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rels" ContentType="application/vnd.openxmlformats-package.relationship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3"/>
  </p:sldMasterIdLst>
  <p:notesMasterIdLst>
    <p:notesMasterId r:id="rId5"/>
  </p:notesMasterIdLst>
  <p:handoutMasterIdLst>
    <p:handoutMasterId r:id="rId25"/>
  </p:handoutMasterIdLst>
  <p:sldIdLst>
    <p:sldId id="256" r:id="rId4"/>
    <p:sldId id="5740" r:id="rId6"/>
    <p:sldId id="5713" r:id="rId7"/>
    <p:sldId id="5770" r:id="rId8"/>
    <p:sldId id="5795" r:id="rId9"/>
    <p:sldId id="5769" r:id="rId10"/>
    <p:sldId id="5643" r:id="rId11"/>
    <p:sldId id="5792" r:id="rId12"/>
    <p:sldId id="5774" r:id="rId13"/>
    <p:sldId id="5775" r:id="rId14"/>
    <p:sldId id="5777" r:id="rId15"/>
    <p:sldId id="5778" r:id="rId16"/>
    <p:sldId id="5782" r:id="rId17"/>
    <p:sldId id="5794" r:id="rId18"/>
    <p:sldId id="5784" r:id="rId19"/>
    <p:sldId id="5788" r:id="rId20"/>
    <p:sldId id="5786" r:id="rId21"/>
    <p:sldId id="5789" r:id="rId22"/>
    <p:sldId id="5790" r:id="rId23"/>
    <p:sldId id="403" r:id="rId24"/>
  </p:sldIdLst>
  <p:sldSz cx="24384000" cy="13716000"/>
  <p:notesSz cx="7103745" cy="10234295"/>
  <p:custDataLst>
    <p:tags r:id="rId33"/>
  </p:custDataLst>
  <p:defaultTextStyle>
    <a:defPPr>
      <a:defRPr lang="zh-CN"/>
    </a:defPPr>
    <a:lvl1pPr marL="0" lvl="0" indent="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1pPr>
    <a:lvl2pPr marL="252730" lvl="1" indent="20447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2pPr>
    <a:lvl3pPr marL="504825" lvl="2" indent="409575"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3pPr>
    <a:lvl4pPr marL="755650" lvl="3" indent="61595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4pPr>
    <a:lvl5pPr marL="1008380" lvl="4" indent="82042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5pPr>
    <a:lvl6pPr marL="2286000" lvl="5" indent="82042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6pPr>
    <a:lvl7pPr marL="2743200" lvl="6" indent="82042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7pPr>
    <a:lvl8pPr marL="3200400" lvl="7" indent="82042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8pPr>
    <a:lvl9pPr marL="3657600" lvl="8" indent="82042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9pPr>
  </p:defaultTextStyle>
  <p:extLst>
    <p:ext uri="{EFAFB233-063F-42B5-8137-9DF3F51BA10A}">
      <p15:sldGuideLst xmlns:p15="http://schemas.microsoft.com/office/powerpoint/2012/main">
        <p15:guide id="1" orient="horz" pos="2042" userDrawn="1">
          <p15:clr>
            <a:srgbClr val="A4A3A4"/>
          </p15:clr>
        </p15:guide>
        <p15:guide id="2" pos="29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B3CC"/>
    <a:srgbClr val="F2F5F0"/>
    <a:srgbClr val="0154A2"/>
    <a:srgbClr val="FFFFFF"/>
    <a:srgbClr val="0359A7"/>
    <a:srgbClr val="0070C0"/>
    <a:srgbClr val="FF0000"/>
    <a:srgbClr val="0072BB"/>
    <a:srgbClr val="F2F2F2"/>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956" autoAdjust="0"/>
    <p:restoredTop sz="60106" autoAdjust="0"/>
  </p:normalViewPr>
  <p:slideViewPr>
    <p:cSldViewPr showGuides="1">
      <p:cViewPr>
        <p:scale>
          <a:sx n="33" d="100"/>
          <a:sy n="33" d="100"/>
        </p:scale>
        <p:origin x="1608" y="-269"/>
      </p:cViewPr>
      <p:guideLst>
        <p:guide orient="horz" pos="2042"/>
        <p:guide pos="2944"/>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3" Type="http://schemas.openxmlformats.org/officeDocument/2006/relationships/tags" Target="tags/tag10.xml"/><Relationship Id="rId32" Type="http://schemas.openxmlformats.org/officeDocument/2006/relationships/customXml" Target="../customXml/item4.xml"/><Relationship Id="rId31" Type="http://schemas.openxmlformats.org/officeDocument/2006/relationships/customXml" Target="../customXml/item3.xml"/><Relationship Id="rId30" Type="http://schemas.openxmlformats.org/officeDocument/2006/relationships/customXml" Target="../customXml/item2.xml"/><Relationship Id="rId3" Type="http://schemas.openxmlformats.org/officeDocument/2006/relationships/slideMaster" Target="slideMasters/slideMaster2.xml"/><Relationship Id="rId29" Type="http://schemas.openxmlformats.org/officeDocument/2006/relationships/customXml" Target="../customXml/item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E7507A7-02A8-4D8B-8BDB-11FC2F240C2E}" type="doc">
      <dgm:prSet loTypeId="urn:microsoft.com/office/officeart/2009/3/layout/HorizontalOrganizationChart#1" loCatId="hierarchy" qsTypeId="urn:microsoft.com/office/officeart/2005/8/quickstyle/simple1#1" qsCatId="simple" csTypeId="urn:microsoft.com/office/officeart/2005/8/colors/accent1_2#1" csCatId="accent1" phldr="1"/>
      <dgm:spPr/>
      <dgm:t>
        <a:bodyPr/>
        <a:lstStyle/>
        <a:p>
          <a:endParaRPr lang="zh-CN" altLang="en-US"/>
        </a:p>
      </dgm:t>
    </dgm:pt>
    <dgm:pt modelId="{E120ECF8-D7B7-4667-8835-E958BD10398A}">
      <dgm:prSet phldrT="[文本]" custT="1"/>
      <dgm:spPr>
        <a:solidFill>
          <a:srgbClr val="0072BB"/>
        </a:solidFill>
      </dgm:spPr>
      <dgm:t>
        <a:bodyPr/>
        <a:lstStyle/>
        <a:p>
          <a:r>
            <a:rPr lang="en-US" sz="2400" dirty="0">
              <a:latin typeface="Times New Roman" panose="02020603050405020304" pitchFamily="18" charset="0"/>
              <a:cs typeface="Times New Roman" panose="02020603050405020304" pitchFamily="18" charset="0"/>
            </a:rPr>
            <a:t>Special design </a:t>
          </a:r>
          <a:endParaRPr lang="zh-CN" altLang="en-US" sz="2400" dirty="0">
            <a:latin typeface="Times New Roman" panose="02020603050405020304" pitchFamily="18" charset="0"/>
            <a:cs typeface="Times New Roman" panose="02020603050405020304" pitchFamily="18" charset="0"/>
          </a:endParaRPr>
        </a:p>
      </dgm:t>
    </dgm:pt>
    <dgm:pt modelId="{583343DC-0AF0-4217-AC93-E9208BAC2FC4}" cxnId="{B73C491F-479A-4CFD-B495-6D0EAD4DAAC0}" type="parTrans">
      <dgm:prSet/>
      <dgm:spPr/>
      <dgm:t>
        <a:bodyPr/>
        <a:lstStyle/>
        <a:p>
          <a:endParaRPr lang="zh-CN" altLang="en-US">
            <a:latin typeface="Times New Roman" panose="02020603050405020304" pitchFamily="18" charset="0"/>
            <a:ea typeface="Arial Unicode MS" panose="020B0604020202020204" pitchFamily="34" charset="-122"/>
            <a:cs typeface="Times New Roman" panose="02020603050405020304" pitchFamily="18" charset="0"/>
          </a:endParaRPr>
        </a:p>
      </dgm:t>
    </dgm:pt>
    <dgm:pt modelId="{52562853-8D01-4B74-9146-23EF2A82392A}" cxnId="{B73C491F-479A-4CFD-B495-6D0EAD4DAAC0}" type="sibTrans">
      <dgm:prSet/>
      <dgm:spPr/>
      <dgm:t>
        <a:bodyPr/>
        <a:lstStyle/>
        <a:p>
          <a:endParaRPr lang="zh-CN" altLang="en-US">
            <a:latin typeface="Times New Roman" panose="02020603050405020304" pitchFamily="18" charset="0"/>
            <a:ea typeface="Arial Unicode MS" panose="020B0604020202020204" pitchFamily="34" charset="-122"/>
            <a:cs typeface="Times New Roman" panose="02020603050405020304" pitchFamily="18" charset="0"/>
          </a:endParaRPr>
        </a:p>
      </dgm:t>
    </dgm:pt>
    <dgm:pt modelId="{7BACC62D-5D2E-4196-9AFE-8D08A5BE8CB9}">
      <dgm:prSet custT="1"/>
      <dgm:spPr>
        <a:solidFill>
          <a:srgbClr val="0072BB"/>
        </a:solidFill>
      </dgm:spPr>
      <dgm:t>
        <a:bodyPr/>
        <a:lstStyle/>
        <a:p>
          <a:r>
            <a:rPr lang="en-US" sz="2400" dirty="0">
              <a:latin typeface="Times New Roman" panose="02020603050405020304" pitchFamily="18" charset="0"/>
              <a:cs typeface="Times New Roman" panose="02020603050405020304" pitchFamily="18" charset="0"/>
            </a:rPr>
            <a:t>Spherical coated particle fuel</a:t>
          </a:r>
          <a:endParaRPr lang="zh-CN" altLang="en-US" sz="2400" b="1" dirty="0">
            <a:latin typeface="Times New Roman" panose="02020603050405020304" pitchFamily="18" charset="0"/>
            <a:ea typeface="Arial Unicode MS" panose="020B0604020202020204" pitchFamily="34" charset="-122"/>
            <a:cs typeface="Times New Roman" panose="02020603050405020304" pitchFamily="18" charset="0"/>
          </a:endParaRPr>
        </a:p>
      </dgm:t>
    </dgm:pt>
    <dgm:pt modelId="{561FCB48-C371-40D4-8605-BE1C74A514DF}" cxnId="{55BC3758-77E2-4ED0-A482-8E2952FA482C}" type="parTrans">
      <dgm:prSet/>
      <dgm:spPr/>
      <dgm:t>
        <a:bodyPr/>
        <a:lstStyle/>
        <a:p>
          <a:endParaRPr lang="zh-CN" altLang="en-US">
            <a:latin typeface="Times New Roman" panose="02020603050405020304" pitchFamily="18" charset="0"/>
            <a:ea typeface="Arial Unicode MS" panose="020B0604020202020204" pitchFamily="34" charset="-122"/>
            <a:cs typeface="Times New Roman" panose="02020603050405020304" pitchFamily="18" charset="0"/>
          </a:endParaRPr>
        </a:p>
      </dgm:t>
    </dgm:pt>
    <dgm:pt modelId="{577D26FE-F304-4E93-B6B9-1E79DBA4FDEE}" cxnId="{55BC3758-77E2-4ED0-A482-8E2952FA482C}" type="sibTrans">
      <dgm:prSet/>
      <dgm:spPr/>
      <dgm:t>
        <a:bodyPr/>
        <a:lstStyle/>
        <a:p>
          <a:endParaRPr lang="zh-CN" altLang="en-US">
            <a:latin typeface="Times New Roman" panose="02020603050405020304" pitchFamily="18" charset="0"/>
            <a:ea typeface="Arial Unicode MS" panose="020B0604020202020204" pitchFamily="34" charset="-122"/>
            <a:cs typeface="Times New Roman" panose="02020603050405020304" pitchFamily="18" charset="0"/>
          </a:endParaRPr>
        </a:p>
      </dgm:t>
    </dgm:pt>
    <dgm:pt modelId="{EC6C73AB-4DA4-4739-934D-BD76499736A1}">
      <dgm:prSet custT="1"/>
      <dgm:spPr>
        <a:solidFill>
          <a:srgbClr val="0072BB"/>
        </a:solidFill>
      </dgm:spPr>
      <dgm:t>
        <a:bodyPr/>
        <a:lstStyle/>
        <a:p>
          <a:r>
            <a:rPr lang="en-US" sz="2400" dirty="0">
              <a:latin typeface="Times New Roman" panose="02020603050405020304" pitchFamily="18" charset="0"/>
              <a:cs typeface="Times New Roman" panose="02020603050405020304" pitchFamily="18" charset="0"/>
            </a:rPr>
            <a:t>All-ceramic core</a:t>
          </a:r>
          <a:endParaRPr lang="zh-CN" altLang="en-US" sz="2400" b="1" dirty="0">
            <a:latin typeface="Times New Roman" panose="02020603050405020304" pitchFamily="18" charset="0"/>
            <a:ea typeface="Arial Unicode MS" panose="020B0604020202020204" pitchFamily="34" charset="-122"/>
            <a:cs typeface="Times New Roman" panose="02020603050405020304" pitchFamily="18" charset="0"/>
          </a:endParaRPr>
        </a:p>
      </dgm:t>
    </dgm:pt>
    <dgm:pt modelId="{F500834A-089B-49E0-BF18-E1229B7D50CE}" cxnId="{30BE0D01-211F-4379-947E-6140ECC99B94}" type="parTrans">
      <dgm:prSet/>
      <dgm:spPr/>
      <dgm:t>
        <a:bodyPr/>
        <a:lstStyle/>
        <a:p>
          <a:endParaRPr lang="zh-CN" altLang="en-US">
            <a:latin typeface="Times New Roman" panose="02020603050405020304" pitchFamily="18" charset="0"/>
            <a:ea typeface="Arial Unicode MS" panose="020B0604020202020204" pitchFamily="34" charset="-122"/>
            <a:cs typeface="Times New Roman" panose="02020603050405020304" pitchFamily="18" charset="0"/>
          </a:endParaRPr>
        </a:p>
      </dgm:t>
    </dgm:pt>
    <dgm:pt modelId="{9B2C33A6-9025-4B1C-B8E5-4733779F3232}" cxnId="{30BE0D01-211F-4379-947E-6140ECC99B94}" type="sibTrans">
      <dgm:prSet/>
      <dgm:spPr/>
      <dgm:t>
        <a:bodyPr/>
        <a:lstStyle/>
        <a:p>
          <a:endParaRPr lang="zh-CN" altLang="en-US">
            <a:latin typeface="Times New Roman" panose="02020603050405020304" pitchFamily="18" charset="0"/>
            <a:ea typeface="Arial Unicode MS" panose="020B0604020202020204" pitchFamily="34" charset="-122"/>
            <a:cs typeface="Times New Roman" panose="02020603050405020304" pitchFamily="18" charset="0"/>
          </a:endParaRPr>
        </a:p>
      </dgm:t>
    </dgm:pt>
    <dgm:pt modelId="{EC217D19-C385-4FF5-8864-ACFF249097FA}">
      <dgm:prSet custT="1"/>
      <dgm:spPr>
        <a:solidFill>
          <a:srgbClr val="0072BB"/>
        </a:solidFill>
      </dgm:spPr>
      <dgm:t>
        <a:bodyPr/>
        <a:lstStyle/>
        <a:p>
          <a:r>
            <a:rPr lang="en-US" sz="2000" dirty="0">
              <a:latin typeface="Times New Roman" panose="02020603050405020304" pitchFamily="18" charset="0"/>
              <a:cs typeface="Times New Roman" panose="02020603050405020304" pitchFamily="18" charset="0"/>
            </a:rPr>
            <a:t>Low volumetric power density of reactor core </a:t>
          </a:r>
          <a:endParaRPr lang="zh-CN" altLang="en-US" sz="2000" dirty="0">
            <a:latin typeface="Times New Roman" panose="02020603050405020304" pitchFamily="18" charset="0"/>
            <a:cs typeface="Times New Roman" panose="02020603050405020304" pitchFamily="18" charset="0"/>
          </a:endParaRPr>
        </a:p>
      </dgm:t>
    </dgm:pt>
    <dgm:pt modelId="{E7754E8D-6836-407C-AE2C-21B7B7E998E4}" cxnId="{27A1B855-2BD3-4C21-A34A-EE5C59F6555A}" type="parTrans">
      <dgm:prSet/>
      <dgm:spPr/>
      <dgm:t>
        <a:bodyPr/>
        <a:lstStyle/>
        <a:p>
          <a:endParaRPr lang="zh-CN" altLang="en-US">
            <a:latin typeface="Times New Roman" panose="02020603050405020304" pitchFamily="18" charset="0"/>
            <a:ea typeface="Arial Unicode MS" panose="020B0604020202020204" pitchFamily="34" charset="-122"/>
            <a:cs typeface="Times New Roman" panose="02020603050405020304" pitchFamily="18" charset="0"/>
          </a:endParaRPr>
        </a:p>
      </dgm:t>
    </dgm:pt>
    <dgm:pt modelId="{D8F56E91-1AF7-4A1D-A058-B0D1CFA85D43}" cxnId="{27A1B855-2BD3-4C21-A34A-EE5C59F6555A}" type="sibTrans">
      <dgm:prSet/>
      <dgm:spPr/>
      <dgm:t>
        <a:bodyPr/>
        <a:lstStyle/>
        <a:p>
          <a:endParaRPr lang="zh-CN" altLang="en-US">
            <a:latin typeface="Times New Roman" panose="02020603050405020304" pitchFamily="18" charset="0"/>
            <a:ea typeface="Arial Unicode MS" panose="020B0604020202020204" pitchFamily="34" charset="-122"/>
            <a:cs typeface="Times New Roman" panose="02020603050405020304" pitchFamily="18" charset="0"/>
          </a:endParaRPr>
        </a:p>
      </dgm:t>
    </dgm:pt>
    <dgm:pt modelId="{26C76DAF-5FE8-4B48-9C21-181D56438AA3}">
      <dgm:prSet custT="1"/>
      <dgm:spPr>
        <a:solidFill>
          <a:srgbClr val="0072BB"/>
        </a:solidFill>
      </dgm:spPr>
      <dgm:t>
        <a:bodyPr/>
        <a:lstStyle/>
        <a:p>
          <a:r>
            <a:rPr lang="en-US" sz="2400" dirty="0">
              <a:latin typeface="Times New Roman" panose="02020603050405020304" pitchFamily="18" charset="0"/>
              <a:cs typeface="Times New Roman" panose="02020603050405020304" pitchFamily="18" charset="0"/>
            </a:rPr>
            <a:t>Modular design</a:t>
          </a:r>
          <a:endParaRPr lang="zh-CN" altLang="en-US" sz="2400" b="1" dirty="0">
            <a:latin typeface="Times New Roman" panose="02020603050405020304" pitchFamily="18" charset="0"/>
            <a:ea typeface="Arial Unicode MS" panose="020B0604020202020204" pitchFamily="34" charset="-122"/>
            <a:cs typeface="Times New Roman" panose="02020603050405020304" pitchFamily="18" charset="0"/>
          </a:endParaRPr>
        </a:p>
      </dgm:t>
    </dgm:pt>
    <dgm:pt modelId="{1A8DC8AE-171C-4E5C-803F-1B94E2A01C4D}" cxnId="{CD05AE5C-3421-4A31-83F0-968C93CCFA4F}" type="parTrans">
      <dgm:prSet/>
      <dgm:spPr/>
      <dgm:t>
        <a:bodyPr/>
        <a:lstStyle/>
        <a:p>
          <a:endParaRPr lang="zh-CN" altLang="en-US">
            <a:latin typeface="Times New Roman" panose="02020603050405020304" pitchFamily="18" charset="0"/>
            <a:ea typeface="Arial Unicode MS" panose="020B0604020202020204" pitchFamily="34" charset="-122"/>
            <a:cs typeface="Times New Roman" panose="02020603050405020304" pitchFamily="18" charset="0"/>
          </a:endParaRPr>
        </a:p>
      </dgm:t>
    </dgm:pt>
    <dgm:pt modelId="{868960A1-3171-4163-BEC1-99D083544B27}" cxnId="{CD05AE5C-3421-4A31-83F0-968C93CCFA4F}" type="sibTrans">
      <dgm:prSet/>
      <dgm:spPr/>
      <dgm:t>
        <a:bodyPr/>
        <a:lstStyle/>
        <a:p>
          <a:endParaRPr lang="zh-CN" altLang="en-US">
            <a:latin typeface="Times New Roman" panose="02020603050405020304" pitchFamily="18" charset="0"/>
            <a:ea typeface="Arial Unicode MS" panose="020B0604020202020204" pitchFamily="34" charset="-122"/>
            <a:cs typeface="Times New Roman" panose="02020603050405020304" pitchFamily="18" charset="0"/>
          </a:endParaRPr>
        </a:p>
      </dgm:t>
    </dgm:pt>
    <dgm:pt modelId="{BE16A912-664C-4A22-9BE2-0D0A0E5E2A70}">
      <dgm:prSet phldrT="[文本]" custT="1"/>
      <dgm:spPr>
        <a:solidFill>
          <a:srgbClr val="0072BB"/>
        </a:solidFill>
      </dgm:spPr>
      <dgm:t>
        <a:bodyPr/>
        <a:lstStyle/>
        <a:p>
          <a:r>
            <a:rPr lang="en-US" sz="2400" dirty="0">
              <a:latin typeface="Times New Roman" panose="02020603050405020304" pitchFamily="18" charset="0"/>
              <a:cs typeface="Times New Roman" panose="02020603050405020304" pitchFamily="18" charset="0"/>
            </a:rPr>
            <a:t>Inherent safety</a:t>
          </a:r>
          <a:endParaRPr lang="zh-CN" altLang="en-US" sz="2400" b="1" dirty="0">
            <a:latin typeface="Times New Roman" panose="02020603050405020304" pitchFamily="18" charset="0"/>
            <a:ea typeface="Arial Unicode MS" panose="020B0604020202020204" pitchFamily="34" charset="-122"/>
            <a:cs typeface="Times New Roman" panose="02020603050405020304" pitchFamily="18" charset="0"/>
          </a:endParaRPr>
        </a:p>
      </dgm:t>
    </dgm:pt>
    <dgm:pt modelId="{F6F8107B-03B3-4C69-B495-8CB6B6AD2E89}" cxnId="{8F42EA92-71EC-440E-86D2-C288492846DB}" type="parTrans">
      <dgm:prSet/>
      <dgm:spPr/>
      <dgm:t>
        <a:bodyPr/>
        <a:lstStyle/>
        <a:p>
          <a:endParaRPr lang="zh-CN" altLang="en-US">
            <a:latin typeface="Times New Roman" panose="02020603050405020304" pitchFamily="18" charset="0"/>
            <a:ea typeface="Arial Unicode MS" panose="020B0604020202020204" pitchFamily="34" charset="-122"/>
            <a:cs typeface="Times New Roman" panose="02020603050405020304" pitchFamily="18" charset="0"/>
          </a:endParaRPr>
        </a:p>
      </dgm:t>
    </dgm:pt>
    <dgm:pt modelId="{FCA3393E-A4A8-4D2F-A319-7931401769AA}" cxnId="{8F42EA92-71EC-440E-86D2-C288492846DB}" type="sibTrans">
      <dgm:prSet/>
      <dgm:spPr/>
      <dgm:t>
        <a:bodyPr/>
        <a:lstStyle/>
        <a:p>
          <a:endParaRPr lang="zh-CN" altLang="en-US">
            <a:latin typeface="Times New Roman" panose="02020603050405020304" pitchFamily="18" charset="0"/>
            <a:ea typeface="Arial Unicode MS" panose="020B0604020202020204" pitchFamily="34" charset="-122"/>
            <a:cs typeface="Times New Roman" panose="02020603050405020304" pitchFamily="18" charset="0"/>
          </a:endParaRPr>
        </a:p>
      </dgm:t>
    </dgm:pt>
    <dgm:pt modelId="{EA7CF991-1319-4767-A85F-759EB9ECD722}">
      <dgm:prSet phldrT="[文本]" custT="1"/>
      <dgm:spPr>
        <a:solidFill>
          <a:srgbClr val="0072BB"/>
        </a:solidFill>
      </dgm:spPr>
      <dgm:t>
        <a:bodyPr/>
        <a:lstStyle/>
        <a:p>
          <a:r>
            <a:rPr lang="en-US" sz="1800" dirty="0">
              <a:latin typeface="Times New Roman" panose="02020603050405020304" pitchFamily="18" charset="0"/>
              <a:cs typeface="Times New Roman" panose="02020603050405020304" pitchFamily="18" charset="0"/>
            </a:rPr>
            <a:t>Challenges in construction, operation and maintenance</a:t>
          </a:r>
          <a:endParaRPr lang="zh-CN" altLang="en-US" sz="1800" b="1" dirty="0">
            <a:latin typeface="Times New Roman" panose="02020603050405020304" pitchFamily="18" charset="0"/>
            <a:ea typeface="Arial Unicode MS" panose="020B0604020202020204" pitchFamily="34" charset="-122"/>
            <a:cs typeface="Times New Roman" panose="02020603050405020304" pitchFamily="18" charset="0"/>
          </a:endParaRPr>
        </a:p>
      </dgm:t>
    </dgm:pt>
    <dgm:pt modelId="{6F785151-6EEE-47AF-802D-B41111EFA5BE}" cxnId="{5D0BE74E-745D-444F-B07D-DABCEC549F36}" type="parTrans">
      <dgm:prSet/>
      <dgm:spPr/>
      <dgm:t>
        <a:bodyPr/>
        <a:lstStyle/>
        <a:p>
          <a:endParaRPr lang="zh-CN" altLang="en-US">
            <a:latin typeface="Times New Roman" panose="02020603050405020304" pitchFamily="18" charset="0"/>
            <a:ea typeface="Arial Unicode MS" panose="020B0604020202020204" pitchFamily="34" charset="-122"/>
            <a:cs typeface="Times New Roman" panose="02020603050405020304" pitchFamily="18" charset="0"/>
          </a:endParaRPr>
        </a:p>
      </dgm:t>
    </dgm:pt>
    <dgm:pt modelId="{48EF77DF-98FB-4187-B2C5-A049B77CBDBB}" cxnId="{5D0BE74E-745D-444F-B07D-DABCEC549F36}" type="sibTrans">
      <dgm:prSet/>
      <dgm:spPr/>
      <dgm:t>
        <a:bodyPr/>
        <a:lstStyle/>
        <a:p>
          <a:endParaRPr lang="zh-CN" altLang="en-US">
            <a:latin typeface="Times New Roman" panose="02020603050405020304" pitchFamily="18" charset="0"/>
            <a:ea typeface="Arial Unicode MS" panose="020B0604020202020204" pitchFamily="34" charset="-122"/>
            <a:cs typeface="Times New Roman" panose="02020603050405020304" pitchFamily="18" charset="0"/>
          </a:endParaRPr>
        </a:p>
      </dgm:t>
    </dgm:pt>
    <dgm:pt modelId="{11FB4AC1-9EFD-4745-990F-EE3184CDDD73}">
      <dgm:prSet phldrT="[文本]" custT="1"/>
      <dgm:spPr>
        <a:solidFill>
          <a:srgbClr val="0072BB"/>
        </a:solidFill>
      </dgm:spPr>
      <dgm:t>
        <a:bodyPr/>
        <a:lstStyle/>
        <a:p>
          <a:r>
            <a:rPr lang="en-US" sz="2000" dirty="0">
              <a:latin typeface="Times New Roman" panose="02020603050405020304" pitchFamily="18" charset="0"/>
              <a:cs typeface="Times New Roman" panose="02020603050405020304" pitchFamily="18" charset="0"/>
            </a:rPr>
            <a:t>Successful commercial operation of HTR-PM</a:t>
          </a:r>
          <a:endParaRPr lang="zh-CN" altLang="en-US" sz="2000" b="1" dirty="0">
            <a:latin typeface="Times New Roman" panose="02020603050405020304" pitchFamily="18" charset="0"/>
            <a:ea typeface="Arial Unicode MS" panose="020B0604020202020204" pitchFamily="34" charset="-122"/>
            <a:cs typeface="Times New Roman" panose="02020603050405020304" pitchFamily="18" charset="0"/>
          </a:endParaRPr>
        </a:p>
      </dgm:t>
    </dgm:pt>
    <dgm:pt modelId="{381297BF-DC65-41DB-B5F7-D94A5432CB27}" cxnId="{51D4AAA5-B300-4A86-B2E9-46D311F3F2CA}" type="parTrans">
      <dgm:prSet/>
      <dgm:spPr/>
      <dgm:t>
        <a:bodyPr/>
        <a:lstStyle/>
        <a:p>
          <a:endParaRPr lang="zh-CN" altLang="en-US">
            <a:latin typeface="Times New Roman" panose="02020603050405020304" pitchFamily="18" charset="0"/>
            <a:ea typeface="Arial Unicode MS" panose="020B0604020202020204" pitchFamily="34" charset="-122"/>
            <a:cs typeface="Times New Roman" panose="02020603050405020304" pitchFamily="18" charset="0"/>
          </a:endParaRPr>
        </a:p>
      </dgm:t>
    </dgm:pt>
    <dgm:pt modelId="{86ADBFC4-3345-484E-92FC-146C060FBD54}" cxnId="{51D4AAA5-B300-4A86-B2E9-46D311F3F2CA}" type="sibTrans">
      <dgm:prSet/>
      <dgm:spPr/>
      <dgm:t>
        <a:bodyPr/>
        <a:lstStyle/>
        <a:p>
          <a:endParaRPr lang="zh-CN" altLang="en-US">
            <a:latin typeface="Times New Roman" panose="02020603050405020304" pitchFamily="18" charset="0"/>
            <a:ea typeface="Arial Unicode MS" panose="020B0604020202020204" pitchFamily="34" charset="-122"/>
            <a:cs typeface="Times New Roman" panose="02020603050405020304" pitchFamily="18" charset="0"/>
          </a:endParaRPr>
        </a:p>
      </dgm:t>
    </dgm:pt>
    <dgm:pt modelId="{8566A17A-DE08-419D-A67E-06EE406887C4}" type="pres">
      <dgm:prSet presAssocID="{6E7507A7-02A8-4D8B-8BDB-11FC2F240C2E}" presName="hierChild1" presStyleCnt="0">
        <dgm:presLayoutVars>
          <dgm:orgChart val="1"/>
          <dgm:chPref val="1"/>
          <dgm:dir/>
          <dgm:animOne val="branch"/>
          <dgm:animLvl val="lvl"/>
          <dgm:resizeHandles/>
        </dgm:presLayoutVars>
      </dgm:prSet>
      <dgm:spPr/>
    </dgm:pt>
    <dgm:pt modelId="{26C50001-7DEC-4056-8BAB-0C26870D5441}" type="pres">
      <dgm:prSet presAssocID="{E120ECF8-D7B7-4667-8835-E958BD10398A}" presName="hierRoot1" presStyleCnt="0">
        <dgm:presLayoutVars>
          <dgm:hierBranch val="init"/>
        </dgm:presLayoutVars>
      </dgm:prSet>
      <dgm:spPr/>
    </dgm:pt>
    <dgm:pt modelId="{759101C1-AA92-41B6-8D65-2884660ADD45}" type="pres">
      <dgm:prSet presAssocID="{E120ECF8-D7B7-4667-8835-E958BD10398A}" presName="rootComposite1" presStyleCnt="0"/>
      <dgm:spPr/>
    </dgm:pt>
    <dgm:pt modelId="{1D78DA7C-049F-414E-984C-C51849EF967C}" type="pres">
      <dgm:prSet presAssocID="{E120ECF8-D7B7-4667-8835-E958BD10398A}" presName="rootText1" presStyleLbl="node0" presStyleIdx="0" presStyleCnt="4" custLinFactNeighborX="-19028" custLinFactNeighborY="735">
        <dgm:presLayoutVars>
          <dgm:chPref val="3"/>
        </dgm:presLayoutVars>
      </dgm:prSet>
      <dgm:spPr/>
    </dgm:pt>
    <dgm:pt modelId="{2EF11D9E-EF7B-46F2-94BD-8DA92E3A6BC4}" type="pres">
      <dgm:prSet presAssocID="{E120ECF8-D7B7-4667-8835-E958BD10398A}" presName="rootConnector1" presStyleLbl="node1" presStyleIdx="0" presStyleCnt="0"/>
      <dgm:spPr/>
    </dgm:pt>
    <dgm:pt modelId="{8CB4F504-3C15-40CF-8FEA-2AD1A8A0B24A}" type="pres">
      <dgm:prSet presAssocID="{E120ECF8-D7B7-4667-8835-E958BD10398A}" presName="hierChild2" presStyleCnt="0"/>
      <dgm:spPr/>
    </dgm:pt>
    <dgm:pt modelId="{5069E50F-5693-4D1F-86D7-8E7A3E7E99E1}" type="pres">
      <dgm:prSet presAssocID="{561FCB48-C371-40D4-8605-BE1C74A514DF}" presName="Name64" presStyleLbl="parChTrans1D2" presStyleIdx="0" presStyleCnt="4"/>
      <dgm:spPr/>
    </dgm:pt>
    <dgm:pt modelId="{77837828-FE07-43FB-8E7F-B75DECA4439C}" type="pres">
      <dgm:prSet presAssocID="{7BACC62D-5D2E-4196-9AFE-8D08A5BE8CB9}" presName="hierRoot2" presStyleCnt="0">
        <dgm:presLayoutVars>
          <dgm:hierBranch val="init"/>
        </dgm:presLayoutVars>
      </dgm:prSet>
      <dgm:spPr/>
    </dgm:pt>
    <dgm:pt modelId="{B5885104-00BE-4302-9CA7-D175175E7E7B}" type="pres">
      <dgm:prSet presAssocID="{7BACC62D-5D2E-4196-9AFE-8D08A5BE8CB9}" presName="rootComposite" presStyleCnt="0"/>
      <dgm:spPr/>
    </dgm:pt>
    <dgm:pt modelId="{AC34A1C6-3035-440D-BCAA-A3B2B3F7F81D}" type="pres">
      <dgm:prSet presAssocID="{7BACC62D-5D2E-4196-9AFE-8D08A5BE8CB9}" presName="rootText" presStyleLbl="node2" presStyleIdx="0" presStyleCnt="4">
        <dgm:presLayoutVars>
          <dgm:chPref val="3"/>
        </dgm:presLayoutVars>
      </dgm:prSet>
      <dgm:spPr/>
    </dgm:pt>
    <dgm:pt modelId="{929D9BED-4C01-4145-9E2E-7738A6628DF8}" type="pres">
      <dgm:prSet presAssocID="{7BACC62D-5D2E-4196-9AFE-8D08A5BE8CB9}" presName="rootConnector" presStyleLbl="node2" presStyleIdx="0" presStyleCnt="4"/>
      <dgm:spPr/>
    </dgm:pt>
    <dgm:pt modelId="{907741A5-24D5-4A18-9CB8-65B40DD23421}" type="pres">
      <dgm:prSet presAssocID="{7BACC62D-5D2E-4196-9AFE-8D08A5BE8CB9}" presName="hierChild4" presStyleCnt="0"/>
      <dgm:spPr/>
    </dgm:pt>
    <dgm:pt modelId="{74B25703-AA21-4F57-B96B-04ED3B692EDB}" type="pres">
      <dgm:prSet presAssocID="{7BACC62D-5D2E-4196-9AFE-8D08A5BE8CB9}" presName="hierChild5" presStyleCnt="0"/>
      <dgm:spPr/>
    </dgm:pt>
    <dgm:pt modelId="{800F7ABF-853A-4D02-A051-25068E12D88D}" type="pres">
      <dgm:prSet presAssocID="{F500834A-089B-49E0-BF18-E1229B7D50CE}" presName="Name64" presStyleLbl="parChTrans1D2" presStyleIdx="1" presStyleCnt="4"/>
      <dgm:spPr/>
    </dgm:pt>
    <dgm:pt modelId="{2E4DD0B4-FFCF-4C02-B95C-8F02C460E74A}" type="pres">
      <dgm:prSet presAssocID="{EC6C73AB-4DA4-4739-934D-BD76499736A1}" presName="hierRoot2" presStyleCnt="0">
        <dgm:presLayoutVars>
          <dgm:hierBranch val="init"/>
        </dgm:presLayoutVars>
      </dgm:prSet>
      <dgm:spPr/>
    </dgm:pt>
    <dgm:pt modelId="{3A9BF822-1636-4540-9D75-D1A4FA79EC38}" type="pres">
      <dgm:prSet presAssocID="{EC6C73AB-4DA4-4739-934D-BD76499736A1}" presName="rootComposite" presStyleCnt="0"/>
      <dgm:spPr/>
    </dgm:pt>
    <dgm:pt modelId="{9D8CAB9F-4632-4D2A-A846-C2D56AD70B58}" type="pres">
      <dgm:prSet presAssocID="{EC6C73AB-4DA4-4739-934D-BD76499736A1}" presName="rootText" presStyleLbl="node2" presStyleIdx="1" presStyleCnt="4">
        <dgm:presLayoutVars>
          <dgm:chPref val="3"/>
        </dgm:presLayoutVars>
      </dgm:prSet>
      <dgm:spPr/>
    </dgm:pt>
    <dgm:pt modelId="{9C7A69B2-F2FA-4958-8696-8A8A5B5B5C28}" type="pres">
      <dgm:prSet presAssocID="{EC6C73AB-4DA4-4739-934D-BD76499736A1}" presName="rootConnector" presStyleLbl="node2" presStyleIdx="1" presStyleCnt="4"/>
      <dgm:spPr/>
    </dgm:pt>
    <dgm:pt modelId="{0F71932A-539C-4917-87B6-B4BE4C7AB701}" type="pres">
      <dgm:prSet presAssocID="{EC6C73AB-4DA4-4739-934D-BD76499736A1}" presName="hierChild4" presStyleCnt="0"/>
      <dgm:spPr/>
    </dgm:pt>
    <dgm:pt modelId="{A7600D1E-4676-4E83-B800-F8C2993C87CC}" type="pres">
      <dgm:prSet presAssocID="{EC6C73AB-4DA4-4739-934D-BD76499736A1}" presName="hierChild5" presStyleCnt="0"/>
      <dgm:spPr/>
    </dgm:pt>
    <dgm:pt modelId="{C338BA3C-FD5F-4204-A2FB-94494FF2B4F4}" type="pres">
      <dgm:prSet presAssocID="{E7754E8D-6836-407C-AE2C-21B7B7E998E4}" presName="Name64" presStyleLbl="parChTrans1D2" presStyleIdx="2" presStyleCnt="4"/>
      <dgm:spPr/>
    </dgm:pt>
    <dgm:pt modelId="{5CD0B4F3-2DAD-423A-9914-D4A49A823F95}" type="pres">
      <dgm:prSet presAssocID="{EC217D19-C385-4FF5-8864-ACFF249097FA}" presName="hierRoot2" presStyleCnt="0">
        <dgm:presLayoutVars>
          <dgm:hierBranch val="init"/>
        </dgm:presLayoutVars>
      </dgm:prSet>
      <dgm:spPr/>
    </dgm:pt>
    <dgm:pt modelId="{AFB66EA2-6C67-4F4D-B13D-B5E15B952BCE}" type="pres">
      <dgm:prSet presAssocID="{EC217D19-C385-4FF5-8864-ACFF249097FA}" presName="rootComposite" presStyleCnt="0"/>
      <dgm:spPr/>
    </dgm:pt>
    <dgm:pt modelId="{02DC460D-C915-431A-A9BD-77BFB30D84E8}" type="pres">
      <dgm:prSet presAssocID="{EC217D19-C385-4FF5-8864-ACFF249097FA}" presName="rootText" presStyleLbl="node2" presStyleIdx="2" presStyleCnt="4">
        <dgm:presLayoutVars>
          <dgm:chPref val="3"/>
        </dgm:presLayoutVars>
      </dgm:prSet>
      <dgm:spPr/>
    </dgm:pt>
    <dgm:pt modelId="{CF7E36EE-F900-4BCB-A413-0BD2A817FF7A}" type="pres">
      <dgm:prSet presAssocID="{EC217D19-C385-4FF5-8864-ACFF249097FA}" presName="rootConnector" presStyleLbl="node2" presStyleIdx="2" presStyleCnt="4"/>
      <dgm:spPr/>
    </dgm:pt>
    <dgm:pt modelId="{4B6B5CA7-7F74-4986-9D19-CCFD3F963C12}" type="pres">
      <dgm:prSet presAssocID="{EC217D19-C385-4FF5-8864-ACFF249097FA}" presName="hierChild4" presStyleCnt="0"/>
      <dgm:spPr/>
    </dgm:pt>
    <dgm:pt modelId="{1B51286B-6C65-42C2-97E2-E780215EB26A}" type="pres">
      <dgm:prSet presAssocID="{EC217D19-C385-4FF5-8864-ACFF249097FA}" presName="hierChild5" presStyleCnt="0"/>
      <dgm:spPr/>
    </dgm:pt>
    <dgm:pt modelId="{312C437A-E5C6-4D82-B48B-95B563D5EA91}" type="pres">
      <dgm:prSet presAssocID="{1A8DC8AE-171C-4E5C-803F-1B94E2A01C4D}" presName="Name64" presStyleLbl="parChTrans1D2" presStyleIdx="3" presStyleCnt="4"/>
      <dgm:spPr/>
    </dgm:pt>
    <dgm:pt modelId="{861B8DD5-CFC6-463D-B4DF-F2968D13E3AF}" type="pres">
      <dgm:prSet presAssocID="{26C76DAF-5FE8-4B48-9C21-181D56438AA3}" presName="hierRoot2" presStyleCnt="0">
        <dgm:presLayoutVars>
          <dgm:hierBranch val="init"/>
        </dgm:presLayoutVars>
      </dgm:prSet>
      <dgm:spPr/>
    </dgm:pt>
    <dgm:pt modelId="{9EC457EC-FBC4-4EDB-93C7-DBCE84D27563}" type="pres">
      <dgm:prSet presAssocID="{26C76DAF-5FE8-4B48-9C21-181D56438AA3}" presName="rootComposite" presStyleCnt="0"/>
      <dgm:spPr/>
    </dgm:pt>
    <dgm:pt modelId="{6C878B53-80EC-4160-A4B9-5451EC507556}" type="pres">
      <dgm:prSet presAssocID="{26C76DAF-5FE8-4B48-9C21-181D56438AA3}" presName="rootText" presStyleLbl="node2" presStyleIdx="3" presStyleCnt="4">
        <dgm:presLayoutVars>
          <dgm:chPref val="3"/>
        </dgm:presLayoutVars>
      </dgm:prSet>
      <dgm:spPr/>
    </dgm:pt>
    <dgm:pt modelId="{CEAAF1F8-127C-4986-A444-A77A043A2915}" type="pres">
      <dgm:prSet presAssocID="{26C76DAF-5FE8-4B48-9C21-181D56438AA3}" presName="rootConnector" presStyleLbl="node2" presStyleIdx="3" presStyleCnt="4"/>
      <dgm:spPr/>
    </dgm:pt>
    <dgm:pt modelId="{66BECB0B-05E2-4426-88B7-B6607E12A539}" type="pres">
      <dgm:prSet presAssocID="{26C76DAF-5FE8-4B48-9C21-181D56438AA3}" presName="hierChild4" presStyleCnt="0"/>
      <dgm:spPr/>
    </dgm:pt>
    <dgm:pt modelId="{3155D5C0-48D1-4185-8D01-1BCFBB55A409}" type="pres">
      <dgm:prSet presAssocID="{26C76DAF-5FE8-4B48-9C21-181D56438AA3}" presName="hierChild5" presStyleCnt="0"/>
      <dgm:spPr/>
    </dgm:pt>
    <dgm:pt modelId="{A4EF3582-0A79-4613-BEDA-E6C3B314414A}" type="pres">
      <dgm:prSet presAssocID="{E120ECF8-D7B7-4667-8835-E958BD10398A}" presName="hierChild3" presStyleCnt="0"/>
      <dgm:spPr/>
    </dgm:pt>
    <dgm:pt modelId="{5167DF12-563F-482A-87C2-180AD3F9F8B8}" type="pres">
      <dgm:prSet presAssocID="{BE16A912-664C-4A22-9BE2-0D0A0E5E2A70}" presName="hierRoot1" presStyleCnt="0">
        <dgm:presLayoutVars>
          <dgm:hierBranch val="init"/>
        </dgm:presLayoutVars>
      </dgm:prSet>
      <dgm:spPr/>
    </dgm:pt>
    <dgm:pt modelId="{F20833B9-8998-4933-A6CA-0BCF5753FC3F}" type="pres">
      <dgm:prSet presAssocID="{BE16A912-664C-4A22-9BE2-0D0A0E5E2A70}" presName="rootComposite1" presStyleCnt="0"/>
      <dgm:spPr/>
    </dgm:pt>
    <dgm:pt modelId="{2119271D-E871-4345-B29A-C627064F9E1C}" type="pres">
      <dgm:prSet presAssocID="{BE16A912-664C-4A22-9BE2-0D0A0E5E2A70}" presName="rootText1" presStyleLbl="node0" presStyleIdx="1" presStyleCnt="4" custLinFactY="-200000" custLinFactNeighborX="-108" custLinFactNeighborY="-276861">
        <dgm:presLayoutVars>
          <dgm:chPref val="3"/>
        </dgm:presLayoutVars>
      </dgm:prSet>
      <dgm:spPr/>
    </dgm:pt>
    <dgm:pt modelId="{C0C33DBB-81BA-4F9B-B6F5-1F87BB6FD8AE}" type="pres">
      <dgm:prSet presAssocID="{BE16A912-664C-4A22-9BE2-0D0A0E5E2A70}" presName="rootConnector1" presStyleLbl="node1" presStyleIdx="0" presStyleCnt="0"/>
      <dgm:spPr/>
    </dgm:pt>
    <dgm:pt modelId="{A2A8E75B-FF1A-4B02-A9F4-BFF7D5B703CB}" type="pres">
      <dgm:prSet presAssocID="{BE16A912-664C-4A22-9BE2-0D0A0E5E2A70}" presName="hierChild2" presStyleCnt="0"/>
      <dgm:spPr/>
    </dgm:pt>
    <dgm:pt modelId="{E7D62C39-49B5-425F-9E09-BA1682D856DA}" type="pres">
      <dgm:prSet presAssocID="{BE16A912-664C-4A22-9BE2-0D0A0E5E2A70}" presName="hierChild3" presStyleCnt="0"/>
      <dgm:spPr/>
    </dgm:pt>
    <dgm:pt modelId="{089D7091-DDCD-488C-82B5-29CB862288BA}" type="pres">
      <dgm:prSet presAssocID="{EA7CF991-1319-4767-A85F-759EB9ECD722}" presName="hierRoot1" presStyleCnt="0">
        <dgm:presLayoutVars>
          <dgm:hierBranch val="init"/>
        </dgm:presLayoutVars>
      </dgm:prSet>
      <dgm:spPr/>
    </dgm:pt>
    <dgm:pt modelId="{199FD33D-EE9C-4EBB-93B2-CE5777765787}" type="pres">
      <dgm:prSet presAssocID="{EA7CF991-1319-4767-A85F-759EB9ECD722}" presName="rootComposite1" presStyleCnt="0"/>
      <dgm:spPr/>
    </dgm:pt>
    <dgm:pt modelId="{58AB8BAD-7810-4CA9-B138-EE96AFF44FF7}" type="pres">
      <dgm:prSet presAssocID="{EA7CF991-1319-4767-A85F-759EB9ECD722}" presName="rootText1" presStyleLbl="node0" presStyleIdx="2" presStyleCnt="4" custLinFactNeighborX="-108" custLinFactNeighborY="-26379">
        <dgm:presLayoutVars>
          <dgm:chPref val="3"/>
        </dgm:presLayoutVars>
      </dgm:prSet>
      <dgm:spPr/>
    </dgm:pt>
    <dgm:pt modelId="{76330F2F-CA67-4A66-9697-5C6A96FBAD28}" type="pres">
      <dgm:prSet presAssocID="{EA7CF991-1319-4767-A85F-759EB9ECD722}" presName="rootConnector1" presStyleLbl="node1" presStyleIdx="0" presStyleCnt="0"/>
      <dgm:spPr/>
    </dgm:pt>
    <dgm:pt modelId="{55DCEECB-1BEA-45CB-82EE-F66CA2E0C212}" type="pres">
      <dgm:prSet presAssocID="{EA7CF991-1319-4767-A85F-759EB9ECD722}" presName="hierChild2" presStyleCnt="0"/>
      <dgm:spPr/>
    </dgm:pt>
    <dgm:pt modelId="{B7C37177-AFF0-4AB2-8B6C-5C74BE743D3A}" type="pres">
      <dgm:prSet presAssocID="{EA7CF991-1319-4767-A85F-759EB9ECD722}" presName="hierChild3" presStyleCnt="0"/>
      <dgm:spPr/>
    </dgm:pt>
    <dgm:pt modelId="{F4431AEE-FA69-4D89-BEB1-DC4C6561BE31}" type="pres">
      <dgm:prSet presAssocID="{11FB4AC1-9EFD-4745-990F-EE3184CDDD73}" presName="hierRoot1" presStyleCnt="0">
        <dgm:presLayoutVars>
          <dgm:hierBranch val="init"/>
        </dgm:presLayoutVars>
      </dgm:prSet>
      <dgm:spPr/>
    </dgm:pt>
    <dgm:pt modelId="{34FF7938-F60E-4FC3-9E9A-38C54DC58C0F}" type="pres">
      <dgm:prSet presAssocID="{11FB4AC1-9EFD-4745-990F-EE3184CDDD73}" presName="rootComposite1" presStyleCnt="0"/>
      <dgm:spPr/>
    </dgm:pt>
    <dgm:pt modelId="{18C95C36-C347-4CCB-8D2E-BAF8BB74BBEA}" type="pres">
      <dgm:prSet presAssocID="{11FB4AC1-9EFD-4745-990F-EE3184CDDD73}" presName="rootText1" presStyleLbl="node0" presStyleIdx="3" presStyleCnt="4" custLinFactY="24402" custLinFactNeighborX="-108" custLinFactNeighborY="100000">
        <dgm:presLayoutVars>
          <dgm:chPref val="3"/>
        </dgm:presLayoutVars>
      </dgm:prSet>
      <dgm:spPr/>
    </dgm:pt>
    <dgm:pt modelId="{108F03EA-0B95-402B-84F1-AECDE07B7623}" type="pres">
      <dgm:prSet presAssocID="{11FB4AC1-9EFD-4745-990F-EE3184CDDD73}" presName="rootConnector1" presStyleLbl="node1" presStyleIdx="0" presStyleCnt="0"/>
      <dgm:spPr/>
    </dgm:pt>
    <dgm:pt modelId="{C8E2F868-A392-4B47-BB8F-AACBC1A8E01B}" type="pres">
      <dgm:prSet presAssocID="{11FB4AC1-9EFD-4745-990F-EE3184CDDD73}" presName="hierChild2" presStyleCnt="0"/>
      <dgm:spPr/>
    </dgm:pt>
    <dgm:pt modelId="{840F37D4-1B74-459A-9E60-F8C4A9376B6B}" type="pres">
      <dgm:prSet presAssocID="{11FB4AC1-9EFD-4745-990F-EE3184CDDD73}" presName="hierChild3" presStyleCnt="0"/>
      <dgm:spPr/>
    </dgm:pt>
  </dgm:ptLst>
  <dgm:cxnLst>
    <dgm:cxn modelId="{30BE0D01-211F-4379-947E-6140ECC99B94}" srcId="{E120ECF8-D7B7-4667-8835-E958BD10398A}" destId="{EC6C73AB-4DA4-4739-934D-BD76499736A1}" srcOrd="1" destOrd="0" parTransId="{F500834A-089B-49E0-BF18-E1229B7D50CE}" sibTransId="{9B2C33A6-9025-4B1C-B8E5-4733779F3232}"/>
    <dgm:cxn modelId="{0552EE1E-2821-4126-8570-A560B88D3FFC}" type="presOf" srcId="{EA7CF991-1319-4767-A85F-759EB9ECD722}" destId="{58AB8BAD-7810-4CA9-B138-EE96AFF44FF7}" srcOrd="0" destOrd="0" presId="urn:microsoft.com/office/officeart/2009/3/layout/HorizontalOrganizationChart#1"/>
    <dgm:cxn modelId="{B73C491F-479A-4CFD-B495-6D0EAD4DAAC0}" srcId="{6E7507A7-02A8-4D8B-8BDB-11FC2F240C2E}" destId="{E120ECF8-D7B7-4667-8835-E958BD10398A}" srcOrd="0" destOrd="0" parTransId="{583343DC-0AF0-4217-AC93-E9208BAC2FC4}" sibTransId="{52562853-8D01-4B74-9146-23EF2A82392A}"/>
    <dgm:cxn modelId="{3A78B529-58C0-4292-98A9-21D14A76ED5C}" type="presOf" srcId="{26C76DAF-5FE8-4B48-9C21-181D56438AA3}" destId="{6C878B53-80EC-4160-A4B9-5451EC507556}" srcOrd="0" destOrd="0" presId="urn:microsoft.com/office/officeart/2009/3/layout/HorizontalOrganizationChart#1"/>
    <dgm:cxn modelId="{DCD79A2D-A9E1-4632-A6BD-CD83CBCF92C7}" type="presOf" srcId="{EC217D19-C385-4FF5-8864-ACFF249097FA}" destId="{CF7E36EE-F900-4BCB-A413-0BD2A817FF7A}" srcOrd="1" destOrd="0" presId="urn:microsoft.com/office/officeart/2009/3/layout/HorizontalOrganizationChart#1"/>
    <dgm:cxn modelId="{16E8802F-EA8E-46B6-BABB-6830B7DE373E}" type="presOf" srcId="{26C76DAF-5FE8-4B48-9C21-181D56438AA3}" destId="{CEAAF1F8-127C-4986-A444-A77A043A2915}" srcOrd="1" destOrd="0" presId="urn:microsoft.com/office/officeart/2009/3/layout/HorizontalOrganizationChart#1"/>
    <dgm:cxn modelId="{4C76393F-2AF6-4CB1-BF21-BCFC80BD3F22}" type="presOf" srcId="{BE16A912-664C-4A22-9BE2-0D0A0E5E2A70}" destId="{C0C33DBB-81BA-4F9B-B6F5-1F87BB6FD8AE}" srcOrd="1" destOrd="0" presId="urn:microsoft.com/office/officeart/2009/3/layout/HorizontalOrganizationChart#1"/>
    <dgm:cxn modelId="{99517B3F-5AC8-42D7-BE1E-593AD3997675}" type="presOf" srcId="{7BACC62D-5D2E-4196-9AFE-8D08A5BE8CB9}" destId="{929D9BED-4C01-4145-9E2E-7738A6628DF8}" srcOrd="1" destOrd="0" presId="urn:microsoft.com/office/officeart/2009/3/layout/HorizontalOrganizationChart#1"/>
    <dgm:cxn modelId="{CD05AE5C-3421-4A31-83F0-968C93CCFA4F}" srcId="{E120ECF8-D7B7-4667-8835-E958BD10398A}" destId="{26C76DAF-5FE8-4B48-9C21-181D56438AA3}" srcOrd="3" destOrd="0" parTransId="{1A8DC8AE-171C-4E5C-803F-1B94E2A01C4D}" sibTransId="{868960A1-3171-4163-BEC1-99D083544B27}"/>
    <dgm:cxn modelId="{47C09F4E-170D-4971-A5B1-BE602C1B1A7E}" type="presOf" srcId="{E120ECF8-D7B7-4667-8835-E958BD10398A}" destId="{1D78DA7C-049F-414E-984C-C51849EF967C}" srcOrd="0" destOrd="0" presId="urn:microsoft.com/office/officeart/2009/3/layout/HorizontalOrganizationChart#1"/>
    <dgm:cxn modelId="{5D0BE74E-745D-444F-B07D-DABCEC549F36}" srcId="{6E7507A7-02A8-4D8B-8BDB-11FC2F240C2E}" destId="{EA7CF991-1319-4767-A85F-759EB9ECD722}" srcOrd="2" destOrd="0" parTransId="{6F785151-6EEE-47AF-802D-B41111EFA5BE}" sibTransId="{48EF77DF-98FB-4187-B2C5-A049B77CBDBB}"/>
    <dgm:cxn modelId="{1C908075-A3DC-4E6A-A66D-342DD682E3BD}" type="presOf" srcId="{F500834A-089B-49E0-BF18-E1229B7D50CE}" destId="{800F7ABF-853A-4D02-A051-25068E12D88D}" srcOrd="0" destOrd="0" presId="urn:microsoft.com/office/officeart/2009/3/layout/HorizontalOrganizationChart#1"/>
    <dgm:cxn modelId="{F772AE75-A369-45D9-A0F6-28D1D8BC58CB}" type="presOf" srcId="{EC6C73AB-4DA4-4739-934D-BD76499736A1}" destId="{9C7A69B2-F2FA-4958-8696-8A8A5B5B5C28}" srcOrd="1" destOrd="0" presId="urn:microsoft.com/office/officeart/2009/3/layout/HorizontalOrganizationChart#1"/>
    <dgm:cxn modelId="{27A1B855-2BD3-4C21-A34A-EE5C59F6555A}" srcId="{E120ECF8-D7B7-4667-8835-E958BD10398A}" destId="{EC217D19-C385-4FF5-8864-ACFF249097FA}" srcOrd="2" destOrd="0" parTransId="{E7754E8D-6836-407C-AE2C-21B7B7E998E4}" sibTransId="{D8F56E91-1AF7-4A1D-A058-B0D1CFA85D43}"/>
    <dgm:cxn modelId="{E2C42B57-BCDA-4A63-A2F6-9E742BBFE83F}" type="presOf" srcId="{1A8DC8AE-171C-4E5C-803F-1B94E2A01C4D}" destId="{312C437A-E5C6-4D82-B48B-95B563D5EA91}" srcOrd="0" destOrd="0" presId="urn:microsoft.com/office/officeart/2009/3/layout/HorizontalOrganizationChart#1"/>
    <dgm:cxn modelId="{5A3EA977-47E8-41D7-B2A2-C720FE7E944B}" type="presOf" srcId="{BE16A912-664C-4A22-9BE2-0D0A0E5E2A70}" destId="{2119271D-E871-4345-B29A-C627064F9E1C}" srcOrd="0" destOrd="0" presId="urn:microsoft.com/office/officeart/2009/3/layout/HorizontalOrganizationChart#1"/>
    <dgm:cxn modelId="{55BC3758-77E2-4ED0-A482-8E2952FA482C}" srcId="{E120ECF8-D7B7-4667-8835-E958BD10398A}" destId="{7BACC62D-5D2E-4196-9AFE-8D08A5BE8CB9}" srcOrd="0" destOrd="0" parTransId="{561FCB48-C371-40D4-8605-BE1C74A514DF}" sibTransId="{577D26FE-F304-4E93-B6B9-1E79DBA4FDEE}"/>
    <dgm:cxn modelId="{142ACD7E-611C-44FC-8A75-417AED5B74EF}" type="presOf" srcId="{11FB4AC1-9EFD-4745-990F-EE3184CDDD73}" destId="{18C95C36-C347-4CCB-8D2E-BAF8BB74BBEA}" srcOrd="0" destOrd="0" presId="urn:microsoft.com/office/officeart/2009/3/layout/HorizontalOrganizationChart#1"/>
    <dgm:cxn modelId="{CABFF18F-6211-467C-B9A6-6D98783A3151}" type="presOf" srcId="{561FCB48-C371-40D4-8605-BE1C74A514DF}" destId="{5069E50F-5693-4D1F-86D7-8E7A3E7E99E1}" srcOrd="0" destOrd="0" presId="urn:microsoft.com/office/officeart/2009/3/layout/HorizontalOrganizationChart#1"/>
    <dgm:cxn modelId="{8F42EA92-71EC-440E-86D2-C288492846DB}" srcId="{6E7507A7-02A8-4D8B-8BDB-11FC2F240C2E}" destId="{BE16A912-664C-4A22-9BE2-0D0A0E5E2A70}" srcOrd="1" destOrd="0" parTransId="{F6F8107B-03B3-4C69-B495-8CB6B6AD2E89}" sibTransId="{FCA3393E-A4A8-4D2F-A319-7931401769AA}"/>
    <dgm:cxn modelId="{6DF79196-D3D3-4EBC-8FF1-EE83EC8A7F1C}" type="presOf" srcId="{E120ECF8-D7B7-4667-8835-E958BD10398A}" destId="{2EF11D9E-EF7B-46F2-94BD-8DA92E3A6BC4}" srcOrd="1" destOrd="0" presId="urn:microsoft.com/office/officeart/2009/3/layout/HorizontalOrganizationChart#1"/>
    <dgm:cxn modelId="{51D4AAA5-B300-4A86-B2E9-46D311F3F2CA}" srcId="{6E7507A7-02A8-4D8B-8BDB-11FC2F240C2E}" destId="{11FB4AC1-9EFD-4745-990F-EE3184CDDD73}" srcOrd="3" destOrd="0" parTransId="{381297BF-DC65-41DB-B5F7-D94A5432CB27}" sibTransId="{86ADBFC4-3345-484E-92FC-146C060FBD54}"/>
    <dgm:cxn modelId="{6E584FCD-74D6-49CD-8750-5688CFFB4E21}" type="presOf" srcId="{6E7507A7-02A8-4D8B-8BDB-11FC2F240C2E}" destId="{8566A17A-DE08-419D-A67E-06EE406887C4}" srcOrd="0" destOrd="0" presId="urn:microsoft.com/office/officeart/2009/3/layout/HorizontalOrganizationChart#1"/>
    <dgm:cxn modelId="{97B6BFE4-23CF-4A95-8E27-F5D39C48FB69}" type="presOf" srcId="{7BACC62D-5D2E-4196-9AFE-8D08A5BE8CB9}" destId="{AC34A1C6-3035-440D-BCAA-A3B2B3F7F81D}" srcOrd="0" destOrd="0" presId="urn:microsoft.com/office/officeart/2009/3/layout/HorizontalOrganizationChart#1"/>
    <dgm:cxn modelId="{EBA60EE9-00E2-4650-97E3-8F7EA8FA9654}" type="presOf" srcId="{11FB4AC1-9EFD-4745-990F-EE3184CDDD73}" destId="{108F03EA-0B95-402B-84F1-AECDE07B7623}" srcOrd="1" destOrd="0" presId="urn:microsoft.com/office/officeart/2009/3/layout/HorizontalOrganizationChart#1"/>
    <dgm:cxn modelId="{4D8E64EB-F836-40D4-92AB-6BC8A94B86AB}" type="presOf" srcId="{EA7CF991-1319-4767-A85F-759EB9ECD722}" destId="{76330F2F-CA67-4A66-9697-5C6A96FBAD28}" srcOrd="1" destOrd="0" presId="urn:microsoft.com/office/officeart/2009/3/layout/HorizontalOrganizationChart#1"/>
    <dgm:cxn modelId="{D39583ED-887D-4187-AC59-F0ABF9705103}" type="presOf" srcId="{EC217D19-C385-4FF5-8864-ACFF249097FA}" destId="{02DC460D-C915-431A-A9BD-77BFB30D84E8}" srcOrd="0" destOrd="0" presId="urn:microsoft.com/office/officeart/2009/3/layout/HorizontalOrganizationChart#1"/>
    <dgm:cxn modelId="{A654A8F4-6715-4C28-AF25-BC6CB620660D}" type="presOf" srcId="{E7754E8D-6836-407C-AE2C-21B7B7E998E4}" destId="{C338BA3C-FD5F-4204-A2FB-94494FF2B4F4}" srcOrd="0" destOrd="0" presId="urn:microsoft.com/office/officeart/2009/3/layout/HorizontalOrganizationChart#1"/>
    <dgm:cxn modelId="{CB626DF6-DAA4-4DE8-9D51-3F86209B29EE}" type="presOf" srcId="{EC6C73AB-4DA4-4739-934D-BD76499736A1}" destId="{9D8CAB9F-4632-4D2A-A846-C2D56AD70B58}" srcOrd="0" destOrd="0" presId="urn:microsoft.com/office/officeart/2009/3/layout/HorizontalOrganizationChart#1"/>
    <dgm:cxn modelId="{AF3B81F3-7D17-45F3-B215-CFE1A07878F4}" type="presParOf" srcId="{8566A17A-DE08-419D-A67E-06EE406887C4}" destId="{26C50001-7DEC-4056-8BAB-0C26870D5441}" srcOrd="0" destOrd="0" presId="urn:microsoft.com/office/officeart/2009/3/layout/HorizontalOrganizationChart#1"/>
    <dgm:cxn modelId="{5EC7F3C1-F47E-40D8-B1CB-E084AAA881EC}" type="presParOf" srcId="{26C50001-7DEC-4056-8BAB-0C26870D5441}" destId="{759101C1-AA92-41B6-8D65-2884660ADD45}" srcOrd="0" destOrd="0" presId="urn:microsoft.com/office/officeart/2009/3/layout/HorizontalOrganizationChart#1"/>
    <dgm:cxn modelId="{5CDAA362-71EA-4370-8155-15ED7B5265B7}" type="presParOf" srcId="{759101C1-AA92-41B6-8D65-2884660ADD45}" destId="{1D78DA7C-049F-414E-984C-C51849EF967C}" srcOrd="0" destOrd="0" presId="urn:microsoft.com/office/officeart/2009/3/layout/HorizontalOrganizationChart#1"/>
    <dgm:cxn modelId="{A04654D2-BE48-42EF-B013-4E8C53FCE6CC}" type="presParOf" srcId="{759101C1-AA92-41B6-8D65-2884660ADD45}" destId="{2EF11D9E-EF7B-46F2-94BD-8DA92E3A6BC4}" srcOrd="1" destOrd="0" presId="urn:microsoft.com/office/officeart/2009/3/layout/HorizontalOrganizationChart#1"/>
    <dgm:cxn modelId="{646B97D1-A8C8-4844-B533-7B1AF7836E45}" type="presParOf" srcId="{26C50001-7DEC-4056-8BAB-0C26870D5441}" destId="{8CB4F504-3C15-40CF-8FEA-2AD1A8A0B24A}" srcOrd="1" destOrd="0" presId="urn:microsoft.com/office/officeart/2009/3/layout/HorizontalOrganizationChart#1"/>
    <dgm:cxn modelId="{0BE07F21-EB75-43EF-8106-00C8434ABF80}" type="presParOf" srcId="{8CB4F504-3C15-40CF-8FEA-2AD1A8A0B24A}" destId="{5069E50F-5693-4D1F-86D7-8E7A3E7E99E1}" srcOrd="0" destOrd="0" presId="urn:microsoft.com/office/officeart/2009/3/layout/HorizontalOrganizationChart#1"/>
    <dgm:cxn modelId="{39545A3C-F5EE-4767-B7FF-8D05407CA2CA}" type="presParOf" srcId="{8CB4F504-3C15-40CF-8FEA-2AD1A8A0B24A}" destId="{77837828-FE07-43FB-8E7F-B75DECA4439C}" srcOrd="1" destOrd="0" presId="urn:microsoft.com/office/officeart/2009/3/layout/HorizontalOrganizationChart#1"/>
    <dgm:cxn modelId="{070C56ED-AE14-4C29-939C-F738F3FB7261}" type="presParOf" srcId="{77837828-FE07-43FB-8E7F-B75DECA4439C}" destId="{B5885104-00BE-4302-9CA7-D175175E7E7B}" srcOrd="0" destOrd="0" presId="urn:microsoft.com/office/officeart/2009/3/layout/HorizontalOrganizationChart#1"/>
    <dgm:cxn modelId="{D21218CA-F7C2-4CEA-BFFA-DD4D9C9EA8B5}" type="presParOf" srcId="{B5885104-00BE-4302-9CA7-D175175E7E7B}" destId="{AC34A1C6-3035-440D-BCAA-A3B2B3F7F81D}" srcOrd="0" destOrd="0" presId="urn:microsoft.com/office/officeart/2009/3/layout/HorizontalOrganizationChart#1"/>
    <dgm:cxn modelId="{AD35AE9A-1976-478C-BB86-3D17E0DF267D}" type="presParOf" srcId="{B5885104-00BE-4302-9CA7-D175175E7E7B}" destId="{929D9BED-4C01-4145-9E2E-7738A6628DF8}" srcOrd="1" destOrd="0" presId="urn:microsoft.com/office/officeart/2009/3/layout/HorizontalOrganizationChart#1"/>
    <dgm:cxn modelId="{D8F92185-1B5A-4038-9920-74FF49B1DC80}" type="presParOf" srcId="{77837828-FE07-43FB-8E7F-B75DECA4439C}" destId="{907741A5-24D5-4A18-9CB8-65B40DD23421}" srcOrd="1" destOrd="0" presId="urn:microsoft.com/office/officeart/2009/3/layout/HorizontalOrganizationChart#1"/>
    <dgm:cxn modelId="{5CBBF3AD-6B7B-4332-9D31-8314340A3CDF}" type="presParOf" srcId="{77837828-FE07-43FB-8E7F-B75DECA4439C}" destId="{74B25703-AA21-4F57-B96B-04ED3B692EDB}" srcOrd="2" destOrd="0" presId="urn:microsoft.com/office/officeart/2009/3/layout/HorizontalOrganizationChart#1"/>
    <dgm:cxn modelId="{3D6F49A8-81E7-462F-A875-68C8BE2B2757}" type="presParOf" srcId="{8CB4F504-3C15-40CF-8FEA-2AD1A8A0B24A}" destId="{800F7ABF-853A-4D02-A051-25068E12D88D}" srcOrd="2" destOrd="0" presId="urn:microsoft.com/office/officeart/2009/3/layout/HorizontalOrganizationChart#1"/>
    <dgm:cxn modelId="{D1BA4028-F23C-4D9C-BEFF-F04F720A0C08}" type="presParOf" srcId="{8CB4F504-3C15-40CF-8FEA-2AD1A8A0B24A}" destId="{2E4DD0B4-FFCF-4C02-B95C-8F02C460E74A}" srcOrd="3" destOrd="0" presId="urn:microsoft.com/office/officeart/2009/3/layout/HorizontalOrganizationChart#1"/>
    <dgm:cxn modelId="{84EFEBD2-EEA9-4EAA-8755-A8CD89C056A8}" type="presParOf" srcId="{2E4DD0B4-FFCF-4C02-B95C-8F02C460E74A}" destId="{3A9BF822-1636-4540-9D75-D1A4FA79EC38}" srcOrd="0" destOrd="0" presId="urn:microsoft.com/office/officeart/2009/3/layout/HorizontalOrganizationChart#1"/>
    <dgm:cxn modelId="{C24F1CEA-3A8A-47EC-B9E1-85B953FB48C3}" type="presParOf" srcId="{3A9BF822-1636-4540-9D75-D1A4FA79EC38}" destId="{9D8CAB9F-4632-4D2A-A846-C2D56AD70B58}" srcOrd="0" destOrd="0" presId="urn:microsoft.com/office/officeart/2009/3/layout/HorizontalOrganizationChart#1"/>
    <dgm:cxn modelId="{06DDF3A7-9E51-4A8F-BA9B-1C5B543AD6D3}" type="presParOf" srcId="{3A9BF822-1636-4540-9D75-D1A4FA79EC38}" destId="{9C7A69B2-F2FA-4958-8696-8A8A5B5B5C28}" srcOrd="1" destOrd="0" presId="urn:microsoft.com/office/officeart/2009/3/layout/HorizontalOrganizationChart#1"/>
    <dgm:cxn modelId="{6C91F69B-7D25-4BF6-9F87-212AD37A584B}" type="presParOf" srcId="{2E4DD0B4-FFCF-4C02-B95C-8F02C460E74A}" destId="{0F71932A-539C-4917-87B6-B4BE4C7AB701}" srcOrd="1" destOrd="0" presId="urn:microsoft.com/office/officeart/2009/3/layout/HorizontalOrganizationChart#1"/>
    <dgm:cxn modelId="{C45D4DCE-4821-44D5-AAD9-9F7E27F6A2FA}" type="presParOf" srcId="{2E4DD0B4-FFCF-4C02-B95C-8F02C460E74A}" destId="{A7600D1E-4676-4E83-B800-F8C2993C87CC}" srcOrd="2" destOrd="0" presId="urn:microsoft.com/office/officeart/2009/3/layout/HorizontalOrganizationChart#1"/>
    <dgm:cxn modelId="{EA9B1298-162A-46D9-A4F4-4E00089B067A}" type="presParOf" srcId="{8CB4F504-3C15-40CF-8FEA-2AD1A8A0B24A}" destId="{C338BA3C-FD5F-4204-A2FB-94494FF2B4F4}" srcOrd="4" destOrd="0" presId="urn:microsoft.com/office/officeart/2009/3/layout/HorizontalOrganizationChart#1"/>
    <dgm:cxn modelId="{9983CF8C-A34C-4BA3-BE3C-E480FF2A6772}" type="presParOf" srcId="{8CB4F504-3C15-40CF-8FEA-2AD1A8A0B24A}" destId="{5CD0B4F3-2DAD-423A-9914-D4A49A823F95}" srcOrd="5" destOrd="0" presId="urn:microsoft.com/office/officeart/2009/3/layout/HorizontalOrganizationChart#1"/>
    <dgm:cxn modelId="{F574BFDC-72BA-4767-A694-602A424FC524}" type="presParOf" srcId="{5CD0B4F3-2DAD-423A-9914-D4A49A823F95}" destId="{AFB66EA2-6C67-4F4D-B13D-B5E15B952BCE}" srcOrd="0" destOrd="0" presId="urn:microsoft.com/office/officeart/2009/3/layout/HorizontalOrganizationChart#1"/>
    <dgm:cxn modelId="{14FBEE41-0E53-4187-8A79-E2AEEB0349FC}" type="presParOf" srcId="{AFB66EA2-6C67-4F4D-B13D-B5E15B952BCE}" destId="{02DC460D-C915-431A-A9BD-77BFB30D84E8}" srcOrd="0" destOrd="0" presId="urn:microsoft.com/office/officeart/2009/3/layout/HorizontalOrganizationChart#1"/>
    <dgm:cxn modelId="{DEBDCB3E-902B-43C1-B209-CCD9B30EA9D1}" type="presParOf" srcId="{AFB66EA2-6C67-4F4D-B13D-B5E15B952BCE}" destId="{CF7E36EE-F900-4BCB-A413-0BD2A817FF7A}" srcOrd="1" destOrd="0" presId="urn:microsoft.com/office/officeart/2009/3/layout/HorizontalOrganizationChart#1"/>
    <dgm:cxn modelId="{FF4DEA9F-2AB1-4DF0-BF1A-9E24D182A4A9}" type="presParOf" srcId="{5CD0B4F3-2DAD-423A-9914-D4A49A823F95}" destId="{4B6B5CA7-7F74-4986-9D19-CCFD3F963C12}" srcOrd="1" destOrd="0" presId="urn:microsoft.com/office/officeart/2009/3/layout/HorizontalOrganizationChart#1"/>
    <dgm:cxn modelId="{2FC84BB2-D910-4D30-8F92-04759DDCB97B}" type="presParOf" srcId="{5CD0B4F3-2DAD-423A-9914-D4A49A823F95}" destId="{1B51286B-6C65-42C2-97E2-E780215EB26A}" srcOrd="2" destOrd="0" presId="urn:microsoft.com/office/officeart/2009/3/layout/HorizontalOrganizationChart#1"/>
    <dgm:cxn modelId="{79DCCC5F-46B1-4BBC-A14F-F4471ED9EFFB}" type="presParOf" srcId="{8CB4F504-3C15-40CF-8FEA-2AD1A8A0B24A}" destId="{312C437A-E5C6-4D82-B48B-95B563D5EA91}" srcOrd="6" destOrd="0" presId="urn:microsoft.com/office/officeart/2009/3/layout/HorizontalOrganizationChart#1"/>
    <dgm:cxn modelId="{DE9B904F-BDB9-437C-BE56-853B717D3DAA}" type="presParOf" srcId="{8CB4F504-3C15-40CF-8FEA-2AD1A8A0B24A}" destId="{861B8DD5-CFC6-463D-B4DF-F2968D13E3AF}" srcOrd="7" destOrd="0" presId="urn:microsoft.com/office/officeart/2009/3/layout/HorizontalOrganizationChart#1"/>
    <dgm:cxn modelId="{76170D01-78DB-4709-A04E-95AD8FDC1DA4}" type="presParOf" srcId="{861B8DD5-CFC6-463D-B4DF-F2968D13E3AF}" destId="{9EC457EC-FBC4-4EDB-93C7-DBCE84D27563}" srcOrd="0" destOrd="0" presId="urn:microsoft.com/office/officeart/2009/3/layout/HorizontalOrganizationChart#1"/>
    <dgm:cxn modelId="{6237E90A-C610-4792-9F8F-A65CCB6C572A}" type="presParOf" srcId="{9EC457EC-FBC4-4EDB-93C7-DBCE84D27563}" destId="{6C878B53-80EC-4160-A4B9-5451EC507556}" srcOrd="0" destOrd="0" presId="urn:microsoft.com/office/officeart/2009/3/layout/HorizontalOrganizationChart#1"/>
    <dgm:cxn modelId="{A1F33B2D-1B19-4308-B061-D8784B018FA5}" type="presParOf" srcId="{9EC457EC-FBC4-4EDB-93C7-DBCE84D27563}" destId="{CEAAF1F8-127C-4986-A444-A77A043A2915}" srcOrd="1" destOrd="0" presId="urn:microsoft.com/office/officeart/2009/3/layout/HorizontalOrganizationChart#1"/>
    <dgm:cxn modelId="{068B7B42-4C90-4257-B271-B689A73F0ED2}" type="presParOf" srcId="{861B8DD5-CFC6-463D-B4DF-F2968D13E3AF}" destId="{66BECB0B-05E2-4426-88B7-B6607E12A539}" srcOrd="1" destOrd="0" presId="urn:microsoft.com/office/officeart/2009/3/layout/HorizontalOrganizationChart#1"/>
    <dgm:cxn modelId="{4412D554-281D-4AA4-AA02-89663A8F2582}" type="presParOf" srcId="{861B8DD5-CFC6-463D-B4DF-F2968D13E3AF}" destId="{3155D5C0-48D1-4185-8D01-1BCFBB55A409}" srcOrd="2" destOrd="0" presId="urn:microsoft.com/office/officeart/2009/3/layout/HorizontalOrganizationChart#1"/>
    <dgm:cxn modelId="{847C77DF-6D73-46D8-A598-565085B95239}" type="presParOf" srcId="{26C50001-7DEC-4056-8BAB-0C26870D5441}" destId="{A4EF3582-0A79-4613-BEDA-E6C3B314414A}" srcOrd="2" destOrd="0" presId="urn:microsoft.com/office/officeart/2009/3/layout/HorizontalOrganizationChart#1"/>
    <dgm:cxn modelId="{0651CAFA-0DE2-46D0-B709-B3411C36D48D}" type="presParOf" srcId="{8566A17A-DE08-419D-A67E-06EE406887C4}" destId="{5167DF12-563F-482A-87C2-180AD3F9F8B8}" srcOrd="1" destOrd="0" presId="urn:microsoft.com/office/officeart/2009/3/layout/HorizontalOrganizationChart#1"/>
    <dgm:cxn modelId="{6F5B9334-88CC-40B8-A44D-A5A8F4B3B08C}" type="presParOf" srcId="{5167DF12-563F-482A-87C2-180AD3F9F8B8}" destId="{F20833B9-8998-4933-A6CA-0BCF5753FC3F}" srcOrd="0" destOrd="0" presId="urn:microsoft.com/office/officeart/2009/3/layout/HorizontalOrganizationChart#1"/>
    <dgm:cxn modelId="{583B5ECB-9B46-4179-B312-DFA584DA3E9A}" type="presParOf" srcId="{F20833B9-8998-4933-A6CA-0BCF5753FC3F}" destId="{2119271D-E871-4345-B29A-C627064F9E1C}" srcOrd="0" destOrd="0" presId="urn:microsoft.com/office/officeart/2009/3/layout/HorizontalOrganizationChart#1"/>
    <dgm:cxn modelId="{0356F00B-63C3-4114-B789-3A7E4C51066B}" type="presParOf" srcId="{F20833B9-8998-4933-A6CA-0BCF5753FC3F}" destId="{C0C33DBB-81BA-4F9B-B6F5-1F87BB6FD8AE}" srcOrd="1" destOrd="0" presId="urn:microsoft.com/office/officeart/2009/3/layout/HorizontalOrganizationChart#1"/>
    <dgm:cxn modelId="{8BFE874D-2BD6-47B5-B11A-12841FCEB769}" type="presParOf" srcId="{5167DF12-563F-482A-87C2-180AD3F9F8B8}" destId="{A2A8E75B-FF1A-4B02-A9F4-BFF7D5B703CB}" srcOrd="1" destOrd="0" presId="urn:microsoft.com/office/officeart/2009/3/layout/HorizontalOrganizationChart#1"/>
    <dgm:cxn modelId="{A2937447-2E6D-4F32-BFF7-8F3DA2C66339}" type="presParOf" srcId="{5167DF12-563F-482A-87C2-180AD3F9F8B8}" destId="{E7D62C39-49B5-425F-9E09-BA1682D856DA}" srcOrd="2" destOrd="0" presId="urn:microsoft.com/office/officeart/2009/3/layout/HorizontalOrganizationChart#1"/>
    <dgm:cxn modelId="{99570B65-1EA3-4311-92B0-E7A8AA7D8EF8}" type="presParOf" srcId="{8566A17A-DE08-419D-A67E-06EE406887C4}" destId="{089D7091-DDCD-488C-82B5-29CB862288BA}" srcOrd="2" destOrd="0" presId="urn:microsoft.com/office/officeart/2009/3/layout/HorizontalOrganizationChart#1"/>
    <dgm:cxn modelId="{139B5495-DE28-443D-8F13-582876BCDC2D}" type="presParOf" srcId="{089D7091-DDCD-488C-82B5-29CB862288BA}" destId="{199FD33D-EE9C-4EBB-93B2-CE5777765787}" srcOrd="0" destOrd="0" presId="urn:microsoft.com/office/officeart/2009/3/layout/HorizontalOrganizationChart#1"/>
    <dgm:cxn modelId="{C155F70F-748E-45E2-AAED-C5D5179F1A65}" type="presParOf" srcId="{199FD33D-EE9C-4EBB-93B2-CE5777765787}" destId="{58AB8BAD-7810-4CA9-B138-EE96AFF44FF7}" srcOrd="0" destOrd="0" presId="urn:microsoft.com/office/officeart/2009/3/layout/HorizontalOrganizationChart#1"/>
    <dgm:cxn modelId="{CEB74365-24EF-4ABC-B63A-4095F5C7100D}" type="presParOf" srcId="{199FD33D-EE9C-4EBB-93B2-CE5777765787}" destId="{76330F2F-CA67-4A66-9697-5C6A96FBAD28}" srcOrd="1" destOrd="0" presId="urn:microsoft.com/office/officeart/2009/3/layout/HorizontalOrganizationChart#1"/>
    <dgm:cxn modelId="{1B16416C-BB6C-4A22-8792-D305586AA202}" type="presParOf" srcId="{089D7091-DDCD-488C-82B5-29CB862288BA}" destId="{55DCEECB-1BEA-45CB-82EE-F66CA2E0C212}" srcOrd="1" destOrd="0" presId="urn:microsoft.com/office/officeart/2009/3/layout/HorizontalOrganizationChart#1"/>
    <dgm:cxn modelId="{5104129F-0C55-4DAE-99EA-517271BBC019}" type="presParOf" srcId="{089D7091-DDCD-488C-82B5-29CB862288BA}" destId="{B7C37177-AFF0-4AB2-8B6C-5C74BE743D3A}" srcOrd="2" destOrd="0" presId="urn:microsoft.com/office/officeart/2009/3/layout/HorizontalOrganizationChart#1"/>
    <dgm:cxn modelId="{CA36D42E-C671-4D3A-B3F1-BC674E0D64A4}" type="presParOf" srcId="{8566A17A-DE08-419D-A67E-06EE406887C4}" destId="{F4431AEE-FA69-4D89-BEB1-DC4C6561BE31}" srcOrd="3" destOrd="0" presId="urn:microsoft.com/office/officeart/2009/3/layout/HorizontalOrganizationChart#1"/>
    <dgm:cxn modelId="{65CAC74A-7B69-4DFE-AB43-29D281A12A0A}" type="presParOf" srcId="{F4431AEE-FA69-4D89-BEB1-DC4C6561BE31}" destId="{34FF7938-F60E-4FC3-9E9A-38C54DC58C0F}" srcOrd="0" destOrd="0" presId="urn:microsoft.com/office/officeart/2009/3/layout/HorizontalOrganizationChart#1"/>
    <dgm:cxn modelId="{1C635EEB-1286-4855-A86C-D5D61E0FD41F}" type="presParOf" srcId="{34FF7938-F60E-4FC3-9E9A-38C54DC58C0F}" destId="{18C95C36-C347-4CCB-8D2E-BAF8BB74BBEA}" srcOrd="0" destOrd="0" presId="urn:microsoft.com/office/officeart/2009/3/layout/HorizontalOrganizationChart#1"/>
    <dgm:cxn modelId="{0B520C93-5ABD-4BC6-8BFA-B49373F0ACD5}" type="presParOf" srcId="{34FF7938-F60E-4FC3-9E9A-38C54DC58C0F}" destId="{108F03EA-0B95-402B-84F1-AECDE07B7623}" srcOrd="1" destOrd="0" presId="urn:microsoft.com/office/officeart/2009/3/layout/HorizontalOrganizationChart#1"/>
    <dgm:cxn modelId="{77F4E53D-316D-49CB-8E74-3479E2F5DA29}" type="presParOf" srcId="{F4431AEE-FA69-4D89-BEB1-DC4C6561BE31}" destId="{C8E2F868-A392-4B47-BB8F-AACBC1A8E01B}" srcOrd="1" destOrd="0" presId="urn:microsoft.com/office/officeart/2009/3/layout/HorizontalOrganizationChart#1"/>
    <dgm:cxn modelId="{A63EA5E9-3CAA-482E-862C-3CACD5AA2F5F}" type="presParOf" srcId="{F4431AEE-FA69-4D89-BEB1-DC4C6561BE31}" destId="{840F37D4-1B74-459A-9E60-F8C4A9376B6B}" srcOrd="2" destOrd="0" presId="urn:microsoft.com/office/officeart/2009/3/layout/HorizontalOrganizationChar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189145" cy="8678847"/>
        <a:chOff x="0" y="0"/>
        <a:chExt cx="6189145" cy="8678847"/>
      </a:xfrm>
    </dsp:grpSpPr>
    <dsp:sp modelId="{5069E50F-5693-4D1F-86D7-8E7A3E7E99E1}">
      <dsp:nvSpPr>
        <dsp:cNvPr id="5" name="任意多边形 4"/>
        <dsp:cNvSpPr/>
      </dsp:nvSpPr>
      <dsp:spPr bwMode="white">
        <a:xfrm>
          <a:off x="2813248" y="1617606"/>
          <a:ext cx="562650" cy="1820851"/>
        </a:xfrm>
        <a:custGeom>
          <a:avLst/>
          <a:gdLst/>
          <a:ahLst/>
          <a:cxnLst/>
          <a:pathLst>
            <a:path w="886" h="2867">
              <a:moveTo>
                <a:pt x="0" y="2867"/>
              </a:moveTo>
              <a:lnTo>
                <a:pt x="609" y="2867"/>
              </a:lnTo>
              <a:lnTo>
                <a:pt x="609" y="0"/>
              </a:lnTo>
              <a:lnTo>
                <a:pt x="886" y="0"/>
              </a:lnTo>
            </a:path>
          </a:pathLst>
        </a:custGeom>
      </dsp:spPr>
      <dsp:style>
        <a:lnRef idx="2">
          <a:schemeClr val="accent1">
            <a:shade val="60000"/>
          </a:schemeClr>
        </a:lnRef>
        <a:fillRef idx="0">
          <a:schemeClr val="accent1"/>
        </a:fillRef>
        <a:effectRef idx="0">
          <a:scrgbClr r="0" g="0" b="0"/>
        </a:effectRef>
        <a:fontRef idx="minor"/>
      </dsp:style>
      <dsp:txXfrm>
        <a:off x="2813248" y="1617606"/>
        <a:ext cx="562650" cy="1820851"/>
      </dsp:txXfrm>
    </dsp:sp>
    <dsp:sp modelId="{800F7ABF-853A-4D02-A051-25068E12D88D}">
      <dsp:nvSpPr>
        <dsp:cNvPr id="8" name="任意多边形 7"/>
        <dsp:cNvSpPr/>
      </dsp:nvSpPr>
      <dsp:spPr bwMode="white">
        <a:xfrm>
          <a:off x="2813248" y="2827303"/>
          <a:ext cx="562650" cy="611155"/>
        </a:xfrm>
        <a:custGeom>
          <a:avLst/>
          <a:gdLst/>
          <a:ahLst/>
          <a:cxnLst/>
          <a:pathLst>
            <a:path w="886" h="962">
              <a:moveTo>
                <a:pt x="0" y="962"/>
              </a:moveTo>
              <a:lnTo>
                <a:pt x="609" y="962"/>
              </a:lnTo>
              <a:lnTo>
                <a:pt x="609" y="0"/>
              </a:lnTo>
              <a:lnTo>
                <a:pt x="886" y="0"/>
              </a:lnTo>
            </a:path>
          </a:pathLst>
        </a:custGeom>
      </dsp:spPr>
      <dsp:style>
        <a:lnRef idx="2">
          <a:schemeClr val="accent1">
            <a:shade val="60000"/>
          </a:schemeClr>
        </a:lnRef>
        <a:fillRef idx="0">
          <a:schemeClr val="accent1"/>
        </a:fillRef>
        <a:effectRef idx="0">
          <a:scrgbClr r="0" g="0" b="0"/>
        </a:effectRef>
        <a:fontRef idx="minor"/>
      </dsp:style>
      <dsp:txXfrm>
        <a:off x="2813248" y="2827303"/>
        <a:ext cx="562650" cy="611155"/>
      </dsp:txXfrm>
    </dsp:sp>
    <dsp:sp modelId="{C338BA3C-FD5F-4204-A2FB-94494FF2B4F4}">
      <dsp:nvSpPr>
        <dsp:cNvPr id="11" name="任意多边形 10"/>
        <dsp:cNvSpPr/>
      </dsp:nvSpPr>
      <dsp:spPr bwMode="white">
        <a:xfrm>
          <a:off x="2813248" y="3438458"/>
          <a:ext cx="562650" cy="598542"/>
        </a:xfrm>
        <a:custGeom>
          <a:avLst/>
          <a:gdLst/>
          <a:ahLst/>
          <a:cxnLst/>
          <a:pathLst>
            <a:path w="886" h="943">
              <a:moveTo>
                <a:pt x="0" y="0"/>
              </a:moveTo>
              <a:lnTo>
                <a:pt x="609" y="0"/>
              </a:lnTo>
              <a:lnTo>
                <a:pt x="609" y="943"/>
              </a:lnTo>
              <a:lnTo>
                <a:pt x="886" y="943"/>
              </a:lnTo>
            </a:path>
          </a:pathLst>
        </a:custGeom>
      </dsp:spPr>
      <dsp:style>
        <a:lnRef idx="2">
          <a:schemeClr val="accent1">
            <a:shade val="60000"/>
          </a:schemeClr>
        </a:lnRef>
        <a:fillRef idx="0">
          <a:schemeClr val="accent1"/>
        </a:fillRef>
        <a:effectRef idx="0">
          <a:scrgbClr r="0" g="0" b="0"/>
        </a:effectRef>
        <a:fontRef idx="minor"/>
      </dsp:style>
      <dsp:txXfrm>
        <a:off x="2813248" y="3438458"/>
        <a:ext cx="562650" cy="598542"/>
      </dsp:txXfrm>
    </dsp:sp>
    <dsp:sp modelId="{312C437A-E5C6-4D82-B48B-95B563D5EA91}">
      <dsp:nvSpPr>
        <dsp:cNvPr id="14" name="任意多边形 13"/>
        <dsp:cNvSpPr/>
      </dsp:nvSpPr>
      <dsp:spPr bwMode="white">
        <a:xfrm>
          <a:off x="2813248" y="3438458"/>
          <a:ext cx="562650" cy="1808238"/>
        </a:xfrm>
        <a:custGeom>
          <a:avLst/>
          <a:gdLst/>
          <a:ahLst/>
          <a:cxnLst/>
          <a:pathLst>
            <a:path w="886" h="2848">
              <a:moveTo>
                <a:pt x="0" y="0"/>
              </a:moveTo>
              <a:lnTo>
                <a:pt x="609" y="0"/>
              </a:lnTo>
              <a:lnTo>
                <a:pt x="609" y="2848"/>
              </a:lnTo>
              <a:lnTo>
                <a:pt x="886" y="2848"/>
              </a:lnTo>
            </a:path>
          </a:pathLst>
        </a:custGeom>
      </dsp:spPr>
      <dsp:style>
        <a:lnRef idx="2">
          <a:schemeClr val="accent1">
            <a:shade val="60000"/>
          </a:schemeClr>
        </a:lnRef>
        <a:fillRef idx="0">
          <a:schemeClr val="accent1"/>
        </a:fillRef>
        <a:effectRef idx="0">
          <a:scrgbClr r="0" g="0" b="0"/>
        </a:effectRef>
        <a:fontRef idx="minor"/>
      </dsp:style>
      <dsp:txXfrm>
        <a:off x="2813248" y="3438458"/>
        <a:ext cx="562650" cy="1808238"/>
      </dsp:txXfrm>
    </dsp:sp>
    <dsp:sp modelId="{1D78DA7C-049F-414E-984C-C51849EF967C}">
      <dsp:nvSpPr>
        <dsp:cNvPr id="3" name="矩形 2"/>
        <dsp:cNvSpPr/>
      </dsp:nvSpPr>
      <dsp:spPr bwMode="white">
        <a:xfrm>
          <a:off x="0" y="3009437"/>
          <a:ext cx="2813248" cy="858041"/>
        </a:xfrm>
        <a:prstGeom prst="rect">
          <a:avLst/>
        </a:prstGeom>
        <a:solidFill>
          <a:srgbClr val="0072BB"/>
        </a:solidFill>
      </dsp:spPr>
      <dsp:style>
        <a:lnRef idx="2">
          <a:schemeClr val="lt1"/>
        </a:lnRef>
        <a:fillRef idx="1">
          <a:schemeClr val="accent1"/>
        </a:fillRef>
        <a:effectRef idx="0">
          <a:scrgbClr r="0" g="0" b="0"/>
        </a:effectRef>
        <a:fontRef idx="minor">
          <a:schemeClr val="lt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dirty="0">
              <a:latin typeface="Times New Roman" panose="02020603050405020304" pitchFamily="18" charset="0"/>
              <a:cs typeface="Times New Roman" panose="02020603050405020304" pitchFamily="18" charset="0"/>
            </a:rPr>
            <a:t>Special design </a:t>
          </a:r>
          <a:endParaRPr lang="zh-CN" altLang="en-US" sz="2400" dirty="0">
            <a:latin typeface="Times New Roman" panose="02020603050405020304" pitchFamily="18" charset="0"/>
            <a:cs typeface="Times New Roman" panose="02020603050405020304" pitchFamily="18" charset="0"/>
          </a:endParaRPr>
        </a:p>
      </dsp:txBody>
      <dsp:txXfrm>
        <a:off x="0" y="3009437"/>
        <a:ext cx="2813248" cy="858041"/>
      </dsp:txXfrm>
    </dsp:sp>
    <dsp:sp modelId="{AC34A1C6-3035-440D-BCAA-A3B2B3F7F81D}">
      <dsp:nvSpPr>
        <dsp:cNvPr id="6" name="矩形 5"/>
        <dsp:cNvSpPr/>
      </dsp:nvSpPr>
      <dsp:spPr bwMode="white">
        <a:xfrm>
          <a:off x="3375897" y="1188586"/>
          <a:ext cx="2813248" cy="858041"/>
        </a:xfrm>
        <a:prstGeom prst="rect">
          <a:avLst/>
        </a:prstGeom>
        <a:solidFill>
          <a:srgbClr val="0072BB"/>
        </a:solidFill>
      </dsp:spPr>
      <dsp:style>
        <a:lnRef idx="2">
          <a:schemeClr val="lt1"/>
        </a:lnRef>
        <a:fillRef idx="1">
          <a:schemeClr val="accent1"/>
        </a:fillRef>
        <a:effectRef idx="0">
          <a:scrgbClr r="0" g="0" b="0"/>
        </a:effectRef>
        <a:fontRef idx="minor">
          <a:schemeClr val="lt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dirty="0">
              <a:latin typeface="Times New Roman" panose="02020603050405020304" pitchFamily="18" charset="0"/>
              <a:cs typeface="Times New Roman" panose="02020603050405020304" pitchFamily="18" charset="0"/>
            </a:rPr>
            <a:t>Spherical coated particle fuel</a:t>
          </a:r>
          <a:endParaRPr lang="zh-CN" altLang="en-US" sz="2400" b="1" dirty="0">
            <a:latin typeface="Times New Roman" panose="02020603050405020304" pitchFamily="18" charset="0"/>
            <a:ea typeface="Arial Unicode MS" panose="020B0604020202020204" pitchFamily="34" charset="-122"/>
            <a:cs typeface="Times New Roman" panose="02020603050405020304" pitchFamily="18" charset="0"/>
          </a:endParaRPr>
        </a:p>
      </dsp:txBody>
      <dsp:txXfrm>
        <a:off x="3375897" y="1188586"/>
        <a:ext cx="2813248" cy="858041"/>
      </dsp:txXfrm>
    </dsp:sp>
    <dsp:sp modelId="{9D8CAB9F-4632-4D2A-A846-C2D56AD70B58}">
      <dsp:nvSpPr>
        <dsp:cNvPr id="9" name="矩形 8"/>
        <dsp:cNvSpPr/>
      </dsp:nvSpPr>
      <dsp:spPr bwMode="white">
        <a:xfrm>
          <a:off x="3375897" y="2398283"/>
          <a:ext cx="2813248" cy="858041"/>
        </a:xfrm>
        <a:prstGeom prst="rect">
          <a:avLst/>
        </a:prstGeom>
        <a:solidFill>
          <a:srgbClr val="0072BB"/>
        </a:solidFill>
      </dsp:spPr>
      <dsp:style>
        <a:lnRef idx="2">
          <a:schemeClr val="lt1"/>
        </a:lnRef>
        <a:fillRef idx="1">
          <a:schemeClr val="accent1"/>
        </a:fillRef>
        <a:effectRef idx="0">
          <a:scrgbClr r="0" g="0" b="0"/>
        </a:effectRef>
        <a:fontRef idx="minor">
          <a:schemeClr val="lt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dirty="0">
              <a:latin typeface="Times New Roman" panose="02020603050405020304" pitchFamily="18" charset="0"/>
              <a:cs typeface="Times New Roman" panose="02020603050405020304" pitchFamily="18" charset="0"/>
            </a:rPr>
            <a:t>All-ceramic core</a:t>
          </a:r>
          <a:endParaRPr lang="zh-CN" altLang="en-US" sz="2400" b="1" dirty="0">
            <a:latin typeface="Times New Roman" panose="02020603050405020304" pitchFamily="18" charset="0"/>
            <a:ea typeface="Arial Unicode MS" panose="020B0604020202020204" pitchFamily="34" charset="-122"/>
            <a:cs typeface="Times New Roman" panose="02020603050405020304" pitchFamily="18" charset="0"/>
          </a:endParaRPr>
        </a:p>
      </dsp:txBody>
      <dsp:txXfrm>
        <a:off x="3375897" y="2398283"/>
        <a:ext cx="2813248" cy="858041"/>
      </dsp:txXfrm>
    </dsp:sp>
    <dsp:sp modelId="{02DC460D-C915-431A-A9BD-77BFB30D84E8}">
      <dsp:nvSpPr>
        <dsp:cNvPr id="12" name="矩形 11"/>
        <dsp:cNvSpPr/>
      </dsp:nvSpPr>
      <dsp:spPr bwMode="white">
        <a:xfrm>
          <a:off x="3375897" y="3607979"/>
          <a:ext cx="2813248" cy="858041"/>
        </a:xfrm>
        <a:prstGeom prst="rect">
          <a:avLst/>
        </a:prstGeom>
        <a:solidFill>
          <a:srgbClr val="0072BB"/>
        </a:solidFill>
      </dsp:spPr>
      <dsp:style>
        <a:lnRef idx="2">
          <a:schemeClr val="lt1"/>
        </a:lnRef>
        <a:fillRef idx="1">
          <a:schemeClr val="accent1"/>
        </a:fillRef>
        <a:effectRef idx="0">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dirty="0">
              <a:latin typeface="Times New Roman" panose="02020603050405020304" pitchFamily="18" charset="0"/>
              <a:cs typeface="Times New Roman" panose="02020603050405020304" pitchFamily="18" charset="0"/>
            </a:rPr>
            <a:t>Low volumetric power density of reactor core </a:t>
          </a:r>
          <a:endParaRPr lang="zh-CN" altLang="en-US" sz="2000" dirty="0">
            <a:latin typeface="Times New Roman" panose="02020603050405020304" pitchFamily="18" charset="0"/>
            <a:cs typeface="Times New Roman" panose="02020603050405020304" pitchFamily="18" charset="0"/>
          </a:endParaRPr>
        </a:p>
      </dsp:txBody>
      <dsp:txXfrm>
        <a:off x="3375897" y="3607979"/>
        <a:ext cx="2813248" cy="858041"/>
      </dsp:txXfrm>
    </dsp:sp>
    <dsp:sp modelId="{6C878B53-80EC-4160-A4B9-5451EC507556}">
      <dsp:nvSpPr>
        <dsp:cNvPr id="15" name="矩形 14"/>
        <dsp:cNvSpPr/>
      </dsp:nvSpPr>
      <dsp:spPr bwMode="white">
        <a:xfrm>
          <a:off x="3375897" y="4817676"/>
          <a:ext cx="2813248" cy="858041"/>
        </a:xfrm>
        <a:prstGeom prst="rect">
          <a:avLst/>
        </a:prstGeom>
        <a:solidFill>
          <a:srgbClr val="0072BB"/>
        </a:solidFill>
      </dsp:spPr>
      <dsp:style>
        <a:lnRef idx="2">
          <a:schemeClr val="lt1"/>
        </a:lnRef>
        <a:fillRef idx="1">
          <a:schemeClr val="accent1"/>
        </a:fillRef>
        <a:effectRef idx="0">
          <a:scrgbClr r="0" g="0" b="0"/>
        </a:effectRef>
        <a:fontRef idx="minor">
          <a:schemeClr val="lt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dirty="0">
              <a:latin typeface="Times New Roman" panose="02020603050405020304" pitchFamily="18" charset="0"/>
              <a:cs typeface="Times New Roman" panose="02020603050405020304" pitchFamily="18" charset="0"/>
            </a:rPr>
            <a:t>Modular design</a:t>
          </a:r>
          <a:endParaRPr lang="zh-CN" altLang="en-US" sz="2400" b="1" dirty="0">
            <a:latin typeface="Times New Roman" panose="02020603050405020304" pitchFamily="18" charset="0"/>
            <a:ea typeface="Arial Unicode MS" panose="020B0604020202020204" pitchFamily="34" charset="-122"/>
            <a:cs typeface="Times New Roman" panose="02020603050405020304" pitchFamily="18" charset="0"/>
          </a:endParaRPr>
        </a:p>
      </dsp:txBody>
      <dsp:txXfrm>
        <a:off x="3375897" y="4817676"/>
        <a:ext cx="2813248" cy="858041"/>
      </dsp:txXfrm>
    </dsp:sp>
    <dsp:sp modelId="{2119271D-E871-4345-B29A-C627064F9E1C}">
      <dsp:nvSpPr>
        <dsp:cNvPr id="17" name="矩形 16"/>
        <dsp:cNvSpPr/>
      </dsp:nvSpPr>
      <dsp:spPr bwMode="white">
        <a:xfrm>
          <a:off x="0" y="121167"/>
          <a:ext cx="2813248" cy="858041"/>
        </a:xfrm>
        <a:prstGeom prst="rect">
          <a:avLst/>
        </a:prstGeom>
        <a:solidFill>
          <a:srgbClr val="0072BB"/>
        </a:solidFill>
      </dsp:spPr>
      <dsp:style>
        <a:lnRef idx="2">
          <a:schemeClr val="lt1"/>
        </a:lnRef>
        <a:fillRef idx="1">
          <a:schemeClr val="accent1"/>
        </a:fillRef>
        <a:effectRef idx="0">
          <a:scrgbClr r="0" g="0" b="0"/>
        </a:effectRef>
        <a:fontRef idx="minor">
          <a:schemeClr val="lt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dirty="0">
              <a:latin typeface="Times New Roman" panose="02020603050405020304" pitchFamily="18" charset="0"/>
              <a:cs typeface="Times New Roman" panose="02020603050405020304" pitchFamily="18" charset="0"/>
            </a:rPr>
            <a:t>Inherent safety</a:t>
          </a:r>
          <a:endParaRPr lang="zh-CN" altLang="en-US" sz="2400" b="1" dirty="0">
            <a:latin typeface="Times New Roman" panose="02020603050405020304" pitchFamily="18" charset="0"/>
            <a:ea typeface="Arial Unicode MS" panose="020B0604020202020204" pitchFamily="34" charset="-122"/>
            <a:cs typeface="Times New Roman" panose="02020603050405020304" pitchFamily="18" charset="0"/>
          </a:endParaRPr>
        </a:p>
      </dsp:txBody>
      <dsp:txXfrm>
        <a:off x="0" y="121167"/>
        <a:ext cx="2813248" cy="858041"/>
      </dsp:txXfrm>
    </dsp:sp>
    <dsp:sp modelId="{58AB8BAD-7810-4CA9-B138-EE96AFF44FF7}">
      <dsp:nvSpPr>
        <dsp:cNvPr id="19" name="矩形 18"/>
        <dsp:cNvSpPr/>
      </dsp:nvSpPr>
      <dsp:spPr bwMode="white">
        <a:xfrm>
          <a:off x="0" y="5196181"/>
          <a:ext cx="2813248" cy="858041"/>
        </a:xfrm>
        <a:prstGeom prst="rect">
          <a:avLst/>
        </a:prstGeom>
        <a:solidFill>
          <a:srgbClr val="0072BB"/>
        </a:solidFill>
      </dsp:spPr>
      <dsp:style>
        <a:lnRef idx="2">
          <a:schemeClr val="lt1"/>
        </a:lnRef>
        <a:fillRef idx="1">
          <a:schemeClr val="accent1"/>
        </a:fillRef>
        <a:effectRef idx="0">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800" dirty="0">
              <a:latin typeface="Times New Roman" panose="02020603050405020304" pitchFamily="18" charset="0"/>
              <a:cs typeface="Times New Roman" panose="02020603050405020304" pitchFamily="18" charset="0"/>
            </a:rPr>
            <a:t>Challenges in construction, operation and maintenance</a:t>
          </a:r>
          <a:endParaRPr lang="zh-CN" altLang="en-US" sz="1800" b="1" dirty="0">
            <a:latin typeface="Times New Roman" panose="02020603050405020304" pitchFamily="18" charset="0"/>
            <a:ea typeface="Arial Unicode MS" panose="020B0604020202020204" pitchFamily="34" charset="-122"/>
            <a:cs typeface="Times New Roman" panose="02020603050405020304" pitchFamily="18" charset="0"/>
          </a:endParaRPr>
        </a:p>
      </dsp:txBody>
      <dsp:txXfrm>
        <a:off x="0" y="5196181"/>
        <a:ext cx="2813248" cy="858041"/>
      </dsp:txXfrm>
    </dsp:sp>
    <dsp:sp modelId="{18C95C36-C347-4CCB-8D2E-BAF8BB74BBEA}">
      <dsp:nvSpPr>
        <dsp:cNvPr id="21" name="矩形 20"/>
        <dsp:cNvSpPr/>
      </dsp:nvSpPr>
      <dsp:spPr bwMode="white">
        <a:xfrm>
          <a:off x="0" y="7699640"/>
          <a:ext cx="2813248" cy="858041"/>
        </a:xfrm>
        <a:prstGeom prst="rect">
          <a:avLst/>
        </a:prstGeom>
        <a:solidFill>
          <a:srgbClr val="0072BB"/>
        </a:solidFill>
      </dsp:spPr>
      <dsp:style>
        <a:lnRef idx="2">
          <a:schemeClr val="lt1"/>
        </a:lnRef>
        <a:fillRef idx="1">
          <a:schemeClr val="accent1"/>
        </a:fillRef>
        <a:effectRef idx="0">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dirty="0">
              <a:latin typeface="Times New Roman" panose="02020603050405020304" pitchFamily="18" charset="0"/>
              <a:cs typeface="Times New Roman" panose="02020603050405020304" pitchFamily="18" charset="0"/>
            </a:rPr>
            <a:t>Successful commercial operation of HTR-PM</a:t>
          </a:r>
          <a:endParaRPr lang="zh-CN" altLang="en-US" sz="2000" b="1" dirty="0">
            <a:latin typeface="Times New Roman" panose="02020603050405020304" pitchFamily="18" charset="0"/>
            <a:ea typeface="Arial Unicode MS" panose="020B0604020202020204" pitchFamily="34" charset="-122"/>
            <a:cs typeface="Times New Roman" panose="02020603050405020304" pitchFamily="18" charset="0"/>
          </a:endParaRPr>
        </a:p>
      </dsp:txBody>
      <dsp:txXfrm>
        <a:off x="0" y="7699640"/>
        <a:ext cx="2813248" cy="858041"/>
      </dsp:txXfrm>
    </dsp:sp>
    <dsp:sp modelId="{2EF11D9E-EF7B-46F2-94BD-8DA92E3A6BC4}">
      <dsp:nvSpPr>
        <dsp:cNvPr id="4" name="矩形 3" hidden="1"/>
        <dsp:cNvSpPr/>
      </dsp:nvSpPr>
      <dsp:spPr bwMode="white">
        <a:xfrm>
          <a:off x="0" y="3009437"/>
          <a:ext cx="562650" cy="858041"/>
        </a:xfrm>
        <a:prstGeom prst="rect">
          <a:avLst/>
        </a:prstGeom>
        <a:solidFill>
          <a:srgbClr val="0072BB"/>
        </a:solidFill>
      </dsp:spPr>
      <dsp:style>
        <a:lnRef idx="2">
          <a:schemeClr val="lt1"/>
        </a:lnRef>
        <a:fillRef idx="1">
          <a:schemeClr val="accent1"/>
        </a:fillRef>
        <a:effectRef idx="0">
          <a:scrgbClr r="0" g="0" b="0"/>
        </a:effectRef>
        <a:fontRef idx="minor">
          <a:schemeClr val="lt1"/>
        </a:fontRef>
      </dsp:style>
      <dsp:txXfrm>
        <a:off x="0" y="3009437"/>
        <a:ext cx="562650" cy="858041"/>
      </dsp:txXfrm>
    </dsp:sp>
    <dsp:sp modelId="{929D9BED-4C01-4145-9E2E-7738A6628DF8}">
      <dsp:nvSpPr>
        <dsp:cNvPr id="7" name="矩形 6" hidden="1"/>
        <dsp:cNvSpPr/>
      </dsp:nvSpPr>
      <dsp:spPr bwMode="white">
        <a:xfrm>
          <a:off x="3375897" y="1188586"/>
          <a:ext cx="562650" cy="858041"/>
        </a:xfrm>
        <a:prstGeom prst="rect">
          <a:avLst/>
        </a:prstGeom>
        <a:solidFill>
          <a:srgbClr val="0072BB"/>
        </a:solidFill>
      </dsp:spPr>
      <dsp:style>
        <a:lnRef idx="2">
          <a:schemeClr val="lt1"/>
        </a:lnRef>
        <a:fillRef idx="1">
          <a:schemeClr val="accent1"/>
        </a:fillRef>
        <a:effectRef idx="0">
          <a:scrgbClr r="0" g="0" b="0"/>
        </a:effectRef>
        <a:fontRef idx="minor">
          <a:schemeClr val="lt1"/>
        </a:fontRef>
      </dsp:style>
      <dsp:txXfrm>
        <a:off x="3375897" y="1188586"/>
        <a:ext cx="562650" cy="858041"/>
      </dsp:txXfrm>
    </dsp:sp>
    <dsp:sp modelId="{9C7A69B2-F2FA-4958-8696-8A8A5B5B5C28}">
      <dsp:nvSpPr>
        <dsp:cNvPr id="10" name="矩形 9" hidden="1"/>
        <dsp:cNvSpPr/>
      </dsp:nvSpPr>
      <dsp:spPr bwMode="white">
        <a:xfrm>
          <a:off x="3375897" y="2398283"/>
          <a:ext cx="562650" cy="858041"/>
        </a:xfrm>
        <a:prstGeom prst="rect">
          <a:avLst/>
        </a:prstGeom>
        <a:solidFill>
          <a:srgbClr val="0072BB"/>
        </a:solidFill>
      </dsp:spPr>
      <dsp:style>
        <a:lnRef idx="2">
          <a:schemeClr val="lt1"/>
        </a:lnRef>
        <a:fillRef idx="1">
          <a:schemeClr val="accent1"/>
        </a:fillRef>
        <a:effectRef idx="0">
          <a:scrgbClr r="0" g="0" b="0"/>
        </a:effectRef>
        <a:fontRef idx="minor">
          <a:schemeClr val="lt1"/>
        </a:fontRef>
      </dsp:style>
      <dsp:txXfrm>
        <a:off x="3375897" y="2398283"/>
        <a:ext cx="562650" cy="858041"/>
      </dsp:txXfrm>
    </dsp:sp>
    <dsp:sp modelId="{CF7E36EE-F900-4BCB-A413-0BD2A817FF7A}">
      <dsp:nvSpPr>
        <dsp:cNvPr id="13" name="矩形 12" hidden="1"/>
        <dsp:cNvSpPr/>
      </dsp:nvSpPr>
      <dsp:spPr bwMode="white">
        <a:xfrm>
          <a:off x="3375897" y="3607979"/>
          <a:ext cx="562650" cy="858041"/>
        </a:xfrm>
        <a:prstGeom prst="rect">
          <a:avLst/>
        </a:prstGeom>
        <a:solidFill>
          <a:srgbClr val="0072BB"/>
        </a:solidFill>
      </dsp:spPr>
      <dsp:style>
        <a:lnRef idx="2">
          <a:schemeClr val="lt1"/>
        </a:lnRef>
        <a:fillRef idx="1">
          <a:schemeClr val="accent1"/>
        </a:fillRef>
        <a:effectRef idx="0">
          <a:scrgbClr r="0" g="0" b="0"/>
        </a:effectRef>
        <a:fontRef idx="minor">
          <a:schemeClr val="lt1"/>
        </a:fontRef>
      </dsp:style>
      <dsp:txXfrm>
        <a:off x="3375897" y="3607979"/>
        <a:ext cx="562650" cy="858041"/>
      </dsp:txXfrm>
    </dsp:sp>
    <dsp:sp modelId="{CEAAF1F8-127C-4986-A444-A77A043A2915}">
      <dsp:nvSpPr>
        <dsp:cNvPr id="16" name="矩形 15" hidden="1"/>
        <dsp:cNvSpPr/>
      </dsp:nvSpPr>
      <dsp:spPr bwMode="white">
        <a:xfrm>
          <a:off x="3375897" y="4817676"/>
          <a:ext cx="562650" cy="858041"/>
        </a:xfrm>
        <a:prstGeom prst="rect">
          <a:avLst/>
        </a:prstGeom>
        <a:solidFill>
          <a:srgbClr val="0072BB"/>
        </a:solidFill>
      </dsp:spPr>
      <dsp:style>
        <a:lnRef idx="2">
          <a:schemeClr val="lt1"/>
        </a:lnRef>
        <a:fillRef idx="1">
          <a:schemeClr val="accent1"/>
        </a:fillRef>
        <a:effectRef idx="0">
          <a:scrgbClr r="0" g="0" b="0"/>
        </a:effectRef>
        <a:fontRef idx="minor">
          <a:schemeClr val="lt1"/>
        </a:fontRef>
      </dsp:style>
      <dsp:txXfrm>
        <a:off x="3375897" y="4817676"/>
        <a:ext cx="562650" cy="858041"/>
      </dsp:txXfrm>
    </dsp:sp>
    <dsp:sp modelId="{C0C33DBB-81BA-4F9B-B6F5-1F87BB6FD8AE}">
      <dsp:nvSpPr>
        <dsp:cNvPr id="18" name="矩形 17" hidden="1"/>
        <dsp:cNvSpPr/>
      </dsp:nvSpPr>
      <dsp:spPr bwMode="white">
        <a:xfrm>
          <a:off x="0" y="121167"/>
          <a:ext cx="562650" cy="858041"/>
        </a:xfrm>
        <a:prstGeom prst="rect">
          <a:avLst/>
        </a:prstGeom>
        <a:solidFill>
          <a:srgbClr val="0072BB"/>
        </a:solidFill>
      </dsp:spPr>
      <dsp:style>
        <a:lnRef idx="2">
          <a:schemeClr val="lt1"/>
        </a:lnRef>
        <a:fillRef idx="1">
          <a:schemeClr val="accent1"/>
        </a:fillRef>
        <a:effectRef idx="0">
          <a:scrgbClr r="0" g="0" b="0"/>
        </a:effectRef>
        <a:fontRef idx="minor">
          <a:schemeClr val="lt1"/>
        </a:fontRef>
      </dsp:style>
      <dsp:txXfrm>
        <a:off x="0" y="121167"/>
        <a:ext cx="562650" cy="858041"/>
      </dsp:txXfrm>
    </dsp:sp>
    <dsp:sp modelId="{76330F2F-CA67-4A66-9697-5C6A96FBAD28}">
      <dsp:nvSpPr>
        <dsp:cNvPr id="20" name="矩形 19" hidden="1"/>
        <dsp:cNvSpPr/>
      </dsp:nvSpPr>
      <dsp:spPr bwMode="white">
        <a:xfrm>
          <a:off x="0" y="5196181"/>
          <a:ext cx="562650" cy="858041"/>
        </a:xfrm>
        <a:prstGeom prst="rect">
          <a:avLst/>
        </a:prstGeom>
        <a:solidFill>
          <a:srgbClr val="0072BB"/>
        </a:solidFill>
      </dsp:spPr>
      <dsp:style>
        <a:lnRef idx="2">
          <a:schemeClr val="lt1"/>
        </a:lnRef>
        <a:fillRef idx="1">
          <a:schemeClr val="accent1"/>
        </a:fillRef>
        <a:effectRef idx="0">
          <a:scrgbClr r="0" g="0" b="0"/>
        </a:effectRef>
        <a:fontRef idx="minor">
          <a:schemeClr val="lt1"/>
        </a:fontRef>
      </dsp:style>
      <dsp:txXfrm>
        <a:off x="0" y="5196181"/>
        <a:ext cx="562650" cy="858041"/>
      </dsp:txXfrm>
    </dsp:sp>
    <dsp:sp modelId="{108F03EA-0B95-402B-84F1-AECDE07B7623}">
      <dsp:nvSpPr>
        <dsp:cNvPr id="22" name="矩形 21" hidden="1"/>
        <dsp:cNvSpPr/>
      </dsp:nvSpPr>
      <dsp:spPr bwMode="white">
        <a:xfrm>
          <a:off x="0" y="7699640"/>
          <a:ext cx="562650" cy="858041"/>
        </a:xfrm>
        <a:prstGeom prst="rect">
          <a:avLst/>
        </a:prstGeom>
        <a:solidFill>
          <a:srgbClr val="0072BB"/>
        </a:solidFill>
      </dsp:spPr>
      <dsp:style>
        <a:lnRef idx="2">
          <a:schemeClr val="lt1"/>
        </a:lnRef>
        <a:fillRef idx="1">
          <a:schemeClr val="accent1"/>
        </a:fillRef>
        <a:effectRef idx="0">
          <a:scrgbClr r="0" g="0" b="0"/>
        </a:effectRef>
        <a:fontRef idx="minor">
          <a:schemeClr val="lt1"/>
        </a:fontRef>
      </dsp:style>
      <dsp:txXfrm>
        <a:off x="0" y="7699640"/>
        <a:ext cx="562650" cy="858041"/>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1">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linDir" val="fromL"/>
                      <dgm:param type="chAlign" val="t"/>
                    </dgm:alg>
                  </dgm:if>
                  <dgm:else name="Name31">
                    <dgm:alg type="hierChild">
                      <dgm:param type="linDir" val="fromR"/>
                      <dgm:param type="chAlign" val="t"/>
                    </dgm:alg>
                  </dgm:else>
                </dgm:choose>
              </dgm:if>
              <dgm:if name="Name32" func="var" arg="hierBranch" op="equ" val="r">
                <dgm:choose name="Name33">
                  <dgm:if name="Name34" func="var" arg="dir" op="equ" val="norm">
                    <dgm:alg type="hierChild">
                      <dgm:param type="linDir" val="fromL"/>
                      <dgm:param type="chAlign" val="b"/>
                    </dgm:alg>
                  </dgm:if>
                  <dgm:else name="Name35">
                    <dgm:alg type="hierChild">
                      <dgm:param type="linDir" val="fromR"/>
                      <dgm:param type="chAlign" val="b"/>
                    </dgm:alg>
                  </dgm:else>
                </dgm:choose>
              </dgm:if>
              <dgm:if name="Name36" func="var" arg="hierBranch" op="equ" val="hang">
                <dgm:choose name="Name37">
                  <dgm:if name="Name38" func="var" arg="dir" op="equ" val="norm">
                    <dgm:alg type="hierChild">
                      <dgm:param type="linDir" val="fromT"/>
                      <dgm:param type="chAlign" val="l"/>
                      <dgm:param type="secLinDir" val="fromL"/>
                      <dgm:param type="secChAlign" val="t"/>
                    </dgm:alg>
                  </dgm:if>
                  <dgm:else name="Name39">
                    <dgm:alg type="hierChild">
                      <dgm:param type="linDir" val="fromT"/>
                      <dgm:param type="chAlign" val="r"/>
                      <dgm:param type="secLinDir" val="fromR"/>
                      <dgm:param type="secChAlign" val="t"/>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dim" val="1D"/>
                            <dgm:param type="endSty" val="noArr"/>
                            <dgm:param type="connRout" val="bend"/>
                            <dgm:param type="begPts" val="midR"/>
                            <dgm:param type="endPts" val="bCtr tCtr"/>
                          </dgm:alg>
                        </dgm:if>
                        <dgm:else name="Name50">
                          <dgm:alg type="conn">
                            <dgm:param type="dim" val="1D"/>
                            <dgm:param type="endSty" val="noArr"/>
                            <dgm:param type="connRout" val="bend"/>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dim" val="1D"/>
                            <dgm:param type="endSty" val="noArr"/>
                            <dgm:param type="connRout" val="bend"/>
                            <dgm:param type="begPts" val="midR"/>
                            <dgm:param type="endPts" val="tCtr"/>
                          </dgm:alg>
                        </dgm:if>
                        <dgm:else name="Name55">
                          <dgm:alg type="conn">
                            <dgm:param type="dim" val="1D"/>
                            <dgm:param type="endSty" val="noArr"/>
                            <dgm:param type="connRout" val="bend"/>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dim" val="1D"/>
                            <dgm:param type="endSty" val="noArr"/>
                            <dgm:param type="connRout" val="bend"/>
                            <dgm:param type="begPts" val="midR"/>
                            <dgm:param type="endPts" val="bCtr"/>
                          </dgm:alg>
                        </dgm:if>
                        <dgm:else name="Name60">
                          <dgm:alg type="conn">
                            <dgm:param type="dim" val="1D"/>
                            <dgm:param type="endSty" val="noArr"/>
                            <dgm:param type="connRout" val="bend"/>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dim" val="1D"/>
                            <dgm:param type="endSty" val="noArr"/>
                            <dgm:param type="connRout" val="bend"/>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dim" val="1D"/>
                            <dgm:param type="endSty" val="noArr"/>
                            <dgm:param type="connRout" val="bend"/>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linDir" val="fromL"/>
                            <dgm:param type="chAlign" val="t"/>
                          </dgm:alg>
                        </dgm:if>
                        <dgm:else name="Name93">
                          <dgm:alg type="hierChild">
                            <dgm:param type="linDir" val="fromR"/>
                            <dgm:param type="chAlign" val="t"/>
                          </dgm:alg>
                        </dgm:else>
                      </dgm:choose>
                    </dgm:if>
                    <dgm:if name="Name94" func="var" arg="hierBranch" op="equ" val="r">
                      <dgm:choose name="Name95">
                        <dgm:if name="Name96" func="var" arg="dir" op="equ" val="norm">
                          <dgm:alg type="hierChild">
                            <dgm:param type="linDir" val="fromL"/>
                            <dgm:param type="chAlign" val="b"/>
                          </dgm:alg>
                        </dgm:if>
                        <dgm:else name="Name97">
                          <dgm:alg type="hierChild">
                            <dgm:param type="linDir" val="fromR"/>
                            <dgm:param type="chAlign" val="b"/>
                          </dgm:alg>
                        </dgm:else>
                      </dgm:choose>
                    </dgm:if>
                    <dgm:if name="Name98" func="var" arg="hierBranch" op="equ" val="hang">
                      <dgm:choose name="Name99">
                        <dgm:if name="Name100" func="var" arg="dir" op="equ" val="norm">
                          <dgm:alg type="hierChild">
                            <dgm:param type="linDir" val="fromT"/>
                            <dgm:param type="chAlign" val="l"/>
                            <dgm:param type="secLinDir" val="fromL"/>
                            <dgm:param type="secChAlign" val="t"/>
                          </dgm:alg>
                        </dgm:if>
                        <dgm:else name="Name101">
                          <dgm:alg type="hierChild">
                            <dgm:param type="linDir" val="fromT"/>
                            <dgm:param type="chAlign" val="r"/>
                            <dgm:param type="secLinDir" val="fromR"/>
                            <dgm:param type="secChAlign" val="t"/>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linDir" val="fromT"/>
                        <dgm:param type="chAlign" val="l"/>
                        <dgm:param type="secLinDir" val="fromL"/>
                        <dgm:param type="secChAlign" val="t"/>
                      </dgm:alg>
                    </dgm:if>
                    <dgm:else name="Name109">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linDir" val="fromT"/>
                  <dgm:param type="chAlign" val="l"/>
                  <dgm:param type="secLinDir" val="fromL"/>
                  <dgm:param type="secChAlign" val="t"/>
                </dgm:alg>
              </dgm:if>
              <dgm:else name="Name113">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dim" val="1D"/>
                        <dgm:param type="endSty" val="noArr"/>
                        <dgm:param type="connRout" val="bend"/>
                        <dgm:param type="begPts" val="midR"/>
                        <dgm:param type="endPts" val="bCtr tCtr"/>
                      </dgm:alg>
                    </dgm:if>
                    <dgm:else name="Name118">
                      <dgm:alg type="conn">
                        <dgm:param type="dim" val="1D"/>
                        <dgm:param type="endSty" val="noArr"/>
                        <dgm:param type="connRout" val="bend"/>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linDir" val="fromL"/>
                            <dgm:param type="chAlign" val="t"/>
                          </dgm:alg>
                        </dgm:if>
                        <dgm:else name="Name145">
                          <dgm:alg type="hierChild">
                            <dgm:param type="linDir" val="fromR"/>
                            <dgm:param type="chAlign" val="t"/>
                          </dgm:alg>
                        </dgm:else>
                      </dgm:choose>
                    </dgm:if>
                    <dgm:if name="Name146" func="var" arg="hierBranch" op="equ" val="r">
                      <dgm:choose name="Name147">
                        <dgm:if name="Name148" func="var" arg="dir" op="equ" val="norm">
                          <dgm:alg type="hierChild">
                            <dgm:param type="linDir" val="fromL"/>
                            <dgm:param type="chAlign" val="b"/>
                          </dgm:alg>
                        </dgm:if>
                        <dgm:else name="Name149">
                          <dgm:alg type="hierChild">
                            <dgm:param type="linDir" val="fromR"/>
                            <dgm:param type="chAlign" val="b"/>
                          </dgm:alg>
                        </dgm:else>
                      </dgm:choose>
                    </dgm:if>
                    <dgm:if name="Name150" func="var" arg="hierBranch" op="equ" val="hang">
                      <dgm:choose name="Name151">
                        <dgm:if name="Name152" func="var" arg="dir" op="equ" val="norm">
                          <dgm:alg type="hierChild">
                            <dgm:param type="linDir" val="fromT"/>
                            <dgm:param type="chAlign" val="l"/>
                            <dgm:param type="secLinDir" val="fromL"/>
                            <dgm:param type="secChAlign" val="t"/>
                          </dgm:alg>
                        </dgm:if>
                        <dgm:else name="Name153">
                          <dgm:alg type="hierChild">
                            <dgm:param type="linDir" val="fromT"/>
                            <dgm:param type="chAlign" val="r"/>
                            <dgm:param type="secLinDir" val="fromR"/>
                            <dgm:param type="secChAlign" val="t"/>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linDir" val="fromT"/>
                        <dgm:param type="chAlign" val="l"/>
                        <dgm:param type="secLinDir" val="fromL"/>
                        <dgm:param type="secChAlign" val="t"/>
                      </dgm:alg>
                    </dgm:if>
                    <dgm:else name="Name161">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fontAlgn="auto">
              <a:defRPr sz="1600" noProof="1"/>
            </a:lvl1pPr>
          </a:lstStyle>
          <a:p>
            <a:pPr marL="0" marR="0" lvl="0" indent="0" algn="l"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3" name="日期占位符 2"/>
          <p:cNvSpPr>
            <a:spLocks noGrp="1"/>
          </p:cNvSpPr>
          <p:nvPr>
            <p:ph type="dt" sz="quarter" idx="1"/>
          </p:nvPr>
        </p:nvSpPr>
        <p:spPr>
          <a:xfrm>
            <a:off x="4024313" y="0"/>
            <a:ext cx="3078163" cy="512763"/>
          </a:xfrm>
          <a:prstGeom prst="rect">
            <a:avLst/>
          </a:prstGeom>
        </p:spPr>
        <p:txBody>
          <a:bodyPr vert="horz" lIns="91440" tIns="45720" rIns="91440" bIns="45720" rtlCol="0"/>
          <a:lstStyle>
            <a:lvl1pPr algn="r" fontAlgn="auto">
              <a:defRPr sz="1600" noProof="1" smtClean="0">
                <a:latin typeface="+mn-lt"/>
                <a:ea typeface="+mn-ea"/>
              </a:defRPr>
            </a:lvl1pPr>
          </a:lstStyle>
          <a:p>
            <a:pPr marL="0" marR="0" lvl="0" indent="0" algn="r" defTabSz="504825" rtl="0" eaLnBrk="1" fontAlgn="auto" latinLnBrk="0" hangingPunct="1">
              <a:lnSpc>
                <a:spcPct val="100000"/>
              </a:lnSpc>
              <a:spcBef>
                <a:spcPct val="0"/>
              </a:spcBef>
              <a:spcAft>
                <a:spcPct val="0"/>
              </a:spcAft>
              <a:buClrTx/>
              <a:buSzTx/>
              <a:buFontTx/>
              <a:buNone/>
              <a:defRPr/>
            </a:pPr>
            <a:fld id="{7C0037D4-EFF1-4AC5-9EED-A1517BDBBDC1}" type="datetimeFigureOut">
              <a:rPr kumimoji="0" lang="zh-CN" altLang="en-US" sz="1600" b="0" i="0" u="none" strike="noStrike" kern="1200" cap="none" spc="0" normalizeH="0" baseline="0" noProof="1" smtClean="0">
                <a:ln>
                  <a:noFill/>
                </a:ln>
                <a:solidFill>
                  <a:schemeClr val="tx1"/>
                </a:solidFill>
                <a:effectLst/>
                <a:uLnTx/>
                <a:uFillTx/>
                <a:latin typeface="+mn-lt"/>
                <a:ea typeface="+mn-ea"/>
                <a:cs typeface="+mn-cs"/>
              </a:rPr>
            </a:fld>
            <a:endParaRPr kumimoji="0" lang="zh-CN" altLang="en-US" sz="1600" b="0" i="0" u="none" strike="noStrike" kern="1200" cap="none" spc="0" normalizeH="0" baseline="0" noProof="1">
              <a:ln>
                <a:noFill/>
              </a:ln>
              <a:solidFill>
                <a:schemeClr val="tx1"/>
              </a:solidFill>
              <a:effectLst/>
              <a:uLnTx/>
              <a:uFillTx/>
              <a:latin typeface="+mn-lt"/>
              <a:ea typeface="+mn-ea"/>
              <a:cs typeface="+mn-cs"/>
            </a:endParaRPr>
          </a:p>
        </p:txBody>
      </p:sp>
      <p:sp>
        <p:nvSpPr>
          <p:cNvPr id="4" name="页脚占位符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fontAlgn="auto">
              <a:defRPr sz="1600" noProof="1"/>
            </a:lvl1pPr>
          </a:lstStyle>
          <a:p>
            <a:pPr marL="0" marR="0" lvl="0" indent="0" algn="l"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5" name="灯片编号占位符 4"/>
          <p:cNvSpPr>
            <a:spLocks noGrp="1"/>
          </p:cNvSpPr>
          <p:nvPr>
            <p:ph type="sldNum" sz="quarter" idx="3"/>
          </p:nvPr>
        </p:nvSpPr>
        <p:spPr>
          <a:xfrm>
            <a:off x="4024313" y="9721850"/>
            <a:ext cx="3078163" cy="512763"/>
          </a:xfrm>
          <a:prstGeom prst="rect">
            <a:avLst/>
          </a:prstGeom>
        </p:spPr>
        <p:txBody>
          <a:bodyPr vert="horz" wrap="square" lIns="91440" tIns="45720" rIns="91440" bIns="45720" numCol="1" anchor="b" anchorCtr="0" compatLnSpc="1"/>
          <a:lstStyle/>
          <a:p>
            <a:pPr lvl="0" algn="r" eaLnBrk="1" hangingPunct="1"/>
            <a:fld id="{9A0DB2DC-4C9A-4742-B13C-FB6460FD3503}" type="slidenum">
              <a:rPr lang="zh-CN" altLang="en-US" sz="1600" dirty="0">
                <a:solidFill>
                  <a:srgbClr val="898989"/>
                </a:solidFill>
                <a:latin typeface="Calibri" panose="020F0502020204030204" pitchFamily="34" charset="0"/>
              </a:rPr>
            </a:fld>
            <a:endParaRPr lang="zh-CN" altLang="en-US" sz="1600" dirty="0">
              <a:solidFill>
                <a:srgbClr val="898989"/>
              </a:solidFill>
              <a:latin typeface="Calibri" panose="020F0502020204030204"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31" tIns="45716" rIns="91431" bIns="45716" rtlCol="0"/>
          <a:lstStyle>
            <a:lvl1pPr algn="l" fontAlgn="auto">
              <a:defRPr sz="1200" noProof="1"/>
            </a:lvl1pPr>
          </a:lstStyle>
          <a:p>
            <a:pPr marL="0" marR="0" lvl="0" indent="0" algn="l" defTabSz="504825"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3" name="日期占位符 2"/>
          <p:cNvSpPr>
            <a:spLocks noGrp="1"/>
          </p:cNvSpPr>
          <p:nvPr>
            <p:ph type="dt" idx="1"/>
          </p:nvPr>
        </p:nvSpPr>
        <p:spPr>
          <a:xfrm>
            <a:off x="4024313" y="0"/>
            <a:ext cx="3078163" cy="512763"/>
          </a:xfrm>
          <a:prstGeom prst="rect">
            <a:avLst/>
          </a:prstGeom>
        </p:spPr>
        <p:txBody>
          <a:bodyPr vert="horz" lIns="91431" tIns="45716" rIns="91431" bIns="45716" rtlCol="0"/>
          <a:lstStyle>
            <a:lvl1pPr algn="r" fontAlgn="auto">
              <a:defRPr sz="1200" noProof="1" smtClean="0">
                <a:latin typeface="+mn-lt"/>
                <a:ea typeface="+mn-ea"/>
              </a:defRPr>
            </a:lvl1pPr>
          </a:lstStyle>
          <a:p>
            <a:pPr marL="0" marR="0" lvl="0" indent="0" algn="r" defTabSz="504825" rtl="0" eaLnBrk="1" fontAlgn="auto" latinLnBrk="0" hangingPunct="1">
              <a:lnSpc>
                <a:spcPct val="100000"/>
              </a:lnSpc>
              <a:spcBef>
                <a:spcPct val="0"/>
              </a:spcBef>
              <a:spcAft>
                <a:spcPct val="0"/>
              </a:spcAft>
              <a:buClrTx/>
              <a:buSzTx/>
              <a:buFontTx/>
              <a:buNone/>
              <a:defRPr/>
            </a:pPr>
            <a:fld id="{ABE16DF4-0F8C-4CF8-876B-72642F5CD808}" type="datetimeFigureOut">
              <a:rPr kumimoji="0" lang="zh-CN" altLang="en-US" sz="1200" b="0" i="0" u="none" strike="noStrike" kern="1200" cap="none" spc="0" normalizeH="0" baseline="0" noProof="1" smtClean="0">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
        <p:nvSpPr>
          <p:cNvPr id="32772" name="幻灯片图像占位符 3"/>
          <p:cNvSpPr>
            <a:spLocks noGrp="1" noRot="1" noChangeAspect="1"/>
          </p:cNvSpPr>
          <p:nvPr>
            <p:ph type="sldImg"/>
          </p:nvPr>
        </p:nvSpPr>
        <p:spPr>
          <a:xfrm>
            <a:off x="481013" y="1277938"/>
            <a:ext cx="6143625" cy="3455987"/>
          </a:xfrm>
          <a:prstGeom prst="rect">
            <a:avLst/>
          </a:prstGeom>
          <a:noFill/>
          <a:ln w="12700" cap="flat" cmpd="sng">
            <a:solidFill>
              <a:srgbClr val="000000"/>
            </a:solidFill>
            <a:prstDash val="solid"/>
            <a:round/>
            <a:headEnd type="none" w="med" len="med"/>
            <a:tailEnd type="none" w="med" len="med"/>
          </a:ln>
        </p:spPr>
      </p:sp>
      <p:sp>
        <p:nvSpPr>
          <p:cNvPr id="8197" name="备注占位符 4"/>
          <p:cNvSpPr>
            <a:spLocks noGrp="1" noChangeArrowheads="1"/>
          </p:cNvSpPr>
          <p:nvPr>
            <p:ph type="body" sz="quarter" idx="4294967295"/>
          </p:nvPr>
        </p:nvSpPr>
        <p:spPr bwMode="auto">
          <a:xfrm>
            <a:off x="128588" y="4926013"/>
            <a:ext cx="6872288" cy="4675188"/>
          </a:xfrm>
          <a:prstGeom prst="rect">
            <a:avLst/>
          </a:prstGeom>
          <a:noFill/>
          <a:ln w="9525">
            <a:noFill/>
            <a:miter lim="800000"/>
          </a:ln>
        </p:spPr>
        <p:txBody>
          <a:bodyPr vert="horz" wrap="square" lIns="91431" tIns="45716" rIns="91431" bIns="45716"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j-ea"/>
                <a:ea typeface="+mj-ea"/>
                <a:cs typeface="+mn-cs"/>
              </a:rPr>
              <a:t>编辑母版文本样式</a:t>
            </a:r>
            <a:endParaRPr kumimoji="0" lang="zh-CN" altLang="en-US" sz="1200" b="0" i="0" u="none" strike="noStrike" kern="1200" cap="none" spc="0" normalizeH="0" baseline="0" noProof="0">
              <a:ln>
                <a:noFill/>
              </a:ln>
              <a:solidFill>
                <a:schemeClr val="tx1"/>
              </a:solidFill>
              <a:effectLst/>
              <a:uLnTx/>
              <a:uFillTx/>
              <a:latin typeface="+mj-ea"/>
              <a:ea typeface="+mj-ea"/>
              <a:cs typeface="+mn-cs"/>
            </a:endParaRPr>
          </a:p>
          <a:p>
            <a:pPr marL="0" marR="0" lvl="1"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j-ea"/>
                <a:ea typeface="+mj-ea"/>
                <a:cs typeface="+mn-cs"/>
              </a:rPr>
              <a:t>第二级</a:t>
            </a:r>
            <a:endParaRPr kumimoji="0" lang="zh-CN" altLang="en-US" sz="1200" b="0" i="0" u="none" strike="noStrike" kern="1200" cap="none" spc="0" normalizeH="0" baseline="0" noProof="0">
              <a:ln>
                <a:noFill/>
              </a:ln>
              <a:solidFill>
                <a:schemeClr val="tx1"/>
              </a:solidFill>
              <a:effectLst/>
              <a:uLnTx/>
              <a:uFillTx/>
              <a:latin typeface="+mj-ea"/>
              <a:ea typeface="+mj-ea"/>
              <a:cs typeface="+mn-cs"/>
            </a:endParaRPr>
          </a:p>
          <a:p>
            <a:pPr marL="0" marR="0" lvl="2"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j-ea"/>
                <a:ea typeface="+mj-ea"/>
                <a:cs typeface="+mn-cs"/>
              </a:rPr>
              <a:t>第三级</a:t>
            </a:r>
            <a:endParaRPr kumimoji="0" lang="zh-CN" altLang="en-US" sz="1200" b="0" i="0" u="none" strike="noStrike" kern="1200" cap="none" spc="0" normalizeH="0" baseline="0" noProof="0">
              <a:ln>
                <a:noFill/>
              </a:ln>
              <a:solidFill>
                <a:schemeClr val="tx1"/>
              </a:solidFill>
              <a:effectLst/>
              <a:uLnTx/>
              <a:uFillTx/>
              <a:latin typeface="+mj-ea"/>
              <a:ea typeface="+mj-ea"/>
              <a:cs typeface="+mn-cs"/>
            </a:endParaRPr>
          </a:p>
          <a:p>
            <a:pPr marL="0" marR="0" lvl="3"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j-ea"/>
                <a:ea typeface="+mj-ea"/>
                <a:cs typeface="+mn-cs"/>
              </a:rPr>
              <a:t>第四级</a:t>
            </a:r>
            <a:endParaRPr kumimoji="0" lang="zh-CN" altLang="en-US" sz="1200" b="0" i="0" u="none" strike="noStrike" kern="1200" cap="none" spc="0" normalizeH="0" baseline="0" noProof="0">
              <a:ln>
                <a:noFill/>
              </a:ln>
              <a:solidFill>
                <a:schemeClr val="tx1"/>
              </a:solidFill>
              <a:effectLst/>
              <a:uLnTx/>
              <a:uFillTx/>
              <a:latin typeface="+mj-ea"/>
              <a:ea typeface="+mj-ea"/>
              <a:cs typeface="+mn-cs"/>
            </a:endParaRPr>
          </a:p>
          <a:p>
            <a:pPr marL="0" marR="0" lvl="4"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j-ea"/>
                <a:ea typeface="+mj-ea"/>
                <a:cs typeface="+mn-cs"/>
              </a:rPr>
              <a:t>第五级</a:t>
            </a:r>
            <a:endParaRPr kumimoji="0" lang="zh-CN" altLang="en-US" sz="1200" b="0" i="0" u="none" strike="noStrike" kern="1200" cap="none" spc="0" normalizeH="0" baseline="0" noProof="0">
              <a:ln>
                <a:noFill/>
              </a:ln>
              <a:solidFill>
                <a:schemeClr val="tx1"/>
              </a:solidFill>
              <a:effectLst/>
              <a:uLnTx/>
              <a:uFillTx/>
              <a:latin typeface="+mj-ea"/>
              <a:ea typeface="+mj-ea"/>
              <a:cs typeface="+mn-cs"/>
            </a:endParaRPr>
          </a:p>
        </p:txBody>
      </p:sp>
      <p:sp>
        <p:nvSpPr>
          <p:cNvPr id="7" name="灯片编号占位符 6"/>
          <p:cNvSpPr>
            <a:spLocks noGrp="1"/>
          </p:cNvSpPr>
          <p:nvPr>
            <p:ph type="sldNum" sz="quarter" idx="5"/>
          </p:nvPr>
        </p:nvSpPr>
        <p:spPr>
          <a:xfrm>
            <a:off x="4024313" y="9721850"/>
            <a:ext cx="3078163" cy="512763"/>
          </a:xfrm>
          <a:prstGeom prst="rect">
            <a:avLst/>
          </a:prstGeom>
        </p:spPr>
        <p:txBody>
          <a:bodyPr vert="horz" wrap="square" lIns="91431" tIns="45716" rIns="91431" bIns="45716" numCol="1" anchor="b" anchorCtr="0" compatLnSpc="1"/>
          <a:lstStyle/>
          <a:p>
            <a:pPr lvl="0" algn="r" eaLnBrk="1" hangingPunct="1"/>
            <a:fld id="{9A0DB2DC-4C9A-4742-B13C-FB6460FD3503}" type="slidenum">
              <a:rPr lang="zh-CN" altLang="en-US" sz="1200" dirty="0">
                <a:latin typeface="Arial" panose="020B0604020202020204" pitchFamily="34" charset="0"/>
                <a:ea typeface="黑体" panose="02010609060101010101" pitchFamily="49" charset="-122"/>
              </a:rPr>
            </a:fld>
            <a:endParaRPr lang="zh-CN" altLang="en-US" sz="1200" dirty="0">
              <a:latin typeface="Arial" panose="020B0604020202020204" pitchFamily="34" charset="0"/>
              <a:ea typeface="黑体" panose="02010609060101010101" pitchFamily="49" charset="-122"/>
            </a:endParaRPr>
          </a:p>
        </p:txBody>
      </p:sp>
    </p:spTree>
  </p:cSld>
  <p:clrMap bg1="lt1" tx1="dk1" bg2="lt2" tx2="dk2" accent1="accent1" accent2="accent2" accent3="accent3" accent4="accent4" accent5="accent5" accent6="accent6" hlink="hlink" folHlink="folHlink"/>
  <p:hf sldNum="0" hdr="0" ftr="0" dt="0"/>
  <p:notesStyle>
    <a:lvl1pPr algn="l" rtl="0" fontAlgn="base">
      <a:spcBef>
        <a:spcPct val="0"/>
      </a:spcBef>
      <a:spcAft>
        <a:spcPct val="0"/>
      </a:spcAft>
      <a:defRPr sz="1200" kern="1200">
        <a:solidFill>
          <a:schemeClr val="tx1"/>
        </a:solidFill>
        <a:latin typeface="+mj-ea"/>
        <a:ea typeface="+mj-ea"/>
        <a:cs typeface="+mn-cs"/>
      </a:defRPr>
    </a:lvl1pPr>
    <a:lvl2pPr algn="l" rtl="0" fontAlgn="base">
      <a:spcBef>
        <a:spcPct val="0"/>
      </a:spcBef>
      <a:spcAft>
        <a:spcPct val="0"/>
      </a:spcAft>
      <a:defRPr sz="1200" kern="1200">
        <a:solidFill>
          <a:schemeClr val="tx1"/>
        </a:solidFill>
        <a:latin typeface="+mj-ea"/>
        <a:ea typeface="+mj-ea"/>
        <a:cs typeface="+mn-cs"/>
      </a:defRPr>
    </a:lvl2pPr>
    <a:lvl3pPr algn="l" rtl="0" fontAlgn="base">
      <a:spcBef>
        <a:spcPct val="0"/>
      </a:spcBef>
      <a:spcAft>
        <a:spcPct val="0"/>
      </a:spcAft>
      <a:defRPr sz="1200" kern="1200">
        <a:solidFill>
          <a:schemeClr val="tx1"/>
        </a:solidFill>
        <a:latin typeface="+mj-ea"/>
        <a:ea typeface="+mj-ea"/>
        <a:cs typeface="+mn-cs"/>
      </a:defRPr>
    </a:lvl3pPr>
    <a:lvl4pPr algn="l" rtl="0" fontAlgn="base">
      <a:spcBef>
        <a:spcPct val="0"/>
      </a:spcBef>
      <a:spcAft>
        <a:spcPct val="0"/>
      </a:spcAft>
      <a:defRPr sz="1200" kern="1200">
        <a:solidFill>
          <a:schemeClr val="tx1"/>
        </a:solidFill>
        <a:latin typeface="+mj-ea"/>
        <a:ea typeface="+mj-ea"/>
        <a:cs typeface="+mn-cs"/>
      </a:defRPr>
    </a:lvl4pPr>
    <a:lvl5pPr algn="l" rtl="0" fontAlgn="base">
      <a:spcBef>
        <a:spcPct val="0"/>
      </a:spcBef>
      <a:spcAft>
        <a:spcPct val="0"/>
      </a:spcAft>
      <a:defRPr sz="1200" kern="1200">
        <a:solidFill>
          <a:schemeClr val="tx1"/>
        </a:solidFill>
        <a:latin typeface="+mj-ea"/>
        <a:ea typeface="+mj-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a:ln>
            <a:miter lim="800000"/>
          </a:ln>
        </p:spPr>
      </p:sp>
      <p:sp>
        <p:nvSpPr>
          <p:cNvPr id="3" name="备注占位符 2"/>
          <p:cNvSpPr>
            <a:spLocks noGrp="1"/>
          </p:cNvSpPr>
          <p:nvPr>
            <p:ph type="body" idx="1"/>
          </p:nvPr>
        </p:nvSpPr>
        <p:spPr/>
        <p:txBody>
          <a:bodyPr wrap="square" lIns="91431" tIns="45716" rIns="91431" bIns="45716" numCol="1" rtlCol="0" anchor="t" anchorCtr="0" compatLnSpc="1"/>
          <a:lstStyle/>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1800" kern="100" dirty="0">
                <a:ln>
                  <a:noFill/>
                </a:ln>
                <a:effectLst/>
                <a:uLnTx/>
                <a:uFillTx/>
                <a:latin typeface="宋体" panose="02010600030101010101" pitchFamily="2" charset="-122"/>
                <a:ea typeface="宋体" panose="02010600030101010101" pitchFamily="2" charset="-122"/>
                <a:cs typeface="Times New Roman" panose="02020603050405020304" pitchFamily="18" charset="0"/>
                <a:sym typeface="+mn-ea"/>
              </a:rPr>
              <a:t>尊敬的布拉德富德女士，核能行业的各位伙伴，</a:t>
            </a:r>
            <a:r>
              <a:rPr lang="zh-CN" altLang="en-US" sz="1800" kern="1200" dirty="0">
                <a:solidFill>
                  <a:schemeClr val="tx1"/>
                </a:solidFill>
                <a:latin typeface="宋体" panose="02010600030101010101" pitchFamily="2" charset="-122"/>
                <a:ea typeface="宋体" panose="02010600030101010101" pitchFamily="2" charset="-122"/>
                <a:cs typeface="+mn-cs"/>
                <a:sym typeface="+mn-ea"/>
              </a:rPr>
              <a:t>大家上午好。</a:t>
            </a:r>
            <a:endParaRPr lang="zh-CN" altLang="en-US" sz="1800" kern="1200" noProof="1">
              <a:solidFill>
                <a:schemeClr val="tx1"/>
              </a:solidFill>
              <a:latin typeface="宋体" panose="02010600030101010101" pitchFamily="2" charset="-122"/>
              <a:ea typeface="宋体" panose="02010600030101010101" pitchFamily="2" charset="-122"/>
              <a:cs typeface="+mn-cs"/>
            </a:endParaRPr>
          </a:p>
        </p:txBody>
      </p:sp>
      <p:sp>
        <p:nvSpPr>
          <p:cNvPr id="34820" name="灯片编号占位符 3"/>
          <p:cNvSpPr txBox="1">
            <a:spLocks noGrp="1"/>
          </p:cNvSpPr>
          <p:nvPr>
            <p:ph type="sldNum" sz="quarter"/>
          </p:nvPr>
        </p:nvSpPr>
        <p:spPr>
          <a:xfrm>
            <a:off x="4024313" y="9721850"/>
            <a:ext cx="3078162" cy="512763"/>
          </a:xfrm>
          <a:prstGeom prst="rect">
            <a:avLst/>
          </a:prstGeom>
          <a:noFill/>
          <a:ln w="9525">
            <a:noFill/>
          </a:ln>
        </p:spPr>
        <p:txBody>
          <a:bodyPr lIns="91431" tIns="45716" rIns="91431" bIns="45716" anchor="b" anchorCtr="0"/>
          <a:lstStyle/>
          <a:p>
            <a:pPr lvl="0" algn="r" eaLnBrk="1" hangingPunct="1"/>
            <a:fld id="{9A0DB2DC-4C9A-4742-B13C-FB6460FD3503}" type="slidenum">
              <a:rPr lang="zh-CN" altLang="en-US" sz="1200" dirty="0">
                <a:latin typeface="Arial" panose="020B0604020202020204" pitchFamily="34" charset="0"/>
                <a:ea typeface="黑体" panose="02010609060101010101" pitchFamily="49" charset="-122"/>
              </a:rPr>
            </a:fld>
            <a:endParaRPr lang="zh-CN" altLang="en-US" sz="1200" dirty="0">
              <a:latin typeface="Arial" panose="020B0604020202020204" pitchFamily="34" charset="0"/>
              <a:ea typeface="黑体" panose="02010609060101010101" pitchFamily="49"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a:ln>
            <a:miter lim="800000"/>
          </a:ln>
        </p:spPr>
      </p:sp>
      <p:sp>
        <p:nvSpPr>
          <p:cNvPr id="43011" name="备注占位符 2"/>
          <p:cNvSpPr>
            <a:spLocks noGrp="1"/>
          </p:cNvSpPr>
          <p:nvPr>
            <p:ph type="body"/>
          </p:nvPr>
        </p:nvSpPr>
        <p:spPr>
          <a:xfrm>
            <a:off x="128588" y="4926013"/>
            <a:ext cx="6872287" cy="4675187"/>
          </a:xfrm>
        </p:spPr>
        <p:txBody>
          <a:bodyPr wrap="square" lIns="91431" tIns="45716" rIns="91431" bIns="45716" anchor="t" anchorCtr="0"/>
          <a:lstStyle/>
          <a:p>
            <a:pPr lvl="0" indent="360680" algn="just" eaLnBrk="1" hangingPunct="1"/>
            <a:r>
              <a:rPr lang="zh-CN" altLang="en-US" sz="1800" dirty="0">
                <a:latin typeface="宋体" panose="02010600030101010101" pitchFamily="2" charset="-122"/>
                <a:ea typeface="宋体" panose="02010600030101010101" pitchFamily="2" charset="-122"/>
              </a:rPr>
              <a:t>球形包覆颗粒燃料衍生球床式高温气冷堆特有的不停堆换料燃料装卸系统。</a:t>
            </a:r>
            <a:endParaRPr lang="zh-CN" altLang="en-US"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该燃料装卸系统输送的是固体的燃料球，管道焊接后内壁要保证平顺过渡，无焊接余高，以避免在球流过程中造成划伤、卡堵等问题。 </a:t>
            </a:r>
            <a:endParaRPr lang="en-US" altLang="zh-CN"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在安装过程中，燃料装卸系统遇到管道焊缝内部余高控制难、检测难的问题。</a:t>
            </a:r>
            <a:endParaRPr lang="zh-CN" altLang="en-US"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针对该问题，经过上百次试验和摸索后，探索出一整套燃料装卸系统复杂管路设备安装技术，包含设备、管道焊缝内部余高控制方法，内部余高检测方法等，成功解决</a:t>
            </a:r>
            <a:r>
              <a:rPr lang="en-US" altLang="zh-CN" sz="1800" dirty="0">
                <a:latin typeface="宋体" panose="02010600030101010101" pitchFamily="2" charset="-122"/>
                <a:ea typeface="宋体" panose="02010600030101010101" pitchFamily="2" charset="-122"/>
              </a:rPr>
              <a:t>HTR-PM</a:t>
            </a:r>
            <a:r>
              <a:rPr lang="zh-CN" altLang="en-US" sz="1800" dirty="0">
                <a:latin typeface="宋体" panose="02010600030101010101" pitchFamily="2" charset="-122"/>
                <a:ea typeface="宋体" panose="02010600030101010101" pitchFamily="2" charset="-122"/>
              </a:rPr>
              <a:t>球路管道的安装难题。</a:t>
            </a:r>
            <a:endParaRPr lang="zh-CN" altLang="en-US" sz="1800" dirty="0">
              <a:latin typeface="宋体" panose="02010600030101010101" pitchFamily="2" charset="-122"/>
              <a:ea typeface="宋体" panose="02010600030101010101" pitchFamily="2" charset="-122"/>
            </a:endParaRPr>
          </a:p>
        </p:txBody>
      </p:sp>
      <p:sp>
        <p:nvSpPr>
          <p:cNvPr id="43012" name="灯片编号占位符 3"/>
          <p:cNvSpPr txBox="1">
            <a:spLocks noGrp="1"/>
          </p:cNvSpPr>
          <p:nvPr>
            <p:ph type="sldNum" sz="quarter"/>
          </p:nvPr>
        </p:nvSpPr>
        <p:spPr>
          <a:xfrm>
            <a:off x="4024313" y="9721850"/>
            <a:ext cx="3078162" cy="512763"/>
          </a:xfrm>
          <a:prstGeom prst="rect">
            <a:avLst/>
          </a:prstGeom>
          <a:noFill/>
          <a:ln w="9525">
            <a:noFill/>
          </a:ln>
        </p:spPr>
        <p:txBody>
          <a:bodyPr lIns="91431" tIns="45716" rIns="91431" bIns="45716" anchor="b" anchorCtr="0"/>
          <a:lstStyle/>
          <a:p>
            <a:pPr lvl="0" algn="r" eaLnBrk="1" hangingPunct="1"/>
            <a:fld id="{9A0DB2DC-4C9A-4742-B13C-FB6460FD3503}" type="slidenum">
              <a:rPr lang="zh-CN" altLang="en-US" sz="1200" dirty="0">
                <a:latin typeface="Arial" panose="020B0604020202020204" pitchFamily="34" charset="0"/>
                <a:ea typeface="黑体" panose="02010609060101010101" pitchFamily="49" charset="-122"/>
              </a:rPr>
            </a:fld>
            <a:endParaRPr lang="zh-CN" altLang="en-US" sz="1200" dirty="0">
              <a:latin typeface="Arial" panose="020B0604020202020204" pitchFamily="34" charset="0"/>
              <a:ea typeface="黑体" panose="02010609060101010101" pitchFamily="49"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TextEdit="1"/>
          </p:cNvSpPr>
          <p:nvPr>
            <p:ph type="sldImg"/>
          </p:nvPr>
        </p:nvSpPr>
        <p:spPr>
          <a:ln>
            <a:miter lim="800000"/>
          </a:ln>
        </p:spPr>
      </p:sp>
      <p:sp>
        <p:nvSpPr>
          <p:cNvPr id="44035" name="备注占位符 2"/>
          <p:cNvSpPr>
            <a:spLocks noGrp="1"/>
          </p:cNvSpPr>
          <p:nvPr>
            <p:ph type="body"/>
          </p:nvPr>
        </p:nvSpPr>
        <p:spPr>
          <a:xfrm>
            <a:off x="128588" y="4926013"/>
            <a:ext cx="6872287" cy="4675187"/>
          </a:xfrm>
        </p:spPr>
        <p:txBody>
          <a:bodyPr wrap="square" lIns="91431" tIns="45716" rIns="91431" bIns="45716" anchor="t" anchorCtr="0"/>
          <a:lstStyle/>
          <a:p>
            <a:pPr lvl="0" indent="360680" algn="just" eaLnBrk="1" hangingPunct="1"/>
            <a:r>
              <a:rPr lang="zh-CN" altLang="en-US" sz="1800" dirty="0">
                <a:latin typeface="宋体" panose="02010600030101010101" pitchFamily="2" charset="-122"/>
                <a:ea typeface="宋体" panose="02010600030101010101" pitchFamily="2" charset="-122"/>
              </a:rPr>
              <a:t>全陶瓷堆芯由</a:t>
            </a:r>
            <a:r>
              <a:rPr lang="en-US" altLang="zh-CN" sz="1800" dirty="0">
                <a:latin typeface="宋体" panose="02010600030101010101" pitchFamily="2" charset="-122"/>
                <a:ea typeface="宋体" panose="02010600030101010101" pitchFamily="2" charset="-122"/>
              </a:rPr>
              <a:t>200</a:t>
            </a:r>
            <a:r>
              <a:rPr lang="zh-CN" altLang="en-US" sz="1800" dirty="0">
                <a:latin typeface="宋体" panose="02010600030101010101" pitchFamily="2" charset="-122"/>
                <a:ea typeface="宋体" panose="02010600030101010101" pitchFamily="2" charset="-122"/>
              </a:rPr>
              <a:t>多种类型石墨构件和碳砖组成，其榫、销、键等附件达上万件，结构复杂，工程量大，安装过程中，遇到防异物难、安全防护难、清洁安装难问题；</a:t>
            </a:r>
            <a:endParaRPr lang="zh-CN" altLang="en-US"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同时石墨堆内构件上有控制棒孔道、吸收球孔道等，砌体对各孔的位置、垂直度，砌体水平度，砖缝间隙等要求高，存在安装精度控制难问题。</a:t>
            </a:r>
            <a:endParaRPr lang="zh-CN" altLang="en-US"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针对上述难题，开发陶瓷堆内构件榫卯结构精确安装技术，</a:t>
            </a:r>
            <a:r>
              <a:rPr lang="zh-CN" altLang="en-US" sz="1800" dirty="0">
                <a:solidFill>
                  <a:srgbClr val="335A89"/>
                </a:solidFill>
              </a:rPr>
              <a:t>采用激光跟踪仪控制累计误差</a:t>
            </a:r>
            <a:r>
              <a:rPr lang="zh-CN" altLang="en-US" sz="1800" dirty="0">
                <a:latin typeface="宋体" panose="02010600030101010101" pitchFamily="2" charset="-122"/>
                <a:ea typeface="宋体" panose="02010600030101010101" pitchFamily="2" charset="-122"/>
              </a:rPr>
              <a:t>，最终成功完成陶瓷堆芯安装。</a:t>
            </a:r>
            <a:endParaRPr lang="zh-CN" altLang="en-US" sz="1800" dirty="0">
              <a:latin typeface="宋体" panose="02010600030101010101" pitchFamily="2" charset="-122"/>
              <a:ea typeface="宋体" panose="02010600030101010101" pitchFamily="2" charset="-122"/>
            </a:endParaRPr>
          </a:p>
        </p:txBody>
      </p:sp>
      <p:sp>
        <p:nvSpPr>
          <p:cNvPr id="44036" name="灯片编号占位符 3"/>
          <p:cNvSpPr txBox="1">
            <a:spLocks noGrp="1"/>
          </p:cNvSpPr>
          <p:nvPr>
            <p:ph type="sldNum" sz="quarter"/>
          </p:nvPr>
        </p:nvSpPr>
        <p:spPr>
          <a:xfrm>
            <a:off x="4024313" y="9721850"/>
            <a:ext cx="3078162" cy="512763"/>
          </a:xfrm>
          <a:prstGeom prst="rect">
            <a:avLst/>
          </a:prstGeom>
          <a:noFill/>
          <a:ln w="9525">
            <a:noFill/>
          </a:ln>
        </p:spPr>
        <p:txBody>
          <a:bodyPr lIns="91431" tIns="45716" rIns="91431" bIns="45716" anchor="b" anchorCtr="0"/>
          <a:lstStyle/>
          <a:p>
            <a:pPr lvl="0" algn="r" eaLnBrk="1" hangingPunct="1"/>
            <a:fld id="{9A0DB2DC-4C9A-4742-B13C-FB6460FD3503}" type="slidenum">
              <a:rPr lang="zh-CN" altLang="en-US" sz="1200" dirty="0">
                <a:latin typeface="Arial" panose="020B0604020202020204" pitchFamily="34" charset="0"/>
                <a:ea typeface="黑体" panose="02010609060101010101" pitchFamily="49" charset="-122"/>
              </a:rPr>
            </a:fld>
            <a:endParaRPr lang="zh-CN" altLang="en-US" sz="1200" dirty="0">
              <a:latin typeface="Arial" panose="020B0604020202020204" pitchFamily="34" charset="0"/>
              <a:ea typeface="黑体" panose="02010609060101010101" pitchFamily="49"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a:miter lim="800000"/>
          </a:ln>
        </p:spPr>
      </p:sp>
      <p:sp>
        <p:nvSpPr>
          <p:cNvPr id="45059" name="备注占位符 2"/>
          <p:cNvSpPr>
            <a:spLocks noGrp="1"/>
          </p:cNvSpPr>
          <p:nvPr>
            <p:ph type="body"/>
          </p:nvPr>
        </p:nvSpPr>
        <p:spPr>
          <a:xfrm>
            <a:off x="128588" y="4926013"/>
            <a:ext cx="6872287" cy="4675187"/>
          </a:xfrm>
        </p:spPr>
        <p:txBody>
          <a:bodyPr wrap="square" lIns="91431" tIns="45716" rIns="91431" bIns="45716" anchor="t" anchorCtr="0"/>
          <a:lstStyle/>
          <a:p>
            <a:pPr lvl="0" indent="360680" algn="just" eaLnBrk="1" hangingPunct="1"/>
            <a:r>
              <a:rPr lang="zh-CN" altLang="en-US" sz="1800" dirty="0">
                <a:latin typeface="宋体" panose="02010600030101010101" pitchFamily="2" charset="-122"/>
                <a:ea typeface="宋体" panose="02010600030101010101" pitchFamily="2" charset="-122"/>
              </a:rPr>
              <a:t>较低的堆芯体积功率密度、石墨慢化能力弱等因素，衍生</a:t>
            </a:r>
            <a:r>
              <a:rPr lang="en-US" altLang="zh-CN" sz="1800" dirty="0">
                <a:latin typeface="宋体" panose="02010600030101010101" pitchFamily="2" charset="-122"/>
                <a:ea typeface="宋体" panose="02010600030101010101" pitchFamily="2" charset="-122"/>
              </a:rPr>
              <a:t>HTR-PM</a:t>
            </a:r>
            <a:r>
              <a:rPr lang="zh-CN" altLang="en-US" sz="1800" dirty="0">
                <a:latin typeface="宋体" panose="02010600030101010101" pitchFamily="2" charset="-122"/>
                <a:ea typeface="宋体" panose="02010600030101010101" pitchFamily="2" charset="-122"/>
              </a:rPr>
              <a:t>的反应堆压力容器尺寸大、吨位重特征。</a:t>
            </a:r>
            <a:endParaRPr lang="en-US" altLang="zh-CN"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单个</a:t>
            </a:r>
            <a:r>
              <a:rPr lang="en-US" altLang="zh-CN" sz="1800" dirty="0">
                <a:latin typeface="宋体" panose="02010600030101010101" pitchFamily="2" charset="-122"/>
                <a:ea typeface="宋体" panose="02010600030101010101" pitchFamily="2" charset="-122"/>
              </a:rPr>
              <a:t>HTR-PM</a:t>
            </a:r>
            <a:r>
              <a:rPr lang="zh-CN" altLang="en-US" sz="1800" dirty="0">
                <a:latin typeface="宋体" panose="02010600030101010101" pitchFamily="2" charset="-122"/>
                <a:ea typeface="宋体" panose="02010600030101010101" pitchFamily="2" charset="-122"/>
              </a:rPr>
              <a:t>反应堆压力容器总重量</a:t>
            </a:r>
            <a:r>
              <a:rPr lang="en-US" altLang="zh-CN" sz="1800" dirty="0">
                <a:latin typeface="宋体" panose="02010600030101010101" pitchFamily="2" charset="-122"/>
                <a:ea typeface="宋体" panose="02010600030101010101" pitchFamily="2" charset="-122"/>
              </a:rPr>
              <a:t>640</a:t>
            </a:r>
            <a:r>
              <a:rPr lang="zh-CN" altLang="en-US" sz="1800" dirty="0">
                <a:latin typeface="宋体" panose="02010600030101010101" pitchFamily="2" charset="-122"/>
                <a:ea typeface="宋体" panose="02010600030101010101" pitchFamily="2" charset="-122"/>
              </a:rPr>
              <a:t>吨，总高度</a:t>
            </a:r>
            <a:r>
              <a:rPr lang="en-US" altLang="zh-CN" sz="1800" dirty="0">
                <a:latin typeface="宋体" panose="02010600030101010101" pitchFamily="2" charset="-122"/>
                <a:ea typeface="宋体" panose="02010600030101010101" pitchFamily="2" charset="-122"/>
              </a:rPr>
              <a:t>24.9m</a:t>
            </a:r>
            <a:r>
              <a:rPr lang="zh-CN" altLang="en-US" sz="1800" dirty="0">
                <a:latin typeface="宋体" panose="02010600030101010101" pitchFamily="2" charset="-122"/>
                <a:ea typeface="宋体" panose="02010600030101010101" pitchFamily="2" charset="-122"/>
              </a:rPr>
              <a:t>，主法兰外径</a:t>
            </a:r>
            <a:r>
              <a:rPr lang="en-US" altLang="zh-CN" sz="1800" dirty="0">
                <a:latin typeface="宋体" panose="02010600030101010101" pitchFamily="2" charset="-122"/>
                <a:ea typeface="宋体" panose="02010600030101010101" pitchFamily="2" charset="-122"/>
              </a:rPr>
              <a:t>6.4</a:t>
            </a:r>
            <a:r>
              <a:rPr lang="zh-CN" altLang="en-US" sz="1800" dirty="0">
                <a:latin typeface="宋体" panose="02010600030101010101" pitchFamily="2" charset="-122"/>
                <a:ea typeface="宋体" panose="02010600030101010101" pitchFamily="2" charset="-122"/>
              </a:rPr>
              <a:t>米，筒体内径</a:t>
            </a:r>
            <a:r>
              <a:rPr lang="en-US" altLang="zh-CN" sz="1800" dirty="0">
                <a:latin typeface="宋体" panose="02010600030101010101" pitchFamily="2" charset="-122"/>
                <a:ea typeface="宋体" panose="02010600030101010101" pitchFamily="2" charset="-122"/>
              </a:rPr>
              <a:t>5.7m</a:t>
            </a:r>
            <a:r>
              <a:rPr lang="zh-CN" altLang="en-US" sz="1800" dirty="0">
                <a:latin typeface="宋体" panose="02010600030101010101" pitchFamily="2" charset="-122"/>
                <a:ea typeface="宋体" panose="02010600030101010101" pitchFamily="2" charset="-122"/>
              </a:rPr>
              <a:t>，是现今为止世界最大、最重的反应堆压力容器，制造过程中面临锻件制造技术难、大直径密封面加工难；安装过程中面临反应堆压力容器翻转难、调整难度大等问题。</a:t>
            </a:r>
            <a:endParaRPr lang="zh-CN" altLang="en-US"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针对这些问题，开发了高温气冷堆反应堆压力容器制造工艺、双机抬吊翻转工艺。安装过程中进行跟踪测量，保证垂直度最大偏差满足卸料管穿孔精度需求，同时定制了导向装置，用于卸料管穿过贯穿件过程中的导向和限位，最终顺利完成超大超重反应堆压力容器吊装。</a:t>
            </a:r>
            <a:endParaRPr lang="zh-CN" altLang="en-US" sz="1800" dirty="0">
              <a:latin typeface="宋体" panose="02010600030101010101" pitchFamily="2" charset="-122"/>
              <a:ea typeface="宋体" panose="02010600030101010101" pitchFamily="2" charset="-122"/>
            </a:endParaRPr>
          </a:p>
        </p:txBody>
      </p:sp>
      <p:sp>
        <p:nvSpPr>
          <p:cNvPr id="45060" name="灯片编号占位符 3"/>
          <p:cNvSpPr txBox="1">
            <a:spLocks noGrp="1"/>
          </p:cNvSpPr>
          <p:nvPr>
            <p:ph type="sldNum" sz="quarter"/>
          </p:nvPr>
        </p:nvSpPr>
        <p:spPr>
          <a:xfrm>
            <a:off x="4024313" y="9721850"/>
            <a:ext cx="3078162" cy="512763"/>
          </a:xfrm>
          <a:prstGeom prst="rect">
            <a:avLst/>
          </a:prstGeom>
          <a:noFill/>
          <a:ln w="9525">
            <a:noFill/>
          </a:ln>
        </p:spPr>
        <p:txBody>
          <a:bodyPr lIns="91431" tIns="45716" rIns="91431" bIns="45716" anchor="b" anchorCtr="0"/>
          <a:lstStyle/>
          <a:p>
            <a:pPr lvl="0" algn="r" eaLnBrk="1" hangingPunct="1"/>
            <a:fld id="{9A0DB2DC-4C9A-4742-B13C-FB6460FD3503}" type="slidenum">
              <a:rPr lang="zh-CN" altLang="en-US" sz="1200" dirty="0">
                <a:latin typeface="Arial" panose="020B0604020202020204" pitchFamily="34" charset="0"/>
                <a:ea typeface="黑体" panose="02010609060101010101" pitchFamily="49" charset="-122"/>
              </a:rPr>
            </a:fld>
            <a:endParaRPr lang="zh-CN" altLang="en-US" sz="1200" dirty="0">
              <a:latin typeface="Arial" panose="020B0604020202020204" pitchFamily="34" charset="0"/>
              <a:ea typeface="黑体" panose="02010609060101010101" pitchFamily="49"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a:ln>
            <a:miter lim="800000"/>
          </a:ln>
        </p:spPr>
      </p:sp>
      <p:sp>
        <p:nvSpPr>
          <p:cNvPr id="46083" name="备注占位符 2"/>
          <p:cNvSpPr>
            <a:spLocks noGrp="1"/>
          </p:cNvSpPr>
          <p:nvPr>
            <p:ph type="body"/>
          </p:nvPr>
        </p:nvSpPr>
        <p:spPr>
          <a:xfrm>
            <a:off x="128588" y="4926013"/>
            <a:ext cx="6872287" cy="4675187"/>
          </a:xfrm>
        </p:spPr>
        <p:txBody>
          <a:bodyPr wrap="square" lIns="91431" tIns="45716" rIns="91431" bIns="45716" anchor="t" anchorCtr="0"/>
          <a:lstStyle/>
          <a:p>
            <a:pPr lvl="0" indent="360680" algn="just" eaLnBrk="1" hangingPunct="1"/>
            <a:r>
              <a:rPr lang="zh-CN" altLang="en-US" sz="1800" dirty="0">
                <a:latin typeface="宋体" panose="02010600030101010101" pitchFamily="2" charset="-122"/>
                <a:ea typeface="宋体" panose="02010600030101010101" pitchFamily="2" charset="-122"/>
              </a:rPr>
              <a:t>第四代核电固有安全性及其相关设计如何成功地从图纸变为实体，是</a:t>
            </a:r>
            <a:r>
              <a:rPr lang="en-US" altLang="zh-CN" sz="1800" dirty="0">
                <a:latin typeface="宋体" panose="02010600030101010101" pitchFamily="2" charset="-122"/>
                <a:ea typeface="宋体" panose="02010600030101010101" pitchFamily="2" charset="-122"/>
              </a:rPr>
              <a:t>HTR-PM</a:t>
            </a:r>
            <a:r>
              <a:rPr lang="zh-CN" altLang="en-US" sz="1800" dirty="0">
                <a:latin typeface="宋体" panose="02010600030101010101" pitchFamily="2" charset="-122"/>
                <a:ea typeface="宋体" panose="02010600030101010101" pitchFamily="2" charset="-122"/>
              </a:rPr>
              <a:t>核电站建设需要攻克的主要问题。</a:t>
            </a:r>
            <a:endParaRPr lang="en-US" altLang="zh-CN"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为解决该问题，石岛湾核电联合上下游企业，首创燃料装卸系统复杂管路设备安装技术、陶瓷堆内构件榫卯结构精确安装技术、超大超重反应堆压力容器双机抬吊翻转工艺等五大特有建安关键技术，累计攻克类似建设难题</a:t>
            </a:r>
            <a:r>
              <a:rPr lang="en-US" altLang="zh-CN" sz="1800" dirty="0">
                <a:latin typeface="宋体" panose="02010600030101010101" pitchFamily="2" charset="-122"/>
                <a:ea typeface="宋体" panose="02010600030101010101" pitchFamily="2" charset="-122"/>
              </a:rPr>
              <a:t>300 </a:t>
            </a:r>
            <a:r>
              <a:rPr lang="zh-CN" altLang="en-US" sz="1800" dirty="0">
                <a:latin typeface="宋体" panose="02010600030101010101" pitchFamily="2" charset="-122"/>
                <a:ea typeface="宋体" panose="02010600030101010101" pitchFamily="2" charset="-122"/>
              </a:rPr>
              <a:t>余项，研发整套高温气冷堆模块化建安技术，高质量完成高温气冷堆模块化建造施工，完成</a:t>
            </a:r>
            <a:r>
              <a:rPr lang="en-US" altLang="zh-CN" sz="1800" dirty="0">
                <a:latin typeface="宋体" panose="02010600030101010101" pitchFamily="2" charset="-122"/>
                <a:ea typeface="宋体" panose="02010600030101010101" pitchFamily="2" charset="-122"/>
              </a:rPr>
              <a:t>47</a:t>
            </a:r>
            <a:r>
              <a:rPr lang="zh-CN" altLang="en-US" sz="1800" dirty="0">
                <a:latin typeface="宋体" panose="02010600030101010101" pitchFamily="2" charset="-122"/>
                <a:ea typeface="宋体" panose="02010600030101010101" pitchFamily="2" charset="-122"/>
              </a:rPr>
              <a:t>个核岛系统，</a:t>
            </a:r>
            <a:r>
              <a:rPr lang="en-US" altLang="zh-CN" sz="1800" dirty="0">
                <a:latin typeface="宋体" panose="02010600030101010101" pitchFamily="2" charset="-122"/>
                <a:ea typeface="宋体" panose="02010600030101010101" pitchFamily="2" charset="-122"/>
              </a:rPr>
              <a:t>31</a:t>
            </a:r>
            <a:r>
              <a:rPr lang="zh-CN" altLang="en-US" sz="1800" dirty="0">
                <a:latin typeface="宋体" panose="02010600030101010101" pitchFamily="2" charset="-122"/>
                <a:ea typeface="宋体" panose="02010600030101010101" pitchFamily="2" charset="-122"/>
              </a:rPr>
              <a:t>个常规岛系统，总计</a:t>
            </a:r>
            <a:r>
              <a:rPr lang="en-US" altLang="zh-CN" sz="1800" dirty="0">
                <a:latin typeface="宋体" panose="02010600030101010101" pitchFamily="2" charset="-122"/>
                <a:ea typeface="宋体" panose="02010600030101010101" pitchFamily="2" charset="-122"/>
              </a:rPr>
              <a:t>2.7</a:t>
            </a:r>
            <a:r>
              <a:rPr lang="zh-CN" altLang="en-US" sz="1800" dirty="0">
                <a:latin typeface="宋体" panose="02010600030101010101" pitchFamily="2" charset="-122"/>
                <a:ea typeface="宋体" panose="02010600030101010101" pitchFamily="2" charset="-122"/>
              </a:rPr>
              <a:t>万余台套件设备安装。</a:t>
            </a:r>
            <a:endParaRPr lang="zh-CN" altLang="en-US" sz="1800" dirty="0">
              <a:latin typeface="宋体" panose="02010600030101010101" pitchFamily="2" charset="-122"/>
              <a:ea typeface="宋体" panose="02010600030101010101" pitchFamily="2" charset="-122"/>
            </a:endParaRPr>
          </a:p>
        </p:txBody>
      </p:sp>
      <p:sp>
        <p:nvSpPr>
          <p:cNvPr id="46084" name="灯片编号占位符 3"/>
          <p:cNvSpPr txBox="1">
            <a:spLocks noGrp="1"/>
          </p:cNvSpPr>
          <p:nvPr>
            <p:ph type="sldNum" sz="quarter"/>
          </p:nvPr>
        </p:nvSpPr>
        <p:spPr>
          <a:xfrm>
            <a:off x="4024313" y="9721850"/>
            <a:ext cx="3078162" cy="512763"/>
          </a:xfrm>
          <a:prstGeom prst="rect">
            <a:avLst/>
          </a:prstGeom>
          <a:noFill/>
          <a:ln w="9525">
            <a:noFill/>
          </a:ln>
        </p:spPr>
        <p:txBody>
          <a:bodyPr lIns="91431" tIns="45716" rIns="91431" bIns="45716" anchor="b" anchorCtr="0"/>
          <a:lstStyle/>
          <a:p>
            <a:pPr lvl="0" algn="r" eaLnBrk="1" hangingPunct="1"/>
            <a:fld id="{9A0DB2DC-4C9A-4742-B13C-FB6460FD3503}" type="slidenum">
              <a:rPr lang="zh-CN" altLang="en-US" sz="1200" dirty="0">
                <a:latin typeface="Arial" panose="020B0604020202020204" pitchFamily="34" charset="0"/>
                <a:ea typeface="黑体" panose="02010609060101010101" pitchFamily="49" charset="-122"/>
              </a:rPr>
            </a:fld>
            <a:endParaRPr lang="zh-CN" altLang="en-US" sz="1200" dirty="0">
              <a:latin typeface="Arial" panose="020B0604020202020204" pitchFamily="34" charset="0"/>
              <a:ea typeface="黑体" panose="02010609060101010101" pitchFamily="49"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a:ln>
            <a:miter lim="800000"/>
          </a:ln>
        </p:spPr>
      </p:sp>
      <p:sp>
        <p:nvSpPr>
          <p:cNvPr id="47107" name="备注占位符 2"/>
          <p:cNvSpPr>
            <a:spLocks noGrp="1"/>
          </p:cNvSpPr>
          <p:nvPr>
            <p:ph type="body"/>
          </p:nvPr>
        </p:nvSpPr>
        <p:spPr>
          <a:xfrm>
            <a:off x="128588" y="4926013"/>
            <a:ext cx="6872287" cy="4675187"/>
          </a:xfrm>
        </p:spPr>
        <p:txBody>
          <a:bodyPr wrap="square" lIns="91431" tIns="45716" rIns="91431" bIns="45716" anchor="t" anchorCtr="0"/>
          <a:lstStyle/>
          <a:p>
            <a:pPr lvl="0" indent="360680" algn="just" eaLnBrk="1" hangingPunct="1"/>
            <a:r>
              <a:rPr lang="zh-CN" altLang="en-US" sz="1800" dirty="0">
                <a:latin typeface="宋体" panose="02010600030101010101" pitchFamily="2" charset="-122"/>
                <a:ea typeface="宋体" panose="02010600030101010101" pitchFamily="2" charset="-122"/>
              </a:rPr>
              <a:t>固有安全性相关设计带来的运行和维护挑战如何解决，是</a:t>
            </a:r>
            <a:r>
              <a:rPr lang="en-US" altLang="zh-CN" sz="1800" dirty="0">
                <a:latin typeface="宋体" panose="02010600030101010101" pitchFamily="2" charset="-122"/>
                <a:ea typeface="宋体" panose="02010600030101010101" pitchFamily="2" charset="-122"/>
              </a:rPr>
              <a:t>HTR-PM</a:t>
            </a:r>
            <a:r>
              <a:rPr lang="zh-CN" altLang="en-US" sz="1800" dirty="0">
                <a:latin typeface="宋体" panose="02010600030101010101" pitchFamily="2" charset="-122"/>
                <a:ea typeface="宋体" panose="02010600030101010101" pitchFamily="2" charset="-122"/>
              </a:rPr>
              <a:t>核电站运维需要面对的主要问题。球形包覆颗粒燃料、全陶瓷堆芯、低反应堆堆芯体积功率密度及其相关设计为高温气冷堆的运行和维护带来了挑战。</a:t>
            </a:r>
            <a:endParaRPr lang="zh-CN" altLang="en-US" sz="1800" dirty="0">
              <a:latin typeface="宋体" panose="02010600030101010101" pitchFamily="2" charset="-122"/>
              <a:ea typeface="宋体" panose="02010600030101010101" pitchFamily="2" charset="-122"/>
            </a:endParaRPr>
          </a:p>
        </p:txBody>
      </p:sp>
      <p:sp>
        <p:nvSpPr>
          <p:cNvPr id="47108" name="灯片编号占位符 3"/>
          <p:cNvSpPr txBox="1">
            <a:spLocks noGrp="1"/>
          </p:cNvSpPr>
          <p:nvPr>
            <p:ph type="sldNum" sz="quarter"/>
          </p:nvPr>
        </p:nvSpPr>
        <p:spPr>
          <a:xfrm>
            <a:off x="4024313" y="9721850"/>
            <a:ext cx="3078162" cy="512763"/>
          </a:xfrm>
          <a:prstGeom prst="rect">
            <a:avLst/>
          </a:prstGeom>
          <a:noFill/>
          <a:ln w="9525">
            <a:noFill/>
          </a:ln>
        </p:spPr>
        <p:txBody>
          <a:bodyPr lIns="91431" tIns="45716" rIns="91431" bIns="45716" anchor="b" anchorCtr="0"/>
          <a:lstStyle/>
          <a:p>
            <a:pPr lvl="0" algn="r" eaLnBrk="1" hangingPunct="1"/>
            <a:fld id="{9A0DB2DC-4C9A-4742-B13C-FB6460FD3503}" type="slidenum">
              <a:rPr lang="zh-CN" altLang="en-US" sz="1200" dirty="0">
                <a:latin typeface="Arial" panose="020B0604020202020204" pitchFamily="34" charset="0"/>
                <a:ea typeface="黑体" panose="02010609060101010101" pitchFamily="49" charset="-122"/>
              </a:rPr>
            </a:fld>
            <a:endParaRPr lang="zh-CN" altLang="en-US" sz="1200" dirty="0">
              <a:latin typeface="Arial" panose="020B0604020202020204" pitchFamily="34" charset="0"/>
              <a:ea typeface="黑体" panose="02010609060101010101" pitchFamily="49"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ln>
            <a:miter lim="800000"/>
          </a:ln>
        </p:spPr>
      </p:sp>
      <p:sp>
        <p:nvSpPr>
          <p:cNvPr id="48131" name="备注占位符 2"/>
          <p:cNvSpPr>
            <a:spLocks noGrp="1"/>
          </p:cNvSpPr>
          <p:nvPr>
            <p:ph type="body"/>
          </p:nvPr>
        </p:nvSpPr>
        <p:spPr>
          <a:xfrm>
            <a:off x="128588" y="4926013"/>
            <a:ext cx="6872287" cy="4675187"/>
          </a:xfrm>
        </p:spPr>
        <p:txBody>
          <a:bodyPr wrap="square" lIns="91431" tIns="45716" rIns="91431" bIns="45716" anchor="t" anchorCtr="0"/>
          <a:lstStyle/>
          <a:p>
            <a:pPr lvl="0" indent="360680" algn="just" eaLnBrk="1" hangingPunct="1"/>
            <a:r>
              <a:rPr lang="zh-CN" altLang="en-US" sz="1800" dirty="0">
                <a:latin typeface="宋体" panose="02010600030101010101" pitchFamily="2" charset="-122"/>
                <a:ea typeface="宋体" panose="02010600030101010101" pitchFamily="2" charset="-122"/>
              </a:rPr>
              <a:t>球形包覆颗粒燃料衍生的燃料装卸系统包含较多首台套设备，在调试与试运行阶段，碎球分离器、桥联器、计数器等设备故障率较高，燃料循环装卸过程受到较大影响。</a:t>
            </a:r>
            <a:endParaRPr lang="zh-CN" altLang="en-US"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针对该问题，开展三次燃料装卸系统优化改造。改造后系统运行良好，设备运行可靠性显著提升。</a:t>
            </a:r>
            <a:endParaRPr lang="zh-CN" altLang="en-US"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此外，针对性开发反应堆持续装卸料多点联动控制技术，高温气冷堆运行可靠性关键设备保障技术、燃料装卸系统设备维修技术，有效保障了燃料装卸系统的平稳运行。</a:t>
            </a:r>
            <a:endParaRPr lang="zh-CN" altLang="en-US" sz="1800" dirty="0">
              <a:latin typeface="宋体" panose="02010600030101010101" pitchFamily="2" charset="-122"/>
              <a:ea typeface="宋体" panose="02010600030101010101" pitchFamily="2" charset="-122"/>
            </a:endParaRPr>
          </a:p>
        </p:txBody>
      </p:sp>
      <p:sp>
        <p:nvSpPr>
          <p:cNvPr id="48132" name="灯片编号占位符 3"/>
          <p:cNvSpPr txBox="1">
            <a:spLocks noGrp="1"/>
          </p:cNvSpPr>
          <p:nvPr>
            <p:ph type="sldNum" sz="quarter"/>
          </p:nvPr>
        </p:nvSpPr>
        <p:spPr>
          <a:xfrm>
            <a:off x="4024313" y="9721850"/>
            <a:ext cx="3078162" cy="512763"/>
          </a:xfrm>
          <a:prstGeom prst="rect">
            <a:avLst/>
          </a:prstGeom>
          <a:noFill/>
          <a:ln w="9525">
            <a:noFill/>
          </a:ln>
        </p:spPr>
        <p:txBody>
          <a:bodyPr lIns="91431" tIns="45716" rIns="91431" bIns="45716" anchor="b" anchorCtr="0"/>
          <a:lstStyle/>
          <a:p>
            <a:pPr lvl="0" algn="r" eaLnBrk="1" hangingPunct="1"/>
            <a:fld id="{9A0DB2DC-4C9A-4742-B13C-FB6460FD3503}" type="slidenum">
              <a:rPr lang="zh-CN" altLang="en-US" sz="1200" dirty="0">
                <a:latin typeface="Arial" panose="020B0604020202020204" pitchFamily="34" charset="0"/>
                <a:ea typeface="黑体" panose="02010609060101010101" pitchFamily="49" charset="-122"/>
              </a:rPr>
            </a:fld>
            <a:endParaRPr lang="zh-CN" altLang="en-US" sz="1200" dirty="0">
              <a:latin typeface="Arial" panose="020B0604020202020204" pitchFamily="34" charset="0"/>
              <a:ea typeface="黑体" panose="02010609060101010101" pitchFamily="49"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a:ln>
            <a:miter lim="800000"/>
          </a:ln>
        </p:spPr>
      </p:sp>
      <p:sp>
        <p:nvSpPr>
          <p:cNvPr id="49155" name="备注占位符 2"/>
          <p:cNvSpPr>
            <a:spLocks noGrp="1"/>
          </p:cNvSpPr>
          <p:nvPr>
            <p:ph type="body"/>
          </p:nvPr>
        </p:nvSpPr>
        <p:spPr>
          <a:xfrm>
            <a:off x="128588" y="4926013"/>
            <a:ext cx="6872287" cy="4675187"/>
          </a:xfrm>
        </p:spPr>
        <p:txBody>
          <a:bodyPr wrap="square" lIns="91431" tIns="45716" rIns="91431" bIns="45716" anchor="t" anchorCtr="0"/>
          <a:lstStyle/>
          <a:p>
            <a:pPr lvl="0" indent="360680" algn="just" eaLnBrk="1" hangingPunct="1"/>
            <a:r>
              <a:rPr lang="zh-CN" altLang="en-US" sz="1800" dirty="0">
                <a:latin typeface="宋体" panose="02010600030101010101" pitchFamily="2" charset="-122"/>
                <a:ea typeface="宋体" panose="02010600030101010101" pitchFamily="2" charset="-122"/>
              </a:rPr>
              <a:t>全陶瓷堆芯也带来两方面的挑战。</a:t>
            </a:r>
            <a:endParaRPr lang="zh-CN" altLang="en-US"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首先石墨和碳砖在生产、运输、安装过程中，吸附空气中的水分，在高温运行环境下，水蒸气会腐蚀设备，如何对</a:t>
            </a:r>
            <a:r>
              <a:rPr lang="en-US" altLang="zh-CN" sz="1800" dirty="0" err="1">
                <a:latin typeface="宋体" panose="02010600030101010101" pitchFamily="2" charset="-122"/>
                <a:ea typeface="宋体" panose="02010600030101010101" pitchFamily="2" charset="-122"/>
              </a:rPr>
              <a:t>HTR</a:t>
            </a:r>
            <a:r>
              <a:rPr lang="en-US" altLang="zh-CN" sz="1800" dirty="0">
                <a:latin typeface="宋体" panose="02010600030101010101" pitchFamily="2" charset="-122"/>
                <a:ea typeface="宋体" panose="02010600030101010101" pitchFamily="2" charset="-122"/>
              </a:rPr>
              <a:t>-PM</a:t>
            </a:r>
            <a:r>
              <a:rPr lang="zh-CN" altLang="en-US" sz="1800" dirty="0">
                <a:latin typeface="宋体" panose="02010600030101010101" pitchFamily="2" charset="-122"/>
                <a:ea typeface="宋体" panose="02010600030101010101" pitchFamily="2" charset="-122"/>
              </a:rPr>
              <a:t>一回路进行除湿，这是</a:t>
            </a:r>
            <a:r>
              <a:rPr lang="en-US" altLang="zh-CN" sz="1800" dirty="0" err="1">
                <a:latin typeface="宋体" panose="02010600030101010101" pitchFamily="2" charset="-122"/>
                <a:ea typeface="宋体" panose="02010600030101010101" pitchFamily="2" charset="-122"/>
              </a:rPr>
              <a:t>HTR</a:t>
            </a:r>
            <a:r>
              <a:rPr lang="en-US" altLang="zh-CN" sz="1800" dirty="0">
                <a:latin typeface="宋体" panose="02010600030101010101" pitchFamily="2" charset="-122"/>
                <a:ea typeface="宋体" panose="02010600030101010101" pitchFamily="2" charset="-122"/>
              </a:rPr>
              <a:t>-PM</a:t>
            </a:r>
            <a:r>
              <a:rPr lang="zh-CN" altLang="en-US" sz="1800" dirty="0">
                <a:latin typeface="宋体" panose="02010600030101010101" pitchFamily="2" charset="-122"/>
                <a:ea typeface="宋体" panose="02010600030101010101" pitchFamily="2" charset="-122"/>
              </a:rPr>
              <a:t>运行前需要解决的重要问题。</a:t>
            </a:r>
            <a:endParaRPr lang="zh-CN" altLang="en-US"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针对该问题，开展一回路加热除湿方案研究，确定了核级石墨水分扩散系数变化特性，首创抽真空除湿、加热分离除湿、加热吸附除湿相结合的除湿方法，研发一回路高温气体湿度取样装置，顺利完成</a:t>
            </a:r>
            <a:r>
              <a:rPr lang="en-US" altLang="zh-CN" sz="1800" dirty="0">
                <a:latin typeface="宋体" panose="02010600030101010101" pitchFamily="2" charset="-122"/>
                <a:ea typeface="宋体" panose="02010600030101010101" pitchFamily="2" charset="-122"/>
              </a:rPr>
              <a:t>HTR-PM</a:t>
            </a:r>
            <a:r>
              <a:rPr lang="zh-CN" altLang="en-US" sz="1800" dirty="0">
                <a:latin typeface="宋体" panose="02010600030101010101" pitchFamily="2" charset="-122"/>
                <a:ea typeface="宋体" panose="02010600030101010101" pitchFamily="2" charset="-122"/>
              </a:rPr>
              <a:t>一回路加热除湿。</a:t>
            </a:r>
            <a:endParaRPr lang="zh-CN" altLang="en-US"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其次，构成陶瓷堆芯的碳砖和石墨构件之间存在缝隙，存在一定程度的氦气旁流，堆芯氦气旁流过大时，会限制反应堆功率的提升。</a:t>
            </a:r>
            <a:endParaRPr lang="zh-CN" altLang="en-US"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针对该问题，开展</a:t>
            </a:r>
            <a:r>
              <a:rPr lang="en-US" altLang="zh-CN" sz="1800" dirty="0">
                <a:latin typeface="宋体" panose="02010600030101010101" pitchFamily="2" charset="-122"/>
                <a:ea typeface="宋体" panose="02010600030101010101" pitchFamily="2" charset="-122"/>
              </a:rPr>
              <a:t>48</a:t>
            </a:r>
            <a:r>
              <a:rPr lang="zh-CN" altLang="en-US" sz="1800" dirty="0">
                <a:latin typeface="宋体" panose="02010600030101010101" pitchFamily="2" charset="-122"/>
                <a:ea typeface="宋体" panose="02010600030101010101" pitchFamily="2" charset="-122"/>
              </a:rPr>
              <a:t>项试验探索新条件下堆芯特点，并结合堆芯物理计算等确定了过渡堆芯阶段机组可以稳定运行的功率平台（</a:t>
            </a:r>
            <a:r>
              <a:rPr lang="en-US" altLang="zh-CN" sz="1800" dirty="0">
                <a:latin typeface="宋体" panose="02010600030101010101" pitchFamily="2" charset="-122"/>
                <a:ea typeface="宋体" panose="02010600030101010101" pitchFamily="2" charset="-122"/>
              </a:rPr>
              <a:t>W</a:t>
            </a:r>
            <a:r>
              <a:rPr lang="zh-CN" altLang="en-US" sz="1800" dirty="0">
                <a:latin typeface="宋体" panose="02010600030101010101" pitchFamily="2" charset="-122"/>
                <a:ea typeface="宋体" panose="02010600030101010101" pitchFamily="2" charset="-122"/>
              </a:rPr>
              <a:t>平台）及关键运行参数，创新增加过渡堆芯阶段</a:t>
            </a:r>
            <a:r>
              <a:rPr lang="en-US" altLang="zh-CN" sz="1800" dirty="0">
                <a:latin typeface="宋体" panose="02010600030101010101" pitchFamily="2" charset="-122"/>
                <a:ea typeface="宋体" panose="02010600030101010101" pitchFamily="2" charset="-122"/>
              </a:rPr>
              <a:t>W</a:t>
            </a:r>
            <a:r>
              <a:rPr lang="zh-CN" altLang="en-US" sz="1800" dirty="0">
                <a:latin typeface="宋体" panose="02010600030101010101" pitchFamily="2" charset="-122"/>
                <a:ea typeface="宋体" panose="02010600030101010101" pitchFamily="2" charset="-122"/>
              </a:rPr>
              <a:t>平台运行模式，通过在该模式下持续换料至平衡堆芯，解决功率提升受限问题。</a:t>
            </a:r>
            <a:endParaRPr lang="zh-CN" altLang="en-US" sz="1800" dirty="0">
              <a:latin typeface="宋体" panose="02010600030101010101" pitchFamily="2" charset="-122"/>
              <a:ea typeface="宋体" panose="02010600030101010101" pitchFamily="2" charset="-122"/>
            </a:endParaRPr>
          </a:p>
        </p:txBody>
      </p:sp>
      <p:sp>
        <p:nvSpPr>
          <p:cNvPr id="49156" name="灯片编号占位符 3"/>
          <p:cNvSpPr txBox="1">
            <a:spLocks noGrp="1"/>
          </p:cNvSpPr>
          <p:nvPr>
            <p:ph type="sldNum" sz="quarter"/>
          </p:nvPr>
        </p:nvSpPr>
        <p:spPr>
          <a:xfrm>
            <a:off x="4024313" y="9721850"/>
            <a:ext cx="3078162" cy="512763"/>
          </a:xfrm>
          <a:prstGeom prst="rect">
            <a:avLst/>
          </a:prstGeom>
          <a:noFill/>
          <a:ln w="9525">
            <a:noFill/>
          </a:ln>
        </p:spPr>
        <p:txBody>
          <a:bodyPr lIns="91431" tIns="45716" rIns="91431" bIns="45716" anchor="b" anchorCtr="0"/>
          <a:lstStyle/>
          <a:p>
            <a:pPr lvl="0" algn="r" eaLnBrk="1" hangingPunct="1"/>
            <a:fld id="{9A0DB2DC-4C9A-4742-B13C-FB6460FD3503}" type="slidenum">
              <a:rPr lang="zh-CN" altLang="en-US" sz="1200" dirty="0">
                <a:latin typeface="Arial" panose="020B0604020202020204" pitchFamily="34" charset="0"/>
                <a:ea typeface="黑体" panose="02010609060101010101" pitchFamily="49" charset="-122"/>
              </a:rPr>
            </a:fld>
            <a:endParaRPr lang="zh-CN" altLang="en-US" sz="1200" dirty="0">
              <a:latin typeface="Arial" panose="020B0604020202020204" pitchFamily="34" charset="0"/>
              <a:ea typeface="黑体" panose="02010609060101010101" pitchFamily="49"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a:ln>
            <a:miter lim="800000"/>
          </a:ln>
        </p:spPr>
      </p:sp>
      <p:sp>
        <p:nvSpPr>
          <p:cNvPr id="50179" name="备注占位符 2"/>
          <p:cNvSpPr>
            <a:spLocks noGrp="1"/>
          </p:cNvSpPr>
          <p:nvPr>
            <p:ph type="body"/>
          </p:nvPr>
        </p:nvSpPr>
        <p:spPr>
          <a:xfrm>
            <a:off x="128588" y="4926013"/>
            <a:ext cx="6872287" cy="4675187"/>
          </a:xfrm>
        </p:spPr>
        <p:txBody>
          <a:bodyPr wrap="square" lIns="91431" tIns="45716" rIns="91431" bIns="45716" anchor="t" anchorCtr="0"/>
          <a:lstStyle/>
          <a:p>
            <a:pPr lvl="0" indent="360680" algn="just" eaLnBrk="1" hangingPunct="1"/>
            <a:r>
              <a:rPr lang="zh-CN" altLang="en-US" sz="1800" dirty="0">
                <a:latin typeface="宋体" panose="02010600030101010101" pitchFamily="2" charset="-122"/>
                <a:ea typeface="宋体" panose="02010600030101010101" pitchFamily="2" charset="-122"/>
              </a:rPr>
              <a:t>低堆芯功率密度衍生的大体积反应堆压力容器，对于核电站的一回路压力试验来说是一个挑战。</a:t>
            </a:r>
            <a:endParaRPr lang="en-US" altLang="zh-CN"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主要有大容积、高气压压力试验的升降压速率控制难度大；一回路无持续热源，降压过程中的金属冷脆温度难以保证；氦气分子小、一回路法兰多，泄漏检查实施难度大等问题。</a:t>
            </a:r>
            <a:endParaRPr lang="zh-CN" altLang="en-US"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针对该问题，开发大体积双模块化反应堆回路强度密封及升温技术。实现一回路压力试验排气降压分段控制，有效降低气压试验期间容器的内外壁温差，解决一回路压力容器泄漏率测量、计算难题，首次提出低压下气泡法加超声波法普查与氦检法标记核查相结合，高压下氦检法区域巡检与超声波</a:t>
            </a:r>
            <a:r>
              <a:rPr lang="en-US" altLang="zh-CN" sz="1800" dirty="0">
                <a:latin typeface="宋体" panose="02010600030101010101" pitchFamily="2" charset="-122"/>
                <a:ea typeface="宋体" panose="02010600030101010101" pitchFamily="2" charset="-122"/>
              </a:rPr>
              <a:t>/</a:t>
            </a:r>
            <a:r>
              <a:rPr lang="zh-CN" altLang="en-US" sz="1800" dirty="0">
                <a:latin typeface="宋体" panose="02010600030101010101" pitchFamily="2" charset="-122"/>
                <a:ea typeface="宋体" panose="02010600030101010101" pitchFamily="2" charset="-122"/>
              </a:rPr>
              <a:t>红外线成像仪检查相结合的一回路气压试验综合检漏策略，最终顺利完成</a:t>
            </a:r>
            <a:r>
              <a:rPr lang="en-US" altLang="zh-CN" sz="1800" dirty="0">
                <a:latin typeface="宋体" panose="02010600030101010101" pitchFamily="2" charset="-122"/>
                <a:ea typeface="宋体" panose="02010600030101010101" pitchFamily="2" charset="-122"/>
              </a:rPr>
              <a:t>HTR-PM</a:t>
            </a:r>
            <a:r>
              <a:rPr lang="zh-CN" altLang="en-US" sz="1800" dirty="0">
                <a:latin typeface="宋体" panose="02010600030101010101" pitchFamily="2" charset="-122"/>
                <a:ea typeface="宋体" panose="02010600030101010101" pitchFamily="2" charset="-122"/>
              </a:rPr>
              <a:t>一回路压力试验。</a:t>
            </a:r>
            <a:endParaRPr lang="zh-CN" altLang="en-US" sz="1800" dirty="0">
              <a:latin typeface="宋体" panose="02010600030101010101" pitchFamily="2" charset="-122"/>
              <a:ea typeface="宋体" panose="02010600030101010101" pitchFamily="2" charset="-122"/>
            </a:endParaRPr>
          </a:p>
        </p:txBody>
      </p:sp>
      <p:sp>
        <p:nvSpPr>
          <p:cNvPr id="50180" name="灯片编号占位符 3"/>
          <p:cNvSpPr txBox="1">
            <a:spLocks noGrp="1"/>
          </p:cNvSpPr>
          <p:nvPr>
            <p:ph type="sldNum" sz="quarter"/>
          </p:nvPr>
        </p:nvSpPr>
        <p:spPr>
          <a:xfrm>
            <a:off x="4024313" y="9721850"/>
            <a:ext cx="3078162" cy="512763"/>
          </a:xfrm>
          <a:prstGeom prst="rect">
            <a:avLst/>
          </a:prstGeom>
          <a:noFill/>
          <a:ln w="9525">
            <a:noFill/>
          </a:ln>
        </p:spPr>
        <p:txBody>
          <a:bodyPr lIns="91431" tIns="45716" rIns="91431" bIns="45716" anchor="b" anchorCtr="0"/>
          <a:lstStyle/>
          <a:p>
            <a:pPr lvl="0" algn="r" eaLnBrk="1" hangingPunct="1"/>
            <a:fld id="{9A0DB2DC-4C9A-4742-B13C-FB6460FD3503}" type="slidenum">
              <a:rPr lang="zh-CN" altLang="en-US" sz="1200" dirty="0">
                <a:latin typeface="Arial" panose="020B0604020202020204" pitchFamily="34" charset="0"/>
                <a:ea typeface="黑体" panose="02010609060101010101" pitchFamily="49" charset="-122"/>
              </a:rPr>
            </a:fld>
            <a:endParaRPr lang="zh-CN" altLang="en-US" sz="1200" dirty="0">
              <a:latin typeface="Arial" panose="020B0604020202020204" pitchFamily="34" charset="0"/>
              <a:ea typeface="黑体" panose="02010609060101010101" pitchFamily="49"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a:ln>
            <a:miter lim="800000"/>
          </a:ln>
        </p:spPr>
      </p:sp>
      <p:sp>
        <p:nvSpPr>
          <p:cNvPr id="3" name="备注占位符 2"/>
          <p:cNvSpPr>
            <a:spLocks noGrp="1"/>
          </p:cNvSpPr>
          <p:nvPr>
            <p:ph type="body" idx="1"/>
          </p:nvPr>
        </p:nvSpPr>
        <p:spPr/>
        <p:txBody>
          <a:bodyPr wrap="square" lIns="91431" tIns="45716" rIns="91431" bIns="45716" numCol="1" rtlCol="0" anchor="t" anchorCtr="0" compatLnSpc="1"/>
          <a:lstStyle/>
          <a:p>
            <a:pPr marL="0" marR="0" lvl="0" indent="266700" algn="just"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固有安全性及其相关设计带来的运行和维护挑战如何解决，是</a:t>
            </a:r>
            <a:r>
              <a:rPr kumimoji="0" lang="en-US" altLang="zh-CN"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HTR-PM</a:t>
            </a:r>
            <a:r>
              <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核电站运维需要面对的主要问题。</a:t>
            </a:r>
            <a:endParaRPr kumimoji="0" lang="zh-CN" altLang="en-US" sz="1800" b="0" i="0" u="none" strike="noStrike" kern="1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0" marR="0" lvl="0" indent="266700" algn="just"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针对该问题，石岛湾核电开发了大体积双模块化反应堆回路强度密封及升温技术、反应堆持续装卸料多点联动控制技术等六大关键核心技术。同步开发高温气冷堆运行可靠性关键设备保障技术、运行概率安全分析技术等保障性技术。</a:t>
            </a:r>
            <a:endParaRPr kumimoji="0" lang="zh-CN" altLang="en-US" sz="1800" b="0" i="0" u="none" strike="noStrike" kern="1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      此外，通过组织人员前往国内外核电基地培训，形成了一支能够满足</a:t>
            </a:r>
            <a:r>
              <a:rPr kumimoji="0" lang="en-US" altLang="zh-CN"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HTR-PM</a:t>
            </a:r>
            <a:r>
              <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运维需要的人才队伍；通过与清华大学、西安热工院等内外部单位合作，建立了</a:t>
            </a:r>
            <a:r>
              <a:rPr kumimoji="0" lang="en-US" altLang="zh-CN"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HTR-PM</a:t>
            </a:r>
            <a:r>
              <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的协作运维体系，能够有效应对固有安全性相关设计带来的运行和维护挑战。</a:t>
            </a:r>
            <a:endParaRPr kumimoji="0" lang="zh-CN" altLang="en-US" sz="1800" b="0" i="0" u="none" strike="noStrike" kern="1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
        <p:nvSpPr>
          <p:cNvPr id="51204" name="灯片编号占位符 3"/>
          <p:cNvSpPr txBox="1">
            <a:spLocks noGrp="1"/>
          </p:cNvSpPr>
          <p:nvPr>
            <p:ph type="sldNum" sz="quarter"/>
          </p:nvPr>
        </p:nvSpPr>
        <p:spPr>
          <a:xfrm>
            <a:off x="4024313" y="9721850"/>
            <a:ext cx="3078162" cy="512763"/>
          </a:xfrm>
          <a:prstGeom prst="rect">
            <a:avLst/>
          </a:prstGeom>
          <a:noFill/>
          <a:ln w="9525">
            <a:noFill/>
          </a:ln>
        </p:spPr>
        <p:txBody>
          <a:bodyPr lIns="91431" tIns="45716" rIns="91431" bIns="45716" anchor="b" anchorCtr="0"/>
          <a:lstStyle/>
          <a:p>
            <a:pPr lvl="0" algn="r" eaLnBrk="1" hangingPunct="1"/>
            <a:fld id="{9A0DB2DC-4C9A-4742-B13C-FB6460FD3503}" type="slidenum">
              <a:rPr lang="zh-CN" altLang="en-US" sz="1200" dirty="0">
                <a:latin typeface="Arial" panose="020B0604020202020204" pitchFamily="34" charset="0"/>
                <a:ea typeface="黑体" panose="02010609060101010101" pitchFamily="49" charset="-122"/>
              </a:rPr>
            </a:fld>
            <a:endParaRPr lang="zh-CN" altLang="en-US" sz="1200" dirty="0">
              <a:latin typeface="Arial" panose="020B0604020202020204" pitchFamily="34" charset="0"/>
              <a:ea typeface="黑体" panose="02010609060101010101" pitchFamily="49"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a:ln>
            <a:miter lim="800000"/>
          </a:ln>
        </p:spPr>
      </p:sp>
      <p:sp>
        <p:nvSpPr>
          <p:cNvPr id="3" name="备注占位符 2"/>
          <p:cNvSpPr>
            <a:spLocks noGrp="1"/>
          </p:cNvSpPr>
          <p:nvPr>
            <p:ph type="body" idx="1"/>
          </p:nvPr>
        </p:nvSpPr>
        <p:spPr/>
        <p:txBody>
          <a:bodyPr wrap="square" lIns="91431" tIns="45716" rIns="91431" bIns="45716" numCol="1" rtlCol="0" anchor="t" anchorCtr="0" compatLnSpc="1"/>
          <a:lstStyle/>
          <a:p>
            <a:pPr marL="0" marR="0" lvl="0" indent="266700" algn="just"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本次报告聚焦于高温气冷堆作为第四代核能系统区别于前三代核能系统的显著特征</a:t>
            </a:r>
            <a:r>
              <a:rPr kumimoji="0" lang="en-US" altLang="zh-CN"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固有安全性。</a:t>
            </a:r>
            <a:endParaRPr kumimoji="0" lang="zh-CN" altLang="en-US" sz="1800" b="0" i="0" u="none" strike="noStrike" kern="1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0" marR="0" lvl="0" indent="266700" algn="just"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将固有安全性分解至球形包覆颗粒燃料、全陶瓷堆芯、低反应堆堆芯体积功率密度等四个特殊设计，简略阐述了上述设计在</a:t>
            </a:r>
            <a:r>
              <a:rPr kumimoji="0" lang="en-US" altLang="zh-CN"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HTR-PM</a:t>
            </a:r>
            <a:r>
              <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核电站示范工程建设和运维过程中产生的难点，并简要介绍解决方案。</a:t>
            </a:r>
            <a:endParaRPr kumimoji="0" lang="zh-CN" altLang="en-US" sz="1800" b="0" i="0" u="none" strike="noStrike" kern="1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0" marR="0" lvl="0" indent="266700" algn="just"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可以看到，虽然高温气冷堆的固有安全性设计为高温堆的建设和运维带来了一些挑战和问题，但这些问题都已经妥善解决，</a:t>
            </a:r>
            <a:r>
              <a:rPr kumimoji="0" lang="en-US" altLang="zh-CN"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HTR-PM</a:t>
            </a:r>
            <a:r>
              <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核电站示范工程也已顺利商运投产。</a:t>
            </a:r>
            <a:endParaRPr kumimoji="0" lang="zh-CN" altLang="en-US" sz="1800" b="0" i="0" u="none" strike="noStrike" kern="1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0" marR="0" lvl="0" indent="266700" algn="just"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HTR-PM</a:t>
            </a:r>
            <a:r>
              <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核电站的商运投产，全面验证了高温气冷堆技术商业应用的可行性，积累了大量的高温气冷堆建设和运维经验，打开了第四代核能技术从实验堆迈向商用市场的大门，未来将助力高温气冷堆技术在核能制氢、发电、热电汽联产及高温工艺热等领域发挥作用，为环境保护和应对气候变化作出重要贡献。</a:t>
            </a:r>
            <a:endPar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endParaRPr>
          </a:p>
        </p:txBody>
      </p:sp>
      <p:sp>
        <p:nvSpPr>
          <p:cNvPr id="52228" name="灯片编号占位符 3"/>
          <p:cNvSpPr txBox="1">
            <a:spLocks noGrp="1"/>
          </p:cNvSpPr>
          <p:nvPr>
            <p:ph type="sldNum" sz="quarter"/>
          </p:nvPr>
        </p:nvSpPr>
        <p:spPr>
          <a:xfrm>
            <a:off x="4024313" y="9721850"/>
            <a:ext cx="3078162" cy="512763"/>
          </a:xfrm>
          <a:prstGeom prst="rect">
            <a:avLst/>
          </a:prstGeom>
          <a:noFill/>
          <a:ln w="9525">
            <a:noFill/>
          </a:ln>
        </p:spPr>
        <p:txBody>
          <a:bodyPr lIns="91431" tIns="45716" rIns="91431" bIns="45716" anchor="b" anchorCtr="0"/>
          <a:lstStyle/>
          <a:p>
            <a:pPr lvl="0" algn="r" eaLnBrk="1" hangingPunct="1"/>
            <a:fld id="{9A0DB2DC-4C9A-4742-B13C-FB6460FD3503}" type="slidenum">
              <a:rPr lang="zh-CN" altLang="en-US" sz="1200" dirty="0">
                <a:latin typeface="Arial" panose="020B0604020202020204" pitchFamily="34" charset="0"/>
                <a:ea typeface="黑体" panose="02010609060101010101" pitchFamily="49" charset="-122"/>
              </a:rPr>
            </a:fld>
            <a:endParaRPr lang="zh-CN" altLang="en-US" sz="1200" dirty="0">
              <a:latin typeface="Arial" panose="020B0604020202020204" pitchFamily="34" charset="0"/>
              <a:ea typeface="黑体" panose="02010609060101010101" pitchFamily="49"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a:ln>
            <a:miter lim="800000"/>
          </a:ln>
        </p:spPr>
      </p:sp>
      <p:sp>
        <p:nvSpPr>
          <p:cNvPr id="3" name="备注占位符 2"/>
          <p:cNvSpPr>
            <a:spLocks noGrp="1"/>
          </p:cNvSpPr>
          <p:nvPr>
            <p:ph type="body" idx="1"/>
          </p:nvPr>
        </p:nvSpPr>
        <p:spPr/>
        <p:txBody>
          <a:bodyPr wrap="square" lIns="91431" tIns="45716" rIns="91431" bIns="45716" numCol="1" rtlCol="0" anchor="t" anchorCtr="0" compatLnSpc="1"/>
          <a:lstStyle/>
          <a:p>
            <a:pPr marL="0" marR="0" lvl="0" indent="360680" algn="just" defTabSz="914400" rtl="0" eaLnBrk="1" fontAlgn="base" latinLnBrk="0" hangingPunct="1">
              <a:lnSpc>
                <a:spcPct val="100000"/>
              </a:lnSpc>
              <a:spcBef>
                <a:spcPct val="0"/>
              </a:spcBef>
              <a:spcAft>
                <a:spcPct val="0"/>
              </a:spcAft>
              <a:buClrTx/>
              <a:buSzTx/>
              <a:buFontTx/>
              <a:buNone/>
              <a:defRPr/>
            </a:pPr>
            <a:r>
              <a:rPr lang="zh-CN" altLang="en-US" sz="1200" kern="1200" dirty="0">
                <a:solidFill>
                  <a:schemeClr val="tx1"/>
                </a:solidFill>
                <a:latin typeface="宋体" panose="02010600030101010101" pitchFamily="2" charset="-122"/>
                <a:ea typeface="宋体" panose="02010600030101010101" pitchFamily="2" charset="-122"/>
                <a:cs typeface="+mn-cs"/>
                <a:sym typeface="+mn-ea"/>
              </a:rPr>
              <a:t>华能山东石岛湾核电有限公司（简称石岛湾核电）隶属于中国华能集团，负责厂址位于山东省荣成市的</a:t>
            </a:r>
            <a:r>
              <a:rPr lang="en-US" altLang="zh-CN" sz="1200" kern="1200" dirty="0" err="1">
                <a:solidFill>
                  <a:schemeClr val="tx1"/>
                </a:solidFill>
                <a:latin typeface="宋体" panose="02010600030101010101" pitchFamily="2" charset="-122"/>
                <a:ea typeface="宋体" panose="02010600030101010101" pitchFamily="2" charset="-122"/>
                <a:cs typeface="+mn-cs"/>
                <a:sym typeface="+mn-ea"/>
              </a:rPr>
              <a:t>200MWe</a:t>
            </a:r>
            <a:r>
              <a:rPr lang="zh-CN" altLang="en-US" sz="1200" kern="1200" dirty="0">
                <a:solidFill>
                  <a:schemeClr val="tx1"/>
                </a:solidFill>
                <a:latin typeface="宋体" panose="02010600030101010101" pitchFamily="2" charset="-122"/>
                <a:ea typeface="宋体" panose="02010600030101010101" pitchFamily="2" charset="-122"/>
                <a:cs typeface="+mn-cs"/>
                <a:sym typeface="+mn-ea"/>
              </a:rPr>
              <a:t>球床模块式高温气冷堆（简称</a:t>
            </a:r>
            <a:r>
              <a:rPr lang="en-US" altLang="zh-CN" sz="1200" kern="1200" dirty="0" err="1">
                <a:solidFill>
                  <a:schemeClr val="tx1"/>
                </a:solidFill>
                <a:latin typeface="宋体" panose="02010600030101010101" pitchFamily="2" charset="-122"/>
                <a:ea typeface="宋体" panose="02010600030101010101" pitchFamily="2" charset="-122"/>
                <a:cs typeface="+mn-cs"/>
                <a:sym typeface="+mn-ea"/>
              </a:rPr>
              <a:t>HTR</a:t>
            </a:r>
            <a:r>
              <a:rPr lang="en-US" altLang="zh-CN" sz="1200" kern="1200" dirty="0">
                <a:solidFill>
                  <a:schemeClr val="tx1"/>
                </a:solidFill>
                <a:latin typeface="宋体" panose="02010600030101010101" pitchFamily="2" charset="-122"/>
                <a:ea typeface="宋体" panose="02010600030101010101" pitchFamily="2" charset="-122"/>
                <a:cs typeface="+mn-cs"/>
                <a:sym typeface="+mn-ea"/>
              </a:rPr>
              <a:t>-PM</a:t>
            </a:r>
            <a:r>
              <a:rPr lang="zh-CN" altLang="en-US" sz="1200" kern="1200" dirty="0">
                <a:solidFill>
                  <a:schemeClr val="tx1"/>
                </a:solidFill>
                <a:latin typeface="宋体" panose="02010600030101010101" pitchFamily="2" charset="-122"/>
                <a:ea typeface="宋体" panose="02010600030101010101" pitchFamily="2" charset="-122"/>
                <a:cs typeface="+mn-cs"/>
                <a:sym typeface="+mn-ea"/>
              </a:rPr>
              <a:t>）核电站示范工程的建设和运营。历经</a:t>
            </a:r>
            <a:r>
              <a:rPr lang="en-US" altLang="zh-CN" sz="1200" kern="1200" dirty="0">
                <a:solidFill>
                  <a:schemeClr val="tx1"/>
                </a:solidFill>
                <a:latin typeface="宋体" panose="02010600030101010101" pitchFamily="2" charset="-122"/>
                <a:ea typeface="宋体" panose="02010600030101010101" pitchFamily="2" charset="-122"/>
                <a:cs typeface="+mn-cs"/>
                <a:sym typeface="+mn-ea"/>
              </a:rPr>
              <a:t>12</a:t>
            </a:r>
            <a:r>
              <a:rPr lang="zh-CN" altLang="en-US" sz="1200" kern="1200" dirty="0">
                <a:solidFill>
                  <a:schemeClr val="tx1"/>
                </a:solidFill>
                <a:latin typeface="宋体" panose="02010600030101010101" pitchFamily="2" charset="-122"/>
                <a:ea typeface="宋体" panose="02010600030101010101" pitchFamily="2" charset="-122"/>
                <a:cs typeface="+mn-cs"/>
                <a:sym typeface="+mn-ea"/>
              </a:rPr>
              <a:t>年完成</a:t>
            </a:r>
            <a:r>
              <a:rPr lang="en-US" altLang="zh-CN" sz="1200" kern="1200" dirty="0" err="1">
                <a:solidFill>
                  <a:schemeClr val="tx1"/>
                </a:solidFill>
                <a:latin typeface="宋体" panose="02010600030101010101" pitchFamily="2" charset="-122"/>
                <a:ea typeface="宋体" panose="02010600030101010101" pitchFamily="2" charset="-122"/>
                <a:cs typeface="+mn-cs"/>
                <a:sym typeface="+mn-ea"/>
              </a:rPr>
              <a:t>HTR</a:t>
            </a:r>
            <a:r>
              <a:rPr lang="en-US" altLang="zh-CN" sz="1200" kern="1200" dirty="0">
                <a:solidFill>
                  <a:schemeClr val="tx1"/>
                </a:solidFill>
                <a:latin typeface="宋体" panose="02010600030101010101" pitchFamily="2" charset="-122"/>
                <a:ea typeface="宋体" panose="02010600030101010101" pitchFamily="2" charset="-122"/>
                <a:cs typeface="+mn-cs"/>
                <a:sym typeface="+mn-ea"/>
              </a:rPr>
              <a:t>-PM</a:t>
            </a:r>
            <a:r>
              <a:rPr lang="zh-CN" altLang="en-US" sz="1200" kern="1200" dirty="0">
                <a:solidFill>
                  <a:schemeClr val="tx1"/>
                </a:solidFill>
                <a:latin typeface="宋体" panose="02010600030101010101" pitchFamily="2" charset="-122"/>
                <a:ea typeface="宋体" panose="02010600030101010101" pitchFamily="2" charset="-122"/>
                <a:cs typeface="+mn-cs"/>
                <a:sym typeface="+mn-ea"/>
              </a:rPr>
              <a:t>示范工程的建设和商运投产，在第四代核电</a:t>
            </a:r>
            <a:r>
              <a:rPr lang="en-US" altLang="zh-CN" sz="1200" kern="1200" dirty="0">
                <a:solidFill>
                  <a:schemeClr val="tx1"/>
                </a:solidFill>
                <a:latin typeface="宋体" panose="02010600030101010101" pitchFamily="2" charset="-122"/>
                <a:ea typeface="宋体" panose="02010600030101010101" pitchFamily="2" charset="-122"/>
                <a:cs typeface="+mn-cs"/>
                <a:sym typeface="+mn-ea"/>
              </a:rPr>
              <a:t>--</a:t>
            </a:r>
            <a:r>
              <a:rPr lang="zh-CN" altLang="en-US" sz="1200" kern="1200" dirty="0">
                <a:solidFill>
                  <a:schemeClr val="tx1"/>
                </a:solidFill>
                <a:latin typeface="宋体" panose="02010600030101010101" pitchFamily="2" charset="-122"/>
                <a:ea typeface="宋体" panose="02010600030101010101" pitchFamily="2" charset="-122"/>
                <a:cs typeface="+mn-cs"/>
                <a:sym typeface="+mn-ea"/>
              </a:rPr>
              <a:t>高温气冷堆的建设和运维方面积累了大量的经验。</a:t>
            </a:r>
            <a:endParaRPr lang="en-US" altLang="zh-CN" sz="1200" kern="1200" dirty="0">
              <a:solidFill>
                <a:schemeClr val="tx1"/>
              </a:solidFill>
              <a:latin typeface="宋体" panose="02010600030101010101" pitchFamily="2" charset="-122"/>
              <a:ea typeface="宋体" panose="02010600030101010101" pitchFamily="2" charset="-122"/>
              <a:cs typeface="+mn-cs"/>
              <a:sym typeface="+mn-ea"/>
            </a:endParaRPr>
          </a:p>
          <a:p>
            <a:pPr marL="0" marR="0" lvl="0" indent="360680" algn="just" defTabSz="914400" rtl="0" eaLnBrk="1" fontAlgn="base" latinLnBrk="0" hangingPunct="1">
              <a:lnSpc>
                <a:spcPct val="100000"/>
              </a:lnSpc>
              <a:spcBef>
                <a:spcPct val="0"/>
              </a:spcBef>
              <a:spcAft>
                <a:spcPct val="0"/>
              </a:spcAft>
              <a:buClrTx/>
              <a:buSzTx/>
              <a:buFontTx/>
              <a:buNone/>
              <a:defRPr/>
            </a:pPr>
            <a:r>
              <a:rPr lang="en-US" altLang="zh-CN" sz="1200" kern="1200" dirty="0" err="1">
                <a:solidFill>
                  <a:schemeClr val="tx1"/>
                </a:solidFill>
                <a:latin typeface="宋体" panose="02010600030101010101" pitchFamily="2" charset="-122"/>
                <a:ea typeface="宋体" panose="02010600030101010101" pitchFamily="2" charset="-122"/>
                <a:cs typeface="+mn-cs"/>
                <a:sym typeface="+mn-ea"/>
              </a:rPr>
              <a:t>HTR</a:t>
            </a:r>
            <a:r>
              <a:rPr lang="en-US" altLang="zh-CN" sz="1200" kern="1200" dirty="0">
                <a:solidFill>
                  <a:schemeClr val="tx1"/>
                </a:solidFill>
                <a:latin typeface="宋体" panose="02010600030101010101" pitchFamily="2" charset="-122"/>
                <a:ea typeface="宋体" panose="02010600030101010101" pitchFamily="2" charset="-122"/>
                <a:cs typeface="+mn-cs"/>
                <a:sym typeface="+mn-ea"/>
              </a:rPr>
              <a:t>-PM</a:t>
            </a:r>
            <a:r>
              <a:rPr lang="zh-CN" altLang="en-US" sz="1200" kern="1200" dirty="0">
                <a:solidFill>
                  <a:schemeClr val="tx1"/>
                </a:solidFill>
                <a:latin typeface="宋体" panose="02010600030101010101" pitchFamily="2" charset="-122"/>
                <a:ea typeface="宋体" panose="02010600030101010101" pitchFamily="2" charset="-122"/>
                <a:cs typeface="+mn-cs"/>
                <a:sym typeface="+mn-ea"/>
              </a:rPr>
              <a:t>示范工程的商运，引起了各界的广泛关注，那么高温堆与前代堆型相比有哪些优势？在建设和运维方面又有哪些难点？</a:t>
            </a:r>
            <a:endParaRPr lang="zh-CN" altLang="en-US" sz="1200" kern="1200" noProof="1">
              <a:solidFill>
                <a:schemeClr val="tx1"/>
              </a:solidFill>
              <a:latin typeface="宋体" panose="02010600030101010101" pitchFamily="2" charset="-122"/>
              <a:ea typeface="宋体" panose="02010600030101010101" pitchFamily="2" charset="-122"/>
              <a:cs typeface="+mn-cs"/>
            </a:endParaRPr>
          </a:p>
          <a:p>
            <a:pPr marL="0" marR="0" lvl="0" indent="360680" algn="just" defTabSz="914400" rtl="0" eaLnBrk="1" fontAlgn="base" latinLnBrk="0" hangingPunct="1">
              <a:lnSpc>
                <a:spcPct val="100000"/>
              </a:lnSpc>
              <a:spcBef>
                <a:spcPct val="0"/>
              </a:spcBef>
              <a:spcAft>
                <a:spcPct val="0"/>
              </a:spcAft>
              <a:buClrTx/>
              <a:buSzTx/>
              <a:buFontTx/>
              <a:buNone/>
              <a:defRPr/>
            </a:pPr>
            <a:r>
              <a:rPr lang="zh-CN" altLang="en-US" sz="1200" kern="1200" dirty="0">
                <a:solidFill>
                  <a:schemeClr val="tx1"/>
                </a:solidFill>
                <a:latin typeface="宋体" panose="02010600030101010101" pitchFamily="2" charset="-122"/>
                <a:ea typeface="宋体" panose="02010600030101010101" pitchFamily="2" charset="-122"/>
                <a:cs typeface="+mn-cs"/>
                <a:sym typeface="+mn-ea"/>
              </a:rPr>
              <a:t>下面由我做主题报告“第四代核电</a:t>
            </a:r>
            <a:r>
              <a:rPr lang="en-US" altLang="zh-CN" sz="1200" kern="1200" dirty="0">
                <a:solidFill>
                  <a:schemeClr val="tx1"/>
                </a:solidFill>
                <a:latin typeface="宋体" panose="02010600030101010101" pitchFamily="2" charset="-122"/>
                <a:ea typeface="宋体" panose="02010600030101010101" pitchFamily="2" charset="-122"/>
                <a:cs typeface="+mn-cs"/>
                <a:sym typeface="+mn-ea"/>
              </a:rPr>
              <a:t>-</a:t>
            </a:r>
            <a:r>
              <a:rPr lang="zh-CN" altLang="en-US" sz="1200" kern="1200" dirty="0">
                <a:solidFill>
                  <a:schemeClr val="tx1"/>
                </a:solidFill>
                <a:latin typeface="宋体" panose="02010600030101010101" pitchFamily="2" charset="-122"/>
                <a:ea typeface="宋体" panose="02010600030101010101" pitchFamily="2" charset="-122"/>
                <a:cs typeface="+mn-cs"/>
                <a:sym typeface="+mn-ea"/>
              </a:rPr>
              <a:t>高温气冷堆的建设和运维”，为大家解答。</a:t>
            </a:r>
            <a:endParaRPr lang="zh-CN" altLang="en-US" sz="1200" kern="1200" dirty="0">
              <a:solidFill>
                <a:schemeClr val="tx1"/>
              </a:solidFill>
              <a:latin typeface="宋体" panose="02010600030101010101" pitchFamily="2" charset="-122"/>
              <a:ea typeface="宋体" panose="02010600030101010101" pitchFamily="2" charset="-122"/>
              <a:cs typeface="+mn-cs"/>
              <a:sym typeface="+mn-ea"/>
            </a:endParaRPr>
          </a:p>
          <a:p>
            <a:pPr marL="0" marR="0" lvl="0" indent="360680" algn="just" defTabSz="914400" rtl="0" eaLnBrk="1" fontAlgn="base" latinLnBrk="0" hangingPunct="1">
              <a:lnSpc>
                <a:spcPct val="100000"/>
              </a:lnSpc>
              <a:spcBef>
                <a:spcPct val="0"/>
              </a:spcBef>
              <a:spcAft>
                <a:spcPct val="0"/>
              </a:spcAft>
              <a:buClrTx/>
              <a:buSzTx/>
              <a:buFontTx/>
              <a:buNone/>
              <a:defRPr/>
            </a:pPr>
            <a:endParaRPr lang="en-US" altLang="zh-CN" sz="1200" kern="1200" dirty="0">
              <a:solidFill>
                <a:schemeClr val="tx1"/>
              </a:solidFill>
              <a:latin typeface="宋体" panose="02010600030101010101" pitchFamily="2" charset="-122"/>
              <a:ea typeface="宋体" panose="02010600030101010101" pitchFamily="2" charset="-122"/>
              <a:cs typeface="+mn-cs"/>
              <a:sym typeface="+mn-ea"/>
            </a:endParaRPr>
          </a:p>
          <a:p>
            <a:pPr marL="0" marR="0" lvl="0" indent="360680" algn="just" defTabSz="914400" rtl="0" eaLnBrk="1" fontAlgn="base" latinLnBrk="0" hangingPunct="1">
              <a:lnSpc>
                <a:spcPct val="100000"/>
              </a:lnSpc>
              <a:spcBef>
                <a:spcPct val="0"/>
              </a:spcBef>
              <a:spcAft>
                <a:spcPct val="0"/>
              </a:spcAft>
              <a:buClrTx/>
              <a:buSzTx/>
              <a:buFontTx/>
              <a:buNone/>
              <a:defRPr/>
            </a:pPr>
            <a:endParaRPr lang="zh-CN" altLang="en-US" sz="1200" kern="1200" noProof="1">
              <a:solidFill>
                <a:schemeClr val="tx1"/>
              </a:solidFill>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mj-ea"/>
              <a:ea typeface="+mj-ea"/>
              <a:cs typeface="+mn-cs"/>
            </a:endParaRPr>
          </a:p>
        </p:txBody>
      </p:sp>
      <p:sp>
        <p:nvSpPr>
          <p:cNvPr id="33796" name="灯片编号占位符 3"/>
          <p:cNvSpPr txBox="1">
            <a:spLocks noGrp="1"/>
          </p:cNvSpPr>
          <p:nvPr>
            <p:ph type="sldNum" sz="quarter"/>
          </p:nvPr>
        </p:nvSpPr>
        <p:spPr>
          <a:xfrm>
            <a:off x="4024313" y="9721850"/>
            <a:ext cx="3078162" cy="512763"/>
          </a:xfrm>
          <a:prstGeom prst="rect">
            <a:avLst/>
          </a:prstGeom>
          <a:noFill/>
          <a:ln w="9525">
            <a:noFill/>
          </a:ln>
        </p:spPr>
        <p:txBody>
          <a:bodyPr lIns="91431" tIns="45716" rIns="91431" bIns="45716" anchor="b" anchorCtr="0"/>
          <a:lstStyle/>
          <a:p>
            <a:pPr lvl="0" algn="r" eaLnBrk="1" hangingPunct="1"/>
            <a:fld id="{9A0DB2DC-4C9A-4742-B13C-FB6460FD3503}" type="slidenum">
              <a:rPr lang="zh-CN" altLang="en-US" sz="1200" dirty="0">
                <a:latin typeface="Arial" panose="020B0604020202020204" pitchFamily="34" charset="0"/>
                <a:ea typeface="黑体" panose="02010609060101010101" pitchFamily="49" charset="-122"/>
              </a:rPr>
            </a:fld>
            <a:endParaRPr lang="zh-CN" altLang="en-US" sz="1200" dirty="0">
              <a:latin typeface="Arial" panose="020B0604020202020204" pitchFamily="34" charset="0"/>
              <a:ea typeface="黑体" panose="02010609060101010101" pitchFamily="49"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a:ln>
            <a:miter lim="800000"/>
          </a:ln>
        </p:spPr>
      </p:sp>
      <p:sp>
        <p:nvSpPr>
          <p:cNvPr id="53251" name="备注占位符 2"/>
          <p:cNvSpPr>
            <a:spLocks noGrp="1"/>
          </p:cNvSpPr>
          <p:nvPr>
            <p:ph type="body"/>
          </p:nvPr>
        </p:nvSpPr>
        <p:spPr>
          <a:xfrm>
            <a:off x="128588" y="4926013"/>
            <a:ext cx="6872287" cy="4675187"/>
          </a:xfrm>
        </p:spPr>
        <p:txBody>
          <a:bodyPr wrap="square" lIns="91431" tIns="45716" rIns="91431" bIns="45716" anchor="t" anchorCtr="0"/>
          <a:lstStyle/>
          <a:p>
            <a:pPr lvl="0" eaLnBrk="1" hangingPunct="1"/>
            <a:r>
              <a:rPr lang="zh-CN" altLang="en-US" dirty="0"/>
              <a:t>主题报告完毕</a:t>
            </a:r>
            <a:endParaRPr lang="zh-CN" altLang="en-US" dirty="0"/>
          </a:p>
        </p:txBody>
      </p:sp>
      <p:sp>
        <p:nvSpPr>
          <p:cNvPr id="53252" name="灯片编号占位符 3"/>
          <p:cNvSpPr txBox="1">
            <a:spLocks noGrp="1"/>
          </p:cNvSpPr>
          <p:nvPr>
            <p:ph type="sldNum" sz="quarter"/>
          </p:nvPr>
        </p:nvSpPr>
        <p:spPr>
          <a:xfrm>
            <a:off x="4024313" y="9721850"/>
            <a:ext cx="3078162" cy="512763"/>
          </a:xfrm>
          <a:prstGeom prst="rect">
            <a:avLst/>
          </a:prstGeom>
          <a:noFill/>
          <a:ln w="9525">
            <a:noFill/>
          </a:ln>
        </p:spPr>
        <p:txBody>
          <a:bodyPr lIns="91431" tIns="45716" rIns="91431" bIns="45716" anchor="b" anchorCtr="0"/>
          <a:lstStyle/>
          <a:p>
            <a:pPr lvl="0" algn="r" eaLnBrk="1" hangingPunct="1"/>
            <a:fld id="{9A0DB2DC-4C9A-4742-B13C-FB6460FD3503}" type="slidenum">
              <a:rPr lang="zh-CN" altLang="en-US" sz="1200" dirty="0"/>
            </a:fld>
            <a:endParaRPr lang="zh-CN"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a:xfrm>
            <a:off x="225425" y="746125"/>
            <a:ext cx="6613525" cy="3721100"/>
          </a:xfrm>
          <a:ln>
            <a:miter lim="800000"/>
          </a:ln>
        </p:spPr>
      </p:sp>
      <p:sp>
        <p:nvSpPr>
          <p:cNvPr id="35843" name="备注占位符 2"/>
          <p:cNvSpPr>
            <a:spLocks noGrp="1"/>
          </p:cNvSpPr>
          <p:nvPr>
            <p:ph type="body"/>
          </p:nvPr>
        </p:nvSpPr>
        <p:spPr>
          <a:xfrm>
            <a:off x="128588" y="4926013"/>
            <a:ext cx="6872287" cy="4675187"/>
          </a:xfrm>
        </p:spPr>
        <p:txBody>
          <a:bodyPr wrap="square" lIns="92246" tIns="46122" rIns="92246" bIns="46122" anchor="t" anchorCtr="0"/>
          <a:lstStyle/>
          <a:p>
            <a:pPr lvl="0" indent="360680" algn="just" eaLnBrk="1" hangingPunct="1"/>
            <a:r>
              <a:rPr lang="en-US" altLang="zh-CN" sz="1800" dirty="0">
                <a:latin typeface="宋体" panose="02010600030101010101" pitchFamily="2" charset="-122"/>
                <a:ea typeface="宋体" panose="02010600030101010101" pitchFamily="2" charset="-122"/>
              </a:rPr>
              <a:t>20</a:t>
            </a:r>
            <a:r>
              <a:rPr lang="zh-CN" altLang="en-US" sz="1800" dirty="0">
                <a:latin typeface="宋体" panose="02010600030101010101" pitchFamily="2" charset="-122"/>
                <a:ea typeface="宋体" panose="02010600030101010101" pitchFamily="2" charset="-122"/>
              </a:rPr>
              <a:t>世纪</a:t>
            </a:r>
            <a:r>
              <a:rPr lang="en-US" altLang="zh-CN" sz="1800" dirty="0">
                <a:latin typeface="宋体" panose="02010600030101010101" pitchFamily="2" charset="-122"/>
                <a:ea typeface="宋体" panose="02010600030101010101" pitchFamily="2" charset="-122"/>
              </a:rPr>
              <a:t>60</a:t>
            </a:r>
            <a:r>
              <a:rPr lang="zh-CN" altLang="en-US" sz="1800" dirty="0">
                <a:latin typeface="宋体" panose="02010600030101010101" pitchFamily="2" charset="-122"/>
                <a:ea typeface="宋体" panose="02010600030101010101" pitchFamily="2" charset="-122"/>
              </a:rPr>
              <a:t>年代开始，美国、英国、德国先后开展了球床式、棱柱式高温气冷堆试验堆、原型堆示范电站的研究与建设，但进入</a:t>
            </a:r>
            <a:r>
              <a:rPr lang="en-US" altLang="zh-CN" sz="1800" dirty="0">
                <a:latin typeface="宋体" panose="02010600030101010101" pitchFamily="2" charset="-122"/>
                <a:ea typeface="宋体" panose="02010600030101010101" pitchFamily="2" charset="-122"/>
              </a:rPr>
              <a:t>80</a:t>
            </a:r>
            <a:r>
              <a:rPr lang="zh-CN" altLang="en-US" sz="1800" dirty="0">
                <a:latin typeface="宋体" panose="02010600030101010101" pitchFamily="2" charset="-122"/>
                <a:ea typeface="宋体" panose="02010600030101010101" pitchFamily="2" charset="-122"/>
              </a:rPr>
              <a:t>年代后期，由于技术和非技术的原因相关试验堆和示范电站建设相继暂停。</a:t>
            </a:r>
            <a:endParaRPr lang="zh-CN" altLang="en-US" sz="1800" dirty="0">
              <a:latin typeface="Calibri" panose="020F0502020204030204" pitchFamily="34" charset="0"/>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中国的高温气冷堆研发，始于</a:t>
            </a:r>
            <a:r>
              <a:rPr lang="en-US" altLang="zh-CN" sz="1800" dirty="0">
                <a:latin typeface="宋体" panose="02010600030101010101" pitchFamily="2" charset="-122"/>
                <a:ea typeface="宋体" panose="02010600030101010101" pitchFamily="2" charset="-122"/>
              </a:rPr>
              <a:t>20</a:t>
            </a:r>
            <a:r>
              <a:rPr lang="zh-CN" altLang="en-US" sz="1800" dirty="0">
                <a:latin typeface="宋体" panose="02010600030101010101" pitchFamily="2" charset="-122"/>
                <a:ea typeface="宋体" panose="02010600030101010101" pitchFamily="2" charset="-122"/>
              </a:rPr>
              <a:t>世纪</a:t>
            </a:r>
            <a:r>
              <a:rPr lang="en-US" altLang="zh-CN" sz="1800" dirty="0">
                <a:latin typeface="宋体" panose="02010600030101010101" pitchFamily="2" charset="-122"/>
                <a:ea typeface="宋体" panose="02010600030101010101" pitchFamily="2" charset="-122"/>
              </a:rPr>
              <a:t>70</a:t>
            </a:r>
            <a:r>
              <a:rPr lang="zh-CN" altLang="en-US" sz="1800" dirty="0">
                <a:latin typeface="宋体" panose="02010600030101010101" pitchFamily="2" charset="-122"/>
                <a:ea typeface="宋体" panose="02010600030101010101" pitchFamily="2" charset="-122"/>
              </a:rPr>
              <a:t>年代后期。经过早期探索和研究，清华大学于</a:t>
            </a:r>
            <a:r>
              <a:rPr lang="en-US" altLang="zh-CN" sz="1800" dirty="0">
                <a:latin typeface="宋体" panose="02010600030101010101" pitchFamily="2" charset="-122"/>
                <a:ea typeface="宋体" panose="02010600030101010101" pitchFamily="2" charset="-122"/>
              </a:rPr>
              <a:t>2000</a:t>
            </a:r>
            <a:r>
              <a:rPr lang="zh-CN" altLang="en-US" sz="1800" dirty="0">
                <a:latin typeface="宋体" panose="02010600030101010101" pitchFamily="2" charset="-122"/>
                <a:ea typeface="宋体" panose="02010600030101010101" pitchFamily="2" charset="-122"/>
              </a:rPr>
              <a:t>年建成</a:t>
            </a:r>
            <a:r>
              <a:rPr lang="en-US" altLang="zh-CN" sz="1800" dirty="0">
                <a:latin typeface="宋体" panose="02010600030101010101" pitchFamily="2" charset="-122"/>
                <a:ea typeface="宋体" panose="02010600030101010101" pitchFamily="2" charset="-122"/>
              </a:rPr>
              <a:t>10MW</a:t>
            </a:r>
            <a:r>
              <a:rPr lang="zh-CN" altLang="en-US" sz="1800" dirty="0">
                <a:latin typeface="宋体" panose="02010600030101010101" pitchFamily="2" charset="-122"/>
                <a:ea typeface="宋体" panose="02010600030101010101" pitchFamily="2" charset="-122"/>
              </a:rPr>
              <a:t>高温气冷堆试验堆（</a:t>
            </a:r>
            <a:r>
              <a:rPr lang="en-US" altLang="zh-CN" sz="1800" dirty="0">
                <a:latin typeface="宋体" panose="02010600030101010101" pitchFamily="2" charset="-122"/>
                <a:ea typeface="宋体" panose="02010600030101010101" pitchFamily="2" charset="-122"/>
              </a:rPr>
              <a:t>HTR-10</a:t>
            </a:r>
            <a:r>
              <a:rPr lang="zh-CN" altLang="en-US" sz="1800" dirty="0">
                <a:latin typeface="宋体" panose="02010600030101010101" pitchFamily="2" charset="-122"/>
                <a:ea typeface="宋体" panose="02010600030101010101" pitchFamily="2" charset="-122"/>
              </a:rPr>
              <a:t>），</a:t>
            </a:r>
            <a:r>
              <a:rPr lang="en-US" altLang="zh-CN" sz="1800" dirty="0">
                <a:latin typeface="宋体" panose="02010600030101010101" pitchFamily="2" charset="-122"/>
                <a:ea typeface="宋体" panose="02010600030101010101" pitchFamily="2" charset="-122"/>
              </a:rPr>
              <a:t>2003</a:t>
            </a:r>
            <a:r>
              <a:rPr lang="zh-CN" altLang="en-US" sz="1800" dirty="0">
                <a:latin typeface="宋体" panose="02010600030101010101" pitchFamily="2" charset="-122"/>
                <a:ea typeface="宋体" panose="02010600030101010101" pitchFamily="2" charset="-122"/>
              </a:rPr>
              <a:t>年满功率发电。在</a:t>
            </a:r>
            <a:r>
              <a:rPr lang="en-US" altLang="zh-CN" sz="1800" dirty="0">
                <a:latin typeface="宋体" panose="02010600030101010101" pitchFamily="2" charset="-122"/>
                <a:ea typeface="宋体" panose="02010600030101010101" pitchFamily="2" charset="-122"/>
              </a:rPr>
              <a:t>HTR-10</a:t>
            </a:r>
            <a:r>
              <a:rPr lang="zh-CN" altLang="en-US" sz="1800" dirty="0">
                <a:latin typeface="宋体" panose="02010600030101010101" pitchFamily="2" charset="-122"/>
                <a:ea typeface="宋体" panose="02010600030101010101" pitchFamily="2" charset="-122"/>
              </a:rPr>
              <a:t>的基础上，中国华能集团、清华大学、中核集团注资成立华能山东石岛湾核电有限公司，开展首座</a:t>
            </a:r>
            <a:r>
              <a:rPr lang="en-US" altLang="zh-CN" sz="1800" dirty="0" err="1">
                <a:latin typeface="宋体" panose="02010600030101010101" pitchFamily="2" charset="-122"/>
                <a:ea typeface="宋体" panose="02010600030101010101" pitchFamily="2" charset="-122"/>
              </a:rPr>
              <a:t>HTR</a:t>
            </a:r>
            <a:r>
              <a:rPr lang="en-US" altLang="zh-CN" sz="1800" dirty="0">
                <a:latin typeface="宋体" panose="02010600030101010101" pitchFamily="2" charset="-122"/>
                <a:ea typeface="宋体" panose="02010600030101010101" pitchFamily="2" charset="-122"/>
              </a:rPr>
              <a:t>-PM</a:t>
            </a:r>
            <a:r>
              <a:rPr lang="zh-CN" altLang="en-US" sz="1800" dirty="0">
                <a:latin typeface="宋体" panose="02010600030101010101" pitchFamily="2" charset="-122"/>
                <a:ea typeface="宋体" panose="02010600030101010101" pitchFamily="2" charset="-122"/>
              </a:rPr>
              <a:t>核电站示范工程的建设。</a:t>
            </a:r>
            <a:endParaRPr lang="zh-CN" altLang="en-US" sz="1800" dirty="0">
              <a:latin typeface="Calibri" panose="020F0502020204030204" pitchFamily="34" charset="0"/>
              <a:ea typeface="宋体" panose="02010600030101010101" pitchFamily="2" charset="-122"/>
            </a:endParaRPr>
          </a:p>
          <a:p>
            <a:pPr lvl="0" indent="360680" algn="just" eaLnBrk="1" hangingPunct="1"/>
            <a:r>
              <a:rPr lang="en-US" altLang="zh-CN" sz="1800" dirty="0">
                <a:latin typeface="宋体" panose="02010600030101010101" pitchFamily="2" charset="-122"/>
                <a:ea typeface="宋体" panose="02010600030101010101" pitchFamily="2" charset="-122"/>
              </a:rPr>
              <a:t>HTR-PM</a:t>
            </a:r>
            <a:r>
              <a:rPr lang="zh-CN" altLang="en-US" sz="1800" dirty="0">
                <a:latin typeface="宋体" panose="02010600030101010101" pitchFamily="2" charset="-122"/>
                <a:ea typeface="宋体" panose="02010600030101010101" pitchFamily="2" charset="-122"/>
              </a:rPr>
              <a:t>核电站示范工程于</a:t>
            </a:r>
            <a:r>
              <a:rPr lang="en-US" altLang="zh-CN" sz="1800" dirty="0">
                <a:latin typeface="宋体" panose="02010600030101010101" pitchFamily="2" charset="-122"/>
                <a:ea typeface="宋体" panose="02010600030101010101" pitchFamily="2" charset="-122"/>
              </a:rPr>
              <a:t>2012</a:t>
            </a:r>
            <a:r>
              <a:rPr lang="zh-CN" altLang="en-US" sz="1800" dirty="0">
                <a:latin typeface="宋体" panose="02010600030101010101" pitchFamily="2" charset="-122"/>
                <a:ea typeface="宋体" panose="02010600030101010101" pitchFamily="2" charset="-122"/>
              </a:rPr>
              <a:t>年</a:t>
            </a:r>
            <a:r>
              <a:rPr lang="en-US" altLang="zh-CN" sz="1800" dirty="0">
                <a:latin typeface="宋体" panose="02010600030101010101" pitchFamily="2" charset="-122"/>
                <a:ea typeface="宋体" panose="02010600030101010101" pitchFamily="2" charset="-122"/>
              </a:rPr>
              <a:t>12</a:t>
            </a:r>
            <a:r>
              <a:rPr lang="zh-CN" altLang="en-US" sz="1800" dirty="0">
                <a:latin typeface="宋体" panose="02010600030101010101" pitchFamily="2" charset="-122"/>
                <a:ea typeface="宋体" panose="02010600030101010101" pitchFamily="2" charset="-122"/>
              </a:rPr>
              <a:t>月开工，</a:t>
            </a:r>
            <a:r>
              <a:rPr lang="en-US" altLang="zh-CN" sz="1800" dirty="0">
                <a:latin typeface="宋体" panose="02010600030101010101" pitchFamily="2" charset="-122"/>
                <a:ea typeface="宋体" panose="02010600030101010101" pitchFamily="2" charset="-122"/>
              </a:rPr>
              <a:t>2023</a:t>
            </a:r>
            <a:r>
              <a:rPr lang="zh-CN" altLang="en-US" sz="1800" dirty="0">
                <a:latin typeface="宋体" panose="02010600030101010101" pitchFamily="2" charset="-122"/>
                <a:ea typeface="宋体" panose="02010600030101010101" pitchFamily="2" charset="-122"/>
              </a:rPr>
              <a:t>年</a:t>
            </a:r>
            <a:r>
              <a:rPr lang="en-US" altLang="zh-CN" sz="1800" dirty="0">
                <a:latin typeface="宋体" panose="02010600030101010101" pitchFamily="2" charset="-122"/>
                <a:ea typeface="宋体" panose="02010600030101010101" pitchFamily="2" charset="-122"/>
              </a:rPr>
              <a:t>12</a:t>
            </a:r>
            <a:r>
              <a:rPr lang="zh-CN" altLang="en-US" sz="1800" dirty="0">
                <a:latin typeface="宋体" panose="02010600030101010101" pitchFamily="2" charset="-122"/>
                <a:ea typeface="宋体" panose="02010600030101010101" pitchFamily="2" charset="-122"/>
              </a:rPr>
              <a:t>月正式投入商业运行。</a:t>
            </a:r>
            <a:endParaRPr lang="zh-CN" altLang="en-US" sz="1800" dirty="0">
              <a:latin typeface="Calibri" panose="020F0502020204030204" pitchFamily="34" charset="0"/>
              <a:ea typeface="宋体" panose="02010600030101010101" pitchFamily="2" charset="-122"/>
            </a:endParaRPr>
          </a:p>
        </p:txBody>
      </p:sp>
      <p:sp>
        <p:nvSpPr>
          <p:cNvPr id="35844" name="灯片编号占位符 3"/>
          <p:cNvSpPr txBox="1">
            <a:spLocks noGrp="1"/>
          </p:cNvSpPr>
          <p:nvPr>
            <p:ph type="sldNum" sz="quarter"/>
          </p:nvPr>
        </p:nvSpPr>
        <p:spPr>
          <a:xfrm>
            <a:off x="3849688" y="9431338"/>
            <a:ext cx="2946400" cy="495300"/>
          </a:xfrm>
          <a:prstGeom prst="rect">
            <a:avLst/>
          </a:prstGeom>
          <a:noFill/>
          <a:ln w="9525">
            <a:noFill/>
          </a:ln>
        </p:spPr>
        <p:txBody>
          <a:bodyPr lIns="92246" tIns="46122" rIns="92246" bIns="46122" anchor="b" anchorCtr="0"/>
          <a:lstStyle/>
          <a:p>
            <a:pPr lvl="0" algn="r" defTabSz="914400" eaLnBrk="1" hangingPunct="1"/>
            <a:fld id="{9A0DB2DC-4C9A-4742-B13C-FB6460FD3503}" type="slidenum">
              <a:rPr lang="en-US" altLang="en-US" sz="1200" dirty="0">
                <a:solidFill>
                  <a:srgbClr val="000000"/>
                </a:solidFill>
                <a:latin typeface="Calibri" panose="020F0502020204030204" pitchFamily="34" charset="0"/>
                <a:ea typeface="宋体" panose="02010600030101010101" pitchFamily="2" charset="-122"/>
              </a:rPr>
            </a:fld>
            <a:endParaRPr lang="en-US" altLang="en-US" sz="1200" dirty="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a:xfrm>
            <a:off x="234950" y="746125"/>
            <a:ext cx="6613525" cy="3721100"/>
          </a:xfrm>
          <a:ln>
            <a:miter lim="800000"/>
          </a:ln>
        </p:spPr>
      </p:sp>
      <p:sp>
        <p:nvSpPr>
          <p:cNvPr id="36867" name="备注占位符 2"/>
          <p:cNvSpPr>
            <a:spLocks noGrp="1"/>
          </p:cNvSpPr>
          <p:nvPr>
            <p:ph type="body"/>
          </p:nvPr>
        </p:nvSpPr>
        <p:spPr>
          <a:xfrm>
            <a:off x="128588" y="4926013"/>
            <a:ext cx="6872287" cy="4675187"/>
          </a:xfrm>
        </p:spPr>
        <p:txBody>
          <a:bodyPr wrap="square" lIns="92246" tIns="46122" rIns="92246" bIns="46122" anchor="t" anchorCtr="0"/>
          <a:lstStyle/>
          <a:p>
            <a:pPr lvl="0" indent="360680" algn="just" eaLnBrk="1" hangingPunct="1"/>
            <a:r>
              <a:rPr lang="en-US" altLang="zh-CN" sz="1800" dirty="0">
                <a:latin typeface="宋体" panose="02010600030101010101" pitchFamily="2" charset="-122"/>
                <a:ea typeface="宋体" panose="02010600030101010101" pitchFamily="2" charset="-122"/>
              </a:rPr>
              <a:t>HTR-PM</a:t>
            </a:r>
            <a:r>
              <a:rPr lang="zh-CN" altLang="en-US" sz="1800" dirty="0">
                <a:latin typeface="宋体" panose="02010600030101010101" pitchFamily="2" charset="-122"/>
                <a:ea typeface="宋体" panose="02010600030101010101" pitchFamily="2" charset="-122"/>
              </a:rPr>
              <a:t>核电站示范工程是国际公认的第四代核电站，与前三代机组相比具有固有安全性等特征，这些特征源于对反应堆及其辅助系统的特殊设计。</a:t>
            </a:r>
            <a:endParaRPr lang="zh-CN" altLang="en-US"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这些特殊设计如何成功地从图纸转变为实体，以及这些实体如何成功的运行、维护，这是</a:t>
            </a:r>
            <a:r>
              <a:rPr lang="en-US" altLang="zh-CN" sz="1800" dirty="0" err="1">
                <a:latin typeface="宋体" panose="02010600030101010101" pitchFamily="2" charset="-122"/>
                <a:ea typeface="宋体" panose="02010600030101010101" pitchFamily="2" charset="-122"/>
              </a:rPr>
              <a:t>HTR</a:t>
            </a:r>
            <a:r>
              <a:rPr lang="en-US" altLang="zh-CN" sz="1800" dirty="0">
                <a:latin typeface="宋体" panose="02010600030101010101" pitchFamily="2" charset="-122"/>
                <a:ea typeface="宋体" panose="02010600030101010101" pitchFamily="2" charset="-122"/>
              </a:rPr>
              <a:t>-PM</a:t>
            </a:r>
            <a:r>
              <a:rPr lang="zh-CN" altLang="en-US" sz="1800" dirty="0">
                <a:latin typeface="宋体" panose="02010600030101010101" pitchFamily="2" charset="-122"/>
                <a:ea typeface="宋体" panose="02010600030101010101" pitchFamily="2" charset="-122"/>
              </a:rPr>
              <a:t>建设和运维需要面对的重要问题。</a:t>
            </a:r>
            <a:endParaRPr lang="zh-CN" altLang="en-US"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对于该问题，石岛湾核电积累了大量的实践经验，本次报告将聚焦于</a:t>
            </a:r>
            <a:r>
              <a:rPr lang="en-US" altLang="zh-CN" sz="1800" dirty="0">
                <a:latin typeface="宋体" panose="02010600030101010101" pitchFamily="2" charset="-122"/>
                <a:ea typeface="宋体" panose="02010600030101010101" pitchFamily="2" charset="-122"/>
              </a:rPr>
              <a:t>HTR-PM</a:t>
            </a:r>
            <a:r>
              <a:rPr lang="zh-CN" altLang="en-US" sz="1800" dirty="0">
                <a:latin typeface="宋体" panose="02010600030101010101" pitchFamily="2" charset="-122"/>
                <a:ea typeface="宋体" panose="02010600030101010101" pitchFamily="2" charset="-122"/>
              </a:rPr>
              <a:t>的固有安全性特征，简略阐述中国高温气冷堆技术在固有安全性的实现和保持方面遇到的问题，并简要介绍解决方案。</a:t>
            </a:r>
            <a:endParaRPr lang="zh-CN" altLang="en-US" sz="1800" dirty="0">
              <a:latin typeface="宋体" panose="02010600030101010101" pitchFamily="2" charset="-122"/>
              <a:ea typeface="宋体" panose="02010600030101010101" pitchFamily="2" charset="-122"/>
            </a:endParaRPr>
          </a:p>
        </p:txBody>
      </p:sp>
      <p:sp>
        <p:nvSpPr>
          <p:cNvPr id="36868" name="灯片编号占位符 3"/>
          <p:cNvSpPr txBox="1">
            <a:spLocks noGrp="1"/>
          </p:cNvSpPr>
          <p:nvPr>
            <p:ph type="sldNum" sz="quarter"/>
          </p:nvPr>
        </p:nvSpPr>
        <p:spPr>
          <a:xfrm>
            <a:off x="3849688" y="9431338"/>
            <a:ext cx="2946400" cy="495300"/>
          </a:xfrm>
          <a:prstGeom prst="rect">
            <a:avLst/>
          </a:prstGeom>
          <a:noFill/>
          <a:ln w="9525">
            <a:noFill/>
          </a:ln>
        </p:spPr>
        <p:txBody>
          <a:bodyPr lIns="92246" tIns="46122" rIns="92246" bIns="46122" anchor="b" anchorCtr="0"/>
          <a:lstStyle/>
          <a:p>
            <a:pPr lvl="0" algn="r" defTabSz="914400" eaLnBrk="1" hangingPunct="1"/>
            <a:fld id="{9A0DB2DC-4C9A-4742-B13C-FB6460FD3503}" type="slidenum">
              <a:rPr lang="en-US" altLang="en-US" sz="1200" dirty="0">
                <a:solidFill>
                  <a:srgbClr val="000000"/>
                </a:solidFill>
                <a:latin typeface="Calibri" panose="020F0502020204030204" pitchFamily="34" charset="0"/>
                <a:ea typeface="宋体" panose="02010600030101010101" pitchFamily="2" charset="-122"/>
              </a:rPr>
            </a:fld>
            <a:endParaRPr lang="en-US" altLang="en-US" sz="1200" dirty="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a:ln>
            <a:miter lim="800000"/>
          </a:ln>
        </p:spPr>
      </p:sp>
      <p:sp>
        <p:nvSpPr>
          <p:cNvPr id="37891" name="备注占位符 2"/>
          <p:cNvSpPr>
            <a:spLocks noGrp="1"/>
          </p:cNvSpPr>
          <p:nvPr>
            <p:ph type="body"/>
          </p:nvPr>
        </p:nvSpPr>
        <p:spPr>
          <a:xfrm>
            <a:off x="128588" y="4926013"/>
            <a:ext cx="6872287" cy="4675187"/>
          </a:xfrm>
        </p:spPr>
        <p:txBody>
          <a:bodyPr wrap="square" lIns="91431" tIns="45716" rIns="91431" bIns="45716" anchor="t" anchorCtr="0"/>
          <a:lstStyle/>
          <a:p>
            <a:pPr lvl="0" indent="360680" algn="just" eaLnBrk="1" hangingPunct="1"/>
            <a:r>
              <a:rPr lang="zh-CN" altLang="en-US" sz="1800" dirty="0">
                <a:latin typeface="宋体" panose="02010600030101010101" pitchFamily="2" charset="-122"/>
                <a:ea typeface="宋体" panose="02010600030101010101" pitchFamily="2" charset="-122"/>
              </a:rPr>
              <a:t>固有安全性是指能够保证在反应堆的整个运行寿期内，在任何事故下，反应堆都具有自停堆能力，堆芯的剩余发热可以借助于非能动的导热、自然对流和辐射换热等自然机理由堆芯传出堆外，保证燃料元件温度不超过最高温度限值，从而可排除堆芯和燃料元件发生熔化的严重事故，不会发生威胁公众和环境安全的放射性释放。</a:t>
            </a:r>
            <a:endParaRPr lang="zh-CN" altLang="en-US" sz="1800" dirty="0">
              <a:latin typeface="宋体" panose="02010600030101010101" pitchFamily="2" charset="-122"/>
              <a:ea typeface="宋体" panose="02010600030101010101" pitchFamily="2" charset="-122"/>
            </a:endParaRPr>
          </a:p>
        </p:txBody>
      </p:sp>
      <p:sp>
        <p:nvSpPr>
          <p:cNvPr id="37892" name="灯片编号占位符 3"/>
          <p:cNvSpPr txBox="1">
            <a:spLocks noGrp="1"/>
          </p:cNvSpPr>
          <p:nvPr>
            <p:ph type="sldNum" sz="quarter"/>
          </p:nvPr>
        </p:nvSpPr>
        <p:spPr>
          <a:xfrm>
            <a:off x="4024313" y="9721850"/>
            <a:ext cx="3078162" cy="512763"/>
          </a:xfrm>
          <a:prstGeom prst="rect">
            <a:avLst/>
          </a:prstGeom>
          <a:noFill/>
          <a:ln w="9525">
            <a:noFill/>
          </a:ln>
        </p:spPr>
        <p:txBody>
          <a:bodyPr lIns="91431" tIns="45716" rIns="91431" bIns="45716" anchor="b" anchorCtr="0"/>
          <a:lstStyle/>
          <a:p>
            <a:pPr lvl="0" algn="r" eaLnBrk="1" hangingPunct="1"/>
            <a:fld id="{9A0DB2DC-4C9A-4742-B13C-FB6460FD3503}" type="slidenum">
              <a:rPr lang="zh-CN" altLang="en-US" sz="1200" dirty="0">
                <a:latin typeface="Arial" panose="020B0604020202020204" pitchFamily="34" charset="0"/>
                <a:ea typeface="黑体" panose="02010609060101010101" pitchFamily="49" charset="-122"/>
              </a:rPr>
            </a:fld>
            <a:endParaRPr lang="zh-CN" altLang="en-US" sz="1200" dirty="0">
              <a:latin typeface="Arial" panose="020B0604020202020204" pitchFamily="34" charset="0"/>
              <a:ea typeface="黑体" panose="02010609060101010101" pitchFamily="49"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a:xfrm>
            <a:off x="139700" y="766763"/>
            <a:ext cx="6824663" cy="3840162"/>
          </a:xfrm>
          <a:ln>
            <a:miter lim="800000"/>
          </a:ln>
        </p:spPr>
      </p:sp>
      <p:sp>
        <p:nvSpPr>
          <p:cNvPr id="38915" name="备注占位符 2"/>
          <p:cNvSpPr>
            <a:spLocks noGrp="1"/>
          </p:cNvSpPr>
          <p:nvPr>
            <p:ph type="body"/>
          </p:nvPr>
        </p:nvSpPr>
        <p:spPr>
          <a:xfrm>
            <a:off x="128588" y="4926013"/>
            <a:ext cx="6872287" cy="4675187"/>
          </a:xfrm>
        </p:spPr>
        <p:txBody>
          <a:bodyPr wrap="square" lIns="95613" tIns="47805" rIns="95613" bIns="47805" anchor="t" anchorCtr="0"/>
          <a:lstStyle/>
          <a:p>
            <a:pPr lvl="0" indent="360680" algn="just" eaLnBrk="1" hangingPunct="1"/>
            <a:r>
              <a:rPr lang="en-US" altLang="zh-CN" sz="1800" dirty="0" err="1">
                <a:latin typeface="宋体" panose="02010600030101010101" pitchFamily="2" charset="-122"/>
                <a:ea typeface="宋体" panose="02010600030101010101" pitchFamily="2" charset="-122"/>
              </a:rPr>
              <a:t>HTR</a:t>
            </a:r>
            <a:r>
              <a:rPr lang="en-US" altLang="zh-CN" sz="1800" dirty="0">
                <a:latin typeface="宋体" panose="02010600030101010101" pitchFamily="2" charset="-122"/>
                <a:ea typeface="宋体" panose="02010600030101010101" pitchFamily="2" charset="-122"/>
              </a:rPr>
              <a:t>-PM</a:t>
            </a:r>
            <a:r>
              <a:rPr lang="zh-CN" altLang="en-US" sz="1800" dirty="0">
                <a:latin typeface="宋体" panose="02010600030101010101" pitchFamily="2" charset="-122"/>
                <a:ea typeface="宋体" panose="02010600030101010101" pitchFamily="2" charset="-122"/>
              </a:rPr>
              <a:t>的固有安全特性首先源于球形包覆颗粒燃料和全陶瓷堆芯结构设计。该包覆颗粒燃料将</a:t>
            </a:r>
            <a:r>
              <a:rPr lang="en-US" altLang="zh-CN" sz="1800" dirty="0">
                <a:latin typeface="宋体" panose="02010600030101010101" pitchFamily="2" charset="-122"/>
                <a:ea typeface="宋体" panose="02010600030101010101" pitchFamily="2" charset="-122"/>
              </a:rPr>
              <a:t>7</a:t>
            </a:r>
            <a:r>
              <a:rPr lang="zh-CN" altLang="en-US" sz="1800" dirty="0">
                <a:latin typeface="宋体" panose="02010600030101010101" pitchFamily="2" charset="-122"/>
                <a:ea typeface="宋体" panose="02010600030101010101" pitchFamily="2" charset="-122"/>
              </a:rPr>
              <a:t>克铀分散在</a:t>
            </a:r>
            <a:r>
              <a:rPr lang="en-US" altLang="zh-CN" sz="1800" dirty="0">
                <a:latin typeface="宋体" panose="02010600030101010101" pitchFamily="2" charset="-122"/>
                <a:ea typeface="宋体" panose="02010600030101010101" pitchFamily="2" charset="-122"/>
              </a:rPr>
              <a:t>12000</a:t>
            </a:r>
            <a:r>
              <a:rPr lang="zh-CN" altLang="en-US" sz="1800" dirty="0">
                <a:latin typeface="宋体" panose="02010600030101010101" pitchFamily="2" charset="-122"/>
                <a:ea typeface="宋体" panose="02010600030101010101" pitchFamily="2" charset="-122"/>
              </a:rPr>
              <a:t>个颗粒中，每个颗粒采用三层陶瓷包覆，并与石墨一起被填充在</a:t>
            </a:r>
            <a:r>
              <a:rPr lang="en-US" altLang="zh-CN" sz="1800" dirty="0">
                <a:latin typeface="宋体" panose="02010600030101010101" pitchFamily="2" charset="-122"/>
                <a:ea typeface="宋体" panose="02010600030101010101" pitchFamily="2" charset="-122"/>
              </a:rPr>
              <a:t>1</a:t>
            </a:r>
            <a:r>
              <a:rPr lang="zh-CN" altLang="en-US" sz="1800" dirty="0">
                <a:latin typeface="宋体" panose="02010600030101010101" pitchFamily="2" charset="-122"/>
                <a:ea typeface="宋体" panose="02010600030101010101" pitchFamily="2" charset="-122"/>
              </a:rPr>
              <a:t>个直径</a:t>
            </a:r>
            <a:r>
              <a:rPr lang="en-US" altLang="zh-CN" sz="1800" dirty="0">
                <a:latin typeface="宋体" panose="02010600030101010101" pitchFamily="2" charset="-122"/>
                <a:ea typeface="宋体" panose="02010600030101010101" pitchFamily="2" charset="-122"/>
              </a:rPr>
              <a:t>60mm</a:t>
            </a:r>
            <a:r>
              <a:rPr lang="zh-CN" altLang="en-US" sz="1800" dirty="0">
                <a:latin typeface="宋体" panose="02010600030101010101" pitchFamily="2" charset="-122"/>
                <a:ea typeface="宋体" panose="02010600030101010101" pitchFamily="2" charset="-122"/>
              </a:rPr>
              <a:t>的燃料球中，可耐</a:t>
            </a:r>
            <a:r>
              <a:rPr lang="en-US" altLang="zh-CN" sz="1800" dirty="0">
                <a:latin typeface="宋体" panose="02010600030101010101" pitchFamily="2" charset="-122"/>
                <a:ea typeface="宋体" panose="02010600030101010101" pitchFamily="2" charset="-122"/>
              </a:rPr>
              <a:t>1650℃</a:t>
            </a:r>
            <a:r>
              <a:rPr lang="zh-CN" altLang="en-US" sz="1800" dirty="0">
                <a:latin typeface="宋体" panose="02010600030101010101" pitchFamily="2" charset="-122"/>
                <a:ea typeface="宋体" panose="02010600030101010101" pitchFamily="2" charset="-122"/>
              </a:rPr>
              <a:t>不破损；</a:t>
            </a:r>
            <a:endParaRPr lang="zh-CN" altLang="en-US"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全陶瓷堆芯结构由石墨和炭砖组成，能耐</a:t>
            </a:r>
            <a:r>
              <a:rPr lang="en-US" altLang="zh-CN" sz="1800" dirty="0">
                <a:latin typeface="宋体" panose="02010600030101010101" pitchFamily="2" charset="-122"/>
                <a:ea typeface="宋体" panose="02010600030101010101" pitchFamily="2" charset="-122"/>
              </a:rPr>
              <a:t>3000℃</a:t>
            </a:r>
            <a:r>
              <a:rPr lang="zh-CN" altLang="en-US" sz="1800" dirty="0">
                <a:latin typeface="宋体" panose="02010600030101010101" pitchFamily="2" charset="-122"/>
                <a:ea typeface="宋体" panose="02010600030101010101" pitchFamily="2" charset="-122"/>
              </a:rPr>
              <a:t>的高温而不融化，具有大热容和很好的传热系数，可以吸纳衰变热。瘦长的堆芯设计，有利于余热通过热传导等方式自然导出，可避免燃料元件超过</a:t>
            </a:r>
            <a:r>
              <a:rPr lang="en-US" altLang="zh-CN" sz="1800" dirty="0">
                <a:latin typeface="宋体" panose="02010600030101010101" pitchFamily="2" charset="-122"/>
                <a:ea typeface="宋体" panose="02010600030101010101" pitchFamily="2" charset="-122"/>
              </a:rPr>
              <a:t>1650℃</a:t>
            </a:r>
            <a:r>
              <a:rPr lang="zh-CN" altLang="en-US" sz="1800" dirty="0">
                <a:latin typeface="宋体" panose="02010600030101010101" pitchFamily="2" charset="-122"/>
                <a:ea typeface="宋体" panose="02010600030101010101" pitchFamily="2" charset="-122"/>
              </a:rPr>
              <a:t>。凭借负反应性温度系数和较大的温升裕度，在升温的事故工况下，可实现自停堆。</a:t>
            </a:r>
            <a:endParaRPr lang="zh-CN" altLang="en-US" sz="1800" dirty="0">
              <a:latin typeface="宋体" panose="02010600030101010101" pitchFamily="2" charset="-122"/>
              <a:ea typeface="宋体" panose="02010600030101010101" pitchFamily="2" charset="-122"/>
            </a:endParaRPr>
          </a:p>
          <a:p>
            <a:pPr lvl="0" indent="360680" algn="just" eaLnBrk="1" hangingPunct="1"/>
            <a:r>
              <a:rPr lang="en-US" altLang="zh-CN" sz="1800" dirty="0">
                <a:latin typeface="宋体" panose="02010600030101010101" pitchFamily="2" charset="-122"/>
                <a:ea typeface="宋体" panose="02010600030101010101" pitchFamily="2" charset="-122"/>
              </a:rPr>
              <a:t>HTR-PM</a:t>
            </a:r>
            <a:r>
              <a:rPr lang="zh-CN" altLang="en-US" sz="1800" dirty="0">
                <a:latin typeface="宋体" panose="02010600030101010101" pitchFamily="2" charset="-122"/>
                <a:ea typeface="宋体" panose="02010600030101010101" pitchFamily="2" charset="-122"/>
              </a:rPr>
              <a:t>固有安全性其次源于较低的反应堆堆芯体积功率密度和模块化的设计。正常运行时平均体积功率密度是</a:t>
            </a:r>
            <a:r>
              <a:rPr lang="en-US" altLang="zh-CN" sz="1800" dirty="0">
                <a:latin typeface="宋体" panose="02010600030101010101" pitchFamily="2" charset="-122"/>
                <a:ea typeface="宋体" panose="02010600030101010101" pitchFamily="2" charset="-122"/>
              </a:rPr>
              <a:t>3.3</a:t>
            </a:r>
            <a:r>
              <a:rPr lang="zh-CN" altLang="en-US" sz="1800" dirty="0">
                <a:latin typeface="宋体" panose="02010600030101010101" pitchFamily="2" charset="-122"/>
                <a:ea typeface="宋体" panose="02010600030101010101" pitchFamily="2" charset="-122"/>
              </a:rPr>
              <a:t>兆瓦每立方米，约为压水堆的</a:t>
            </a:r>
            <a:r>
              <a:rPr lang="en-US" altLang="zh-CN" sz="1800" dirty="0">
                <a:latin typeface="宋体" panose="02010600030101010101" pitchFamily="2" charset="-122"/>
                <a:ea typeface="宋体" panose="02010600030101010101" pitchFamily="2" charset="-122"/>
              </a:rPr>
              <a:t>1/30</a:t>
            </a:r>
            <a:r>
              <a:rPr lang="zh-CN" altLang="en-US" sz="1800" dirty="0">
                <a:latin typeface="宋体" panose="02010600030101010101" pitchFamily="2" charset="-122"/>
                <a:ea typeface="宋体" panose="02010600030101010101" pitchFamily="2" charset="-122"/>
              </a:rPr>
              <a:t>，同时将一个大反应堆分解为两个模块，单个反应堆模块的热功率减小为</a:t>
            </a:r>
            <a:r>
              <a:rPr lang="en-US" altLang="zh-CN" sz="1800" dirty="0">
                <a:latin typeface="宋体" panose="02010600030101010101" pitchFamily="2" charset="-122"/>
                <a:ea typeface="宋体" panose="02010600030101010101" pitchFamily="2" charset="-122"/>
              </a:rPr>
              <a:t>250 MW</a:t>
            </a:r>
            <a:r>
              <a:rPr lang="zh-CN" altLang="en-US" sz="1800" dirty="0">
                <a:latin typeface="宋体" panose="02010600030101010101" pitchFamily="2" charset="-122"/>
                <a:ea typeface="宋体" panose="02010600030101010101" pitchFamily="2" charset="-122"/>
              </a:rPr>
              <a:t>，进一步增加了安全裕度。</a:t>
            </a:r>
            <a:endParaRPr lang="zh-CN" altLang="en-US" sz="1800" dirty="0">
              <a:latin typeface="宋体" panose="02010600030101010101" pitchFamily="2" charset="-122"/>
              <a:ea typeface="宋体" panose="02010600030101010101" pitchFamily="2" charset="-122"/>
            </a:endParaRPr>
          </a:p>
        </p:txBody>
      </p:sp>
      <p:sp>
        <p:nvSpPr>
          <p:cNvPr id="38916" name="灯片编号占位符 3"/>
          <p:cNvSpPr txBox="1">
            <a:spLocks noGrp="1"/>
          </p:cNvSpPr>
          <p:nvPr>
            <p:ph type="sldNum" sz="quarter"/>
          </p:nvPr>
        </p:nvSpPr>
        <p:spPr>
          <a:xfrm>
            <a:off x="4022725" y="9721850"/>
            <a:ext cx="3079750" cy="511175"/>
          </a:xfrm>
          <a:prstGeom prst="rect">
            <a:avLst/>
          </a:prstGeom>
          <a:noFill/>
          <a:ln w="9525">
            <a:noFill/>
          </a:ln>
        </p:spPr>
        <p:txBody>
          <a:bodyPr lIns="95613" tIns="47805" rIns="95613" bIns="47805" anchor="b" anchorCtr="0"/>
          <a:lstStyle/>
          <a:p>
            <a:pPr lvl="0" algn="r" defTabSz="948055" eaLnBrk="1" hangingPunct="1"/>
            <a:fld id="{9A0DB2DC-4C9A-4742-B13C-FB6460FD3503}" type="slidenum">
              <a:rPr lang="en-US" altLang="en-US" sz="1200" dirty="0">
                <a:solidFill>
                  <a:srgbClr val="000000"/>
                </a:solidFill>
                <a:latin typeface="Calibri" panose="020F0502020204030204" pitchFamily="34" charset="0"/>
                <a:ea typeface="宋体" panose="02010600030101010101" pitchFamily="2" charset="-122"/>
              </a:rPr>
            </a:fld>
            <a:endParaRPr lang="en-US" altLang="en-US" sz="1200" dirty="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xfrm>
            <a:off x="257175" y="746125"/>
            <a:ext cx="6613525" cy="3721100"/>
          </a:xfrm>
          <a:ln>
            <a:miter lim="800000"/>
          </a:ln>
        </p:spPr>
      </p:sp>
      <p:sp>
        <p:nvSpPr>
          <p:cNvPr id="39939" name="备注占位符 2"/>
          <p:cNvSpPr>
            <a:spLocks noGrp="1"/>
          </p:cNvSpPr>
          <p:nvPr>
            <p:ph type="body"/>
          </p:nvPr>
        </p:nvSpPr>
        <p:spPr>
          <a:xfrm>
            <a:off x="128588" y="4926013"/>
            <a:ext cx="6872287" cy="4675187"/>
          </a:xfrm>
        </p:spPr>
        <p:txBody>
          <a:bodyPr wrap="square" lIns="90690" tIns="45345" rIns="90690" bIns="45345" anchor="t" anchorCtr="0"/>
          <a:lstStyle/>
          <a:p>
            <a:pPr lvl="0" indent="360680" algn="just" eaLnBrk="1" hangingPunct="1"/>
            <a:r>
              <a:rPr lang="zh-CN" altLang="en-US" sz="1800" dirty="0">
                <a:latin typeface="宋体" panose="02010600030101010101" pitchFamily="2" charset="-122"/>
                <a:ea typeface="宋体" panose="02010600030101010101" pitchFamily="2" charset="-122"/>
              </a:rPr>
              <a:t>为了与上述固有安全性的设计相匹配，</a:t>
            </a:r>
            <a:r>
              <a:rPr lang="en-US" altLang="zh-CN" sz="1800" dirty="0">
                <a:latin typeface="宋体" panose="02010600030101010101" pitchFamily="2" charset="-122"/>
                <a:ea typeface="宋体" panose="02010600030101010101" pitchFamily="2" charset="-122"/>
              </a:rPr>
              <a:t>HTR-PM</a:t>
            </a:r>
            <a:r>
              <a:rPr lang="zh-CN" altLang="en-US" sz="1800" dirty="0">
                <a:latin typeface="宋体" panose="02010600030101010101" pitchFamily="2" charset="-122"/>
                <a:ea typeface="宋体" panose="02010600030101010101" pitchFamily="2" charset="-122"/>
              </a:rPr>
              <a:t>设计了用于球形燃料元件装换料的燃料装卸系统，用于容纳陶瓷堆内构件的反应堆压力容器，用于反应性控制的控制棒系统和吸收球停堆系统，用于驱动氦气循环换热的电磁轴承式主氦风机，用于隔离一二回路并与氦气进行换热的螺旋盘管式蒸汽发生器等一些列配套系统和设备。</a:t>
            </a:r>
            <a:endParaRPr lang="zh-CN" altLang="en-US"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基于这些设计，</a:t>
            </a:r>
            <a:r>
              <a:rPr lang="en-US" altLang="zh-CN" sz="1800" dirty="0">
                <a:latin typeface="宋体" panose="02010600030101010101" pitchFamily="2" charset="-122"/>
                <a:ea typeface="宋体" panose="02010600030101010101" pitchFamily="2" charset="-122"/>
              </a:rPr>
              <a:t>HTR-PM</a:t>
            </a:r>
            <a:r>
              <a:rPr lang="zh-CN" altLang="en-US" sz="1800" dirty="0">
                <a:latin typeface="宋体" panose="02010600030101010101" pitchFamily="2" charset="-122"/>
                <a:ea typeface="宋体" panose="02010600030101010101" pitchFamily="2" charset="-122"/>
              </a:rPr>
              <a:t>成为了不会发生堆芯熔毁的第四代核能系统，但同时这些设计也为</a:t>
            </a:r>
            <a:r>
              <a:rPr lang="en-US" altLang="zh-CN" sz="1800" dirty="0">
                <a:latin typeface="宋体" panose="02010600030101010101" pitchFamily="2" charset="-122"/>
                <a:ea typeface="宋体" panose="02010600030101010101" pitchFamily="2" charset="-122"/>
              </a:rPr>
              <a:t>HTR-PM</a:t>
            </a:r>
            <a:r>
              <a:rPr lang="zh-CN" altLang="en-US" sz="1800" dirty="0">
                <a:latin typeface="宋体" panose="02010600030101010101" pitchFamily="2" charset="-122"/>
                <a:ea typeface="宋体" panose="02010600030101010101" pitchFamily="2" charset="-122"/>
              </a:rPr>
              <a:t>的建设和运维带来了挑战。</a:t>
            </a:r>
            <a:endParaRPr lang="zh-CN" altLang="en-US"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例如球形包覆颗粒燃料如何实现规模化制造？</a:t>
            </a:r>
            <a:endParaRPr lang="zh-CN" altLang="en-US"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石墨和碳砖组成的堆内构件堆砌时如何控制安装误差？等。</a:t>
            </a:r>
            <a:endParaRPr lang="zh-CN" altLang="en-US"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这些问题，均可归纳为一个问题，既如何成功建设、运行和维护</a:t>
            </a:r>
            <a:r>
              <a:rPr lang="en-US" altLang="zh-CN" sz="1800" dirty="0">
                <a:latin typeface="宋体" panose="02010600030101010101" pitchFamily="2" charset="-122"/>
                <a:ea typeface="宋体" panose="02010600030101010101" pitchFamily="2" charset="-122"/>
              </a:rPr>
              <a:t>HTR-PM</a:t>
            </a:r>
            <a:r>
              <a:rPr lang="zh-CN" altLang="en-US" sz="1800" dirty="0">
                <a:latin typeface="宋体" panose="02010600030101010101" pitchFamily="2" charset="-122"/>
                <a:ea typeface="宋体" panose="02010600030101010101" pitchFamily="2" charset="-122"/>
              </a:rPr>
              <a:t>核电站？</a:t>
            </a:r>
            <a:endParaRPr lang="zh-CN" altLang="en-US" sz="1800" dirty="0">
              <a:latin typeface="宋体" panose="02010600030101010101" pitchFamily="2" charset="-122"/>
              <a:ea typeface="宋体" panose="02010600030101010101" pitchFamily="2" charset="-122"/>
            </a:endParaRPr>
          </a:p>
        </p:txBody>
      </p:sp>
      <p:sp>
        <p:nvSpPr>
          <p:cNvPr id="39940" name="灯片编号占位符 3"/>
          <p:cNvSpPr txBox="1">
            <a:spLocks noGrp="1"/>
          </p:cNvSpPr>
          <p:nvPr>
            <p:ph type="sldNum" sz="quarter"/>
          </p:nvPr>
        </p:nvSpPr>
        <p:spPr>
          <a:xfrm>
            <a:off x="3698875" y="9426575"/>
            <a:ext cx="2830513" cy="496888"/>
          </a:xfrm>
          <a:prstGeom prst="rect">
            <a:avLst/>
          </a:prstGeom>
          <a:noFill/>
          <a:ln w="9525">
            <a:noFill/>
          </a:ln>
        </p:spPr>
        <p:txBody>
          <a:bodyPr lIns="91431" tIns="45716" rIns="91431" bIns="45716" anchor="b" anchorCtr="0"/>
          <a:lstStyle/>
          <a:p>
            <a:pPr lvl="0" algn="r" defTabSz="906780" eaLnBrk="1" hangingPunct="1"/>
            <a:fld id="{9A0DB2DC-4C9A-4742-B13C-FB6460FD3503}" type="slidenum">
              <a:rPr lang="zh-CN" altLang="en-US" sz="1300" dirty="0">
                <a:solidFill>
                  <a:srgbClr val="000000"/>
                </a:solidFill>
              </a:rPr>
            </a:fld>
            <a:endParaRPr lang="zh-CN" altLang="en-US" sz="1300" dirty="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a:ln>
            <a:miter lim="800000"/>
          </a:ln>
        </p:spPr>
      </p:sp>
      <p:sp>
        <p:nvSpPr>
          <p:cNvPr id="40963" name="备注占位符 2"/>
          <p:cNvSpPr>
            <a:spLocks noGrp="1"/>
          </p:cNvSpPr>
          <p:nvPr>
            <p:ph type="body"/>
          </p:nvPr>
        </p:nvSpPr>
        <p:spPr>
          <a:xfrm>
            <a:off x="128588" y="4926013"/>
            <a:ext cx="6872287" cy="4675187"/>
          </a:xfrm>
        </p:spPr>
        <p:txBody>
          <a:bodyPr wrap="square" lIns="91431" tIns="45716" rIns="91431" bIns="45716" anchor="t" anchorCtr="0"/>
          <a:lstStyle/>
          <a:p>
            <a:pPr lvl="0" indent="360680" algn="just" eaLnBrk="1" hangingPunct="1"/>
            <a:r>
              <a:rPr lang="zh-CN" altLang="en-US" sz="1800" dirty="0">
                <a:latin typeface="宋体" panose="02010600030101010101" pitchFamily="2" charset="-122"/>
                <a:ea typeface="宋体" panose="02010600030101010101" pitchFamily="2" charset="-122"/>
              </a:rPr>
              <a:t>固有安全性的设计如何成功地从图纸转变为实体，是</a:t>
            </a:r>
            <a:r>
              <a:rPr lang="en-US" altLang="zh-CN" sz="1800" dirty="0">
                <a:latin typeface="宋体" panose="02010600030101010101" pitchFamily="2" charset="-122"/>
                <a:ea typeface="宋体" panose="02010600030101010101" pitchFamily="2" charset="-122"/>
              </a:rPr>
              <a:t>HTR-PM</a:t>
            </a:r>
            <a:r>
              <a:rPr lang="zh-CN" altLang="en-US" sz="1800" dirty="0">
                <a:latin typeface="宋体" panose="02010600030101010101" pitchFamily="2" charset="-122"/>
                <a:ea typeface="宋体" panose="02010600030101010101" pitchFamily="2" charset="-122"/>
              </a:rPr>
              <a:t>核电站建设需要解决的主要问题。</a:t>
            </a:r>
            <a:endParaRPr lang="en-US" altLang="zh-CN" sz="1800" dirty="0">
              <a:latin typeface="宋体" panose="02010600030101010101" pitchFamily="2" charset="-122"/>
              <a:ea typeface="宋体" panose="02010600030101010101" pitchFamily="2" charset="-122"/>
            </a:endParaRPr>
          </a:p>
          <a:p>
            <a:pPr lvl="0" indent="360680" algn="just" eaLnBrk="1" hangingPunct="1"/>
            <a:r>
              <a:rPr lang="zh-CN" altLang="en-US" sz="1800" dirty="0">
                <a:latin typeface="宋体" panose="02010600030101010101" pitchFamily="2" charset="-122"/>
                <a:ea typeface="宋体" panose="02010600030101010101" pitchFamily="2" charset="-122"/>
              </a:rPr>
              <a:t>耐高温的球形包覆颗粒燃料、全陶瓷堆芯和较低的反应堆堆芯体积功率密度是固有安全性的基础，上述设计在建设过程中出现了制造、安装方面的难题。</a:t>
            </a:r>
            <a:endParaRPr lang="zh-CN" altLang="en-US" sz="1800" dirty="0">
              <a:latin typeface="宋体" panose="02010600030101010101" pitchFamily="2" charset="-122"/>
              <a:ea typeface="宋体" panose="02010600030101010101" pitchFamily="2" charset="-122"/>
            </a:endParaRPr>
          </a:p>
        </p:txBody>
      </p:sp>
      <p:sp>
        <p:nvSpPr>
          <p:cNvPr id="40964" name="灯片编号占位符 3"/>
          <p:cNvSpPr txBox="1">
            <a:spLocks noGrp="1"/>
          </p:cNvSpPr>
          <p:nvPr>
            <p:ph type="sldNum" sz="quarter"/>
          </p:nvPr>
        </p:nvSpPr>
        <p:spPr>
          <a:xfrm>
            <a:off x="4024313" y="9721850"/>
            <a:ext cx="3078162" cy="512763"/>
          </a:xfrm>
          <a:prstGeom prst="rect">
            <a:avLst/>
          </a:prstGeom>
          <a:noFill/>
          <a:ln w="9525">
            <a:noFill/>
          </a:ln>
        </p:spPr>
        <p:txBody>
          <a:bodyPr lIns="91431" tIns="45716" rIns="91431" bIns="45716" anchor="b" anchorCtr="0"/>
          <a:lstStyle/>
          <a:p>
            <a:pPr lvl="0" algn="r" eaLnBrk="1" hangingPunct="1"/>
            <a:fld id="{9A0DB2DC-4C9A-4742-B13C-FB6460FD3503}" type="slidenum">
              <a:rPr lang="zh-CN" altLang="en-US" sz="1200" dirty="0">
                <a:latin typeface="Arial" panose="020B0604020202020204" pitchFamily="34" charset="0"/>
                <a:ea typeface="黑体" panose="02010609060101010101" pitchFamily="49" charset="-122"/>
              </a:rPr>
            </a:fld>
            <a:endParaRPr lang="zh-CN" altLang="en-US" sz="1200" dirty="0">
              <a:latin typeface="Arial" panose="020B0604020202020204" pitchFamily="34" charset="0"/>
              <a:ea typeface="黑体" panose="02010609060101010101" pitchFamily="49"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a:ln>
            <a:miter lim="800000"/>
          </a:ln>
        </p:spPr>
      </p:sp>
      <p:sp>
        <p:nvSpPr>
          <p:cNvPr id="3" name="备注占位符 2"/>
          <p:cNvSpPr>
            <a:spLocks noGrp="1"/>
          </p:cNvSpPr>
          <p:nvPr>
            <p:ph type="body" idx="1"/>
          </p:nvPr>
        </p:nvSpPr>
        <p:spPr/>
        <p:txBody>
          <a:bodyPr wrap="square" lIns="91431" tIns="45716" rIns="91431" bIns="45716" numCol="1" rtlCol="0" anchor="t" anchorCtr="0" compatLnSpc="1"/>
          <a:lstStyle/>
          <a:p>
            <a:pPr marL="0" marR="0" lvl="0" indent="360045" algn="just" defTabSz="914400" rtl="0" eaLnBrk="1" fontAlgn="auto" latinLnBrk="0" hangingPunct="1">
              <a:lnSpc>
                <a:spcPct val="100000"/>
              </a:lnSpc>
              <a:spcBef>
                <a:spcPct val="0"/>
              </a:spcBef>
              <a:spcAft>
                <a:spcPct val="0"/>
              </a:spcAft>
              <a:buClrTx/>
              <a:buSzTx/>
              <a:buFontTx/>
              <a:buNone/>
              <a:defRPr/>
            </a:pPr>
            <a:r>
              <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耐高温的球形包覆颗粒燃料制造主体工艺流程包括：</a:t>
            </a:r>
            <a:r>
              <a:rPr kumimoji="0" lang="en-US" altLang="zh-CN"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U</a:t>
            </a:r>
            <a:r>
              <a:rPr kumimoji="0" lang="en-US" altLang="zh-CN" sz="1800" b="0" i="0" u="none" strike="noStrike" kern="100" cap="none" spc="0" normalizeH="0" baseline="-2500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3</a:t>
            </a:r>
            <a:r>
              <a:rPr kumimoji="0" lang="en-US" altLang="zh-CN"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O</a:t>
            </a:r>
            <a:r>
              <a:rPr kumimoji="0" lang="en-US" altLang="zh-CN" sz="1800" b="0" i="0" u="none" strike="noStrike" kern="100" cap="none" spc="0" normalizeH="0" baseline="-2500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8</a:t>
            </a:r>
            <a:r>
              <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化工转化、</a:t>
            </a:r>
            <a:r>
              <a:rPr kumimoji="0" lang="en-US" altLang="zh-CN"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UO</a:t>
            </a:r>
            <a:r>
              <a:rPr kumimoji="0" lang="en-US" altLang="zh-CN" sz="1800" b="0" i="0" u="none" strike="noStrike" kern="100" cap="none" spc="0" normalizeH="0" baseline="-2500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2</a:t>
            </a:r>
            <a:r>
              <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核芯制备、包覆颗粒制备、基体粉制备、球形燃料元件制造等过程。</a:t>
            </a:r>
            <a:endPar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endParaRPr>
          </a:p>
          <a:p>
            <a:pPr marL="0" marR="0" lvl="0" indent="360045" algn="just" defTabSz="914400" rtl="0" eaLnBrk="1" fontAlgn="auto" latinLnBrk="0" hangingPunct="1">
              <a:lnSpc>
                <a:spcPct val="100000"/>
              </a:lnSpc>
              <a:spcBef>
                <a:spcPct val="0"/>
              </a:spcBef>
              <a:spcAft>
                <a:spcPct val="0"/>
              </a:spcAft>
              <a:buClrTx/>
              <a:buSzTx/>
              <a:buFontTx/>
              <a:buNone/>
              <a:defRPr/>
            </a:pPr>
            <a:r>
              <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球形包覆颗粒燃料在批量生产中遇到</a:t>
            </a:r>
            <a:r>
              <a:rPr kumimoji="0" lang="en-US" altLang="zh-CN"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UO</a:t>
            </a:r>
            <a:r>
              <a:rPr kumimoji="0" lang="en-US" altLang="zh-CN" sz="1800" b="0" i="0" u="none" strike="noStrike" kern="100" cap="none" spc="0" normalizeH="0" baseline="-2500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2</a:t>
            </a:r>
            <a:r>
              <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核芯颗粒总体合格率偏低，存在不规则碎片和不合格颗粒等问题。</a:t>
            </a:r>
            <a:endPar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endParaRPr>
          </a:p>
          <a:p>
            <a:pPr marL="0" marR="0" lvl="0" indent="360045" algn="just" defTabSz="914400" rtl="0" eaLnBrk="1" fontAlgn="auto" latinLnBrk="0" hangingPunct="1">
              <a:lnSpc>
                <a:spcPct val="100000"/>
              </a:lnSpc>
              <a:spcBef>
                <a:spcPct val="0"/>
              </a:spcBef>
              <a:spcAft>
                <a:spcPct val="0"/>
              </a:spcAft>
              <a:buClrTx/>
              <a:buSzTx/>
              <a:buFontTx/>
              <a:buNone/>
              <a:defRPr/>
            </a:pPr>
            <a:r>
              <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针对该问题，经过试验和摸索，通过优化</a:t>
            </a:r>
            <a:r>
              <a:rPr kumimoji="0" lang="en-US" altLang="zh-CN"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UO</a:t>
            </a:r>
            <a:r>
              <a:rPr kumimoji="0" lang="en-US" altLang="zh-CN" sz="1800" b="0" i="0" u="none" strike="noStrike" kern="100" cap="none" spc="0" normalizeH="0" baseline="-2500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2</a:t>
            </a:r>
            <a:r>
              <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前体的</a:t>
            </a:r>
            <a:r>
              <a:rPr kumimoji="0" lang="en-US" altLang="zh-CN"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UO</a:t>
            </a:r>
            <a:r>
              <a:rPr kumimoji="0" lang="en-US" altLang="zh-CN" sz="1800" b="0" i="0" u="none" strike="noStrike" kern="100" cap="none" spc="0" normalizeH="0" baseline="-2500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3</a:t>
            </a:r>
            <a:r>
              <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rPr>
              <a:t>还原工艺参数后解决。</a:t>
            </a:r>
            <a:endPar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Times New Roman" panose="02020603050405020304" pitchFamily="18" charset="0"/>
            </a:endParaRPr>
          </a:p>
        </p:txBody>
      </p:sp>
      <p:sp>
        <p:nvSpPr>
          <p:cNvPr id="41988" name="灯片编号占位符 3"/>
          <p:cNvSpPr txBox="1">
            <a:spLocks noGrp="1"/>
          </p:cNvSpPr>
          <p:nvPr>
            <p:ph type="sldNum" sz="quarter"/>
          </p:nvPr>
        </p:nvSpPr>
        <p:spPr>
          <a:xfrm>
            <a:off x="4024313" y="9721850"/>
            <a:ext cx="3078162" cy="512763"/>
          </a:xfrm>
          <a:prstGeom prst="rect">
            <a:avLst/>
          </a:prstGeom>
          <a:noFill/>
          <a:ln w="9525">
            <a:noFill/>
          </a:ln>
        </p:spPr>
        <p:txBody>
          <a:bodyPr lIns="91431" tIns="45716" rIns="91431" bIns="45716" anchor="b" anchorCtr="0"/>
          <a:lstStyle/>
          <a:p>
            <a:pPr lvl="0" algn="r" eaLnBrk="1" hangingPunct="1"/>
            <a:fld id="{9A0DB2DC-4C9A-4742-B13C-FB6460FD3503}" type="slidenum">
              <a:rPr lang="zh-CN" altLang="en-US" sz="1200" dirty="0">
                <a:latin typeface="Arial" panose="020B0604020202020204" pitchFamily="34" charset="0"/>
                <a:ea typeface="黑体" panose="02010609060101010101" pitchFamily="49" charset="-122"/>
              </a:rPr>
            </a:fld>
            <a:endParaRPr lang="zh-CN" altLang="en-US" sz="1200" dirty="0">
              <a:latin typeface="Arial" panose="020B0604020202020204" pitchFamily="34" charset="0"/>
              <a:ea typeface="黑体" panose="02010609060101010101" pitchFamily="49"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504825" rtl="0" eaLnBrk="1" fontAlgn="auto" latinLnBrk="0" hangingPunct="1">
              <a:lnSpc>
                <a:spcPct val="100000"/>
              </a:lnSpc>
              <a:spcBef>
                <a:spcPct val="0"/>
              </a:spcBef>
              <a:spcAft>
                <a:spcPct val="0"/>
              </a:spcAft>
              <a:buClrTx/>
              <a:buSzTx/>
              <a:buFontTx/>
              <a:buNone/>
              <a:defRPr/>
            </a:pPr>
            <a:fld id="{5C1AB925-C0BE-4059-9682-EC289DA4C14F}" type="datetimeFigureOut">
              <a:rPr kumimoji="0" lang="zh-CN" altLang="en-US" sz="3600" b="0" i="0" u="none" strike="noStrike" kern="1200" cap="none" spc="0" normalizeH="0" baseline="0" noProof="1" smtClean="0">
                <a:ln>
                  <a:noFill/>
                </a:ln>
                <a:solidFill>
                  <a:schemeClr val="tx1">
                    <a:tint val="75000"/>
                  </a:schemeClr>
                </a:solidFill>
                <a:effectLst/>
                <a:uLnTx/>
                <a:uFillTx/>
                <a:latin typeface="+mn-lt"/>
                <a:ea typeface="+mn-ea"/>
                <a:cs typeface="+mn-cs"/>
              </a:rPr>
            </a:fld>
            <a:endParaRPr kumimoji="0" lang="zh-CN" altLang="en-US" sz="36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36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dirty="0">
                <a:latin typeface="等线" panose="02010600030101010101" pitchFamily="2" charset="-122"/>
              </a:rPr>
            </a:fld>
            <a:endParaRPr lang="zh-CN" altLang="en-US" dirty="0">
              <a:latin typeface="等线" panose="02010600030101010101" pitchFamily="2"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自定义版式">
    <p:bg>
      <p:bgPr>
        <a:solidFill>
          <a:schemeClr val="bg1"/>
        </a:solidFill>
        <a:effectLst/>
      </p:bgPr>
    </p:bg>
    <p:spTree>
      <p:nvGrpSpPr>
        <p:cNvPr id="1" name=""/>
        <p:cNvGrpSpPr/>
        <p:nvPr/>
      </p:nvGrpSpPr>
      <p:grpSpPr>
        <a:xfrm>
          <a:off x="0" y="0"/>
          <a:ext cx="0" cy="0"/>
          <a:chOff x="0" y="0"/>
          <a:chExt cx="0" cy="0"/>
        </a:xfrm>
      </p:grpSpPr>
      <p:pic>
        <p:nvPicPr>
          <p:cNvPr id="4098" name="图片 6"/>
          <p:cNvPicPr>
            <a:picLocks noChangeAspect="1"/>
          </p:cNvPicPr>
          <p:nvPr userDrawn="1"/>
        </p:nvPicPr>
        <p:blipFill>
          <a:blip r:embed="rId2" cstate="print"/>
          <a:srcRect l="14818" t="3416"/>
          <a:stretch>
            <a:fillRect/>
          </a:stretch>
        </p:blipFill>
        <p:spPr>
          <a:xfrm>
            <a:off x="-26987" y="0"/>
            <a:ext cx="18911887" cy="13716000"/>
          </a:xfrm>
          <a:prstGeom prst="rect">
            <a:avLst/>
          </a:prstGeom>
          <a:noFill/>
          <a:ln w="9525">
            <a:noFill/>
          </a:ln>
        </p:spPr>
      </p:pic>
      <p:sp>
        <p:nvSpPr>
          <p:cNvPr id="8" name="矩形 7"/>
          <p:cNvSpPr/>
          <p:nvPr/>
        </p:nvSpPr>
        <p:spPr>
          <a:xfrm>
            <a:off x="-26987" y="-9525"/>
            <a:ext cx="24410988" cy="1372552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white"/>
              </a:solidFill>
              <a:effectLst/>
              <a:uLnTx/>
              <a:uFillTx/>
              <a:latin typeface="+mn-lt"/>
              <a:ea typeface="+mn-ea"/>
              <a:cs typeface="+mn-cs"/>
            </a:endParaRPr>
          </a:p>
        </p:txBody>
      </p:sp>
      <p:pic>
        <p:nvPicPr>
          <p:cNvPr id="4100" name="Picture 2" descr="F:\LOGO\中国华能.png"/>
          <p:cNvPicPr>
            <a:picLocks noChangeAspect="1"/>
          </p:cNvPicPr>
          <p:nvPr userDrawn="1"/>
        </p:nvPicPr>
        <p:blipFill>
          <a:blip r:embed="rId3" cstate="print"/>
          <a:stretch>
            <a:fillRect/>
          </a:stretch>
        </p:blipFill>
        <p:spPr>
          <a:xfrm>
            <a:off x="901700" y="641350"/>
            <a:ext cx="3181350" cy="676275"/>
          </a:xfrm>
          <a:prstGeom prst="rect">
            <a:avLst/>
          </a:prstGeom>
          <a:noFill/>
          <a:ln w="9525">
            <a:noFill/>
          </a:ln>
        </p:spPr>
      </p:pic>
      <p:sp>
        <p:nvSpPr>
          <p:cNvPr id="10" name="稻壳儿春秋广告/盗版必究        原创来源：http://chn.docer.com/works?userid=199329941#!/work_time"/>
          <p:cNvSpPr/>
          <p:nvPr/>
        </p:nvSpPr>
        <p:spPr>
          <a:xfrm flipH="1">
            <a:off x="18424525" y="8986838"/>
            <a:ext cx="7754938" cy="4729163"/>
          </a:xfrm>
          <a:custGeom>
            <a:avLst/>
            <a:gdLst>
              <a:gd name="connsiteX0" fmla="*/ 0 w 7758260"/>
              <a:gd name="connsiteY0" fmla="*/ 0 h 6858002"/>
              <a:gd name="connsiteX1" fmla="*/ 518475 w 7758260"/>
              <a:gd name="connsiteY1" fmla="*/ 0 h 6858002"/>
              <a:gd name="connsiteX2" fmla="*/ 782425 w 7758260"/>
              <a:gd name="connsiteY2" fmla="*/ 0 h 6858002"/>
              <a:gd name="connsiteX3" fmla="*/ 1300900 w 7758260"/>
              <a:gd name="connsiteY3" fmla="*/ 0 h 6858002"/>
              <a:gd name="connsiteX4" fmla="*/ 1300900 w 7758260"/>
              <a:gd name="connsiteY4" fmla="*/ 2 h 6858002"/>
              <a:gd name="connsiteX5" fmla="*/ 7758260 w 7758260"/>
              <a:gd name="connsiteY5" fmla="*/ 6858002 h 6858002"/>
              <a:gd name="connsiteX6" fmla="*/ 7239785 w 7758260"/>
              <a:gd name="connsiteY6" fmla="*/ 6858002 h 6858002"/>
              <a:gd name="connsiteX7" fmla="*/ 6975835 w 7758260"/>
              <a:gd name="connsiteY7" fmla="*/ 6858002 h 6858002"/>
              <a:gd name="connsiteX8" fmla="*/ 6457360 w 7758260"/>
              <a:gd name="connsiteY8" fmla="*/ 6858002 h 6858002"/>
              <a:gd name="connsiteX9" fmla="*/ 0 w 7758260"/>
              <a:gd name="connsiteY9" fmla="*/ 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8260" h="6858002">
                <a:moveTo>
                  <a:pt x="0" y="0"/>
                </a:moveTo>
                <a:lnTo>
                  <a:pt x="518475" y="0"/>
                </a:lnTo>
                <a:lnTo>
                  <a:pt x="782425" y="0"/>
                </a:lnTo>
                <a:lnTo>
                  <a:pt x="1300900" y="0"/>
                </a:lnTo>
                <a:lnTo>
                  <a:pt x="1300900" y="2"/>
                </a:lnTo>
                <a:lnTo>
                  <a:pt x="7758260" y="6858002"/>
                </a:lnTo>
                <a:lnTo>
                  <a:pt x="7239785" y="6858002"/>
                </a:lnTo>
                <a:lnTo>
                  <a:pt x="6975835" y="6858002"/>
                </a:lnTo>
                <a:lnTo>
                  <a:pt x="6457360" y="6858002"/>
                </a:lnTo>
                <a:lnTo>
                  <a:pt x="0" y="2"/>
                </a:lnTo>
                <a:close/>
              </a:path>
            </a:pathLst>
          </a:cu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sym typeface="Arial" panose="020B0604020202020204"/>
            </a:endParaRPr>
          </a:p>
        </p:txBody>
      </p:sp>
      <p:sp>
        <p:nvSpPr>
          <p:cNvPr id="11" name="稻壳儿春秋广告/盗版必究        原创来源：http://chn.docer.com/works?userid=199329941#!/work_time"/>
          <p:cNvSpPr/>
          <p:nvPr/>
        </p:nvSpPr>
        <p:spPr>
          <a:xfrm flipH="1">
            <a:off x="21107400" y="8986838"/>
            <a:ext cx="7751763" cy="4729163"/>
          </a:xfrm>
          <a:custGeom>
            <a:avLst/>
            <a:gdLst>
              <a:gd name="connsiteX0" fmla="*/ 0 w 7758260"/>
              <a:gd name="connsiteY0" fmla="*/ 0 h 6858002"/>
              <a:gd name="connsiteX1" fmla="*/ 518475 w 7758260"/>
              <a:gd name="connsiteY1" fmla="*/ 0 h 6858002"/>
              <a:gd name="connsiteX2" fmla="*/ 782425 w 7758260"/>
              <a:gd name="connsiteY2" fmla="*/ 0 h 6858002"/>
              <a:gd name="connsiteX3" fmla="*/ 1300900 w 7758260"/>
              <a:gd name="connsiteY3" fmla="*/ 0 h 6858002"/>
              <a:gd name="connsiteX4" fmla="*/ 1300900 w 7758260"/>
              <a:gd name="connsiteY4" fmla="*/ 2 h 6858002"/>
              <a:gd name="connsiteX5" fmla="*/ 7758260 w 7758260"/>
              <a:gd name="connsiteY5" fmla="*/ 6858002 h 6858002"/>
              <a:gd name="connsiteX6" fmla="*/ 7239785 w 7758260"/>
              <a:gd name="connsiteY6" fmla="*/ 6858002 h 6858002"/>
              <a:gd name="connsiteX7" fmla="*/ 6975835 w 7758260"/>
              <a:gd name="connsiteY7" fmla="*/ 6858002 h 6858002"/>
              <a:gd name="connsiteX8" fmla="*/ 6457360 w 7758260"/>
              <a:gd name="connsiteY8" fmla="*/ 6858002 h 6858002"/>
              <a:gd name="connsiteX9" fmla="*/ 0 w 7758260"/>
              <a:gd name="connsiteY9" fmla="*/ 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8260" h="6858002">
                <a:moveTo>
                  <a:pt x="0" y="0"/>
                </a:moveTo>
                <a:lnTo>
                  <a:pt x="518475" y="0"/>
                </a:lnTo>
                <a:lnTo>
                  <a:pt x="782425" y="0"/>
                </a:lnTo>
                <a:lnTo>
                  <a:pt x="1300900" y="0"/>
                </a:lnTo>
                <a:lnTo>
                  <a:pt x="1300900" y="2"/>
                </a:lnTo>
                <a:lnTo>
                  <a:pt x="7758260" y="6858002"/>
                </a:lnTo>
                <a:lnTo>
                  <a:pt x="7239785" y="6858002"/>
                </a:lnTo>
                <a:lnTo>
                  <a:pt x="6975835" y="6858002"/>
                </a:lnTo>
                <a:lnTo>
                  <a:pt x="6457360" y="6858002"/>
                </a:lnTo>
                <a:lnTo>
                  <a:pt x="0" y="2"/>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sym typeface="Arial" panose="020B0604020202020204"/>
            </a:endParaRPr>
          </a:p>
        </p:txBody>
      </p:sp>
      <p:sp>
        <p:nvSpPr>
          <p:cNvPr id="12" name="稻壳儿春秋广告/盗版必究        原创来源：http://chn.docer.com/works?userid=199329941#!/work_time"/>
          <p:cNvSpPr/>
          <p:nvPr/>
        </p:nvSpPr>
        <p:spPr>
          <a:xfrm flipH="1">
            <a:off x="19761200" y="8986838"/>
            <a:ext cx="7751763" cy="4729163"/>
          </a:xfrm>
          <a:custGeom>
            <a:avLst/>
            <a:gdLst>
              <a:gd name="connsiteX0" fmla="*/ 0 w 7758260"/>
              <a:gd name="connsiteY0" fmla="*/ 0 h 6858002"/>
              <a:gd name="connsiteX1" fmla="*/ 518475 w 7758260"/>
              <a:gd name="connsiteY1" fmla="*/ 0 h 6858002"/>
              <a:gd name="connsiteX2" fmla="*/ 782425 w 7758260"/>
              <a:gd name="connsiteY2" fmla="*/ 0 h 6858002"/>
              <a:gd name="connsiteX3" fmla="*/ 1300900 w 7758260"/>
              <a:gd name="connsiteY3" fmla="*/ 0 h 6858002"/>
              <a:gd name="connsiteX4" fmla="*/ 1300900 w 7758260"/>
              <a:gd name="connsiteY4" fmla="*/ 2 h 6858002"/>
              <a:gd name="connsiteX5" fmla="*/ 7758260 w 7758260"/>
              <a:gd name="connsiteY5" fmla="*/ 6858002 h 6858002"/>
              <a:gd name="connsiteX6" fmla="*/ 7239785 w 7758260"/>
              <a:gd name="connsiteY6" fmla="*/ 6858002 h 6858002"/>
              <a:gd name="connsiteX7" fmla="*/ 6975835 w 7758260"/>
              <a:gd name="connsiteY7" fmla="*/ 6858002 h 6858002"/>
              <a:gd name="connsiteX8" fmla="*/ 6457360 w 7758260"/>
              <a:gd name="connsiteY8" fmla="*/ 6858002 h 6858002"/>
              <a:gd name="connsiteX9" fmla="*/ 0 w 7758260"/>
              <a:gd name="connsiteY9" fmla="*/ 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8260" h="6858002">
                <a:moveTo>
                  <a:pt x="0" y="0"/>
                </a:moveTo>
                <a:lnTo>
                  <a:pt x="518475" y="0"/>
                </a:lnTo>
                <a:lnTo>
                  <a:pt x="782425" y="0"/>
                </a:lnTo>
                <a:lnTo>
                  <a:pt x="1300900" y="0"/>
                </a:lnTo>
                <a:lnTo>
                  <a:pt x="1300900" y="2"/>
                </a:lnTo>
                <a:lnTo>
                  <a:pt x="7758260" y="6858002"/>
                </a:lnTo>
                <a:lnTo>
                  <a:pt x="7239785" y="6858002"/>
                </a:lnTo>
                <a:lnTo>
                  <a:pt x="6975835" y="6858002"/>
                </a:lnTo>
                <a:lnTo>
                  <a:pt x="6457360" y="6858002"/>
                </a:lnTo>
                <a:lnTo>
                  <a:pt x="0" y="2"/>
                </a:lnTo>
                <a:close/>
              </a:path>
            </a:pathLst>
          </a:custGeom>
          <a:solidFill>
            <a:srgbClr val="54823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sym typeface="Arial" panose="020B0604020202020204"/>
            </a:endParaRPr>
          </a:p>
        </p:txBody>
      </p:sp>
      <p:sp>
        <p:nvSpPr>
          <p:cNvPr id="13" name="文本框 12"/>
          <p:cNvSpPr/>
          <p:nvPr/>
        </p:nvSpPr>
        <p:spPr>
          <a:xfrm>
            <a:off x="19405600" y="793750"/>
            <a:ext cx="4276725" cy="520700"/>
          </a:xfrm>
          <a:custGeom>
            <a:avLst/>
            <a:gdLst/>
            <a:ahLst/>
            <a:cxnLst>
              <a:cxn ang="0">
                <a:pos x="536283" y="215780"/>
              </a:cxn>
              <a:cxn ang="0">
                <a:pos x="549337" y="191580"/>
              </a:cxn>
              <a:cxn ang="0">
                <a:pos x="887776" y="200657"/>
              </a:cxn>
              <a:cxn ang="0">
                <a:pos x="583481" y="170406"/>
              </a:cxn>
              <a:cxn ang="0">
                <a:pos x="903849" y="201665"/>
              </a:cxn>
              <a:cxn ang="0">
                <a:pos x="1845557" y="182509"/>
              </a:cxn>
              <a:cxn ang="0">
                <a:pos x="577459" y="156290"/>
              </a:cxn>
              <a:cxn ang="0">
                <a:pos x="587499" y="141165"/>
              </a:cxn>
              <a:cxn ang="0">
                <a:pos x="1510131" y="141165"/>
              </a:cxn>
              <a:cxn ang="0">
                <a:pos x="853631" y="137134"/>
              </a:cxn>
              <a:cxn ang="0">
                <a:pos x="591517" y="111923"/>
              </a:cxn>
              <a:cxn ang="0">
                <a:pos x="1567375" y="194606"/>
              </a:cxn>
              <a:cxn ang="0">
                <a:pos x="1518162" y="217798"/>
              </a:cxn>
              <a:cxn ang="0">
                <a:pos x="1494064" y="155283"/>
              </a:cxn>
              <a:cxn ang="0">
                <a:pos x="1494064" y="104867"/>
              </a:cxn>
              <a:cxn ang="0">
                <a:pos x="1342419" y="88734"/>
              </a:cxn>
              <a:cxn ang="0">
                <a:pos x="115492" y="100831"/>
              </a:cxn>
              <a:cxn ang="0">
                <a:pos x="1609556" y="249058"/>
              </a:cxn>
              <a:cxn ang="0">
                <a:pos x="1517164" y="76631"/>
              </a:cxn>
              <a:cxn ang="0">
                <a:pos x="1487032" y="100831"/>
              </a:cxn>
              <a:cxn ang="0">
                <a:pos x="862673" y="58482"/>
              </a:cxn>
              <a:cxn ang="0">
                <a:pos x="862673" y="110916"/>
              </a:cxn>
              <a:cxn ang="0">
                <a:pos x="663824" y="50415"/>
              </a:cxn>
              <a:cxn ang="0">
                <a:pos x="632693" y="146205"/>
              </a:cxn>
              <a:cxn ang="0">
                <a:pos x="666838" y="163349"/>
              </a:cxn>
              <a:cxn ang="0">
                <a:pos x="593527" y="176457"/>
              </a:cxn>
              <a:cxn ang="0">
                <a:pos x="545318" y="209732"/>
              </a:cxn>
              <a:cxn ang="0">
                <a:pos x="541306" y="196623"/>
              </a:cxn>
              <a:cxn ang="0">
                <a:pos x="579468" y="58482"/>
              </a:cxn>
              <a:cxn ang="0">
                <a:pos x="137587" y="95790"/>
              </a:cxn>
              <a:cxn ang="0">
                <a:pos x="158677" y="176457"/>
              </a:cxn>
              <a:cxn ang="0">
                <a:pos x="122524" y="183513"/>
              </a:cxn>
              <a:cxn ang="0">
                <a:pos x="64276" y="192591"/>
              </a:cxn>
              <a:cxn ang="0">
                <a:pos x="31130" y="129067"/>
              </a:cxn>
              <a:cxn ang="0">
                <a:pos x="76325" y="59493"/>
              </a:cxn>
              <a:cxn ang="0">
                <a:pos x="353502" y="42349"/>
              </a:cxn>
              <a:cxn ang="0">
                <a:pos x="370580" y="135115"/>
              </a:cxn>
              <a:cxn ang="0">
                <a:pos x="381624" y="144190"/>
              </a:cxn>
              <a:cxn ang="0">
                <a:pos x="451921" y="102849"/>
              </a:cxn>
              <a:cxn ang="0">
                <a:pos x="411750" y="211750"/>
              </a:cxn>
              <a:cxn ang="0">
                <a:pos x="347480" y="180490"/>
              </a:cxn>
              <a:cxn ang="0">
                <a:pos x="290236" y="232924"/>
              </a:cxn>
              <a:cxn ang="0">
                <a:pos x="287223" y="125031"/>
              </a:cxn>
              <a:cxn ang="0">
                <a:pos x="1813422" y="47390"/>
              </a:cxn>
              <a:cxn ang="0">
                <a:pos x="1802377" y="222840"/>
              </a:cxn>
              <a:cxn ang="0">
                <a:pos x="1790322" y="178472"/>
              </a:cxn>
              <a:cxn ang="0">
                <a:pos x="1773250" y="73606"/>
              </a:cxn>
              <a:cxn ang="0">
                <a:pos x="898826" y="64534"/>
              </a:cxn>
              <a:cxn ang="0">
                <a:pos x="907861" y="152257"/>
              </a:cxn>
              <a:cxn ang="0">
                <a:pos x="790366" y="187550"/>
              </a:cxn>
              <a:cxn ang="0">
                <a:pos x="830532" y="94783"/>
              </a:cxn>
              <a:cxn ang="0">
                <a:pos x="1268103" y="53441"/>
              </a:cxn>
              <a:cxn ang="0">
                <a:pos x="1341414" y="19159"/>
              </a:cxn>
              <a:cxn ang="0">
                <a:pos x="1365513" y="142175"/>
              </a:cxn>
              <a:cxn ang="0">
                <a:pos x="1337396" y="188556"/>
              </a:cxn>
              <a:cxn ang="0">
                <a:pos x="1230945" y="194606"/>
              </a:cxn>
              <a:cxn ang="0">
                <a:pos x="2078549" y="9077"/>
              </a:cxn>
              <a:cxn ang="0">
                <a:pos x="2070519" y="169399"/>
              </a:cxn>
              <a:cxn ang="0">
                <a:pos x="2069514" y="200657"/>
              </a:cxn>
              <a:cxn ang="0">
                <a:pos x="1978120" y="213765"/>
              </a:cxn>
              <a:cxn ang="0">
                <a:pos x="2005238" y="106882"/>
              </a:cxn>
            </a:cxnLst>
            <a:rect l="0" t="0" r="0" b="0"/>
            <a:pathLst>
              <a:path w="2138474" h="260189">
                <a:moveTo>
                  <a:pt x="526405" y="231056"/>
                </a:moveTo>
                <a:lnTo>
                  <a:pt x="528414" y="231056"/>
                </a:lnTo>
                <a:lnTo>
                  <a:pt x="528414" y="236079"/>
                </a:lnTo>
                <a:lnTo>
                  <a:pt x="526405" y="236079"/>
                </a:lnTo>
                <a:lnTo>
                  <a:pt x="524396" y="234069"/>
                </a:lnTo>
                <a:lnTo>
                  <a:pt x="524396" y="233065"/>
                </a:lnTo>
                <a:lnTo>
                  <a:pt x="526405" y="231056"/>
                </a:lnTo>
                <a:close/>
                <a:moveTo>
                  <a:pt x="527410" y="226033"/>
                </a:moveTo>
                <a:lnTo>
                  <a:pt x="530423" y="226033"/>
                </a:lnTo>
                <a:lnTo>
                  <a:pt x="530423" y="230051"/>
                </a:lnTo>
                <a:lnTo>
                  <a:pt x="527410" y="230051"/>
                </a:lnTo>
                <a:lnTo>
                  <a:pt x="527410" y="226033"/>
                </a:lnTo>
                <a:close/>
                <a:moveTo>
                  <a:pt x="539465" y="224023"/>
                </a:moveTo>
                <a:lnTo>
                  <a:pt x="543483" y="224023"/>
                </a:lnTo>
                <a:lnTo>
                  <a:pt x="543483" y="227037"/>
                </a:lnTo>
                <a:lnTo>
                  <a:pt x="539465" y="227037"/>
                </a:lnTo>
                <a:lnTo>
                  <a:pt x="539465" y="224023"/>
                </a:lnTo>
                <a:close/>
                <a:moveTo>
                  <a:pt x="531428" y="211968"/>
                </a:moveTo>
                <a:lnTo>
                  <a:pt x="533437" y="211968"/>
                </a:lnTo>
                <a:lnTo>
                  <a:pt x="536451" y="214982"/>
                </a:lnTo>
                <a:lnTo>
                  <a:pt x="536451" y="217996"/>
                </a:lnTo>
                <a:cubicBezTo>
                  <a:pt x="536451" y="219335"/>
                  <a:pt x="535446" y="220005"/>
                  <a:pt x="533437" y="220005"/>
                </a:cubicBezTo>
                <a:lnTo>
                  <a:pt x="533437" y="223019"/>
                </a:lnTo>
                <a:cubicBezTo>
                  <a:pt x="536786" y="223019"/>
                  <a:pt x="538460" y="223689"/>
                  <a:pt x="538460" y="225028"/>
                </a:cubicBezTo>
                <a:lnTo>
                  <a:pt x="538460" y="226033"/>
                </a:lnTo>
                <a:lnTo>
                  <a:pt x="536451" y="228042"/>
                </a:lnTo>
                <a:lnTo>
                  <a:pt x="534442" y="228042"/>
                </a:lnTo>
                <a:lnTo>
                  <a:pt x="532433" y="226033"/>
                </a:lnTo>
                <a:lnTo>
                  <a:pt x="528414" y="225028"/>
                </a:lnTo>
                <a:lnTo>
                  <a:pt x="527410" y="224023"/>
                </a:lnTo>
                <a:lnTo>
                  <a:pt x="527410" y="222014"/>
                </a:lnTo>
                <a:lnTo>
                  <a:pt x="531428" y="216991"/>
                </a:lnTo>
                <a:lnTo>
                  <a:pt x="529419" y="214982"/>
                </a:lnTo>
                <a:lnTo>
                  <a:pt x="529419" y="213978"/>
                </a:lnTo>
                <a:lnTo>
                  <a:pt x="531428" y="211968"/>
                </a:lnTo>
                <a:close/>
                <a:moveTo>
                  <a:pt x="549511" y="190872"/>
                </a:moveTo>
                <a:lnTo>
                  <a:pt x="549511" y="191877"/>
                </a:lnTo>
                <a:lnTo>
                  <a:pt x="551520" y="191877"/>
                </a:lnTo>
                <a:lnTo>
                  <a:pt x="551520" y="190872"/>
                </a:lnTo>
                <a:lnTo>
                  <a:pt x="549511" y="190872"/>
                </a:lnTo>
                <a:close/>
                <a:moveTo>
                  <a:pt x="1528688" y="175803"/>
                </a:moveTo>
                <a:cubicBezTo>
                  <a:pt x="1519982" y="175803"/>
                  <a:pt x="1511275" y="180491"/>
                  <a:pt x="1502569" y="189867"/>
                </a:cubicBezTo>
                <a:lnTo>
                  <a:pt x="1508596" y="193886"/>
                </a:lnTo>
                <a:lnTo>
                  <a:pt x="1512615" y="193886"/>
                </a:lnTo>
                <a:cubicBezTo>
                  <a:pt x="1517303" y="191207"/>
                  <a:pt x="1525339" y="188528"/>
                  <a:pt x="1536725" y="185849"/>
                </a:cubicBezTo>
                <a:cubicBezTo>
                  <a:pt x="1536725" y="183840"/>
                  <a:pt x="1538399" y="182835"/>
                  <a:pt x="1541748" y="182835"/>
                </a:cubicBezTo>
                <a:lnTo>
                  <a:pt x="1541748" y="177812"/>
                </a:lnTo>
                <a:lnTo>
                  <a:pt x="1540743" y="177812"/>
                </a:lnTo>
                <a:lnTo>
                  <a:pt x="1531702" y="178817"/>
                </a:lnTo>
                <a:lnTo>
                  <a:pt x="1528688" y="175803"/>
                </a:lnTo>
                <a:close/>
                <a:moveTo>
                  <a:pt x="885044" y="175803"/>
                </a:moveTo>
                <a:lnTo>
                  <a:pt x="865956" y="181831"/>
                </a:lnTo>
                <a:lnTo>
                  <a:pt x="855910" y="181831"/>
                </a:lnTo>
                <a:lnTo>
                  <a:pt x="853901" y="183840"/>
                </a:lnTo>
                <a:lnTo>
                  <a:pt x="853901" y="185849"/>
                </a:lnTo>
                <a:lnTo>
                  <a:pt x="854906" y="193886"/>
                </a:lnTo>
                <a:cubicBezTo>
                  <a:pt x="854906" y="199244"/>
                  <a:pt x="852897" y="203262"/>
                  <a:pt x="848878" y="205941"/>
                </a:cubicBezTo>
                <a:lnTo>
                  <a:pt x="848878" y="206945"/>
                </a:lnTo>
                <a:lnTo>
                  <a:pt x="883034" y="200918"/>
                </a:lnTo>
                <a:lnTo>
                  <a:pt x="888057" y="199913"/>
                </a:lnTo>
                <a:lnTo>
                  <a:pt x="888057" y="198909"/>
                </a:lnTo>
                <a:cubicBezTo>
                  <a:pt x="883369" y="197569"/>
                  <a:pt x="881025" y="196230"/>
                  <a:pt x="881025" y="194890"/>
                </a:cubicBezTo>
                <a:lnTo>
                  <a:pt x="881025" y="192881"/>
                </a:lnTo>
                <a:cubicBezTo>
                  <a:pt x="884374" y="186854"/>
                  <a:pt x="886048" y="181161"/>
                  <a:pt x="886048" y="175803"/>
                </a:cubicBezTo>
                <a:lnTo>
                  <a:pt x="885044" y="175803"/>
                </a:lnTo>
                <a:close/>
                <a:moveTo>
                  <a:pt x="567593" y="172789"/>
                </a:moveTo>
                <a:lnTo>
                  <a:pt x="565584" y="176808"/>
                </a:lnTo>
                <a:lnTo>
                  <a:pt x="566589" y="176808"/>
                </a:lnTo>
                <a:lnTo>
                  <a:pt x="568598" y="173794"/>
                </a:lnTo>
                <a:lnTo>
                  <a:pt x="568598" y="172789"/>
                </a:lnTo>
                <a:lnTo>
                  <a:pt x="567593" y="172789"/>
                </a:lnTo>
                <a:close/>
                <a:moveTo>
                  <a:pt x="642937" y="171785"/>
                </a:moveTo>
                <a:lnTo>
                  <a:pt x="642937" y="172789"/>
                </a:lnTo>
                <a:lnTo>
                  <a:pt x="644947" y="172789"/>
                </a:lnTo>
                <a:lnTo>
                  <a:pt x="644947" y="171785"/>
                </a:lnTo>
                <a:lnTo>
                  <a:pt x="642937" y="171785"/>
                </a:lnTo>
                <a:close/>
                <a:moveTo>
                  <a:pt x="582662" y="169776"/>
                </a:moveTo>
                <a:lnTo>
                  <a:pt x="582662" y="171785"/>
                </a:lnTo>
                <a:lnTo>
                  <a:pt x="583667" y="171785"/>
                </a:lnTo>
                <a:lnTo>
                  <a:pt x="583667" y="169776"/>
                </a:lnTo>
                <a:lnTo>
                  <a:pt x="582662" y="169776"/>
                </a:lnTo>
                <a:close/>
                <a:moveTo>
                  <a:pt x="654993" y="167766"/>
                </a:moveTo>
                <a:lnTo>
                  <a:pt x="651979" y="169776"/>
                </a:lnTo>
                <a:lnTo>
                  <a:pt x="649970" y="169776"/>
                </a:lnTo>
                <a:lnTo>
                  <a:pt x="648965" y="168771"/>
                </a:lnTo>
                <a:lnTo>
                  <a:pt x="647960" y="168771"/>
                </a:lnTo>
                <a:lnTo>
                  <a:pt x="646956" y="169776"/>
                </a:lnTo>
                <a:lnTo>
                  <a:pt x="646956" y="170780"/>
                </a:lnTo>
                <a:lnTo>
                  <a:pt x="651979" y="172789"/>
                </a:lnTo>
                <a:lnTo>
                  <a:pt x="654993" y="168771"/>
                </a:lnTo>
                <a:lnTo>
                  <a:pt x="654993" y="167766"/>
                </a:lnTo>
                <a:close/>
                <a:moveTo>
                  <a:pt x="927236" y="165757"/>
                </a:moveTo>
                <a:lnTo>
                  <a:pt x="924223" y="167766"/>
                </a:lnTo>
                <a:lnTo>
                  <a:pt x="922213" y="167766"/>
                </a:lnTo>
                <a:lnTo>
                  <a:pt x="921209" y="166762"/>
                </a:lnTo>
                <a:lnTo>
                  <a:pt x="902122" y="170780"/>
                </a:lnTo>
                <a:lnTo>
                  <a:pt x="912167" y="181831"/>
                </a:lnTo>
                <a:lnTo>
                  <a:pt x="911163" y="189867"/>
                </a:lnTo>
                <a:lnTo>
                  <a:pt x="912167" y="197904"/>
                </a:lnTo>
                <a:cubicBezTo>
                  <a:pt x="906810" y="198574"/>
                  <a:pt x="904131" y="199578"/>
                  <a:pt x="904131" y="200918"/>
                </a:cubicBezTo>
                <a:lnTo>
                  <a:pt x="907145" y="203932"/>
                </a:lnTo>
                <a:lnTo>
                  <a:pt x="907145" y="205941"/>
                </a:lnTo>
                <a:cubicBezTo>
                  <a:pt x="907145" y="207950"/>
                  <a:pt x="903126" y="209289"/>
                  <a:pt x="895089" y="209959"/>
                </a:cubicBezTo>
                <a:cubicBezTo>
                  <a:pt x="897768" y="213978"/>
                  <a:pt x="903126" y="215987"/>
                  <a:pt x="911163" y="215987"/>
                </a:cubicBezTo>
                <a:lnTo>
                  <a:pt x="913172" y="217996"/>
                </a:lnTo>
                <a:cubicBezTo>
                  <a:pt x="917860" y="213308"/>
                  <a:pt x="922548" y="206611"/>
                  <a:pt x="927236" y="197904"/>
                </a:cubicBezTo>
                <a:cubicBezTo>
                  <a:pt x="934603" y="188528"/>
                  <a:pt x="938287" y="182500"/>
                  <a:pt x="938287" y="179822"/>
                </a:cubicBezTo>
                <a:cubicBezTo>
                  <a:pt x="940296" y="179822"/>
                  <a:pt x="942975" y="176473"/>
                  <a:pt x="946323" y="169776"/>
                </a:cubicBezTo>
                <a:lnTo>
                  <a:pt x="946323" y="167766"/>
                </a:lnTo>
                <a:lnTo>
                  <a:pt x="944314" y="165757"/>
                </a:lnTo>
                <a:lnTo>
                  <a:pt x="927236" y="165757"/>
                </a:lnTo>
                <a:close/>
                <a:moveTo>
                  <a:pt x="1852166" y="162743"/>
                </a:moveTo>
                <a:lnTo>
                  <a:pt x="1871253" y="167766"/>
                </a:lnTo>
                <a:cubicBezTo>
                  <a:pt x="1881969" y="175133"/>
                  <a:pt x="1887327" y="180491"/>
                  <a:pt x="1887327" y="183840"/>
                </a:cubicBezTo>
                <a:lnTo>
                  <a:pt x="1888331" y="189867"/>
                </a:lnTo>
                <a:cubicBezTo>
                  <a:pt x="1888331" y="201253"/>
                  <a:pt x="1883978" y="206945"/>
                  <a:pt x="1875272" y="206945"/>
                </a:cubicBezTo>
                <a:lnTo>
                  <a:pt x="1872258" y="206945"/>
                </a:lnTo>
                <a:cubicBezTo>
                  <a:pt x="1865561" y="204936"/>
                  <a:pt x="1857859" y="198574"/>
                  <a:pt x="1849152" y="187858"/>
                </a:cubicBezTo>
                <a:lnTo>
                  <a:pt x="1846139" y="183840"/>
                </a:lnTo>
                <a:lnTo>
                  <a:pt x="1846139" y="181831"/>
                </a:lnTo>
                <a:lnTo>
                  <a:pt x="1848148" y="179822"/>
                </a:lnTo>
                <a:lnTo>
                  <a:pt x="1849152" y="179822"/>
                </a:lnTo>
                <a:lnTo>
                  <a:pt x="1850157" y="180826"/>
                </a:lnTo>
                <a:lnTo>
                  <a:pt x="1851161" y="180826"/>
                </a:lnTo>
                <a:lnTo>
                  <a:pt x="1853171" y="177812"/>
                </a:lnTo>
                <a:cubicBezTo>
                  <a:pt x="1853171" y="175803"/>
                  <a:pt x="1851831" y="173124"/>
                  <a:pt x="1849152" y="169776"/>
                </a:cubicBezTo>
                <a:lnTo>
                  <a:pt x="1849152" y="165757"/>
                </a:lnTo>
                <a:lnTo>
                  <a:pt x="1852166" y="162743"/>
                </a:lnTo>
                <a:close/>
                <a:moveTo>
                  <a:pt x="650974" y="160734"/>
                </a:moveTo>
                <a:lnTo>
                  <a:pt x="650974" y="162743"/>
                </a:lnTo>
                <a:lnTo>
                  <a:pt x="652983" y="160734"/>
                </a:lnTo>
                <a:lnTo>
                  <a:pt x="650974" y="160734"/>
                </a:lnTo>
                <a:close/>
                <a:moveTo>
                  <a:pt x="577639" y="155711"/>
                </a:moveTo>
                <a:cubicBezTo>
                  <a:pt x="577639" y="158390"/>
                  <a:pt x="575965" y="160734"/>
                  <a:pt x="572616" y="162743"/>
                </a:cubicBezTo>
                <a:cubicBezTo>
                  <a:pt x="572616" y="166762"/>
                  <a:pt x="571277" y="168771"/>
                  <a:pt x="568598" y="168771"/>
                </a:cubicBezTo>
                <a:lnTo>
                  <a:pt x="568598" y="171785"/>
                </a:lnTo>
                <a:lnTo>
                  <a:pt x="569602" y="171785"/>
                </a:lnTo>
                <a:lnTo>
                  <a:pt x="578644" y="157721"/>
                </a:lnTo>
                <a:lnTo>
                  <a:pt x="578644" y="155711"/>
                </a:lnTo>
                <a:lnTo>
                  <a:pt x="577639" y="155711"/>
                </a:lnTo>
                <a:close/>
                <a:moveTo>
                  <a:pt x="853901" y="148679"/>
                </a:moveTo>
                <a:lnTo>
                  <a:pt x="853901" y="151693"/>
                </a:lnTo>
                <a:lnTo>
                  <a:pt x="856915" y="148679"/>
                </a:lnTo>
                <a:lnTo>
                  <a:pt x="853901" y="148679"/>
                </a:lnTo>
                <a:close/>
                <a:moveTo>
                  <a:pt x="870979" y="147675"/>
                </a:moveTo>
                <a:cubicBezTo>
                  <a:pt x="868300" y="147675"/>
                  <a:pt x="862943" y="150688"/>
                  <a:pt x="854906" y="156716"/>
                </a:cubicBezTo>
                <a:lnTo>
                  <a:pt x="854906" y="159730"/>
                </a:lnTo>
                <a:lnTo>
                  <a:pt x="855910" y="159730"/>
                </a:lnTo>
                <a:cubicBezTo>
                  <a:pt x="862608" y="159730"/>
                  <a:pt x="869640" y="158055"/>
                  <a:pt x="877007" y="154707"/>
                </a:cubicBezTo>
                <a:cubicBezTo>
                  <a:pt x="876337" y="150019"/>
                  <a:pt x="874328" y="147675"/>
                  <a:pt x="870979" y="147675"/>
                </a:cubicBezTo>
                <a:close/>
                <a:moveTo>
                  <a:pt x="585676" y="142652"/>
                </a:moveTo>
                <a:lnTo>
                  <a:pt x="578644" y="154707"/>
                </a:lnTo>
                <a:lnTo>
                  <a:pt x="582662" y="154707"/>
                </a:lnTo>
                <a:lnTo>
                  <a:pt x="581657" y="149684"/>
                </a:lnTo>
                <a:lnTo>
                  <a:pt x="586680" y="143656"/>
                </a:lnTo>
                <a:lnTo>
                  <a:pt x="586680" y="142652"/>
                </a:lnTo>
                <a:lnTo>
                  <a:pt x="585676" y="142652"/>
                </a:lnTo>
                <a:close/>
                <a:moveTo>
                  <a:pt x="590699" y="136624"/>
                </a:moveTo>
                <a:lnTo>
                  <a:pt x="587685" y="137629"/>
                </a:lnTo>
                <a:lnTo>
                  <a:pt x="587685" y="140643"/>
                </a:lnTo>
                <a:lnTo>
                  <a:pt x="588690" y="140643"/>
                </a:lnTo>
                <a:lnTo>
                  <a:pt x="590699" y="136624"/>
                </a:lnTo>
                <a:close/>
                <a:moveTo>
                  <a:pt x="1285577" y="134615"/>
                </a:moveTo>
                <a:cubicBezTo>
                  <a:pt x="1282898" y="134615"/>
                  <a:pt x="1277206" y="145665"/>
                  <a:pt x="1268499" y="167766"/>
                </a:cubicBezTo>
                <a:lnTo>
                  <a:pt x="1266490" y="179822"/>
                </a:lnTo>
                <a:cubicBezTo>
                  <a:pt x="1269839" y="184510"/>
                  <a:pt x="1274192" y="188528"/>
                  <a:pt x="1279550" y="191877"/>
                </a:cubicBezTo>
                <a:lnTo>
                  <a:pt x="1281559" y="191877"/>
                </a:lnTo>
                <a:lnTo>
                  <a:pt x="1286582" y="150688"/>
                </a:lnTo>
                <a:lnTo>
                  <a:pt x="1285577" y="142652"/>
                </a:lnTo>
                <a:lnTo>
                  <a:pt x="1286582" y="139638"/>
                </a:lnTo>
                <a:lnTo>
                  <a:pt x="1285577" y="134615"/>
                </a:lnTo>
                <a:close/>
                <a:moveTo>
                  <a:pt x="592708" y="127583"/>
                </a:moveTo>
                <a:lnTo>
                  <a:pt x="590699" y="133610"/>
                </a:lnTo>
                <a:lnTo>
                  <a:pt x="590699" y="134615"/>
                </a:lnTo>
                <a:lnTo>
                  <a:pt x="591703" y="134615"/>
                </a:lnTo>
                <a:lnTo>
                  <a:pt x="593713" y="130597"/>
                </a:lnTo>
                <a:lnTo>
                  <a:pt x="593713" y="127583"/>
                </a:lnTo>
                <a:lnTo>
                  <a:pt x="592708" y="127583"/>
                </a:lnTo>
                <a:close/>
                <a:moveTo>
                  <a:pt x="1534716" y="126578"/>
                </a:moveTo>
                <a:cubicBezTo>
                  <a:pt x="1531367" y="131936"/>
                  <a:pt x="1523330" y="136624"/>
                  <a:pt x="1510605" y="140643"/>
                </a:cubicBezTo>
                <a:lnTo>
                  <a:pt x="1510605" y="142652"/>
                </a:lnTo>
                <a:lnTo>
                  <a:pt x="1512615" y="144661"/>
                </a:lnTo>
                <a:cubicBezTo>
                  <a:pt x="1512615" y="143321"/>
                  <a:pt x="1516298" y="142317"/>
                  <a:pt x="1523665" y="141647"/>
                </a:cubicBezTo>
                <a:lnTo>
                  <a:pt x="1524670" y="140643"/>
                </a:lnTo>
                <a:lnTo>
                  <a:pt x="1526679" y="140643"/>
                </a:lnTo>
                <a:cubicBezTo>
                  <a:pt x="1528018" y="140643"/>
                  <a:pt x="1530697" y="143991"/>
                  <a:pt x="1534716" y="150688"/>
                </a:cubicBezTo>
                <a:lnTo>
                  <a:pt x="1537729" y="150688"/>
                </a:lnTo>
                <a:lnTo>
                  <a:pt x="1538734" y="145665"/>
                </a:lnTo>
                <a:lnTo>
                  <a:pt x="1538734" y="143656"/>
                </a:lnTo>
                <a:cubicBezTo>
                  <a:pt x="1538734" y="132271"/>
                  <a:pt x="1537395" y="126578"/>
                  <a:pt x="1534716" y="126578"/>
                </a:cubicBezTo>
                <a:close/>
                <a:moveTo>
                  <a:pt x="1338821" y="125574"/>
                </a:moveTo>
                <a:lnTo>
                  <a:pt x="1321743" y="151693"/>
                </a:lnTo>
                <a:lnTo>
                  <a:pt x="1321743" y="153702"/>
                </a:lnTo>
                <a:lnTo>
                  <a:pt x="1322747" y="153702"/>
                </a:lnTo>
                <a:cubicBezTo>
                  <a:pt x="1334802" y="144326"/>
                  <a:pt x="1340830" y="138968"/>
                  <a:pt x="1340830" y="137629"/>
                </a:cubicBezTo>
                <a:lnTo>
                  <a:pt x="1340830" y="127583"/>
                </a:lnTo>
                <a:lnTo>
                  <a:pt x="1338821" y="125574"/>
                </a:lnTo>
                <a:close/>
                <a:moveTo>
                  <a:pt x="848878" y="120551"/>
                </a:moveTo>
                <a:lnTo>
                  <a:pt x="848878" y="123564"/>
                </a:lnTo>
                <a:cubicBezTo>
                  <a:pt x="850218" y="123564"/>
                  <a:pt x="851892" y="127918"/>
                  <a:pt x="853901" y="136624"/>
                </a:cubicBezTo>
                <a:cubicBezTo>
                  <a:pt x="863277" y="133945"/>
                  <a:pt x="867966" y="131266"/>
                  <a:pt x="867966" y="128587"/>
                </a:cubicBezTo>
                <a:lnTo>
                  <a:pt x="861938" y="122560"/>
                </a:lnTo>
                <a:lnTo>
                  <a:pt x="856915" y="123564"/>
                </a:lnTo>
                <a:lnTo>
                  <a:pt x="848878" y="120551"/>
                </a:lnTo>
                <a:close/>
                <a:moveTo>
                  <a:pt x="1579922" y="105482"/>
                </a:moveTo>
                <a:lnTo>
                  <a:pt x="1583941" y="105482"/>
                </a:lnTo>
                <a:lnTo>
                  <a:pt x="1583941" y="115528"/>
                </a:lnTo>
                <a:lnTo>
                  <a:pt x="1582936" y="119546"/>
                </a:lnTo>
                <a:lnTo>
                  <a:pt x="1583941" y="123564"/>
                </a:lnTo>
                <a:lnTo>
                  <a:pt x="1582936" y="131601"/>
                </a:lnTo>
                <a:lnTo>
                  <a:pt x="1591977" y="141647"/>
                </a:lnTo>
                <a:lnTo>
                  <a:pt x="1591977" y="145665"/>
                </a:lnTo>
                <a:cubicBezTo>
                  <a:pt x="1589968" y="153702"/>
                  <a:pt x="1587289" y="157721"/>
                  <a:pt x="1583941" y="157721"/>
                </a:cubicBezTo>
                <a:cubicBezTo>
                  <a:pt x="1577243" y="157721"/>
                  <a:pt x="1571551" y="151693"/>
                  <a:pt x="1566863" y="139638"/>
                </a:cubicBezTo>
                <a:lnTo>
                  <a:pt x="1562844" y="135620"/>
                </a:lnTo>
                <a:lnTo>
                  <a:pt x="1562844" y="132606"/>
                </a:lnTo>
                <a:lnTo>
                  <a:pt x="1567867" y="132606"/>
                </a:lnTo>
                <a:cubicBezTo>
                  <a:pt x="1571885" y="132606"/>
                  <a:pt x="1575904" y="123564"/>
                  <a:pt x="1579922" y="105482"/>
                </a:cubicBezTo>
                <a:close/>
                <a:moveTo>
                  <a:pt x="595722" y="104477"/>
                </a:moveTo>
                <a:cubicBezTo>
                  <a:pt x="594382" y="104477"/>
                  <a:pt x="593043" y="106821"/>
                  <a:pt x="591703" y="111509"/>
                </a:cubicBezTo>
                <a:lnTo>
                  <a:pt x="592708" y="111509"/>
                </a:lnTo>
                <a:lnTo>
                  <a:pt x="595722" y="105482"/>
                </a:lnTo>
                <a:lnTo>
                  <a:pt x="595722" y="104477"/>
                </a:lnTo>
                <a:close/>
                <a:moveTo>
                  <a:pt x="1500559" y="93427"/>
                </a:moveTo>
                <a:lnTo>
                  <a:pt x="1507592" y="93427"/>
                </a:lnTo>
                <a:cubicBezTo>
                  <a:pt x="1511610" y="98115"/>
                  <a:pt x="1516968" y="100459"/>
                  <a:pt x="1523665" y="100459"/>
                </a:cubicBezTo>
                <a:cubicBezTo>
                  <a:pt x="1526344" y="102468"/>
                  <a:pt x="1528018" y="107156"/>
                  <a:pt x="1528688" y="114523"/>
                </a:cubicBezTo>
                <a:lnTo>
                  <a:pt x="1529693" y="115528"/>
                </a:lnTo>
                <a:lnTo>
                  <a:pt x="1535720" y="112514"/>
                </a:lnTo>
                <a:lnTo>
                  <a:pt x="1553803" y="112514"/>
                </a:lnTo>
                <a:cubicBezTo>
                  <a:pt x="1555142" y="112514"/>
                  <a:pt x="1556817" y="115528"/>
                  <a:pt x="1558826" y="121555"/>
                </a:cubicBezTo>
                <a:lnTo>
                  <a:pt x="1558826" y="134615"/>
                </a:lnTo>
                <a:lnTo>
                  <a:pt x="1553803" y="155711"/>
                </a:lnTo>
                <a:cubicBezTo>
                  <a:pt x="1552463" y="155711"/>
                  <a:pt x="1550454" y="161404"/>
                  <a:pt x="1547775" y="172789"/>
                </a:cubicBezTo>
                <a:lnTo>
                  <a:pt x="1560835" y="175803"/>
                </a:lnTo>
                <a:lnTo>
                  <a:pt x="1564853" y="174799"/>
                </a:lnTo>
                <a:cubicBezTo>
                  <a:pt x="1569541" y="176808"/>
                  <a:pt x="1572890" y="179822"/>
                  <a:pt x="1574899" y="183840"/>
                </a:cubicBezTo>
                <a:lnTo>
                  <a:pt x="1575904" y="184844"/>
                </a:lnTo>
                <a:lnTo>
                  <a:pt x="1575904" y="189867"/>
                </a:lnTo>
                <a:lnTo>
                  <a:pt x="1567867" y="193886"/>
                </a:lnTo>
                <a:cubicBezTo>
                  <a:pt x="1567867" y="195895"/>
                  <a:pt x="1566528" y="198239"/>
                  <a:pt x="1563849" y="200918"/>
                </a:cubicBezTo>
                <a:cubicBezTo>
                  <a:pt x="1561839" y="208285"/>
                  <a:pt x="1559161" y="211968"/>
                  <a:pt x="1555812" y="211968"/>
                </a:cubicBezTo>
                <a:lnTo>
                  <a:pt x="1554807" y="212973"/>
                </a:lnTo>
                <a:lnTo>
                  <a:pt x="1554807" y="214982"/>
                </a:lnTo>
                <a:cubicBezTo>
                  <a:pt x="1557486" y="214982"/>
                  <a:pt x="1560835" y="218331"/>
                  <a:pt x="1564853" y="225028"/>
                </a:cubicBezTo>
                <a:cubicBezTo>
                  <a:pt x="1564183" y="230386"/>
                  <a:pt x="1562509" y="233065"/>
                  <a:pt x="1559830" y="233065"/>
                </a:cubicBezTo>
                <a:cubicBezTo>
                  <a:pt x="1541748" y="233065"/>
                  <a:pt x="1532706" y="231390"/>
                  <a:pt x="1532706" y="228042"/>
                </a:cubicBezTo>
                <a:lnTo>
                  <a:pt x="1527683" y="229046"/>
                </a:lnTo>
                <a:lnTo>
                  <a:pt x="1522661" y="224023"/>
                </a:lnTo>
                <a:lnTo>
                  <a:pt x="1522661" y="216991"/>
                </a:lnTo>
                <a:cubicBezTo>
                  <a:pt x="1522661" y="215652"/>
                  <a:pt x="1525674" y="214982"/>
                  <a:pt x="1531702" y="214982"/>
                </a:cubicBezTo>
                <a:cubicBezTo>
                  <a:pt x="1531702" y="213643"/>
                  <a:pt x="1534381" y="211634"/>
                  <a:pt x="1539739" y="208955"/>
                </a:cubicBezTo>
                <a:cubicBezTo>
                  <a:pt x="1539739" y="206945"/>
                  <a:pt x="1541078" y="204601"/>
                  <a:pt x="1543757" y="201923"/>
                </a:cubicBezTo>
                <a:lnTo>
                  <a:pt x="1543757" y="200918"/>
                </a:lnTo>
                <a:lnTo>
                  <a:pt x="1535720" y="200918"/>
                </a:lnTo>
                <a:cubicBezTo>
                  <a:pt x="1533041" y="203597"/>
                  <a:pt x="1530027" y="204936"/>
                  <a:pt x="1526679" y="204936"/>
                </a:cubicBezTo>
                <a:cubicBezTo>
                  <a:pt x="1526679" y="206276"/>
                  <a:pt x="1524000" y="206945"/>
                  <a:pt x="1518642" y="206945"/>
                </a:cubicBezTo>
                <a:lnTo>
                  <a:pt x="1516633" y="209959"/>
                </a:lnTo>
                <a:lnTo>
                  <a:pt x="1516633" y="213978"/>
                </a:lnTo>
                <a:lnTo>
                  <a:pt x="1518642" y="216991"/>
                </a:lnTo>
                <a:lnTo>
                  <a:pt x="1518642" y="226033"/>
                </a:lnTo>
                <a:lnTo>
                  <a:pt x="1519647" y="238088"/>
                </a:lnTo>
                <a:lnTo>
                  <a:pt x="1518642" y="239092"/>
                </a:lnTo>
                <a:lnTo>
                  <a:pt x="1512615" y="239092"/>
                </a:lnTo>
                <a:cubicBezTo>
                  <a:pt x="1505917" y="235074"/>
                  <a:pt x="1500559" y="227037"/>
                  <a:pt x="1496541" y="214982"/>
                </a:cubicBezTo>
                <a:lnTo>
                  <a:pt x="1496541" y="208955"/>
                </a:lnTo>
                <a:lnTo>
                  <a:pt x="1498550" y="205941"/>
                </a:lnTo>
                <a:lnTo>
                  <a:pt x="1497546" y="204936"/>
                </a:lnTo>
                <a:lnTo>
                  <a:pt x="1496541" y="204936"/>
                </a:lnTo>
                <a:cubicBezTo>
                  <a:pt x="1493193" y="209624"/>
                  <a:pt x="1489509" y="217996"/>
                  <a:pt x="1485491" y="230051"/>
                </a:cubicBezTo>
                <a:cubicBezTo>
                  <a:pt x="1484151" y="230051"/>
                  <a:pt x="1482142" y="233400"/>
                  <a:pt x="1479463" y="240097"/>
                </a:cubicBezTo>
                <a:lnTo>
                  <a:pt x="1449325" y="248134"/>
                </a:lnTo>
                <a:lnTo>
                  <a:pt x="1448321" y="248134"/>
                </a:lnTo>
                <a:lnTo>
                  <a:pt x="1448321" y="245120"/>
                </a:lnTo>
                <a:cubicBezTo>
                  <a:pt x="1466403" y="225698"/>
                  <a:pt x="1475445" y="214312"/>
                  <a:pt x="1475445" y="210964"/>
                </a:cubicBezTo>
                <a:cubicBezTo>
                  <a:pt x="1476784" y="210964"/>
                  <a:pt x="1477454" y="209289"/>
                  <a:pt x="1477454" y="205941"/>
                </a:cubicBezTo>
                <a:cubicBezTo>
                  <a:pt x="1480803" y="205941"/>
                  <a:pt x="1483816" y="198574"/>
                  <a:pt x="1486495" y="183840"/>
                </a:cubicBezTo>
                <a:cubicBezTo>
                  <a:pt x="1488505" y="183840"/>
                  <a:pt x="1490849" y="176808"/>
                  <a:pt x="1493527" y="162743"/>
                </a:cubicBezTo>
                <a:lnTo>
                  <a:pt x="1494532" y="161739"/>
                </a:lnTo>
                <a:lnTo>
                  <a:pt x="1494532" y="154707"/>
                </a:lnTo>
                <a:lnTo>
                  <a:pt x="1491518" y="151693"/>
                </a:lnTo>
                <a:lnTo>
                  <a:pt x="1488505" y="153702"/>
                </a:lnTo>
                <a:lnTo>
                  <a:pt x="1486495" y="153702"/>
                </a:lnTo>
                <a:cubicBezTo>
                  <a:pt x="1485156" y="153702"/>
                  <a:pt x="1482812" y="150019"/>
                  <a:pt x="1479463" y="142652"/>
                </a:cubicBezTo>
                <a:lnTo>
                  <a:pt x="1479463" y="135620"/>
                </a:lnTo>
                <a:lnTo>
                  <a:pt x="1480468" y="134615"/>
                </a:lnTo>
                <a:cubicBezTo>
                  <a:pt x="1485156" y="125909"/>
                  <a:pt x="1489844" y="120886"/>
                  <a:pt x="1494532" y="119546"/>
                </a:cubicBezTo>
                <a:lnTo>
                  <a:pt x="1501564" y="119546"/>
                </a:lnTo>
                <a:cubicBezTo>
                  <a:pt x="1505583" y="120886"/>
                  <a:pt x="1507592" y="122895"/>
                  <a:pt x="1507592" y="125574"/>
                </a:cubicBezTo>
                <a:lnTo>
                  <a:pt x="1510605" y="127583"/>
                </a:lnTo>
                <a:lnTo>
                  <a:pt x="1524670" y="117537"/>
                </a:lnTo>
                <a:lnTo>
                  <a:pt x="1524670" y="115528"/>
                </a:lnTo>
                <a:lnTo>
                  <a:pt x="1523665" y="115528"/>
                </a:lnTo>
                <a:cubicBezTo>
                  <a:pt x="1522326" y="116867"/>
                  <a:pt x="1519982" y="117537"/>
                  <a:pt x="1516633" y="117537"/>
                </a:cubicBezTo>
                <a:cubicBezTo>
                  <a:pt x="1516633" y="119546"/>
                  <a:pt x="1515963" y="120551"/>
                  <a:pt x="1514624" y="120551"/>
                </a:cubicBezTo>
                <a:lnTo>
                  <a:pt x="1513619" y="120551"/>
                </a:lnTo>
                <a:lnTo>
                  <a:pt x="1512615" y="119546"/>
                </a:lnTo>
                <a:cubicBezTo>
                  <a:pt x="1512615" y="116867"/>
                  <a:pt x="1509266" y="115528"/>
                  <a:pt x="1502569" y="115528"/>
                </a:cubicBezTo>
                <a:cubicBezTo>
                  <a:pt x="1502569" y="114188"/>
                  <a:pt x="1501229" y="113519"/>
                  <a:pt x="1498550" y="113519"/>
                </a:cubicBezTo>
                <a:lnTo>
                  <a:pt x="1494532" y="104477"/>
                </a:lnTo>
                <a:lnTo>
                  <a:pt x="1494532" y="100459"/>
                </a:lnTo>
                <a:lnTo>
                  <a:pt x="1500559" y="93427"/>
                </a:lnTo>
                <a:close/>
                <a:moveTo>
                  <a:pt x="600745" y="93427"/>
                </a:moveTo>
                <a:cubicBezTo>
                  <a:pt x="599405" y="93427"/>
                  <a:pt x="598401" y="94766"/>
                  <a:pt x="597731" y="97445"/>
                </a:cubicBezTo>
                <a:lnTo>
                  <a:pt x="597731" y="100459"/>
                </a:lnTo>
                <a:lnTo>
                  <a:pt x="598735" y="100459"/>
                </a:lnTo>
                <a:lnTo>
                  <a:pt x="600745" y="94431"/>
                </a:lnTo>
                <a:lnTo>
                  <a:pt x="600745" y="93427"/>
                </a:lnTo>
                <a:close/>
                <a:moveTo>
                  <a:pt x="1342839" y="88404"/>
                </a:moveTo>
                <a:cubicBezTo>
                  <a:pt x="1336142" y="88404"/>
                  <a:pt x="1329444" y="92087"/>
                  <a:pt x="1322747" y="99454"/>
                </a:cubicBezTo>
                <a:cubicBezTo>
                  <a:pt x="1320738" y="99454"/>
                  <a:pt x="1314041" y="105147"/>
                  <a:pt x="1302655" y="116532"/>
                </a:cubicBezTo>
                <a:lnTo>
                  <a:pt x="1291605" y="129592"/>
                </a:lnTo>
                <a:cubicBezTo>
                  <a:pt x="1295623" y="138298"/>
                  <a:pt x="1297632" y="146670"/>
                  <a:pt x="1297632" y="154707"/>
                </a:cubicBezTo>
                <a:lnTo>
                  <a:pt x="1296628" y="161739"/>
                </a:lnTo>
                <a:cubicBezTo>
                  <a:pt x="1297967" y="161739"/>
                  <a:pt x="1300311" y="158390"/>
                  <a:pt x="1303660" y="151693"/>
                </a:cubicBezTo>
                <a:lnTo>
                  <a:pt x="1313706" y="135620"/>
                </a:lnTo>
                <a:cubicBezTo>
                  <a:pt x="1321073" y="126913"/>
                  <a:pt x="1325426" y="119881"/>
                  <a:pt x="1326765" y="114523"/>
                </a:cubicBezTo>
                <a:cubicBezTo>
                  <a:pt x="1328775" y="114523"/>
                  <a:pt x="1329779" y="113519"/>
                  <a:pt x="1329779" y="111509"/>
                </a:cubicBezTo>
                <a:cubicBezTo>
                  <a:pt x="1338486" y="100794"/>
                  <a:pt x="1342839" y="94097"/>
                  <a:pt x="1342839" y="91418"/>
                </a:cubicBezTo>
                <a:lnTo>
                  <a:pt x="1342839" y="88404"/>
                </a:lnTo>
                <a:close/>
                <a:moveTo>
                  <a:pt x="604763" y="82376"/>
                </a:moveTo>
                <a:lnTo>
                  <a:pt x="600745" y="91418"/>
                </a:lnTo>
                <a:lnTo>
                  <a:pt x="601749" y="91418"/>
                </a:lnTo>
                <a:lnTo>
                  <a:pt x="605768" y="83381"/>
                </a:lnTo>
                <a:lnTo>
                  <a:pt x="605768" y="82376"/>
                </a:lnTo>
                <a:lnTo>
                  <a:pt x="604763" y="82376"/>
                </a:lnTo>
                <a:close/>
                <a:moveTo>
                  <a:pt x="132606" y="69317"/>
                </a:moveTo>
                <a:lnTo>
                  <a:pt x="107491" y="84385"/>
                </a:lnTo>
                <a:cubicBezTo>
                  <a:pt x="98785" y="84385"/>
                  <a:pt x="94431" y="85390"/>
                  <a:pt x="94431" y="87399"/>
                </a:cubicBezTo>
                <a:cubicBezTo>
                  <a:pt x="94431" y="90078"/>
                  <a:pt x="90413" y="92422"/>
                  <a:pt x="82376" y="94431"/>
                </a:cubicBezTo>
                <a:lnTo>
                  <a:pt x="81372" y="94431"/>
                </a:lnTo>
                <a:lnTo>
                  <a:pt x="81372" y="92422"/>
                </a:lnTo>
                <a:lnTo>
                  <a:pt x="80367" y="92422"/>
                </a:lnTo>
                <a:cubicBezTo>
                  <a:pt x="80367" y="95771"/>
                  <a:pt x="79028" y="97445"/>
                  <a:pt x="76349" y="97445"/>
                </a:cubicBezTo>
                <a:cubicBezTo>
                  <a:pt x="70991" y="100794"/>
                  <a:pt x="68312" y="106486"/>
                  <a:pt x="68312" y="114523"/>
                </a:cubicBezTo>
                <a:lnTo>
                  <a:pt x="69317" y="126578"/>
                </a:lnTo>
                <a:cubicBezTo>
                  <a:pt x="66638" y="142652"/>
                  <a:pt x="65298" y="155376"/>
                  <a:pt x="65298" y="164753"/>
                </a:cubicBezTo>
                <a:cubicBezTo>
                  <a:pt x="76684" y="157386"/>
                  <a:pt x="86730" y="145331"/>
                  <a:pt x="95436" y="128587"/>
                </a:cubicBezTo>
                <a:cubicBezTo>
                  <a:pt x="99454" y="117872"/>
                  <a:pt x="103808" y="112514"/>
                  <a:pt x="108496" y="112514"/>
                </a:cubicBezTo>
                <a:cubicBezTo>
                  <a:pt x="108496" y="109835"/>
                  <a:pt x="110840" y="105817"/>
                  <a:pt x="115528" y="100459"/>
                </a:cubicBezTo>
                <a:cubicBezTo>
                  <a:pt x="115528" y="98450"/>
                  <a:pt x="117202" y="95771"/>
                  <a:pt x="120551" y="92422"/>
                </a:cubicBezTo>
                <a:cubicBezTo>
                  <a:pt x="129257" y="80367"/>
                  <a:pt x="133610" y="72665"/>
                  <a:pt x="133610" y="69317"/>
                </a:cubicBezTo>
                <a:lnTo>
                  <a:pt x="132606" y="69317"/>
                </a:lnTo>
                <a:close/>
                <a:moveTo>
                  <a:pt x="1613074" y="49225"/>
                </a:moveTo>
                <a:lnTo>
                  <a:pt x="1615083" y="49225"/>
                </a:lnTo>
                <a:lnTo>
                  <a:pt x="1629147" y="67307"/>
                </a:lnTo>
                <a:lnTo>
                  <a:pt x="1629147" y="72330"/>
                </a:lnTo>
                <a:cubicBezTo>
                  <a:pt x="1622450" y="78358"/>
                  <a:pt x="1619101" y="88069"/>
                  <a:pt x="1619101" y="101463"/>
                </a:cubicBezTo>
                <a:lnTo>
                  <a:pt x="1619101" y="119546"/>
                </a:lnTo>
                <a:lnTo>
                  <a:pt x="1620106" y="138633"/>
                </a:lnTo>
                <a:lnTo>
                  <a:pt x="1619101" y="141647"/>
                </a:lnTo>
                <a:lnTo>
                  <a:pt x="1625129" y="176808"/>
                </a:lnTo>
                <a:lnTo>
                  <a:pt x="1624124" y="180826"/>
                </a:lnTo>
                <a:lnTo>
                  <a:pt x="1626133" y="182835"/>
                </a:lnTo>
                <a:lnTo>
                  <a:pt x="1628143" y="211968"/>
                </a:lnTo>
                <a:lnTo>
                  <a:pt x="1627138" y="212973"/>
                </a:lnTo>
                <a:lnTo>
                  <a:pt x="1627138" y="213978"/>
                </a:lnTo>
                <a:cubicBezTo>
                  <a:pt x="1627808" y="219335"/>
                  <a:pt x="1629817" y="226033"/>
                  <a:pt x="1633165" y="234069"/>
                </a:cubicBezTo>
                <a:cubicBezTo>
                  <a:pt x="1633165" y="240767"/>
                  <a:pt x="1630821" y="245455"/>
                  <a:pt x="1626133" y="248134"/>
                </a:cubicBezTo>
                <a:lnTo>
                  <a:pt x="1610060" y="248134"/>
                </a:lnTo>
                <a:cubicBezTo>
                  <a:pt x="1606041" y="248134"/>
                  <a:pt x="1603697" y="240432"/>
                  <a:pt x="1603028" y="225028"/>
                </a:cubicBezTo>
                <a:lnTo>
                  <a:pt x="1603028" y="207950"/>
                </a:lnTo>
                <a:lnTo>
                  <a:pt x="1604032" y="192881"/>
                </a:lnTo>
                <a:lnTo>
                  <a:pt x="1603028" y="175803"/>
                </a:lnTo>
                <a:lnTo>
                  <a:pt x="1603028" y="136624"/>
                </a:lnTo>
                <a:lnTo>
                  <a:pt x="1604032" y="132606"/>
                </a:lnTo>
                <a:lnTo>
                  <a:pt x="1603028" y="128587"/>
                </a:lnTo>
                <a:lnTo>
                  <a:pt x="1603028" y="109500"/>
                </a:lnTo>
                <a:cubicBezTo>
                  <a:pt x="1603028" y="92757"/>
                  <a:pt x="1606376" y="73000"/>
                  <a:pt x="1613074" y="50229"/>
                </a:cubicBezTo>
                <a:lnTo>
                  <a:pt x="1613074" y="49225"/>
                </a:lnTo>
                <a:close/>
                <a:moveTo>
                  <a:pt x="1497546" y="45206"/>
                </a:moveTo>
                <a:lnTo>
                  <a:pt x="1501564" y="45206"/>
                </a:lnTo>
                <a:cubicBezTo>
                  <a:pt x="1504913" y="46546"/>
                  <a:pt x="1508596" y="50229"/>
                  <a:pt x="1512615" y="56257"/>
                </a:cubicBezTo>
                <a:lnTo>
                  <a:pt x="1512615" y="65298"/>
                </a:lnTo>
                <a:cubicBezTo>
                  <a:pt x="1512615" y="66638"/>
                  <a:pt x="1510271" y="68312"/>
                  <a:pt x="1505583" y="70321"/>
                </a:cubicBezTo>
                <a:lnTo>
                  <a:pt x="1503573" y="74340"/>
                </a:lnTo>
                <a:lnTo>
                  <a:pt x="1503573" y="75344"/>
                </a:lnTo>
                <a:lnTo>
                  <a:pt x="1508596" y="74340"/>
                </a:lnTo>
                <a:lnTo>
                  <a:pt x="1511610" y="74340"/>
                </a:lnTo>
                <a:lnTo>
                  <a:pt x="1517638" y="76349"/>
                </a:lnTo>
                <a:lnTo>
                  <a:pt x="1519647" y="74340"/>
                </a:lnTo>
                <a:lnTo>
                  <a:pt x="1526679" y="74340"/>
                </a:lnTo>
                <a:lnTo>
                  <a:pt x="1533711" y="76349"/>
                </a:lnTo>
                <a:lnTo>
                  <a:pt x="1539739" y="72330"/>
                </a:lnTo>
                <a:lnTo>
                  <a:pt x="1543757" y="72330"/>
                </a:lnTo>
                <a:cubicBezTo>
                  <a:pt x="1549785" y="76349"/>
                  <a:pt x="1557486" y="78358"/>
                  <a:pt x="1566863" y="78358"/>
                </a:cubicBezTo>
                <a:cubicBezTo>
                  <a:pt x="1574229" y="84385"/>
                  <a:pt x="1577913" y="89074"/>
                  <a:pt x="1577913" y="92422"/>
                </a:cubicBezTo>
                <a:lnTo>
                  <a:pt x="1579922" y="96441"/>
                </a:lnTo>
                <a:lnTo>
                  <a:pt x="1579922" y="98450"/>
                </a:lnTo>
                <a:lnTo>
                  <a:pt x="1575904" y="102468"/>
                </a:lnTo>
                <a:lnTo>
                  <a:pt x="1573895" y="102468"/>
                </a:lnTo>
                <a:lnTo>
                  <a:pt x="1568872" y="98450"/>
                </a:lnTo>
                <a:lnTo>
                  <a:pt x="1564853" y="99454"/>
                </a:lnTo>
                <a:lnTo>
                  <a:pt x="1537729" y="88404"/>
                </a:lnTo>
                <a:lnTo>
                  <a:pt x="1533711" y="91418"/>
                </a:lnTo>
                <a:lnTo>
                  <a:pt x="1530697" y="91418"/>
                </a:lnTo>
                <a:lnTo>
                  <a:pt x="1529693" y="90413"/>
                </a:lnTo>
                <a:cubicBezTo>
                  <a:pt x="1529693" y="85725"/>
                  <a:pt x="1521656" y="83381"/>
                  <a:pt x="1505583" y="83381"/>
                </a:cubicBezTo>
                <a:lnTo>
                  <a:pt x="1498550" y="83381"/>
                </a:lnTo>
                <a:cubicBezTo>
                  <a:pt x="1494532" y="85390"/>
                  <a:pt x="1490849" y="91083"/>
                  <a:pt x="1487500" y="100459"/>
                </a:cubicBezTo>
                <a:cubicBezTo>
                  <a:pt x="1486160" y="100459"/>
                  <a:pt x="1482477" y="105482"/>
                  <a:pt x="1476449" y="115528"/>
                </a:cubicBezTo>
                <a:cubicBezTo>
                  <a:pt x="1475110" y="115528"/>
                  <a:pt x="1473101" y="118207"/>
                  <a:pt x="1470422" y="123564"/>
                </a:cubicBezTo>
                <a:lnTo>
                  <a:pt x="1469417" y="124569"/>
                </a:lnTo>
                <a:lnTo>
                  <a:pt x="1462385" y="124569"/>
                </a:lnTo>
                <a:cubicBezTo>
                  <a:pt x="1457697" y="121890"/>
                  <a:pt x="1455353" y="119881"/>
                  <a:pt x="1455353" y="118542"/>
                </a:cubicBezTo>
                <a:lnTo>
                  <a:pt x="1455353" y="116532"/>
                </a:lnTo>
                <a:cubicBezTo>
                  <a:pt x="1455353" y="114523"/>
                  <a:pt x="1459037" y="112849"/>
                  <a:pt x="1466403" y="111509"/>
                </a:cubicBezTo>
                <a:cubicBezTo>
                  <a:pt x="1466403" y="108830"/>
                  <a:pt x="1470757" y="103473"/>
                  <a:pt x="1479463" y="95436"/>
                </a:cubicBezTo>
                <a:cubicBezTo>
                  <a:pt x="1481472" y="87399"/>
                  <a:pt x="1485156" y="81037"/>
                  <a:pt x="1490514" y="76349"/>
                </a:cubicBezTo>
                <a:cubicBezTo>
                  <a:pt x="1490514" y="74340"/>
                  <a:pt x="1493193" y="68982"/>
                  <a:pt x="1498550" y="60275"/>
                </a:cubicBezTo>
                <a:lnTo>
                  <a:pt x="1498550" y="55252"/>
                </a:lnTo>
                <a:lnTo>
                  <a:pt x="1497546" y="45206"/>
                </a:lnTo>
                <a:close/>
                <a:moveTo>
                  <a:pt x="858924" y="36165"/>
                </a:moveTo>
                <a:cubicBezTo>
                  <a:pt x="849548" y="46881"/>
                  <a:pt x="842851" y="52239"/>
                  <a:pt x="838832" y="52239"/>
                </a:cubicBezTo>
                <a:lnTo>
                  <a:pt x="834814" y="57262"/>
                </a:lnTo>
                <a:lnTo>
                  <a:pt x="839837" y="63289"/>
                </a:lnTo>
                <a:cubicBezTo>
                  <a:pt x="841846" y="63289"/>
                  <a:pt x="842851" y="64294"/>
                  <a:pt x="842851" y="66303"/>
                </a:cubicBezTo>
                <a:lnTo>
                  <a:pt x="860933" y="58266"/>
                </a:lnTo>
                <a:lnTo>
                  <a:pt x="861938" y="59271"/>
                </a:lnTo>
                <a:lnTo>
                  <a:pt x="862943" y="58266"/>
                </a:lnTo>
                <a:lnTo>
                  <a:pt x="864952" y="58266"/>
                </a:lnTo>
                <a:cubicBezTo>
                  <a:pt x="869640" y="58266"/>
                  <a:pt x="871984" y="60610"/>
                  <a:pt x="871984" y="65298"/>
                </a:cubicBezTo>
                <a:lnTo>
                  <a:pt x="871984" y="68312"/>
                </a:lnTo>
                <a:lnTo>
                  <a:pt x="864952" y="75344"/>
                </a:lnTo>
                <a:lnTo>
                  <a:pt x="853901" y="75344"/>
                </a:lnTo>
                <a:lnTo>
                  <a:pt x="850887" y="73335"/>
                </a:lnTo>
                <a:lnTo>
                  <a:pt x="846869" y="78358"/>
                </a:lnTo>
                <a:lnTo>
                  <a:pt x="846869" y="86395"/>
                </a:lnTo>
                <a:lnTo>
                  <a:pt x="848878" y="89408"/>
                </a:lnTo>
                <a:lnTo>
                  <a:pt x="859929" y="86395"/>
                </a:lnTo>
                <a:cubicBezTo>
                  <a:pt x="865287" y="87064"/>
                  <a:pt x="867966" y="88404"/>
                  <a:pt x="867966" y="90413"/>
                </a:cubicBezTo>
                <a:lnTo>
                  <a:pt x="867966" y="95436"/>
                </a:lnTo>
                <a:lnTo>
                  <a:pt x="861938" y="101464"/>
                </a:lnTo>
                <a:lnTo>
                  <a:pt x="857920" y="101464"/>
                </a:lnTo>
                <a:lnTo>
                  <a:pt x="849883" y="99454"/>
                </a:lnTo>
                <a:lnTo>
                  <a:pt x="848878" y="100459"/>
                </a:lnTo>
                <a:lnTo>
                  <a:pt x="848878" y="111509"/>
                </a:lnTo>
                <a:lnTo>
                  <a:pt x="853901" y="112514"/>
                </a:lnTo>
                <a:lnTo>
                  <a:pt x="861938" y="110505"/>
                </a:lnTo>
                <a:lnTo>
                  <a:pt x="862943" y="110505"/>
                </a:lnTo>
                <a:lnTo>
                  <a:pt x="868970" y="116532"/>
                </a:lnTo>
                <a:lnTo>
                  <a:pt x="868970" y="118542"/>
                </a:lnTo>
                <a:lnTo>
                  <a:pt x="867966" y="119546"/>
                </a:lnTo>
                <a:lnTo>
                  <a:pt x="867966" y="120551"/>
                </a:lnTo>
                <a:cubicBezTo>
                  <a:pt x="869305" y="120551"/>
                  <a:pt x="870979" y="123230"/>
                  <a:pt x="872989" y="128587"/>
                </a:cubicBezTo>
                <a:lnTo>
                  <a:pt x="873993" y="128587"/>
                </a:lnTo>
                <a:lnTo>
                  <a:pt x="876002" y="126578"/>
                </a:lnTo>
                <a:lnTo>
                  <a:pt x="876002" y="122560"/>
                </a:lnTo>
                <a:lnTo>
                  <a:pt x="873993" y="119546"/>
                </a:lnTo>
                <a:lnTo>
                  <a:pt x="873993" y="53243"/>
                </a:lnTo>
                <a:lnTo>
                  <a:pt x="876002" y="50229"/>
                </a:lnTo>
                <a:lnTo>
                  <a:pt x="876002" y="37170"/>
                </a:lnTo>
                <a:cubicBezTo>
                  <a:pt x="873323" y="39179"/>
                  <a:pt x="870310" y="40184"/>
                  <a:pt x="866961" y="40184"/>
                </a:cubicBezTo>
                <a:lnTo>
                  <a:pt x="858924" y="36165"/>
                </a:lnTo>
                <a:close/>
                <a:moveTo>
                  <a:pt x="629878" y="32147"/>
                </a:moveTo>
                <a:lnTo>
                  <a:pt x="642937" y="32147"/>
                </a:lnTo>
                <a:cubicBezTo>
                  <a:pt x="646956" y="34826"/>
                  <a:pt x="651979" y="37170"/>
                  <a:pt x="658006" y="39179"/>
                </a:cubicBezTo>
                <a:lnTo>
                  <a:pt x="659011" y="40184"/>
                </a:lnTo>
                <a:cubicBezTo>
                  <a:pt x="661020" y="40184"/>
                  <a:pt x="662694" y="42528"/>
                  <a:pt x="664034" y="47216"/>
                </a:cubicBezTo>
                <a:lnTo>
                  <a:pt x="664034" y="50229"/>
                </a:lnTo>
                <a:cubicBezTo>
                  <a:pt x="662025" y="52908"/>
                  <a:pt x="659011" y="54918"/>
                  <a:pt x="654993" y="56257"/>
                </a:cubicBezTo>
                <a:cubicBezTo>
                  <a:pt x="651644" y="58936"/>
                  <a:pt x="649970" y="61950"/>
                  <a:pt x="649970" y="65298"/>
                </a:cubicBezTo>
                <a:cubicBezTo>
                  <a:pt x="648630" y="65298"/>
                  <a:pt x="645616" y="69986"/>
                  <a:pt x="640928" y="79363"/>
                </a:cubicBezTo>
                <a:lnTo>
                  <a:pt x="637914" y="79363"/>
                </a:lnTo>
                <a:lnTo>
                  <a:pt x="639924" y="82376"/>
                </a:lnTo>
                <a:lnTo>
                  <a:pt x="639924" y="85390"/>
                </a:lnTo>
                <a:cubicBezTo>
                  <a:pt x="636575" y="90748"/>
                  <a:pt x="633226" y="99119"/>
                  <a:pt x="629878" y="110505"/>
                </a:cubicBezTo>
                <a:cubicBezTo>
                  <a:pt x="627869" y="112514"/>
                  <a:pt x="624855" y="119211"/>
                  <a:pt x="620836" y="130597"/>
                </a:cubicBezTo>
                <a:lnTo>
                  <a:pt x="614809" y="139638"/>
                </a:lnTo>
                <a:cubicBezTo>
                  <a:pt x="614809" y="143656"/>
                  <a:pt x="613469" y="147675"/>
                  <a:pt x="610791" y="151693"/>
                </a:cubicBezTo>
                <a:cubicBezTo>
                  <a:pt x="622176" y="161739"/>
                  <a:pt x="628538" y="170445"/>
                  <a:pt x="629878" y="177812"/>
                </a:cubicBezTo>
                <a:lnTo>
                  <a:pt x="630882" y="177812"/>
                </a:lnTo>
                <a:cubicBezTo>
                  <a:pt x="630882" y="173794"/>
                  <a:pt x="633226" y="169776"/>
                  <a:pt x="637914" y="165757"/>
                </a:cubicBezTo>
                <a:cubicBezTo>
                  <a:pt x="637914" y="163748"/>
                  <a:pt x="640259" y="160399"/>
                  <a:pt x="644947" y="155711"/>
                </a:cubicBezTo>
                <a:cubicBezTo>
                  <a:pt x="644947" y="153702"/>
                  <a:pt x="646621" y="151023"/>
                  <a:pt x="649970" y="147675"/>
                </a:cubicBezTo>
                <a:lnTo>
                  <a:pt x="649970" y="145665"/>
                </a:lnTo>
                <a:lnTo>
                  <a:pt x="644947" y="145665"/>
                </a:lnTo>
                <a:lnTo>
                  <a:pt x="640928" y="142652"/>
                </a:lnTo>
                <a:lnTo>
                  <a:pt x="636910" y="142652"/>
                </a:lnTo>
                <a:lnTo>
                  <a:pt x="632891" y="145665"/>
                </a:lnTo>
                <a:lnTo>
                  <a:pt x="627869" y="145665"/>
                </a:lnTo>
                <a:lnTo>
                  <a:pt x="625859" y="143656"/>
                </a:lnTo>
                <a:lnTo>
                  <a:pt x="625859" y="137629"/>
                </a:lnTo>
                <a:cubicBezTo>
                  <a:pt x="627869" y="132941"/>
                  <a:pt x="631552" y="127918"/>
                  <a:pt x="636910" y="122560"/>
                </a:cubicBezTo>
                <a:lnTo>
                  <a:pt x="637914" y="122560"/>
                </a:lnTo>
                <a:lnTo>
                  <a:pt x="640928" y="124569"/>
                </a:lnTo>
                <a:cubicBezTo>
                  <a:pt x="642268" y="117872"/>
                  <a:pt x="645281" y="114523"/>
                  <a:pt x="649970" y="114523"/>
                </a:cubicBezTo>
                <a:cubicBezTo>
                  <a:pt x="649970" y="112514"/>
                  <a:pt x="653318" y="110505"/>
                  <a:pt x="660015" y="108496"/>
                </a:cubicBezTo>
                <a:lnTo>
                  <a:pt x="664034" y="103473"/>
                </a:lnTo>
                <a:lnTo>
                  <a:pt x="680107" y="103473"/>
                </a:lnTo>
                <a:cubicBezTo>
                  <a:pt x="682786" y="107491"/>
                  <a:pt x="685800" y="109500"/>
                  <a:pt x="689149" y="109500"/>
                </a:cubicBezTo>
                <a:lnTo>
                  <a:pt x="697185" y="119546"/>
                </a:lnTo>
                <a:cubicBezTo>
                  <a:pt x="693167" y="137629"/>
                  <a:pt x="688144" y="146670"/>
                  <a:pt x="682116" y="146670"/>
                </a:cubicBezTo>
                <a:cubicBezTo>
                  <a:pt x="682116" y="149349"/>
                  <a:pt x="680777" y="151358"/>
                  <a:pt x="678098" y="152698"/>
                </a:cubicBezTo>
                <a:lnTo>
                  <a:pt x="676089" y="152698"/>
                </a:lnTo>
                <a:lnTo>
                  <a:pt x="675084" y="151693"/>
                </a:lnTo>
                <a:lnTo>
                  <a:pt x="674080" y="151693"/>
                </a:lnTo>
                <a:cubicBezTo>
                  <a:pt x="674080" y="155042"/>
                  <a:pt x="671066" y="159395"/>
                  <a:pt x="665038" y="164753"/>
                </a:cubicBezTo>
                <a:lnTo>
                  <a:pt x="667048" y="164753"/>
                </a:lnTo>
                <a:lnTo>
                  <a:pt x="667048" y="162743"/>
                </a:lnTo>
                <a:lnTo>
                  <a:pt x="671066" y="162743"/>
                </a:lnTo>
                <a:lnTo>
                  <a:pt x="672071" y="163748"/>
                </a:lnTo>
                <a:lnTo>
                  <a:pt x="673075" y="162743"/>
                </a:lnTo>
                <a:lnTo>
                  <a:pt x="677093" y="162743"/>
                </a:lnTo>
                <a:lnTo>
                  <a:pt x="677093" y="180826"/>
                </a:lnTo>
                <a:cubicBezTo>
                  <a:pt x="675754" y="184175"/>
                  <a:pt x="671066" y="187189"/>
                  <a:pt x="663029" y="189867"/>
                </a:cubicBezTo>
                <a:lnTo>
                  <a:pt x="654993" y="195895"/>
                </a:lnTo>
                <a:lnTo>
                  <a:pt x="653988" y="195895"/>
                </a:lnTo>
                <a:lnTo>
                  <a:pt x="649970" y="194890"/>
                </a:lnTo>
                <a:lnTo>
                  <a:pt x="632891" y="203932"/>
                </a:lnTo>
                <a:lnTo>
                  <a:pt x="627869" y="203932"/>
                </a:lnTo>
                <a:cubicBezTo>
                  <a:pt x="627869" y="205941"/>
                  <a:pt x="627199" y="206945"/>
                  <a:pt x="625859" y="206945"/>
                </a:cubicBezTo>
                <a:lnTo>
                  <a:pt x="615813" y="206945"/>
                </a:lnTo>
                <a:cubicBezTo>
                  <a:pt x="610456" y="204267"/>
                  <a:pt x="606437" y="201253"/>
                  <a:pt x="603758" y="197904"/>
                </a:cubicBezTo>
                <a:lnTo>
                  <a:pt x="598735" y="183840"/>
                </a:lnTo>
                <a:lnTo>
                  <a:pt x="598735" y="172789"/>
                </a:lnTo>
                <a:lnTo>
                  <a:pt x="597731" y="172789"/>
                </a:lnTo>
                <a:cubicBezTo>
                  <a:pt x="597731" y="175468"/>
                  <a:pt x="597061" y="176808"/>
                  <a:pt x="595722" y="176808"/>
                </a:cubicBezTo>
                <a:lnTo>
                  <a:pt x="594717" y="176808"/>
                </a:lnTo>
                <a:lnTo>
                  <a:pt x="593713" y="175803"/>
                </a:lnTo>
                <a:lnTo>
                  <a:pt x="592708" y="175803"/>
                </a:lnTo>
                <a:lnTo>
                  <a:pt x="591703" y="176808"/>
                </a:lnTo>
                <a:lnTo>
                  <a:pt x="592708" y="181831"/>
                </a:lnTo>
                <a:lnTo>
                  <a:pt x="592708" y="183840"/>
                </a:lnTo>
                <a:cubicBezTo>
                  <a:pt x="591368" y="187858"/>
                  <a:pt x="588355" y="192211"/>
                  <a:pt x="583667" y="196900"/>
                </a:cubicBezTo>
                <a:cubicBezTo>
                  <a:pt x="580988" y="204267"/>
                  <a:pt x="578644" y="208285"/>
                  <a:pt x="576635" y="208955"/>
                </a:cubicBezTo>
                <a:lnTo>
                  <a:pt x="577639" y="209959"/>
                </a:lnTo>
                <a:lnTo>
                  <a:pt x="577639" y="214982"/>
                </a:lnTo>
                <a:cubicBezTo>
                  <a:pt x="572951" y="214982"/>
                  <a:pt x="567593" y="220005"/>
                  <a:pt x="561566" y="230051"/>
                </a:cubicBezTo>
                <a:lnTo>
                  <a:pt x="556543" y="233065"/>
                </a:lnTo>
                <a:lnTo>
                  <a:pt x="553529" y="233065"/>
                </a:lnTo>
                <a:cubicBezTo>
                  <a:pt x="551520" y="233065"/>
                  <a:pt x="550180" y="230721"/>
                  <a:pt x="549511" y="226033"/>
                </a:cubicBezTo>
                <a:lnTo>
                  <a:pt x="548506" y="227037"/>
                </a:lnTo>
                <a:lnTo>
                  <a:pt x="544488" y="227037"/>
                </a:lnTo>
                <a:lnTo>
                  <a:pt x="544488" y="222014"/>
                </a:lnTo>
                <a:lnTo>
                  <a:pt x="547501" y="214982"/>
                </a:lnTo>
                <a:cubicBezTo>
                  <a:pt x="545492" y="214982"/>
                  <a:pt x="544488" y="214312"/>
                  <a:pt x="544488" y="212973"/>
                </a:cubicBezTo>
                <a:lnTo>
                  <a:pt x="544488" y="210964"/>
                </a:lnTo>
                <a:lnTo>
                  <a:pt x="545492" y="209959"/>
                </a:lnTo>
                <a:lnTo>
                  <a:pt x="545492" y="208955"/>
                </a:lnTo>
                <a:cubicBezTo>
                  <a:pt x="542813" y="208955"/>
                  <a:pt x="541474" y="208285"/>
                  <a:pt x="541474" y="206945"/>
                </a:cubicBezTo>
                <a:lnTo>
                  <a:pt x="541474" y="205941"/>
                </a:lnTo>
                <a:lnTo>
                  <a:pt x="543483" y="203932"/>
                </a:lnTo>
                <a:lnTo>
                  <a:pt x="546497" y="203932"/>
                </a:lnTo>
                <a:lnTo>
                  <a:pt x="547501" y="204936"/>
                </a:lnTo>
                <a:lnTo>
                  <a:pt x="548506" y="203932"/>
                </a:lnTo>
                <a:lnTo>
                  <a:pt x="551520" y="203932"/>
                </a:lnTo>
                <a:lnTo>
                  <a:pt x="554533" y="205941"/>
                </a:lnTo>
                <a:lnTo>
                  <a:pt x="554533" y="202927"/>
                </a:lnTo>
                <a:lnTo>
                  <a:pt x="551520" y="202927"/>
                </a:lnTo>
                <a:lnTo>
                  <a:pt x="551520" y="198909"/>
                </a:lnTo>
                <a:cubicBezTo>
                  <a:pt x="551520" y="197569"/>
                  <a:pt x="553194" y="196565"/>
                  <a:pt x="556543" y="195895"/>
                </a:cubicBezTo>
                <a:lnTo>
                  <a:pt x="561566" y="186854"/>
                </a:lnTo>
                <a:lnTo>
                  <a:pt x="561566" y="182835"/>
                </a:lnTo>
                <a:lnTo>
                  <a:pt x="560561" y="182835"/>
                </a:lnTo>
                <a:cubicBezTo>
                  <a:pt x="557213" y="187523"/>
                  <a:pt x="555538" y="190872"/>
                  <a:pt x="555538" y="192881"/>
                </a:cubicBezTo>
                <a:cubicBezTo>
                  <a:pt x="553529" y="192881"/>
                  <a:pt x="552524" y="193886"/>
                  <a:pt x="552524" y="195895"/>
                </a:cubicBezTo>
                <a:cubicBezTo>
                  <a:pt x="551185" y="199244"/>
                  <a:pt x="547836" y="200918"/>
                  <a:pt x="542478" y="200918"/>
                </a:cubicBezTo>
                <a:lnTo>
                  <a:pt x="541474" y="199913"/>
                </a:lnTo>
                <a:lnTo>
                  <a:pt x="541474" y="195895"/>
                </a:lnTo>
                <a:cubicBezTo>
                  <a:pt x="543483" y="192546"/>
                  <a:pt x="545492" y="190872"/>
                  <a:pt x="547501" y="190872"/>
                </a:cubicBezTo>
                <a:lnTo>
                  <a:pt x="546497" y="189867"/>
                </a:lnTo>
                <a:lnTo>
                  <a:pt x="546497" y="187858"/>
                </a:lnTo>
                <a:lnTo>
                  <a:pt x="558552" y="179822"/>
                </a:lnTo>
                <a:lnTo>
                  <a:pt x="556543" y="177812"/>
                </a:lnTo>
                <a:lnTo>
                  <a:pt x="556543" y="176808"/>
                </a:lnTo>
                <a:cubicBezTo>
                  <a:pt x="559891" y="174129"/>
                  <a:pt x="561901" y="170110"/>
                  <a:pt x="562570" y="164753"/>
                </a:cubicBezTo>
                <a:cubicBezTo>
                  <a:pt x="564579" y="163413"/>
                  <a:pt x="566923" y="159060"/>
                  <a:pt x="569602" y="151693"/>
                </a:cubicBezTo>
                <a:cubicBezTo>
                  <a:pt x="576300" y="145665"/>
                  <a:pt x="579648" y="140308"/>
                  <a:pt x="579648" y="135620"/>
                </a:cubicBezTo>
                <a:lnTo>
                  <a:pt x="589694" y="116532"/>
                </a:lnTo>
                <a:lnTo>
                  <a:pt x="588690" y="113519"/>
                </a:lnTo>
                <a:lnTo>
                  <a:pt x="575630" y="113519"/>
                </a:lnTo>
                <a:cubicBezTo>
                  <a:pt x="568933" y="110170"/>
                  <a:pt x="565584" y="106486"/>
                  <a:pt x="565584" y="102468"/>
                </a:cubicBezTo>
                <a:lnTo>
                  <a:pt x="556543" y="88404"/>
                </a:lnTo>
                <a:lnTo>
                  <a:pt x="556543" y="81372"/>
                </a:lnTo>
                <a:lnTo>
                  <a:pt x="558552" y="78358"/>
                </a:lnTo>
                <a:lnTo>
                  <a:pt x="558552" y="68312"/>
                </a:lnTo>
                <a:lnTo>
                  <a:pt x="575630" y="56257"/>
                </a:lnTo>
                <a:lnTo>
                  <a:pt x="576635" y="56257"/>
                </a:lnTo>
                <a:lnTo>
                  <a:pt x="579648" y="58266"/>
                </a:lnTo>
                <a:lnTo>
                  <a:pt x="582662" y="58266"/>
                </a:lnTo>
                <a:lnTo>
                  <a:pt x="585676" y="56257"/>
                </a:lnTo>
                <a:lnTo>
                  <a:pt x="590699" y="56257"/>
                </a:lnTo>
                <a:cubicBezTo>
                  <a:pt x="590699" y="54248"/>
                  <a:pt x="592373" y="53243"/>
                  <a:pt x="595722" y="53243"/>
                </a:cubicBezTo>
                <a:cubicBezTo>
                  <a:pt x="595722" y="49895"/>
                  <a:pt x="599740" y="47216"/>
                  <a:pt x="607777" y="45206"/>
                </a:cubicBezTo>
                <a:cubicBezTo>
                  <a:pt x="607777" y="43867"/>
                  <a:pt x="612130" y="41858"/>
                  <a:pt x="620836" y="39179"/>
                </a:cubicBezTo>
                <a:cubicBezTo>
                  <a:pt x="620836" y="37839"/>
                  <a:pt x="623850" y="35495"/>
                  <a:pt x="629878" y="32147"/>
                </a:cubicBezTo>
                <a:close/>
                <a:moveTo>
                  <a:pt x="107491" y="19087"/>
                </a:moveTo>
                <a:lnTo>
                  <a:pt x="109500" y="19087"/>
                </a:lnTo>
                <a:cubicBezTo>
                  <a:pt x="116867" y="23105"/>
                  <a:pt x="122560" y="28463"/>
                  <a:pt x="126578" y="35161"/>
                </a:cubicBezTo>
                <a:lnTo>
                  <a:pt x="126578" y="44202"/>
                </a:lnTo>
                <a:lnTo>
                  <a:pt x="115528" y="65298"/>
                </a:lnTo>
                <a:lnTo>
                  <a:pt x="116532" y="66303"/>
                </a:lnTo>
                <a:lnTo>
                  <a:pt x="117537" y="66303"/>
                </a:lnTo>
                <a:cubicBezTo>
                  <a:pt x="130262" y="61615"/>
                  <a:pt x="141312" y="56592"/>
                  <a:pt x="150688" y="51234"/>
                </a:cubicBezTo>
                <a:lnTo>
                  <a:pt x="157721" y="50229"/>
                </a:lnTo>
                <a:cubicBezTo>
                  <a:pt x="177143" y="51569"/>
                  <a:pt x="186854" y="53578"/>
                  <a:pt x="186854" y="56257"/>
                </a:cubicBezTo>
                <a:lnTo>
                  <a:pt x="186854" y="58266"/>
                </a:lnTo>
                <a:cubicBezTo>
                  <a:pt x="179487" y="66303"/>
                  <a:pt x="170111" y="74005"/>
                  <a:pt x="158725" y="81372"/>
                </a:cubicBezTo>
                <a:cubicBezTo>
                  <a:pt x="155377" y="86060"/>
                  <a:pt x="148344" y="90748"/>
                  <a:pt x="137629" y="95436"/>
                </a:cubicBezTo>
                <a:cubicBezTo>
                  <a:pt x="128253" y="104142"/>
                  <a:pt x="123565" y="109165"/>
                  <a:pt x="123565" y="110505"/>
                </a:cubicBezTo>
                <a:cubicBezTo>
                  <a:pt x="118207" y="114523"/>
                  <a:pt x="115528" y="118207"/>
                  <a:pt x="115528" y="121555"/>
                </a:cubicBezTo>
                <a:lnTo>
                  <a:pt x="109500" y="127583"/>
                </a:lnTo>
                <a:lnTo>
                  <a:pt x="109500" y="129592"/>
                </a:lnTo>
                <a:lnTo>
                  <a:pt x="113519" y="129592"/>
                </a:lnTo>
                <a:lnTo>
                  <a:pt x="147675" y="103473"/>
                </a:lnTo>
                <a:lnTo>
                  <a:pt x="154707" y="101464"/>
                </a:lnTo>
                <a:cubicBezTo>
                  <a:pt x="160734" y="101464"/>
                  <a:pt x="163748" y="102803"/>
                  <a:pt x="163748" y="105482"/>
                </a:cubicBezTo>
                <a:lnTo>
                  <a:pt x="164753" y="110505"/>
                </a:lnTo>
                <a:cubicBezTo>
                  <a:pt x="146000" y="128587"/>
                  <a:pt x="134950" y="140308"/>
                  <a:pt x="131601" y="145665"/>
                </a:cubicBezTo>
                <a:lnTo>
                  <a:pt x="132606" y="146670"/>
                </a:lnTo>
                <a:cubicBezTo>
                  <a:pt x="137294" y="146670"/>
                  <a:pt x="147675" y="140308"/>
                  <a:pt x="163748" y="127583"/>
                </a:cubicBezTo>
                <a:lnTo>
                  <a:pt x="171785" y="125574"/>
                </a:lnTo>
                <a:lnTo>
                  <a:pt x="179822" y="125574"/>
                </a:lnTo>
                <a:cubicBezTo>
                  <a:pt x="181161" y="125574"/>
                  <a:pt x="181831" y="126578"/>
                  <a:pt x="181831" y="128587"/>
                </a:cubicBezTo>
                <a:cubicBezTo>
                  <a:pt x="181831" y="133276"/>
                  <a:pt x="177477" y="138298"/>
                  <a:pt x="168771" y="143656"/>
                </a:cubicBezTo>
                <a:lnTo>
                  <a:pt x="145665" y="172789"/>
                </a:lnTo>
                <a:lnTo>
                  <a:pt x="145665" y="173794"/>
                </a:lnTo>
                <a:lnTo>
                  <a:pt x="149684" y="175803"/>
                </a:lnTo>
                <a:lnTo>
                  <a:pt x="158725" y="175803"/>
                </a:lnTo>
                <a:cubicBezTo>
                  <a:pt x="170780" y="179822"/>
                  <a:pt x="183170" y="186184"/>
                  <a:pt x="195895" y="194890"/>
                </a:cubicBezTo>
                <a:cubicBezTo>
                  <a:pt x="199913" y="196900"/>
                  <a:pt x="201923" y="202257"/>
                  <a:pt x="201923" y="210964"/>
                </a:cubicBezTo>
                <a:lnTo>
                  <a:pt x="203932" y="212973"/>
                </a:lnTo>
                <a:lnTo>
                  <a:pt x="203932" y="217996"/>
                </a:lnTo>
                <a:lnTo>
                  <a:pt x="198909" y="223019"/>
                </a:lnTo>
                <a:lnTo>
                  <a:pt x="197904" y="223019"/>
                </a:lnTo>
                <a:cubicBezTo>
                  <a:pt x="187189" y="220340"/>
                  <a:pt x="178817" y="216991"/>
                  <a:pt x="172789" y="212973"/>
                </a:cubicBezTo>
                <a:lnTo>
                  <a:pt x="166762" y="214982"/>
                </a:lnTo>
                <a:lnTo>
                  <a:pt x="163748" y="214982"/>
                </a:lnTo>
                <a:lnTo>
                  <a:pt x="161739" y="212973"/>
                </a:lnTo>
                <a:lnTo>
                  <a:pt x="161739" y="210964"/>
                </a:lnTo>
                <a:cubicBezTo>
                  <a:pt x="163078" y="209624"/>
                  <a:pt x="164083" y="205606"/>
                  <a:pt x="164753" y="198909"/>
                </a:cubicBezTo>
                <a:lnTo>
                  <a:pt x="155711" y="187858"/>
                </a:lnTo>
                <a:lnTo>
                  <a:pt x="142652" y="177812"/>
                </a:lnTo>
                <a:cubicBezTo>
                  <a:pt x="140643" y="177812"/>
                  <a:pt x="135620" y="183170"/>
                  <a:pt x="127583" y="193886"/>
                </a:cubicBezTo>
                <a:cubicBezTo>
                  <a:pt x="125574" y="193886"/>
                  <a:pt x="123230" y="197234"/>
                  <a:pt x="120551" y="203932"/>
                </a:cubicBezTo>
                <a:cubicBezTo>
                  <a:pt x="114523" y="208620"/>
                  <a:pt x="110170" y="210964"/>
                  <a:pt x="107491" y="210964"/>
                </a:cubicBezTo>
                <a:lnTo>
                  <a:pt x="104477" y="209959"/>
                </a:lnTo>
                <a:lnTo>
                  <a:pt x="104477" y="208955"/>
                </a:lnTo>
                <a:cubicBezTo>
                  <a:pt x="105817" y="202257"/>
                  <a:pt x="111844" y="193551"/>
                  <a:pt x="122560" y="182835"/>
                </a:cubicBezTo>
                <a:lnTo>
                  <a:pt x="135620" y="167766"/>
                </a:lnTo>
                <a:cubicBezTo>
                  <a:pt x="135620" y="166427"/>
                  <a:pt x="138633" y="163078"/>
                  <a:pt x="144661" y="157721"/>
                </a:cubicBezTo>
                <a:lnTo>
                  <a:pt x="146670" y="150688"/>
                </a:lnTo>
                <a:lnTo>
                  <a:pt x="145665" y="150688"/>
                </a:lnTo>
                <a:cubicBezTo>
                  <a:pt x="142317" y="150688"/>
                  <a:pt x="128922" y="159395"/>
                  <a:pt x="105482" y="176808"/>
                </a:cubicBezTo>
                <a:cubicBezTo>
                  <a:pt x="102803" y="176808"/>
                  <a:pt x="100459" y="177812"/>
                  <a:pt x="98450" y="179822"/>
                </a:cubicBezTo>
                <a:lnTo>
                  <a:pt x="88404" y="178817"/>
                </a:lnTo>
                <a:lnTo>
                  <a:pt x="88404" y="175803"/>
                </a:lnTo>
                <a:cubicBezTo>
                  <a:pt x="107156" y="162409"/>
                  <a:pt x="117537" y="152698"/>
                  <a:pt x="119546" y="146670"/>
                </a:cubicBezTo>
                <a:cubicBezTo>
                  <a:pt x="122225" y="143991"/>
                  <a:pt x="124234" y="140308"/>
                  <a:pt x="125574" y="135620"/>
                </a:cubicBezTo>
                <a:lnTo>
                  <a:pt x="126578" y="134615"/>
                </a:lnTo>
                <a:cubicBezTo>
                  <a:pt x="126578" y="133276"/>
                  <a:pt x="127583" y="132606"/>
                  <a:pt x="129592" y="132606"/>
                </a:cubicBezTo>
                <a:lnTo>
                  <a:pt x="129592" y="131601"/>
                </a:lnTo>
                <a:lnTo>
                  <a:pt x="127583" y="131601"/>
                </a:lnTo>
                <a:cubicBezTo>
                  <a:pt x="114858" y="139638"/>
                  <a:pt x="105147" y="144996"/>
                  <a:pt x="98450" y="147675"/>
                </a:cubicBezTo>
                <a:cubicBezTo>
                  <a:pt x="93762" y="147675"/>
                  <a:pt x="90413" y="150354"/>
                  <a:pt x="88404" y="155711"/>
                </a:cubicBezTo>
                <a:lnTo>
                  <a:pt x="74340" y="172789"/>
                </a:lnTo>
                <a:cubicBezTo>
                  <a:pt x="71661" y="174129"/>
                  <a:pt x="68312" y="178482"/>
                  <a:pt x="64294" y="185849"/>
                </a:cubicBezTo>
                <a:lnTo>
                  <a:pt x="65298" y="190872"/>
                </a:lnTo>
                <a:lnTo>
                  <a:pt x="64294" y="191877"/>
                </a:lnTo>
                <a:lnTo>
                  <a:pt x="67307" y="215987"/>
                </a:lnTo>
                <a:lnTo>
                  <a:pt x="66303" y="231056"/>
                </a:lnTo>
                <a:cubicBezTo>
                  <a:pt x="69652" y="235744"/>
                  <a:pt x="71326" y="241102"/>
                  <a:pt x="71326" y="247129"/>
                </a:cubicBezTo>
                <a:lnTo>
                  <a:pt x="68312" y="248134"/>
                </a:lnTo>
                <a:cubicBezTo>
                  <a:pt x="59606" y="242776"/>
                  <a:pt x="55252" y="233735"/>
                  <a:pt x="55252" y="221010"/>
                </a:cubicBezTo>
                <a:lnTo>
                  <a:pt x="54248" y="197904"/>
                </a:lnTo>
                <a:cubicBezTo>
                  <a:pt x="46881" y="205271"/>
                  <a:pt x="43197" y="210964"/>
                  <a:pt x="43197" y="214982"/>
                </a:cubicBezTo>
                <a:cubicBezTo>
                  <a:pt x="37170" y="214982"/>
                  <a:pt x="34156" y="212638"/>
                  <a:pt x="34156" y="207950"/>
                </a:cubicBezTo>
                <a:lnTo>
                  <a:pt x="31142" y="203932"/>
                </a:lnTo>
                <a:lnTo>
                  <a:pt x="31142" y="201923"/>
                </a:lnTo>
                <a:cubicBezTo>
                  <a:pt x="31142" y="200583"/>
                  <a:pt x="32482" y="199913"/>
                  <a:pt x="35161" y="199913"/>
                </a:cubicBezTo>
                <a:lnTo>
                  <a:pt x="35161" y="194890"/>
                </a:lnTo>
                <a:cubicBezTo>
                  <a:pt x="38509" y="192211"/>
                  <a:pt x="40184" y="187858"/>
                  <a:pt x="40184" y="181831"/>
                </a:cubicBezTo>
                <a:cubicBezTo>
                  <a:pt x="42193" y="181831"/>
                  <a:pt x="44537" y="174129"/>
                  <a:pt x="47216" y="158725"/>
                </a:cubicBezTo>
                <a:lnTo>
                  <a:pt x="53243" y="145665"/>
                </a:lnTo>
                <a:lnTo>
                  <a:pt x="53243" y="141647"/>
                </a:lnTo>
                <a:lnTo>
                  <a:pt x="57262" y="115528"/>
                </a:lnTo>
                <a:lnTo>
                  <a:pt x="56257" y="114523"/>
                </a:lnTo>
                <a:lnTo>
                  <a:pt x="55252" y="114523"/>
                </a:lnTo>
                <a:lnTo>
                  <a:pt x="31142" y="128587"/>
                </a:lnTo>
                <a:lnTo>
                  <a:pt x="30138" y="129592"/>
                </a:lnTo>
                <a:lnTo>
                  <a:pt x="10046" y="130597"/>
                </a:lnTo>
                <a:cubicBezTo>
                  <a:pt x="4688" y="130597"/>
                  <a:pt x="1339" y="128922"/>
                  <a:pt x="0" y="125574"/>
                </a:cubicBezTo>
                <a:lnTo>
                  <a:pt x="0" y="115528"/>
                </a:lnTo>
                <a:cubicBezTo>
                  <a:pt x="0" y="110840"/>
                  <a:pt x="2679" y="106152"/>
                  <a:pt x="8037" y="101464"/>
                </a:cubicBezTo>
                <a:lnTo>
                  <a:pt x="8037" y="100459"/>
                </a:lnTo>
                <a:lnTo>
                  <a:pt x="13060" y="100459"/>
                </a:lnTo>
                <a:lnTo>
                  <a:pt x="12055" y="110505"/>
                </a:lnTo>
                <a:lnTo>
                  <a:pt x="27124" y="102468"/>
                </a:lnTo>
                <a:cubicBezTo>
                  <a:pt x="29133" y="102468"/>
                  <a:pt x="36835" y="97780"/>
                  <a:pt x="50229" y="88404"/>
                </a:cubicBezTo>
                <a:cubicBezTo>
                  <a:pt x="52908" y="88404"/>
                  <a:pt x="55252" y="86730"/>
                  <a:pt x="57262" y="83381"/>
                </a:cubicBezTo>
                <a:lnTo>
                  <a:pt x="57262" y="31142"/>
                </a:lnTo>
                <a:lnTo>
                  <a:pt x="58266" y="21096"/>
                </a:lnTo>
                <a:lnTo>
                  <a:pt x="59271" y="21096"/>
                </a:lnTo>
                <a:cubicBezTo>
                  <a:pt x="69986" y="23775"/>
                  <a:pt x="75344" y="32482"/>
                  <a:pt x="75344" y="47216"/>
                </a:cubicBezTo>
                <a:cubicBezTo>
                  <a:pt x="75344" y="55922"/>
                  <a:pt x="74674" y="62284"/>
                  <a:pt x="73335" y="66303"/>
                </a:cubicBezTo>
                <a:lnTo>
                  <a:pt x="74340" y="71326"/>
                </a:lnTo>
                <a:lnTo>
                  <a:pt x="75344" y="71326"/>
                </a:lnTo>
                <a:lnTo>
                  <a:pt x="76349" y="66303"/>
                </a:lnTo>
                <a:lnTo>
                  <a:pt x="76349" y="59271"/>
                </a:lnTo>
                <a:lnTo>
                  <a:pt x="77353" y="59271"/>
                </a:lnTo>
                <a:cubicBezTo>
                  <a:pt x="80702" y="59271"/>
                  <a:pt x="85725" y="61950"/>
                  <a:pt x="92422" y="67307"/>
                </a:cubicBezTo>
                <a:lnTo>
                  <a:pt x="93427" y="67307"/>
                </a:lnTo>
                <a:cubicBezTo>
                  <a:pt x="100794" y="53913"/>
                  <a:pt x="104477" y="43197"/>
                  <a:pt x="104477" y="35161"/>
                </a:cubicBezTo>
                <a:lnTo>
                  <a:pt x="104477" y="25115"/>
                </a:lnTo>
                <a:cubicBezTo>
                  <a:pt x="105147" y="21096"/>
                  <a:pt x="106152" y="19087"/>
                  <a:pt x="107491" y="19087"/>
                </a:cubicBezTo>
                <a:close/>
                <a:moveTo>
                  <a:pt x="383753" y="15069"/>
                </a:moveTo>
                <a:cubicBezTo>
                  <a:pt x="389111" y="17078"/>
                  <a:pt x="391790" y="18752"/>
                  <a:pt x="391790" y="20092"/>
                </a:cubicBezTo>
                <a:lnTo>
                  <a:pt x="391790" y="24110"/>
                </a:lnTo>
                <a:cubicBezTo>
                  <a:pt x="391790" y="25450"/>
                  <a:pt x="380739" y="27124"/>
                  <a:pt x="358639" y="29133"/>
                </a:cubicBezTo>
                <a:cubicBezTo>
                  <a:pt x="341895" y="43867"/>
                  <a:pt x="329171" y="57262"/>
                  <a:pt x="320464" y="69317"/>
                </a:cubicBezTo>
                <a:lnTo>
                  <a:pt x="319459" y="70321"/>
                </a:lnTo>
                <a:lnTo>
                  <a:pt x="319459" y="71326"/>
                </a:lnTo>
                <a:lnTo>
                  <a:pt x="320464" y="71326"/>
                </a:lnTo>
                <a:lnTo>
                  <a:pt x="332519" y="60275"/>
                </a:lnTo>
                <a:lnTo>
                  <a:pt x="333524" y="60275"/>
                </a:lnTo>
                <a:cubicBezTo>
                  <a:pt x="335533" y="60275"/>
                  <a:pt x="336538" y="62284"/>
                  <a:pt x="336538" y="66303"/>
                </a:cubicBezTo>
                <a:cubicBezTo>
                  <a:pt x="338547" y="66973"/>
                  <a:pt x="340891" y="70991"/>
                  <a:pt x="343570" y="78358"/>
                </a:cubicBezTo>
                <a:lnTo>
                  <a:pt x="344574" y="78358"/>
                </a:lnTo>
                <a:cubicBezTo>
                  <a:pt x="345914" y="63624"/>
                  <a:pt x="348927" y="51569"/>
                  <a:pt x="353616" y="42193"/>
                </a:cubicBezTo>
                <a:lnTo>
                  <a:pt x="356629" y="42193"/>
                </a:lnTo>
                <a:lnTo>
                  <a:pt x="362657" y="50229"/>
                </a:lnTo>
                <a:cubicBezTo>
                  <a:pt x="361317" y="58266"/>
                  <a:pt x="358304" y="67977"/>
                  <a:pt x="353616" y="79363"/>
                </a:cubicBezTo>
                <a:cubicBezTo>
                  <a:pt x="353616" y="81372"/>
                  <a:pt x="352276" y="83716"/>
                  <a:pt x="349597" y="86395"/>
                </a:cubicBezTo>
                <a:cubicBezTo>
                  <a:pt x="349597" y="91752"/>
                  <a:pt x="348593" y="95101"/>
                  <a:pt x="346583" y="96441"/>
                </a:cubicBezTo>
                <a:lnTo>
                  <a:pt x="347588" y="97445"/>
                </a:lnTo>
                <a:lnTo>
                  <a:pt x="347588" y="98450"/>
                </a:lnTo>
                <a:lnTo>
                  <a:pt x="345579" y="119546"/>
                </a:lnTo>
                <a:lnTo>
                  <a:pt x="346583" y="119546"/>
                </a:lnTo>
                <a:cubicBezTo>
                  <a:pt x="349262" y="119546"/>
                  <a:pt x="350602" y="120551"/>
                  <a:pt x="350602" y="122560"/>
                </a:cubicBezTo>
                <a:cubicBezTo>
                  <a:pt x="350602" y="125239"/>
                  <a:pt x="348593" y="130597"/>
                  <a:pt x="344574" y="138633"/>
                </a:cubicBezTo>
                <a:lnTo>
                  <a:pt x="344574" y="140643"/>
                </a:lnTo>
                <a:lnTo>
                  <a:pt x="345579" y="144661"/>
                </a:lnTo>
                <a:lnTo>
                  <a:pt x="346583" y="144661"/>
                </a:lnTo>
                <a:lnTo>
                  <a:pt x="352611" y="136624"/>
                </a:lnTo>
                <a:cubicBezTo>
                  <a:pt x="352611" y="133276"/>
                  <a:pt x="355290" y="128587"/>
                  <a:pt x="360648" y="122560"/>
                </a:cubicBezTo>
                <a:lnTo>
                  <a:pt x="364666" y="122560"/>
                </a:lnTo>
                <a:cubicBezTo>
                  <a:pt x="367345" y="124569"/>
                  <a:pt x="369689" y="127583"/>
                  <a:pt x="371698" y="131601"/>
                </a:cubicBezTo>
                <a:lnTo>
                  <a:pt x="371698" y="133610"/>
                </a:lnTo>
                <a:lnTo>
                  <a:pt x="370694" y="134615"/>
                </a:lnTo>
                <a:lnTo>
                  <a:pt x="371698" y="135620"/>
                </a:lnTo>
                <a:lnTo>
                  <a:pt x="371698" y="141647"/>
                </a:lnTo>
                <a:cubicBezTo>
                  <a:pt x="361652" y="158390"/>
                  <a:pt x="356629" y="168771"/>
                  <a:pt x="356629" y="172789"/>
                </a:cubicBezTo>
                <a:lnTo>
                  <a:pt x="356629" y="175803"/>
                </a:lnTo>
                <a:lnTo>
                  <a:pt x="360648" y="189867"/>
                </a:lnTo>
                <a:lnTo>
                  <a:pt x="359643" y="192881"/>
                </a:lnTo>
                <a:cubicBezTo>
                  <a:pt x="360983" y="200918"/>
                  <a:pt x="362322" y="204936"/>
                  <a:pt x="363661" y="204936"/>
                </a:cubicBezTo>
                <a:cubicBezTo>
                  <a:pt x="363661" y="200918"/>
                  <a:pt x="365336" y="197904"/>
                  <a:pt x="368684" y="195895"/>
                </a:cubicBezTo>
                <a:cubicBezTo>
                  <a:pt x="370694" y="193216"/>
                  <a:pt x="371698" y="190202"/>
                  <a:pt x="371698" y="186854"/>
                </a:cubicBezTo>
                <a:lnTo>
                  <a:pt x="371698" y="181831"/>
                </a:lnTo>
                <a:lnTo>
                  <a:pt x="367680" y="176808"/>
                </a:lnTo>
                <a:lnTo>
                  <a:pt x="367680" y="173794"/>
                </a:lnTo>
                <a:cubicBezTo>
                  <a:pt x="371698" y="173794"/>
                  <a:pt x="375717" y="171450"/>
                  <a:pt x="379735" y="166762"/>
                </a:cubicBezTo>
                <a:lnTo>
                  <a:pt x="373707" y="162743"/>
                </a:lnTo>
                <a:lnTo>
                  <a:pt x="373707" y="160734"/>
                </a:lnTo>
                <a:cubicBezTo>
                  <a:pt x="377726" y="158055"/>
                  <a:pt x="379735" y="155376"/>
                  <a:pt x="379735" y="152698"/>
                </a:cubicBezTo>
                <a:cubicBezTo>
                  <a:pt x="382414" y="152698"/>
                  <a:pt x="385762" y="150019"/>
                  <a:pt x="389781" y="144661"/>
                </a:cubicBezTo>
                <a:lnTo>
                  <a:pt x="389781" y="142652"/>
                </a:lnTo>
                <a:lnTo>
                  <a:pt x="388776" y="143656"/>
                </a:lnTo>
                <a:lnTo>
                  <a:pt x="381744" y="143656"/>
                </a:lnTo>
                <a:lnTo>
                  <a:pt x="381744" y="140643"/>
                </a:lnTo>
                <a:cubicBezTo>
                  <a:pt x="405854" y="124569"/>
                  <a:pt x="417909" y="111844"/>
                  <a:pt x="417909" y="102468"/>
                </a:cubicBezTo>
                <a:lnTo>
                  <a:pt x="416905" y="101464"/>
                </a:lnTo>
                <a:lnTo>
                  <a:pt x="415900" y="101464"/>
                </a:lnTo>
                <a:cubicBezTo>
                  <a:pt x="409203" y="104812"/>
                  <a:pt x="404850" y="107826"/>
                  <a:pt x="402840" y="110505"/>
                </a:cubicBezTo>
                <a:lnTo>
                  <a:pt x="400831" y="110505"/>
                </a:lnTo>
                <a:cubicBezTo>
                  <a:pt x="388776" y="110505"/>
                  <a:pt x="382749" y="108161"/>
                  <a:pt x="382749" y="103473"/>
                </a:cubicBezTo>
                <a:lnTo>
                  <a:pt x="381744" y="97445"/>
                </a:lnTo>
                <a:cubicBezTo>
                  <a:pt x="389111" y="90078"/>
                  <a:pt x="394469" y="82376"/>
                  <a:pt x="397817" y="74340"/>
                </a:cubicBezTo>
                <a:cubicBezTo>
                  <a:pt x="401166" y="66303"/>
                  <a:pt x="403845" y="62284"/>
                  <a:pt x="405854" y="62284"/>
                </a:cubicBezTo>
                <a:lnTo>
                  <a:pt x="405854" y="56257"/>
                </a:lnTo>
                <a:cubicBezTo>
                  <a:pt x="409873" y="48220"/>
                  <a:pt x="412217" y="44202"/>
                  <a:pt x="412886" y="44202"/>
                </a:cubicBezTo>
                <a:lnTo>
                  <a:pt x="415900" y="44202"/>
                </a:lnTo>
                <a:cubicBezTo>
                  <a:pt x="421928" y="48220"/>
                  <a:pt x="426281" y="56257"/>
                  <a:pt x="428960" y="68312"/>
                </a:cubicBezTo>
                <a:lnTo>
                  <a:pt x="428960" y="70321"/>
                </a:lnTo>
                <a:lnTo>
                  <a:pt x="418914" y="93427"/>
                </a:lnTo>
                <a:lnTo>
                  <a:pt x="418914" y="94431"/>
                </a:lnTo>
                <a:lnTo>
                  <a:pt x="442019" y="92422"/>
                </a:lnTo>
                <a:cubicBezTo>
                  <a:pt x="446038" y="92422"/>
                  <a:pt x="449052" y="95436"/>
                  <a:pt x="451061" y="101464"/>
                </a:cubicBezTo>
                <a:lnTo>
                  <a:pt x="452065" y="102468"/>
                </a:lnTo>
                <a:lnTo>
                  <a:pt x="452065" y="103473"/>
                </a:lnTo>
                <a:cubicBezTo>
                  <a:pt x="434653" y="122225"/>
                  <a:pt x="422263" y="131601"/>
                  <a:pt x="414895" y="131601"/>
                </a:cubicBezTo>
                <a:lnTo>
                  <a:pt x="409873" y="135620"/>
                </a:lnTo>
                <a:cubicBezTo>
                  <a:pt x="413891" y="140977"/>
                  <a:pt x="415900" y="144996"/>
                  <a:pt x="415900" y="147675"/>
                </a:cubicBezTo>
                <a:cubicBezTo>
                  <a:pt x="415900" y="153032"/>
                  <a:pt x="410877" y="155711"/>
                  <a:pt x="400831" y="155711"/>
                </a:cubicBezTo>
                <a:cubicBezTo>
                  <a:pt x="400831" y="157051"/>
                  <a:pt x="398822" y="157721"/>
                  <a:pt x="394804" y="157721"/>
                </a:cubicBezTo>
                <a:cubicBezTo>
                  <a:pt x="390785" y="161739"/>
                  <a:pt x="388776" y="165757"/>
                  <a:pt x="388776" y="169776"/>
                </a:cubicBezTo>
                <a:cubicBezTo>
                  <a:pt x="389446" y="171115"/>
                  <a:pt x="398487" y="174799"/>
                  <a:pt x="415900" y="180826"/>
                </a:cubicBezTo>
                <a:cubicBezTo>
                  <a:pt x="415900" y="182166"/>
                  <a:pt x="423267" y="187189"/>
                  <a:pt x="438001" y="195895"/>
                </a:cubicBezTo>
                <a:cubicBezTo>
                  <a:pt x="438001" y="197234"/>
                  <a:pt x="441350" y="200248"/>
                  <a:pt x="448047" y="204936"/>
                </a:cubicBezTo>
                <a:lnTo>
                  <a:pt x="454075" y="213978"/>
                </a:lnTo>
                <a:cubicBezTo>
                  <a:pt x="453405" y="218666"/>
                  <a:pt x="452400" y="222014"/>
                  <a:pt x="451061" y="224023"/>
                </a:cubicBezTo>
                <a:lnTo>
                  <a:pt x="451061" y="225028"/>
                </a:lnTo>
                <a:cubicBezTo>
                  <a:pt x="453070" y="225028"/>
                  <a:pt x="454075" y="225698"/>
                  <a:pt x="454075" y="227037"/>
                </a:cubicBezTo>
                <a:lnTo>
                  <a:pt x="454075" y="228042"/>
                </a:lnTo>
                <a:cubicBezTo>
                  <a:pt x="450726" y="232730"/>
                  <a:pt x="445033" y="235074"/>
                  <a:pt x="436997" y="235074"/>
                </a:cubicBezTo>
                <a:cubicBezTo>
                  <a:pt x="432978" y="235074"/>
                  <a:pt x="427955" y="232060"/>
                  <a:pt x="421928" y="226033"/>
                </a:cubicBezTo>
                <a:lnTo>
                  <a:pt x="421928" y="224023"/>
                </a:lnTo>
                <a:lnTo>
                  <a:pt x="423937" y="220005"/>
                </a:lnTo>
                <a:cubicBezTo>
                  <a:pt x="423937" y="217326"/>
                  <a:pt x="419918" y="214312"/>
                  <a:pt x="411882" y="210964"/>
                </a:cubicBezTo>
                <a:lnTo>
                  <a:pt x="392795" y="201923"/>
                </a:lnTo>
                <a:cubicBezTo>
                  <a:pt x="392795" y="200583"/>
                  <a:pt x="389446" y="198239"/>
                  <a:pt x="382749" y="194890"/>
                </a:cubicBezTo>
                <a:lnTo>
                  <a:pt x="377726" y="203932"/>
                </a:lnTo>
                <a:lnTo>
                  <a:pt x="378730" y="204936"/>
                </a:lnTo>
                <a:lnTo>
                  <a:pt x="378730" y="206945"/>
                </a:lnTo>
                <a:cubicBezTo>
                  <a:pt x="378730" y="210294"/>
                  <a:pt x="377391" y="212973"/>
                  <a:pt x="374712" y="214982"/>
                </a:cubicBezTo>
                <a:lnTo>
                  <a:pt x="375717" y="215987"/>
                </a:lnTo>
                <a:lnTo>
                  <a:pt x="375717" y="216991"/>
                </a:lnTo>
                <a:lnTo>
                  <a:pt x="368684" y="239092"/>
                </a:lnTo>
                <a:cubicBezTo>
                  <a:pt x="368684" y="241771"/>
                  <a:pt x="367345" y="243780"/>
                  <a:pt x="364666" y="245120"/>
                </a:cubicBezTo>
                <a:cubicBezTo>
                  <a:pt x="364666" y="251147"/>
                  <a:pt x="361317" y="256170"/>
                  <a:pt x="354620" y="260189"/>
                </a:cubicBezTo>
                <a:lnTo>
                  <a:pt x="352611" y="260189"/>
                </a:lnTo>
                <a:cubicBezTo>
                  <a:pt x="349262" y="258849"/>
                  <a:pt x="346583" y="255166"/>
                  <a:pt x="344574" y="249138"/>
                </a:cubicBezTo>
                <a:cubicBezTo>
                  <a:pt x="341895" y="247129"/>
                  <a:pt x="340556" y="244450"/>
                  <a:pt x="340556" y="241102"/>
                </a:cubicBezTo>
                <a:cubicBezTo>
                  <a:pt x="340556" y="229716"/>
                  <a:pt x="342230" y="222014"/>
                  <a:pt x="345579" y="217996"/>
                </a:cubicBezTo>
                <a:lnTo>
                  <a:pt x="344574" y="212973"/>
                </a:lnTo>
                <a:lnTo>
                  <a:pt x="346583" y="198909"/>
                </a:lnTo>
                <a:lnTo>
                  <a:pt x="345579" y="193886"/>
                </a:lnTo>
                <a:lnTo>
                  <a:pt x="347588" y="191877"/>
                </a:lnTo>
                <a:lnTo>
                  <a:pt x="347588" y="179822"/>
                </a:lnTo>
                <a:cubicBezTo>
                  <a:pt x="347588" y="177812"/>
                  <a:pt x="345579" y="176808"/>
                  <a:pt x="341560" y="176808"/>
                </a:cubicBezTo>
                <a:cubicBezTo>
                  <a:pt x="337542" y="170110"/>
                  <a:pt x="335533" y="164418"/>
                  <a:pt x="335533" y="159730"/>
                </a:cubicBezTo>
                <a:cubicBezTo>
                  <a:pt x="340221" y="155042"/>
                  <a:pt x="343235" y="150688"/>
                  <a:pt x="344574" y="146670"/>
                </a:cubicBezTo>
                <a:lnTo>
                  <a:pt x="343570" y="146670"/>
                </a:lnTo>
                <a:cubicBezTo>
                  <a:pt x="343570" y="148679"/>
                  <a:pt x="340891" y="149684"/>
                  <a:pt x="335533" y="149684"/>
                </a:cubicBezTo>
                <a:cubicBezTo>
                  <a:pt x="332184" y="153032"/>
                  <a:pt x="330510" y="156046"/>
                  <a:pt x="330510" y="158725"/>
                </a:cubicBezTo>
                <a:lnTo>
                  <a:pt x="330510" y="160734"/>
                </a:lnTo>
                <a:lnTo>
                  <a:pt x="333524" y="164753"/>
                </a:lnTo>
                <a:lnTo>
                  <a:pt x="327496" y="188863"/>
                </a:lnTo>
                <a:lnTo>
                  <a:pt x="328501" y="189867"/>
                </a:lnTo>
                <a:lnTo>
                  <a:pt x="328501" y="194890"/>
                </a:lnTo>
                <a:cubicBezTo>
                  <a:pt x="324482" y="194890"/>
                  <a:pt x="322473" y="198909"/>
                  <a:pt x="322473" y="206945"/>
                </a:cubicBezTo>
                <a:cubicBezTo>
                  <a:pt x="320464" y="208955"/>
                  <a:pt x="318455" y="214312"/>
                  <a:pt x="316446" y="223019"/>
                </a:cubicBezTo>
                <a:cubicBezTo>
                  <a:pt x="315106" y="223019"/>
                  <a:pt x="314102" y="225698"/>
                  <a:pt x="313432" y="231056"/>
                </a:cubicBezTo>
                <a:cubicBezTo>
                  <a:pt x="312093" y="231056"/>
                  <a:pt x="310418" y="234739"/>
                  <a:pt x="308409" y="242106"/>
                </a:cubicBezTo>
                <a:lnTo>
                  <a:pt x="302381" y="254161"/>
                </a:lnTo>
                <a:lnTo>
                  <a:pt x="297359" y="255166"/>
                </a:lnTo>
                <a:cubicBezTo>
                  <a:pt x="289322" y="255166"/>
                  <a:pt x="285303" y="252822"/>
                  <a:pt x="285303" y="248134"/>
                </a:cubicBezTo>
                <a:lnTo>
                  <a:pt x="284299" y="242106"/>
                </a:lnTo>
                <a:cubicBezTo>
                  <a:pt x="284299" y="240097"/>
                  <a:pt x="286308" y="236748"/>
                  <a:pt x="290326" y="232060"/>
                </a:cubicBezTo>
                <a:cubicBezTo>
                  <a:pt x="295015" y="222014"/>
                  <a:pt x="298698" y="215652"/>
                  <a:pt x="301377" y="212973"/>
                </a:cubicBezTo>
                <a:lnTo>
                  <a:pt x="305395" y="202927"/>
                </a:lnTo>
                <a:cubicBezTo>
                  <a:pt x="305395" y="200248"/>
                  <a:pt x="306735" y="197904"/>
                  <a:pt x="309414" y="195895"/>
                </a:cubicBezTo>
                <a:lnTo>
                  <a:pt x="316446" y="177812"/>
                </a:lnTo>
                <a:lnTo>
                  <a:pt x="316446" y="174799"/>
                </a:lnTo>
                <a:lnTo>
                  <a:pt x="296354" y="189867"/>
                </a:lnTo>
                <a:lnTo>
                  <a:pt x="294345" y="189867"/>
                </a:lnTo>
                <a:lnTo>
                  <a:pt x="288317" y="183840"/>
                </a:lnTo>
                <a:cubicBezTo>
                  <a:pt x="288317" y="174464"/>
                  <a:pt x="290326" y="168771"/>
                  <a:pt x="294345" y="166762"/>
                </a:cubicBezTo>
                <a:cubicBezTo>
                  <a:pt x="294345" y="164753"/>
                  <a:pt x="296689" y="163078"/>
                  <a:pt x="301377" y="161739"/>
                </a:cubicBezTo>
                <a:cubicBezTo>
                  <a:pt x="302047" y="157721"/>
                  <a:pt x="308409" y="151693"/>
                  <a:pt x="320464" y="143656"/>
                </a:cubicBezTo>
                <a:lnTo>
                  <a:pt x="331515" y="111509"/>
                </a:lnTo>
                <a:cubicBezTo>
                  <a:pt x="332854" y="111509"/>
                  <a:pt x="333524" y="110170"/>
                  <a:pt x="333524" y="107491"/>
                </a:cubicBezTo>
                <a:lnTo>
                  <a:pt x="328501" y="107491"/>
                </a:lnTo>
                <a:cubicBezTo>
                  <a:pt x="321804" y="107491"/>
                  <a:pt x="314771" y="105147"/>
                  <a:pt x="307404" y="100459"/>
                </a:cubicBezTo>
                <a:lnTo>
                  <a:pt x="303386" y="99454"/>
                </a:lnTo>
                <a:cubicBezTo>
                  <a:pt x="302716" y="104812"/>
                  <a:pt x="302047" y="107491"/>
                  <a:pt x="301377" y="107491"/>
                </a:cubicBezTo>
                <a:cubicBezTo>
                  <a:pt x="302716" y="110170"/>
                  <a:pt x="303386" y="114523"/>
                  <a:pt x="303386" y="120551"/>
                </a:cubicBezTo>
                <a:cubicBezTo>
                  <a:pt x="300037" y="123230"/>
                  <a:pt x="296354" y="124569"/>
                  <a:pt x="292336" y="124569"/>
                </a:cubicBezTo>
                <a:lnTo>
                  <a:pt x="287313" y="124569"/>
                </a:lnTo>
                <a:lnTo>
                  <a:pt x="285303" y="122560"/>
                </a:lnTo>
                <a:cubicBezTo>
                  <a:pt x="285303" y="109835"/>
                  <a:pt x="287313" y="99789"/>
                  <a:pt x="291331" y="92422"/>
                </a:cubicBezTo>
                <a:cubicBezTo>
                  <a:pt x="303386" y="69651"/>
                  <a:pt x="315106" y="51569"/>
                  <a:pt x="326492" y="38174"/>
                </a:cubicBezTo>
                <a:lnTo>
                  <a:pt x="305395" y="44202"/>
                </a:lnTo>
                <a:lnTo>
                  <a:pt x="300372" y="44202"/>
                </a:lnTo>
                <a:cubicBezTo>
                  <a:pt x="288987" y="42862"/>
                  <a:pt x="282625" y="40518"/>
                  <a:pt x="281285" y="37170"/>
                </a:cubicBezTo>
                <a:lnTo>
                  <a:pt x="281285" y="34156"/>
                </a:lnTo>
                <a:lnTo>
                  <a:pt x="314437" y="26119"/>
                </a:lnTo>
                <a:cubicBezTo>
                  <a:pt x="314437" y="24110"/>
                  <a:pt x="315106" y="23105"/>
                  <a:pt x="316446" y="23105"/>
                </a:cubicBezTo>
                <a:lnTo>
                  <a:pt x="322473" y="25115"/>
                </a:lnTo>
                <a:lnTo>
                  <a:pt x="354620" y="18083"/>
                </a:lnTo>
                <a:lnTo>
                  <a:pt x="354620" y="16073"/>
                </a:lnTo>
                <a:lnTo>
                  <a:pt x="355625" y="16073"/>
                </a:lnTo>
                <a:lnTo>
                  <a:pt x="383753" y="15069"/>
                </a:lnTo>
                <a:close/>
                <a:moveTo>
                  <a:pt x="1783854" y="10046"/>
                </a:moveTo>
                <a:lnTo>
                  <a:pt x="1788877" y="10046"/>
                </a:lnTo>
                <a:lnTo>
                  <a:pt x="1804950" y="21096"/>
                </a:lnTo>
                <a:lnTo>
                  <a:pt x="1804950" y="31142"/>
                </a:lnTo>
                <a:cubicBezTo>
                  <a:pt x="1804950" y="39179"/>
                  <a:pt x="1804281" y="43197"/>
                  <a:pt x="1802941" y="43197"/>
                </a:cubicBezTo>
                <a:cubicBezTo>
                  <a:pt x="1802941" y="45876"/>
                  <a:pt x="1806625" y="47216"/>
                  <a:pt x="1813992" y="47216"/>
                </a:cubicBezTo>
                <a:cubicBezTo>
                  <a:pt x="1813992" y="48555"/>
                  <a:pt x="1815331" y="49225"/>
                  <a:pt x="1818010" y="49225"/>
                </a:cubicBezTo>
                <a:lnTo>
                  <a:pt x="1818010" y="54248"/>
                </a:lnTo>
                <a:cubicBezTo>
                  <a:pt x="1818010" y="56257"/>
                  <a:pt x="1813657" y="60610"/>
                  <a:pt x="1804950" y="67307"/>
                </a:cubicBezTo>
                <a:lnTo>
                  <a:pt x="1803946" y="71326"/>
                </a:lnTo>
                <a:lnTo>
                  <a:pt x="1805955" y="89408"/>
                </a:lnTo>
                <a:lnTo>
                  <a:pt x="1804950" y="90413"/>
                </a:lnTo>
                <a:cubicBezTo>
                  <a:pt x="1806959" y="90413"/>
                  <a:pt x="1807964" y="97445"/>
                  <a:pt x="1807964" y="111509"/>
                </a:cubicBezTo>
                <a:lnTo>
                  <a:pt x="1807964" y="115528"/>
                </a:lnTo>
                <a:cubicBezTo>
                  <a:pt x="1809973" y="121555"/>
                  <a:pt x="1811647" y="124904"/>
                  <a:pt x="1812987" y="125574"/>
                </a:cubicBezTo>
                <a:cubicBezTo>
                  <a:pt x="1815666" y="121555"/>
                  <a:pt x="1818345" y="118876"/>
                  <a:pt x="1821024" y="117537"/>
                </a:cubicBezTo>
                <a:lnTo>
                  <a:pt x="1823033" y="117537"/>
                </a:lnTo>
                <a:lnTo>
                  <a:pt x="1826047" y="120551"/>
                </a:lnTo>
                <a:lnTo>
                  <a:pt x="1825042" y="129592"/>
                </a:lnTo>
                <a:lnTo>
                  <a:pt x="1827051" y="131601"/>
                </a:lnTo>
                <a:lnTo>
                  <a:pt x="1827051" y="134615"/>
                </a:lnTo>
                <a:cubicBezTo>
                  <a:pt x="1824372" y="143991"/>
                  <a:pt x="1820354" y="151023"/>
                  <a:pt x="1814996" y="155711"/>
                </a:cubicBezTo>
                <a:cubicBezTo>
                  <a:pt x="1814996" y="161069"/>
                  <a:pt x="1813992" y="163748"/>
                  <a:pt x="1811982" y="163748"/>
                </a:cubicBezTo>
                <a:lnTo>
                  <a:pt x="1814996" y="186854"/>
                </a:lnTo>
                <a:lnTo>
                  <a:pt x="1814996" y="189867"/>
                </a:lnTo>
                <a:cubicBezTo>
                  <a:pt x="1812317" y="206611"/>
                  <a:pt x="1808299" y="217326"/>
                  <a:pt x="1802941" y="222014"/>
                </a:cubicBezTo>
                <a:cubicBezTo>
                  <a:pt x="1792225" y="234739"/>
                  <a:pt x="1783184" y="241102"/>
                  <a:pt x="1775817" y="241102"/>
                </a:cubicBezTo>
                <a:lnTo>
                  <a:pt x="1768785" y="241102"/>
                </a:lnTo>
                <a:cubicBezTo>
                  <a:pt x="1756730" y="241102"/>
                  <a:pt x="1748693" y="239092"/>
                  <a:pt x="1744675" y="235074"/>
                </a:cubicBezTo>
                <a:lnTo>
                  <a:pt x="1736638" y="235074"/>
                </a:lnTo>
                <a:lnTo>
                  <a:pt x="1736638" y="236079"/>
                </a:lnTo>
                <a:cubicBezTo>
                  <a:pt x="1739317" y="238757"/>
                  <a:pt x="1740657" y="241771"/>
                  <a:pt x="1740657" y="245120"/>
                </a:cubicBezTo>
                <a:cubicBezTo>
                  <a:pt x="1740657" y="251147"/>
                  <a:pt x="1738647" y="254831"/>
                  <a:pt x="1734629" y="256170"/>
                </a:cubicBezTo>
                <a:lnTo>
                  <a:pt x="1732620" y="256170"/>
                </a:lnTo>
                <a:cubicBezTo>
                  <a:pt x="1717886" y="246794"/>
                  <a:pt x="1710519" y="239427"/>
                  <a:pt x="1710519" y="234069"/>
                </a:cubicBezTo>
                <a:lnTo>
                  <a:pt x="1710519" y="224023"/>
                </a:lnTo>
                <a:cubicBezTo>
                  <a:pt x="1710519" y="217996"/>
                  <a:pt x="1714202" y="212303"/>
                  <a:pt x="1721569" y="206945"/>
                </a:cubicBezTo>
                <a:cubicBezTo>
                  <a:pt x="1736973" y="208285"/>
                  <a:pt x="1744675" y="211634"/>
                  <a:pt x="1744675" y="216991"/>
                </a:cubicBezTo>
                <a:cubicBezTo>
                  <a:pt x="1749363" y="221679"/>
                  <a:pt x="1757065" y="226033"/>
                  <a:pt x="1767781" y="230051"/>
                </a:cubicBezTo>
                <a:cubicBezTo>
                  <a:pt x="1769120" y="228712"/>
                  <a:pt x="1774143" y="227707"/>
                  <a:pt x="1782849" y="227037"/>
                </a:cubicBezTo>
                <a:cubicBezTo>
                  <a:pt x="1786868" y="223689"/>
                  <a:pt x="1789547" y="217326"/>
                  <a:pt x="1790886" y="207950"/>
                </a:cubicBezTo>
                <a:lnTo>
                  <a:pt x="1789881" y="206945"/>
                </a:lnTo>
                <a:lnTo>
                  <a:pt x="1789881" y="205941"/>
                </a:lnTo>
                <a:cubicBezTo>
                  <a:pt x="1790551" y="199913"/>
                  <a:pt x="1791556" y="196230"/>
                  <a:pt x="1792895" y="194890"/>
                </a:cubicBezTo>
                <a:lnTo>
                  <a:pt x="1792895" y="180826"/>
                </a:lnTo>
                <a:lnTo>
                  <a:pt x="1790886" y="177812"/>
                </a:lnTo>
                <a:lnTo>
                  <a:pt x="1791891" y="173794"/>
                </a:lnTo>
                <a:cubicBezTo>
                  <a:pt x="1790551" y="170445"/>
                  <a:pt x="1789212" y="168771"/>
                  <a:pt x="1787872" y="168771"/>
                </a:cubicBezTo>
                <a:cubicBezTo>
                  <a:pt x="1787872" y="170780"/>
                  <a:pt x="1783184" y="173794"/>
                  <a:pt x="1773808" y="177812"/>
                </a:cubicBezTo>
                <a:lnTo>
                  <a:pt x="1769790" y="177812"/>
                </a:lnTo>
                <a:cubicBezTo>
                  <a:pt x="1765101" y="176473"/>
                  <a:pt x="1759744" y="170110"/>
                  <a:pt x="1753716" y="158725"/>
                </a:cubicBezTo>
                <a:lnTo>
                  <a:pt x="1753716" y="155711"/>
                </a:lnTo>
                <a:lnTo>
                  <a:pt x="1754721" y="154707"/>
                </a:lnTo>
                <a:lnTo>
                  <a:pt x="1754721" y="153702"/>
                </a:lnTo>
                <a:lnTo>
                  <a:pt x="1764767" y="154707"/>
                </a:lnTo>
                <a:lnTo>
                  <a:pt x="1771799" y="152698"/>
                </a:lnTo>
                <a:lnTo>
                  <a:pt x="1774813" y="153702"/>
                </a:lnTo>
                <a:lnTo>
                  <a:pt x="1787872" y="144661"/>
                </a:lnTo>
                <a:lnTo>
                  <a:pt x="1788877" y="144661"/>
                </a:lnTo>
                <a:lnTo>
                  <a:pt x="1789881" y="145665"/>
                </a:lnTo>
                <a:lnTo>
                  <a:pt x="1790886" y="145665"/>
                </a:lnTo>
                <a:lnTo>
                  <a:pt x="1792895" y="142652"/>
                </a:lnTo>
                <a:lnTo>
                  <a:pt x="1792895" y="138633"/>
                </a:lnTo>
                <a:lnTo>
                  <a:pt x="1790886" y="114523"/>
                </a:lnTo>
                <a:lnTo>
                  <a:pt x="1790886" y="81372"/>
                </a:lnTo>
                <a:cubicBezTo>
                  <a:pt x="1788207" y="76014"/>
                  <a:pt x="1782514" y="73335"/>
                  <a:pt x="1773808" y="73335"/>
                </a:cubicBezTo>
                <a:lnTo>
                  <a:pt x="1767781" y="67307"/>
                </a:lnTo>
                <a:lnTo>
                  <a:pt x="1767781" y="60275"/>
                </a:lnTo>
                <a:lnTo>
                  <a:pt x="1772803" y="60275"/>
                </a:lnTo>
                <a:lnTo>
                  <a:pt x="1788877" y="52239"/>
                </a:lnTo>
                <a:lnTo>
                  <a:pt x="1789881" y="51234"/>
                </a:lnTo>
                <a:lnTo>
                  <a:pt x="1789881" y="27124"/>
                </a:lnTo>
                <a:cubicBezTo>
                  <a:pt x="1788542" y="25784"/>
                  <a:pt x="1787872" y="23105"/>
                  <a:pt x="1787872" y="19087"/>
                </a:cubicBezTo>
                <a:cubicBezTo>
                  <a:pt x="1784524" y="17078"/>
                  <a:pt x="1782849" y="14399"/>
                  <a:pt x="1782849" y="11050"/>
                </a:cubicBezTo>
                <a:lnTo>
                  <a:pt x="1783854" y="10046"/>
                </a:lnTo>
                <a:close/>
                <a:moveTo>
                  <a:pt x="848878" y="9041"/>
                </a:moveTo>
                <a:lnTo>
                  <a:pt x="851892" y="9041"/>
                </a:lnTo>
                <a:lnTo>
                  <a:pt x="853901" y="11050"/>
                </a:lnTo>
                <a:lnTo>
                  <a:pt x="854906" y="10046"/>
                </a:lnTo>
                <a:lnTo>
                  <a:pt x="855910" y="10046"/>
                </a:lnTo>
                <a:cubicBezTo>
                  <a:pt x="859929" y="10046"/>
                  <a:pt x="865956" y="12390"/>
                  <a:pt x="873993" y="17078"/>
                </a:cubicBezTo>
                <a:cubicBezTo>
                  <a:pt x="886718" y="17078"/>
                  <a:pt x="897099" y="22101"/>
                  <a:pt x="905135" y="32147"/>
                </a:cubicBezTo>
                <a:lnTo>
                  <a:pt x="905135" y="33151"/>
                </a:lnTo>
                <a:cubicBezTo>
                  <a:pt x="903126" y="42528"/>
                  <a:pt x="901452" y="47216"/>
                  <a:pt x="900112" y="47216"/>
                </a:cubicBezTo>
                <a:lnTo>
                  <a:pt x="901117" y="51234"/>
                </a:lnTo>
                <a:lnTo>
                  <a:pt x="899108" y="64294"/>
                </a:lnTo>
                <a:lnTo>
                  <a:pt x="899108" y="72330"/>
                </a:lnTo>
                <a:lnTo>
                  <a:pt x="897099" y="75344"/>
                </a:lnTo>
                <a:lnTo>
                  <a:pt x="897099" y="99454"/>
                </a:lnTo>
                <a:lnTo>
                  <a:pt x="896094" y="100459"/>
                </a:lnTo>
                <a:lnTo>
                  <a:pt x="897099" y="101464"/>
                </a:lnTo>
                <a:lnTo>
                  <a:pt x="897099" y="103473"/>
                </a:lnTo>
                <a:lnTo>
                  <a:pt x="896094" y="106486"/>
                </a:lnTo>
                <a:lnTo>
                  <a:pt x="897099" y="111509"/>
                </a:lnTo>
                <a:lnTo>
                  <a:pt x="897099" y="120551"/>
                </a:lnTo>
                <a:lnTo>
                  <a:pt x="898103" y="120551"/>
                </a:lnTo>
                <a:cubicBezTo>
                  <a:pt x="914846" y="116532"/>
                  <a:pt x="925227" y="112849"/>
                  <a:pt x="929245" y="109500"/>
                </a:cubicBezTo>
                <a:cubicBezTo>
                  <a:pt x="937952" y="111509"/>
                  <a:pt x="943979" y="114858"/>
                  <a:pt x="947328" y="119546"/>
                </a:cubicBezTo>
                <a:lnTo>
                  <a:pt x="947328" y="121555"/>
                </a:lnTo>
                <a:cubicBezTo>
                  <a:pt x="947328" y="122895"/>
                  <a:pt x="937617" y="125574"/>
                  <a:pt x="918195" y="129592"/>
                </a:cubicBezTo>
                <a:cubicBezTo>
                  <a:pt x="917525" y="131601"/>
                  <a:pt x="914177" y="133610"/>
                  <a:pt x="908149" y="135620"/>
                </a:cubicBezTo>
                <a:cubicBezTo>
                  <a:pt x="900782" y="137629"/>
                  <a:pt x="897099" y="139973"/>
                  <a:pt x="897099" y="142652"/>
                </a:cubicBezTo>
                <a:lnTo>
                  <a:pt x="896094" y="142652"/>
                </a:lnTo>
                <a:cubicBezTo>
                  <a:pt x="896764" y="150019"/>
                  <a:pt x="898103" y="153702"/>
                  <a:pt x="900112" y="153702"/>
                </a:cubicBezTo>
                <a:lnTo>
                  <a:pt x="902122" y="151693"/>
                </a:lnTo>
                <a:lnTo>
                  <a:pt x="908149" y="151693"/>
                </a:lnTo>
                <a:lnTo>
                  <a:pt x="918195" y="150688"/>
                </a:lnTo>
                <a:lnTo>
                  <a:pt x="918195" y="151693"/>
                </a:lnTo>
                <a:lnTo>
                  <a:pt x="919200" y="150688"/>
                </a:lnTo>
                <a:lnTo>
                  <a:pt x="934269" y="151693"/>
                </a:lnTo>
                <a:lnTo>
                  <a:pt x="952351" y="151693"/>
                </a:lnTo>
                <a:cubicBezTo>
                  <a:pt x="965746" y="157051"/>
                  <a:pt x="972443" y="164083"/>
                  <a:pt x="972443" y="172789"/>
                </a:cubicBezTo>
                <a:cubicBezTo>
                  <a:pt x="972443" y="176808"/>
                  <a:pt x="967085" y="185514"/>
                  <a:pt x="956369" y="198909"/>
                </a:cubicBezTo>
                <a:lnTo>
                  <a:pt x="942305" y="219001"/>
                </a:lnTo>
                <a:cubicBezTo>
                  <a:pt x="930920" y="233735"/>
                  <a:pt x="921544" y="241102"/>
                  <a:pt x="914177" y="241102"/>
                </a:cubicBezTo>
                <a:lnTo>
                  <a:pt x="911163" y="241102"/>
                </a:lnTo>
                <a:cubicBezTo>
                  <a:pt x="905135" y="241102"/>
                  <a:pt x="901452" y="238423"/>
                  <a:pt x="900112" y="233065"/>
                </a:cubicBezTo>
                <a:lnTo>
                  <a:pt x="885044" y="209959"/>
                </a:lnTo>
                <a:cubicBezTo>
                  <a:pt x="874998" y="209959"/>
                  <a:pt x="855910" y="214647"/>
                  <a:pt x="827782" y="224023"/>
                </a:cubicBezTo>
                <a:lnTo>
                  <a:pt x="823764" y="224023"/>
                </a:lnTo>
                <a:lnTo>
                  <a:pt x="791617" y="230051"/>
                </a:lnTo>
                <a:lnTo>
                  <a:pt x="789607" y="230051"/>
                </a:lnTo>
                <a:lnTo>
                  <a:pt x="785589" y="226033"/>
                </a:lnTo>
                <a:lnTo>
                  <a:pt x="785589" y="223019"/>
                </a:lnTo>
                <a:cubicBezTo>
                  <a:pt x="785589" y="214982"/>
                  <a:pt x="787263" y="203597"/>
                  <a:pt x="790612" y="188863"/>
                </a:cubicBezTo>
                <a:lnTo>
                  <a:pt x="790612" y="186854"/>
                </a:lnTo>
                <a:lnTo>
                  <a:pt x="792621" y="186854"/>
                </a:lnTo>
                <a:cubicBezTo>
                  <a:pt x="807355" y="191542"/>
                  <a:pt x="815057" y="195225"/>
                  <a:pt x="815727" y="197904"/>
                </a:cubicBezTo>
                <a:lnTo>
                  <a:pt x="812713" y="216991"/>
                </a:lnTo>
                <a:cubicBezTo>
                  <a:pt x="830126" y="212973"/>
                  <a:pt x="838832" y="210294"/>
                  <a:pt x="838832" y="208955"/>
                </a:cubicBezTo>
                <a:cubicBezTo>
                  <a:pt x="836823" y="204936"/>
                  <a:pt x="835819" y="196230"/>
                  <a:pt x="835819" y="182835"/>
                </a:cubicBezTo>
                <a:lnTo>
                  <a:pt x="835819" y="178817"/>
                </a:lnTo>
                <a:cubicBezTo>
                  <a:pt x="835819" y="176808"/>
                  <a:pt x="834814" y="174464"/>
                  <a:pt x="832805" y="171785"/>
                </a:cubicBezTo>
                <a:lnTo>
                  <a:pt x="832805" y="170780"/>
                </a:lnTo>
                <a:lnTo>
                  <a:pt x="833809" y="169776"/>
                </a:lnTo>
                <a:lnTo>
                  <a:pt x="833809" y="168771"/>
                </a:lnTo>
                <a:lnTo>
                  <a:pt x="829791" y="160734"/>
                </a:lnTo>
                <a:lnTo>
                  <a:pt x="829791" y="152698"/>
                </a:lnTo>
                <a:lnTo>
                  <a:pt x="832805" y="146670"/>
                </a:lnTo>
                <a:cubicBezTo>
                  <a:pt x="830126" y="142652"/>
                  <a:pt x="828787" y="135285"/>
                  <a:pt x="828787" y="124569"/>
                </a:cubicBezTo>
                <a:lnTo>
                  <a:pt x="829791" y="123564"/>
                </a:lnTo>
                <a:lnTo>
                  <a:pt x="828787" y="122560"/>
                </a:lnTo>
                <a:lnTo>
                  <a:pt x="829791" y="110505"/>
                </a:lnTo>
                <a:lnTo>
                  <a:pt x="829791" y="97445"/>
                </a:lnTo>
                <a:lnTo>
                  <a:pt x="831800" y="95436"/>
                </a:lnTo>
                <a:lnTo>
                  <a:pt x="830796" y="94431"/>
                </a:lnTo>
                <a:lnTo>
                  <a:pt x="831800" y="84385"/>
                </a:lnTo>
                <a:lnTo>
                  <a:pt x="831800" y="79363"/>
                </a:lnTo>
                <a:cubicBezTo>
                  <a:pt x="830461" y="77353"/>
                  <a:pt x="829456" y="74005"/>
                  <a:pt x="828787" y="69317"/>
                </a:cubicBezTo>
                <a:cubicBezTo>
                  <a:pt x="822089" y="69317"/>
                  <a:pt x="818071" y="60610"/>
                  <a:pt x="816731" y="43197"/>
                </a:cubicBezTo>
                <a:cubicBezTo>
                  <a:pt x="817401" y="39179"/>
                  <a:pt x="818406" y="37170"/>
                  <a:pt x="819745" y="37170"/>
                </a:cubicBezTo>
                <a:lnTo>
                  <a:pt x="820750" y="37170"/>
                </a:lnTo>
                <a:cubicBezTo>
                  <a:pt x="822089" y="37170"/>
                  <a:pt x="823764" y="40853"/>
                  <a:pt x="825773" y="48220"/>
                </a:cubicBezTo>
                <a:lnTo>
                  <a:pt x="827782" y="48220"/>
                </a:lnTo>
                <a:cubicBezTo>
                  <a:pt x="834479" y="37505"/>
                  <a:pt x="838498" y="32147"/>
                  <a:pt x="839837" y="32147"/>
                </a:cubicBezTo>
                <a:cubicBezTo>
                  <a:pt x="839837" y="30138"/>
                  <a:pt x="843855" y="27124"/>
                  <a:pt x="851892" y="23105"/>
                </a:cubicBezTo>
                <a:lnTo>
                  <a:pt x="851892" y="20092"/>
                </a:lnTo>
                <a:cubicBezTo>
                  <a:pt x="849883" y="17413"/>
                  <a:pt x="848878" y="13729"/>
                  <a:pt x="848878" y="9041"/>
                </a:cubicBezTo>
                <a:close/>
                <a:moveTo>
                  <a:pt x="1269504" y="6027"/>
                </a:moveTo>
                <a:lnTo>
                  <a:pt x="1271513" y="6027"/>
                </a:lnTo>
                <a:lnTo>
                  <a:pt x="1277541" y="14064"/>
                </a:lnTo>
                <a:lnTo>
                  <a:pt x="1277541" y="23105"/>
                </a:lnTo>
                <a:cubicBezTo>
                  <a:pt x="1276871" y="27794"/>
                  <a:pt x="1266490" y="41188"/>
                  <a:pt x="1246398" y="63289"/>
                </a:cubicBezTo>
                <a:lnTo>
                  <a:pt x="1237357" y="76349"/>
                </a:lnTo>
                <a:lnTo>
                  <a:pt x="1238362" y="76349"/>
                </a:lnTo>
                <a:cubicBezTo>
                  <a:pt x="1243050" y="75679"/>
                  <a:pt x="1253096" y="67977"/>
                  <a:pt x="1268499" y="53243"/>
                </a:cubicBezTo>
                <a:cubicBezTo>
                  <a:pt x="1275197" y="47885"/>
                  <a:pt x="1281894" y="43197"/>
                  <a:pt x="1288591" y="39179"/>
                </a:cubicBezTo>
                <a:lnTo>
                  <a:pt x="1291605" y="39179"/>
                </a:lnTo>
                <a:cubicBezTo>
                  <a:pt x="1304999" y="40518"/>
                  <a:pt x="1311697" y="43532"/>
                  <a:pt x="1311697" y="48220"/>
                </a:cubicBezTo>
                <a:lnTo>
                  <a:pt x="1311697" y="50229"/>
                </a:lnTo>
                <a:cubicBezTo>
                  <a:pt x="1309687" y="54918"/>
                  <a:pt x="1304665" y="58936"/>
                  <a:pt x="1296628" y="62285"/>
                </a:cubicBezTo>
                <a:cubicBezTo>
                  <a:pt x="1290600" y="65633"/>
                  <a:pt x="1285912" y="70656"/>
                  <a:pt x="1282563" y="77353"/>
                </a:cubicBezTo>
                <a:cubicBezTo>
                  <a:pt x="1276536" y="77353"/>
                  <a:pt x="1271178" y="86060"/>
                  <a:pt x="1266490" y="103473"/>
                </a:cubicBezTo>
                <a:lnTo>
                  <a:pt x="1266490" y="104477"/>
                </a:lnTo>
                <a:lnTo>
                  <a:pt x="1271513" y="111509"/>
                </a:lnTo>
                <a:lnTo>
                  <a:pt x="1271513" y="114523"/>
                </a:lnTo>
                <a:lnTo>
                  <a:pt x="1266490" y="133610"/>
                </a:lnTo>
                <a:cubicBezTo>
                  <a:pt x="1269169" y="131601"/>
                  <a:pt x="1273187" y="126243"/>
                  <a:pt x="1278545" y="117537"/>
                </a:cubicBezTo>
                <a:cubicBezTo>
                  <a:pt x="1293949" y="103473"/>
                  <a:pt x="1307678" y="92757"/>
                  <a:pt x="1319733" y="85390"/>
                </a:cubicBezTo>
                <a:cubicBezTo>
                  <a:pt x="1323082" y="81372"/>
                  <a:pt x="1329444" y="79363"/>
                  <a:pt x="1338821" y="79363"/>
                </a:cubicBezTo>
                <a:cubicBezTo>
                  <a:pt x="1338821" y="77353"/>
                  <a:pt x="1340160" y="76349"/>
                  <a:pt x="1342839" y="76349"/>
                </a:cubicBezTo>
                <a:lnTo>
                  <a:pt x="1343843" y="75344"/>
                </a:lnTo>
                <a:lnTo>
                  <a:pt x="1343843" y="62285"/>
                </a:lnTo>
                <a:lnTo>
                  <a:pt x="1344848" y="61280"/>
                </a:lnTo>
                <a:cubicBezTo>
                  <a:pt x="1342839" y="49895"/>
                  <a:pt x="1341834" y="37170"/>
                  <a:pt x="1341834" y="23105"/>
                </a:cubicBezTo>
                <a:lnTo>
                  <a:pt x="1341834" y="19087"/>
                </a:lnTo>
                <a:cubicBezTo>
                  <a:pt x="1347862" y="19087"/>
                  <a:pt x="1351880" y="21431"/>
                  <a:pt x="1353889" y="26119"/>
                </a:cubicBezTo>
                <a:lnTo>
                  <a:pt x="1354894" y="27124"/>
                </a:lnTo>
                <a:lnTo>
                  <a:pt x="1352885" y="47216"/>
                </a:lnTo>
                <a:lnTo>
                  <a:pt x="1353889" y="48220"/>
                </a:lnTo>
                <a:lnTo>
                  <a:pt x="1353889" y="49225"/>
                </a:lnTo>
                <a:lnTo>
                  <a:pt x="1350876" y="74340"/>
                </a:lnTo>
                <a:cubicBezTo>
                  <a:pt x="1363601" y="79697"/>
                  <a:pt x="1369963" y="86060"/>
                  <a:pt x="1369963" y="93427"/>
                </a:cubicBezTo>
                <a:lnTo>
                  <a:pt x="1369963" y="95436"/>
                </a:lnTo>
                <a:cubicBezTo>
                  <a:pt x="1367284" y="98785"/>
                  <a:pt x="1362596" y="102133"/>
                  <a:pt x="1355899" y="105482"/>
                </a:cubicBezTo>
                <a:cubicBezTo>
                  <a:pt x="1350541" y="108830"/>
                  <a:pt x="1347862" y="112179"/>
                  <a:pt x="1347862" y="115528"/>
                </a:cubicBezTo>
                <a:lnTo>
                  <a:pt x="1347862" y="131601"/>
                </a:lnTo>
                <a:lnTo>
                  <a:pt x="1349871" y="131601"/>
                </a:lnTo>
                <a:cubicBezTo>
                  <a:pt x="1360587" y="124234"/>
                  <a:pt x="1365945" y="118876"/>
                  <a:pt x="1365945" y="115528"/>
                </a:cubicBezTo>
                <a:lnTo>
                  <a:pt x="1364940" y="109500"/>
                </a:lnTo>
                <a:lnTo>
                  <a:pt x="1366949" y="107491"/>
                </a:lnTo>
                <a:lnTo>
                  <a:pt x="1368958" y="107491"/>
                </a:lnTo>
                <a:lnTo>
                  <a:pt x="1382018" y="117537"/>
                </a:lnTo>
                <a:lnTo>
                  <a:pt x="1387041" y="126578"/>
                </a:lnTo>
                <a:lnTo>
                  <a:pt x="1387041" y="132606"/>
                </a:lnTo>
                <a:cubicBezTo>
                  <a:pt x="1384362" y="135954"/>
                  <a:pt x="1377330" y="138968"/>
                  <a:pt x="1365945" y="141647"/>
                </a:cubicBezTo>
                <a:cubicBezTo>
                  <a:pt x="1355229" y="148344"/>
                  <a:pt x="1349536" y="152698"/>
                  <a:pt x="1348867" y="154707"/>
                </a:cubicBezTo>
                <a:lnTo>
                  <a:pt x="1348867" y="177812"/>
                </a:lnTo>
                <a:lnTo>
                  <a:pt x="1349871" y="184844"/>
                </a:lnTo>
                <a:lnTo>
                  <a:pt x="1355899" y="184844"/>
                </a:lnTo>
                <a:lnTo>
                  <a:pt x="1366949" y="190872"/>
                </a:lnTo>
                <a:lnTo>
                  <a:pt x="1369963" y="200918"/>
                </a:lnTo>
                <a:cubicBezTo>
                  <a:pt x="1368623" y="206276"/>
                  <a:pt x="1366279" y="208955"/>
                  <a:pt x="1362931" y="208955"/>
                </a:cubicBezTo>
                <a:cubicBezTo>
                  <a:pt x="1355564" y="214982"/>
                  <a:pt x="1347862" y="224023"/>
                  <a:pt x="1339825" y="236079"/>
                </a:cubicBezTo>
                <a:lnTo>
                  <a:pt x="1336811" y="236079"/>
                </a:lnTo>
                <a:lnTo>
                  <a:pt x="1336811" y="235074"/>
                </a:lnTo>
                <a:lnTo>
                  <a:pt x="1337816" y="226033"/>
                </a:lnTo>
                <a:lnTo>
                  <a:pt x="1334802" y="226033"/>
                </a:lnTo>
                <a:lnTo>
                  <a:pt x="1334802" y="225028"/>
                </a:lnTo>
                <a:cubicBezTo>
                  <a:pt x="1334802" y="220340"/>
                  <a:pt x="1336811" y="215317"/>
                  <a:pt x="1340830" y="209959"/>
                </a:cubicBezTo>
                <a:cubicBezTo>
                  <a:pt x="1340830" y="207280"/>
                  <a:pt x="1341834" y="205941"/>
                  <a:pt x="1343843" y="205941"/>
                </a:cubicBezTo>
                <a:lnTo>
                  <a:pt x="1342839" y="204936"/>
                </a:lnTo>
                <a:lnTo>
                  <a:pt x="1342839" y="203932"/>
                </a:lnTo>
                <a:lnTo>
                  <a:pt x="1343843" y="195895"/>
                </a:lnTo>
                <a:lnTo>
                  <a:pt x="1342839" y="195895"/>
                </a:lnTo>
                <a:cubicBezTo>
                  <a:pt x="1339490" y="193886"/>
                  <a:pt x="1337816" y="191207"/>
                  <a:pt x="1337816" y="187858"/>
                </a:cubicBezTo>
                <a:lnTo>
                  <a:pt x="1339825" y="158725"/>
                </a:lnTo>
                <a:lnTo>
                  <a:pt x="1338821" y="158725"/>
                </a:lnTo>
                <a:cubicBezTo>
                  <a:pt x="1332123" y="162743"/>
                  <a:pt x="1326765" y="167432"/>
                  <a:pt x="1322747" y="172789"/>
                </a:cubicBezTo>
                <a:cubicBezTo>
                  <a:pt x="1320068" y="172789"/>
                  <a:pt x="1317389" y="174464"/>
                  <a:pt x="1314710" y="177812"/>
                </a:cubicBezTo>
                <a:lnTo>
                  <a:pt x="1305669" y="178817"/>
                </a:lnTo>
                <a:lnTo>
                  <a:pt x="1297632" y="176808"/>
                </a:lnTo>
                <a:lnTo>
                  <a:pt x="1296628" y="181831"/>
                </a:lnTo>
                <a:lnTo>
                  <a:pt x="1296628" y="191877"/>
                </a:lnTo>
                <a:cubicBezTo>
                  <a:pt x="1296628" y="211968"/>
                  <a:pt x="1293279" y="222014"/>
                  <a:pt x="1286582" y="222014"/>
                </a:cubicBezTo>
                <a:cubicBezTo>
                  <a:pt x="1281894" y="222014"/>
                  <a:pt x="1278545" y="218331"/>
                  <a:pt x="1276536" y="210964"/>
                </a:cubicBezTo>
                <a:lnTo>
                  <a:pt x="1275531" y="205941"/>
                </a:lnTo>
                <a:cubicBezTo>
                  <a:pt x="1273522" y="205941"/>
                  <a:pt x="1272518" y="204267"/>
                  <a:pt x="1272518" y="200918"/>
                </a:cubicBezTo>
                <a:cubicBezTo>
                  <a:pt x="1269839" y="200918"/>
                  <a:pt x="1268164" y="198574"/>
                  <a:pt x="1267495" y="193886"/>
                </a:cubicBezTo>
                <a:lnTo>
                  <a:pt x="1261467" y="184844"/>
                </a:lnTo>
                <a:cubicBezTo>
                  <a:pt x="1257449" y="186184"/>
                  <a:pt x="1255440" y="189533"/>
                  <a:pt x="1255440" y="194890"/>
                </a:cubicBezTo>
                <a:lnTo>
                  <a:pt x="1258453" y="211968"/>
                </a:lnTo>
                <a:lnTo>
                  <a:pt x="1258453" y="215987"/>
                </a:lnTo>
                <a:lnTo>
                  <a:pt x="1255440" y="219001"/>
                </a:lnTo>
                <a:lnTo>
                  <a:pt x="1252426" y="219001"/>
                </a:lnTo>
                <a:cubicBezTo>
                  <a:pt x="1244389" y="214982"/>
                  <a:pt x="1237357" y="206611"/>
                  <a:pt x="1231329" y="193886"/>
                </a:cubicBezTo>
                <a:lnTo>
                  <a:pt x="1231329" y="187858"/>
                </a:lnTo>
                <a:cubicBezTo>
                  <a:pt x="1231329" y="185179"/>
                  <a:pt x="1233339" y="179487"/>
                  <a:pt x="1237357" y="170780"/>
                </a:cubicBezTo>
                <a:cubicBezTo>
                  <a:pt x="1241375" y="151358"/>
                  <a:pt x="1246063" y="133276"/>
                  <a:pt x="1251421" y="116532"/>
                </a:cubicBezTo>
                <a:lnTo>
                  <a:pt x="1252426" y="107491"/>
                </a:lnTo>
                <a:lnTo>
                  <a:pt x="1247403" y="107491"/>
                </a:lnTo>
                <a:cubicBezTo>
                  <a:pt x="1247403" y="110840"/>
                  <a:pt x="1242715" y="115863"/>
                  <a:pt x="1233339" y="122560"/>
                </a:cubicBezTo>
                <a:lnTo>
                  <a:pt x="1232334" y="123564"/>
                </a:lnTo>
                <a:lnTo>
                  <a:pt x="1227311" y="123564"/>
                </a:lnTo>
                <a:cubicBezTo>
                  <a:pt x="1219274" y="120216"/>
                  <a:pt x="1215256" y="115528"/>
                  <a:pt x="1215256" y="109500"/>
                </a:cubicBezTo>
                <a:cubicBezTo>
                  <a:pt x="1213917" y="105482"/>
                  <a:pt x="1211238" y="101463"/>
                  <a:pt x="1207219" y="97445"/>
                </a:cubicBezTo>
                <a:lnTo>
                  <a:pt x="1206215" y="92422"/>
                </a:lnTo>
                <a:lnTo>
                  <a:pt x="1207219" y="91418"/>
                </a:lnTo>
                <a:lnTo>
                  <a:pt x="1207219" y="90413"/>
                </a:lnTo>
                <a:lnTo>
                  <a:pt x="1206215" y="86395"/>
                </a:lnTo>
                <a:cubicBezTo>
                  <a:pt x="1217600" y="71661"/>
                  <a:pt x="1224632" y="63289"/>
                  <a:pt x="1227311" y="61280"/>
                </a:cubicBezTo>
                <a:lnTo>
                  <a:pt x="1251421" y="33151"/>
                </a:lnTo>
                <a:cubicBezTo>
                  <a:pt x="1261467" y="20427"/>
                  <a:pt x="1266490" y="12390"/>
                  <a:pt x="1266490" y="9041"/>
                </a:cubicBezTo>
                <a:lnTo>
                  <a:pt x="1269504" y="6027"/>
                </a:lnTo>
                <a:close/>
                <a:moveTo>
                  <a:pt x="2056098" y="0"/>
                </a:moveTo>
                <a:cubicBezTo>
                  <a:pt x="2070162" y="0"/>
                  <a:pt x="2077864" y="3014"/>
                  <a:pt x="2079203" y="9041"/>
                </a:cubicBezTo>
                <a:lnTo>
                  <a:pt x="2074180" y="37170"/>
                </a:lnTo>
                <a:lnTo>
                  <a:pt x="2080208" y="37170"/>
                </a:lnTo>
                <a:lnTo>
                  <a:pt x="2087240" y="35161"/>
                </a:lnTo>
                <a:cubicBezTo>
                  <a:pt x="2095277" y="35161"/>
                  <a:pt x="2100300" y="37839"/>
                  <a:pt x="2102309" y="43197"/>
                </a:cubicBezTo>
                <a:cubicBezTo>
                  <a:pt x="2100300" y="47885"/>
                  <a:pt x="2095611" y="54248"/>
                  <a:pt x="2088245" y="62285"/>
                </a:cubicBezTo>
                <a:lnTo>
                  <a:pt x="2076189" y="73335"/>
                </a:lnTo>
                <a:lnTo>
                  <a:pt x="2075185" y="80367"/>
                </a:lnTo>
                <a:lnTo>
                  <a:pt x="2076189" y="81372"/>
                </a:lnTo>
                <a:cubicBezTo>
                  <a:pt x="2077529" y="84720"/>
                  <a:pt x="2080208" y="86395"/>
                  <a:pt x="2084226" y="86395"/>
                </a:cubicBezTo>
                <a:cubicBezTo>
                  <a:pt x="2084226" y="87734"/>
                  <a:pt x="2086570" y="89408"/>
                  <a:pt x="2091259" y="91418"/>
                </a:cubicBezTo>
                <a:lnTo>
                  <a:pt x="2091259" y="98450"/>
                </a:lnTo>
                <a:lnTo>
                  <a:pt x="2090254" y="99454"/>
                </a:lnTo>
                <a:cubicBezTo>
                  <a:pt x="2091593" y="102803"/>
                  <a:pt x="2095277" y="105817"/>
                  <a:pt x="2101304" y="108496"/>
                </a:cubicBezTo>
                <a:lnTo>
                  <a:pt x="2102309" y="115528"/>
                </a:lnTo>
                <a:cubicBezTo>
                  <a:pt x="2102309" y="120216"/>
                  <a:pt x="2092598" y="125574"/>
                  <a:pt x="2073176" y="131601"/>
                </a:cubicBezTo>
                <a:cubicBezTo>
                  <a:pt x="2070497" y="134280"/>
                  <a:pt x="2069157" y="137629"/>
                  <a:pt x="2069157" y="141647"/>
                </a:cubicBezTo>
                <a:cubicBezTo>
                  <a:pt x="2074515" y="146335"/>
                  <a:pt x="2077194" y="149349"/>
                  <a:pt x="2077194" y="150688"/>
                </a:cubicBezTo>
                <a:cubicBezTo>
                  <a:pt x="2075185" y="158055"/>
                  <a:pt x="2072841" y="161739"/>
                  <a:pt x="2070162" y="161739"/>
                </a:cubicBezTo>
                <a:lnTo>
                  <a:pt x="2071167" y="166762"/>
                </a:lnTo>
                <a:lnTo>
                  <a:pt x="2071167" y="168771"/>
                </a:lnTo>
                <a:lnTo>
                  <a:pt x="2070162" y="169776"/>
                </a:lnTo>
                <a:lnTo>
                  <a:pt x="2071167" y="170780"/>
                </a:lnTo>
                <a:lnTo>
                  <a:pt x="2071167" y="176808"/>
                </a:lnTo>
                <a:lnTo>
                  <a:pt x="2075185" y="176808"/>
                </a:lnTo>
                <a:cubicBezTo>
                  <a:pt x="2084561" y="176808"/>
                  <a:pt x="2091928" y="177477"/>
                  <a:pt x="2097286" y="178817"/>
                </a:cubicBezTo>
                <a:lnTo>
                  <a:pt x="2108337" y="177812"/>
                </a:lnTo>
                <a:cubicBezTo>
                  <a:pt x="2113025" y="177812"/>
                  <a:pt x="2121061" y="180491"/>
                  <a:pt x="2132447" y="185849"/>
                </a:cubicBezTo>
                <a:cubicBezTo>
                  <a:pt x="2134456" y="185849"/>
                  <a:pt x="2136465" y="188193"/>
                  <a:pt x="2138474" y="192881"/>
                </a:cubicBezTo>
                <a:lnTo>
                  <a:pt x="2138474" y="202927"/>
                </a:lnTo>
                <a:cubicBezTo>
                  <a:pt x="2135125" y="209624"/>
                  <a:pt x="2128763" y="212973"/>
                  <a:pt x="2119387" y="212973"/>
                </a:cubicBezTo>
                <a:cubicBezTo>
                  <a:pt x="2116708" y="216991"/>
                  <a:pt x="2110681" y="221679"/>
                  <a:pt x="2101304" y="227037"/>
                </a:cubicBezTo>
                <a:cubicBezTo>
                  <a:pt x="2101304" y="229716"/>
                  <a:pt x="2098625" y="232395"/>
                  <a:pt x="2093267" y="235074"/>
                </a:cubicBezTo>
                <a:lnTo>
                  <a:pt x="2089249" y="235074"/>
                </a:lnTo>
                <a:lnTo>
                  <a:pt x="2087240" y="233065"/>
                </a:lnTo>
                <a:lnTo>
                  <a:pt x="2087240" y="232060"/>
                </a:lnTo>
                <a:cubicBezTo>
                  <a:pt x="2093267" y="225363"/>
                  <a:pt x="2097956" y="215317"/>
                  <a:pt x="2101304" y="201923"/>
                </a:cubicBezTo>
                <a:lnTo>
                  <a:pt x="2101304" y="198909"/>
                </a:lnTo>
                <a:cubicBezTo>
                  <a:pt x="2098625" y="193551"/>
                  <a:pt x="2088579" y="188863"/>
                  <a:pt x="2071167" y="184844"/>
                </a:cubicBezTo>
                <a:lnTo>
                  <a:pt x="2071167" y="185849"/>
                </a:lnTo>
                <a:lnTo>
                  <a:pt x="2070162" y="199913"/>
                </a:lnTo>
                <a:lnTo>
                  <a:pt x="2071167" y="215987"/>
                </a:lnTo>
                <a:cubicBezTo>
                  <a:pt x="2071167" y="230051"/>
                  <a:pt x="2067818" y="239092"/>
                  <a:pt x="2061121" y="243111"/>
                </a:cubicBezTo>
                <a:lnTo>
                  <a:pt x="2050070" y="243111"/>
                </a:lnTo>
                <a:cubicBezTo>
                  <a:pt x="2036006" y="241102"/>
                  <a:pt x="2024286" y="238088"/>
                  <a:pt x="2014909" y="234069"/>
                </a:cubicBezTo>
                <a:cubicBezTo>
                  <a:pt x="2011561" y="234069"/>
                  <a:pt x="2009552" y="230051"/>
                  <a:pt x="2008882" y="222014"/>
                </a:cubicBezTo>
                <a:cubicBezTo>
                  <a:pt x="2010891" y="216656"/>
                  <a:pt x="2012565" y="213978"/>
                  <a:pt x="2013905" y="213978"/>
                </a:cubicBezTo>
                <a:lnTo>
                  <a:pt x="2016919" y="213978"/>
                </a:lnTo>
                <a:cubicBezTo>
                  <a:pt x="2016919" y="219335"/>
                  <a:pt x="2019263" y="223354"/>
                  <a:pt x="2023951" y="226033"/>
                </a:cubicBezTo>
                <a:lnTo>
                  <a:pt x="2025960" y="226033"/>
                </a:lnTo>
                <a:lnTo>
                  <a:pt x="2027969" y="224023"/>
                </a:lnTo>
                <a:lnTo>
                  <a:pt x="2038015" y="225028"/>
                </a:lnTo>
                <a:cubicBezTo>
                  <a:pt x="2047391" y="223689"/>
                  <a:pt x="2052079" y="220340"/>
                  <a:pt x="2052079" y="214982"/>
                </a:cubicBezTo>
                <a:lnTo>
                  <a:pt x="2053084" y="201923"/>
                </a:lnTo>
                <a:cubicBezTo>
                  <a:pt x="2051075" y="193886"/>
                  <a:pt x="2049735" y="189867"/>
                  <a:pt x="2049065" y="189867"/>
                </a:cubicBezTo>
                <a:lnTo>
                  <a:pt x="2048061" y="189867"/>
                </a:lnTo>
                <a:cubicBezTo>
                  <a:pt x="2028639" y="203932"/>
                  <a:pt x="2015245" y="211299"/>
                  <a:pt x="2007877" y="211968"/>
                </a:cubicBezTo>
                <a:cubicBezTo>
                  <a:pt x="2005199" y="214647"/>
                  <a:pt x="1998836" y="216656"/>
                  <a:pt x="1988790" y="217996"/>
                </a:cubicBezTo>
                <a:lnTo>
                  <a:pt x="1987786" y="219001"/>
                </a:lnTo>
                <a:lnTo>
                  <a:pt x="1983767" y="219001"/>
                </a:lnTo>
                <a:cubicBezTo>
                  <a:pt x="1980419" y="216991"/>
                  <a:pt x="1978744" y="214982"/>
                  <a:pt x="1978744" y="212973"/>
                </a:cubicBezTo>
                <a:cubicBezTo>
                  <a:pt x="1978744" y="207615"/>
                  <a:pt x="1984102" y="202257"/>
                  <a:pt x="1994818" y="196900"/>
                </a:cubicBezTo>
                <a:cubicBezTo>
                  <a:pt x="1998167" y="196900"/>
                  <a:pt x="2011561" y="188863"/>
                  <a:pt x="2035001" y="172789"/>
                </a:cubicBezTo>
                <a:cubicBezTo>
                  <a:pt x="2045717" y="165422"/>
                  <a:pt x="2051075" y="159060"/>
                  <a:pt x="2051075" y="153702"/>
                </a:cubicBezTo>
                <a:lnTo>
                  <a:pt x="2051075" y="143656"/>
                </a:lnTo>
                <a:lnTo>
                  <a:pt x="2049065" y="141647"/>
                </a:lnTo>
                <a:lnTo>
                  <a:pt x="2048061" y="141647"/>
                </a:lnTo>
                <a:lnTo>
                  <a:pt x="2023951" y="155711"/>
                </a:lnTo>
                <a:cubicBezTo>
                  <a:pt x="2021942" y="158390"/>
                  <a:pt x="2018928" y="160734"/>
                  <a:pt x="2014909" y="162743"/>
                </a:cubicBezTo>
                <a:lnTo>
                  <a:pt x="2008882" y="162743"/>
                </a:lnTo>
                <a:cubicBezTo>
                  <a:pt x="2004864" y="160734"/>
                  <a:pt x="2002855" y="158725"/>
                  <a:pt x="2002855" y="156716"/>
                </a:cubicBezTo>
                <a:cubicBezTo>
                  <a:pt x="2002855" y="140643"/>
                  <a:pt x="2006538" y="132606"/>
                  <a:pt x="2013905" y="132606"/>
                </a:cubicBezTo>
                <a:cubicBezTo>
                  <a:pt x="2017253" y="129257"/>
                  <a:pt x="2020937" y="127583"/>
                  <a:pt x="2024955" y="127583"/>
                </a:cubicBezTo>
                <a:lnTo>
                  <a:pt x="2041029" y="113519"/>
                </a:lnTo>
                <a:lnTo>
                  <a:pt x="2040024" y="113519"/>
                </a:lnTo>
                <a:cubicBezTo>
                  <a:pt x="2040024" y="114858"/>
                  <a:pt x="2037680" y="115863"/>
                  <a:pt x="2032992" y="116532"/>
                </a:cubicBezTo>
                <a:cubicBezTo>
                  <a:pt x="2032992" y="118542"/>
                  <a:pt x="2029979" y="120216"/>
                  <a:pt x="2023951" y="121555"/>
                </a:cubicBezTo>
                <a:cubicBezTo>
                  <a:pt x="2023951" y="124234"/>
                  <a:pt x="2021272" y="126578"/>
                  <a:pt x="2015914" y="128587"/>
                </a:cubicBezTo>
                <a:lnTo>
                  <a:pt x="2014909" y="128587"/>
                </a:lnTo>
                <a:cubicBezTo>
                  <a:pt x="2011561" y="128587"/>
                  <a:pt x="2008547" y="126578"/>
                  <a:pt x="2005868" y="122560"/>
                </a:cubicBezTo>
                <a:lnTo>
                  <a:pt x="2005868" y="106486"/>
                </a:lnTo>
                <a:cubicBezTo>
                  <a:pt x="2015245" y="97780"/>
                  <a:pt x="2021607" y="93427"/>
                  <a:pt x="2024955" y="93427"/>
                </a:cubicBezTo>
                <a:lnTo>
                  <a:pt x="2025960" y="93427"/>
                </a:lnTo>
                <a:lnTo>
                  <a:pt x="2028974" y="95436"/>
                </a:lnTo>
                <a:cubicBezTo>
                  <a:pt x="2043708" y="83381"/>
                  <a:pt x="2051075" y="75679"/>
                  <a:pt x="2051075" y="72330"/>
                </a:cubicBezTo>
                <a:lnTo>
                  <a:pt x="2053084" y="68312"/>
                </a:lnTo>
                <a:cubicBezTo>
                  <a:pt x="2049735" y="71661"/>
                  <a:pt x="2038015" y="74674"/>
                  <a:pt x="2017923" y="77353"/>
                </a:cubicBezTo>
                <a:lnTo>
                  <a:pt x="2014909" y="77353"/>
                </a:lnTo>
                <a:cubicBezTo>
                  <a:pt x="2005533" y="77353"/>
                  <a:pt x="2000845" y="73000"/>
                  <a:pt x="2000845" y="64294"/>
                </a:cubicBezTo>
                <a:cubicBezTo>
                  <a:pt x="2002185" y="60275"/>
                  <a:pt x="2004864" y="58266"/>
                  <a:pt x="2008882" y="58266"/>
                </a:cubicBezTo>
                <a:lnTo>
                  <a:pt x="2016919" y="58266"/>
                </a:lnTo>
                <a:lnTo>
                  <a:pt x="2033997" y="54248"/>
                </a:lnTo>
                <a:lnTo>
                  <a:pt x="2053084" y="46211"/>
                </a:lnTo>
                <a:lnTo>
                  <a:pt x="2056098" y="24110"/>
                </a:lnTo>
                <a:lnTo>
                  <a:pt x="2051075" y="11050"/>
                </a:lnTo>
                <a:cubicBezTo>
                  <a:pt x="2051075" y="6362"/>
                  <a:pt x="2052749" y="2679"/>
                  <a:pt x="2056098" y="0"/>
                </a:cubicBezTo>
                <a:close/>
              </a:path>
            </a:pathLst>
          </a:custGeom>
          <a:solidFill>
            <a:srgbClr val="0054A7">
              <a:alpha val="100000"/>
            </a:srgbClr>
          </a:solidFill>
          <a:ln w="9525">
            <a:noFill/>
          </a:ln>
        </p:spPr>
        <p:txBody>
          <a:bodyPr/>
          <a:lstStyle/>
          <a:p>
            <a:pPr marL="0" marR="0" lvl="0" indent="0" algn="l" defTabSz="504825" rtl="0" eaLnBrk="1" fontAlgn="auto" latinLnBrk="0" hangingPunct="1">
              <a:lnSpc>
                <a:spcPct val="100000"/>
              </a:lnSpc>
              <a:spcBef>
                <a:spcPct val="0"/>
              </a:spcBef>
              <a:spcAft>
                <a:spcPct val="0"/>
              </a:spcAft>
              <a:buClrTx/>
              <a:buSzTx/>
              <a:buFontTx/>
              <a:buNone/>
              <a:defRPr/>
            </a:pPr>
            <a:endParaRPr kumimoji="0" lang="zh-CN" altLang="en-US" sz="1990" b="0" i="0" u="none" strike="noStrike" kern="1200" cap="none" spc="0" normalizeH="0" baseline="0" noProof="1">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14" name="日期占位符 1"/>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p>
            <a:pPr>
              <a:buNone/>
            </a:pPr>
            <a:endParaRPr lang="zh-CN" altLang="en-US" sz="1200" dirty="0">
              <a:latin typeface="Calibri" panose="020F0502020204030204" pitchFamily="34" charset="0"/>
              <a:ea typeface="宋体" panose="02010600030101010101" pitchFamily="2" charset="-122"/>
            </a:endParaRPr>
          </a:p>
        </p:txBody>
      </p:sp>
      <p:sp>
        <p:nvSpPr>
          <p:cNvPr id="15" name="页脚占位符 2"/>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p>
            <a:pPr algn="ctr">
              <a:buNone/>
            </a:pPr>
            <a:endParaRPr lang="zh-CN" altLang="en-US" sz="1200" dirty="0">
              <a:latin typeface="Calibri" panose="020F0502020204030204" pitchFamily="34" charset="0"/>
              <a:ea typeface="宋体" panose="02010600030101010101" pitchFamily="2" charset="-122"/>
            </a:endParaRPr>
          </a:p>
        </p:txBody>
      </p:sp>
      <p:sp>
        <p:nvSpPr>
          <p:cNvPr id="16" name="灯片编号占位符 3"/>
          <p:cNvSpPr>
            <a:spLocks noGrp="1"/>
          </p:cNvSpPr>
          <p:nvPr>
            <p:ph type="sldNum" sz="quarter" idx="4"/>
          </p:nvPr>
        </p:nvSpPr>
        <p:spPr>
          <a:xfrm>
            <a:off x="17221200" y="12712700"/>
            <a:ext cx="5486400" cy="730250"/>
          </a:xfrm>
          <a:prstGeom prst="rect">
            <a:avLst/>
          </a:prstGeom>
        </p:spPr>
        <p:txBody>
          <a:bodyPr vert="horz" wrap="square" lIns="91440" tIns="45720" rIns="91440" bIns="45720" numCol="1" anchor="ctr" anchorCtr="0" compatLnSpc="1"/>
          <a:lstStyle/>
          <a:p>
            <a:pPr algn="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bg>
      <p:bgPr>
        <a:solidFill>
          <a:schemeClr val="bg1"/>
        </a:solidFill>
        <a:effectLst/>
      </p:bgPr>
    </p:bg>
    <p:spTree>
      <p:nvGrpSpPr>
        <p:cNvPr id="1" name=""/>
        <p:cNvGrpSpPr/>
        <p:nvPr/>
      </p:nvGrpSpPr>
      <p:grpSpPr>
        <a:xfrm>
          <a:off x="0" y="0"/>
          <a:ext cx="0" cy="0"/>
          <a:chOff x="0" y="0"/>
          <a:chExt cx="0" cy="0"/>
        </a:xfrm>
      </p:grpSpPr>
      <p:cxnSp>
        <p:nvCxnSpPr>
          <p:cNvPr id="7" name="直接连接符 6"/>
          <p:cNvCxnSpPr/>
          <p:nvPr/>
        </p:nvCxnSpPr>
        <p:spPr>
          <a:xfrm flipV="1">
            <a:off x="742950" y="1622425"/>
            <a:ext cx="10367963" cy="0"/>
          </a:xfrm>
          <a:prstGeom prst="line">
            <a:avLst/>
          </a:prstGeom>
          <a:ln>
            <a:solidFill>
              <a:srgbClr val="0054A6"/>
            </a:solidFill>
          </a:ln>
        </p:spPr>
        <p:style>
          <a:lnRef idx="1">
            <a:schemeClr val="accent1"/>
          </a:lnRef>
          <a:fillRef idx="0">
            <a:schemeClr val="accent1"/>
          </a:fillRef>
          <a:effectRef idx="0">
            <a:schemeClr val="accent1"/>
          </a:effectRef>
          <a:fontRef idx="minor">
            <a:schemeClr val="tx1"/>
          </a:fontRef>
        </p:style>
      </p:cxnSp>
      <p:sp>
        <p:nvSpPr>
          <p:cNvPr id="8" name="平行四边形 7"/>
          <p:cNvSpPr/>
          <p:nvPr/>
        </p:nvSpPr>
        <p:spPr>
          <a:xfrm>
            <a:off x="11066463" y="203200"/>
            <a:ext cx="863600" cy="1441450"/>
          </a:xfrm>
          <a:prstGeom prst="parallelogram">
            <a:avLst>
              <a:gd name="adj" fmla="val 52756"/>
            </a:avLst>
          </a:prstGeom>
          <a:solidFill>
            <a:srgbClr val="0B6D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 name="平行四边形 8"/>
          <p:cNvSpPr/>
          <p:nvPr/>
        </p:nvSpPr>
        <p:spPr>
          <a:xfrm>
            <a:off x="11739563" y="0"/>
            <a:ext cx="13127038" cy="1330325"/>
          </a:xfrm>
          <a:prstGeom prst="parallelogram">
            <a:avLst>
              <a:gd name="adj" fmla="val 30108"/>
            </a:avLst>
          </a:prstGeom>
          <a:gradFill>
            <a:gsLst>
              <a:gs pos="0">
                <a:srgbClr val="0054A6"/>
              </a:gs>
              <a:gs pos="100000">
                <a:srgbClr val="1B84B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5125" name="图片 9"/>
          <p:cNvPicPr>
            <a:picLocks noChangeAspect="1"/>
          </p:cNvPicPr>
          <p:nvPr userDrawn="1"/>
        </p:nvPicPr>
        <p:blipFill>
          <a:blip r:embed="rId2" cstate="print"/>
          <a:stretch>
            <a:fillRect/>
          </a:stretch>
        </p:blipFill>
        <p:spPr>
          <a:xfrm>
            <a:off x="742950" y="666750"/>
            <a:ext cx="895350" cy="717550"/>
          </a:xfrm>
          <a:prstGeom prst="rect">
            <a:avLst/>
          </a:prstGeom>
          <a:noFill/>
          <a:ln w="9525">
            <a:noFill/>
          </a:ln>
        </p:spPr>
      </p:pic>
      <p:pic>
        <p:nvPicPr>
          <p:cNvPr id="5126" name="图片 2"/>
          <p:cNvPicPr>
            <a:picLocks noChangeAspect="1"/>
          </p:cNvPicPr>
          <p:nvPr userDrawn="1"/>
        </p:nvPicPr>
        <p:blipFill>
          <a:blip r:embed="rId3" cstate="print"/>
          <a:stretch>
            <a:fillRect/>
          </a:stretch>
        </p:blipFill>
        <p:spPr>
          <a:xfrm>
            <a:off x="-25400" y="12630150"/>
            <a:ext cx="24409400" cy="1089025"/>
          </a:xfrm>
          <a:prstGeom prst="rect">
            <a:avLst/>
          </a:prstGeom>
          <a:noFill/>
          <a:ln w="9525">
            <a:noFill/>
          </a:ln>
        </p:spPr>
      </p:pic>
      <p:sp>
        <p:nvSpPr>
          <p:cNvPr id="12" name="灯片编号占位符 3"/>
          <p:cNvSpPr>
            <a:spLocks noGrp="1"/>
          </p:cNvSpPr>
          <p:nvPr>
            <p:ph type="sldNum" sz="quarter" idx="4"/>
          </p:nvPr>
        </p:nvSpPr>
        <p:spPr>
          <a:xfrm>
            <a:off x="18615025" y="300038"/>
            <a:ext cx="5486400" cy="730250"/>
          </a:xfrm>
          <a:prstGeom prst="rect">
            <a:avLst/>
          </a:prstGeom>
        </p:spPr>
        <p:txBody>
          <a:bodyPr vert="horz" wrap="square" lIns="91440" tIns="45720" rIns="91440" bIns="45720" numCol="1" anchor="ctr" anchorCtr="0" compatLnSpc="1"/>
          <a:lstStyle/>
          <a:p>
            <a:pPr algn="r"/>
            <a:fld id="{9A0DB2DC-4C9A-4742-B13C-FB6460FD3503}" type="slidenum">
              <a:rPr lang="zh-CN" altLang="en-US" dirty="0">
                <a:solidFill>
                  <a:schemeClr val="bg1"/>
                </a:solidFill>
                <a:latin typeface="Calibri" panose="020F0502020204030204" pitchFamily="34" charset="0"/>
              </a:rPr>
            </a:fld>
            <a:endParaRPr lang="zh-CN" altLang="en-US" dirty="0">
              <a:solidFill>
                <a:schemeClr val="bg1"/>
              </a:solidFill>
              <a:latin typeface="Calibri" panose="020F0502020204030204" pitchFamily="34" charset="0"/>
            </a:endParaRPr>
          </a:p>
        </p:txBody>
      </p:sp>
      <p:sp>
        <p:nvSpPr>
          <p:cNvPr id="13" name="日期占位符 1"/>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p>
            <a:pPr>
              <a:buNone/>
            </a:pPr>
            <a:fld id="{BB962C8B-B14F-4D97-AF65-F5344CB8AC3E}" type="datetime1">
              <a:rPr lang="en-US" altLang="en-US" dirty="0">
                <a:latin typeface="Calibri" panose="020F0502020204030204" pitchFamily="34" charset="0"/>
              </a:rPr>
            </a:fld>
            <a:endParaRPr lang="en-US" altLang="en-US" dirty="0">
              <a:latin typeface="Calibri" panose="020F0502020204030204" pitchFamily="34" charset="0"/>
            </a:endParaRPr>
          </a:p>
        </p:txBody>
      </p:sp>
      <p:sp>
        <p:nvSpPr>
          <p:cNvPr id="14" name="页脚占位符 2"/>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p>
            <a:pPr algn="ctr">
              <a:buNone/>
            </a:pPr>
            <a:endParaRPr lang="en-US"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02706" y="1682026"/>
            <a:ext cx="12366332" cy="2685044"/>
          </a:xfrm>
        </p:spPr>
        <p:txBody>
          <a:bodyPr anchor="t">
            <a:normAutofit/>
          </a:bodyPr>
          <a:lstStyle>
            <a:lvl1pPr algn="ctr">
              <a:defRPr sz="8800">
                <a:solidFill>
                  <a:schemeClr val="bg1"/>
                </a:solidFill>
              </a:defRPr>
            </a:lvl1pPr>
          </a:lstStyle>
          <a:p>
            <a:r>
              <a:rPr lang="en-US" noProof="1"/>
              <a:t>Click to edit Master title style</a:t>
            </a:r>
            <a:endParaRPr lang="en-US" noProof="1"/>
          </a:p>
        </p:txBody>
      </p:sp>
      <p:sp>
        <p:nvSpPr>
          <p:cNvPr id="3" name="Subtitle 2"/>
          <p:cNvSpPr>
            <a:spLocks noGrp="1"/>
          </p:cNvSpPr>
          <p:nvPr>
            <p:ph type="subTitle" idx="1"/>
          </p:nvPr>
        </p:nvSpPr>
        <p:spPr>
          <a:xfrm>
            <a:off x="1202706" y="5136337"/>
            <a:ext cx="12366332" cy="2685042"/>
          </a:xfrm>
        </p:spPr>
        <p:txBody>
          <a:bodyPr/>
          <a:lstStyle>
            <a:lvl1pPr marL="0" indent="0" algn="ctr">
              <a:buNone/>
              <a:defRPr sz="48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noProof="1"/>
              <a:t>Click to edit Master subtitle style</a:t>
            </a:r>
            <a:endParaRPr lang="en-US" noProof="1"/>
          </a:p>
        </p:txBody>
      </p:sp>
      <p:sp>
        <p:nvSpPr>
          <p:cNvPr id="7" name="日期占位符 3"/>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p>
            <a:pPr>
              <a:buNone/>
            </a:pPr>
            <a:fld id="{BB962C8B-B14F-4D97-AF65-F5344CB8AC3E}" type="datetimeFigureOut">
              <a:rPr lang="en-US" altLang="en-US" dirty="0">
                <a:latin typeface="Calibri" panose="020F0502020204030204" pitchFamily="34" charset="0"/>
              </a:rPr>
            </a:fld>
            <a:endParaRPr lang="en-US" altLang="en-US" dirty="0">
              <a:latin typeface="Calibri" panose="020F0502020204030204" pitchFamily="34" charset="0"/>
            </a:endParaRPr>
          </a:p>
        </p:txBody>
      </p:sp>
      <p:sp>
        <p:nvSpPr>
          <p:cNvPr id="8" name="页脚占位符 4"/>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p>
            <a:pPr algn="ctr">
              <a:buNone/>
            </a:pPr>
            <a:endParaRPr lang="en-US" altLang="en-US" dirty="0"/>
          </a:p>
        </p:txBody>
      </p:sp>
      <p:sp>
        <p:nvSpPr>
          <p:cNvPr id="9" name="灯片编号占位符 5"/>
          <p:cNvSpPr>
            <a:spLocks noGrp="1"/>
          </p:cNvSpPr>
          <p:nvPr>
            <p:ph type="sldNum" sz="quarter" idx="4"/>
          </p:nvPr>
        </p:nvSpPr>
        <p:spPr>
          <a:xfrm>
            <a:off x="17221200" y="12712700"/>
            <a:ext cx="5486400" cy="730250"/>
          </a:xfrm>
          <a:prstGeom prst="rect">
            <a:avLst/>
          </a:prstGeom>
        </p:spPr>
        <p:txBody>
          <a:bodyPr vert="horz" wrap="square" lIns="91440" tIns="45720" rIns="91440" bIns="45720" numCol="1" anchor="ctr" anchorCtr="0" compatLnSpc="1"/>
          <a:lstStyle/>
          <a:p>
            <a:pPr algn="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1676400" y="730250"/>
            <a:ext cx="21031200" cy="2651125"/>
          </a:xfrm>
          <a:prstGeom prst="rect">
            <a:avLst/>
          </a:prstGeom>
          <a:noFill/>
          <a:ln w="9525">
            <a:noFill/>
          </a:ln>
        </p:spPr>
        <p:txBody>
          <a:bodyPr anchor="ctr" anchorCtr="0"/>
          <a:lstStyle/>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1676400" y="3651250"/>
            <a:ext cx="21031200" cy="8702675"/>
          </a:xfrm>
          <a:prstGeom prst="rect">
            <a:avLst/>
          </a:prstGeom>
          <a:noFill/>
          <a:ln w="9525">
            <a:noFill/>
          </a:ln>
        </p:spPr>
        <p:txBody>
          <a:bodyPr/>
          <a:lstStyle/>
          <a:p>
            <a:pPr lvl="0"/>
            <a:r>
              <a:rPr lang="en-US" altLang="en-US" dirty="0"/>
              <a:t>编辑母版文本样式</a:t>
            </a:r>
            <a:endParaRPr lang="en-US" altLang="en-US" dirty="0"/>
          </a:p>
          <a:p>
            <a:pPr lvl="1"/>
            <a:r>
              <a:rPr lang="en-US" altLang="en-US" dirty="0"/>
              <a:t>第二级</a:t>
            </a:r>
            <a:endParaRPr lang="en-US" altLang="en-US" dirty="0"/>
          </a:p>
          <a:p>
            <a:pPr lvl="2"/>
            <a:r>
              <a:rPr lang="en-US" altLang="en-US" dirty="0"/>
              <a:t>第三级</a:t>
            </a:r>
            <a:endParaRPr lang="en-US" altLang="en-US" dirty="0"/>
          </a:p>
          <a:p>
            <a:pPr lvl="3"/>
            <a:r>
              <a:rPr lang="en-US" altLang="en-US" dirty="0"/>
              <a:t>第四级</a:t>
            </a:r>
            <a:endParaRPr lang="en-US" altLang="en-US" dirty="0"/>
          </a:p>
          <a:p>
            <a:pPr lvl="4"/>
            <a:r>
              <a:rPr lang="en-US" altLang="en-US" dirty="0"/>
              <a:t>第五级</a:t>
            </a:r>
            <a:endParaRPr lang="en-US" altLang="en-US" dirty="0"/>
          </a:p>
        </p:txBody>
      </p:sp>
      <p:sp>
        <p:nvSpPr>
          <p:cNvPr id="4" name="日期占位符 3"/>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fontAlgn="auto">
              <a:defRPr sz="3600" noProof="1" smtClean="0">
                <a:solidFill>
                  <a:schemeClr val="tx1">
                    <a:tint val="75000"/>
                  </a:schemeClr>
                </a:solidFill>
                <a:latin typeface="+mn-lt"/>
                <a:ea typeface="+mn-ea"/>
              </a:defRPr>
            </a:lvl1pPr>
          </a:lstStyle>
          <a:p>
            <a:pPr marL="0" marR="0" lvl="0" indent="0" algn="l" defTabSz="504825" rtl="0" eaLnBrk="1" fontAlgn="auto" latinLnBrk="0" hangingPunct="1">
              <a:lnSpc>
                <a:spcPct val="100000"/>
              </a:lnSpc>
              <a:spcBef>
                <a:spcPct val="0"/>
              </a:spcBef>
              <a:spcAft>
                <a:spcPct val="0"/>
              </a:spcAft>
              <a:buClrTx/>
              <a:buSzTx/>
              <a:buFontTx/>
              <a:buNone/>
              <a:defRPr/>
            </a:pPr>
            <a:fld id="{5C1AB925-C0BE-4059-9682-EC289DA4C14F}" type="datetimeFigureOut">
              <a:rPr kumimoji="0" lang="zh-CN" altLang="en-US" sz="3600" b="0" i="0" u="none" strike="noStrike" kern="1200" cap="none" spc="0" normalizeH="0" baseline="0" noProof="1" smtClean="0">
                <a:ln>
                  <a:noFill/>
                </a:ln>
                <a:solidFill>
                  <a:schemeClr val="tx1">
                    <a:tint val="75000"/>
                  </a:schemeClr>
                </a:solidFill>
                <a:effectLst/>
                <a:uLnTx/>
                <a:uFillTx/>
                <a:latin typeface="+mn-lt"/>
                <a:ea typeface="+mn-ea"/>
                <a:cs typeface="+mn-cs"/>
              </a:rPr>
            </a:fld>
            <a:endParaRPr kumimoji="0" lang="zh-CN" altLang="en-US" sz="36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fontAlgn="auto">
              <a:defRPr sz="3600" noProof="1">
                <a:solidFill>
                  <a:schemeClr val="tx1">
                    <a:tint val="75000"/>
                  </a:schemeClr>
                </a:solidFill>
              </a:defRPr>
            </a:lvl1pP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36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4"/>
          </p:nvPr>
        </p:nvSpPr>
        <p:spPr>
          <a:xfrm>
            <a:off x="17221200" y="12712700"/>
            <a:ext cx="5486400" cy="730250"/>
          </a:xfrm>
          <a:prstGeom prst="rect">
            <a:avLst/>
          </a:prstGeom>
        </p:spPr>
        <p:txBody>
          <a:bodyPr vert="horz" wrap="square" lIns="91440" tIns="45720" rIns="91440" bIns="45720" numCol="1" anchor="ctr" anchorCtr="0" compatLnSpc="1"/>
          <a:lstStyle>
            <a:lvl1pPr algn="r">
              <a:defRPr sz="3600">
                <a:solidFill>
                  <a:srgbClr val="898989"/>
                </a:solidFill>
              </a:defRPr>
            </a:lvl1pPr>
          </a:lstStyle>
          <a:p>
            <a:pPr lvl="0" eaLnBrk="1" hangingPunct="1"/>
            <a:fld id="{9A0DB2DC-4C9A-4742-B13C-FB6460FD3503}" type="slidenum">
              <a:rPr lang="zh-CN" altLang="en-US" dirty="0">
                <a:latin typeface="等线" panose="02010600030101010101" pitchFamily="2" charset="-122"/>
              </a:rPr>
            </a:fld>
            <a:endParaRPr lang="zh-CN" altLang="en-US" dirty="0">
              <a:latin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2743200" rtl="0" fontAlgn="base">
        <a:lnSpc>
          <a:spcPct val="90000"/>
        </a:lnSpc>
        <a:spcBef>
          <a:spcPct val="0"/>
        </a:spcBef>
        <a:spcAft>
          <a:spcPct val="0"/>
        </a:spcAft>
        <a:defRPr sz="13200" kern="1200">
          <a:solidFill>
            <a:schemeClr val="tx1"/>
          </a:solidFill>
          <a:latin typeface="+mj-lt"/>
          <a:ea typeface="+mj-ea"/>
          <a:cs typeface="+mj-cs"/>
        </a:defRPr>
      </a:lvl1pPr>
      <a:lvl2pPr algn="l" defTabSz="2743200" rtl="0" fontAlgn="base">
        <a:lnSpc>
          <a:spcPct val="90000"/>
        </a:lnSpc>
        <a:spcBef>
          <a:spcPct val="0"/>
        </a:spcBef>
        <a:spcAft>
          <a:spcPct val="0"/>
        </a:spcAft>
        <a:defRPr sz="13200">
          <a:solidFill>
            <a:schemeClr val="tx1"/>
          </a:solidFill>
          <a:latin typeface="等线 Light" panose="02010600030101010101" charset="-122"/>
          <a:ea typeface="等线 Light" panose="02010600030101010101" charset="-122"/>
        </a:defRPr>
      </a:lvl2pPr>
      <a:lvl3pPr algn="l" defTabSz="2743200" rtl="0" fontAlgn="base">
        <a:lnSpc>
          <a:spcPct val="90000"/>
        </a:lnSpc>
        <a:spcBef>
          <a:spcPct val="0"/>
        </a:spcBef>
        <a:spcAft>
          <a:spcPct val="0"/>
        </a:spcAft>
        <a:defRPr sz="13200">
          <a:solidFill>
            <a:schemeClr val="tx1"/>
          </a:solidFill>
          <a:latin typeface="等线 Light" panose="02010600030101010101" charset="-122"/>
          <a:ea typeface="等线 Light" panose="02010600030101010101" charset="-122"/>
        </a:defRPr>
      </a:lvl3pPr>
      <a:lvl4pPr algn="l" defTabSz="2743200" rtl="0" fontAlgn="base">
        <a:lnSpc>
          <a:spcPct val="90000"/>
        </a:lnSpc>
        <a:spcBef>
          <a:spcPct val="0"/>
        </a:spcBef>
        <a:spcAft>
          <a:spcPct val="0"/>
        </a:spcAft>
        <a:defRPr sz="13200">
          <a:solidFill>
            <a:schemeClr val="tx1"/>
          </a:solidFill>
          <a:latin typeface="等线 Light" panose="02010600030101010101" charset="-122"/>
          <a:ea typeface="等线 Light" panose="02010600030101010101" charset="-122"/>
        </a:defRPr>
      </a:lvl4pPr>
      <a:lvl5pPr algn="l" defTabSz="2743200" rtl="0" fontAlgn="base">
        <a:lnSpc>
          <a:spcPct val="90000"/>
        </a:lnSpc>
        <a:spcBef>
          <a:spcPct val="0"/>
        </a:spcBef>
        <a:spcAft>
          <a:spcPct val="0"/>
        </a:spcAft>
        <a:defRPr sz="13200">
          <a:solidFill>
            <a:schemeClr val="tx1"/>
          </a:solidFill>
          <a:latin typeface="等线 Light" panose="02010600030101010101" charset="-122"/>
          <a:ea typeface="等线 Light" panose="02010600030101010101" charset="-122"/>
        </a:defRPr>
      </a:lvl5pPr>
      <a:lvl6pPr marL="457200" algn="l" defTabSz="2743200" rtl="0" fontAlgn="base">
        <a:lnSpc>
          <a:spcPct val="90000"/>
        </a:lnSpc>
        <a:spcBef>
          <a:spcPct val="0"/>
        </a:spcBef>
        <a:spcAft>
          <a:spcPct val="0"/>
        </a:spcAft>
        <a:defRPr sz="13200">
          <a:solidFill>
            <a:schemeClr val="tx1"/>
          </a:solidFill>
          <a:latin typeface="等线 Light" panose="02010600030101010101" charset="-122"/>
          <a:ea typeface="等线 Light" panose="02010600030101010101" charset="-122"/>
        </a:defRPr>
      </a:lvl6pPr>
      <a:lvl7pPr marL="914400" algn="l" defTabSz="2743200" rtl="0" fontAlgn="base">
        <a:lnSpc>
          <a:spcPct val="90000"/>
        </a:lnSpc>
        <a:spcBef>
          <a:spcPct val="0"/>
        </a:spcBef>
        <a:spcAft>
          <a:spcPct val="0"/>
        </a:spcAft>
        <a:defRPr sz="13200">
          <a:solidFill>
            <a:schemeClr val="tx1"/>
          </a:solidFill>
          <a:latin typeface="等线 Light" panose="02010600030101010101" charset="-122"/>
          <a:ea typeface="等线 Light" panose="02010600030101010101" charset="-122"/>
        </a:defRPr>
      </a:lvl7pPr>
      <a:lvl8pPr marL="1371600" algn="l" defTabSz="2743200" rtl="0" fontAlgn="base">
        <a:lnSpc>
          <a:spcPct val="90000"/>
        </a:lnSpc>
        <a:spcBef>
          <a:spcPct val="0"/>
        </a:spcBef>
        <a:spcAft>
          <a:spcPct val="0"/>
        </a:spcAft>
        <a:defRPr sz="13200">
          <a:solidFill>
            <a:schemeClr val="tx1"/>
          </a:solidFill>
          <a:latin typeface="等线 Light" panose="02010600030101010101" charset="-122"/>
          <a:ea typeface="等线 Light" panose="02010600030101010101" charset="-122"/>
        </a:defRPr>
      </a:lvl8pPr>
      <a:lvl9pPr marL="1828800" algn="l" defTabSz="2743200" rtl="0" fontAlgn="base">
        <a:lnSpc>
          <a:spcPct val="90000"/>
        </a:lnSpc>
        <a:spcBef>
          <a:spcPct val="0"/>
        </a:spcBef>
        <a:spcAft>
          <a:spcPct val="0"/>
        </a:spcAft>
        <a:defRPr sz="13200">
          <a:solidFill>
            <a:schemeClr val="tx1"/>
          </a:solidFill>
          <a:latin typeface="等线 Light" panose="02010600030101010101" charset="-122"/>
          <a:ea typeface="等线 Light" panose="02010600030101010101" charset="-122"/>
        </a:defRPr>
      </a:lvl9pPr>
    </p:titleStyle>
    <p:bodyStyle>
      <a:lvl1pPr marL="685800" indent="-685800" algn="l" defTabSz="2743200" rtl="0" fontAlgn="base">
        <a:lnSpc>
          <a:spcPct val="90000"/>
        </a:lnSpc>
        <a:spcBef>
          <a:spcPts val="3000"/>
        </a:spcBef>
        <a:spcAft>
          <a:spcPct val="0"/>
        </a:spcAft>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fontAlgn="base">
        <a:lnSpc>
          <a:spcPct val="90000"/>
        </a:lnSpc>
        <a:spcBef>
          <a:spcPts val="1500"/>
        </a:spcBef>
        <a:spcAft>
          <a:spcPct val="0"/>
        </a:spcAft>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fontAlgn="base">
        <a:lnSpc>
          <a:spcPct val="90000"/>
        </a:lnSpc>
        <a:spcBef>
          <a:spcPts val="1500"/>
        </a:spcBef>
        <a:spcAft>
          <a:spcPct val="0"/>
        </a:spcAft>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fontAlgn="base">
        <a:lnSpc>
          <a:spcPct val="90000"/>
        </a:lnSpc>
        <a:spcBef>
          <a:spcPts val="1500"/>
        </a:spcBef>
        <a:spcAft>
          <a:spcPct val="0"/>
        </a:spcAft>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fontAlgn="base">
        <a:lnSpc>
          <a:spcPct val="90000"/>
        </a:lnSpc>
        <a:spcBef>
          <a:spcPts val="1500"/>
        </a:spcBef>
        <a:spcAft>
          <a:spcPct val="0"/>
        </a:spcAft>
        <a:buFont typeface="Arial" panose="020B0604020202020204" pitchFamily="34" charset="0"/>
        <a:buChar char="•"/>
        <a:defRPr sz="5400" kern="1200">
          <a:solidFill>
            <a:schemeClr val="tx1"/>
          </a:solidFill>
          <a:latin typeface="+mn-lt"/>
          <a:ea typeface="+mn-ea"/>
          <a:cs typeface="+mn-cs"/>
        </a:defRPr>
      </a:lvl5pPr>
      <a:lvl6pPr marL="7544435"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667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827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987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zh-CN"/>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5435" algn="l" defTabSz="2743200" rtl="0" eaLnBrk="1" latinLnBrk="0" hangingPunct="1">
        <a:defRPr sz="5400" kern="1200">
          <a:solidFill>
            <a:schemeClr val="tx1"/>
          </a:solidFill>
          <a:latin typeface="+mn-lt"/>
          <a:ea typeface="+mn-ea"/>
          <a:cs typeface="+mn-cs"/>
        </a:defRPr>
      </a:lvl4pPr>
      <a:lvl5pPr marL="5487035" algn="l" defTabSz="2743200" rtl="0" eaLnBrk="1" latinLnBrk="0" hangingPunct="1">
        <a:defRPr sz="5400" kern="1200">
          <a:solidFill>
            <a:schemeClr val="tx1"/>
          </a:solidFill>
          <a:latin typeface="+mn-lt"/>
          <a:ea typeface="+mn-ea"/>
          <a:cs typeface="+mn-cs"/>
        </a:defRPr>
      </a:lvl5pPr>
      <a:lvl6pPr marL="6858635" algn="l" defTabSz="2743200" rtl="0" eaLnBrk="1" latinLnBrk="0" hangingPunct="1">
        <a:defRPr sz="5400" kern="1200">
          <a:solidFill>
            <a:schemeClr val="tx1"/>
          </a:solidFill>
          <a:latin typeface="+mn-lt"/>
          <a:ea typeface="+mn-ea"/>
          <a:cs typeface="+mn-cs"/>
        </a:defRPr>
      </a:lvl6pPr>
      <a:lvl7pPr marL="8230235" algn="l" defTabSz="2743200" rtl="0" eaLnBrk="1" latinLnBrk="0" hangingPunct="1">
        <a:defRPr sz="5400" kern="1200">
          <a:solidFill>
            <a:schemeClr val="tx1"/>
          </a:solidFill>
          <a:latin typeface="+mn-lt"/>
          <a:ea typeface="+mn-ea"/>
          <a:cs typeface="+mn-cs"/>
        </a:defRPr>
      </a:lvl7pPr>
      <a:lvl8pPr marL="9602470" algn="l" defTabSz="2743200" rtl="0" eaLnBrk="1" latinLnBrk="0" hangingPunct="1">
        <a:defRPr sz="5400" kern="1200">
          <a:solidFill>
            <a:schemeClr val="tx1"/>
          </a:solidFill>
          <a:latin typeface="+mn-lt"/>
          <a:ea typeface="+mn-ea"/>
          <a:cs typeface="+mn-cs"/>
        </a:defRPr>
      </a:lvl8pPr>
      <a:lvl9pPr marL="10974070" algn="l" defTabSz="2743200" rtl="0" eaLnBrk="1" latinLnBrk="0" hangingPunct="1">
        <a:defRPr sz="5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a:xfrm>
            <a:off x="1676400" y="730250"/>
            <a:ext cx="21031200" cy="2651125"/>
          </a:xfrm>
          <a:prstGeom prst="rect">
            <a:avLst/>
          </a:prstGeom>
          <a:noFill/>
          <a:ln w="9525">
            <a:noFill/>
          </a:ln>
        </p:spPr>
        <p:txBody>
          <a:bodyPr anchor="ctr" anchorCtr="0"/>
          <a:lstStyle/>
          <a:p>
            <a:pPr lvl="0"/>
            <a:r>
              <a:rPr lang="zh-CN" altLang="en-US" dirty="0"/>
              <a:t>单击此处编辑母版标题样式</a:t>
            </a:r>
            <a:endParaRPr lang="en-US" altLang="zh-CN" dirty="0"/>
          </a:p>
        </p:txBody>
      </p:sp>
      <p:sp>
        <p:nvSpPr>
          <p:cNvPr id="2051" name="Text Placeholder 2"/>
          <p:cNvSpPr>
            <a:spLocks noGrp="1"/>
          </p:cNvSpPr>
          <p:nvPr>
            <p:ph type="body"/>
          </p:nvPr>
        </p:nvSpPr>
        <p:spPr>
          <a:xfrm>
            <a:off x="1676400" y="3651250"/>
            <a:ext cx="21031200" cy="8702675"/>
          </a:xfrm>
          <a:prstGeom prst="rect">
            <a:avLst/>
          </a:prstGeom>
          <a:noFill/>
          <a:ln w="9525">
            <a:noFill/>
          </a:ln>
        </p:spPr>
        <p:txBody>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altLang="zh-CN" dirty="0"/>
          </a:p>
        </p:txBody>
      </p:sp>
      <p:sp>
        <p:nvSpPr>
          <p:cNvPr id="4" name="Date Placeholder 3"/>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defRPr sz="2400">
                <a:solidFill>
                  <a:srgbClr val="898989"/>
                </a:solidFill>
                <a:latin typeface="Calibri" panose="020F0502020204030204" pitchFamily="34" charset="0"/>
              </a:defRPr>
            </a:lvl1pPr>
          </a:lstStyle>
          <a:p>
            <a:pPr lvl="0" eaLnBrk="1" hangingPunct="1"/>
            <a:fld id="{BB962C8B-B14F-4D97-AF65-F5344CB8AC3E}" type="datetime1">
              <a:rPr lang="en-US" altLang="en-US" dirty="0"/>
            </a:fld>
            <a:endParaRPr lang="en-US" altLang="en-US" dirty="0">
              <a:latin typeface="等线" panose="02010600030101010101" pitchFamily="2" charset="-122"/>
            </a:endParaRPr>
          </a:p>
        </p:txBody>
      </p:sp>
      <p:sp>
        <p:nvSpPr>
          <p:cNvPr id="5" name="Footer Placeholder 4"/>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2400">
                <a:solidFill>
                  <a:srgbClr val="898989"/>
                </a:solidFill>
              </a:defRPr>
            </a:lvl1pPr>
          </a:lstStyle>
          <a:p>
            <a:pPr lvl="0" eaLnBrk="1" hangingPunct="1">
              <a:buNone/>
            </a:pPr>
            <a:endParaRPr lang="en-US" altLang="en-US" dirty="0">
              <a:latin typeface="等线" panose="02010600030101010101" pitchFamily="2" charset="-122"/>
            </a:endParaRPr>
          </a:p>
        </p:txBody>
      </p:sp>
      <p:sp>
        <p:nvSpPr>
          <p:cNvPr id="6" name="Slide Number Placeholder 5"/>
          <p:cNvSpPr>
            <a:spLocks noGrp="1"/>
          </p:cNvSpPr>
          <p:nvPr>
            <p:ph type="sldNum" sz="quarter" idx="4"/>
          </p:nvPr>
        </p:nvSpPr>
        <p:spPr>
          <a:xfrm>
            <a:off x="17221200" y="12712700"/>
            <a:ext cx="5486400" cy="730250"/>
          </a:xfrm>
          <a:prstGeom prst="rect">
            <a:avLst/>
          </a:prstGeom>
        </p:spPr>
        <p:txBody>
          <a:bodyPr vert="horz" wrap="square" lIns="91440" tIns="45720" rIns="91440" bIns="45720" numCol="1" anchor="ctr" anchorCtr="0" compatLnSpc="1"/>
          <a:lstStyle>
            <a:lvl1pPr algn="r">
              <a:defRPr sz="2400">
                <a:solidFill>
                  <a:srgbClr val="898989"/>
                </a:solidFill>
                <a:latin typeface="Calibri" panose="020F0502020204030204" pitchFamily="34" charset="0"/>
              </a:defRPr>
            </a:lvl1pPr>
          </a:lstStyle>
          <a:p>
            <a:pPr lvl="0" eaLnBrk="1" hangingPunct="1"/>
            <a:fld id="{9A0DB2DC-4C9A-4742-B13C-FB6460FD3503}" type="slidenum">
              <a:rPr lang="zh-CN" altLang="en-US" dirty="0"/>
            </a:fld>
            <a:endParaRPr lang="zh-CN" altLang="en-US" dirty="0">
              <a:latin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Lst>
  <p:hf sldNum="0" hdr="0" ftr="0" dt="0"/>
  <p:txStyles>
    <p:titleStyle>
      <a:lvl1pPr algn="l" defTabSz="1828800" rtl="0" fontAlgn="base">
        <a:lnSpc>
          <a:spcPct val="90000"/>
        </a:lnSpc>
        <a:spcBef>
          <a:spcPct val="0"/>
        </a:spcBef>
        <a:spcAft>
          <a:spcPct val="0"/>
        </a:spcAft>
        <a:defRPr sz="8800" kern="1200">
          <a:solidFill>
            <a:schemeClr val="tx1"/>
          </a:solidFill>
          <a:latin typeface="+mj-lt"/>
          <a:ea typeface="+mj-ea"/>
          <a:cs typeface="+mj-cs"/>
        </a:defRPr>
      </a:lvl1pPr>
      <a:lvl2pPr algn="l" defTabSz="1828800" rtl="0" fontAlgn="base">
        <a:lnSpc>
          <a:spcPct val="90000"/>
        </a:lnSpc>
        <a:spcBef>
          <a:spcPct val="0"/>
        </a:spcBef>
        <a:spcAft>
          <a:spcPct val="0"/>
        </a:spcAft>
        <a:defRPr sz="8800">
          <a:solidFill>
            <a:schemeClr val="tx1"/>
          </a:solidFill>
          <a:latin typeface="Calibri Light" panose="020F0302020204030204" pitchFamily="34" charset="0"/>
          <a:ea typeface="等线 Light" panose="02010600030101010101" charset="-122"/>
        </a:defRPr>
      </a:lvl2pPr>
      <a:lvl3pPr algn="l" defTabSz="1828800" rtl="0" fontAlgn="base">
        <a:lnSpc>
          <a:spcPct val="90000"/>
        </a:lnSpc>
        <a:spcBef>
          <a:spcPct val="0"/>
        </a:spcBef>
        <a:spcAft>
          <a:spcPct val="0"/>
        </a:spcAft>
        <a:defRPr sz="8800">
          <a:solidFill>
            <a:schemeClr val="tx1"/>
          </a:solidFill>
          <a:latin typeface="Calibri Light" panose="020F0302020204030204" pitchFamily="34" charset="0"/>
          <a:ea typeface="等线 Light" panose="02010600030101010101" charset="-122"/>
        </a:defRPr>
      </a:lvl3pPr>
      <a:lvl4pPr algn="l" defTabSz="1828800" rtl="0" fontAlgn="base">
        <a:lnSpc>
          <a:spcPct val="90000"/>
        </a:lnSpc>
        <a:spcBef>
          <a:spcPct val="0"/>
        </a:spcBef>
        <a:spcAft>
          <a:spcPct val="0"/>
        </a:spcAft>
        <a:defRPr sz="8800">
          <a:solidFill>
            <a:schemeClr val="tx1"/>
          </a:solidFill>
          <a:latin typeface="Calibri Light" panose="020F0302020204030204" pitchFamily="34" charset="0"/>
          <a:ea typeface="等线 Light" panose="02010600030101010101" charset="-122"/>
        </a:defRPr>
      </a:lvl4pPr>
      <a:lvl5pPr algn="l" defTabSz="1828800" rtl="0" fontAlgn="base">
        <a:lnSpc>
          <a:spcPct val="90000"/>
        </a:lnSpc>
        <a:spcBef>
          <a:spcPct val="0"/>
        </a:spcBef>
        <a:spcAft>
          <a:spcPct val="0"/>
        </a:spcAft>
        <a:defRPr sz="8800">
          <a:solidFill>
            <a:schemeClr val="tx1"/>
          </a:solidFill>
          <a:latin typeface="Calibri Light" panose="020F0302020204030204" pitchFamily="34" charset="0"/>
          <a:ea typeface="等线 Light" panose="02010600030101010101" charset="-122"/>
        </a:defRPr>
      </a:lvl5pPr>
      <a:lvl6pPr marL="457200" algn="l" defTabSz="1828800" rtl="0" fontAlgn="base">
        <a:lnSpc>
          <a:spcPct val="90000"/>
        </a:lnSpc>
        <a:spcBef>
          <a:spcPct val="0"/>
        </a:spcBef>
        <a:spcAft>
          <a:spcPct val="0"/>
        </a:spcAft>
        <a:defRPr sz="8800">
          <a:solidFill>
            <a:schemeClr val="tx1"/>
          </a:solidFill>
          <a:latin typeface="Calibri Light" panose="020F0302020204030204" pitchFamily="34" charset="0"/>
          <a:ea typeface="等线 Light" panose="02010600030101010101" charset="-122"/>
        </a:defRPr>
      </a:lvl6pPr>
      <a:lvl7pPr marL="914400" algn="l" defTabSz="1828800" rtl="0" fontAlgn="base">
        <a:lnSpc>
          <a:spcPct val="90000"/>
        </a:lnSpc>
        <a:spcBef>
          <a:spcPct val="0"/>
        </a:spcBef>
        <a:spcAft>
          <a:spcPct val="0"/>
        </a:spcAft>
        <a:defRPr sz="8800">
          <a:solidFill>
            <a:schemeClr val="tx1"/>
          </a:solidFill>
          <a:latin typeface="Calibri Light" panose="020F0302020204030204" pitchFamily="34" charset="0"/>
          <a:ea typeface="等线 Light" panose="02010600030101010101" charset="-122"/>
        </a:defRPr>
      </a:lvl7pPr>
      <a:lvl8pPr marL="1371600" algn="l" defTabSz="1828800" rtl="0" fontAlgn="base">
        <a:lnSpc>
          <a:spcPct val="90000"/>
        </a:lnSpc>
        <a:spcBef>
          <a:spcPct val="0"/>
        </a:spcBef>
        <a:spcAft>
          <a:spcPct val="0"/>
        </a:spcAft>
        <a:defRPr sz="8800">
          <a:solidFill>
            <a:schemeClr val="tx1"/>
          </a:solidFill>
          <a:latin typeface="Calibri Light" panose="020F0302020204030204" pitchFamily="34" charset="0"/>
          <a:ea typeface="等线 Light" panose="02010600030101010101" charset="-122"/>
        </a:defRPr>
      </a:lvl8pPr>
      <a:lvl9pPr marL="1828800" algn="l" defTabSz="1828800" rtl="0" fontAlgn="base">
        <a:lnSpc>
          <a:spcPct val="90000"/>
        </a:lnSpc>
        <a:spcBef>
          <a:spcPct val="0"/>
        </a:spcBef>
        <a:spcAft>
          <a:spcPct val="0"/>
        </a:spcAft>
        <a:defRPr sz="8800">
          <a:solidFill>
            <a:schemeClr val="tx1"/>
          </a:solidFill>
          <a:latin typeface="Calibri Light" panose="020F0302020204030204" pitchFamily="34" charset="0"/>
          <a:ea typeface="等线 Light" panose="02010600030101010101" charset="-122"/>
        </a:defRPr>
      </a:lvl9pPr>
    </p:titleStyle>
    <p:bodyStyle>
      <a:lvl1pPr marL="457200" indent="-457200" algn="l" defTabSz="1828800" rtl="0" fontAlgn="base">
        <a:lnSpc>
          <a:spcPct val="90000"/>
        </a:lnSpc>
        <a:spcBef>
          <a:spcPts val="2000"/>
        </a:spcBef>
        <a:spcAft>
          <a:spcPct val="0"/>
        </a:spcAft>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fontAlgn="base">
        <a:lnSpc>
          <a:spcPct val="90000"/>
        </a:lnSpc>
        <a:spcBef>
          <a:spcPts val="1000"/>
        </a:spcBef>
        <a:spcAft>
          <a:spcPct val="0"/>
        </a:spcAft>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fontAlgn="base">
        <a:lnSpc>
          <a:spcPct val="90000"/>
        </a:lnSpc>
        <a:spcBef>
          <a:spcPts val="1000"/>
        </a:spcBef>
        <a:spcAft>
          <a:spcPct val="0"/>
        </a:spcAft>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fontAlgn="base">
        <a:lnSpc>
          <a:spcPct val="90000"/>
        </a:lnSpc>
        <a:spcBef>
          <a:spcPts val="1000"/>
        </a:spcBef>
        <a:spcAft>
          <a:spcPct val="0"/>
        </a:spcAft>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fontAlgn="base">
        <a:lnSpc>
          <a:spcPct val="90000"/>
        </a:lnSpc>
        <a:spcBef>
          <a:spcPts val="1000"/>
        </a:spcBef>
        <a:spcAft>
          <a:spcPct val="0"/>
        </a:spcAft>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image" Target="../media/image43.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jpeg"/><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3.xml"/><Relationship Id="rId7" Type="http://schemas.openxmlformats.org/officeDocument/2006/relationships/image" Target="../media/image60.jpeg"/><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3.xml"/><Relationship Id="rId7" Type="http://schemas.openxmlformats.org/officeDocument/2006/relationships/image" Target="../media/image67.png"/><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image" Target="../media/image73.png"/></Relationships>
</file>

<file path=ppt/slides/_rels/slide18.xml.rels><?xml version="1.0" encoding="UTF-8" standalone="yes"?>
<Relationships xmlns="http://schemas.openxmlformats.org/package/2006/relationships"><Relationship Id="rId9" Type="http://schemas.openxmlformats.org/officeDocument/2006/relationships/image" Target="../media/image82.png"/><Relationship Id="rId8" Type="http://schemas.openxmlformats.org/officeDocument/2006/relationships/image" Target="../media/image81.png"/><Relationship Id="rId7" Type="http://schemas.openxmlformats.org/officeDocument/2006/relationships/image" Target="../media/image80.jpeg"/><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 Id="rId3" Type="http://schemas.openxmlformats.org/officeDocument/2006/relationships/image" Target="../media/image76.jpeg"/><Relationship Id="rId2" Type="http://schemas.openxmlformats.org/officeDocument/2006/relationships/image" Target="../media/image75.jpeg"/><Relationship Id="rId11" Type="http://schemas.openxmlformats.org/officeDocument/2006/relationships/notesSlide" Target="../notesSlides/notesSlide18.xml"/><Relationship Id="rId10" Type="http://schemas.openxmlformats.org/officeDocument/2006/relationships/slideLayout" Target="../slideLayouts/slideLayout3.xml"/><Relationship Id="rId1" Type="http://schemas.openxmlformats.org/officeDocument/2006/relationships/image" Target="../media/image74.jpeg"/></Relationships>
</file>

<file path=ppt/slides/_rels/slide19.xml.rels><?xml version="1.0" encoding="UTF-8" standalone="yes"?>
<Relationships xmlns="http://schemas.openxmlformats.org/package/2006/relationships"><Relationship Id="rId9" Type="http://schemas.openxmlformats.org/officeDocument/2006/relationships/image" Target="../media/image91.png"/><Relationship Id="rId8" Type="http://schemas.openxmlformats.org/officeDocument/2006/relationships/image" Target="../media/image90.png"/><Relationship Id="rId7" Type="http://schemas.openxmlformats.org/officeDocument/2006/relationships/image" Target="../media/image89.png"/><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3" Type="http://schemas.openxmlformats.org/officeDocument/2006/relationships/image" Target="../media/image85.png"/><Relationship Id="rId20" Type="http://schemas.openxmlformats.org/officeDocument/2006/relationships/notesSlide" Target="../notesSlides/notesSlide19.xml"/><Relationship Id="rId2" Type="http://schemas.openxmlformats.org/officeDocument/2006/relationships/image" Target="../media/image84.png"/><Relationship Id="rId19" Type="http://schemas.openxmlformats.org/officeDocument/2006/relationships/slideLayout" Target="../slideLayouts/slideLayout3.xml"/><Relationship Id="rId18" Type="http://schemas.microsoft.com/office/2007/relationships/diagramDrawing" Target="../diagrams/drawing1.xml"/><Relationship Id="rId17" Type="http://schemas.openxmlformats.org/officeDocument/2006/relationships/diagramColors" Target="../diagrams/colors1.xml"/><Relationship Id="rId16" Type="http://schemas.openxmlformats.org/officeDocument/2006/relationships/diagramQuickStyle" Target="../diagrams/quickStyle1.xml"/><Relationship Id="rId15" Type="http://schemas.openxmlformats.org/officeDocument/2006/relationships/diagramLayout" Target="../diagrams/layout1.xml"/><Relationship Id="rId14" Type="http://schemas.openxmlformats.org/officeDocument/2006/relationships/diagramData" Target="../diagrams/data1.xml"/><Relationship Id="rId13" Type="http://schemas.openxmlformats.org/officeDocument/2006/relationships/image" Target="../media/image95.png"/><Relationship Id="rId12" Type="http://schemas.openxmlformats.org/officeDocument/2006/relationships/image" Target="../media/image94.png"/><Relationship Id="rId11" Type="http://schemas.openxmlformats.org/officeDocument/2006/relationships/image" Target="../media/image93.jpeg"/><Relationship Id="rId10" Type="http://schemas.openxmlformats.org/officeDocument/2006/relationships/image" Target="../media/image92.png"/><Relationship Id="rId1" Type="http://schemas.openxmlformats.org/officeDocument/2006/relationships/image" Target="../media/image83.png"/></Relationships>
</file>

<file path=ppt/slides/_rels/slide2.xml.rels><?xml version="1.0" encoding="UTF-8" standalone="yes"?>
<Relationships xmlns="http://schemas.openxmlformats.org/package/2006/relationships"><Relationship Id="rId9" Type="http://schemas.openxmlformats.org/officeDocument/2006/relationships/image" Target="../media/image10.jpeg"/><Relationship Id="rId8" Type="http://schemas.openxmlformats.org/officeDocument/2006/relationships/image" Target="../media/image9.jpe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6.png"/><Relationship Id="rId14" Type="http://schemas.openxmlformats.org/officeDocument/2006/relationships/notesSlide" Target="../notesSlides/notesSlide2.xml"/><Relationship Id="rId13" Type="http://schemas.openxmlformats.org/officeDocument/2006/relationships/slideLayout" Target="../slideLayouts/slideLayout3.xml"/><Relationship Id="rId12" Type="http://schemas.openxmlformats.org/officeDocument/2006/relationships/image" Target="../media/image13.jpeg"/><Relationship Id="rId11" Type="http://schemas.openxmlformats.org/officeDocument/2006/relationships/image" Target="../media/image12.png"/><Relationship Id="rId10" Type="http://schemas.openxmlformats.org/officeDocument/2006/relationships/image" Target="../media/image11.pn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image" Target="../media/image97.png"/><Relationship Id="rId1" Type="http://schemas.openxmlformats.org/officeDocument/2006/relationships/image" Target="../media/image96.png"/></Relationships>
</file>

<file path=ppt/slides/_rels/slide3.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21.png"/><Relationship Id="rId7" Type="http://schemas.openxmlformats.org/officeDocument/2006/relationships/image" Target="../media/image20.jpe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3" Type="http://schemas.openxmlformats.org/officeDocument/2006/relationships/notesSlide" Target="../notesSlides/notesSlide3.xml"/><Relationship Id="rId12" Type="http://schemas.openxmlformats.org/officeDocument/2006/relationships/slideLayout" Target="../slideLayouts/slideLayout3.xml"/><Relationship Id="rId11" Type="http://schemas.openxmlformats.org/officeDocument/2006/relationships/image" Target="../media/image24.png"/><Relationship Id="rId10" Type="http://schemas.openxmlformats.org/officeDocument/2006/relationships/image" Target="../media/image23.jpeg"/><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3.xml"/><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3.xml"/><Relationship Id="rId3" Type="http://schemas.openxmlformats.org/officeDocument/2006/relationships/tags" Target="../tags/tag5.xml"/><Relationship Id="rId2" Type="http://schemas.openxmlformats.org/officeDocument/2006/relationships/image" Target="../media/image34.png"/><Relationship Id="rId1" Type="http://schemas.openxmlformats.org/officeDocument/2006/relationships/image" Target="../media/image3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3.xml"/><Relationship Id="rId7" Type="http://schemas.openxmlformats.org/officeDocument/2006/relationships/image" Target="../media/image42.jpeg"/><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3"/>
          <p:cNvSpPr>
            <a:spLocks noGrp="1" noChangeArrowheads="1"/>
          </p:cNvSpPr>
          <p:nvPr>
            <p:ph type="ctrTitle"/>
          </p:nvPr>
        </p:nvSpPr>
        <p:spPr>
          <a:xfrm>
            <a:off x="615413" y="2423470"/>
            <a:ext cx="14495145" cy="4126230"/>
          </a:xfrm>
        </p:spPr>
        <p:txBody>
          <a:bodyPr vert="horz" wrap="square" lIns="91440" tIns="45720" rIns="91440" bIns="45720" numCol="1" anchor="t" anchorCtr="0" compatLnSpc="1">
            <a:normAutofit fontScale="90000"/>
          </a:bodyPr>
          <a:lstStyle/>
          <a:p>
            <a:pPr marL="0" marR="0" lvl="0" indent="0" algn="l" defTabSz="1828800" rtl="0" eaLnBrk="1" fontAlgn="base" latinLnBrk="0" hangingPunct="1">
              <a:lnSpc>
                <a:spcPct val="90000"/>
              </a:lnSpc>
              <a:spcBef>
                <a:spcPct val="0"/>
              </a:spcBef>
              <a:spcAft>
                <a:spcPct val="0"/>
              </a:spcAft>
              <a:buClrTx/>
              <a:buSzTx/>
              <a:buFontTx/>
              <a:buNone/>
              <a:defRPr/>
            </a:pPr>
            <a:r>
              <a:rPr kumimoji="0" lang="en-US" altLang="zh-CN" sz="8800" b="0" i="0" u="none" strike="noStrike" kern="1200" cap="none" spc="0" normalizeH="0" baseline="0" noProof="0" dirty="0">
                <a:ln>
                  <a:noFill/>
                </a:ln>
                <a:effectLst/>
                <a:uLnTx/>
                <a:uFillTx/>
                <a:latin typeface="Times New Roman" panose="02020603050405020304" pitchFamily="18" charset="0"/>
                <a:ea typeface="Arial Unicode MS" panose="020B0604020202020204" pitchFamily="34" charset="-122"/>
                <a:cs typeface="Times New Roman" panose="02020603050405020304" pitchFamily="18" charset="0"/>
              </a:rPr>
              <a:t>Generation IV Nuclear Power Plant </a:t>
            </a:r>
            <a:br>
              <a:rPr kumimoji="0" lang="en-US" altLang="zh-CN" sz="8800" b="0" i="0" u="none" strike="noStrike" kern="1200" cap="none" spc="0" normalizeH="0" baseline="0" noProof="0" dirty="0">
                <a:ln>
                  <a:noFill/>
                </a:ln>
                <a:effectLst/>
                <a:uLnTx/>
                <a:uFillTx/>
                <a:latin typeface="Times New Roman" panose="02020603050405020304" pitchFamily="18" charset="0"/>
                <a:ea typeface="Arial Unicode MS" panose="020B0604020202020204" pitchFamily="34" charset="-122"/>
                <a:cs typeface="Times New Roman" panose="02020603050405020304" pitchFamily="18" charset="0"/>
              </a:rPr>
            </a:br>
            <a:r>
              <a:rPr kumimoji="0" lang="en-US" altLang="zh-CN" sz="8800" b="0" i="0" u="none" strike="noStrike" kern="1200" cap="none" spc="0" normalizeH="0" baseline="0" noProof="0" dirty="0">
                <a:ln>
                  <a:noFill/>
                </a:ln>
                <a:effectLst/>
                <a:uLnTx/>
                <a:uFillTx/>
                <a:latin typeface="Times New Roman" panose="02020603050405020304" pitchFamily="18" charset="0"/>
                <a:ea typeface="Arial Unicode MS" panose="020B0604020202020204" pitchFamily="34" charset="-122"/>
                <a:cs typeface="Times New Roman" panose="02020603050405020304" pitchFamily="18" charset="0"/>
              </a:rPr>
              <a:t>Construction, Operation and Maintenance of HTR-PM</a:t>
            </a:r>
            <a:endParaRPr kumimoji="0" lang="en-US" altLang="zh-CN" sz="8800" b="0" i="0" u="none" strike="noStrike" kern="1200" cap="none" spc="0" normalizeH="0" baseline="0" noProof="0" dirty="0">
              <a:ln>
                <a:noFill/>
              </a:ln>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8195" name="文本框 1"/>
          <p:cNvSpPr txBox="1"/>
          <p:nvPr/>
        </p:nvSpPr>
        <p:spPr>
          <a:xfrm>
            <a:off x="598712" y="6549700"/>
            <a:ext cx="13969552" cy="1569660"/>
          </a:xfrm>
          <a:prstGeom prst="rect">
            <a:avLst/>
          </a:prstGeom>
          <a:noFill/>
          <a:ln w="9525">
            <a:noFill/>
          </a:ln>
        </p:spPr>
        <p:txBody>
          <a:bodyPr wrap="square">
            <a:spAutoFit/>
          </a:bodyPr>
          <a:lstStyle/>
          <a:p>
            <a:pPr marL="1905" indent="-1905" algn="just">
              <a:buNone/>
            </a:pPr>
            <a:r>
              <a:rPr lang="en-US" altLang="zh-CN" sz="4800" dirty="0">
                <a:solidFill>
                  <a:srgbClr val="FFFFFF"/>
                </a:solidFill>
                <a:latin typeface="Times New Roman" panose="02020603050405020304" pitchFamily="18" charset="0"/>
                <a:ea typeface="Arial Unicode MS" panose="020B0604020202020204" pitchFamily="34" charset="-122"/>
              </a:rPr>
              <a:t>Huaneng Shandong ShidaoBay Nuclear Power Co., Ltd.</a:t>
            </a:r>
            <a:endParaRPr lang="en-US" altLang="zh-CN" sz="4800" dirty="0">
              <a:solidFill>
                <a:srgbClr val="FFFFFF"/>
              </a:solidFill>
              <a:latin typeface="Times New Roman" panose="02020603050405020304" pitchFamily="18" charset="0"/>
              <a:ea typeface="Arial Unicode MS" panose="020B0604020202020204" pitchFamily="34" charset="-122"/>
            </a:endParaRPr>
          </a:p>
          <a:p>
            <a:pPr marL="1905" indent="-1905" algn="just">
              <a:buNone/>
            </a:pPr>
            <a:r>
              <a:rPr lang="en-US" altLang="zh-CN" sz="4800" dirty="0">
                <a:solidFill>
                  <a:srgbClr val="FFFFFF"/>
                </a:solidFill>
                <a:latin typeface="Times New Roman" panose="02020603050405020304" pitchFamily="18" charset="0"/>
                <a:ea typeface="Arial Unicode MS" panose="020B0604020202020204" pitchFamily="34" charset="-122"/>
              </a:rPr>
              <a:t>Zhang Yanxu</a:t>
            </a:r>
            <a:endParaRPr lang="en-US" altLang="zh-CN" sz="4800" dirty="0">
              <a:solidFill>
                <a:srgbClr val="FFFFFF"/>
              </a:solidFill>
              <a:latin typeface="Times New Roman" panose="02020603050405020304" pitchFamily="18" charset="0"/>
              <a:ea typeface="Arial Unicode MS" panose="020B0604020202020204" pitchFamily="34" charset="-122"/>
            </a:endParaRPr>
          </a:p>
        </p:txBody>
      </p:sp>
      <p:sp>
        <p:nvSpPr>
          <p:cNvPr id="8196" name="文本框 2"/>
          <p:cNvSpPr txBox="1"/>
          <p:nvPr/>
        </p:nvSpPr>
        <p:spPr>
          <a:xfrm>
            <a:off x="615413" y="8370168"/>
            <a:ext cx="4252912" cy="706755"/>
          </a:xfrm>
          <a:prstGeom prst="rect">
            <a:avLst/>
          </a:prstGeom>
          <a:noFill/>
          <a:ln w="9525">
            <a:noFill/>
          </a:ln>
        </p:spPr>
        <p:txBody>
          <a:bodyPr>
            <a:spAutoFit/>
          </a:bodyPr>
          <a:lstStyle/>
          <a:p>
            <a:pPr marL="1905" indent="-1905">
              <a:buNone/>
            </a:pPr>
            <a:r>
              <a:rPr lang="en-US" altLang="zh-CN" sz="4000" dirty="0">
                <a:solidFill>
                  <a:srgbClr val="FFFFFF"/>
                </a:solidFill>
                <a:latin typeface="Times New Roman" panose="02020603050405020304" pitchFamily="18" charset="0"/>
                <a:ea typeface="Arial Unicode MS" panose="020B0604020202020204" pitchFamily="34" charset="-122"/>
              </a:rPr>
              <a:t>April 16, 2024</a:t>
            </a:r>
            <a:endParaRPr lang="en-US" altLang="zh-CN" sz="4000" dirty="0">
              <a:solidFill>
                <a:srgbClr val="FFFFFF"/>
              </a:solidFill>
              <a:latin typeface="Times New Roman" panose="02020603050405020304" pitchFamily="18" charset="0"/>
              <a:ea typeface="Arial Unicode MS" panose="020B0604020202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文本框 30"/>
          <p:cNvSpPr txBox="1"/>
          <p:nvPr/>
        </p:nvSpPr>
        <p:spPr>
          <a:xfrm>
            <a:off x="12147550" y="203200"/>
            <a:ext cx="12236450" cy="769938"/>
          </a:xfrm>
          <a:prstGeom prst="rect">
            <a:avLst/>
          </a:prstGeom>
          <a:noFill/>
          <a:ln w="9525">
            <a:noFill/>
          </a:ln>
        </p:spPr>
        <p:txBody>
          <a:bodyPr>
            <a:spAutoFit/>
          </a:bodyPr>
          <a:lstStyle/>
          <a:p>
            <a:pPr marL="1905" indent="-1905" algn="ctr" defTabSz="1828800">
              <a:buNone/>
            </a:pPr>
            <a:r>
              <a:rPr lang="en-US" altLang="zh-CN" sz="4400" b="1" dirty="0">
                <a:solidFill>
                  <a:srgbClr val="FFFFFF"/>
                </a:solidFill>
                <a:latin typeface="Times New Roman" panose="02020603050405020304" pitchFamily="18" charset="0"/>
                <a:ea typeface="Arial Unicode MS" panose="020B0604020202020204" pitchFamily="34" charset="-122"/>
              </a:rPr>
              <a:t>Construction of HTR-PM Nuclear Power Plant</a:t>
            </a:r>
            <a:endParaRPr lang="en-US" altLang="zh-CN" sz="4400" b="1" dirty="0">
              <a:solidFill>
                <a:srgbClr val="FFFFFF"/>
              </a:solidFill>
              <a:latin typeface="Times New Roman" panose="02020603050405020304" pitchFamily="18" charset="0"/>
              <a:ea typeface="Arial Unicode MS" panose="020B0604020202020204" pitchFamily="34" charset="-122"/>
            </a:endParaRPr>
          </a:p>
        </p:txBody>
      </p:sp>
      <p:sp>
        <p:nvSpPr>
          <p:cNvPr id="16387" name="文本框 3"/>
          <p:cNvSpPr txBox="1"/>
          <p:nvPr/>
        </p:nvSpPr>
        <p:spPr>
          <a:xfrm>
            <a:off x="1827213" y="523875"/>
            <a:ext cx="8924925" cy="830263"/>
          </a:xfrm>
          <a:prstGeom prst="rect">
            <a:avLst/>
          </a:prstGeom>
          <a:noFill/>
          <a:ln w="9525">
            <a:noFill/>
          </a:ln>
        </p:spPr>
        <p:txBody>
          <a:bodyPr>
            <a:spAutoFit/>
          </a:bodyPr>
          <a:lstStyle/>
          <a:p>
            <a:pPr marL="1905" indent="-1905" defTabSz="1828800">
              <a:buNone/>
            </a:pPr>
            <a:r>
              <a:rPr lang="en-US" altLang="zh-CN" sz="4800" b="1" dirty="0">
                <a:solidFill>
                  <a:srgbClr val="595959"/>
                </a:solidFill>
                <a:latin typeface="Times New Roman" panose="02020603050405020304" pitchFamily="18" charset="0"/>
                <a:ea typeface="Arial Unicode MS" panose="020B0604020202020204" pitchFamily="34" charset="-122"/>
              </a:rPr>
              <a:t>Spherical Coated Particle Fuel</a:t>
            </a:r>
            <a:endParaRPr lang="en-US" altLang="zh-CN" sz="4800" b="1" dirty="0">
              <a:solidFill>
                <a:srgbClr val="595959"/>
              </a:solidFill>
              <a:latin typeface="Times New Roman" panose="02020603050405020304" pitchFamily="18" charset="0"/>
              <a:ea typeface="Arial Unicode MS" panose="020B0604020202020204" pitchFamily="34" charset="-122"/>
            </a:endParaRPr>
          </a:p>
        </p:txBody>
      </p:sp>
      <p:pic>
        <p:nvPicPr>
          <p:cNvPr id="22" name="无标题视频——使用Clipchamp制作 (2)">
            <a:hlinkClick r:id="" action="ppaction://media"/>
          </p:cNvPr>
          <p:cNvPicPr>
            <a:picLocks noChangeAspect="1"/>
          </p:cNvPicPr>
          <p:nvPr/>
        </p:nvPicPr>
        <p:blipFill>
          <a:blip r:embed="rId1" cstate="print"/>
          <a:srcRect l="28796" t="11845" r="31358" b="9683"/>
          <a:stretch>
            <a:fillRect/>
          </a:stretch>
        </p:blipFill>
        <p:spPr>
          <a:xfrm>
            <a:off x="0" y="1689100"/>
            <a:ext cx="9875838" cy="10941050"/>
          </a:xfrm>
          <a:prstGeom prst="rect">
            <a:avLst/>
          </a:prstGeom>
          <a:noFill/>
          <a:ln w="9525">
            <a:noFill/>
          </a:ln>
        </p:spPr>
      </p:pic>
      <p:sp>
        <p:nvSpPr>
          <p:cNvPr id="24" name="文本框 23"/>
          <p:cNvSpPr txBox="1"/>
          <p:nvPr/>
        </p:nvSpPr>
        <p:spPr>
          <a:xfrm>
            <a:off x="9875838" y="2336800"/>
            <a:ext cx="14508163" cy="3538538"/>
          </a:xfrm>
          <a:prstGeom prst="rect">
            <a:avLst/>
          </a:prstGeom>
          <a:noFill/>
        </p:spPr>
        <p:txBody>
          <a:bodyPr>
            <a:spAutoFit/>
          </a:bodyPr>
          <a:lstStyle/>
          <a:p>
            <a:pPr marL="666750" marR="0" defTabSz="504825" eaLnBrk="0" fontAlgn="auto">
              <a:spcBef>
                <a:spcPts val="0"/>
              </a:spcBef>
              <a:buClrTx/>
              <a:buSzTx/>
              <a:buFontTx/>
              <a:buNone/>
              <a:tabLst>
                <a:tab pos="524510" algn="l"/>
              </a:tabLst>
              <a:defRPr/>
            </a:pPr>
            <a:r>
              <a:rPr kumimoji="0" lang="zh-CN" altLang="en-US" sz="3200" kern="0" cap="none" spc="0" normalizeH="0" baseline="0" noProof="1">
                <a:solidFill>
                  <a:srgbClr val="404040">
                    <a:alpha val="100000"/>
                  </a:srgbClr>
                </a:solidFill>
                <a:latin typeface="Times New Roman" panose="02020603050405020304" pitchFamily="18" charset="0"/>
                <a:ea typeface="Arial Unicode MS" panose="020B0604020202020204" pitchFamily="34" charset="-122"/>
                <a:cs typeface="Times New Roman" panose="02020603050405020304" pitchFamily="18" charset="0"/>
              </a:rPr>
              <a:t>The on-power refueling and fuel handling system, derived from the spherical coated particle fuel, enables on-power handling of the fuel spheres. </a:t>
            </a:r>
            <a:endParaRPr kumimoji="0" lang="zh-CN" altLang="en-US" sz="3200" kern="0" cap="none" spc="0" normalizeH="0" baseline="0" noProof="1">
              <a:solidFill>
                <a:srgbClr val="404040">
                  <a:alpha val="100000"/>
                </a:srgbClr>
              </a:solidFill>
              <a:latin typeface="Times New Roman" panose="02020603050405020304" pitchFamily="18" charset="0"/>
              <a:ea typeface="Arial Unicode MS" panose="020B0604020202020204" pitchFamily="34" charset="-122"/>
              <a:cs typeface="Times New Roman" panose="02020603050405020304" pitchFamily="18" charset="0"/>
            </a:endParaRPr>
          </a:p>
          <a:p>
            <a:pPr marL="1238250" marR="0" indent="-571500" defTabSz="504825" eaLnBrk="0" fontAlgn="auto">
              <a:spcBef>
                <a:spcPts val="0"/>
              </a:spcBef>
              <a:buClrTx/>
              <a:buSzTx/>
              <a:buFont typeface="Wingdings" panose="05000000000000000000" pitchFamily="2" charset="2"/>
              <a:buChar char="p"/>
              <a:tabLst>
                <a:tab pos="524510" algn="l"/>
              </a:tabLst>
              <a:defRPr/>
            </a:pPr>
            <a:r>
              <a:rPr kumimoji="0" lang="zh-CN" altLang="en-US" sz="3200" kern="0" cap="none" spc="0" normalizeH="0" baseline="0" noProof="1">
                <a:solidFill>
                  <a:srgbClr val="404040">
                    <a:alpha val="100000"/>
                  </a:srgbClr>
                </a:solidFill>
                <a:latin typeface="Times New Roman" panose="02020603050405020304" pitchFamily="18" charset="0"/>
                <a:ea typeface="Arial Unicode MS" panose="020B0604020202020204" pitchFamily="34" charset="-122"/>
                <a:cs typeface="Times New Roman" panose="02020603050405020304" pitchFamily="18" charset="0"/>
              </a:rPr>
              <a:t>The inner wall of the pipe needs to have a smooth transition after welding, without any welding reinforcement, to prevent blockage and scratches to the fuel spheres during the sphere flow process.</a:t>
            </a:r>
            <a:endParaRPr kumimoji="0" lang="zh-CN" altLang="en-US" sz="3200" kern="0" cap="none" spc="0" normalizeH="0" baseline="0" noProof="1">
              <a:solidFill>
                <a:srgbClr val="404040">
                  <a:alpha val="100000"/>
                </a:srgbClr>
              </a:solidFill>
              <a:latin typeface="Times New Roman" panose="02020603050405020304" pitchFamily="18" charset="0"/>
              <a:ea typeface="Arial Unicode MS" panose="020B0604020202020204" pitchFamily="34" charset="-122"/>
              <a:cs typeface="Times New Roman" panose="02020603050405020304" pitchFamily="18" charset="0"/>
            </a:endParaRPr>
          </a:p>
          <a:p>
            <a:pPr marL="1238250" marR="0" indent="-571500" defTabSz="504825" eaLnBrk="0" fontAlgn="auto">
              <a:spcBef>
                <a:spcPts val="0"/>
              </a:spcBef>
              <a:buClrTx/>
              <a:buSzTx/>
              <a:buFont typeface="Wingdings" panose="05000000000000000000" pitchFamily="2" charset="2"/>
              <a:buChar char="p"/>
              <a:tabLst>
                <a:tab pos="524510" algn="l"/>
              </a:tabLst>
              <a:defRPr/>
            </a:pPr>
            <a:r>
              <a:rPr kumimoji="0" lang="zh-CN" altLang="en-US" sz="3200" kern="0" cap="none" spc="0" normalizeH="0" baseline="0" noProof="1">
                <a:latin typeface="Times New Roman" panose="02020603050405020304" pitchFamily="18" charset="0"/>
                <a:ea typeface="Arial Unicode MS" panose="020B0604020202020204" pitchFamily="34" charset="-122"/>
                <a:cs typeface="Times New Roman" panose="02020603050405020304" pitchFamily="18" charset="0"/>
              </a:rPr>
              <a:t>During the installation process, controlling and detecting the </a:t>
            </a:r>
            <a:r>
              <a:rPr kumimoji="0" lang="zh-CN" altLang="en-US" sz="3200" kern="0" cap="none" spc="0" normalizeH="0" baseline="0" noProof="1">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rPr>
              <a:t>internal reinforcement of pipe welds poses challenges</a:t>
            </a:r>
            <a:r>
              <a:rPr kumimoji="0" lang="zh-CN" altLang="en-US" sz="3200" kern="0" cap="none" spc="0" normalizeH="0" baseline="0" noProof="1">
                <a:latin typeface="Times New Roman" panose="02020603050405020304" pitchFamily="18" charset="0"/>
                <a:ea typeface="Arial Unicode MS" panose="020B0604020202020204" pitchFamily="34" charset="-122"/>
                <a:cs typeface="Times New Roman" panose="02020603050405020304" pitchFamily="18" charset="0"/>
              </a:rPr>
              <a:t>.</a:t>
            </a:r>
            <a:endParaRPr kumimoji="0" lang="zh-CN" altLang="en-US" sz="3200" kern="0" cap="none" spc="0" normalizeH="0" baseline="0" noProof="1">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16390" name="组合 45"/>
          <p:cNvGrpSpPr/>
          <p:nvPr/>
        </p:nvGrpSpPr>
        <p:grpSpPr>
          <a:xfrm>
            <a:off x="10834688" y="6337300"/>
            <a:ext cx="12941300" cy="2860675"/>
            <a:chOff x="9128259" y="3701494"/>
            <a:chExt cx="13036425" cy="2980024"/>
          </a:xfrm>
        </p:grpSpPr>
        <p:grpSp>
          <p:nvGrpSpPr>
            <p:cNvPr id="16395" name="组合 42"/>
            <p:cNvGrpSpPr/>
            <p:nvPr/>
          </p:nvGrpSpPr>
          <p:grpSpPr>
            <a:xfrm>
              <a:off x="11075666" y="3701494"/>
              <a:ext cx="7425188" cy="2980024"/>
              <a:chOff x="11103999" y="8582056"/>
              <a:chExt cx="7425188" cy="2980024"/>
            </a:xfrm>
          </p:grpSpPr>
          <p:grpSp>
            <p:nvGrpSpPr>
              <p:cNvPr id="16400" name="组合 40"/>
              <p:cNvGrpSpPr/>
              <p:nvPr/>
            </p:nvGrpSpPr>
            <p:grpSpPr>
              <a:xfrm rot="5400000">
                <a:off x="13458007" y="6367961"/>
                <a:ext cx="2717172" cy="7425188"/>
                <a:chOff x="11435715" y="8010043"/>
                <a:chExt cx="1512570" cy="4229736"/>
              </a:xfrm>
            </p:grpSpPr>
            <p:sp>
              <p:nvSpPr>
                <p:cNvPr id="39" name="矩形 38"/>
                <p:cNvSpPr/>
                <p:nvPr/>
              </p:nvSpPr>
              <p:spPr>
                <a:xfrm>
                  <a:off x="11436079" y="8009966"/>
                  <a:ext cx="1512519" cy="422959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40" name="矩形 39"/>
                <p:cNvSpPr/>
                <p:nvPr/>
              </p:nvSpPr>
              <p:spPr>
                <a:xfrm>
                  <a:off x="11795107" y="8009966"/>
                  <a:ext cx="794464" cy="422959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marR="0" lvl="0" indent="-1905" algn="just" defTabSz="504825" rtl="0" eaLnBrk="1" fontAlgn="base" latinLnBrk="0" hangingPunct="1">
                    <a:lnSpc>
                      <a:spcPct val="100000"/>
                    </a:lnSpc>
                    <a:spcBef>
                      <a:spcPct val="0"/>
                    </a:spcBef>
                    <a:spcAft>
                      <a:spcPct val="0"/>
                    </a:spcAft>
                    <a:buClr>
                      <a:srgbClr val="000000"/>
                    </a:buClr>
                    <a:buSzPct val="100000"/>
                    <a:buFontTx/>
                    <a:buNone/>
                    <a:defRPr/>
                  </a:pPr>
                  <a:br>
                    <a:rPr kumimoji="0" lang="en-US" altLang="zh-CN" sz="10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br>
                  <a:r>
                    <a:rPr kumimoji="0" lang="en-US" altLang="zh-CN" sz="1000" b="0" i="0" u="none" strike="noStrike" kern="1200" cap="none" spc="0" normalizeH="0" baseline="0" noProof="1">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 </a:t>
                  </a:r>
                  <a:endParaRPr kumimoji="0" lang="en-US" altLang="zh-CN" sz="1000" b="0" i="0" u="none" strike="noStrike" kern="1200" cap="none" spc="0" normalizeH="0" baseline="0" noProof="1">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a:p>
                  <a:pPr marL="1905" marR="0" lvl="0" indent="-1905" algn="l" defTabSz="504825" rtl="0" eaLnBrk="1" fontAlgn="base" latinLnBrk="0" hangingPunct="1">
                    <a:lnSpc>
                      <a:spcPct val="100000"/>
                    </a:lnSpc>
                    <a:spcBef>
                      <a:spcPct val="0"/>
                    </a:spcBef>
                    <a:spcAft>
                      <a:spcPct val="0"/>
                    </a:spcAft>
                    <a:buClrTx/>
                    <a:buSzPct val="100000"/>
                    <a:buFontTx/>
                    <a:buNone/>
                    <a:defRPr/>
                  </a:pPr>
                  <a:br>
                    <a:rPr kumimoji="0" lang="en-US" altLang="zh-CN" sz="10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br>
                  <a:endParaRPr kumimoji="0" lang="en-US" altLang="zh-CN" sz="1000" b="0" i="0" u="none" strike="noStrike" kern="1200" cap="none" spc="0" normalizeH="0" baseline="0" noProof="1">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grpSp>
          <p:sp>
            <p:nvSpPr>
              <p:cNvPr id="32" name="任意多边形: 形状 31"/>
              <p:cNvSpPr/>
              <p:nvPr/>
            </p:nvSpPr>
            <p:spPr>
              <a:xfrm rot="10800000">
                <a:off x="14509010" y="10647567"/>
                <a:ext cx="940311" cy="914513"/>
              </a:xfrm>
              <a:custGeom>
                <a:avLst/>
                <a:gdLst>
                  <a:gd name="connsiteX0" fmla="*/ 2143 w 960760"/>
                  <a:gd name="connsiteY0" fmla="*/ 145684 h 1001980"/>
                  <a:gd name="connsiteX1" fmla="*/ 68183 w 960760"/>
                  <a:gd name="connsiteY1" fmla="*/ 59324 h 1001980"/>
                  <a:gd name="connsiteX2" fmla="*/ 251063 w 960760"/>
                  <a:gd name="connsiteY2" fmla="*/ 21224 h 1001980"/>
                  <a:gd name="connsiteX3" fmla="*/ 685403 w 960760"/>
                  <a:gd name="connsiteY3" fmla="*/ 3444 h 1001980"/>
                  <a:gd name="connsiteX4" fmla="*/ 944483 w 960760"/>
                  <a:gd name="connsiteY4" fmla="*/ 89804 h 1001980"/>
                  <a:gd name="connsiteX5" fmla="*/ 908923 w 960760"/>
                  <a:gd name="connsiteY5" fmla="*/ 397144 h 1001980"/>
                  <a:gd name="connsiteX6" fmla="*/ 705723 w 960760"/>
                  <a:gd name="connsiteY6" fmla="*/ 775604 h 1001980"/>
                  <a:gd name="connsiteX7" fmla="*/ 573643 w 960760"/>
                  <a:gd name="connsiteY7" fmla="*/ 943244 h 1001980"/>
                  <a:gd name="connsiteX8" fmla="*/ 472043 w 960760"/>
                  <a:gd name="connsiteY8" fmla="*/ 1001664 h 1001980"/>
                  <a:gd name="connsiteX9" fmla="*/ 378063 w 960760"/>
                  <a:gd name="connsiteY9" fmla="*/ 922924 h 1001980"/>
                  <a:gd name="connsiteX10" fmla="*/ 215503 w 960760"/>
                  <a:gd name="connsiteY10" fmla="*/ 701944 h 1001980"/>
                  <a:gd name="connsiteX11" fmla="*/ 52943 w 960760"/>
                  <a:gd name="connsiteY11" fmla="*/ 369204 h 1001980"/>
                  <a:gd name="connsiteX12" fmla="*/ 19923 w 960760"/>
                  <a:gd name="connsiteY12" fmla="*/ 229504 h 1001980"/>
                  <a:gd name="connsiteX13" fmla="*/ 2143 w 960760"/>
                  <a:gd name="connsiteY13" fmla="*/ 145684 h 10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0760" h="1001980">
                    <a:moveTo>
                      <a:pt x="2143" y="145684"/>
                    </a:moveTo>
                    <a:cubicBezTo>
                      <a:pt x="10186" y="117321"/>
                      <a:pt x="26696" y="80067"/>
                      <a:pt x="68183" y="59324"/>
                    </a:cubicBezTo>
                    <a:cubicBezTo>
                      <a:pt x="109670" y="38581"/>
                      <a:pt x="148193" y="30537"/>
                      <a:pt x="251063" y="21224"/>
                    </a:cubicBezTo>
                    <a:cubicBezTo>
                      <a:pt x="353933" y="11911"/>
                      <a:pt x="569833" y="-7986"/>
                      <a:pt x="685403" y="3444"/>
                    </a:cubicBezTo>
                    <a:cubicBezTo>
                      <a:pt x="800973" y="14874"/>
                      <a:pt x="907230" y="24187"/>
                      <a:pt x="944483" y="89804"/>
                    </a:cubicBezTo>
                    <a:cubicBezTo>
                      <a:pt x="981736" y="155421"/>
                      <a:pt x="948716" y="282844"/>
                      <a:pt x="908923" y="397144"/>
                    </a:cubicBezTo>
                    <a:cubicBezTo>
                      <a:pt x="869130" y="511444"/>
                      <a:pt x="761603" y="684587"/>
                      <a:pt x="705723" y="775604"/>
                    </a:cubicBezTo>
                    <a:cubicBezTo>
                      <a:pt x="649843" y="866621"/>
                      <a:pt x="612590" y="905567"/>
                      <a:pt x="573643" y="943244"/>
                    </a:cubicBezTo>
                    <a:cubicBezTo>
                      <a:pt x="534696" y="980921"/>
                      <a:pt x="504640" y="1005051"/>
                      <a:pt x="472043" y="1001664"/>
                    </a:cubicBezTo>
                    <a:cubicBezTo>
                      <a:pt x="439446" y="998277"/>
                      <a:pt x="420820" y="972877"/>
                      <a:pt x="378063" y="922924"/>
                    </a:cubicBezTo>
                    <a:cubicBezTo>
                      <a:pt x="335306" y="872971"/>
                      <a:pt x="269690" y="794231"/>
                      <a:pt x="215503" y="701944"/>
                    </a:cubicBezTo>
                    <a:cubicBezTo>
                      <a:pt x="161316" y="609657"/>
                      <a:pt x="85540" y="447944"/>
                      <a:pt x="52943" y="369204"/>
                    </a:cubicBezTo>
                    <a:cubicBezTo>
                      <a:pt x="20346" y="290464"/>
                      <a:pt x="29236" y="268027"/>
                      <a:pt x="19923" y="229504"/>
                    </a:cubicBezTo>
                    <a:cubicBezTo>
                      <a:pt x="10610" y="190981"/>
                      <a:pt x="-5900" y="174047"/>
                      <a:pt x="2143" y="145684"/>
                    </a:cubicBezTo>
                    <a:close/>
                  </a:path>
                </a:pathLst>
              </a:cu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42" name="任意多边形: 形状 41"/>
              <p:cNvSpPr/>
              <p:nvPr/>
            </p:nvSpPr>
            <p:spPr>
              <a:xfrm>
                <a:off x="14475428" y="8582056"/>
                <a:ext cx="940311" cy="914514"/>
              </a:xfrm>
              <a:custGeom>
                <a:avLst/>
                <a:gdLst>
                  <a:gd name="connsiteX0" fmla="*/ 2143 w 960760"/>
                  <a:gd name="connsiteY0" fmla="*/ 145684 h 1001980"/>
                  <a:gd name="connsiteX1" fmla="*/ 68183 w 960760"/>
                  <a:gd name="connsiteY1" fmla="*/ 59324 h 1001980"/>
                  <a:gd name="connsiteX2" fmla="*/ 251063 w 960760"/>
                  <a:gd name="connsiteY2" fmla="*/ 21224 h 1001980"/>
                  <a:gd name="connsiteX3" fmla="*/ 685403 w 960760"/>
                  <a:gd name="connsiteY3" fmla="*/ 3444 h 1001980"/>
                  <a:gd name="connsiteX4" fmla="*/ 944483 w 960760"/>
                  <a:gd name="connsiteY4" fmla="*/ 89804 h 1001980"/>
                  <a:gd name="connsiteX5" fmla="*/ 908923 w 960760"/>
                  <a:gd name="connsiteY5" fmla="*/ 397144 h 1001980"/>
                  <a:gd name="connsiteX6" fmla="*/ 705723 w 960760"/>
                  <a:gd name="connsiteY6" fmla="*/ 775604 h 1001980"/>
                  <a:gd name="connsiteX7" fmla="*/ 573643 w 960760"/>
                  <a:gd name="connsiteY7" fmla="*/ 943244 h 1001980"/>
                  <a:gd name="connsiteX8" fmla="*/ 472043 w 960760"/>
                  <a:gd name="connsiteY8" fmla="*/ 1001664 h 1001980"/>
                  <a:gd name="connsiteX9" fmla="*/ 378063 w 960760"/>
                  <a:gd name="connsiteY9" fmla="*/ 922924 h 1001980"/>
                  <a:gd name="connsiteX10" fmla="*/ 215503 w 960760"/>
                  <a:gd name="connsiteY10" fmla="*/ 701944 h 1001980"/>
                  <a:gd name="connsiteX11" fmla="*/ 52943 w 960760"/>
                  <a:gd name="connsiteY11" fmla="*/ 369204 h 1001980"/>
                  <a:gd name="connsiteX12" fmla="*/ 19923 w 960760"/>
                  <a:gd name="connsiteY12" fmla="*/ 229504 h 1001980"/>
                  <a:gd name="connsiteX13" fmla="*/ 2143 w 960760"/>
                  <a:gd name="connsiteY13" fmla="*/ 145684 h 10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0760" h="1001980">
                    <a:moveTo>
                      <a:pt x="2143" y="145684"/>
                    </a:moveTo>
                    <a:cubicBezTo>
                      <a:pt x="10186" y="117321"/>
                      <a:pt x="26696" y="80067"/>
                      <a:pt x="68183" y="59324"/>
                    </a:cubicBezTo>
                    <a:cubicBezTo>
                      <a:pt x="109670" y="38581"/>
                      <a:pt x="148193" y="30537"/>
                      <a:pt x="251063" y="21224"/>
                    </a:cubicBezTo>
                    <a:cubicBezTo>
                      <a:pt x="353933" y="11911"/>
                      <a:pt x="569833" y="-7986"/>
                      <a:pt x="685403" y="3444"/>
                    </a:cubicBezTo>
                    <a:cubicBezTo>
                      <a:pt x="800973" y="14874"/>
                      <a:pt x="907230" y="24187"/>
                      <a:pt x="944483" y="89804"/>
                    </a:cubicBezTo>
                    <a:cubicBezTo>
                      <a:pt x="981736" y="155421"/>
                      <a:pt x="948716" y="282844"/>
                      <a:pt x="908923" y="397144"/>
                    </a:cubicBezTo>
                    <a:cubicBezTo>
                      <a:pt x="869130" y="511444"/>
                      <a:pt x="761603" y="684587"/>
                      <a:pt x="705723" y="775604"/>
                    </a:cubicBezTo>
                    <a:cubicBezTo>
                      <a:pt x="649843" y="866621"/>
                      <a:pt x="612590" y="905567"/>
                      <a:pt x="573643" y="943244"/>
                    </a:cubicBezTo>
                    <a:cubicBezTo>
                      <a:pt x="534696" y="980921"/>
                      <a:pt x="504640" y="1005051"/>
                      <a:pt x="472043" y="1001664"/>
                    </a:cubicBezTo>
                    <a:cubicBezTo>
                      <a:pt x="439446" y="998277"/>
                      <a:pt x="420820" y="972877"/>
                      <a:pt x="378063" y="922924"/>
                    </a:cubicBezTo>
                    <a:cubicBezTo>
                      <a:pt x="335306" y="872971"/>
                      <a:pt x="269690" y="794231"/>
                      <a:pt x="215503" y="701944"/>
                    </a:cubicBezTo>
                    <a:cubicBezTo>
                      <a:pt x="161316" y="609657"/>
                      <a:pt x="85540" y="447944"/>
                      <a:pt x="52943" y="369204"/>
                    </a:cubicBezTo>
                    <a:cubicBezTo>
                      <a:pt x="20346" y="290464"/>
                      <a:pt x="29236" y="268027"/>
                      <a:pt x="19923" y="229504"/>
                    </a:cubicBezTo>
                    <a:cubicBezTo>
                      <a:pt x="10610" y="190981"/>
                      <a:pt x="-5900" y="174047"/>
                      <a:pt x="2143" y="145684"/>
                    </a:cubicBezTo>
                    <a:close/>
                  </a:path>
                </a:pathLst>
              </a:cu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grpSp>
        <p:sp>
          <p:nvSpPr>
            <p:cNvPr id="44" name="椭圆 43"/>
            <p:cNvSpPr/>
            <p:nvPr/>
          </p:nvSpPr>
          <p:spPr>
            <a:xfrm>
              <a:off x="13799431" y="4566396"/>
              <a:ext cx="1314517" cy="1347791"/>
            </a:xfrm>
            <a:prstGeom prst="ellipse">
              <a:avLst/>
            </a:prstGeom>
          </p:spPr>
          <p:style>
            <a:lnRef idx="2">
              <a:schemeClr val="dk1">
                <a:shade val="15000"/>
              </a:schemeClr>
            </a:lnRef>
            <a:fillRef idx="1">
              <a:schemeClr val="dk1"/>
            </a:fillRef>
            <a:effectRef idx="0">
              <a:schemeClr val="dk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45" name="对话气泡: 矩形 44"/>
            <p:cNvSpPr/>
            <p:nvPr/>
          </p:nvSpPr>
          <p:spPr>
            <a:xfrm>
              <a:off x="18958350" y="3751106"/>
              <a:ext cx="3111983" cy="815290"/>
            </a:xfrm>
            <a:prstGeom prst="wedgeRectCallout">
              <a:avLst>
                <a:gd name="adj1" fmla="val -177492"/>
                <a:gd name="adj2" fmla="val 209531"/>
              </a:avLst>
            </a:prstGeom>
            <a:solidFill>
              <a:srgbClr val="0359A7"/>
            </a:solidFill>
          </p:spPr>
          <p:style>
            <a:lnRef idx="2">
              <a:schemeClr val="accent1">
                <a:shade val="15000"/>
              </a:schemeClr>
            </a:lnRef>
            <a:fillRef idx="1">
              <a:schemeClr val="accent1"/>
            </a:fillRef>
            <a:effectRef idx="0">
              <a:schemeClr val="accent1"/>
            </a:effectRef>
            <a:fontRef idx="minor">
              <a:schemeClr val="lt1"/>
            </a:fontRef>
          </p:style>
          <p:txBody>
            <a:bodyPr anchor="ct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marR="0" lvl="0" indent="-1905" algn="ctr" defTabSz="504825" rtl="0" eaLnBrk="1" fontAlgn="base" latinLnBrk="0" hangingPunct="1">
                <a:lnSpc>
                  <a:spcPct val="100000"/>
                </a:lnSpc>
                <a:spcBef>
                  <a:spcPct val="0"/>
                </a:spcBef>
                <a:spcAft>
                  <a:spcPct val="0"/>
                </a:spcAft>
                <a:buClr>
                  <a:srgbClr val="000000"/>
                </a:buClr>
                <a:buSzPct val="100000"/>
                <a:buFontTx/>
                <a:buNone/>
                <a:defRPr/>
              </a:pPr>
              <a:r>
                <a:rPr kumimoji="0" lang="en-US" altLang="zh-CN" sz="20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Internal reinforcement of pipe weld</a:t>
              </a:r>
              <a:endParaRPr kumimoji="0" lang="en-US" altLang="zh-CN" sz="20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47" name="对话气泡: 矩形 46"/>
            <p:cNvSpPr/>
            <p:nvPr/>
          </p:nvSpPr>
          <p:spPr>
            <a:xfrm>
              <a:off x="9128259" y="4749960"/>
              <a:ext cx="3113581" cy="816943"/>
            </a:xfrm>
            <a:prstGeom prst="wedgeRectCallout">
              <a:avLst>
                <a:gd name="adj1" fmla="val 101557"/>
                <a:gd name="adj2" fmla="val 50831"/>
              </a:avLst>
            </a:prstGeom>
            <a:solidFill>
              <a:srgbClr val="0359A7"/>
            </a:solidFill>
          </p:spPr>
          <p:style>
            <a:lnRef idx="2">
              <a:schemeClr val="accent1">
                <a:shade val="15000"/>
              </a:schemeClr>
            </a:lnRef>
            <a:fillRef idx="1">
              <a:schemeClr val="accent1"/>
            </a:fillRef>
            <a:effectRef idx="0">
              <a:schemeClr val="accent1"/>
            </a:effectRef>
            <a:fontRef idx="minor">
              <a:schemeClr val="lt1"/>
            </a:fontRef>
          </p:style>
          <p:txBody>
            <a:bodyPr anchor="ct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marR="0" lvl="0" indent="-1905" algn="ctr" defTabSz="504825" rtl="0" eaLnBrk="1" fontAlgn="base" latinLnBrk="0" hangingPunct="1">
                <a:lnSpc>
                  <a:spcPct val="100000"/>
                </a:lnSpc>
                <a:spcBef>
                  <a:spcPct val="0"/>
                </a:spcBef>
                <a:spcAft>
                  <a:spcPct val="0"/>
                </a:spcAft>
                <a:buClr>
                  <a:srgbClr val="000000"/>
                </a:buClr>
                <a:buSzPct val="100000"/>
                <a:buFontTx/>
                <a:buNone/>
                <a:defRPr/>
              </a:pPr>
              <a:r>
                <a:rPr kumimoji="0" lang="en-US" altLang="zh-CN" sz="28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Spherical coated particle fuel</a:t>
              </a:r>
              <a:endParaRPr kumimoji="0" lang="en-US" altLang="zh-CN" sz="28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48" name="对话气泡: 矩形 47"/>
            <p:cNvSpPr/>
            <p:nvPr/>
          </p:nvSpPr>
          <p:spPr>
            <a:xfrm>
              <a:off x="19051102" y="5118742"/>
              <a:ext cx="3113582" cy="816943"/>
            </a:xfrm>
            <a:prstGeom prst="wedgeRectCallout">
              <a:avLst>
                <a:gd name="adj1" fmla="val -69789"/>
                <a:gd name="adj2" fmla="val 102175"/>
              </a:avLst>
            </a:prstGeom>
            <a:solidFill>
              <a:srgbClr val="0359A7"/>
            </a:solidFill>
          </p:spPr>
          <p:style>
            <a:lnRef idx="2">
              <a:schemeClr val="accent1">
                <a:shade val="15000"/>
              </a:schemeClr>
            </a:lnRef>
            <a:fillRef idx="1">
              <a:schemeClr val="accent1"/>
            </a:fillRef>
            <a:effectRef idx="0">
              <a:schemeClr val="accent1"/>
            </a:effectRef>
            <a:fontRef idx="minor">
              <a:schemeClr val="lt1"/>
            </a:fontRef>
          </p:style>
          <p:txBody>
            <a:bodyPr anchor="ct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marR="0" lvl="0" indent="-1905" algn="ctr" defTabSz="504825" rtl="0" eaLnBrk="1" fontAlgn="base" latinLnBrk="0" hangingPunct="1">
                <a:lnSpc>
                  <a:spcPct val="100000"/>
                </a:lnSpc>
                <a:spcBef>
                  <a:spcPct val="0"/>
                </a:spcBef>
                <a:spcAft>
                  <a:spcPct val="0"/>
                </a:spcAft>
                <a:buClr>
                  <a:srgbClr val="000000"/>
                </a:buClr>
                <a:buSzPct val="100000"/>
                <a:buFontTx/>
                <a:buNone/>
                <a:defRPr/>
              </a:pPr>
              <a:r>
                <a:rPr kumimoji="0" lang="en-US" altLang="zh-CN" sz="28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Fuel handling system pipe</a:t>
              </a:r>
              <a:endParaRPr kumimoji="0" lang="en-US" altLang="zh-CN" sz="28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grpSp>
      <p:cxnSp>
        <p:nvCxnSpPr>
          <p:cNvPr id="50" name="连接符: 肘形 49"/>
          <p:cNvCxnSpPr/>
          <p:nvPr/>
        </p:nvCxnSpPr>
        <p:spPr>
          <a:xfrm>
            <a:off x="7600950" y="5181600"/>
            <a:ext cx="5165725" cy="1593850"/>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7" name="文本框 56"/>
          <p:cNvSpPr txBox="1"/>
          <p:nvPr/>
        </p:nvSpPr>
        <p:spPr>
          <a:xfrm>
            <a:off x="9875838" y="10128250"/>
            <a:ext cx="14203363" cy="2061210"/>
          </a:xfrm>
          <a:prstGeom prst="rect">
            <a:avLst/>
          </a:prstGeom>
          <a:noFill/>
        </p:spPr>
        <p:txBody>
          <a:bodyPr>
            <a:spAutoFit/>
          </a:bodyPr>
          <a:lstStyle/>
          <a:p>
            <a:pPr marL="666750" marR="0" defTabSz="504825" eaLnBrk="0" fontAlgn="auto">
              <a:spcBef>
                <a:spcPts val="0"/>
              </a:spcBef>
              <a:buClrTx/>
              <a:buSzTx/>
              <a:buFontTx/>
              <a:buNone/>
              <a:tabLst>
                <a:tab pos="524510" algn="l"/>
              </a:tabLst>
              <a:defRPr/>
            </a:pPr>
            <a:r>
              <a:rPr kumimoji="0" lang="zh-CN" altLang="en-US" sz="3200" kern="0" cap="none" spc="0" normalizeH="0" baseline="0" noProof="1">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rPr>
              <a:t>Developed the complex pipe equipment installation technology for fuel handling system</a:t>
            </a:r>
            <a:r>
              <a:rPr kumimoji="0" lang="zh-CN" altLang="en-US" sz="3200" kern="0" cap="none" spc="0" normalizeH="0" baseline="0" noProof="1">
                <a:latin typeface="Times New Roman" panose="02020603050405020304" pitchFamily="18" charset="0"/>
                <a:ea typeface="Arial Unicode MS" panose="020B0604020202020204" pitchFamily="34" charset="-122"/>
                <a:cs typeface="Times New Roman" panose="02020603050405020304" pitchFamily="18" charset="0"/>
              </a:rPr>
              <a:t>, including:</a:t>
            </a:r>
            <a:endParaRPr kumimoji="0" lang="zh-CN" altLang="en-US" sz="3200" kern="0" cap="none" spc="0" normalizeH="0" baseline="0" noProof="1">
              <a:latin typeface="Times New Roman" panose="02020603050405020304" pitchFamily="18" charset="0"/>
              <a:ea typeface="Arial Unicode MS" panose="020B0604020202020204" pitchFamily="34" charset="-122"/>
              <a:cs typeface="Times New Roman" panose="02020603050405020304" pitchFamily="18" charset="0"/>
            </a:endParaRPr>
          </a:p>
          <a:p>
            <a:pPr marL="1238250" marR="0" indent="-571500" defTabSz="504825" eaLnBrk="0" fontAlgn="auto">
              <a:spcBef>
                <a:spcPts val="0"/>
              </a:spcBef>
              <a:buClrTx/>
              <a:buSzTx/>
              <a:buFont typeface="Wingdings" panose="05000000000000000000" pitchFamily="2" charset="2"/>
              <a:buChar char="p"/>
              <a:tabLst>
                <a:tab pos="524510" algn="l"/>
              </a:tabLst>
              <a:defRPr/>
            </a:pPr>
            <a:r>
              <a:rPr kumimoji="0" lang="zh-CN" altLang="en-US" sz="3200" kern="0" cap="none" spc="0" normalizeH="0" baseline="0" noProof="1">
                <a:solidFill>
                  <a:srgbClr val="404040">
                    <a:alpha val="100000"/>
                  </a:srgbClr>
                </a:solidFill>
                <a:latin typeface="Times New Roman" panose="02020603050405020304" pitchFamily="18" charset="0"/>
                <a:ea typeface="Arial Unicode MS" panose="020B0604020202020204" pitchFamily="34" charset="-122"/>
                <a:cs typeface="Times New Roman" panose="02020603050405020304" pitchFamily="18" charset="0"/>
              </a:rPr>
              <a:t>Control method of internal reinforcement of equipment and pipe</a:t>
            </a:r>
            <a:endParaRPr kumimoji="0" lang="zh-CN" altLang="en-US" sz="3200" kern="0" cap="none" spc="0" normalizeH="0" baseline="0" noProof="1">
              <a:solidFill>
                <a:srgbClr val="404040">
                  <a:alpha val="100000"/>
                </a:srgbClr>
              </a:solidFill>
              <a:latin typeface="Times New Roman" panose="02020603050405020304" pitchFamily="18" charset="0"/>
              <a:ea typeface="Arial Unicode MS" panose="020B0604020202020204" pitchFamily="34" charset="-122"/>
              <a:cs typeface="Times New Roman" panose="02020603050405020304" pitchFamily="18" charset="0"/>
            </a:endParaRPr>
          </a:p>
          <a:p>
            <a:pPr marL="1238250" marR="0" indent="-571500" defTabSz="504825" eaLnBrk="0" fontAlgn="auto">
              <a:spcBef>
                <a:spcPts val="0"/>
              </a:spcBef>
              <a:buClrTx/>
              <a:buSzTx/>
              <a:buFont typeface="Wingdings" panose="05000000000000000000" pitchFamily="2" charset="2"/>
              <a:buChar char="p"/>
              <a:tabLst>
                <a:tab pos="524510" algn="l"/>
              </a:tabLst>
              <a:defRPr/>
            </a:pPr>
            <a:r>
              <a:rPr kumimoji="0" lang="zh-CN" altLang="en-US" sz="3200" kern="0" cap="none" spc="0" normalizeH="0" baseline="0" noProof="1">
                <a:solidFill>
                  <a:srgbClr val="404040">
                    <a:alpha val="100000"/>
                  </a:srgbClr>
                </a:solidFill>
                <a:latin typeface="Times New Roman" panose="02020603050405020304" pitchFamily="18" charset="0"/>
                <a:ea typeface="Arial Unicode MS" panose="020B0604020202020204" pitchFamily="34" charset="-122"/>
                <a:cs typeface="Times New Roman" panose="02020603050405020304" pitchFamily="18" charset="0"/>
              </a:rPr>
              <a:t>Internal reinforcement detection method, etc.</a:t>
            </a:r>
            <a:endParaRPr kumimoji="0" lang="zh-CN" altLang="en-US" sz="3200" kern="0" cap="none" spc="0" normalizeH="0" baseline="0" noProof="1">
              <a:solidFill>
                <a:srgbClr val="404040">
                  <a:alpha val="100000"/>
                </a:srgbClr>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6393" name="Text Box 15"/>
          <p:cNvSpPr txBox="1"/>
          <p:nvPr/>
        </p:nvSpPr>
        <p:spPr>
          <a:xfrm>
            <a:off x="10571163" y="1693863"/>
            <a:ext cx="13549312" cy="584200"/>
          </a:xfrm>
          <a:prstGeom prst="rect">
            <a:avLst/>
          </a:prstGeom>
          <a:solidFill>
            <a:srgbClr val="0072BB"/>
          </a:solidFill>
          <a:ln w="9525">
            <a:noFill/>
          </a:ln>
        </p:spPr>
        <p:txBody>
          <a:bodyPr>
            <a:spAutoFit/>
          </a:bodyPr>
          <a:lstStyle/>
          <a:p>
            <a:pPr marL="1905" indent="-1905" algn="ctr" defTabSz="1828800">
              <a:buNone/>
            </a:pPr>
            <a:r>
              <a:rPr lang="en-US" altLang="zh-CN" sz="3200" b="1" dirty="0">
                <a:solidFill>
                  <a:srgbClr val="FFFFFF"/>
                </a:solidFill>
                <a:latin typeface="Times New Roman" panose="02020603050405020304" pitchFamily="18" charset="0"/>
                <a:ea typeface="Arial Unicode MS" panose="020B0604020202020204" pitchFamily="34" charset="-122"/>
              </a:rPr>
              <a:t>Main Challenges</a:t>
            </a:r>
            <a:endParaRPr lang="en-US" altLang="zh-CN" sz="3200" b="1" dirty="0">
              <a:solidFill>
                <a:srgbClr val="FFFFFF"/>
              </a:solidFill>
              <a:latin typeface="Times New Roman" panose="02020603050405020304" pitchFamily="18" charset="0"/>
              <a:ea typeface="Arial Unicode MS" panose="020B0604020202020204" pitchFamily="34" charset="-122"/>
            </a:endParaRPr>
          </a:p>
        </p:txBody>
      </p:sp>
      <p:sp>
        <p:nvSpPr>
          <p:cNvPr id="16394" name="Text Box 15"/>
          <p:cNvSpPr txBox="1"/>
          <p:nvPr/>
        </p:nvSpPr>
        <p:spPr>
          <a:xfrm>
            <a:off x="10355263" y="9505950"/>
            <a:ext cx="13549312" cy="584200"/>
          </a:xfrm>
          <a:prstGeom prst="rect">
            <a:avLst/>
          </a:prstGeom>
          <a:solidFill>
            <a:srgbClr val="0072BB"/>
          </a:solidFill>
          <a:ln w="9525">
            <a:noFill/>
          </a:ln>
        </p:spPr>
        <p:txBody>
          <a:bodyPr>
            <a:spAutoFit/>
          </a:bodyPr>
          <a:lstStyle/>
          <a:p>
            <a:pPr marL="1905" indent="-1905" algn="ctr" defTabSz="1828800">
              <a:buNone/>
            </a:pPr>
            <a:r>
              <a:rPr lang="en-US" altLang="zh-CN" sz="3200" b="1" dirty="0">
                <a:solidFill>
                  <a:srgbClr val="FFFFFF"/>
                </a:solidFill>
                <a:latin typeface="Times New Roman" panose="02020603050405020304" pitchFamily="18" charset="0"/>
                <a:ea typeface="Arial Unicode MS" panose="020B0604020202020204" pitchFamily="34" charset="-122"/>
              </a:rPr>
              <a:t>Solution</a:t>
            </a:r>
            <a:endParaRPr lang="en-US" altLang="zh-CN" sz="3200" b="1" dirty="0">
              <a:solidFill>
                <a:srgbClr val="FFFFFF"/>
              </a:solidFill>
              <a:latin typeface="Times New Roman" panose="02020603050405020304" pitchFamily="18" charset="0"/>
              <a:ea typeface="Arial Unicode MS" panose="020B0604020202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4"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文本框 1"/>
          <p:cNvSpPr txBox="1"/>
          <p:nvPr/>
        </p:nvSpPr>
        <p:spPr>
          <a:xfrm>
            <a:off x="1827213" y="523875"/>
            <a:ext cx="8924925" cy="830263"/>
          </a:xfrm>
          <a:prstGeom prst="rect">
            <a:avLst/>
          </a:prstGeom>
          <a:noFill/>
          <a:ln w="9525">
            <a:noFill/>
          </a:ln>
        </p:spPr>
        <p:txBody>
          <a:bodyPr>
            <a:spAutoFit/>
          </a:bodyPr>
          <a:lstStyle/>
          <a:p>
            <a:pPr marL="1905" indent="-1905" defTabSz="1828800">
              <a:buNone/>
            </a:pPr>
            <a:r>
              <a:rPr lang="en-US" altLang="zh-CN" sz="4800" b="1" dirty="0">
                <a:solidFill>
                  <a:srgbClr val="595959"/>
                </a:solidFill>
                <a:latin typeface="Times New Roman" panose="02020603050405020304" pitchFamily="18" charset="0"/>
                <a:ea typeface="Arial Unicode MS" panose="020B0604020202020204" pitchFamily="34" charset="-122"/>
              </a:rPr>
              <a:t>All-ceramic Core</a:t>
            </a:r>
            <a:endParaRPr lang="en-US" altLang="zh-CN" sz="4800" b="1" dirty="0">
              <a:solidFill>
                <a:srgbClr val="595959"/>
              </a:solidFill>
              <a:latin typeface="Times New Roman" panose="02020603050405020304" pitchFamily="18" charset="0"/>
              <a:ea typeface="Arial Unicode MS" panose="020B0604020202020204" pitchFamily="34" charset="-122"/>
            </a:endParaRPr>
          </a:p>
        </p:txBody>
      </p:sp>
      <p:sp>
        <p:nvSpPr>
          <p:cNvPr id="17411" name="文本框 30"/>
          <p:cNvSpPr txBox="1"/>
          <p:nvPr/>
        </p:nvSpPr>
        <p:spPr>
          <a:xfrm>
            <a:off x="12101513" y="203200"/>
            <a:ext cx="12282487" cy="769938"/>
          </a:xfrm>
          <a:prstGeom prst="rect">
            <a:avLst/>
          </a:prstGeom>
          <a:noFill/>
          <a:ln w="9525">
            <a:noFill/>
          </a:ln>
        </p:spPr>
        <p:txBody>
          <a:bodyPr>
            <a:spAutoFit/>
          </a:bodyPr>
          <a:lstStyle/>
          <a:p>
            <a:pPr marL="1905" indent="-1905" algn="ctr" defTabSz="1828800">
              <a:buNone/>
            </a:pPr>
            <a:r>
              <a:rPr lang="en-US" altLang="zh-CN" sz="4400" b="1" dirty="0">
                <a:solidFill>
                  <a:srgbClr val="FFFFFF"/>
                </a:solidFill>
                <a:latin typeface="Times New Roman" panose="02020603050405020304" pitchFamily="18" charset="0"/>
                <a:ea typeface="Arial Unicode MS" panose="020B0604020202020204" pitchFamily="34" charset="-122"/>
              </a:rPr>
              <a:t>Construction of HTR-PM Nuclear Power Plant</a:t>
            </a:r>
            <a:endParaRPr lang="en-US" altLang="zh-CN" sz="4400" b="1" dirty="0">
              <a:solidFill>
                <a:srgbClr val="FFFFFF"/>
              </a:solidFill>
              <a:latin typeface="Times New Roman" panose="02020603050405020304" pitchFamily="18" charset="0"/>
              <a:ea typeface="Arial Unicode MS" panose="020B0604020202020204" pitchFamily="34" charset="-122"/>
            </a:endParaRPr>
          </a:p>
        </p:txBody>
      </p:sp>
      <p:pic>
        <p:nvPicPr>
          <p:cNvPr id="17412" name="picture 690"/>
          <p:cNvPicPr>
            <a:picLocks noChangeAspect="1"/>
          </p:cNvPicPr>
          <p:nvPr/>
        </p:nvPicPr>
        <p:blipFill>
          <a:blip r:embed="rId1" cstate="print"/>
          <a:stretch>
            <a:fillRect/>
          </a:stretch>
        </p:blipFill>
        <p:spPr>
          <a:xfrm>
            <a:off x="730250" y="1808163"/>
            <a:ext cx="3100388" cy="10858500"/>
          </a:xfrm>
          <a:prstGeom prst="rect">
            <a:avLst/>
          </a:prstGeom>
          <a:noFill/>
          <a:ln w="9525">
            <a:noFill/>
          </a:ln>
        </p:spPr>
      </p:pic>
      <p:pic>
        <p:nvPicPr>
          <p:cNvPr id="17413" name="picture 692"/>
          <p:cNvPicPr>
            <a:picLocks noChangeAspect="1"/>
          </p:cNvPicPr>
          <p:nvPr/>
        </p:nvPicPr>
        <p:blipFill>
          <a:blip r:embed="rId2" cstate="print"/>
          <a:stretch>
            <a:fillRect/>
          </a:stretch>
        </p:blipFill>
        <p:spPr>
          <a:xfrm>
            <a:off x="4195445" y="4126865"/>
            <a:ext cx="2379980" cy="8190865"/>
          </a:xfrm>
          <a:prstGeom prst="rect">
            <a:avLst/>
          </a:prstGeom>
          <a:noFill/>
          <a:ln w="9525">
            <a:noFill/>
          </a:ln>
        </p:spPr>
      </p:pic>
      <p:pic>
        <p:nvPicPr>
          <p:cNvPr id="17414" name="picture 738"/>
          <p:cNvPicPr>
            <a:picLocks noChangeAspect="1"/>
          </p:cNvPicPr>
          <p:nvPr/>
        </p:nvPicPr>
        <p:blipFill>
          <a:blip r:embed="rId3" cstate="print"/>
          <a:stretch>
            <a:fillRect/>
          </a:stretch>
        </p:blipFill>
        <p:spPr>
          <a:xfrm>
            <a:off x="6864350" y="9561513"/>
            <a:ext cx="4111625" cy="2670175"/>
          </a:xfrm>
          <a:prstGeom prst="rect">
            <a:avLst/>
          </a:prstGeom>
          <a:noFill/>
          <a:ln w="9525">
            <a:noFill/>
          </a:ln>
        </p:spPr>
      </p:pic>
      <p:pic>
        <p:nvPicPr>
          <p:cNvPr id="17415" name="图片 7"/>
          <p:cNvPicPr>
            <a:picLocks noChangeAspect="1"/>
          </p:cNvPicPr>
          <p:nvPr/>
        </p:nvPicPr>
        <p:blipFill>
          <a:blip r:embed="rId4" cstate="print"/>
          <a:stretch>
            <a:fillRect/>
          </a:stretch>
        </p:blipFill>
        <p:spPr>
          <a:xfrm>
            <a:off x="6908800" y="2011363"/>
            <a:ext cx="4067175" cy="7277100"/>
          </a:xfrm>
          <a:prstGeom prst="rect">
            <a:avLst/>
          </a:prstGeom>
          <a:noFill/>
          <a:ln w="9525">
            <a:noFill/>
          </a:ln>
        </p:spPr>
      </p:pic>
      <p:grpSp>
        <p:nvGrpSpPr>
          <p:cNvPr id="17416" name="组合 13"/>
          <p:cNvGrpSpPr/>
          <p:nvPr/>
        </p:nvGrpSpPr>
        <p:grpSpPr>
          <a:xfrm>
            <a:off x="11266488" y="2011363"/>
            <a:ext cx="12255500" cy="4824412"/>
            <a:chOff x="7152753" y="2284060"/>
            <a:chExt cx="10563747" cy="4823618"/>
          </a:xfrm>
        </p:grpSpPr>
        <p:grpSp>
          <p:nvGrpSpPr>
            <p:cNvPr id="17425" name="组合 8"/>
            <p:cNvGrpSpPr/>
            <p:nvPr/>
          </p:nvGrpSpPr>
          <p:grpSpPr>
            <a:xfrm>
              <a:off x="7152753" y="2284060"/>
              <a:ext cx="10563747" cy="4823618"/>
              <a:chOff x="13849948" y="7585891"/>
              <a:chExt cx="9252627" cy="4823618"/>
            </a:xfrm>
          </p:grpSpPr>
          <p:sp>
            <p:nvSpPr>
              <p:cNvPr id="10" name="矩形 9"/>
              <p:cNvSpPr/>
              <p:nvPr/>
            </p:nvSpPr>
            <p:spPr>
              <a:xfrm>
                <a:off x="13849948" y="7585891"/>
                <a:ext cx="9252627" cy="4823618"/>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428" name="Text Box 15"/>
              <p:cNvSpPr txBox="1"/>
              <p:nvPr/>
            </p:nvSpPr>
            <p:spPr>
              <a:xfrm>
                <a:off x="13849948" y="7585891"/>
                <a:ext cx="9252627" cy="584679"/>
              </a:xfrm>
              <a:prstGeom prst="rect">
                <a:avLst/>
              </a:prstGeom>
              <a:solidFill>
                <a:srgbClr val="0072BB"/>
              </a:solidFill>
              <a:ln w="9525">
                <a:noFill/>
              </a:ln>
            </p:spPr>
            <p:txBody>
              <a:bodyPr>
                <a:spAutoFit/>
              </a:bodyPr>
              <a:lstStyle/>
              <a:p>
                <a:pPr marL="1905" indent="-1905" algn="ctr" defTabSz="1828800">
                  <a:buNone/>
                </a:pPr>
                <a:r>
                  <a:rPr lang="en-US" altLang="zh-CN" sz="3200" b="1" dirty="0">
                    <a:solidFill>
                      <a:srgbClr val="FFFFFF"/>
                    </a:solidFill>
                    <a:latin typeface="Times New Roman" panose="02020603050405020304" pitchFamily="18" charset="0"/>
                    <a:ea typeface="Arial Unicode MS" panose="020B0604020202020204" pitchFamily="34" charset="-122"/>
                  </a:rPr>
                  <a:t>Main Challenges</a:t>
                </a:r>
                <a:endParaRPr lang="en-US" altLang="zh-CN" sz="3200" b="1" dirty="0">
                  <a:solidFill>
                    <a:srgbClr val="FFFFFF"/>
                  </a:solidFill>
                  <a:latin typeface="Times New Roman" panose="02020603050405020304" pitchFamily="18" charset="0"/>
                  <a:ea typeface="Arial Unicode MS" panose="020B0604020202020204" pitchFamily="34" charset="-122"/>
                </a:endParaRPr>
              </a:p>
            </p:txBody>
          </p:sp>
        </p:grpSp>
        <p:sp>
          <p:nvSpPr>
            <p:cNvPr id="17426" name="文本框 12"/>
            <p:cNvSpPr txBox="1"/>
            <p:nvPr/>
          </p:nvSpPr>
          <p:spPr>
            <a:xfrm>
              <a:off x="7191185" y="3041152"/>
              <a:ext cx="10516311" cy="3785029"/>
            </a:xfrm>
            <a:prstGeom prst="rect">
              <a:avLst/>
            </a:prstGeom>
            <a:solidFill>
              <a:schemeClr val="bg1"/>
            </a:solidFill>
            <a:ln w="9525">
              <a:noFill/>
            </a:ln>
          </p:spPr>
          <p:txBody>
            <a:bodyPr>
              <a:spAutoFit/>
            </a:bodyPr>
            <a:lstStyle/>
            <a:p>
              <a:pPr marL="457200" indent="-457200">
                <a:buFont typeface="Wingdings" panose="05000000000000000000" pitchFamily="2" charset="2"/>
                <a:buChar char="p"/>
              </a:pPr>
              <a:r>
                <a:rPr lang="en-US" altLang="zh-CN" sz="2400" b="1" dirty="0">
                  <a:solidFill>
                    <a:srgbClr val="335A89"/>
                  </a:solidFill>
                  <a:latin typeface="Times New Roman" panose="02020603050405020304" pitchFamily="18" charset="0"/>
                  <a:ea typeface="Arial Unicode MS" panose="020B0604020202020204" pitchFamily="34" charset="-122"/>
                </a:rPr>
                <a:t>The all-ceramic core is composed of more than 200 types of graphite internals and carbon bricks, including tens of thousands of accessories such as tenons, pins, keys and sleeves, resulting in a complex structure with a large quantity of installation components. Thus, </a:t>
              </a:r>
              <a:r>
                <a:rPr lang="en-US" altLang="zh-CN" sz="2400" b="1" dirty="0">
                  <a:solidFill>
                    <a:srgbClr val="FF0000"/>
                  </a:solidFill>
                  <a:latin typeface="Times New Roman" panose="02020603050405020304" pitchFamily="18" charset="0"/>
                  <a:ea typeface="Arial Unicode MS" panose="020B0604020202020204" pitchFamily="34" charset="-122"/>
                </a:rPr>
                <a:t>it is difficult to exclude foreign materials, protect safety, and perform cleaning and installation</a:t>
              </a:r>
              <a:r>
                <a:rPr lang="en-US" altLang="zh-CN" sz="2400" b="1" dirty="0">
                  <a:solidFill>
                    <a:srgbClr val="335A89"/>
                  </a:solidFill>
                  <a:latin typeface="Times New Roman" panose="02020603050405020304" pitchFamily="18" charset="0"/>
                  <a:ea typeface="Arial Unicode MS" panose="020B0604020202020204" pitchFamily="34" charset="-122"/>
                </a:rPr>
                <a:t>;</a:t>
              </a:r>
              <a:endParaRPr lang="en-US" altLang="zh-CN" sz="2400" b="1" dirty="0">
                <a:solidFill>
                  <a:srgbClr val="335A89"/>
                </a:solidFill>
                <a:latin typeface="Times New Roman" panose="02020603050405020304" pitchFamily="18" charset="0"/>
                <a:ea typeface="Arial Unicode MS" panose="020B0604020202020204" pitchFamily="34" charset="-122"/>
              </a:endParaRPr>
            </a:p>
            <a:p>
              <a:pPr marL="457200" indent="-457200">
                <a:buFont typeface="Wingdings" panose="05000000000000000000" pitchFamily="2" charset="2"/>
                <a:buChar char="p"/>
              </a:pPr>
              <a:r>
                <a:rPr lang="en-US" altLang="zh-CN" sz="2400" b="1" dirty="0">
                  <a:solidFill>
                    <a:srgbClr val="335A89"/>
                  </a:solidFill>
                  <a:latin typeface="Times New Roman" panose="02020603050405020304" pitchFamily="18" charset="0"/>
                  <a:ea typeface="Arial Unicode MS" panose="020B0604020202020204" pitchFamily="34" charset="-122"/>
                </a:rPr>
                <a:t>The graphite internals feature control rod ports, absorber sphere ports, cold helium ports, etc. And the masonry process requires extremely high installation accuracy, including precise positioning and verticality of each hole, levelness of each layer of masonry, and proper gaps between brick joints. </a:t>
              </a:r>
              <a:r>
                <a:rPr lang="en-US" altLang="zh-CN" sz="2400" b="1" dirty="0">
                  <a:solidFill>
                    <a:srgbClr val="FF0000"/>
                  </a:solidFill>
                  <a:latin typeface="Times New Roman" panose="02020603050405020304" pitchFamily="18" charset="0"/>
                  <a:ea typeface="Arial Unicode MS" panose="020B0604020202020204" pitchFamily="34" charset="-122"/>
                </a:rPr>
                <a:t>It is important to note that the top section of the structure is a cantilever structure, making it susceptible to settling issues</a:t>
              </a:r>
              <a:r>
                <a:rPr lang="en-US" altLang="zh-CN" sz="2400" b="1" dirty="0">
                  <a:solidFill>
                    <a:srgbClr val="335A89"/>
                  </a:solidFill>
                  <a:latin typeface="Times New Roman" panose="02020603050405020304" pitchFamily="18" charset="0"/>
                  <a:ea typeface="Arial Unicode MS" panose="020B0604020202020204" pitchFamily="34" charset="-122"/>
                </a:rPr>
                <a:t>.</a:t>
              </a:r>
              <a:endParaRPr lang="en-US" altLang="zh-CN" sz="2400" b="1" dirty="0">
                <a:solidFill>
                  <a:srgbClr val="335A89"/>
                </a:solidFill>
                <a:latin typeface="Times New Roman" panose="02020603050405020304" pitchFamily="18" charset="0"/>
                <a:ea typeface="Arial Unicode MS" panose="020B0604020202020204" pitchFamily="34" charset="-122"/>
              </a:endParaRPr>
            </a:p>
          </p:txBody>
        </p:sp>
      </p:grpSp>
      <p:grpSp>
        <p:nvGrpSpPr>
          <p:cNvPr id="17417" name="组合 14"/>
          <p:cNvGrpSpPr/>
          <p:nvPr/>
        </p:nvGrpSpPr>
        <p:grpSpPr>
          <a:xfrm>
            <a:off x="11247438" y="7083425"/>
            <a:ext cx="12265025" cy="5148263"/>
            <a:chOff x="7152753" y="2284060"/>
            <a:chExt cx="10563747" cy="4823618"/>
          </a:xfrm>
        </p:grpSpPr>
        <p:grpSp>
          <p:nvGrpSpPr>
            <p:cNvPr id="17421" name="组合 15"/>
            <p:cNvGrpSpPr/>
            <p:nvPr/>
          </p:nvGrpSpPr>
          <p:grpSpPr>
            <a:xfrm>
              <a:off x="7152753" y="2284060"/>
              <a:ext cx="10563747" cy="4823618"/>
              <a:chOff x="13849948" y="7585891"/>
              <a:chExt cx="9252627" cy="4823618"/>
            </a:xfrm>
          </p:grpSpPr>
          <p:sp>
            <p:nvSpPr>
              <p:cNvPr id="18" name="矩形 17"/>
              <p:cNvSpPr/>
              <p:nvPr/>
            </p:nvSpPr>
            <p:spPr>
              <a:xfrm>
                <a:off x="13849948" y="7585891"/>
                <a:ext cx="9252627" cy="4823618"/>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424" name="Text Box 15"/>
              <p:cNvSpPr txBox="1"/>
              <p:nvPr/>
            </p:nvSpPr>
            <p:spPr>
              <a:xfrm>
                <a:off x="13849948" y="7585891"/>
                <a:ext cx="9252627" cy="547900"/>
              </a:xfrm>
              <a:prstGeom prst="rect">
                <a:avLst/>
              </a:prstGeom>
              <a:solidFill>
                <a:srgbClr val="0072BB"/>
              </a:solidFill>
              <a:ln w="9525">
                <a:noFill/>
              </a:ln>
            </p:spPr>
            <p:txBody>
              <a:bodyPr>
                <a:spAutoFit/>
              </a:bodyPr>
              <a:lstStyle/>
              <a:p>
                <a:pPr marL="1905" indent="-1905" algn="ctr" defTabSz="1828800">
                  <a:buNone/>
                </a:pPr>
                <a:r>
                  <a:rPr lang="en-US" altLang="zh-CN" sz="3200" b="1" dirty="0">
                    <a:solidFill>
                      <a:srgbClr val="FFFFFF"/>
                    </a:solidFill>
                    <a:latin typeface="Times New Roman" panose="02020603050405020304" pitchFamily="18" charset="0"/>
                    <a:ea typeface="Arial Unicode MS" panose="020B0604020202020204" pitchFamily="34" charset="-122"/>
                  </a:rPr>
                  <a:t>Solution</a:t>
                </a:r>
                <a:endParaRPr lang="en-US" altLang="zh-CN" sz="3200" b="1" dirty="0">
                  <a:solidFill>
                    <a:srgbClr val="FFFFFF"/>
                  </a:solidFill>
                  <a:latin typeface="Times New Roman" panose="02020603050405020304" pitchFamily="18" charset="0"/>
                  <a:ea typeface="Arial Unicode MS" panose="020B0604020202020204" pitchFamily="34" charset="-122"/>
                </a:endParaRPr>
              </a:p>
            </p:txBody>
          </p:sp>
        </p:grpSp>
        <p:sp>
          <p:nvSpPr>
            <p:cNvPr id="29712" name="文本框 16"/>
            <p:cNvSpPr txBox="1">
              <a:spLocks noChangeArrowheads="1"/>
            </p:cNvSpPr>
            <p:nvPr/>
          </p:nvSpPr>
          <p:spPr bwMode="auto">
            <a:xfrm>
              <a:off x="7207551" y="3041152"/>
              <a:ext cx="6495575" cy="3546931"/>
            </a:xfrm>
            <a:prstGeom prst="rect">
              <a:avLst/>
            </a:prstGeom>
            <a:solidFill>
              <a:schemeClr val="bg1"/>
            </a:solidFill>
            <a:ln w="9525">
              <a:noFill/>
              <a:miter lim="800000"/>
            </a:ln>
          </p:spPr>
          <p:txBody>
            <a:bodyPr wrap="square">
              <a:spAutoFit/>
            </a:bodyPr>
            <a:lstStyle/>
            <a:p>
              <a:pPr marL="1905" marR="0" indent="-1905" defTabSz="504825">
                <a:buClrTx/>
                <a:buSzTx/>
                <a:buFontTx/>
                <a:buNone/>
                <a:defRPr/>
              </a:pPr>
              <a:r>
                <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In response to installation challenges, developed </a:t>
              </a:r>
              <a:r>
                <a:rPr kumimoji="0" lang="en-US" altLang="zh-CN" sz="2400" b="1" kern="1200" cap="none" spc="0" normalizeH="0" baseline="0" noProof="0"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rPr>
                <a:t>a precise installation technology for the mortise</a:t>
              </a:r>
              <a:r>
                <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 and tenon structure of ceramic internals, including:</a:t>
              </a:r>
              <a:endPar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endParaRPr>
            </a:p>
            <a:p>
              <a:pPr marL="438150" marR="0" indent="-438150" defTabSz="504825">
                <a:buClrTx/>
                <a:buSzTx/>
                <a:buFont typeface="Wingdings" panose="05000000000000000000" pitchFamily="2" charset="2"/>
                <a:buChar char="p"/>
                <a:defRPr/>
              </a:pPr>
              <a:r>
                <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Control method for installing clean rooms;</a:t>
              </a:r>
              <a:endPar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endParaRPr>
            </a:p>
            <a:p>
              <a:pPr marL="438150" marR="0" indent="-438150" defTabSz="504825">
                <a:buClrTx/>
                <a:buSzTx/>
                <a:buFont typeface="Wingdings" panose="05000000000000000000" pitchFamily="2" charset="2"/>
                <a:buChar char="p"/>
                <a:defRPr/>
              </a:pPr>
              <a:r>
                <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Pre-assembly process of graphite and carbon internals;</a:t>
              </a:r>
              <a:endPar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endParaRPr>
            </a:p>
            <a:p>
              <a:pPr marL="438150" marR="0" indent="-438150" defTabSz="504825">
                <a:buClrTx/>
                <a:buSzTx/>
                <a:buFont typeface="Wingdings" panose="05000000000000000000" pitchFamily="2" charset="2"/>
                <a:buChar char="p"/>
                <a:defRPr/>
              </a:pPr>
              <a:r>
                <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Safety gas cushion protection method of core cavity;</a:t>
              </a:r>
              <a:endPar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endParaRPr>
            </a:p>
            <a:p>
              <a:pPr marL="438150" marR="0" indent="-438150" defTabSz="504825">
                <a:buClrTx/>
                <a:buSzTx/>
                <a:buFont typeface="Wingdings" panose="05000000000000000000" pitchFamily="2" charset="2"/>
                <a:buChar char="p"/>
                <a:defRPr/>
              </a:pPr>
              <a:r>
                <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Horizontal and vertical conveying devices;</a:t>
              </a:r>
              <a:endPar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endParaRPr>
            </a:p>
            <a:p>
              <a:pPr marL="438150" marR="0" indent="-438150" defTabSz="504825">
                <a:buClrTx/>
                <a:buSzTx/>
                <a:buFont typeface="Wingdings" panose="05000000000000000000" pitchFamily="2" charset="2"/>
                <a:buChar char="p"/>
                <a:defRPr/>
              </a:pPr>
              <a:r>
                <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Cumulative error control method utilizing laser tracker for monitoring</a:t>
              </a:r>
              <a:endPar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grpSp>
      <p:pic>
        <p:nvPicPr>
          <p:cNvPr id="17418" name="picture 736"/>
          <p:cNvPicPr>
            <a:picLocks noChangeAspect="1"/>
          </p:cNvPicPr>
          <p:nvPr/>
        </p:nvPicPr>
        <p:blipFill>
          <a:blip r:embed="rId5" cstate="print"/>
          <a:stretch>
            <a:fillRect/>
          </a:stretch>
        </p:blipFill>
        <p:spPr>
          <a:xfrm>
            <a:off x="18770600" y="8747125"/>
            <a:ext cx="4465638" cy="2725738"/>
          </a:xfrm>
          <a:prstGeom prst="rect">
            <a:avLst/>
          </a:prstGeom>
          <a:noFill/>
          <a:ln w="9525">
            <a:noFill/>
          </a:ln>
        </p:spPr>
      </p:pic>
      <p:sp>
        <p:nvSpPr>
          <p:cNvPr id="17419" name="TextBox 19"/>
          <p:cNvSpPr txBox="1"/>
          <p:nvPr/>
        </p:nvSpPr>
        <p:spPr>
          <a:xfrm>
            <a:off x="8905875" y="2627313"/>
            <a:ext cx="871538" cy="347662"/>
          </a:xfrm>
          <a:prstGeom prst="rect">
            <a:avLst/>
          </a:prstGeom>
          <a:solidFill>
            <a:schemeClr val="bg1"/>
          </a:solidFill>
          <a:ln w="9525">
            <a:noFill/>
          </a:ln>
        </p:spPr>
        <p:txBody>
          <a:bodyPr lIns="0" tIns="0" rIns="0" bIns="0"/>
          <a:lstStyle/>
          <a:p>
            <a:pPr marL="1905" indent="-1905" algn="ctr">
              <a:buNone/>
            </a:pPr>
            <a:r>
              <a:rPr lang="en-US" altLang="zh-CN" sz="1200" dirty="0">
                <a:solidFill>
                  <a:srgbClr val="000000"/>
                </a:solidFill>
                <a:latin typeface="Times New Roman" panose="02020603050405020304" pitchFamily="18" charset="0"/>
                <a:ea typeface="Arial Unicode MS" panose="020B0604020202020204" pitchFamily="34" charset="-122"/>
              </a:rPr>
              <a:t>Anti-falling safety rope</a:t>
            </a:r>
            <a:endParaRPr lang="en-US" altLang="zh-CN" sz="1200" dirty="0">
              <a:solidFill>
                <a:srgbClr val="000000"/>
              </a:solidFill>
              <a:latin typeface="Times New Roman" panose="02020603050405020304" pitchFamily="18" charset="0"/>
              <a:ea typeface="Arial Unicode MS" panose="020B0604020202020204" pitchFamily="34" charset="-122"/>
            </a:endParaRPr>
          </a:p>
        </p:txBody>
      </p:sp>
      <p:sp>
        <p:nvSpPr>
          <p:cNvPr id="17420" name="TextBox 20"/>
          <p:cNvSpPr txBox="1"/>
          <p:nvPr/>
        </p:nvSpPr>
        <p:spPr>
          <a:xfrm>
            <a:off x="8277225" y="3011488"/>
            <a:ext cx="1085850" cy="347662"/>
          </a:xfrm>
          <a:prstGeom prst="rect">
            <a:avLst/>
          </a:prstGeom>
          <a:solidFill>
            <a:schemeClr val="bg1"/>
          </a:solidFill>
          <a:ln w="9525">
            <a:noFill/>
          </a:ln>
        </p:spPr>
        <p:txBody>
          <a:bodyPr lIns="0" tIns="0" rIns="0" bIns="0"/>
          <a:lstStyle/>
          <a:p>
            <a:pPr marL="1905" indent="-1905" algn="ctr">
              <a:buNone/>
            </a:pPr>
            <a:r>
              <a:rPr lang="en-US" altLang="zh-CN" sz="1200" dirty="0">
                <a:solidFill>
                  <a:srgbClr val="000000"/>
                </a:solidFill>
                <a:latin typeface="Times New Roman" panose="02020603050405020304" pitchFamily="18" charset="0"/>
                <a:ea typeface="Arial Unicode MS" panose="020B0604020202020204" pitchFamily="34" charset="-122"/>
              </a:rPr>
              <a:t>Laser tracker</a:t>
            </a:r>
            <a:endParaRPr lang="en-US" altLang="zh-CN" sz="1200" dirty="0">
              <a:solidFill>
                <a:srgbClr val="000000"/>
              </a:solidFill>
              <a:latin typeface="Times New Roman" panose="02020603050405020304" pitchFamily="18" charset="0"/>
              <a:ea typeface="Arial Unicode MS" panose="020B0604020202020204" pitchFamily="34" charset="-122"/>
            </a:endParaRPr>
          </a:p>
        </p:txBody>
      </p:sp>
      <p:sp>
        <p:nvSpPr>
          <p:cNvPr id="21" name="TextBox 20"/>
          <p:cNvSpPr txBox="1"/>
          <p:nvPr/>
        </p:nvSpPr>
        <p:spPr>
          <a:xfrm>
            <a:off x="20335932" y="9001140"/>
            <a:ext cx="857256" cy="369332"/>
          </a:xfrm>
          <a:prstGeom prst="rect">
            <a:avLst/>
          </a:prstGeom>
          <a:solidFill>
            <a:schemeClr val="bg1"/>
          </a:solidFill>
        </p:spPr>
        <p:txBody>
          <a:bodyPr wrap="square" lIns="0" tIns="0" rIns="0" bIns="0" rtlCol="0">
            <a:spAutoFit/>
          </a:bodyPr>
          <a:lstStyle/>
          <a:p>
            <a:r>
              <a:rPr lang="en-US" altLang="zh-CN" sz="1200" dirty="0">
                <a:latin typeface="Times New Roman" panose="02020603050405020304" pitchFamily="18" charset="0"/>
                <a:cs typeface="Times New Roman" panose="02020603050405020304" pitchFamily="18" charset="0"/>
              </a:rPr>
              <a:t>Fireproof fabric</a:t>
            </a:r>
            <a:endParaRPr lang="zh-CN" altLang="en-US" sz="12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21264626" y="9001140"/>
            <a:ext cx="714380" cy="369332"/>
          </a:xfrm>
          <a:prstGeom prst="rect">
            <a:avLst/>
          </a:prstGeom>
          <a:solidFill>
            <a:schemeClr val="bg1"/>
          </a:solidFill>
        </p:spPr>
        <p:txBody>
          <a:bodyPr wrap="square" lIns="0" tIns="0" rIns="0" bIns="0" rtlCol="0">
            <a:spAutoFit/>
          </a:bodyPr>
          <a:lstStyle/>
          <a:p>
            <a:r>
              <a:rPr lang="en-US" altLang="zh-CN" sz="1200" dirty="0">
                <a:latin typeface="Times New Roman" panose="02020603050405020304" pitchFamily="18" charset="0"/>
                <a:cs typeface="Times New Roman" panose="02020603050405020304" pitchFamily="18" charset="0"/>
              </a:rPr>
              <a:t>Safety gas cushion</a:t>
            </a:r>
            <a:endParaRPr lang="en-US" altLang="zh-CN" sz="1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文本框 1"/>
          <p:cNvSpPr txBox="1"/>
          <p:nvPr/>
        </p:nvSpPr>
        <p:spPr>
          <a:xfrm>
            <a:off x="1827530" y="287655"/>
            <a:ext cx="9317990" cy="1322070"/>
          </a:xfrm>
          <a:prstGeom prst="rect">
            <a:avLst/>
          </a:prstGeom>
          <a:noFill/>
          <a:ln w="9525">
            <a:noFill/>
          </a:ln>
        </p:spPr>
        <p:txBody>
          <a:bodyPr wrap="square">
            <a:spAutoFit/>
          </a:bodyPr>
          <a:lstStyle/>
          <a:p>
            <a:pPr marL="1905" indent="-1905" defTabSz="1828800">
              <a:buNone/>
            </a:pPr>
            <a:r>
              <a:rPr lang="en-US" altLang="zh-CN" sz="4000" b="1" dirty="0">
                <a:solidFill>
                  <a:srgbClr val="595959"/>
                </a:solidFill>
                <a:latin typeface="Times New Roman" panose="02020603050405020304" pitchFamily="18" charset="0"/>
                <a:ea typeface="Arial Unicode MS" panose="020B0604020202020204" pitchFamily="34" charset="-122"/>
              </a:rPr>
              <a:t>Low Volumetric Power Density of Reactor Core</a:t>
            </a:r>
            <a:endParaRPr lang="en-US" altLang="zh-CN" sz="4000" b="1" dirty="0">
              <a:solidFill>
                <a:srgbClr val="595959"/>
              </a:solidFill>
              <a:latin typeface="Times New Roman" panose="02020603050405020304" pitchFamily="18" charset="0"/>
              <a:ea typeface="Arial Unicode MS" panose="020B0604020202020204" pitchFamily="34" charset="-122"/>
            </a:endParaRPr>
          </a:p>
        </p:txBody>
      </p:sp>
      <p:sp>
        <p:nvSpPr>
          <p:cNvPr id="18435" name="文本框 30"/>
          <p:cNvSpPr txBox="1"/>
          <p:nvPr/>
        </p:nvSpPr>
        <p:spPr>
          <a:xfrm>
            <a:off x="12147550" y="203200"/>
            <a:ext cx="12236450" cy="769938"/>
          </a:xfrm>
          <a:prstGeom prst="rect">
            <a:avLst/>
          </a:prstGeom>
          <a:noFill/>
          <a:ln w="9525">
            <a:noFill/>
          </a:ln>
        </p:spPr>
        <p:txBody>
          <a:bodyPr>
            <a:spAutoFit/>
          </a:bodyPr>
          <a:lstStyle/>
          <a:p>
            <a:pPr marL="1905" indent="-1905" algn="ctr" defTabSz="1828800">
              <a:buNone/>
            </a:pPr>
            <a:r>
              <a:rPr lang="en-US" altLang="zh-CN" sz="4400" b="1" dirty="0">
                <a:solidFill>
                  <a:srgbClr val="FFFFFF"/>
                </a:solidFill>
                <a:latin typeface="Times New Roman" panose="02020603050405020304" pitchFamily="18" charset="0"/>
                <a:ea typeface="Arial Unicode MS" panose="020B0604020202020204" pitchFamily="34" charset="-122"/>
              </a:rPr>
              <a:t>Construction of HTR-PM Nuclear Power Plant</a:t>
            </a:r>
            <a:endParaRPr lang="en-US" altLang="zh-CN" sz="4400" b="1" dirty="0">
              <a:solidFill>
                <a:srgbClr val="FFFFFF"/>
              </a:solidFill>
              <a:latin typeface="Times New Roman" panose="02020603050405020304" pitchFamily="18" charset="0"/>
              <a:ea typeface="Arial Unicode MS" panose="020B0604020202020204" pitchFamily="34" charset="-122"/>
            </a:endParaRPr>
          </a:p>
        </p:txBody>
      </p:sp>
      <p:sp>
        <p:nvSpPr>
          <p:cNvPr id="18436" name="文本框 38"/>
          <p:cNvSpPr txBox="1"/>
          <p:nvPr/>
        </p:nvSpPr>
        <p:spPr>
          <a:xfrm>
            <a:off x="706438" y="11430000"/>
            <a:ext cx="3789362" cy="1015663"/>
          </a:xfrm>
          <a:prstGeom prst="rect">
            <a:avLst/>
          </a:prstGeom>
          <a:noFill/>
          <a:ln w="9525">
            <a:noFill/>
          </a:ln>
        </p:spPr>
        <p:txBody>
          <a:bodyPr>
            <a:spAutoFit/>
          </a:bodyPr>
          <a:lstStyle/>
          <a:p>
            <a:pPr marL="1905" indent="-1905" algn="ctr" defTabSz="913130">
              <a:buNone/>
            </a:pPr>
            <a:endParaRPr lang="en-US" altLang="zh-CN" sz="2000" b="1" dirty="0">
              <a:solidFill>
                <a:srgbClr val="C00000"/>
              </a:solidFill>
              <a:latin typeface="Times New Roman" panose="02020603050405020304" pitchFamily="18" charset="0"/>
              <a:ea typeface="Arial Unicode MS" panose="020B0604020202020204" pitchFamily="34" charset="-122"/>
            </a:endParaRPr>
          </a:p>
          <a:p>
            <a:pPr marL="1905" indent="-1905" algn="ctr" defTabSz="913130">
              <a:buNone/>
            </a:pPr>
            <a:r>
              <a:rPr lang="en-US" altLang="zh-CN" sz="2000" b="1" dirty="0">
                <a:solidFill>
                  <a:srgbClr val="C00000"/>
                </a:solidFill>
                <a:latin typeface="Times New Roman" panose="02020603050405020304" pitchFamily="18" charset="0"/>
                <a:ea typeface="Arial Unicode MS" panose="020B0604020202020204" pitchFamily="34" charset="-122"/>
              </a:rPr>
              <a:t>The largest and heaviest </a:t>
            </a:r>
            <a:r>
              <a:rPr lang="en-US" altLang="zh-CN" sz="2000" b="1" dirty="0">
                <a:solidFill>
                  <a:srgbClr val="0B6DB5"/>
                </a:solidFill>
                <a:latin typeface="Times New Roman" panose="02020603050405020304" pitchFamily="18" charset="0"/>
                <a:ea typeface="Arial Unicode MS" panose="020B0604020202020204" pitchFamily="34" charset="-122"/>
              </a:rPr>
              <a:t>reactor pressure vessel</a:t>
            </a:r>
            <a:r>
              <a:rPr lang="en-US" altLang="zh-CN" sz="2000" b="1" dirty="0">
                <a:solidFill>
                  <a:srgbClr val="C00000"/>
                </a:solidFill>
                <a:latin typeface="Times New Roman" panose="02020603050405020304" pitchFamily="18" charset="0"/>
                <a:ea typeface="Arial Unicode MS" panose="020B0604020202020204" pitchFamily="34" charset="-122"/>
              </a:rPr>
              <a:t> in the world </a:t>
            </a:r>
            <a:endParaRPr lang="en-US" altLang="zh-CN" sz="2000" b="1" dirty="0">
              <a:solidFill>
                <a:srgbClr val="C00000"/>
              </a:solidFill>
              <a:latin typeface="Times New Roman" panose="02020603050405020304" pitchFamily="18" charset="0"/>
              <a:ea typeface="Arial Unicode MS" panose="020B0604020202020204" pitchFamily="34" charset="-122"/>
            </a:endParaRPr>
          </a:p>
        </p:txBody>
      </p:sp>
      <p:sp>
        <p:nvSpPr>
          <p:cNvPr id="18437" name="文本框 4"/>
          <p:cNvSpPr txBox="1"/>
          <p:nvPr/>
        </p:nvSpPr>
        <p:spPr>
          <a:xfrm>
            <a:off x="276225" y="5537200"/>
            <a:ext cx="1431925" cy="1200150"/>
          </a:xfrm>
          <a:prstGeom prst="rect">
            <a:avLst/>
          </a:prstGeom>
          <a:noFill/>
          <a:ln w="9525">
            <a:noFill/>
          </a:ln>
        </p:spPr>
        <p:txBody>
          <a:bodyPr>
            <a:spAutoFit/>
          </a:bodyPr>
          <a:lstStyle/>
          <a:p>
            <a:pPr marL="1905" indent="-1905">
              <a:buNone/>
            </a:pPr>
            <a:r>
              <a:rPr lang="en-US" altLang="zh-CN" sz="2400" b="1" dirty="0">
                <a:solidFill>
                  <a:srgbClr val="0054A7"/>
                </a:solidFill>
                <a:latin typeface="Times New Roman" panose="02020603050405020304" pitchFamily="18" charset="0"/>
                <a:ea typeface="Arial Unicode MS" panose="020B0604020202020204" pitchFamily="34" charset="-122"/>
                <a:sym typeface="Calibri" panose="020F0502020204030204" pitchFamily="34" charset="0"/>
              </a:rPr>
              <a:t>Total height</a:t>
            </a:r>
            <a:endParaRPr lang="en-US" altLang="zh-CN" sz="2400" b="1" dirty="0">
              <a:solidFill>
                <a:srgbClr val="0054A7"/>
              </a:solidFill>
              <a:latin typeface="Times New Roman" panose="02020603050405020304" pitchFamily="18" charset="0"/>
              <a:ea typeface="Arial Unicode MS" panose="020B0604020202020204" pitchFamily="34" charset="-122"/>
              <a:sym typeface="Calibri" panose="020F0502020204030204" pitchFamily="34" charset="0"/>
            </a:endParaRPr>
          </a:p>
          <a:p>
            <a:pPr marL="1905" indent="-1905">
              <a:buNone/>
            </a:pPr>
            <a:r>
              <a:rPr lang="en-US" altLang="zh-CN" sz="2400" b="1" dirty="0">
                <a:solidFill>
                  <a:srgbClr val="0054A7"/>
                </a:solidFill>
                <a:latin typeface="Times New Roman" panose="02020603050405020304" pitchFamily="18" charset="0"/>
                <a:ea typeface="Arial Unicode MS" panose="020B0604020202020204" pitchFamily="34" charset="-122"/>
                <a:sym typeface="Calibri" panose="020F0502020204030204" pitchFamily="34" charset="0"/>
              </a:rPr>
              <a:t>24.9 m</a:t>
            </a:r>
            <a:endParaRPr lang="en-US" altLang="zh-CN" sz="2400" b="1" dirty="0">
              <a:solidFill>
                <a:srgbClr val="0054A7"/>
              </a:solidFill>
              <a:latin typeface="Times New Roman" panose="02020603050405020304" pitchFamily="18" charset="0"/>
              <a:ea typeface="Arial Unicode MS" panose="020B0604020202020204" pitchFamily="34" charset="-122"/>
              <a:sym typeface="Calibri" panose="020F0502020204030204" pitchFamily="34" charset="0"/>
            </a:endParaRPr>
          </a:p>
        </p:txBody>
      </p:sp>
      <p:grpSp>
        <p:nvGrpSpPr>
          <p:cNvPr id="18438" name="组合 5"/>
          <p:cNvGrpSpPr/>
          <p:nvPr/>
        </p:nvGrpSpPr>
        <p:grpSpPr>
          <a:xfrm>
            <a:off x="898525" y="1963738"/>
            <a:ext cx="3373438" cy="9742487"/>
            <a:chOff x="961058" y="1317185"/>
            <a:chExt cx="3516833" cy="10292837"/>
          </a:xfrm>
        </p:grpSpPr>
        <p:pic>
          <p:nvPicPr>
            <p:cNvPr id="18453" name="图片 31"/>
            <p:cNvPicPr>
              <a:picLocks noChangeAspect="1"/>
            </p:cNvPicPr>
            <p:nvPr/>
          </p:nvPicPr>
          <p:blipFill>
            <a:blip r:embed="rId1" cstate="print"/>
            <a:stretch>
              <a:fillRect/>
            </a:stretch>
          </p:blipFill>
          <p:spPr>
            <a:xfrm>
              <a:off x="961058" y="1317185"/>
              <a:ext cx="3516833" cy="10292837"/>
            </a:xfrm>
            <a:prstGeom prst="rect">
              <a:avLst/>
            </a:prstGeom>
            <a:noFill/>
            <a:ln w="9525">
              <a:noFill/>
            </a:ln>
          </p:spPr>
        </p:pic>
        <p:cxnSp>
          <p:nvCxnSpPr>
            <p:cNvPr id="18454" name="直接箭头连接符 7"/>
            <p:cNvCxnSpPr/>
            <p:nvPr/>
          </p:nvCxnSpPr>
          <p:spPr>
            <a:xfrm>
              <a:off x="1660472" y="8463434"/>
              <a:ext cx="2250855" cy="0"/>
            </a:xfrm>
            <a:prstGeom prst="straightConnector1">
              <a:avLst/>
            </a:prstGeom>
            <a:ln w="12700" cap="flat" cmpd="sng">
              <a:solidFill>
                <a:srgbClr val="FF0000"/>
              </a:solidFill>
              <a:prstDash val="solid"/>
              <a:miter/>
              <a:headEnd type="triangle" w="med" len="med"/>
              <a:tailEnd type="triangle" w="med" len="med"/>
            </a:ln>
          </p:spPr>
        </p:cxnSp>
        <p:sp>
          <p:nvSpPr>
            <p:cNvPr id="18455" name="文本框 8"/>
            <p:cNvSpPr txBox="1"/>
            <p:nvPr/>
          </p:nvSpPr>
          <p:spPr>
            <a:xfrm>
              <a:off x="1745447" y="7248680"/>
              <a:ext cx="2074714" cy="1268135"/>
            </a:xfrm>
            <a:prstGeom prst="rect">
              <a:avLst/>
            </a:prstGeom>
            <a:noFill/>
            <a:ln w="9525">
              <a:noFill/>
            </a:ln>
          </p:spPr>
          <p:txBody>
            <a:bodyPr>
              <a:spAutoFit/>
            </a:bodyPr>
            <a:lstStyle/>
            <a:p>
              <a:pPr marL="1905" indent="-1905" algn="ctr">
                <a:buNone/>
              </a:pPr>
              <a:r>
                <a:rPr lang="en-US" altLang="zh-CN" sz="2400" b="1" dirty="0">
                  <a:solidFill>
                    <a:srgbClr val="FFFFFF"/>
                  </a:solidFill>
                  <a:latin typeface="Times New Roman" panose="02020603050405020304" pitchFamily="18" charset="0"/>
                  <a:ea typeface="Arial Unicode MS" panose="020B0604020202020204" pitchFamily="34" charset="-122"/>
                  <a:sym typeface="Calibri" panose="020F0502020204030204" pitchFamily="34" charset="0"/>
                </a:rPr>
                <a:t>Inner diameter: 5.7 m</a:t>
              </a:r>
              <a:endParaRPr lang="en-US" altLang="zh-CN" sz="2400" b="1" dirty="0">
                <a:solidFill>
                  <a:srgbClr val="FFFFFF"/>
                </a:solidFill>
                <a:latin typeface="Times New Roman" panose="02020603050405020304" pitchFamily="18" charset="0"/>
                <a:ea typeface="Arial Unicode MS" panose="020B0604020202020204" pitchFamily="34" charset="-122"/>
                <a:sym typeface="Calibri" panose="020F0502020204030204" pitchFamily="34" charset="0"/>
              </a:endParaRPr>
            </a:p>
          </p:txBody>
        </p:sp>
        <p:cxnSp>
          <p:nvCxnSpPr>
            <p:cNvPr id="18456" name="直接箭头连接符 9"/>
            <p:cNvCxnSpPr/>
            <p:nvPr/>
          </p:nvCxnSpPr>
          <p:spPr>
            <a:xfrm>
              <a:off x="1596076" y="2849842"/>
              <a:ext cx="2404603" cy="0"/>
            </a:xfrm>
            <a:prstGeom prst="straightConnector1">
              <a:avLst/>
            </a:prstGeom>
            <a:ln w="12700" cap="flat" cmpd="sng">
              <a:solidFill>
                <a:srgbClr val="FF0000"/>
              </a:solidFill>
              <a:prstDash val="solid"/>
              <a:miter/>
              <a:headEnd type="triangle" w="med" len="med"/>
              <a:tailEnd type="triangle" w="med" len="med"/>
            </a:ln>
          </p:spPr>
        </p:cxnSp>
        <p:sp>
          <p:nvSpPr>
            <p:cNvPr id="18457" name="文本框 10"/>
            <p:cNvSpPr txBox="1"/>
            <p:nvPr/>
          </p:nvSpPr>
          <p:spPr>
            <a:xfrm>
              <a:off x="1610897" y="2995632"/>
              <a:ext cx="2300429" cy="1268135"/>
            </a:xfrm>
            <a:prstGeom prst="rect">
              <a:avLst/>
            </a:prstGeom>
            <a:noFill/>
            <a:ln w="9525">
              <a:noFill/>
            </a:ln>
          </p:spPr>
          <p:txBody>
            <a:bodyPr>
              <a:spAutoFit/>
            </a:bodyPr>
            <a:lstStyle/>
            <a:p>
              <a:pPr marL="1905" indent="-1905" algn="ctr">
                <a:buNone/>
              </a:pPr>
              <a:r>
                <a:rPr lang="en-US" altLang="zh-CN" sz="2400" b="1" dirty="0">
                  <a:solidFill>
                    <a:srgbClr val="FFFFFF"/>
                  </a:solidFill>
                  <a:latin typeface="Times New Roman" panose="02020603050405020304" pitchFamily="18" charset="0"/>
                  <a:ea typeface="Arial Unicode MS" panose="020B0604020202020204" pitchFamily="34" charset="-122"/>
                  <a:sym typeface="Calibri" panose="020F0502020204030204" pitchFamily="34" charset="0"/>
                </a:rPr>
                <a:t>Outer diameter of main flange</a:t>
              </a:r>
              <a:br>
                <a:rPr lang="en-US" altLang="zh-CN" sz="2400" b="1" dirty="0">
                  <a:solidFill>
                    <a:srgbClr val="FFFFFF"/>
                  </a:solidFill>
                  <a:latin typeface="Times New Roman" panose="02020603050405020304" pitchFamily="18" charset="0"/>
                  <a:ea typeface="Arial Unicode MS" panose="020B0604020202020204" pitchFamily="34" charset="-122"/>
                  <a:sym typeface="Calibri" panose="020F0502020204030204" pitchFamily="34" charset="0"/>
                </a:rPr>
              </a:br>
              <a:r>
                <a:rPr lang="en-US" altLang="zh-CN" sz="2400" b="1" dirty="0">
                  <a:solidFill>
                    <a:srgbClr val="FFFFFF"/>
                  </a:solidFill>
                  <a:latin typeface="Times New Roman" panose="02020603050405020304" pitchFamily="18" charset="0"/>
                  <a:ea typeface="Arial Unicode MS" panose="020B0604020202020204" pitchFamily="34" charset="-122"/>
                  <a:sym typeface="Calibri" panose="020F0502020204030204" pitchFamily="34" charset="0"/>
                </a:rPr>
                <a:t>6.4 m</a:t>
              </a:r>
              <a:endParaRPr lang="en-US" altLang="zh-CN" sz="2400" b="1" dirty="0">
                <a:solidFill>
                  <a:srgbClr val="FFFFFF"/>
                </a:solidFill>
                <a:latin typeface="Times New Roman" panose="02020603050405020304" pitchFamily="18" charset="0"/>
                <a:ea typeface="Arial Unicode MS" panose="020B0604020202020204" pitchFamily="34" charset="-122"/>
                <a:sym typeface="Calibri" panose="020F0502020204030204" pitchFamily="34" charset="0"/>
              </a:endParaRPr>
            </a:p>
          </p:txBody>
        </p:sp>
        <p:sp>
          <p:nvSpPr>
            <p:cNvPr id="18458" name="文本框 11"/>
            <p:cNvSpPr txBox="1"/>
            <p:nvPr/>
          </p:nvSpPr>
          <p:spPr>
            <a:xfrm>
              <a:off x="1909490" y="5168442"/>
              <a:ext cx="1713360" cy="1658330"/>
            </a:xfrm>
            <a:prstGeom prst="rect">
              <a:avLst/>
            </a:prstGeom>
            <a:noFill/>
            <a:ln w="9525">
              <a:noFill/>
            </a:ln>
          </p:spPr>
          <p:txBody>
            <a:bodyPr>
              <a:spAutoFit/>
            </a:bodyPr>
            <a:lstStyle/>
            <a:p>
              <a:pPr marL="1905" indent="-1905" algn="ctr">
                <a:buNone/>
              </a:pPr>
              <a:r>
                <a:rPr lang="en-US" altLang="zh-CN" sz="3200" b="1" dirty="0">
                  <a:solidFill>
                    <a:srgbClr val="FFFFFF"/>
                  </a:solidFill>
                  <a:latin typeface="Times New Roman" panose="02020603050405020304" pitchFamily="18" charset="0"/>
                  <a:ea typeface="Arial Unicode MS" panose="020B0604020202020204" pitchFamily="34" charset="-122"/>
                  <a:sym typeface="Calibri" panose="020F0502020204030204" pitchFamily="34" charset="0"/>
                </a:rPr>
                <a:t>Total weight</a:t>
              </a:r>
              <a:br>
                <a:rPr lang="en-US" altLang="zh-CN" sz="3200" b="1" dirty="0">
                  <a:solidFill>
                    <a:srgbClr val="FFFFFF"/>
                  </a:solidFill>
                  <a:latin typeface="Times New Roman" panose="02020603050405020304" pitchFamily="18" charset="0"/>
                  <a:ea typeface="Arial Unicode MS" panose="020B0604020202020204" pitchFamily="34" charset="-122"/>
                  <a:sym typeface="Calibri" panose="020F0502020204030204" pitchFamily="34" charset="0"/>
                </a:rPr>
              </a:br>
              <a:r>
                <a:rPr lang="en-US" altLang="zh-CN" sz="3200" b="1" dirty="0">
                  <a:solidFill>
                    <a:srgbClr val="FFFFFF"/>
                  </a:solidFill>
                  <a:latin typeface="Times New Roman" panose="02020603050405020304" pitchFamily="18" charset="0"/>
                  <a:ea typeface="Arial Unicode MS" panose="020B0604020202020204" pitchFamily="34" charset="-122"/>
                  <a:sym typeface="Calibri" panose="020F0502020204030204" pitchFamily="34" charset="0"/>
                </a:rPr>
                <a:t>640 t</a:t>
              </a:r>
              <a:endParaRPr lang="en-US" altLang="zh-CN" sz="3200" b="1" dirty="0">
                <a:solidFill>
                  <a:srgbClr val="FFFFFF"/>
                </a:solidFill>
                <a:latin typeface="Times New Roman" panose="02020603050405020304" pitchFamily="18" charset="0"/>
                <a:ea typeface="Arial Unicode MS" panose="020B0604020202020204" pitchFamily="34" charset="-122"/>
                <a:sym typeface="Calibri" panose="020F0502020204030204" pitchFamily="34" charset="0"/>
              </a:endParaRPr>
            </a:p>
          </p:txBody>
        </p:sp>
      </p:grpSp>
      <p:grpSp>
        <p:nvGrpSpPr>
          <p:cNvPr id="18439" name="组合 12"/>
          <p:cNvGrpSpPr/>
          <p:nvPr/>
        </p:nvGrpSpPr>
        <p:grpSpPr>
          <a:xfrm>
            <a:off x="4816475" y="2171700"/>
            <a:ext cx="12255500" cy="4946650"/>
            <a:chOff x="7152753" y="2284060"/>
            <a:chExt cx="10563747" cy="4947858"/>
          </a:xfrm>
        </p:grpSpPr>
        <p:grpSp>
          <p:nvGrpSpPr>
            <p:cNvPr id="18449" name="组合 13"/>
            <p:cNvGrpSpPr/>
            <p:nvPr/>
          </p:nvGrpSpPr>
          <p:grpSpPr>
            <a:xfrm>
              <a:off x="7152753" y="2284060"/>
              <a:ext cx="10563747" cy="4823618"/>
              <a:chOff x="13849948" y="7585891"/>
              <a:chExt cx="9252627" cy="4823618"/>
            </a:xfrm>
          </p:grpSpPr>
          <p:sp>
            <p:nvSpPr>
              <p:cNvPr id="16" name="矩形 15"/>
              <p:cNvSpPr/>
              <p:nvPr/>
            </p:nvSpPr>
            <p:spPr>
              <a:xfrm>
                <a:off x="13849948" y="7585891"/>
                <a:ext cx="9252627" cy="4823618"/>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8452" name="Text Box 15"/>
              <p:cNvSpPr txBox="1"/>
              <p:nvPr/>
            </p:nvSpPr>
            <p:spPr>
              <a:xfrm>
                <a:off x="13849948" y="7585891"/>
                <a:ext cx="9252627" cy="584871"/>
              </a:xfrm>
              <a:prstGeom prst="rect">
                <a:avLst/>
              </a:prstGeom>
              <a:solidFill>
                <a:srgbClr val="0072BB"/>
              </a:solidFill>
              <a:ln w="9525">
                <a:noFill/>
              </a:ln>
            </p:spPr>
            <p:txBody>
              <a:bodyPr>
                <a:spAutoFit/>
              </a:bodyPr>
              <a:lstStyle/>
              <a:p>
                <a:pPr marL="1905" indent="-1905" algn="ctr" defTabSz="1828800">
                  <a:buNone/>
                </a:pPr>
                <a:r>
                  <a:rPr lang="en-US" altLang="zh-CN" sz="3200" b="1" dirty="0">
                    <a:solidFill>
                      <a:srgbClr val="FFFFFF"/>
                    </a:solidFill>
                    <a:latin typeface="Times New Roman" panose="02020603050405020304" pitchFamily="18" charset="0"/>
                    <a:ea typeface="Arial Unicode MS" panose="020B0604020202020204" pitchFamily="34" charset="-122"/>
                  </a:rPr>
                  <a:t>Main Challenges</a:t>
                </a:r>
                <a:endParaRPr lang="en-US" altLang="zh-CN" sz="3200" b="1" dirty="0">
                  <a:solidFill>
                    <a:srgbClr val="FFFFFF"/>
                  </a:solidFill>
                  <a:latin typeface="Times New Roman" panose="02020603050405020304" pitchFamily="18" charset="0"/>
                  <a:ea typeface="Arial Unicode MS" panose="020B0604020202020204" pitchFamily="34" charset="-122"/>
                </a:endParaRPr>
              </a:p>
            </p:txBody>
          </p:sp>
        </p:grpSp>
        <p:sp>
          <p:nvSpPr>
            <p:cNvPr id="31760" name="文本框 14"/>
            <p:cNvSpPr txBox="1">
              <a:spLocks noChangeArrowheads="1"/>
            </p:cNvSpPr>
            <p:nvPr/>
          </p:nvSpPr>
          <p:spPr bwMode="auto">
            <a:xfrm>
              <a:off x="7220288" y="2829990"/>
              <a:ext cx="10487208" cy="4401928"/>
            </a:xfrm>
            <a:prstGeom prst="rect">
              <a:avLst/>
            </a:prstGeom>
            <a:solidFill>
              <a:schemeClr val="bg1"/>
            </a:solidFill>
            <a:ln w="9525">
              <a:noFill/>
              <a:miter lim="800000"/>
            </a:ln>
          </p:spPr>
          <p:txBody>
            <a:bodyPr wrap="square">
              <a:spAutoFit/>
            </a:bodyPr>
            <a:lstStyle/>
            <a:p>
              <a:pPr marL="1905" marR="0" indent="-1905" defTabSz="504825">
                <a:buClrTx/>
                <a:buSzTx/>
                <a:buFontTx/>
                <a:buNone/>
                <a:defRPr/>
              </a:pPr>
              <a:r>
                <a:rPr kumimoji="0" lang="en-US" altLang="zh-CN" sz="28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The low volumetric power density of reactor core, the limited moderation capability of graphite, and the slender design that facilitates heat removal, result in the HTR-PM pressure vessel having large dimensions and a heavy weight.</a:t>
              </a:r>
              <a:endParaRPr kumimoji="0" lang="en-US" altLang="zh-CN" sz="28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endParaRPr>
            </a:p>
            <a:p>
              <a:pPr marL="713105" marR="0" indent="-713105" defTabSz="504825">
                <a:buClrTx/>
                <a:buSzTx/>
                <a:buFont typeface="Wingdings" panose="05000000000000000000" pitchFamily="2" charset="2"/>
                <a:buChar char="p"/>
                <a:defRPr/>
              </a:pPr>
              <a:r>
                <a:rPr kumimoji="0" lang="en-US" altLang="zh-CN" sz="28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It is difficult to manufacture </a:t>
              </a:r>
              <a:r>
                <a:rPr kumimoji="0" lang="en-US" altLang="zh-CN" sz="2800" b="1" kern="1200" cap="none" spc="0" normalizeH="0" baseline="0" noProof="0"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rPr>
                <a:t>oversized forgings and process large-diameter seal faces</a:t>
              </a:r>
              <a:r>
                <a:rPr kumimoji="0" lang="en-US" altLang="zh-CN" sz="28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a:t>
              </a:r>
              <a:endParaRPr kumimoji="0" lang="en-US" altLang="zh-CN" sz="28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endParaRPr>
            </a:p>
            <a:p>
              <a:pPr marL="713105" marR="0" indent="-713105" defTabSz="504825">
                <a:buClrTx/>
                <a:buSzTx/>
                <a:buFont typeface="Wingdings" panose="05000000000000000000" pitchFamily="2" charset="2"/>
                <a:buChar char="p"/>
                <a:defRPr/>
              </a:pPr>
              <a:r>
                <a:rPr kumimoji="0" lang="en-US" altLang="zh-CN" sz="28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The distance between the unloading nozzle and the tilting lug spans up to 7 m, while the gap between the unloading tube and the penetration is only 25 mm. This makes </a:t>
              </a:r>
              <a:r>
                <a:rPr kumimoji="0" lang="en-US" altLang="zh-CN" sz="2800" b="1" kern="1200" cap="none" spc="0" normalizeH="0" baseline="0" noProof="0"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rPr>
                <a:t>it challenging to tilt and adjust the reactor pressure vessel during installation</a:t>
              </a:r>
              <a:r>
                <a:rPr kumimoji="0" lang="en-US" altLang="zh-CN" sz="28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a:t>
              </a:r>
              <a:endParaRPr kumimoji="0" lang="en-US" altLang="zh-CN" sz="28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grpSp>
      <p:grpSp>
        <p:nvGrpSpPr>
          <p:cNvPr id="18440" name="组合 17"/>
          <p:cNvGrpSpPr/>
          <p:nvPr/>
        </p:nvGrpSpPr>
        <p:grpSpPr>
          <a:xfrm>
            <a:off x="4797425" y="7242175"/>
            <a:ext cx="12266613" cy="5148263"/>
            <a:chOff x="7152753" y="2284060"/>
            <a:chExt cx="10563747" cy="4823618"/>
          </a:xfrm>
        </p:grpSpPr>
        <p:grpSp>
          <p:nvGrpSpPr>
            <p:cNvPr id="18445" name="组合 18"/>
            <p:cNvGrpSpPr/>
            <p:nvPr/>
          </p:nvGrpSpPr>
          <p:grpSpPr>
            <a:xfrm>
              <a:off x="7152753" y="2284060"/>
              <a:ext cx="10563747" cy="4823618"/>
              <a:chOff x="13849948" y="7585891"/>
              <a:chExt cx="9252627" cy="4823618"/>
            </a:xfrm>
          </p:grpSpPr>
          <p:sp>
            <p:nvSpPr>
              <p:cNvPr id="21" name="矩形 20"/>
              <p:cNvSpPr/>
              <p:nvPr/>
            </p:nvSpPr>
            <p:spPr>
              <a:xfrm>
                <a:off x="13849948" y="7585891"/>
                <a:ext cx="9252627" cy="4823618"/>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8448" name="Text Box 15"/>
              <p:cNvSpPr txBox="1"/>
              <p:nvPr/>
            </p:nvSpPr>
            <p:spPr>
              <a:xfrm>
                <a:off x="13849948" y="7585891"/>
                <a:ext cx="9252627" cy="547900"/>
              </a:xfrm>
              <a:prstGeom prst="rect">
                <a:avLst/>
              </a:prstGeom>
              <a:solidFill>
                <a:srgbClr val="0072BB"/>
              </a:solidFill>
              <a:ln w="9525">
                <a:noFill/>
              </a:ln>
            </p:spPr>
            <p:txBody>
              <a:bodyPr>
                <a:spAutoFit/>
              </a:bodyPr>
              <a:lstStyle/>
              <a:p>
                <a:pPr marL="1905" indent="-1905" algn="ctr" defTabSz="1828800">
                  <a:buNone/>
                </a:pPr>
                <a:r>
                  <a:rPr lang="en-US" altLang="zh-CN" sz="3200" b="1" dirty="0">
                    <a:solidFill>
                      <a:srgbClr val="FFFFFF"/>
                    </a:solidFill>
                    <a:latin typeface="Times New Roman" panose="02020603050405020304" pitchFamily="18" charset="0"/>
                    <a:ea typeface="Arial Unicode MS" panose="020B0604020202020204" pitchFamily="34" charset="-122"/>
                  </a:rPr>
                  <a:t>Solution</a:t>
                </a:r>
                <a:endParaRPr lang="en-US" altLang="zh-CN" sz="3200" b="1" dirty="0">
                  <a:solidFill>
                    <a:srgbClr val="FFFFFF"/>
                  </a:solidFill>
                  <a:latin typeface="Times New Roman" panose="02020603050405020304" pitchFamily="18" charset="0"/>
                  <a:ea typeface="Arial Unicode MS" panose="020B0604020202020204" pitchFamily="34" charset="-122"/>
                </a:endParaRPr>
              </a:p>
            </p:txBody>
          </p:sp>
        </p:grpSp>
        <p:sp>
          <p:nvSpPr>
            <p:cNvPr id="18446" name="文本框 19"/>
            <p:cNvSpPr txBox="1"/>
            <p:nvPr/>
          </p:nvSpPr>
          <p:spPr>
            <a:xfrm>
              <a:off x="7179141" y="2936119"/>
              <a:ext cx="10298608" cy="3719952"/>
            </a:xfrm>
            <a:prstGeom prst="rect">
              <a:avLst/>
            </a:prstGeom>
            <a:solidFill>
              <a:schemeClr val="bg1"/>
            </a:solidFill>
            <a:ln w="9525">
              <a:noFill/>
            </a:ln>
          </p:spPr>
          <p:txBody>
            <a:bodyPr>
              <a:spAutoFit/>
            </a:bodyPr>
            <a:lstStyle/>
            <a:p>
              <a:pPr marL="457200" indent="-457200">
                <a:buFont typeface="Wingdings" panose="05000000000000000000" pitchFamily="2" charset="2"/>
                <a:buChar char="p"/>
              </a:pPr>
              <a:r>
                <a:rPr lang="en-US" altLang="zh-CN" sz="2800" b="1" dirty="0">
                  <a:solidFill>
                    <a:srgbClr val="335A89"/>
                  </a:solidFill>
                  <a:latin typeface="Times New Roman" panose="02020603050405020304" pitchFamily="18" charset="0"/>
                  <a:ea typeface="Arial Unicode MS" panose="020B0604020202020204" pitchFamily="34" charset="-122"/>
                </a:rPr>
                <a:t>In response to the challenges of reactor pressure vessel manufacturing and installation, developed the manufacturing technology specific to the </a:t>
              </a:r>
              <a:r>
                <a:rPr lang="en-US" altLang="zh-CN" sz="2800" b="1" dirty="0">
                  <a:solidFill>
                    <a:srgbClr val="FF0000"/>
                  </a:solidFill>
                  <a:latin typeface="Times New Roman" panose="02020603050405020304" pitchFamily="18" charset="0"/>
                  <a:ea typeface="Arial Unicode MS" panose="020B0604020202020204" pitchFamily="34" charset="-122"/>
                </a:rPr>
                <a:t>HTR-PM pressure vessel</a:t>
              </a:r>
              <a:r>
                <a:rPr lang="en-US" altLang="zh-CN" sz="2800" b="1" dirty="0">
                  <a:solidFill>
                    <a:srgbClr val="335A89"/>
                  </a:solidFill>
                  <a:latin typeface="Times New Roman" panose="02020603050405020304" pitchFamily="18" charset="0"/>
                  <a:ea typeface="Arial Unicode MS" panose="020B0604020202020204" pitchFamily="34" charset="-122"/>
                </a:rPr>
                <a:t>, and </a:t>
              </a:r>
              <a:r>
                <a:rPr lang="en-US" altLang="zh-CN" sz="2800" b="1" dirty="0">
                  <a:solidFill>
                    <a:srgbClr val="FF0000"/>
                  </a:solidFill>
                  <a:latin typeface="Times New Roman" panose="02020603050405020304" pitchFamily="18" charset="0"/>
                  <a:ea typeface="Arial Unicode MS" panose="020B0604020202020204" pitchFamily="34" charset="-122"/>
                </a:rPr>
                <a:t>the double-crane lifting and tilting technology</a:t>
              </a:r>
              <a:endParaRPr lang="en-US" altLang="zh-CN" sz="2800" b="1" dirty="0">
                <a:solidFill>
                  <a:srgbClr val="FF0000"/>
                </a:solidFill>
                <a:latin typeface="Times New Roman" panose="02020603050405020304" pitchFamily="18" charset="0"/>
                <a:ea typeface="Arial Unicode MS" panose="020B0604020202020204" pitchFamily="34" charset="-122"/>
              </a:endParaRPr>
            </a:p>
            <a:p>
              <a:pPr marL="457200" indent="-457200">
                <a:buFont typeface="Wingdings" panose="05000000000000000000" pitchFamily="2" charset="2"/>
                <a:buChar char="p"/>
              </a:pPr>
              <a:r>
                <a:rPr lang="en-US" altLang="zh-CN" sz="2800" b="1" dirty="0">
                  <a:solidFill>
                    <a:srgbClr val="335A89"/>
                  </a:solidFill>
                  <a:latin typeface="Times New Roman" panose="02020603050405020304" pitchFamily="18" charset="0"/>
                  <a:ea typeface="Arial Unicode MS" panose="020B0604020202020204" pitchFamily="34" charset="-122"/>
                </a:rPr>
                <a:t>Tracked the lifting process to ensure that the maximum deviation in verticality adheres to the required accuracy for unloading tube perforation</a:t>
              </a:r>
              <a:endParaRPr lang="en-US" altLang="zh-CN" sz="2800" b="1" dirty="0">
                <a:solidFill>
                  <a:srgbClr val="335A89"/>
                </a:solidFill>
                <a:latin typeface="Times New Roman" panose="02020603050405020304" pitchFamily="18" charset="0"/>
                <a:ea typeface="Arial Unicode MS" panose="020B0604020202020204" pitchFamily="34" charset="-122"/>
              </a:endParaRPr>
            </a:p>
            <a:p>
              <a:pPr marL="457200" indent="-457200">
                <a:buFont typeface="Wingdings" panose="05000000000000000000" pitchFamily="2" charset="2"/>
                <a:buChar char="p"/>
              </a:pPr>
              <a:r>
                <a:rPr lang="en-US" altLang="zh-CN" sz="2800" b="1" dirty="0">
                  <a:solidFill>
                    <a:srgbClr val="335A89"/>
                  </a:solidFill>
                  <a:latin typeface="Times New Roman" panose="02020603050405020304" pitchFamily="18" charset="0"/>
                  <a:ea typeface="Arial Unicode MS" panose="020B0604020202020204" pitchFamily="34" charset="-122"/>
                </a:rPr>
                <a:t>Employed a customized guide device to facilitate and restrict the passage of the unloading tube through the penetration, thereby preventing any collisions or impact</a:t>
              </a:r>
              <a:endParaRPr lang="en-US" altLang="zh-CN" sz="2800" b="1" dirty="0">
                <a:solidFill>
                  <a:srgbClr val="335A89"/>
                </a:solidFill>
                <a:latin typeface="Times New Roman" panose="02020603050405020304" pitchFamily="18" charset="0"/>
                <a:ea typeface="Arial Unicode MS" panose="020B0604020202020204" pitchFamily="34" charset="-122"/>
              </a:endParaRPr>
            </a:p>
          </p:txBody>
        </p:sp>
      </p:grpSp>
      <p:pic>
        <p:nvPicPr>
          <p:cNvPr id="18441" name="picture 550"/>
          <p:cNvPicPr>
            <a:picLocks noChangeAspect="1"/>
          </p:cNvPicPr>
          <p:nvPr/>
        </p:nvPicPr>
        <p:blipFill>
          <a:blip r:embed="rId2" cstate="print"/>
          <a:stretch>
            <a:fillRect/>
          </a:stretch>
        </p:blipFill>
        <p:spPr>
          <a:xfrm>
            <a:off x="17586325" y="5867400"/>
            <a:ext cx="4826000" cy="3243263"/>
          </a:xfrm>
          <a:prstGeom prst="rect">
            <a:avLst/>
          </a:prstGeom>
          <a:noFill/>
          <a:ln w="9525">
            <a:noFill/>
          </a:ln>
        </p:spPr>
      </p:pic>
      <p:pic>
        <p:nvPicPr>
          <p:cNvPr id="18442" name="picture 558"/>
          <p:cNvPicPr>
            <a:picLocks noChangeAspect="1"/>
          </p:cNvPicPr>
          <p:nvPr/>
        </p:nvPicPr>
        <p:blipFill>
          <a:blip r:embed="rId3" cstate="print"/>
          <a:stretch>
            <a:fillRect/>
          </a:stretch>
        </p:blipFill>
        <p:spPr>
          <a:xfrm>
            <a:off x="20216813" y="9477375"/>
            <a:ext cx="2247900" cy="2913063"/>
          </a:xfrm>
          <a:prstGeom prst="rect">
            <a:avLst/>
          </a:prstGeom>
          <a:noFill/>
          <a:ln w="9525">
            <a:noFill/>
          </a:ln>
        </p:spPr>
      </p:pic>
      <p:pic>
        <p:nvPicPr>
          <p:cNvPr id="18443" name="picture 556"/>
          <p:cNvPicPr>
            <a:picLocks noChangeAspect="1"/>
          </p:cNvPicPr>
          <p:nvPr/>
        </p:nvPicPr>
        <p:blipFill>
          <a:blip r:embed="rId4" cstate="print"/>
          <a:stretch>
            <a:fillRect/>
          </a:stretch>
        </p:blipFill>
        <p:spPr>
          <a:xfrm>
            <a:off x="17613313" y="9477375"/>
            <a:ext cx="2246312" cy="2909888"/>
          </a:xfrm>
          <a:prstGeom prst="rect">
            <a:avLst/>
          </a:prstGeom>
          <a:noFill/>
          <a:ln w="9525">
            <a:noFill/>
          </a:ln>
        </p:spPr>
      </p:pic>
      <p:pic>
        <p:nvPicPr>
          <p:cNvPr id="18444" name="图片 33"/>
          <p:cNvPicPr>
            <a:picLocks noChangeAspect="1"/>
          </p:cNvPicPr>
          <p:nvPr/>
        </p:nvPicPr>
        <p:blipFill>
          <a:blip r:embed="rId5" cstate="print"/>
          <a:srcRect l="4852"/>
          <a:stretch>
            <a:fillRect/>
          </a:stretch>
        </p:blipFill>
        <p:spPr>
          <a:xfrm>
            <a:off x="17605375" y="2043113"/>
            <a:ext cx="4797425" cy="3565525"/>
          </a:xfrm>
          <a:prstGeom prst="rect">
            <a:avLst/>
          </a:prstGeom>
          <a:noFill/>
          <a:ln w="9525" cap="flat" cmpd="sng">
            <a:solidFill>
              <a:srgbClr val="A6A6A6"/>
            </a:solidFill>
            <a:prstDash val="solid"/>
            <a:round/>
            <a:headEnd type="none" w="med" len="med"/>
            <a:tailEnd type="none" w="med" len="med"/>
          </a:ln>
        </p:spPr>
      </p:pic>
      <p:sp>
        <p:nvSpPr>
          <p:cNvPr id="27" name="TextBox 19"/>
          <p:cNvSpPr txBox="1"/>
          <p:nvPr/>
        </p:nvSpPr>
        <p:spPr>
          <a:xfrm>
            <a:off x="18478544" y="2071654"/>
            <a:ext cx="2428892" cy="347662"/>
          </a:xfrm>
          <a:prstGeom prst="rect">
            <a:avLst/>
          </a:prstGeom>
          <a:solidFill>
            <a:schemeClr val="bg1"/>
          </a:solidFill>
          <a:ln w="9525">
            <a:noFill/>
          </a:ln>
        </p:spPr>
        <p:txBody>
          <a:bodyPr lIns="0" tIns="0" rIns="0" bIns="0"/>
          <a:lstStyle/>
          <a:p>
            <a:pPr marL="1905" indent="-1905" algn="ctr"/>
            <a:r>
              <a:rPr lang="en-US" altLang="zh-CN" sz="1200" dirty="0">
                <a:solidFill>
                  <a:srgbClr val="000000"/>
                </a:solidFill>
                <a:latin typeface="Times New Roman" panose="02020603050405020304" pitchFamily="18" charset="0"/>
                <a:ea typeface="Arial Unicode MS" panose="020B0604020202020204" pitchFamily="34" charset="-122"/>
              </a:rPr>
              <a:t>Manufacturing Process Diagram of HTR-PM Pressure Vessel</a:t>
            </a:r>
            <a:endParaRPr lang="en-US" altLang="zh-CN" sz="1200" dirty="0">
              <a:solidFill>
                <a:srgbClr val="000000"/>
              </a:solidFill>
              <a:latin typeface="Times New Roman" panose="02020603050405020304" pitchFamily="18" charset="0"/>
              <a:ea typeface="Arial Unicode MS" panose="020B0604020202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图片 1"/>
          <p:cNvPicPr>
            <a:picLocks noChangeAspect="1"/>
          </p:cNvPicPr>
          <p:nvPr/>
        </p:nvPicPr>
        <p:blipFill>
          <a:blip r:embed="rId1" cstate="print"/>
          <a:stretch>
            <a:fillRect/>
          </a:stretch>
        </p:blipFill>
        <p:spPr>
          <a:xfrm>
            <a:off x="14809788" y="1981200"/>
            <a:ext cx="9244012" cy="6399213"/>
          </a:xfrm>
          <a:prstGeom prst="rect">
            <a:avLst/>
          </a:prstGeom>
          <a:noFill/>
          <a:ln w="9525">
            <a:noFill/>
          </a:ln>
        </p:spPr>
      </p:pic>
      <p:pic>
        <p:nvPicPr>
          <p:cNvPr id="19459" name="图片 2"/>
          <p:cNvPicPr>
            <a:picLocks noChangeAspect="1"/>
          </p:cNvPicPr>
          <p:nvPr/>
        </p:nvPicPr>
        <p:blipFill>
          <a:blip r:embed="rId2" cstate="print"/>
          <a:stretch>
            <a:fillRect/>
          </a:stretch>
        </p:blipFill>
        <p:spPr>
          <a:xfrm>
            <a:off x="733425" y="8548688"/>
            <a:ext cx="3784600" cy="2543175"/>
          </a:xfrm>
          <a:prstGeom prst="rect">
            <a:avLst/>
          </a:prstGeom>
          <a:noFill/>
          <a:ln w="9525" cap="flat" cmpd="sng">
            <a:solidFill>
              <a:srgbClr val="BFBFBF"/>
            </a:solidFill>
            <a:prstDash val="solid"/>
            <a:round/>
            <a:headEnd type="none" w="med" len="med"/>
            <a:tailEnd type="none" w="med" len="med"/>
          </a:ln>
        </p:spPr>
      </p:pic>
      <p:pic>
        <p:nvPicPr>
          <p:cNvPr id="19460" name="图片 3"/>
          <p:cNvPicPr>
            <a:picLocks noChangeAspect="1"/>
          </p:cNvPicPr>
          <p:nvPr/>
        </p:nvPicPr>
        <p:blipFill>
          <a:blip r:embed="rId3" cstate="print"/>
          <a:stretch>
            <a:fillRect/>
          </a:stretch>
        </p:blipFill>
        <p:spPr>
          <a:xfrm>
            <a:off x="8247063" y="8523288"/>
            <a:ext cx="3898900" cy="2571750"/>
          </a:xfrm>
          <a:prstGeom prst="rect">
            <a:avLst/>
          </a:prstGeom>
          <a:noFill/>
          <a:ln w="9525" cap="flat" cmpd="sng">
            <a:solidFill>
              <a:srgbClr val="BFBFBF"/>
            </a:solidFill>
            <a:prstDash val="solid"/>
            <a:round/>
            <a:headEnd type="none" w="med" len="med"/>
            <a:tailEnd type="none" w="med" len="med"/>
          </a:ln>
        </p:spPr>
      </p:pic>
      <p:pic>
        <p:nvPicPr>
          <p:cNvPr id="19461" name="图片 4"/>
          <p:cNvPicPr>
            <a:picLocks noChangeAspect="1"/>
          </p:cNvPicPr>
          <p:nvPr/>
        </p:nvPicPr>
        <p:blipFill>
          <a:blip r:embed="rId4" cstate="print"/>
          <a:srcRect t="4021" b="8282"/>
          <a:stretch>
            <a:fillRect/>
          </a:stretch>
        </p:blipFill>
        <p:spPr>
          <a:xfrm>
            <a:off x="12396788" y="8539163"/>
            <a:ext cx="3852862" cy="2546350"/>
          </a:xfrm>
          <a:prstGeom prst="rect">
            <a:avLst/>
          </a:prstGeom>
          <a:noFill/>
          <a:ln w="9525" cap="flat" cmpd="sng">
            <a:solidFill>
              <a:srgbClr val="BFBFBF"/>
            </a:solidFill>
            <a:prstDash val="solid"/>
            <a:round/>
            <a:headEnd type="none" w="med" len="med"/>
            <a:tailEnd type="none" w="med" len="med"/>
          </a:ln>
        </p:spPr>
      </p:pic>
      <p:sp>
        <p:nvSpPr>
          <p:cNvPr id="19462" name="矩形 5" descr="e7d195523061f1c0d3ba7f298e59d031c9c3f97027ed136f882110EF8F17BAD1F2C348D17C7856EF46CB4678CC9E44EE1ABA681E3133328A7B4D22AAF822B2429426B2355AA8CC44631ADF5DCF3CCC2EFE7E7C590B615BA95CA795041B871EE6C0336C622BDE9D6CB9553EA91B73DD6285324F45194C50249845677D2611968175842176AA166300"/>
          <p:cNvSpPr/>
          <p:nvPr/>
        </p:nvSpPr>
        <p:spPr>
          <a:xfrm>
            <a:off x="330200" y="11190288"/>
            <a:ext cx="4445000" cy="400050"/>
          </a:xfrm>
          <a:prstGeom prst="rect">
            <a:avLst/>
          </a:prstGeom>
          <a:noFill/>
          <a:ln w="9525">
            <a:noFill/>
          </a:ln>
        </p:spPr>
        <p:txBody>
          <a:bodyPr anchor="ctr" anchorCtr="0">
            <a:spAutoFit/>
          </a:bodyPr>
          <a:lstStyle/>
          <a:p>
            <a:pPr marL="1905" indent="-1905" algn="ctr" defTabSz="1828800">
              <a:buNone/>
            </a:pPr>
            <a:r>
              <a:rPr lang="en-US" altLang="zh-CN" sz="2000" b="1" dirty="0">
                <a:solidFill>
                  <a:srgbClr val="0054A7"/>
                </a:solidFill>
                <a:latin typeface="Times New Roman" panose="02020603050405020304" pitchFamily="18" charset="0"/>
                <a:ea typeface="Arial Unicode MS" panose="020B0604020202020204" pitchFamily="34" charset="-122"/>
              </a:rPr>
              <a:t>First reinforced concrete</a:t>
            </a:r>
            <a:endParaRPr lang="en-US" altLang="zh-CN" sz="2000" b="1" dirty="0">
              <a:solidFill>
                <a:srgbClr val="0054A7"/>
              </a:solidFill>
              <a:latin typeface="Times New Roman" panose="02020603050405020304" pitchFamily="18" charset="0"/>
              <a:ea typeface="Arial Unicode MS" panose="020B0604020202020204" pitchFamily="34" charset="-122"/>
            </a:endParaRPr>
          </a:p>
        </p:txBody>
      </p:sp>
      <p:sp>
        <p:nvSpPr>
          <p:cNvPr id="19463" name="文本框 64"/>
          <p:cNvSpPr txBox="1"/>
          <p:nvPr/>
        </p:nvSpPr>
        <p:spPr>
          <a:xfrm>
            <a:off x="355600" y="11977688"/>
            <a:ext cx="4343400" cy="523875"/>
          </a:xfrm>
          <a:prstGeom prst="rect">
            <a:avLst/>
          </a:prstGeom>
          <a:noFill/>
          <a:ln w="9525">
            <a:noFill/>
          </a:ln>
        </p:spPr>
        <p:txBody>
          <a:bodyPr>
            <a:spAutoFit/>
          </a:bodyPr>
          <a:lstStyle/>
          <a:p>
            <a:pPr marL="1905" indent="-1905" algn="ctr" defTabSz="1828800">
              <a:buNone/>
            </a:pPr>
            <a:r>
              <a:rPr lang="en-US" altLang="zh-CN" sz="2800" b="1" dirty="0">
                <a:solidFill>
                  <a:srgbClr val="C00000"/>
                </a:solidFill>
                <a:latin typeface="Times New Roman" panose="02020603050405020304" pitchFamily="18" charset="0"/>
                <a:ea typeface="Arial Unicode MS" panose="020B0604020202020204" pitchFamily="34" charset="-122"/>
              </a:rPr>
              <a:t>December 2012</a:t>
            </a:r>
            <a:endParaRPr lang="en-US" altLang="zh-CN" sz="2800" b="1" dirty="0">
              <a:solidFill>
                <a:srgbClr val="C00000"/>
              </a:solidFill>
              <a:latin typeface="Times New Roman" panose="02020603050405020304" pitchFamily="18" charset="0"/>
              <a:ea typeface="Arial Unicode MS" panose="020B0604020202020204" pitchFamily="34" charset="-122"/>
            </a:endParaRPr>
          </a:p>
        </p:txBody>
      </p:sp>
      <p:sp>
        <p:nvSpPr>
          <p:cNvPr id="19464" name="椭圆 9"/>
          <p:cNvSpPr/>
          <p:nvPr/>
        </p:nvSpPr>
        <p:spPr>
          <a:xfrm>
            <a:off x="2228850" y="11664950"/>
            <a:ext cx="288925" cy="303213"/>
          </a:xfrm>
          <a:prstGeom prst="ellipse">
            <a:avLst/>
          </a:prstGeom>
          <a:solidFill>
            <a:srgbClr val="0054A7"/>
          </a:solidFill>
          <a:ln w="19050" cap="flat" cmpd="sng">
            <a:solidFill>
              <a:schemeClr val="bg1"/>
            </a:solidFill>
            <a:prstDash val="solid"/>
            <a:headEnd type="none" w="med" len="med"/>
            <a:tailEnd type="none" w="med" len="med"/>
          </a:ln>
        </p:spPr>
        <p:txBody>
          <a:bodyPr anchor="ctr" anchorCtr="0">
            <a:spAutoFit/>
          </a:bodyPr>
          <a:lstStyle/>
          <a:p>
            <a:pPr indent="914400" algn="ctr" defTabSz="1827530" eaLnBrk="0" hangingPunct="0">
              <a:buNone/>
            </a:pPr>
            <a:endParaRPr lang="zh-CN" altLang="en-US" sz="800" dirty="0">
              <a:solidFill>
                <a:srgbClr val="000000"/>
              </a:solidFill>
              <a:latin typeface="Times New Roman" panose="02020603050405020304" pitchFamily="18" charset="0"/>
              <a:ea typeface="Arial Unicode MS" panose="020B0604020202020204" pitchFamily="34" charset="-122"/>
            </a:endParaRPr>
          </a:p>
        </p:txBody>
      </p:sp>
      <p:sp>
        <p:nvSpPr>
          <p:cNvPr id="19465" name="矩形 10" descr="e7d195523061f1c0d3ba7f298e59d031c9c3f97027ed136f882110EF8F17BAD1F2C348D17C7856EF46CB4678CC9E44EE1ABA681E3133328A7B4D22AAF822B2429426B2355AA8CC44631ADF5DCF3CCC2EFE7E7C590B615BA95CA795041B871EE6C0336C622BDE9D6CB9553EA91B73DD6285324F45194C50249845677D2611968175842176AA166300"/>
          <p:cNvSpPr/>
          <p:nvPr/>
        </p:nvSpPr>
        <p:spPr>
          <a:xfrm>
            <a:off x="8170863" y="11256963"/>
            <a:ext cx="4035425" cy="400050"/>
          </a:xfrm>
          <a:prstGeom prst="rect">
            <a:avLst/>
          </a:prstGeom>
          <a:noFill/>
          <a:ln w="9525">
            <a:noFill/>
          </a:ln>
        </p:spPr>
        <p:txBody>
          <a:bodyPr anchor="ctr" anchorCtr="0">
            <a:spAutoFit/>
          </a:bodyPr>
          <a:lstStyle/>
          <a:p>
            <a:pPr marL="1905" indent="-1905" algn="ctr" defTabSz="1828800">
              <a:buNone/>
            </a:pPr>
            <a:r>
              <a:rPr lang="en-US" altLang="zh-CN" sz="2000" b="1" dirty="0">
                <a:solidFill>
                  <a:srgbClr val="0054A7"/>
                </a:solidFill>
                <a:latin typeface="Times New Roman" panose="02020603050405020304" pitchFamily="18" charset="0"/>
                <a:ea typeface="Arial Unicode MS" panose="020B0604020202020204" pitchFamily="34" charset="-122"/>
              </a:rPr>
              <a:t>Hoisting of the first pressure vessel</a:t>
            </a:r>
            <a:endParaRPr lang="en-US" altLang="zh-CN" sz="2000" b="1" dirty="0">
              <a:solidFill>
                <a:srgbClr val="0054A7"/>
              </a:solidFill>
              <a:latin typeface="Times New Roman" panose="02020603050405020304" pitchFamily="18" charset="0"/>
              <a:ea typeface="Arial Unicode MS" panose="020B0604020202020204" pitchFamily="34" charset="-122"/>
            </a:endParaRPr>
          </a:p>
        </p:txBody>
      </p:sp>
      <p:sp>
        <p:nvSpPr>
          <p:cNvPr id="19466" name="文本框 68"/>
          <p:cNvSpPr txBox="1"/>
          <p:nvPr/>
        </p:nvSpPr>
        <p:spPr>
          <a:xfrm>
            <a:off x="8291513" y="11985625"/>
            <a:ext cx="3959225" cy="523875"/>
          </a:xfrm>
          <a:prstGeom prst="rect">
            <a:avLst/>
          </a:prstGeom>
          <a:noFill/>
          <a:ln w="9525">
            <a:noFill/>
          </a:ln>
        </p:spPr>
        <p:txBody>
          <a:bodyPr>
            <a:spAutoFit/>
          </a:bodyPr>
          <a:lstStyle/>
          <a:p>
            <a:pPr marL="1905" indent="-1905" algn="ctr" defTabSz="1828800">
              <a:buNone/>
            </a:pPr>
            <a:r>
              <a:rPr lang="en-US" altLang="zh-CN" sz="2800" b="1" dirty="0">
                <a:solidFill>
                  <a:srgbClr val="C00000"/>
                </a:solidFill>
                <a:latin typeface="Times New Roman" panose="02020603050405020304" pitchFamily="18" charset="0"/>
                <a:ea typeface="Arial Unicode MS" panose="020B0604020202020204" pitchFamily="34" charset="-122"/>
              </a:rPr>
              <a:t>March 2016</a:t>
            </a:r>
            <a:endParaRPr lang="en-US" altLang="zh-CN" sz="2800" b="1" dirty="0">
              <a:solidFill>
                <a:srgbClr val="C00000"/>
              </a:solidFill>
              <a:latin typeface="Times New Roman" panose="02020603050405020304" pitchFamily="18" charset="0"/>
              <a:ea typeface="Arial Unicode MS" panose="020B0604020202020204" pitchFamily="34" charset="-122"/>
            </a:endParaRPr>
          </a:p>
        </p:txBody>
      </p:sp>
      <p:sp>
        <p:nvSpPr>
          <p:cNvPr id="19467" name="椭圆 12"/>
          <p:cNvSpPr/>
          <p:nvPr/>
        </p:nvSpPr>
        <p:spPr>
          <a:xfrm>
            <a:off x="9974263" y="11677650"/>
            <a:ext cx="288925" cy="303213"/>
          </a:xfrm>
          <a:prstGeom prst="ellipse">
            <a:avLst/>
          </a:prstGeom>
          <a:solidFill>
            <a:srgbClr val="0054A7"/>
          </a:solidFill>
          <a:ln w="19050" cap="flat" cmpd="sng">
            <a:solidFill>
              <a:schemeClr val="bg1"/>
            </a:solidFill>
            <a:prstDash val="solid"/>
            <a:headEnd type="none" w="med" len="med"/>
            <a:tailEnd type="none" w="med" len="med"/>
          </a:ln>
        </p:spPr>
        <p:txBody>
          <a:bodyPr anchor="ctr" anchorCtr="0">
            <a:spAutoFit/>
          </a:bodyPr>
          <a:lstStyle/>
          <a:p>
            <a:pPr indent="914400" algn="ctr" defTabSz="1827530" eaLnBrk="0" hangingPunct="0">
              <a:buNone/>
            </a:pPr>
            <a:endParaRPr lang="zh-CN" altLang="en-US" sz="800" dirty="0">
              <a:solidFill>
                <a:srgbClr val="000000"/>
              </a:solidFill>
              <a:latin typeface="Times New Roman" panose="02020603050405020304" pitchFamily="18" charset="0"/>
              <a:ea typeface="Arial Unicode MS" panose="020B0604020202020204" pitchFamily="34" charset="-122"/>
            </a:endParaRPr>
          </a:p>
        </p:txBody>
      </p:sp>
      <p:sp>
        <p:nvSpPr>
          <p:cNvPr id="19468" name="矩形 13" descr="e7d195523061f1c0d3ba7f298e59d031c9c3f97027ed136f882110EF8F17BAD1F2C348D17C7856EF46CB4678CC9E44EE1ABA681E3133328A7B4D22AAF822B2429426B2355AA8CC44631ADF5DCF3CCC2EFE7E7C590B615BA95CA795041B871EE6C0336C622BDE9D6CB9553EA91B73DD6285324F45194C50249845677D2611968175842176AA166300"/>
          <p:cNvSpPr/>
          <p:nvPr/>
        </p:nvSpPr>
        <p:spPr>
          <a:xfrm>
            <a:off x="12358688" y="11236325"/>
            <a:ext cx="3832225" cy="400050"/>
          </a:xfrm>
          <a:prstGeom prst="rect">
            <a:avLst/>
          </a:prstGeom>
          <a:noFill/>
          <a:ln w="9525">
            <a:noFill/>
          </a:ln>
        </p:spPr>
        <p:txBody>
          <a:bodyPr anchor="ctr" anchorCtr="0">
            <a:spAutoFit/>
          </a:bodyPr>
          <a:lstStyle/>
          <a:p>
            <a:pPr marL="1905" indent="-1905" algn="ctr" defTabSz="1828800">
              <a:buNone/>
            </a:pPr>
            <a:r>
              <a:rPr lang="en-US" altLang="zh-CN" sz="2000" b="1" dirty="0">
                <a:solidFill>
                  <a:srgbClr val="0054A7"/>
                </a:solidFill>
                <a:latin typeface="Times New Roman" panose="02020603050405020304" pitchFamily="18" charset="0"/>
                <a:ea typeface="Arial Unicode MS" panose="020B0604020202020204" pitchFamily="34" charset="-122"/>
              </a:rPr>
              <a:t>Buckling of turbine cylinder</a:t>
            </a:r>
            <a:endParaRPr lang="en-US" altLang="zh-CN" sz="2000" b="1" dirty="0">
              <a:solidFill>
                <a:srgbClr val="0054A7"/>
              </a:solidFill>
              <a:latin typeface="Times New Roman" panose="02020603050405020304" pitchFamily="18" charset="0"/>
              <a:ea typeface="Arial Unicode MS" panose="020B0604020202020204" pitchFamily="34" charset="-122"/>
            </a:endParaRPr>
          </a:p>
        </p:txBody>
      </p:sp>
      <p:sp>
        <p:nvSpPr>
          <p:cNvPr id="19469" name="文本框 71"/>
          <p:cNvSpPr txBox="1"/>
          <p:nvPr/>
        </p:nvSpPr>
        <p:spPr>
          <a:xfrm>
            <a:off x="12879388" y="11957050"/>
            <a:ext cx="2505075" cy="523875"/>
          </a:xfrm>
          <a:prstGeom prst="rect">
            <a:avLst/>
          </a:prstGeom>
          <a:noFill/>
          <a:ln w="9525">
            <a:noFill/>
          </a:ln>
        </p:spPr>
        <p:txBody>
          <a:bodyPr>
            <a:spAutoFit/>
          </a:bodyPr>
          <a:lstStyle/>
          <a:p>
            <a:pPr marL="1905" indent="-1905" algn="ctr" defTabSz="1828800">
              <a:buNone/>
            </a:pPr>
            <a:r>
              <a:rPr lang="en-US" altLang="zh-CN" sz="2800" b="1" dirty="0">
                <a:solidFill>
                  <a:srgbClr val="C00000"/>
                </a:solidFill>
                <a:latin typeface="Times New Roman" panose="02020603050405020304" pitchFamily="18" charset="0"/>
                <a:ea typeface="Arial Unicode MS" panose="020B0604020202020204" pitchFamily="34" charset="-122"/>
              </a:rPr>
              <a:t>March 2017</a:t>
            </a:r>
            <a:endParaRPr lang="en-US" altLang="zh-CN" sz="2800" b="1" dirty="0">
              <a:solidFill>
                <a:srgbClr val="C00000"/>
              </a:solidFill>
              <a:latin typeface="Times New Roman" panose="02020603050405020304" pitchFamily="18" charset="0"/>
              <a:ea typeface="Arial Unicode MS" panose="020B0604020202020204" pitchFamily="34" charset="-122"/>
            </a:endParaRPr>
          </a:p>
        </p:txBody>
      </p:sp>
      <p:sp>
        <p:nvSpPr>
          <p:cNvPr id="19470" name="椭圆 15"/>
          <p:cNvSpPr/>
          <p:nvPr/>
        </p:nvSpPr>
        <p:spPr>
          <a:xfrm>
            <a:off x="13944600" y="11685588"/>
            <a:ext cx="287338" cy="303212"/>
          </a:xfrm>
          <a:prstGeom prst="ellipse">
            <a:avLst/>
          </a:prstGeom>
          <a:solidFill>
            <a:srgbClr val="0054A7"/>
          </a:solidFill>
          <a:ln w="19050" cap="flat" cmpd="sng">
            <a:solidFill>
              <a:schemeClr val="bg1"/>
            </a:solidFill>
            <a:prstDash val="solid"/>
            <a:headEnd type="none" w="med" len="med"/>
            <a:tailEnd type="none" w="med" len="med"/>
          </a:ln>
        </p:spPr>
        <p:txBody>
          <a:bodyPr anchor="ctr" anchorCtr="0">
            <a:spAutoFit/>
          </a:bodyPr>
          <a:lstStyle/>
          <a:p>
            <a:pPr indent="914400" algn="ctr" defTabSz="1827530" eaLnBrk="0" hangingPunct="0">
              <a:buNone/>
            </a:pPr>
            <a:endParaRPr lang="zh-CN" altLang="en-US" sz="800" dirty="0">
              <a:solidFill>
                <a:srgbClr val="000000"/>
              </a:solidFill>
              <a:latin typeface="Times New Roman" panose="02020603050405020304" pitchFamily="18" charset="0"/>
              <a:ea typeface="Arial Unicode MS" panose="020B0604020202020204" pitchFamily="34" charset="-122"/>
            </a:endParaRPr>
          </a:p>
        </p:txBody>
      </p:sp>
      <p:pic>
        <p:nvPicPr>
          <p:cNvPr id="19471" name="图片 16"/>
          <p:cNvPicPr>
            <a:picLocks noChangeAspect="1"/>
          </p:cNvPicPr>
          <p:nvPr/>
        </p:nvPicPr>
        <p:blipFill>
          <a:blip r:embed="rId5" cstate="print"/>
          <a:stretch>
            <a:fillRect/>
          </a:stretch>
        </p:blipFill>
        <p:spPr>
          <a:xfrm>
            <a:off x="4675188" y="8539163"/>
            <a:ext cx="3414712" cy="2552700"/>
          </a:xfrm>
          <a:prstGeom prst="rect">
            <a:avLst/>
          </a:prstGeom>
          <a:noFill/>
          <a:ln w="9525" cap="flat" cmpd="sng">
            <a:solidFill>
              <a:srgbClr val="BFBFBF"/>
            </a:solidFill>
            <a:prstDash val="solid"/>
            <a:round/>
            <a:headEnd type="none" w="med" len="med"/>
            <a:tailEnd type="none" w="med" len="med"/>
          </a:ln>
        </p:spPr>
      </p:pic>
      <p:sp>
        <p:nvSpPr>
          <p:cNvPr id="19472" name="矩形 17" descr="e7d195523061f1c0d3ba7f298e59d031c9c3f97027ed136f882110EF8F17BAD1F2C348D17C7856EF46CB4678CC9E44EE1ABA681E3133328A7B4D22AAF822B2429426B2355AA8CC44631ADF5DCF3CCC2EFE7E7C590B615BA95CA795041B871EE6C0336C622BDE9D6CB9553EA91B73DD6285324F45194C50249845677D2611968175842176AA166300"/>
          <p:cNvSpPr/>
          <p:nvPr/>
        </p:nvSpPr>
        <p:spPr>
          <a:xfrm>
            <a:off x="4633913" y="11182350"/>
            <a:ext cx="3379787" cy="401638"/>
          </a:xfrm>
          <a:prstGeom prst="rect">
            <a:avLst/>
          </a:prstGeom>
          <a:noFill/>
          <a:ln w="9525">
            <a:noFill/>
          </a:ln>
        </p:spPr>
        <p:txBody>
          <a:bodyPr anchor="ctr" anchorCtr="0">
            <a:spAutoFit/>
          </a:bodyPr>
          <a:lstStyle/>
          <a:p>
            <a:pPr marL="1905" indent="-1905" algn="ctr" defTabSz="1828800">
              <a:buNone/>
            </a:pPr>
            <a:r>
              <a:rPr lang="en-US" altLang="zh-CN" sz="2000" b="1" dirty="0">
                <a:solidFill>
                  <a:srgbClr val="0054A7"/>
                </a:solidFill>
                <a:latin typeface="Times New Roman" panose="02020603050405020304" pitchFamily="18" charset="0"/>
                <a:ea typeface="Arial Unicode MS" panose="020B0604020202020204" pitchFamily="34" charset="-122"/>
              </a:rPr>
              <a:t>Capping of main building</a:t>
            </a:r>
            <a:endParaRPr lang="en-US" altLang="zh-CN" sz="2000" b="1" dirty="0">
              <a:solidFill>
                <a:srgbClr val="0054A7"/>
              </a:solidFill>
              <a:latin typeface="Times New Roman" panose="02020603050405020304" pitchFamily="18" charset="0"/>
              <a:ea typeface="Arial Unicode MS" panose="020B0604020202020204" pitchFamily="34" charset="-122"/>
            </a:endParaRPr>
          </a:p>
        </p:txBody>
      </p:sp>
      <p:sp>
        <p:nvSpPr>
          <p:cNvPr id="19473" name="文本框 75"/>
          <p:cNvSpPr txBox="1"/>
          <p:nvPr/>
        </p:nvSpPr>
        <p:spPr>
          <a:xfrm>
            <a:off x="4721225" y="11957050"/>
            <a:ext cx="3413125" cy="523875"/>
          </a:xfrm>
          <a:prstGeom prst="rect">
            <a:avLst/>
          </a:prstGeom>
          <a:noFill/>
          <a:ln w="9525">
            <a:noFill/>
          </a:ln>
        </p:spPr>
        <p:txBody>
          <a:bodyPr>
            <a:spAutoFit/>
          </a:bodyPr>
          <a:lstStyle/>
          <a:p>
            <a:pPr marL="1905" indent="-1905" algn="ctr" defTabSz="1828800">
              <a:buNone/>
            </a:pPr>
            <a:r>
              <a:rPr lang="en-US" altLang="zh-CN" sz="2800" b="1" dirty="0">
                <a:solidFill>
                  <a:srgbClr val="C00000"/>
                </a:solidFill>
                <a:latin typeface="Times New Roman" panose="02020603050405020304" pitchFamily="18" charset="0"/>
                <a:ea typeface="Arial Unicode MS" panose="020B0604020202020204" pitchFamily="34" charset="-122"/>
              </a:rPr>
              <a:t>October 2015</a:t>
            </a:r>
            <a:endParaRPr lang="en-US" altLang="zh-CN" sz="2800" b="1" dirty="0">
              <a:solidFill>
                <a:srgbClr val="C00000"/>
              </a:solidFill>
              <a:latin typeface="Times New Roman" panose="02020603050405020304" pitchFamily="18" charset="0"/>
              <a:ea typeface="Arial Unicode MS" panose="020B0604020202020204" pitchFamily="34" charset="-122"/>
            </a:endParaRPr>
          </a:p>
        </p:txBody>
      </p:sp>
      <p:sp>
        <p:nvSpPr>
          <p:cNvPr id="19474" name="椭圆 19"/>
          <p:cNvSpPr/>
          <p:nvPr/>
        </p:nvSpPr>
        <p:spPr>
          <a:xfrm>
            <a:off x="6207125" y="11666538"/>
            <a:ext cx="287338" cy="303212"/>
          </a:xfrm>
          <a:prstGeom prst="ellipse">
            <a:avLst/>
          </a:prstGeom>
          <a:solidFill>
            <a:srgbClr val="0054A7"/>
          </a:solidFill>
          <a:ln w="19050" cap="flat" cmpd="sng">
            <a:solidFill>
              <a:schemeClr val="bg1"/>
            </a:solidFill>
            <a:prstDash val="solid"/>
            <a:headEnd type="none" w="med" len="med"/>
            <a:tailEnd type="none" w="med" len="med"/>
          </a:ln>
        </p:spPr>
        <p:txBody>
          <a:bodyPr anchor="ctr" anchorCtr="0">
            <a:spAutoFit/>
          </a:bodyPr>
          <a:lstStyle/>
          <a:p>
            <a:pPr indent="914400" algn="ctr" defTabSz="1827530" eaLnBrk="0" hangingPunct="0">
              <a:buNone/>
            </a:pPr>
            <a:endParaRPr lang="zh-CN" altLang="en-US" sz="800" dirty="0">
              <a:solidFill>
                <a:srgbClr val="000000"/>
              </a:solidFill>
              <a:latin typeface="Times New Roman" panose="02020603050405020304" pitchFamily="18" charset="0"/>
              <a:ea typeface="Arial Unicode MS" panose="020B0604020202020204" pitchFamily="34" charset="-122"/>
            </a:endParaRPr>
          </a:p>
        </p:txBody>
      </p:sp>
      <p:pic>
        <p:nvPicPr>
          <p:cNvPr id="19475" name="Picture 6"/>
          <p:cNvPicPr>
            <a:picLocks noChangeAspect="1"/>
          </p:cNvPicPr>
          <p:nvPr/>
        </p:nvPicPr>
        <p:blipFill>
          <a:blip r:embed="rId6" cstate="print"/>
          <a:srcRect t="26044" b="16934"/>
          <a:stretch>
            <a:fillRect/>
          </a:stretch>
        </p:blipFill>
        <p:spPr>
          <a:xfrm>
            <a:off x="16419513" y="8520113"/>
            <a:ext cx="3065462" cy="2565400"/>
          </a:xfrm>
          <a:prstGeom prst="rect">
            <a:avLst/>
          </a:prstGeom>
          <a:noFill/>
          <a:ln w="9525" cap="flat" cmpd="sng">
            <a:solidFill>
              <a:srgbClr val="BFBFBF"/>
            </a:solidFill>
            <a:prstDash val="solid"/>
            <a:round/>
            <a:headEnd type="none" w="med" len="med"/>
            <a:tailEnd type="none" w="med" len="med"/>
          </a:ln>
        </p:spPr>
      </p:pic>
      <p:sp>
        <p:nvSpPr>
          <p:cNvPr id="19476" name="矩形 21" descr="e7d195523061f1c0d3ba7f298e59d031c9c3f97027ed136f882110EF8F17BAD1F2C348D17C7856EF46CB4678CC9E44EE1ABA681E3133328A7B4D22AAF822B2429426B2355AA8CC44631ADF5DCF3CCC2EFE7E7C590B615BA95CA795041B871EE6C0336C622BDE9D6CB9553EA91B73DD6285324F45194C50249845677D2611968175842176AA166300"/>
          <p:cNvSpPr/>
          <p:nvPr/>
        </p:nvSpPr>
        <p:spPr>
          <a:xfrm>
            <a:off x="16343313" y="11049000"/>
            <a:ext cx="3103562" cy="708025"/>
          </a:xfrm>
          <a:prstGeom prst="rect">
            <a:avLst/>
          </a:prstGeom>
          <a:noFill/>
          <a:ln w="9525">
            <a:noFill/>
          </a:ln>
        </p:spPr>
        <p:txBody>
          <a:bodyPr anchor="ctr" anchorCtr="0">
            <a:spAutoFit/>
          </a:bodyPr>
          <a:lstStyle/>
          <a:p>
            <a:pPr marL="1905" indent="-1905" algn="ctr" defTabSz="1828800">
              <a:buNone/>
            </a:pPr>
            <a:r>
              <a:rPr lang="en-US" altLang="zh-CN" sz="2000" b="1" dirty="0">
                <a:solidFill>
                  <a:srgbClr val="0054A7"/>
                </a:solidFill>
                <a:latin typeface="Times New Roman" panose="02020603050405020304" pitchFamily="18" charset="0"/>
                <a:ea typeface="Arial Unicode MS" panose="020B0604020202020204" pitchFamily="34" charset="-122"/>
              </a:rPr>
              <a:t>Hoisting of the first evaporator</a:t>
            </a:r>
            <a:endParaRPr lang="en-US" altLang="zh-CN" sz="2000" b="1" dirty="0">
              <a:solidFill>
                <a:srgbClr val="0054A7"/>
              </a:solidFill>
              <a:latin typeface="Times New Roman" panose="02020603050405020304" pitchFamily="18" charset="0"/>
              <a:ea typeface="Arial Unicode MS" panose="020B0604020202020204" pitchFamily="34" charset="-122"/>
            </a:endParaRPr>
          </a:p>
        </p:txBody>
      </p:sp>
      <p:sp>
        <p:nvSpPr>
          <p:cNvPr id="19477" name="文本框 79"/>
          <p:cNvSpPr txBox="1"/>
          <p:nvPr/>
        </p:nvSpPr>
        <p:spPr>
          <a:xfrm>
            <a:off x="16549688" y="11950700"/>
            <a:ext cx="2503487" cy="523875"/>
          </a:xfrm>
          <a:prstGeom prst="rect">
            <a:avLst/>
          </a:prstGeom>
          <a:noFill/>
          <a:ln w="9525">
            <a:noFill/>
          </a:ln>
        </p:spPr>
        <p:txBody>
          <a:bodyPr>
            <a:spAutoFit/>
          </a:bodyPr>
          <a:lstStyle/>
          <a:p>
            <a:pPr marL="1905" indent="-1905" algn="ctr" defTabSz="1828800">
              <a:buNone/>
            </a:pPr>
            <a:r>
              <a:rPr lang="en-US" altLang="zh-CN" sz="2800" b="1" dirty="0">
                <a:solidFill>
                  <a:srgbClr val="C00000"/>
                </a:solidFill>
                <a:latin typeface="Times New Roman" panose="02020603050405020304" pitchFamily="18" charset="0"/>
                <a:ea typeface="Arial Unicode MS" panose="020B0604020202020204" pitchFamily="34" charset="-122"/>
              </a:rPr>
              <a:t>January 2019</a:t>
            </a:r>
            <a:endParaRPr lang="en-US" altLang="zh-CN" sz="2800" b="1" dirty="0">
              <a:solidFill>
                <a:srgbClr val="C00000"/>
              </a:solidFill>
              <a:latin typeface="Times New Roman" panose="02020603050405020304" pitchFamily="18" charset="0"/>
              <a:ea typeface="Arial Unicode MS" panose="020B0604020202020204" pitchFamily="34" charset="-122"/>
            </a:endParaRPr>
          </a:p>
        </p:txBody>
      </p:sp>
      <p:sp>
        <p:nvSpPr>
          <p:cNvPr id="19478" name="椭圆 23"/>
          <p:cNvSpPr/>
          <p:nvPr/>
        </p:nvSpPr>
        <p:spPr>
          <a:xfrm>
            <a:off x="17664113" y="11664950"/>
            <a:ext cx="287337" cy="303213"/>
          </a:xfrm>
          <a:prstGeom prst="ellipse">
            <a:avLst/>
          </a:prstGeom>
          <a:solidFill>
            <a:srgbClr val="0054A7"/>
          </a:solidFill>
          <a:ln w="19050" cap="flat" cmpd="sng">
            <a:solidFill>
              <a:schemeClr val="bg1"/>
            </a:solidFill>
            <a:prstDash val="solid"/>
            <a:headEnd type="none" w="med" len="med"/>
            <a:tailEnd type="none" w="med" len="med"/>
          </a:ln>
        </p:spPr>
        <p:txBody>
          <a:bodyPr anchor="ctr" anchorCtr="0">
            <a:spAutoFit/>
          </a:bodyPr>
          <a:lstStyle/>
          <a:p>
            <a:pPr indent="914400" algn="ctr" defTabSz="1827530" eaLnBrk="0" hangingPunct="0">
              <a:buNone/>
            </a:pPr>
            <a:endParaRPr lang="zh-CN" altLang="en-US" sz="800" dirty="0">
              <a:solidFill>
                <a:srgbClr val="000000"/>
              </a:solidFill>
              <a:latin typeface="Times New Roman" panose="02020603050405020304" pitchFamily="18" charset="0"/>
              <a:ea typeface="Arial Unicode MS" panose="020B0604020202020204" pitchFamily="34" charset="-122"/>
            </a:endParaRPr>
          </a:p>
        </p:txBody>
      </p:sp>
      <p:sp>
        <p:nvSpPr>
          <p:cNvPr id="19479" name="矩形 24" descr="e7d195523061f1c0d3ba7f298e59d031c9c3f97027ed136f882110EF8F17BAD1F2C348D17C7856EF46CB4678CC9E44EE1ABA681E3133328A7B4D22AAF822B2429426B2355AA8CC44631ADF5DCF3CCC2EFE7E7C590B615BA95CA795041B871EE6C0336C622BDE9D6CB9553EA91B73DD6285324F45194C50249845677D2611968175842176AA166300"/>
          <p:cNvSpPr/>
          <p:nvPr/>
        </p:nvSpPr>
        <p:spPr>
          <a:xfrm>
            <a:off x="19518313" y="11125200"/>
            <a:ext cx="3230562" cy="647700"/>
          </a:xfrm>
          <a:prstGeom prst="rect">
            <a:avLst/>
          </a:prstGeom>
          <a:noFill/>
          <a:ln w="9525">
            <a:noFill/>
          </a:ln>
        </p:spPr>
        <p:txBody>
          <a:bodyPr anchor="ctr" anchorCtr="0">
            <a:spAutoFit/>
          </a:bodyPr>
          <a:lstStyle/>
          <a:p>
            <a:pPr marL="1905" indent="-1905" algn="ctr" defTabSz="1828800">
              <a:buNone/>
            </a:pPr>
            <a:r>
              <a:rPr lang="en-US" altLang="zh-CN" sz="1200" b="1" dirty="0">
                <a:solidFill>
                  <a:srgbClr val="0054A7"/>
                </a:solidFill>
                <a:latin typeface="Times New Roman" panose="02020603050405020304" pitchFamily="18" charset="0"/>
                <a:ea typeface="Arial Unicode MS" panose="020B0604020202020204" pitchFamily="34" charset="-122"/>
              </a:rPr>
              <a:t>Pairing of steam generator shell, hot gas duct shell and reactor pressure vessel shell of two reactors</a:t>
            </a:r>
            <a:endParaRPr lang="en-US" altLang="zh-CN" sz="1200" b="1" dirty="0">
              <a:solidFill>
                <a:srgbClr val="0054A7"/>
              </a:solidFill>
              <a:latin typeface="Times New Roman" panose="02020603050405020304" pitchFamily="18" charset="0"/>
              <a:ea typeface="Arial Unicode MS" panose="020B0604020202020204" pitchFamily="34" charset="-122"/>
            </a:endParaRPr>
          </a:p>
        </p:txBody>
      </p:sp>
      <p:sp>
        <p:nvSpPr>
          <p:cNvPr id="19480" name="文本框 82"/>
          <p:cNvSpPr txBox="1"/>
          <p:nvPr/>
        </p:nvSpPr>
        <p:spPr>
          <a:xfrm>
            <a:off x="19785013" y="11950700"/>
            <a:ext cx="2505075" cy="523875"/>
          </a:xfrm>
          <a:prstGeom prst="rect">
            <a:avLst/>
          </a:prstGeom>
          <a:noFill/>
          <a:ln w="9525">
            <a:noFill/>
          </a:ln>
        </p:spPr>
        <p:txBody>
          <a:bodyPr>
            <a:spAutoFit/>
          </a:bodyPr>
          <a:lstStyle/>
          <a:p>
            <a:pPr marL="1905" indent="-1905" algn="ctr" defTabSz="1828800">
              <a:buNone/>
            </a:pPr>
            <a:r>
              <a:rPr lang="en-US" altLang="zh-CN" sz="2800" b="1" dirty="0">
                <a:solidFill>
                  <a:srgbClr val="C00000"/>
                </a:solidFill>
                <a:latin typeface="Times New Roman" panose="02020603050405020304" pitchFamily="18" charset="0"/>
                <a:ea typeface="Arial Unicode MS" panose="020B0604020202020204" pitchFamily="34" charset="-122"/>
              </a:rPr>
              <a:t>April 2020</a:t>
            </a:r>
            <a:endParaRPr lang="en-US" altLang="zh-CN" sz="2800" b="1" dirty="0">
              <a:solidFill>
                <a:srgbClr val="C00000"/>
              </a:solidFill>
              <a:latin typeface="Times New Roman" panose="02020603050405020304" pitchFamily="18" charset="0"/>
              <a:ea typeface="Arial Unicode MS" panose="020B0604020202020204" pitchFamily="34" charset="-122"/>
            </a:endParaRPr>
          </a:p>
        </p:txBody>
      </p:sp>
      <p:sp>
        <p:nvSpPr>
          <p:cNvPr id="19481" name="椭圆 26"/>
          <p:cNvSpPr/>
          <p:nvPr/>
        </p:nvSpPr>
        <p:spPr>
          <a:xfrm>
            <a:off x="20893088" y="11664950"/>
            <a:ext cx="287337" cy="303213"/>
          </a:xfrm>
          <a:prstGeom prst="ellipse">
            <a:avLst/>
          </a:prstGeom>
          <a:solidFill>
            <a:srgbClr val="0054A7"/>
          </a:solidFill>
          <a:ln w="19050" cap="flat" cmpd="sng">
            <a:solidFill>
              <a:schemeClr val="bg1"/>
            </a:solidFill>
            <a:prstDash val="solid"/>
            <a:headEnd type="none" w="med" len="med"/>
            <a:tailEnd type="none" w="med" len="med"/>
          </a:ln>
        </p:spPr>
        <p:txBody>
          <a:bodyPr anchor="ctr" anchorCtr="0">
            <a:spAutoFit/>
          </a:bodyPr>
          <a:lstStyle/>
          <a:p>
            <a:pPr indent="914400" algn="ctr" defTabSz="1827530" eaLnBrk="0" hangingPunct="0">
              <a:buNone/>
            </a:pPr>
            <a:endParaRPr lang="zh-CN" altLang="en-US" sz="800" dirty="0">
              <a:solidFill>
                <a:srgbClr val="000000"/>
              </a:solidFill>
              <a:latin typeface="Times New Roman" panose="02020603050405020304" pitchFamily="18" charset="0"/>
              <a:ea typeface="Arial Unicode MS" panose="020B0604020202020204" pitchFamily="34" charset="-122"/>
            </a:endParaRPr>
          </a:p>
        </p:txBody>
      </p:sp>
      <p:pic>
        <p:nvPicPr>
          <p:cNvPr id="19482" name="图片 27"/>
          <p:cNvPicPr>
            <a:picLocks noChangeAspect="1"/>
          </p:cNvPicPr>
          <p:nvPr/>
        </p:nvPicPr>
        <p:blipFill>
          <a:blip r:embed="rId7" cstate="print"/>
          <a:srcRect l="24100" r="19202"/>
          <a:stretch>
            <a:fillRect/>
          </a:stretch>
        </p:blipFill>
        <p:spPr>
          <a:xfrm>
            <a:off x="19740563" y="8520113"/>
            <a:ext cx="2608262" cy="2586037"/>
          </a:xfrm>
          <a:prstGeom prst="rect">
            <a:avLst/>
          </a:prstGeom>
          <a:noFill/>
          <a:ln w="9525" cap="flat" cmpd="sng">
            <a:solidFill>
              <a:srgbClr val="BFBFBF"/>
            </a:solidFill>
            <a:prstDash val="solid"/>
            <a:round/>
            <a:headEnd type="none" w="med" len="med"/>
            <a:tailEnd type="none" w="med" len="med"/>
          </a:ln>
        </p:spPr>
      </p:pic>
      <p:sp>
        <p:nvSpPr>
          <p:cNvPr id="19483" name="文本框 86"/>
          <p:cNvSpPr txBox="1"/>
          <p:nvPr/>
        </p:nvSpPr>
        <p:spPr>
          <a:xfrm>
            <a:off x="22604412" y="9710738"/>
            <a:ext cx="1779587" cy="1938992"/>
          </a:xfrm>
          <a:prstGeom prst="rect">
            <a:avLst/>
          </a:prstGeom>
          <a:noFill/>
          <a:ln w="9525">
            <a:noFill/>
          </a:ln>
        </p:spPr>
        <p:txBody>
          <a:bodyPr wrap="square">
            <a:spAutoFit/>
          </a:bodyPr>
          <a:lstStyle/>
          <a:p>
            <a:pPr marL="1905" indent="-1905" defTabSz="1828800">
              <a:buNone/>
            </a:pPr>
            <a:r>
              <a:rPr lang="en-US" altLang="zh-CN" sz="2000" b="1" dirty="0">
                <a:solidFill>
                  <a:srgbClr val="C00000"/>
                </a:solidFill>
                <a:latin typeface="Times New Roman" panose="02020603050405020304" pitchFamily="18" charset="0"/>
                <a:ea typeface="Arial Unicode MS" panose="020B0604020202020204" pitchFamily="34" charset="-122"/>
              </a:rPr>
              <a:t>Completion of construction and installation</a:t>
            </a:r>
            <a:endParaRPr lang="en-US" altLang="zh-CN" sz="2000" b="1" dirty="0">
              <a:solidFill>
                <a:srgbClr val="C00000"/>
              </a:solidFill>
              <a:latin typeface="Times New Roman" panose="02020603050405020304" pitchFamily="18" charset="0"/>
              <a:ea typeface="Arial Unicode MS" panose="020B0604020202020204" pitchFamily="34" charset="-122"/>
            </a:endParaRPr>
          </a:p>
          <a:p>
            <a:pPr marL="1905" indent="-1905" defTabSz="1828800">
              <a:buNone/>
            </a:pPr>
            <a:br>
              <a:rPr lang="en-US" altLang="zh-CN" sz="2000" b="1" dirty="0">
                <a:solidFill>
                  <a:srgbClr val="C00000"/>
                </a:solidFill>
                <a:latin typeface="Times New Roman" panose="02020603050405020304" pitchFamily="18" charset="0"/>
                <a:ea typeface="Arial Unicode MS" panose="020B0604020202020204" pitchFamily="34" charset="-122"/>
              </a:rPr>
            </a:br>
            <a:endParaRPr lang="en-US" altLang="zh-CN" sz="2000" b="1" dirty="0">
              <a:solidFill>
                <a:srgbClr val="C00000"/>
              </a:solidFill>
              <a:latin typeface="Times New Roman" panose="02020603050405020304" pitchFamily="18" charset="0"/>
              <a:ea typeface="Arial Unicode MS" panose="020B0604020202020204" pitchFamily="34" charset="-122"/>
            </a:endParaRPr>
          </a:p>
        </p:txBody>
      </p:sp>
      <p:sp>
        <p:nvSpPr>
          <p:cNvPr id="19484" name="文本框 2"/>
          <p:cNvSpPr txBox="1"/>
          <p:nvPr/>
        </p:nvSpPr>
        <p:spPr>
          <a:xfrm>
            <a:off x="1827213" y="523875"/>
            <a:ext cx="8924925" cy="830263"/>
          </a:xfrm>
          <a:prstGeom prst="rect">
            <a:avLst/>
          </a:prstGeom>
          <a:noFill/>
          <a:ln w="9525">
            <a:noFill/>
          </a:ln>
        </p:spPr>
        <p:txBody>
          <a:bodyPr>
            <a:spAutoFit/>
          </a:bodyPr>
          <a:lstStyle/>
          <a:p>
            <a:pPr marL="1905" indent="-1905" defTabSz="1828800">
              <a:buNone/>
            </a:pPr>
            <a:r>
              <a:rPr lang="en-US" altLang="zh-CN" sz="4800" b="1" dirty="0">
                <a:solidFill>
                  <a:srgbClr val="595959"/>
                </a:solidFill>
                <a:latin typeface="Times New Roman" panose="02020603050405020304" pitchFamily="18" charset="0"/>
                <a:ea typeface="Arial Unicode MS" panose="020B0604020202020204" pitchFamily="34" charset="-122"/>
              </a:rPr>
              <a:t>Preliminary Summary</a:t>
            </a:r>
            <a:endParaRPr lang="en-US" altLang="zh-CN" sz="4800" b="1" dirty="0">
              <a:solidFill>
                <a:srgbClr val="595959"/>
              </a:solidFill>
              <a:latin typeface="Times New Roman" panose="02020603050405020304" pitchFamily="18" charset="0"/>
              <a:ea typeface="Arial Unicode MS" panose="020B0604020202020204" pitchFamily="34" charset="-122"/>
            </a:endParaRPr>
          </a:p>
        </p:txBody>
      </p:sp>
      <p:sp>
        <p:nvSpPr>
          <p:cNvPr id="19485" name="文本框 30"/>
          <p:cNvSpPr txBox="1"/>
          <p:nvPr/>
        </p:nvSpPr>
        <p:spPr>
          <a:xfrm>
            <a:off x="12326938" y="203200"/>
            <a:ext cx="12057062" cy="769938"/>
          </a:xfrm>
          <a:prstGeom prst="rect">
            <a:avLst/>
          </a:prstGeom>
          <a:noFill/>
          <a:ln w="9525">
            <a:noFill/>
          </a:ln>
        </p:spPr>
        <p:txBody>
          <a:bodyPr>
            <a:spAutoFit/>
          </a:bodyPr>
          <a:lstStyle/>
          <a:p>
            <a:pPr marL="1905" indent="-1905" algn="ctr" defTabSz="1828800">
              <a:buNone/>
            </a:pPr>
            <a:r>
              <a:rPr lang="en-US" altLang="zh-CN" sz="4400" b="1" dirty="0">
                <a:solidFill>
                  <a:srgbClr val="FFFFFF"/>
                </a:solidFill>
                <a:latin typeface="Times New Roman" panose="02020603050405020304" pitchFamily="18" charset="0"/>
                <a:ea typeface="Arial Unicode MS" panose="020B0604020202020204" pitchFamily="34" charset="-122"/>
              </a:rPr>
              <a:t>Construction of HTR-PM Nuclear Power Plant</a:t>
            </a:r>
            <a:endParaRPr lang="en-US" altLang="zh-CN" sz="4400" b="1" dirty="0">
              <a:solidFill>
                <a:srgbClr val="FFFFFF"/>
              </a:solidFill>
              <a:latin typeface="Times New Roman" panose="02020603050405020304" pitchFamily="18" charset="0"/>
              <a:ea typeface="Arial Unicode MS" panose="020B0604020202020204" pitchFamily="34" charset="-122"/>
            </a:endParaRPr>
          </a:p>
        </p:txBody>
      </p:sp>
      <p:sp>
        <p:nvSpPr>
          <p:cNvPr id="43" name="iconfont-1177-634672"/>
          <p:cNvSpPr/>
          <p:nvPr/>
        </p:nvSpPr>
        <p:spPr>
          <a:xfrm>
            <a:off x="22947313" y="8491538"/>
            <a:ext cx="762000" cy="1219200"/>
          </a:xfrm>
          <a:custGeom>
            <a:avLst/>
            <a:gdLst>
              <a:gd name="T0" fmla="*/ 3962 w 8108"/>
              <a:gd name="T1" fmla="*/ 6075 h 12968"/>
              <a:gd name="T2" fmla="*/ 7352 w 8108"/>
              <a:gd name="T3" fmla="*/ 5512 h 12968"/>
              <a:gd name="T4" fmla="*/ 7640 w 8108"/>
              <a:gd name="T5" fmla="*/ 5673 h 12968"/>
              <a:gd name="T6" fmla="*/ 8108 w 8108"/>
              <a:gd name="T7" fmla="*/ 6075 h 12968"/>
              <a:gd name="T8" fmla="*/ 8108 w 8108"/>
              <a:gd name="T9" fmla="*/ 765 h 12968"/>
              <a:gd name="T10" fmla="*/ 8009 w 8108"/>
              <a:gd name="T11" fmla="*/ 681 h 12968"/>
              <a:gd name="T12" fmla="*/ 7576 w 8108"/>
              <a:gd name="T13" fmla="*/ 429 h 12968"/>
              <a:gd name="T14" fmla="*/ 3673 w 8108"/>
              <a:gd name="T15" fmla="*/ 1025 h 12968"/>
              <a:gd name="T16" fmla="*/ 1169 w 8108"/>
              <a:gd name="T17" fmla="*/ 1467 h 12968"/>
              <a:gd name="T18" fmla="*/ 1198 w 8108"/>
              <a:gd name="T19" fmla="*/ 6542 h 12968"/>
              <a:gd name="T20" fmla="*/ 3962 w 8108"/>
              <a:gd name="T21" fmla="*/ 6075 h 12968"/>
              <a:gd name="T22" fmla="*/ 567 w 8108"/>
              <a:gd name="T23" fmla="*/ 1024 h 12968"/>
              <a:gd name="T24" fmla="*/ 0 w 8108"/>
              <a:gd name="T25" fmla="*/ 1025 h 12968"/>
              <a:gd name="T26" fmla="*/ 0 w 8108"/>
              <a:gd name="T27" fmla="*/ 12968 h 12968"/>
              <a:gd name="T28" fmla="*/ 567 w 8108"/>
              <a:gd name="T29" fmla="*/ 12968 h 12968"/>
              <a:gd name="T30" fmla="*/ 567 w 8108"/>
              <a:gd name="T31" fmla="*/ 1024 h 12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08" h="12968">
                <a:moveTo>
                  <a:pt x="3962" y="6075"/>
                </a:moveTo>
                <a:cubicBezTo>
                  <a:pt x="5475" y="5177"/>
                  <a:pt x="6526" y="5157"/>
                  <a:pt x="7352" y="5512"/>
                </a:cubicBezTo>
                <a:cubicBezTo>
                  <a:pt x="7505" y="5578"/>
                  <a:pt x="7600" y="5640"/>
                  <a:pt x="7640" y="5673"/>
                </a:cubicBezTo>
                <a:lnTo>
                  <a:pt x="8108" y="6075"/>
                </a:lnTo>
                <a:lnTo>
                  <a:pt x="8108" y="765"/>
                </a:lnTo>
                <a:lnTo>
                  <a:pt x="8009" y="681"/>
                </a:lnTo>
                <a:cubicBezTo>
                  <a:pt x="7928" y="611"/>
                  <a:pt x="7784" y="519"/>
                  <a:pt x="7576" y="429"/>
                </a:cubicBezTo>
                <a:cubicBezTo>
                  <a:pt x="6580" y="0"/>
                  <a:pt x="5339" y="35"/>
                  <a:pt x="3673" y="1025"/>
                </a:cubicBezTo>
                <a:cubicBezTo>
                  <a:pt x="2605" y="1660"/>
                  <a:pt x="1790" y="1747"/>
                  <a:pt x="1169" y="1467"/>
                </a:cubicBezTo>
                <a:lnTo>
                  <a:pt x="1198" y="6542"/>
                </a:lnTo>
                <a:cubicBezTo>
                  <a:pt x="1927" y="6730"/>
                  <a:pt x="2914" y="6698"/>
                  <a:pt x="3962" y="6075"/>
                </a:cubicBezTo>
                <a:close/>
                <a:moveTo>
                  <a:pt x="567" y="1024"/>
                </a:moveTo>
                <a:lnTo>
                  <a:pt x="0" y="1025"/>
                </a:lnTo>
                <a:lnTo>
                  <a:pt x="0" y="12968"/>
                </a:lnTo>
                <a:lnTo>
                  <a:pt x="567" y="12968"/>
                </a:lnTo>
                <a:cubicBezTo>
                  <a:pt x="567" y="12968"/>
                  <a:pt x="605" y="1066"/>
                  <a:pt x="567" y="102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504190" rtl="0" eaLnBrk="1" latinLnBrk="0" hangingPunct="1">
              <a:defRPr sz="995" kern="1200">
                <a:solidFill>
                  <a:schemeClr val="lt1"/>
                </a:solidFill>
                <a:latin typeface="+mn-lt"/>
                <a:ea typeface="+mn-ea"/>
                <a:cs typeface="+mn-cs"/>
              </a:defRPr>
            </a:lvl1pPr>
            <a:lvl2pPr marL="252095" algn="l" defTabSz="504190" rtl="0" eaLnBrk="1" latinLnBrk="0" hangingPunct="1">
              <a:defRPr sz="995" kern="1200">
                <a:solidFill>
                  <a:schemeClr val="lt1"/>
                </a:solidFill>
                <a:latin typeface="+mn-lt"/>
                <a:ea typeface="+mn-ea"/>
                <a:cs typeface="+mn-cs"/>
              </a:defRPr>
            </a:lvl2pPr>
            <a:lvl3pPr marL="504190" algn="l" defTabSz="504190" rtl="0" eaLnBrk="1" latinLnBrk="0" hangingPunct="1">
              <a:defRPr sz="995" kern="1200">
                <a:solidFill>
                  <a:schemeClr val="lt1"/>
                </a:solidFill>
                <a:latin typeface="+mn-lt"/>
                <a:ea typeface="+mn-ea"/>
                <a:cs typeface="+mn-cs"/>
              </a:defRPr>
            </a:lvl3pPr>
            <a:lvl4pPr marL="756285" algn="l" defTabSz="504190" rtl="0" eaLnBrk="1" latinLnBrk="0" hangingPunct="1">
              <a:defRPr sz="995" kern="1200">
                <a:solidFill>
                  <a:schemeClr val="lt1"/>
                </a:solidFill>
                <a:latin typeface="+mn-lt"/>
                <a:ea typeface="+mn-ea"/>
                <a:cs typeface="+mn-cs"/>
              </a:defRPr>
            </a:lvl4pPr>
            <a:lvl5pPr marL="1008380" algn="l" defTabSz="504190" rtl="0" eaLnBrk="1" latinLnBrk="0" hangingPunct="1">
              <a:defRPr sz="995" kern="1200">
                <a:solidFill>
                  <a:schemeClr val="lt1"/>
                </a:solidFill>
                <a:latin typeface="+mn-lt"/>
                <a:ea typeface="+mn-ea"/>
                <a:cs typeface="+mn-cs"/>
              </a:defRPr>
            </a:lvl5pPr>
            <a:lvl6pPr marL="1260475" algn="l" defTabSz="504190" rtl="0" eaLnBrk="1" latinLnBrk="0" hangingPunct="1">
              <a:defRPr sz="995" kern="1200">
                <a:solidFill>
                  <a:schemeClr val="lt1"/>
                </a:solidFill>
                <a:latin typeface="+mn-lt"/>
                <a:ea typeface="+mn-ea"/>
                <a:cs typeface="+mn-cs"/>
              </a:defRPr>
            </a:lvl6pPr>
            <a:lvl7pPr marL="1512570" algn="l" defTabSz="504190" rtl="0" eaLnBrk="1" latinLnBrk="0" hangingPunct="1">
              <a:defRPr sz="995" kern="1200">
                <a:solidFill>
                  <a:schemeClr val="lt1"/>
                </a:solidFill>
                <a:latin typeface="+mn-lt"/>
                <a:ea typeface="+mn-ea"/>
                <a:cs typeface="+mn-cs"/>
              </a:defRPr>
            </a:lvl7pPr>
            <a:lvl8pPr marL="1764665" algn="l" defTabSz="504190" rtl="0" eaLnBrk="1" latinLnBrk="0" hangingPunct="1">
              <a:defRPr sz="995" kern="1200">
                <a:solidFill>
                  <a:schemeClr val="lt1"/>
                </a:solidFill>
                <a:latin typeface="+mn-lt"/>
                <a:ea typeface="+mn-ea"/>
                <a:cs typeface="+mn-cs"/>
              </a:defRPr>
            </a:lvl8pPr>
            <a:lvl9pPr marL="2016760" algn="l" defTabSz="504190" rtl="0" eaLnBrk="1" latinLnBrk="0" hangingPunct="1">
              <a:defRPr sz="995" kern="1200">
                <a:solidFill>
                  <a:schemeClr val="lt1"/>
                </a:solidFill>
                <a:latin typeface="+mn-lt"/>
                <a:ea typeface="+mn-ea"/>
                <a:cs typeface="+mn-cs"/>
              </a:defRPr>
            </a:lvl9pPr>
          </a:lstStyle>
          <a:p>
            <a:pPr marL="0" marR="0" lvl="0" indent="0" algn="ctr" defTabSz="1828165" rtl="0" eaLnBrk="0" fontAlgn="base" latinLnBrk="0" hangingPunct="0">
              <a:lnSpc>
                <a:spcPct val="100000"/>
              </a:lnSpc>
              <a:spcBef>
                <a:spcPct val="0"/>
              </a:spcBef>
              <a:spcAft>
                <a:spcPct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45" name="圆角矩形 36"/>
          <p:cNvSpPr/>
          <p:nvPr/>
        </p:nvSpPr>
        <p:spPr>
          <a:xfrm>
            <a:off x="766763" y="1927225"/>
            <a:ext cx="11771313" cy="928688"/>
          </a:xfrm>
          <a:prstGeom prst="roundRect">
            <a:avLst/>
          </a:prstGeom>
          <a:solidFill>
            <a:srgbClr val="0070C0"/>
          </a:solidFill>
        </p:spPr>
        <p:txBody>
          <a:bodyPr anchor="ctr"/>
          <a:lstStyle>
            <a:defPPr>
              <a:defRPr lang="zh-CN"/>
            </a:defPPr>
            <a:lvl1pPr marL="0" algn="l" defTabSz="504190" rtl="0" eaLnBrk="1" latinLnBrk="0" hangingPunct="1">
              <a:defRPr sz="995" kern="1200">
                <a:solidFill>
                  <a:schemeClr val="tx1"/>
                </a:solidFill>
                <a:latin typeface="+mn-lt"/>
                <a:ea typeface="+mn-ea"/>
                <a:cs typeface="+mn-cs"/>
              </a:defRPr>
            </a:lvl1pPr>
            <a:lvl2pPr marL="252095" algn="l" defTabSz="504190" rtl="0" eaLnBrk="1" latinLnBrk="0" hangingPunct="1">
              <a:defRPr sz="995" kern="1200">
                <a:solidFill>
                  <a:schemeClr val="tx1"/>
                </a:solidFill>
                <a:latin typeface="+mn-lt"/>
                <a:ea typeface="+mn-ea"/>
                <a:cs typeface="+mn-cs"/>
              </a:defRPr>
            </a:lvl2pPr>
            <a:lvl3pPr marL="504190" algn="l" defTabSz="504190" rtl="0" eaLnBrk="1" latinLnBrk="0" hangingPunct="1">
              <a:defRPr sz="995" kern="1200">
                <a:solidFill>
                  <a:schemeClr val="tx1"/>
                </a:solidFill>
                <a:latin typeface="+mn-lt"/>
                <a:ea typeface="+mn-ea"/>
                <a:cs typeface="+mn-cs"/>
              </a:defRPr>
            </a:lvl3pPr>
            <a:lvl4pPr marL="756285" algn="l" defTabSz="504190" rtl="0" eaLnBrk="1" latinLnBrk="0" hangingPunct="1">
              <a:defRPr sz="995" kern="1200">
                <a:solidFill>
                  <a:schemeClr val="tx1"/>
                </a:solidFill>
                <a:latin typeface="+mn-lt"/>
                <a:ea typeface="+mn-ea"/>
                <a:cs typeface="+mn-cs"/>
              </a:defRPr>
            </a:lvl4pPr>
            <a:lvl5pPr marL="1008380" algn="l" defTabSz="504190" rtl="0" eaLnBrk="1" latinLnBrk="0" hangingPunct="1">
              <a:defRPr sz="995" kern="1200">
                <a:solidFill>
                  <a:schemeClr val="tx1"/>
                </a:solidFill>
                <a:latin typeface="+mn-lt"/>
                <a:ea typeface="+mn-ea"/>
                <a:cs typeface="+mn-cs"/>
              </a:defRPr>
            </a:lvl5pPr>
            <a:lvl6pPr marL="1260475" algn="l" defTabSz="504190" rtl="0" eaLnBrk="1" latinLnBrk="0" hangingPunct="1">
              <a:defRPr sz="995" kern="1200">
                <a:solidFill>
                  <a:schemeClr val="tx1"/>
                </a:solidFill>
                <a:latin typeface="+mn-lt"/>
                <a:ea typeface="+mn-ea"/>
                <a:cs typeface="+mn-cs"/>
              </a:defRPr>
            </a:lvl6pPr>
            <a:lvl7pPr marL="1512570" algn="l" defTabSz="504190" rtl="0" eaLnBrk="1" latinLnBrk="0" hangingPunct="1">
              <a:defRPr sz="995" kern="1200">
                <a:solidFill>
                  <a:schemeClr val="tx1"/>
                </a:solidFill>
                <a:latin typeface="+mn-lt"/>
                <a:ea typeface="+mn-ea"/>
                <a:cs typeface="+mn-cs"/>
              </a:defRPr>
            </a:lvl7pPr>
            <a:lvl8pPr marL="1764665" algn="l" defTabSz="504190" rtl="0" eaLnBrk="1" latinLnBrk="0" hangingPunct="1">
              <a:defRPr sz="995" kern="1200">
                <a:solidFill>
                  <a:schemeClr val="tx1"/>
                </a:solidFill>
                <a:latin typeface="+mn-lt"/>
                <a:ea typeface="+mn-ea"/>
                <a:cs typeface="+mn-cs"/>
              </a:defRPr>
            </a:lvl8pPr>
            <a:lvl9pPr marL="2016760" algn="l" defTabSz="504190" rtl="0" eaLnBrk="1" latinLnBrk="0" hangingPunct="1">
              <a:defRPr sz="995" kern="1200">
                <a:solidFill>
                  <a:schemeClr val="tx1"/>
                </a:solidFill>
                <a:latin typeface="+mn-lt"/>
                <a:ea typeface="+mn-ea"/>
                <a:cs typeface="+mn-cs"/>
              </a:defRPr>
            </a:lvl9pPr>
          </a:lstStyle>
          <a:p>
            <a:pPr marL="0" marR="0" lvl="0" indent="457200" algn="ctr" defTabSz="504190" rtl="0" eaLnBrk="1" fontAlgn="auto" latinLnBrk="0" hangingPunct="1">
              <a:lnSpc>
                <a:spcPct val="100000"/>
              </a:lnSpc>
              <a:spcBef>
                <a:spcPts val="0"/>
              </a:spcBef>
              <a:spcAft>
                <a:spcPts val="0"/>
              </a:spcAft>
              <a:buClrTx/>
              <a:buSzTx/>
              <a:buFontTx/>
              <a:buNone/>
              <a:defRPr/>
            </a:pPr>
            <a:endParaRPr kumimoji="0" lang="zh-CN" altLang="en-US" sz="995"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9488" name="文本框 37"/>
          <p:cNvSpPr txBox="1"/>
          <p:nvPr/>
        </p:nvSpPr>
        <p:spPr>
          <a:xfrm>
            <a:off x="733425" y="2036763"/>
            <a:ext cx="11277600" cy="708025"/>
          </a:xfrm>
          <a:prstGeom prst="rect">
            <a:avLst/>
          </a:prstGeom>
          <a:noFill/>
          <a:ln w="9525">
            <a:noFill/>
          </a:ln>
        </p:spPr>
        <p:txBody>
          <a:bodyPr>
            <a:spAutoFit/>
          </a:bodyPr>
          <a:lstStyle/>
          <a:p>
            <a:pPr marL="1905" indent="-1905" algn="ctr">
              <a:buNone/>
            </a:pPr>
            <a:r>
              <a:rPr lang="en-US" altLang="zh-CN" sz="4000" b="1" dirty="0">
                <a:solidFill>
                  <a:srgbClr val="FFFFFF"/>
                </a:solidFill>
                <a:latin typeface="Times New Roman" panose="02020603050405020304" pitchFamily="18" charset="0"/>
                <a:ea typeface="Arial Unicode MS" panose="020B0604020202020204" pitchFamily="34" charset="-122"/>
              </a:rPr>
              <a:t>Modular Construction Technology of HTR-PM</a:t>
            </a:r>
            <a:endParaRPr lang="en-US" altLang="zh-CN" sz="4000" b="1" dirty="0">
              <a:solidFill>
                <a:srgbClr val="FFFFFF"/>
              </a:solidFill>
              <a:latin typeface="Times New Roman" panose="02020603050405020304" pitchFamily="18" charset="0"/>
              <a:ea typeface="Arial Unicode MS" panose="020B0604020202020204" pitchFamily="34" charset="-122"/>
            </a:endParaRPr>
          </a:p>
        </p:txBody>
      </p:sp>
      <p:sp>
        <p:nvSpPr>
          <p:cNvPr id="19489" name="矩形 46"/>
          <p:cNvSpPr/>
          <p:nvPr/>
        </p:nvSpPr>
        <p:spPr>
          <a:xfrm>
            <a:off x="906463" y="2897188"/>
            <a:ext cx="11690350" cy="3724275"/>
          </a:xfrm>
          <a:prstGeom prst="rect">
            <a:avLst/>
          </a:prstGeom>
          <a:noFill/>
          <a:ln w="9525">
            <a:noFill/>
          </a:ln>
        </p:spPr>
        <p:txBody>
          <a:bodyPr>
            <a:spAutoFit/>
          </a:bodyPr>
          <a:lstStyle/>
          <a:p>
            <a:pPr marL="457200" indent="-457200" algn="just">
              <a:spcBef>
                <a:spcPts val="1200"/>
              </a:spcBef>
              <a:buFont typeface="Wingdings" panose="05000000000000000000" pitchFamily="2" charset="2"/>
              <a:buChar char="n"/>
            </a:pPr>
            <a:r>
              <a:rPr lang="en-US" altLang="zh-CN" sz="2800" b="1" dirty="0">
                <a:solidFill>
                  <a:srgbClr val="0054A7"/>
                </a:solidFill>
                <a:latin typeface="Times New Roman" panose="02020603050405020304" pitchFamily="18" charset="0"/>
                <a:ea typeface="Arial Unicode MS" panose="020B0604020202020204" pitchFamily="34" charset="-122"/>
              </a:rPr>
              <a:t>Complex pipe equipment installation technology for fuel handling system</a:t>
            </a:r>
            <a:endParaRPr lang="en-US" altLang="zh-CN" sz="2800" b="1" dirty="0">
              <a:solidFill>
                <a:srgbClr val="0054A7"/>
              </a:solidFill>
              <a:latin typeface="Times New Roman" panose="02020603050405020304" pitchFamily="18" charset="0"/>
              <a:ea typeface="Arial Unicode MS" panose="020B0604020202020204" pitchFamily="34" charset="-122"/>
            </a:endParaRPr>
          </a:p>
          <a:p>
            <a:pPr marL="457200" indent="-457200" algn="just">
              <a:spcBef>
                <a:spcPts val="1200"/>
              </a:spcBef>
              <a:buFont typeface="Wingdings" panose="05000000000000000000" pitchFamily="2" charset="2"/>
              <a:buChar char="n"/>
            </a:pPr>
            <a:r>
              <a:rPr lang="en-US" altLang="zh-CN" sz="2800" b="1" dirty="0">
                <a:solidFill>
                  <a:srgbClr val="0054A7"/>
                </a:solidFill>
                <a:latin typeface="Times New Roman" panose="02020603050405020304" pitchFamily="18" charset="0"/>
                <a:ea typeface="Arial Unicode MS" panose="020B0604020202020204" pitchFamily="34" charset="-122"/>
              </a:rPr>
              <a:t>Precise installation technology for the mortise and tenon structure of ceramic internals</a:t>
            </a:r>
            <a:endParaRPr lang="en-US" altLang="zh-CN" sz="2800" b="1" dirty="0">
              <a:solidFill>
                <a:srgbClr val="0054A7"/>
              </a:solidFill>
              <a:latin typeface="Times New Roman" panose="02020603050405020304" pitchFamily="18" charset="0"/>
              <a:ea typeface="Arial Unicode MS" panose="020B0604020202020204" pitchFamily="34" charset="-122"/>
            </a:endParaRPr>
          </a:p>
          <a:p>
            <a:pPr marL="457200" indent="-457200" algn="just">
              <a:spcBef>
                <a:spcPts val="1200"/>
              </a:spcBef>
              <a:buFont typeface="Wingdings" panose="05000000000000000000" pitchFamily="2" charset="2"/>
              <a:buChar char="n"/>
            </a:pPr>
            <a:r>
              <a:rPr lang="en-US" altLang="zh-CN" sz="2800" b="1" dirty="0">
                <a:solidFill>
                  <a:srgbClr val="0054A7"/>
                </a:solidFill>
                <a:latin typeface="Times New Roman" panose="02020603050405020304" pitchFamily="18" charset="0"/>
                <a:ea typeface="Arial Unicode MS" panose="020B0604020202020204" pitchFamily="34" charset="-122"/>
              </a:rPr>
              <a:t>Double-crane lifting and tilting technology</a:t>
            </a:r>
            <a:endParaRPr lang="en-US" altLang="zh-CN" sz="2800" b="1" dirty="0">
              <a:solidFill>
                <a:srgbClr val="0054A7"/>
              </a:solidFill>
              <a:latin typeface="Times New Roman" panose="02020603050405020304" pitchFamily="18" charset="0"/>
              <a:ea typeface="Arial Unicode MS" panose="020B0604020202020204" pitchFamily="34" charset="-122"/>
            </a:endParaRPr>
          </a:p>
          <a:p>
            <a:pPr marL="457200" indent="-457200" algn="just">
              <a:spcBef>
                <a:spcPts val="1200"/>
              </a:spcBef>
              <a:buFont typeface="Wingdings" panose="05000000000000000000" pitchFamily="2" charset="2"/>
              <a:buChar char="n"/>
            </a:pPr>
            <a:r>
              <a:rPr lang="en-US" altLang="zh-CN" sz="2800" b="1" dirty="0">
                <a:solidFill>
                  <a:srgbClr val="0054A7"/>
                </a:solidFill>
                <a:latin typeface="Times New Roman" panose="02020603050405020304" pitchFamily="18" charset="0"/>
                <a:ea typeface="Arial Unicode MS" panose="020B0604020202020204" pitchFamily="34" charset="-122"/>
              </a:rPr>
              <a:t>Integrated modular construction technology of steam generator corbels</a:t>
            </a:r>
            <a:endParaRPr lang="en-US" altLang="zh-CN" sz="2800" b="1" dirty="0">
              <a:solidFill>
                <a:srgbClr val="0054A7"/>
              </a:solidFill>
              <a:latin typeface="Times New Roman" panose="02020603050405020304" pitchFamily="18" charset="0"/>
              <a:ea typeface="Arial Unicode MS" panose="020B0604020202020204" pitchFamily="34" charset="-122"/>
            </a:endParaRPr>
          </a:p>
          <a:p>
            <a:pPr marL="457200" indent="-457200" algn="just">
              <a:spcBef>
                <a:spcPts val="1200"/>
              </a:spcBef>
              <a:buFont typeface="Wingdings" panose="05000000000000000000" pitchFamily="2" charset="2"/>
              <a:buChar char="n"/>
            </a:pPr>
            <a:r>
              <a:rPr lang="en-US" altLang="zh-CN" sz="2800" b="1" dirty="0">
                <a:solidFill>
                  <a:srgbClr val="0054A7"/>
                </a:solidFill>
                <a:latin typeface="Times New Roman" panose="02020603050405020304" pitchFamily="18" charset="0"/>
                <a:ea typeface="Arial Unicode MS" panose="020B0604020202020204" pitchFamily="34" charset="-122"/>
              </a:rPr>
              <a:t>Automatic alignment device</a:t>
            </a:r>
            <a:endParaRPr lang="en-US" altLang="zh-CN" sz="2800" b="1" dirty="0">
              <a:solidFill>
                <a:srgbClr val="0054A7"/>
              </a:solidFill>
              <a:latin typeface="Times New Roman" panose="02020603050405020304" pitchFamily="18" charset="0"/>
              <a:ea typeface="Arial Unicode MS" panose="020B0604020202020204" pitchFamily="34" charset="-122"/>
            </a:endParaRPr>
          </a:p>
        </p:txBody>
      </p:sp>
      <p:sp>
        <p:nvSpPr>
          <p:cNvPr id="19490" name="文本框 87"/>
          <p:cNvSpPr txBox="1"/>
          <p:nvPr/>
        </p:nvSpPr>
        <p:spPr>
          <a:xfrm>
            <a:off x="890588" y="6678613"/>
            <a:ext cx="12245975" cy="1754187"/>
          </a:xfrm>
          <a:prstGeom prst="rect">
            <a:avLst/>
          </a:prstGeom>
          <a:noFill/>
          <a:ln w="9525">
            <a:noFill/>
          </a:ln>
        </p:spPr>
        <p:txBody>
          <a:bodyPr>
            <a:spAutoFit/>
          </a:bodyPr>
          <a:lstStyle/>
          <a:p>
            <a:pPr marL="1905" indent="-1905" algn="just" defTabSz="1828800">
              <a:buNone/>
            </a:pPr>
            <a:r>
              <a:rPr lang="en-US" altLang="zh-CN" sz="3600" b="1" dirty="0">
                <a:latin typeface="Times New Roman" panose="02020603050405020304" pitchFamily="18" charset="0"/>
                <a:ea typeface="Arial Unicode MS" panose="020B0604020202020204" pitchFamily="34" charset="-122"/>
                <a:sym typeface="Arial" panose="020B0604020202020204" pitchFamily="34" charset="0"/>
              </a:rPr>
              <a:t>Overcame more than </a:t>
            </a:r>
            <a:r>
              <a:rPr lang="en-US" altLang="zh-CN" sz="3600" b="1" dirty="0">
                <a:solidFill>
                  <a:srgbClr val="C00000"/>
                </a:solidFill>
                <a:latin typeface="Times New Roman" panose="02020603050405020304" pitchFamily="18" charset="0"/>
                <a:ea typeface="Arial Unicode MS" panose="020B0604020202020204" pitchFamily="34" charset="-122"/>
                <a:sym typeface="Arial" panose="020B0604020202020204" pitchFamily="34" charset="0"/>
              </a:rPr>
              <a:t>300 </a:t>
            </a:r>
            <a:r>
              <a:rPr lang="en-US" altLang="zh-CN" sz="3600" b="1" dirty="0">
                <a:latin typeface="Times New Roman" panose="02020603050405020304" pitchFamily="18" charset="0"/>
                <a:ea typeface="Arial Unicode MS" panose="020B0604020202020204" pitchFamily="34" charset="-122"/>
                <a:sym typeface="Arial" panose="020B0604020202020204" pitchFamily="34" charset="0"/>
              </a:rPr>
              <a:t>similar challenges, and completed </a:t>
            </a:r>
            <a:r>
              <a:rPr lang="en-US" altLang="zh-CN" sz="3600" b="1" dirty="0">
                <a:solidFill>
                  <a:srgbClr val="C00000"/>
                </a:solidFill>
                <a:latin typeface="Times New Roman" panose="02020603050405020304" pitchFamily="18" charset="0"/>
                <a:ea typeface="Arial Unicode MS" panose="020B0604020202020204" pitchFamily="34" charset="-122"/>
                <a:sym typeface="Arial" panose="020B0604020202020204" pitchFamily="34" charset="0"/>
              </a:rPr>
              <a:t>47 </a:t>
            </a:r>
            <a:r>
              <a:rPr lang="en-US" altLang="zh-CN" sz="3600" b="1" dirty="0">
                <a:latin typeface="Times New Roman" panose="02020603050405020304" pitchFamily="18" charset="0"/>
                <a:ea typeface="Arial Unicode MS" panose="020B0604020202020204" pitchFamily="34" charset="-122"/>
                <a:sym typeface="Arial" panose="020B0604020202020204" pitchFamily="34" charset="0"/>
              </a:rPr>
              <a:t>NI systems and </a:t>
            </a:r>
            <a:r>
              <a:rPr lang="en-US" altLang="zh-CN" sz="3600" b="1" dirty="0">
                <a:solidFill>
                  <a:srgbClr val="C00000"/>
                </a:solidFill>
                <a:latin typeface="Times New Roman" panose="02020603050405020304" pitchFamily="18" charset="0"/>
                <a:ea typeface="Arial Unicode MS" panose="020B0604020202020204" pitchFamily="34" charset="-122"/>
                <a:sym typeface="Arial" panose="020B0604020202020204" pitchFamily="34" charset="0"/>
              </a:rPr>
              <a:t>31 </a:t>
            </a:r>
            <a:r>
              <a:rPr lang="en-US" altLang="zh-CN" sz="3600" b="1" dirty="0">
                <a:latin typeface="Times New Roman" panose="02020603050405020304" pitchFamily="18" charset="0"/>
                <a:ea typeface="Arial Unicode MS" panose="020B0604020202020204" pitchFamily="34" charset="-122"/>
                <a:sym typeface="Arial" panose="020B0604020202020204" pitchFamily="34" charset="0"/>
              </a:rPr>
              <a:t>CI systems</a:t>
            </a:r>
            <a:endParaRPr lang="en-US" altLang="zh-CN" sz="3600" b="1" dirty="0">
              <a:latin typeface="Times New Roman" panose="02020603050405020304" pitchFamily="18" charset="0"/>
              <a:ea typeface="Arial Unicode MS" panose="020B0604020202020204" pitchFamily="34" charset="-122"/>
              <a:sym typeface="Arial" panose="020B0604020202020204" pitchFamily="34" charset="0"/>
            </a:endParaRPr>
          </a:p>
          <a:p>
            <a:pPr marL="1905" indent="-1905" algn="just" defTabSz="1828800">
              <a:buNone/>
            </a:pPr>
            <a:r>
              <a:rPr lang="en-US" altLang="zh-CN" sz="3600" b="1" dirty="0">
                <a:latin typeface="Times New Roman" panose="02020603050405020304" pitchFamily="18" charset="0"/>
                <a:ea typeface="Arial Unicode MS" panose="020B0604020202020204" pitchFamily="34" charset="-122"/>
                <a:sym typeface="Arial" panose="020B0604020202020204" pitchFamily="34" charset="0"/>
              </a:rPr>
              <a:t>Totally over </a:t>
            </a:r>
            <a:r>
              <a:rPr lang="en-US" altLang="zh-CN" sz="3600" b="1" dirty="0">
                <a:solidFill>
                  <a:srgbClr val="C00000"/>
                </a:solidFill>
                <a:latin typeface="Times New Roman" panose="02020603050405020304" pitchFamily="18" charset="0"/>
                <a:ea typeface="Arial Unicode MS" panose="020B0604020202020204" pitchFamily="34" charset="-122"/>
                <a:sym typeface="Arial" panose="020B0604020202020204" pitchFamily="34" charset="0"/>
              </a:rPr>
              <a:t>27,000 equipment installed</a:t>
            </a:r>
            <a:endParaRPr lang="en-US" altLang="zh-CN" sz="3600" b="1" dirty="0">
              <a:solidFill>
                <a:srgbClr val="C00000"/>
              </a:solidFill>
              <a:latin typeface="Times New Roman" panose="02020603050405020304" pitchFamily="18" charset="0"/>
              <a:ea typeface="Arial Unicode MS" panose="020B0604020202020204" pitchFamily="34" charset="-122"/>
              <a:sym typeface="Arial" panose="020B0604020202020204" pitchFamily="34" charset="0"/>
            </a:endParaRPr>
          </a:p>
        </p:txBody>
      </p:sp>
      <p:sp>
        <p:nvSpPr>
          <p:cNvPr id="19491" name="TextBox 34"/>
          <p:cNvSpPr txBox="1"/>
          <p:nvPr/>
        </p:nvSpPr>
        <p:spPr>
          <a:xfrm>
            <a:off x="15054263" y="7969250"/>
            <a:ext cx="1244600" cy="358775"/>
          </a:xfrm>
          <a:prstGeom prst="rect">
            <a:avLst/>
          </a:prstGeom>
          <a:solidFill>
            <a:schemeClr val="bg1"/>
          </a:solidFill>
          <a:ln w="9525">
            <a:noFill/>
          </a:ln>
        </p:spPr>
        <p:txBody>
          <a:bodyPr lIns="0" tIns="0" rIns="0" bIns="0"/>
          <a:lstStyle/>
          <a:p>
            <a:pPr marL="1905" indent="-1905" algn="ctr">
              <a:buNone/>
            </a:pPr>
            <a:r>
              <a:rPr lang="en-US" altLang="zh-CN" sz="1200" dirty="0">
                <a:solidFill>
                  <a:srgbClr val="FF0000"/>
                </a:solidFill>
                <a:latin typeface="Times New Roman" panose="02020603050405020304" pitchFamily="18" charset="0"/>
                <a:ea typeface="Arial Unicode MS" panose="020B0604020202020204" pitchFamily="34" charset="-122"/>
              </a:rPr>
              <a:t>Spent fuel building</a:t>
            </a:r>
            <a:endParaRPr lang="en-US" altLang="zh-CN" sz="1200" dirty="0">
              <a:solidFill>
                <a:srgbClr val="FF0000"/>
              </a:solidFill>
              <a:latin typeface="Times New Roman" panose="02020603050405020304" pitchFamily="18" charset="0"/>
              <a:ea typeface="Arial Unicode MS" panose="020B0604020202020204" pitchFamily="34" charset="-122"/>
            </a:endParaRPr>
          </a:p>
        </p:txBody>
      </p:sp>
      <p:sp>
        <p:nvSpPr>
          <p:cNvPr id="19492" name="TextBox 35"/>
          <p:cNvSpPr txBox="1"/>
          <p:nvPr/>
        </p:nvSpPr>
        <p:spPr>
          <a:xfrm>
            <a:off x="16844963" y="7961313"/>
            <a:ext cx="1617662" cy="360362"/>
          </a:xfrm>
          <a:prstGeom prst="rect">
            <a:avLst/>
          </a:prstGeom>
          <a:solidFill>
            <a:schemeClr val="bg1"/>
          </a:solidFill>
          <a:ln w="9525">
            <a:noFill/>
          </a:ln>
        </p:spPr>
        <p:txBody>
          <a:bodyPr lIns="0" tIns="0" rIns="0" bIns="0"/>
          <a:lstStyle/>
          <a:p>
            <a:pPr marL="1905" indent="-1905" algn="ctr">
              <a:buNone/>
            </a:pPr>
            <a:r>
              <a:rPr lang="en-US" altLang="zh-CN" sz="1200" dirty="0">
                <a:solidFill>
                  <a:srgbClr val="FF0000"/>
                </a:solidFill>
                <a:latin typeface="Times New Roman" panose="02020603050405020304" pitchFamily="18" charset="0"/>
                <a:ea typeface="Arial Unicode MS" panose="020B0604020202020204" pitchFamily="34" charset="-122"/>
              </a:rPr>
              <a:t>1# reactor cabin</a:t>
            </a:r>
            <a:endParaRPr lang="en-US" altLang="zh-CN" sz="1200" dirty="0">
              <a:solidFill>
                <a:srgbClr val="FF0000"/>
              </a:solidFill>
              <a:latin typeface="Times New Roman" panose="02020603050405020304" pitchFamily="18" charset="0"/>
              <a:ea typeface="Arial Unicode MS" panose="020B0604020202020204" pitchFamily="34" charset="-122"/>
            </a:endParaRPr>
          </a:p>
        </p:txBody>
      </p:sp>
      <p:sp>
        <p:nvSpPr>
          <p:cNvPr id="19493" name="TextBox 36"/>
          <p:cNvSpPr txBox="1"/>
          <p:nvPr/>
        </p:nvSpPr>
        <p:spPr>
          <a:xfrm>
            <a:off x="19694525" y="8007350"/>
            <a:ext cx="1619250" cy="358775"/>
          </a:xfrm>
          <a:prstGeom prst="rect">
            <a:avLst/>
          </a:prstGeom>
          <a:solidFill>
            <a:schemeClr val="bg1"/>
          </a:solidFill>
          <a:ln w="9525">
            <a:noFill/>
          </a:ln>
        </p:spPr>
        <p:txBody>
          <a:bodyPr lIns="0" tIns="0" rIns="0" bIns="0"/>
          <a:lstStyle/>
          <a:p>
            <a:pPr marL="1905" indent="-1905" algn="ctr">
              <a:buNone/>
            </a:pPr>
            <a:r>
              <a:rPr lang="en-US" altLang="zh-CN" sz="1200" dirty="0">
                <a:solidFill>
                  <a:srgbClr val="FF0000"/>
                </a:solidFill>
                <a:latin typeface="Times New Roman" panose="02020603050405020304" pitchFamily="18" charset="0"/>
                <a:ea typeface="Arial Unicode MS" panose="020B0604020202020204" pitchFamily="34" charset="-122"/>
              </a:rPr>
              <a:t>2# reactor cabin</a:t>
            </a:r>
            <a:endParaRPr lang="en-US" altLang="zh-CN" sz="1200" dirty="0">
              <a:solidFill>
                <a:srgbClr val="FF0000"/>
              </a:solidFill>
              <a:latin typeface="Times New Roman" panose="02020603050405020304" pitchFamily="18" charset="0"/>
              <a:ea typeface="Arial Unicode MS" panose="020B0604020202020204" pitchFamily="34" charset="-122"/>
            </a:endParaRPr>
          </a:p>
        </p:txBody>
      </p:sp>
      <p:sp>
        <p:nvSpPr>
          <p:cNvPr id="19494" name="TextBox 37"/>
          <p:cNvSpPr txBox="1"/>
          <p:nvPr/>
        </p:nvSpPr>
        <p:spPr>
          <a:xfrm>
            <a:off x="22186900" y="7947025"/>
            <a:ext cx="1304925" cy="358775"/>
          </a:xfrm>
          <a:prstGeom prst="rect">
            <a:avLst/>
          </a:prstGeom>
          <a:solidFill>
            <a:schemeClr val="bg1"/>
          </a:solidFill>
          <a:ln w="9525">
            <a:noFill/>
          </a:ln>
        </p:spPr>
        <p:txBody>
          <a:bodyPr lIns="0" tIns="0" rIns="0" bIns="0"/>
          <a:lstStyle/>
          <a:p>
            <a:pPr marL="1905" indent="-1905" algn="ctr">
              <a:buNone/>
            </a:pPr>
            <a:r>
              <a:rPr lang="en-US" altLang="zh-CN" sz="1200" dirty="0">
                <a:solidFill>
                  <a:srgbClr val="FF0000"/>
                </a:solidFill>
                <a:latin typeface="Times New Roman" panose="02020603050405020304" pitchFamily="18" charset="0"/>
                <a:ea typeface="Arial Unicode MS" panose="020B0604020202020204" pitchFamily="34" charset="-122"/>
              </a:rPr>
              <a:t>Nuclear auxiliary building</a:t>
            </a:r>
            <a:endParaRPr lang="en-US" altLang="zh-CN" sz="1200" dirty="0">
              <a:solidFill>
                <a:srgbClr val="FF0000"/>
              </a:solidFill>
              <a:latin typeface="Times New Roman" panose="02020603050405020304" pitchFamily="18" charset="0"/>
              <a:ea typeface="Arial Unicode MS" panose="020B0604020202020204"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24384000" cy="13716000"/>
          </a:xfrm>
          <a:prstGeom prst="rect">
            <a:avLst/>
          </a:prstGeom>
          <a:solidFill>
            <a:srgbClr val="0359A7">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0483" name="标题 1"/>
          <p:cNvSpPr>
            <a:spLocks noGrp="1"/>
          </p:cNvSpPr>
          <p:nvPr>
            <p:ph type="ctrTitle"/>
          </p:nvPr>
        </p:nvSpPr>
        <p:spPr>
          <a:xfrm>
            <a:off x="5329238" y="4071938"/>
            <a:ext cx="13725525" cy="5572125"/>
          </a:xfrm>
        </p:spPr>
        <p:txBody>
          <a:bodyPr vert="horz" wrap="square" lIns="91440" tIns="45720" rIns="91440" bIns="45720" anchor="t" anchorCtr="0"/>
          <a:lstStyle/>
          <a:p>
            <a:pPr algn="ctr" defTabSz="1828800" eaLnBrk="1" hangingPunct="1">
              <a:buClr>
                <a:srgbClr val="080070"/>
              </a:buClr>
              <a:buSzTx/>
              <a:buFontTx/>
              <a:buNone/>
            </a:pPr>
            <a:r>
              <a:rPr lang="en-US" altLang="zh-CN" b="1" kern="1200" dirty="0">
                <a:solidFill>
                  <a:srgbClr val="FFC000"/>
                </a:solidFill>
                <a:latin typeface="Times New Roman" panose="02020603050405020304" pitchFamily="18" charset="0"/>
                <a:ea typeface="Arial Unicode MS" panose="020B0604020202020204" pitchFamily="34" charset="-122"/>
                <a:cs typeface="+mj-cs"/>
              </a:rPr>
              <a:t>PART 3 </a:t>
            </a:r>
            <a:br>
              <a:rPr lang="en-US" altLang="zh-CN" sz="9600" b="1" kern="1200" dirty="0">
                <a:solidFill>
                  <a:srgbClr val="FFFFFF"/>
                </a:solidFill>
                <a:latin typeface="Times New Roman" panose="02020603050405020304" pitchFamily="18" charset="0"/>
                <a:ea typeface="Arial Unicode MS" panose="020B0604020202020204" pitchFamily="34" charset="-122"/>
                <a:cs typeface="+mj-cs"/>
              </a:rPr>
            </a:br>
            <a:r>
              <a:rPr lang="en-US" altLang="zh-CN" sz="9600" b="1" kern="1200" dirty="0">
                <a:solidFill>
                  <a:srgbClr val="FFC000"/>
                </a:solidFill>
                <a:latin typeface="Times New Roman" panose="02020603050405020304" pitchFamily="18" charset="0"/>
                <a:ea typeface="Arial Unicode MS" panose="020B0604020202020204" pitchFamily="34" charset="-122"/>
                <a:cs typeface="+mj-cs"/>
              </a:rPr>
              <a:t>O&amp;M</a:t>
            </a:r>
            <a:r>
              <a:rPr lang="en-US" altLang="zh-CN" sz="9600" b="1" kern="1200" dirty="0">
                <a:solidFill>
                  <a:srgbClr val="FFFFFF"/>
                </a:solidFill>
                <a:latin typeface="Times New Roman" panose="02020603050405020304" pitchFamily="18" charset="0"/>
                <a:ea typeface="Arial Unicode MS" panose="020B0604020202020204" pitchFamily="34" charset="-122"/>
                <a:cs typeface="+mj-cs"/>
              </a:rPr>
              <a:t> of HTR-PM Nuclear Power Plants</a:t>
            </a:r>
            <a:endParaRPr lang="en-US" altLang="zh-CN" sz="9600" b="1" kern="1200" dirty="0">
              <a:solidFill>
                <a:srgbClr val="FFFFFF"/>
              </a:solidFill>
              <a:latin typeface="Times New Roman" panose="02020603050405020304" pitchFamily="18" charset="0"/>
              <a:ea typeface="Arial Unicode MS" panose="020B0604020202020204" pitchFamily="34" charset="-122"/>
              <a:cs typeface="+mj-cs"/>
            </a:endParaRPr>
          </a:p>
        </p:txBody>
      </p:sp>
      <p:sp>
        <p:nvSpPr>
          <p:cNvPr id="20484" name="Subtitle 2"/>
          <p:cNvSpPr>
            <a:spLocks noGrp="1"/>
          </p:cNvSpPr>
          <p:nvPr/>
        </p:nvSpPr>
        <p:spPr>
          <a:xfrm>
            <a:off x="6503671" y="8301038"/>
            <a:ext cx="11794250" cy="1343025"/>
          </a:xfrm>
          <a:prstGeom prst="rect">
            <a:avLst/>
          </a:prstGeom>
          <a:noFill/>
          <a:ln w="9525">
            <a:noFill/>
          </a:ln>
        </p:spPr>
        <p:txBody>
          <a:bodyPr/>
          <a:lstStyle/>
          <a:p>
            <a:pPr marL="179705" algn="ctr" defTabSz="914400">
              <a:buNone/>
            </a:pPr>
            <a:r>
              <a:rPr lang="en-US" altLang="zh-CN" sz="2400" b="1" dirty="0">
                <a:solidFill>
                  <a:srgbClr val="FFC000"/>
                </a:solidFill>
                <a:latin typeface="Times New Roman" panose="02020603050405020304" pitchFamily="18" charset="0"/>
                <a:ea typeface="Arial Unicode MS" panose="020B0604020202020204" pitchFamily="34" charset="-122"/>
                <a:cs typeface="+mj-cs"/>
              </a:rPr>
              <a:t>How to solve the O&amp;M challenges brought by the inherent safety-related design </a:t>
            </a:r>
            <a:r>
              <a:rPr lang="en-US" altLang="zh-CN" sz="2400" b="1" dirty="0">
                <a:solidFill>
                  <a:srgbClr val="FFFFFF"/>
                </a:solidFill>
                <a:latin typeface="Times New Roman" panose="02020603050405020304" pitchFamily="18" charset="0"/>
                <a:ea typeface="Arial Unicode MS" panose="020B0604020202020204" pitchFamily="34" charset="-122"/>
              </a:rPr>
              <a:t>is the main concern of HTR-PM nuclear power plants in operation and maintenance.</a:t>
            </a:r>
            <a:endParaRPr lang="en-US" altLang="zh-CN" sz="2400" b="1" dirty="0">
              <a:solidFill>
                <a:srgbClr val="FFFFFF"/>
              </a:solidFill>
              <a:latin typeface="Times New Roman" panose="02020603050405020304" pitchFamily="18" charset="0"/>
              <a:ea typeface="Arial Unicode MS" panose="020B0604020202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本框 1"/>
          <p:cNvSpPr txBox="1"/>
          <p:nvPr/>
        </p:nvSpPr>
        <p:spPr>
          <a:xfrm>
            <a:off x="1827213" y="523875"/>
            <a:ext cx="8924925" cy="830263"/>
          </a:xfrm>
          <a:prstGeom prst="rect">
            <a:avLst/>
          </a:prstGeom>
          <a:noFill/>
          <a:ln w="9525">
            <a:noFill/>
          </a:ln>
        </p:spPr>
        <p:txBody>
          <a:bodyPr>
            <a:spAutoFit/>
          </a:bodyPr>
          <a:lstStyle/>
          <a:p>
            <a:pPr marL="1905" indent="-1905" defTabSz="1828800">
              <a:buNone/>
            </a:pPr>
            <a:r>
              <a:rPr lang="en-US" altLang="zh-CN" sz="4800" b="1" dirty="0">
                <a:solidFill>
                  <a:srgbClr val="595959"/>
                </a:solidFill>
                <a:latin typeface="Times New Roman" panose="02020603050405020304" pitchFamily="18" charset="0"/>
                <a:ea typeface="Arial Unicode MS" panose="020B0604020202020204" pitchFamily="34" charset="-122"/>
              </a:rPr>
              <a:t>Spherical Coated Particle Fuel</a:t>
            </a:r>
            <a:endParaRPr lang="en-US" altLang="zh-CN" sz="4800" b="1" dirty="0">
              <a:solidFill>
                <a:srgbClr val="595959"/>
              </a:solidFill>
              <a:latin typeface="Times New Roman" panose="02020603050405020304" pitchFamily="18" charset="0"/>
              <a:ea typeface="Arial Unicode MS" panose="020B0604020202020204" pitchFamily="34" charset="-122"/>
            </a:endParaRPr>
          </a:p>
        </p:txBody>
      </p:sp>
      <p:sp>
        <p:nvSpPr>
          <p:cNvPr id="21507" name="文本框 30"/>
          <p:cNvSpPr txBox="1"/>
          <p:nvPr/>
        </p:nvSpPr>
        <p:spPr>
          <a:xfrm>
            <a:off x="12326938" y="203200"/>
            <a:ext cx="12057062" cy="830263"/>
          </a:xfrm>
          <a:prstGeom prst="rect">
            <a:avLst/>
          </a:prstGeom>
          <a:noFill/>
          <a:ln w="9525">
            <a:noFill/>
          </a:ln>
        </p:spPr>
        <p:txBody>
          <a:bodyPr>
            <a:spAutoFit/>
          </a:bodyPr>
          <a:lstStyle/>
          <a:p>
            <a:pPr marL="1905" indent="-1905" algn="ctr" defTabSz="1828800">
              <a:buNone/>
            </a:pPr>
            <a:r>
              <a:rPr lang="en-US" altLang="zh-CN" sz="4800" b="1" dirty="0">
                <a:solidFill>
                  <a:srgbClr val="FFFFFF"/>
                </a:solidFill>
                <a:latin typeface="Times New Roman" panose="02020603050405020304" pitchFamily="18" charset="0"/>
                <a:ea typeface="Arial Unicode MS" panose="020B0604020202020204" pitchFamily="34" charset="-122"/>
              </a:rPr>
              <a:t>O&amp;M of HTR-PM Nuclear Power Plants</a:t>
            </a:r>
            <a:endParaRPr lang="en-US" altLang="zh-CN" sz="4800" b="1" dirty="0">
              <a:solidFill>
                <a:srgbClr val="FFFFFF"/>
              </a:solidFill>
              <a:latin typeface="Times New Roman" panose="02020603050405020304" pitchFamily="18" charset="0"/>
              <a:ea typeface="Arial Unicode MS" panose="020B0604020202020204" pitchFamily="34" charset="-122"/>
            </a:endParaRPr>
          </a:p>
        </p:txBody>
      </p:sp>
      <p:sp>
        <p:nvSpPr>
          <p:cNvPr id="4" name="矩形 3"/>
          <p:cNvSpPr/>
          <p:nvPr/>
        </p:nvSpPr>
        <p:spPr>
          <a:xfrm>
            <a:off x="323850" y="1992313"/>
            <a:ext cx="11204575" cy="10129838"/>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1509" name="文本框 4"/>
          <p:cNvSpPr txBox="1"/>
          <p:nvPr/>
        </p:nvSpPr>
        <p:spPr>
          <a:xfrm>
            <a:off x="533400" y="2627313"/>
            <a:ext cx="10763250" cy="1939925"/>
          </a:xfrm>
          <a:prstGeom prst="rect">
            <a:avLst/>
          </a:prstGeom>
          <a:solidFill>
            <a:schemeClr val="bg1"/>
          </a:solidFill>
          <a:ln w="9525">
            <a:noFill/>
          </a:ln>
        </p:spPr>
        <p:txBody>
          <a:bodyPr>
            <a:spAutoFit/>
          </a:bodyPr>
          <a:lstStyle/>
          <a:p>
            <a:pPr marL="1905" indent="-1905"/>
            <a:r>
              <a:rPr lang="en-US" altLang="zh-CN" sz="2400" b="1" dirty="0">
                <a:solidFill>
                  <a:srgbClr val="335A89"/>
                </a:solidFill>
                <a:latin typeface="Times New Roman" panose="02020603050405020304" pitchFamily="18" charset="0"/>
                <a:ea typeface="Arial Unicode MS" panose="020B0604020202020204" pitchFamily="34" charset="-122"/>
              </a:rPr>
              <a:t>As many sets of first-of-a-kind equipment in the fuel handling system have no mature O&amp;M technologies, in the commissioning and trial operation stages, the unloading device, failed fuel separator, bridge coupler, counter and other equipment are easy to malfunction, which greatly affects the handling process of spherical coated particle fuel.</a:t>
            </a:r>
            <a:endParaRPr lang="en-US" altLang="zh-CN" sz="2400" b="1" dirty="0">
              <a:solidFill>
                <a:srgbClr val="335A89"/>
              </a:solidFill>
              <a:latin typeface="Times New Roman" panose="02020603050405020304" pitchFamily="18" charset="0"/>
              <a:ea typeface="Arial Unicode MS" panose="020B0604020202020204" pitchFamily="34" charset="-122"/>
            </a:endParaRPr>
          </a:p>
        </p:txBody>
      </p:sp>
      <p:grpSp>
        <p:nvGrpSpPr>
          <p:cNvPr id="21510" name="组合 5"/>
          <p:cNvGrpSpPr/>
          <p:nvPr/>
        </p:nvGrpSpPr>
        <p:grpSpPr>
          <a:xfrm>
            <a:off x="11760200" y="1995488"/>
            <a:ext cx="12255500" cy="10126662"/>
            <a:chOff x="7152753" y="2283029"/>
            <a:chExt cx="10563747" cy="4824649"/>
          </a:xfrm>
        </p:grpSpPr>
        <p:grpSp>
          <p:nvGrpSpPr>
            <p:cNvPr id="21523" name="组合 6"/>
            <p:cNvGrpSpPr/>
            <p:nvPr/>
          </p:nvGrpSpPr>
          <p:grpSpPr>
            <a:xfrm>
              <a:off x="7152753" y="2283029"/>
              <a:ext cx="10563747" cy="4824649"/>
              <a:chOff x="13849948" y="7584860"/>
              <a:chExt cx="9252627" cy="4824649"/>
            </a:xfrm>
          </p:grpSpPr>
          <p:sp>
            <p:nvSpPr>
              <p:cNvPr id="9" name="矩形 8"/>
              <p:cNvSpPr/>
              <p:nvPr/>
            </p:nvSpPr>
            <p:spPr>
              <a:xfrm>
                <a:off x="13849948" y="7585616"/>
                <a:ext cx="9252627" cy="4823893"/>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1526" name="Text Box 15"/>
              <p:cNvSpPr txBox="1"/>
              <p:nvPr/>
            </p:nvSpPr>
            <p:spPr>
              <a:xfrm>
                <a:off x="13849948" y="7584860"/>
                <a:ext cx="9252627" cy="278605"/>
              </a:xfrm>
              <a:prstGeom prst="rect">
                <a:avLst/>
              </a:prstGeom>
              <a:solidFill>
                <a:srgbClr val="0072BB"/>
              </a:solidFill>
              <a:ln w="9525">
                <a:noFill/>
              </a:ln>
            </p:spPr>
            <p:txBody>
              <a:bodyPr>
                <a:spAutoFit/>
              </a:bodyPr>
              <a:lstStyle/>
              <a:p>
                <a:pPr marL="1905" indent="-1905" algn="ctr" defTabSz="1828800">
                  <a:buNone/>
                </a:pPr>
                <a:r>
                  <a:rPr lang="en-US" altLang="zh-CN" sz="3200" b="1" dirty="0">
                    <a:solidFill>
                      <a:srgbClr val="FFFFFF"/>
                    </a:solidFill>
                    <a:latin typeface="Times New Roman" panose="02020603050405020304" pitchFamily="18" charset="0"/>
                    <a:ea typeface="Arial Unicode MS" panose="020B0604020202020204" pitchFamily="34" charset="-122"/>
                  </a:rPr>
                  <a:t>Solution</a:t>
                </a:r>
                <a:endParaRPr lang="en-US" altLang="zh-CN" sz="3200" b="1" dirty="0">
                  <a:solidFill>
                    <a:srgbClr val="FFFFFF"/>
                  </a:solidFill>
                  <a:latin typeface="Times New Roman" panose="02020603050405020304" pitchFamily="18" charset="0"/>
                  <a:ea typeface="Arial Unicode MS" panose="020B0604020202020204" pitchFamily="34" charset="-122"/>
                </a:endParaRPr>
              </a:p>
            </p:txBody>
          </p:sp>
        </p:grpSp>
        <p:sp>
          <p:nvSpPr>
            <p:cNvPr id="21524" name="文本框 7"/>
            <p:cNvSpPr txBox="1"/>
            <p:nvPr/>
          </p:nvSpPr>
          <p:spPr>
            <a:xfrm>
              <a:off x="7261372" y="2562711"/>
              <a:ext cx="10443810" cy="1627638"/>
            </a:xfrm>
            <a:prstGeom prst="rect">
              <a:avLst/>
            </a:prstGeom>
            <a:solidFill>
              <a:schemeClr val="bg1"/>
            </a:solidFill>
            <a:ln w="9525">
              <a:noFill/>
            </a:ln>
          </p:spPr>
          <p:txBody>
            <a:bodyPr>
              <a:spAutoFit/>
            </a:bodyPr>
            <a:lstStyle/>
            <a:p>
              <a:pPr marL="514350" indent="-514350">
                <a:buFont typeface="Wingdings" panose="05000000000000000000" pitchFamily="2" charset="2"/>
                <a:buChar char="p"/>
              </a:pPr>
              <a:r>
                <a:rPr lang="en-US" altLang="zh-CN" sz="2400" b="1" dirty="0">
                  <a:solidFill>
                    <a:srgbClr val="335A89"/>
                  </a:solidFill>
                  <a:latin typeface="Times New Roman" panose="02020603050405020304" pitchFamily="18" charset="0"/>
                  <a:ea typeface="Arial Unicode MS" panose="020B0604020202020204" pitchFamily="34" charset="-122"/>
                </a:rPr>
                <a:t>The optimization and modification of fuel handling system were carried out in three phases. Upon the completion of the third phase, around 450,000 fuel spheres were refueled cumulatively, during which the system was in normal operation and the equipment operation reliability was considerably improved.</a:t>
              </a:r>
              <a:endParaRPr lang="en-US" altLang="zh-CN" sz="2400" b="1" dirty="0">
                <a:solidFill>
                  <a:srgbClr val="335A89"/>
                </a:solidFill>
                <a:latin typeface="Times New Roman" panose="02020603050405020304" pitchFamily="18" charset="0"/>
                <a:ea typeface="Arial Unicode MS" panose="020B0604020202020204" pitchFamily="34" charset="-122"/>
              </a:endParaRPr>
            </a:p>
            <a:p>
              <a:pPr marL="514350" indent="-514350">
                <a:buFont typeface="Wingdings" panose="05000000000000000000" pitchFamily="2" charset="2"/>
                <a:buChar char="p"/>
              </a:pPr>
              <a:r>
                <a:rPr lang="en-US" altLang="zh-CN" sz="2400" b="1" dirty="0">
                  <a:solidFill>
                    <a:srgbClr val="335A89"/>
                  </a:solidFill>
                  <a:latin typeface="Times New Roman" panose="02020603050405020304" pitchFamily="18" charset="0"/>
                  <a:ea typeface="Arial Unicode MS" panose="020B0604020202020204" pitchFamily="34" charset="-122"/>
                </a:rPr>
                <a:t>Additionally, the multi-point linkage control technology for continuous loading and unloading of HTR-PM, </a:t>
              </a:r>
              <a:r>
                <a:rPr lang="en-US" altLang="zh-CN" sz="2400" b="1" dirty="0">
                  <a:solidFill>
                    <a:srgbClr val="C00000"/>
                  </a:solidFill>
                  <a:latin typeface="Times New Roman" panose="02020603050405020304" pitchFamily="18" charset="0"/>
                  <a:ea typeface="Arial Unicode MS" panose="020B0604020202020204" pitchFamily="34" charset="-122"/>
                </a:rPr>
                <a:t>the guarantee technology for key equipment for operation reliability of HTR-PM, and the maintenance technology for fuel handling systems and equipment</a:t>
              </a:r>
              <a:r>
                <a:rPr lang="en-US" altLang="zh-CN" sz="2400" b="1" dirty="0">
                  <a:solidFill>
                    <a:srgbClr val="335A89"/>
                  </a:solidFill>
                  <a:latin typeface="Times New Roman" panose="02020603050405020304" pitchFamily="18" charset="0"/>
                  <a:ea typeface="Arial Unicode MS" panose="020B0604020202020204" pitchFamily="34" charset="-122"/>
                </a:rPr>
                <a:t> have been developed to support safe and stable operation of HTR-PM nuclear power plants.</a:t>
              </a:r>
              <a:endParaRPr lang="en-US" altLang="zh-CN" sz="2400" b="1" dirty="0">
                <a:solidFill>
                  <a:srgbClr val="335A89"/>
                </a:solidFill>
                <a:latin typeface="Times New Roman" panose="02020603050405020304" pitchFamily="18" charset="0"/>
                <a:ea typeface="Arial Unicode MS" panose="020B0604020202020204" pitchFamily="34" charset="-122"/>
              </a:endParaRPr>
            </a:p>
          </p:txBody>
        </p:sp>
      </p:grpSp>
      <p:grpSp>
        <p:nvGrpSpPr>
          <p:cNvPr id="21511" name="组合 10"/>
          <p:cNvGrpSpPr/>
          <p:nvPr/>
        </p:nvGrpSpPr>
        <p:grpSpPr>
          <a:xfrm>
            <a:off x="647700" y="5094288"/>
            <a:ext cx="10534650" cy="6677025"/>
            <a:chOff x="762527" y="6773303"/>
            <a:chExt cx="10534463" cy="6675997"/>
          </a:xfrm>
        </p:grpSpPr>
        <p:pic>
          <p:nvPicPr>
            <p:cNvPr id="21516" name="图片 11"/>
            <p:cNvPicPr>
              <a:picLocks noChangeAspect="1"/>
            </p:cNvPicPr>
            <p:nvPr/>
          </p:nvPicPr>
          <p:blipFill>
            <a:blip r:embed="rId1" cstate="print"/>
            <a:srcRect l="3529"/>
            <a:stretch>
              <a:fillRect/>
            </a:stretch>
          </p:blipFill>
          <p:spPr>
            <a:xfrm>
              <a:off x="4326662" y="6889541"/>
              <a:ext cx="3754214" cy="2964664"/>
            </a:xfrm>
            <a:prstGeom prst="rect">
              <a:avLst/>
            </a:prstGeom>
            <a:noFill/>
            <a:ln w="9525">
              <a:noFill/>
            </a:ln>
          </p:spPr>
        </p:pic>
        <p:pic>
          <p:nvPicPr>
            <p:cNvPr id="21517" name="图片 12"/>
            <p:cNvPicPr>
              <a:picLocks noChangeAspect="1"/>
            </p:cNvPicPr>
            <p:nvPr/>
          </p:nvPicPr>
          <p:blipFill>
            <a:blip r:embed="rId2" cstate="print"/>
            <a:stretch>
              <a:fillRect/>
            </a:stretch>
          </p:blipFill>
          <p:spPr>
            <a:xfrm>
              <a:off x="6835122" y="10482035"/>
              <a:ext cx="4461868" cy="2964664"/>
            </a:xfrm>
            <a:prstGeom prst="rect">
              <a:avLst/>
            </a:prstGeom>
            <a:noFill/>
            <a:ln w="9525">
              <a:noFill/>
            </a:ln>
          </p:spPr>
        </p:pic>
        <p:pic>
          <p:nvPicPr>
            <p:cNvPr id="21518" name="图片 13"/>
            <p:cNvPicPr>
              <a:picLocks noChangeAspect="1"/>
            </p:cNvPicPr>
            <p:nvPr/>
          </p:nvPicPr>
          <p:blipFill>
            <a:blip r:embed="rId3" cstate="print"/>
            <a:srcRect l="9776" r="15973"/>
            <a:stretch>
              <a:fillRect/>
            </a:stretch>
          </p:blipFill>
          <p:spPr>
            <a:xfrm>
              <a:off x="8438346" y="6928402"/>
              <a:ext cx="2721895" cy="2964664"/>
            </a:xfrm>
            <a:prstGeom prst="rect">
              <a:avLst/>
            </a:prstGeom>
            <a:noFill/>
            <a:ln w="9525">
              <a:noFill/>
            </a:ln>
          </p:spPr>
        </p:pic>
        <p:pic>
          <p:nvPicPr>
            <p:cNvPr id="21519" name="Picture 2" descr="E:\OA下载\20180919曹总ppt背景图\燃料装卸.png"/>
            <p:cNvPicPr>
              <a:picLocks noChangeAspect="1"/>
            </p:cNvPicPr>
            <p:nvPr/>
          </p:nvPicPr>
          <p:blipFill>
            <a:blip r:embed="rId4" cstate="print"/>
            <a:srcRect l="60413"/>
            <a:stretch>
              <a:fillRect/>
            </a:stretch>
          </p:blipFill>
          <p:spPr>
            <a:xfrm>
              <a:off x="762527" y="6773303"/>
              <a:ext cx="3114360" cy="6675997"/>
            </a:xfrm>
            <a:prstGeom prst="rect">
              <a:avLst/>
            </a:prstGeom>
            <a:noFill/>
            <a:ln w="9525">
              <a:noFill/>
            </a:ln>
          </p:spPr>
        </p:pic>
        <p:cxnSp>
          <p:nvCxnSpPr>
            <p:cNvPr id="16" name="连接符: 曲线 15"/>
            <p:cNvCxnSpPr>
              <a:endCxn id="0" idx="2"/>
            </p:cNvCxnSpPr>
            <p:nvPr/>
          </p:nvCxnSpPr>
          <p:spPr>
            <a:xfrm flipV="1">
              <a:off x="2629394" y="9854166"/>
              <a:ext cx="3574987" cy="1912643"/>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连接符: 曲线 16"/>
            <p:cNvCxnSpPr>
              <a:endCxn id="0" idx="1"/>
            </p:cNvCxnSpPr>
            <p:nvPr/>
          </p:nvCxnSpPr>
          <p:spPr>
            <a:xfrm flipV="1">
              <a:off x="2991337" y="11963629"/>
              <a:ext cx="3843270" cy="57141"/>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连接符: 曲线 17"/>
            <p:cNvCxnSpPr>
              <a:endCxn id="0" idx="2"/>
            </p:cNvCxnSpPr>
            <p:nvPr/>
          </p:nvCxnSpPr>
          <p:spPr>
            <a:xfrm flipV="1">
              <a:off x="2496046" y="9893847"/>
              <a:ext cx="7303958" cy="2241205"/>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21512" name="图片 18"/>
          <p:cNvPicPr>
            <a:picLocks noChangeAspect="1"/>
          </p:cNvPicPr>
          <p:nvPr/>
        </p:nvPicPr>
        <p:blipFill>
          <a:blip r:embed="rId5" cstate="print"/>
          <a:stretch>
            <a:fillRect/>
          </a:stretch>
        </p:blipFill>
        <p:spPr>
          <a:xfrm>
            <a:off x="12160250" y="6732588"/>
            <a:ext cx="3181350" cy="4183062"/>
          </a:xfrm>
          <a:prstGeom prst="rect">
            <a:avLst/>
          </a:prstGeom>
          <a:noFill/>
          <a:ln w="9525">
            <a:noFill/>
          </a:ln>
        </p:spPr>
      </p:pic>
      <p:pic>
        <p:nvPicPr>
          <p:cNvPr id="21513" name="图片 19"/>
          <p:cNvPicPr>
            <a:picLocks noChangeAspect="1"/>
          </p:cNvPicPr>
          <p:nvPr/>
        </p:nvPicPr>
        <p:blipFill>
          <a:blip r:embed="rId6" cstate="print"/>
          <a:stretch>
            <a:fillRect/>
          </a:stretch>
        </p:blipFill>
        <p:spPr>
          <a:xfrm>
            <a:off x="15425738" y="6778625"/>
            <a:ext cx="4224337" cy="4159250"/>
          </a:xfrm>
          <a:prstGeom prst="rect">
            <a:avLst/>
          </a:prstGeom>
          <a:noFill/>
          <a:ln w="9525">
            <a:noFill/>
          </a:ln>
        </p:spPr>
      </p:pic>
      <p:pic>
        <p:nvPicPr>
          <p:cNvPr id="21514" name="图片 20"/>
          <p:cNvPicPr>
            <a:picLocks noChangeAspect="1"/>
          </p:cNvPicPr>
          <p:nvPr/>
        </p:nvPicPr>
        <p:blipFill>
          <a:blip r:embed="rId7" cstate="print"/>
          <a:srcRect b="8829"/>
          <a:stretch>
            <a:fillRect/>
          </a:stretch>
        </p:blipFill>
        <p:spPr>
          <a:xfrm>
            <a:off x="19734213" y="6835775"/>
            <a:ext cx="4057650" cy="4079875"/>
          </a:xfrm>
          <a:prstGeom prst="rect">
            <a:avLst/>
          </a:prstGeom>
          <a:noFill/>
          <a:ln w="9525">
            <a:noFill/>
          </a:ln>
        </p:spPr>
      </p:pic>
      <p:sp>
        <p:nvSpPr>
          <p:cNvPr id="21515" name="Text Box 15"/>
          <p:cNvSpPr txBox="1"/>
          <p:nvPr/>
        </p:nvSpPr>
        <p:spPr>
          <a:xfrm>
            <a:off x="333375" y="1992313"/>
            <a:ext cx="11206163" cy="584200"/>
          </a:xfrm>
          <a:prstGeom prst="rect">
            <a:avLst/>
          </a:prstGeom>
          <a:solidFill>
            <a:srgbClr val="0072BB"/>
          </a:solidFill>
          <a:ln w="9525">
            <a:noFill/>
          </a:ln>
        </p:spPr>
        <p:txBody>
          <a:bodyPr>
            <a:spAutoFit/>
          </a:bodyPr>
          <a:lstStyle/>
          <a:p>
            <a:pPr marL="1905" indent="-1905" algn="ctr" defTabSz="1828800">
              <a:buNone/>
            </a:pPr>
            <a:r>
              <a:rPr lang="en-US" altLang="zh-CN" sz="3200" b="1" dirty="0">
                <a:solidFill>
                  <a:srgbClr val="FFFFFF"/>
                </a:solidFill>
                <a:latin typeface="Times New Roman" panose="02020603050405020304" pitchFamily="18" charset="0"/>
                <a:ea typeface="Arial Unicode MS" panose="020B0604020202020204" pitchFamily="34" charset="-122"/>
              </a:rPr>
              <a:t>Main Challenges</a:t>
            </a:r>
            <a:endParaRPr lang="en-US" altLang="zh-CN" sz="3200" b="1" dirty="0">
              <a:solidFill>
                <a:srgbClr val="FFFFFF"/>
              </a:solidFill>
              <a:latin typeface="Times New Roman" panose="02020603050405020304" pitchFamily="18" charset="0"/>
              <a:ea typeface="Arial Unicode MS" panose="020B0604020202020204"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文本框 1"/>
          <p:cNvSpPr txBox="1"/>
          <p:nvPr/>
        </p:nvSpPr>
        <p:spPr>
          <a:xfrm>
            <a:off x="1827213" y="523875"/>
            <a:ext cx="8924925" cy="830263"/>
          </a:xfrm>
          <a:prstGeom prst="rect">
            <a:avLst/>
          </a:prstGeom>
          <a:noFill/>
          <a:ln w="9525">
            <a:noFill/>
          </a:ln>
        </p:spPr>
        <p:txBody>
          <a:bodyPr>
            <a:spAutoFit/>
          </a:bodyPr>
          <a:lstStyle/>
          <a:p>
            <a:pPr marL="1905" indent="-1905" defTabSz="1828800">
              <a:buNone/>
            </a:pPr>
            <a:r>
              <a:rPr lang="en-US" altLang="zh-CN" sz="4800" b="1" dirty="0">
                <a:solidFill>
                  <a:srgbClr val="595959"/>
                </a:solidFill>
                <a:latin typeface="Times New Roman" panose="02020603050405020304" pitchFamily="18" charset="0"/>
                <a:ea typeface="Arial Unicode MS" panose="020B0604020202020204" pitchFamily="34" charset="-122"/>
              </a:rPr>
              <a:t>All-ceramic Core</a:t>
            </a:r>
            <a:endParaRPr lang="en-US" altLang="zh-CN" sz="4800" b="1" dirty="0">
              <a:solidFill>
                <a:srgbClr val="595959"/>
              </a:solidFill>
              <a:latin typeface="Times New Roman" panose="02020603050405020304" pitchFamily="18" charset="0"/>
              <a:ea typeface="Arial Unicode MS" panose="020B0604020202020204" pitchFamily="34" charset="-122"/>
            </a:endParaRPr>
          </a:p>
        </p:txBody>
      </p:sp>
      <p:sp>
        <p:nvSpPr>
          <p:cNvPr id="22531" name="文本框 30"/>
          <p:cNvSpPr txBox="1"/>
          <p:nvPr/>
        </p:nvSpPr>
        <p:spPr>
          <a:xfrm>
            <a:off x="12192000" y="203200"/>
            <a:ext cx="11320463" cy="830263"/>
          </a:xfrm>
          <a:prstGeom prst="rect">
            <a:avLst/>
          </a:prstGeom>
          <a:noFill/>
          <a:ln w="9525">
            <a:noFill/>
          </a:ln>
        </p:spPr>
        <p:txBody>
          <a:bodyPr>
            <a:spAutoFit/>
          </a:bodyPr>
          <a:lstStyle/>
          <a:p>
            <a:pPr marL="1905" indent="-1905" algn="ctr" defTabSz="1828800">
              <a:buNone/>
            </a:pPr>
            <a:r>
              <a:rPr lang="en-US" altLang="zh-CN" sz="4800" b="1" dirty="0">
                <a:solidFill>
                  <a:srgbClr val="FFFFFF"/>
                </a:solidFill>
                <a:latin typeface="Times New Roman" panose="02020603050405020304" pitchFamily="18" charset="0"/>
                <a:ea typeface="Arial Unicode MS" panose="020B0604020202020204" pitchFamily="34" charset="-122"/>
              </a:rPr>
              <a:t>O&amp;M of HTR-PM Nuclear Power Plants</a:t>
            </a:r>
            <a:endParaRPr lang="en-US" altLang="zh-CN" sz="4800" b="1" dirty="0">
              <a:solidFill>
                <a:srgbClr val="FFFFFF"/>
              </a:solidFill>
              <a:latin typeface="Times New Roman" panose="02020603050405020304" pitchFamily="18" charset="0"/>
              <a:ea typeface="Arial Unicode MS" panose="020B0604020202020204" pitchFamily="34" charset="-122"/>
            </a:endParaRPr>
          </a:p>
        </p:txBody>
      </p:sp>
      <p:pic>
        <p:nvPicPr>
          <p:cNvPr id="22532" name="图片 4"/>
          <p:cNvPicPr>
            <a:picLocks noChangeAspect="1"/>
          </p:cNvPicPr>
          <p:nvPr/>
        </p:nvPicPr>
        <p:blipFill>
          <a:blip r:embed="rId1" cstate="print"/>
          <a:stretch>
            <a:fillRect/>
          </a:stretch>
        </p:blipFill>
        <p:spPr>
          <a:xfrm>
            <a:off x="9674225" y="6069013"/>
            <a:ext cx="4178300" cy="3221037"/>
          </a:xfrm>
          <a:prstGeom prst="rect">
            <a:avLst/>
          </a:prstGeom>
          <a:noFill/>
          <a:ln w="9525">
            <a:noFill/>
          </a:ln>
        </p:spPr>
      </p:pic>
      <p:pic>
        <p:nvPicPr>
          <p:cNvPr id="22533" name="图片 5"/>
          <p:cNvPicPr>
            <a:picLocks noChangeAspect="1"/>
          </p:cNvPicPr>
          <p:nvPr/>
        </p:nvPicPr>
        <p:blipFill>
          <a:blip r:embed="rId2" cstate="print"/>
          <a:stretch>
            <a:fillRect/>
          </a:stretch>
        </p:blipFill>
        <p:spPr>
          <a:xfrm>
            <a:off x="9639300" y="2381250"/>
            <a:ext cx="4248150" cy="3222625"/>
          </a:xfrm>
          <a:prstGeom prst="rect">
            <a:avLst/>
          </a:prstGeom>
          <a:noFill/>
          <a:ln w="9525">
            <a:noFill/>
          </a:ln>
        </p:spPr>
      </p:pic>
      <p:grpSp>
        <p:nvGrpSpPr>
          <p:cNvPr id="22534" name="组合 12"/>
          <p:cNvGrpSpPr/>
          <p:nvPr/>
        </p:nvGrpSpPr>
        <p:grpSpPr>
          <a:xfrm>
            <a:off x="7296150" y="3616325"/>
            <a:ext cx="2316163" cy="1108075"/>
            <a:chOff x="5949117" y="3617044"/>
            <a:chExt cx="1346066" cy="895144"/>
          </a:xfrm>
        </p:grpSpPr>
        <p:cxnSp>
          <p:nvCxnSpPr>
            <p:cNvPr id="7" name="Straight Connector 6"/>
            <p:cNvCxnSpPr/>
            <p:nvPr/>
          </p:nvCxnSpPr>
          <p:spPr>
            <a:xfrm>
              <a:off x="5949117" y="3617044"/>
              <a:ext cx="690101" cy="0"/>
            </a:xfrm>
            <a:prstGeom prst="line">
              <a:avLst/>
            </a:prstGeom>
            <a:ln w="6350">
              <a:solidFill>
                <a:schemeClr val="bg1">
                  <a:lumMod val="65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8" name="Straight Connector 6"/>
            <p:cNvCxnSpPr/>
            <p:nvPr/>
          </p:nvCxnSpPr>
          <p:spPr>
            <a:xfrm>
              <a:off x="6655825" y="4512188"/>
              <a:ext cx="639358" cy="0"/>
            </a:xfrm>
            <a:prstGeom prst="line">
              <a:avLst/>
            </a:prstGeom>
            <a:ln w="6350">
              <a:solidFill>
                <a:schemeClr val="bg1">
                  <a:lumMod val="6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6"/>
            <p:cNvCxnSpPr/>
            <p:nvPr/>
          </p:nvCxnSpPr>
          <p:spPr>
            <a:xfrm>
              <a:off x="6639218" y="3656800"/>
              <a:ext cx="0" cy="855388"/>
            </a:xfrm>
            <a:prstGeom prst="line">
              <a:avLst/>
            </a:prstGeom>
            <a:ln w="63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22535" name="图片 13"/>
          <p:cNvPicPr>
            <a:picLocks noChangeAspect="1"/>
          </p:cNvPicPr>
          <p:nvPr/>
        </p:nvPicPr>
        <p:blipFill>
          <a:blip r:embed="rId3" cstate="print"/>
          <a:stretch>
            <a:fillRect/>
          </a:stretch>
        </p:blipFill>
        <p:spPr>
          <a:xfrm>
            <a:off x="10040938" y="9359900"/>
            <a:ext cx="3819525" cy="2312988"/>
          </a:xfrm>
          <a:prstGeom prst="rect">
            <a:avLst/>
          </a:prstGeom>
          <a:noFill/>
          <a:ln w="9525">
            <a:noFill/>
          </a:ln>
        </p:spPr>
      </p:pic>
      <p:sp>
        <p:nvSpPr>
          <p:cNvPr id="15" name="矩形 14"/>
          <p:cNvSpPr/>
          <p:nvPr/>
        </p:nvSpPr>
        <p:spPr>
          <a:xfrm>
            <a:off x="608013" y="2273300"/>
            <a:ext cx="7059613" cy="4432300"/>
          </a:xfrm>
          <a:prstGeom prst="rect">
            <a:avLst/>
          </a:prstGeom>
          <a:no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2537" name="Text Box 15"/>
          <p:cNvSpPr txBox="1"/>
          <p:nvPr/>
        </p:nvSpPr>
        <p:spPr>
          <a:xfrm>
            <a:off x="608013" y="2282825"/>
            <a:ext cx="7059612" cy="646113"/>
          </a:xfrm>
          <a:prstGeom prst="rect">
            <a:avLst/>
          </a:prstGeom>
          <a:solidFill>
            <a:srgbClr val="0072BB"/>
          </a:solidFill>
          <a:ln w="9525">
            <a:noFill/>
          </a:ln>
        </p:spPr>
        <p:txBody>
          <a:bodyPr>
            <a:spAutoFit/>
          </a:bodyPr>
          <a:lstStyle/>
          <a:p>
            <a:pPr marL="1905" indent="-1905" algn="ctr" defTabSz="1828800">
              <a:buNone/>
            </a:pPr>
            <a:r>
              <a:rPr lang="en-US" altLang="zh-CN" sz="3600" b="1" dirty="0">
                <a:solidFill>
                  <a:srgbClr val="FFFFFF"/>
                </a:solidFill>
                <a:latin typeface="Times New Roman" panose="02020603050405020304" pitchFamily="18" charset="0"/>
                <a:ea typeface="Arial Unicode MS" panose="020B0604020202020204" pitchFamily="34" charset="-122"/>
              </a:rPr>
              <a:t>O&amp;M Issues</a:t>
            </a:r>
            <a:endParaRPr lang="en-US" altLang="zh-CN" sz="3600" b="1" dirty="0">
              <a:solidFill>
                <a:srgbClr val="FFFFFF"/>
              </a:solidFill>
              <a:latin typeface="Times New Roman" panose="02020603050405020304" pitchFamily="18" charset="0"/>
              <a:ea typeface="Arial Unicode MS" panose="020B0604020202020204" pitchFamily="34" charset="-122"/>
            </a:endParaRPr>
          </a:p>
        </p:txBody>
      </p:sp>
      <p:sp>
        <p:nvSpPr>
          <p:cNvPr id="19" name="矩形 18"/>
          <p:cNvSpPr/>
          <p:nvPr/>
        </p:nvSpPr>
        <p:spPr>
          <a:xfrm>
            <a:off x="608013" y="6702425"/>
            <a:ext cx="7059613" cy="5360988"/>
          </a:xfrm>
          <a:prstGeom prst="rect">
            <a:avLst/>
          </a:prstGeom>
          <a:no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2539" name="Text Box 15"/>
          <p:cNvSpPr txBox="1"/>
          <p:nvPr/>
        </p:nvSpPr>
        <p:spPr>
          <a:xfrm>
            <a:off x="608013" y="6707188"/>
            <a:ext cx="7059612" cy="646112"/>
          </a:xfrm>
          <a:prstGeom prst="rect">
            <a:avLst/>
          </a:prstGeom>
          <a:solidFill>
            <a:srgbClr val="0072BB"/>
          </a:solidFill>
          <a:ln w="9525">
            <a:noFill/>
          </a:ln>
        </p:spPr>
        <p:txBody>
          <a:bodyPr>
            <a:spAutoFit/>
          </a:bodyPr>
          <a:lstStyle/>
          <a:p>
            <a:pPr marL="1905" indent="-1905" algn="ctr" defTabSz="1828800">
              <a:buNone/>
            </a:pPr>
            <a:r>
              <a:rPr lang="en-US" altLang="zh-CN" sz="3600" b="1" dirty="0">
                <a:solidFill>
                  <a:srgbClr val="FFFFFF"/>
                </a:solidFill>
                <a:latin typeface="Times New Roman" panose="02020603050405020304" pitchFamily="18" charset="0"/>
                <a:ea typeface="Arial Unicode MS" panose="020B0604020202020204" pitchFamily="34" charset="-122"/>
              </a:rPr>
              <a:t>Solution</a:t>
            </a:r>
            <a:endParaRPr lang="en-US" altLang="zh-CN" sz="3600" b="1" dirty="0">
              <a:solidFill>
                <a:srgbClr val="FFFFFF"/>
              </a:solidFill>
              <a:latin typeface="Times New Roman" panose="02020603050405020304" pitchFamily="18" charset="0"/>
              <a:ea typeface="Arial Unicode MS" panose="020B0604020202020204" pitchFamily="34" charset="-122"/>
            </a:endParaRPr>
          </a:p>
        </p:txBody>
      </p:sp>
      <p:sp>
        <p:nvSpPr>
          <p:cNvPr id="22540" name="文本框 21"/>
          <p:cNvSpPr txBox="1"/>
          <p:nvPr/>
        </p:nvSpPr>
        <p:spPr>
          <a:xfrm>
            <a:off x="773113" y="2943225"/>
            <a:ext cx="6753225" cy="3277820"/>
          </a:xfrm>
          <a:prstGeom prst="rect">
            <a:avLst/>
          </a:prstGeom>
          <a:noFill/>
          <a:ln w="9525">
            <a:noFill/>
          </a:ln>
        </p:spPr>
        <p:txBody>
          <a:bodyPr>
            <a:spAutoFit/>
          </a:bodyPr>
          <a:lstStyle/>
          <a:p>
            <a:pPr marL="457200" indent="-457200">
              <a:buFont typeface="Wingdings" panose="05000000000000000000" pitchFamily="2" charset="2"/>
              <a:buChar char="p"/>
            </a:pPr>
            <a:r>
              <a:rPr lang="en-US" altLang="zh-CN" sz="2300" b="1" dirty="0">
                <a:solidFill>
                  <a:srgbClr val="335A89"/>
                </a:solidFill>
                <a:latin typeface="Times New Roman" panose="02020603050405020304" pitchFamily="18" charset="0"/>
                <a:ea typeface="Arial Unicode MS" panose="020B0604020202020204" pitchFamily="34" charset="-122"/>
              </a:rPr>
              <a:t>Graphite and carbon bricks will adsorb moisture in the air during production, transportation and installation</a:t>
            </a:r>
            <a:endParaRPr lang="en-US" altLang="zh-CN" sz="2300" b="1" dirty="0">
              <a:solidFill>
                <a:srgbClr val="335A89"/>
              </a:solidFill>
              <a:latin typeface="Times New Roman" panose="02020603050405020304" pitchFamily="18" charset="0"/>
              <a:ea typeface="Arial Unicode MS" panose="020B0604020202020204" pitchFamily="34" charset="-122"/>
            </a:endParaRPr>
          </a:p>
          <a:p>
            <a:pPr marL="457200" indent="-457200">
              <a:buFont typeface="Wingdings" panose="05000000000000000000" pitchFamily="2" charset="2"/>
              <a:buChar char="p"/>
            </a:pPr>
            <a:r>
              <a:rPr lang="en-US" altLang="zh-CN" sz="2300" b="1" dirty="0">
                <a:solidFill>
                  <a:srgbClr val="335A89"/>
                </a:solidFill>
                <a:latin typeface="Times New Roman" panose="02020603050405020304" pitchFamily="18" charset="0"/>
                <a:ea typeface="Arial Unicode MS" panose="020B0604020202020204" pitchFamily="34" charset="-122"/>
              </a:rPr>
              <a:t>In the high temperature environment when the reactor is in operation, water vapor will chemically react with carbon materials, causing corrosion of equipment. </a:t>
            </a:r>
            <a:endParaRPr lang="en-US" altLang="zh-CN" sz="2300" b="1" dirty="0">
              <a:solidFill>
                <a:srgbClr val="335A89"/>
              </a:solidFill>
              <a:latin typeface="Times New Roman" panose="02020603050405020304" pitchFamily="18" charset="0"/>
              <a:ea typeface="Arial Unicode MS" panose="020B0604020202020204" pitchFamily="34" charset="-122"/>
            </a:endParaRPr>
          </a:p>
          <a:p>
            <a:pPr marL="457200" indent="-457200">
              <a:buFont typeface="Wingdings" panose="05000000000000000000" pitchFamily="2" charset="2"/>
              <a:buChar char="p"/>
            </a:pPr>
            <a:r>
              <a:rPr lang="en-US" altLang="zh-CN" sz="2300" b="1" dirty="0">
                <a:solidFill>
                  <a:srgbClr val="335A89"/>
                </a:solidFill>
                <a:latin typeface="Times New Roman" panose="02020603050405020304" pitchFamily="18" charset="0"/>
                <a:ea typeface="Arial Unicode MS" panose="020B0604020202020204" pitchFamily="34" charset="-122"/>
              </a:rPr>
              <a:t>There is no mature dehumidification technology available</a:t>
            </a:r>
            <a:endParaRPr lang="en-US" altLang="zh-CN" sz="2300" b="1" dirty="0">
              <a:solidFill>
                <a:srgbClr val="335A89"/>
              </a:solidFill>
              <a:latin typeface="Times New Roman" panose="02020603050405020304" pitchFamily="18" charset="0"/>
              <a:ea typeface="Arial Unicode MS" panose="020B0604020202020204" pitchFamily="34" charset="-122"/>
            </a:endParaRPr>
          </a:p>
        </p:txBody>
      </p:sp>
      <p:sp>
        <p:nvSpPr>
          <p:cNvPr id="39951" name="文本框 22"/>
          <p:cNvSpPr txBox="1">
            <a:spLocks noChangeArrowheads="1"/>
          </p:cNvSpPr>
          <p:nvPr/>
        </p:nvSpPr>
        <p:spPr bwMode="auto">
          <a:xfrm>
            <a:off x="801688" y="7354888"/>
            <a:ext cx="6556375" cy="2246313"/>
          </a:xfrm>
          <a:prstGeom prst="rect">
            <a:avLst/>
          </a:prstGeom>
          <a:noFill/>
          <a:ln w="9525">
            <a:noFill/>
            <a:miter lim="800000"/>
          </a:ln>
        </p:spPr>
        <p:txBody>
          <a:bodyPr>
            <a:spAutoFit/>
          </a:bodyPr>
          <a:lstStyle/>
          <a:p>
            <a:pPr marL="1905" marR="0" indent="-1905" defTabSz="504825">
              <a:buClrTx/>
              <a:buSzTx/>
              <a:buFontTx/>
              <a:buNone/>
              <a:defRPr/>
            </a:pPr>
            <a:r>
              <a:rPr kumimoji="0" lang="en-US" altLang="zh-CN" sz="20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Developing the optimal heating and dehumidification scheme of primary circuit;</a:t>
            </a:r>
            <a:endParaRPr kumimoji="0" lang="en-US" altLang="zh-CN" sz="20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endParaRPr>
          </a:p>
          <a:p>
            <a:pPr marL="438150" marR="0" indent="-438150" defTabSz="504825">
              <a:buClrTx/>
              <a:buSzTx/>
              <a:buFont typeface="Wingdings" panose="05000000000000000000" pitchFamily="2" charset="2"/>
              <a:buChar char="p"/>
              <a:defRPr/>
            </a:pPr>
            <a:r>
              <a:rPr kumimoji="0" lang="en-US" altLang="zh-CN" sz="20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Variation characteristics of water diffusion coefficient of nuclear graphite</a:t>
            </a:r>
            <a:endParaRPr kumimoji="0" lang="en-US" altLang="zh-CN" sz="20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endParaRPr>
          </a:p>
          <a:p>
            <a:pPr marL="438150" marR="0" indent="-438150" defTabSz="504825">
              <a:buClrTx/>
              <a:buSzTx/>
              <a:buFont typeface="Wingdings" panose="05000000000000000000" pitchFamily="2" charset="2"/>
              <a:buChar char="p"/>
              <a:defRPr/>
            </a:pPr>
            <a:r>
              <a:rPr kumimoji="0" lang="en-US" altLang="zh-CN" sz="20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Vacuum pumping, separation by heating and dehumidification by heating and adsorption</a:t>
            </a:r>
            <a:endParaRPr kumimoji="0" lang="en-US" altLang="zh-CN" sz="20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endParaRPr>
          </a:p>
          <a:p>
            <a:pPr marL="438150" marR="0" indent="-438150" defTabSz="504825">
              <a:buClrTx/>
              <a:buSzTx/>
              <a:buFont typeface="Wingdings" panose="05000000000000000000" pitchFamily="2" charset="2"/>
              <a:buChar char="p"/>
              <a:defRPr/>
            </a:pPr>
            <a:r>
              <a:rPr kumimoji="0" lang="en-US" altLang="zh-CN" sz="20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Developing a hot gas humidity sampling device</a:t>
            </a:r>
            <a:endParaRPr kumimoji="0" lang="en-US" altLang="zh-CN" sz="20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22542" name="图片 23"/>
          <p:cNvPicPr>
            <a:picLocks noChangeAspect="1"/>
          </p:cNvPicPr>
          <p:nvPr/>
        </p:nvPicPr>
        <p:blipFill>
          <a:blip r:embed="rId4" cstate="print"/>
          <a:stretch>
            <a:fillRect/>
          </a:stretch>
        </p:blipFill>
        <p:spPr>
          <a:xfrm>
            <a:off x="1254125" y="9955213"/>
            <a:ext cx="2825750" cy="2108200"/>
          </a:xfrm>
          <a:prstGeom prst="rect">
            <a:avLst/>
          </a:prstGeom>
          <a:noFill/>
          <a:ln w="9525">
            <a:noFill/>
          </a:ln>
        </p:spPr>
      </p:pic>
      <p:pic>
        <p:nvPicPr>
          <p:cNvPr id="22543" name="Picture 2"/>
          <p:cNvPicPr>
            <a:picLocks noChangeAspect="1"/>
          </p:cNvPicPr>
          <p:nvPr/>
        </p:nvPicPr>
        <p:blipFill>
          <a:blip r:embed="rId5" cstate="print"/>
          <a:stretch>
            <a:fillRect/>
          </a:stretch>
        </p:blipFill>
        <p:spPr>
          <a:xfrm>
            <a:off x="4281488" y="10055225"/>
            <a:ext cx="2414587" cy="1908175"/>
          </a:xfrm>
          <a:prstGeom prst="rect">
            <a:avLst/>
          </a:prstGeom>
          <a:noFill/>
          <a:ln w="9525">
            <a:noFill/>
          </a:ln>
        </p:spPr>
      </p:pic>
      <p:grpSp>
        <p:nvGrpSpPr>
          <p:cNvPr id="22544" name="组合 25"/>
          <p:cNvGrpSpPr/>
          <p:nvPr/>
        </p:nvGrpSpPr>
        <p:grpSpPr>
          <a:xfrm flipV="1">
            <a:off x="13852525" y="3616325"/>
            <a:ext cx="2701925" cy="4616450"/>
            <a:chOff x="5949117" y="3617044"/>
            <a:chExt cx="1346066" cy="895144"/>
          </a:xfrm>
        </p:grpSpPr>
        <p:cxnSp>
          <p:nvCxnSpPr>
            <p:cNvPr id="27" name="Straight Connector 6"/>
            <p:cNvCxnSpPr/>
            <p:nvPr/>
          </p:nvCxnSpPr>
          <p:spPr>
            <a:xfrm>
              <a:off x="5949117" y="3617044"/>
              <a:ext cx="690432" cy="0"/>
            </a:xfrm>
            <a:prstGeom prst="line">
              <a:avLst/>
            </a:prstGeom>
            <a:ln w="6350">
              <a:solidFill>
                <a:schemeClr val="bg1">
                  <a:lumMod val="65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6"/>
            <p:cNvCxnSpPr/>
            <p:nvPr/>
          </p:nvCxnSpPr>
          <p:spPr>
            <a:xfrm>
              <a:off x="6656158" y="4512188"/>
              <a:ext cx="639025" cy="0"/>
            </a:xfrm>
            <a:prstGeom prst="line">
              <a:avLst/>
            </a:prstGeom>
            <a:ln w="6350">
              <a:solidFill>
                <a:schemeClr val="bg1">
                  <a:lumMod val="6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6"/>
            <p:cNvCxnSpPr/>
            <p:nvPr/>
          </p:nvCxnSpPr>
          <p:spPr>
            <a:xfrm>
              <a:off x="6639549" y="3617044"/>
              <a:ext cx="0" cy="895144"/>
            </a:xfrm>
            <a:prstGeom prst="line">
              <a:avLst/>
            </a:prstGeom>
            <a:ln w="63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0" name="矩形 29"/>
          <p:cNvSpPr/>
          <p:nvPr/>
        </p:nvSpPr>
        <p:spPr>
          <a:xfrm>
            <a:off x="16514763" y="2171700"/>
            <a:ext cx="7059613" cy="4433888"/>
          </a:xfrm>
          <a:prstGeom prst="rect">
            <a:avLst/>
          </a:prstGeom>
          <a:no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2546" name="Text Box 15"/>
          <p:cNvSpPr txBox="1"/>
          <p:nvPr/>
        </p:nvSpPr>
        <p:spPr>
          <a:xfrm>
            <a:off x="16514763" y="2182813"/>
            <a:ext cx="7059612" cy="646112"/>
          </a:xfrm>
          <a:prstGeom prst="rect">
            <a:avLst/>
          </a:prstGeom>
          <a:solidFill>
            <a:srgbClr val="0072BB"/>
          </a:solidFill>
          <a:ln w="9525">
            <a:noFill/>
          </a:ln>
        </p:spPr>
        <p:txBody>
          <a:bodyPr>
            <a:spAutoFit/>
          </a:bodyPr>
          <a:lstStyle/>
          <a:p>
            <a:pPr marL="1905" indent="-1905" algn="ctr" defTabSz="1828800">
              <a:buNone/>
            </a:pPr>
            <a:r>
              <a:rPr lang="en-US" altLang="zh-CN" sz="3600" b="1" dirty="0">
                <a:solidFill>
                  <a:srgbClr val="FFFFFF"/>
                </a:solidFill>
                <a:latin typeface="Times New Roman" panose="02020603050405020304" pitchFamily="18" charset="0"/>
                <a:ea typeface="Arial Unicode MS" panose="020B0604020202020204" pitchFamily="34" charset="-122"/>
              </a:rPr>
              <a:t>O&amp;M Issues</a:t>
            </a:r>
            <a:endParaRPr lang="en-US" altLang="zh-CN" sz="3600" b="1" dirty="0">
              <a:solidFill>
                <a:srgbClr val="FFFFFF"/>
              </a:solidFill>
              <a:latin typeface="Times New Roman" panose="02020603050405020304" pitchFamily="18" charset="0"/>
              <a:ea typeface="Arial Unicode MS" panose="020B0604020202020204" pitchFamily="34" charset="-122"/>
            </a:endParaRPr>
          </a:p>
        </p:txBody>
      </p:sp>
      <p:sp>
        <p:nvSpPr>
          <p:cNvPr id="32" name="矩形 31"/>
          <p:cNvSpPr/>
          <p:nvPr/>
        </p:nvSpPr>
        <p:spPr>
          <a:xfrm>
            <a:off x="16514763" y="6602413"/>
            <a:ext cx="7059613" cy="5360988"/>
          </a:xfrm>
          <a:prstGeom prst="rect">
            <a:avLst/>
          </a:prstGeom>
          <a:no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2548" name="Text Box 15"/>
          <p:cNvSpPr txBox="1"/>
          <p:nvPr/>
        </p:nvSpPr>
        <p:spPr>
          <a:xfrm>
            <a:off x="16514763" y="6607175"/>
            <a:ext cx="7059612" cy="646113"/>
          </a:xfrm>
          <a:prstGeom prst="rect">
            <a:avLst/>
          </a:prstGeom>
          <a:solidFill>
            <a:srgbClr val="0072BB"/>
          </a:solidFill>
          <a:ln w="9525">
            <a:noFill/>
          </a:ln>
        </p:spPr>
        <p:txBody>
          <a:bodyPr>
            <a:spAutoFit/>
          </a:bodyPr>
          <a:lstStyle/>
          <a:p>
            <a:pPr marL="1905" indent="-1905" algn="ctr" defTabSz="1828800">
              <a:buNone/>
            </a:pPr>
            <a:r>
              <a:rPr lang="en-US" altLang="zh-CN" sz="3600" b="1" dirty="0">
                <a:solidFill>
                  <a:srgbClr val="FFFFFF"/>
                </a:solidFill>
                <a:latin typeface="Times New Roman" panose="02020603050405020304" pitchFamily="18" charset="0"/>
                <a:ea typeface="Arial Unicode MS" panose="020B0604020202020204" pitchFamily="34" charset="-122"/>
              </a:rPr>
              <a:t>Solution</a:t>
            </a:r>
            <a:endParaRPr lang="en-US" altLang="zh-CN" sz="3600" b="1" dirty="0">
              <a:solidFill>
                <a:srgbClr val="FFFFFF"/>
              </a:solidFill>
              <a:latin typeface="Times New Roman" panose="02020603050405020304" pitchFamily="18" charset="0"/>
              <a:ea typeface="Arial Unicode MS" panose="020B0604020202020204" pitchFamily="34" charset="-122"/>
            </a:endParaRPr>
          </a:p>
        </p:txBody>
      </p:sp>
      <p:sp>
        <p:nvSpPr>
          <p:cNvPr id="22549" name="文本框 33"/>
          <p:cNvSpPr txBox="1"/>
          <p:nvPr/>
        </p:nvSpPr>
        <p:spPr>
          <a:xfrm>
            <a:off x="16687800" y="3333750"/>
            <a:ext cx="6753225" cy="2678113"/>
          </a:xfrm>
          <a:prstGeom prst="rect">
            <a:avLst/>
          </a:prstGeom>
          <a:noFill/>
          <a:ln w="9525">
            <a:noFill/>
          </a:ln>
        </p:spPr>
        <p:txBody>
          <a:bodyPr>
            <a:spAutoFit/>
          </a:bodyPr>
          <a:lstStyle/>
          <a:p>
            <a:pPr marL="457200" indent="-457200">
              <a:buFont typeface="Wingdings" panose="05000000000000000000" pitchFamily="2" charset="2"/>
              <a:buChar char="p"/>
            </a:pPr>
            <a:r>
              <a:rPr lang="en-US" altLang="zh-CN" sz="2800" b="1" dirty="0">
                <a:solidFill>
                  <a:srgbClr val="335A89"/>
                </a:solidFill>
                <a:latin typeface="Times New Roman" panose="02020603050405020304" pitchFamily="18" charset="0"/>
                <a:ea typeface="Arial Unicode MS" panose="020B0604020202020204" pitchFamily="34" charset="-122"/>
              </a:rPr>
              <a:t>There are gaps between carbon bricks and graphite components, leading to a certain degree of helium bypass</a:t>
            </a:r>
            <a:endParaRPr lang="en-US" altLang="zh-CN" sz="2800" b="1" dirty="0">
              <a:solidFill>
                <a:srgbClr val="335A89"/>
              </a:solidFill>
              <a:latin typeface="Times New Roman" panose="02020603050405020304" pitchFamily="18" charset="0"/>
              <a:ea typeface="Arial Unicode MS" panose="020B0604020202020204" pitchFamily="34" charset="-122"/>
            </a:endParaRPr>
          </a:p>
          <a:p>
            <a:pPr marL="457200" indent="-457200">
              <a:buFont typeface="Wingdings" panose="05000000000000000000" pitchFamily="2" charset="2"/>
              <a:buChar char="p"/>
            </a:pPr>
            <a:r>
              <a:rPr lang="en-US" altLang="zh-CN" sz="2800" b="1" dirty="0">
                <a:solidFill>
                  <a:srgbClr val="335A89"/>
                </a:solidFill>
                <a:latin typeface="Times New Roman" panose="02020603050405020304" pitchFamily="18" charset="0"/>
                <a:ea typeface="Arial Unicode MS" panose="020B0604020202020204" pitchFamily="34" charset="-122"/>
              </a:rPr>
              <a:t>Excessive helium bypass flow in the core, limiting the increase of reactor power</a:t>
            </a:r>
            <a:endParaRPr lang="en-US" altLang="zh-CN" sz="2800" b="1" dirty="0">
              <a:solidFill>
                <a:srgbClr val="335A89"/>
              </a:solidFill>
              <a:latin typeface="Times New Roman" panose="02020603050405020304" pitchFamily="18" charset="0"/>
              <a:ea typeface="Arial Unicode MS" panose="020B0604020202020204" pitchFamily="34" charset="-122"/>
            </a:endParaRPr>
          </a:p>
        </p:txBody>
      </p:sp>
      <p:sp>
        <p:nvSpPr>
          <p:cNvPr id="39963" name="文本框 34"/>
          <p:cNvSpPr txBox="1">
            <a:spLocks noChangeArrowheads="1"/>
          </p:cNvSpPr>
          <p:nvPr/>
        </p:nvSpPr>
        <p:spPr bwMode="auto">
          <a:xfrm>
            <a:off x="16767175" y="7354888"/>
            <a:ext cx="6554788" cy="4154984"/>
          </a:xfrm>
          <a:prstGeom prst="rect">
            <a:avLst/>
          </a:prstGeom>
          <a:noFill/>
          <a:ln w="9525">
            <a:noFill/>
            <a:miter lim="800000"/>
          </a:ln>
        </p:spPr>
        <p:txBody>
          <a:bodyPr>
            <a:spAutoFit/>
          </a:bodyPr>
          <a:lstStyle/>
          <a:p>
            <a:pPr marL="1905" marR="0" indent="-1905" defTabSz="504825">
              <a:buClrTx/>
              <a:buSzTx/>
              <a:buFontTx/>
              <a:buNone/>
              <a:defRPr/>
            </a:pPr>
            <a:r>
              <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New </a:t>
            </a:r>
            <a:r>
              <a:rPr kumimoji="0" lang="en-US" altLang="zh-CN" sz="2400" b="1" kern="1200" cap="none" spc="0" normalizeH="0" baseline="0" noProof="0"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operating mode at W platform in transition core stage</a:t>
            </a:r>
            <a:r>
              <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a:t>
            </a:r>
            <a:endPar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endParaRPr>
          </a:p>
          <a:p>
            <a:pPr marL="438150" marR="0" indent="-438150" defTabSz="504825">
              <a:buClrTx/>
              <a:buSzTx/>
              <a:buFont typeface="Wingdings" panose="05000000000000000000" pitchFamily="2" charset="2"/>
              <a:buChar char="p"/>
              <a:defRPr/>
            </a:pPr>
            <a:r>
              <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48 tests to explore core characteristics under new conditions</a:t>
            </a:r>
            <a:endPar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endParaRPr>
          </a:p>
          <a:p>
            <a:pPr marL="438150" marR="0" indent="-438150" defTabSz="504825">
              <a:buClrTx/>
              <a:buSzTx/>
              <a:buFont typeface="Wingdings" panose="05000000000000000000" pitchFamily="2" charset="2"/>
              <a:buChar char="p"/>
              <a:defRPr/>
            </a:pPr>
            <a:r>
              <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Determining the stable operating power platform (W platform) and key operating parameters by core physics, thermal hydraulic</a:t>
            </a:r>
            <a:r>
              <a:rPr lang="en-US" altLang="zh-CN" sz="2400" b="1"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a:t>
            </a:r>
            <a:r>
              <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 and safety analysis &amp; calculation</a:t>
            </a:r>
            <a:endPar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endParaRPr>
          </a:p>
          <a:p>
            <a:pPr marL="438150" marR="0" indent="-438150" defTabSz="504825">
              <a:buClrTx/>
              <a:buSzTx/>
              <a:buFont typeface="Wingdings" panose="05000000000000000000" pitchFamily="2" charset="2"/>
              <a:buChar char="p"/>
              <a:defRPr/>
            </a:pPr>
            <a:r>
              <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W platform running stably, and continuously refueling till equilibrium core, so as to further improve the power</a:t>
            </a:r>
            <a:endParaRPr kumimoji="0" lang="en-US" altLang="zh-CN" sz="2400" b="1" kern="1200" cap="none" spc="0" normalizeH="0" baseline="0" noProof="0" dirty="0">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文本框 1"/>
          <p:cNvSpPr txBox="1"/>
          <p:nvPr/>
        </p:nvSpPr>
        <p:spPr>
          <a:xfrm>
            <a:off x="1827213" y="89248"/>
            <a:ext cx="8924925" cy="1570038"/>
          </a:xfrm>
          <a:prstGeom prst="rect">
            <a:avLst/>
          </a:prstGeom>
          <a:noFill/>
          <a:ln w="9525">
            <a:noFill/>
          </a:ln>
        </p:spPr>
        <p:txBody>
          <a:bodyPr>
            <a:spAutoFit/>
          </a:bodyPr>
          <a:lstStyle/>
          <a:p>
            <a:pPr marL="1905" indent="-1905" defTabSz="1828800">
              <a:buNone/>
            </a:pPr>
            <a:r>
              <a:rPr lang="en-US" altLang="zh-CN" sz="4800" b="1" dirty="0">
                <a:solidFill>
                  <a:srgbClr val="595959"/>
                </a:solidFill>
                <a:latin typeface="Times New Roman" panose="02020603050405020304" pitchFamily="18" charset="0"/>
                <a:ea typeface="Arial Unicode MS" panose="020B0604020202020204" pitchFamily="34" charset="-122"/>
              </a:rPr>
              <a:t>Low volumetric power density of reactor core</a:t>
            </a:r>
            <a:endParaRPr lang="en-US" altLang="zh-CN" sz="4800" b="1" dirty="0">
              <a:solidFill>
                <a:srgbClr val="595959"/>
              </a:solidFill>
              <a:latin typeface="Times New Roman" panose="02020603050405020304" pitchFamily="18" charset="0"/>
              <a:ea typeface="Arial Unicode MS" panose="020B0604020202020204" pitchFamily="34" charset="-122"/>
            </a:endParaRPr>
          </a:p>
        </p:txBody>
      </p:sp>
      <p:sp>
        <p:nvSpPr>
          <p:cNvPr id="23555" name="文本框 30"/>
          <p:cNvSpPr txBox="1"/>
          <p:nvPr/>
        </p:nvSpPr>
        <p:spPr>
          <a:xfrm>
            <a:off x="12282488" y="203200"/>
            <a:ext cx="11229975" cy="830263"/>
          </a:xfrm>
          <a:prstGeom prst="rect">
            <a:avLst/>
          </a:prstGeom>
          <a:noFill/>
          <a:ln w="9525">
            <a:noFill/>
          </a:ln>
        </p:spPr>
        <p:txBody>
          <a:bodyPr>
            <a:spAutoFit/>
          </a:bodyPr>
          <a:lstStyle/>
          <a:p>
            <a:pPr marL="1905" indent="-1905" algn="ctr" defTabSz="1828800">
              <a:buNone/>
            </a:pPr>
            <a:r>
              <a:rPr lang="en-US" altLang="zh-CN" sz="4800" b="1" dirty="0">
                <a:solidFill>
                  <a:srgbClr val="FFFFFF"/>
                </a:solidFill>
                <a:latin typeface="Times New Roman" panose="02020603050405020304" pitchFamily="18" charset="0"/>
                <a:ea typeface="Arial Unicode MS" panose="020B0604020202020204" pitchFamily="34" charset="-122"/>
              </a:rPr>
              <a:t>O&amp;M of HTR-PM Nuclear Power Plants</a:t>
            </a:r>
            <a:endParaRPr lang="en-US" altLang="zh-CN" sz="4800" b="1" dirty="0">
              <a:solidFill>
                <a:srgbClr val="FFFFFF"/>
              </a:solidFill>
              <a:latin typeface="Times New Roman" panose="02020603050405020304" pitchFamily="18" charset="0"/>
              <a:ea typeface="Arial Unicode MS" panose="020B0604020202020204" pitchFamily="34" charset="-122"/>
            </a:endParaRPr>
          </a:p>
        </p:txBody>
      </p:sp>
      <p:sp>
        <p:nvSpPr>
          <p:cNvPr id="97" name="图形 1039"/>
          <p:cNvSpPr/>
          <p:nvPr/>
        </p:nvSpPr>
        <p:spPr>
          <a:xfrm>
            <a:off x="895350" y="2916238"/>
            <a:ext cx="6796088" cy="6108700"/>
          </a:xfrm>
          <a:custGeom>
            <a:avLst/>
            <a:gdLst>
              <a:gd name="connsiteX0" fmla="*/ 2103845 w 2116125"/>
              <a:gd name="connsiteY0" fmla="*/ 397737 h 1627043"/>
              <a:gd name="connsiteX1" fmla="*/ 1564289 w 2116125"/>
              <a:gd name="connsiteY1" fmla="*/ 1250519 h 1627043"/>
              <a:gd name="connsiteX2" fmla="*/ 426573 w 2116125"/>
              <a:gd name="connsiteY2" fmla="*/ 1557682 h 1627043"/>
              <a:gd name="connsiteX3" fmla="*/ 52723 w 2116125"/>
              <a:gd name="connsiteY3" fmla="*/ 440174 h 1627043"/>
              <a:gd name="connsiteX4" fmla="*/ 1166189 w 2116125"/>
              <a:gd name="connsiteY4" fmla="*/ 1659 h 1627043"/>
              <a:gd name="connsiteX5" fmla="*/ 2103845 w 2116125"/>
              <a:gd name="connsiteY5" fmla="*/ 397737 h 162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6125" h="1627043">
                <a:moveTo>
                  <a:pt x="2103845" y="397737"/>
                </a:moveTo>
                <a:cubicBezTo>
                  <a:pt x="2176594" y="636193"/>
                  <a:pt x="1919951" y="973668"/>
                  <a:pt x="1564289" y="1250519"/>
                </a:cubicBezTo>
                <a:cubicBezTo>
                  <a:pt x="1208626" y="1527370"/>
                  <a:pt x="753944" y="1743597"/>
                  <a:pt x="426573" y="1557682"/>
                </a:cubicBezTo>
                <a:cubicBezTo>
                  <a:pt x="99201" y="1373789"/>
                  <a:pt x="-100859" y="787754"/>
                  <a:pt x="52723" y="440174"/>
                </a:cubicBezTo>
                <a:cubicBezTo>
                  <a:pt x="204283" y="92595"/>
                  <a:pt x="711507" y="-14508"/>
                  <a:pt x="1166189" y="1659"/>
                </a:cubicBezTo>
                <a:cubicBezTo>
                  <a:pt x="1622892" y="17825"/>
                  <a:pt x="2029075" y="159282"/>
                  <a:pt x="2103845" y="397737"/>
                </a:cubicBezTo>
                <a:close/>
              </a:path>
            </a:pathLst>
          </a:custGeom>
          <a:gradFill>
            <a:gsLst>
              <a:gs pos="0">
                <a:srgbClr val="1A82B0">
                  <a:alpha val="21000"/>
                </a:srgbClr>
              </a:gs>
              <a:gs pos="100000">
                <a:srgbClr val="8AAE8A">
                  <a:alpha val="0"/>
                </a:srgbClr>
              </a:gs>
            </a:gsLst>
            <a:lin ang="0" scaled="0"/>
          </a:gradFill>
          <a:ln w="20193" cap="flat">
            <a:noFill/>
            <a:prstDash val="solid"/>
            <a:miter/>
          </a:ln>
        </p:spPr>
        <p:txBody>
          <a:bodyPr anchor="ctr"/>
          <a:lstStyle/>
          <a:p>
            <a:pPr marL="0" marR="0" lvl="0" indent="0" algn="l" defTabSz="504825" rtl="0" eaLnBrk="1" fontAlgn="auto" latinLnBrk="0" hangingPunct="1">
              <a:lnSpc>
                <a:spcPct val="100000"/>
              </a:lnSpc>
              <a:spcBef>
                <a:spcPct val="0"/>
              </a:spcBef>
              <a:spcAft>
                <a:spcPct val="0"/>
              </a:spcAft>
              <a:buClrTx/>
              <a:buSzTx/>
              <a:buFontTx/>
              <a:buNone/>
              <a:defRPr/>
            </a:pPr>
            <a:endParaRPr kumimoji="0" lang="zh-CN" altLang="en-US" sz="1990" b="0" i="0" u="none" strike="noStrike" kern="1200" cap="none" spc="0" normalizeH="0" baseline="0" noProof="1">
              <a:ln>
                <a:noFill/>
              </a:ln>
              <a:solidFill>
                <a:schemeClr val="tx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98" name="图形 1039"/>
          <p:cNvSpPr/>
          <p:nvPr/>
        </p:nvSpPr>
        <p:spPr>
          <a:xfrm rot="14305648">
            <a:off x="15912307" y="3112295"/>
            <a:ext cx="6975475" cy="6396038"/>
          </a:xfrm>
          <a:custGeom>
            <a:avLst/>
            <a:gdLst>
              <a:gd name="connsiteX0" fmla="*/ 2103845 w 2116125"/>
              <a:gd name="connsiteY0" fmla="*/ 397737 h 1627043"/>
              <a:gd name="connsiteX1" fmla="*/ 1564289 w 2116125"/>
              <a:gd name="connsiteY1" fmla="*/ 1250519 h 1627043"/>
              <a:gd name="connsiteX2" fmla="*/ 426573 w 2116125"/>
              <a:gd name="connsiteY2" fmla="*/ 1557682 h 1627043"/>
              <a:gd name="connsiteX3" fmla="*/ 52723 w 2116125"/>
              <a:gd name="connsiteY3" fmla="*/ 440174 h 1627043"/>
              <a:gd name="connsiteX4" fmla="*/ 1166189 w 2116125"/>
              <a:gd name="connsiteY4" fmla="*/ 1659 h 1627043"/>
              <a:gd name="connsiteX5" fmla="*/ 2103845 w 2116125"/>
              <a:gd name="connsiteY5" fmla="*/ 397737 h 162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6125" h="1627043">
                <a:moveTo>
                  <a:pt x="2103845" y="397737"/>
                </a:moveTo>
                <a:cubicBezTo>
                  <a:pt x="2176594" y="636193"/>
                  <a:pt x="1919951" y="973668"/>
                  <a:pt x="1564289" y="1250519"/>
                </a:cubicBezTo>
                <a:cubicBezTo>
                  <a:pt x="1208626" y="1527370"/>
                  <a:pt x="753944" y="1743597"/>
                  <a:pt x="426573" y="1557682"/>
                </a:cubicBezTo>
                <a:cubicBezTo>
                  <a:pt x="99201" y="1373789"/>
                  <a:pt x="-100859" y="787754"/>
                  <a:pt x="52723" y="440174"/>
                </a:cubicBezTo>
                <a:cubicBezTo>
                  <a:pt x="204283" y="92595"/>
                  <a:pt x="711507" y="-14508"/>
                  <a:pt x="1166189" y="1659"/>
                </a:cubicBezTo>
                <a:cubicBezTo>
                  <a:pt x="1622892" y="17825"/>
                  <a:pt x="2029075" y="159282"/>
                  <a:pt x="2103845" y="397737"/>
                </a:cubicBezTo>
                <a:close/>
              </a:path>
            </a:pathLst>
          </a:custGeom>
          <a:gradFill>
            <a:gsLst>
              <a:gs pos="0">
                <a:srgbClr val="1A82B0">
                  <a:alpha val="21000"/>
                </a:srgbClr>
              </a:gs>
              <a:gs pos="100000">
                <a:srgbClr val="8AAE8A">
                  <a:alpha val="0"/>
                </a:srgbClr>
              </a:gs>
            </a:gsLst>
            <a:lin ang="0" scaled="0"/>
          </a:gradFill>
          <a:ln w="20193" cap="flat">
            <a:noFill/>
            <a:prstDash val="solid"/>
            <a:miter/>
          </a:ln>
        </p:spPr>
        <p:txBody>
          <a:bodyPr anchor="ctr"/>
          <a:lstStyle/>
          <a:p>
            <a:pPr marL="0" marR="0" lvl="0" indent="0" algn="l" defTabSz="504825" rtl="0" eaLnBrk="1" fontAlgn="auto" latinLnBrk="0" hangingPunct="1">
              <a:lnSpc>
                <a:spcPct val="100000"/>
              </a:lnSpc>
              <a:spcBef>
                <a:spcPct val="0"/>
              </a:spcBef>
              <a:spcAft>
                <a:spcPct val="0"/>
              </a:spcAft>
              <a:buClrTx/>
              <a:buSzTx/>
              <a:buFontTx/>
              <a:buNone/>
              <a:defRPr/>
            </a:pPr>
            <a:endParaRPr kumimoji="0" lang="zh-CN" altLang="en-US" sz="1990" b="0" i="0" u="none" strike="noStrike" kern="1200" cap="none" spc="0" normalizeH="0" baseline="0" noProof="1">
              <a:ln>
                <a:noFill/>
              </a:ln>
              <a:solidFill>
                <a:schemeClr val="tx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23558" name="图片 98" descr="交通信号灯&#10;&#10;中度可信度描述已自动生成"/>
          <p:cNvPicPr>
            <a:picLocks noChangeAspect="1"/>
          </p:cNvPicPr>
          <p:nvPr/>
        </p:nvPicPr>
        <p:blipFill>
          <a:blip r:embed="rId1" cstate="print"/>
          <a:stretch>
            <a:fillRect/>
          </a:stretch>
        </p:blipFill>
        <p:spPr>
          <a:xfrm>
            <a:off x="7715250" y="3440113"/>
            <a:ext cx="7704138" cy="8804275"/>
          </a:xfrm>
          <a:prstGeom prst="rect">
            <a:avLst/>
          </a:prstGeom>
          <a:noFill/>
          <a:ln w="9525">
            <a:noFill/>
          </a:ln>
        </p:spPr>
      </p:pic>
      <p:sp>
        <p:nvSpPr>
          <p:cNvPr id="23559" name="Rectangle 29"/>
          <p:cNvSpPr/>
          <p:nvPr/>
        </p:nvSpPr>
        <p:spPr>
          <a:xfrm>
            <a:off x="2205038" y="3941763"/>
            <a:ext cx="3663950" cy="1323975"/>
          </a:xfrm>
          <a:prstGeom prst="rect">
            <a:avLst/>
          </a:prstGeom>
          <a:noFill/>
          <a:ln w="9525">
            <a:noFill/>
          </a:ln>
        </p:spPr>
        <p:txBody>
          <a:bodyPr>
            <a:spAutoFit/>
          </a:bodyPr>
          <a:lstStyle/>
          <a:p>
            <a:pPr marL="1905" indent="-1905">
              <a:buNone/>
            </a:pPr>
            <a:r>
              <a:rPr lang="en-US" altLang="zh-CN" sz="2000" dirty="0">
                <a:solidFill>
                  <a:srgbClr val="000000"/>
                </a:solidFill>
                <a:latin typeface="Times New Roman" panose="02020603050405020304" pitchFamily="18" charset="0"/>
                <a:ea typeface="Arial Unicode MS" panose="020B0604020202020204" pitchFamily="34" charset="-122"/>
                <a:sym typeface="iekie jianheiti" pitchFamily="2" charset="-128"/>
              </a:rPr>
              <a:t>The volume of the primary system is 520m³, the target pressure of the test is up to 9MPa, and the cold test risk is high.</a:t>
            </a:r>
            <a:endParaRPr lang="en-US" altLang="zh-CN" sz="2000" dirty="0">
              <a:solidFill>
                <a:srgbClr val="000000"/>
              </a:solidFill>
              <a:latin typeface="Times New Roman" panose="02020603050405020304" pitchFamily="18" charset="0"/>
              <a:ea typeface="Arial Unicode MS" panose="020B0604020202020204" pitchFamily="34" charset="-122"/>
              <a:sym typeface="iekie jianheiti" pitchFamily="2" charset="-128"/>
            </a:endParaRPr>
          </a:p>
        </p:txBody>
      </p:sp>
      <p:sp>
        <p:nvSpPr>
          <p:cNvPr id="101" name="Rectangle 30"/>
          <p:cNvSpPr/>
          <p:nvPr/>
        </p:nvSpPr>
        <p:spPr>
          <a:xfrm>
            <a:off x="1990873" y="3227950"/>
            <a:ext cx="2460268" cy="829945"/>
          </a:xfrm>
          <a:prstGeom prst="rect">
            <a:avLst/>
          </a:prstGeom>
        </p:spPr>
        <p:txBody>
          <a:bodyPr wrap="square">
            <a:spAutoFit/>
          </a:bodyPr>
          <a:lstStyle/>
          <a:p>
            <a:pPr marL="0" marR="0" lvl="0" indent="0" algn="l" defTabSz="504825"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1">
                <a:ln>
                  <a:noFill/>
                </a:ln>
                <a:gradFill>
                  <a:gsLst>
                    <a:gs pos="0">
                      <a:srgbClr val="0156A6"/>
                    </a:gs>
                    <a:gs pos="100000">
                      <a:srgbClr val="1B84B0"/>
                    </a:gs>
                  </a:gsLst>
                  <a:lin ang="2700000" scaled="0"/>
                </a:gra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iekie jianheiti" pitchFamily="2" charset="-128"/>
              </a:rPr>
              <a:t>Ultra-large volume</a:t>
            </a:r>
            <a:endParaRPr kumimoji="0" lang="zh-CN" altLang="en-US" sz="2400" b="1" i="0" u="none" strike="noStrike" kern="1200" cap="none" spc="0" normalizeH="0" baseline="0" noProof="1">
              <a:ln>
                <a:noFill/>
              </a:ln>
              <a:gradFill>
                <a:gsLst>
                  <a:gs pos="0">
                    <a:srgbClr val="0156A6"/>
                  </a:gs>
                  <a:gs pos="100000">
                    <a:srgbClr val="1B84B0"/>
                  </a:gs>
                </a:gsLst>
                <a:lin ang="2700000" scaled="0"/>
              </a:gra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iekie jianheiti" pitchFamily="2" charset="-128"/>
            </a:endParaRPr>
          </a:p>
        </p:txBody>
      </p:sp>
      <p:sp>
        <p:nvSpPr>
          <p:cNvPr id="23561" name="Rectangle 29"/>
          <p:cNvSpPr/>
          <p:nvPr/>
        </p:nvSpPr>
        <p:spPr>
          <a:xfrm>
            <a:off x="2363788" y="7085013"/>
            <a:ext cx="3762375" cy="1631950"/>
          </a:xfrm>
          <a:prstGeom prst="rect">
            <a:avLst/>
          </a:prstGeom>
          <a:noFill/>
          <a:ln w="9525">
            <a:noFill/>
          </a:ln>
        </p:spPr>
        <p:txBody>
          <a:bodyPr>
            <a:spAutoFit/>
          </a:bodyPr>
          <a:lstStyle/>
          <a:p>
            <a:pPr marL="1905" indent="-1905">
              <a:buNone/>
            </a:pPr>
            <a:r>
              <a:rPr lang="en-US" altLang="zh-CN" sz="2000" dirty="0">
                <a:solidFill>
                  <a:srgbClr val="000000"/>
                </a:solidFill>
                <a:latin typeface="Times New Roman" panose="02020603050405020304" pitchFamily="18" charset="0"/>
                <a:ea typeface="Arial Unicode MS" panose="020B0604020202020204" pitchFamily="34" charset="-122"/>
                <a:sym typeface="iekie jianheiti" pitchFamily="2" charset="-128"/>
              </a:rPr>
              <a:t>There are 118 flange sealing surfaces, with the primary leak rate required not exceeding 5 ‰/d, making it difficult to conduct primary cold test.</a:t>
            </a:r>
            <a:endParaRPr lang="en-US" altLang="zh-CN" sz="2000" dirty="0">
              <a:solidFill>
                <a:srgbClr val="000000"/>
              </a:solidFill>
              <a:latin typeface="Times New Roman" panose="02020603050405020304" pitchFamily="18" charset="0"/>
              <a:ea typeface="Arial Unicode MS" panose="020B0604020202020204" pitchFamily="34" charset="-122"/>
              <a:sym typeface="iekie jianheiti" pitchFamily="2" charset="-128"/>
            </a:endParaRPr>
          </a:p>
        </p:txBody>
      </p:sp>
      <p:sp>
        <p:nvSpPr>
          <p:cNvPr id="23562" name="Rectangle 29"/>
          <p:cNvSpPr/>
          <p:nvPr/>
        </p:nvSpPr>
        <p:spPr>
          <a:xfrm>
            <a:off x="1778000" y="10404475"/>
            <a:ext cx="5378450" cy="1938338"/>
          </a:xfrm>
          <a:prstGeom prst="rect">
            <a:avLst/>
          </a:prstGeom>
          <a:noFill/>
          <a:ln w="9525">
            <a:noFill/>
          </a:ln>
        </p:spPr>
        <p:txBody>
          <a:bodyPr>
            <a:spAutoFit/>
          </a:bodyPr>
          <a:lstStyle/>
          <a:p>
            <a:pPr marL="1905" indent="-1905">
              <a:buNone/>
            </a:pPr>
            <a:r>
              <a:rPr lang="en-US" altLang="zh-CN" sz="2000" dirty="0">
                <a:solidFill>
                  <a:srgbClr val="000000"/>
                </a:solidFill>
                <a:latin typeface="Times New Roman" panose="02020603050405020304" pitchFamily="18" charset="0"/>
                <a:ea typeface="Arial Unicode MS" panose="020B0604020202020204" pitchFamily="34" charset="-122"/>
                <a:sym typeface="iekie jianheiti" pitchFamily="2" charset="-128"/>
              </a:rPr>
              <a:t>The helium circulator can only start to heat the primary circuit at the low pressure stage, and no sustainable heating means are adopted during the long-term pressure rise and fall process, so it is difficult to guarantee the temperature during the primary circuit cold test.</a:t>
            </a:r>
            <a:endParaRPr lang="en-US" altLang="zh-CN" sz="2000" dirty="0">
              <a:solidFill>
                <a:srgbClr val="000000"/>
              </a:solidFill>
              <a:latin typeface="Times New Roman" panose="02020603050405020304" pitchFamily="18" charset="0"/>
              <a:ea typeface="Arial Unicode MS" panose="020B0604020202020204" pitchFamily="34" charset="-122"/>
              <a:sym typeface="iekie jianheiti" pitchFamily="2" charset="-128"/>
            </a:endParaRPr>
          </a:p>
        </p:txBody>
      </p:sp>
      <p:sp>
        <p:nvSpPr>
          <p:cNvPr id="113" name="图形 82"/>
          <p:cNvSpPr/>
          <p:nvPr/>
        </p:nvSpPr>
        <p:spPr>
          <a:xfrm>
            <a:off x="4478338" y="3182938"/>
            <a:ext cx="657225" cy="641350"/>
          </a:xfrm>
          <a:custGeom>
            <a:avLst/>
            <a:gdLst>
              <a:gd name="connsiteX0" fmla="*/ 901065 w 914400"/>
              <a:gd name="connsiteY0" fmla="*/ 146685 h 910590"/>
              <a:gd name="connsiteX1" fmla="*/ 463867 w 914400"/>
              <a:gd name="connsiteY1" fmla="*/ 952 h 910590"/>
              <a:gd name="connsiteX2" fmla="*/ 458153 w 914400"/>
              <a:gd name="connsiteY2" fmla="*/ 0 h 910590"/>
              <a:gd name="connsiteX3" fmla="*/ 452438 w 914400"/>
              <a:gd name="connsiteY3" fmla="*/ 952 h 910590"/>
              <a:gd name="connsiteX4" fmla="*/ 13335 w 914400"/>
              <a:gd name="connsiteY4" fmla="*/ 148590 h 910590"/>
              <a:gd name="connsiteX5" fmla="*/ 0 w 914400"/>
              <a:gd name="connsiteY5" fmla="*/ 166688 h 910590"/>
              <a:gd name="connsiteX6" fmla="*/ 0 w 914400"/>
              <a:gd name="connsiteY6" fmla="*/ 745808 h 910590"/>
              <a:gd name="connsiteX7" fmla="*/ 13335 w 914400"/>
              <a:gd name="connsiteY7" fmla="*/ 763905 h 910590"/>
              <a:gd name="connsiteX8" fmla="*/ 452438 w 914400"/>
              <a:gd name="connsiteY8" fmla="*/ 909637 h 910590"/>
              <a:gd name="connsiteX9" fmla="*/ 458153 w 914400"/>
              <a:gd name="connsiteY9" fmla="*/ 910590 h 910590"/>
              <a:gd name="connsiteX10" fmla="*/ 463867 w 914400"/>
              <a:gd name="connsiteY10" fmla="*/ 909637 h 910590"/>
              <a:gd name="connsiteX11" fmla="*/ 901065 w 914400"/>
              <a:gd name="connsiteY11" fmla="*/ 763905 h 910590"/>
              <a:gd name="connsiteX12" fmla="*/ 914400 w 914400"/>
              <a:gd name="connsiteY12" fmla="*/ 745808 h 910590"/>
              <a:gd name="connsiteX13" fmla="*/ 914400 w 914400"/>
              <a:gd name="connsiteY13" fmla="*/ 164783 h 910590"/>
              <a:gd name="connsiteX14" fmla="*/ 901065 w 914400"/>
              <a:gd name="connsiteY14" fmla="*/ 146685 h 910590"/>
              <a:gd name="connsiteX15" fmla="*/ 458153 w 914400"/>
              <a:gd name="connsiteY15" fmla="*/ 79057 h 910590"/>
              <a:gd name="connsiteX16" fmla="*/ 779145 w 914400"/>
              <a:gd name="connsiteY16" fmla="*/ 185738 h 910590"/>
              <a:gd name="connsiteX17" fmla="*/ 457200 w 914400"/>
              <a:gd name="connsiteY17" fmla="*/ 302895 h 910590"/>
              <a:gd name="connsiteX18" fmla="*/ 138113 w 914400"/>
              <a:gd name="connsiteY18" fmla="*/ 186690 h 910590"/>
              <a:gd name="connsiteX19" fmla="*/ 458153 w 914400"/>
              <a:gd name="connsiteY19" fmla="*/ 79057 h 910590"/>
              <a:gd name="connsiteX20" fmla="*/ 76200 w 914400"/>
              <a:gd name="connsiteY20" fmla="*/ 207645 h 910590"/>
              <a:gd name="connsiteX21" fmla="*/ 80010 w 914400"/>
              <a:gd name="connsiteY21" fmla="*/ 206693 h 910590"/>
              <a:gd name="connsiteX22" fmla="*/ 438150 w 914400"/>
              <a:gd name="connsiteY22" fmla="*/ 336233 h 910590"/>
              <a:gd name="connsiteX23" fmla="*/ 438150 w 914400"/>
              <a:gd name="connsiteY23" fmla="*/ 824865 h 910590"/>
              <a:gd name="connsiteX24" fmla="*/ 76200 w 914400"/>
              <a:gd name="connsiteY24" fmla="*/ 704850 h 910590"/>
              <a:gd name="connsiteX25" fmla="*/ 76200 w 914400"/>
              <a:gd name="connsiteY25" fmla="*/ 207645 h 910590"/>
              <a:gd name="connsiteX26" fmla="*/ 838200 w 914400"/>
              <a:gd name="connsiteY26" fmla="*/ 704850 h 910590"/>
              <a:gd name="connsiteX27" fmla="*/ 476250 w 914400"/>
              <a:gd name="connsiteY27" fmla="*/ 825818 h 910590"/>
              <a:gd name="connsiteX28" fmla="*/ 476250 w 914400"/>
              <a:gd name="connsiteY28" fmla="*/ 336233 h 910590"/>
              <a:gd name="connsiteX29" fmla="*/ 837248 w 914400"/>
              <a:gd name="connsiteY29" fmla="*/ 205740 h 910590"/>
              <a:gd name="connsiteX30" fmla="*/ 838200 w 914400"/>
              <a:gd name="connsiteY30" fmla="*/ 205740 h 910590"/>
              <a:gd name="connsiteX31" fmla="*/ 838200 w 914400"/>
              <a:gd name="connsiteY31" fmla="*/ 704850 h 91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 h="910590">
                <a:moveTo>
                  <a:pt x="901065" y="146685"/>
                </a:moveTo>
                <a:lnTo>
                  <a:pt x="463867" y="952"/>
                </a:lnTo>
                <a:cubicBezTo>
                  <a:pt x="461963" y="0"/>
                  <a:pt x="460058" y="0"/>
                  <a:pt x="458153" y="0"/>
                </a:cubicBezTo>
                <a:cubicBezTo>
                  <a:pt x="456248" y="0"/>
                  <a:pt x="454343" y="0"/>
                  <a:pt x="452438" y="952"/>
                </a:cubicBezTo>
                <a:lnTo>
                  <a:pt x="13335" y="148590"/>
                </a:lnTo>
                <a:cubicBezTo>
                  <a:pt x="5715" y="151447"/>
                  <a:pt x="0" y="158115"/>
                  <a:pt x="0" y="166688"/>
                </a:cubicBezTo>
                <a:lnTo>
                  <a:pt x="0" y="745808"/>
                </a:lnTo>
                <a:cubicBezTo>
                  <a:pt x="0" y="754380"/>
                  <a:pt x="5715" y="761048"/>
                  <a:pt x="13335" y="763905"/>
                </a:cubicBezTo>
                <a:lnTo>
                  <a:pt x="452438" y="909637"/>
                </a:lnTo>
                <a:cubicBezTo>
                  <a:pt x="454343" y="910590"/>
                  <a:pt x="456248" y="910590"/>
                  <a:pt x="458153" y="910590"/>
                </a:cubicBezTo>
                <a:cubicBezTo>
                  <a:pt x="460058" y="910590"/>
                  <a:pt x="461963" y="910590"/>
                  <a:pt x="463867" y="909637"/>
                </a:cubicBezTo>
                <a:lnTo>
                  <a:pt x="901065" y="763905"/>
                </a:lnTo>
                <a:cubicBezTo>
                  <a:pt x="908685" y="761048"/>
                  <a:pt x="914400" y="754380"/>
                  <a:pt x="914400" y="745808"/>
                </a:cubicBezTo>
                <a:lnTo>
                  <a:pt x="914400" y="164783"/>
                </a:lnTo>
                <a:cubicBezTo>
                  <a:pt x="914400" y="156210"/>
                  <a:pt x="908685" y="149542"/>
                  <a:pt x="901065" y="146685"/>
                </a:cubicBezTo>
                <a:close/>
                <a:moveTo>
                  <a:pt x="458153" y="79057"/>
                </a:moveTo>
                <a:lnTo>
                  <a:pt x="779145" y="185738"/>
                </a:lnTo>
                <a:lnTo>
                  <a:pt x="457200" y="302895"/>
                </a:lnTo>
                <a:lnTo>
                  <a:pt x="138113" y="186690"/>
                </a:lnTo>
                <a:lnTo>
                  <a:pt x="458153" y="79057"/>
                </a:lnTo>
                <a:close/>
                <a:moveTo>
                  <a:pt x="76200" y="207645"/>
                </a:moveTo>
                <a:lnTo>
                  <a:pt x="80010" y="206693"/>
                </a:lnTo>
                <a:lnTo>
                  <a:pt x="438150" y="336233"/>
                </a:lnTo>
                <a:lnTo>
                  <a:pt x="438150" y="824865"/>
                </a:lnTo>
                <a:lnTo>
                  <a:pt x="76200" y="704850"/>
                </a:lnTo>
                <a:lnTo>
                  <a:pt x="76200" y="207645"/>
                </a:lnTo>
                <a:close/>
                <a:moveTo>
                  <a:pt x="838200" y="704850"/>
                </a:moveTo>
                <a:lnTo>
                  <a:pt x="476250" y="825818"/>
                </a:lnTo>
                <a:lnTo>
                  <a:pt x="476250" y="336233"/>
                </a:lnTo>
                <a:lnTo>
                  <a:pt x="837248" y="205740"/>
                </a:lnTo>
                <a:lnTo>
                  <a:pt x="838200" y="205740"/>
                </a:lnTo>
                <a:lnTo>
                  <a:pt x="838200" y="704850"/>
                </a:lnTo>
                <a:close/>
              </a:path>
            </a:pathLst>
          </a:custGeom>
          <a:gradFill>
            <a:gsLst>
              <a:gs pos="0">
                <a:srgbClr val="D59C11"/>
              </a:gs>
              <a:gs pos="100000">
                <a:srgbClr val="F1BB36"/>
              </a:gs>
            </a:gsLst>
            <a:lin ang="2700000" scaled="0"/>
          </a:gradFill>
          <a:ln w="1191" cap="flat">
            <a:noFill/>
            <a:prstDash val="solid"/>
            <a:miter/>
          </a:ln>
        </p:spPr>
        <p:txBody>
          <a:bodyPr anchor="ctr"/>
          <a:lstStyle/>
          <a:p>
            <a:pPr marL="0" marR="0" lvl="0" indent="0" algn="l" defTabSz="504825" rtl="0" eaLnBrk="1" fontAlgn="auto" latinLnBrk="0" hangingPunct="1">
              <a:lnSpc>
                <a:spcPct val="100000"/>
              </a:lnSpc>
              <a:spcBef>
                <a:spcPct val="0"/>
              </a:spcBef>
              <a:spcAft>
                <a:spcPct val="0"/>
              </a:spcAft>
              <a:buClrTx/>
              <a:buSzTx/>
              <a:buFontTx/>
              <a:buNone/>
              <a:defRPr/>
            </a:pPr>
            <a:endParaRPr kumimoji="0" lang="zh-CN" altLang="en-US" sz="1990" b="0" i="0" u="none" strike="noStrike" kern="1200" cap="none" spc="0" normalizeH="0" baseline="0" noProof="1">
              <a:ln>
                <a:noFill/>
              </a:ln>
              <a:solidFill>
                <a:schemeClr val="tx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2" name="组合 113"/>
          <p:cNvGrpSpPr>
            <a:grpSpLocks noChangeAspect="1"/>
          </p:cNvGrpSpPr>
          <p:nvPr/>
        </p:nvGrpSpPr>
        <p:grpSpPr>
          <a:xfrm>
            <a:off x="5165270" y="6358928"/>
            <a:ext cx="652225" cy="652225"/>
            <a:chOff x="9794756" y="3109029"/>
            <a:chExt cx="1071562" cy="1071562"/>
          </a:xfrm>
          <a:gradFill>
            <a:gsLst>
              <a:gs pos="0">
                <a:srgbClr val="D59C11"/>
              </a:gs>
              <a:gs pos="100000">
                <a:srgbClr val="F1BB36"/>
              </a:gs>
            </a:gsLst>
            <a:lin ang="2700000" scaled="0"/>
          </a:gradFill>
        </p:grpSpPr>
        <p:sp>
          <p:nvSpPr>
            <p:cNvPr id="115" name="任意多边形: 形状 114"/>
            <p:cNvSpPr>
              <a:spLocks noChangeAspect="1"/>
            </p:cNvSpPr>
            <p:nvPr/>
          </p:nvSpPr>
          <p:spPr>
            <a:xfrm>
              <a:off x="9794756" y="3109029"/>
              <a:ext cx="1071562" cy="1071562"/>
            </a:xfrm>
            <a:custGeom>
              <a:avLst/>
              <a:gdLst>
                <a:gd name="connsiteX0" fmla="*/ 535781 w 1071562"/>
                <a:gd name="connsiteY0" fmla="*/ 80962 h 1071562"/>
                <a:gd name="connsiteX1" fmla="*/ 712827 w 1071562"/>
                <a:gd name="connsiteY1" fmla="*/ 116681 h 1071562"/>
                <a:gd name="connsiteX2" fmla="*/ 857369 w 1071562"/>
                <a:gd name="connsiteY2" fmla="*/ 214193 h 1071562"/>
                <a:gd name="connsiteX3" fmla="*/ 954881 w 1071562"/>
                <a:gd name="connsiteY3" fmla="*/ 358735 h 1071562"/>
                <a:gd name="connsiteX4" fmla="*/ 990600 w 1071562"/>
                <a:gd name="connsiteY4" fmla="*/ 535781 h 1071562"/>
                <a:gd name="connsiteX5" fmla="*/ 954881 w 1071562"/>
                <a:gd name="connsiteY5" fmla="*/ 712827 h 1071562"/>
                <a:gd name="connsiteX6" fmla="*/ 857369 w 1071562"/>
                <a:gd name="connsiteY6" fmla="*/ 857369 h 1071562"/>
                <a:gd name="connsiteX7" fmla="*/ 712827 w 1071562"/>
                <a:gd name="connsiteY7" fmla="*/ 954881 h 1071562"/>
                <a:gd name="connsiteX8" fmla="*/ 535781 w 1071562"/>
                <a:gd name="connsiteY8" fmla="*/ 990600 h 1071562"/>
                <a:gd name="connsiteX9" fmla="*/ 358735 w 1071562"/>
                <a:gd name="connsiteY9" fmla="*/ 954881 h 1071562"/>
                <a:gd name="connsiteX10" fmla="*/ 214193 w 1071562"/>
                <a:gd name="connsiteY10" fmla="*/ 857369 h 1071562"/>
                <a:gd name="connsiteX11" fmla="*/ 116681 w 1071562"/>
                <a:gd name="connsiteY11" fmla="*/ 712827 h 1071562"/>
                <a:gd name="connsiteX12" fmla="*/ 80963 w 1071562"/>
                <a:gd name="connsiteY12" fmla="*/ 535781 h 1071562"/>
                <a:gd name="connsiteX13" fmla="*/ 116681 w 1071562"/>
                <a:gd name="connsiteY13" fmla="*/ 358735 h 1071562"/>
                <a:gd name="connsiteX14" fmla="*/ 214193 w 1071562"/>
                <a:gd name="connsiteY14" fmla="*/ 214193 h 1071562"/>
                <a:gd name="connsiteX15" fmla="*/ 358735 w 1071562"/>
                <a:gd name="connsiteY15" fmla="*/ 116681 h 1071562"/>
                <a:gd name="connsiteX16" fmla="*/ 535781 w 1071562"/>
                <a:gd name="connsiteY16" fmla="*/ 80962 h 1071562"/>
                <a:gd name="connsiteX17" fmla="*/ 535781 w 1071562"/>
                <a:gd name="connsiteY17" fmla="*/ 0 h 1071562"/>
                <a:gd name="connsiteX18" fmla="*/ 0 w 1071562"/>
                <a:gd name="connsiteY18" fmla="*/ 535781 h 1071562"/>
                <a:gd name="connsiteX19" fmla="*/ 535781 w 1071562"/>
                <a:gd name="connsiteY19" fmla="*/ 1071563 h 1071562"/>
                <a:gd name="connsiteX20" fmla="*/ 1071563 w 1071562"/>
                <a:gd name="connsiteY20" fmla="*/ 535781 h 1071562"/>
                <a:gd name="connsiteX21" fmla="*/ 535781 w 1071562"/>
                <a:gd name="connsiteY21" fmla="*/ 0 h 107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562" h="1071562">
                  <a:moveTo>
                    <a:pt x="535781" y="80962"/>
                  </a:moveTo>
                  <a:cubicBezTo>
                    <a:pt x="597218" y="80962"/>
                    <a:pt x="656749" y="92988"/>
                    <a:pt x="712827" y="116681"/>
                  </a:cubicBezTo>
                  <a:cubicBezTo>
                    <a:pt x="767001" y="139541"/>
                    <a:pt x="815578" y="172403"/>
                    <a:pt x="857369" y="214193"/>
                  </a:cubicBezTo>
                  <a:cubicBezTo>
                    <a:pt x="899160" y="255984"/>
                    <a:pt x="932021" y="304681"/>
                    <a:pt x="954881" y="358735"/>
                  </a:cubicBezTo>
                  <a:cubicBezTo>
                    <a:pt x="978575" y="414814"/>
                    <a:pt x="990600" y="474345"/>
                    <a:pt x="990600" y="535781"/>
                  </a:cubicBezTo>
                  <a:cubicBezTo>
                    <a:pt x="990600" y="597218"/>
                    <a:pt x="978575" y="656749"/>
                    <a:pt x="954881" y="712827"/>
                  </a:cubicBezTo>
                  <a:cubicBezTo>
                    <a:pt x="932021" y="767001"/>
                    <a:pt x="899160" y="815578"/>
                    <a:pt x="857369" y="857369"/>
                  </a:cubicBezTo>
                  <a:cubicBezTo>
                    <a:pt x="815578" y="899160"/>
                    <a:pt x="766882" y="932021"/>
                    <a:pt x="712827" y="954881"/>
                  </a:cubicBezTo>
                  <a:cubicBezTo>
                    <a:pt x="656749" y="978575"/>
                    <a:pt x="597218" y="990600"/>
                    <a:pt x="535781" y="990600"/>
                  </a:cubicBezTo>
                  <a:cubicBezTo>
                    <a:pt x="474345" y="990600"/>
                    <a:pt x="414814" y="978575"/>
                    <a:pt x="358735" y="954881"/>
                  </a:cubicBezTo>
                  <a:cubicBezTo>
                    <a:pt x="304562" y="932021"/>
                    <a:pt x="255984" y="899160"/>
                    <a:pt x="214193" y="857369"/>
                  </a:cubicBezTo>
                  <a:cubicBezTo>
                    <a:pt x="172403" y="815578"/>
                    <a:pt x="139541" y="766882"/>
                    <a:pt x="116681" y="712827"/>
                  </a:cubicBezTo>
                  <a:cubicBezTo>
                    <a:pt x="92988" y="656749"/>
                    <a:pt x="80963" y="597218"/>
                    <a:pt x="80963" y="535781"/>
                  </a:cubicBezTo>
                  <a:cubicBezTo>
                    <a:pt x="80963" y="474345"/>
                    <a:pt x="92988" y="414814"/>
                    <a:pt x="116681" y="358735"/>
                  </a:cubicBezTo>
                  <a:cubicBezTo>
                    <a:pt x="139541" y="304562"/>
                    <a:pt x="172403" y="255984"/>
                    <a:pt x="214193" y="214193"/>
                  </a:cubicBezTo>
                  <a:cubicBezTo>
                    <a:pt x="255984" y="172403"/>
                    <a:pt x="304681" y="139541"/>
                    <a:pt x="358735" y="116681"/>
                  </a:cubicBezTo>
                  <a:cubicBezTo>
                    <a:pt x="414814" y="92988"/>
                    <a:pt x="474345" y="80962"/>
                    <a:pt x="535781" y="80962"/>
                  </a:cubicBezTo>
                  <a:moveTo>
                    <a:pt x="535781" y="0"/>
                  </a:moveTo>
                  <a:cubicBezTo>
                    <a:pt x="239911" y="0"/>
                    <a:pt x="0" y="239911"/>
                    <a:pt x="0" y="535781"/>
                  </a:cubicBezTo>
                  <a:cubicBezTo>
                    <a:pt x="0" y="831652"/>
                    <a:pt x="239911" y="1071563"/>
                    <a:pt x="535781" y="1071563"/>
                  </a:cubicBezTo>
                  <a:cubicBezTo>
                    <a:pt x="831652" y="1071563"/>
                    <a:pt x="1071563" y="831652"/>
                    <a:pt x="1071563" y="535781"/>
                  </a:cubicBezTo>
                  <a:cubicBezTo>
                    <a:pt x="1071563" y="239911"/>
                    <a:pt x="831652" y="0"/>
                    <a:pt x="535781" y="0"/>
                  </a:cubicBezTo>
                  <a:close/>
                </a:path>
              </a:pathLst>
            </a:custGeom>
            <a:grpFill/>
            <a:ln w="1191" cap="flat">
              <a:noFill/>
              <a:prstDash val="solid"/>
              <a:miter/>
            </a:ln>
          </p:spPr>
          <p:txBody>
            <a:bodyPr anchor="ctr"/>
            <a:lstStyle/>
            <a:p>
              <a:pPr marL="0" marR="0" lvl="0" indent="0" algn="l" defTabSz="504825" rtl="0" eaLnBrk="1" fontAlgn="auto" latinLnBrk="0" hangingPunct="1">
                <a:lnSpc>
                  <a:spcPct val="100000"/>
                </a:lnSpc>
                <a:spcBef>
                  <a:spcPct val="0"/>
                </a:spcBef>
                <a:spcAft>
                  <a:spcPct val="0"/>
                </a:spcAft>
                <a:buClrTx/>
                <a:buSzTx/>
                <a:buFontTx/>
                <a:buNone/>
                <a:defRPr/>
              </a:pPr>
              <a:endParaRPr kumimoji="0" lang="zh-CN" altLang="en-US" sz="1990" b="0" i="0" u="none" strike="noStrike" kern="1200" cap="none" spc="0" normalizeH="0" baseline="0" noProof="1">
                <a:ln>
                  <a:noFill/>
                </a:ln>
                <a:solidFill>
                  <a:schemeClr val="tx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16" name="任意多边形: 形状 115"/>
            <p:cNvSpPr>
              <a:spLocks noChangeAspect="1"/>
            </p:cNvSpPr>
            <p:nvPr/>
          </p:nvSpPr>
          <p:spPr>
            <a:xfrm>
              <a:off x="9937631" y="3251904"/>
              <a:ext cx="785812" cy="785812"/>
            </a:xfrm>
            <a:custGeom>
              <a:avLst/>
              <a:gdLst>
                <a:gd name="connsiteX0" fmla="*/ 392906 w 785812"/>
                <a:gd name="connsiteY0" fmla="*/ 59531 h 785812"/>
                <a:gd name="connsiteX1" fmla="*/ 422672 w 785812"/>
                <a:gd name="connsiteY1" fmla="*/ 89297 h 785812"/>
                <a:gd name="connsiteX2" fmla="*/ 392906 w 785812"/>
                <a:gd name="connsiteY2" fmla="*/ 119063 h 785812"/>
                <a:gd name="connsiteX3" fmla="*/ 363141 w 785812"/>
                <a:gd name="connsiteY3" fmla="*/ 89297 h 785812"/>
                <a:gd name="connsiteX4" fmla="*/ 392906 w 785812"/>
                <a:gd name="connsiteY4" fmla="*/ 59531 h 785812"/>
                <a:gd name="connsiteX5" fmla="*/ 392906 w 785812"/>
                <a:gd name="connsiteY5" fmla="*/ 0 h 785812"/>
                <a:gd name="connsiteX6" fmla="*/ 303609 w 785812"/>
                <a:gd name="connsiteY6" fmla="*/ 89297 h 785812"/>
                <a:gd name="connsiteX7" fmla="*/ 392906 w 785812"/>
                <a:gd name="connsiteY7" fmla="*/ 178594 h 785812"/>
                <a:gd name="connsiteX8" fmla="*/ 482203 w 785812"/>
                <a:gd name="connsiteY8" fmla="*/ 89297 h 785812"/>
                <a:gd name="connsiteX9" fmla="*/ 392906 w 785812"/>
                <a:gd name="connsiteY9" fmla="*/ 0 h 785812"/>
                <a:gd name="connsiteX10" fmla="*/ 394097 w 785812"/>
                <a:gd name="connsiteY10" fmla="*/ 666750 h 785812"/>
                <a:gd name="connsiteX11" fmla="*/ 423862 w 785812"/>
                <a:gd name="connsiteY11" fmla="*/ 696516 h 785812"/>
                <a:gd name="connsiteX12" fmla="*/ 394097 w 785812"/>
                <a:gd name="connsiteY12" fmla="*/ 726281 h 785812"/>
                <a:gd name="connsiteX13" fmla="*/ 364331 w 785812"/>
                <a:gd name="connsiteY13" fmla="*/ 696516 h 785812"/>
                <a:gd name="connsiteX14" fmla="*/ 394097 w 785812"/>
                <a:gd name="connsiteY14" fmla="*/ 666750 h 785812"/>
                <a:gd name="connsiteX15" fmla="*/ 394097 w 785812"/>
                <a:gd name="connsiteY15" fmla="*/ 607219 h 785812"/>
                <a:gd name="connsiteX16" fmla="*/ 304800 w 785812"/>
                <a:gd name="connsiteY16" fmla="*/ 696516 h 785812"/>
                <a:gd name="connsiteX17" fmla="*/ 394097 w 785812"/>
                <a:gd name="connsiteY17" fmla="*/ 785813 h 785812"/>
                <a:gd name="connsiteX18" fmla="*/ 483394 w 785812"/>
                <a:gd name="connsiteY18" fmla="*/ 696516 h 785812"/>
                <a:gd name="connsiteX19" fmla="*/ 394097 w 785812"/>
                <a:gd name="connsiteY19" fmla="*/ 607219 h 785812"/>
                <a:gd name="connsiteX20" fmla="*/ 178237 w 785812"/>
                <a:gd name="connsiteY20" fmla="*/ 148471 h 785812"/>
                <a:gd name="connsiteX21" fmla="*/ 199311 w 785812"/>
                <a:gd name="connsiteY21" fmla="*/ 157163 h 785812"/>
                <a:gd name="connsiteX22" fmla="*/ 199311 w 785812"/>
                <a:gd name="connsiteY22" fmla="*/ 199311 h 785812"/>
                <a:gd name="connsiteX23" fmla="*/ 178237 w 785812"/>
                <a:gd name="connsiteY23" fmla="*/ 208002 h 785812"/>
                <a:gd name="connsiteX24" fmla="*/ 157162 w 785812"/>
                <a:gd name="connsiteY24" fmla="*/ 199311 h 785812"/>
                <a:gd name="connsiteX25" fmla="*/ 148471 w 785812"/>
                <a:gd name="connsiteY25" fmla="*/ 178237 h 785812"/>
                <a:gd name="connsiteX26" fmla="*/ 157162 w 785812"/>
                <a:gd name="connsiteY26" fmla="*/ 157163 h 785812"/>
                <a:gd name="connsiteX27" fmla="*/ 178237 w 785812"/>
                <a:gd name="connsiteY27" fmla="*/ 148471 h 785812"/>
                <a:gd name="connsiteX28" fmla="*/ 178237 w 785812"/>
                <a:gd name="connsiteY28" fmla="*/ 88940 h 785812"/>
                <a:gd name="connsiteX29" fmla="*/ 115133 w 785812"/>
                <a:gd name="connsiteY29" fmla="*/ 115133 h 785812"/>
                <a:gd name="connsiteX30" fmla="*/ 115133 w 785812"/>
                <a:gd name="connsiteY30" fmla="*/ 241459 h 785812"/>
                <a:gd name="connsiteX31" fmla="*/ 178237 w 785812"/>
                <a:gd name="connsiteY31" fmla="*/ 267653 h 785812"/>
                <a:gd name="connsiteX32" fmla="*/ 241340 w 785812"/>
                <a:gd name="connsiteY32" fmla="*/ 241459 h 785812"/>
                <a:gd name="connsiteX33" fmla="*/ 241340 w 785812"/>
                <a:gd name="connsiteY33" fmla="*/ 115133 h 785812"/>
                <a:gd name="connsiteX34" fmla="*/ 178237 w 785812"/>
                <a:gd name="connsiteY34" fmla="*/ 88940 h 785812"/>
                <a:gd name="connsiteX35" fmla="*/ 608767 w 785812"/>
                <a:gd name="connsiteY35" fmla="*/ 577810 h 785812"/>
                <a:gd name="connsiteX36" fmla="*/ 629841 w 785812"/>
                <a:gd name="connsiteY36" fmla="*/ 586502 h 785812"/>
                <a:gd name="connsiteX37" fmla="*/ 638532 w 785812"/>
                <a:gd name="connsiteY37" fmla="*/ 607576 h 785812"/>
                <a:gd name="connsiteX38" fmla="*/ 629841 w 785812"/>
                <a:gd name="connsiteY38" fmla="*/ 628650 h 785812"/>
                <a:gd name="connsiteX39" fmla="*/ 608767 w 785812"/>
                <a:gd name="connsiteY39" fmla="*/ 637342 h 785812"/>
                <a:gd name="connsiteX40" fmla="*/ 587693 w 785812"/>
                <a:gd name="connsiteY40" fmla="*/ 628650 h 785812"/>
                <a:gd name="connsiteX41" fmla="*/ 587693 w 785812"/>
                <a:gd name="connsiteY41" fmla="*/ 586502 h 785812"/>
                <a:gd name="connsiteX42" fmla="*/ 608767 w 785812"/>
                <a:gd name="connsiteY42" fmla="*/ 577810 h 785812"/>
                <a:gd name="connsiteX43" fmla="*/ 608767 w 785812"/>
                <a:gd name="connsiteY43" fmla="*/ 518279 h 785812"/>
                <a:gd name="connsiteX44" fmla="*/ 545663 w 785812"/>
                <a:gd name="connsiteY44" fmla="*/ 544473 h 785812"/>
                <a:gd name="connsiteX45" fmla="*/ 545663 w 785812"/>
                <a:gd name="connsiteY45" fmla="*/ 670798 h 785812"/>
                <a:gd name="connsiteX46" fmla="*/ 608767 w 785812"/>
                <a:gd name="connsiteY46" fmla="*/ 696992 h 785812"/>
                <a:gd name="connsiteX47" fmla="*/ 671870 w 785812"/>
                <a:gd name="connsiteY47" fmla="*/ 670798 h 785812"/>
                <a:gd name="connsiteX48" fmla="*/ 671870 w 785812"/>
                <a:gd name="connsiteY48" fmla="*/ 544473 h 785812"/>
                <a:gd name="connsiteX49" fmla="*/ 608767 w 785812"/>
                <a:gd name="connsiteY49" fmla="*/ 518279 h 785812"/>
                <a:gd name="connsiteX50" fmla="*/ 89297 w 785812"/>
                <a:gd name="connsiteY50" fmla="*/ 363141 h 785812"/>
                <a:gd name="connsiteX51" fmla="*/ 119062 w 785812"/>
                <a:gd name="connsiteY51" fmla="*/ 392906 h 785812"/>
                <a:gd name="connsiteX52" fmla="*/ 89297 w 785812"/>
                <a:gd name="connsiteY52" fmla="*/ 422672 h 785812"/>
                <a:gd name="connsiteX53" fmla="*/ 59531 w 785812"/>
                <a:gd name="connsiteY53" fmla="*/ 392906 h 785812"/>
                <a:gd name="connsiteX54" fmla="*/ 89297 w 785812"/>
                <a:gd name="connsiteY54" fmla="*/ 363141 h 785812"/>
                <a:gd name="connsiteX55" fmla="*/ 89297 w 785812"/>
                <a:gd name="connsiteY55" fmla="*/ 303609 h 785812"/>
                <a:gd name="connsiteX56" fmla="*/ 0 w 785812"/>
                <a:gd name="connsiteY56" fmla="*/ 392906 h 785812"/>
                <a:gd name="connsiteX57" fmla="*/ 89297 w 785812"/>
                <a:gd name="connsiteY57" fmla="*/ 482203 h 785812"/>
                <a:gd name="connsiteX58" fmla="*/ 178594 w 785812"/>
                <a:gd name="connsiteY58" fmla="*/ 392906 h 785812"/>
                <a:gd name="connsiteX59" fmla="*/ 89297 w 785812"/>
                <a:gd name="connsiteY59" fmla="*/ 303609 h 785812"/>
                <a:gd name="connsiteX60" fmla="*/ 696516 w 785812"/>
                <a:gd name="connsiteY60" fmla="*/ 363141 h 785812"/>
                <a:gd name="connsiteX61" fmla="*/ 726281 w 785812"/>
                <a:gd name="connsiteY61" fmla="*/ 392906 h 785812"/>
                <a:gd name="connsiteX62" fmla="*/ 696516 w 785812"/>
                <a:gd name="connsiteY62" fmla="*/ 422672 h 785812"/>
                <a:gd name="connsiteX63" fmla="*/ 666750 w 785812"/>
                <a:gd name="connsiteY63" fmla="*/ 392906 h 785812"/>
                <a:gd name="connsiteX64" fmla="*/ 696516 w 785812"/>
                <a:gd name="connsiteY64" fmla="*/ 363141 h 785812"/>
                <a:gd name="connsiteX65" fmla="*/ 696516 w 785812"/>
                <a:gd name="connsiteY65" fmla="*/ 303609 h 785812"/>
                <a:gd name="connsiteX66" fmla="*/ 607219 w 785812"/>
                <a:gd name="connsiteY66" fmla="*/ 392906 h 785812"/>
                <a:gd name="connsiteX67" fmla="*/ 696516 w 785812"/>
                <a:gd name="connsiteY67" fmla="*/ 482203 h 785812"/>
                <a:gd name="connsiteX68" fmla="*/ 785813 w 785812"/>
                <a:gd name="connsiteY68" fmla="*/ 392906 h 785812"/>
                <a:gd name="connsiteX69" fmla="*/ 696516 w 785812"/>
                <a:gd name="connsiteY69" fmla="*/ 303609 h 785812"/>
                <a:gd name="connsiteX70" fmla="*/ 392906 w 785812"/>
                <a:gd name="connsiteY70" fmla="*/ 330994 h 785812"/>
                <a:gd name="connsiteX71" fmla="*/ 454819 w 785812"/>
                <a:gd name="connsiteY71" fmla="*/ 392906 h 785812"/>
                <a:gd name="connsiteX72" fmla="*/ 392906 w 785812"/>
                <a:gd name="connsiteY72" fmla="*/ 454819 h 785812"/>
                <a:gd name="connsiteX73" fmla="*/ 330994 w 785812"/>
                <a:gd name="connsiteY73" fmla="*/ 392906 h 785812"/>
                <a:gd name="connsiteX74" fmla="*/ 392906 w 785812"/>
                <a:gd name="connsiteY74" fmla="*/ 330994 h 785812"/>
                <a:gd name="connsiteX75" fmla="*/ 392906 w 785812"/>
                <a:gd name="connsiteY75" fmla="*/ 250031 h 785812"/>
                <a:gd name="connsiteX76" fmla="*/ 250031 w 785812"/>
                <a:gd name="connsiteY76" fmla="*/ 392906 h 785812"/>
                <a:gd name="connsiteX77" fmla="*/ 392906 w 785812"/>
                <a:gd name="connsiteY77" fmla="*/ 535781 h 785812"/>
                <a:gd name="connsiteX78" fmla="*/ 535781 w 785812"/>
                <a:gd name="connsiteY78" fmla="*/ 392906 h 785812"/>
                <a:gd name="connsiteX79" fmla="*/ 392906 w 785812"/>
                <a:gd name="connsiteY79" fmla="*/ 250031 h 785812"/>
                <a:gd name="connsiteX80" fmla="*/ 179427 w 785812"/>
                <a:gd name="connsiteY80" fmla="*/ 577810 h 785812"/>
                <a:gd name="connsiteX81" fmla="*/ 200501 w 785812"/>
                <a:gd name="connsiteY81" fmla="*/ 586502 h 785812"/>
                <a:gd name="connsiteX82" fmla="*/ 200501 w 785812"/>
                <a:gd name="connsiteY82" fmla="*/ 628650 h 785812"/>
                <a:gd name="connsiteX83" fmla="*/ 179427 w 785812"/>
                <a:gd name="connsiteY83" fmla="*/ 637342 h 785812"/>
                <a:gd name="connsiteX84" fmla="*/ 158353 w 785812"/>
                <a:gd name="connsiteY84" fmla="*/ 628650 h 785812"/>
                <a:gd name="connsiteX85" fmla="*/ 149662 w 785812"/>
                <a:gd name="connsiteY85" fmla="*/ 607576 h 785812"/>
                <a:gd name="connsiteX86" fmla="*/ 158353 w 785812"/>
                <a:gd name="connsiteY86" fmla="*/ 586502 h 785812"/>
                <a:gd name="connsiteX87" fmla="*/ 179427 w 785812"/>
                <a:gd name="connsiteY87" fmla="*/ 577810 h 785812"/>
                <a:gd name="connsiteX88" fmla="*/ 179427 w 785812"/>
                <a:gd name="connsiteY88" fmla="*/ 518279 h 785812"/>
                <a:gd name="connsiteX89" fmla="*/ 116324 w 785812"/>
                <a:gd name="connsiteY89" fmla="*/ 544473 h 785812"/>
                <a:gd name="connsiteX90" fmla="*/ 116324 w 785812"/>
                <a:gd name="connsiteY90" fmla="*/ 670798 h 785812"/>
                <a:gd name="connsiteX91" fmla="*/ 179427 w 785812"/>
                <a:gd name="connsiteY91" fmla="*/ 696992 h 785812"/>
                <a:gd name="connsiteX92" fmla="*/ 242530 w 785812"/>
                <a:gd name="connsiteY92" fmla="*/ 670798 h 785812"/>
                <a:gd name="connsiteX93" fmla="*/ 242530 w 785812"/>
                <a:gd name="connsiteY93" fmla="*/ 544473 h 785812"/>
                <a:gd name="connsiteX94" fmla="*/ 179427 w 785812"/>
                <a:gd name="connsiteY94" fmla="*/ 518279 h 785812"/>
                <a:gd name="connsiteX95" fmla="*/ 607576 w 785812"/>
                <a:gd name="connsiteY95" fmla="*/ 148471 h 785812"/>
                <a:gd name="connsiteX96" fmla="*/ 628650 w 785812"/>
                <a:gd name="connsiteY96" fmla="*/ 157163 h 785812"/>
                <a:gd name="connsiteX97" fmla="*/ 637342 w 785812"/>
                <a:gd name="connsiteY97" fmla="*/ 178237 h 785812"/>
                <a:gd name="connsiteX98" fmla="*/ 628650 w 785812"/>
                <a:gd name="connsiteY98" fmla="*/ 199311 h 785812"/>
                <a:gd name="connsiteX99" fmla="*/ 607576 w 785812"/>
                <a:gd name="connsiteY99" fmla="*/ 208002 h 785812"/>
                <a:gd name="connsiteX100" fmla="*/ 586502 w 785812"/>
                <a:gd name="connsiteY100" fmla="*/ 199311 h 785812"/>
                <a:gd name="connsiteX101" fmla="*/ 586502 w 785812"/>
                <a:gd name="connsiteY101" fmla="*/ 157163 h 785812"/>
                <a:gd name="connsiteX102" fmla="*/ 607576 w 785812"/>
                <a:gd name="connsiteY102" fmla="*/ 148471 h 785812"/>
                <a:gd name="connsiteX103" fmla="*/ 607576 w 785812"/>
                <a:gd name="connsiteY103" fmla="*/ 88940 h 785812"/>
                <a:gd name="connsiteX104" fmla="*/ 544473 w 785812"/>
                <a:gd name="connsiteY104" fmla="*/ 115133 h 785812"/>
                <a:gd name="connsiteX105" fmla="*/ 544473 w 785812"/>
                <a:gd name="connsiteY105" fmla="*/ 241459 h 785812"/>
                <a:gd name="connsiteX106" fmla="*/ 607576 w 785812"/>
                <a:gd name="connsiteY106" fmla="*/ 267653 h 785812"/>
                <a:gd name="connsiteX107" fmla="*/ 670679 w 785812"/>
                <a:gd name="connsiteY107" fmla="*/ 241459 h 785812"/>
                <a:gd name="connsiteX108" fmla="*/ 670679 w 785812"/>
                <a:gd name="connsiteY108" fmla="*/ 115133 h 785812"/>
                <a:gd name="connsiteX109" fmla="*/ 607576 w 785812"/>
                <a:gd name="connsiteY109" fmla="*/ 88940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785812" h="785812">
                  <a:moveTo>
                    <a:pt x="392906" y="59531"/>
                  </a:moveTo>
                  <a:cubicBezTo>
                    <a:pt x="409337" y="59531"/>
                    <a:pt x="422672" y="72866"/>
                    <a:pt x="422672" y="89297"/>
                  </a:cubicBezTo>
                  <a:cubicBezTo>
                    <a:pt x="422672" y="105728"/>
                    <a:pt x="409337" y="119063"/>
                    <a:pt x="392906" y="119063"/>
                  </a:cubicBezTo>
                  <a:cubicBezTo>
                    <a:pt x="376476" y="119063"/>
                    <a:pt x="363141" y="105728"/>
                    <a:pt x="363141" y="89297"/>
                  </a:cubicBezTo>
                  <a:cubicBezTo>
                    <a:pt x="363141" y="72866"/>
                    <a:pt x="376476" y="59531"/>
                    <a:pt x="392906" y="59531"/>
                  </a:cubicBezTo>
                  <a:moveTo>
                    <a:pt x="392906" y="0"/>
                  </a:moveTo>
                  <a:cubicBezTo>
                    <a:pt x="343614" y="0"/>
                    <a:pt x="303609" y="40005"/>
                    <a:pt x="303609" y="89297"/>
                  </a:cubicBezTo>
                  <a:cubicBezTo>
                    <a:pt x="303609" y="138589"/>
                    <a:pt x="343614" y="178594"/>
                    <a:pt x="392906" y="178594"/>
                  </a:cubicBezTo>
                  <a:cubicBezTo>
                    <a:pt x="442198" y="178594"/>
                    <a:pt x="482203" y="138589"/>
                    <a:pt x="482203" y="89297"/>
                  </a:cubicBezTo>
                  <a:cubicBezTo>
                    <a:pt x="482203" y="40005"/>
                    <a:pt x="442198" y="0"/>
                    <a:pt x="392906" y="0"/>
                  </a:cubicBezTo>
                  <a:close/>
                  <a:moveTo>
                    <a:pt x="394097" y="666750"/>
                  </a:moveTo>
                  <a:cubicBezTo>
                    <a:pt x="410527" y="666750"/>
                    <a:pt x="423862" y="680085"/>
                    <a:pt x="423862" y="696516"/>
                  </a:cubicBezTo>
                  <a:cubicBezTo>
                    <a:pt x="423862" y="712946"/>
                    <a:pt x="410527" y="726281"/>
                    <a:pt x="394097" y="726281"/>
                  </a:cubicBezTo>
                  <a:cubicBezTo>
                    <a:pt x="377666" y="726281"/>
                    <a:pt x="364331" y="712946"/>
                    <a:pt x="364331" y="696516"/>
                  </a:cubicBezTo>
                  <a:cubicBezTo>
                    <a:pt x="364331" y="680085"/>
                    <a:pt x="377666" y="666750"/>
                    <a:pt x="394097" y="666750"/>
                  </a:cubicBezTo>
                  <a:moveTo>
                    <a:pt x="394097" y="607219"/>
                  </a:moveTo>
                  <a:cubicBezTo>
                    <a:pt x="344805" y="607219"/>
                    <a:pt x="304800" y="647224"/>
                    <a:pt x="304800" y="696516"/>
                  </a:cubicBezTo>
                  <a:cubicBezTo>
                    <a:pt x="304800" y="745808"/>
                    <a:pt x="344805" y="785813"/>
                    <a:pt x="394097" y="785813"/>
                  </a:cubicBezTo>
                  <a:cubicBezTo>
                    <a:pt x="443389" y="785813"/>
                    <a:pt x="483394" y="745808"/>
                    <a:pt x="483394" y="696516"/>
                  </a:cubicBezTo>
                  <a:cubicBezTo>
                    <a:pt x="483394" y="647224"/>
                    <a:pt x="443389" y="607219"/>
                    <a:pt x="394097" y="607219"/>
                  </a:cubicBezTo>
                  <a:close/>
                  <a:moveTo>
                    <a:pt x="178237" y="148471"/>
                  </a:moveTo>
                  <a:cubicBezTo>
                    <a:pt x="182880" y="148471"/>
                    <a:pt x="191691" y="149662"/>
                    <a:pt x="199311" y="157163"/>
                  </a:cubicBezTo>
                  <a:cubicBezTo>
                    <a:pt x="210860" y="168712"/>
                    <a:pt x="210860" y="187642"/>
                    <a:pt x="199311" y="199311"/>
                  </a:cubicBezTo>
                  <a:cubicBezTo>
                    <a:pt x="191691" y="206931"/>
                    <a:pt x="182880" y="208002"/>
                    <a:pt x="178237" y="208002"/>
                  </a:cubicBezTo>
                  <a:cubicBezTo>
                    <a:pt x="173593" y="208002"/>
                    <a:pt x="164783" y="206812"/>
                    <a:pt x="157162" y="199311"/>
                  </a:cubicBezTo>
                  <a:cubicBezTo>
                    <a:pt x="149542" y="191691"/>
                    <a:pt x="148471" y="182880"/>
                    <a:pt x="148471" y="178237"/>
                  </a:cubicBezTo>
                  <a:cubicBezTo>
                    <a:pt x="148471" y="173593"/>
                    <a:pt x="149662" y="164783"/>
                    <a:pt x="157162" y="157163"/>
                  </a:cubicBezTo>
                  <a:cubicBezTo>
                    <a:pt x="164783" y="149662"/>
                    <a:pt x="173593" y="148471"/>
                    <a:pt x="178237" y="148471"/>
                  </a:cubicBezTo>
                  <a:moveTo>
                    <a:pt x="178237" y="88940"/>
                  </a:moveTo>
                  <a:cubicBezTo>
                    <a:pt x="155377" y="88940"/>
                    <a:pt x="132517" y="97631"/>
                    <a:pt x="115133" y="115133"/>
                  </a:cubicBezTo>
                  <a:cubicBezTo>
                    <a:pt x="80248" y="150019"/>
                    <a:pt x="80248" y="206573"/>
                    <a:pt x="115133" y="241459"/>
                  </a:cubicBezTo>
                  <a:cubicBezTo>
                    <a:pt x="132517" y="258842"/>
                    <a:pt x="155377" y="267653"/>
                    <a:pt x="178237" y="267653"/>
                  </a:cubicBezTo>
                  <a:cubicBezTo>
                    <a:pt x="201097" y="267653"/>
                    <a:pt x="223957" y="258961"/>
                    <a:pt x="241340" y="241459"/>
                  </a:cubicBezTo>
                  <a:cubicBezTo>
                    <a:pt x="276225" y="206573"/>
                    <a:pt x="276225" y="150019"/>
                    <a:pt x="241340" y="115133"/>
                  </a:cubicBezTo>
                  <a:cubicBezTo>
                    <a:pt x="223957" y="97631"/>
                    <a:pt x="201097" y="88940"/>
                    <a:pt x="178237" y="88940"/>
                  </a:cubicBezTo>
                  <a:close/>
                  <a:moveTo>
                    <a:pt x="608767" y="577810"/>
                  </a:moveTo>
                  <a:cubicBezTo>
                    <a:pt x="613410" y="577810"/>
                    <a:pt x="622221" y="579001"/>
                    <a:pt x="629841" y="586502"/>
                  </a:cubicBezTo>
                  <a:cubicBezTo>
                    <a:pt x="637461" y="594122"/>
                    <a:pt x="638532" y="602933"/>
                    <a:pt x="638532" y="607576"/>
                  </a:cubicBezTo>
                  <a:cubicBezTo>
                    <a:pt x="638532" y="612219"/>
                    <a:pt x="637342" y="621030"/>
                    <a:pt x="629841" y="628650"/>
                  </a:cubicBezTo>
                  <a:cubicBezTo>
                    <a:pt x="622221" y="636270"/>
                    <a:pt x="613410" y="637342"/>
                    <a:pt x="608767" y="637342"/>
                  </a:cubicBezTo>
                  <a:cubicBezTo>
                    <a:pt x="604123" y="637342"/>
                    <a:pt x="595313" y="636151"/>
                    <a:pt x="587693" y="628650"/>
                  </a:cubicBezTo>
                  <a:cubicBezTo>
                    <a:pt x="576143" y="617101"/>
                    <a:pt x="576143" y="598170"/>
                    <a:pt x="587693" y="586502"/>
                  </a:cubicBezTo>
                  <a:cubicBezTo>
                    <a:pt x="595313" y="579001"/>
                    <a:pt x="604123" y="577810"/>
                    <a:pt x="608767" y="577810"/>
                  </a:cubicBezTo>
                  <a:moveTo>
                    <a:pt x="608767" y="518279"/>
                  </a:moveTo>
                  <a:cubicBezTo>
                    <a:pt x="585907" y="518279"/>
                    <a:pt x="563047" y="526971"/>
                    <a:pt x="545663" y="544473"/>
                  </a:cubicBezTo>
                  <a:cubicBezTo>
                    <a:pt x="510778" y="579358"/>
                    <a:pt x="510778" y="635913"/>
                    <a:pt x="545663" y="670798"/>
                  </a:cubicBezTo>
                  <a:cubicBezTo>
                    <a:pt x="563047" y="688181"/>
                    <a:pt x="585907" y="696992"/>
                    <a:pt x="608767" y="696992"/>
                  </a:cubicBezTo>
                  <a:cubicBezTo>
                    <a:pt x="631627" y="696992"/>
                    <a:pt x="654487" y="688300"/>
                    <a:pt x="671870" y="670798"/>
                  </a:cubicBezTo>
                  <a:cubicBezTo>
                    <a:pt x="706755" y="635913"/>
                    <a:pt x="706755" y="579358"/>
                    <a:pt x="671870" y="544473"/>
                  </a:cubicBezTo>
                  <a:cubicBezTo>
                    <a:pt x="654487" y="527090"/>
                    <a:pt x="631627" y="518279"/>
                    <a:pt x="608767" y="518279"/>
                  </a:cubicBezTo>
                  <a:close/>
                  <a:moveTo>
                    <a:pt x="89297" y="363141"/>
                  </a:moveTo>
                  <a:cubicBezTo>
                    <a:pt x="105728" y="363141"/>
                    <a:pt x="119062" y="376476"/>
                    <a:pt x="119062" y="392906"/>
                  </a:cubicBezTo>
                  <a:cubicBezTo>
                    <a:pt x="119062" y="409337"/>
                    <a:pt x="105728" y="422672"/>
                    <a:pt x="89297" y="422672"/>
                  </a:cubicBezTo>
                  <a:cubicBezTo>
                    <a:pt x="72866" y="422672"/>
                    <a:pt x="59531" y="409337"/>
                    <a:pt x="59531" y="392906"/>
                  </a:cubicBezTo>
                  <a:cubicBezTo>
                    <a:pt x="59531" y="376476"/>
                    <a:pt x="72866" y="363141"/>
                    <a:pt x="89297" y="363141"/>
                  </a:cubicBezTo>
                  <a:moveTo>
                    <a:pt x="89297" y="303609"/>
                  </a:moveTo>
                  <a:cubicBezTo>
                    <a:pt x="40005" y="303609"/>
                    <a:pt x="0" y="343614"/>
                    <a:pt x="0" y="392906"/>
                  </a:cubicBezTo>
                  <a:cubicBezTo>
                    <a:pt x="0" y="442198"/>
                    <a:pt x="40005" y="482203"/>
                    <a:pt x="89297" y="482203"/>
                  </a:cubicBezTo>
                  <a:cubicBezTo>
                    <a:pt x="138589" y="482203"/>
                    <a:pt x="178594" y="442198"/>
                    <a:pt x="178594" y="392906"/>
                  </a:cubicBezTo>
                  <a:cubicBezTo>
                    <a:pt x="178594" y="343614"/>
                    <a:pt x="138589" y="303609"/>
                    <a:pt x="89297" y="303609"/>
                  </a:cubicBezTo>
                  <a:close/>
                  <a:moveTo>
                    <a:pt x="696516" y="363141"/>
                  </a:moveTo>
                  <a:cubicBezTo>
                    <a:pt x="712946" y="363141"/>
                    <a:pt x="726281" y="376476"/>
                    <a:pt x="726281" y="392906"/>
                  </a:cubicBezTo>
                  <a:cubicBezTo>
                    <a:pt x="726281" y="409337"/>
                    <a:pt x="712946" y="422672"/>
                    <a:pt x="696516" y="422672"/>
                  </a:cubicBezTo>
                  <a:cubicBezTo>
                    <a:pt x="680085" y="422672"/>
                    <a:pt x="666750" y="409337"/>
                    <a:pt x="666750" y="392906"/>
                  </a:cubicBezTo>
                  <a:cubicBezTo>
                    <a:pt x="666750" y="376476"/>
                    <a:pt x="680085" y="363141"/>
                    <a:pt x="696516" y="363141"/>
                  </a:cubicBezTo>
                  <a:moveTo>
                    <a:pt x="696516" y="303609"/>
                  </a:moveTo>
                  <a:cubicBezTo>
                    <a:pt x="647224" y="303609"/>
                    <a:pt x="607219" y="343614"/>
                    <a:pt x="607219" y="392906"/>
                  </a:cubicBezTo>
                  <a:cubicBezTo>
                    <a:pt x="607219" y="442198"/>
                    <a:pt x="647224" y="482203"/>
                    <a:pt x="696516" y="482203"/>
                  </a:cubicBezTo>
                  <a:cubicBezTo>
                    <a:pt x="745808" y="482203"/>
                    <a:pt x="785813" y="442198"/>
                    <a:pt x="785813" y="392906"/>
                  </a:cubicBezTo>
                  <a:cubicBezTo>
                    <a:pt x="785813" y="343614"/>
                    <a:pt x="745808" y="303609"/>
                    <a:pt x="696516" y="303609"/>
                  </a:cubicBezTo>
                  <a:close/>
                  <a:moveTo>
                    <a:pt x="392906" y="330994"/>
                  </a:moveTo>
                  <a:cubicBezTo>
                    <a:pt x="427077" y="330994"/>
                    <a:pt x="454819" y="358735"/>
                    <a:pt x="454819" y="392906"/>
                  </a:cubicBezTo>
                  <a:cubicBezTo>
                    <a:pt x="454819" y="427077"/>
                    <a:pt x="427077" y="454819"/>
                    <a:pt x="392906" y="454819"/>
                  </a:cubicBezTo>
                  <a:cubicBezTo>
                    <a:pt x="358735" y="454819"/>
                    <a:pt x="330994" y="427077"/>
                    <a:pt x="330994" y="392906"/>
                  </a:cubicBezTo>
                  <a:cubicBezTo>
                    <a:pt x="330994" y="358854"/>
                    <a:pt x="358735" y="330994"/>
                    <a:pt x="392906" y="330994"/>
                  </a:cubicBezTo>
                  <a:moveTo>
                    <a:pt x="392906" y="250031"/>
                  </a:moveTo>
                  <a:cubicBezTo>
                    <a:pt x="313968" y="250031"/>
                    <a:pt x="250031" y="313968"/>
                    <a:pt x="250031" y="392906"/>
                  </a:cubicBezTo>
                  <a:cubicBezTo>
                    <a:pt x="250031" y="471845"/>
                    <a:pt x="313968" y="535781"/>
                    <a:pt x="392906" y="535781"/>
                  </a:cubicBezTo>
                  <a:cubicBezTo>
                    <a:pt x="471845" y="535781"/>
                    <a:pt x="535781" y="471845"/>
                    <a:pt x="535781" y="392906"/>
                  </a:cubicBezTo>
                  <a:cubicBezTo>
                    <a:pt x="535781" y="313968"/>
                    <a:pt x="471845" y="250031"/>
                    <a:pt x="392906" y="250031"/>
                  </a:cubicBezTo>
                  <a:close/>
                  <a:moveTo>
                    <a:pt x="179427" y="577810"/>
                  </a:moveTo>
                  <a:cubicBezTo>
                    <a:pt x="184071" y="577810"/>
                    <a:pt x="192881" y="579001"/>
                    <a:pt x="200501" y="586502"/>
                  </a:cubicBezTo>
                  <a:cubicBezTo>
                    <a:pt x="212050" y="598051"/>
                    <a:pt x="212050" y="616982"/>
                    <a:pt x="200501" y="628650"/>
                  </a:cubicBezTo>
                  <a:cubicBezTo>
                    <a:pt x="192881" y="636270"/>
                    <a:pt x="184071" y="637342"/>
                    <a:pt x="179427" y="637342"/>
                  </a:cubicBezTo>
                  <a:cubicBezTo>
                    <a:pt x="174784" y="637342"/>
                    <a:pt x="165973" y="636151"/>
                    <a:pt x="158353" y="628650"/>
                  </a:cubicBezTo>
                  <a:cubicBezTo>
                    <a:pt x="150733" y="621030"/>
                    <a:pt x="149662" y="612219"/>
                    <a:pt x="149662" y="607576"/>
                  </a:cubicBezTo>
                  <a:cubicBezTo>
                    <a:pt x="149662" y="602933"/>
                    <a:pt x="150852" y="594122"/>
                    <a:pt x="158353" y="586502"/>
                  </a:cubicBezTo>
                  <a:cubicBezTo>
                    <a:pt x="165973" y="579001"/>
                    <a:pt x="174784" y="577810"/>
                    <a:pt x="179427" y="577810"/>
                  </a:cubicBezTo>
                  <a:moveTo>
                    <a:pt x="179427" y="518279"/>
                  </a:moveTo>
                  <a:cubicBezTo>
                    <a:pt x="156567" y="518279"/>
                    <a:pt x="133707" y="526971"/>
                    <a:pt x="116324" y="544473"/>
                  </a:cubicBezTo>
                  <a:cubicBezTo>
                    <a:pt x="81439" y="579358"/>
                    <a:pt x="81439" y="635913"/>
                    <a:pt x="116324" y="670798"/>
                  </a:cubicBezTo>
                  <a:cubicBezTo>
                    <a:pt x="133707" y="688181"/>
                    <a:pt x="156567" y="696992"/>
                    <a:pt x="179427" y="696992"/>
                  </a:cubicBezTo>
                  <a:cubicBezTo>
                    <a:pt x="202287" y="696992"/>
                    <a:pt x="225147" y="688300"/>
                    <a:pt x="242530" y="670798"/>
                  </a:cubicBezTo>
                  <a:cubicBezTo>
                    <a:pt x="277416" y="635913"/>
                    <a:pt x="277416" y="579358"/>
                    <a:pt x="242530" y="544473"/>
                  </a:cubicBezTo>
                  <a:cubicBezTo>
                    <a:pt x="225147" y="527090"/>
                    <a:pt x="202287" y="518279"/>
                    <a:pt x="179427" y="518279"/>
                  </a:cubicBezTo>
                  <a:close/>
                  <a:moveTo>
                    <a:pt x="607576" y="148471"/>
                  </a:moveTo>
                  <a:cubicBezTo>
                    <a:pt x="612219" y="148471"/>
                    <a:pt x="621030" y="149662"/>
                    <a:pt x="628650" y="157163"/>
                  </a:cubicBezTo>
                  <a:cubicBezTo>
                    <a:pt x="636270" y="164783"/>
                    <a:pt x="637342" y="173593"/>
                    <a:pt x="637342" y="178237"/>
                  </a:cubicBezTo>
                  <a:cubicBezTo>
                    <a:pt x="637342" y="182880"/>
                    <a:pt x="636151" y="191691"/>
                    <a:pt x="628650" y="199311"/>
                  </a:cubicBezTo>
                  <a:cubicBezTo>
                    <a:pt x="621149" y="206931"/>
                    <a:pt x="612219" y="208002"/>
                    <a:pt x="607576" y="208002"/>
                  </a:cubicBezTo>
                  <a:cubicBezTo>
                    <a:pt x="602933" y="208002"/>
                    <a:pt x="594122" y="206812"/>
                    <a:pt x="586502" y="199311"/>
                  </a:cubicBezTo>
                  <a:cubicBezTo>
                    <a:pt x="574953" y="187762"/>
                    <a:pt x="574953" y="168831"/>
                    <a:pt x="586502" y="157163"/>
                  </a:cubicBezTo>
                  <a:cubicBezTo>
                    <a:pt x="594122" y="149662"/>
                    <a:pt x="602933" y="148471"/>
                    <a:pt x="607576" y="148471"/>
                  </a:cubicBezTo>
                  <a:moveTo>
                    <a:pt x="607576" y="88940"/>
                  </a:moveTo>
                  <a:cubicBezTo>
                    <a:pt x="584716" y="88940"/>
                    <a:pt x="561856" y="97631"/>
                    <a:pt x="544473" y="115133"/>
                  </a:cubicBezTo>
                  <a:cubicBezTo>
                    <a:pt x="509587" y="150019"/>
                    <a:pt x="509587" y="206573"/>
                    <a:pt x="544473" y="241459"/>
                  </a:cubicBezTo>
                  <a:cubicBezTo>
                    <a:pt x="561856" y="258842"/>
                    <a:pt x="584716" y="267653"/>
                    <a:pt x="607576" y="267653"/>
                  </a:cubicBezTo>
                  <a:cubicBezTo>
                    <a:pt x="630436" y="267653"/>
                    <a:pt x="653296" y="258961"/>
                    <a:pt x="670679" y="241459"/>
                  </a:cubicBezTo>
                  <a:cubicBezTo>
                    <a:pt x="705564" y="206573"/>
                    <a:pt x="705564" y="150019"/>
                    <a:pt x="670679" y="115133"/>
                  </a:cubicBezTo>
                  <a:cubicBezTo>
                    <a:pt x="653296" y="97631"/>
                    <a:pt x="630436" y="88940"/>
                    <a:pt x="607576" y="88940"/>
                  </a:cubicBezTo>
                  <a:close/>
                </a:path>
              </a:pathLst>
            </a:custGeom>
            <a:grpFill/>
            <a:ln w="1191" cap="flat">
              <a:noFill/>
              <a:prstDash val="solid"/>
              <a:miter/>
            </a:ln>
          </p:spPr>
          <p:txBody>
            <a:bodyPr anchor="ctr"/>
            <a:lstStyle/>
            <a:p>
              <a:pPr marL="0" marR="0" lvl="0" indent="0" algn="l" defTabSz="504825" rtl="0" eaLnBrk="1" fontAlgn="auto" latinLnBrk="0" hangingPunct="1">
                <a:lnSpc>
                  <a:spcPct val="100000"/>
                </a:lnSpc>
                <a:spcBef>
                  <a:spcPct val="0"/>
                </a:spcBef>
                <a:spcAft>
                  <a:spcPct val="0"/>
                </a:spcAft>
                <a:buClrTx/>
                <a:buSzTx/>
                <a:buFontTx/>
                <a:buNone/>
                <a:defRPr/>
              </a:pPr>
              <a:endParaRPr kumimoji="0" lang="zh-CN" altLang="en-US" sz="1990" b="0" i="0" u="none" strike="noStrike" kern="1200" cap="none" spc="0" normalizeH="0" baseline="0" noProof="1">
                <a:ln>
                  <a:noFill/>
                </a:ln>
                <a:solidFill>
                  <a:schemeClr val="tx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grpSp>
      <p:sp>
        <p:nvSpPr>
          <p:cNvPr id="118" name="Rectangle 30"/>
          <p:cNvSpPr/>
          <p:nvPr/>
        </p:nvSpPr>
        <p:spPr>
          <a:xfrm>
            <a:off x="2297936" y="6377045"/>
            <a:ext cx="2828279" cy="829945"/>
          </a:xfrm>
          <a:prstGeom prst="rect">
            <a:avLst/>
          </a:prstGeom>
        </p:spPr>
        <p:txBody>
          <a:bodyPr wrap="square">
            <a:spAutoFit/>
          </a:bodyPr>
          <a:lstStyle/>
          <a:p>
            <a:pPr marL="0" marR="0" lvl="0" indent="0" algn="l" defTabSz="504825"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1">
                <a:ln>
                  <a:noFill/>
                </a:ln>
                <a:gradFill>
                  <a:gsLst>
                    <a:gs pos="0">
                      <a:srgbClr val="0156A6"/>
                    </a:gs>
                    <a:gs pos="100000">
                      <a:srgbClr val="1B84B0"/>
                    </a:gs>
                  </a:gsLst>
                  <a:lin ang="2700000" scaled="0"/>
                </a:gra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iekie jianheiti" pitchFamily="2" charset="-128"/>
              </a:rPr>
              <a:t>High sealing requirements</a:t>
            </a:r>
            <a:endParaRPr kumimoji="0" lang="zh-CN" altLang="en-US" sz="2400" b="1" i="0" u="none" strike="noStrike" kern="1200" cap="none" spc="0" normalizeH="0" baseline="0" noProof="1">
              <a:ln>
                <a:noFill/>
              </a:ln>
              <a:gradFill>
                <a:gsLst>
                  <a:gs pos="0">
                    <a:srgbClr val="0156A6"/>
                  </a:gs>
                  <a:gs pos="100000">
                    <a:srgbClr val="1B84B0"/>
                  </a:gs>
                </a:gsLst>
                <a:lin ang="2700000" scaled="0"/>
              </a:gra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iekie jianheiti" pitchFamily="2" charset="-128"/>
            </a:endParaRPr>
          </a:p>
        </p:txBody>
      </p:sp>
      <p:grpSp>
        <p:nvGrpSpPr>
          <p:cNvPr id="3" name="组合 119"/>
          <p:cNvGrpSpPr>
            <a:grpSpLocks noChangeAspect="1"/>
          </p:cNvGrpSpPr>
          <p:nvPr/>
        </p:nvGrpSpPr>
        <p:grpSpPr>
          <a:xfrm>
            <a:off x="4929540" y="9502458"/>
            <a:ext cx="453520" cy="652225"/>
            <a:chOff x="9782132" y="3195187"/>
            <a:chExt cx="847761" cy="1219200"/>
          </a:xfrm>
          <a:gradFill>
            <a:gsLst>
              <a:gs pos="0">
                <a:srgbClr val="D59C11"/>
              </a:gs>
              <a:gs pos="100000">
                <a:srgbClr val="F1BB36"/>
              </a:gs>
            </a:gsLst>
            <a:lin ang="2700000" scaled="0"/>
          </a:gradFill>
        </p:grpSpPr>
        <p:sp>
          <p:nvSpPr>
            <p:cNvPr id="121" name="任意多边形: 形状 120"/>
            <p:cNvSpPr/>
            <p:nvPr/>
          </p:nvSpPr>
          <p:spPr>
            <a:xfrm>
              <a:off x="10041212" y="3195187"/>
              <a:ext cx="588681" cy="1219200"/>
            </a:xfrm>
            <a:custGeom>
              <a:avLst/>
              <a:gdLst>
                <a:gd name="connsiteX0" fmla="*/ 548640 w 588681"/>
                <a:gd name="connsiteY0" fmla="*/ 762000 h 1219200"/>
                <a:gd name="connsiteX1" fmla="*/ 441960 w 588681"/>
                <a:gd name="connsiteY1" fmla="*/ 662940 h 1219200"/>
                <a:gd name="connsiteX2" fmla="*/ 441960 w 588681"/>
                <a:gd name="connsiteY2" fmla="*/ 152400 h 1219200"/>
                <a:gd name="connsiteX3" fmla="*/ 297180 w 588681"/>
                <a:gd name="connsiteY3" fmla="*/ 0 h 1219200"/>
                <a:gd name="connsiteX4" fmla="*/ 152400 w 588681"/>
                <a:gd name="connsiteY4" fmla="*/ 152400 h 1219200"/>
                <a:gd name="connsiteX5" fmla="*/ 152400 w 588681"/>
                <a:gd name="connsiteY5" fmla="*/ 670560 h 1219200"/>
                <a:gd name="connsiteX6" fmla="*/ 45720 w 588681"/>
                <a:gd name="connsiteY6" fmla="*/ 762000 h 1219200"/>
                <a:gd name="connsiteX7" fmla="*/ 0 w 588681"/>
                <a:gd name="connsiteY7" fmla="*/ 922020 h 1219200"/>
                <a:gd name="connsiteX8" fmla="*/ 83820 w 588681"/>
                <a:gd name="connsiteY8" fmla="*/ 1127760 h 1219200"/>
                <a:gd name="connsiteX9" fmla="*/ 297180 w 588681"/>
                <a:gd name="connsiteY9" fmla="*/ 1219200 h 1219200"/>
                <a:gd name="connsiteX10" fmla="*/ 502920 w 588681"/>
                <a:gd name="connsiteY10" fmla="*/ 1135380 h 1219200"/>
                <a:gd name="connsiteX11" fmla="*/ 586740 w 588681"/>
                <a:gd name="connsiteY11" fmla="*/ 929640 h 1219200"/>
                <a:gd name="connsiteX12" fmla="*/ 548640 w 588681"/>
                <a:gd name="connsiteY12" fmla="*/ 762000 h 1219200"/>
                <a:gd name="connsiteX13" fmla="*/ 297180 w 588681"/>
                <a:gd name="connsiteY13" fmla="*/ 1165860 h 1219200"/>
                <a:gd name="connsiteX14" fmla="*/ 53340 w 588681"/>
                <a:gd name="connsiteY14" fmla="*/ 922020 h 1219200"/>
                <a:gd name="connsiteX15" fmla="*/ 190500 w 588681"/>
                <a:gd name="connsiteY15" fmla="*/ 701040 h 1219200"/>
                <a:gd name="connsiteX16" fmla="*/ 205740 w 588681"/>
                <a:gd name="connsiteY16" fmla="*/ 693420 h 1219200"/>
                <a:gd name="connsiteX17" fmla="*/ 205740 w 588681"/>
                <a:gd name="connsiteY17" fmla="*/ 152400 h 1219200"/>
                <a:gd name="connsiteX18" fmla="*/ 304800 w 588681"/>
                <a:gd name="connsiteY18" fmla="*/ 53340 h 1219200"/>
                <a:gd name="connsiteX19" fmla="*/ 403860 w 588681"/>
                <a:gd name="connsiteY19" fmla="*/ 152400 h 1219200"/>
                <a:gd name="connsiteX20" fmla="*/ 403860 w 588681"/>
                <a:gd name="connsiteY20" fmla="*/ 701040 h 1219200"/>
                <a:gd name="connsiteX21" fmla="*/ 419100 w 588681"/>
                <a:gd name="connsiteY21" fmla="*/ 708660 h 1219200"/>
                <a:gd name="connsiteX22" fmla="*/ 556260 w 588681"/>
                <a:gd name="connsiteY22" fmla="*/ 929640 h 1219200"/>
                <a:gd name="connsiteX23" fmla="*/ 297180 w 588681"/>
                <a:gd name="connsiteY23" fmla="*/ 116586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8681" h="1219200">
                  <a:moveTo>
                    <a:pt x="548640" y="762000"/>
                  </a:moveTo>
                  <a:cubicBezTo>
                    <a:pt x="525780" y="723900"/>
                    <a:pt x="487680" y="685800"/>
                    <a:pt x="441960" y="662940"/>
                  </a:cubicBezTo>
                  <a:lnTo>
                    <a:pt x="441960" y="152400"/>
                  </a:lnTo>
                  <a:cubicBezTo>
                    <a:pt x="441960" y="68580"/>
                    <a:pt x="381000" y="0"/>
                    <a:pt x="297180" y="0"/>
                  </a:cubicBezTo>
                  <a:cubicBezTo>
                    <a:pt x="213360" y="0"/>
                    <a:pt x="152400" y="68580"/>
                    <a:pt x="152400" y="152400"/>
                  </a:cubicBezTo>
                  <a:lnTo>
                    <a:pt x="152400" y="670560"/>
                  </a:lnTo>
                  <a:cubicBezTo>
                    <a:pt x="106680" y="685800"/>
                    <a:pt x="76200" y="723900"/>
                    <a:pt x="45720" y="762000"/>
                  </a:cubicBezTo>
                  <a:cubicBezTo>
                    <a:pt x="15240" y="807720"/>
                    <a:pt x="0" y="861060"/>
                    <a:pt x="0" y="922020"/>
                  </a:cubicBezTo>
                  <a:cubicBezTo>
                    <a:pt x="0" y="998220"/>
                    <a:pt x="30480" y="1074420"/>
                    <a:pt x="83820" y="1127760"/>
                  </a:cubicBezTo>
                  <a:cubicBezTo>
                    <a:pt x="137160" y="1181100"/>
                    <a:pt x="220980" y="1219200"/>
                    <a:pt x="297180" y="1219200"/>
                  </a:cubicBezTo>
                  <a:cubicBezTo>
                    <a:pt x="373380" y="1219200"/>
                    <a:pt x="449580" y="1188720"/>
                    <a:pt x="502920" y="1135380"/>
                  </a:cubicBezTo>
                  <a:cubicBezTo>
                    <a:pt x="556260" y="1082040"/>
                    <a:pt x="586740" y="1005840"/>
                    <a:pt x="586740" y="929640"/>
                  </a:cubicBezTo>
                  <a:cubicBezTo>
                    <a:pt x="594360" y="868680"/>
                    <a:pt x="579120" y="815340"/>
                    <a:pt x="548640" y="762000"/>
                  </a:cubicBezTo>
                  <a:close/>
                  <a:moveTo>
                    <a:pt x="297180" y="1165860"/>
                  </a:moveTo>
                  <a:cubicBezTo>
                    <a:pt x="160020" y="1165860"/>
                    <a:pt x="53340" y="1051560"/>
                    <a:pt x="53340" y="922020"/>
                  </a:cubicBezTo>
                  <a:cubicBezTo>
                    <a:pt x="53340" y="830580"/>
                    <a:pt x="106680" y="746760"/>
                    <a:pt x="190500" y="701040"/>
                  </a:cubicBezTo>
                  <a:lnTo>
                    <a:pt x="205740" y="693420"/>
                  </a:lnTo>
                  <a:lnTo>
                    <a:pt x="205740" y="152400"/>
                  </a:lnTo>
                  <a:cubicBezTo>
                    <a:pt x="205740" y="99060"/>
                    <a:pt x="251460" y="53340"/>
                    <a:pt x="304800" y="53340"/>
                  </a:cubicBezTo>
                  <a:cubicBezTo>
                    <a:pt x="358140" y="53340"/>
                    <a:pt x="403860" y="99060"/>
                    <a:pt x="403860" y="152400"/>
                  </a:cubicBezTo>
                  <a:lnTo>
                    <a:pt x="403860" y="701040"/>
                  </a:lnTo>
                  <a:lnTo>
                    <a:pt x="419100" y="708660"/>
                  </a:lnTo>
                  <a:cubicBezTo>
                    <a:pt x="502920" y="754380"/>
                    <a:pt x="556260" y="838200"/>
                    <a:pt x="556260" y="929640"/>
                  </a:cubicBezTo>
                  <a:cubicBezTo>
                    <a:pt x="548640" y="1059180"/>
                    <a:pt x="434340" y="1165860"/>
                    <a:pt x="297180" y="1165860"/>
                  </a:cubicBezTo>
                  <a:close/>
                </a:path>
              </a:pathLst>
            </a:custGeom>
            <a:grpFill/>
            <a:ln w="1191" cap="flat">
              <a:noFill/>
              <a:prstDash val="solid"/>
              <a:miter/>
            </a:ln>
          </p:spPr>
          <p:txBody>
            <a:bodyPr anchor="ctr"/>
            <a:lstStyle/>
            <a:p>
              <a:pPr marL="0" marR="0" lvl="0" indent="0" algn="l" defTabSz="504825" rtl="0" eaLnBrk="1" fontAlgn="auto" latinLnBrk="0" hangingPunct="1">
                <a:lnSpc>
                  <a:spcPct val="100000"/>
                </a:lnSpc>
                <a:spcBef>
                  <a:spcPct val="0"/>
                </a:spcBef>
                <a:spcAft>
                  <a:spcPct val="0"/>
                </a:spcAft>
                <a:buClrTx/>
                <a:buSzTx/>
                <a:buFontTx/>
                <a:buNone/>
                <a:defRPr/>
              </a:pPr>
              <a:endParaRPr kumimoji="0" lang="zh-CN" altLang="en-US" sz="1990" b="0" i="0" u="none" strike="noStrike" kern="1200" cap="none" spc="0" normalizeH="0" baseline="0" noProof="1">
                <a:ln>
                  <a:noFill/>
                </a:ln>
                <a:solidFill>
                  <a:schemeClr val="tx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22" name="任意多边形: 形状 121"/>
            <p:cNvSpPr/>
            <p:nvPr/>
          </p:nvSpPr>
          <p:spPr>
            <a:xfrm>
              <a:off x="9782132" y="3324727"/>
              <a:ext cx="685800" cy="914399"/>
            </a:xfrm>
            <a:custGeom>
              <a:avLst/>
              <a:gdLst>
                <a:gd name="connsiteX0" fmla="*/ 601980 w 685800"/>
                <a:gd name="connsiteY0" fmla="*/ 662940 h 914399"/>
                <a:gd name="connsiteX1" fmla="*/ 601980 w 685800"/>
                <a:gd name="connsiteY1" fmla="*/ 182880 h 914399"/>
                <a:gd name="connsiteX2" fmla="*/ 556260 w 685800"/>
                <a:gd name="connsiteY2" fmla="*/ 137160 h 914399"/>
                <a:gd name="connsiteX3" fmla="*/ 510540 w 685800"/>
                <a:gd name="connsiteY3" fmla="*/ 182880 h 914399"/>
                <a:gd name="connsiteX4" fmla="*/ 510540 w 685800"/>
                <a:gd name="connsiteY4" fmla="*/ 662940 h 914399"/>
                <a:gd name="connsiteX5" fmla="*/ 426720 w 685800"/>
                <a:gd name="connsiteY5" fmla="*/ 784860 h 914399"/>
                <a:gd name="connsiteX6" fmla="*/ 556260 w 685800"/>
                <a:gd name="connsiteY6" fmla="*/ 914400 h 914399"/>
                <a:gd name="connsiteX7" fmla="*/ 685800 w 685800"/>
                <a:gd name="connsiteY7" fmla="*/ 784860 h 914399"/>
                <a:gd name="connsiteX8" fmla="*/ 601980 w 685800"/>
                <a:gd name="connsiteY8" fmla="*/ 662940 h 914399"/>
                <a:gd name="connsiteX9" fmla="*/ 281940 w 685800"/>
                <a:gd name="connsiteY9" fmla="*/ 91440 h 914399"/>
                <a:gd name="connsiteX10" fmla="*/ 45720 w 685800"/>
                <a:gd name="connsiteY10" fmla="*/ 91440 h 914399"/>
                <a:gd name="connsiteX11" fmla="*/ 0 w 685800"/>
                <a:gd name="connsiteY11" fmla="*/ 45720 h 914399"/>
                <a:gd name="connsiteX12" fmla="*/ 45720 w 685800"/>
                <a:gd name="connsiteY12" fmla="*/ 0 h 914399"/>
                <a:gd name="connsiteX13" fmla="*/ 289560 w 685800"/>
                <a:gd name="connsiteY13" fmla="*/ 0 h 914399"/>
                <a:gd name="connsiteX14" fmla="*/ 335280 w 685800"/>
                <a:gd name="connsiteY14" fmla="*/ 45720 h 914399"/>
                <a:gd name="connsiteX15" fmla="*/ 281940 w 685800"/>
                <a:gd name="connsiteY15" fmla="*/ 91440 h 914399"/>
                <a:gd name="connsiteX16" fmla="*/ 281940 w 685800"/>
                <a:gd name="connsiteY16" fmla="*/ 236220 h 914399"/>
                <a:gd name="connsiteX17" fmla="*/ 129540 w 685800"/>
                <a:gd name="connsiteY17" fmla="*/ 236220 h 914399"/>
                <a:gd name="connsiteX18" fmla="*/ 83820 w 685800"/>
                <a:gd name="connsiteY18" fmla="*/ 190500 h 914399"/>
                <a:gd name="connsiteX19" fmla="*/ 129540 w 685800"/>
                <a:gd name="connsiteY19" fmla="*/ 144780 h 914399"/>
                <a:gd name="connsiteX20" fmla="*/ 281940 w 685800"/>
                <a:gd name="connsiteY20" fmla="*/ 144780 h 914399"/>
                <a:gd name="connsiteX21" fmla="*/ 327660 w 685800"/>
                <a:gd name="connsiteY21" fmla="*/ 190500 h 914399"/>
                <a:gd name="connsiteX22" fmla="*/ 281940 w 685800"/>
                <a:gd name="connsiteY22" fmla="*/ 236220 h 914399"/>
                <a:gd name="connsiteX23" fmla="*/ 281940 w 685800"/>
                <a:gd name="connsiteY23" fmla="*/ 388620 h 914399"/>
                <a:gd name="connsiteX24" fmla="*/ 236220 w 685800"/>
                <a:gd name="connsiteY24" fmla="*/ 388620 h 914399"/>
                <a:gd name="connsiteX25" fmla="*/ 190500 w 685800"/>
                <a:gd name="connsiteY25" fmla="*/ 342900 h 914399"/>
                <a:gd name="connsiteX26" fmla="*/ 236220 w 685800"/>
                <a:gd name="connsiteY26" fmla="*/ 297180 h 914399"/>
                <a:gd name="connsiteX27" fmla="*/ 289560 w 685800"/>
                <a:gd name="connsiteY27" fmla="*/ 297180 h 914399"/>
                <a:gd name="connsiteX28" fmla="*/ 335280 w 685800"/>
                <a:gd name="connsiteY28" fmla="*/ 342900 h 914399"/>
                <a:gd name="connsiteX29" fmla="*/ 281940 w 685800"/>
                <a:gd name="connsiteY29" fmla="*/ 388620 h 91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5800" h="914399">
                  <a:moveTo>
                    <a:pt x="601980" y="662940"/>
                  </a:moveTo>
                  <a:lnTo>
                    <a:pt x="601980" y="182880"/>
                  </a:lnTo>
                  <a:cubicBezTo>
                    <a:pt x="601980" y="160020"/>
                    <a:pt x="579120" y="137160"/>
                    <a:pt x="556260" y="137160"/>
                  </a:cubicBezTo>
                  <a:cubicBezTo>
                    <a:pt x="533400" y="137160"/>
                    <a:pt x="510540" y="160020"/>
                    <a:pt x="510540" y="182880"/>
                  </a:cubicBezTo>
                  <a:lnTo>
                    <a:pt x="510540" y="662940"/>
                  </a:lnTo>
                  <a:cubicBezTo>
                    <a:pt x="457200" y="678180"/>
                    <a:pt x="426720" y="731520"/>
                    <a:pt x="426720" y="784860"/>
                  </a:cubicBezTo>
                  <a:cubicBezTo>
                    <a:pt x="426720" y="853440"/>
                    <a:pt x="487680" y="914400"/>
                    <a:pt x="556260" y="914400"/>
                  </a:cubicBezTo>
                  <a:cubicBezTo>
                    <a:pt x="624840" y="914400"/>
                    <a:pt x="685800" y="853440"/>
                    <a:pt x="685800" y="784860"/>
                  </a:cubicBezTo>
                  <a:cubicBezTo>
                    <a:pt x="685800" y="731520"/>
                    <a:pt x="655320" y="678180"/>
                    <a:pt x="601980" y="662940"/>
                  </a:cubicBezTo>
                  <a:close/>
                  <a:moveTo>
                    <a:pt x="281940" y="91440"/>
                  </a:moveTo>
                  <a:lnTo>
                    <a:pt x="45720" y="91440"/>
                  </a:lnTo>
                  <a:cubicBezTo>
                    <a:pt x="15240" y="91440"/>
                    <a:pt x="0" y="76200"/>
                    <a:pt x="0" y="45720"/>
                  </a:cubicBezTo>
                  <a:cubicBezTo>
                    <a:pt x="0" y="22860"/>
                    <a:pt x="15240" y="0"/>
                    <a:pt x="45720" y="0"/>
                  </a:cubicBezTo>
                  <a:lnTo>
                    <a:pt x="289560" y="0"/>
                  </a:lnTo>
                  <a:cubicBezTo>
                    <a:pt x="312420" y="0"/>
                    <a:pt x="335280" y="22860"/>
                    <a:pt x="335280" y="45720"/>
                  </a:cubicBezTo>
                  <a:cubicBezTo>
                    <a:pt x="327660" y="76200"/>
                    <a:pt x="312420" y="91440"/>
                    <a:pt x="281940" y="91440"/>
                  </a:cubicBezTo>
                  <a:close/>
                  <a:moveTo>
                    <a:pt x="281940" y="236220"/>
                  </a:moveTo>
                  <a:lnTo>
                    <a:pt x="129540" y="236220"/>
                  </a:lnTo>
                  <a:cubicBezTo>
                    <a:pt x="106680" y="236220"/>
                    <a:pt x="83820" y="213360"/>
                    <a:pt x="83820" y="190500"/>
                  </a:cubicBezTo>
                  <a:cubicBezTo>
                    <a:pt x="83820" y="167640"/>
                    <a:pt x="106680" y="144780"/>
                    <a:pt x="129540" y="144780"/>
                  </a:cubicBezTo>
                  <a:lnTo>
                    <a:pt x="281940" y="144780"/>
                  </a:lnTo>
                  <a:cubicBezTo>
                    <a:pt x="304800" y="144780"/>
                    <a:pt x="327660" y="167640"/>
                    <a:pt x="327660" y="190500"/>
                  </a:cubicBezTo>
                  <a:cubicBezTo>
                    <a:pt x="327660" y="220980"/>
                    <a:pt x="312420" y="236220"/>
                    <a:pt x="281940" y="236220"/>
                  </a:cubicBezTo>
                  <a:close/>
                  <a:moveTo>
                    <a:pt x="281940" y="388620"/>
                  </a:moveTo>
                  <a:lnTo>
                    <a:pt x="236220" y="388620"/>
                  </a:lnTo>
                  <a:cubicBezTo>
                    <a:pt x="213360" y="388620"/>
                    <a:pt x="190500" y="365760"/>
                    <a:pt x="190500" y="342900"/>
                  </a:cubicBezTo>
                  <a:cubicBezTo>
                    <a:pt x="190500" y="320040"/>
                    <a:pt x="213360" y="297180"/>
                    <a:pt x="236220" y="297180"/>
                  </a:cubicBezTo>
                  <a:lnTo>
                    <a:pt x="289560" y="297180"/>
                  </a:lnTo>
                  <a:cubicBezTo>
                    <a:pt x="312420" y="297180"/>
                    <a:pt x="335280" y="320040"/>
                    <a:pt x="335280" y="342900"/>
                  </a:cubicBezTo>
                  <a:cubicBezTo>
                    <a:pt x="327660" y="365760"/>
                    <a:pt x="312420" y="388620"/>
                    <a:pt x="281940" y="388620"/>
                  </a:cubicBezTo>
                  <a:close/>
                </a:path>
              </a:pathLst>
            </a:custGeom>
            <a:grpFill/>
            <a:ln w="1191" cap="flat">
              <a:noFill/>
              <a:prstDash val="solid"/>
              <a:miter/>
            </a:ln>
          </p:spPr>
          <p:txBody>
            <a:bodyPr anchor="ctr"/>
            <a:lstStyle/>
            <a:p>
              <a:pPr marL="0" marR="0" lvl="0" indent="0" algn="l" defTabSz="504825" rtl="0" eaLnBrk="1" fontAlgn="auto" latinLnBrk="0" hangingPunct="1">
                <a:lnSpc>
                  <a:spcPct val="100000"/>
                </a:lnSpc>
                <a:spcBef>
                  <a:spcPct val="0"/>
                </a:spcBef>
                <a:spcAft>
                  <a:spcPct val="0"/>
                </a:spcAft>
                <a:buClrTx/>
                <a:buSzTx/>
                <a:buFontTx/>
                <a:buNone/>
                <a:defRPr/>
              </a:pPr>
              <a:endParaRPr kumimoji="0" lang="zh-CN" altLang="en-US" sz="1990" b="0" i="0" u="none" strike="noStrike" kern="1200" cap="none" spc="0" normalizeH="0" baseline="0" noProof="1">
                <a:ln>
                  <a:noFill/>
                </a:ln>
                <a:solidFill>
                  <a:schemeClr val="tx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grpSp>
      <p:sp>
        <p:nvSpPr>
          <p:cNvPr id="123" name="Rectangle 30"/>
          <p:cNvSpPr/>
          <p:nvPr/>
        </p:nvSpPr>
        <p:spPr>
          <a:xfrm>
            <a:off x="1990872" y="9586289"/>
            <a:ext cx="2820308" cy="829945"/>
          </a:xfrm>
          <a:prstGeom prst="rect">
            <a:avLst/>
          </a:prstGeom>
        </p:spPr>
        <p:txBody>
          <a:bodyPr wrap="square">
            <a:spAutoFit/>
          </a:bodyPr>
          <a:lstStyle/>
          <a:p>
            <a:pPr marL="0" marR="0" lvl="0" indent="0" algn="l" defTabSz="504825"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1">
                <a:ln>
                  <a:noFill/>
                </a:ln>
                <a:gradFill>
                  <a:gsLst>
                    <a:gs pos="0">
                      <a:srgbClr val="0156A6"/>
                    </a:gs>
                    <a:gs pos="100000">
                      <a:srgbClr val="1B84B0"/>
                    </a:gs>
                  </a:gsLst>
                  <a:lin ang="2700000" scaled="0"/>
                </a:gra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iekie jianheiti" pitchFamily="2" charset="-128"/>
              </a:rPr>
              <a:t>Difficult temperature control</a:t>
            </a:r>
            <a:endParaRPr kumimoji="0" lang="zh-CN" altLang="en-US" sz="2400" b="1" i="0" u="none" strike="noStrike" kern="1200" cap="none" spc="0" normalizeH="0" baseline="0" noProof="1">
              <a:ln>
                <a:noFill/>
              </a:ln>
              <a:gradFill>
                <a:gsLst>
                  <a:gs pos="0">
                    <a:srgbClr val="0156A6"/>
                  </a:gs>
                  <a:gs pos="100000">
                    <a:srgbClr val="1B84B0"/>
                  </a:gs>
                </a:gsLst>
                <a:lin ang="2700000" scaled="0"/>
              </a:gra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iekie jianheiti" pitchFamily="2" charset="-128"/>
            </a:endParaRPr>
          </a:p>
        </p:txBody>
      </p:sp>
      <p:sp>
        <p:nvSpPr>
          <p:cNvPr id="125" name="文本框 124"/>
          <p:cNvSpPr txBox="1"/>
          <p:nvPr/>
        </p:nvSpPr>
        <p:spPr>
          <a:xfrm>
            <a:off x="12326704" y="2942565"/>
            <a:ext cx="12000781" cy="4524315"/>
          </a:xfrm>
          <a:prstGeom prst="rect">
            <a:avLst/>
          </a:prstGeom>
          <a:noFill/>
        </p:spPr>
        <p:txBody>
          <a:bodyPr>
            <a:spAutoFit/>
          </a:bodyPr>
          <a:lstStyle/>
          <a:p>
            <a:pPr marR="0" defTabSz="1828165">
              <a:buClrTx/>
              <a:buSzTx/>
              <a:buFontTx/>
              <a:buNone/>
              <a:defRPr/>
            </a:pPr>
            <a:r>
              <a:rPr kumimoji="0" lang="zh-CN" altLang="en-US" sz="2400" kern="1200" cap="none" spc="0" normalizeH="0" baseline="0" noProof="1">
                <a:gradFill>
                  <a:gsLst>
                    <a:gs pos="0">
                      <a:srgbClr val="0156A6"/>
                    </a:gs>
                    <a:gs pos="100000">
                      <a:srgbClr val="1B84B0"/>
                    </a:gs>
                  </a:gsLst>
                  <a:lin ang="2700000" scaled="0"/>
                </a:gradFill>
                <a:latin typeface="Times New Roman" panose="02020603050405020304" pitchFamily="18" charset="0"/>
                <a:ea typeface="Arial Unicode MS" panose="020B0604020202020204" pitchFamily="34" charset="-122"/>
                <a:cs typeface="Times New Roman" panose="02020603050405020304" pitchFamily="18" charset="0"/>
              </a:rPr>
              <a:t>Development of strength sealing and heating technology for large-volume dual modular reactor loops</a:t>
            </a:r>
            <a:endParaRPr kumimoji="0" lang="zh-CN" altLang="en-US" sz="2400" kern="1200" cap="none" spc="0" normalizeH="0" baseline="0" noProof="1">
              <a:gradFill>
                <a:gsLst>
                  <a:gs pos="0">
                    <a:srgbClr val="0156A6"/>
                  </a:gs>
                  <a:gs pos="100000">
                    <a:srgbClr val="1B84B0"/>
                  </a:gs>
                </a:gsLst>
                <a:lin ang="2700000" scaled="0"/>
              </a:gradFill>
              <a:latin typeface="Times New Roman" panose="02020603050405020304" pitchFamily="18" charset="0"/>
              <a:ea typeface="Arial Unicode MS" panose="020B0604020202020204" pitchFamily="34" charset="-122"/>
              <a:cs typeface="Times New Roman" panose="02020603050405020304" pitchFamily="18" charset="0"/>
            </a:endParaRPr>
          </a:p>
          <a:p>
            <a:pPr marR="0" defTabSz="1828165">
              <a:buClrTx/>
              <a:buSzTx/>
              <a:buFontTx/>
              <a:buNone/>
              <a:defRPr/>
            </a:pPr>
            <a:r>
              <a:rPr kumimoji="0" lang="zh-CN" altLang="en-US" sz="2400" b="1" kern="1200" cap="none" spc="0" normalizeH="0" baseline="0" noProof="1">
                <a:solidFill>
                  <a:schemeClr val="tx1">
                    <a:lumMod val="65000"/>
                    <a:lumOff val="35000"/>
                  </a:schemeClr>
                </a:solidFill>
                <a:latin typeface="Times New Roman" panose="02020603050405020304" pitchFamily="18" charset="0"/>
                <a:ea typeface="Arial Unicode MS" panose="020B0604020202020204" pitchFamily="34" charset="-122"/>
                <a:cs typeface="Times New Roman" panose="02020603050405020304" pitchFamily="18" charset="0"/>
              </a:rPr>
              <a:t>Segmented control of pressure relief in primary pressure test</a:t>
            </a:r>
            <a:endParaRPr kumimoji="0" lang="zh-CN" altLang="en-US" sz="2400" b="1" kern="1200" cap="none" spc="0" normalizeH="0" baseline="0" noProof="1">
              <a:solidFill>
                <a:schemeClr val="tx1">
                  <a:lumMod val="65000"/>
                  <a:lumOff val="35000"/>
                </a:schemeClr>
              </a:solidFill>
              <a:latin typeface="Times New Roman" panose="02020603050405020304" pitchFamily="18" charset="0"/>
              <a:ea typeface="Arial Unicode MS" panose="020B0604020202020204" pitchFamily="34" charset="-122"/>
              <a:cs typeface="Times New Roman" panose="02020603050405020304" pitchFamily="18" charset="0"/>
            </a:endParaRPr>
          </a:p>
          <a:p>
            <a:pPr marL="1079500" marR="0" indent="-549275" defTabSz="1828165">
              <a:buClrTx/>
              <a:buSzTx/>
              <a:buFont typeface="Wingdings" panose="05000000000000000000" pitchFamily="2" charset="2"/>
              <a:buChar char="p"/>
              <a:defRPr/>
            </a:pPr>
            <a:r>
              <a:rPr kumimoji="0" lang="zh-CN" altLang="en-US" sz="2400" b="1" kern="1200" cap="none" spc="0" normalizeH="0" baseline="0" noProof="1">
                <a:solidFill>
                  <a:schemeClr val="tx1">
                    <a:lumMod val="65000"/>
                    <a:lumOff val="35000"/>
                  </a:schemeClr>
                </a:solidFill>
                <a:latin typeface="Times New Roman" panose="02020603050405020304" pitchFamily="18" charset="0"/>
                <a:ea typeface="Arial Unicode MS" panose="020B0604020202020204" pitchFamily="34" charset="-122"/>
                <a:cs typeface="Times New Roman" panose="02020603050405020304" pitchFamily="18" charset="0"/>
              </a:rPr>
              <a:t>Temperature difference between the inner and outer walls of the vessel during the pressure reduction test by internal and external heating</a:t>
            </a:r>
            <a:endParaRPr kumimoji="0" lang="zh-CN" altLang="en-US" sz="2400" b="1" kern="1200" cap="none" spc="0" normalizeH="0" baseline="0" noProof="1">
              <a:solidFill>
                <a:schemeClr val="tx1">
                  <a:lumMod val="65000"/>
                  <a:lumOff val="35000"/>
                </a:schemeClr>
              </a:solidFill>
              <a:latin typeface="Times New Roman" panose="02020603050405020304" pitchFamily="18" charset="0"/>
              <a:ea typeface="Arial Unicode MS" panose="020B0604020202020204" pitchFamily="34" charset="-122"/>
              <a:cs typeface="Times New Roman" panose="02020603050405020304" pitchFamily="18" charset="0"/>
            </a:endParaRPr>
          </a:p>
          <a:p>
            <a:pPr marL="1079500" marR="0" indent="-549275" defTabSz="1828165">
              <a:buClrTx/>
              <a:buSzTx/>
              <a:buFont typeface="Wingdings" panose="05000000000000000000" pitchFamily="2" charset="2"/>
              <a:buChar char="p"/>
              <a:defRPr/>
            </a:pPr>
            <a:r>
              <a:rPr kumimoji="0" sz="2400" b="1" kern="1200" cap="none" spc="0" normalizeH="0" baseline="0" noProof="1">
                <a:solidFill>
                  <a:schemeClr val="tx1">
                    <a:lumMod val="65000"/>
                    <a:lumOff val="35000"/>
                  </a:schemeClr>
                </a:solidFill>
                <a:latin typeface="Times New Roman" panose="02020603050405020304" pitchFamily="18" charset="0"/>
                <a:ea typeface="Arial Unicode MS" panose="020B0604020202020204" pitchFamily="34" charset="-122"/>
                <a:cs typeface="Times New Roman" panose="02020603050405020304" pitchFamily="18" charset="0"/>
              </a:rPr>
              <a:t>Comprehensive leakage detection strategy: the combination of bubble method, ultrasonic method for general inspection, and leakage detection method using helium for verification under low pressure</a:t>
            </a:r>
            <a:endParaRPr kumimoji="0" sz="2400" b="1" kern="1200" cap="none" spc="0" normalizeH="0" baseline="0" noProof="1">
              <a:solidFill>
                <a:schemeClr val="tx1">
                  <a:lumMod val="65000"/>
                  <a:lumOff val="35000"/>
                </a:schemeClr>
              </a:solidFill>
              <a:latin typeface="Times New Roman" panose="02020603050405020304" pitchFamily="18" charset="0"/>
              <a:ea typeface="Arial Unicode MS" panose="020B0604020202020204" pitchFamily="34" charset="-122"/>
              <a:cs typeface="Times New Roman" panose="02020603050405020304" pitchFamily="18" charset="0"/>
            </a:endParaRPr>
          </a:p>
          <a:p>
            <a:pPr marL="3670300" marR="0" defTabSz="1828165">
              <a:buClrTx/>
              <a:buSzTx/>
              <a:buFontTx/>
              <a:buNone/>
              <a:defRPr/>
            </a:pPr>
            <a:r>
              <a:rPr kumimoji="0" sz="2400" b="1" kern="1200" cap="none" spc="0" normalizeH="0" baseline="0" noProof="1">
                <a:solidFill>
                  <a:schemeClr val="tx1">
                    <a:lumMod val="65000"/>
                    <a:lumOff val="35000"/>
                  </a:schemeClr>
                </a:solidFill>
                <a:latin typeface="Times New Roman" panose="02020603050405020304" pitchFamily="18" charset="0"/>
                <a:ea typeface="Arial Unicode MS" panose="020B0604020202020204" pitchFamily="34" charset="-122"/>
                <a:cs typeface="Times New Roman" panose="02020603050405020304" pitchFamily="18" charset="0"/>
              </a:rPr>
              <a:t>The combination of patrol inspection in the area where the leakage detection method using helium is applied and ultrasonic inspection/infrared imager under high pressure </a:t>
            </a:r>
            <a:endParaRPr kumimoji="0" sz="2400" b="1" kern="1200" cap="none" spc="0" normalizeH="0" baseline="0" noProof="1">
              <a:solidFill>
                <a:schemeClr val="tx1">
                  <a:lumMod val="65000"/>
                  <a:lumOff val="35000"/>
                </a:schemeClr>
              </a:solidFill>
              <a:latin typeface="Times New Roman" panose="02020603050405020304" pitchFamily="18" charset="0"/>
              <a:ea typeface="Arial Unicode MS" panose="020B0604020202020204" pitchFamily="34" charset="-122"/>
              <a:cs typeface="Times New Roman" panose="02020603050405020304" pitchFamily="18" charset="0"/>
            </a:endParaRPr>
          </a:p>
          <a:p>
            <a:pPr marL="571500" marR="0" indent="-571500" defTabSz="1828165">
              <a:buClrTx/>
              <a:buSzTx/>
              <a:buFont typeface="Wingdings" panose="05000000000000000000" pitchFamily="2" charset="2"/>
              <a:buChar char="p"/>
              <a:defRPr/>
            </a:pPr>
            <a:endParaRPr kumimoji="0" lang="zh-CN" altLang="en-US" sz="2400" b="1" kern="1200" cap="none" spc="0" normalizeH="0" baseline="0" noProof="1">
              <a:gradFill>
                <a:gsLst>
                  <a:gs pos="0">
                    <a:srgbClr val="4D665D"/>
                  </a:gs>
                  <a:gs pos="100000">
                    <a:srgbClr val="799799"/>
                  </a:gs>
                </a:gsLst>
                <a:lin ang="5400000" scaled="0"/>
              </a:gradFill>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23569" name="组合 127"/>
          <p:cNvGrpSpPr/>
          <p:nvPr/>
        </p:nvGrpSpPr>
        <p:grpSpPr>
          <a:xfrm>
            <a:off x="17714913" y="7085013"/>
            <a:ext cx="5924550" cy="1528762"/>
            <a:chOff x="684931" y="1475133"/>
            <a:chExt cx="2962446" cy="764939"/>
          </a:xfrm>
        </p:grpSpPr>
        <p:sp>
          <p:nvSpPr>
            <p:cNvPr id="23585" name="îṡľiḍê"/>
            <p:cNvSpPr txBox="1"/>
            <p:nvPr/>
          </p:nvSpPr>
          <p:spPr>
            <a:xfrm>
              <a:off x="684931" y="1475133"/>
              <a:ext cx="349441" cy="338807"/>
            </a:xfrm>
            <a:prstGeom prst="rect">
              <a:avLst/>
            </a:prstGeom>
            <a:noFill/>
            <a:ln w="9525">
              <a:noFill/>
            </a:ln>
          </p:spPr>
          <p:txBody>
            <a:bodyPr wrap="none"/>
            <a:lstStyle/>
            <a:p>
              <a:pPr marL="1905" indent="-1905">
                <a:buNone/>
              </a:pPr>
              <a:r>
                <a:rPr lang="en-US" altLang="zh-CN" sz="8800" dirty="0">
                  <a:solidFill>
                    <a:srgbClr val="F2BC38"/>
                  </a:solidFill>
                  <a:latin typeface="Times New Roman" panose="02020603050405020304" pitchFamily="18" charset="0"/>
                  <a:ea typeface="Arial Unicode MS" panose="020B0604020202020204" pitchFamily="34" charset="-122"/>
                </a:rPr>
                <a:t>01</a:t>
              </a:r>
              <a:endParaRPr lang="en-US" altLang="zh-CN" sz="8800" dirty="0">
                <a:solidFill>
                  <a:srgbClr val="F2BC38"/>
                </a:solidFill>
                <a:latin typeface="Times New Roman" panose="02020603050405020304" pitchFamily="18" charset="0"/>
                <a:ea typeface="Arial Unicode MS" panose="020B0604020202020204" pitchFamily="34" charset="-122"/>
              </a:endParaRPr>
            </a:p>
          </p:txBody>
        </p:sp>
        <p:sp>
          <p:nvSpPr>
            <p:cNvPr id="23586" name="îṩľîḋe"/>
            <p:cNvSpPr txBox="1"/>
            <p:nvPr/>
          </p:nvSpPr>
          <p:spPr>
            <a:xfrm>
              <a:off x="1372003" y="1825294"/>
              <a:ext cx="2275374" cy="414778"/>
            </a:xfrm>
            <a:prstGeom prst="rect">
              <a:avLst/>
            </a:prstGeom>
            <a:noFill/>
            <a:ln w="9525">
              <a:noFill/>
            </a:ln>
          </p:spPr>
          <p:txBody>
            <a:bodyPr lIns="182838" tIns="91419" rIns="182838" bIns="91419" anchor="ctr" anchorCtr="0"/>
            <a:lstStyle/>
            <a:p>
              <a:pPr marL="1905" indent="-1905" defTabSz="914400">
                <a:buNone/>
              </a:pPr>
              <a:r>
                <a:rPr lang="en-US" altLang="zh-CN" sz="3200" b="1" dirty="0">
                  <a:solidFill>
                    <a:srgbClr val="F2BC38"/>
                  </a:solidFill>
                  <a:latin typeface="Times New Roman" panose="02020603050405020304" pitchFamily="18" charset="0"/>
                  <a:ea typeface="Arial Unicode MS" panose="020B0604020202020204" pitchFamily="34" charset="-122"/>
                </a:rPr>
                <a:t>Check and eliminate leaks in advance</a:t>
              </a:r>
              <a:endParaRPr lang="en-US" altLang="zh-CN" sz="3200" b="1" dirty="0">
                <a:solidFill>
                  <a:srgbClr val="F2BC38"/>
                </a:solidFill>
                <a:latin typeface="Times New Roman" panose="02020603050405020304" pitchFamily="18" charset="0"/>
                <a:ea typeface="Arial Unicode MS" panose="020B0604020202020204" pitchFamily="34" charset="-122"/>
              </a:endParaRPr>
            </a:p>
          </p:txBody>
        </p:sp>
        <p:sp>
          <p:nvSpPr>
            <p:cNvPr id="23587" name="îṩľîḋe"/>
            <p:cNvSpPr txBox="1"/>
            <p:nvPr/>
          </p:nvSpPr>
          <p:spPr>
            <a:xfrm>
              <a:off x="1395010" y="1555822"/>
              <a:ext cx="1235728" cy="270792"/>
            </a:xfrm>
            <a:prstGeom prst="rect">
              <a:avLst/>
            </a:prstGeom>
            <a:noFill/>
            <a:ln w="9525">
              <a:noFill/>
            </a:ln>
          </p:spPr>
          <p:txBody>
            <a:bodyPr lIns="182838" tIns="91419" rIns="182838" bIns="91419" anchor="ctr" anchorCtr="0"/>
            <a:lstStyle/>
            <a:p>
              <a:pPr marL="1905" indent="-1905" defTabSz="914400">
                <a:buNone/>
              </a:pPr>
              <a:r>
                <a:rPr lang="en-US" altLang="zh-CN" sz="2200" dirty="0">
                  <a:solidFill>
                    <a:srgbClr val="808080"/>
                  </a:solidFill>
                  <a:latin typeface="Times New Roman" panose="02020603050405020304" pitchFamily="18" charset="0"/>
                  <a:ea typeface="Arial Unicode MS" panose="020B0604020202020204" pitchFamily="34" charset="-122"/>
                </a:rPr>
                <a:t>PREREQUISITE</a:t>
              </a:r>
              <a:endParaRPr lang="en-US" altLang="zh-CN" sz="2200" dirty="0">
                <a:solidFill>
                  <a:srgbClr val="808080"/>
                </a:solidFill>
                <a:latin typeface="Times New Roman" panose="02020603050405020304" pitchFamily="18" charset="0"/>
                <a:ea typeface="Arial Unicode MS" panose="020B0604020202020204" pitchFamily="34" charset="-122"/>
              </a:endParaRPr>
            </a:p>
          </p:txBody>
        </p:sp>
      </p:grpSp>
      <p:grpSp>
        <p:nvGrpSpPr>
          <p:cNvPr id="23570" name="组合 131"/>
          <p:cNvGrpSpPr/>
          <p:nvPr/>
        </p:nvGrpSpPr>
        <p:grpSpPr>
          <a:xfrm>
            <a:off x="17714913" y="8848725"/>
            <a:ext cx="5924550" cy="1565275"/>
            <a:chOff x="7844448" y="1024663"/>
            <a:chExt cx="2962446" cy="782263"/>
          </a:xfrm>
        </p:grpSpPr>
        <p:sp>
          <p:nvSpPr>
            <p:cNvPr id="23582" name="îṡľiḍê"/>
            <p:cNvSpPr txBox="1"/>
            <p:nvPr/>
          </p:nvSpPr>
          <p:spPr>
            <a:xfrm>
              <a:off x="7844448" y="1024663"/>
              <a:ext cx="349441" cy="338807"/>
            </a:xfrm>
            <a:prstGeom prst="rect">
              <a:avLst/>
            </a:prstGeom>
            <a:noFill/>
            <a:ln w="9525">
              <a:noFill/>
            </a:ln>
          </p:spPr>
          <p:txBody>
            <a:bodyPr wrap="none"/>
            <a:lstStyle/>
            <a:p>
              <a:pPr marL="1905" indent="-1905">
                <a:buNone/>
              </a:pPr>
              <a:r>
                <a:rPr lang="en-US" altLang="zh-CN" sz="8800" dirty="0">
                  <a:solidFill>
                    <a:srgbClr val="00A0C7"/>
                  </a:solidFill>
                  <a:latin typeface="Times New Roman" panose="02020603050405020304" pitchFamily="18" charset="0"/>
                  <a:ea typeface="Arial Unicode MS" panose="020B0604020202020204" pitchFamily="34" charset="-122"/>
                </a:rPr>
                <a:t>02</a:t>
              </a:r>
              <a:endParaRPr lang="en-US" altLang="zh-CN" sz="8800" dirty="0">
                <a:solidFill>
                  <a:srgbClr val="00A0C7"/>
                </a:solidFill>
                <a:latin typeface="Times New Roman" panose="02020603050405020304" pitchFamily="18" charset="0"/>
                <a:ea typeface="Arial Unicode MS" panose="020B0604020202020204" pitchFamily="34" charset="-122"/>
              </a:endParaRPr>
            </a:p>
          </p:txBody>
        </p:sp>
        <p:sp>
          <p:nvSpPr>
            <p:cNvPr id="23583" name="îṩľîḋe"/>
            <p:cNvSpPr txBox="1"/>
            <p:nvPr/>
          </p:nvSpPr>
          <p:spPr>
            <a:xfrm>
              <a:off x="8531520" y="1392148"/>
              <a:ext cx="2275374" cy="414778"/>
            </a:xfrm>
            <a:prstGeom prst="rect">
              <a:avLst/>
            </a:prstGeom>
            <a:noFill/>
            <a:ln w="9525">
              <a:noFill/>
            </a:ln>
          </p:spPr>
          <p:txBody>
            <a:bodyPr lIns="182838" tIns="91419" rIns="182838" bIns="91419" anchor="ctr" anchorCtr="0"/>
            <a:lstStyle/>
            <a:p>
              <a:pPr marL="1905" indent="-1905" defTabSz="914400">
                <a:buNone/>
              </a:pPr>
              <a:r>
                <a:rPr lang="en-US" altLang="zh-CN" sz="3200" b="1" dirty="0">
                  <a:solidFill>
                    <a:srgbClr val="00A0C7"/>
                  </a:solidFill>
                  <a:latin typeface="Times New Roman" panose="02020603050405020304" pitchFamily="18" charset="0"/>
                  <a:ea typeface="Arial Unicode MS" panose="020B0604020202020204" pitchFamily="34" charset="-122"/>
                </a:rPr>
                <a:t>Multi-means to control temperature</a:t>
              </a:r>
              <a:endParaRPr lang="en-US" altLang="zh-CN" sz="3200" b="1" dirty="0">
                <a:solidFill>
                  <a:srgbClr val="00A0C7"/>
                </a:solidFill>
                <a:latin typeface="Times New Roman" panose="02020603050405020304" pitchFamily="18" charset="0"/>
                <a:ea typeface="Arial Unicode MS" panose="020B0604020202020204" pitchFamily="34" charset="-122"/>
              </a:endParaRPr>
            </a:p>
          </p:txBody>
        </p:sp>
        <p:sp>
          <p:nvSpPr>
            <p:cNvPr id="23584" name="îṩľîḋe"/>
            <p:cNvSpPr txBox="1"/>
            <p:nvPr/>
          </p:nvSpPr>
          <p:spPr>
            <a:xfrm>
              <a:off x="8554527" y="1105352"/>
              <a:ext cx="1235728" cy="270792"/>
            </a:xfrm>
            <a:prstGeom prst="rect">
              <a:avLst/>
            </a:prstGeom>
            <a:noFill/>
            <a:ln w="9525">
              <a:noFill/>
            </a:ln>
          </p:spPr>
          <p:txBody>
            <a:bodyPr lIns="182838" tIns="91419" rIns="182838" bIns="91419" anchor="ctr" anchorCtr="0"/>
            <a:lstStyle/>
            <a:p>
              <a:pPr marL="1905" indent="-1905" defTabSz="914400">
                <a:lnSpc>
                  <a:spcPct val="90000"/>
                </a:lnSpc>
                <a:buNone/>
              </a:pPr>
              <a:r>
                <a:rPr lang="en-US" altLang="zh-CN" sz="2200" dirty="0">
                  <a:solidFill>
                    <a:srgbClr val="808080"/>
                  </a:solidFill>
                  <a:latin typeface="Times New Roman" panose="02020603050405020304" pitchFamily="18" charset="0"/>
                  <a:ea typeface="Arial Unicode MS" panose="020B0604020202020204" pitchFamily="34" charset="-122"/>
                </a:rPr>
                <a:t>TEMPERATURE</a:t>
              </a:r>
              <a:endParaRPr lang="en-US" altLang="zh-CN" sz="2200" dirty="0">
                <a:solidFill>
                  <a:srgbClr val="808080"/>
                </a:solidFill>
                <a:latin typeface="Times New Roman" panose="02020603050405020304" pitchFamily="18" charset="0"/>
                <a:ea typeface="Arial Unicode MS" panose="020B0604020202020204" pitchFamily="34" charset="-122"/>
              </a:endParaRPr>
            </a:p>
          </p:txBody>
        </p:sp>
      </p:grpSp>
      <p:grpSp>
        <p:nvGrpSpPr>
          <p:cNvPr id="23571" name="组合 135"/>
          <p:cNvGrpSpPr/>
          <p:nvPr/>
        </p:nvGrpSpPr>
        <p:grpSpPr>
          <a:xfrm>
            <a:off x="17714913" y="10614025"/>
            <a:ext cx="5924550" cy="1554163"/>
            <a:chOff x="7367975" y="4310969"/>
            <a:chExt cx="2962446" cy="778147"/>
          </a:xfrm>
        </p:grpSpPr>
        <p:sp>
          <p:nvSpPr>
            <p:cNvPr id="23579" name="îṡľiḍê"/>
            <p:cNvSpPr txBox="1"/>
            <p:nvPr/>
          </p:nvSpPr>
          <p:spPr>
            <a:xfrm>
              <a:off x="7367975" y="4310969"/>
              <a:ext cx="349441" cy="338807"/>
            </a:xfrm>
            <a:prstGeom prst="rect">
              <a:avLst/>
            </a:prstGeom>
            <a:noFill/>
            <a:ln w="9525">
              <a:noFill/>
            </a:ln>
          </p:spPr>
          <p:txBody>
            <a:bodyPr wrap="none"/>
            <a:lstStyle/>
            <a:p>
              <a:pPr marL="1905" indent="-1905">
                <a:buNone/>
              </a:pPr>
              <a:r>
                <a:rPr lang="en-US" altLang="zh-CN" sz="8800" dirty="0">
                  <a:solidFill>
                    <a:srgbClr val="598B19"/>
                  </a:solidFill>
                  <a:latin typeface="Times New Roman" panose="02020603050405020304" pitchFamily="18" charset="0"/>
                  <a:ea typeface="Arial Unicode MS" panose="020B0604020202020204" pitchFamily="34" charset="-122"/>
                </a:rPr>
                <a:t>03</a:t>
              </a:r>
              <a:endParaRPr lang="en-US" altLang="zh-CN" sz="8800" dirty="0">
                <a:solidFill>
                  <a:srgbClr val="598B19"/>
                </a:solidFill>
                <a:latin typeface="Times New Roman" panose="02020603050405020304" pitchFamily="18" charset="0"/>
                <a:ea typeface="Arial Unicode MS" panose="020B0604020202020204" pitchFamily="34" charset="-122"/>
              </a:endParaRPr>
            </a:p>
          </p:txBody>
        </p:sp>
        <p:sp>
          <p:nvSpPr>
            <p:cNvPr id="23580" name="îṩľîḋe"/>
            <p:cNvSpPr txBox="1"/>
            <p:nvPr/>
          </p:nvSpPr>
          <p:spPr>
            <a:xfrm>
              <a:off x="8055047" y="4674338"/>
              <a:ext cx="2275374" cy="414778"/>
            </a:xfrm>
            <a:prstGeom prst="rect">
              <a:avLst/>
            </a:prstGeom>
            <a:noFill/>
            <a:ln w="9525">
              <a:noFill/>
            </a:ln>
          </p:spPr>
          <p:txBody>
            <a:bodyPr lIns="182838" tIns="91419" rIns="182838" bIns="91419" anchor="ctr" anchorCtr="0"/>
            <a:lstStyle/>
            <a:p>
              <a:pPr marL="1905" indent="-1905" defTabSz="914400">
                <a:buNone/>
              </a:pPr>
              <a:r>
                <a:rPr lang="en-US" altLang="zh-CN" sz="3200" b="1" dirty="0">
                  <a:solidFill>
                    <a:srgbClr val="598B19"/>
                  </a:solidFill>
                  <a:latin typeface="Times New Roman" panose="02020603050405020304" pitchFamily="18" charset="0"/>
                  <a:ea typeface="Arial Unicode MS" panose="020B0604020202020204" pitchFamily="34" charset="-122"/>
                </a:rPr>
                <a:t>Innovative primary boosting method</a:t>
              </a:r>
              <a:endParaRPr lang="en-US" altLang="zh-CN" sz="3200" b="1" dirty="0">
                <a:solidFill>
                  <a:srgbClr val="598B19"/>
                </a:solidFill>
                <a:latin typeface="Times New Roman" panose="02020603050405020304" pitchFamily="18" charset="0"/>
                <a:ea typeface="Arial Unicode MS" panose="020B0604020202020204" pitchFamily="34" charset="-122"/>
              </a:endParaRPr>
            </a:p>
          </p:txBody>
        </p:sp>
        <p:sp>
          <p:nvSpPr>
            <p:cNvPr id="23581" name="îṩľîḋe"/>
            <p:cNvSpPr txBox="1"/>
            <p:nvPr/>
          </p:nvSpPr>
          <p:spPr>
            <a:xfrm>
              <a:off x="8078054" y="4391658"/>
              <a:ext cx="1235728" cy="270792"/>
            </a:xfrm>
            <a:prstGeom prst="rect">
              <a:avLst/>
            </a:prstGeom>
            <a:noFill/>
            <a:ln w="9525">
              <a:noFill/>
            </a:ln>
          </p:spPr>
          <p:txBody>
            <a:bodyPr lIns="182838" tIns="91419" rIns="182838" bIns="91419" anchor="ctr" anchorCtr="0"/>
            <a:lstStyle/>
            <a:p>
              <a:pPr marL="1905" indent="-1905" defTabSz="914400">
                <a:lnSpc>
                  <a:spcPct val="90000"/>
                </a:lnSpc>
                <a:buNone/>
              </a:pPr>
              <a:r>
                <a:rPr lang="en-US" altLang="zh-CN" sz="2200" dirty="0">
                  <a:solidFill>
                    <a:srgbClr val="808080"/>
                  </a:solidFill>
                  <a:latin typeface="Times New Roman" panose="02020603050405020304" pitchFamily="18" charset="0"/>
                  <a:ea typeface="Arial Unicode MS" panose="020B0604020202020204" pitchFamily="34" charset="-122"/>
                </a:rPr>
                <a:t>DURATION</a:t>
              </a:r>
              <a:endParaRPr lang="en-US" altLang="zh-CN" sz="2200" dirty="0">
                <a:solidFill>
                  <a:srgbClr val="808080"/>
                </a:solidFill>
                <a:latin typeface="Times New Roman" panose="02020603050405020304" pitchFamily="18" charset="0"/>
                <a:ea typeface="Arial Unicode MS" panose="020B0604020202020204" pitchFamily="34" charset="-122"/>
              </a:endParaRPr>
            </a:p>
          </p:txBody>
        </p:sp>
      </p:grpSp>
      <p:grpSp>
        <p:nvGrpSpPr>
          <p:cNvPr id="23572" name="组合 147"/>
          <p:cNvGrpSpPr/>
          <p:nvPr/>
        </p:nvGrpSpPr>
        <p:grpSpPr>
          <a:xfrm flipV="1">
            <a:off x="5821363" y="9021763"/>
            <a:ext cx="1328737" cy="855662"/>
            <a:chOff x="2769053" y="4609172"/>
            <a:chExt cx="682301" cy="447675"/>
          </a:xfrm>
        </p:grpSpPr>
        <p:cxnSp>
          <p:nvCxnSpPr>
            <p:cNvPr id="145" name="Straight Connector 6"/>
            <p:cNvCxnSpPr/>
            <p:nvPr/>
          </p:nvCxnSpPr>
          <p:spPr>
            <a:xfrm>
              <a:off x="2769053" y="4609172"/>
              <a:ext cx="354601" cy="0"/>
            </a:xfrm>
            <a:prstGeom prst="line">
              <a:avLst/>
            </a:prstGeom>
            <a:ln w="6350">
              <a:solidFill>
                <a:schemeClr val="bg1">
                  <a:lumMod val="65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46" name="Straight Connector 6"/>
            <p:cNvCxnSpPr/>
            <p:nvPr/>
          </p:nvCxnSpPr>
          <p:spPr>
            <a:xfrm>
              <a:off x="3123654" y="5056847"/>
              <a:ext cx="327700" cy="0"/>
            </a:xfrm>
            <a:prstGeom prst="line">
              <a:avLst/>
            </a:prstGeom>
            <a:ln w="6350">
              <a:solidFill>
                <a:schemeClr val="bg1">
                  <a:lumMod val="6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47" name="Straight Connector 6"/>
            <p:cNvCxnSpPr/>
            <p:nvPr/>
          </p:nvCxnSpPr>
          <p:spPr>
            <a:xfrm>
              <a:off x="3123654" y="4609172"/>
              <a:ext cx="0" cy="447675"/>
            </a:xfrm>
            <a:prstGeom prst="line">
              <a:avLst/>
            </a:prstGeom>
            <a:ln w="63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3573" name="Text Box 15"/>
          <p:cNvSpPr txBox="1"/>
          <p:nvPr/>
        </p:nvSpPr>
        <p:spPr>
          <a:xfrm>
            <a:off x="485775" y="2122488"/>
            <a:ext cx="7704138" cy="954087"/>
          </a:xfrm>
          <a:prstGeom prst="rect">
            <a:avLst/>
          </a:prstGeom>
          <a:solidFill>
            <a:srgbClr val="0072BB"/>
          </a:solidFill>
          <a:ln w="9525">
            <a:noFill/>
          </a:ln>
        </p:spPr>
        <p:txBody>
          <a:bodyPr>
            <a:spAutoFit/>
          </a:bodyPr>
          <a:lstStyle/>
          <a:p>
            <a:pPr marL="1905" indent="-1905" algn="ctr" defTabSz="1828800">
              <a:buNone/>
            </a:pPr>
            <a:r>
              <a:rPr lang="en-US" altLang="zh-CN" sz="2800" b="1" dirty="0">
                <a:solidFill>
                  <a:srgbClr val="FFFFFF"/>
                </a:solidFill>
                <a:latin typeface="Times New Roman" panose="02020603050405020304" pitchFamily="18" charset="0"/>
                <a:ea typeface="Arial Unicode MS" panose="020B0604020202020204" pitchFamily="34" charset="-122"/>
              </a:rPr>
              <a:t>Challenges of Primary Pressure Test in Nuclear Power Plants</a:t>
            </a:r>
            <a:endParaRPr lang="en-US" altLang="zh-CN" sz="2800" b="1" dirty="0">
              <a:solidFill>
                <a:srgbClr val="FFFFFF"/>
              </a:solidFill>
              <a:latin typeface="Times New Roman" panose="02020603050405020304" pitchFamily="18" charset="0"/>
              <a:ea typeface="Arial Unicode MS" panose="020B0604020202020204" pitchFamily="34" charset="-122"/>
            </a:endParaRPr>
          </a:p>
        </p:txBody>
      </p:sp>
      <p:sp>
        <p:nvSpPr>
          <p:cNvPr id="23574" name="Text Box 15"/>
          <p:cNvSpPr txBox="1"/>
          <p:nvPr/>
        </p:nvSpPr>
        <p:spPr>
          <a:xfrm>
            <a:off x="8059738" y="3486150"/>
            <a:ext cx="3460750" cy="1384300"/>
          </a:xfrm>
          <a:prstGeom prst="rect">
            <a:avLst/>
          </a:prstGeom>
          <a:solidFill>
            <a:srgbClr val="0072BB"/>
          </a:solidFill>
          <a:ln w="9525">
            <a:noFill/>
          </a:ln>
        </p:spPr>
        <p:txBody>
          <a:bodyPr>
            <a:spAutoFit/>
          </a:bodyPr>
          <a:lstStyle/>
          <a:p>
            <a:pPr marL="1905" indent="-1905" algn="ctr" defTabSz="1828800">
              <a:buNone/>
            </a:pPr>
            <a:r>
              <a:rPr lang="en-US" altLang="zh-CN" sz="2800" b="1" dirty="0">
                <a:solidFill>
                  <a:srgbClr val="FFFFFF"/>
                </a:solidFill>
                <a:latin typeface="Times New Roman" panose="02020603050405020304" pitchFamily="18" charset="0"/>
                <a:ea typeface="Arial Unicode MS" panose="020B0604020202020204" pitchFamily="34" charset="-122"/>
              </a:rPr>
              <a:t>Oversized and overweight reactor pressure vessel</a:t>
            </a:r>
            <a:endParaRPr lang="en-US" altLang="zh-CN" sz="2800" b="1" dirty="0">
              <a:solidFill>
                <a:srgbClr val="FFFFFF"/>
              </a:solidFill>
              <a:latin typeface="Times New Roman" panose="02020603050405020304" pitchFamily="18" charset="0"/>
              <a:ea typeface="Arial Unicode MS" panose="020B0604020202020204" pitchFamily="34" charset="-122"/>
            </a:endParaRPr>
          </a:p>
        </p:txBody>
      </p:sp>
      <p:sp>
        <p:nvSpPr>
          <p:cNvPr id="23575" name="Text Box 15"/>
          <p:cNvSpPr txBox="1"/>
          <p:nvPr/>
        </p:nvSpPr>
        <p:spPr>
          <a:xfrm>
            <a:off x="12326938" y="2254250"/>
            <a:ext cx="12001500" cy="708025"/>
          </a:xfrm>
          <a:prstGeom prst="rect">
            <a:avLst/>
          </a:prstGeom>
          <a:solidFill>
            <a:srgbClr val="0072BB"/>
          </a:solidFill>
          <a:ln w="9525">
            <a:noFill/>
          </a:ln>
        </p:spPr>
        <p:txBody>
          <a:bodyPr>
            <a:spAutoFit/>
          </a:bodyPr>
          <a:lstStyle/>
          <a:p>
            <a:pPr marL="1905" indent="-1905" algn="ctr" defTabSz="1828800">
              <a:buNone/>
            </a:pPr>
            <a:r>
              <a:rPr lang="en-US" altLang="zh-CN" sz="4000" b="1" dirty="0">
                <a:solidFill>
                  <a:srgbClr val="FFFFFF"/>
                </a:solidFill>
                <a:latin typeface="Times New Roman" panose="02020603050405020304" pitchFamily="18" charset="0"/>
                <a:ea typeface="Arial Unicode MS" panose="020B0604020202020204" pitchFamily="34" charset="-122"/>
              </a:rPr>
              <a:t>Solution</a:t>
            </a:r>
            <a:endParaRPr lang="en-US" altLang="zh-CN" sz="4000" b="1" dirty="0">
              <a:solidFill>
                <a:srgbClr val="FFFFFF"/>
              </a:solidFill>
              <a:latin typeface="Times New Roman" panose="02020603050405020304" pitchFamily="18" charset="0"/>
              <a:ea typeface="Arial Unicode MS" panose="020B0604020202020204"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文本框 2"/>
          <p:cNvSpPr txBox="1"/>
          <p:nvPr/>
        </p:nvSpPr>
        <p:spPr>
          <a:xfrm>
            <a:off x="1827213" y="523875"/>
            <a:ext cx="8924925" cy="830263"/>
          </a:xfrm>
          <a:prstGeom prst="rect">
            <a:avLst/>
          </a:prstGeom>
          <a:noFill/>
          <a:ln w="9525">
            <a:noFill/>
          </a:ln>
        </p:spPr>
        <p:txBody>
          <a:bodyPr>
            <a:spAutoFit/>
          </a:bodyPr>
          <a:lstStyle/>
          <a:p>
            <a:pPr marL="1905" indent="-1905" defTabSz="1828800">
              <a:buNone/>
            </a:pPr>
            <a:r>
              <a:rPr lang="en-US" altLang="zh-CN" sz="4800" b="1" dirty="0">
                <a:solidFill>
                  <a:srgbClr val="595959"/>
                </a:solidFill>
                <a:latin typeface="Times New Roman" panose="02020603050405020304" pitchFamily="18" charset="0"/>
                <a:ea typeface="Arial Unicode MS" panose="020B0604020202020204" pitchFamily="34" charset="-122"/>
              </a:rPr>
              <a:t>Preliminary Summary</a:t>
            </a:r>
            <a:endParaRPr lang="en-US" altLang="zh-CN" sz="4800" b="1" dirty="0">
              <a:solidFill>
                <a:srgbClr val="595959"/>
              </a:solidFill>
              <a:latin typeface="Times New Roman" panose="02020603050405020304" pitchFamily="18" charset="0"/>
              <a:ea typeface="Arial Unicode MS" panose="020B0604020202020204" pitchFamily="34" charset="-122"/>
            </a:endParaRPr>
          </a:p>
        </p:txBody>
      </p:sp>
      <p:sp>
        <p:nvSpPr>
          <p:cNvPr id="24579" name="矩形 3"/>
          <p:cNvSpPr/>
          <p:nvPr/>
        </p:nvSpPr>
        <p:spPr>
          <a:xfrm>
            <a:off x="528638" y="2101850"/>
            <a:ext cx="9694862" cy="682625"/>
          </a:xfrm>
          <a:prstGeom prst="rect">
            <a:avLst/>
          </a:prstGeom>
          <a:solidFill>
            <a:srgbClr val="C00000"/>
          </a:solidFill>
          <a:ln w="9525">
            <a:noFill/>
          </a:ln>
        </p:spPr>
        <p:txBody>
          <a:bodyPr wrap="square" anchor="ctr" anchorCtr="0">
            <a:spAutoFit/>
          </a:bodyPr>
          <a:lstStyle/>
          <a:p>
            <a:pPr indent="457200" algn="ctr" defTabSz="503555">
              <a:buNone/>
            </a:pPr>
            <a:endParaRPr lang="zh-CN" altLang="en-US" sz="3600" dirty="0">
              <a:solidFill>
                <a:srgbClr val="000000"/>
              </a:solidFill>
              <a:latin typeface="Times New Roman" panose="02020603050405020304" pitchFamily="18" charset="0"/>
              <a:ea typeface="Arial Unicode MS" panose="020B0604020202020204" pitchFamily="34" charset="-122"/>
            </a:endParaRPr>
          </a:p>
        </p:txBody>
      </p:sp>
      <p:sp>
        <p:nvSpPr>
          <p:cNvPr id="24580" name="文本框 4"/>
          <p:cNvSpPr txBox="1"/>
          <p:nvPr/>
        </p:nvSpPr>
        <p:spPr>
          <a:xfrm>
            <a:off x="482600" y="2224851"/>
            <a:ext cx="9156700" cy="400110"/>
          </a:xfrm>
          <a:prstGeom prst="rect">
            <a:avLst/>
          </a:prstGeom>
          <a:noFill/>
          <a:ln w="9525">
            <a:noFill/>
          </a:ln>
        </p:spPr>
        <p:txBody>
          <a:bodyPr wrap="square">
            <a:spAutoFit/>
          </a:bodyPr>
          <a:lstStyle/>
          <a:p>
            <a:pPr marL="1905" indent="-1905" algn="ctr">
              <a:buNone/>
            </a:pPr>
            <a:r>
              <a:rPr lang="en-US" altLang="zh-CN" sz="2000" b="1" dirty="0">
                <a:solidFill>
                  <a:srgbClr val="FFFFFF"/>
                </a:solidFill>
                <a:latin typeface="Times New Roman" panose="02020603050405020304" pitchFamily="18" charset="0"/>
                <a:ea typeface="Arial Unicode MS" panose="020B0604020202020204" pitchFamily="34" charset="-122"/>
              </a:rPr>
              <a:t>Developing Commissioning, Operation and Maintenance Technology of HTR-PM</a:t>
            </a:r>
            <a:endParaRPr lang="en-US" altLang="zh-CN" sz="2000" b="1" dirty="0">
              <a:solidFill>
                <a:srgbClr val="FFFFFF"/>
              </a:solidFill>
              <a:latin typeface="Times New Roman" panose="02020603050405020304" pitchFamily="18" charset="0"/>
              <a:ea typeface="Arial Unicode MS" panose="020B0604020202020204" pitchFamily="34" charset="-122"/>
            </a:endParaRPr>
          </a:p>
        </p:txBody>
      </p:sp>
      <p:cxnSp>
        <p:nvCxnSpPr>
          <p:cNvPr id="24581" name="直接连接符 27"/>
          <p:cNvCxnSpPr/>
          <p:nvPr/>
        </p:nvCxnSpPr>
        <p:spPr>
          <a:xfrm>
            <a:off x="0" y="11787188"/>
            <a:ext cx="24310975" cy="9525"/>
          </a:xfrm>
          <a:prstGeom prst="line">
            <a:avLst/>
          </a:prstGeom>
          <a:ln w="19050" cap="flat" cmpd="sng">
            <a:solidFill>
              <a:srgbClr val="0054A6"/>
            </a:solidFill>
            <a:prstDash val="solid"/>
            <a:miter/>
            <a:headEnd type="none" w="med" len="med"/>
            <a:tailEnd type="none" w="med" len="med"/>
          </a:ln>
        </p:spPr>
      </p:cxnSp>
      <p:sp>
        <p:nvSpPr>
          <p:cNvPr id="24582" name="矩形 10" descr="e7d195523061f1c0d3ba7f298e59d031c9c3f97027ed136f882110EF8F17BAD1F2C348D17C7856EF46CB4678CC9E44EE1ABA681E3133328A7B4D22AAF822B2429426B2355AA8CC44631ADF5DCF3CCC2EFE7E7C590B615BA95CA795041B871EE6C0336C622BDE9D6CB9553EA91B73DD6285324F45194C50249845677D2611968175842176AA166300"/>
          <p:cNvSpPr/>
          <p:nvPr/>
        </p:nvSpPr>
        <p:spPr>
          <a:xfrm>
            <a:off x="354013" y="10828338"/>
            <a:ext cx="2901950" cy="954087"/>
          </a:xfrm>
          <a:prstGeom prst="rect">
            <a:avLst/>
          </a:prstGeom>
          <a:noFill/>
          <a:ln w="9525">
            <a:noFill/>
          </a:ln>
        </p:spPr>
        <p:txBody>
          <a:bodyPr anchor="ctr" anchorCtr="0">
            <a:spAutoFit/>
          </a:bodyPr>
          <a:lstStyle/>
          <a:p>
            <a:pPr marL="1905" indent="-1905" algn="ctr" defTabSz="1825625">
              <a:buNone/>
            </a:pPr>
            <a:r>
              <a:rPr lang="en-US" altLang="zh-CN" sz="2800" b="1" dirty="0">
                <a:solidFill>
                  <a:srgbClr val="0054A7"/>
                </a:solidFill>
                <a:latin typeface="Times New Roman" panose="02020603050405020304" pitchFamily="18" charset="0"/>
                <a:ea typeface="Arial Unicode MS" panose="020B0604020202020204" pitchFamily="34" charset="-122"/>
              </a:rPr>
              <a:t>Completing twin reactor cold test</a:t>
            </a:r>
            <a:endParaRPr lang="en-US" altLang="zh-CN" sz="2800" b="1" dirty="0">
              <a:solidFill>
                <a:srgbClr val="0054A7"/>
              </a:solidFill>
              <a:latin typeface="Times New Roman" panose="02020603050405020304" pitchFamily="18" charset="0"/>
              <a:ea typeface="Arial Unicode MS" panose="020B0604020202020204" pitchFamily="34" charset="-122"/>
            </a:endParaRPr>
          </a:p>
        </p:txBody>
      </p:sp>
      <p:sp>
        <p:nvSpPr>
          <p:cNvPr id="24583" name="文本框 29"/>
          <p:cNvSpPr txBox="1"/>
          <p:nvPr/>
        </p:nvSpPr>
        <p:spPr>
          <a:xfrm>
            <a:off x="325438" y="12009438"/>
            <a:ext cx="2836862" cy="523875"/>
          </a:xfrm>
          <a:prstGeom prst="rect">
            <a:avLst/>
          </a:prstGeom>
          <a:noFill/>
          <a:ln w="9525">
            <a:noFill/>
          </a:ln>
        </p:spPr>
        <p:txBody>
          <a:bodyPr>
            <a:spAutoFit/>
          </a:bodyPr>
          <a:lstStyle/>
          <a:p>
            <a:pPr marL="1905" indent="-1905" algn="ctr" defTabSz="1828800">
              <a:buNone/>
            </a:pPr>
            <a:r>
              <a:rPr lang="en-US" altLang="zh-CN" sz="2800" b="1" dirty="0">
                <a:solidFill>
                  <a:srgbClr val="808080"/>
                </a:solidFill>
                <a:latin typeface="Times New Roman" panose="02020603050405020304" pitchFamily="18" charset="0"/>
                <a:ea typeface="Arial Unicode MS" panose="020B0604020202020204" pitchFamily="34" charset="-122"/>
              </a:rPr>
              <a:t>November 2020</a:t>
            </a:r>
            <a:endParaRPr lang="en-US" altLang="zh-CN" sz="2800" b="1" dirty="0">
              <a:solidFill>
                <a:srgbClr val="808080"/>
              </a:solidFill>
              <a:latin typeface="Times New Roman" panose="02020603050405020304" pitchFamily="18" charset="0"/>
              <a:ea typeface="Arial Unicode MS" panose="020B0604020202020204" pitchFamily="34" charset="-122"/>
            </a:endParaRPr>
          </a:p>
        </p:txBody>
      </p:sp>
      <p:sp>
        <p:nvSpPr>
          <p:cNvPr id="24584" name="椭圆 144"/>
          <p:cNvSpPr/>
          <p:nvPr/>
        </p:nvSpPr>
        <p:spPr>
          <a:xfrm>
            <a:off x="1654175" y="11649075"/>
            <a:ext cx="301625" cy="288925"/>
          </a:xfrm>
          <a:prstGeom prst="ellipse">
            <a:avLst/>
          </a:prstGeom>
          <a:solidFill>
            <a:srgbClr val="0054A7"/>
          </a:solidFill>
          <a:ln w="19050" cap="flat" cmpd="sng">
            <a:solidFill>
              <a:srgbClr val="FFFFFF"/>
            </a:solidFill>
            <a:prstDash val="solid"/>
            <a:headEnd type="none" w="med" len="med"/>
            <a:tailEnd type="none" w="med" len="med"/>
          </a:ln>
        </p:spPr>
        <p:txBody>
          <a:bodyPr anchor="ctr" anchorCtr="0"/>
          <a:lstStyle/>
          <a:p>
            <a:pPr indent="911225" algn="ctr" defTabSz="1825625">
              <a:buNone/>
            </a:pPr>
            <a:endParaRPr lang="zh-CN" altLang="en-US" sz="3600" dirty="0">
              <a:solidFill>
                <a:srgbClr val="000000"/>
              </a:solidFill>
              <a:latin typeface="Times New Roman" panose="02020603050405020304" pitchFamily="18" charset="0"/>
              <a:ea typeface="Arial Unicode MS" panose="020B0604020202020204" pitchFamily="34" charset="-122"/>
            </a:endParaRPr>
          </a:p>
        </p:txBody>
      </p:sp>
      <p:sp>
        <p:nvSpPr>
          <p:cNvPr id="24585" name="矩形 150" descr="e7d195523061f1c0d3ba7f298e59d031c9c3f97027ed136f882110EF8F17BAD1F2C348D17C7856EF46CB4678CC9E44EE1ABA681E3133328A7B4D22AAF822B2429426B2355AA8CC44631ADF5DCF3CCC2EFE7E7C590B615BA95CA795041B871EE6C0336C622BDE9D6CB9553EA91B73DD6285324F45194C50249845677D2611968175842176AA166300"/>
          <p:cNvSpPr/>
          <p:nvPr/>
        </p:nvSpPr>
        <p:spPr>
          <a:xfrm>
            <a:off x="7800975" y="11044238"/>
            <a:ext cx="2387600" cy="522287"/>
          </a:xfrm>
          <a:prstGeom prst="rect">
            <a:avLst/>
          </a:prstGeom>
          <a:noFill/>
          <a:ln w="9525">
            <a:noFill/>
          </a:ln>
        </p:spPr>
        <p:txBody>
          <a:bodyPr anchor="ctr" anchorCtr="0">
            <a:spAutoFit/>
          </a:bodyPr>
          <a:lstStyle/>
          <a:p>
            <a:pPr marL="1905" indent="-1905" algn="ctr" defTabSz="1825625">
              <a:buNone/>
            </a:pPr>
            <a:r>
              <a:rPr lang="en-US" altLang="zh-CN" sz="2800" b="1" dirty="0">
                <a:solidFill>
                  <a:srgbClr val="0054A7"/>
                </a:solidFill>
                <a:latin typeface="Times New Roman" panose="02020603050405020304" pitchFamily="18" charset="0"/>
                <a:ea typeface="Arial Unicode MS" panose="020B0604020202020204" pitchFamily="34" charset="-122"/>
              </a:rPr>
              <a:t>First fuel load</a:t>
            </a:r>
            <a:endParaRPr lang="en-US" altLang="zh-CN" sz="2800" b="1" dirty="0">
              <a:solidFill>
                <a:srgbClr val="0054A7"/>
              </a:solidFill>
              <a:latin typeface="Times New Roman" panose="02020603050405020304" pitchFamily="18" charset="0"/>
              <a:ea typeface="Arial Unicode MS" panose="020B0604020202020204" pitchFamily="34" charset="-122"/>
            </a:endParaRPr>
          </a:p>
        </p:txBody>
      </p:sp>
      <p:sp>
        <p:nvSpPr>
          <p:cNvPr id="24586" name="文本框 32"/>
          <p:cNvSpPr txBox="1"/>
          <p:nvPr/>
        </p:nvSpPr>
        <p:spPr>
          <a:xfrm>
            <a:off x="7762875" y="12009438"/>
            <a:ext cx="2341563" cy="523875"/>
          </a:xfrm>
          <a:prstGeom prst="rect">
            <a:avLst/>
          </a:prstGeom>
          <a:noFill/>
          <a:ln w="9525">
            <a:noFill/>
          </a:ln>
        </p:spPr>
        <p:txBody>
          <a:bodyPr>
            <a:spAutoFit/>
          </a:bodyPr>
          <a:lstStyle/>
          <a:p>
            <a:pPr marL="1905" indent="-1905" algn="ctr" defTabSz="1828800">
              <a:buNone/>
            </a:pPr>
            <a:r>
              <a:rPr lang="en-US" altLang="zh-CN" sz="2800" b="1" dirty="0">
                <a:solidFill>
                  <a:srgbClr val="808080"/>
                </a:solidFill>
                <a:latin typeface="Times New Roman" panose="02020603050405020304" pitchFamily="18" charset="0"/>
                <a:ea typeface="Arial Unicode MS" panose="020B0604020202020204" pitchFamily="34" charset="-122"/>
              </a:rPr>
              <a:t>August 2021</a:t>
            </a:r>
            <a:endParaRPr lang="en-US" altLang="zh-CN" sz="2800" b="1" dirty="0">
              <a:solidFill>
                <a:srgbClr val="808080"/>
              </a:solidFill>
              <a:latin typeface="Times New Roman" panose="02020603050405020304" pitchFamily="18" charset="0"/>
              <a:ea typeface="Arial Unicode MS" panose="020B0604020202020204" pitchFamily="34" charset="-122"/>
            </a:endParaRPr>
          </a:p>
        </p:txBody>
      </p:sp>
      <p:sp>
        <p:nvSpPr>
          <p:cNvPr id="24587" name="椭圆 152"/>
          <p:cNvSpPr/>
          <p:nvPr/>
        </p:nvSpPr>
        <p:spPr>
          <a:xfrm>
            <a:off x="8845550" y="11642725"/>
            <a:ext cx="298450" cy="288925"/>
          </a:xfrm>
          <a:prstGeom prst="ellipse">
            <a:avLst/>
          </a:prstGeom>
          <a:solidFill>
            <a:srgbClr val="0054A7"/>
          </a:solidFill>
          <a:ln w="19050" cap="flat" cmpd="sng">
            <a:solidFill>
              <a:srgbClr val="FFFFFF"/>
            </a:solidFill>
            <a:prstDash val="solid"/>
            <a:headEnd type="none" w="med" len="med"/>
            <a:tailEnd type="none" w="med" len="med"/>
          </a:ln>
        </p:spPr>
        <p:txBody>
          <a:bodyPr anchor="ctr" anchorCtr="0"/>
          <a:lstStyle/>
          <a:p>
            <a:pPr indent="911225" algn="ctr" defTabSz="1825625">
              <a:buNone/>
            </a:pPr>
            <a:endParaRPr lang="zh-CN" altLang="en-US" sz="3600" dirty="0">
              <a:solidFill>
                <a:srgbClr val="000000"/>
              </a:solidFill>
              <a:latin typeface="Times New Roman" panose="02020603050405020304" pitchFamily="18" charset="0"/>
              <a:ea typeface="Arial Unicode MS" panose="020B0604020202020204" pitchFamily="34" charset="-122"/>
            </a:endParaRPr>
          </a:p>
        </p:txBody>
      </p:sp>
      <p:sp>
        <p:nvSpPr>
          <p:cNvPr id="24588" name="矩形 159" descr="e7d195523061f1c0d3ba7f298e59d031c9c3f97027ed136f882110EF8F17BAD1F2C348D17C7856EF46CB4678CC9E44EE1ABA681E3133328A7B4D22AAF822B2429426B2355AA8CC44631ADF5DCF3CCC2EFE7E7C590B615BA95CA795041B871EE6C0336C622BDE9D6CB9553EA91B73DD6285324F45194C50249845677D2611968175842176AA166300"/>
          <p:cNvSpPr/>
          <p:nvPr/>
        </p:nvSpPr>
        <p:spPr>
          <a:xfrm>
            <a:off x="10831513" y="11044238"/>
            <a:ext cx="2890837" cy="522287"/>
          </a:xfrm>
          <a:prstGeom prst="rect">
            <a:avLst/>
          </a:prstGeom>
          <a:noFill/>
          <a:ln w="9525">
            <a:noFill/>
          </a:ln>
        </p:spPr>
        <p:txBody>
          <a:bodyPr anchor="ctr" anchorCtr="0">
            <a:spAutoFit/>
          </a:bodyPr>
          <a:lstStyle/>
          <a:p>
            <a:pPr marL="1905" indent="-1905" algn="ctr" defTabSz="1825625">
              <a:buNone/>
            </a:pPr>
            <a:r>
              <a:rPr lang="en-US" altLang="zh-CN" sz="2800" b="1" dirty="0">
                <a:solidFill>
                  <a:srgbClr val="0054A7"/>
                </a:solidFill>
                <a:latin typeface="Times New Roman" panose="02020603050405020304" pitchFamily="18" charset="0"/>
                <a:ea typeface="Arial Unicode MS" panose="020B0604020202020204" pitchFamily="34" charset="-122"/>
              </a:rPr>
              <a:t>First criticality</a:t>
            </a:r>
            <a:endParaRPr lang="en-US" altLang="zh-CN" sz="2800" b="1" dirty="0">
              <a:solidFill>
                <a:srgbClr val="0054A7"/>
              </a:solidFill>
              <a:latin typeface="Times New Roman" panose="02020603050405020304" pitchFamily="18" charset="0"/>
              <a:ea typeface="Arial Unicode MS" panose="020B0604020202020204" pitchFamily="34" charset="-122"/>
            </a:endParaRPr>
          </a:p>
        </p:txBody>
      </p:sp>
      <p:sp>
        <p:nvSpPr>
          <p:cNvPr id="24589" name="文本框 35"/>
          <p:cNvSpPr txBox="1"/>
          <p:nvPr/>
        </p:nvSpPr>
        <p:spPr>
          <a:xfrm>
            <a:off x="10799763" y="12009438"/>
            <a:ext cx="2832100" cy="523875"/>
          </a:xfrm>
          <a:prstGeom prst="rect">
            <a:avLst/>
          </a:prstGeom>
          <a:noFill/>
          <a:ln w="9525">
            <a:noFill/>
          </a:ln>
        </p:spPr>
        <p:txBody>
          <a:bodyPr>
            <a:spAutoFit/>
          </a:bodyPr>
          <a:lstStyle/>
          <a:p>
            <a:pPr marL="1905" indent="-1905" algn="ctr" defTabSz="1828800">
              <a:buNone/>
            </a:pPr>
            <a:r>
              <a:rPr lang="en-US" altLang="zh-CN" sz="2800" b="1" dirty="0">
                <a:solidFill>
                  <a:srgbClr val="808080"/>
                </a:solidFill>
                <a:latin typeface="Times New Roman" panose="02020603050405020304" pitchFamily="18" charset="0"/>
                <a:ea typeface="Arial Unicode MS" panose="020B0604020202020204" pitchFamily="34" charset="-122"/>
              </a:rPr>
              <a:t>September 2021</a:t>
            </a:r>
            <a:endParaRPr lang="en-US" altLang="zh-CN" sz="2800" b="1" dirty="0">
              <a:solidFill>
                <a:srgbClr val="808080"/>
              </a:solidFill>
              <a:latin typeface="Times New Roman" panose="02020603050405020304" pitchFamily="18" charset="0"/>
              <a:ea typeface="Arial Unicode MS" panose="020B0604020202020204" pitchFamily="34" charset="-122"/>
            </a:endParaRPr>
          </a:p>
        </p:txBody>
      </p:sp>
      <p:sp>
        <p:nvSpPr>
          <p:cNvPr id="24590" name="椭圆 161"/>
          <p:cNvSpPr/>
          <p:nvPr/>
        </p:nvSpPr>
        <p:spPr>
          <a:xfrm>
            <a:off x="12128500" y="11639550"/>
            <a:ext cx="296863" cy="288925"/>
          </a:xfrm>
          <a:prstGeom prst="ellipse">
            <a:avLst/>
          </a:prstGeom>
          <a:solidFill>
            <a:srgbClr val="0054A7"/>
          </a:solidFill>
          <a:ln w="19050" cap="flat" cmpd="sng">
            <a:solidFill>
              <a:srgbClr val="FFFFFF"/>
            </a:solidFill>
            <a:prstDash val="solid"/>
            <a:headEnd type="none" w="med" len="med"/>
            <a:tailEnd type="none" w="med" len="med"/>
          </a:ln>
        </p:spPr>
        <p:txBody>
          <a:bodyPr anchor="ctr" anchorCtr="0"/>
          <a:lstStyle/>
          <a:p>
            <a:pPr indent="911225" algn="ctr" defTabSz="1825625">
              <a:buNone/>
            </a:pPr>
            <a:endParaRPr lang="zh-CN" altLang="en-US" sz="3600" dirty="0">
              <a:solidFill>
                <a:srgbClr val="000000"/>
              </a:solidFill>
              <a:latin typeface="Times New Roman" panose="02020603050405020304" pitchFamily="18" charset="0"/>
              <a:ea typeface="Arial Unicode MS" panose="020B0604020202020204" pitchFamily="34" charset="-122"/>
            </a:endParaRPr>
          </a:p>
        </p:txBody>
      </p:sp>
      <p:sp>
        <p:nvSpPr>
          <p:cNvPr id="24591" name="矩形 35" descr="e7d195523061f1c0d3ba7f298e59d031c9c3f97027ed136f882110EF8F17BAD1F2C348D17C7856EF46CB4678CC9E44EE1ABA681E3133328A7B4D22AAF822B2429426B2355AA8CC44631ADF5DCF3CCC2EFE7E7C590B615BA95CA795041B871EE6C0336C622BDE9D6CB9553EA91B73DD6285324F45194C50249845677D2611968175842176AA166300"/>
          <p:cNvSpPr/>
          <p:nvPr/>
        </p:nvSpPr>
        <p:spPr>
          <a:xfrm>
            <a:off x="4086225" y="10828338"/>
            <a:ext cx="2884488" cy="954087"/>
          </a:xfrm>
          <a:prstGeom prst="rect">
            <a:avLst/>
          </a:prstGeom>
          <a:noFill/>
          <a:ln w="9525">
            <a:noFill/>
          </a:ln>
        </p:spPr>
        <p:txBody>
          <a:bodyPr anchor="ctr" anchorCtr="0">
            <a:spAutoFit/>
          </a:bodyPr>
          <a:lstStyle/>
          <a:p>
            <a:pPr marL="1905" indent="-1905" algn="ctr" defTabSz="1825625">
              <a:buNone/>
            </a:pPr>
            <a:r>
              <a:rPr lang="en-US" altLang="zh-CN" sz="2800" b="1" dirty="0">
                <a:solidFill>
                  <a:srgbClr val="0054A7"/>
                </a:solidFill>
                <a:latin typeface="Times New Roman" panose="02020603050405020304" pitchFamily="18" charset="0"/>
                <a:ea typeface="Arial Unicode MS" panose="020B0604020202020204" pitchFamily="34" charset="-122"/>
              </a:rPr>
              <a:t>Completing twin reactor hot test</a:t>
            </a:r>
            <a:endParaRPr lang="en-US" altLang="zh-CN" sz="2800" b="1" dirty="0">
              <a:solidFill>
                <a:srgbClr val="0054A7"/>
              </a:solidFill>
              <a:latin typeface="Times New Roman" panose="02020603050405020304" pitchFamily="18" charset="0"/>
              <a:ea typeface="Arial Unicode MS" panose="020B0604020202020204" pitchFamily="34" charset="-122"/>
            </a:endParaRPr>
          </a:p>
        </p:txBody>
      </p:sp>
      <p:sp>
        <p:nvSpPr>
          <p:cNvPr id="24592" name="文本框 38"/>
          <p:cNvSpPr txBox="1"/>
          <p:nvPr/>
        </p:nvSpPr>
        <p:spPr>
          <a:xfrm>
            <a:off x="4170363" y="12009438"/>
            <a:ext cx="2593975" cy="523875"/>
          </a:xfrm>
          <a:prstGeom prst="rect">
            <a:avLst/>
          </a:prstGeom>
          <a:noFill/>
          <a:ln w="9525">
            <a:noFill/>
          </a:ln>
        </p:spPr>
        <p:txBody>
          <a:bodyPr>
            <a:spAutoFit/>
          </a:bodyPr>
          <a:lstStyle/>
          <a:p>
            <a:pPr marL="1905" indent="-1905" algn="ctr" defTabSz="1828800">
              <a:buNone/>
            </a:pPr>
            <a:r>
              <a:rPr lang="en-US" altLang="zh-CN" sz="2800" b="1" dirty="0">
                <a:solidFill>
                  <a:srgbClr val="808080"/>
                </a:solidFill>
                <a:latin typeface="Times New Roman" panose="02020603050405020304" pitchFamily="18" charset="0"/>
                <a:ea typeface="Arial Unicode MS" panose="020B0604020202020204" pitchFamily="34" charset="-122"/>
              </a:rPr>
              <a:t>December 2020</a:t>
            </a:r>
            <a:endParaRPr lang="en-US" altLang="zh-CN" sz="2800" b="1" dirty="0">
              <a:solidFill>
                <a:srgbClr val="808080"/>
              </a:solidFill>
              <a:latin typeface="Times New Roman" panose="02020603050405020304" pitchFamily="18" charset="0"/>
              <a:ea typeface="Arial Unicode MS" panose="020B0604020202020204" pitchFamily="34" charset="-122"/>
            </a:endParaRPr>
          </a:p>
        </p:txBody>
      </p:sp>
      <p:sp>
        <p:nvSpPr>
          <p:cNvPr id="24593" name="椭圆 37"/>
          <p:cNvSpPr/>
          <p:nvPr/>
        </p:nvSpPr>
        <p:spPr>
          <a:xfrm>
            <a:off x="5378450" y="11642725"/>
            <a:ext cx="301625" cy="288925"/>
          </a:xfrm>
          <a:prstGeom prst="ellipse">
            <a:avLst/>
          </a:prstGeom>
          <a:solidFill>
            <a:srgbClr val="0054A7"/>
          </a:solidFill>
          <a:ln w="19050" cap="flat" cmpd="sng">
            <a:solidFill>
              <a:srgbClr val="FFFFFF"/>
            </a:solidFill>
            <a:prstDash val="solid"/>
            <a:headEnd type="none" w="med" len="med"/>
            <a:tailEnd type="none" w="med" len="med"/>
          </a:ln>
        </p:spPr>
        <p:txBody>
          <a:bodyPr anchor="ctr" anchorCtr="0"/>
          <a:lstStyle/>
          <a:p>
            <a:pPr indent="911225" algn="ctr" defTabSz="1825625">
              <a:buNone/>
            </a:pPr>
            <a:endParaRPr lang="zh-CN" altLang="en-US" sz="3600" dirty="0">
              <a:solidFill>
                <a:srgbClr val="000000"/>
              </a:solidFill>
              <a:latin typeface="Times New Roman" panose="02020603050405020304" pitchFamily="18" charset="0"/>
              <a:ea typeface="Arial Unicode MS" panose="020B0604020202020204" pitchFamily="34" charset="-122"/>
            </a:endParaRPr>
          </a:p>
        </p:txBody>
      </p:sp>
      <p:sp>
        <p:nvSpPr>
          <p:cNvPr id="24594" name="矩形 39" descr="e7d195523061f1c0d3ba7f298e59d031c9c3f97027ed136f882110EF8F17BAD1F2C348D17C7856EF46CB4678CC9E44EE1ABA681E3133328A7B4D22AAF822B2429426B2355AA8CC44631ADF5DCF3CCC2EFE7E7C590B615BA95CA795041B871EE6C0336C622BDE9D6CB9553EA91B73DD6285324F45194C50249845677D2611968175842176AA166300"/>
          <p:cNvSpPr/>
          <p:nvPr/>
        </p:nvSpPr>
        <p:spPr>
          <a:xfrm>
            <a:off x="13685838" y="10828338"/>
            <a:ext cx="3862387" cy="954087"/>
          </a:xfrm>
          <a:prstGeom prst="rect">
            <a:avLst/>
          </a:prstGeom>
          <a:noFill/>
          <a:ln w="9525">
            <a:noFill/>
          </a:ln>
        </p:spPr>
        <p:txBody>
          <a:bodyPr anchor="ctr" anchorCtr="0">
            <a:spAutoFit/>
          </a:bodyPr>
          <a:lstStyle/>
          <a:p>
            <a:pPr marL="1905" indent="-1905" algn="ctr" defTabSz="1825625">
              <a:buNone/>
            </a:pPr>
            <a:r>
              <a:rPr lang="en-US" altLang="zh-CN" sz="2800" b="1" dirty="0">
                <a:solidFill>
                  <a:srgbClr val="0054A7"/>
                </a:solidFill>
                <a:latin typeface="Times New Roman" panose="02020603050405020304" pitchFamily="18" charset="0"/>
                <a:ea typeface="Arial Unicode MS" panose="020B0604020202020204" pitchFamily="34" charset="-122"/>
              </a:rPr>
              <a:t>Initial synchronization to the grid</a:t>
            </a:r>
            <a:endParaRPr lang="en-US" altLang="zh-CN" sz="2800" b="1" dirty="0">
              <a:solidFill>
                <a:srgbClr val="0054A7"/>
              </a:solidFill>
              <a:latin typeface="Times New Roman" panose="02020603050405020304" pitchFamily="18" charset="0"/>
              <a:ea typeface="Arial Unicode MS" panose="020B0604020202020204" pitchFamily="34" charset="-122"/>
            </a:endParaRPr>
          </a:p>
        </p:txBody>
      </p:sp>
      <p:sp>
        <p:nvSpPr>
          <p:cNvPr id="24595" name="文本框 41"/>
          <p:cNvSpPr txBox="1"/>
          <p:nvPr/>
        </p:nvSpPr>
        <p:spPr>
          <a:xfrm>
            <a:off x="14014450" y="12009438"/>
            <a:ext cx="3082925" cy="523875"/>
          </a:xfrm>
          <a:prstGeom prst="rect">
            <a:avLst/>
          </a:prstGeom>
          <a:noFill/>
          <a:ln w="9525">
            <a:noFill/>
          </a:ln>
        </p:spPr>
        <p:txBody>
          <a:bodyPr>
            <a:spAutoFit/>
          </a:bodyPr>
          <a:lstStyle/>
          <a:p>
            <a:pPr marL="1905" indent="-1905" algn="ctr" defTabSz="1828800">
              <a:buNone/>
            </a:pPr>
            <a:r>
              <a:rPr lang="en-US" altLang="zh-CN" sz="2800" b="1" dirty="0">
                <a:solidFill>
                  <a:srgbClr val="808080"/>
                </a:solidFill>
                <a:latin typeface="Times New Roman" panose="02020603050405020304" pitchFamily="18" charset="0"/>
                <a:ea typeface="Arial Unicode MS" panose="020B0604020202020204" pitchFamily="34" charset="-122"/>
              </a:rPr>
              <a:t>December 2021</a:t>
            </a:r>
            <a:endParaRPr lang="en-US" altLang="zh-CN" sz="2800" b="1" dirty="0">
              <a:solidFill>
                <a:srgbClr val="808080"/>
              </a:solidFill>
              <a:latin typeface="Times New Roman" panose="02020603050405020304" pitchFamily="18" charset="0"/>
              <a:ea typeface="Arial Unicode MS" panose="020B0604020202020204" pitchFamily="34" charset="-122"/>
            </a:endParaRPr>
          </a:p>
        </p:txBody>
      </p:sp>
      <p:sp>
        <p:nvSpPr>
          <p:cNvPr id="24596" name="椭圆 41"/>
          <p:cNvSpPr/>
          <p:nvPr/>
        </p:nvSpPr>
        <p:spPr>
          <a:xfrm>
            <a:off x="15465425" y="11626850"/>
            <a:ext cx="301625" cy="288925"/>
          </a:xfrm>
          <a:prstGeom prst="ellipse">
            <a:avLst/>
          </a:prstGeom>
          <a:solidFill>
            <a:srgbClr val="0054A7"/>
          </a:solidFill>
          <a:ln w="19050" cap="flat" cmpd="sng">
            <a:solidFill>
              <a:srgbClr val="FFFFFF"/>
            </a:solidFill>
            <a:prstDash val="solid"/>
            <a:headEnd type="none" w="med" len="med"/>
            <a:tailEnd type="none" w="med" len="med"/>
          </a:ln>
        </p:spPr>
        <p:txBody>
          <a:bodyPr anchor="ctr" anchorCtr="0"/>
          <a:lstStyle/>
          <a:p>
            <a:pPr indent="911225" algn="ctr" defTabSz="1825625">
              <a:buNone/>
            </a:pPr>
            <a:endParaRPr lang="zh-CN" altLang="en-US" sz="3600" dirty="0">
              <a:solidFill>
                <a:srgbClr val="000000"/>
              </a:solidFill>
              <a:latin typeface="Times New Roman" panose="02020603050405020304" pitchFamily="18" charset="0"/>
              <a:ea typeface="Arial Unicode MS" panose="020B0604020202020204" pitchFamily="34" charset="-122"/>
            </a:endParaRPr>
          </a:p>
        </p:txBody>
      </p:sp>
      <p:sp>
        <p:nvSpPr>
          <p:cNvPr id="24597" name="矩形 43" descr="e7d195523061f1c0d3ba7f298e59d031c9c3f97027ed136f882110EF8F17BAD1F2C348D17C7856EF46CB4678CC9E44EE1ABA681E3133328A7B4D22AAF822B2429426B2355AA8CC44631ADF5DCF3CCC2EFE7E7C590B615BA95CA795041B871EE6C0336C622BDE9D6CB9553EA91B73DD6285324F45194C50249845677D2611968175842176AA166300"/>
          <p:cNvSpPr/>
          <p:nvPr/>
        </p:nvSpPr>
        <p:spPr>
          <a:xfrm>
            <a:off x="17954625" y="10828338"/>
            <a:ext cx="2284413" cy="954087"/>
          </a:xfrm>
          <a:prstGeom prst="rect">
            <a:avLst/>
          </a:prstGeom>
          <a:noFill/>
          <a:ln w="9525">
            <a:noFill/>
          </a:ln>
        </p:spPr>
        <p:txBody>
          <a:bodyPr anchor="ctr" anchorCtr="0">
            <a:spAutoFit/>
          </a:bodyPr>
          <a:lstStyle/>
          <a:p>
            <a:pPr marL="1905" indent="-1905" algn="ctr" defTabSz="1825625">
              <a:buNone/>
            </a:pPr>
            <a:r>
              <a:rPr lang="en-US" altLang="zh-CN" sz="2800" b="1" dirty="0">
                <a:solidFill>
                  <a:srgbClr val="0054A7"/>
                </a:solidFill>
                <a:latin typeface="Times New Roman" panose="02020603050405020304" pitchFamily="18" charset="0"/>
                <a:ea typeface="Arial Unicode MS" panose="020B0604020202020204" pitchFamily="34" charset="-122"/>
              </a:rPr>
              <a:t>Initial full power</a:t>
            </a:r>
            <a:endParaRPr lang="en-US" altLang="zh-CN" sz="2800" b="1" dirty="0">
              <a:solidFill>
                <a:srgbClr val="0054A7"/>
              </a:solidFill>
              <a:latin typeface="Times New Roman" panose="02020603050405020304" pitchFamily="18" charset="0"/>
              <a:ea typeface="Arial Unicode MS" panose="020B0604020202020204" pitchFamily="34" charset="-122"/>
            </a:endParaRPr>
          </a:p>
        </p:txBody>
      </p:sp>
      <p:sp>
        <p:nvSpPr>
          <p:cNvPr id="24598" name="文本框 44"/>
          <p:cNvSpPr txBox="1"/>
          <p:nvPr/>
        </p:nvSpPr>
        <p:spPr>
          <a:xfrm>
            <a:off x="17599025" y="12009438"/>
            <a:ext cx="2873375" cy="523875"/>
          </a:xfrm>
          <a:prstGeom prst="rect">
            <a:avLst/>
          </a:prstGeom>
          <a:noFill/>
          <a:ln w="9525">
            <a:noFill/>
          </a:ln>
        </p:spPr>
        <p:txBody>
          <a:bodyPr>
            <a:spAutoFit/>
          </a:bodyPr>
          <a:lstStyle/>
          <a:p>
            <a:pPr marL="1905" indent="-1905" algn="ctr" defTabSz="1828800">
              <a:buNone/>
            </a:pPr>
            <a:r>
              <a:rPr lang="en-US" altLang="zh-CN" sz="2800" b="1" dirty="0">
                <a:solidFill>
                  <a:srgbClr val="808080"/>
                </a:solidFill>
                <a:latin typeface="Times New Roman" panose="02020603050405020304" pitchFamily="18" charset="0"/>
                <a:ea typeface="Arial Unicode MS" panose="020B0604020202020204" pitchFamily="34" charset="-122"/>
              </a:rPr>
              <a:t>December 2022</a:t>
            </a:r>
            <a:endParaRPr lang="en-US" altLang="zh-CN" sz="2800" b="1" dirty="0">
              <a:solidFill>
                <a:srgbClr val="808080"/>
              </a:solidFill>
              <a:latin typeface="Times New Roman" panose="02020603050405020304" pitchFamily="18" charset="0"/>
              <a:ea typeface="Arial Unicode MS" panose="020B0604020202020204" pitchFamily="34" charset="-122"/>
            </a:endParaRPr>
          </a:p>
        </p:txBody>
      </p:sp>
      <p:sp>
        <p:nvSpPr>
          <p:cNvPr id="24599" name="椭圆 45"/>
          <p:cNvSpPr/>
          <p:nvPr/>
        </p:nvSpPr>
        <p:spPr>
          <a:xfrm>
            <a:off x="18948400" y="11639550"/>
            <a:ext cx="296863" cy="288925"/>
          </a:xfrm>
          <a:prstGeom prst="ellipse">
            <a:avLst/>
          </a:prstGeom>
          <a:solidFill>
            <a:srgbClr val="0054A7"/>
          </a:solidFill>
          <a:ln w="19050" cap="flat" cmpd="sng">
            <a:solidFill>
              <a:srgbClr val="FFFFFF"/>
            </a:solidFill>
            <a:prstDash val="solid"/>
            <a:headEnd type="none" w="med" len="med"/>
            <a:tailEnd type="none" w="med" len="med"/>
          </a:ln>
        </p:spPr>
        <p:txBody>
          <a:bodyPr anchor="ctr" anchorCtr="0"/>
          <a:lstStyle/>
          <a:p>
            <a:pPr indent="911225" algn="ctr" defTabSz="1825625">
              <a:buNone/>
            </a:pPr>
            <a:endParaRPr lang="zh-CN" altLang="en-US" sz="3600" dirty="0">
              <a:solidFill>
                <a:srgbClr val="000000"/>
              </a:solidFill>
              <a:latin typeface="Times New Roman" panose="02020603050405020304" pitchFamily="18" charset="0"/>
              <a:ea typeface="Arial Unicode MS" panose="020B0604020202020204" pitchFamily="34" charset="-122"/>
            </a:endParaRPr>
          </a:p>
        </p:txBody>
      </p:sp>
      <p:sp>
        <p:nvSpPr>
          <p:cNvPr id="24600" name="椭圆 46"/>
          <p:cNvSpPr/>
          <p:nvPr/>
        </p:nvSpPr>
        <p:spPr>
          <a:xfrm>
            <a:off x="22561550" y="11591925"/>
            <a:ext cx="296863" cy="287338"/>
          </a:xfrm>
          <a:prstGeom prst="ellipse">
            <a:avLst/>
          </a:prstGeom>
          <a:solidFill>
            <a:srgbClr val="0054A7"/>
          </a:solidFill>
          <a:ln w="19050" cap="flat" cmpd="sng">
            <a:solidFill>
              <a:srgbClr val="FFFFFF"/>
            </a:solidFill>
            <a:prstDash val="solid"/>
            <a:headEnd type="none" w="med" len="med"/>
            <a:tailEnd type="none" w="med" len="med"/>
          </a:ln>
        </p:spPr>
        <p:txBody>
          <a:bodyPr anchor="ctr" anchorCtr="0"/>
          <a:lstStyle/>
          <a:p>
            <a:pPr indent="911225" algn="ctr" defTabSz="1825625">
              <a:buNone/>
            </a:pPr>
            <a:endParaRPr lang="zh-CN" altLang="en-US" sz="3600" dirty="0">
              <a:solidFill>
                <a:srgbClr val="000000"/>
              </a:solidFill>
              <a:latin typeface="Times New Roman" panose="02020603050405020304" pitchFamily="18" charset="0"/>
              <a:ea typeface="Arial Unicode MS" panose="020B0604020202020204" pitchFamily="34" charset="-122"/>
            </a:endParaRPr>
          </a:p>
        </p:txBody>
      </p:sp>
      <p:sp>
        <p:nvSpPr>
          <p:cNvPr id="24601" name="文本框 47"/>
          <p:cNvSpPr txBox="1"/>
          <p:nvPr/>
        </p:nvSpPr>
        <p:spPr>
          <a:xfrm>
            <a:off x="21178838" y="12009438"/>
            <a:ext cx="2940050" cy="523875"/>
          </a:xfrm>
          <a:prstGeom prst="rect">
            <a:avLst/>
          </a:prstGeom>
          <a:noFill/>
          <a:ln w="9525">
            <a:noFill/>
          </a:ln>
        </p:spPr>
        <p:txBody>
          <a:bodyPr>
            <a:spAutoFit/>
          </a:bodyPr>
          <a:lstStyle/>
          <a:p>
            <a:pPr marL="1905" indent="-1905" algn="ctr" defTabSz="1828800">
              <a:buNone/>
            </a:pPr>
            <a:r>
              <a:rPr lang="en-US" altLang="zh-CN" sz="2800" b="1" dirty="0">
                <a:solidFill>
                  <a:srgbClr val="808080"/>
                </a:solidFill>
                <a:latin typeface="Times New Roman" panose="02020603050405020304" pitchFamily="18" charset="0"/>
                <a:ea typeface="Arial Unicode MS" panose="020B0604020202020204" pitchFamily="34" charset="-122"/>
              </a:rPr>
              <a:t>November 2023</a:t>
            </a:r>
            <a:endParaRPr lang="en-US" altLang="zh-CN" sz="2800" b="1" dirty="0">
              <a:solidFill>
                <a:srgbClr val="808080"/>
              </a:solidFill>
              <a:latin typeface="Times New Roman" panose="02020603050405020304" pitchFamily="18" charset="0"/>
              <a:ea typeface="Arial Unicode MS" panose="020B0604020202020204" pitchFamily="34" charset="-122"/>
            </a:endParaRPr>
          </a:p>
        </p:txBody>
      </p:sp>
      <p:sp>
        <p:nvSpPr>
          <p:cNvPr id="24602" name="矩形 48" descr="e7d195523061f1c0d3ba7f298e59d031c9c3f97027ed136f882110EF8F17BAD1F2C348D17C7856EF46CB4678CC9E44EE1ABA681E3133328A7B4D22AAF822B2429426B2355AA8CC44631ADF5DCF3CCC2EFE7E7C590B615BA95CA795041B871EE6C0336C622BDE9D6CB9553EA91B73DD6285324F45194C50249845677D2611968175842176AA166300"/>
          <p:cNvSpPr/>
          <p:nvPr/>
        </p:nvSpPr>
        <p:spPr>
          <a:xfrm>
            <a:off x="21339175" y="10828338"/>
            <a:ext cx="2771775" cy="954087"/>
          </a:xfrm>
          <a:prstGeom prst="rect">
            <a:avLst/>
          </a:prstGeom>
          <a:noFill/>
          <a:ln w="9525">
            <a:noFill/>
          </a:ln>
        </p:spPr>
        <p:txBody>
          <a:bodyPr anchor="ctr" anchorCtr="0">
            <a:spAutoFit/>
          </a:bodyPr>
          <a:lstStyle/>
          <a:p>
            <a:pPr marL="1905" indent="-1905" algn="ctr" defTabSz="1825625">
              <a:buNone/>
            </a:pPr>
            <a:r>
              <a:rPr lang="en-US" altLang="zh-CN" sz="2800" b="1" dirty="0">
                <a:solidFill>
                  <a:srgbClr val="0054A7"/>
                </a:solidFill>
                <a:latin typeface="Times New Roman" panose="02020603050405020304" pitchFamily="18" charset="0"/>
                <a:ea typeface="Arial Unicode MS" panose="020B0604020202020204" pitchFamily="34" charset="-122"/>
              </a:rPr>
              <a:t>168h assessment test</a:t>
            </a:r>
            <a:endParaRPr lang="en-US" altLang="zh-CN" sz="2800" b="1" dirty="0">
              <a:solidFill>
                <a:srgbClr val="0054A7"/>
              </a:solidFill>
              <a:latin typeface="Times New Roman" panose="02020603050405020304" pitchFamily="18" charset="0"/>
              <a:ea typeface="Arial Unicode MS" panose="020B0604020202020204" pitchFamily="34" charset="-122"/>
            </a:endParaRPr>
          </a:p>
        </p:txBody>
      </p:sp>
      <p:pic>
        <p:nvPicPr>
          <p:cNvPr id="24603" name="图片 9" descr="微信图片_20201114104220"/>
          <p:cNvPicPr>
            <a:picLocks noChangeAspect="1"/>
          </p:cNvPicPr>
          <p:nvPr/>
        </p:nvPicPr>
        <p:blipFill>
          <a:blip r:embed="rId1" cstate="print"/>
          <a:stretch>
            <a:fillRect/>
          </a:stretch>
        </p:blipFill>
        <p:spPr>
          <a:xfrm>
            <a:off x="325438" y="8651875"/>
            <a:ext cx="3330575" cy="2154238"/>
          </a:xfrm>
          <a:prstGeom prst="rect">
            <a:avLst/>
          </a:prstGeom>
          <a:noFill/>
          <a:ln w="9525">
            <a:noFill/>
          </a:ln>
        </p:spPr>
      </p:pic>
      <p:pic>
        <p:nvPicPr>
          <p:cNvPr id="24604" name="图片 115"/>
          <p:cNvPicPr>
            <a:picLocks noChangeAspect="1"/>
          </p:cNvPicPr>
          <p:nvPr/>
        </p:nvPicPr>
        <p:blipFill>
          <a:blip r:embed="rId2" cstate="print"/>
          <a:stretch>
            <a:fillRect/>
          </a:stretch>
        </p:blipFill>
        <p:spPr>
          <a:xfrm>
            <a:off x="7205663" y="8651875"/>
            <a:ext cx="3211512" cy="2139950"/>
          </a:xfrm>
          <a:prstGeom prst="rect">
            <a:avLst/>
          </a:prstGeom>
          <a:noFill/>
          <a:ln w="9525">
            <a:noFill/>
          </a:ln>
        </p:spPr>
      </p:pic>
      <p:pic>
        <p:nvPicPr>
          <p:cNvPr id="24605" name="图片 51"/>
          <p:cNvPicPr>
            <a:picLocks noChangeAspect="1"/>
          </p:cNvPicPr>
          <p:nvPr/>
        </p:nvPicPr>
        <p:blipFill>
          <a:blip r:embed="rId3" cstate="print"/>
          <a:srcRect l="1588" t="-243" r="2487" b="243"/>
          <a:stretch>
            <a:fillRect/>
          </a:stretch>
        </p:blipFill>
        <p:spPr>
          <a:xfrm>
            <a:off x="14212888" y="8651875"/>
            <a:ext cx="3322637" cy="2159000"/>
          </a:xfrm>
          <a:prstGeom prst="rect">
            <a:avLst/>
          </a:prstGeom>
          <a:noFill/>
          <a:ln w="9525">
            <a:noFill/>
          </a:ln>
        </p:spPr>
      </p:pic>
      <p:pic>
        <p:nvPicPr>
          <p:cNvPr id="24606" name="图片 52"/>
          <p:cNvPicPr>
            <a:picLocks noChangeAspect="1"/>
          </p:cNvPicPr>
          <p:nvPr/>
        </p:nvPicPr>
        <p:blipFill>
          <a:blip r:embed="rId4" cstate="print"/>
          <a:stretch>
            <a:fillRect/>
          </a:stretch>
        </p:blipFill>
        <p:spPr>
          <a:xfrm>
            <a:off x="17729200" y="8651875"/>
            <a:ext cx="3276600" cy="2155825"/>
          </a:xfrm>
          <a:prstGeom prst="rect">
            <a:avLst/>
          </a:prstGeom>
          <a:noFill/>
          <a:ln w="9525">
            <a:noFill/>
          </a:ln>
        </p:spPr>
      </p:pic>
      <p:pic>
        <p:nvPicPr>
          <p:cNvPr id="24607" name="图片 53"/>
          <p:cNvPicPr>
            <a:picLocks noChangeAspect="1"/>
          </p:cNvPicPr>
          <p:nvPr/>
        </p:nvPicPr>
        <p:blipFill>
          <a:blip r:embed="rId5" cstate="print"/>
          <a:srcRect r="2438"/>
          <a:stretch>
            <a:fillRect/>
          </a:stretch>
        </p:blipFill>
        <p:spPr>
          <a:xfrm>
            <a:off x="10653713" y="8651875"/>
            <a:ext cx="3322637" cy="2139950"/>
          </a:xfrm>
          <a:prstGeom prst="rect">
            <a:avLst/>
          </a:prstGeom>
          <a:noFill/>
          <a:ln w="9525">
            <a:noFill/>
          </a:ln>
        </p:spPr>
      </p:pic>
      <p:pic>
        <p:nvPicPr>
          <p:cNvPr id="24608" name="图片 54"/>
          <p:cNvPicPr/>
          <p:nvPr/>
        </p:nvPicPr>
        <p:blipFill>
          <a:blip r:embed="rId6" cstate="print"/>
          <a:srcRect l="6854" r="13098"/>
          <a:stretch>
            <a:fillRect/>
          </a:stretch>
        </p:blipFill>
        <p:spPr>
          <a:xfrm>
            <a:off x="4037013" y="8651875"/>
            <a:ext cx="2865437" cy="2155825"/>
          </a:xfrm>
          <a:prstGeom prst="rect">
            <a:avLst/>
          </a:prstGeom>
          <a:noFill/>
          <a:ln w="9525">
            <a:noFill/>
          </a:ln>
        </p:spPr>
      </p:pic>
      <p:pic>
        <p:nvPicPr>
          <p:cNvPr id="24609" name="图片 55"/>
          <p:cNvPicPr>
            <a:picLocks noChangeAspect="1"/>
          </p:cNvPicPr>
          <p:nvPr/>
        </p:nvPicPr>
        <p:blipFill>
          <a:blip r:embed="rId7" cstate="print"/>
          <a:srcRect t="37860"/>
          <a:stretch>
            <a:fillRect/>
          </a:stretch>
        </p:blipFill>
        <p:spPr>
          <a:xfrm>
            <a:off x="21199475" y="8651875"/>
            <a:ext cx="3052763" cy="2136775"/>
          </a:xfrm>
          <a:prstGeom prst="rect">
            <a:avLst/>
          </a:prstGeom>
          <a:noFill/>
          <a:ln w="9525">
            <a:noFill/>
          </a:ln>
        </p:spPr>
      </p:pic>
      <p:sp>
        <p:nvSpPr>
          <p:cNvPr id="24610" name="矩形 59"/>
          <p:cNvSpPr/>
          <p:nvPr/>
        </p:nvSpPr>
        <p:spPr>
          <a:xfrm>
            <a:off x="830263" y="3036888"/>
            <a:ext cx="9156700" cy="5170487"/>
          </a:xfrm>
          <a:prstGeom prst="rect">
            <a:avLst/>
          </a:prstGeom>
          <a:noFill/>
          <a:ln w="9525">
            <a:noFill/>
          </a:ln>
        </p:spPr>
        <p:txBody>
          <a:bodyPr>
            <a:spAutoFit/>
          </a:bodyPr>
          <a:lstStyle/>
          <a:p>
            <a:pPr marL="457200" indent="-457200" algn="just">
              <a:spcBef>
                <a:spcPts val="1200"/>
              </a:spcBef>
              <a:buFont typeface="Wingdings" panose="05000000000000000000" pitchFamily="2" charset="2"/>
              <a:buChar char="n"/>
            </a:pPr>
            <a:r>
              <a:rPr lang="en-US" altLang="zh-CN" sz="2000" b="1" dirty="0">
                <a:solidFill>
                  <a:srgbClr val="0054A7"/>
                </a:solidFill>
                <a:latin typeface="Times New Roman" panose="02020603050405020304" pitchFamily="18" charset="0"/>
                <a:ea typeface="Arial Unicode MS" panose="020B0604020202020204" pitchFamily="34" charset="-122"/>
              </a:rPr>
              <a:t>Inherent safety performance verification technology for reactors with low power density</a:t>
            </a:r>
            <a:endParaRPr lang="en-US" altLang="zh-CN" sz="2000" b="1" dirty="0">
              <a:solidFill>
                <a:srgbClr val="0054A7"/>
              </a:solidFill>
              <a:latin typeface="Times New Roman" panose="02020603050405020304" pitchFamily="18" charset="0"/>
              <a:ea typeface="Arial Unicode MS" panose="020B0604020202020204" pitchFamily="34" charset="-122"/>
            </a:endParaRPr>
          </a:p>
          <a:p>
            <a:pPr marL="457200" indent="-457200" algn="just">
              <a:spcBef>
                <a:spcPts val="1200"/>
              </a:spcBef>
              <a:buFont typeface="Wingdings" panose="05000000000000000000" pitchFamily="2" charset="2"/>
              <a:buChar char="n"/>
            </a:pPr>
            <a:r>
              <a:rPr lang="en-US" altLang="zh-CN" sz="2000" b="1" dirty="0">
                <a:solidFill>
                  <a:srgbClr val="0054A7"/>
                </a:solidFill>
                <a:latin typeface="Times New Roman" panose="02020603050405020304" pitchFamily="18" charset="0"/>
                <a:ea typeface="Arial Unicode MS" panose="020B0604020202020204" pitchFamily="34" charset="-122"/>
              </a:rPr>
              <a:t>Multi-point linkage control technology for continuous loading and unloading of reactors</a:t>
            </a:r>
            <a:endParaRPr lang="en-US" altLang="zh-CN" sz="2000" b="1" dirty="0">
              <a:solidFill>
                <a:srgbClr val="0054A7"/>
              </a:solidFill>
              <a:latin typeface="Times New Roman" panose="02020603050405020304" pitchFamily="18" charset="0"/>
              <a:ea typeface="Arial Unicode MS" panose="020B0604020202020204" pitchFamily="34" charset="-122"/>
            </a:endParaRPr>
          </a:p>
          <a:p>
            <a:pPr marL="457200" indent="-457200" algn="just">
              <a:spcBef>
                <a:spcPts val="1200"/>
              </a:spcBef>
              <a:buFont typeface="Wingdings" panose="05000000000000000000" pitchFamily="2" charset="2"/>
              <a:buChar char="n"/>
            </a:pPr>
            <a:r>
              <a:rPr lang="en-US" altLang="zh-CN" sz="2000" b="1" dirty="0">
                <a:solidFill>
                  <a:srgbClr val="0054A7"/>
                </a:solidFill>
                <a:latin typeface="Times New Roman" panose="02020603050405020304" pitchFamily="18" charset="0"/>
                <a:ea typeface="Arial Unicode MS" panose="020B0604020202020204" pitchFamily="34" charset="-122"/>
              </a:rPr>
              <a:t>Strength sealing and heating technology for large-volume dual modular reactor loops</a:t>
            </a:r>
            <a:endParaRPr lang="en-US" altLang="zh-CN" sz="2000" b="1" dirty="0">
              <a:solidFill>
                <a:srgbClr val="0054A7"/>
              </a:solidFill>
              <a:latin typeface="Times New Roman" panose="02020603050405020304" pitchFamily="18" charset="0"/>
              <a:ea typeface="Arial Unicode MS" panose="020B0604020202020204" pitchFamily="34" charset="-122"/>
            </a:endParaRPr>
          </a:p>
          <a:p>
            <a:pPr marL="457200" indent="-457200" algn="just">
              <a:spcBef>
                <a:spcPts val="1200"/>
              </a:spcBef>
              <a:buFont typeface="Wingdings" panose="05000000000000000000" pitchFamily="2" charset="2"/>
              <a:buChar char="n"/>
            </a:pPr>
            <a:r>
              <a:rPr lang="en-US" altLang="zh-CN" sz="2000" b="1" dirty="0">
                <a:solidFill>
                  <a:srgbClr val="0054A7"/>
                </a:solidFill>
                <a:latin typeface="Times New Roman" panose="02020603050405020304" pitchFamily="18" charset="0"/>
                <a:ea typeface="Arial Unicode MS" panose="020B0604020202020204" pitchFamily="34" charset="-122"/>
              </a:rPr>
              <a:t>Operation mode of W platform in transition core stage</a:t>
            </a:r>
            <a:endParaRPr lang="en-US" altLang="zh-CN" sz="2000" b="1" dirty="0">
              <a:solidFill>
                <a:srgbClr val="0054A7"/>
              </a:solidFill>
              <a:latin typeface="Times New Roman" panose="02020603050405020304" pitchFamily="18" charset="0"/>
              <a:ea typeface="Arial Unicode MS" panose="020B0604020202020204" pitchFamily="34" charset="-122"/>
            </a:endParaRPr>
          </a:p>
          <a:p>
            <a:pPr marL="457200" indent="-457200" algn="just">
              <a:spcBef>
                <a:spcPts val="1200"/>
              </a:spcBef>
              <a:buFont typeface="Wingdings" panose="05000000000000000000" pitchFamily="2" charset="2"/>
              <a:buChar char="n"/>
            </a:pPr>
            <a:r>
              <a:rPr lang="en-US" altLang="zh-CN" sz="2000" b="1" dirty="0">
                <a:solidFill>
                  <a:srgbClr val="0054A7"/>
                </a:solidFill>
                <a:latin typeface="Times New Roman" panose="02020603050405020304" pitchFamily="18" charset="0"/>
                <a:ea typeface="Arial Unicode MS" panose="020B0604020202020204" pitchFamily="34" charset="-122"/>
              </a:rPr>
              <a:t>Joint commissioning, startup, shutdown and operation technology for dual reactors and one turbine</a:t>
            </a:r>
            <a:endParaRPr lang="en-US" altLang="zh-CN" sz="2000" b="1" dirty="0">
              <a:solidFill>
                <a:srgbClr val="0054A7"/>
              </a:solidFill>
              <a:latin typeface="Times New Roman" panose="02020603050405020304" pitchFamily="18" charset="0"/>
              <a:ea typeface="Arial Unicode MS" panose="020B0604020202020204" pitchFamily="34" charset="-122"/>
            </a:endParaRPr>
          </a:p>
          <a:p>
            <a:pPr marL="457200" indent="-457200" algn="just">
              <a:spcBef>
                <a:spcPts val="1200"/>
              </a:spcBef>
              <a:buFont typeface="Wingdings" panose="05000000000000000000" pitchFamily="2" charset="2"/>
              <a:buChar char="n"/>
            </a:pPr>
            <a:r>
              <a:rPr lang="en-US" altLang="zh-CN" sz="2000" b="1" dirty="0">
                <a:solidFill>
                  <a:srgbClr val="0054A7"/>
                </a:solidFill>
                <a:latin typeface="Times New Roman" panose="02020603050405020304" pitchFamily="18" charset="0"/>
                <a:ea typeface="Arial Unicode MS" panose="020B0604020202020204" pitchFamily="34" charset="-122"/>
              </a:rPr>
              <a:t>Dynamic radiation protection technology</a:t>
            </a:r>
            <a:endParaRPr lang="en-US" altLang="zh-CN" sz="2000" b="1" dirty="0">
              <a:solidFill>
                <a:srgbClr val="0054A7"/>
              </a:solidFill>
              <a:latin typeface="Times New Roman" panose="02020603050405020304" pitchFamily="18" charset="0"/>
              <a:ea typeface="Arial Unicode MS" panose="020B0604020202020204" pitchFamily="34" charset="-122"/>
            </a:endParaRPr>
          </a:p>
          <a:p>
            <a:pPr marL="457200" indent="-457200" algn="just">
              <a:spcBef>
                <a:spcPts val="1200"/>
              </a:spcBef>
              <a:buFont typeface="Wingdings" panose="05000000000000000000" pitchFamily="2" charset="2"/>
              <a:buChar char="n"/>
            </a:pPr>
            <a:r>
              <a:rPr lang="en-US" altLang="zh-CN" sz="2000" b="1" dirty="0">
                <a:solidFill>
                  <a:srgbClr val="0054A7"/>
                </a:solidFill>
                <a:latin typeface="Times New Roman" panose="02020603050405020304" pitchFamily="18" charset="0"/>
                <a:ea typeface="Arial Unicode MS" panose="020B0604020202020204" pitchFamily="34" charset="-122"/>
              </a:rPr>
              <a:t>Safeguards technology for operational reliability-related critical equipment</a:t>
            </a:r>
            <a:endParaRPr lang="en-US" altLang="zh-CN" sz="2000" b="1" dirty="0">
              <a:solidFill>
                <a:srgbClr val="0054A7"/>
              </a:solidFill>
              <a:latin typeface="Times New Roman" panose="02020603050405020304" pitchFamily="18" charset="0"/>
              <a:ea typeface="Arial Unicode MS" panose="020B0604020202020204" pitchFamily="34" charset="-122"/>
            </a:endParaRPr>
          </a:p>
          <a:p>
            <a:pPr marL="457200" indent="-457200" algn="just">
              <a:spcBef>
                <a:spcPts val="1200"/>
              </a:spcBef>
              <a:buFont typeface="Wingdings" panose="05000000000000000000" pitchFamily="2" charset="2"/>
              <a:buChar char="n"/>
            </a:pPr>
            <a:r>
              <a:rPr lang="en-US" altLang="zh-CN" sz="2000" b="1" dirty="0">
                <a:solidFill>
                  <a:srgbClr val="0054A7"/>
                </a:solidFill>
                <a:latin typeface="Times New Roman" panose="02020603050405020304" pitchFamily="18" charset="0"/>
                <a:ea typeface="Arial Unicode MS" panose="020B0604020202020204" pitchFamily="34" charset="-122"/>
              </a:rPr>
              <a:t>In-service inspection technology, fuel handling system maintenance technology…</a:t>
            </a:r>
            <a:endParaRPr lang="en-US" altLang="zh-CN" sz="2000" b="1" dirty="0">
              <a:solidFill>
                <a:srgbClr val="0054A7"/>
              </a:solidFill>
              <a:latin typeface="Times New Roman" panose="02020603050405020304" pitchFamily="18" charset="0"/>
              <a:ea typeface="Arial Unicode MS" panose="020B0604020202020204" pitchFamily="34" charset="-122"/>
            </a:endParaRPr>
          </a:p>
        </p:txBody>
      </p:sp>
      <p:sp>
        <p:nvSpPr>
          <p:cNvPr id="24611" name="文本框 30"/>
          <p:cNvSpPr txBox="1"/>
          <p:nvPr/>
        </p:nvSpPr>
        <p:spPr>
          <a:xfrm>
            <a:off x="12326938" y="203200"/>
            <a:ext cx="11185525" cy="830263"/>
          </a:xfrm>
          <a:prstGeom prst="rect">
            <a:avLst/>
          </a:prstGeom>
          <a:noFill/>
          <a:ln w="9525">
            <a:noFill/>
          </a:ln>
        </p:spPr>
        <p:txBody>
          <a:bodyPr>
            <a:spAutoFit/>
          </a:bodyPr>
          <a:lstStyle/>
          <a:p>
            <a:pPr marL="1905" indent="-1905" algn="ctr" defTabSz="1828800">
              <a:buNone/>
            </a:pPr>
            <a:r>
              <a:rPr lang="en-US" altLang="zh-CN" sz="4800" b="1" dirty="0">
                <a:solidFill>
                  <a:srgbClr val="FFFFFF"/>
                </a:solidFill>
                <a:latin typeface="Times New Roman" panose="02020603050405020304" pitchFamily="18" charset="0"/>
                <a:ea typeface="Arial Unicode MS" panose="020B0604020202020204" pitchFamily="34" charset="-122"/>
              </a:rPr>
              <a:t>O&amp;M of HTR-PM Nuclear Power Plants</a:t>
            </a:r>
            <a:endParaRPr lang="en-US" altLang="zh-CN" sz="4800" b="1" dirty="0">
              <a:solidFill>
                <a:srgbClr val="FFFFFF"/>
              </a:solidFill>
              <a:latin typeface="Times New Roman" panose="02020603050405020304" pitchFamily="18" charset="0"/>
              <a:ea typeface="Arial Unicode MS" panose="020B0604020202020204" pitchFamily="34" charset="-122"/>
            </a:endParaRPr>
          </a:p>
        </p:txBody>
      </p:sp>
      <p:sp>
        <p:nvSpPr>
          <p:cNvPr id="24612" name="矩形 109"/>
          <p:cNvSpPr/>
          <p:nvPr/>
        </p:nvSpPr>
        <p:spPr>
          <a:xfrm>
            <a:off x="10417175" y="2124075"/>
            <a:ext cx="13677900" cy="646113"/>
          </a:xfrm>
          <a:prstGeom prst="rect">
            <a:avLst/>
          </a:prstGeom>
          <a:solidFill>
            <a:srgbClr val="0070C0"/>
          </a:solidFill>
          <a:ln w="9525">
            <a:noFill/>
          </a:ln>
        </p:spPr>
        <p:txBody>
          <a:bodyPr wrap="square" anchor="ctr" anchorCtr="0">
            <a:spAutoFit/>
          </a:bodyPr>
          <a:lstStyle/>
          <a:p>
            <a:pPr indent="457200" algn="ctr" defTabSz="503555">
              <a:buNone/>
            </a:pPr>
            <a:endParaRPr lang="zh-CN" altLang="en-US" sz="3600" dirty="0">
              <a:solidFill>
                <a:srgbClr val="000000"/>
              </a:solidFill>
              <a:latin typeface="Times New Roman" panose="02020603050405020304" pitchFamily="18" charset="0"/>
              <a:ea typeface="Arial Unicode MS" panose="020B0604020202020204" pitchFamily="34" charset="-122"/>
            </a:endParaRPr>
          </a:p>
        </p:txBody>
      </p:sp>
      <p:sp>
        <p:nvSpPr>
          <p:cNvPr id="24613" name="文本框 110"/>
          <p:cNvSpPr txBox="1"/>
          <p:nvPr/>
        </p:nvSpPr>
        <p:spPr>
          <a:xfrm>
            <a:off x="10617200" y="2132013"/>
            <a:ext cx="13284200" cy="523875"/>
          </a:xfrm>
          <a:prstGeom prst="rect">
            <a:avLst/>
          </a:prstGeom>
          <a:solidFill>
            <a:srgbClr val="0070C0"/>
          </a:solidFill>
          <a:ln w="9525">
            <a:noFill/>
          </a:ln>
        </p:spPr>
        <p:txBody>
          <a:bodyPr wrap="square">
            <a:spAutoFit/>
          </a:bodyPr>
          <a:lstStyle/>
          <a:p>
            <a:pPr marL="1905" indent="-1905" algn="ctr">
              <a:buNone/>
            </a:pPr>
            <a:r>
              <a:rPr lang="en-US" altLang="zh-CN" sz="2800" b="1" dirty="0">
                <a:solidFill>
                  <a:srgbClr val="FFFFFF"/>
                </a:solidFill>
                <a:latin typeface="Times New Roman" panose="02020603050405020304" pitchFamily="18" charset="0"/>
                <a:ea typeface="Arial Unicode MS" panose="020B0604020202020204" pitchFamily="34" charset="-122"/>
              </a:rPr>
              <a:t>Establishing a Talent Team and Collaborative Operation and Maintenance System</a:t>
            </a:r>
            <a:endParaRPr lang="en-US" altLang="zh-CN" sz="2800" b="1" dirty="0">
              <a:solidFill>
                <a:srgbClr val="FFFFFF"/>
              </a:solidFill>
              <a:latin typeface="Times New Roman" panose="02020603050405020304" pitchFamily="18" charset="0"/>
              <a:ea typeface="Arial Unicode MS" panose="020B0604020202020204" pitchFamily="34" charset="-122"/>
            </a:endParaRPr>
          </a:p>
        </p:txBody>
      </p:sp>
      <p:grpSp>
        <p:nvGrpSpPr>
          <p:cNvPr id="24614" name="组合 139"/>
          <p:cNvGrpSpPr/>
          <p:nvPr/>
        </p:nvGrpSpPr>
        <p:grpSpPr>
          <a:xfrm>
            <a:off x="10104753" y="7321838"/>
            <a:ext cx="14635199" cy="1721799"/>
            <a:chOff x="13116563" y="6033415"/>
            <a:chExt cx="12778245" cy="1662398"/>
          </a:xfrm>
        </p:grpSpPr>
        <p:grpSp>
          <p:nvGrpSpPr>
            <p:cNvPr id="24617" name="组合 140"/>
            <p:cNvGrpSpPr/>
            <p:nvPr/>
          </p:nvGrpSpPr>
          <p:grpSpPr>
            <a:xfrm>
              <a:off x="15819819" y="6033415"/>
              <a:ext cx="10074989" cy="1662398"/>
              <a:chOff x="-479" y="4459"/>
              <a:chExt cx="8465" cy="1800"/>
            </a:xfrm>
          </p:grpSpPr>
          <p:sp>
            <p:nvSpPr>
              <p:cNvPr id="24620" name="矩形 145"/>
              <p:cNvSpPr/>
              <p:nvPr/>
            </p:nvSpPr>
            <p:spPr>
              <a:xfrm>
                <a:off x="1475" y="4501"/>
                <a:ext cx="1795" cy="1575"/>
              </a:xfrm>
              <a:prstGeom prst="rect">
                <a:avLst/>
              </a:prstGeom>
              <a:noFill/>
              <a:ln w="9525">
                <a:noFill/>
              </a:ln>
            </p:spPr>
            <p:txBody>
              <a:bodyPr wrap="square">
                <a:spAutoFit/>
              </a:bodyPr>
              <a:lstStyle/>
              <a:p>
                <a:pPr marL="1905" indent="-1905" algn="ctr" defTabSz="914400">
                  <a:buNone/>
                </a:pPr>
                <a:br>
                  <a:rPr lang="en-US" altLang="zh-CN" sz="1400" b="1" dirty="0">
                    <a:solidFill>
                      <a:srgbClr val="C00000"/>
                    </a:solidFill>
                    <a:latin typeface="Times New Roman" panose="02020603050405020304" pitchFamily="18" charset="0"/>
                    <a:ea typeface="Arial Unicode MS" panose="020B0604020202020204" pitchFamily="34" charset="-122"/>
                  </a:rPr>
                </a:br>
                <a:r>
                  <a:rPr lang="en-US" altLang="zh-CN" sz="3600" b="1" dirty="0">
                    <a:solidFill>
                      <a:srgbClr val="C00000"/>
                    </a:solidFill>
                    <a:latin typeface="Times New Roman" panose="02020603050405020304" pitchFamily="18" charset="0"/>
                    <a:ea typeface="Arial Unicode MS" panose="020B0604020202020204" pitchFamily="34" charset="-122"/>
                  </a:rPr>
                  <a:t>66</a:t>
                </a:r>
                <a:r>
                  <a:rPr lang="en-US" altLang="zh-CN" sz="2800" b="1" dirty="0">
                    <a:solidFill>
                      <a:srgbClr val="C00000"/>
                    </a:solidFill>
                    <a:latin typeface="Times New Roman" panose="02020603050405020304" pitchFamily="18" charset="0"/>
                    <a:ea typeface="Arial Unicode MS" panose="020B0604020202020204" pitchFamily="34" charset="-122"/>
                  </a:rPr>
                  <a:t> </a:t>
                </a:r>
                <a:endParaRPr lang="en-US" altLang="zh-CN" sz="2800" b="1" dirty="0">
                  <a:solidFill>
                    <a:srgbClr val="C00000"/>
                  </a:solidFill>
                  <a:latin typeface="Times New Roman" panose="02020603050405020304" pitchFamily="18" charset="0"/>
                  <a:ea typeface="Arial Unicode MS" panose="020B0604020202020204" pitchFamily="34" charset="-122"/>
                </a:endParaRPr>
              </a:p>
              <a:p>
                <a:pPr marL="1905" indent="-1905" algn="ctr" defTabSz="914400">
                  <a:buNone/>
                </a:pPr>
                <a:r>
                  <a:rPr lang="en-US" altLang="zh-CN" sz="1400" b="1" dirty="0">
                    <a:solidFill>
                      <a:srgbClr val="C00000"/>
                    </a:solidFill>
                    <a:latin typeface="Times New Roman" panose="02020603050405020304" pitchFamily="18" charset="0"/>
                    <a:ea typeface="Arial Unicode MS" panose="020B0604020202020204" pitchFamily="34" charset="-122"/>
                  </a:rPr>
                  <a:t>(29 senior operators)</a:t>
                </a:r>
                <a:endParaRPr lang="en-US" altLang="zh-CN" sz="1400" b="1" dirty="0">
                  <a:solidFill>
                    <a:srgbClr val="C00000"/>
                  </a:solidFill>
                  <a:latin typeface="Times New Roman" panose="02020603050405020304" pitchFamily="18" charset="0"/>
                  <a:ea typeface="Arial Unicode MS" panose="020B0604020202020204" pitchFamily="34" charset="-122"/>
                </a:endParaRPr>
              </a:p>
              <a:p>
                <a:pPr marL="1905" indent="-1905" defTabSz="914400">
                  <a:buNone/>
                </a:pPr>
                <a:br>
                  <a:rPr lang="en-US" altLang="zh-CN" sz="1400" b="1" dirty="0">
                    <a:solidFill>
                      <a:srgbClr val="C00000"/>
                    </a:solidFill>
                    <a:latin typeface="Times New Roman" panose="02020603050405020304" pitchFamily="18" charset="0"/>
                    <a:ea typeface="Arial Unicode MS" panose="020B0604020202020204" pitchFamily="34" charset="-122"/>
                  </a:rPr>
                </a:br>
                <a:endParaRPr lang="en-US" altLang="zh-CN" sz="1400" b="1" dirty="0">
                  <a:solidFill>
                    <a:srgbClr val="C00000"/>
                  </a:solidFill>
                  <a:latin typeface="Times New Roman" panose="02020603050405020304" pitchFamily="18" charset="0"/>
                  <a:ea typeface="Arial Unicode MS" panose="020B0604020202020204" pitchFamily="34" charset="-122"/>
                </a:endParaRPr>
              </a:p>
            </p:txBody>
          </p:sp>
          <p:sp>
            <p:nvSpPr>
              <p:cNvPr id="24621" name="矩形 146"/>
              <p:cNvSpPr/>
              <p:nvPr/>
            </p:nvSpPr>
            <p:spPr>
              <a:xfrm>
                <a:off x="-479" y="4726"/>
                <a:ext cx="2317" cy="996"/>
              </a:xfrm>
              <a:prstGeom prst="rect">
                <a:avLst/>
              </a:prstGeom>
              <a:noFill/>
              <a:ln w="9525">
                <a:noFill/>
              </a:ln>
            </p:spPr>
            <p:txBody>
              <a:bodyPr wrap="square">
                <a:spAutoFit/>
              </a:bodyPr>
              <a:lstStyle/>
              <a:p>
                <a:pPr marL="1905" indent="-1905" algn="ctr" defTabSz="914400">
                  <a:buNone/>
                </a:pPr>
                <a:r>
                  <a:rPr lang="en-US" altLang="zh-CN" sz="2800" b="1" dirty="0">
                    <a:solidFill>
                      <a:srgbClr val="404040"/>
                    </a:solidFill>
                    <a:latin typeface="Times New Roman" panose="02020603050405020304" pitchFamily="18" charset="0"/>
                    <a:ea typeface="Arial Unicode MS" panose="020B0604020202020204" pitchFamily="34" charset="-122"/>
                  </a:rPr>
                  <a:t>Obtained HTR-PM Operator License</a:t>
                </a:r>
                <a:endParaRPr lang="en-US" altLang="zh-CN" sz="2800" b="1" dirty="0">
                  <a:solidFill>
                    <a:srgbClr val="404040"/>
                  </a:solidFill>
                  <a:latin typeface="Times New Roman" panose="02020603050405020304" pitchFamily="18" charset="0"/>
                  <a:ea typeface="Arial Unicode MS" panose="020B0604020202020204" pitchFamily="34" charset="-122"/>
                </a:endParaRPr>
              </a:p>
            </p:txBody>
          </p:sp>
          <p:sp>
            <p:nvSpPr>
              <p:cNvPr id="24622" name="矩形 172"/>
              <p:cNvSpPr/>
              <p:nvPr/>
            </p:nvSpPr>
            <p:spPr>
              <a:xfrm>
                <a:off x="3219" y="4726"/>
                <a:ext cx="3089" cy="996"/>
              </a:xfrm>
              <a:prstGeom prst="rect">
                <a:avLst/>
              </a:prstGeom>
              <a:noFill/>
              <a:ln w="9525">
                <a:noFill/>
              </a:ln>
            </p:spPr>
            <p:txBody>
              <a:bodyPr wrap="square">
                <a:spAutoFit/>
              </a:bodyPr>
              <a:lstStyle/>
              <a:p>
                <a:pPr marL="1905" indent="-1905" algn="ctr" defTabSz="914400">
                  <a:buNone/>
                </a:pPr>
                <a:r>
                  <a:rPr lang="en-US" altLang="zh-CN" sz="2800" b="1" dirty="0">
                    <a:solidFill>
                      <a:srgbClr val="404040"/>
                    </a:solidFill>
                    <a:latin typeface="Times New Roman" panose="02020603050405020304" pitchFamily="18" charset="0"/>
                    <a:ea typeface="Arial Unicode MS" panose="020B0604020202020204" pitchFamily="34" charset="-122"/>
                  </a:rPr>
                  <a:t>Collaborative Operation and Maintenance System</a:t>
                </a:r>
                <a:endParaRPr lang="en-US" altLang="zh-CN" sz="2800" b="1" dirty="0">
                  <a:solidFill>
                    <a:srgbClr val="404040"/>
                  </a:solidFill>
                  <a:latin typeface="Times New Roman" panose="02020603050405020304" pitchFamily="18" charset="0"/>
                  <a:ea typeface="Arial Unicode MS" panose="020B0604020202020204" pitchFamily="34" charset="-122"/>
                </a:endParaRPr>
              </a:p>
            </p:txBody>
          </p:sp>
          <p:sp>
            <p:nvSpPr>
              <p:cNvPr id="24623" name="矩形 173"/>
              <p:cNvSpPr/>
              <p:nvPr/>
            </p:nvSpPr>
            <p:spPr>
              <a:xfrm>
                <a:off x="5807" y="4459"/>
                <a:ext cx="2179" cy="1800"/>
              </a:xfrm>
              <a:prstGeom prst="rect">
                <a:avLst/>
              </a:prstGeom>
              <a:noFill/>
              <a:ln w="9525">
                <a:noFill/>
              </a:ln>
            </p:spPr>
            <p:txBody>
              <a:bodyPr>
                <a:spAutoFit/>
              </a:bodyPr>
              <a:lstStyle/>
              <a:p>
                <a:pPr marL="1905" indent="-1905" algn="ctr" defTabSz="914400">
                  <a:buNone/>
                </a:pPr>
                <a:br>
                  <a:rPr lang="en-US" altLang="zh-CN" sz="1400" b="1" dirty="0">
                    <a:solidFill>
                      <a:srgbClr val="C00000"/>
                    </a:solidFill>
                    <a:latin typeface="Times New Roman" panose="02020603050405020304" pitchFamily="18" charset="0"/>
                    <a:ea typeface="Arial Unicode MS" panose="020B0604020202020204" pitchFamily="34" charset="-122"/>
                  </a:rPr>
                </a:br>
                <a:r>
                  <a:rPr lang="en-US" altLang="zh-CN" sz="1400" b="1" dirty="0">
                    <a:solidFill>
                      <a:srgbClr val="C00000"/>
                    </a:solidFill>
                    <a:latin typeface="Times New Roman" panose="02020603050405020304" pitchFamily="18" charset="0"/>
                    <a:ea typeface="Arial Unicode MS" panose="020B0604020202020204" pitchFamily="34" charset="-122"/>
                  </a:rPr>
                  <a:t>More than </a:t>
                </a:r>
                <a:endParaRPr lang="en-US" altLang="zh-CN" sz="1400" b="1" dirty="0">
                  <a:solidFill>
                    <a:srgbClr val="C00000"/>
                  </a:solidFill>
                  <a:latin typeface="Times New Roman" panose="02020603050405020304" pitchFamily="18" charset="0"/>
                  <a:ea typeface="Arial Unicode MS" panose="020B0604020202020204" pitchFamily="34" charset="-122"/>
                </a:endParaRPr>
              </a:p>
              <a:p>
                <a:pPr marL="1905" indent="-1905" algn="ctr" defTabSz="914400">
                  <a:buNone/>
                </a:pPr>
                <a:r>
                  <a:rPr lang="en-US" altLang="zh-CN" sz="3600" b="1" dirty="0">
                    <a:solidFill>
                      <a:srgbClr val="C00000"/>
                    </a:solidFill>
                    <a:latin typeface="Times New Roman" panose="02020603050405020304" pitchFamily="18" charset="0"/>
                    <a:ea typeface="Arial Unicode MS" panose="020B0604020202020204" pitchFamily="34" charset="-122"/>
                  </a:rPr>
                  <a:t>240 </a:t>
                </a:r>
                <a:endParaRPr lang="en-US" altLang="zh-CN" sz="3600" b="1" dirty="0">
                  <a:solidFill>
                    <a:srgbClr val="C00000"/>
                  </a:solidFill>
                  <a:latin typeface="Times New Roman" panose="02020603050405020304" pitchFamily="18" charset="0"/>
                  <a:ea typeface="Arial Unicode MS" panose="020B0604020202020204" pitchFamily="34" charset="-122"/>
                </a:endParaRPr>
              </a:p>
              <a:p>
                <a:pPr marL="1905" indent="-1905" algn="ctr" defTabSz="914400">
                  <a:buNone/>
                </a:pPr>
                <a:r>
                  <a:rPr lang="en-US" altLang="zh-CN" sz="1400" b="1" dirty="0">
                    <a:solidFill>
                      <a:srgbClr val="C00000"/>
                    </a:solidFill>
                    <a:latin typeface="Times New Roman" panose="02020603050405020304" pitchFamily="18" charset="0"/>
                    <a:ea typeface="Arial Unicode MS" panose="020B0604020202020204" pitchFamily="34" charset="-122"/>
                  </a:rPr>
                  <a:t>industrial chain units</a:t>
                </a:r>
                <a:endParaRPr lang="en-US" altLang="zh-CN" sz="1400" b="1" dirty="0">
                  <a:solidFill>
                    <a:srgbClr val="C00000"/>
                  </a:solidFill>
                  <a:latin typeface="Times New Roman" panose="02020603050405020304" pitchFamily="18" charset="0"/>
                  <a:ea typeface="Arial Unicode MS" panose="020B0604020202020204" pitchFamily="34" charset="-122"/>
                </a:endParaRPr>
              </a:p>
              <a:p>
                <a:pPr marL="1905" indent="-1905" defTabSz="914400">
                  <a:buNone/>
                </a:pPr>
                <a:br>
                  <a:rPr lang="en-US" altLang="zh-CN" sz="1400" b="1" dirty="0">
                    <a:solidFill>
                      <a:srgbClr val="C00000"/>
                    </a:solidFill>
                    <a:latin typeface="Times New Roman" panose="02020603050405020304" pitchFamily="18" charset="0"/>
                    <a:ea typeface="Arial Unicode MS" panose="020B0604020202020204" pitchFamily="34" charset="-122"/>
                  </a:rPr>
                </a:br>
                <a:endParaRPr lang="en-US" altLang="zh-CN" sz="1400" b="1" dirty="0">
                  <a:solidFill>
                    <a:srgbClr val="C00000"/>
                  </a:solidFill>
                  <a:latin typeface="Times New Roman" panose="02020603050405020304" pitchFamily="18" charset="0"/>
                  <a:ea typeface="Arial Unicode MS" panose="020B0604020202020204" pitchFamily="34" charset="-122"/>
                </a:endParaRPr>
              </a:p>
            </p:txBody>
          </p:sp>
        </p:grpSp>
        <p:sp>
          <p:nvSpPr>
            <p:cNvPr id="24618" name="矩形 141"/>
            <p:cNvSpPr/>
            <p:nvPr/>
          </p:nvSpPr>
          <p:spPr>
            <a:xfrm>
              <a:off x="14589347" y="6171506"/>
              <a:ext cx="1340485" cy="979722"/>
            </a:xfrm>
            <a:prstGeom prst="rect">
              <a:avLst/>
            </a:prstGeom>
            <a:noFill/>
            <a:ln w="9525">
              <a:noFill/>
            </a:ln>
          </p:spPr>
          <p:txBody>
            <a:bodyPr>
              <a:spAutoFit/>
            </a:bodyPr>
            <a:lstStyle/>
            <a:p>
              <a:pPr marL="1905" indent="-1905" algn="ctr" defTabSz="914400">
                <a:buNone/>
              </a:pPr>
              <a:r>
                <a:rPr lang="en-US" altLang="zh-CN" sz="1400" b="1" dirty="0">
                  <a:solidFill>
                    <a:srgbClr val="C00000"/>
                  </a:solidFill>
                  <a:latin typeface="Times New Roman" panose="02020603050405020304" pitchFamily="18" charset="0"/>
                  <a:ea typeface="Arial Unicode MS" panose="020B0604020202020204" pitchFamily="34" charset="-122"/>
                </a:rPr>
                <a:t>More than</a:t>
              </a:r>
              <a:r>
                <a:rPr lang="en-US" altLang="zh-CN" sz="2400" b="1" dirty="0">
                  <a:solidFill>
                    <a:srgbClr val="C00000"/>
                  </a:solidFill>
                  <a:latin typeface="Times New Roman" panose="02020603050405020304" pitchFamily="18" charset="0"/>
                  <a:ea typeface="Arial Unicode MS" panose="020B0604020202020204" pitchFamily="34" charset="-122"/>
                </a:rPr>
                <a:t> </a:t>
              </a:r>
              <a:r>
                <a:rPr lang="en-US" altLang="zh-CN" sz="3600" b="1" dirty="0">
                  <a:solidFill>
                    <a:srgbClr val="C00000"/>
                  </a:solidFill>
                  <a:latin typeface="Times New Roman" panose="02020603050405020304" pitchFamily="18" charset="0"/>
                  <a:ea typeface="Arial Unicode MS" panose="020B0604020202020204" pitchFamily="34" charset="-122"/>
                </a:rPr>
                <a:t>330</a:t>
              </a:r>
              <a:endParaRPr lang="en-US" altLang="zh-CN" sz="3600" b="1" dirty="0">
                <a:solidFill>
                  <a:srgbClr val="C00000"/>
                </a:solidFill>
                <a:latin typeface="Times New Roman" panose="02020603050405020304" pitchFamily="18" charset="0"/>
                <a:ea typeface="Arial Unicode MS" panose="020B0604020202020204" pitchFamily="34" charset="-122"/>
              </a:endParaRPr>
            </a:p>
          </p:txBody>
        </p:sp>
        <p:sp>
          <p:nvSpPr>
            <p:cNvPr id="24619" name="矩形 142"/>
            <p:cNvSpPr/>
            <p:nvPr/>
          </p:nvSpPr>
          <p:spPr>
            <a:xfrm>
              <a:off x="13116563" y="6211712"/>
              <a:ext cx="2219756" cy="921306"/>
            </a:xfrm>
            <a:prstGeom prst="rect">
              <a:avLst/>
            </a:prstGeom>
            <a:noFill/>
            <a:ln w="9525">
              <a:noFill/>
            </a:ln>
          </p:spPr>
          <p:txBody>
            <a:bodyPr>
              <a:spAutoFit/>
            </a:bodyPr>
            <a:lstStyle/>
            <a:p>
              <a:pPr marL="1905" indent="-1905" algn="ctr" defTabSz="914400">
                <a:buNone/>
              </a:pPr>
              <a:r>
                <a:rPr lang="en-US" altLang="zh-CN" sz="2800" b="1" dirty="0">
                  <a:solidFill>
                    <a:srgbClr val="404040"/>
                  </a:solidFill>
                  <a:latin typeface="Times New Roman" panose="02020603050405020304" pitchFamily="18" charset="0"/>
                  <a:ea typeface="Arial Unicode MS" panose="020B0604020202020204" pitchFamily="34" charset="-122"/>
                </a:rPr>
                <a:t>Senior Engineer</a:t>
              </a:r>
              <a:endParaRPr lang="en-US" altLang="zh-CN" sz="2800" b="1" dirty="0">
                <a:solidFill>
                  <a:srgbClr val="404040"/>
                </a:solidFill>
                <a:latin typeface="Times New Roman" panose="02020603050405020304" pitchFamily="18" charset="0"/>
                <a:ea typeface="Arial Unicode MS" panose="020B0604020202020204" pitchFamily="34" charset="-122"/>
              </a:endParaRPr>
            </a:p>
          </p:txBody>
        </p:sp>
      </p:grpSp>
      <p:pic>
        <p:nvPicPr>
          <p:cNvPr id="1026" name="Picture 2"/>
          <p:cNvPicPr>
            <a:picLocks noChangeAspect="1" noChangeArrowheads="1"/>
          </p:cNvPicPr>
          <p:nvPr/>
        </p:nvPicPr>
        <p:blipFill>
          <a:blip r:embed="rId8"/>
          <a:srcRect/>
          <a:stretch>
            <a:fillRect/>
          </a:stretch>
        </p:blipFill>
        <p:spPr bwMode="auto">
          <a:xfrm>
            <a:off x="16943741" y="3113378"/>
            <a:ext cx="7048464" cy="4106215"/>
          </a:xfrm>
          <a:prstGeom prst="rect">
            <a:avLst/>
          </a:prstGeom>
          <a:noFill/>
          <a:ln w="9525">
            <a:noFill/>
            <a:miter lim="800000"/>
            <a:headEnd/>
            <a:tailEnd/>
          </a:ln>
          <a:effectLst/>
        </p:spPr>
      </p:pic>
      <p:pic>
        <p:nvPicPr>
          <p:cNvPr id="1027" name="Picture 3"/>
          <p:cNvPicPr>
            <a:picLocks noChangeAspect="1" noChangeArrowheads="1"/>
          </p:cNvPicPr>
          <p:nvPr/>
        </p:nvPicPr>
        <p:blipFill>
          <a:blip r:embed="rId9"/>
          <a:srcRect/>
          <a:stretch>
            <a:fillRect/>
          </a:stretch>
        </p:blipFill>
        <p:spPr bwMode="auto">
          <a:xfrm>
            <a:off x="10967752" y="2951135"/>
            <a:ext cx="5886450" cy="4714908"/>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本框 30"/>
          <p:cNvSpPr txBox="1"/>
          <p:nvPr/>
        </p:nvSpPr>
        <p:spPr>
          <a:xfrm>
            <a:off x="13488988" y="203200"/>
            <a:ext cx="10023475" cy="830263"/>
          </a:xfrm>
          <a:prstGeom prst="rect">
            <a:avLst/>
          </a:prstGeom>
          <a:noFill/>
          <a:ln w="9525">
            <a:noFill/>
          </a:ln>
        </p:spPr>
        <p:txBody>
          <a:bodyPr>
            <a:spAutoFit/>
          </a:bodyPr>
          <a:lstStyle/>
          <a:p>
            <a:pPr marL="1905" indent="-1905" algn="ctr" defTabSz="1828800">
              <a:buNone/>
            </a:pPr>
            <a:r>
              <a:rPr lang="en-US" altLang="zh-CN" sz="4800" b="1" dirty="0">
                <a:solidFill>
                  <a:srgbClr val="FFFFFF"/>
                </a:solidFill>
                <a:latin typeface="Times New Roman" panose="02020603050405020304" pitchFamily="18" charset="0"/>
                <a:ea typeface="Arial Unicode MS" panose="020B0604020202020204" pitchFamily="34" charset="-122"/>
              </a:rPr>
              <a:t>Conclusion and Outlook</a:t>
            </a:r>
            <a:endParaRPr lang="en-US" altLang="zh-CN" sz="4800" b="1" dirty="0">
              <a:solidFill>
                <a:srgbClr val="FFFFFF"/>
              </a:solidFill>
              <a:latin typeface="Times New Roman" panose="02020603050405020304" pitchFamily="18" charset="0"/>
              <a:ea typeface="Arial Unicode MS" panose="020B0604020202020204" pitchFamily="34" charset="-122"/>
            </a:endParaRPr>
          </a:p>
        </p:txBody>
      </p:sp>
      <p:sp>
        <p:nvSpPr>
          <p:cNvPr id="85" name="箭头: 下 84"/>
          <p:cNvSpPr/>
          <p:nvPr/>
        </p:nvSpPr>
        <p:spPr>
          <a:xfrm>
            <a:off x="1041400" y="3517900"/>
            <a:ext cx="396875" cy="1465263"/>
          </a:xfrm>
          <a:prstGeom prst="downArrow">
            <a:avLst/>
          </a:prstGeom>
          <a:solidFill>
            <a:srgbClr val="FF0000">
              <a:alpha val="8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5604" name="文本框 85"/>
          <p:cNvSpPr txBox="1"/>
          <p:nvPr/>
        </p:nvSpPr>
        <p:spPr>
          <a:xfrm>
            <a:off x="1438275" y="4035425"/>
            <a:ext cx="2382838" cy="461963"/>
          </a:xfrm>
          <a:prstGeom prst="rect">
            <a:avLst/>
          </a:prstGeom>
          <a:noFill/>
          <a:ln w="9525">
            <a:noFill/>
          </a:ln>
        </p:spPr>
        <p:txBody>
          <a:bodyPr>
            <a:spAutoFit/>
          </a:bodyPr>
          <a:lstStyle/>
          <a:p>
            <a:pPr marL="1905" indent="-1905">
              <a:buNone/>
            </a:pPr>
            <a:r>
              <a:rPr lang="en-US" altLang="zh-CN" sz="2400" b="1" dirty="0">
                <a:solidFill>
                  <a:srgbClr val="000000"/>
                </a:solidFill>
                <a:latin typeface="Times New Roman" panose="02020603050405020304" pitchFamily="18" charset="0"/>
                <a:ea typeface="Arial Unicode MS" panose="020B0604020202020204" pitchFamily="34" charset="-122"/>
              </a:rPr>
              <a:t>Decomposition</a:t>
            </a:r>
            <a:endParaRPr lang="en-US" altLang="zh-CN" sz="2400" b="1" dirty="0">
              <a:solidFill>
                <a:srgbClr val="000000"/>
              </a:solidFill>
              <a:latin typeface="Times New Roman" panose="02020603050405020304" pitchFamily="18" charset="0"/>
              <a:ea typeface="Arial Unicode MS" panose="020B0604020202020204" pitchFamily="34" charset="-122"/>
            </a:endParaRPr>
          </a:p>
        </p:txBody>
      </p:sp>
      <p:sp>
        <p:nvSpPr>
          <p:cNvPr id="87" name="箭头: 下 86"/>
          <p:cNvSpPr/>
          <p:nvPr/>
        </p:nvSpPr>
        <p:spPr>
          <a:xfrm>
            <a:off x="1041400" y="6345238"/>
            <a:ext cx="396875" cy="966788"/>
          </a:xfrm>
          <a:prstGeom prst="downArrow">
            <a:avLst/>
          </a:prstGeom>
          <a:solidFill>
            <a:srgbClr val="FF0000">
              <a:alpha val="8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89" name="箭头: 下 88"/>
          <p:cNvSpPr/>
          <p:nvPr/>
        </p:nvSpPr>
        <p:spPr>
          <a:xfrm>
            <a:off x="1041400" y="8701088"/>
            <a:ext cx="396875" cy="1136650"/>
          </a:xfrm>
          <a:prstGeom prst="downArrow">
            <a:avLst/>
          </a:prstGeom>
          <a:solidFill>
            <a:srgbClr val="FF0000">
              <a:alpha val="8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5607" name="文本框 89"/>
          <p:cNvSpPr txBox="1"/>
          <p:nvPr/>
        </p:nvSpPr>
        <p:spPr>
          <a:xfrm>
            <a:off x="1428750" y="9039225"/>
            <a:ext cx="2108200" cy="461963"/>
          </a:xfrm>
          <a:prstGeom prst="rect">
            <a:avLst/>
          </a:prstGeom>
          <a:noFill/>
          <a:ln w="9525">
            <a:noFill/>
          </a:ln>
        </p:spPr>
        <p:txBody>
          <a:bodyPr>
            <a:spAutoFit/>
          </a:bodyPr>
          <a:lstStyle/>
          <a:p>
            <a:pPr marL="1905" indent="-1905">
              <a:buNone/>
            </a:pPr>
            <a:r>
              <a:rPr lang="en-US" altLang="zh-CN" sz="2400" b="1" dirty="0">
                <a:solidFill>
                  <a:srgbClr val="000000"/>
                </a:solidFill>
                <a:latin typeface="Times New Roman" panose="02020603050405020304" pitchFamily="18" charset="0"/>
                <a:ea typeface="Arial Unicode MS" panose="020B0604020202020204" pitchFamily="34" charset="-122"/>
              </a:rPr>
              <a:t>Solve properly</a:t>
            </a:r>
            <a:endParaRPr lang="en-US" altLang="zh-CN" sz="2400" b="1" dirty="0">
              <a:solidFill>
                <a:srgbClr val="000000"/>
              </a:solidFill>
              <a:latin typeface="Times New Roman" panose="02020603050405020304" pitchFamily="18" charset="0"/>
              <a:ea typeface="Arial Unicode MS" panose="020B0604020202020204" pitchFamily="34" charset="-122"/>
            </a:endParaRPr>
          </a:p>
        </p:txBody>
      </p:sp>
      <p:pic>
        <p:nvPicPr>
          <p:cNvPr id="25608" name="图片 163"/>
          <p:cNvPicPr>
            <a:picLocks noChangeAspect="1"/>
          </p:cNvPicPr>
          <p:nvPr/>
        </p:nvPicPr>
        <p:blipFill>
          <a:blip r:embed="rId1" cstate="print"/>
          <a:stretch>
            <a:fillRect/>
          </a:stretch>
        </p:blipFill>
        <p:spPr>
          <a:xfrm>
            <a:off x="4816475" y="8912225"/>
            <a:ext cx="3148013" cy="2497138"/>
          </a:xfrm>
          <a:prstGeom prst="rect">
            <a:avLst/>
          </a:prstGeom>
          <a:noFill/>
          <a:ln w="9525">
            <a:noFill/>
          </a:ln>
        </p:spPr>
      </p:pic>
      <p:sp>
        <p:nvSpPr>
          <p:cNvPr id="25609" name="文本框 27"/>
          <p:cNvSpPr txBox="1"/>
          <p:nvPr/>
        </p:nvSpPr>
        <p:spPr>
          <a:xfrm>
            <a:off x="4616450" y="11409363"/>
            <a:ext cx="3540125" cy="1016000"/>
          </a:xfrm>
          <a:prstGeom prst="rect">
            <a:avLst/>
          </a:prstGeom>
          <a:noFill/>
          <a:ln w="9525">
            <a:noFill/>
          </a:ln>
        </p:spPr>
        <p:txBody>
          <a:bodyPr>
            <a:spAutoFit/>
          </a:bodyPr>
          <a:lstStyle/>
          <a:p>
            <a:pPr marL="1905" indent="-1905" algn="ctr">
              <a:buNone/>
            </a:pPr>
            <a:r>
              <a:rPr lang="en-US" altLang="zh-CN" sz="2000" b="1" dirty="0">
                <a:solidFill>
                  <a:srgbClr val="0070C0"/>
                </a:solidFill>
                <a:latin typeface="Times New Roman" panose="02020603050405020304" pitchFamily="18" charset="0"/>
                <a:ea typeface="Arial Unicode MS" panose="020B0604020202020204" pitchFamily="34" charset="-122"/>
              </a:rPr>
              <a:t>Commercial Operation Feasibility of HTR-PM Technology</a:t>
            </a:r>
            <a:endParaRPr lang="en-US" altLang="zh-CN" sz="2000" b="1" dirty="0">
              <a:solidFill>
                <a:srgbClr val="0070C0"/>
              </a:solidFill>
              <a:latin typeface="Times New Roman" panose="02020603050405020304" pitchFamily="18" charset="0"/>
              <a:ea typeface="Arial Unicode MS" panose="020B0604020202020204" pitchFamily="34" charset="-122"/>
            </a:endParaRPr>
          </a:p>
        </p:txBody>
      </p:sp>
      <p:sp>
        <p:nvSpPr>
          <p:cNvPr id="166" name="箭头: 右 165"/>
          <p:cNvSpPr/>
          <p:nvPr/>
        </p:nvSpPr>
        <p:spPr>
          <a:xfrm>
            <a:off x="3408363" y="10283825"/>
            <a:ext cx="1670050" cy="477838"/>
          </a:xfrm>
          <a:prstGeom prst="rightArrow">
            <a:avLst/>
          </a:prstGeom>
          <a:solidFill>
            <a:srgbClr val="FF0000">
              <a:alpha val="8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5611" name="文本框 166"/>
          <p:cNvSpPr txBox="1"/>
          <p:nvPr/>
        </p:nvSpPr>
        <p:spPr>
          <a:xfrm>
            <a:off x="3759200" y="9821863"/>
            <a:ext cx="2106613" cy="461962"/>
          </a:xfrm>
          <a:prstGeom prst="rect">
            <a:avLst/>
          </a:prstGeom>
          <a:noFill/>
          <a:ln w="9525">
            <a:noFill/>
          </a:ln>
        </p:spPr>
        <p:txBody>
          <a:bodyPr>
            <a:spAutoFit/>
          </a:bodyPr>
          <a:lstStyle/>
          <a:p>
            <a:pPr marL="1905" indent="-1905">
              <a:buNone/>
            </a:pPr>
            <a:r>
              <a:rPr lang="en-US" altLang="zh-CN" sz="2400" b="1" dirty="0">
                <a:solidFill>
                  <a:srgbClr val="000000"/>
                </a:solidFill>
                <a:latin typeface="Times New Roman" panose="02020603050405020304" pitchFamily="18" charset="0"/>
                <a:ea typeface="Arial Unicode MS" panose="020B0604020202020204" pitchFamily="34" charset="-122"/>
              </a:rPr>
              <a:t>Verified by</a:t>
            </a:r>
            <a:endParaRPr lang="en-US" altLang="zh-CN" sz="2400" b="1" dirty="0">
              <a:solidFill>
                <a:srgbClr val="000000"/>
              </a:solidFill>
              <a:latin typeface="Times New Roman" panose="02020603050405020304" pitchFamily="18" charset="0"/>
              <a:ea typeface="Arial Unicode MS" panose="020B0604020202020204" pitchFamily="34" charset="-122"/>
            </a:endParaRPr>
          </a:p>
        </p:txBody>
      </p:sp>
      <p:grpSp>
        <p:nvGrpSpPr>
          <p:cNvPr id="25612" name="组合 232"/>
          <p:cNvGrpSpPr/>
          <p:nvPr/>
        </p:nvGrpSpPr>
        <p:grpSpPr>
          <a:xfrm>
            <a:off x="7334250" y="1397000"/>
            <a:ext cx="14660563" cy="11077575"/>
            <a:chOff x="8955244" y="1442689"/>
            <a:chExt cx="14660948" cy="11078106"/>
          </a:xfrm>
        </p:grpSpPr>
        <p:grpSp>
          <p:nvGrpSpPr>
            <p:cNvPr id="25619" name="组合 167"/>
            <p:cNvGrpSpPr/>
            <p:nvPr/>
          </p:nvGrpSpPr>
          <p:grpSpPr>
            <a:xfrm>
              <a:off x="12381136" y="9378797"/>
              <a:ext cx="3195675" cy="1871162"/>
              <a:chOff x="6820726" y="2752545"/>
              <a:chExt cx="821863" cy="720673"/>
            </a:xfrm>
          </p:grpSpPr>
          <p:sp>
            <p:nvSpPr>
              <p:cNvPr id="25707" name="文本框 168"/>
              <p:cNvSpPr txBox="1"/>
              <p:nvPr/>
            </p:nvSpPr>
            <p:spPr>
              <a:xfrm>
                <a:off x="6820726" y="3153161"/>
                <a:ext cx="821863" cy="320057"/>
              </a:xfrm>
              <a:prstGeom prst="rect">
                <a:avLst/>
              </a:prstGeom>
              <a:noFill/>
              <a:ln w="9525">
                <a:noFill/>
              </a:ln>
            </p:spPr>
            <p:txBody>
              <a:bodyPr>
                <a:spAutoFit/>
              </a:bodyPr>
              <a:lstStyle/>
              <a:p>
                <a:pPr marL="1905" indent="-1905" algn="ctr">
                  <a:buNone/>
                </a:pPr>
                <a:r>
                  <a:rPr lang="en-US" altLang="zh-CN" sz="2400" b="1" dirty="0">
                    <a:solidFill>
                      <a:srgbClr val="0070C0"/>
                    </a:solidFill>
                    <a:latin typeface="Times New Roman" panose="02020603050405020304" pitchFamily="18" charset="0"/>
                    <a:ea typeface="Arial Unicode MS" panose="020B0604020202020204" pitchFamily="34" charset="-122"/>
                  </a:rPr>
                  <a:t>Urban heating network</a:t>
                </a:r>
                <a:endParaRPr lang="en-US" altLang="zh-CN" sz="2400" b="1" dirty="0">
                  <a:solidFill>
                    <a:srgbClr val="0070C0"/>
                  </a:solidFill>
                  <a:latin typeface="Times New Roman" panose="02020603050405020304" pitchFamily="18" charset="0"/>
                  <a:ea typeface="Arial Unicode MS" panose="020B0604020202020204" pitchFamily="34" charset="-122"/>
                </a:endParaRPr>
              </a:p>
            </p:txBody>
          </p:sp>
          <p:pic>
            <p:nvPicPr>
              <p:cNvPr id="25708" name="图片 169"/>
              <p:cNvPicPr>
                <a:picLocks noChangeAspect="1"/>
              </p:cNvPicPr>
              <p:nvPr/>
            </p:nvPicPr>
            <p:blipFill>
              <a:blip r:embed="rId2" cstate="print"/>
              <a:stretch>
                <a:fillRect/>
              </a:stretch>
            </p:blipFill>
            <p:spPr>
              <a:xfrm>
                <a:off x="6951142" y="2752545"/>
                <a:ext cx="574928" cy="464736"/>
              </a:xfrm>
              <a:prstGeom prst="rect">
                <a:avLst/>
              </a:prstGeom>
              <a:noFill/>
              <a:ln w="9525">
                <a:noFill/>
              </a:ln>
            </p:spPr>
          </p:pic>
        </p:grpSp>
        <p:grpSp>
          <p:nvGrpSpPr>
            <p:cNvPr id="25620" name="组合 170"/>
            <p:cNvGrpSpPr/>
            <p:nvPr/>
          </p:nvGrpSpPr>
          <p:grpSpPr>
            <a:xfrm>
              <a:off x="10212406" y="10766530"/>
              <a:ext cx="3150486" cy="1754265"/>
              <a:chOff x="6176758" y="3378126"/>
              <a:chExt cx="810241" cy="675320"/>
            </a:xfrm>
          </p:grpSpPr>
          <p:pic>
            <p:nvPicPr>
              <p:cNvPr id="25705" name="图片 171"/>
              <p:cNvPicPr>
                <a:picLocks noChangeAspect="1"/>
              </p:cNvPicPr>
              <p:nvPr/>
            </p:nvPicPr>
            <p:blipFill>
              <a:blip r:embed="rId3" cstate="print"/>
              <a:stretch>
                <a:fillRect/>
              </a:stretch>
            </p:blipFill>
            <p:spPr>
              <a:xfrm>
                <a:off x="6380059" y="3378126"/>
                <a:ext cx="599990" cy="599990"/>
              </a:xfrm>
              <a:prstGeom prst="rect">
                <a:avLst/>
              </a:prstGeom>
              <a:noFill/>
              <a:ln w="9525">
                <a:noFill/>
              </a:ln>
            </p:spPr>
          </p:pic>
          <p:sp>
            <p:nvSpPr>
              <p:cNvPr id="25706" name="文本框 172"/>
              <p:cNvSpPr txBox="1"/>
              <p:nvPr/>
            </p:nvSpPr>
            <p:spPr>
              <a:xfrm>
                <a:off x="6176758" y="3875724"/>
                <a:ext cx="810241" cy="177722"/>
              </a:xfrm>
              <a:prstGeom prst="rect">
                <a:avLst/>
              </a:prstGeom>
              <a:noFill/>
              <a:ln w="9525">
                <a:noFill/>
              </a:ln>
            </p:spPr>
            <p:txBody>
              <a:bodyPr>
                <a:spAutoFit/>
              </a:bodyPr>
              <a:lstStyle/>
              <a:p>
                <a:pPr marL="1905" indent="-1905" algn="ctr">
                  <a:buNone/>
                </a:pPr>
                <a:r>
                  <a:rPr lang="en-US" altLang="zh-CN" sz="2400" b="1" dirty="0">
                    <a:solidFill>
                      <a:srgbClr val="0070C0"/>
                    </a:solidFill>
                    <a:latin typeface="Times New Roman" panose="02020603050405020304" pitchFamily="18" charset="0"/>
                    <a:ea typeface="Arial Unicode MS" panose="020B0604020202020204" pitchFamily="34" charset="-122"/>
                  </a:rPr>
                  <a:t>Seawater desalination</a:t>
                </a:r>
                <a:endParaRPr lang="en-US" altLang="zh-CN" sz="2400" b="1" dirty="0">
                  <a:solidFill>
                    <a:srgbClr val="0070C0"/>
                  </a:solidFill>
                  <a:latin typeface="Times New Roman" panose="02020603050405020304" pitchFamily="18" charset="0"/>
                  <a:ea typeface="Arial Unicode MS" panose="020B0604020202020204" pitchFamily="34" charset="-122"/>
                </a:endParaRPr>
              </a:p>
            </p:txBody>
          </p:sp>
        </p:grpSp>
        <p:grpSp>
          <p:nvGrpSpPr>
            <p:cNvPr id="25621" name="组合 173"/>
            <p:cNvGrpSpPr/>
            <p:nvPr/>
          </p:nvGrpSpPr>
          <p:grpSpPr>
            <a:xfrm>
              <a:off x="12136630" y="7674470"/>
              <a:ext cx="2481956" cy="1816817"/>
              <a:chOff x="6575876" y="1329179"/>
              <a:chExt cx="638474" cy="699707"/>
            </a:xfrm>
          </p:grpSpPr>
          <p:sp>
            <p:nvSpPr>
              <p:cNvPr id="25703" name="文本框 174"/>
              <p:cNvSpPr txBox="1"/>
              <p:nvPr/>
            </p:nvSpPr>
            <p:spPr>
              <a:xfrm>
                <a:off x="6607650" y="1851085"/>
                <a:ext cx="574928" cy="177801"/>
              </a:xfrm>
              <a:prstGeom prst="rect">
                <a:avLst/>
              </a:prstGeom>
              <a:noFill/>
              <a:ln w="9525">
                <a:noFill/>
              </a:ln>
            </p:spPr>
            <p:txBody>
              <a:bodyPr>
                <a:spAutoFit/>
              </a:bodyPr>
              <a:lstStyle/>
              <a:p>
                <a:pPr marL="1905" indent="-1905" algn="ctr">
                  <a:buNone/>
                </a:pPr>
                <a:r>
                  <a:rPr lang="en-US" altLang="zh-CN" sz="2400" b="1" dirty="0">
                    <a:solidFill>
                      <a:srgbClr val="0070C0"/>
                    </a:solidFill>
                    <a:latin typeface="Times New Roman" panose="02020603050405020304" pitchFamily="18" charset="0"/>
                    <a:ea typeface="Arial Unicode MS" panose="020B0604020202020204" pitchFamily="34" charset="-122"/>
                  </a:rPr>
                  <a:t>Grid</a:t>
                </a:r>
                <a:endParaRPr lang="en-US" altLang="zh-CN" sz="2400" b="1" dirty="0">
                  <a:solidFill>
                    <a:srgbClr val="0070C0"/>
                  </a:solidFill>
                  <a:latin typeface="Times New Roman" panose="02020603050405020304" pitchFamily="18" charset="0"/>
                  <a:ea typeface="Arial Unicode MS" panose="020B0604020202020204" pitchFamily="34" charset="-122"/>
                </a:endParaRPr>
              </a:p>
            </p:txBody>
          </p:sp>
          <p:pic>
            <p:nvPicPr>
              <p:cNvPr id="25704" name="图片 175"/>
              <p:cNvPicPr>
                <a:picLocks noChangeAspect="1"/>
              </p:cNvPicPr>
              <p:nvPr/>
            </p:nvPicPr>
            <p:blipFill>
              <a:blip r:embed="rId4" cstate="print"/>
              <a:stretch>
                <a:fillRect/>
              </a:stretch>
            </p:blipFill>
            <p:spPr>
              <a:xfrm>
                <a:off x="6575876" y="1329179"/>
                <a:ext cx="638474" cy="541630"/>
              </a:xfrm>
              <a:prstGeom prst="rect">
                <a:avLst/>
              </a:prstGeom>
              <a:noFill/>
              <a:ln w="9525">
                <a:noFill/>
              </a:ln>
            </p:spPr>
          </p:pic>
        </p:grpSp>
        <p:sp>
          <p:nvSpPr>
            <p:cNvPr id="25622" name="文本框 176"/>
            <p:cNvSpPr txBox="1"/>
            <p:nvPr/>
          </p:nvSpPr>
          <p:spPr>
            <a:xfrm rot="-5400000">
              <a:off x="6204421" y="6760338"/>
              <a:ext cx="5963330" cy="461685"/>
            </a:xfrm>
            <a:prstGeom prst="rect">
              <a:avLst/>
            </a:prstGeom>
            <a:noFill/>
            <a:ln w="9525">
              <a:noFill/>
            </a:ln>
          </p:spPr>
          <p:txBody>
            <a:bodyPr>
              <a:spAutoFit/>
            </a:bodyPr>
            <a:lstStyle/>
            <a:p>
              <a:pPr marL="1905" indent="-1905" algn="ctr">
                <a:buNone/>
              </a:pPr>
              <a:r>
                <a:rPr lang="en-US" altLang="zh-CN" sz="2400" b="1" dirty="0">
                  <a:solidFill>
                    <a:srgbClr val="C00000"/>
                  </a:solidFill>
                  <a:latin typeface="Times New Roman" panose="02020603050405020304" pitchFamily="18" charset="0"/>
                  <a:ea typeface="Arial Unicode MS" panose="020B0604020202020204" pitchFamily="34" charset="-122"/>
                </a:rPr>
                <a:t>Comprehensive utilization of nuclear energy</a:t>
              </a:r>
              <a:endParaRPr lang="en-US" altLang="zh-CN" sz="2400" b="1" dirty="0">
                <a:solidFill>
                  <a:srgbClr val="C00000"/>
                </a:solidFill>
                <a:latin typeface="Times New Roman" panose="02020603050405020304" pitchFamily="18" charset="0"/>
                <a:ea typeface="Arial Unicode MS" panose="020B0604020202020204" pitchFamily="34" charset="-122"/>
              </a:endParaRPr>
            </a:p>
          </p:txBody>
        </p:sp>
        <p:grpSp>
          <p:nvGrpSpPr>
            <p:cNvPr id="25623" name="组合 177"/>
            <p:cNvGrpSpPr/>
            <p:nvPr/>
          </p:nvGrpSpPr>
          <p:grpSpPr>
            <a:xfrm>
              <a:off x="9805474" y="4868949"/>
              <a:ext cx="7986717" cy="2857575"/>
              <a:chOff x="6262603" y="997654"/>
              <a:chExt cx="2053598" cy="1099689"/>
            </a:xfrm>
          </p:grpSpPr>
          <p:pic>
            <p:nvPicPr>
              <p:cNvPr id="25701" name="图片 178"/>
              <p:cNvPicPr>
                <a:picLocks noChangeAspect="1"/>
              </p:cNvPicPr>
              <p:nvPr/>
            </p:nvPicPr>
            <p:blipFill>
              <a:blip r:embed="rId5" cstate="print"/>
              <a:stretch>
                <a:fillRect/>
              </a:stretch>
            </p:blipFill>
            <p:spPr>
              <a:xfrm>
                <a:off x="6751157" y="997654"/>
                <a:ext cx="930836" cy="930836"/>
              </a:xfrm>
              <a:prstGeom prst="rect">
                <a:avLst/>
              </a:prstGeom>
              <a:noFill/>
              <a:ln w="9525">
                <a:noFill/>
              </a:ln>
            </p:spPr>
          </p:pic>
          <p:sp>
            <p:nvSpPr>
              <p:cNvPr id="25702" name="文本框 179"/>
              <p:cNvSpPr txBox="1"/>
              <p:nvPr/>
            </p:nvSpPr>
            <p:spPr>
              <a:xfrm>
                <a:off x="6262603" y="1777547"/>
                <a:ext cx="2053598" cy="319796"/>
              </a:xfrm>
              <a:prstGeom prst="rect">
                <a:avLst/>
              </a:prstGeom>
              <a:noFill/>
              <a:ln w="9525">
                <a:noFill/>
              </a:ln>
            </p:spPr>
            <p:txBody>
              <a:bodyPr>
                <a:spAutoFit/>
              </a:bodyPr>
              <a:lstStyle/>
              <a:p>
                <a:pPr marL="1905" indent="-1905" algn="ctr">
                  <a:buNone/>
                </a:pPr>
                <a:r>
                  <a:rPr lang="en-US" altLang="zh-CN" sz="2400" b="1" dirty="0">
                    <a:solidFill>
                      <a:srgbClr val="0070C0"/>
                    </a:solidFill>
                    <a:latin typeface="Times New Roman" panose="02020603050405020304" pitchFamily="18" charset="0"/>
                    <a:ea typeface="Arial Unicode MS" panose="020B0604020202020204" pitchFamily="34" charset="-122"/>
                  </a:rPr>
                  <a:t>Integrated intelligent energy for nuclear, wind, solar energy and energy storage</a:t>
                </a:r>
                <a:endParaRPr lang="en-US" altLang="zh-CN" sz="2400" b="1" dirty="0">
                  <a:solidFill>
                    <a:srgbClr val="0070C0"/>
                  </a:solidFill>
                  <a:latin typeface="Times New Roman" panose="02020603050405020304" pitchFamily="18" charset="0"/>
                  <a:ea typeface="Arial Unicode MS" panose="020B0604020202020204" pitchFamily="34" charset="-122"/>
                </a:endParaRPr>
              </a:p>
            </p:txBody>
          </p:sp>
        </p:grpSp>
        <p:sp>
          <p:nvSpPr>
            <p:cNvPr id="181" name="箭头: 上 209"/>
            <p:cNvSpPr/>
            <p:nvPr/>
          </p:nvSpPr>
          <p:spPr>
            <a:xfrm rot="5400000">
              <a:off x="10344130" y="1834776"/>
              <a:ext cx="350839" cy="1306569"/>
            </a:xfrm>
            <a:prstGeom prst="upArrow">
              <a:avLst>
                <a:gd name="adj1" fmla="val 43545"/>
                <a:gd name="adj2" fmla="val 89467"/>
              </a:avLst>
            </a:prstGeom>
            <a:gradFill flip="none" rotWithShape="1">
              <a:gsLst>
                <a:gs pos="0">
                  <a:schemeClr val="accent5">
                    <a:tint val="66000"/>
                    <a:satMod val="160000"/>
                  </a:schemeClr>
                </a:gs>
                <a:gs pos="100000">
                  <a:srgbClr val="9AC3F6">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82" name="箭头: 上 211"/>
            <p:cNvSpPr/>
            <p:nvPr/>
          </p:nvSpPr>
          <p:spPr>
            <a:xfrm rot="5400000">
              <a:off x="10718003" y="5304251"/>
              <a:ext cx="349251" cy="2040026"/>
            </a:xfrm>
            <a:prstGeom prst="upArrow">
              <a:avLst>
                <a:gd name="adj1" fmla="val 43545"/>
                <a:gd name="adj2" fmla="val 89467"/>
              </a:avLst>
            </a:prstGeom>
            <a:gradFill flip="none" rotWithShape="1">
              <a:gsLst>
                <a:gs pos="0">
                  <a:schemeClr val="accent5">
                    <a:tint val="66000"/>
                    <a:satMod val="160000"/>
                  </a:schemeClr>
                </a:gs>
                <a:gs pos="100000">
                  <a:srgbClr val="9AC3F6">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83" name="箭头: 上 212"/>
            <p:cNvSpPr/>
            <p:nvPr/>
          </p:nvSpPr>
          <p:spPr>
            <a:xfrm rot="5400000">
              <a:off x="10714828" y="7763295"/>
              <a:ext cx="349251" cy="2040026"/>
            </a:xfrm>
            <a:prstGeom prst="upArrow">
              <a:avLst>
                <a:gd name="adj1" fmla="val 43545"/>
                <a:gd name="adj2" fmla="val 89467"/>
              </a:avLst>
            </a:prstGeom>
            <a:gradFill flip="none" rotWithShape="1">
              <a:gsLst>
                <a:gs pos="0">
                  <a:schemeClr val="accent5">
                    <a:tint val="66000"/>
                    <a:satMod val="160000"/>
                  </a:schemeClr>
                </a:gs>
                <a:gs pos="100000">
                  <a:srgbClr val="9AC3F6">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84" name="箭头: 上 213"/>
            <p:cNvSpPr/>
            <p:nvPr/>
          </p:nvSpPr>
          <p:spPr>
            <a:xfrm rot="5400000">
              <a:off x="11176810" y="8584015"/>
              <a:ext cx="349251" cy="2957640"/>
            </a:xfrm>
            <a:prstGeom prst="upArrow">
              <a:avLst>
                <a:gd name="adj1" fmla="val 43545"/>
                <a:gd name="adj2" fmla="val 89467"/>
              </a:avLst>
            </a:prstGeom>
            <a:gradFill flip="none" rotWithShape="1">
              <a:gsLst>
                <a:gs pos="0">
                  <a:schemeClr val="accent5">
                    <a:tint val="66000"/>
                    <a:satMod val="160000"/>
                  </a:schemeClr>
                </a:gs>
                <a:gs pos="100000">
                  <a:srgbClr val="9AC3F6">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85" name="箭头: 上 214"/>
            <p:cNvSpPr/>
            <p:nvPr/>
          </p:nvSpPr>
          <p:spPr>
            <a:xfrm rot="5400000">
              <a:off x="10351274" y="11039918"/>
              <a:ext cx="349251" cy="1306569"/>
            </a:xfrm>
            <a:prstGeom prst="upArrow">
              <a:avLst>
                <a:gd name="adj1" fmla="val 43545"/>
                <a:gd name="adj2" fmla="val 89467"/>
              </a:avLst>
            </a:prstGeom>
            <a:gradFill flip="none" rotWithShape="1">
              <a:gsLst>
                <a:gs pos="0">
                  <a:schemeClr val="accent5">
                    <a:tint val="66000"/>
                    <a:satMod val="160000"/>
                  </a:schemeClr>
                </a:gs>
                <a:gs pos="100000">
                  <a:srgbClr val="9AC3F6">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 </a:t>
              </a: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86" name="矩形 185"/>
            <p:cNvSpPr/>
            <p:nvPr/>
          </p:nvSpPr>
          <p:spPr>
            <a:xfrm rot="5400000">
              <a:off x="15616439" y="9905600"/>
              <a:ext cx="160338" cy="3611717"/>
            </a:xfrm>
            <a:prstGeom prst="rect">
              <a:avLst/>
            </a:prstGeom>
            <a:gradFill>
              <a:gsLst>
                <a:gs pos="10000">
                  <a:srgbClr val="00B0F0">
                    <a:alpha val="25000"/>
                  </a:srgbClr>
                </a:gs>
                <a:gs pos="100000">
                  <a:srgbClr val="00B0F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87" name="矩形 186"/>
            <p:cNvSpPr/>
            <p:nvPr/>
          </p:nvSpPr>
          <p:spPr>
            <a:xfrm rot="5400000">
              <a:off x="16491190" y="9030920"/>
              <a:ext cx="160338" cy="1862217"/>
            </a:xfrm>
            <a:prstGeom prst="rect">
              <a:avLst/>
            </a:prstGeom>
            <a:gradFill>
              <a:gsLst>
                <a:gs pos="10000">
                  <a:srgbClr val="00B0F0">
                    <a:alpha val="25000"/>
                  </a:srgbClr>
                </a:gs>
                <a:gs pos="100000">
                  <a:srgbClr val="00B0F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88" name="矩形 187"/>
            <p:cNvSpPr/>
            <p:nvPr/>
          </p:nvSpPr>
          <p:spPr>
            <a:xfrm rot="5400000">
              <a:off x="16177644" y="7263222"/>
              <a:ext cx="160338" cy="2489307"/>
            </a:xfrm>
            <a:prstGeom prst="rect">
              <a:avLst/>
            </a:prstGeom>
            <a:gradFill>
              <a:gsLst>
                <a:gs pos="10000">
                  <a:srgbClr val="00B0F0">
                    <a:alpha val="25000"/>
                  </a:srgbClr>
                </a:gs>
                <a:gs pos="100000">
                  <a:srgbClr val="00B0F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89" name="矩形 188"/>
            <p:cNvSpPr/>
            <p:nvPr/>
          </p:nvSpPr>
          <p:spPr>
            <a:xfrm rot="5400000">
              <a:off x="16491190" y="3174619"/>
              <a:ext cx="160337" cy="1862217"/>
            </a:xfrm>
            <a:prstGeom prst="rect">
              <a:avLst/>
            </a:prstGeom>
            <a:gradFill>
              <a:gsLst>
                <a:gs pos="10000">
                  <a:srgbClr val="00B0F0">
                    <a:alpha val="25000"/>
                  </a:srgbClr>
                </a:gs>
                <a:gs pos="100000">
                  <a:srgbClr val="00B0F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90" name="矩形 189"/>
            <p:cNvSpPr/>
            <p:nvPr/>
          </p:nvSpPr>
          <p:spPr>
            <a:xfrm>
              <a:off x="17502467" y="2185641"/>
              <a:ext cx="257186" cy="9610749"/>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91" name="箭头: 上 222"/>
            <p:cNvSpPr/>
            <p:nvPr/>
          </p:nvSpPr>
          <p:spPr>
            <a:xfrm rot="5400000">
              <a:off x="18315313" y="2093533"/>
              <a:ext cx="501651" cy="1635195"/>
            </a:xfrm>
            <a:prstGeom prst="upArrow">
              <a:avLst>
                <a:gd name="adj1" fmla="val 43545"/>
                <a:gd name="adj2" fmla="val 89467"/>
              </a:avLst>
            </a:prstGeom>
            <a:gradFill flip="none" rotWithShape="1">
              <a:gsLst>
                <a:gs pos="100000">
                  <a:srgbClr val="00B0F0">
                    <a:alpha val="25000"/>
                  </a:srgbClr>
                </a:gs>
                <a:gs pos="0">
                  <a:srgbClr val="00B0F0">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92" name="箭头: 上 223"/>
            <p:cNvSpPr/>
            <p:nvPr/>
          </p:nvSpPr>
          <p:spPr>
            <a:xfrm rot="10800000">
              <a:off x="13306525" y="7357729"/>
              <a:ext cx="511197" cy="725490"/>
            </a:xfrm>
            <a:prstGeom prst="upArrow">
              <a:avLst>
                <a:gd name="adj1" fmla="val 43545"/>
                <a:gd name="adj2" fmla="val 89467"/>
              </a:avLst>
            </a:prstGeom>
            <a:gradFill flip="none" rotWithShape="1">
              <a:gsLst>
                <a:gs pos="0">
                  <a:schemeClr val="accent2"/>
                </a:gs>
                <a:gs pos="100000">
                  <a:schemeClr val="accent2">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93" name="矩形 192"/>
            <p:cNvSpPr/>
            <p:nvPr/>
          </p:nvSpPr>
          <p:spPr>
            <a:xfrm rot="5400000">
              <a:off x="16505477" y="6713140"/>
              <a:ext cx="160337" cy="3148147"/>
            </a:xfrm>
            <a:prstGeom prst="rect">
              <a:avLst/>
            </a:prstGeom>
            <a:gradFill>
              <a:gsLst>
                <a:gs pos="10000">
                  <a:schemeClr val="accent6">
                    <a:alpha val="50000"/>
                  </a:schemeClr>
                </a:gs>
                <a:gs pos="100000">
                  <a:schemeClr val="accent6">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94" name="矩形 193"/>
            <p:cNvSpPr/>
            <p:nvPr/>
          </p:nvSpPr>
          <p:spPr>
            <a:xfrm rot="5400000">
              <a:off x="16506271" y="7150497"/>
              <a:ext cx="158750" cy="3148147"/>
            </a:xfrm>
            <a:prstGeom prst="rect">
              <a:avLst/>
            </a:prstGeom>
            <a:gradFill>
              <a:gsLst>
                <a:gs pos="10000">
                  <a:schemeClr val="accent4">
                    <a:alpha val="50000"/>
                  </a:schemeClr>
                </a:gs>
                <a:gs pos="100000">
                  <a:schemeClr val="accent4">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95" name="矩形 194"/>
            <p:cNvSpPr/>
            <p:nvPr/>
          </p:nvSpPr>
          <p:spPr>
            <a:xfrm rot="5400000">
              <a:off x="16821404" y="8903907"/>
              <a:ext cx="160337" cy="2519471"/>
            </a:xfrm>
            <a:prstGeom prst="rect">
              <a:avLst/>
            </a:prstGeom>
            <a:gradFill>
              <a:gsLst>
                <a:gs pos="10000">
                  <a:schemeClr val="accent4">
                    <a:alpha val="50000"/>
                  </a:schemeClr>
                </a:gs>
                <a:gs pos="100000">
                  <a:schemeClr val="accent4">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96" name="矩形 195"/>
            <p:cNvSpPr/>
            <p:nvPr/>
          </p:nvSpPr>
          <p:spPr>
            <a:xfrm rot="5400000">
              <a:off x="15945860" y="9809543"/>
              <a:ext cx="158750" cy="4268970"/>
            </a:xfrm>
            <a:prstGeom prst="rect">
              <a:avLst/>
            </a:prstGeom>
            <a:gradFill>
              <a:gsLst>
                <a:gs pos="10000">
                  <a:schemeClr val="accent4">
                    <a:alpha val="50000"/>
                  </a:schemeClr>
                </a:gs>
                <a:gs pos="100000">
                  <a:schemeClr val="accent4">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97" name="矩形 196"/>
            <p:cNvSpPr/>
            <p:nvPr/>
          </p:nvSpPr>
          <p:spPr>
            <a:xfrm>
              <a:off x="18159720" y="8643607"/>
              <a:ext cx="257186" cy="3382971"/>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98" name="矩形 197"/>
            <p:cNvSpPr/>
            <p:nvPr/>
          </p:nvSpPr>
          <p:spPr>
            <a:xfrm rot="5400000">
              <a:off x="16821404" y="2645966"/>
              <a:ext cx="160337" cy="2519471"/>
            </a:xfrm>
            <a:prstGeom prst="rect">
              <a:avLst/>
            </a:prstGeom>
            <a:gradFill>
              <a:gsLst>
                <a:gs pos="10000">
                  <a:schemeClr val="accent6">
                    <a:alpha val="50000"/>
                  </a:schemeClr>
                </a:gs>
                <a:gs pos="100000">
                  <a:schemeClr val="accent6">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99" name="矩形 198"/>
            <p:cNvSpPr/>
            <p:nvPr/>
          </p:nvSpPr>
          <p:spPr>
            <a:xfrm>
              <a:off x="18159720" y="3825533"/>
              <a:ext cx="257186" cy="4540261"/>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00" name="箭头: 上 233"/>
            <p:cNvSpPr/>
            <p:nvPr/>
          </p:nvSpPr>
          <p:spPr>
            <a:xfrm rot="5400000">
              <a:off x="18670930" y="6194065"/>
              <a:ext cx="615952" cy="1127173"/>
            </a:xfrm>
            <a:prstGeom prst="upArrow">
              <a:avLst>
                <a:gd name="adj1" fmla="val 43545"/>
                <a:gd name="adj2" fmla="val 89467"/>
              </a:avLst>
            </a:prstGeom>
            <a:gradFill flip="none" rotWithShape="1">
              <a:gsLst>
                <a:gs pos="100000">
                  <a:schemeClr val="accent6">
                    <a:alpha val="50000"/>
                  </a:schemeClr>
                </a:gs>
                <a:gs pos="0">
                  <a:schemeClr val="accent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01" name="箭头: 上 234"/>
            <p:cNvSpPr/>
            <p:nvPr/>
          </p:nvSpPr>
          <p:spPr>
            <a:xfrm rot="5400000">
              <a:off x="18708236" y="9679432"/>
              <a:ext cx="500063" cy="1085897"/>
            </a:xfrm>
            <a:prstGeom prst="upArrow">
              <a:avLst>
                <a:gd name="adj1" fmla="val 43545"/>
                <a:gd name="adj2" fmla="val 89467"/>
              </a:avLst>
            </a:prstGeom>
            <a:gradFill flip="none" rotWithShape="1">
              <a:gsLst>
                <a:gs pos="0">
                  <a:schemeClr val="accent4"/>
                </a:gs>
                <a:gs pos="100000">
                  <a:schemeClr val="accent4">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25667" name="组合 201"/>
            <p:cNvGrpSpPr/>
            <p:nvPr/>
          </p:nvGrpSpPr>
          <p:grpSpPr>
            <a:xfrm>
              <a:off x="10955363" y="2877607"/>
              <a:ext cx="4324954" cy="2610360"/>
              <a:chOff x="6280309" y="-411736"/>
              <a:chExt cx="1111965" cy="1004730"/>
            </a:xfrm>
          </p:grpSpPr>
          <p:pic>
            <p:nvPicPr>
              <p:cNvPr id="25699" name="图片 202"/>
              <p:cNvPicPr>
                <a:picLocks noChangeAspect="1"/>
              </p:cNvPicPr>
              <p:nvPr/>
            </p:nvPicPr>
            <p:blipFill>
              <a:blip r:embed="rId6" cstate="print"/>
              <a:stretch>
                <a:fillRect/>
              </a:stretch>
            </p:blipFill>
            <p:spPr>
              <a:xfrm>
                <a:off x="6614280" y="-411736"/>
                <a:ext cx="777994" cy="777994"/>
              </a:xfrm>
              <a:prstGeom prst="rect">
                <a:avLst/>
              </a:prstGeom>
              <a:noFill/>
              <a:ln w="9525">
                <a:noFill/>
              </a:ln>
            </p:spPr>
          </p:pic>
          <p:sp>
            <p:nvSpPr>
              <p:cNvPr id="25700" name="文本框 203"/>
              <p:cNvSpPr txBox="1"/>
              <p:nvPr/>
            </p:nvSpPr>
            <p:spPr>
              <a:xfrm>
                <a:off x="6280309" y="273142"/>
                <a:ext cx="954559" cy="319852"/>
              </a:xfrm>
              <a:prstGeom prst="rect">
                <a:avLst/>
              </a:prstGeom>
              <a:noFill/>
              <a:ln w="9525">
                <a:noFill/>
              </a:ln>
            </p:spPr>
            <p:txBody>
              <a:bodyPr>
                <a:spAutoFit/>
              </a:bodyPr>
              <a:lstStyle/>
              <a:p>
                <a:pPr marL="1905" indent="-1905" algn="ctr">
                  <a:buNone/>
                </a:pPr>
                <a:r>
                  <a:rPr lang="en-US" altLang="zh-CN" sz="2400" b="1" dirty="0">
                    <a:solidFill>
                      <a:srgbClr val="0070C0"/>
                    </a:solidFill>
                    <a:latin typeface="Times New Roman" panose="02020603050405020304" pitchFamily="18" charset="0"/>
                    <a:ea typeface="Arial Unicode MS" panose="020B0604020202020204" pitchFamily="34" charset="-122"/>
                  </a:rPr>
                  <a:t>Hydrogen production and storage</a:t>
                </a:r>
                <a:endParaRPr lang="en-US" altLang="zh-CN" sz="2400" b="1" dirty="0">
                  <a:solidFill>
                    <a:srgbClr val="0070C0"/>
                  </a:solidFill>
                  <a:latin typeface="Times New Roman" panose="02020603050405020304" pitchFamily="18" charset="0"/>
                  <a:ea typeface="Arial Unicode MS" panose="020B0604020202020204" pitchFamily="34" charset="-122"/>
                </a:endParaRPr>
              </a:p>
            </p:txBody>
          </p:sp>
        </p:grpSp>
        <p:sp>
          <p:nvSpPr>
            <p:cNvPr id="205" name="矩形 204"/>
            <p:cNvSpPr/>
            <p:nvPr/>
          </p:nvSpPr>
          <p:spPr>
            <a:xfrm>
              <a:off x="9642417" y="2409479"/>
              <a:ext cx="230197" cy="9359923"/>
            </a:xfrm>
            <a:prstGeom prst="rect">
              <a:avLst/>
            </a:prstGeom>
            <a:solidFill>
              <a:srgbClr val="9AC3F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06" name="箭头: 上 196"/>
            <p:cNvSpPr/>
            <p:nvPr/>
          </p:nvSpPr>
          <p:spPr>
            <a:xfrm rot="5400000">
              <a:off x="10714828" y="3130958"/>
              <a:ext cx="349251" cy="2040026"/>
            </a:xfrm>
            <a:prstGeom prst="upArrow">
              <a:avLst>
                <a:gd name="adj1" fmla="val 43545"/>
                <a:gd name="adj2" fmla="val 89467"/>
              </a:avLst>
            </a:prstGeom>
            <a:gradFill flip="none" rotWithShape="1">
              <a:gsLst>
                <a:gs pos="0">
                  <a:schemeClr val="accent5">
                    <a:tint val="66000"/>
                    <a:satMod val="160000"/>
                  </a:schemeClr>
                </a:gs>
                <a:gs pos="100000">
                  <a:srgbClr val="9AC3F6">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07" name="矩形 206"/>
            <p:cNvSpPr/>
            <p:nvPr/>
          </p:nvSpPr>
          <p:spPr>
            <a:xfrm rot="5400000">
              <a:off x="15369572" y="213084"/>
              <a:ext cx="158750" cy="4103864"/>
            </a:xfrm>
            <a:prstGeom prst="rect">
              <a:avLst/>
            </a:prstGeom>
            <a:gradFill>
              <a:gsLst>
                <a:gs pos="10000">
                  <a:srgbClr val="00B0F0">
                    <a:alpha val="25000"/>
                  </a:srgbClr>
                </a:gs>
                <a:gs pos="100000">
                  <a:srgbClr val="00B0F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25673" name="组合 207"/>
            <p:cNvGrpSpPr/>
            <p:nvPr/>
          </p:nvGrpSpPr>
          <p:grpSpPr>
            <a:xfrm>
              <a:off x="15298186" y="1695948"/>
              <a:ext cx="2475328" cy="10172638"/>
              <a:chOff x="7549512" y="1278833"/>
              <a:chExt cx="636610" cy="3915960"/>
            </a:xfrm>
          </p:grpSpPr>
          <p:sp>
            <p:nvSpPr>
              <p:cNvPr id="25694" name="文本框 208"/>
              <p:cNvSpPr txBox="1"/>
              <p:nvPr/>
            </p:nvSpPr>
            <p:spPr>
              <a:xfrm>
                <a:off x="7731045" y="4362964"/>
                <a:ext cx="448408" cy="201414"/>
              </a:xfrm>
              <a:prstGeom prst="rect">
                <a:avLst/>
              </a:prstGeom>
              <a:noFill/>
              <a:ln w="9525">
                <a:noFill/>
              </a:ln>
            </p:spPr>
            <p:txBody>
              <a:bodyPr>
                <a:spAutoFit/>
              </a:bodyPr>
              <a:lstStyle/>
              <a:p>
                <a:pPr marL="1905" indent="-1905" algn="ctr">
                  <a:buNone/>
                </a:pPr>
                <a:r>
                  <a:rPr lang="en-US" altLang="zh-CN" sz="2800" b="1" dirty="0">
                    <a:solidFill>
                      <a:srgbClr val="C00000"/>
                    </a:solidFill>
                    <a:latin typeface="Times New Roman" panose="02020603050405020304" pitchFamily="18" charset="0"/>
                    <a:ea typeface="Arial Unicode MS" panose="020B0604020202020204" pitchFamily="34" charset="-122"/>
                  </a:rPr>
                  <a:t>Heating</a:t>
                </a:r>
                <a:endParaRPr lang="en-US" altLang="zh-CN" sz="2800" b="1" dirty="0">
                  <a:solidFill>
                    <a:srgbClr val="C00000"/>
                  </a:solidFill>
                  <a:latin typeface="Times New Roman" panose="02020603050405020304" pitchFamily="18" charset="0"/>
                  <a:ea typeface="Arial Unicode MS" panose="020B0604020202020204" pitchFamily="34" charset="-122"/>
                </a:endParaRPr>
              </a:p>
            </p:txBody>
          </p:sp>
          <p:sp>
            <p:nvSpPr>
              <p:cNvPr id="25695" name="文本框 209"/>
              <p:cNvSpPr txBox="1"/>
              <p:nvPr/>
            </p:nvSpPr>
            <p:spPr>
              <a:xfrm>
                <a:off x="7584237" y="4993379"/>
                <a:ext cx="595215" cy="201414"/>
              </a:xfrm>
              <a:prstGeom prst="rect">
                <a:avLst/>
              </a:prstGeom>
              <a:noFill/>
              <a:ln w="9525">
                <a:noFill/>
              </a:ln>
            </p:spPr>
            <p:txBody>
              <a:bodyPr>
                <a:spAutoFit/>
              </a:bodyPr>
              <a:lstStyle/>
              <a:p>
                <a:pPr marL="1905" indent="-1905" algn="ctr">
                  <a:buNone/>
                </a:pPr>
                <a:r>
                  <a:rPr lang="en-US" altLang="zh-CN" sz="2800" b="1" dirty="0">
                    <a:solidFill>
                      <a:srgbClr val="C00000"/>
                    </a:solidFill>
                    <a:latin typeface="Times New Roman" panose="02020603050405020304" pitchFamily="18" charset="0"/>
                    <a:ea typeface="Arial Unicode MS" panose="020B0604020202020204" pitchFamily="34" charset="-122"/>
                  </a:rPr>
                  <a:t>Water supply</a:t>
                </a:r>
                <a:endParaRPr lang="en-US" altLang="zh-CN" sz="2800" b="1" dirty="0">
                  <a:solidFill>
                    <a:srgbClr val="C00000"/>
                  </a:solidFill>
                  <a:latin typeface="Times New Roman" panose="02020603050405020304" pitchFamily="18" charset="0"/>
                  <a:ea typeface="Arial Unicode MS" panose="020B0604020202020204" pitchFamily="34" charset="-122"/>
                </a:endParaRPr>
              </a:p>
            </p:txBody>
          </p:sp>
          <p:sp>
            <p:nvSpPr>
              <p:cNvPr id="25696" name="文本框 210"/>
              <p:cNvSpPr txBox="1"/>
              <p:nvPr/>
            </p:nvSpPr>
            <p:spPr>
              <a:xfrm>
                <a:off x="7549512" y="1278833"/>
                <a:ext cx="636610" cy="154023"/>
              </a:xfrm>
              <a:prstGeom prst="rect">
                <a:avLst/>
              </a:prstGeom>
              <a:noFill/>
              <a:ln w="9525">
                <a:noFill/>
              </a:ln>
            </p:spPr>
            <p:txBody>
              <a:bodyPr>
                <a:spAutoFit/>
              </a:bodyPr>
              <a:lstStyle/>
              <a:p>
                <a:pPr marL="1905" indent="-1905" algn="ctr">
                  <a:buNone/>
                </a:pPr>
                <a:r>
                  <a:rPr lang="en-US" altLang="zh-CN" sz="2000" b="1" dirty="0">
                    <a:solidFill>
                      <a:srgbClr val="C00000"/>
                    </a:solidFill>
                    <a:latin typeface="Times New Roman" panose="02020603050405020304" pitchFamily="18" charset="0"/>
                    <a:ea typeface="Arial Unicode MS" panose="020B0604020202020204" pitchFamily="34" charset="-122"/>
                  </a:rPr>
                  <a:t>Steam supply</a:t>
                </a:r>
                <a:endParaRPr lang="en-US" altLang="zh-CN" sz="2000" b="1" dirty="0">
                  <a:solidFill>
                    <a:srgbClr val="C00000"/>
                  </a:solidFill>
                  <a:latin typeface="Times New Roman" panose="02020603050405020304" pitchFamily="18" charset="0"/>
                  <a:ea typeface="Arial Unicode MS" panose="020B0604020202020204" pitchFamily="34" charset="-122"/>
                </a:endParaRPr>
              </a:p>
            </p:txBody>
          </p:sp>
          <p:sp>
            <p:nvSpPr>
              <p:cNvPr id="25697" name="文本框 211"/>
              <p:cNvSpPr txBox="1"/>
              <p:nvPr/>
            </p:nvSpPr>
            <p:spPr>
              <a:xfrm>
                <a:off x="7561087" y="2051528"/>
                <a:ext cx="618365" cy="154023"/>
              </a:xfrm>
              <a:prstGeom prst="rect">
                <a:avLst/>
              </a:prstGeom>
              <a:noFill/>
              <a:ln w="9525">
                <a:noFill/>
              </a:ln>
            </p:spPr>
            <p:txBody>
              <a:bodyPr>
                <a:spAutoFit/>
              </a:bodyPr>
              <a:lstStyle/>
              <a:p>
                <a:pPr marL="1905" indent="-1905" algn="ctr">
                  <a:buNone/>
                </a:pPr>
                <a:r>
                  <a:rPr lang="en-US" altLang="zh-CN" sz="2000" b="1" dirty="0">
                    <a:solidFill>
                      <a:srgbClr val="C00000"/>
                    </a:solidFill>
                    <a:latin typeface="Times New Roman" panose="02020603050405020304" pitchFamily="18" charset="0"/>
                    <a:ea typeface="Arial Unicode MS" panose="020B0604020202020204" pitchFamily="34" charset="-122"/>
                  </a:rPr>
                  <a:t>Hydrogen supply</a:t>
                </a:r>
                <a:endParaRPr lang="en-US" altLang="zh-CN" sz="2000" b="1" dirty="0">
                  <a:solidFill>
                    <a:srgbClr val="C00000"/>
                  </a:solidFill>
                  <a:latin typeface="Times New Roman" panose="02020603050405020304" pitchFamily="18" charset="0"/>
                  <a:ea typeface="Arial Unicode MS" panose="020B0604020202020204" pitchFamily="34" charset="-122"/>
                </a:endParaRPr>
              </a:p>
            </p:txBody>
          </p:sp>
          <p:sp>
            <p:nvSpPr>
              <p:cNvPr id="25698" name="文本框 212"/>
              <p:cNvSpPr txBox="1"/>
              <p:nvPr/>
            </p:nvSpPr>
            <p:spPr>
              <a:xfrm>
                <a:off x="7549513" y="3763472"/>
                <a:ext cx="629940" cy="201414"/>
              </a:xfrm>
              <a:prstGeom prst="rect">
                <a:avLst/>
              </a:prstGeom>
              <a:noFill/>
              <a:ln w="9525">
                <a:noFill/>
              </a:ln>
            </p:spPr>
            <p:txBody>
              <a:bodyPr>
                <a:spAutoFit/>
              </a:bodyPr>
              <a:lstStyle/>
              <a:p>
                <a:pPr marL="1905" indent="-1905" algn="ctr">
                  <a:buNone/>
                </a:pPr>
                <a:r>
                  <a:rPr lang="en-US" altLang="zh-CN" sz="2800" b="1" dirty="0">
                    <a:solidFill>
                      <a:srgbClr val="C00000"/>
                    </a:solidFill>
                    <a:latin typeface="Times New Roman" panose="02020603050405020304" pitchFamily="18" charset="0"/>
                    <a:ea typeface="Arial Unicode MS" panose="020B0604020202020204" pitchFamily="34" charset="-122"/>
                  </a:rPr>
                  <a:t>Power supply</a:t>
                </a:r>
                <a:endParaRPr lang="en-US" altLang="zh-CN" sz="2800" b="1" dirty="0">
                  <a:solidFill>
                    <a:srgbClr val="C00000"/>
                  </a:solidFill>
                  <a:latin typeface="Times New Roman" panose="02020603050405020304" pitchFamily="18" charset="0"/>
                  <a:ea typeface="Arial Unicode MS" panose="020B0604020202020204" pitchFamily="34" charset="-122"/>
                </a:endParaRPr>
              </a:p>
            </p:txBody>
          </p:sp>
        </p:grpSp>
        <p:sp>
          <p:nvSpPr>
            <p:cNvPr id="214" name="矩形 213"/>
            <p:cNvSpPr/>
            <p:nvPr/>
          </p:nvSpPr>
          <p:spPr>
            <a:xfrm rot="5400000">
              <a:off x="16286393" y="5290753"/>
              <a:ext cx="160337" cy="2303561"/>
            </a:xfrm>
            <a:prstGeom prst="rect">
              <a:avLst/>
            </a:prstGeom>
            <a:gradFill>
              <a:gsLst>
                <a:gs pos="10000">
                  <a:srgbClr val="00B0F0">
                    <a:alpha val="25000"/>
                  </a:srgbClr>
                </a:gs>
                <a:gs pos="100000">
                  <a:srgbClr val="00B0F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5677" name="文本框 214"/>
            <p:cNvSpPr txBox="1"/>
            <p:nvPr/>
          </p:nvSpPr>
          <p:spPr>
            <a:xfrm>
              <a:off x="10818729" y="3077664"/>
              <a:ext cx="2718814" cy="830999"/>
            </a:xfrm>
            <a:prstGeom prst="rect">
              <a:avLst/>
            </a:prstGeom>
            <a:noFill/>
            <a:ln w="9525">
              <a:noFill/>
            </a:ln>
          </p:spPr>
          <p:txBody>
            <a:bodyPr>
              <a:spAutoFit/>
            </a:bodyPr>
            <a:lstStyle/>
            <a:p>
              <a:pPr marL="1905" indent="-1905" algn="ctr">
                <a:buNone/>
              </a:pPr>
              <a:r>
                <a:rPr lang="en-US" altLang="zh-CN" sz="2400" b="1" dirty="0">
                  <a:solidFill>
                    <a:srgbClr val="0070C0"/>
                  </a:solidFill>
                  <a:latin typeface="Times New Roman" panose="02020603050405020304" pitchFamily="18" charset="0"/>
                  <a:ea typeface="Arial Unicode MS" panose="020B0604020202020204" pitchFamily="34" charset="-122"/>
                </a:rPr>
                <a:t>High-temperature process heat</a:t>
              </a:r>
              <a:endParaRPr lang="en-US" altLang="zh-CN" sz="2400" b="1" dirty="0">
                <a:solidFill>
                  <a:srgbClr val="0070C0"/>
                </a:solidFill>
                <a:latin typeface="Times New Roman" panose="02020603050405020304" pitchFamily="18" charset="0"/>
                <a:ea typeface="Arial Unicode MS" panose="020B0604020202020204" pitchFamily="34" charset="-122"/>
              </a:endParaRPr>
            </a:p>
          </p:txBody>
        </p:sp>
        <p:pic>
          <p:nvPicPr>
            <p:cNvPr id="25678" name="图片 37"/>
            <p:cNvPicPr>
              <a:picLocks noChangeAspect="1"/>
            </p:cNvPicPr>
            <p:nvPr/>
          </p:nvPicPr>
          <p:blipFill>
            <a:blip r:embed="rId7" cstate="print"/>
            <a:srcRect t="8366"/>
            <a:stretch>
              <a:fillRect/>
            </a:stretch>
          </p:blipFill>
          <p:spPr>
            <a:xfrm>
              <a:off x="9222506" y="1777812"/>
              <a:ext cx="2631752" cy="3325000"/>
            </a:xfrm>
            <a:prstGeom prst="rect">
              <a:avLst/>
            </a:prstGeom>
            <a:noFill/>
            <a:ln w="9525">
              <a:noFill/>
            </a:ln>
          </p:spPr>
        </p:pic>
        <p:pic>
          <p:nvPicPr>
            <p:cNvPr id="25679" name="图片 216" descr="屏幕快照 2021-09-10 上午10.06.33.png"/>
            <p:cNvPicPr>
              <a:picLocks noChangeAspect="1"/>
            </p:cNvPicPr>
            <p:nvPr/>
          </p:nvPicPr>
          <p:blipFill>
            <a:blip r:embed="rId8" cstate="print">
              <a:clrChange>
                <a:clrFrom>
                  <a:srgbClr val="F7F7F7"/>
                </a:clrFrom>
                <a:clrTo>
                  <a:srgbClr val="F7F7F7">
                    <a:alpha val="0"/>
                  </a:srgbClr>
                </a:clrTo>
              </a:clrChange>
              <a:lum contrast="10000"/>
            </a:blip>
            <a:srcRect l="4765" t="11168" r="8534" b="5150"/>
            <a:stretch>
              <a:fillRect/>
            </a:stretch>
          </p:blipFill>
          <p:spPr>
            <a:xfrm>
              <a:off x="11194649" y="1570625"/>
              <a:ext cx="2014055" cy="1442298"/>
            </a:xfrm>
            <a:prstGeom prst="rect">
              <a:avLst/>
            </a:prstGeom>
            <a:noFill/>
            <a:ln w="9525">
              <a:noFill/>
            </a:ln>
          </p:spPr>
        </p:pic>
        <p:sp>
          <p:nvSpPr>
            <p:cNvPr id="25680" name="矩形 217"/>
            <p:cNvSpPr/>
            <p:nvPr/>
          </p:nvSpPr>
          <p:spPr>
            <a:xfrm>
              <a:off x="13330786" y="2274920"/>
              <a:ext cx="3875810" cy="830999"/>
            </a:xfrm>
            <a:prstGeom prst="rect">
              <a:avLst/>
            </a:prstGeom>
            <a:noFill/>
            <a:ln w="9525">
              <a:noFill/>
            </a:ln>
          </p:spPr>
          <p:txBody>
            <a:bodyPr>
              <a:spAutoFit/>
            </a:bodyPr>
            <a:lstStyle/>
            <a:p>
              <a:pPr marL="1905" indent="-1905" algn="just">
                <a:buNone/>
              </a:pPr>
              <a:r>
                <a:rPr lang="en-US" altLang="zh-CN" sz="1600" dirty="0">
                  <a:solidFill>
                    <a:srgbClr val="404040"/>
                  </a:solidFill>
                  <a:latin typeface="Times New Roman" panose="02020603050405020304" pitchFamily="18" charset="0"/>
                  <a:ea typeface="Arial Unicode MS" panose="020B0604020202020204" pitchFamily="34" charset="-122"/>
                </a:rPr>
                <a:t>It can provide high temperature and high pressure steam above 9.8 MPa and 510 ℃</a:t>
              </a:r>
              <a:endParaRPr lang="en-US" altLang="zh-CN" sz="1600" dirty="0">
                <a:solidFill>
                  <a:srgbClr val="404040"/>
                </a:solidFill>
                <a:latin typeface="Times New Roman" panose="02020603050405020304" pitchFamily="18" charset="0"/>
                <a:ea typeface="Arial Unicode MS" panose="020B0604020202020204" pitchFamily="34" charset="-122"/>
              </a:endParaRPr>
            </a:p>
            <a:p>
              <a:pPr marL="1905" indent="-1905" algn="just">
                <a:buNone/>
              </a:pPr>
              <a:r>
                <a:rPr lang="en-US" altLang="zh-CN" sz="1600" dirty="0">
                  <a:solidFill>
                    <a:srgbClr val="404040"/>
                  </a:solidFill>
                  <a:latin typeface="Times New Roman" panose="02020603050405020304" pitchFamily="18" charset="0"/>
                  <a:ea typeface="Arial Unicode MS" panose="020B0604020202020204" pitchFamily="34" charset="-122"/>
                </a:rPr>
                <a:t>Meet all kinds of industrial steam demand.</a:t>
              </a:r>
              <a:endParaRPr lang="en-US" altLang="zh-CN" sz="1600" dirty="0">
                <a:solidFill>
                  <a:srgbClr val="404040"/>
                </a:solidFill>
                <a:latin typeface="Times New Roman" panose="02020603050405020304" pitchFamily="18" charset="0"/>
                <a:ea typeface="Arial Unicode MS" panose="020B0604020202020204" pitchFamily="34" charset="-122"/>
              </a:endParaRPr>
            </a:p>
          </p:txBody>
        </p:sp>
        <p:sp>
          <p:nvSpPr>
            <p:cNvPr id="25681" name="矩形 218"/>
            <p:cNvSpPr/>
            <p:nvPr/>
          </p:nvSpPr>
          <p:spPr>
            <a:xfrm>
              <a:off x="14679850" y="4197088"/>
              <a:ext cx="2823678" cy="923332"/>
            </a:xfrm>
            <a:prstGeom prst="rect">
              <a:avLst/>
            </a:prstGeom>
            <a:noFill/>
            <a:ln w="9525">
              <a:noFill/>
            </a:ln>
          </p:spPr>
          <p:txBody>
            <a:bodyPr>
              <a:spAutoFit/>
            </a:bodyPr>
            <a:lstStyle/>
            <a:p>
              <a:pPr marL="1905" indent="-1905">
                <a:buNone/>
              </a:pPr>
              <a:r>
                <a:rPr lang="en-US" altLang="zh-CN" sz="1800" dirty="0">
                  <a:solidFill>
                    <a:srgbClr val="404040"/>
                  </a:solidFill>
                  <a:latin typeface="Times New Roman" panose="02020603050405020304" pitchFamily="18" charset="0"/>
                  <a:ea typeface="Arial Unicode MS" panose="020B0604020202020204" pitchFamily="34" charset="-122"/>
                </a:rPr>
                <a:t>Hydrogen production from high temperature solid oxide electrolysis cells (SOEC)</a:t>
              </a:r>
              <a:endParaRPr lang="en-US" altLang="zh-CN" sz="1800" dirty="0">
                <a:solidFill>
                  <a:srgbClr val="404040"/>
                </a:solidFill>
                <a:latin typeface="Times New Roman" panose="02020603050405020304" pitchFamily="18" charset="0"/>
                <a:ea typeface="Arial Unicode MS" panose="020B0604020202020204" pitchFamily="34" charset="-122"/>
              </a:endParaRPr>
            </a:p>
          </p:txBody>
        </p:sp>
        <p:sp>
          <p:nvSpPr>
            <p:cNvPr id="25682" name="矩形 219"/>
            <p:cNvSpPr/>
            <p:nvPr/>
          </p:nvSpPr>
          <p:spPr>
            <a:xfrm>
              <a:off x="15325674" y="10259396"/>
              <a:ext cx="3267380" cy="1200332"/>
            </a:xfrm>
            <a:prstGeom prst="rect">
              <a:avLst/>
            </a:prstGeom>
            <a:noFill/>
            <a:ln w="9525">
              <a:noFill/>
            </a:ln>
          </p:spPr>
          <p:txBody>
            <a:bodyPr>
              <a:spAutoFit/>
            </a:bodyPr>
            <a:lstStyle/>
            <a:p>
              <a:pPr marL="1905" indent="-1905" algn="just">
                <a:buNone/>
              </a:pPr>
              <a:r>
                <a:rPr lang="en-US" altLang="zh-CN" sz="1800" dirty="0">
                  <a:solidFill>
                    <a:srgbClr val="404040"/>
                  </a:solidFill>
                  <a:latin typeface="Times New Roman" panose="02020603050405020304" pitchFamily="18" charset="0"/>
                  <a:ea typeface="Arial Unicode MS" panose="020B0604020202020204" pitchFamily="34" charset="-122"/>
                </a:rPr>
                <a:t>HTR-PM Demonstration Project will supply 200,000 m2 heating to the street where it is located this year.</a:t>
              </a:r>
              <a:endParaRPr lang="en-US" altLang="zh-CN" sz="1800" dirty="0">
                <a:solidFill>
                  <a:srgbClr val="404040"/>
                </a:solidFill>
                <a:latin typeface="Times New Roman" panose="02020603050405020304" pitchFamily="18" charset="0"/>
                <a:ea typeface="Arial Unicode MS" panose="020B0604020202020204" pitchFamily="34" charset="-122"/>
              </a:endParaRPr>
            </a:p>
          </p:txBody>
        </p:sp>
        <p:sp>
          <p:nvSpPr>
            <p:cNvPr id="222" name="矩形: 圆角 141"/>
            <p:cNvSpPr/>
            <p:nvPr/>
          </p:nvSpPr>
          <p:spPr>
            <a:xfrm>
              <a:off x="19231329" y="9029371"/>
              <a:ext cx="4216581" cy="3319470"/>
            </a:xfrm>
            <a:prstGeom prst="roundRect">
              <a:avLst/>
            </a:prstGeom>
            <a:solidFill>
              <a:schemeClr val="accent4">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23" name="矩形: 圆角 140"/>
            <p:cNvSpPr/>
            <p:nvPr/>
          </p:nvSpPr>
          <p:spPr>
            <a:xfrm>
              <a:off x="19409136" y="5247937"/>
              <a:ext cx="3783174" cy="2886082"/>
            </a:xfrm>
            <a:prstGeom prst="roundRect">
              <a:avLst/>
            </a:prstGeom>
            <a:solidFill>
              <a:schemeClr val="accent6">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25685" name="组合 223"/>
            <p:cNvGrpSpPr/>
            <p:nvPr/>
          </p:nvGrpSpPr>
          <p:grpSpPr>
            <a:xfrm>
              <a:off x="19195386" y="9148857"/>
              <a:ext cx="4420806" cy="3238221"/>
              <a:chOff x="8793518" y="2151614"/>
              <a:chExt cx="1136600" cy="1355335"/>
            </a:xfrm>
          </p:grpSpPr>
          <p:pic>
            <p:nvPicPr>
              <p:cNvPr id="25692" name="图片 224"/>
              <p:cNvPicPr>
                <a:picLocks noChangeAspect="1"/>
              </p:cNvPicPr>
              <p:nvPr/>
            </p:nvPicPr>
            <p:blipFill>
              <a:blip r:embed="rId9" cstate="print"/>
              <a:stretch>
                <a:fillRect/>
              </a:stretch>
            </p:blipFill>
            <p:spPr>
              <a:xfrm>
                <a:off x="8793518" y="2151614"/>
                <a:ext cx="1136600" cy="1042674"/>
              </a:xfrm>
              <a:prstGeom prst="rect">
                <a:avLst/>
              </a:prstGeom>
              <a:noFill/>
              <a:ln w="9525">
                <a:noFill/>
              </a:ln>
            </p:spPr>
          </p:pic>
          <p:sp>
            <p:nvSpPr>
              <p:cNvPr id="25693" name="文本框 225"/>
              <p:cNvSpPr txBox="1"/>
              <p:nvPr/>
            </p:nvSpPr>
            <p:spPr>
              <a:xfrm>
                <a:off x="8872075" y="3287958"/>
                <a:ext cx="1020651" cy="218991"/>
              </a:xfrm>
              <a:prstGeom prst="rect">
                <a:avLst/>
              </a:prstGeom>
              <a:noFill/>
              <a:ln w="9525">
                <a:noFill/>
              </a:ln>
            </p:spPr>
            <p:txBody>
              <a:bodyPr>
                <a:spAutoFit/>
              </a:bodyPr>
              <a:lstStyle/>
              <a:p>
                <a:pPr marL="1905" indent="-1905" algn="ctr">
                  <a:buNone/>
                </a:pPr>
                <a:r>
                  <a:rPr lang="en-US" altLang="zh-CN" sz="2800" b="1" dirty="0">
                    <a:solidFill>
                      <a:srgbClr val="BF9000"/>
                    </a:solidFill>
                    <a:latin typeface="Times New Roman" panose="02020603050405020304" pitchFamily="18" charset="0"/>
                    <a:ea typeface="Arial Unicode MS" panose="020B0604020202020204" pitchFamily="34" charset="-122"/>
                  </a:rPr>
                  <a:t>Household consumption</a:t>
                </a:r>
                <a:endParaRPr lang="en-US" altLang="zh-CN" sz="2800" b="1" dirty="0">
                  <a:solidFill>
                    <a:srgbClr val="BF9000"/>
                  </a:solidFill>
                  <a:latin typeface="Times New Roman" panose="02020603050405020304" pitchFamily="18" charset="0"/>
                  <a:ea typeface="Arial Unicode MS" panose="020B0604020202020204" pitchFamily="34" charset="-122"/>
                </a:endParaRPr>
              </a:p>
            </p:txBody>
          </p:sp>
        </p:grpSp>
        <p:grpSp>
          <p:nvGrpSpPr>
            <p:cNvPr id="25686" name="组合 226"/>
            <p:cNvGrpSpPr/>
            <p:nvPr/>
          </p:nvGrpSpPr>
          <p:grpSpPr>
            <a:xfrm>
              <a:off x="19729415" y="5228648"/>
              <a:ext cx="3083122" cy="2615128"/>
              <a:chOff x="8767374" y="764169"/>
              <a:chExt cx="1309579" cy="1317970"/>
            </a:xfrm>
          </p:grpSpPr>
          <p:pic>
            <p:nvPicPr>
              <p:cNvPr id="25690" name="图片 227"/>
              <p:cNvPicPr>
                <a:picLocks noChangeAspect="1"/>
              </p:cNvPicPr>
              <p:nvPr/>
            </p:nvPicPr>
            <p:blipFill>
              <a:blip r:embed="rId10" cstate="print"/>
              <a:stretch>
                <a:fillRect/>
              </a:stretch>
            </p:blipFill>
            <p:spPr>
              <a:xfrm>
                <a:off x="8767374" y="764169"/>
                <a:ext cx="1309579" cy="1188790"/>
              </a:xfrm>
              <a:prstGeom prst="rect">
                <a:avLst/>
              </a:prstGeom>
              <a:noFill/>
              <a:ln w="9525">
                <a:noFill/>
              </a:ln>
            </p:spPr>
          </p:pic>
          <p:sp>
            <p:nvSpPr>
              <p:cNvPr id="25691" name="文本框 228"/>
              <p:cNvSpPr txBox="1"/>
              <p:nvPr/>
            </p:nvSpPr>
            <p:spPr>
              <a:xfrm>
                <a:off x="9008201" y="1818446"/>
                <a:ext cx="821863" cy="263693"/>
              </a:xfrm>
              <a:prstGeom prst="rect">
                <a:avLst/>
              </a:prstGeom>
              <a:noFill/>
              <a:ln w="9525">
                <a:noFill/>
              </a:ln>
            </p:spPr>
            <p:txBody>
              <a:bodyPr>
                <a:spAutoFit/>
              </a:bodyPr>
              <a:lstStyle/>
              <a:p>
                <a:pPr marL="1905" indent="-1905" algn="ctr">
                  <a:buNone/>
                </a:pPr>
                <a:r>
                  <a:rPr lang="en-US" altLang="zh-CN" sz="2800" b="1" dirty="0">
                    <a:solidFill>
                      <a:srgbClr val="548235"/>
                    </a:solidFill>
                    <a:latin typeface="Times New Roman" panose="02020603050405020304" pitchFamily="18" charset="0"/>
                    <a:ea typeface="Arial Unicode MS" panose="020B0604020202020204" pitchFamily="34" charset="-122"/>
                  </a:rPr>
                  <a:t>Traffic</a:t>
                </a:r>
                <a:endParaRPr lang="en-US" altLang="zh-CN" sz="2800" b="1" dirty="0">
                  <a:solidFill>
                    <a:srgbClr val="548235"/>
                  </a:solidFill>
                  <a:latin typeface="Times New Roman" panose="02020603050405020304" pitchFamily="18" charset="0"/>
                  <a:ea typeface="Arial Unicode MS" panose="020B0604020202020204" pitchFamily="34" charset="-122"/>
                </a:endParaRPr>
              </a:p>
            </p:txBody>
          </p:sp>
        </p:grpSp>
        <p:sp>
          <p:nvSpPr>
            <p:cNvPr id="230" name="矩形: 圆角 140"/>
            <p:cNvSpPr/>
            <p:nvPr/>
          </p:nvSpPr>
          <p:spPr>
            <a:xfrm>
              <a:off x="19388498" y="1442689"/>
              <a:ext cx="3781587" cy="3092458"/>
            </a:xfrm>
            <a:prstGeom prst="round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5688" name="文本框 230"/>
            <p:cNvSpPr txBox="1"/>
            <p:nvPr/>
          </p:nvSpPr>
          <p:spPr>
            <a:xfrm>
              <a:off x="19687950" y="3872525"/>
              <a:ext cx="2863227" cy="523221"/>
            </a:xfrm>
            <a:prstGeom prst="rect">
              <a:avLst/>
            </a:prstGeom>
            <a:noFill/>
            <a:ln w="9525">
              <a:noFill/>
            </a:ln>
          </p:spPr>
          <p:txBody>
            <a:bodyPr>
              <a:spAutoFit/>
            </a:bodyPr>
            <a:lstStyle/>
            <a:p>
              <a:pPr marL="1905" indent="-1905" algn="ctr">
                <a:buNone/>
              </a:pPr>
              <a:r>
                <a:rPr lang="en-US" altLang="zh-CN" sz="2800" b="1" dirty="0">
                  <a:solidFill>
                    <a:srgbClr val="0293F2"/>
                  </a:solidFill>
                  <a:latin typeface="Times New Roman" panose="02020603050405020304" pitchFamily="18" charset="0"/>
                  <a:ea typeface="Arial Unicode MS" panose="020B0604020202020204" pitchFamily="34" charset="-122"/>
                </a:rPr>
                <a:t>Industry</a:t>
              </a:r>
              <a:endParaRPr lang="en-US" altLang="zh-CN" sz="2800" b="1" dirty="0">
                <a:solidFill>
                  <a:srgbClr val="0293F2"/>
                </a:solidFill>
                <a:latin typeface="Times New Roman" panose="02020603050405020304" pitchFamily="18" charset="0"/>
                <a:ea typeface="Arial Unicode MS" panose="020B0604020202020204" pitchFamily="34" charset="-122"/>
              </a:endParaRPr>
            </a:p>
          </p:txBody>
        </p:sp>
        <p:pic>
          <p:nvPicPr>
            <p:cNvPr id="25689" name="图片 231"/>
            <p:cNvPicPr>
              <a:picLocks noChangeAspect="1"/>
            </p:cNvPicPr>
            <p:nvPr/>
          </p:nvPicPr>
          <p:blipFill>
            <a:blip r:embed="rId11" cstate="print">
              <a:clrChange>
                <a:clrFrom>
                  <a:srgbClr val="FFFFFF"/>
                </a:clrFrom>
                <a:clrTo>
                  <a:srgbClr val="FFFFFF">
                    <a:alpha val="0"/>
                  </a:srgbClr>
                </a:clrTo>
              </a:clrChange>
            </a:blip>
            <a:srcRect t="12994" r="1274" b="19386"/>
            <a:stretch>
              <a:fillRect/>
            </a:stretch>
          </p:blipFill>
          <p:spPr>
            <a:xfrm>
              <a:off x="19361908" y="1464573"/>
              <a:ext cx="3637184" cy="2491200"/>
            </a:xfrm>
            <a:prstGeom prst="rect">
              <a:avLst/>
            </a:prstGeom>
            <a:noFill/>
            <a:ln w="9525">
              <a:noFill/>
            </a:ln>
          </p:spPr>
        </p:pic>
      </p:grpSp>
      <p:sp>
        <p:nvSpPr>
          <p:cNvPr id="234" name="任意多边形: 形状 226"/>
          <p:cNvSpPr/>
          <p:nvPr/>
        </p:nvSpPr>
        <p:spPr>
          <a:xfrm>
            <a:off x="21920200" y="2259013"/>
            <a:ext cx="2482850" cy="9705975"/>
          </a:xfrm>
          <a:custGeom>
            <a:avLst/>
            <a:gdLst>
              <a:gd name="connsiteX0" fmla="*/ 1761341 w 1782638"/>
              <a:gd name="connsiteY0" fmla="*/ 0 h 5981414"/>
              <a:gd name="connsiteX1" fmla="*/ 1782638 w 1782638"/>
              <a:gd name="connsiteY1" fmla="*/ 1826 h 5981414"/>
              <a:gd name="connsiteX2" fmla="*/ 1782638 w 1782638"/>
              <a:gd name="connsiteY2" fmla="*/ 5979588 h 5981414"/>
              <a:gd name="connsiteX3" fmla="*/ 1761341 w 1782638"/>
              <a:gd name="connsiteY3" fmla="*/ 5981414 h 5981414"/>
              <a:gd name="connsiteX4" fmla="*/ 0 w 1782638"/>
              <a:gd name="connsiteY4" fmla="*/ 2990707 h 5981414"/>
              <a:gd name="connsiteX5" fmla="*/ 1761341 w 1782638"/>
              <a:gd name="connsiteY5" fmla="*/ 0 h 5981414"/>
              <a:gd name="connsiteX0-1" fmla="*/ 1763082 w 1784379"/>
              <a:gd name="connsiteY0-2" fmla="*/ 0 h 6005599"/>
              <a:gd name="connsiteX1-3" fmla="*/ 1784379 w 1784379"/>
              <a:gd name="connsiteY1-4" fmla="*/ 1826 h 6005599"/>
              <a:gd name="connsiteX2-5" fmla="*/ 1784379 w 1784379"/>
              <a:gd name="connsiteY2-6" fmla="*/ 5979588 h 6005599"/>
              <a:gd name="connsiteX3-7" fmla="*/ 1763082 w 1784379"/>
              <a:gd name="connsiteY3-8" fmla="*/ 5981414 h 6005599"/>
              <a:gd name="connsiteX4-9" fmla="*/ 1741 w 1784379"/>
              <a:gd name="connsiteY4-10" fmla="*/ 2990707 h 6005599"/>
              <a:gd name="connsiteX5-11" fmla="*/ 1763082 w 1784379"/>
              <a:gd name="connsiteY5-12" fmla="*/ 0 h 6005599"/>
              <a:gd name="connsiteX0-13" fmla="*/ 1761533 w 1782830"/>
              <a:gd name="connsiteY0-14" fmla="*/ 0 h 6024136"/>
              <a:gd name="connsiteX1-15" fmla="*/ 1782830 w 1782830"/>
              <a:gd name="connsiteY1-16" fmla="*/ 1826 h 6024136"/>
              <a:gd name="connsiteX2-17" fmla="*/ 1782830 w 1782830"/>
              <a:gd name="connsiteY2-18" fmla="*/ 5979588 h 6024136"/>
              <a:gd name="connsiteX3-19" fmla="*/ 1761533 w 1782830"/>
              <a:gd name="connsiteY3-20" fmla="*/ 5981414 h 6024136"/>
              <a:gd name="connsiteX4-21" fmla="*/ 192 w 1782830"/>
              <a:gd name="connsiteY4-22" fmla="*/ 2990707 h 6024136"/>
              <a:gd name="connsiteX5-23" fmla="*/ 1761533 w 1782830"/>
              <a:gd name="connsiteY5-24" fmla="*/ 0 h 6024136"/>
              <a:gd name="connsiteX0-25" fmla="*/ 1771504 w 1792801"/>
              <a:gd name="connsiteY0-26" fmla="*/ 0 h 6024134"/>
              <a:gd name="connsiteX1-27" fmla="*/ 1792801 w 1792801"/>
              <a:gd name="connsiteY1-28" fmla="*/ 1826 h 6024134"/>
              <a:gd name="connsiteX2-29" fmla="*/ 1792801 w 1792801"/>
              <a:gd name="connsiteY2-30" fmla="*/ 5979588 h 6024134"/>
              <a:gd name="connsiteX3-31" fmla="*/ 1771504 w 1792801"/>
              <a:gd name="connsiteY3-32" fmla="*/ 5981414 h 6024134"/>
              <a:gd name="connsiteX4-33" fmla="*/ 10163 w 1792801"/>
              <a:gd name="connsiteY4-34" fmla="*/ 2990707 h 6024134"/>
              <a:gd name="connsiteX5-35" fmla="*/ 1771504 w 1792801"/>
              <a:gd name="connsiteY5-36" fmla="*/ 0 h 6024134"/>
              <a:gd name="connsiteX0-37" fmla="*/ 1762930 w 1784227"/>
              <a:gd name="connsiteY0-38" fmla="*/ 0 h 6024139"/>
              <a:gd name="connsiteX1-39" fmla="*/ 1784227 w 1784227"/>
              <a:gd name="connsiteY1-40" fmla="*/ 1826 h 6024139"/>
              <a:gd name="connsiteX2-41" fmla="*/ 1784227 w 1784227"/>
              <a:gd name="connsiteY2-42" fmla="*/ 5979588 h 6024139"/>
              <a:gd name="connsiteX3-43" fmla="*/ 1762930 w 1784227"/>
              <a:gd name="connsiteY3-44" fmla="*/ 5981414 h 6024139"/>
              <a:gd name="connsiteX4-45" fmla="*/ 1589 w 1784227"/>
              <a:gd name="connsiteY4-46" fmla="*/ 2990707 h 6024139"/>
              <a:gd name="connsiteX5-47" fmla="*/ 1762930 w 1784227"/>
              <a:gd name="connsiteY5-48" fmla="*/ 0 h 6024139"/>
              <a:gd name="connsiteX0-49" fmla="*/ 1762930 w 1784227"/>
              <a:gd name="connsiteY0-50" fmla="*/ 0 h 6024139"/>
              <a:gd name="connsiteX1-51" fmla="*/ 1784227 w 1784227"/>
              <a:gd name="connsiteY1-52" fmla="*/ 1826 h 6024139"/>
              <a:gd name="connsiteX2-53" fmla="*/ 1784227 w 1784227"/>
              <a:gd name="connsiteY2-54" fmla="*/ 5979588 h 6024139"/>
              <a:gd name="connsiteX3-55" fmla="*/ 1762930 w 1784227"/>
              <a:gd name="connsiteY3-56" fmla="*/ 5981414 h 6024139"/>
              <a:gd name="connsiteX4-57" fmla="*/ 1589 w 1784227"/>
              <a:gd name="connsiteY4-58" fmla="*/ 2990707 h 6024139"/>
              <a:gd name="connsiteX5-59" fmla="*/ 1762930 w 1784227"/>
              <a:gd name="connsiteY5-60" fmla="*/ 0 h 6024139"/>
              <a:gd name="connsiteX0-61" fmla="*/ 1764098 w 1785395"/>
              <a:gd name="connsiteY0-62" fmla="*/ 0 h 5981414"/>
              <a:gd name="connsiteX1-63" fmla="*/ 1785395 w 1785395"/>
              <a:gd name="connsiteY1-64" fmla="*/ 1826 h 5981414"/>
              <a:gd name="connsiteX2-65" fmla="*/ 1785395 w 1785395"/>
              <a:gd name="connsiteY2-66" fmla="*/ 5979588 h 5981414"/>
              <a:gd name="connsiteX3-67" fmla="*/ 1764098 w 1785395"/>
              <a:gd name="connsiteY3-68" fmla="*/ 5981414 h 5981414"/>
              <a:gd name="connsiteX4-69" fmla="*/ 2757 w 1785395"/>
              <a:gd name="connsiteY4-70" fmla="*/ 2990707 h 5981414"/>
              <a:gd name="connsiteX5-71" fmla="*/ 1764098 w 1785395"/>
              <a:gd name="connsiteY5-72" fmla="*/ 0 h 59814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785395" h="5981414">
                <a:moveTo>
                  <a:pt x="1764098" y="0"/>
                </a:moveTo>
                <a:lnTo>
                  <a:pt x="1785395" y="1826"/>
                </a:lnTo>
                <a:lnTo>
                  <a:pt x="1785395" y="5979588"/>
                </a:lnTo>
                <a:lnTo>
                  <a:pt x="1764098" y="5981414"/>
                </a:lnTo>
                <a:cubicBezTo>
                  <a:pt x="-150703" y="5916100"/>
                  <a:pt x="3313" y="5484353"/>
                  <a:pt x="2757" y="2990707"/>
                </a:cubicBezTo>
                <a:cubicBezTo>
                  <a:pt x="2156" y="297648"/>
                  <a:pt x="473487" y="19050"/>
                  <a:pt x="1764098" y="0"/>
                </a:cubicBezTo>
                <a:close/>
              </a:path>
            </a:pathLst>
          </a:custGeom>
          <a:gradFill>
            <a:gsLst>
              <a:gs pos="18000">
                <a:srgbClr val="93D3F6"/>
              </a:gs>
              <a:gs pos="100000">
                <a:srgbClr val="E1F3F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25614" name="图片 234"/>
          <p:cNvPicPr>
            <a:picLocks noChangeAspect="1"/>
          </p:cNvPicPr>
          <p:nvPr/>
        </p:nvPicPr>
        <p:blipFill>
          <a:blip r:embed="rId12" cstate="print"/>
          <a:srcRect l="26186" t="1918" r="27777" b="31754"/>
          <a:stretch>
            <a:fillRect/>
          </a:stretch>
        </p:blipFill>
        <p:spPr>
          <a:xfrm>
            <a:off x="21910675" y="7146925"/>
            <a:ext cx="2482850" cy="4873625"/>
          </a:xfrm>
          <a:prstGeom prst="rect">
            <a:avLst/>
          </a:prstGeom>
          <a:noFill/>
          <a:ln w="9525">
            <a:noFill/>
          </a:ln>
        </p:spPr>
      </p:pic>
      <p:pic>
        <p:nvPicPr>
          <p:cNvPr id="25615" name="图片 235"/>
          <p:cNvPicPr>
            <a:picLocks noChangeAspect="1"/>
          </p:cNvPicPr>
          <p:nvPr/>
        </p:nvPicPr>
        <p:blipFill>
          <a:blip r:embed="rId13" cstate="print"/>
          <a:srcRect r="48747"/>
          <a:stretch>
            <a:fillRect/>
          </a:stretch>
        </p:blipFill>
        <p:spPr>
          <a:xfrm>
            <a:off x="22337713" y="1751013"/>
            <a:ext cx="1958975" cy="4457700"/>
          </a:xfrm>
          <a:prstGeom prst="rect">
            <a:avLst/>
          </a:prstGeom>
          <a:noFill/>
          <a:ln w="9525">
            <a:noFill/>
          </a:ln>
        </p:spPr>
      </p:pic>
      <p:sp>
        <p:nvSpPr>
          <p:cNvPr id="25616" name="文本框 236"/>
          <p:cNvSpPr txBox="1"/>
          <p:nvPr/>
        </p:nvSpPr>
        <p:spPr>
          <a:xfrm rot="-5400000">
            <a:off x="20872450" y="5722938"/>
            <a:ext cx="4889500" cy="831850"/>
          </a:xfrm>
          <a:prstGeom prst="rect">
            <a:avLst/>
          </a:prstGeom>
          <a:noFill/>
          <a:ln w="9525">
            <a:noFill/>
          </a:ln>
        </p:spPr>
        <p:txBody>
          <a:bodyPr>
            <a:spAutoFit/>
          </a:bodyPr>
          <a:lstStyle/>
          <a:p>
            <a:pPr marL="1905" indent="-1905" algn="ctr">
              <a:buNone/>
            </a:pPr>
            <a:r>
              <a:rPr lang="en-US" altLang="zh-CN" sz="4800" b="1" dirty="0">
                <a:solidFill>
                  <a:srgbClr val="0070C0"/>
                </a:solidFill>
                <a:latin typeface="Times New Roman" panose="02020603050405020304" pitchFamily="18" charset="0"/>
                <a:ea typeface="Arial Unicode MS" panose="020B0604020202020204" pitchFamily="34" charset="-122"/>
              </a:rPr>
              <a:t>Zero-carbon city</a:t>
            </a:r>
            <a:endParaRPr lang="en-US" altLang="zh-CN" sz="4800" b="1" dirty="0">
              <a:solidFill>
                <a:srgbClr val="0070C0"/>
              </a:solidFill>
              <a:latin typeface="Times New Roman" panose="02020603050405020304" pitchFamily="18" charset="0"/>
              <a:ea typeface="Arial Unicode MS" panose="020B0604020202020204" pitchFamily="34" charset="-122"/>
            </a:endParaRPr>
          </a:p>
        </p:txBody>
      </p:sp>
      <p:graphicFrame>
        <p:nvGraphicFramePr>
          <p:cNvPr id="83" name="图示 82"/>
          <p:cNvGraphicFramePr/>
          <p:nvPr/>
        </p:nvGraphicFramePr>
        <p:xfrm>
          <a:off x="518578" y="2518577"/>
          <a:ext cx="6189145" cy="867884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5618" name="矩形 220"/>
          <p:cNvSpPr/>
          <p:nvPr/>
        </p:nvSpPr>
        <p:spPr>
          <a:xfrm>
            <a:off x="11915775" y="11753850"/>
            <a:ext cx="4941888" cy="922338"/>
          </a:xfrm>
          <a:prstGeom prst="rect">
            <a:avLst/>
          </a:prstGeom>
          <a:noFill/>
          <a:ln w="9525">
            <a:noFill/>
          </a:ln>
        </p:spPr>
        <p:txBody>
          <a:bodyPr>
            <a:spAutoFit/>
          </a:bodyPr>
          <a:lstStyle/>
          <a:p>
            <a:pPr marL="1905" indent="-1905" algn="just">
              <a:buNone/>
            </a:pPr>
            <a:r>
              <a:rPr lang="en-US" altLang="zh-CN" sz="1800" dirty="0">
                <a:solidFill>
                  <a:srgbClr val="C00000"/>
                </a:solidFill>
                <a:latin typeface="Times New Roman" panose="02020603050405020304" pitchFamily="18" charset="0"/>
                <a:ea typeface="Arial Unicode MS" panose="020B0604020202020204" pitchFamily="34" charset="-122"/>
              </a:rPr>
              <a:t>The water supply capacity of the desalination project phase I is 10,000 tons/day, meeting the water demand for project operation.</a:t>
            </a:r>
            <a:endParaRPr lang="en-US" altLang="zh-CN" sz="1800" dirty="0">
              <a:solidFill>
                <a:srgbClr val="C00000"/>
              </a:solidFill>
              <a:latin typeface="Times New Roman" panose="02020603050405020304" pitchFamily="18" charset="0"/>
              <a:ea typeface="Arial Unicode MS" panose="020B0604020202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5269986" y="2417325"/>
            <a:ext cx="8691001" cy="6804575"/>
          </a:xfrm>
          <a:prstGeom prst="rect">
            <a:avLst/>
          </a:prstGeom>
          <a:solidFill>
            <a:schemeClr val="bg1">
              <a:lumMod val="95000"/>
            </a:schemeClr>
          </a:solidFill>
          <a:ln>
            <a:solidFill>
              <a:schemeClr val="bg1">
                <a:lumMod val="65000"/>
              </a:schemeClr>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矩形 25"/>
          <p:cNvSpPr/>
          <p:nvPr/>
        </p:nvSpPr>
        <p:spPr>
          <a:xfrm>
            <a:off x="722654" y="2382078"/>
            <a:ext cx="14165655" cy="6804575"/>
          </a:xfrm>
          <a:prstGeom prst="rect">
            <a:avLst/>
          </a:prstGeom>
          <a:solidFill>
            <a:schemeClr val="bg1">
              <a:lumMod val="95000"/>
            </a:schemeClr>
          </a:solidFill>
          <a:ln>
            <a:solidFill>
              <a:schemeClr val="bg1">
                <a:lumMod val="65000"/>
              </a:schemeClr>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矩形 1"/>
          <p:cNvSpPr/>
          <p:nvPr/>
        </p:nvSpPr>
        <p:spPr>
          <a:xfrm>
            <a:off x="698500" y="2216150"/>
            <a:ext cx="14166850" cy="830263"/>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177" name="图片 14"/>
          <p:cNvPicPr>
            <a:picLocks noChangeAspect="1"/>
          </p:cNvPicPr>
          <p:nvPr>
            <p:custDataLst>
              <p:tags r:id="rId1"/>
            </p:custDataLst>
          </p:nvPr>
        </p:nvPicPr>
        <p:blipFill>
          <a:blip r:embed="rId2" cstate="print"/>
          <a:srcRect l="1079" t="23814" r="53033"/>
          <a:stretch>
            <a:fillRect/>
          </a:stretch>
        </p:blipFill>
        <p:spPr>
          <a:xfrm>
            <a:off x="3622675" y="6232525"/>
            <a:ext cx="8042275" cy="3406775"/>
          </a:xfrm>
          <a:prstGeom prst="rect">
            <a:avLst/>
          </a:prstGeom>
          <a:noFill/>
          <a:ln w="9525">
            <a:noFill/>
          </a:ln>
        </p:spPr>
      </p:pic>
      <p:sp>
        <p:nvSpPr>
          <p:cNvPr id="19" name="文本框 18"/>
          <p:cNvSpPr txBox="1"/>
          <p:nvPr>
            <p:custDataLst>
              <p:tags r:id="rId3"/>
            </p:custDataLst>
          </p:nvPr>
        </p:nvSpPr>
        <p:spPr>
          <a:xfrm>
            <a:off x="842210" y="2322209"/>
            <a:ext cx="13697288" cy="584775"/>
          </a:xfrm>
          <a:prstGeom prst="rect">
            <a:avLst/>
          </a:prstGeom>
          <a:solidFill>
            <a:schemeClr val="bg1">
              <a:lumMod val="85000"/>
            </a:schemeClr>
          </a:solidFill>
          <a:ln>
            <a:solidFill>
              <a:schemeClr val="bg1">
                <a:lumMod val="75000"/>
              </a:schemeClr>
            </a:solidFill>
          </a:ln>
          <a:effectLst>
            <a:softEdge rad="31750"/>
          </a:effectLst>
        </p:spPr>
        <p:txBody>
          <a:bodyPr>
            <a:spAutoFit/>
          </a:bodyPr>
          <a:lstStyle>
            <a:defPPr>
              <a:defRPr lang="zh-CN"/>
            </a:defPPr>
            <a:lvl1pPr algn="ctr" fontAlgn="auto">
              <a:spcBef>
                <a:spcPts val="0"/>
              </a:spcBef>
              <a:spcAft>
                <a:spcPts val="0"/>
              </a:spcAft>
              <a:defRPr sz="4800" b="1">
                <a:solidFill>
                  <a:srgbClr val="0154A2"/>
                </a:solidFill>
                <a:latin typeface="微软雅黑" panose="020B0503020204020204" pitchFamily="34" charset="-122"/>
                <a:ea typeface="微软雅黑" panose="020B0503020204020204" pitchFamily="34" charset="-122"/>
              </a:defRPr>
            </a:lvl1pPr>
          </a:lstStyle>
          <a:p>
            <a:pPr marL="0" marR="0" lvl="0" indent="0" algn="r" defTabSz="504825"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1">
                <a:ln>
                  <a:noFill/>
                </a:ln>
                <a:solidFill>
                  <a:srgbClr val="0154A2"/>
                </a:solidFill>
                <a:effectLst/>
                <a:uLnTx/>
                <a:uFillTx/>
                <a:latin typeface="Times New Roman" panose="02020603050405020304" pitchFamily="18" charset="0"/>
                <a:ea typeface="宋体" panose="02010600030101010101" pitchFamily="2" charset="-122"/>
                <a:cs typeface="Times New Roman" panose="02020603050405020304" pitchFamily="18" charset="0"/>
              </a:rPr>
              <a:t>Huaneng Shandong ShidaoBay Nuclear Power Co., Ltd. </a:t>
            </a:r>
            <a:endParaRPr kumimoji="0" lang="zh-CN" altLang="en-US" sz="3200" b="1" i="0" u="none" strike="noStrike" kern="1200" cap="none" spc="0" normalizeH="0" baseline="0" noProof="1">
              <a:ln>
                <a:noFill/>
              </a:ln>
              <a:solidFill>
                <a:srgbClr val="0154A2"/>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p:cNvSpPr txBox="1"/>
          <p:nvPr/>
        </p:nvSpPr>
        <p:spPr>
          <a:xfrm>
            <a:off x="15271750" y="2190750"/>
            <a:ext cx="8691880" cy="829945"/>
          </a:xfrm>
          <a:prstGeom prst="rect">
            <a:avLst/>
          </a:prstGeom>
          <a:solidFill>
            <a:schemeClr val="bg1">
              <a:lumMod val="85000"/>
            </a:schemeClr>
          </a:solidFill>
          <a:ln>
            <a:solidFill>
              <a:schemeClr val="bg1">
                <a:lumMod val="75000"/>
              </a:schemeClr>
            </a:solidFill>
          </a:ln>
          <a:effectLst>
            <a:softEdge rad="31750"/>
          </a:effectLst>
        </p:spPr>
        <p:txBody>
          <a:bodyPr>
            <a:spAutoFit/>
          </a:bodyPr>
          <a:lstStyle>
            <a:defPPr>
              <a:defRPr lang="zh-CN"/>
            </a:defPPr>
            <a:lvl1pPr algn="r" fontAlgn="auto">
              <a:spcBef>
                <a:spcPts val="0"/>
              </a:spcBef>
              <a:spcAft>
                <a:spcPts val="0"/>
              </a:spcAft>
              <a:defRPr sz="4800" b="1">
                <a:solidFill>
                  <a:srgbClr val="0154A2"/>
                </a:solidFill>
                <a:latin typeface="微软雅黑" panose="020B0503020204020204" pitchFamily="34" charset="-122"/>
                <a:ea typeface="微软雅黑" panose="020B0503020204020204" pitchFamily="34" charset="-122"/>
              </a:defRPr>
            </a:lvl1pPr>
          </a:lstStyle>
          <a:p>
            <a:pPr marL="0" marR="0" lvl="0" indent="0" algn="ctr" defTabSz="504825"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1">
                <a:ln>
                  <a:noFill/>
                </a:ln>
                <a:solidFill>
                  <a:srgbClr val="0154A2"/>
                </a:solidFill>
                <a:effectLst/>
                <a:uLnTx/>
                <a:uFillTx/>
                <a:latin typeface="Times New Roman" panose="02020603050405020304" pitchFamily="18" charset="0"/>
                <a:ea typeface="宋体" panose="02010600030101010101" pitchFamily="2" charset="-122"/>
                <a:cs typeface="Times New Roman" panose="02020603050405020304" pitchFamily="18" charset="0"/>
              </a:rPr>
              <a:t>Site Location</a:t>
            </a:r>
            <a:endParaRPr kumimoji="0" lang="zh-CN" altLang="en-US" sz="4800" b="1" i="0" u="none" strike="noStrike" kern="1200" cap="none" spc="0" normalizeH="0" baseline="0" noProof="1">
              <a:ln>
                <a:noFill/>
              </a:ln>
              <a:solidFill>
                <a:srgbClr val="0154A2"/>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182" name="文本框 75"/>
          <p:cNvSpPr txBox="1"/>
          <p:nvPr/>
        </p:nvSpPr>
        <p:spPr>
          <a:xfrm>
            <a:off x="13531850" y="301625"/>
            <a:ext cx="8445500" cy="892175"/>
          </a:xfrm>
          <a:prstGeom prst="rect">
            <a:avLst/>
          </a:prstGeom>
          <a:noFill/>
          <a:ln w="9525">
            <a:noFill/>
          </a:ln>
        </p:spPr>
        <p:txBody>
          <a:bodyPr>
            <a:spAutoFit/>
          </a:bodyPr>
          <a:lstStyle/>
          <a:p>
            <a:pPr marL="1905" indent="-1905" algn="ctr">
              <a:buNone/>
            </a:pPr>
            <a:r>
              <a:rPr lang="en-US" altLang="zh-CN" sz="5200" b="1" dirty="0">
                <a:solidFill>
                  <a:srgbClr val="FFFFFF"/>
                </a:solidFill>
                <a:latin typeface="Times New Roman" panose="02020603050405020304" pitchFamily="18" charset="0"/>
                <a:ea typeface="宋体" panose="02010600030101010101" pitchFamily="2" charset="-122"/>
              </a:rPr>
              <a:t>Import</a:t>
            </a:r>
            <a:endParaRPr lang="en-US" altLang="zh-CN" sz="5200" b="1" dirty="0">
              <a:solidFill>
                <a:srgbClr val="FFFFFF"/>
              </a:solidFill>
              <a:latin typeface="Times New Roman" panose="02020603050405020304" pitchFamily="18" charset="0"/>
              <a:ea typeface="宋体" panose="02010600030101010101" pitchFamily="2" charset="-122"/>
            </a:endParaRPr>
          </a:p>
        </p:txBody>
      </p:sp>
      <p:sp>
        <p:nvSpPr>
          <p:cNvPr id="17" name="矩形: 圆角 206"/>
          <p:cNvSpPr/>
          <p:nvPr>
            <p:custDataLst>
              <p:tags r:id="rId4"/>
            </p:custDataLst>
          </p:nvPr>
        </p:nvSpPr>
        <p:spPr>
          <a:xfrm>
            <a:off x="796925" y="3406775"/>
            <a:ext cx="14068425" cy="3046412"/>
          </a:xfrm>
          <a:prstGeom prst="roundRect">
            <a:avLst>
              <a:gd name="adj" fmla="val 10005"/>
            </a:avLst>
          </a:prstGeom>
          <a:gradFill flip="none" rotWithShape="1">
            <a:gsLst>
              <a:gs pos="100000">
                <a:srgbClr val="1D78FA">
                  <a:lumMod val="20000"/>
                  <a:lumOff val="80000"/>
                </a:srgbClr>
              </a:gs>
              <a:gs pos="0">
                <a:srgbClr val="1D78FA">
                  <a:lumMod val="20000"/>
                  <a:lumOff val="80000"/>
                  <a:alpha val="0"/>
                </a:srgbClr>
              </a:gs>
            </a:gsLst>
            <a:lin ang="10800000" scaled="1"/>
            <a:tileRect/>
          </a:gradFill>
          <a:ln w="12700" cap="flat" cmpd="sng" algn="ctr">
            <a:noFill/>
            <a:prstDash val="solid"/>
            <a:miter lim="800000"/>
          </a:ln>
          <a:effectLst/>
        </p:spPr>
        <p:txBody>
          <a:bodyPr anchor="ctr"/>
          <a:lstStyle/>
          <a:p>
            <a:pPr marL="0" marR="0" lvl="0" indent="0" algn="ctr" defTabSz="504825" rtl="0" eaLnBrk="1" fontAlgn="auto" latinLnBrk="0" hangingPunct="1">
              <a:lnSpc>
                <a:spcPct val="100000"/>
              </a:lnSpc>
              <a:spcBef>
                <a:spcPts val="0"/>
              </a:spcBef>
              <a:spcAft>
                <a:spcPts val="0"/>
              </a:spcAft>
              <a:buClrTx/>
              <a:buSzTx/>
              <a:buFontTx/>
              <a:buNone/>
              <a:defRPr/>
            </a:pPr>
            <a:endParaRPr kumimoji="0" lang="zh-CN" altLang="en-US" sz="1990" b="0" i="0" u="none" strike="noStrike" kern="0" cap="none" spc="0" normalizeH="0" baseline="0" noProof="1">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186" name="文本框 19"/>
          <p:cNvSpPr txBox="1"/>
          <p:nvPr>
            <p:custDataLst>
              <p:tags r:id="rId5"/>
            </p:custDataLst>
          </p:nvPr>
        </p:nvSpPr>
        <p:spPr>
          <a:xfrm>
            <a:off x="1076325" y="3854450"/>
            <a:ext cx="6443663" cy="2478088"/>
          </a:xfrm>
          <a:prstGeom prst="rect">
            <a:avLst/>
          </a:prstGeom>
          <a:noFill/>
          <a:ln w="9525">
            <a:noFill/>
          </a:ln>
        </p:spPr>
        <p:txBody>
          <a:bodyPr>
            <a:spAutoFit/>
          </a:bodyPr>
          <a:lstStyle/>
          <a:p>
            <a:pPr marL="365125" indent="-365125">
              <a:spcBef>
                <a:spcPts val="600"/>
              </a:spcBef>
              <a:spcAft>
                <a:spcPts val="1200"/>
              </a:spcAft>
              <a:buClr>
                <a:srgbClr val="0070C0"/>
              </a:buClr>
              <a:buFont typeface="Wingdings" panose="05000000000000000000" pitchFamily="2" charset="2"/>
              <a:buChar char="p"/>
            </a:pPr>
            <a:r>
              <a:rPr lang="en-US" altLang="zh-CN" sz="2800" b="1" dirty="0">
                <a:solidFill>
                  <a:srgbClr val="0070C0"/>
                </a:solidFill>
                <a:latin typeface="Times New Roman" panose="02020603050405020304" pitchFamily="18" charset="0"/>
                <a:ea typeface="宋体" panose="02010600030101010101" pitchFamily="2" charset="-122"/>
              </a:rPr>
              <a:t>Established in 2007</a:t>
            </a:r>
            <a:endParaRPr lang="en-US" altLang="zh-CN" sz="2800" b="1" dirty="0">
              <a:solidFill>
                <a:srgbClr val="0070C0"/>
              </a:solidFill>
              <a:latin typeface="Times New Roman" panose="02020603050405020304" pitchFamily="18" charset="0"/>
              <a:ea typeface="宋体" panose="02010600030101010101" pitchFamily="2" charset="-122"/>
            </a:endParaRPr>
          </a:p>
          <a:p>
            <a:pPr marL="365125" indent="-365125">
              <a:spcBef>
                <a:spcPts val="600"/>
              </a:spcBef>
              <a:spcAft>
                <a:spcPts val="1200"/>
              </a:spcAft>
              <a:buClr>
                <a:srgbClr val="0070C0"/>
              </a:buClr>
              <a:buFont typeface="Wingdings" panose="05000000000000000000" pitchFamily="2" charset="2"/>
              <a:buChar char="p"/>
            </a:pPr>
            <a:r>
              <a:rPr lang="en-US" altLang="zh-CN" sz="2800" b="1" dirty="0">
                <a:solidFill>
                  <a:srgbClr val="0070C0"/>
                </a:solidFill>
                <a:latin typeface="Times New Roman" panose="02020603050405020304" pitchFamily="18" charset="0"/>
                <a:ea typeface="宋体" panose="02010600030101010101" pitchFamily="2" charset="-122"/>
              </a:rPr>
              <a:t>China Huaneng Group, CNNC and Tsinghua University have made respective contributions of 47.5%, 32.5%, and 20%.</a:t>
            </a:r>
            <a:endParaRPr lang="en-US" altLang="zh-CN" sz="2800" b="1" dirty="0">
              <a:solidFill>
                <a:srgbClr val="0070C0"/>
              </a:solidFill>
              <a:latin typeface="Times New Roman" panose="02020603050405020304" pitchFamily="18" charset="0"/>
              <a:ea typeface="宋体" panose="02010600030101010101" pitchFamily="2" charset="-122"/>
            </a:endParaRPr>
          </a:p>
        </p:txBody>
      </p:sp>
      <p:grpSp>
        <p:nvGrpSpPr>
          <p:cNvPr id="7188" name="组合 35"/>
          <p:cNvGrpSpPr>
            <a:grpSpLocks noChangeAspect="1"/>
          </p:cNvGrpSpPr>
          <p:nvPr/>
        </p:nvGrpSpPr>
        <p:grpSpPr>
          <a:xfrm>
            <a:off x="722313" y="9378950"/>
            <a:ext cx="22217062" cy="3241675"/>
            <a:chOff x="401517" y="8356985"/>
            <a:chExt cx="13857023" cy="2179092"/>
          </a:xfrm>
        </p:grpSpPr>
        <p:pic>
          <p:nvPicPr>
            <p:cNvPr id="7193" name="图片 24"/>
            <p:cNvPicPr>
              <a:picLocks noChangeAspect="1"/>
            </p:cNvPicPr>
            <p:nvPr/>
          </p:nvPicPr>
          <p:blipFill>
            <a:blip r:embed="rId6" cstate="print"/>
            <a:stretch>
              <a:fillRect/>
            </a:stretch>
          </p:blipFill>
          <p:spPr>
            <a:xfrm>
              <a:off x="4169164" y="8738921"/>
              <a:ext cx="2433203" cy="1797156"/>
            </a:xfrm>
            <a:prstGeom prst="rect">
              <a:avLst/>
            </a:prstGeom>
            <a:noFill/>
            <a:ln w="9525" cap="flat" cmpd="sng">
              <a:solidFill>
                <a:srgbClr val="0B6DB5"/>
              </a:solidFill>
              <a:prstDash val="solid"/>
              <a:miter/>
              <a:headEnd type="none" w="med" len="med"/>
              <a:tailEnd type="none" w="med" len="med"/>
            </a:ln>
          </p:spPr>
        </p:pic>
        <p:pic>
          <p:nvPicPr>
            <p:cNvPr id="7194" name="图片 27"/>
            <p:cNvPicPr>
              <a:picLocks noChangeAspect="1"/>
            </p:cNvPicPr>
            <p:nvPr/>
          </p:nvPicPr>
          <p:blipFill>
            <a:blip r:embed="rId7" cstate="print"/>
            <a:stretch>
              <a:fillRect/>
            </a:stretch>
          </p:blipFill>
          <p:spPr>
            <a:xfrm>
              <a:off x="7832905" y="8696710"/>
              <a:ext cx="2700002" cy="1805693"/>
            </a:xfrm>
            <a:prstGeom prst="rect">
              <a:avLst/>
            </a:prstGeom>
            <a:noFill/>
            <a:ln w="9525" cap="flat" cmpd="sng">
              <a:solidFill>
                <a:srgbClr val="0B6DB5"/>
              </a:solidFill>
              <a:prstDash val="solid"/>
              <a:miter/>
              <a:headEnd type="none" w="med" len="med"/>
              <a:tailEnd type="none" w="med" len="med"/>
            </a:ln>
          </p:spPr>
        </p:pic>
        <p:pic>
          <p:nvPicPr>
            <p:cNvPr id="7195" name="图片 28"/>
            <p:cNvPicPr>
              <a:picLocks noChangeAspect="1"/>
            </p:cNvPicPr>
            <p:nvPr/>
          </p:nvPicPr>
          <p:blipFill>
            <a:blip r:embed="rId8" cstate="print"/>
            <a:stretch>
              <a:fillRect/>
            </a:stretch>
          </p:blipFill>
          <p:spPr>
            <a:xfrm>
              <a:off x="416457" y="8684972"/>
              <a:ext cx="2537789" cy="1792886"/>
            </a:xfrm>
            <a:prstGeom prst="rect">
              <a:avLst/>
            </a:prstGeom>
            <a:noFill/>
            <a:ln w="9525" cap="flat" cmpd="sng">
              <a:solidFill>
                <a:srgbClr val="0B6DB5"/>
              </a:solidFill>
              <a:prstDash val="solid"/>
              <a:miter/>
              <a:headEnd type="none" w="med" len="med"/>
              <a:tailEnd type="none" w="med" len="med"/>
            </a:ln>
          </p:spPr>
        </p:pic>
        <p:sp>
          <p:nvSpPr>
            <p:cNvPr id="7196" name="文本框 7"/>
            <p:cNvSpPr txBox="1"/>
            <p:nvPr/>
          </p:nvSpPr>
          <p:spPr>
            <a:xfrm>
              <a:off x="401517" y="8357324"/>
              <a:ext cx="2552729" cy="351715"/>
            </a:xfrm>
            <a:prstGeom prst="rect">
              <a:avLst/>
            </a:prstGeom>
            <a:noFill/>
            <a:ln w="9525">
              <a:noFill/>
            </a:ln>
          </p:spPr>
          <p:txBody>
            <a:bodyPr>
              <a:spAutoFit/>
            </a:bodyPr>
            <a:lstStyle/>
            <a:p>
              <a:pPr marL="1905" indent="-1905" algn="ctr" defTabSz="913130">
                <a:buNone/>
              </a:pPr>
              <a:r>
                <a:rPr lang="en-US" altLang="zh-CN" sz="2800" b="1" dirty="0">
                  <a:solidFill>
                    <a:srgbClr val="0070C0"/>
                  </a:solidFill>
                  <a:latin typeface="Times New Roman" panose="02020603050405020304" pitchFamily="18" charset="0"/>
                  <a:ea typeface="宋体" panose="02010600030101010101" pitchFamily="2" charset="-122"/>
                </a:rPr>
                <a:t>Construction License</a:t>
              </a:r>
              <a:endParaRPr lang="en-US" altLang="zh-CN" sz="2800" b="1" dirty="0">
                <a:solidFill>
                  <a:srgbClr val="0070C0"/>
                </a:solidFill>
                <a:latin typeface="Times New Roman" panose="02020603050405020304" pitchFamily="18" charset="0"/>
                <a:ea typeface="宋体" panose="02010600030101010101" pitchFamily="2" charset="-122"/>
              </a:endParaRPr>
            </a:p>
          </p:txBody>
        </p:sp>
        <p:sp>
          <p:nvSpPr>
            <p:cNvPr id="7197" name="文本框 110"/>
            <p:cNvSpPr txBox="1"/>
            <p:nvPr/>
          </p:nvSpPr>
          <p:spPr>
            <a:xfrm>
              <a:off x="3945747" y="8383183"/>
              <a:ext cx="2907786" cy="351715"/>
            </a:xfrm>
            <a:prstGeom prst="rect">
              <a:avLst/>
            </a:prstGeom>
            <a:noFill/>
            <a:ln w="9525">
              <a:noFill/>
            </a:ln>
          </p:spPr>
          <p:txBody>
            <a:bodyPr>
              <a:spAutoFit/>
            </a:bodyPr>
            <a:lstStyle/>
            <a:p>
              <a:pPr marL="1905" indent="-1905" algn="ctr" defTabSz="913130">
                <a:buNone/>
              </a:pPr>
              <a:r>
                <a:rPr lang="en-US" altLang="zh-CN" sz="2800" b="1" dirty="0">
                  <a:solidFill>
                    <a:srgbClr val="0070C0"/>
                  </a:solidFill>
                  <a:latin typeface="Times New Roman" panose="02020603050405020304" pitchFamily="18" charset="0"/>
                  <a:ea typeface="宋体" panose="02010600030101010101" pitchFamily="2" charset="-122"/>
                </a:rPr>
                <a:t>Nuclear Material License</a:t>
              </a:r>
              <a:endParaRPr lang="en-US" altLang="zh-CN" sz="2800" b="1" dirty="0">
                <a:solidFill>
                  <a:srgbClr val="0070C0"/>
                </a:solidFill>
                <a:latin typeface="Times New Roman" panose="02020603050405020304" pitchFamily="18" charset="0"/>
                <a:ea typeface="宋体" panose="02010600030101010101" pitchFamily="2" charset="-122"/>
              </a:endParaRPr>
            </a:p>
          </p:txBody>
        </p:sp>
        <p:sp>
          <p:nvSpPr>
            <p:cNvPr id="7198" name="文本框 111"/>
            <p:cNvSpPr txBox="1"/>
            <p:nvPr/>
          </p:nvSpPr>
          <p:spPr>
            <a:xfrm>
              <a:off x="7862788" y="8356985"/>
              <a:ext cx="2670119" cy="351715"/>
            </a:xfrm>
            <a:prstGeom prst="rect">
              <a:avLst/>
            </a:prstGeom>
            <a:noFill/>
            <a:ln w="9525">
              <a:noFill/>
            </a:ln>
          </p:spPr>
          <p:txBody>
            <a:bodyPr>
              <a:spAutoFit/>
            </a:bodyPr>
            <a:lstStyle/>
            <a:p>
              <a:pPr marL="1905" indent="-1905" algn="ctr" defTabSz="913130">
                <a:buNone/>
              </a:pPr>
              <a:r>
                <a:rPr lang="en-US" altLang="zh-CN" sz="2800" b="1" dirty="0">
                  <a:solidFill>
                    <a:srgbClr val="0070C0"/>
                  </a:solidFill>
                  <a:latin typeface="Times New Roman" panose="02020603050405020304" pitchFamily="18" charset="0"/>
                  <a:ea typeface="宋体" panose="02010600030101010101" pitchFamily="2" charset="-122"/>
                </a:rPr>
                <a:t>Operator License</a:t>
              </a:r>
              <a:endParaRPr lang="en-US" altLang="zh-CN" sz="2800" b="1" dirty="0">
                <a:solidFill>
                  <a:srgbClr val="0070C0"/>
                </a:solidFill>
                <a:latin typeface="Times New Roman" panose="02020603050405020304" pitchFamily="18" charset="0"/>
                <a:ea typeface="宋体" panose="02010600030101010101" pitchFamily="2" charset="-122"/>
              </a:endParaRPr>
            </a:p>
          </p:txBody>
        </p:sp>
        <p:sp>
          <p:nvSpPr>
            <p:cNvPr id="7199" name="文本框 112"/>
            <p:cNvSpPr txBox="1"/>
            <p:nvPr/>
          </p:nvSpPr>
          <p:spPr>
            <a:xfrm>
              <a:off x="11603360" y="8356985"/>
              <a:ext cx="2571938" cy="351715"/>
            </a:xfrm>
            <a:prstGeom prst="rect">
              <a:avLst/>
            </a:prstGeom>
            <a:noFill/>
            <a:ln w="9525">
              <a:noFill/>
            </a:ln>
          </p:spPr>
          <p:txBody>
            <a:bodyPr>
              <a:spAutoFit/>
            </a:bodyPr>
            <a:lstStyle/>
            <a:p>
              <a:pPr marL="1905" indent="-1905" algn="ctr" defTabSz="913130">
                <a:buNone/>
              </a:pPr>
              <a:r>
                <a:rPr lang="en-US" altLang="zh-CN" sz="2800" b="1" dirty="0">
                  <a:solidFill>
                    <a:srgbClr val="0070C0"/>
                  </a:solidFill>
                  <a:latin typeface="Times New Roman" panose="02020603050405020304" pitchFamily="18" charset="0"/>
                  <a:ea typeface="宋体" panose="02010600030101010101" pitchFamily="2" charset="-122"/>
                </a:rPr>
                <a:t>Operation Licence</a:t>
              </a:r>
              <a:endParaRPr lang="en-US" altLang="zh-CN" sz="2800" b="1" dirty="0">
                <a:solidFill>
                  <a:srgbClr val="0070C0"/>
                </a:solidFill>
                <a:latin typeface="Times New Roman" panose="02020603050405020304" pitchFamily="18" charset="0"/>
                <a:ea typeface="宋体" panose="02010600030101010101" pitchFamily="2" charset="-122"/>
              </a:endParaRPr>
            </a:p>
          </p:txBody>
        </p:sp>
        <p:pic>
          <p:nvPicPr>
            <p:cNvPr id="7200" name="图片 33"/>
            <p:cNvPicPr>
              <a:picLocks noChangeAspect="1"/>
            </p:cNvPicPr>
            <p:nvPr/>
          </p:nvPicPr>
          <p:blipFill>
            <a:blip r:embed="rId9" cstate="print"/>
            <a:stretch>
              <a:fillRect/>
            </a:stretch>
          </p:blipFill>
          <p:spPr>
            <a:xfrm>
              <a:off x="11603360" y="8656155"/>
              <a:ext cx="2655180" cy="1846248"/>
            </a:xfrm>
            <a:prstGeom prst="rect">
              <a:avLst/>
            </a:prstGeom>
            <a:noFill/>
            <a:ln w="9525" cap="flat" cmpd="sng">
              <a:solidFill>
                <a:srgbClr val="0B6DB5"/>
              </a:solidFill>
              <a:prstDash val="solid"/>
              <a:miter/>
              <a:headEnd type="none" w="med" len="med"/>
              <a:tailEnd type="none" w="med" len="med"/>
            </a:ln>
          </p:spPr>
        </p:pic>
      </p:grpSp>
      <p:pic>
        <p:nvPicPr>
          <p:cNvPr id="7189" name="图片 39"/>
          <p:cNvPicPr>
            <a:picLocks noChangeAspect="1"/>
          </p:cNvPicPr>
          <p:nvPr/>
        </p:nvPicPr>
        <p:blipFill>
          <a:blip r:embed="rId10" cstate="print"/>
          <a:srcRect l="22246" t="38049" r="18491" b="36423"/>
          <a:stretch>
            <a:fillRect/>
          </a:stretch>
        </p:blipFill>
        <p:spPr>
          <a:xfrm>
            <a:off x="1328738" y="2249488"/>
            <a:ext cx="3162300" cy="882650"/>
          </a:xfrm>
          <a:prstGeom prst="rect">
            <a:avLst/>
          </a:prstGeom>
          <a:noFill/>
          <a:ln w="9525">
            <a:noFill/>
          </a:ln>
        </p:spPr>
      </p:pic>
      <p:sp>
        <p:nvSpPr>
          <p:cNvPr id="7190" name="文本框 2"/>
          <p:cNvSpPr txBox="1"/>
          <p:nvPr/>
        </p:nvSpPr>
        <p:spPr>
          <a:xfrm>
            <a:off x="1825625" y="523875"/>
            <a:ext cx="8926513" cy="829945"/>
          </a:xfrm>
          <a:prstGeom prst="rect">
            <a:avLst/>
          </a:prstGeom>
          <a:noFill/>
          <a:ln w="9525">
            <a:noFill/>
          </a:ln>
        </p:spPr>
        <p:txBody>
          <a:bodyPr>
            <a:spAutoFit/>
          </a:bodyPr>
          <a:lstStyle/>
          <a:p>
            <a:pPr marL="1905" indent="-1905" defTabSz="914400">
              <a:buNone/>
            </a:pPr>
            <a:r>
              <a:rPr lang="en-US" altLang="zh-CN" sz="4800" b="1" dirty="0">
                <a:solidFill>
                  <a:srgbClr val="595959"/>
                </a:solidFill>
                <a:latin typeface="Times New Roman" panose="02020603050405020304" pitchFamily="18" charset="0"/>
                <a:ea typeface="宋体" panose="02010600030101010101" pitchFamily="2" charset="-122"/>
              </a:rPr>
              <a:t>Company Profile</a:t>
            </a:r>
            <a:endParaRPr lang="en-US" altLang="zh-CN" sz="4800" b="1" dirty="0">
              <a:solidFill>
                <a:srgbClr val="595959"/>
              </a:solidFill>
              <a:latin typeface="Times New Roman" panose="02020603050405020304" pitchFamily="18" charset="0"/>
              <a:ea typeface="宋体" panose="02010600030101010101" pitchFamily="2" charset="-122"/>
            </a:endParaRPr>
          </a:p>
        </p:txBody>
      </p:sp>
      <p:sp>
        <p:nvSpPr>
          <p:cNvPr id="7192" name="TextBox 36"/>
          <p:cNvSpPr txBox="1"/>
          <p:nvPr/>
        </p:nvSpPr>
        <p:spPr>
          <a:xfrm>
            <a:off x="9240838" y="7262813"/>
            <a:ext cx="4706937" cy="1268412"/>
          </a:xfrm>
          <a:prstGeom prst="rect">
            <a:avLst/>
          </a:prstGeom>
          <a:solidFill>
            <a:srgbClr val="F2F2F2"/>
          </a:solidFill>
          <a:ln w="9525">
            <a:noFill/>
          </a:ln>
        </p:spPr>
        <p:txBody>
          <a:bodyPr/>
          <a:lstStyle/>
          <a:p>
            <a:pPr marL="1905" indent="-1905" algn="just">
              <a:buNone/>
            </a:pPr>
            <a:r>
              <a:rPr lang="en-US" altLang="zh-CN" sz="1800" dirty="0">
                <a:solidFill>
                  <a:srgbClr val="000000"/>
                </a:solidFill>
                <a:latin typeface="Times New Roman" panose="02020603050405020304" pitchFamily="18" charset="0"/>
                <a:ea typeface="宋体" panose="02010600030101010101" pitchFamily="2" charset="-122"/>
              </a:rPr>
              <a:t>Huaneng Nuclear Power Development Co., Ltd.</a:t>
            </a:r>
            <a:endParaRPr lang="en-US" altLang="zh-CN" sz="1800" dirty="0">
              <a:solidFill>
                <a:srgbClr val="000000"/>
              </a:solidFill>
              <a:latin typeface="Times New Roman" panose="02020603050405020304" pitchFamily="18" charset="0"/>
              <a:ea typeface="宋体" panose="02010600030101010101" pitchFamily="2" charset="-122"/>
            </a:endParaRPr>
          </a:p>
          <a:p>
            <a:pPr marL="1905" indent="-1905" algn="just">
              <a:buNone/>
            </a:pPr>
            <a:r>
              <a:rPr lang="en-US" altLang="zh-CN" sz="1800" dirty="0">
                <a:solidFill>
                  <a:srgbClr val="000000"/>
                </a:solidFill>
                <a:latin typeface="Times New Roman" panose="02020603050405020304" pitchFamily="18" charset="0"/>
                <a:ea typeface="宋体" panose="02010600030101010101" pitchFamily="2" charset="-122"/>
              </a:rPr>
              <a:t>China Nuclear Engineering &amp; Construction Group Corporation Limited</a:t>
            </a:r>
            <a:endParaRPr lang="en-US" altLang="zh-CN" sz="1800" dirty="0">
              <a:solidFill>
                <a:srgbClr val="000000"/>
              </a:solidFill>
              <a:latin typeface="Times New Roman" panose="02020603050405020304" pitchFamily="18" charset="0"/>
              <a:ea typeface="宋体" panose="02010600030101010101" pitchFamily="2" charset="-122"/>
            </a:endParaRPr>
          </a:p>
          <a:p>
            <a:pPr marL="1905" indent="-1905" algn="just">
              <a:buNone/>
            </a:pPr>
            <a:r>
              <a:rPr lang="en-US" altLang="zh-CN" sz="1800" dirty="0">
                <a:solidFill>
                  <a:srgbClr val="000000"/>
                </a:solidFill>
                <a:latin typeface="Times New Roman" panose="02020603050405020304" pitchFamily="18" charset="0"/>
                <a:ea typeface="宋体" panose="02010600030101010101" pitchFamily="2" charset="-122"/>
              </a:rPr>
              <a:t>Tsinghua Holdings Co., Ltd.</a:t>
            </a:r>
            <a:endParaRPr lang="en-US" altLang="zh-CN" sz="1800" dirty="0">
              <a:solidFill>
                <a:srgbClr val="000000"/>
              </a:solidFill>
              <a:latin typeface="Times New Roman" panose="02020603050405020304" pitchFamily="18" charset="0"/>
              <a:ea typeface="宋体" panose="02010600030101010101" pitchFamily="2" charset="-122"/>
            </a:endParaRPr>
          </a:p>
          <a:p>
            <a:pPr marL="1905" indent="-1905">
              <a:buClr>
                <a:srgbClr val="08007A"/>
              </a:buClr>
              <a:buNone/>
            </a:pPr>
            <a:br>
              <a:rPr lang="en-US" altLang="zh-CN" sz="1800" dirty="0">
                <a:solidFill>
                  <a:srgbClr val="000000"/>
                </a:solidFill>
                <a:latin typeface="Times New Roman" panose="02020603050405020304" pitchFamily="18" charset="0"/>
                <a:ea typeface="宋体" panose="02010600030101010101" pitchFamily="2" charset="-122"/>
              </a:rPr>
            </a:br>
            <a:endParaRPr lang="en-US" altLang="zh-CN" sz="1800" dirty="0">
              <a:solidFill>
                <a:srgbClr val="000000"/>
              </a:solidFill>
              <a:latin typeface="Times New Roman" panose="02020603050405020304" pitchFamily="18" charset="0"/>
              <a:ea typeface="宋体" panose="02010600030101010101" pitchFamily="2" charset="-122"/>
            </a:endParaRPr>
          </a:p>
        </p:txBody>
      </p:sp>
      <p:pic>
        <p:nvPicPr>
          <p:cNvPr id="4" name="Picture 28"/>
          <p:cNvPicPr>
            <a:picLocks noChangeAspect="1" noChangeArrowheads="1"/>
          </p:cNvPicPr>
          <p:nvPr/>
        </p:nvPicPr>
        <p:blipFill>
          <a:blip r:embed="rId11" cstate="screen"/>
          <a:srcRect/>
          <a:stretch>
            <a:fillRect/>
          </a:stretch>
        </p:blipFill>
        <p:spPr bwMode="auto">
          <a:xfrm>
            <a:off x="15636876" y="3349209"/>
            <a:ext cx="8178065" cy="551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rotWithShape="1">
          <a:blip r:embed="rId12" cstate="print"/>
          <a:srcRect t="25532"/>
          <a:stretch>
            <a:fillRect/>
          </a:stretch>
        </p:blipFill>
        <p:spPr>
          <a:xfrm>
            <a:off x="8535992" y="3412368"/>
            <a:ext cx="5976664" cy="2879335"/>
          </a:xfrm>
          <a:prstGeom prst="rect">
            <a:avLst/>
          </a:prstGeom>
        </p:spPr>
      </p:pic>
      <p:sp>
        <p:nvSpPr>
          <p:cNvPr id="7" name="TextBox 28"/>
          <p:cNvSpPr txBox="1"/>
          <p:nvPr/>
        </p:nvSpPr>
        <p:spPr>
          <a:xfrm>
            <a:off x="22805912" y="5542613"/>
            <a:ext cx="930391" cy="415498"/>
          </a:xfrm>
          <a:prstGeom prst="rect">
            <a:avLst/>
          </a:prstGeom>
          <a:solidFill>
            <a:schemeClr val="accent1">
              <a:lumMod val="20000"/>
              <a:lumOff val="80000"/>
            </a:schemeClr>
          </a:solidFill>
        </p:spPr>
        <p:txBody>
          <a:bodyPr wrap="square" lIns="0" tIns="0" rIns="0" bIns="0" rtlCol="0">
            <a:spAutoFit/>
          </a:bodyPr>
          <a:lstStyle>
            <a:defPPr>
              <a:defRPr lang="zh-CN"/>
            </a:defPPr>
            <a:lvl1pPr marL="0" lvl="0" indent="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1pPr>
            <a:lvl2pPr marL="252730" lvl="1" indent="20447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2pPr>
            <a:lvl3pPr marL="504825" lvl="2" indent="409575"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3pPr>
            <a:lvl4pPr marL="755650" lvl="3" indent="61595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4pPr>
            <a:lvl5pPr marL="1008380" lvl="4" indent="82042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5pPr>
            <a:lvl6pPr marL="2286000" lvl="5" indent="82042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6pPr>
            <a:lvl7pPr marL="2743200" lvl="6" indent="82042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7pPr>
            <a:lvl8pPr marL="3200400" lvl="7" indent="82042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8pPr>
            <a:lvl9pPr marL="3657600" lvl="8" indent="82042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9pPr>
          </a:lstStyle>
          <a:p>
            <a:r>
              <a:rPr lang="en-US" altLang="zh-CN" dirty="0" err="1">
                <a:latin typeface="Times New Roman" panose="02020603050405020304" pitchFamily="18" charset="0"/>
                <a:cs typeface="Times New Roman" panose="02020603050405020304" pitchFamily="18" charset="0"/>
              </a:rPr>
              <a:t>Huaneng</a:t>
            </a:r>
            <a:r>
              <a:rPr lang="en-US" altLang="zh-CN" dirty="0">
                <a:latin typeface="Times New Roman" panose="02020603050405020304" pitchFamily="18" charset="0"/>
                <a:cs typeface="Times New Roman" panose="02020603050405020304" pitchFamily="18" charset="0"/>
              </a:rPr>
              <a:t> Shandong </a:t>
            </a:r>
            <a:r>
              <a:rPr lang="en-US" altLang="zh-CN" dirty="0" err="1">
                <a:latin typeface="Times New Roman" panose="02020603050405020304" pitchFamily="18" charset="0"/>
                <a:cs typeface="Times New Roman" panose="02020603050405020304" pitchFamily="18" charset="0"/>
              </a:rPr>
              <a:t>Shidao</a:t>
            </a:r>
            <a:r>
              <a:rPr lang="en-US" altLang="zh-CN" dirty="0">
                <a:latin typeface="Times New Roman" panose="02020603050405020304" pitchFamily="18" charset="0"/>
                <a:cs typeface="Times New Roman" panose="02020603050405020304" pitchFamily="18" charset="0"/>
              </a:rPr>
              <a:t> Bay Nuclear Power Plant</a:t>
            </a:r>
            <a:endParaRPr lang="zh-CN" altLang="en-US" dirty="0">
              <a:latin typeface="Times New Roman" panose="02020603050405020304" pitchFamily="18" charset="0"/>
              <a:cs typeface="Times New Roman" panose="02020603050405020304" pitchFamily="18" charset="0"/>
            </a:endParaRPr>
          </a:p>
        </p:txBody>
      </p:sp>
      <p:sp>
        <p:nvSpPr>
          <p:cNvPr id="8" name="TextBox 27"/>
          <p:cNvSpPr txBox="1"/>
          <p:nvPr/>
        </p:nvSpPr>
        <p:spPr>
          <a:xfrm>
            <a:off x="18235843" y="5966126"/>
            <a:ext cx="1285884" cy="276999"/>
          </a:xfrm>
          <a:prstGeom prst="rect">
            <a:avLst/>
          </a:prstGeom>
          <a:solidFill>
            <a:schemeClr val="accent3">
              <a:lumMod val="20000"/>
              <a:lumOff val="80000"/>
            </a:schemeClr>
          </a:solidFill>
        </p:spPr>
        <p:txBody>
          <a:bodyPr wrap="square" lIns="0" tIns="0" rIns="0" bIns="0" rtlCol="0">
            <a:spAutoFit/>
          </a:bodyPr>
          <a:lstStyle>
            <a:defPPr>
              <a:defRPr lang="zh-CN"/>
            </a:defPPr>
            <a:lvl1pPr marL="0" lvl="0" indent="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1pPr>
            <a:lvl2pPr marL="252730" lvl="1" indent="20447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2pPr>
            <a:lvl3pPr marL="504825" lvl="2" indent="409575"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3pPr>
            <a:lvl4pPr marL="755650" lvl="3" indent="61595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4pPr>
            <a:lvl5pPr marL="1008380" lvl="4" indent="82042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5pPr>
            <a:lvl6pPr marL="2286000" lvl="5" indent="82042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6pPr>
            <a:lvl7pPr marL="2743200" lvl="6" indent="82042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7pPr>
            <a:lvl8pPr marL="3200400" lvl="7" indent="82042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8pPr>
            <a:lvl9pPr marL="3657600" lvl="8" indent="820420" algn="l" defTabSz="504825" rtl="0" eaLnBrk="1" fontAlgn="base" latinLnBrk="0" hangingPunct="1">
              <a:lnSpc>
                <a:spcPct val="100000"/>
              </a:lnSpc>
              <a:spcBef>
                <a:spcPct val="0"/>
              </a:spcBef>
              <a:spcAft>
                <a:spcPct val="0"/>
              </a:spcAft>
              <a:buNone/>
              <a:defRPr sz="900" b="0" i="0" u="none" kern="1200" baseline="0">
                <a:solidFill>
                  <a:schemeClr val="tx1"/>
                </a:solidFill>
                <a:latin typeface="等线" panose="02010600030101010101" pitchFamily="2" charset="-122"/>
                <a:ea typeface="等线" panose="02010600030101010101" pitchFamily="2" charset="-122"/>
                <a:cs typeface="+mn-cs"/>
              </a:defRPr>
            </a:lvl9pPr>
          </a:lstStyle>
          <a:p>
            <a:endParaRPr lang="en-US" altLang="zh-CN" b="1" dirty="0">
              <a:solidFill>
                <a:srgbClr val="0070C0"/>
              </a:solidFill>
              <a:latin typeface="Times New Roman" panose="02020603050405020304" pitchFamily="18" charset="0"/>
              <a:cs typeface="Times New Roman" panose="02020603050405020304" pitchFamily="18" charset="0"/>
            </a:endParaRPr>
          </a:p>
          <a:p>
            <a:endParaRPr lang="zh-CN" altLang="en-US" b="1" dirty="0">
              <a:solidFill>
                <a:srgbClr val="0070C0"/>
              </a:solidFill>
              <a:latin typeface="Times New Roman" panose="02020603050405020304" pitchFamily="18" charset="0"/>
              <a:cs typeface="Times New Roman" panose="02020603050405020304" pitchFamily="18" charset="0"/>
            </a:endParaRPr>
          </a:p>
        </p:txBody>
      </p:sp>
      <p:sp>
        <p:nvSpPr>
          <p:cNvPr id="6" name="对话气泡: 矩形 5"/>
          <p:cNvSpPr/>
          <p:nvPr/>
        </p:nvSpPr>
        <p:spPr>
          <a:xfrm>
            <a:off x="15962120" y="4689897"/>
            <a:ext cx="4521099" cy="1509925"/>
          </a:xfrm>
          <a:prstGeom prst="wedgeRectCallout">
            <a:avLst>
              <a:gd name="adj1" fmla="val 96171"/>
              <a:gd name="adj2" fmla="val 18307"/>
            </a:avLst>
          </a:prstGeom>
          <a:solidFill>
            <a:srgbClr val="99B3CC">
              <a:alpha val="9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altLang="zh-CN"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Rongcheng City</a:t>
            </a:r>
            <a:r>
              <a:rPr lang="zh-CN" altLang="en-US"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Shandong Province</a:t>
            </a:r>
            <a:endParaRPr lang="en-US" altLang="zh-CN"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lnSpc>
                <a:spcPct val="100000"/>
              </a:lnSpc>
            </a:pPr>
            <a:r>
              <a:rPr lang="zh-CN" altLang="en-US" sz="200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Huaneng Shandong ShidaoBay Nuclear Power  </a:t>
            </a:r>
            <a:r>
              <a:rPr lang="en-US" altLang="zh-CN" sz="200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Plant</a:t>
            </a:r>
            <a:endParaRPr lang="zh-CN" altLang="en-US" sz="200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9" name="矩形 8"/>
          <p:cNvSpPr/>
          <p:nvPr/>
        </p:nvSpPr>
        <p:spPr>
          <a:xfrm>
            <a:off x="20487571" y="6258049"/>
            <a:ext cx="3121334" cy="2472159"/>
          </a:xfrm>
          <a:custGeom>
            <a:avLst/>
            <a:gdLst>
              <a:gd name="connsiteX0" fmla="*/ 0 w 2991970"/>
              <a:gd name="connsiteY0" fmla="*/ 0 h 2332651"/>
              <a:gd name="connsiteX1" fmla="*/ 2991970 w 2991970"/>
              <a:gd name="connsiteY1" fmla="*/ 0 h 2332651"/>
              <a:gd name="connsiteX2" fmla="*/ 2991970 w 2991970"/>
              <a:gd name="connsiteY2" fmla="*/ 2332651 h 2332651"/>
              <a:gd name="connsiteX3" fmla="*/ 0 w 2991970"/>
              <a:gd name="connsiteY3" fmla="*/ 2332651 h 2332651"/>
              <a:gd name="connsiteX4" fmla="*/ 0 w 2991970"/>
              <a:gd name="connsiteY4" fmla="*/ 0 h 2332651"/>
              <a:gd name="connsiteX0-1" fmla="*/ 371475 w 2991970"/>
              <a:gd name="connsiteY0-2" fmla="*/ 276225 h 2332651"/>
              <a:gd name="connsiteX1-3" fmla="*/ 2991970 w 2991970"/>
              <a:gd name="connsiteY1-4" fmla="*/ 0 h 2332651"/>
              <a:gd name="connsiteX2-5" fmla="*/ 2991970 w 2991970"/>
              <a:gd name="connsiteY2-6" fmla="*/ 2332651 h 2332651"/>
              <a:gd name="connsiteX3-7" fmla="*/ 0 w 2991970"/>
              <a:gd name="connsiteY3-8" fmla="*/ 2332651 h 2332651"/>
              <a:gd name="connsiteX4-9" fmla="*/ 371475 w 2991970"/>
              <a:gd name="connsiteY4-10" fmla="*/ 276225 h 2332651"/>
              <a:gd name="connsiteX0-11" fmla="*/ 371475 w 2991970"/>
              <a:gd name="connsiteY0-12" fmla="*/ 276225 h 2332651"/>
              <a:gd name="connsiteX1-13" fmla="*/ 2991970 w 2991970"/>
              <a:gd name="connsiteY1-14" fmla="*/ 0 h 2332651"/>
              <a:gd name="connsiteX2-15" fmla="*/ 2991970 w 2991970"/>
              <a:gd name="connsiteY2-16" fmla="*/ 2332651 h 2332651"/>
              <a:gd name="connsiteX3-17" fmla="*/ 0 w 2991970"/>
              <a:gd name="connsiteY3-18" fmla="*/ 2332651 h 2332651"/>
              <a:gd name="connsiteX4-19" fmla="*/ 371475 w 2991970"/>
              <a:gd name="connsiteY4-20" fmla="*/ 276225 h 2332651"/>
              <a:gd name="connsiteX0-21" fmla="*/ 455232 w 3075727"/>
              <a:gd name="connsiteY0-22" fmla="*/ 276225 h 2332651"/>
              <a:gd name="connsiteX1-23" fmla="*/ 3075727 w 3075727"/>
              <a:gd name="connsiteY1-24" fmla="*/ 0 h 2332651"/>
              <a:gd name="connsiteX2-25" fmla="*/ 3075727 w 3075727"/>
              <a:gd name="connsiteY2-26" fmla="*/ 2332651 h 2332651"/>
              <a:gd name="connsiteX3-27" fmla="*/ 83757 w 3075727"/>
              <a:gd name="connsiteY3-28" fmla="*/ 2332651 h 2332651"/>
              <a:gd name="connsiteX4-29" fmla="*/ 455232 w 3075727"/>
              <a:gd name="connsiteY4-30" fmla="*/ 276225 h 2332651"/>
              <a:gd name="connsiteX0-31" fmla="*/ 684807 w 2991970"/>
              <a:gd name="connsiteY0-32" fmla="*/ 114300 h 2332651"/>
              <a:gd name="connsiteX1-33" fmla="*/ 2991970 w 2991970"/>
              <a:gd name="connsiteY1-34" fmla="*/ 0 h 2332651"/>
              <a:gd name="connsiteX2-35" fmla="*/ 2991970 w 2991970"/>
              <a:gd name="connsiteY2-36" fmla="*/ 2332651 h 2332651"/>
              <a:gd name="connsiteX3-37" fmla="*/ 0 w 2991970"/>
              <a:gd name="connsiteY3-38" fmla="*/ 2332651 h 2332651"/>
              <a:gd name="connsiteX4-39" fmla="*/ 684807 w 2991970"/>
              <a:gd name="connsiteY4-40" fmla="*/ 114300 h 2332651"/>
              <a:gd name="connsiteX0-41" fmla="*/ 940516 w 3247679"/>
              <a:gd name="connsiteY0-42" fmla="*/ 114300 h 2332651"/>
              <a:gd name="connsiteX1-43" fmla="*/ 3247679 w 3247679"/>
              <a:gd name="connsiteY1-44" fmla="*/ 0 h 2332651"/>
              <a:gd name="connsiteX2-45" fmla="*/ 3247679 w 3247679"/>
              <a:gd name="connsiteY2-46" fmla="*/ 2332651 h 2332651"/>
              <a:gd name="connsiteX3-47" fmla="*/ 255709 w 3247679"/>
              <a:gd name="connsiteY3-48" fmla="*/ 2332651 h 2332651"/>
              <a:gd name="connsiteX4-49" fmla="*/ 940516 w 3247679"/>
              <a:gd name="connsiteY4-50" fmla="*/ 114300 h 2332651"/>
              <a:gd name="connsiteX0-51" fmla="*/ 1093972 w 3078011"/>
              <a:gd name="connsiteY0-52" fmla="*/ 0 h 2361226"/>
              <a:gd name="connsiteX1-53" fmla="*/ 3078011 w 3078011"/>
              <a:gd name="connsiteY1-54" fmla="*/ 28575 h 2361226"/>
              <a:gd name="connsiteX2-55" fmla="*/ 3078011 w 3078011"/>
              <a:gd name="connsiteY2-56" fmla="*/ 2361226 h 2361226"/>
              <a:gd name="connsiteX3-57" fmla="*/ 86041 w 3078011"/>
              <a:gd name="connsiteY3-58" fmla="*/ 2361226 h 2361226"/>
              <a:gd name="connsiteX4-59" fmla="*/ 1093972 w 3078011"/>
              <a:gd name="connsiteY4-60" fmla="*/ 0 h 2361226"/>
              <a:gd name="connsiteX0-61" fmla="*/ 1224674 w 3208713"/>
              <a:gd name="connsiteY0-62" fmla="*/ 0 h 2361226"/>
              <a:gd name="connsiteX1-63" fmla="*/ 3208713 w 3208713"/>
              <a:gd name="connsiteY1-64" fmla="*/ 28575 h 2361226"/>
              <a:gd name="connsiteX2-65" fmla="*/ 3208713 w 3208713"/>
              <a:gd name="connsiteY2-66" fmla="*/ 2361226 h 2361226"/>
              <a:gd name="connsiteX3-67" fmla="*/ 216743 w 3208713"/>
              <a:gd name="connsiteY3-68" fmla="*/ 2361226 h 2361226"/>
              <a:gd name="connsiteX4-69" fmla="*/ 1224674 w 3208713"/>
              <a:gd name="connsiteY4-70" fmla="*/ 0 h 23612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08713" h="2361226">
                <a:moveTo>
                  <a:pt x="1224674" y="0"/>
                </a:moveTo>
                <a:lnTo>
                  <a:pt x="3208713" y="28575"/>
                </a:lnTo>
                <a:lnTo>
                  <a:pt x="3208713" y="2361226"/>
                </a:lnTo>
                <a:lnTo>
                  <a:pt x="216743" y="2361226"/>
                </a:lnTo>
                <a:cubicBezTo>
                  <a:pt x="340568" y="1675751"/>
                  <a:pt x="-818165" y="628325"/>
                  <a:pt x="1224674" y="0"/>
                </a:cubicBezTo>
                <a:close/>
              </a:path>
            </a:pathLst>
          </a:custGeom>
          <a:solidFill>
            <a:srgbClr val="99B3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图片 20"/>
          <p:cNvPicPr>
            <a:picLocks noChangeAspect="1"/>
          </p:cNvPicPr>
          <p:nvPr/>
        </p:nvPicPr>
        <p:blipFill>
          <a:blip r:embed="rId1" cstate="print"/>
          <a:stretch>
            <a:fillRect/>
          </a:stretch>
        </p:blipFill>
        <p:spPr>
          <a:xfrm>
            <a:off x="6578600" y="-330200"/>
            <a:ext cx="17899063" cy="14304963"/>
          </a:xfrm>
          <a:prstGeom prst="rect">
            <a:avLst/>
          </a:prstGeom>
          <a:noFill/>
          <a:ln w="9525">
            <a:noFill/>
          </a:ln>
        </p:spPr>
      </p:pic>
      <p:sp>
        <p:nvSpPr>
          <p:cNvPr id="22" name="矩形 21" descr="e7d195523061f1c0c30ee18c1b05f65d12b38e2533cb2ccdAE0CC34CB5CBEBFAEC353FED4DECE97C3E379FD1D933F5E4DC18EF8EA6B7A1130D5F6DE9DD2BE4B0A8C9126ACE5083D1F5A9E323B29CCFC7C52C04BBD97F0AF9BC40A80F89BD9C5CD31B9CACAC27CCDF600F0AA1C428D47F82E590EC3E545229DF1C21E0B5076558941E107049E198A6"/>
          <p:cNvSpPr/>
          <p:nvPr/>
        </p:nvSpPr>
        <p:spPr>
          <a:xfrm>
            <a:off x="0" y="-330200"/>
            <a:ext cx="9213850" cy="14304963"/>
          </a:xfrm>
          <a:prstGeom prst="rect">
            <a:avLst/>
          </a:prstGeom>
          <a:solidFill>
            <a:srgbClr val="C00000"/>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590" b="0" i="0" u="none" strike="noStrike" kern="0" cap="none" spc="0" normalizeH="0" baseline="0" noProof="0">
              <a:ln>
                <a:noFill/>
              </a:ln>
              <a:solidFill>
                <a:prstClr val="white"/>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3" name="矩形 22" descr="e7d195523061f1c0c30ee18c1b05f65d12b38e2533cb2ccdAE0CC34CB5CBEBFAEC353FED4DECE97C3E379FD1D933F5E4DC18EF8EA6B7A1130D5F6DE9DD2BE4B0A8C9126ACE5083D1F5A9E323B29CCFC7C52C04BBD97F0AF9BC40A80F89BD9C5CD31B9CACAC27CCDF600F0AA1C428D47F82E590EC3E545229DF1C21E0B5076558941E107049E198A6"/>
          <p:cNvSpPr/>
          <p:nvPr/>
        </p:nvSpPr>
        <p:spPr>
          <a:xfrm>
            <a:off x="8415338" y="-331787"/>
            <a:ext cx="9558338" cy="14306550"/>
          </a:xfrm>
          <a:prstGeom prst="rect">
            <a:avLst/>
          </a:prstGeom>
          <a:gradFill flip="none" rotWithShape="1">
            <a:gsLst>
              <a:gs pos="0">
                <a:srgbClr val="1043EF">
                  <a:lumMod val="50000"/>
                </a:srgbClr>
              </a:gs>
              <a:gs pos="100000">
                <a:srgbClr val="1043EF">
                  <a:lumMod val="50000"/>
                  <a:alpha val="0"/>
                </a:srgbClr>
              </a:gs>
            </a:gsLst>
            <a:lin ang="0" scaled="1"/>
            <a:tileRect/>
          </a:gra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590" b="0" i="0" u="none" strike="noStrike" kern="0" cap="none" spc="0" normalizeH="0" baseline="0" noProof="0">
              <a:ln>
                <a:noFill/>
              </a:ln>
              <a:solidFill>
                <a:prstClr val="white"/>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26629" name="组合 23" descr="e7d195523061f1c0c30ee18c1b05f65d12b38e2533cb2ccdAE0CC34CB5CBEBFAEC353FED4DECE97C3E379FD1D933F5E4DC18EF8EA6B7A1130D5F6DE9DD2BE4B0A8C9126ACE5083D1F5A9E323B29CCFC7C52C04BBD97F0AF9BC40A80F89BD9C5CD31B9CACAC27CCDF600F0AA1C428D47F82E590EC3E545229DF1C21E0B5076558941E107049E198A6"/>
          <p:cNvGrpSpPr/>
          <p:nvPr/>
        </p:nvGrpSpPr>
        <p:grpSpPr>
          <a:xfrm>
            <a:off x="4117975" y="-13563600"/>
            <a:ext cx="31543625" cy="33756600"/>
            <a:chOff x="899869" y="-10980188"/>
            <a:chExt cx="34200000" cy="34200000"/>
          </a:xfrm>
        </p:grpSpPr>
        <p:sp>
          <p:nvSpPr>
            <p:cNvPr id="25" name="弧形 24"/>
            <p:cNvSpPr>
              <a:spLocks noChangeAspect="1"/>
            </p:cNvSpPr>
            <p:nvPr/>
          </p:nvSpPr>
          <p:spPr>
            <a:xfrm>
              <a:off x="9974463" y="-1080188"/>
              <a:ext cx="14400000" cy="14400000"/>
            </a:xfrm>
            <a:prstGeom prst="arc">
              <a:avLst>
                <a:gd name="adj1" fmla="val 5579847"/>
                <a:gd name="adj2" fmla="val 12022374"/>
              </a:avLst>
            </a:prstGeom>
            <a:noFill/>
            <a:ln w="1016000" cap="rnd" cmpd="sng" algn="ctr">
              <a:gradFill>
                <a:gsLst>
                  <a:gs pos="0">
                    <a:srgbClr val="1043EF">
                      <a:lumMod val="75000"/>
                    </a:srgbClr>
                  </a:gs>
                  <a:gs pos="100000">
                    <a:srgbClr val="1043EF">
                      <a:lumMod val="75000"/>
                      <a:alpha val="0"/>
                    </a:srgbClr>
                  </a:gs>
                </a:gsLst>
                <a:lin ang="5400000" scaled="1"/>
              </a:gra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590" b="0" i="0" u="none" strike="noStrike" kern="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6" name="弧形 25"/>
            <p:cNvSpPr>
              <a:spLocks noChangeAspect="1"/>
            </p:cNvSpPr>
            <p:nvPr/>
          </p:nvSpPr>
          <p:spPr>
            <a:xfrm>
              <a:off x="10001089" y="-1080188"/>
              <a:ext cx="14400000" cy="14400000"/>
            </a:xfrm>
            <a:prstGeom prst="arc">
              <a:avLst>
                <a:gd name="adj1" fmla="val 5579847"/>
                <a:gd name="adj2" fmla="val 9194945"/>
              </a:avLst>
            </a:prstGeom>
            <a:noFill/>
            <a:ln w="1016000" cap="rnd" cmpd="sng" algn="ctr">
              <a:gradFill flip="none" rotWithShape="1">
                <a:gsLst>
                  <a:gs pos="0">
                    <a:srgbClr val="1043EF">
                      <a:lumMod val="60000"/>
                      <a:lumOff val="40000"/>
                    </a:srgbClr>
                  </a:gs>
                  <a:gs pos="100000">
                    <a:srgbClr val="1043EF">
                      <a:lumMod val="60000"/>
                      <a:lumOff val="40000"/>
                      <a:alpha val="0"/>
                    </a:srgbClr>
                  </a:gs>
                </a:gsLst>
                <a:lin ang="2700000" scaled="1"/>
                <a:tileRect/>
              </a:gra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590" b="0" i="0" u="none" strike="noStrike" kern="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7" name="弧形 26"/>
            <p:cNvSpPr>
              <a:spLocks noChangeAspect="1"/>
            </p:cNvSpPr>
            <p:nvPr/>
          </p:nvSpPr>
          <p:spPr>
            <a:xfrm>
              <a:off x="11774333" y="720573"/>
              <a:ext cx="10800453" cy="10798477"/>
            </a:xfrm>
            <a:prstGeom prst="arc">
              <a:avLst>
                <a:gd name="adj1" fmla="val 6535289"/>
                <a:gd name="adj2" fmla="val 13348609"/>
              </a:avLst>
            </a:prstGeom>
            <a:noFill/>
            <a:ln w="254000" cap="rnd" cmpd="sng" algn="ctr">
              <a:solidFill>
                <a:srgbClr val="1043EF"/>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590" b="0" i="0" u="none" strike="noStrike" kern="0" cap="none" spc="0" normalizeH="0" baseline="0" noProof="0">
                <a:ln>
                  <a:noFill/>
                </a:ln>
                <a:solidFill>
                  <a:prstClr val="white"/>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8" name="圆: 空心 103"/>
            <p:cNvSpPr>
              <a:spLocks noChangeAspect="1"/>
            </p:cNvSpPr>
            <p:nvPr/>
          </p:nvSpPr>
          <p:spPr>
            <a:xfrm rot="20595693">
              <a:off x="3600413" y="-8279765"/>
              <a:ext cx="28798913" cy="28799155"/>
            </a:xfrm>
            <a:prstGeom prst="donut">
              <a:avLst>
                <a:gd name="adj" fmla="val 10616"/>
              </a:avLst>
            </a:prstGeom>
            <a:gradFill flip="none" rotWithShape="1">
              <a:gsLst>
                <a:gs pos="39000">
                  <a:schemeClr val="accent1">
                    <a:lumMod val="5000"/>
                    <a:lumOff val="95000"/>
                    <a:alpha val="0"/>
                  </a:schemeClr>
                </a:gs>
                <a:gs pos="57000">
                  <a:srgbClr val="92D050"/>
                </a:gs>
                <a:gs pos="77000">
                  <a:schemeClr val="accent6">
                    <a:lumMod val="75000"/>
                  </a:schemeClr>
                </a:gs>
                <a:gs pos="100000">
                  <a:schemeClr val="accent6">
                    <a:lumMod val="50000"/>
                  </a:schemeClr>
                </a:gs>
              </a:gsLst>
              <a:lin ang="8100000" scaled="1"/>
              <a:tileRect/>
            </a:gra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590" b="0" i="0" u="none" strike="noStrike" kern="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9" name="空心弧 28"/>
            <p:cNvSpPr>
              <a:spLocks noChangeAspect="1"/>
            </p:cNvSpPr>
            <p:nvPr/>
          </p:nvSpPr>
          <p:spPr>
            <a:xfrm>
              <a:off x="899869" y="-10980188"/>
              <a:ext cx="34200000" cy="34200000"/>
            </a:xfrm>
            <a:prstGeom prst="blockArc">
              <a:avLst>
                <a:gd name="adj1" fmla="val 7251158"/>
                <a:gd name="adj2" fmla="val 9993545"/>
                <a:gd name="adj3" fmla="val 9743"/>
              </a:avLst>
            </a:prstGeom>
            <a:gradFill>
              <a:gsLst>
                <a:gs pos="100000">
                  <a:srgbClr val="1043EF">
                    <a:lumMod val="75000"/>
                  </a:srgbClr>
                </a:gs>
                <a:gs pos="3000">
                  <a:srgbClr val="1043EF">
                    <a:lumMod val="75000"/>
                    <a:alpha val="0"/>
                  </a:srgbClr>
                </a:gs>
              </a:gsLst>
              <a:lin ang="5400000" scaled="1"/>
            </a:gra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590" b="0" i="0" u="none" strike="noStrike" kern="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30" name="空心弧 29"/>
            <p:cNvSpPr>
              <a:spLocks noChangeAspect="1"/>
            </p:cNvSpPr>
            <p:nvPr/>
          </p:nvSpPr>
          <p:spPr>
            <a:xfrm>
              <a:off x="7199416" y="-4680273"/>
              <a:ext cx="21600906" cy="21600170"/>
            </a:xfrm>
            <a:prstGeom prst="blockArc">
              <a:avLst>
                <a:gd name="adj1" fmla="val 8409511"/>
                <a:gd name="adj2" fmla="val 11948574"/>
                <a:gd name="adj3" fmla="val 1968"/>
              </a:avLst>
            </a:prstGeom>
            <a:solidFill>
              <a:srgbClr val="1043EF">
                <a:lumMod val="50000"/>
                <a:alpha val="20000"/>
              </a:srgbClr>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590" b="0" i="0" u="none" strike="noStrike" kern="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grpSp>
      <p:pic>
        <p:nvPicPr>
          <p:cNvPr id="26630" name="图片 38"/>
          <p:cNvPicPr>
            <a:picLocks noChangeAspect="1"/>
          </p:cNvPicPr>
          <p:nvPr/>
        </p:nvPicPr>
        <p:blipFill>
          <a:blip r:embed="rId2" cstate="print"/>
          <a:stretch>
            <a:fillRect/>
          </a:stretch>
        </p:blipFill>
        <p:spPr>
          <a:xfrm>
            <a:off x="666750" y="411163"/>
            <a:ext cx="3541713" cy="1579562"/>
          </a:xfrm>
          <a:prstGeom prst="rect">
            <a:avLst/>
          </a:prstGeom>
          <a:noFill/>
          <a:ln w="9525">
            <a:noFill/>
          </a:ln>
        </p:spPr>
      </p:pic>
      <p:sp>
        <p:nvSpPr>
          <p:cNvPr id="26631" name="文本框 2"/>
          <p:cNvSpPr txBox="1"/>
          <p:nvPr/>
        </p:nvSpPr>
        <p:spPr>
          <a:xfrm>
            <a:off x="2244725" y="5614988"/>
            <a:ext cx="9558338" cy="1577975"/>
          </a:xfrm>
          <a:prstGeom prst="rect">
            <a:avLst/>
          </a:prstGeom>
          <a:noFill/>
          <a:ln w="9525">
            <a:noFill/>
          </a:ln>
        </p:spPr>
        <p:txBody>
          <a:bodyPr lIns="108000" rIns="108000"/>
          <a:lstStyle/>
          <a:p>
            <a:pPr marL="1905" indent="-1905">
              <a:buNone/>
            </a:pPr>
            <a:r>
              <a:rPr lang="en-US" altLang="zh-CN" sz="6600" b="1" dirty="0">
                <a:solidFill>
                  <a:srgbClr val="FFFFFF"/>
                </a:solidFill>
                <a:latin typeface="Times New Roman" panose="02020603050405020304" pitchFamily="18" charset="0"/>
                <a:ea typeface="Arial Unicode MS" panose="020B0604020202020204" pitchFamily="34" charset="-122"/>
              </a:rPr>
              <a:t>End of Report</a:t>
            </a:r>
            <a:endParaRPr lang="en-US" altLang="zh-CN" sz="6600" b="1" dirty="0">
              <a:solidFill>
                <a:srgbClr val="FFFFFF"/>
              </a:solidFill>
              <a:latin typeface="Times New Roman" panose="02020603050405020304" pitchFamily="18" charset="0"/>
              <a:ea typeface="Arial Unicode MS" panose="020B0604020202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2" name="文本框 58"/>
          <p:cNvSpPr txBox="1"/>
          <p:nvPr/>
        </p:nvSpPr>
        <p:spPr>
          <a:xfrm>
            <a:off x="6826250" y="2149475"/>
            <a:ext cx="1270000" cy="1754188"/>
          </a:xfrm>
          <a:prstGeom prst="rect">
            <a:avLst/>
          </a:prstGeom>
          <a:noFill/>
          <a:ln w="9525">
            <a:noFill/>
          </a:ln>
        </p:spPr>
        <p:txBody>
          <a:bodyPr>
            <a:spAutoFit/>
          </a:bodyPr>
          <a:lstStyle/>
          <a:p>
            <a:pPr marL="1905" indent="-1905">
              <a:buNone/>
            </a:pPr>
            <a:r>
              <a:rPr lang="en-US" altLang="zh-CN" sz="3600" dirty="0">
                <a:solidFill>
                  <a:srgbClr val="000000"/>
                </a:solidFill>
                <a:latin typeface="Times New Roman" panose="02020603050405020304" pitchFamily="18" charset="0"/>
                <a:ea typeface="Arial Unicode MS" panose="020B0604020202020204" pitchFamily="34" charset="-122"/>
              </a:rPr>
              <a:t>1970</a:t>
            </a:r>
            <a:endParaRPr lang="en-US" altLang="zh-CN" sz="36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3600" dirty="0">
                <a:solidFill>
                  <a:srgbClr val="000000"/>
                </a:solidFill>
                <a:latin typeface="Times New Roman" panose="02020603050405020304" pitchFamily="18" charset="0"/>
                <a:ea typeface="Arial Unicode MS" panose="020B0604020202020204" pitchFamily="34" charset="-122"/>
              </a:rPr>
            </a:br>
            <a:endParaRPr lang="en-US" altLang="zh-CN" sz="3600" dirty="0">
              <a:solidFill>
                <a:srgbClr val="000000"/>
              </a:solidFill>
              <a:latin typeface="Times New Roman" panose="02020603050405020304" pitchFamily="18" charset="0"/>
              <a:ea typeface="Arial Unicode MS" panose="020B0604020202020204" pitchFamily="34" charset="-122"/>
            </a:endParaRPr>
          </a:p>
        </p:txBody>
      </p:sp>
      <p:sp>
        <p:nvSpPr>
          <p:cNvPr id="81" name="矩形 80"/>
          <p:cNvSpPr/>
          <p:nvPr/>
        </p:nvSpPr>
        <p:spPr>
          <a:xfrm>
            <a:off x="17565688" y="7415213"/>
            <a:ext cx="6200775" cy="965200"/>
          </a:xfrm>
          <a:prstGeom prst="rect">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1327" name="矩形 11326"/>
          <p:cNvSpPr/>
          <p:nvPr/>
        </p:nvSpPr>
        <p:spPr>
          <a:xfrm>
            <a:off x="12057063" y="8512175"/>
            <a:ext cx="4976813" cy="3192463"/>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cxnSp>
        <p:nvCxnSpPr>
          <p:cNvPr id="9220" name="AutoShape 68"/>
          <p:cNvCxnSpPr/>
          <p:nvPr/>
        </p:nvCxnSpPr>
        <p:spPr>
          <a:xfrm flipH="1">
            <a:off x="4102100" y="2657475"/>
            <a:ext cx="22225" cy="4381500"/>
          </a:xfrm>
          <a:prstGeom prst="straightConnector1">
            <a:avLst/>
          </a:prstGeom>
          <a:ln w="19050" cap="flat" cmpd="sng">
            <a:solidFill>
              <a:schemeClr val="tx1"/>
            </a:solidFill>
            <a:prstDash val="sysDot"/>
            <a:headEnd type="none" w="med" len="med"/>
            <a:tailEnd type="none" w="med" len="med"/>
          </a:ln>
        </p:spPr>
      </p:cxnSp>
      <p:cxnSp>
        <p:nvCxnSpPr>
          <p:cNvPr id="9221" name="AutoShape 68"/>
          <p:cNvCxnSpPr/>
          <p:nvPr/>
        </p:nvCxnSpPr>
        <p:spPr>
          <a:xfrm flipH="1">
            <a:off x="9247188" y="2686050"/>
            <a:ext cx="22225" cy="4381500"/>
          </a:xfrm>
          <a:prstGeom prst="straightConnector1">
            <a:avLst/>
          </a:prstGeom>
          <a:ln w="19050" cap="flat" cmpd="sng">
            <a:solidFill>
              <a:schemeClr val="tx1"/>
            </a:solidFill>
            <a:prstDash val="sysDot"/>
            <a:headEnd type="none" w="med" len="med"/>
            <a:tailEnd type="none" w="med" len="med"/>
          </a:ln>
        </p:spPr>
      </p:cxnSp>
      <p:cxnSp>
        <p:nvCxnSpPr>
          <p:cNvPr id="9222" name="AutoShape 68"/>
          <p:cNvCxnSpPr/>
          <p:nvPr/>
        </p:nvCxnSpPr>
        <p:spPr>
          <a:xfrm flipH="1">
            <a:off x="7370763" y="2628900"/>
            <a:ext cx="22225" cy="4381500"/>
          </a:xfrm>
          <a:prstGeom prst="straightConnector1">
            <a:avLst/>
          </a:prstGeom>
          <a:ln w="19050" cap="flat" cmpd="sng">
            <a:solidFill>
              <a:schemeClr val="tx1"/>
            </a:solidFill>
            <a:prstDash val="sysDot"/>
            <a:headEnd type="none" w="med" len="med"/>
            <a:tailEnd type="none" w="med" len="med"/>
          </a:ln>
        </p:spPr>
      </p:cxnSp>
      <p:sp>
        <p:nvSpPr>
          <p:cNvPr id="9223" name="Rectangle 117"/>
          <p:cNvSpPr/>
          <p:nvPr/>
        </p:nvSpPr>
        <p:spPr>
          <a:xfrm>
            <a:off x="4763" y="-323850"/>
            <a:ext cx="184150" cy="647700"/>
          </a:xfrm>
          <a:prstGeom prst="rect">
            <a:avLst/>
          </a:prstGeom>
          <a:noFill/>
          <a:ln w="9525">
            <a:noFill/>
          </a:ln>
        </p:spPr>
        <p:txBody>
          <a:bodyPr wrap="none" anchor="ctr" anchorCtr="0">
            <a:spAutoFit/>
          </a:bodyPr>
          <a:lstStyle/>
          <a:p>
            <a:pPr defTabSz="914400" eaLnBrk="0" hangingPunct="0">
              <a:buNone/>
            </a:pPr>
            <a:endParaRPr lang="zh-CN" altLang="en-US" sz="3600" dirty="0">
              <a:solidFill>
                <a:srgbClr val="000000"/>
              </a:solidFill>
              <a:latin typeface="Times New Roman" panose="02020603050405020304" pitchFamily="18" charset="0"/>
              <a:ea typeface="Arial Unicode MS" panose="020B0604020202020204" pitchFamily="34" charset="-122"/>
            </a:endParaRPr>
          </a:p>
        </p:txBody>
      </p:sp>
      <p:grpSp>
        <p:nvGrpSpPr>
          <p:cNvPr id="2" name="Group 190"/>
          <p:cNvGrpSpPr/>
          <p:nvPr/>
        </p:nvGrpSpPr>
        <p:grpSpPr bwMode="auto">
          <a:xfrm>
            <a:off x="314042" y="1517577"/>
            <a:ext cx="24177505" cy="12135473"/>
            <a:chOff x="617" y="1370"/>
            <a:chExt cx="4531" cy="2740"/>
          </a:xfrm>
          <a:solidFill>
            <a:schemeClr val="accent6">
              <a:lumMod val="60000"/>
              <a:lumOff val="40000"/>
              <a:alpha val="7000"/>
            </a:schemeClr>
          </a:solidFill>
          <a:effectLst>
            <a:outerShdw blurRad="50800" dist="50800" dir="5400000" algn="ctr" rotWithShape="0">
              <a:srgbClr val="000000">
                <a:alpha val="44000"/>
              </a:srgbClr>
            </a:outerShdw>
          </a:effectLst>
        </p:grpSpPr>
        <p:sp>
          <p:nvSpPr>
            <p:cNvPr id="136" name="Freeform 197"/>
            <p:cNvSpPr/>
            <p:nvPr/>
          </p:nvSpPr>
          <p:spPr bwMode="gray">
            <a:xfrm>
              <a:off x="1121" y="1472"/>
              <a:ext cx="2132" cy="1160"/>
            </a:xfrm>
            <a:custGeom>
              <a:avLst/>
              <a:gdLst/>
              <a:ahLst/>
              <a:cxnLst>
                <a:cxn ang="0">
                  <a:pos x="1494" y="916"/>
                </a:cxn>
                <a:cxn ang="0">
                  <a:pos x="1558" y="688"/>
                </a:cxn>
                <a:cxn ang="0">
                  <a:pos x="1762" y="626"/>
                </a:cxn>
                <a:cxn ang="0">
                  <a:pos x="1698" y="776"/>
                </a:cxn>
                <a:cxn ang="0">
                  <a:pos x="1790" y="726"/>
                </a:cxn>
                <a:cxn ang="0">
                  <a:pos x="1876" y="654"/>
                </a:cxn>
                <a:cxn ang="0">
                  <a:pos x="1998" y="586"/>
                </a:cxn>
                <a:cxn ang="0">
                  <a:pos x="2084" y="548"/>
                </a:cxn>
                <a:cxn ang="0">
                  <a:pos x="2074" y="480"/>
                </a:cxn>
                <a:cxn ang="0">
                  <a:pos x="1880" y="370"/>
                </a:cxn>
                <a:cxn ang="0">
                  <a:pos x="1640" y="308"/>
                </a:cxn>
                <a:cxn ang="0">
                  <a:pos x="1578" y="268"/>
                </a:cxn>
                <a:cxn ang="0">
                  <a:pos x="1412" y="308"/>
                </a:cxn>
                <a:cxn ang="0">
                  <a:pos x="1338" y="230"/>
                </a:cxn>
                <a:cxn ang="0">
                  <a:pos x="1160" y="170"/>
                </a:cxn>
                <a:cxn ang="0">
                  <a:pos x="1134" y="160"/>
                </a:cxn>
                <a:cxn ang="0">
                  <a:pos x="1086" y="8"/>
                </a:cxn>
                <a:cxn ang="0">
                  <a:pos x="1020" y="108"/>
                </a:cxn>
                <a:cxn ang="0">
                  <a:pos x="906" y="98"/>
                </a:cxn>
                <a:cxn ang="0">
                  <a:pos x="764" y="244"/>
                </a:cxn>
                <a:cxn ang="0">
                  <a:pos x="812" y="382"/>
                </a:cxn>
                <a:cxn ang="0">
                  <a:pos x="778" y="298"/>
                </a:cxn>
                <a:cxn ang="0">
                  <a:pos x="706" y="244"/>
                </a:cxn>
                <a:cxn ang="0">
                  <a:pos x="670" y="318"/>
                </a:cxn>
                <a:cxn ang="0">
                  <a:pos x="726" y="416"/>
                </a:cxn>
                <a:cxn ang="0">
                  <a:pos x="756" y="470"/>
                </a:cxn>
                <a:cxn ang="0">
                  <a:pos x="712" y="492"/>
                </a:cxn>
                <a:cxn ang="0">
                  <a:pos x="676" y="424"/>
                </a:cxn>
                <a:cxn ang="0">
                  <a:pos x="648" y="466"/>
                </a:cxn>
                <a:cxn ang="0">
                  <a:pos x="656" y="368"/>
                </a:cxn>
                <a:cxn ang="0">
                  <a:pos x="610" y="280"/>
                </a:cxn>
                <a:cxn ang="0">
                  <a:pos x="552" y="374"/>
                </a:cxn>
                <a:cxn ang="0">
                  <a:pos x="390" y="422"/>
                </a:cxn>
                <a:cxn ang="0">
                  <a:pos x="328" y="410"/>
                </a:cxn>
                <a:cxn ang="0">
                  <a:pos x="302" y="490"/>
                </a:cxn>
                <a:cxn ang="0">
                  <a:pos x="208" y="560"/>
                </a:cxn>
                <a:cxn ang="0">
                  <a:pos x="258" y="480"/>
                </a:cxn>
                <a:cxn ang="0">
                  <a:pos x="162" y="368"/>
                </a:cxn>
                <a:cxn ang="0">
                  <a:pos x="134" y="606"/>
                </a:cxn>
                <a:cxn ang="0">
                  <a:pos x="54" y="674"/>
                </a:cxn>
                <a:cxn ang="0">
                  <a:pos x="28" y="730"/>
                </a:cxn>
                <a:cxn ang="0">
                  <a:pos x="42" y="810"/>
                </a:cxn>
                <a:cxn ang="0">
                  <a:pos x="38" y="892"/>
                </a:cxn>
                <a:cxn ang="0">
                  <a:pos x="60" y="918"/>
                </a:cxn>
                <a:cxn ang="0">
                  <a:pos x="114" y="970"/>
                </a:cxn>
                <a:cxn ang="0">
                  <a:pos x="174" y="998"/>
                </a:cxn>
                <a:cxn ang="0">
                  <a:pos x="212" y="974"/>
                </a:cxn>
                <a:cxn ang="0">
                  <a:pos x="236" y="1020"/>
                </a:cxn>
                <a:cxn ang="0">
                  <a:pos x="316" y="1092"/>
                </a:cxn>
                <a:cxn ang="0">
                  <a:pos x="348" y="1034"/>
                </a:cxn>
                <a:cxn ang="0">
                  <a:pos x="390" y="992"/>
                </a:cxn>
                <a:cxn ang="0">
                  <a:pos x="410" y="1058"/>
                </a:cxn>
                <a:cxn ang="0">
                  <a:pos x="452" y="1122"/>
                </a:cxn>
                <a:cxn ang="0">
                  <a:pos x="560" y="1128"/>
                </a:cxn>
                <a:cxn ang="0">
                  <a:pos x="660" y="1104"/>
                </a:cxn>
                <a:cxn ang="0">
                  <a:pos x="732" y="1050"/>
                </a:cxn>
                <a:cxn ang="0">
                  <a:pos x="752" y="994"/>
                </a:cxn>
                <a:cxn ang="0">
                  <a:pos x="834" y="912"/>
                </a:cxn>
                <a:cxn ang="0">
                  <a:pos x="964" y="912"/>
                </a:cxn>
                <a:cxn ang="0">
                  <a:pos x="1168" y="880"/>
                </a:cxn>
                <a:cxn ang="0">
                  <a:pos x="1354" y="904"/>
                </a:cxn>
                <a:cxn ang="0">
                  <a:pos x="1432" y="908"/>
                </a:cxn>
              </a:cxnLst>
              <a:rect l="0" t="0" r="r" b="b"/>
              <a:pathLst>
                <a:path w="2132" h="1160">
                  <a:moveTo>
                    <a:pt x="1396" y="998"/>
                  </a:moveTo>
                  <a:lnTo>
                    <a:pt x="1398" y="994"/>
                  </a:lnTo>
                  <a:lnTo>
                    <a:pt x="1398" y="994"/>
                  </a:lnTo>
                  <a:lnTo>
                    <a:pt x="1398" y="994"/>
                  </a:lnTo>
                  <a:lnTo>
                    <a:pt x="1398" y="996"/>
                  </a:lnTo>
                  <a:lnTo>
                    <a:pt x="1396" y="1000"/>
                  </a:lnTo>
                  <a:lnTo>
                    <a:pt x="1396" y="1002"/>
                  </a:lnTo>
                  <a:lnTo>
                    <a:pt x="1394" y="1006"/>
                  </a:lnTo>
                  <a:lnTo>
                    <a:pt x="1394" y="1010"/>
                  </a:lnTo>
                  <a:lnTo>
                    <a:pt x="1394" y="1012"/>
                  </a:lnTo>
                  <a:lnTo>
                    <a:pt x="1392" y="1012"/>
                  </a:lnTo>
                  <a:lnTo>
                    <a:pt x="1394" y="1018"/>
                  </a:lnTo>
                  <a:lnTo>
                    <a:pt x="1398" y="1024"/>
                  </a:lnTo>
                  <a:lnTo>
                    <a:pt x="1402" y="1028"/>
                  </a:lnTo>
                  <a:lnTo>
                    <a:pt x="1406" y="1030"/>
                  </a:lnTo>
                  <a:lnTo>
                    <a:pt x="1410" y="1032"/>
                  </a:lnTo>
                  <a:lnTo>
                    <a:pt x="1412" y="1034"/>
                  </a:lnTo>
                  <a:lnTo>
                    <a:pt x="1414" y="1034"/>
                  </a:lnTo>
                  <a:lnTo>
                    <a:pt x="1424" y="1026"/>
                  </a:lnTo>
                  <a:lnTo>
                    <a:pt x="1436" y="1010"/>
                  </a:lnTo>
                  <a:lnTo>
                    <a:pt x="1450" y="992"/>
                  </a:lnTo>
                  <a:lnTo>
                    <a:pt x="1464" y="970"/>
                  </a:lnTo>
                  <a:lnTo>
                    <a:pt x="1476" y="950"/>
                  </a:lnTo>
                  <a:lnTo>
                    <a:pt x="1486" y="932"/>
                  </a:lnTo>
                  <a:lnTo>
                    <a:pt x="1492" y="920"/>
                  </a:lnTo>
                  <a:lnTo>
                    <a:pt x="1494" y="916"/>
                  </a:lnTo>
                  <a:lnTo>
                    <a:pt x="1496" y="898"/>
                  </a:lnTo>
                  <a:lnTo>
                    <a:pt x="1502" y="884"/>
                  </a:lnTo>
                  <a:lnTo>
                    <a:pt x="1506" y="876"/>
                  </a:lnTo>
                  <a:lnTo>
                    <a:pt x="1510" y="872"/>
                  </a:lnTo>
                  <a:lnTo>
                    <a:pt x="1512" y="846"/>
                  </a:lnTo>
                  <a:lnTo>
                    <a:pt x="1514" y="842"/>
                  </a:lnTo>
                  <a:lnTo>
                    <a:pt x="1516" y="830"/>
                  </a:lnTo>
                  <a:lnTo>
                    <a:pt x="1514" y="818"/>
                  </a:lnTo>
                  <a:lnTo>
                    <a:pt x="1510" y="808"/>
                  </a:lnTo>
                  <a:lnTo>
                    <a:pt x="1500" y="804"/>
                  </a:lnTo>
                  <a:lnTo>
                    <a:pt x="1494" y="804"/>
                  </a:lnTo>
                  <a:lnTo>
                    <a:pt x="1486" y="806"/>
                  </a:lnTo>
                  <a:lnTo>
                    <a:pt x="1478" y="808"/>
                  </a:lnTo>
                  <a:lnTo>
                    <a:pt x="1472" y="808"/>
                  </a:lnTo>
                  <a:lnTo>
                    <a:pt x="1466" y="806"/>
                  </a:lnTo>
                  <a:lnTo>
                    <a:pt x="1462" y="802"/>
                  </a:lnTo>
                  <a:lnTo>
                    <a:pt x="1460" y="800"/>
                  </a:lnTo>
                  <a:lnTo>
                    <a:pt x="1458" y="798"/>
                  </a:lnTo>
                  <a:lnTo>
                    <a:pt x="1456" y="798"/>
                  </a:lnTo>
                  <a:lnTo>
                    <a:pt x="1444" y="794"/>
                  </a:lnTo>
                  <a:lnTo>
                    <a:pt x="1470" y="770"/>
                  </a:lnTo>
                  <a:lnTo>
                    <a:pt x="1472" y="762"/>
                  </a:lnTo>
                  <a:lnTo>
                    <a:pt x="1494" y="738"/>
                  </a:lnTo>
                  <a:lnTo>
                    <a:pt x="1542" y="686"/>
                  </a:lnTo>
                  <a:lnTo>
                    <a:pt x="1546" y="686"/>
                  </a:lnTo>
                  <a:lnTo>
                    <a:pt x="1558" y="688"/>
                  </a:lnTo>
                  <a:lnTo>
                    <a:pt x="1572" y="692"/>
                  </a:lnTo>
                  <a:lnTo>
                    <a:pt x="1588" y="694"/>
                  </a:lnTo>
                  <a:lnTo>
                    <a:pt x="1602" y="698"/>
                  </a:lnTo>
                  <a:lnTo>
                    <a:pt x="1608" y="698"/>
                  </a:lnTo>
                  <a:lnTo>
                    <a:pt x="1612" y="698"/>
                  </a:lnTo>
                  <a:lnTo>
                    <a:pt x="1612" y="694"/>
                  </a:lnTo>
                  <a:lnTo>
                    <a:pt x="1612" y="692"/>
                  </a:lnTo>
                  <a:lnTo>
                    <a:pt x="1612" y="688"/>
                  </a:lnTo>
                  <a:lnTo>
                    <a:pt x="1612" y="686"/>
                  </a:lnTo>
                  <a:lnTo>
                    <a:pt x="1612" y="686"/>
                  </a:lnTo>
                  <a:lnTo>
                    <a:pt x="1622" y="680"/>
                  </a:lnTo>
                  <a:lnTo>
                    <a:pt x="1634" y="682"/>
                  </a:lnTo>
                  <a:lnTo>
                    <a:pt x="1642" y="682"/>
                  </a:lnTo>
                  <a:lnTo>
                    <a:pt x="1650" y="700"/>
                  </a:lnTo>
                  <a:lnTo>
                    <a:pt x="1694" y="686"/>
                  </a:lnTo>
                  <a:lnTo>
                    <a:pt x="1694" y="676"/>
                  </a:lnTo>
                  <a:lnTo>
                    <a:pt x="1732" y="642"/>
                  </a:lnTo>
                  <a:lnTo>
                    <a:pt x="1734" y="642"/>
                  </a:lnTo>
                  <a:lnTo>
                    <a:pt x="1736" y="640"/>
                  </a:lnTo>
                  <a:lnTo>
                    <a:pt x="1738" y="636"/>
                  </a:lnTo>
                  <a:lnTo>
                    <a:pt x="1742" y="634"/>
                  </a:lnTo>
                  <a:lnTo>
                    <a:pt x="1746" y="630"/>
                  </a:lnTo>
                  <a:lnTo>
                    <a:pt x="1750" y="628"/>
                  </a:lnTo>
                  <a:lnTo>
                    <a:pt x="1756" y="626"/>
                  </a:lnTo>
                  <a:lnTo>
                    <a:pt x="1760" y="624"/>
                  </a:lnTo>
                  <a:lnTo>
                    <a:pt x="1762" y="626"/>
                  </a:lnTo>
                  <a:lnTo>
                    <a:pt x="1764" y="628"/>
                  </a:lnTo>
                  <a:lnTo>
                    <a:pt x="1764" y="632"/>
                  </a:lnTo>
                  <a:lnTo>
                    <a:pt x="1760" y="638"/>
                  </a:lnTo>
                  <a:lnTo>
                    <a:pt x="1758" y="644"/>
                  </a:lnTo>
                  <a:lnTo>
                    <a:pt x="1754" y="648"/>
                  </a:lnTo>
                  <a:lnTo>
                    <a:pt x="1754" y="652"/>
                  </a:lnTo>
                  <a:lnTo>
                    <a:pt x="1754" y="654"/>
                  </a:lnTo>
                  <a:lnTo>
                    <a:pt x="1758" y="654"/>
                  </a:lnTo>
                  <a:lnTo>
                    <a:pt x="1760" y="654"/>
                  </a:lnTo>
                  <a:lnTo>
                    <a:pt x="1764" y="654"/>
                  </a:lnTo>
                  <a:lnTo>
                    <a:pt x="1768" y="652"/>
                  </a:lnTo>
                  <a:lnTo>
                    <a:pt x="1770" y="650"/>
                  </a:lnTo>
                  <a:lnTo>
                    <a:pt x="1776" y="644"/>
                  </a:lnTo>
                  <a:lnTo>
                    <a:pt x="1784" y="634"/>
                  </a:lnTo>
                  <a:lnTo>
                    <a:pt x="1790" y="624"/>
                  </a:lnTo>
                  <a:lnTo>
                    <a:pt x="1796" y="616"/>
                  </a:lnTo>
                  <a:lnTo>
                    <a:pt x="1798" y="614"/>
                  </a:lnTo>
                  <a:lnTo>
                    <a:pt x="1792" y="626"/>
                  </a:lnTo>
                  <a:lnTo>
                    <a:pt x="1792" y="638"/>
                  </a:lnTo>
                  <a:lnTo>
                    <a:pt x="1794" y="648"/>
                  </a:lnTo>
                  <a:lnTo>
                    <a:pt x="1796" y="652"/>
                  </a:lnTo>
                  <a:lnTo>
                    <a:pt x="1762" y="676"/>
                  </a:lnTo>
                  <a:lnTo>
                    <a:pt x="1752" y="706"/>
                  </a:lnTo>
                  <a:lnTo>
                    <a:pt x="1714" y="736"/>
                  </a:lnTo>
                  <a:lnTo>
                    <a:pt x="1698" y="776"/>
                  </a:lnTo>
                  <a:lnTo>
                    <a:pt x="1698" y="776"/>
                  </a:lnTo>
                  <a:lnTo>
                    <a:pt x="1696" y="780"/>
                  </a:lnTo>
                  <a:lnTo>
                    <a:pt x="1696" y="784"/>
                  </a:lnTo>
                  <a:lnTo>
                    <a:pt x="1694" y="790"/>
                  </a:lnTo>
                  <a:lnTo>
                    <a:pt x="1696" y="798"/>
                  </a:lnTo>
                  <a:lnTo>
                    <a:pt x="1698" y="806"/>
                  </a:lnTo>
                  <a:lnTo>
                    <a:pt x="1702" y="820"/>
                  </a:lnTo>
                  <a:lnTo>
                    <a:pt x="1708" y="838"/>
                  </a:lnTo>
                  <a:lnTo>
                    <a:pt x="1712" y="854"/>
                  </a:lnTo>
                  <a:lnTo>
                    <a:pt x="1718" y="868"/>
                  </a:lnTo>
                  <a:lnTo>
                    <a:pt x="1718" y="874"/>
                  </a:lnTo>
                  <a:lnTo>
                    <a:pt x="1736" y="848"/>
                  </a:lnTo>
                  <a:lnTo>
                    <a:pt x="1766" y="802"/>
                  </a:lnTo>
                  <a:lnTo>
                    <a:pt x="1782" y="798"/>
                  </a:lnTo>
                  <a:lnTo>
                    <a:pt x="1780" y="794"/>
                  </a:lnTo>
                  <a:lnTo>
                    <a:pt x="1780" y="784"/>
                  </a:lnTo>
                  <a:lnTo>
                    <a:pt x="1782" y="772"/>
                  </a:lnTo>
                  <a:lnTo>
                    <a:pt x="1786" y="758"/>
                  </a:lnTo>
                  <a:lnTo>
                    <a:pt x="1790" y="750"/>
                  </a:lnTo>
                  <a:lnTo>
                    <a:pt x="1792" y="744"/>
                  </a:lnTo>
                  <a:lnTo>
                    <a:pt x="1792" y="740"/>
                  </a:lnTo>
                  <a:lnTo>
                    <a:pt x="1792" y="736"/>
                  </a:lnTo>
                  <a:lnTo>
                    <a:pt x="1792" y="732"/>
                  </a:lnTo>
                  <a:lnTo>
                    <a:pt x="1792" y="730"/>
                  </a:lnTo>
                  <a:lnTo>
                    <a:pt x="1790" y="730"/>
                  </a:lnTo>
                  <a:lnTo>
                    <a:pt x="1790" y="728"/>
                  </a:lnTo>
                  <a:lnTo>
                    <a:pt x="1790" y="726"/>
                  </a:lnTo>
                  <a:lnTo>
                    <a:pt x="1788" y="724"/>
                  </a:lnTo>
                  <a:lnTo>
                    <a:pt x="1786" y="720"/>
                  </a:lnTo>
                  <a:lnTo>
                    <a:pt x="1786" y="716"/>
                  </a:lnTo>
                  <a:lnTo>
                    <a:pt x="1786" y="712"/>
                  </a:lnTo>
                  <a:lnTo>
                    <a:pt x="1790" y="708"/>
                  </a:lnTo>
                  <a:lnTo>
                    <a:pt x="1792" y="704"/>
                  </a:lnTo>
                  <a:lnTo>
                    <a:pt x="1796" y="702"/>
                  </a:lnTo>
                  <a:lnTo>
                    <a:pt x="1802" y="702"/>
                  </a:lnTo>
                  <a:lnTo>
                    <a:pt x="1812" y="700"/>
                  </a:lnTo>
                  <a:lnTo>
                    <a:pt x="1816" y="698"/>
                  </a:lnTo>
                  <a:lnTo>
                    <a:pt x="1818" y="696"/>
                  </a:lnTo>
                  <a:lnTo>
                    <a:pt x="1820" y="692"/>
                  </a:lnTo>
                  <a:lnTo>
                    <a:pt x="1820" y="688"/>
                  </a:lnTo>
                  <a:lnTo>
                    <a:pt x="1820" y="684"/>
                  </a:lnTo>
                  <a:lnTo>
                    <a:pt x="1820" y="680"/>
                  </a:lnTo>
                  <a:lnTo>
                    <a:pt x="1820" y="678"/>
                  </a:lnTo>
                  <a:lnTo>
                    <a:pt x="1822" y="676"/>
                  </a:lnTo>
                  <a:lnTo>
                    <a:pt x="1824" y="676"/>
                  </a:lnTo>
                  <a:lnTo>
                    <a:pt x="1832" y="676"/>
                  </a:lnTo>
                  <a:lnTo>
                    <a:pt x="1838" y="674"/>
                  </a:lnTo>
                  <a:lnTo>
                    <a:pt x="1846" y="670"/>
                  </a:lnTo>
                  <a:lnTo>
                    <a:pt x="1858" y="660"/>
                  </a:lnTo>
                  <a:lnTo>
                    <a:pt x="1862" y="656"/>
                  </a:lnTo>
                  <a:lnTo>
                    <a:pt x="1868" y="654"/>
                  </a:lnTo>
                  <a:lnTo>
                    <a:pt x="1872" y="654"/>
                  </a:lnTo>
                  <a:lnTo>
                    <a:pt x="1876" y="654"/>
                  </a:lnTo>
                  <a:lnTo>
                    <a:pt x="1880" y="656"/>
                  </a:lnTo>
                  <a:lnTo>
                    <a:pt x="1882" y="660"/>
                  </a:lnTo>
                  <a:lnTo>
                    <a:pt x="1884" y="662"/>
                  </a:lnTo>
                  <a:lnTo>
                    <a:pt x="1884" y="664"/>
                  </a:lnTo>
                  <a:lnTo>
                    <a:pt x="1884" y="664"/>
                  </a:lnTo>
                  <a:lnTo>
                    <a:pt x="1906" y="656"/>
                  </a:lnTo>
                  <a:lnTo>
                    <a:pt x="1914" y="642"/>
                  </a:lnTo>
                  <a:lnTo>
                    <a:pt x="1926" y="630"/>
                  </a:lnTo>
                  <a:lnTo>
                    <a:pt x="1944" y="622"/>
                  </a:lnTo>
                  <a:lnTo>
                    <a:pt x="1948" y="610"/>
                  </a:lnTo>
                  <a:lnTo>
                    <a:pt x="1964" y="610"/>
                  </a:lnTo>
                  <a:lnTo>
                    <a:pt x="1966" y="610"/>
                  </a:lnTo>
                  <a:lnTo>
                    <a:pt x="1970" y="610"/>
                  </a:lnTo>
                  <a:lnTo>
                    <a:pt x="1974" y="610"/>
                  </a:lnTo>
                  <a:lnTo>
                    <a:pt x="1978" y="610"/>
                  </a:lnTo>
                  <a:lnTo>
                    <a:pt x="1982" y="612"/>
                  </a:lnTo>
                  <a:lnTo>
                    <a:pt x="1986" y="612"/>
                  </a:lnTo>
                  <a:lnTo>
                    <a:pt x="1988" y="610"/>
                  </a:lnTo>
                  <a:lnTo>
                    <a:pt x="1992" y="608"/>
                  </a:lnTo>
                  <a:lnTo>
                    <a:pt x="1996" y="604"/>
                  </a:lnTo>
                  <a:lnTo>
                    <a:pt x="2000" y="602"/>
                  </a:lnTo>
                  <a:lnTo>
                    <a:pt x="2002" y="598"/>
                  </a:lnTo>
                  <a:lnTo>
                    <a:pt x="2004" y="596"/>
                  </a:lnTo>
                  <a:lnTo>
                    <a:pt x="2006" y="596"/>
                  </a:lnTo>
                  <a:lnTo>
                    <a:pt x="2004" y="592"/>
                  </a:lnTo>
                  <a:lnTo>
                    <a:pt x="1998" y="586"/>
                  </a:lnTo>
                  <a:lnTo>
                    <a:pt x="1990" y="576"/>
                  </a:lnTo>
                  <a:lnTo>
                    <a:pt x="1984" y="568"/>
                  </a:lnTo>
                  <a:lnTo>
                    <a:pt x="1978" y="562"/>
                  </a:lnTo>
                  <a:lnTo>
                    <a:pt x="1974" y="560"/>
                  </a:lnTo>
                  <a:lnTo>
                    <a:pt x="1972" y="556"/>
                  </a:lnTo>
                  <a:lnTo>
                    <a:pt x="1972" y="552"/>
                  </a:lnTo>
                  <a:lnTo>
                    <a:pt x="1972" y="550"/>
                  </a:lnTo>
                  <a:lnTo>
                    <a:pt x="1972" y="546"/>
                  </a:lnTo>
                  <a:lnTo>
                    <a:pt x="1974" y="546"/>
                  </a:lnTo>
                  <a:lnTo>
                    <a:pt x="1978" y="546"/>
                  </a:lnTo>
                  <a:lnTo>
                    <a:pt x="1982" y="546"/>
                  </a:lnTo>
                  <a:lnTo>
                    <a:pt x="1986" y="546"/>
                  </a:lnTo>
                  <a:lnTo>
                    <a:pt x="1988" y="544"/>
                  </a:lnTo>
                  <a:lnTo>
                    <a:pt x="1992" y="542"/>
                  </a:lnTo>
                  <a:lnTo>
                    <a:pt x="1994" y="540"/>
                  </a:lnTo>
                  <a:lnTo>
                    <a:pt x="1994" y="540"/>
                  </a:lnTo>
                  <a:lnTo>
                    <a:pt x="2016" y="518"/>
                  </a:lnTo>
                  <a:lnTo>
                    <a:pt x="2014" y="502"/>
                  </a:lnTo>
                  <a:lnTo>
                    <a:pt x="2024" y="494"/>
                  </a:lnTo>
                  <a:lnTo>
                    <a:pt x="2032" y="512"/>
                  </a:lnTo>
                  <a:lnTo>
                    <a:pt x="2050" y="518"/>
                  </a:lnTo>
                  <a:lnTo>
                    <a:pt x="2054" y="520"/>
                  </a:lnTo>
                  <a:lnTo>
                    <a:pt x="2060" y="526"/>
                  </a:lnTo>
                  <a:lnTo>
                    <a:pt x="2068" y="534"/>
                  </a:lnTo>
                  <a:lnTo>
                    <a:pt x="2076" y="542"/>
                  </a:lnTo>
                  <a:lnTo>
                    <a:pt x="2084" y="548"/>
                  </a:lnTo>
                  <a:lnTo>
                    <a:pt x="2088" y="550"/>
                  </a:lnTo>
                  <a:lnTo>
                    <a:pt x="2090" y="552"/>
                  </a:lnTo>
                  <a:lnTo>
                    <a:pt x="2094" y="550"/>
                  </a:lnTo>
                  <a:lnTo>
                    <a:pt x="2094" y="550"/>
                  </a:lnTo>
                  <a:lnTo>
                    <a:pt x="2096" y="550"/>
                  </a:lnTo>
                  <a:lnTo>
                    <a:pt x="2100" y="524"/>
                  </a:lnTo>
                  <a:lnTo>
                    <a:pt x="2100" y="518"/>
                  </a:lnTo>
                  <a:lnTo>
                    <a:pt x="2102" y="518"/>
                  </a:lnTo>
                  <a:lnTo>
                    <a:pt x="2106" y="518"/>
                  </a:lnTo>
                  <a:lnTo>
                    <a:pt x="2110" y="518"/>
                  </a:lnTo>
                  <a:lnTo>
                    <a:pt x="2116" y="518"/>
                  </a:lnTo>
                  <a:lnTo>
                    <a:pt x="2122" y="516"/>
                  </a:lnTo>
                  <a:lnTo>
                    <a:pt x="2126" y="512"/>
                  </a:lnTo>
                  <a:lnTo>
                    <a:pt x="2130" y="508"/>
                  </a:lnTo>
                  <a:lnTo>
                    <a:pt x="2132" y="500"/>
                  </a:lnTo>
                  <a:lnTo>
                    <a:pt x="2124" y="494"/>
                  </a:lnTo>
                  <a:lnTo>
                    <a:pt x="2114" y="488"/>
                  </a:lnTo>
                  <a:lnTo>
                    <a:pt x="2102" y="482"/>
                  </a:lnTo>
                  <a:lnTo>
                    <a:pt x="2092" y="476"/>
                  </a:lnTo>
                  <a:lnTo>
                    <a:pt x="2088" y="472"/>
                  </a:lnTo>
                  <a:lnTo>
                    <a:pt x="2084" y="472"/>
                  </a:lnTo>
                  <a:lnTo>
                    <a:pt x="2080" y="474"/>
                  </a:lnTo>
                  <a:lnTo>
                    <a:pt x="2078" y="474"/>
                  </a:lnTo>
                  <a:lnTo>
                    <a:pt x="2076" y="478"/>
                  </a:lnTo>
                  <a:lnTo>
                    <a:pt x="2074" y="478"/>
                  </a:lnTo>
                  <a:lnTo>
                    <a:pt x="2074" y="480"/>
                  </a:lnTo>
                  <a:lnTo>
                    <a:pt x="2066" y="464"/>
                  </a:lnTo>
                  <a:lnTo>
                    <a:pt x="2054" y="446"/>
                  </a:lnTo>
                  <a:lnTo>
                    <a:pt x="2040" y="432"/>
                  </a:lnTo>
                  <a:lnTo>
                    <a:pt x="2024" y="420"/>
                  </a:lnTo>
                  <a:lnTo>
                    <a:pt x="2010" y="412"/>
                  </a:lnTo>
                  <a:lnTo>
                    <a:pt x="1998" y="408"/>
                  </a:lnTo>
                  <a:lnTo>
                    <a:pt x="1994" y="406"/>
                  </a:lnTo>
                  <a:lnTo>
                    <a:pt x="1960" y="376"/>
                  </a:lnTo>
                  <a:lnTo>
                    <a:pt x="1954" y="376"/>
                  </a:lnTo>
                  <a:lnTo>
                    <a:pt x="1942" y="376"/>
                  </a:lnTo>
                  <a:lnTo>
                    <a:pt x="1930" y="374"/>
                  </a:lnTo>
                  <a:lnTo>
                    <a:pt x="1922" y="372"/>
                  </a:lnTo>
                  <a:lnTo>
                    <a:pt x="1920" y="370"/>
                  </a:lnTo>
                  <a:lnTo>
                    <a:pt x="1916" y="366"/>
                  </a:lnTo>
                  <a:lnTo>
                    <a:pt x="1910" y="366"/>
                  </a:lnTo>
                  <a:lnTo>
                    <a:pt x="1906" y="364"/>
                  </a:lnTo>
                  <a:lnTo>
                    <a:pt x="1902" y="364"/>
                  </a:lnTo>
                  <a:lnTo>
                    <a:pt x="1902" y="364"/>
                  </a:lnTo>
                  <a:lnTo>
                    <a:pt x="1900" y="388"/>
                  </a:lnTo>
                  <a:lnTo>
                    <a:pt x="1900" y="406"/>
                  </a:lnTo>
                  <a:lnTo>
                    <a:pt x="1896" y="414"/>
                  </a:lnTo>
                  <a:lnTo>
                    <a:pt x="1884" y="416"/>
                  </a:lnTo>
                  <a:lnTo>
                    <a:pt x="1884" y="408"/>
                  </a:lnTo>
                  <a:lnTo>
                    <a:pt x="1866" y="386"/>
                  </a:lnTo>
                  <a:lnTo>
                    <a:pt x="1880" y="376"/>
                  </a:lnTo>
                  <a:lnTo>
                    <a:pt x="1880" y="370"/>
                  </a:lnTo>
                  <a:lnTo>
                    <a:pt x="1842" y="386"/>
                  </a:lnTo>
                  <a:lnTo>
                    <a:pt x="1834" y="382"/>
                  </a:lnTo>
                  <a:lnTo>
                    <a:pt x="1790" y="378"/>
                  </a:lnTo>
                  <a:lnTo>
                    <a:pt x="1774" y="398"/>
                  </a:lnTo>
                  <a:lnTo>
                    <a:pt x="1762" y="380"/>
                  </a:lnTo>
                  <a:lnTo>
                    <a:pt x="1762" y="378"/>
                  </a:lnTo>
                  <a:lnTo>
                    <a:pt x="1764" y="370"/>
                  </a:lnTo>
                  <a:lnTo>
                    <a:pt x="1762" y="358"/>
                  </a:lnTo>
                  <a:lnTo>
                    <a:pt x="1758" y="342"/>
                  </a:lnTo>
                  <a:lnTo>
                    <a:pt x="1748" y="332"/>
                  </a:lnTo>
                  <a:lnTo>
                    <a:pt x="1734" y="326"/>
                  </a:lnTo>
                  <a:lnTo>
                    <a:pt x="1722" y="326"/>
                  </a:lnTo>
                  <a:lnTo>
                    <a:pt x="1712" y="326"/>
                  </a:lnTo>
                  <a:lnTo>
                    <a:pt x="1710" y="328"/>
                  </a:lnTo>
                  <a:lnTo>
                    <a:pt x="1704" y="328"/>
                  </a:lnTo>
                  <a:lnTo>
                    <a:pt x="1690" y="330"/>
                  </a:lnTo>
                  <a:lnTo>
                    <a:pt x="1676" y="330"/>
                  </a:lnTo>
                  <a:lnTo>
                    <a:pt x="1664" y="328"/>
                  </a:lnTo>
                  <a:lnTo>
                    <a:pt x="1660" y="324"/>
                  </a:lnTo>
                  <a:lnTo>
                    <a:pt x="1654" y="322"/>
                  </a:lnTo>
                  <a:lnTo>
                    <a:pt x="1650" y="322"/>
                  </a:lnTo>
                  <a:lnTo>
                    <a:pt x="1648" y="324"/>
                  </a:lnTo>
                  <a:lnTo>
                    <a:pt x="1646" y="324"/>
                  </a:lnTo>
                  <a:lnTo>
                    <a:pt x="1646" y="314"/>
                  </a:lnTo>
                  <a:lnTo>
                    <a:pt x="1638" y="310"/>
                  </a:lnTo>
                  <a:lnTo>
                    <a:pt x="1640" y="308"/>
                  </a:lnTo>
                  <a:lnTo>
                    <a:pt x="1640" y="304"/>
                  </a:lnTo>
                  <a:lnTo>
                    <a:pt x="1638" y="298"/>
                  </a:lnTo>
                  <a:lnTo>
                    <a:pt x="1636" y="290"/>
                  </a:lnTo>
                  <a:lnTo>
                    <a:pt x="1634" y="282"/>
                  </a:lnTo>
                  <a:lnTo>
                    <a:pt x="1630" y="278"/>
                  </a:lnTo>
                  <a:lnTo>
                    <a:pt x="1626" y="276"/>
                  </a:lnTo>
                  <a:lnTo>
                    <a:pt x="1622" y="276"/>
                  </a:lnTo>
                  <a:lnTo>
                    <a:pt x="1618" y="278"/>
                  </a:lnTo>
                  <a:lnTo>
                    <a:pt x="1614" y="280"/>
                  </a:lnTo>
                  <a:lnTo>
                    <a:pt x="1610" y="282"/>
                  </a:lnTo>
                  <a:lnTo>
                    <a:pt x="1606" y="286"/>
                  </a:lnTo>
                  <a:lnTo>
                    <a:pt x="1604" y="288"/>
                  </a:lnTo>
                  <a:lnTo>
                    <a:pt x="1604" y="288"/>
                  </a:lnTo>
                  <a:lnTo>
                    <a:pt x="1602" y="288"/>
                  </a:lnTo>
                  <a:lnTo>
                    <a:pt x="1600" y="288"/>
                  </a:lnTo>
                  <a:lnTo>
                    <a:pt x="1598" y="290"/>
                  </a:lnTo>
                  <a:lnTo>
                    <a:pt x="1596" y="288"/>
                  </a:lnTo>
                  <a:lnTo>
                    <a:pt x="1594" y="288"/>
                  </a:lnTo>
                  <a:lnTo>
                    <a:pt x="1592" y="286"/>
                  </a:lnTo>
                  <a:lnTo>
                    <a:pt x="1592" y="282"/>
                  </a:lnTo>
                  <a:lnTo>
                    <a:pt x="1592" y="280"/>
                  </a:lnTo>
                  <a:lnTo>
                    <a:pt x="1592" y="276"/>
                  </a:lnTo>
                  <a:lnTo>
                    <a:pt x="1590" y="272"/>
                  </a:lnTo>
                  <a:lnTo>
                    <a:pt x="1588" y="270"/>
                  </a:lnTo>
                  <a:lnTo>
                    <a:pt x="1584" y="268"/>
                  </a:lnTo>
                  <a:lnTo>
                    <a:pt x="1578" y="268"/>
                  </a:lnTo>
                  <a:lnTo>
                    <a:pt x="1566" y="266"/>
                  </a:lnTo>
                  <a:lnTo>
                    <a:pt x="1552" y="264"/>
                  </a:lnTo>
                  <a:lnTo>
                    <a:pt x="1538" y="260"/>
                  </a:lnTo>
                  <a:lnTo>
                    <a:pt x="1528" y="256"/>
                  </a:lnTo>
                  <a:lnTo>
                    <a:pt x="1524" y="256"/>
                  </a:lnTo>
                  <a:lnTo>
                    <a:pt x="1528" y="260"/>
                  </a:lnTo>
                  <a:lnTo>
                    <a:pt x="1526" y="264"/>
                  </a:lnTo>
                  <a:lnTo>
                    <a:pt x="1524" y="268"/>
                  </a:lnTo>
                  <a:lnTo>
                    <a:pt x="1518" y="270"/>
                  </a:lnTo>
                  <a:lnTo>
                    <a:pt x="1512" y="272"/>
                  </a:lnTo>
                  <a:lnTo>
                    <a:pt x="1504" y="276"/>
                  </a:lnTo>
                  <a:lnTo>
                    <a:pt x="1502" y="286"/>
                  </a:lnTo>
                  <a:lnTo>
                    <a:pt x="1502" y="296"/>
                  </a:lnTo>
                  <a:lnTo>
                    <a:pt x="1502" y="306"/>
                  </a:lnTo>
                  <a:lnTo>
                    <a:pt x="1502" y="310"/>
                  </a:lnTo>
                  <a:lnTo>
                    <a:pt x="1494" y="312"/>
                  </a:lnTo>
                  <a:lnTo>
                    <a:pt x="1482" y="318"/>
                  </a:lnTo>
                  <a:lnTo>
                    <a:pt x="1460" y="304"/>
                  </a:lnTo>
                  <a:lnTo>
                    <a:pt x="1452" y="310"/>
                  </a:lnTo>
                  <a:lnTo>
                    <a:pt x="1438" y="310"/>
                  </a:lnTo>
                  <a:lnTo>
                    <a:pt x="1422" y="294"/>
                  </a:lnTo>
                  <a:lnTo>
                    <a:pt x="1422" y="294"/>
                  </a:lnTo>
                  <a:lnTo>
                    <a:pt x="1420" y="296"/>
                  </a:lnTo>
                  <a:lnTo>
                    <a:pt x="1418" y="300"/>
                  </a:lnTo>
                  <a:lnTo>
                    <a:pt x="1416" y="304"/>
                  </a:lnTo>
                  <a:lnTo>
                    <a:pt x="1412" y="308"/>
                  </a:lnTo>
                  <a:lnTo>
                    <a:pt x="1410" y="312"/>
                  </a:lnTo>
                  <a:lnTo>
                    <a:pt x="1410" y="316"/>
                  </a:lnTo>
                  <a:lnTo>
                    <a:pt x="1408" y="320"/>
                  </a:lnTo>
                  <a:lnTo>
                    <a:pt x="1404" y="324"/>
                  </a:lnTo>
                  <a:lnTo>
                    <a:pt x="1402" y="328"/>
                  </a:lnTo>
                  <a:lnTo>
                    <a:pt x="1398" y="330"/>
                  </a:lnTo>
                  <a:lnTo>
                    <a:pt x="1396" y="334"/>
                  </a:lnTo>
                  <a:lnTo>
                    <a:pt x="1396" y="334"/>
                  </a:lnTo>
                  <a:lnTo>
                    <a:pt x="1392" y="320"/>
                  </a:lnTo>
                  <a:lnTo>
                    <a:pt x="1384" y="304"/>
                  </a:lnTo>
                  <a:lnTo>
                    <a:pt x="1384" y="274"/>
                  </a:lnTo>
                  <a:lnTo>
                    <a:pt x="1388" y="254"/>
                  </a:lnTo>
                  <a:lnTo>
                    <a:pt x="1386" y="248"/>
                  </a:lnTo>
                  <a:lnTo>
                    <a:pt x="1384" y="246"/>
                  </a:lnTo>
                  <a:lnTo>
                    <a:pt x="1382" y="244"/>
                  </a:lnTo>
                  <a:lnTo>
                    <a:pt x="1378" y="242"/>
                  </a:lnTo>
                  <a:lnTo>
                    <a:pt x="1374" y="242"/>
                  </a:lnTo>
                  <a:lnTo>
                    <a:pt x="1372" y="244"/>
                  </a:lnTo>
                  <a:lnTo>
                    <a:pt x="1370" y="244"/>
                  </a:lnTo>
                  <a:lnTo>
                    <a:pt x="1368" y="244"/>
                  </a:lnTo>
                  <a:lnTo>
                    <a:pt x="1368" y="244"/>
                  </a:lnTo>
                  <a:lnTo>
                    <a:pt x="1366" y="240"/>
                  </a:lnTo>
                  <a:lnTo>
                    <a:pt x="1362" y="238"/>
                  </a:lnTo>
                  <a:lnTo>
                    <a:pt x="1356" y="234"/>
                  </a:lnTo>
                  <a:lnTo>
                    <a:pt x="1348" y="232"/>
                  </a:lnTo>
                  <a:lnTo>
                    <a:pt x="1338" y="230"/>
                  </a:lnTo>
                  <a:lnTo>
                    <a:pt x="1332" y="230"/>
                  </a:lnTo>
                  <a:lnTo>
                    <a:pt x="1326" y="228"/>
                  </a:lnTo>
                  <a:lnTo>
                    <a:pt x="1322" y="228"/>
                  </a:lnTo>
                  <a:lnTo>
                    <a:pt x="1320" y="230"/>
                  </a:lnTo>
                  <a:lnTo>
                    <a:pt x="1316" y="232"/>
                  </a:lnTo>
                  <a:lnTo>
                    <a:pt x="1312" y="234"/>
                  </a:lnTo>
                  <a:lnTo>
                    <a:pt x="1308" y="238"/>
                  </a:lnTo>
                  <a:lnTo>
                    <a:pt x="1296" y="242"/>
                  </a:lnTo>
                  <a:lnTo>
                    <a:pt x="1284" y="240"/>
                  </a:lnTo>
                  <a:lnTo>
                    <a:pt x="1272" y="238"/>
                  </a:lnTo>
                  <a:lnTo>
                    <a:pt x="1262" y="236"/>
                  </a:lnTo>
                  <a:lnTo>
                    <a:pt x="1258" y="234"/>
                  </a:lnTo>
                  <a:lnTo>
                    <a:pt x="1224" y="216"/>
                  </a:lnTo>
                  <a:lnTo>
                    <a:pt x="1210" y="216"/>
                  </a:lnTo>
                  <a:lnTo>
                    <a:pt x="1194" y="214"/>
                  </a:lnTo>
                  <a:lnTo>
                    <a:pt x="1182" y="208"/>
                  </a:lnTo>
                  <a:lnTo>
                    <a:pt x="1172" y="204"/>
                  </a:lnTo>
                  <a:lnTo>
                    <a:pt x="1168" y="202"/>
                  </a:lnTo>
                  <a:lnTo>
                    <a:pt x="1160" y="196"/>
                  </a:lnTo>
                  <a:lnTo>
                    <a:pt x="1156" y="190"/>
                  </a:lnTo>
                  <a:lnTo>
                    <a:pt x="1164" y="186"/>
                  </a:lnTo>
                  <a:lnTo>
                    <a:pt x="1166" y="184"/>
                  </a:lnTo>
                  <a:lnTo>
                    <a:pt x="1166" y="182"/>
                  </a:lnTo>
                  <a:lnTo>
                    <a:pt x="1166" y="178"/>
                  </a:lnTo>
                  <a:lnTo>
                    <a:pt x="1164" y="172"/>
                  </a:lnTo>
                  <a:lnTo>
                    <a:pt x="1160" y="170"/>
                  </a:lnTo>
                  <a:lnTo>
                    <a:pt x="1158" y="168"/>
                  </a:lnTo>
                  <a:lnTo>
                    <a:pt x="1156" y="168"/>
                  </a:lnTo>
                  <a:lnTo>
                    <a:pt x="1152" y="170"/>
                  </a:lnTo>
                  <a:lnTo>
                    <a:pt x="1150" y="170"/>
                  </a:lnTo>
                  <a:lnTo>
                    <a:pt x="1148" y="172"/>
                  </a:lnTo>
                  <a:lnTo>
                    <a:pt x="1148" y="172"/>
                  </a:lnTo>
                  <a:lnTo>
                    <a:pt x="1146" y="174"/>
                  </a:lnTo>
                  <a:lnTo>
                    <a:pt x="1144" y="176"/>
                  </a:lnTo>
                  <a:lnTo>
                    <a:pt x="1142" y="180"/>
                  </a:lnTo>
                  <a:lnTo>
                    <a:pt x="1140" y="184"/>
                  </a:lnTo>
                  <a:lnTo>
                    <a:pt x="1136" y="190"/>
                  </a:lnTo>
                  <a:lnTo>
                    <a:pt x="1132" y="194"/>
                  </a:lnTo>
                  <a:lnTo>
                    <a:pt x="1128" y="198"/>
                  </a:lnTo>
                  <a:lnTo>
                    <a:pt x="1126" y="200"/>
                  </a:lnTo>
                  <a:lnTo>
                    <a:pt x="1120" y="202"/>
                  </a:lnTo>
                  <a:lnTo>
                    <a:pt x="1116" y="206"/>
                  </a:lnTo>
                  <a:lnTo>
                    <a:pt x="1112" y="210"/>
                  </a:lnTo>
                  <a:lnTo>
                    <a:pt x="1110" y="216"/>
                  </a:lnTo>
                  <a:lnTo>
                    <a:pt x="1108" y="220"/>
                  </a:lnTo>
                  <a:lnTo>
                    <a:pt x="1106" y="222"/>
                  </a:lnTo>
                  <a:lnTo>
                    <a:pt x="1104" y="224"/>
                  </a:lnTo>
                  <a:lnTo>
                    <a:pt x="1096" y="224"/>
                  </a:lnTo>
                  <a:lnTo>
                    <a:pt x="1092" y="204"/>
                  </a:lnTo>
                  <a:lnTo>
                    <a:pt x="1084" y="194"/>
                  </a:lnTo>
                  <a:lnTo>
                    <a:pt x="1108" y="192"/>
                  </a:lnTo>
                  <a:lnTo>
                    <a:pt x="1134" y="160"/>
                  </a:lnTo>
                  <a:lnTo>
                    <a:pt x="1150" y="144"/>
                  </a:lnTo>
                  <a:lnTo>
                    <a:pt x="1158" y="130"/>
                  </a:lnTo>
                  <a:lnTo>
                    <a:pt x="1162" y="122"/>
                  </a:lnTo>
                  <a:lnTo>
                    <a:pt x="1164" y="120"/>
                  </a:lnTo>
                  <a:lnTo>
                    <a:pt x="1164" y="96"/>
                  </a:lnTo>
                  <a:lnTo>
                    <a:pt x="1166" y="78"/>
                  </a:lnTo>
                  <a:lnTo>
                    <a:pt x="1160" y="64"/>
                  </a:lnTo>
                  <a:lnTo>
                    <a:pt x="1148" y="54"/>
                  </a:lnTo>
                  <a:lnTo>
                    <a:pt x="1134" y="52"/>
                  </a:lnTo>
                  <a:lnTo>
                    <a:pt x="1122" y="56"/>
                  </a:lnTo>
                  <a:lnTo>
                    <a:pt x="1108" y="64"/>
                  </a:lnTo>
                  <a:lnTo>
                    <a:pt x="1098" y="68"/>
                  </a:lnTo>
                  <a:lnTo>
                    <a:pt x="1090" y="70"/>
                  </a:lnTo>
                  <a:lnTo>
                    <a:pt x="1084" y="70"/>
                  </a:lnTo>
                  <a:lnTo>
                    <a:pt x="1080" y="70"/>
                  </a:lnTo>
                  <a:lnTo>
                    <a:pt x="1080" y="70"/>
                  </a:lnTo>
                  <a:lnTo>
                    <a:pt x="1078" y="52"/>
                  </a:lnTo>
                  <a:lnTo>
                    <a:pt x="1070" y="46"/>
                  </a:lnTo>
                  <a:lnTo>
                    <a:pt x="1080" y="20"/>
                  </a:lnTo>
                  <a:lnTo>
                    <a:pt x="1082" y="20"/>
                  </a:lnTo>
                  <a:lnTo>
                    <a:pt x="1084" y="18"/>
                  </a:lnTo>
                  <a:lnTo>
                    <a:pt x="1086" y="18"/>
                  </a:lnTo>
                  <a:lnTo>
                    <a:pt x="1088" y="16"/>
                  </a:lnTo>
                  <a:lnTo>
                    <a:pt x="1088" y="14"/>
                  </a:lnTo>
                  <a:lnTo>
                    <a:pt x="1088" y="10"/>
                  </a:lnTo>
                  <a:lnTo>
                    <a:pt x="1086" y="8"/>
                  </a:lnTo>
                  <a:lnTo>
                    <a:pt x="1080" y="4"/>
                  </a:lnTo>
                  <a:lnTo>
                    <a:pt x="1068" y="0"/>
                  </a:lnTo>
                  <a:lnTo>
                    <a:pt x="1056" y="4"/>
                  </a:lnTo>
                  <a:lnTo>
                    <a:pt x="1048" y="10"/>
                  </a:lnTo>
                  <a:lnTo>
                    <a:pt x="1042" y="16"/>
                  </a:lnTo>
                  <a:lnTo>
                    <a:pt x="1038" y="22"/>
                  </a:lnTo>
                  <a:lnTo>
                    <a:pt x="1030" y="32"/>
                  </a:lnTo>
                  <a:lnTo>
                    <a:pt x="1022" y="42"/>
                  </a:lnTo>
                  <a:lnTo>
                    <a:pt x="1016" y="50"/>
                  </a:lnTo>
                  <a:lnTo>
                    <a:pt x="1012" y="54"/>
                  </a:lnTo>
                  <a:lnTo>
                    <a:pt x="1016" y="62"/>
                  </a:lnTo>
                  <a:lnTo>
                    <a:pt x="1008" y="76"/>
                  </a:lnTo>
                  <a:lnTo>
                    <a:pt x="990" y="68"/>
                  </a:lnTo>
                  <a:lnTo>
                    <a:pt x="988" y="68"/>
                  </a:lnTo>
                  <a:lnTo>
                    <a:pt x="986" y="68"/>
                  </a:lnTo>
                  <a:lnTo>
                    <a:pt x="986" y="68"/>
                  </a:lnTo>
                  <a:lnTo>
                    <a:pt x="986" y="70"/>
                  </a:lnTo>
                  <a:lnTo>
                    <a:pt x="988" y="72"/>
                  </a:lnTo>
                  <a:lnTo>
                    <a:pt x="990" y="74"/>
                  </a:lnTo>
                  <a:lnTo>
                    <a:pt x="992" y="76"/>
                  </a:lnTo>
                  <a:lnTo>
                    <a:pt x="992" y="78"/>
                  </a:lnTo>
                  <a:lnTo>
                    <a:pt x="994" y="78"/>
                  </a:lnTo>
                  <a:lnTo>
                    <a:pt x="1020" y="98"/>
                  </a:lnTo>
                  <a:lnTo>
                    <a:pt x="1020" y="100"/>
                  </a:lnTo>
                  <a:lnTo>
                    <a:pt x="1020" y="102"/>
                  </a:lnTo>
                  <a:lnTo>
                    <a:pt x="1020" y="108"/>
                  </a:lnTo>
                  <a:lnTo>
                    <a:pt x="1020" y="114"/>
                  </a:lnTo>
                  <a:lnTo>
                    <a:pt x="1020" y="122"/>
                  </a:lnTo>
                  <a:lnTo>
                    <a:pt x="1018" y="126"/>
                  </a:lnTo>
                  <a:lnTo>
                    <a:pt x="1014" y="130"/>
                  </a:lnTo>
                  <a:lnTo>
                    <a:pt x="1010" y="128"/>
                  </a:lnTo>
                  <a:lnTo>
                    <a:pt x="1006" y="126"/>
                  </a:lnTo>
                  <a:lnTo>
                    <a:pt x="1002" y="120"/>
                  </a:lnTo>
                  <a:lnTo>
                    <a:pt x="998" y="112"/>
                  </a:lnTo>
                  <a:lnTo>
                    <a:pt x="992" y="100"/>
                  </a:lnTo>
                  <a:lnTo>
                    <a:pt x="980" y="92"/>
                  </a:lnTo>
                  <a:lnTo>
                    <a:pt x="966" y="90"/>
                  </a:lnTo>
                  <a:lnTo>
                    <a:pt x="952" y="92"/>
                  </a:lnTo>
                  <a:lnTo>
                    <a:pt x="944" y="92"/>
                  </a:lnTo>
                  <a:lnTo>
                    <a:pt x="940" y="92"/>
                  </a:lnTo>
                  <a:lnTo>
                    <a:pt x="936" y="92"/>
                  </a:lnTo>
                  <a:lnTo>
                    <a:pt x="932" y="90"/>
                  </a:lnTo>
                  <a:lnTo>
                    <a:pt x="930" y="88"/>
                  </a:lnTo>
                  <a:lnTo>
                    <a:pt x="930" y="86"/>
                  </a:lnTo>
                  <a:lnTo>
                    <a:pt x="930" y="84"/>
                  </a:lnTo>
                  <a:lnTo>
                    <a:pt x="930" y="84"/>
                  </a:lnTo>
                  <a:lnTo>
                    <a:pt x="928" y="84"/>
                  </a:lnTo>
                  <a:lnTo>
                    <a:pt x="924" y="86"/>
                  </a:lnTo>
                  <a:lnTo>
                    <a:pt x="920" y="88"/>
                  </a:lnTo>
                  <a:lnTo>
                    <a:pt x="914" y="92"/>
                  </a:lnTo>
                  <a:lnTo>
                    <a:pt x="910" y="94"/>
                  </a:lnTo>
                  <a:lnTo>
                    <a:pt x="906" y="98"/>
                  </a:lnTo>
                  <a:lnTo>
                    <a:pt x="902" y="100"/>
                  </a:lnTo>
                  <a:lnTo>
                    <a:pt x="898" y="104"/>
                  </a:lnTo>
                  <a:lnTo>
                    <a:pt x="892" y="110"/>
                  </a:lnTo>
                  <a:lnTo>
                    <a:pt x="884" y="114"/>
                  </a:lnTo>
                  <a:lnTo>
                    <a:pt x="872" y="116"/>
                  </a:lnTo>
                  <a:lnTo>
                    <a:pt x="864" y="122"/>
                  </a:lnTo>
                  <a:lnTo>
                    <a:pt x="856" y="132"/>
                  </a:lnTo>
                  <a:lnTo>
                    <a:pt x="850" y="146"/>
                  </a:lnTo>
                  <a:lnTo>
                    <a:pt x="846" y="158"/>
                  </a:lnTo>
                  <a:lnTo>
                    <a:pt x="844" y="162"/>
                  </a:lnTo>
                  <a:lnTo>
                    <a:pt x="842" y="168"/>
                  </a:lnTo>
                  <a:lnTo>
                    <a:pt x="836" y="172"/>
                  </a:lnTo>
                  <a:lnTo>
                    <a:pt x="830" y="176"/>
                  </a:lnTo>
                  <a:lnTo>
                    <a:pt x="826" y="180"/>
                  </a:lnTo>
                  <a:lnTo>
                    <a:pt x="822" y="182"/>
                  </a:lnTo>
                  <a:lnTo>
                    <a:pt x="818" y="184"/>
                  </a:lnTo>
                  <a:lnTo>
                    <a:pt x="818" y="188"/>
                  </a:lnTo>
                  <a:lnTo>
                    <a:pt x="820" y="190"/>
                  </a:lnTo>
                  <a:lnTo>
                    <a:pt x="822" y="192"/>
                  </a:lnTo>
                  <a:lnTo>
                    <a:pt x="822" y="196"/>
                  </a:lnTo>
                  <a:lnTo>
                    <a:pt x="818" y="202"/>
                  </a:lnTo>
                  <a:lnTo>
                    <a:pt x="804" y="208"/>
                  </a:lnTo>
                  <a:lnTo>
                    <a:pt x="782" y="214"/>
                  </a:lnTo>
                  <a:lnTo>
                    <a:pt x="772" y="220"/>
                  </a:lnTo>
                  <a:lnTo>
                    <a:pt x="768" y="232"/>
                  </a:lnTo>
                  <a:lnTo>
                    <a:pt x="764" y="244"/>
                  </a:lnTo>
                  <a:lnTo>
                    <a:pt x="766" y="256"/>
                  </a:lnTo>
                  <a:lnTo>
                    <a:pt x="766" y="266"/>
                  </a:lnTo>
                  <a:lnTo>
                    <a:pt x="766" y="272"/>
                  </a:lnTo>
                  <a:lnTo>
                    <a:pt x="768" y="276"/>
                  </a:lnTo>
                  <a:lnTo>
                    <a:pt x="772" y="276"/>
                  </a:lnTo>
                  <a:lnTo>
                    <a:pt x="776" y="278"/>
                  </a:lnTo>
                  <a:lnTo>
                    <a:pt x="782" y="278"/>
                  </a:lnTo>
                  <a:lnTo>
                    <a:pt x="784" y="278"/>
                  </a:lnTo>
                  <a:lnTo>
                    <a:pt x="786" y="278"/>
                  </a:lnTo>
                  <a:lnTo>
                    <a:pt x="786" y="282"/>
                  </a:lnTo>
                  <a:lnTo>
                    <a:pt x="788" y="284"/>
                  </a:lnTo>
                  <a:lnTo>
                    <a:pt x="792" y="288"/>
                  </a:lnTo>
                  <a:lnTo>
                    <a:pt x="796" y="292"/>
                  </a:lnTo>
                  <a:lnTo>
                    <a:pt x="800" y="294"/>
                  </a:lnTo>
                  <a:lnTo>
                    <a:pt x="802" y="296"/>
                  </a:lnTo>
                  <a:lnTo>
                    <a:pt x="804" y="298"/>
                  </a:lnTo>
                  <a:lnTo>
                    <a:pt x="804" y="344"/>
                  </a:lnTo>
                  <a:lnTo>
                    <a:pt x="800" y="352"/>
                  </a:lnTo>
                  <a:lnTo>
                    <a:pt x="800" y="358"/>
                  </a:lnTo>
                  <a:lnTo>
                    <a:pt x="800" y="364"/>
                  </a:lnTo>
                  <a:lnTo>
                    <a:pt x="802" y="368"/>
                  </a:lnTo>
                  <a:lnTo>
                    <a:pt x="806" y="372"/>
                  </a:lnTo>
                  <a:lnTo>
                    <a:pt x="808" y="374"/>
                  </a:lnTo>
                  <a:lnTo>
                    <a:pt x="810" y="376"/>
                  </a:lnTo>
                  <a:lnTo>
                    <a:pt x="812" y="376"/>
                  </a:lnTo>
                  <a:lnTo>
                    <a:pt x="812" y="382"/>
                  </a:lnTo>
                  <a:lnTo>
                    <a:pt x="800" y="380"/>
                  </a:lnTo>
                  <a:lnTo>
                    <a:pt x="796" y="378"/>
                  </a:lnTo>
                  <a:lnTo>
                    <a:pt x="792" y="374"/>
                  </a:lnTo>
                  <a:lnTo>
                    <a:pt x="788" y="370"/>
                  </a:lnTo>
                  <a:lnTo>
                    <a:pt x="784" y="366"/>
                  </a:lnTo>
                  <a:lnTo>
                    <a:pt x="782" y="360"/>
                  </a:lnTo>
                  <a:lnTo>
                    <a:pt x="782" y="356"/>
                  </a:lnTo>
                  <a:lnTo>
                    <a:pt x="782" y="352"/>
                  </a:lnTo>
                  <a:lnTo>
                    <a:pt x="784" y="348"/>
                  </a:lnTo>
                  <a:lnTo>
                    <a:pt x="784" y="344"/>
                  </a:lnTo>
                  <a:lnTo>
                    <a:pt x="782" y="340"/>
                  </a:lnTo>
                  <a:lnTo>
                    <a:pt x="778" y="338"/>
                  </a:lnTo>
                  <a:lnTo>
                    <a:pt x="776" y="338"/>
                  </a:lnTo>
                  <a:lnTo>
                    <a:pt x="776" y="336"/>
                  </a:lnTo>
                  <a:lnTo>
                    <a:pt x="776" y="334"/>
                  </a:lnTo>
                  <a:lnTo>
                    <a:pt x="778" y="332"/>
                  </a:lnTo>
                  <a:lnTo>
                    <a:pt x="782" y="326"/>
                  </a:lnTo>
                  <a:lnTo>
                    <a:pt x="784" y="322"/>
                  </a:lnTo>
                  <a:lnTo>
                    <a:pt x="788" y="316"/>
                  </a:lnTo>
                  <a:lnTo>
                    <a:pt x="790" y="308"/>
                  </a:lnTo>
                  <a:lnTo>
                    <a:pt x="790" y="304"/>
                  </a:lnTo>
                  <a:lnTo>
                    <a:pt x="788" y="300"/>
                  </a:lnTo>
                  <a:lnTo>
                    <a:pt x="788" y="298"/>
                  </a:lnTo>
                  <a:lnTo>
                    <a:pt x="786" y="298"/>
                  </a:lnTo>
                  <a:lnTo>
                    <a:pt x="782" y="298"/>
                  </a:lnTo>
                  <a:lnTo>
                    <a:pt x="778" y="298"/>
                  </a:lnTo>
                  <a:lnTo>
                    <a:pt x="774" y="298"/>
                  </a:lnTo>
                  <a:lnTo>
                    <a:pt x="768" y="296"/>
                  </a:lnTo>
                  <a:lnTo>
                    <a:pt x="766" y="294"/>
                  </a:lnTo>
                  <a:lnTo>
                    <a:pt x="764" y="292"/>
                  </a:lnTo>
                  <a:lnTo>
                    <a:pt x="762" y="290"/>
                  </a:lnTo>
                  <a:lnTo>
                    <a:pt x="762" y="290"/>
                  </a:lnTo>
                  <a:lnTo>
                    <a:pt x="758" y="290"/>
                  </a:lnTo>
                  <a:lnTo>
                    <a:pt x="754" y="290"/>
                  </a:lnTo>
                  <a:lnTo>
                    <a:pt x="750" y="288"/>
                  </a:lnTo>
                  <a:lnTo>
                    <a:pt x="744" y="286"/>
                  </a:lnTo>
                  <a:lnTo>
                    <a:pt x="738" y="284"/>
                  </a:lnTo>
                  <a:lnTo>
                    <a:pt x="732" y="280"/>
                  </a:lnTo>
                  <a:lnTo>
                    <a:pt x="728" y="276"/>
                  </a:lnTo>
                  <a:lnTo>
                    <a:pt x="726" y="276"/>
                  </a:lnTo>
                  <a:lnTo>
                    <a:pt x="724" y="274"/>
                  </a:lnTo>
                  <a:lnTo>
                    <a:pt x="722" y="276"/>
                  </a:lnTo>
                  <a:lnTo>
                    <a:pt x="720" y="278"/>
                  </a:lnTo>
                  <a:lnTo>
                    <a:pt x="718" y="280"/>
                  </a:lnTo>
                  <a:lnTo>
                    <a:pt x="718" y="282"/>
                  </a:lnTo>
                  <a:lnTo>
                    <a:pt x="716" y="282"/>
                  </a:lnTo>
                  <a:lnTo>
                    <a:pt x="712" y="278"/>
                  </a:lnTo>
                  <a:lnTo>
                    <a:pt x="710" y="270"/>
                  </a:lnTo>
                  <a:lnTo>
                    <a:pt x="710" y="260"/>
                  </a:lnTo>
                  <a:lnTo>
                    <a:pt x="710" y="250"/>
                  </a:lnTo>
                  <a:lnTo>
                    <a:pt x="708" y="246"/>
                  </a:lnTo>
                  <a:lnTo>
                    <a:pt x="706" y="244"/>
                  </a:lnTo>
                  <a:lnTo>
                    <a:pt x="704" y="244"/>
                  </a:lnTo>
                  <a:lnTo>
                    <a:pt x="700" y="242"/>
                  </a:lnTo>
                  <a:lnTo>
                    <a:pt x="696" y="242"/>
                  </a:lnTo>
                  <a:lnTo>
                    <a:pt x="694" y="244"/>
                  </a:lnTo>
                  <a:lnTo>
                    <a:pt x="692" y="244"/>
                  </a:lnTo>
                  <a:lnTo>
                    <a:pt x="690" y="244"/>
                  </a:lnTo>
                  <a:lnTo>
                    <a:pt x="688" y="246"/>
                  </a:lnTo>
                  <a:lnTo>
                    <a:pt x="684" y="248"/>
                  </a:lnTo>
                  <a:lnTo>
                    <a:pt x="684" y="250"/>
                  </a:lnTo>
                  <a:lnTo>
                    <a:pt x="684" y="254"/>
                  </a:lnTo>
                  <a:lnTo>
                    <a:pt x="684" y="258"/>
                  </a:lnTo>
                  <a:lnTo>
                    <a:pt x="686" y="262"/>
                  </a:lnTo>
                  <a:lnTo>
                    <a:pt x="686" y="266"/>
                  </a:lnTo>
                  <a:lnTo>
                    <a:pt x="688" y="270"/>
                  </a:lnTo>
                  <a:lnTo>
                    <a:pt x="690" y="274"/>
                  </a:lnTo>
                  <a:lnTo>
                    <a:pt x="690" y="278"/>
                  </a:lnTo>
                  <a:lnTo>
                    <a:pt x="690" y="282"/>
                  </a:lnTo>
                  <a:lnTo>
                    <a:pt x="690" y="284"/>
                  </a:lnTo>
                  <a:lnTo>
                    <a:pt x="686" y="288"/>
                  </a:lnTo>
                  <a:lnTo>
                    <a:pt x="682" y="290"/>
                  </a:lnTo>
                  <a:lnTo>
                    <a:pt x="676" y="292"/>
                  </a:lnTo>
                  <a:lnTo>
                    <a:pt x="672" y="298"/>
                  </a:lnTo>
                  <a:lnTo>
                    <a:pt x="670" y="304"/>
                  </a:lnTo>
                  <a:lnTo>
                    <a:pt x="668" y="308"/>
                  </a:lnTo>
                  <a:lnTo>
                    <a:pt x="670" y="314"/>
                  </a:lnTo>
                  <a:lnTo>
                    <a:pt x="670" y="318"/>
                  </a:lnTo>
                  <a:lnTo>
                    <a:pt x="672" y="320"/>
                  </a:lnTo>
                  <a:lnTo>
                    <a:pt x="674" y="322"/>
                  </a:lnTo>
                  <a:lnTo>
                    <a:pt x="678" y="324"/>
                  </a:lnTo>
                  <a:lnTo>
                    <a:pt x="680" y="326"/>
                  </a:lnTo>
                  <a:lnTo>
                    <a:pt x="680" y="330"/>
                  </a:lnTo>
                  <a:lnTo>
                    <a:pt x="682" y="332"/>
                  </a:lnTo>
                  <a:lnTo>
                    <a:pt x="680" y="338"/>
                  </a:lnTo>
                  <a:lnTo>
                    <a:pt x="680" y="344"/>
                  </a:lnTo>
                  <a:lnTo>
                    <a:pt x="678" y="350"/>
                  </a:lnTo>
                  <a:lnTo>
                    <a:pt x="674" y="354"/>
                  </a:lnTo>
                  <a:lnTo>
                    <a:pt x="670" y="364"/>
                  </a:lnTo>
                  <a:lnTo>
                    <a:pt x="670" y="378"/>
                  </a:lnTo>
                  <a:lnTo>
                    <a:pt x="668" y="392"/>
                  </a:lnTo>
                  <a:lnTo>
                    <a:pt x="668" y="398"/>
                  </a:lnTo>
                  <a:lnTo>
                    <a:pt x="684" y="400"/>
                  </a:lnTo>
                  <a:lnTo>
                    <a:pt x="698" y="390"/>
                  </a:lnTo>
                  <a:lnTo>
                    <a:pt x="704" y="390"/>
                  </a:lnTo>
                  <a:lnTo>
                    <a:pt x="710" y="390"/>
                  </a:lnTo>
                  <a:lnTo>
                    <a:pt x="714" y="392"/>
                  </a:lnTo>
                  <a:lnTo>
                    <a:pt x="716" y="394"/>
                  </a:lnTo>
                  <a:lnTo>
                    <a:pt x="718" y="398"/>
                  </a:lnTo>
                  <a:lnTo>
                    <a:pt x="720" y="400"/>
                  </a:lnTo>
                  <a:lnTo>
                    <a:pt x="722" y="402"/>
                  </a:lnTo>
                  <a:lnTo>
                    <a:pt x="722" y="404"/>
                  </a:lnTo>
                  <a:lnTo>
                    <a:pt x="724" y="406"/>
                  </a:lnTo>
                  <a:lnTo>
                    <a:pt x="726" y="416"/>
                  </a:lnTo>
                  <a:lnTo>
                    <a:pt x="730" y="428"/>
                  </a:lnTo>
                  <a:lnTo>
                    <a:pt x="732" y="438"/>
                  </a:lnTo>
                  <a:lnTo>
                    <a:pt x="732" y="444"/>
                  </a:lnTo>
                  <a:lnTo>
                    <a:pt x="734" y="446"/>
                  </a:lnTo>
                  <a:lnTo>
                    <a:pt x="736" y="448"/>
                  </a:lnTo>
                  <a:lnTo>
                    <a:pt x="738" y="450"/>
                  </a:lnTo>
                  <a:lnTo>
                    <a:pt x="740" y="450"/>
                  </a:lnTo>
                  <a:lnTo>
                    <a:pt x="742" y="450"/>
                  </a:lnTo>
                  <a:lnTo>
                    <a:pt x="742" y="450"/>
                  </a:lnTo>
                  <a:lnTo>
                    <a:pt x="742" y="450"/>
                  </a:lnTo>
                  <a:lnTo>
                    <a:pt x="746" y="448"/>
                  </a:lnTo>
                  <a:lnTo>
                    <a:pt x="748" y="448"/>
                  </a:lnTo>
                  <a:lnTo>
                    <a:pt x="752" y="448"/>
                  </a:lnTo>
                  <a:lnTo>
                    <a:pt x="754" y="450"/>
                  </a:lnTo>
                  <a:lnTo>
                    <a:pt x="758" y="452"/>
                  </a:lnTo>
                  <a:lnTo>
                    <a:pt x="760" y="454"/>
                  </a:lnTo>
                  <a:lnTo>
                    <a:pt x="766" y="456"/>
                  </a:lnTo>
                  <a:lnTo>
                    <a:pt x="770" y="458"/>
                  </a:lnTo>
                  <a:lnTo>
                    <a:pt x="774" y="458"/>
                  </a:lnTo>
                  <a:lnTo>
                    <a:pt x="774" y="458"/>
                  </a:lnTo>
                  <a:lnTo>
                    <a:pt x="772" y="462"/>
                  </a:lnTo>
                  <a:lnTo>
                    <a:pt x="768" y="466"/>
                  </a:lnTo>
                  <a:lnTo>
                    <a:pt x="764" y="468"/>
                  </a:lnTo>
                  <a:lnTo>
                    <a:pt x="760" y="468"/>
                  </a:lnTo>
                  <a:lnTo>
                    <a:pt x="758" y="470"/>
                  </a:lnTo>
                  <a:lnTo>
                    <a:pt x="756" y="470"/>
                  </a:lnTo>
                  <a:lnTo>
                    <a:pt x="752" y="470"/>
                  </a:lnTo>
                  <a:lnTo>
                    <a:pt x="750" y="472"/>
                  </a:lnTo>
                  <a:lnTo>
                    <a:pt x="748" y="476"/>
                  </a:lnTo>
                  <a:lnTo>
                    <a:pt x="746" y="480"/>
                  </a:lnTo>
                  <a:lnTo>
                    <a:pt x="746" y="484"/>
                  </a:lnTo>
                  <a:lnTo>
                    <a:pt x="748" y="486"/>
                  </a:lnTo>
                  <a:lnTo>
                    <a:pt x="752" y="496"/>
                  </a:lnTo>
                  <a:lnTo>
                    <a:pt x="752" y="510"/>
                  </a:lnTo>
                  <a:lnTo>
                    <a:pt x="752" y="520"/>
                  </a:lnTo>
                  <a:lnTo>
                    <a:pt x="750" y="522"/>
                  </a:lnTo>
                  <a:lnTo>
                    <a:pt x="746" y="524"/>
                  </a:lnTo>
                  <a:lnTo>
                    <a:pt x="744" y="522"/>
                  </a:lnTo>
                  <a:lnTo>
                    <a:pt x="740" y="520"/>
                  </a:lnTo>
                  <a:lnTo>
                    <a:pt x="738" y="516"/>
                  </a:lnTo>
                  <a:lnTo>
                    <a:pt x="738" y="510"/>
                  </a:lnTo>
                  <a:lnTo>
                    <a:pt x="736" y="498"/>
                  </a:lnTo>
                  <a:lnTo>
                    <a:pt x="730" y="484"/>
                  </a:lnTo>
                  <a:lnTo>
                    <a:pt x="726" y="476"/>
                  </a:lnTo>
                  <a:lnTo>
                    <a:pt x="724" y="474"/>
                  </a:lnTo>
                  <a:lnTo>
                    <a:pt x="722" y="474"/>
                  </a:lnTo>
                  <a:lnTo>
                    <a:pt x="720" y="476"/>
                  </a:lnTo>
                  <a:lnTo>
                    <a:pt x="718" y="480"/>
                  </a:lnTo>
                  <a:lnTo>
                    <a:pt x="716" y="482"/>
                  </a:lnTo>
                  <a:lnTo>
                    <a:pt x="716" y="484"/>
                  </a:lnTo>
                  <a:lnTo>
                    <a:pt x="714" y="488"/>
                  </a:lnTo>
                  <a:lnTo>
                    <a:pt x="712" y="492"/>
                  </a:lnTo>
                  <a:lnTo>
                    <a:pt x="710" y="494"/>
                  </a:lnTo>
                  <a:lnTo>
                    <a:pt x="706" y="494"/>
                  </a:lnTo>
                  <a:lnTo>
                    <a:pt x="704" y="494"/>
                  </a:lnTo>
                  <a:lnTo>
                    <a:pt x="704" y="492"/>
                  </a:lnTo>
                  <a:lnTo>
                    <a:pt x="704" y="490"/>
                  </a:lnTo>
                  <a:lnTo>
                    <a:pt x="704" y="488"/>
                  </a:lnTo>
                  <a:lnTo>
                    <a:pt x="706" y="486"/>
                  </a:lnTo>
                  <a:lnTo>
                    <a:pt x="706" y="486"/>
                  </a:lnTo>
                  <a:lnTo>
                    <a:pt x="708" y="476"/>
                  </a:lnTo>
                  <a:lnTo>
                    <a:pt x="710" y="460"/>
                  </a:lnTo>
                  <a:lnTo>
                    <a:pt x="712" y="442"/>
                  </a:lnTo>
                  <a:lnTo>
                    <a:pt x="712" y="424"/>
                  </a:lnTo>
                  <a:lnTo>
                    <a:pt x="712" y="412"/>
                  </a:lnTo>
                  <a:lnTo>
                    <a:pt x="710" y="408"/>
                  </a:lnTo>
                  <a:lnTo>
                    <a:pt x="706" y="398"/>
                  </a:lnTo>
                  <a:lnTo>
                    <a:pt x="698" y="408"/>
                  </a:lnTo>
                  <a:lnTo>
                    <a:pt x="698" y="408"/>
                  </a:lnTo>
                  <a:lnTo>
                    <a:pt x="696" y="410"/>
                  </a:lnTo>
                  <a:lnTo>
                    <a:pt x="692" y="410"/>
                  </a:lnTo>
                  <a:lnTo>
                    <a:pt x="686" y="410"/>
                  </a:lnTo>
                  <a:lnTo>
                    <a:pt x="682" y="412"/>
                  </a:lnTo>
                  <a:lnTo>
                    <a:pt x="680" y="414"/>
                  </a:lnTo>
                  <a:lnTo>
                    <a:pt x="678" y="416"/>
                  </a:lnTo>
                  <a:lnTo>
                    <a:pt x="678" y="418"/>
                  </a:lnTo>
                  <a:lnTo>
                    <a:pt x="678" y="418"/>
                  </a:lnTo>
                  <a:lnTo>
                    <a:pt x="676" y="424"/>
                  </a:lnTo>
                  <a:lnTo>
                    <a:pt x="676" y="440"/>
                  </a:lnTo>
                  <a:lnTo>
                    <a:pt x="676" y="456"/>
                  </a:lnTo>
                  <a:lnTo>
                    <a:pt x="676" y="468"/>
                  </a:lnTo>
                  <a:lnTo>
                    <a:pt x="674" y="474"/>
                  </a:lnTo>
                  <a:lnTo>
                    <a:pt x="674" y="478"/>
                  </a:lnTo>
                  <a:lnTo>
                    <a:pt x="670" y="482"/>
                  </a:lnTo>
                  <a:lnTo>
                    <a:pt x="666" y="486"/>
                  </a:lnTo>
                  <a:lnTo>
                    <a:pt x="662" y="486"/>
                  </a:lnTo>
                  <a:lnTo>
                    <a:pt x="658" y="486"/>
                  </a:lnTo>
                  <a:lnTo>
                    <a:pt x="652" y="488"/>
                  </a:lnTo>
                  <a:lnTo>
                    <a:pt x="648" y="490"/>
                  </a:lnTo>
                  <a:lnTo>
                    <a:pt x="646" y="492"/>
                  </a:lnTo>
                  <a:lnTo>
                    <a:pt x="646" y="492"/>
                  </a:lnTo>
                  <a:lnTo>
                    <a:pt x="632" y="494"/>
                  </a:lnTo>
                  <a:lnTo>
                    <a:pt x="618" y="490"/>
                  </a:lnTo>
                  <a:lnTo>
                    <a:pt x="606" y="486"/>
                  </a:lnTo>
                  <a:lnTo>
                    <a:pt x="602" y="484"/>
                  </a:lnTo>
                  <a:lnTo>
                    <a:pt x="610" y="480"/>
                  </a:lnTo>
                  <a:lnTo>
                    <a:pt x="622" y="478"/>
                  </a:lnTo>
                  <a:lnTo>
                    <a:pt x="636" y="476"/>
                  </a:lnTo>
                  <a:lnTo>
                    <a:pt x="642" y="476"/>
                  </a:lnTo>
                  <a:lnTo>
                    <a:pt x="646" y="474"/>
                  </a:lnTo>
                  <a:lnTo>
                    <a:pt x="648" y="472"/>
                  </a:lnTo>
                  <a:lnTo>
                    <a:pt x="648" y="468"/>
                  </a:lnTo>
                  <a:lnTo>
                    <a:pt x="648" y="466"/>
                  </a:lnTo>
                  <a:lnTo>
                    <a:pt x="648" y="466"/>
                  </a:lnTo>
                  <a:lnTo>
                    <a:pt x="646" y="462"/>
                  </a:lnTo>
                  <a:lnTo>
                    <a:pt x="646" y="458"/>
                  </a:lnTo>
                  <a:lnTo>
                    <a:pt x="646" y="456"/>
                  </a:lnTo>
                  <a:lnTo>
                    <a:pt x="646" y="454"/>
                  </a:lnTo>
                  <a:lnTo>
                    <a:pt x="648" y="452"/>
                  </a:lnTo>
                  <a:lnTo>
                    <a:pt x="650" y="448"/>
                  </a:lnTo>
                  <a:lnTo>
                    <a:pt x="652" y="444"/>
                  </a:lnTo>
                  <a:lnTo>
                    <a:pt x="656" y="440"/>
                  </a:lnTo>
                  <a:lnTo>
                    <a:pt x="660" y="434"/>
                  </a:lnTo>
                  <a:lnTo>
                    <a:pt x="662" y="430"/>
                  </a:lnTo>
                  <a:lnTo>
                    <a:pt x="664" y="428"/>
                  </a:lnTo>
                  <a:lnTo>
                    <a:pt x="664" y="426"/>
                  </a:lnTo>
                  <a:lnTo>
                    <a:pt x="668" y="422"/>
                  </a:lnTo>
                  <a:lnTo>
                    <a:pt x="668" y="418"/>
                  </a:lnTo>
                  <a:lnTo>
                    <a:pt x="668" y="416"/>
                  </a:lnTo>
                  <a:lnTo>
                    <a:pt x="666" y="416"/>
                  </a:lnTo>
                  <a:lnTo>
                    <a:pt x="666" y="414"/>
                  </a:lnTo>
                  <a:lnTo>
                    <a:pt x="664" y="414"/>
                  </a:lnTo>
                  <a:lnTo>
                    <a:pt x="662" y="414"/>
                  </a:lnTo>
                  <a:lnTo>
                    <a:pt x="660" y="412"/>
                  </a:lnTo>
                  <a:lnTo>
                    <a:pt x="658" y="412"/>
                  </a:lnTo>
                  <a:lnTo>
                    <a:pt x="656" y="410"/>
                  </a:lnTo>
                  <a:lnTo>
                    <a:pt x="656" y="408"/>
                  </a:lnTo>
                  <a:lnTo>
                    <a:pt x="656" y="400"/>
                  </a:lnTo>
                  <a:lnTo>
                    <a:pt x="656" y="384"/>
                  </a:lnTo>
                  <a:lnTo>
                    <a:pt x="656" y="368"/>
                  </a:lnTo>
                  <a:lnTo>
                    <a:pt x="656" y="354"/>
                  </a:lnTo>
                  <a:lnTo>
                    <a:pt x="656" y="348"/>
                  </a:lnTo>
                  <a:lnTo>
                    <a:pt x="658" y="342"/>
                  </a:lnTo>
                  <a:lnTo>
                    <a:pt x="658" y="336"/>
                  </a:lnTo>
                  <a:lnTo>
                    <a:pt x="656" y="330"/>
                  </a:lnTo>
                  <a:lnTo>
                    <a:pt x="654" y="324"/>
                  </a:lnTo>
                  <a:lnTo>
                    <a:pt x="652" y="320"/>
                  </a:lnTo>
                  <a:lnTo>
                    <a:pt x="650" y="318"/>
                  </a:lnTo>
                  <a:lnTo>
                    <a:pt x="650" y="318"/>
                  </a:lnTo>
                  <a:lnTo>
                    <a:pt x="650" y="292"/>
                  </a:lnTo>
                  <a:lnTo>
                    <a:pt x="656" y="286"/>
                  </a:lnTo>
                  <a:lnTo>
                    <a:pt x="658" y="274"/>
                  </a:lnTo>
                  <a:lnTo>
                    <a:pt x="670" y="262"/>
                  </a:lnTo>
                  <a:lnTo>
                    <a:pt x="672" y="258"/>
                  </a:lnTo>
                  <a:lnTo>
                    <a:pt x="670" y="256"/>
                  </a:lnTo>
                  <a:lnTo>
                    <a:pt x="666" y="252"/>
                  </a:lnTo>
                  <a:lnTo>
                    <a:pt x="664" y="250"/>
                  </a:lnTo>
                  <a:lnTo>
                    <a:pt x="660" y="250"/>
                  </a:lnTo>
                  <a:lnTo>
                    <a:pt x="660" y="248"/>
                  </a:lnTo>
                  <a:lnTo>
                    <a:pt x="634" y="252"/>
                  </a:lnTo>
                  <a:lnTo>
                    <a:pt x="630" y="246"/>
                  </a:lnTo>
                  <a:lnTo>
                    <a:pt x="620" y="250"/>
                  </a:lnTo>
                  <a:lnTo>
                    <a:pt x="614" y="258"/>
                  </a:lnTo>
                  <a:lnTo>
                    <a:pt x="610" y="268"/>
                  </a:lnTo>
                  <a:lnTo>
                    <a:pt x="610" y="278"/>
                  </a:lnTo>
                  <a:lnTo>
                    <a:pt x="610" y="280"/>
                  </a:lnTo>
                  <a:lnTo>
                    <a:pt x="608" y="286"/>
                  </a:lnTo>
                  <a:lnTo>
                    <a:pt x="604" y="292"/>
                  </a:lnTo>
                  <a:lnTo>
                    <a:pt x="602" y="296"/>
                  </a:lnTo>
                  <a:lnTo>
                    <a:pt x="598" y="300"/>
                  </a:lnTo>
                  <a:lnTo>
                    <a:pt x="594" y="302"/>
                  </a:lnTo>
                  <a:lnTo>
                    <a:pt x="592" y="304"/>
                  </a:lnTo>
                  <a:lnTo>
                    <a:pt x="592" y="304"/>
                  </a:lnTo>
                  <a:lnTo>
                    <a:pt x="584" y="316"/>
                  </a:lnTo>
                  <a:lnTo>
                    <a:pt x="580" y="332"/>
                  </a:lnTo>
                  <a:lnTo>
                    <a:pt x="580" y="350"/>
                  </a:lnTo>
                  <a:lnTo>
                    <a:pt x="582" y="364"/>
                  </a:lnTo>
                  <a:lnTo>
                    <a:pt x="582" y="370"/>
                  </a:lnTo>
                  <a:lnTo>
                    <a:pt x="582" y="370"/>
                  </a:lnTo>
                  <a:lnTo>
                    <a:pt x="584" y="374"/>
                  </a:lnTo>
                  <a:lnTo>
                    <a:pt x="586" y="376"/>
                  </a:lnTo>
                  <a:lnTo>
                    <a:pt x="586" y="382"/>
                  </a:lnTo>
                  <a:lnTo>
                    <a:pt x="588" y="386"/>
                  </a:lnTo>
                  <a:lnTo>
                    <a:pt x="590" y="392"/>
                  </a:lnTo>
                  <a:lnTo>
                    <a:pt x="590" y="396"/>
                  </a:lnTo>
                  <a:lnTo>
                    <a:pt x="590" y="400"/>
                  </a:lnTo>
                  <a:lnTo>
                    <a:pt x="588" y="402"/>
                  </a:lnTo>
                  <a:lnTo>
                    <a:pt x="586" y="404"/>
                  </a:lnTo>
                  <a:lnTo>
                    <a:pt x="584" y="404"/>
                  </a:lnTo>
                  <a:lnTo>
                    <a:pt x="584" y="404"/>
                  </a:lnTo>
                  <a:lnTo>
                    <a:pt x="584" y="404"/>
                  </a:lnTo>
                  <a:lnTo>
                    <a:pt x="552" y="374"/>
                  </a:lnTo>
                  <a:lnTo>
                    <a:pt x="516" y="370"/>
                  </a:lnTo>
                  <a:lnTo>
                    <a:pt x="512" y="380"/>
                  </a:lnTo>
                  <a:lnTo>
                    <a:pt x="516" y="388"/>
                  </a:lnTo>
                  <a:lnTo>
                    <a:pt x="516" y="404"/>
                  </a:lnTo>
                  <a:lnTo>
                    <a:pt x="494" y="420"/>
                  </a:lnTo>
                  <a:lnTo>
                    <a:pt x="496" y="410"/>
                  </a:lnTo>
                  <a:lnTo>
                    <a:pt x="496" y="402"/>
                  </a:lnTo>
                  <a:lnTo>
                    <a:pt x="498" y="398"/>
                  </a:lnTo>
                  <a:lnTo>
                    <a:pt x="498" y="396"/>
                  </a:lnTo>
                  <a:lnTo>
                    <a:pt x="490" y="396"/>
                  </a:lnTo>
                  <a:lnTo>
                    <a:pt x="482" y="404"/>
                  </a:lnTo>
                  <a:lnTo>
                    <a:pt x="478" y="414"/>
                  </a:lnTo>
                  <a:lnTo>
                    <a:pt x="456" y="412"/>
                  </a:lnTo>
                  <a:lnTo>
                    <a:pt x="448" y="412"/>
                  </a:lnTo>
                  <a:lnTo>
                    <a:pt x="442" y="414"/>
                  </a:lnTo>
                  <a:lnTo>
                    <a:pt x="438" y="416"/>
                  </a:lnTo>
                  <a:lnTo>
                    <a:pt x="434" y="418"/>
                  </a:lnTo>
                  <a:lnTo>
                    <a:pt x="432" y="420"/>
                  </a:lnTo>
                  <a:lnTo>
                    <a:pt x="432" y="420"/>
                  </a:lnTo>
                  <a:lnTo>
                    <a:pt x="432" y="400"/>
                  </a:lnTo>
                  <a:lnTo>
                    <a:pt x="426" y="400"/>
                  </a:lnTo>
                  <a:lnTo>
                    <a:pt x="420" y="404"/>
                  </a:lnTo>
                  <a:lnTo>
                    <a:pt x="410" y="410"/>
                  </a:lnTo>
                  <a:lnTo>
                    <a:pt x="400" y="416"/>
                  </a:lnTo>
                  <a:lnTo>
                    <a:pt x="392" y="420"/>
                  </a:lnTo>
                  <a:lnTo>
                    <a:pt x="390" y="422"/>
                  </a:lnTo>
                  <a:lnTo>
                    <a:pt x="372" y="428"/>
                  </a:lnTo>
                  <a:lnTo>
                    <a:pt x="360" y="436"/>
                  </a:lnTo>
                  <a:lnTo>
                    <a:pt x="352" y="448"/>
                  </a:lnTo>
                  <a:lnTo>
                    <a:pt x="350" y="456"/>
                  </a:lnTo>
                  <a:lnTo>
                    <a:pt x="350" y="458"/>
                  </a:lnTo>
                  <a:lnTo>
                    <a:pt x="348" y="466"/>
                  </a:lnTo>
                  <a:lnTo>
                    <a:pt x="348" y="470"/>
                  </a:lnTo>
                  <a:lnTo>
                    <a:pt x="346" y="470"/>
                  </a:lnTo>
                  <a:lnTo>
                    <a:pt x="344" y="472"/>
                  </a:lnTo>
                  <a:lnTo>
                    <a:pt x="342" y="470"/>
                  </a:lnTo>
                  <a:lnTo>
                    <a:pt x="340" y="470"/>
                  </a:lnTo>
                  <a:lnTo>
                    <a:pt x="340" y="468"/>
                  </a:lnTo>
                  <a:lnTo>
                    <a:pt x="338" y="466"/>
                  </a:lnTo>
                  <a:lnTo>
                    <a:pt x="338" y="466"/>
                  </a:lnTo>
                  <a:lnTo>
                    <a:pt x="324" y="460"/>
                  </a:lnTo>
                  <a:lnTo>
                    <a:pt x="324" y="446"/>
                  </a:lnTo>
                  <a:lnTo>
                    <a:pt x="330" y="440"/>
                  </a:lnTo>
                  <a:lnTo>
                    <a:pt x="334" y="436"/>
                  </a:lnTo>
                  <a:lnTo>
                    <a:pt x="336" y="432"/>
                  </a:lnTo>
                  <a:lnTo>
                    <a:pt x="336" y="428"/>
                  </a:lnTo>
                  <a:lnTo>
                    <a:pt x="336" y="426"/>
                  </a:lnTo>
                  <a:lnTo>
                    <a:pt x="336" y="424"/>
                  </a:lnTo>
                  <a:lnTo>
                    <a:pt x="334" y="424"/>
                  </a:lnTo>
                  <a:lnTo>
                    <a:pt x="334" y="418"/>
                  </a:lnTo>
                  <a:lnTo>
                    <a:pt x="330" y="414"/>
                  </a:lnTo>
                  <a:lnTo>
                    <a:pt x="328" y="410"/>
                  </a:lnTo>
                  <a:lnTo>
                    <a:pt x="322" y="408"/>
                  </a:lnTo>
                  <a:lnTo>
                    <a:pt x="318" y="406"/>
                  </a:lnTo>
                  <a:lnTo>
                    <a:pt x="314" y="404"/>
                  </a:lnTo>
                  <a:lnTo>
                    <a:pt x="310" y="404"/>
                  </a:lnTo>
                  <a:lnTo>
                    <a:pt x="308" y="404"/>
                  </a:lnTo>
                  <a:lnTo>
                    <a:pt x="306" y="404"/>
                  </a:lnTo>
                  <a:lnTo>
                    <a:pt x="304" y="406"/>
                  </a:lnTo>
                  <a:lnTo>
                    <a:pt x="300" y="406"/>
                  </a:lnTo>
                  <a:lnTo>
                    <a:pt x="296" y="408"/>
                  </a:lnTo>
                  <a:lnTo>
                    <a:pt x="292" y="408"/>
                  </a:lnTo>
                  <a:lnTo>
                    <a:pt x="290" y="408"/>
                  </a:lnTo>
                  <a:lnTo>
                    <a:pt x="288" y="408"/>
                  </a:lnTo>
                  <a:lnTo>
                    <a:pt x="300" y="416"/>
                  </a:lnTo>
                  <a:lnTo>
                    <a:pt x="300" y="440"/>
                  </a:lnTo>
                  <a:lnTo>
                    <a:pt x="300" y="454"/>
                  </a:lnTo>
                  <a:lnTo>
                    <a:pt x="302" y="454"/>
                  </a:lnTo>
                  <a:lnTo>
                    <a:pt x="302" y="456"/>
                  </a:lnTo>
                  <a:lnTo>
                    <a:pt x="304" y="460"/>
                  </a:lnTo>
                  <a:lnTo>
                    <a:pt x="306" y="462"/>
                  </a:lnTo>
                  <a:lnTo>
                    <a:pt x="306" y="464"/>
                  </a:lnTo>
                  <a:lnTo>
                    <a:pt x="308" y="466"/>
                  </a:lnTo>
                  <a:lnTo>
                    <a:pt x="306" y="476"/>
                  </a:lnTo>
                  <a:lnTo>
                    <a:pt x="306" y="482"/>
                  </a:lnTo>
                  <a:lnTo>
                    <a:pt x="304" y="486"/>
                  </a:lnTo>
                  <a:lnTo>
                    <a:pt x="302" y="490"/>
                  </a:lnTo>
                  <a:lnTo>
                    <a:pt x="302" y="490"/>
                  </a:lnTo>
                  <a:lnTo>
                    <a:pt x="292" y="486"/>
                  </a:lnTo>
                  <a:lnTo>
                    <a:pt x="284" y="480"/>
                  </a:lnTo>
                  <a:lnTo>
                    <a:pt x="278" y="480"/>
                  </a:lnTo>
                  <a:lnTo>
                    <a:pt x="262" y="498"/>
                  </a:lnTo>
                  <a:lnTo>
                    <a:pt x="246" y="510"/>
                  </a:lnTo>
                  <a:lnTo>
                    <a:pt x="244" y="514"/>
                  </a:lnTo>
                  <a:lnTo>
                    <a:pt x="244" y="518"/>
                  </a:lnTo>
                  <a:lnTo>
                    <a:pt x="248" y="522"/>
                  </a:lnTo>
                  <a:lnTo>
                    <a:pt x="250" y="524"/>
                  </a:lnTo>
                  <a:lnTo>
                    <a:pt x="254" y="528"/>
                  </a:lnTo>
                  <a:lnTo>
                    <a:pt x="256" y="530"/>
                  </a:lnTo>
                  <a:lnTo>
                    <a:pt x="258" y="530"/>
                  </a:lnTo>
                  <a:lnTo>
                    <a:pt x="256" y="538"/>
                  </a:lnTo>
                  <a:lnTo>
                    <a:pt x="232" y="540"/>
                  </a:lnTo>
                  <a:lnTo>
                    <a:pt x="220" y="526"/>
                  </a:lnTo>
                  <a:lnTo>
                    <a:pt x="216" y="514"/>
                  </a:lnTo>
                  <a:lnTo>
                    <a:pt x="206" y="508"/>
                  </a:lnTo>
                  <a:lnTo>
                    <a:pt x="202" y="518"/>
                  </a:lnTo>
                  <a:lnTo>
                    <a:pt x="208" y="534"/>
                  </a:lnTo>
                  <a:lnTo>
                    <a:pt x="218" y="554"/>
                  </a:lnTo>
                  <a:lnTo>
                    <a:pt x="218" y="558"/>
                  </a:lnTo>
                  <a:lnTo>
                    <a:pt x="216" y="560"/>
                  </a:lnTo>
                  <a:lnTo>
                    <a:pt x="216" y="562"/>
                  </a:lnTo>
                  <a:lnTo>
                    <a:pt x="212" y="562"/>
                  </a:lnTo>
                  <a:lnTo>
                    <a:pt x="210" y="560"/>
                  </a:lnTo>
                  <a:lnTo>
                    <a:pt x="208" y="560"/>
                  </a:lnTo>
                  <a:lnTo>
                    <a:pt x="208" y="560"/>
                  </a:lnTo>
                  <a:lnTo>
                    <a:pt x="198" y="548"/>
                  </a:lnTo>
                  <a:lnTo>
                    <a:pt x="182" y="540"/>
                  </a:lnTo>
                  <a:lnTo>
                    <a:pt x="182" y="540"/>
                  </a:lnTo>
                  <a:lnTo>
                    <a:pt x="182" y="536"/>
                  </a:lnTo>
                  <a:lnTo>
                    <a:pt x="182" y="532"/>
                  </a:lnTo>
                  <a:lnTo>
                    <a:pt x="182" y="528"/>
                  </a:lnTo>
                  <a:lnTo>
                    <a:pt x="182" y="524"/>
                  </a:lnTo>
                  <a:lnTo>
                    <a:pt x="184" y="520"/>
                  </a:lnTo>
                  <a:lnTo>
                    <a:pt x="186" y="518"/>
                  </a:lnTo>
                  <a:lnTo>
                    <a:pt x="186" y="514"/>
                  </a:lnTo>
                  <a:lnTo>
                    <a:pt x="186" y="510"/>
                  </a:lnTo>
                  <a:lnTo>
                    <a:pt x="186" y="508"/>
                  </a:lnTo>
                  <a:lnTo>
                    <a:pt x="186" y="504"/>
                  </a:lnTo>
                  <a:lnTo>
                    <a:pt x="186" y="504"/>
                  </a:lnTo>
                  <a:lnTo>
                    <a:pt x="162" y="484"/>
                  </a:lnTo>
                  <a:lnTo>
                    <a:pt x="156" y="468"/>
                  </a:lnTo>
                  <a:lnTo>
                    <a:pt x="176" y="476"/>
                  </a:lnTo>
                  <a:lnTo>
                    <a:pt x="182" y="482"/>
                  </a:lnTo>
                  <a:lnTo>
                    <a:pt x="198" y="488"/>
                  </a:lnTo>
                  <a:lnTo>
                    <a:pt x="210" y="498"/>
                  </a:lnTo>
                  <a:lnTo>
                    <a:pt x="220" y="502"/>
                  </a:lnTo>
                  <a:lnTo>
                    <a:pt x="232" y="500"/>
                  </a:lnTo>
                  <a:lnTo>
                    <a:pt x="242" y="496"/>
                  </a:lnTo>
                  <a:lnTo>
                    <a:pt x="246" y="494"/>
                  </a:lnTo>
                  <a:lnTo>
                    <a:pt x="258" y="480"/>
                  </a:lnTo>
                  <a:lnTo>
                    <a:pt x="266" y="466"/>
                  </a:lnTo>
                  <a:lnTo>
                    <a:pt x="268" y="452"/>
                  </a:lnTo>
                  <a:lnTo>
                    <a:pt x="268" y="446"/>
                  </a:lnTo>
                  <a:lnTo>
                    <a:pt x="266" y="442"/>
                  </a:lnTo>
                  <a:lnTo>
                    <a:pt x="262" y="438"/>
                  </a:lnTo>
                  <a:lnTo>
                    <a:pt x="256" y="436"/>
                  </a:lnTo>
                  <a:lnTo>
                    <a:pt x="252" y="432"/>
                  </a:lnTo>
                  <a:lnTo>
                    <a:pt x="246" y="432"/>
                  </a:lnTo>
                  <a:lnTo>
                    <a:pt x="242" y="430"/>
                  </a:lnTo>
                  <a:lnTo>
                    <a:pt x="238" y="430"/>
                  </a:lnTo>
                  <a:lnTo>
                    <a:pt x="236" y="428"/>
                  </a:lnTo>
                  <a:lnTo>
                    <a:pt x="230" y="412"/>
                  </a:lnTo>
                  <a:lnTo>
                    <a:pt x="218" y="396"/>
                  </a:lnTo>
                  <a:lnTo>
                    <a:pt x="204" y="388"/>
                  </a:lnTo>
                  <a:lnTo>
                    <a:pt x="190" y="384"/>
                  </a:lnTo>
                  <a:lnTo>
                    <a:pt x="176" y="382"/>
                  </a:lnTo>
                  <a:lnTo>
                    <a:pt x="168" y="382"/>
                  </a:lnTo>
                  <a:lnTo>
                    <a:pt x="164" y="382"/>
                  </a:lnTo>
                  <a:lnTo>
                    <a:pt x="162" y="380"/>
                  </a:lnTo>
                  <a:lnTo>
                    <a:pt x="160" y="376"/>
                  </a:lnTo>
                  <a:lnTo>
                    <a:pt x="156" y="374"/>
                  </a:lnTo>
                  <a:lnTo>
                    <a:pt x="154" y="372"/>
                  </a:lnTo>
                  <a:lnTo>
                    <a:pt x="150" y="372"/>
                  </a:lnTo>
                  <a:lnTo>
                    <a:pt x="150" y="370"/>
                  </a:lnTo>
                  <a:lnTo>
                    <a:pt x="152" y="364"/>
                  </a:lnTo>
                  <a:lnTo>
                    <a:pt x="162" y="368"/>
                  </a:lnTo>
                  <a:lnTo>
                    <a:pt x="168" y="364"/>
                  </a:lnTo>
                  <a:lnTo>
                    <a:pt x="148" y="354"/>
                  </a:lnTo>
                  <a:lnTo>
                    <a:pt x="140" y="364"/>
                  </a:lnTo>
                  <a:lnTo>
                    <a:pt x="132" y="364"/>
                  </a:lnTo>
                  <a:lnTo>
                    <a:pt x="132" y="370"/>
                  </a:lnTo>
                  <a:lnTo>
                    <a:pt x="130" y="374"/>
                  </a:lnTo>
                  <a:lnTo>
                    <a:pt x="128" y="378"/>
                  </a:lnTo>
                  <a:lnTo>
                    <a:pt x="124" y="380"/>
                  </a:lnTo>
                  <a:lnTo>
                    <a:pt x="122" y="382"/>
                  </a:lnTo>
                  <a:lnTo>
                    <a:pt x="120" y="384"/>
                  </a:lnTo>
                  <a:lnTo>
                    <a:pt x="118" y="384"/>
                  </a:lnTo>
                  <a:lnTo>
                    <a:pt x="110" y="402"/>
                  </a:lnTo>
                  <a:lnTo>
                    <a:pt x="110" y="420"/>
                  </a:lnTo>
                  <a:lnTo>
                    <a:pt x="130" y="440"/>
                  </a:lnTo>
                  <a:lnTo>
                    <a:pt x="130" y="470"/>
                  </a:lnTo>
                  <a:lnTo>
                    <a:pt x="118" y="484"/>
                  </a:lnTo>
                  <a:lnTo>
                    <a:pt x="126" y="502"/>
                  </a:lnTo>
                  <a:lnTo>
                    <a:pt x="122" y="556"/>
                  </a:lnTo>
                  <a:lnTo>
                    <a:pt x="122" y="562"/>
                  </a:lnTo>
                  <a:lnTo>
                    <a:pt x="122" y="568"/>
                  </a:lnTo>
                  <a:lnTo>
                    <a:pt x="124" y="572"/>
                  </a:lnTo>
                  <a:lnTo>
                    <a:pt x="126" y="574"/>
                  </a:lnTo>
                  <a:lnTo>
                    <a:pt x="126" y="576"/>
                  </a:lnTo>
                  <a:lnTo>
                    <a:pt x="126" y="576"/>
                  </a:lnTo>
                  <a:lnTo>
                    <a:pt x="132" y="592"/>
                  </a:lnTo>
                  <a:lnTo>
                    <a:pt x="134" y="606"/>
                  </a:lnTo>
                  <a:lnTo>
                    <a:pt x="132" y="614"/>
                  </a:lnTo>
                  <a:lnTo>
                    <a:pt x="130" y="616"/>
                  </a:lnTo>
                  <a:lnTo>
                    <a:pt x="96" y="650"/>
                  </a:lnTo>
                  <a:lnTo>
                    <a:pt x="100" y="654"/>
                  </a:lnTo>
                  <a:lnTo>
                    <a:pt x="106" y="658"/>
                  </a:lnTo>
                  <a:lnTo>
                    <a:pt x="110" y="660"/>
                  </a:lnTo>
                  <a:lnTo>
                    <a:pt x="116" y="662"/>
                  </a:lnTo>
                  <a:lnTo>
                    <a:pt x="122" y="662"/>
                  </a:lnTo>
                  <a:lnTo>
                    <a:pt x="124" y="662"/>
                  </a:lnTo>
                  <a:lnTo>
                    <a:pt x="126" y="662"/>
                  </a:lnTo>
                  <a:lnTo>
                    <a:pt x="122" y="662"/>
                  </a:lnTo>
                  <a:lnTo>
                    <a:pt x="118" y="664"/>
                  </a:lnTo>
                  <a:lnTo>
                    <a:pt x="114" y="666"/>
                  </a:lnTo>
                  <a:lnTo>
                    <a:pt x="112" y="668"/>
                  </a:lnTo>
                  <a:lnTo>
                    <a:pt x="110" y="668"/>
                  </a:lnTo>
                  <a:lnTo>
                    <a:pt x="104" y="668"/>
                  </a:lnTo>
                  <a:lnTo>
                    <a:pt x="98" y="670"/>
                  </a:lnTo>
                  <a:lnTo>
                    <a:pt x="94" y="672"/>
                  </a:lnTo>
                  <a:lnTo>
                    <a:pt x="90" y="674"/>
                  </a:lnTo>
                  <a:lnTo>
                    <a:pt x="86" y="676"/>
                  </a:lnTo>
                  <a:lnTo>
                    <a:pt x="84" y="678"/>
                  </a:lnTo>
                  <a:lnTo>
                    <a:pt x="84" y="678"/>
                  </a:lnTo>
                  <a:lnTo>
                    <a:pt x="78" y="674"/>
                  </a:lnTo>
                  <a:lnTo>
                    <a:pt x="68" y="672"/>
                  </a:lnTo>
                  <a:lnTo>
                    <a:pt x="60" y="672"/>
                  </a:lnTo>
                  <a:lnTo>
                    <a:pt x="54" y="674"/>
                  </a:lnTo>
                  <a:lnTo>
                    <a:pt x="50" y="678"/>
                  </a:lnTo>
                  <a:lnTo>
                    <a:pt x="46" y="680"/>
                  </a:lnTo>
                  <a:lnTo>
                    <a:pt x="44" y="682"/>
                  </a:lnTo>
                  <a:lnTo>
                    <a:pt x="44" y="684"/>
                  </a:lnTo>
                  <a:lnTo>
                    <a:pt x="42" y="686"/>
                  </a:lnTo>
                  <a:lnTo>
                    <a:pt x="42" y="686"/>
                  </a:lnTo>
                  <a:lnTo>
                    <a:pt x="40" y="690"/>
                  </a:lnTo>
                  <a:lnTo>
                    <a:pt x="40" y="694"/>
                  </a:lnTo>
                  <a:lnTo>
                    <a:pt x="40" y="698"/>
                  </a:lnTo>
                  <a:lnTo>
                    <a:pt x="40" y="702"/>
                  </a:lnTo>
                  <a:lnTo>
                    <a:pt x="40" y="704"/>
                  </a:lnTo>
                  <a:lnTo>
                    <a:pt x="40" y="706"/>
                  </a:lnTo>
                  <a:lnTo>
                    <a:pt x="46" y="710"/>
                  </a:lnTo>
                  <a:lnTo>
                    <a:pt x="48" y="720"/>
                  </a:lnTo>
                  <a:lnTo>
                    <a:pt x="48" y="726"/>
                  </a:lnTo>
                  <a:lnTo>
                    <a:pt x="48" y="730"/>
                  </a:lnTo>
                  <a:lnTo>
                    <a:pt x="46" y="734"/>
                  </a:lnTo>
                  <a:lnTo>
                    <a:pt x="46" y="736"/>
                  </a:lnTo>
                  <a:lnTo>
                    <a:pt x="44" y="738"/>
                  </a:lnTo>
                  <a:lnTo>
                    <a:pt x="44" y="738"/>
                  </a:lnTo>
                  <a:lnTo>
                    <a:pt x="42" y="738"/>
                  </a:lnTo>
                  <a:lnTo>
                    <a:pt x="38" y="736"/>
                  </a:lnTo>
                  <a:lnTo>
                    <a:pt x="34" y="734"/>
                  </a:lnTo>
                  <a:lnTo>
                    <a:pt x="30" y="732"/>
                  </a:lnTo>
                  <a:lnTo>
                    <a:pt x="30" y="730"/>
                  </a:lnTo>
                  <a:lnTo>
                    <a:pt x="28" y="730"/>
                  </a:lnTo>
                  <a:lnTo>
                    <a:pt x="20" y="722"/>
                  </a:lnTo>
                  <a:lnTo>
                    <a:pt x="8" y="736"/>
                  </a:lnTo>
                  <a:lnTo>
                    <a:pt x="4" y="738"/>
                  </a:lnTo>
                  <a:lnTo>
                    <a:pt x="4" y="744"/>
                  </a:lnTo>
                  <a:lnTo>
                    <a:pt x="2" y="750"/>
                  </a:lnTo>
                  <a:lnTo>
                    <a:pt x="2" y="756"/>
                  </a:lnTo>
                  <a:lnTo>
                    <a:pt x="0" y="764"/>
                  </a:lnTo>
                  <a:lnTo>
                    <a:pt x="0" y="778"/>
                  </a:lnTo>
                  <a:lnTo>
                    <a:pt x="2" y="780"/>
                  </a:lnTo>
                  <a:lnTo>
                    <a:pt x="4" y="782"/>
                  </a:lnTo>
                  <a:lnTo>
                    <a:pt x="8" y="782"/>
                  </a:lnTo>
                  <a:lnTo>
                    <a:pt x="8" y="782"/>
                  </a:lnTo>
                  <a:lnTo>
                    <a:pt x="14" y="782"/>
                  </a:lnTo>
                  <a:lnTo>
                    <a:pt x="18" y="782"/>
                  </a:lnTo>
                  <a:lnTo>
                    <a:pt x="20" y="780"/>
                  </a:lnTo>
                  <a:lnTo>
                    <a:pt x="22" y="780"/>
                  </a:lnTo>
                  <a:lnTo>
                    <a:pt x="22" y="782"/>
                  </a:lnTo>
                  <a:lnTo>
                    <a:pt x="24" y="784"/>
                  </a:lnTo>
                  <a:lnTo>
                    <a:pt x="26" y="786"/>
                  </a:lnTo>
                  <a:lnTo>
                    <a:pt x="30" y="788"/>
                  </a:lnTo>
                  <a:lnTo>
                    <a:pt x="32" y="790"/>
                  </a:lnTo>
                  <a:lnTo>
                    <a:pt x="34" y="792"/>
                  </a:lnTo>
                  <a:lnTo>
                    <a:pt x="36" y="796"/>
                  </a:lnTo>
                  <a:lnTo>
                    <a:pt x="38" y="802"/>
                  </a:lnTo>
                  <a:lnTo>
                    <a:pt x="40" y="806"/>
                  </a:lnTo>
                  <a:lnTo>
                    <a:pt x="42" y="810"/>
                  </a:lnTo>
                  <a:lnTo>
                    <a:pt x="44" y="814"/>
                  </a:lnTo>
                  <a:lnTo>
                    <a:pt x="44" y="814"/>
                  </a:lnTo>
                  <a:lnTo>
                    <a:pt x="46" y="820"/>
                  </a:lnTo>
                  <a:lnTo>
                    <a:pt x="44" y="824"/>
                  </a:lnTo>
                  <a:lnTo>
                    <a:pt x="42" y="828"/>
                  </a:lnTo>
                  <a:lnTo>
                    <a:pt x="40" y="830"/>
                  </a:lnTo>
                  <a:lnTo>
                    <a:pt x="38" y="832"/>
                  </a:lnTo>
                  <a:lnTo>
                    <a:pt x="36" y="832"/>
                  </a:lnTo>
                  <a:lnTo>
                    <a:pt x="36" y="832"/>
                  </a:lnTo>
                  <a:lnTo>
                    <a:pt x="40" y="834"/>
                  </a:lnTo>
                  <a:lnTo>
                    <a:pt x="42" y="838"/>
                  </a:lnTo>
                  <a:lnTo>
                    <a:pt x="46" y="842"/>
                  </a:lnTo>
                  <a:lnTo>
                    <a:pt x="50" y="846"/>
                  </a:lnTo>
                  <a:lnTo>
                    <a:pt x="52" y="852"/>
                  </a:lnTo>
                  <a:lnTo>
                    <a:pt x="54" y="856"/>
                  </a:lnTo>
                  <a:lnTo>
                    <a:pt x="56" y="858"/>
                  </a:lnTo>
                  <a:lnTo>
                    <a:pt x="56" y="860"/>
                  </a:lnTo>
                  <a:lnTo>
                    <a:pt x="58" y="866"/>
                  </a:lnTo>
                  <a:lnTo>
                    <a:pt x="60" y="872"/>
                  </a:lnTo>
                  <a:lnTo>
                    <a:pt x="62" y="874"/>
                  </a:lnTo>
                  <a:lnTo>
                    <a:pt x="62" y="876"/>
                  </a:lnTo>
                  <a:lnTo>
                    <a:pt x="60" y="878"/>
                  </a:lnTo>
                  <a:lnTo>
                    <a:pt x="60" y="878"/>
                  </a:lnTo>
                  <a:lnTo>
                    <a:pt x="60" y="878"/>
                  </a:lnTo>
                  <a:lnTo>
                    <a:pt x="60" y="878"/>
                  </a:lnTo>
                  <a:lnTo>
                    <a:pt x="38" y="892"/>
                  </a:lnTo>
                  <a:lnTo>
                    <a:pt x="38" y="894"/>
                  </a:lnTo>
                  <a:lnTo>
                    <a:pt x="36" y="894"/>
                  </a:lnTo>
                  <a:lnTo>
                    <a:pt x="34" y="894"/>
                  </a:lnTo>
                  <a:lnTo>
                    <a:pt x="32" y="892"/>
                  </a:lnTo>
                  <a:lnTo>
                    <a:pt x="32" y="894"/>
                  </a:lnTo>
                  <a:lnTo>
                    <a:pt x="30" y="898"/>
                  </a:lnTo>
                  <a:lnTo>
                    <a:pt x="28" y="902"/>
                  </a:lnTo>
                  <a:lnTo>
                    <a:pt x="30" y="906"/>
                  </a:lnTo>
                  <a:lnTo>
                    <a:pt x="30" y="908"/>
                  </a:lnTo>
                  <a:lnTo>
                    <a:pt x="32" y="908"/>
                  </a:lnTo>
                  <a:lnTo>
                    <a:pt x="32" y="908"/>
                  </a:lnTo>
                  <a:lnTo>
                    <a:pt x="28" y="908"/>
                  </a:lnTo>
                  <a:lnTo>
                    <a:pt x="26" y="910"/>
                  </a:lnTo>
                  <a:lnTo>
                    <a:pt x="24" y="910"/>
                  </a:lnTo>
                  <a:lnTo>
                    <a:pt x="22" y="912"/>
                  </a:lnTo>
                  <a:lnTo>
                    <a:pt x="22" y="912"/>
                  </a:lnTo>
                  <a:lnTo>
                    <a:pt x="28" y="918"/>
                  </a:lnTo>
                  <a:lnTo>
                    <a:pt x="28" y="918"/>
                  </a:lnTo>
                  <a:lnTo>
                    <a:pt x="30" y="916"/>
                  </a:lnTo>
                  <a:lnTo>
                    <a:pt x="34" y="914"/>
                  </a:lnTo>
                  <a:lnTo>
                    <a:pt x="40" y="914"/>
                  </a:lnTo>
                  <a:lnTo>
                    <a:pt x="46" y="914"/>
                  </a:lnTo>
                  <a:lnTo>
                    <a:pt x="50" y="914"/>
                  </a:lnTo>
                  <a:lnTo>
                    <a:pt x="56" y="916"/>
                  </a:lnTo>
                  <a:lnTo>
                    <a:pt x="58" y="916"/>
                  </a:lnTo>
                  <a:lnTo>
                    <a:pt x="60" y="918"/>
                  </a:lnTo>
                  <a:lnTo>
                    <a:pt x="64" y="918"/>
                  </a:lnTo>
                  <a:lnTo>
                    <a:pt x="68" y="918"/>
                  </a:lnTo>
                  <a:lnTo>
                    <a:pt x="74" y="918"/>
                  </a:lnTo>
                  <a:lnTo>
                    <a:pt x="76" y="916"/>
                  </a:lnTo>
                  <a:lnTo>
                    <a:pt x="78" y="916"/>
                  </a:lnTo>
                  <a:lnTo>
                    <a:pt x="80" y="912"/>
                  </a:lnTo>
                  <a:lnTo>
                    <a:pt x="80" y="912"/>
                  </a:lnTo>
                  <a:lnTo>
                    <a:pt x="84" y="914"/>
                  </a:lnTo>
                  <a:lnTo>
                    <a:pt x="88" y="916"/>
                  </a:lnTo>
                  <a:lnTo>
                    <a:pt x="92" y="918"/>
                  </a:lnTo>
                  <a:lnTo>
                    <a:pt x="96" y="922"/>
                  </a:lnTo>
                  <a:lnTo>
                    <a:pt x="100" y="926"/>
                  </a:lnTo>
                  <a:lnTo>
                    <a:pt x="100" y="928"/>
                  </a:lnTo>
                  <a:lnTo>
                    <a:pt x="102" y="930"/>
                  </a:lnTo>
                  <a:lnTo>
                    <a:pt x="104" y="934"/>
                  </a:lnTo>
                  <a:lnTo>
                    <a:pt x="106" y="940"/>
                  </a:lnTo>
                  <a:lnTo>
                    <a:pt x="106" y="946"/>
                  </a:lnTo>
                  <a:lnTo>
                    <a:pt x="106" y="952"/>
                  </a:lnTo>
                  <a:lnTo>
                    <a:pt x="104" y="960"/>
                  </a:lnTo>
                  <a:lnTo>
                    <a:pt x="104" y="966"/>
                  </a:lnTo>
                  <a:lnTo>
                    <a:pt x="104" y="970"/>
                  </a:lnTo>
                  <a:lnTo>
                    <a:pt x="106" y="972"/>
                  </a:lnTo>
                  <a:lnTo>
                    <a:pt x="108" y="974"/>
                  </a:lnTo>
                  <a:lnTo>
                    <a:pt x="110" y="976"/>
                  </a:lnTo>
                  <a:lnTo>
                    <a:pt x="112" y="972"/>
                  </a:lnTo>
                  <a:lnTo>
                    <a:pt x="114" y="970"/>
                  </a:lnTo>
                  <a:lnTo>
                    <a:pt x="114" y="970"/>
                  </a:lnTo>
                  <a:lnTo>
                    <a:pt x="116" y="970"/>
                  </a:lnTo>
                  <a:lnTo>
                    <a:pt x="120" y="968"/>
                  </a:lnTo>
                  <a:lnTo>
                    <a:pt x="124" y="966"/>
                  </a:lnTo>
                  <a:lnTo>
                    <a:pt x="128" y="966"/>
                  </a:lnTo>
                  <a:lnTo>
                    <a:pt x="130" y="966"/>
                  </a:lnTo>
                  <a:lnTo>
                    <a:pt x="140" y="964"/>
                  </a:lnTo>
                  <a:lnTo>
                    <a:pt x="150" y="968"/>
                  </a:lnTo>
                  <a:lnTo>
                    <a:pt x="158" y="972"/>
                  </a:lnTo>
                  <a:lnTo>
                    <a:pt x="162" y="974"/>
                  </a:lnTo>
                  <a:lnTo>
                    <a:pt x="158" y="976"/>
                  </a:lnTo>
                  <a:lnTo>
                    <a:pt x="164" y="976"/>
                  </a:lnTo>
                  <a:lnTo>
                    <a:pt x="170" y="974"/>
                  </a:lnTo>
                  <a:lnTo>
                    <a:pt x="174" y="974"/>
                  </a:lnTo>
                  <a:lnTo>
                    <a:pt x="176" y="976"/>
                  </a:lnTo>
                  <a:lnTo>
                    <a:pt x="180" y="976"/>
                  </a:lnTo>
                  <a:lnTo>
                    <a:pt x="180" y="978"/>
                  </a:lnTo>
                  <a:lnTo>
                    <a:pt x="182" y="978"/>
                  </a:lnTo>
                  <a:lnTo>
                    <a:pt x="180" y="978"/>
                  </a:lnTo>
                  <a:lnTo>
                    <a:pt x="178" y="980"/>
                  </a:lnTo>
                  <a:lnTo>
                    <a:pt x="176" y="984"/>
                  </a:lnTo>
                  <a:lnTo>
                    <a:pt x="174" y="986"/>
                  </a:lnTo>
                  <a:lnTo>
                    <a:pt x="174" y="988"/>
                  </a:lnTo>
                  <a:lnTo>
                    <a:pt x="174" y="990"/>
                  </a:lnTo>
                  <a:lnTo>
                    <a:pt x="174" y="992"/>
                  </a:lnTo>
                  <a:lnTo>
                    <a:pt x="174" y="998"/>
                  </a:lnTo>
                  <a:lnTo>
                    <a:pt x="178" y="1000"/>
                  </a:lnTo>
                  <a:lnTo>
                    <a:pt x="182" y="998"/>
                  </a:lnTo>
                  <a:lnTo>
                    <a:pt x="186" y="996"/>
                  </a:lnTo>
                  <a:lnTo>
                    <a:pt x="190" y="992"/>
                  </a:lnTo>
                  <a:lnTo>
                    <a:pt x="192" y="988"/>
                  </a:lnTo>
                  <a:lnTo>
                    <a:pt x="194" y="986"/>
                  </a:lnTo>
                  <a:lnTo>
                    <a:pt x="194" y="984"/>
                  </a:lnTo>
                  <a:lnTo>
                    <a:pt x="192" y="984"/>
                  </a:lnTo>
                  <a:lnTo>
                    <a:pt x="190" y="982"/>
                  </a:lnTo>
                  <a:lnTo>
                    <a:pt x="188" y="980"/>
                  </a:lnTo>
                  <a:lnTo>
                    <a:pt x="186" y="978"/>
                  </a:lnTo>
                  <a:lnTo>
                    <a:pt x="186" y="974"/>
                  </a:lnTo>
                  <a:lnTo>
                    <a:pt x="186" y="972"/>
                  </a:lnTo>
                  <a:lnTo>
                    <a:pt x="186" y="970"/>
                  </a:lnTo>
                  <a:lnTo>
                    <a:pt x="188" y="966"/>
                  </a:lnTo>
                  <a:lnTo>
                    <a:pt x="192" y="964"/>
                  </a:lnTo>
                  <a:lnTo>
                    <a:pt x="196" y="962"/>
                  </a:lnTo>
                  <a:lnTo>
                    <a:pt x="200" y="960"/>
                  </a:lnTo>
                  <a:lnTo>
                    <a:pt x="202" y="960"/>
                  </a:lnTo>
                  <a:lnTo>
                    <a:pt x="206" y="958"/>
                  </a:lnTo>
                  <a:lnTo>
                    <a:pt x="210" y="960"/>
                  </a:lnTo>
                  <a:lnTo>
                    <a:pt x="214" y="962"/>
                  </a:lnTo>
                  <a:lnTo>
                    <a:pt x="216" y="968"/>
                  </a:lnTo>
                  <a:lnTo>
                    <a:pt x="216" y="972"/>
                  </a:lnTo>
                  <a:lnTo>
                    <a:pt x="214" y="974"/>
                  </a:lnTo>
                  <a:lnTo>
                    <a:pt x="212" y="974"/>
                  </a:lnTo>
                  <a:lnTo>
                    <a:pt x="210" y="976"/>
                  </a:lnTo>
                  <a:lnTo>
                    <a:pt x="210" y="976"/>
                  </a:lnTo>
                  <a:lnTo>
                    <a:pt x="206" y="976"/>
                  </a:lnTo>
                  <a:lnTo>
                    <a:pt x="202" y="976"/>
                  </a:lnTo>
                  <a:lnTo>
                    <a:pt x="200" y="978"/>
                  </a:lnTo>
                  <a:lnTo>
                    <a:pt x="200" y="980"/>
                  </a:lnTo>
                  <a:lnTo>
                    <a:pt x="200" y="980"/>
                  </a:lnTo>
                  <a:lnTo>
                    <a:pt x="198" y="984"/>
                  </a:lnTo>
                  <a:lnTo>
                    <a:pt x="200" y="988"/>
                  </a:lnTo>
                  <a:lnTo>
                    <a:pt x="200" y="990"/>
                  </a:lnTo>
                  <a:lnTo>
                    <a:pt x="202" y="992"/>
                  </a:lnTo>
                  <a:lnTo>
                    <a:pt x="204" y="994"/>
                  </a:lnTo>
                  <a:lnTo>
                    <a:pt x="208" y="996"/>
                  </a:lnTo>
                  <a:lnTo>
                    <a:pt x="210" y="998"/>
                  </a:lnTo>
                  <a:lnTo>
                    <a:pt x="214" y="1000"/>
                  </a:lnTo>
                  <a:lnTo>
                    <a:pt x="216" y="1002"/>
                  </a:lnTo>
                  <a:lnTo>
                    <a:pt x="218" y="1002"/>
                  </a:lnTo>
                  <a:lnTo>
                    <a:pt x="218" y="1004"/>
                  </a:lnTo>
                  <a:lnTo>
                    <a:pt x="220" y="1008"/>
                  </a:lnTo>
                  <a:lnTo>
                    <a:pt x="222" y="1010"/>
                  </a:lnTo>
                  <a:lnTo>
                    <a:pt x="224" y="1012"/>
                  </a:lnTo>
                  <a:lnTo>
                    <a:pt x="226" y="1014"/>
                  </a:lnTo>
                  <a:lnTo>
                    <a:pt x="228" y="1014"/>
                  </a:lnTo>
                  <a:lnTo>
                    <a:pt x="228" y="1016"/>
                  </a:lnTo>
                  <a:lnTo>
                    <a:pt x="232" y="1018"/>
                  </a:lnTo>
                  <a:lnTo>
                    <a:pt x="236" y="1020"/>
                  </a:lnTo>
                  <a:lnTo>
                    <a:pt x="242" y="1024"/>
                  </a:lnTo>
                  <a:lnTo>
                    <a:pt x="246" y="1028"/>
                  </a:lnTo>
                  <a:lnTo>
                    <a:pt x="250" y="1030"/>
                  </a:lnTo>
                  <a:lnTo>
                    <a:pt x="254" y="1032"/>
                  </a:lnTo>
                  <a:lnTo>
                    <a:pt x="254" y="1032"/>
                  </a:lnTo>
                  <a:lnTo>
                    <a:pt x="256" y="1040"/>
                  </a:lnTo>
                  <a:lnTo>
                    <a:pt x="256" y="1046"/>
                  </a:lnTo>
                  <a:lnTo>
                    <a:pt x="256" y="1052"/>
                  </a:lnTo>
                  <a:lnTo>
                    <a:pt x="252" y="1058"/>
                  </a:lnTo>
                  <a:lnTo>
                    <a:pt x="250" y="1062"/>
                  </a:lnTo>
                  <a:lnTo>
                    <a:pt x="250" y="1062"/>
                  </a:lnTo>
                  <a:lnTo>
                    <a:pt x="252" y="1064"/>
                  </a:lnTo>
                  <a:lnTo>
                    <a:pt x="256" y="1066"/>
                  </a:lnTo>
                  <a:lnTo>
                    <a:pt x="260" y="1068"/>
                  </a:lnTo>
                  <a:lnTo>
                    <a:pt x="264" y="1070"/>
                  </a:lnTo>
                  <a:lnTo>
                    <a:pt x="266" y="1072"/>
                  </a:lnTo>
                  <a:lnTo>
                    <a:pt x="268" y="1072"/>
                  </a:lnTo>
                  <a:lnTo>
                    <a:pt x="270" y="1074"/>
                  </a:lnTo>
                  <a:lnTo>
                    <a:pt x="274" y="1076"/>
                  </a:lnTo>
                  <a:lnTo>
                    <a:pt x="278" y="1080"/>
                  </a:lnTo>
                  <a:lnTo>
                    <a:pt x="282" y="1086"/>
                  </a:lnTo>
                  <a:lnTo>
                    <a:pt x="304" y="1090"/>
                  </a:lnTo>
                  <a:lnTo>
                    <a:pt x="306" y="1092"/>
                  </a:lnTo>
                  <a:lnTo>
                    <a:pt x="310" y="1094"/>
                  </a:lnTo>
                  <a:lnTo>
                    <a:pt x="312" y="1094"/>
                  </a:lnTo>
                  <a:lnTo>
                    <a:pt x="316" y="1092"/>
                  </a:lnTo>
                  <a:lnTo>
                    <a:pt x="318" y="1092"/>
                  </a:lnTo>
                  <a:lnTo>
                    <a:pt x="320" y="1092"/>
                  </a:lnTo>
                  <a:lnTo>
                    <a:pt x="334" y="1076"/>
                  </a:lnTo>
                  <a:lnTo>
                    <a:pt x="336" y="1080"/>
                  </a:lnTo>
                  <a:lnTo>
                    <a:pt x="338" y="1082"/>
                  </a:lnTo>
                  <a:lnTo>
                    <a:pt x="340" y="1086"/>
                  </a:lnTo>
                  <a:lnTo>
                    <a:pt x="344" y="1088"/>
                  </a:lnTo>
                  <a:lnTo>
                    <a:pt x="344" y="1088"/>
                  </a:lnTo>
                  <a:lnTo>
                    <a:pt x="350" y="1098"/>
                  </a:lnTo>
                  <a:lnTo>
                    <a:pt x="350" y="1096"/>
                  </a:lnTo>
                  <a:lnTo>
                    <a:pt x="348" y="1088"/>
                  </a:lnTo>
                  <a:lnTo>
                    <a:pt x="346" y="1078"/>
                  </a:lnTo>
                  <a:lnTo>
                    <a:pt x="346" y="1070"/>
                  </a:lnTo>
                  <a:lnTo>
                    <a:pt x="346" y="1064"/>
                  </a:lnTo>
                  <a:lnTo>
                    <a:pt x="352" y="1062"/>
                  </a:lnTo>
                  <a:lnTo>
                    <a:pt x="352" y="1062"/>
                  </a:lnTo>
                  <a:lnTo>
                    <a:pt x="350" y="1060"/>
                  </a:lnTo>
                  <a:lnTo>
                    <a:pt x="348" y="1056"/>
                  </a:lnTo>
                  <a:lnTo>
                    <a:pt x="346" y="1052"/>
                  </a:lnTo>
                  <a:lnTo>
                    <a:pt x="346" y="1048"/>
                  </a:lnTo>
                  <a:lnTo>
                    <a:pt x="344" y="1044"/>
                  </a:lnTo>
                  <a:lnTo>
                    <a:pt x="346" y="1040"/>
                  </a:lnTo>
                  <a:lnTo>
                    <a:pt x="348" y="1036"/>
                  </a:lnTo>
                  <a:lnTo>
                    <a:pt x="350" y="1034"/>
                  </a:lnTo>
                  <a:lnTo>
                    <a:pt x="350" y="1034"/>
                  </a:lnTo>
                  <a:lnTo>
                    <a:pt x="348" y="1034"/>
                  </a:lnTo>
                  <a:lnTo>
                    <a:pt x="346" y="1032"/>
                  </a:lnTo>
                  <a:lnTo>
                    <a:pt x="342" y="1030"/>
                  </a:lnTo>
                  <a:lnTo>
                    <a:pt x="338" y="1028"/>
                  </a:lnTo>
                  <a:lnTo>
                    <a:pt x="334" y="1022"/>
                  </a:lnTo>
                  <a:lnTo>
                    <a:pt x="332" y="1016"/>
                  </a:lnTo>
                  <a:lnTo>
                    <a:pt x="330" y="1008"/>
                  </a:lnTo>
                  <a:lnTo>
                    <a:pt x="326" y="992"/>
                  </a:lnTo>
                  <a:lnTo>
                    <a:pt x="330" y="976"/>
                  </a:lnTo>
                  <a:lnTo>
                    <a:pt x="334" y="972"/>
                  </a:lnTo>
                  <a:lnTo>
                    <a:pt x="344" y="964"/>
                  </a:lnTo>
                  <a:lnTo>
                    <a:pt x="358" y="956"/>
                  </a:lnTo>
                  <a:lnTo>
                    <a:pt x="378" y="952"/>
                  </a:lnTo>
                  <a:lnTo>
                    <a:pt x="382" y="954"/>
                  </a:lnTo>
                  <a:lnTo>
                    <a:pt x="390" y="956"/>
                  </a:lnTo>
                  <a:lnTo>
                    <a:pt x="400" y="960"/>
                  </a:lnTo>
                  <a:lnTo>
                    <a:pt x="408" y="966"/>
                  </a:lnTo>
                  <a:lnTo>
                    <a:pt x="410" y="976"/>
                  </a:lnTo>
                  <a:lnTo>
                    <a:pt x="410" y="976"/>
                  </a:lnTo>
                  <a:lnTo>
                    <a:pt x="410" y="978"/>
                  </a:lnTo>
                  <a:lnTo>
                    <a:pt x="408" y="982"/>
                  </a:lnTo>
                  <a:lnTo>
                    <a:pt x="406" y="984"/>
                  </a:lnTo>
                  <a:lnTo>
                    <a:pt x="404" y="988"/>
                  </a:lnTo>
                  <a:lnTo>
                    <a:pt x="400" y="990"/>
                  </a:lnTo>
                  <a:lnTo>
                    <a:pt x="394" y="992"/>
                  </a:lnTo>
                  <a:lnTo>
                    <a:pt x="392" y="992"/>
                  </a:lnTo>
                  <a:lnTo>
                    <a:pt x="390" y="992"/>
                  </a:lnTo>
                  <a:lnTo>
                    <a:pt x="384" y="992"/>
                  </a:lnTo>
                  <a:lnTo>
                    <a:pt x="380" y="992"/>
                  </a:lnTo>
                  <a:lnTo>
                    <a:pt x="374" y="994"/>
                  </a:lnTo>
                  <a:lnTo>
                    <a:pt x="372" y="996"/>
                  </a:lnTo>
                  <a:lnTo>
                    <a:pt x="370" y="998"/>
                  </a:lnTo>
                  <a:lnTo>
                    <a:pt x="370" y="1000"/>
                  </a:lnTo>
                  <a:lnTo>
                    <a:pt x="368" y="1004"/>
                  </a:lnTo>
                  <a:lnTo>
                    <a:pt x="368" y="1008"/>
                  </a:lnTo>
                  <a:lnTo>
                    <a:pt x="378" y="1026"/>
                  </a:lnTo>
                  <a:lnTo>
                    <a:pt x="384" y="1028"/>
                  </a:lnTo>
                  <a:lnTo>
                    <a:pt x="386" y="1028"/>
                  </a:lnTo>
                  <a:lnTo>
                    <a:pt x="388" y="1030"/>
                  </a:lnTo>
                  <a:lnTo>
                    <a:pt x="390" y="1032"/>
                  </a:lnTo>
                  <a:lnTo>
                    <a:pt x="390" y="1036"/>
                  </a:lnTo>
                  <a:lnTo>
                    <a:pt x="390" y="1050"/>
                  </a:lnTo>
                  <a:lnTo>
                    <a:pt x="390" y="1050"/>
                  </a:lnTo>
                  <a:lnTo>
                    <a:pt x="392" y="1052"/>
                  </a:lnTo>
                  <a:lnTo>
                    <a:pt x="394" y="1054"/>
                  </a:lnTo>
                  <a:lnTo>
                    <a:pt x="396" y="1054"/>
                  </a:lnTo>
                  <a:lnTo>
                    <a:pt x="398" y="1052"/>
                  </a:lnTo>
                  <a:lnTo>
                    <a:pt x="400" y="1050"/>
                  </a:lnTo>
                  <a:lnTo>
                    <a:pt x="402" y="1050"/>
                  </a:lnTo>
                  <a:lnTo>
                    <a:pt x="404" y="1050"/>
                  </a:lnTo>
                  <a:lnTo>
                    <a:pt x="406" y="1052"/>
                  </a:lnTo>
                  <a:lnTo>
                    <a:pt x="408" y="1054"/>
                  </a:lnTo>
                  <a:lnTo>
                    <a:pt x="410" y="1058"/>
                  </a:lnTo>
                  <a:lnTo>
                    <a:pt x="412" y="1060"/>
                  </a:lnTo>
                  <a:lnTo>
                    <a:pt x="412" y="1062"/>
                  </a:lnTo>
                  <a:lnTo>
                    <a:pt x="410" y="1070"/>
                  </a:lnTo>
                  <a:lnTo>
                    <a:pt x="410" y="1070"/>
                  </a:lnTo>
                  <a:lnTo>
                    <a:pt x="406" y="1070"/>
                  </a:lnTo>
                  <a:lnTo>
                    <a:pt x="402" y="1070"/>
                  </a:lnTo>
                  <a:lnTo>
                    <a:pt x="402" y="1070"/>
                  </a:lnTo>
                  <a:lnTo>
                    <a:pt x="400" y="1070"/>
                  </a:lnTo>
                  <a:lnTo>
                    <a:pt x="398" y="1072"/>
                  </a:lnTo>
                  <a:lnTo>
                    <a:pt x="396" y="1072"/>
                  </a:lnTo>
                  <a:lnTo>
                    <a:pt x="394" y="1076"/>
                  </a:lnTo>
                  <a:lnTo>
                    <a:pt x="394" y="1078"/>
                  </a:lnTo>
                  <a:lnTo>
                    <a:pt x="396" y="1084"/>
                  </a:lnTo>
                  <a:lnTo>
                    <a:pt x="398" y="1086"/>
                  </a:lnTo>
                  <a:lnTo>
                    <a:pt x="400" y="1088"/>
                  </a:lnTo>
                  <a:lnTo>
                    <a:pt x="400" y="1088"/>
                  </a:lnTo>
                  <a:lnTo>
                    <a:pt x="402" y="1104"/>
                  </a:lnTo>
                  <a:lnTo>
                    <a:pt x="402" y="1104"/>
                  </a:lnTo>
                  <a:lnTo>
                    <a:pt x="404" y="1106"/>
                  </a:lnTo>
                  <a:lnTo>
                    <a:pt x="406" y="1108"/>
                  </a:lnTo>
                  <a:lnTo>
                    <a:pt x="408" y="1110"/>
                  </a:lnTo>
                  <a:lnTo>
                    <a:pt x="408" y="1114"/>
                  </a:lnTo>
                  <a:lnTo>
                    <a:pt x="408" y="1130"/>
                  </a:lnTo>
                  <a:lnTo>
                    <a:pt x="426" y="1120"/>
                  </a:lnTo>
                  <a:lnTo>
                    <a:pt x="442" y="1120"/>
                  </a:lnTo>
                  <a:lnTo>
                    <a:pt x="452" y="1122"/>
                  </a:lnTo>
                  <a:lnTo>
                    <a:pt x="454" y="1124"/>
                  </a:lnTo>
                  <a:lnTo>
                    <a:pt x="458" y="1124"/>
                  </a:lnTo>
                  <a:lnTo>
                    <a:pt x="462" y="1126"/>
                  </a:lnTo>
                  <a:lnTo>
                    <a:pt x="464" y="1126"/>
                  </a:lnTo>
                  <a:lnTo>
                    <a:pt x="466" y="1128"/>
                  </a:lnTo>
                  <a:lnTo>
                    <a:pt x="478" y="1130"/>
                  </a:lnTo>
                  <a:lnTo>
                    <a:pt x="488" y="1138"/>
                  </a:lnTo>
                  <a:lnTo>
                    <a:pt x="494" y="1146"/>
                  </a:lnTo>
                  <a:lnTo>
                    <a:pt x="496" y="1152"/>
                  </a:lnTo>
                  <a:lnTo>
                    <a:pt x="498" y="1156"/>
                  </a:lnTo>
                  <a:lnTo>
                    <a:pt x="498" y="1160"/>
                  </a:lnTo>
                  <a:lnTo>
                    <a:pt x="508" y="1160"/>
                  </a:lnTo>
                  <a:lnTo>
                    <a:pt x="516" y="1158"/>
                  </a:lnTo>
                  <a:lnTo>
                    <a:pt x="520" y="1150"/>
                  </a:lnTo>
                  <a:lnTo>
                    <a:pt x="522" y="1148"/>
                  </a:lnTo>
                  <a:lnTo>
                    <a:pt x="524" y="1148"/>
                  </a:lnTo>
                  <a:lnTo>
                    <a:pt x="530" y="1144"/>
                  </a:lnTo>
                  <a:lnTo>
                    <a:pt x="534" y="1142"/>
                  </a:lnTo>
                  <a:lnTo>
                    <a:pt x="540" y="1138"/>
                  </a:lnTo>
                  <a:lnTo>
                    <a:pt x="542" y="1132"/>
                  </a:lnTo>
                  <a:lnTo>
                    <a:pt x="546" y="1126"/>
                  </a:lnTo>
                  <a:lnTo>
                    <a:pt x="546" y="1126"/>
                  </a:lnTo>
                  <a:lnTo>
                    <a:pt x="550" y="1126"/>
                  </a:lnTo>
                  <a:lnTo>
                    <a:pt x="554" y="1128"/>
                  </a:lnTo>
                  <a:lnTo>
                    <a:pt x="556" y="1128"/>
                  </a:lnTo>
                  <a:lnTo>
                    <a:pt x="560" y="1128"/>
                  </a:lnTo>
                  <a:lnTo>
                    <a:pt x="566" y="1128"/>
                  </a:lnTo>
                  <a:lnTo>
                    <a:pt x="580" y="1130"/>
                  </a:lnTo>
                  <a:lnTo>
                    <a:pt x="594" y="1128"/>
                  </a:lnTo>
                  <a:lnTo>
                    <a:pt x="610" y="1118"/>
                  </a:lnTo>
                  <a:lnTo>
                    <a:pt x="618" y="1118"/>
                  </a:lnTo>
                  <a:lnTo>
                    <a:pt x="626" y="1126"/>
                  </a:lnTo>
                  <a:lnTo>
                    <a:pt x="628" y="1126"/>
                  </a:lnTo>
                  <a:lnTo>
                    <a:pt x="630" y="1128"/>
                  </a:lnTo>
                  <a:lnTo>
                    <a:pt x="632" y="1130"/>
                  </a:lnTo>
                  <a:lnTo>
                    <a:pt x="636" y="1134"/>
                  </a:lnTo>
                  <a:lnTo>
                    <a:pt x="640" y="1136"/>
                  </a:lnTo>
                  <a:lnTo>
                    <a:pt x="644" y="1138"/>
                  </a:lnTo>
                  <a:lnTo>
                    <a:pt x="650" y="1138"/>
                  </a:lnTo>
                  <a:lnTo>
                    <a:pt x="682" y="1138"/>
                  </a:lnTo>
                  <a:lnTo>
                    <a:pt x="680" y="1138"/>
                  </a:lnTo>
                  <a:lnTo>
                    <a:pt x="678" y="1136"/>
                  </a:lnTo>
                  <a:lnTo>
                    <a:pt x="676" y="1132"/>
                  </a:lnTo>
                  <a:lnTo>
                    <a:pt x="674" y="1128"/>
                  </a:lnTo>
                  <a:lnTo>
                    <a:pt x="672" y="1124"/>
                  </a:lnTo>
                  <a:lnTo>
                    <a:pt x="670" y="1118"/>
                  </a:lnTo>
                  <a:lnTo>
                    <a:pt x="672" y="1114"/>
                  </a:lnTo>
                  <a:lnTo>
                    <a:pt x="670" y="1114"/>
                  </a:lnTo>
                  <a:lnTo>
                    <a:pt x="670" y="1110"/>
                  </a:lnTo>
                  <a:lnTo>
                    <a:pt x="666" y="1108"/>
                  </a:lnTo>
                  <a:lnTo>
                    <a:pt x="664" y="1106"/>
                  </a:lnTo>
                  <a:lnTo>
                    <a:pt x="660" y="1104"/>
                  </a:lnTo>
                  <a:lnTo>
                    <a:pt x="658" y="1104"/>
                  </a:lnTo>
                  <a:lnTo>
                    <a:pt x="656" y="1102"/>
                  </a:lnTo>
                  <a:lnTo>
                    <a:pt x="654" y="1096"/>
                  </a:lnTo>
                  <a:lnTo>
                    <a:pt x="654" y="1096"/>
                  </a:lnTo>
                  <a:lnTo>
                    <a:pt x="654" y="1094"/>
                  </a:lnTo>
                  <a:lnTo>
                    <a:pt x="654" y="1090"/>
                  </a:lnTo>
                  <a:lnTo>
                    <a:pt x="654" y="1088"/>
                  </a:lnTo>
                  <a:lnTo>
                    <a:pt x="656" y="1084"/>
                  </a:lnTo>
                  <a:lnTo>
                    <a:pt x="658" y="1080"/>
                  </a:lnTo>
                  <a:lnTo>
                    <a:pt x="662" y="1078"/>
                  </a:lnTo>
                  <a:lnTo>
                    <a:pt x="666" y="1076"/>
                  </a:lnTo>
                  <a:lnTo>
                    <a:pt x="672" y="1076"/>
                  </a:lnTo>
                  <a:lnTo>
                    <a:pt x="682" y="1078"/>
                  </a:lnTo>
                  <a:lnTo>
                    <a:pt x="694" y="1070"/>
                  </a:lnTo>
                  <a:lnTo>
                    <a:pt x="694" y="1070"/>
                  </a:lnTo>
                  <a:lnTo>
                    <a:pt x="696" y="1068"/>
                  </a:lnTo>
                  <a:lnTo>
                    <a:pt x="700" y="1066"/>
                  </a:lnTo>
                  <a:lnTo>
                    <a:pt x="704" y="1064"/>
                  </a:lnTo>
                  <a:lnTo>
                    <a:pt x="708" y="1064"/>
                  </a:lnTo>
                  <a:lnTo>
                    <a:pt x="708" y="1064"/>
                  </a:lnTo>
                  <a:lnTo>
                    <a:pt x="712" y="1064"/>
                  </a:lnTo>
                  <a:lnTo>
                    <a:pt x="714" y="1064"/>
                  </a:lnTo>
                  <a:lnTo>
                    <a:pt x="720" y="1062"/>
                  </a:lnTo>
                  <a:lnTo>
                    <a:pt x="724" y="1060"/>
                  </a:lnTo>
                  <a:lnTo>
                    <a:pt x="728" y="1056"/>
                  </a:lnTo>
                  <a:lnTo>
                    <a:pt x="732" y="1050"/>
                  </a:lnTo>
                  <a:lnTo>
                    <a:pt x="736" y="1044"/>
                  </a:lnTo>
                  <a:lnTo>
                    <a:pt x="736" y="1042"/>
                  </a:lnTo>
                  <a:lnTo>
                    <a:pt x="736" y="1040"/>
                  </a:lnTo>
                  <a:lnTo>
                    <a:pt x="738" y="1038"/>
                  </a:lnTo>
                  <a:lnTo>
                    <a:pt x="738" y="1034"/>
                  </a:lnTo>
                  <a:lnTo>
                    <a:pt x="740" y="1032"/>
                  </a:lnTo>
                  <a:lnTo>
                    <a:pt x="738" y="1028"/>
                  </a:lnTo>
                  <a:lnTo>
                    <a:pt x="738" y="1026"/>
                  </a:lnTo>
                  <a:lnTo>
                    <a:pt x="734" y="1026"/>
                  </a:lnTo>
                  <a:lnTo>
                    <a:pt x="732" y="1022"/>
                  </a:lnTo>
                  <a:lnTo>
                    <a:pt x="730" y="1020"/>
                  </a:lnTo>
                  <a:lnTo>
                    <a:pt x="728" y="1016"/>
                  </a:lnTo>
                  <a:lnTo>
                    <a:pt x="728" y="1012"/>
                  </a:lnTo>
                  <a:lnTo>
                    <a:pt x="728" y="1010"/>
                  </a:lnTo>
                  <a:lnTo>
                    <a:pt x="734" y="1006"/>
                  </a:lnTo>
                  <a:lnTo>
                    <a:pt x="738" y="1006"/>
                  </a:lnTo>
                  <a:lnTo>
                    <a:pt x="740" y="1006"/>
                  </a:lnTo>
                  <a:lnTo>
                    <a:pt x="742" y="1004"/>
                  </a:lnTo>
                  <a:lnTo>
                    <a:pt x="742" y="1004"/>
                  </a:lnTo>
                  <a:lnTo>
                    <a:pt x="744" y="1002"/>
                  </a:lnTo>
                  <a:lnTo>
                    <a:pt x="744" y="1000"/>
                  </a:lnTo>
                  <a:lnTo>
                    <a:pt x="744" y="998"/>
                  </a:lnTo>
                  <a:lnTo>
                    <a:pt x="744" y="996"/>
                  </a:lnTo>
                  <a:lnTo>
                    <a:pt x="746" y="996"/>
                  </a:lnTo>
                  <a:lnTo>
                    <a:pt x="748" y="994"/>
                  </a:lnTo>
                  <a:lnTo>
                    <a:pt x="752" y="994"/>
                  </a:lnTo>
                  <a:lnTo>
                    <a:pt x="756" y="994"/>
                  </a:lnTo>
                  <a:lnTo>
                    <a:pt x="760" y="992"/>
                  </a:lnTo>
                  <a:lnTo>
                    <a:pt x="764" y="988"/>
                  </a:lnTo>
                  <a:lnTo>
                    <a:pt x="768" y="982"/>
                  </a:lnTo>
                  <a:lnTo>
                    <a:pt x="770" y="976"/>
                  </a:lnTo>
                  <a:lnTo>
                    <a:pt x="770" y="970"/>
                  </a:lnTo>
                  <a:lnTo>
                    <a:pt x="772" y="964"/>
                  </a:lnTo>
                  <a:lnTo>
                    <a:pt x="774" y="960"/>
                  </a:lnTo>
                  <a:lnTo>
                    <a:pt x="778" y="956"/>
                  </a:lnTo>
                  <a:lnTo>
                    <a:pt x="784" y="954"/>
                  </a:lnTo>
                  <a:lnTo>
                    <a:pt x="788" y="954"/>
                  </a:lnTo>
                  <a:lnTo>
                    <a:pt x="794" y="954"/>
                  </a:lnTo>
                  <a:lnTo>
                    <a:pt x="798" y="952"/>
                  </a:lnTo>
                  <a:lnTo>
                    <a:pt x="800" y="948"/>
                  </a:lnTo>
                  <a:lnTo>
                    <a:pt x="802" y="942"/>
                  </a:lnTo>
                  <a:lnTo>
                    <a:pt x="804" y="938"/>
                  </a:lnTo>
                  <a:lnTo>
                    <a:pt x="808" y="934"/>
                  </a:lnTo>
                  <a:lnTo>
                    <a:pt x="814" y="928"/>
                  </a:lnTo>
                  <a:lnTo>
                    <a:pt x="818" y="926"/>
                  </a:lnTo>
                  <a:lnTo>
                    <a:pt x="826" y="924"/>
                  </a:lnTo>
                  <a:lnTo>
                    <a:pt x="830" y="924"/>
                  </a:lnTo>
                  <a:lnTo>
                    <a:pt x="832" y="922"/>
                  </a:lnTo>
                  <a:lnTo>
                    <a:pt x="834" y="920"/>
                  </a:lnTo>
                  <a:lnTo>
                    <a:pt x="834" y="918"/>
                  </a:lnTo>
                  <a:lnTo>
                    <a:pt x="834" y="914"/>
                  </a:lnTo>
                  <a:lnTo>
                    <a:pt x="834" y="912"/>
                  </a:lnTo>
                  <a:lnTo>
                    <a:pt x="836" y="910"/>
                  </a:lnTo>
                  <a:lnTo>
                    <a:pt x="836" y="908"/>
                  </a:lnTo>
                  <a:lnTo>
                    <a:pt x="838" y="904"/>
                  </a:lnTo>
                  <a:lnTo>
                    <a:pt x="840" y="902"/>
                  </a:lnTo>
                  <a:lnTo>
                    <a:pt x="844" y="900"/>
                  </a:lnTo>
                  <a:lnTo>
                    <a:pt x="850" y="898"/>
                  </a:lnTo>
                  <a:lnTo>
                    <a:pt x="872" y="898"/>
                  </a:lnTo>
                  <a:lnTo>
                    <a:pt x="872" y="898"/>
                  </a:lnTo>
                  <a:lnTo>
                    <a:pt x="872" y="896"/>
                  </a:lnTo>
                  <a:lnTo>
                    <a:pt x="874" y="894"/>
                  </a:lnTo>
                  <a:lnTo>
                    <a:pt x="876" y="892"/>
                  </a:lnTo>
                  <a:lnTo>
                    <a:pt x="878" y="890"/>
                  </a:lnTo>
                  <a:lnTo>
                    <a:pt x="882" y="888"/>
                  </a:lnTo>
                  <a:lnTo>
                    <a:pt x="886" y="888"/>
                  </a:lnTo>
                  <a:lnTo>
                    <a:pt x="894" y="890"/>
                  </a:lnTo>
                  <a:lnTo>
                    <a:pt x="902" y="892"/>
                  </a:lnTo>
                  <a:lnTo>
                    <a:pt x="904" y="892"/>
                  </a:lnTo>
                  <a:lnTo>
                    <a:pt x="914" y="892"/>
                  </a:lnTo>
                  <a:lnTo>
                    <a:pt x="924" y="896"/>
                  </a:lnTo>
                  <a:lnTo>
                    <a:pt x="934" y="902"/>
                  </a:lnTo>
                  <a:lnTo>
                    <a:pt x="952" y="920"/>
                  </a:lnTo>
                  <a:lnTo>
                    <a:pt x="952" y="920"/>
                  </a:lnTo>
                  <a:lnTo>
                    <a:pt x="954" y="918"/>
                  </a:lnTo>
                  <a:lnTo>
                    <a:pt x="958" y="918"/>
                  </a:lnTo>
                  <a:lnTo>
                    <a:pt x="960" y="914"/>
                  </a:lnTo>
                  <a:lnTo>
                    <a:pt x="964" y="912"/>
                  </a:lnTo>
                  <a:lnTo>
                    <a:pt x="966" y="906"/>
                  </a:lnTo>
                  <a:lnTo>
                    <a:pt x="966" y="900"/>
                  </a:lnTo>
                  <a:lnTo>
                    <a:pt x="968" y="898"/>
                  </a:lnTo>
                  <a:lnTo>
                    <a:pt x="972" y="896"/>
                  </a:lnTo>
                  <a:lnTo>
                    <a:pt x="974" y="896"/>
                  </a:lnTo>
                  <a:lnTo>
                    <a:pt x="978" y="896"/>
                  </a:lnTo>
                  <a:lnTo>
                    <a:pt x="982" y="892"/>
                  </a:lnTo>
                  <a:lnTo>
                    <a:pt x="990" y="884"/>
                  </a:lnTo>
                  <a:lnTo>
                    <a:pt x="1000" y="878"/>
                  </a:lnTo>
                  <a:lnTo>
                    <a:pt x="1012" y="878"/>
                  </a:lnTo>
                  <a:lnTo>
                    <a:pt x="1024" y="882"/>
                  </a:lnTo>
                  <a:lnTo>
                    <a:pt x="1036" y="882"/>
                  </a:lnTo>
                  <a:lnTo>
                    <a:pt x="1046" y="880"/>
                  </a:lnTo>
                  <a:lnTo>
                    <a:pt x="1062" y="882"/>
                  </a:lnTo>
                  <a:lnTo>
                    <a:pt x="1080" y="890"/>
                  </a:lnTo>
                  <a:lnTo>
                    <a:pt x="1100" y="902"/>
                  </a:lnTo>
                  <a:lnTo>
                    <a:pt x="1102" y="902"/>
                  </a:lnTo>
                  <a:lnTo>
                    <a:pt x="1108" y="904"/>
                  </a:lnTo>
                  <a:lnTo>
                    <a:pt x="1120" y="904"/>
                  </a:lnTo>
                  <a:lnTo>
                    <a:pt x="1138" y="900"/>
                  </a:lnTo>
                  <a:lnTo>
                    <a:pt x="1150" y="896"/>
                  </a:lnTo>
                  <a:lnTo>
                    <a:pt x="1158" y="892"/>
                  </a:lnTo>
                  <a:lnTo>
                    <a:pt x="1164" y="888"/>
                  </a:lnTo>
                  <a:lnTo>
                    <a:pt x="1166" y="884"/>
                  </a:lnTo>
                  <a:lnTo>
                    <a:pt x="1168" y="882"/>
                  </a:lnTo>
                  <a:lnTo>
                    <a:pt x="1168" y="880"/>
                  </a:lnTo>
                  <a:lnTo>
                    <a:pt x="1168" y="880"/>
                  </a:lnTo>
                  <a:lnTo>
                    <a:pt x="1176" y="880"/>
                  </a:lnTo>
                  <a:lnTo>
                    <a:pt x="1188" y="884"/>
                  </a:lnTo>
                  <a:lnTo>
                    <a:pt x="1202" y="892"/>
                  </a:lnTo>
                  <a:lnTo>
                    <a:pt x="1224" y="900"/>
                  </a:lnTo>
                  <a:lnTo>
                    <a:pt x="1244" y="884"/>
                  </a:lnTo>
                  <a:lnTo>
                    <a:pt x="1244" y="880"/>
                  </a:lnTo>
                  <a:lnTo>
                    <a:pt x="1244" y="870"/>
                  </a:lnTo>
                  <a:lnTo>
                    <a:pt x="1244" y="858"/>
                  </a:lnTo>
                  <a:lnTo>
                    <a:pt x="1250" y="844"/>
                  </a:lnTo>
                  <a:lnTo>
                    <a:pt x="1256" y="832"/>
                  </a:lnTo>
                  <a:lnTo>
                    <a:pt x="1270" y="826"/>
                  </a:lnTo>
                  <a:lnTo>
                    <a:pt x="1288" y="824"/>
                  </a:lnTo>
                  <a:lnTo>
                    <a:pt x="1304" y="826"/>
                  </a:lnTo>
                  <a:lnTo>
                    <a:pt x="1312" y="832"/>
                  </a:lnTo>
                  <a:lnTo>
                    <a:pt x="1320" y="844"/>
                  </a:lnTo>
                  <a:lnTo>
                    <a:pt x="1320" y="844"/>
                  </a:lnTo>
                  <a:lnTo>
                    <a:pt x="1322" y="848"/>
                  </a:lnTo>
                  <a:lnTo>
                    <a:pt x="1324" y="852"/>
                  </a:lnTo>
                  <a:lnTo>
                    <a:pt x="1326" y="858"/>
                  </a:lnTo>
                  <a:lnTo>
                    <a:pt x="1328" y="866"/>
                  </a:lnTo>
                  <a:lnTo>
                    <a:pt x="1330" y="874"/>
                  </a:lnTo>
                  <a:lnTo>
                    <a:pt x="1332" y="876"/>
                  </a:lnTo>
                  <a:lnTo>
                    <a:pt x="1340" y="884"/>
                  </a:lnTo>
                  <a:lnTo>
                    <a:pt x="1348" y="894"/>
                  </a:lnTo>
                  <a:lnTo>
                    <a:pt x="1354" y="904"/>
                  </a:lnTo>
                  <a:lnTo>
                    <a:pt x="1358" y="916"/>
                  </a:lnTo>
                  <a:lnTo>
                    <a:pt x="1358" y="916"/>
                  </a:lnTo>
                  <a:lnTo>
                    <a:pt x="1360" y="914"/>
                  </a:lnTo>
                  <a:lnTo>
                    <a:pt x="1364" y="914"/>
                  </a:lnTo>
                  <a:lnTo>
                    <a:pt x="1368" y="914"/>
                  </a:lnTo>
                  <a:lnTo>
                    <a:pt x="1372" y="914"/>
                  </a:lnTo>
                  <a:lnTo>
                    <a:pt x="1376" y="914"/>
                  </a:lnTo>
                  <a:lnTo>
                    <a:pt x="1380" y="918"/>
                  </a:lnTo>
                  <a:lnTo>
                    <a:pt x="1384" y="922"/>
                  </a:lnTo>
                  <a:lnTo>
                    <a:pt x="1388" y="928"/>
                  </a:lnTo>
                  <a:lnTo>
                    <a:pt x="1388" y="928"/>
                  </a:lnTo>
                  <a:lnTo>
                    <a:pt x="1388" y="930"/>
                  </a:lnTo>
                  <a:lnTo>
                    <a:pt x="1388" y="932"/>
                  </a:lnTo>
                  <a:lnTo>
                    <a:pt x="1390" y="934"/>
                  </a:lnTo>
                  <a:lnTo>
                    <a:pt x="1392" y="936"/>
                  </a:lnTo>
                  <a:lnTo>
                    <a:pt x="1394" y="938"/>
                  </a:lnTo>
                  <a:lnTo>
                    <a:pt x="1398" y="938"/>
                  </a:lnTo>
                  <a:lnTo>
                    <a:pt x="1402" y="938"/>
                  </a:lnTo>
                  <a:lnTo>
                    <a:pt x="1408" y="936"/>
                  </a:lnTo>
                  <a:lnTo>
                    <a:pt x="1414" y="932"/>
                  </a:lnTo>
                  <a:lnTo>
                    <a:pt x="1414" y="930"/>
                  </a:lnTo>
                  <a:lnTo>
                    <a:pt x="1416" y="928"/>
                  </a:lnTo>
                  <a:lnTo>
                    <a:pt x="1418" y="924"/>
                  </a:lnTo>
                  <a:lnTo>
                    <a:pt x="1422" y="918"/>
                  </a:lnTo>
                  <a:lnTo>
                    <a:pt x="1428" y="914"/>
                  </a:lnTo>
                  <a:lnTo>
                    <a:pt x="1432" y="908"/>
                  </a:lnTo>
                  <a:lnTo>
                    <a:pt x="1438" y="904"/>
                  </a:lnTo>
                  <a:lnTo>
                    <a:pt x="1444" y="902"/>
                  </a:lnTo>
                  <a:lnTo>
                    <a:pt x="1444" y="902"/>
                  </a:lnTo>
                  <a:lnTo>
                    <a:pt x="1444" y="902"/>
                  </a:lnTo>
                  <a:lnTo>
                    <a:pt x="1444" y="904"/>
                  </a:lnTo>
                  <a:lnTo>
                    <a:pt x="1444" y="906"/>
                  </a:lnTo>
                  <a:lnTo>
                    <a:pt x="1444" y="908"/>
                  </a:lnTo>
                  <a:lnTo>
                    <a:pt x="1444" y="914"/>
                  </a:lnTo>
                  <a:lnTo>
                    <a:pt x="1442" y="920"/>
                  </a:lnTo>
                  <a:lnTo>
                    <a:pt x="1440" y="928"/>
                  </a:lnTo>
                  <a:lnTo>
                    <a:pt x="1438" y="932"/>
                  </a:lnTo>
                  <a:lnTo>
                    <a:pt x="1432" y="944"/>
                  </a:lnTo>
                  <a:lnTo>
                    <a:pt x="1426" y="956"/>
                  </a:lnTo>
                  <a:lnTo>
                    <a:pt x="1418" y="968"/>
                  </a:lnTo>
                  <a:lnTo>
                    <a:pt x="1400" y="988"/>
                  </a:lnTo>
                  <a:lnTo>
                    <a:pt x="1396" y="99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30" name="Freeform 191"/>
            <p:cNvSpPr/>
            <p:nvPr/>
          </p:nvSpPr>
          <p:spPr bwMode="gray">
            <a:xfrm>
              <a:off x="1599" y="1634"/>
              <a:ext cx="84" cy="186"/>
            </a:xfrm>
            <a:custGeom>
              <a:avLst/>
              <a:gdLst/>
              <a:ahLst/>
              <a:cxnLst>
                <a:cxn ang="0">
                  <a:pos x="76" y="8"/>
                </a:cxn>
                <a:cxn ang="0">
                  <a:pos x="74" y="4"/>
                </a:cxn>
                <a:cxn ang="0">
                  <a:pos x="74" y="0"/>
                </a:cxn>
                <a:cxn ang="0">
                  <a:pos x="70" y="0"/>
                </a:cxn>
                <a:cxn ang="0">
                  <a:pos x="64" y="8"/>
                </a:cxn>
                <a:cxn ang="0">
                  <a:pos x="50" y="22"/>
                </a:cxn>
                <a:cxn ang="0">
                  <a:pos x="38" y="30"/>
                </a:cxn>
                <a:cxn ang="0">
                  <a:pos x="34" y="32"/>
                </a:cxn>
                <a:cxn ang="0">
                  <a:pos x="2" y="116"/>
                </a:cxn>
                <a:cxn ang="0">
                  <a:pos x="0" y="148"/>
                </a:cxn>
                <a:cxn ang="0">
                  <a:pos x="2" y="148"/>
                </a:cxn>
                <a:cxn ang="0">
                  <a:pos x="6" y="150"/>
                </a:cxn>
                <a:cxn ang="0">
                  <a:pos x="4" y="158"/>
                </a:cxn>
                <a:cxn ang="0">
                  <a:pos x="4" y="168"/>
                </a:cxn>
                <a:cxn ang="0">
                  <a:pos x="6" y="176"/>
                </a:cxn>
                <a:cxn ang="0">
                  <a:pos x="14" y="178"/>
                </a:cxn>
                <a:cxn ang="0">
                  <a:pos x="24" y="180"/>
                </a:cxn>
                <a:cxn ang="0">
                  <a:pos x="28" y="184"/>
                </a:cxn>
                <a:cxn ang="0">
                  <a:pos x="40" y="186"/>
                </a:cxn>
                <a:cxn ang="0">
                  <a:pos x="44" y="184"/>
                </a:cxn>
                <a:cxn ang="0">
                  <a:pos x="48" y="180"/>
                </a:cxn>
                <a:cxn ang="0">
                  <a:pos x="48" y="174"/>
                </a:cxn>
                <a:cxn ang="0">
                  <a:pos x="44" y="170"/>
                </a:cxn>
                <a:cxn ang="0">
                  <a:pos x="40" y="170"/>
                </a:cxn>
                <a:cxn ang="0">
                  <a:pos x="30" y="154"/>
                </a:cxn>
                <a:cxn ang="0">
                  <a:pos x="26" y="128"/>
                </a:cxn>
                <a:cxn ang="0">
                  <a:pos x="34" y="100"/>
                </a:cxn>
                <a:cxn ang="0">
                  <a:pos x="32" y="96"/>
                </a:cxn>
                <a:cxn ang="0">
                  <a:pos x="34" y="86"/>
                </a:cxn>
                <a:cxn ang="0">
                  <a:pos x="40" y="76"/>
                </a:cxn>
                <a:cxn ang="0">
                  <a:pos x="56" y="50"/>
                </a:cxn>
                <a:cxn ang="0">
                  <a:pos x="84" y="22"/>
                </a:cxn>
              </a:cxnLst>
              <a:rect l="0" t="0" r="r" b="b"/>
              <a:pathLst>
                <a:path w="84" h="186">
                  <a:moveTo>
                    <a:pt x="76" y="8"/>
                  </a:moveTo>
                  <a:lnTo>
                    <a:pt x="76" y="8"/>
                  </a:lnTo>
                  <a:lnTo>
                    <a:pt x="76" y="6"/>
                  </a:lnTo>
                  <a:lnTo>
                    <a:pt x="74" y="4"/>
                  </a:lnTo>
                  <a:lnTo>
                    <a:pt x="74" y="2"/>
                  </a:lnTo>
                  <a:lnTo>
                    <a:pt x="74" y="0"/>
                  </a:lnTo>
                  <a:lnTo>
                    <a:pt x="72" y="0"/>
                  </a:lnTo>
                  <a:lnTo>
                    <a:pt x="70" y="0"/>
                  </a:lnTo>
                  <a:lnTo>
                    <a:pt x="66" y="2"/>
                  </a:lnTo>
                  <a:lnTo>
                    <a:pt x="64" y="8"/>
                  </a:lnTo>
                  <a:lnTo>
                    <a:pt x="56" y="16"/>
                  </a:lnTo>
                  <a:lnTo>
                    <a:pt x="50" y="22"/>
                  </a:lnTo>
                  <a:lnTo>
                    <a:pt x="44" y="28"/>
                  </a:lnTo>
                  <a:lnTo>
                    <a:pt x="38" y="30"/>
                  </a:lnTo>
                  <a:lnTo>
                    <a:pt x="36" y="32"/>
                  </a:lnTo>
                  <a:lnTo>
                    <a:pt x="34" y="32"/>
                  </a:lnTo>
                  <a:lnTo>
                    <a:pt x="8" y="88"/>
                  </a:lnTo>
                  <a:lnTo>
                    <a:pt x="2" y="116"/>
                  </a:lnTo>
                  <a:lnTo>
                    <a:pt x="2" y="124"/>
                  </a:lnTo>
                  <a:lnTo>
                    <a:pt x="0" y="148"/>
                  </a:lnTo>
                  <a:lnTo>
                    <a:pt x="2" y="148"/>
                  </a:lnTo>
                  <a:lnTo>
                    <a:pt x="2" y="148"/>
                  </a:lnTo>
                  <a:lnTo>
                    <a:pt x="4" y="148"/>
                  </a:lnTo>
                  <a:lnTo>
                    <a:pt x="6" y="150"/>
                  </a:lnTo>
                  <a:lnTo>
                    <a:pt x="6" y="154"/>
                  </a:lnTo>
                  <a:lnTo>
                    <a:pt x="4" y="158"/>
                  </a:lnTo>
                  <a:lnTo>
                    <a:pt x="4" y="162"/>
                  </a:lnTo>
                  <a:lnTo>
                    <a:pt x="4" y="168"/>
                  </a:lnTo>
                  <a:lnTo>
                    <a:pt x="4" y="172"/>
                  </a:lnTo>
                  <a:lnTo>
                    <a:pt x="6" y="176"/>
                  </a:lnTo>
                  <a:lnTo>
                    <a:pt x="8" y="178"/>
                  </a:lnTo>
                  <a:lnTo>
                    <a:pt x="14" y="178"/>
                  </a:lnTo>
                  <a:lnTo>
                    <a:pt x="20" y="178"/>
                  </a:lnTo>
                  <a:lnTo>
                    <a:pt x="24" y="180"/>
                  </a:lnTo>
                  <a:lnTo>
                    <a:pt x="26" y="182"/>
                  </a:lnTo>
                  <a:lnTo>
                    <a:pt x="28" y="184"/>
                  </a:lnTo>
                  <a:lnTo>
                    <a:pt x="28" y="184"/>
                  </a:lnTo>
                  <a:lnTo>
                    <a:pt x="40" y="186"/>
                  </a:lnTo>
                  <a:lnTo>
                    <a:pt x="42" y="186"/>
                  </a:lnTo>
                  <a:lnTo>
                    <a:pt x="44" y="184"/>
                  </a:lnTo>
                  <a:lnTo>
                    <a:pt x="46" y="184"/>
                  </a:lnTo>
                  <a:lnTo>
                    <a:pt x="48" y="180"/>
                  </a:lnTo>
                  <a:lnTo>
                    <a:pt x="50" y="178"/>
                  </a:lnTo>
                  <a:lnTo>
                    <a:pt x="48" y="174"/>
                  </a:lnTo>
                  <a:lnTo>
                    <a:pt x="46" y="172"/>
                  </a:lnTo>
                  <a:lnTo>
                    <a:pt x="44" y="170"/>
                  </a:lnTo>
                  <a:lnTo>
                    <a:pt x="40" y="170"/>
                  </a:lnTo>
                  <a:lnTo>
                    <a:pt x="40" y="170"/>
                  </a:lnTo>
                  <a:lnTo>
                    <a:pt x="30" y="158"/>
                  </a:lnTo>
                  <a:lnTo>
                    <a:pt x="30" y="154"/>
                  </a:lnTo>
                  <a:lnTo>
                    <a:pt x="26" y="142"/>
                  </a:lnTo>
                  <a:lnTo>
                    <a:pt x="26" y="128"/>
                  </a:lnTo>
                  <a:lnTo>
                    <a:pt x="26" y="112"/>
                  </a:lnTo>
                  <a:lnTo>
                    <a:pt x="34" y="100"/>
                  </a:lnTo>
                  <a:lnTo>
                    <a:pt x="34" y="98"/>
                  </a:lnTo>
                  <a:lnTo>
                    <a:pt x="32" y="96"/>
                  </a:lnTo>
                  <a:lnTo>
                    <a:pt x="32" y="92"/>
                  </a:lnTo>
                  <a:lnTo>
                    <a:pt x="34" y="86"/>
                  </a:lnTo>
                  <a:lnTo>
                    <a:pt x="36" y="82"/>
                  </a:lnTo>
                  <a:lnTo>
                    <a:pt x="40" y="76"/>
                  </a:lnTo>
                  <a:lnTo>
                    <a:pt x="48" y="66"/>
                  </a:lnTo>
                  <a:lnTo>
                    <a:pt x="56" y="50"/>
                  </a:lnTo>
                  <a:lnTo>
                    <a:pt x="66" y="36"/>
                  </a:lnTo>
                  <a:lnTo>
                    <a:pt x="84" y="22"/>
                  </a:lnTo>
                  <a:lnTo>
                    <a:pt x="76" y="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31" name="Freeform 192"/>
            <p:cNvSpPr/>
            <p:nvPr/>
          </p:nvSpPr>
          <p:spPr bwMode="gray">
            <a:xfrm>
              <a:off x="1421" y="1478"/>
              <a:ext cx="110" cy="70"/>
            </a:xfrm>
            <a:custGeom>
              <a:avLst/>
              <a:gdLst/>
              <a:ahLst/>
              <a:cxnLst>
                <a:cxn ang="0">
                  <a:pos x="26" y="10"/>
                </a:cxn>
                <a:cxn ang="0">
                  <a:pos x="26" y="10"/>
                </a:cxn>
                <a:cxn ang="0">
                  <a:pos x="26" y="12"/>
                </a:cxn>
                <a:cxn ang="0">
                  <a:pos x="24" y="16"/>
                </a:cxn>
                <a:cxn ang="0">
                  <a:pos x="22" y="18"/>
                </a:cxn>
                <a:cxn ang="0">
                  <a:pos x="20" y="20"/>
                </a:cxn>
                <a:cxn ang="0">
                  <a:pos x="14" y="22"/>
                </a:cxn>
                <a:cxn ang="0">
                  <a:pos x="10" y="24"/>
                </a:cxn>
                <a:cxn ang="0">
                  <a:pos x="4" y="24"/>
                </a:cxn>
                <a:cxn ang="0">
                  <a:pos x="2" y="28"/>
                </a:cxn>
                <a:cxn ang="0">
                  <a:pos x="0" y="30"/>
                </a:cxn>
                <a:cxn ang="0">
                  <a:pos x="0" y="32"/>
                </a:cxn>
                <a:cxn ang="0">
                  <a:pos x="2" y="34"/>
                </a:cxn>
                <a:cxn ang="0">
                  <a:pos x="8" y="38"/>
                </a:cxn>
                <a:cxn ang="0">
                  <a:pos x="22" y="42"/>
                </a:cxn>
                <a:cxn ang="0">
                  <a:pos x="34" y="44"/>
                </a:cxn>
                <a:cxn ang="0">
                  <a:pos x="46" y="44"/>
                </a:cxn>
                <a:cxn ang="0">
                  <a:pos x="50" y="44"/>
                </a:cxn>
                <a:cxn ang="0">
                  <a:pos x="68" y="70"/>
                </a:cxn>
                <a:cxn ang="0">
                  <a:pos x="86" y="56"/>
                </a:cxn>
                <a:cxn ang="0">
                  <a:pos x="88" y="44"/>
                </a:cxn>
                <a:cxn ang="0">
                  <a:pos x="88" y="44"/>
                </a:cxn>
                <a:cxn ang="0">
                  <a:pos x="92" y="42"/>
                </a:cxn>
                <a:cxn ang="0">
                  <a:pos x="96" y="40"/>
                </a:cxn>
                <a:cxn ang="0">
                  <a:pos x="100" y="36"/>
                </a:cxn>
                <a:cxn ang="0">
                  <a:pos x="104" y="32"/>
                </a:cxn>
                <a:cxn ang="0">
                  <a:pos x="108" y="28"/>
                </a:cxn>
                <a:cxn ang="0">
                  <a:pos x="110" y="22"/>
                </a:cxn>
                <a:cxn ang="0">
                  <a:pos x="110" y="18"/>
                </a:cxn>
                <a:cxn ang="0">
                  <a:pos x="110" y="16"/>
                </a:cxn>
                <a:cxn ang="0">
                  <a:pos x="108" y="16"/>
                </a:cxn>
                <a:cxn ang="0">
                  <a:pos x="106" y="16"/>
                </a:cxn>
                <a:cxn ang="0">
                  <a:pos x="104" y="18"/>
                </a:cxn>
                <a:cxn ang="0">
                  <a:pos x="102" y="18"/>
                </a:cxn>
                <a:cxn ang="0">
                  <a:pos x="100" y="20"/>
                </a:cxn>
                <a:cxn ang="0">
                  <a:pos x="98" y="22"/>
                </a:cxn>
                <a:cxn ang="0">
                  <a:pos x="98" y="22"/>
                </a:cxn>
                <a:cxn ang="0">
                  <a:pos x="80" y="32"/>
                </a:cxn>
                <a:cxn ang="0">
                  <a:pos x="62" y="30"/>
                </a:cxn>
                <a:cxn ang="0">
                  <a:pos x="60" y="28"/>
                </a:cxn>
                <a:cxn ang="0">
                  <a:pos x="58" y="28"/>
                </a:cxn>
                <a:cxn ang="0">
                  <a:pos x="56" y="24"/>
                </a:cxn>
                <a:cxn ang="0">
                  <a:pos x="56" y="22"/>
                </a:cxn>
                <a:cxn ang="0">
                  <a:pos x="56" y="18"/>
                </a:cxn>
                <a:cxn ang="0">
                  <a:pos x="58" y="14"/>
                </a:cxn>
                <a:cxn ang="0">
                  <a:pos x="62" y="10"/>
                </a:cxn>
                <a:cxn ang="0">
                  <a:pos x="64" y="6"/>
                </a:cxn>
                <a:cxn ang="0">
                  <a:pos x="66" y="4"/>
                </a:cxn>
                <a:cxn ang="0">
                  <a:pos x="66" y="4"/>
                </a:cxn>
                <a:cxn ang="0">
                  <a:pos x="62" y="2"/>
                </a:cxn>
                <a:cxn ang="0">
                  <a:pos x="54" y="2"/>
                </a:cxn>
                <a:cxn ang="0">
                  <a:pos x="44" y="0"/>
                </a:cxn>
                <a:cxn ang="0">
                  <a:pos x="34" y="4"/>
                </a:cxn>
                <a:cxn ang="0">
                  <a:pos x="26" y="10"/>
                </a:cxn>
              </a:cxnLst>
              <a:rect l="0" t="0" r="r" b="b"/>
              <a:pathLst>
                <a:path w="110" h="70">
                  <a:moveTo>
                    <a:pt x="26" y="10"/>
                  </a:moveTo>
                  <a:lnTo>
                    <a:pt x="26" y="10"/>
                  </a:lnTo>
                  <a:lnTo>
                    <a:pt x="26" y="12"/>
                  </a:lnTo>
                  <a:lnTo>
                    <a:pt x="24" y="16"/>
                  </a:lnTo>
                  <a:lnTo>
                    <a:pt x="22" y="18"/>
                  </a:lnTo>
                  <a:lnTo>
                    <a:pt x="20" y="20"/>
                  </a:lnTo>
                  <a:lnTo>
                    <a:pt x="14" y="22"/>
                  </a:lnTo>
                  <a:lnTo>
                    <a:pt x="10" y="24"/>
                  </a:lnTo>
                  <a:lnTo>
                    <a:pt x="4" y="24"/>
                  </a:lnTo>
                  <a:lnTo>
                    <a:pt x="2" y="28"/>
                  </a:lnTo>
                  <a:lnTo>
                    <a:pt x="0" y="30"/>
                  </a:lnTo>
                  <a:lnTo>
                    <a:pt x="0" y="32"/>
                  </a:lnTo>
                  <a:lnTo>
                    <a:pt x="2" y="34"/>
                  </a:lnTo>
                  <a:lnTo>
                    <a:pt x="8" y="38"/>
                  </a:lnTo>
                  <a:lnTo>
                    <a:pt x="22" y="42"/>
                  </a:lnTo>
                  <a:lnTo>
                    <a:pt x="34" y="44"/>
                  </a:lnTo>
                  <a:lnTo>
                    <a:pt x="46" y="44"/>
                  </a:lnTo>
                  <a:lnTo>
                    <a:pt x="50" y="44"/>
                  </a:lnTo>
                  <a:lnTo>
                    <a:pt x="68" y="70"/>
                  </a:lnTo>
                  <a:lnTo>
                    <a:pt x="86" y="56"/>
                  </a:lnTo>
                  <a:lnTo>
                    <a:pt x="88" y="44"/>
                  </a:lnTo>
                  <a:lnTo>
                    <a:pt x="88" y="44"/>
                  </a:lnTo>
                  <a:lnTo>
                    <a:pt x="92" y="42"/>
                  </a:lnTo>
                  <a:lnTo>
                    <a:pt x="96" y="40"/>
                  </a:lnTo>
                  <a:lnTo>
                    <a:pt x="100" y="36"/>
                  </a:lnTo>
                  <a:lnTo>
                    <a:pt x="104" y="32"/>
                  </a:lnTo>
                  <a:lnTo>
                    <a:pt x="108" y="28"/>
                  </a:lnTo>
                  <a:lnTo>
                    <a:pt x="110" y="22"/>
                  </a:lnTo>
                  <a:lnTo>
                    <a:pt x="110" y="18"/>
                  </a:lnTo>
                  <a:lnTo>
                    <a:pt x="110" y="16"/>
                  </a:lnTo>
                  <a:lnTo>
                    <a:pt x="108" y="16"/>
                  </a:lnTo>
                  <a:lnTo>
                    <a:pt x="106" y="16"/>
                  </a:lnTo>
                  <a:lnTo>
                    <a:pt x="104" y="18"/>
                  </a:lnTo>
                  <a:lnTo>
                    <a:pt x="102" y="18"/>
                  </a:lnTo>
                  <a:lnTo>
                    <a:pt x="100" y="20"/>
                  </a:lnTo>
                  <a:lnTo>
                    <a:pt x="98" y="22"/>
                  </a:lnTo>
                  <a:lnTo>
                    <a:pt x="98" y="22"/>
                  </a:lnTo>
                  <a:lnTo>
                    <a:pt x="80" y="32"/>
                  </a:lnTo>
                  <a:lnTo>
                    <a:pt x="62" y="30"/>
                  </a:lnTo>
                  <a:lnTo>
                    <a:pt x="60" y="28"/>
                  </a:lnTo>
                  <a:lnTo>
                    <a:pt x="58" y="28"/>
                  </a:lnTo>
                  <a:lnTo>
                    <a:pt x="56" y="24"/>
                  </a:lnTo>
                  <a:lnTo>
                    <a:pt x="56" y="22"/>
                  </a:lnTo>
                  <a:lnTo>
                    <a:pt x="56" y="18"/>
                  </a:lnTo>
                  <a:lnTo>
                    <a:pt x="58" y="14"/>
                  </a:lnTo>
                  <a:lnTo>
                    <a:pt x="62" y="10"/>
                  </a:lnTo>
                  <a:lnTo>
                    <a:pt x="64" y="6"/>
                  </a:lnTo>
                  <a:lnTo>
                    <a:pt x="66" y="4"/>
                  </a:lnTo>
                  <a:lnTo>
                    <a:pt x="66" y="4"/>
                  </a:lnTo>
                  <a:lnTo>
                    <a:pt x="62" y="2"/>
                  </a:lnTo>
                  <a:lnTo>
                    <a:pt x="54" y="2"/>
                  </a:lnTo>
                  <a:lnTo>
                    <a:pt x="44" y="0"/>
                  </a:lnTo>
                  <a:lnTo>
                    <a:pt x="34" y="4"/>
                  </a:lnTo>
                  <a:lnTo>
                    <a:pt x="26" y="1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32" name="Freeform 193"/>
            <p:cNvSpPr/>
            <p:nvPr/>
          </p:nvSpPr>
          <p:spPr bwMode="gray">
            <a:xfrm>
              <a:off x="1051" y="1494"/>
              <a:ext cx="110" cy="220"/>
            </a:xfrm>
            <a:custGeom>
              <a:avLst/>
              <a:gdLst/>
              <a:ahLst/>
              <a:cxnLst>
                <a:cxn ang="0">
                  <a:pos x="44" y="20"/>
                </a:cxn>
                <a:cxn ang="0">
                  <a:pos x="40" y="20"/>
                </a:cxn>
                <a:cxn ang="0">
                  <a:pos x="36" y="20"/>
                </a:cxn>
                <a:cxn ang="0">
                  <a:pos x="34" y="26"/>
                </a:cxn>
                <a:cxn ang="0">
                  <a:pos x="32" y="32"/>
                </a:cxn>
                <a:cxn ang="0">
                  <a:pos x="28" y="34"/>
                </a:cxn>
                <a:cxn ang="0">
                  <a:pos x="24" y="34"/>
                </a:cxn>
                <a:cxn ang="0">
                  <a:pos x="24" y="34"/>
                </a:cxn>
                <a:cxn ang="0">
                  <a:pos x="20" y="26"/>
                </a:cxn>
                <a:cxn ang="0">
                  <a:pos x="12" y="18"/>
                </a:cxn>
                <a:cxn ang="0">
                  <a:pos x="2" y="16"/>
                </a:cxn>
                <a:cxn ang="0">
                  <a:pos x="0" y="60"/>
                </a:cxn>
                <a:cxn ang="0">
                  <a:pos x="4" y="72"/>
                </a:cxn>
                <a:cxn ang="0">
                  <a:pos x="14" y="94"/>
                </a:cxn>
                <a:cxn ang="0">
                  <a:pos x="42" y="106"/>
                </a:cxn>
                <a:cxn ang="0">
                  <a:pos x="58" y="94"/>
                </a:cxn>
                <a:cxn ang="0">
                  <a:pos x="60" y="96"/>
                </a:cxn>
                <a:cxn ang="0">
                  <a:pos x="66" y="100"/>
                </a:cxn>
                <a:cxn ang="0">
                  <a:pos x="68" y="106"/>
                </a:cxn>
                <a:cxn ang="0">
                  <a:pos x="62" y="114"/>
                </a:cxn>
                <a:cxn ang="0">
                  <a:pos x="46" y="126"/>
                </a:cxn>
                <a:cxn ang="0">
                  <a:pos x="38" y="130"/>
                </a:cxn>
                <a:cxn ang="0">
                  <a:pos x="36" y="144"/>
                </a:cxn>
                <a:cxn ang="0">
                  <a:pos x="36" y="166"/>
                </a:cxn>
                <a:cxn ang="0">
                  <a:pos x="38" y="170"/>
                </a:cxn>
                <a:cxn ang="0">
                  <a:pos x="42" y="182"/>
                </a:cxn>
                <a:cxn ang="0">
                  <a:pos x="48" y="192"/>
                </a:cxn>
                <a:cxn ang="0">
                  <a:pos x="56" y="202"/>
                </a:cxn>
                <a:cxn ang="0">
                  <a:pos x="62" y="212"/>
                </a:cxn>
                <a:cxn ang="0">
                  <a:pos x="66" y="220"/>
                </a:cxn>
                <a:cxn ang="0">
                  <a:pos x="74" y="212"/>
                </a:cxn>
                <a:cxn ang="0">
                  <a:pos x="90" y="154"/>
                </a:cxn>
                <a:cxn ang="0">
                  <a:pos x="104" y="98"/>
                </a:cxn>
                <a:cxn ang="0">
                  <a:pos x="108" y="88"/>
                </a:cxn>
                <a:cxn ang="0">
                  <a:pos x="108" y="66"/>
                </a:cxn>
                <a:cxn ang="0">
                  <a:pos x="102" y="22"/>
                </a:cxn>
                <a:cxn ang="0">
                  <a:pos x="70" y="2"/>
                </a:cxn>
                <a:cxn ang="0">
                  <a:pos x="64" y="4"/>
                </a:cxn>
                <a:cxn ang="0">
                  <a:pos x="58" y="8"/>
                </a:cxn>
                <a:cxn ang="0">
                  <a:pos x="58" y="14"/>
                </a:cxn>
                <a:cxn ang="0">
                  <a:pos x="56" y="24"/>
                </a:cxn>
                <a:cxn ang="0">
                  <a:pos x="54" y="30"/>
                </a:cxn>
                <a:cxn ang="0">
                  <a:pos x="44" y="22"/>
                </a:cxn>
              </a:cxnLst>
              <a:rect l="0" t="0" r="r" b="b"/>
              <a:pathLst>
                <a:path w="110" h="220">
                  <a:moveTo>
                    <a:pt x="44" y="22"/>
                  </a:moveTo>
                  <a:lnTo>
                    <a:pt x="44" y="20"/>
                  </a:lnTo>
                  <a:lnTo>
                    <a:pt x="42" y="20"/>
                  </a:lnTo>
                  <a:lnTo>
                    <a:pt x="40" y="20"/>
                  </a:lnTo>
                  <a:lnTo>
                    <a:pt x="38" y="20"/>
                  </a:lnTo>
                  <a:lnTo>
                    <a:pt x="36" y="20"/>
                  </a:lnTo>
                  <a:lnTo>
                    <a:pt x="34" y="22"/>
                  </a:lnTo>
                  <a:lnTo>
                    <a:pt x="34" y="26"/>
                  </a:lnTo>
                  <a:lnTo>
                    <a:pt x="34" y="28"/>
                  </a:lnTo>
                  <a:lnTo>
                    <a:pt x="32" y="32"/>
                  </a:lnTo>
                  <a:lnTo>
                    <a:pt x="32" y="34"/>
                  </a:lnTo>
                  <a:lnTo>
                    <a:pt x="28" y="34"/>
                  </a:lnTo>
                  <a:lnTo>
                    <a:pt x="26" y="34"/>
                  </a:lnTo>
                  <a:lnTo>
                    <a:pt x="24" y="34"/>
                  </a:lnTo>
                  <a:lnTo>
                    <a:pt x="24" y="34"/>
                  </a:lnTo>
                  <a:lnTo>
                    <a:pt x="24" y="34"/>
                  </a:lnTo>
                  <a:lnTo>
                    <a:pt x="22" y="30"/>
                  </a:lnTo>
                  <a:lnTo>
                    <a:pt x="20" y="26"/>
                  </a:lnTo>
                  <a:lnTo>
                    <a:pt x="16" y="22"/>
                  </a:lnTo>
                  <a:lnTo>
                    <a:pt x="12" y="18"/>
                  </a:lnTo>
                  <a:lnTo>
                    <a:pt x="8" y="16"/>
                  </a:lnTo>
                  <a:lnTo>
                    <a:pt x="2" y="16"/>
                  </a:lnTo>
                  <a:lnTo>
                    <a:pt x="0" y="36"/>
                  </a:lnTo>
                  <a:lnTo>
                    <a:pt x="0" y="60"/>
                  </a:lnTo>
                  <a:lnTo>
                    <a:pt x="0" y="64"/>
                  </a:lnTo>
                  <a:lnTo>
                    <a:pt x="4" y="72"/>
                  </a:lnTo>
                  <a:lnTo>
                    <a:pt x="8" y="84"/>
                  </a:lnTo>
                  <a:lnTo>
                    <a:pt x="14" y="94"/>
                  </a:lnTo>
                  <a:lnTo>
                    <a:pt x="28" y="114"/>
                  </a:lnTo>
                  <a:lnTo>
                    <a:pt x="42" y="106"/>
                  </a:lnTo>
                  <a:lnTo>
                    <a:pt x="44" y="94"/>
                  </a:lnTo>
                  <a:lnTo>
                    <a:pt x="58" y="94"/>
                  </a:lnTo>
                  <a:lnTo>
                    <a:pt x="58" y="96"/>
                  </a:lnTo>
                  <a:lnTo>
                    <a:pt x="60" y="96"/>
                  </a:lnTo>
                  <a:lnTo>
                    <a:pt x="64" y="98"/>
                  </a:lnTo>
                  <a:lnTo>
                    <a:pt x="66" y="100"/>
                  </a:lnTo>
                  <a:lnTo>
                    <a:pt x="68" y="104"/>
                  </a:lnTo>
                  <a:lnTo>
                    <a:pt x="68" y="106"/>
                  </a:lnTo>
                  <a:lnTo>
                    <a:pt x="66" y="110"/>
                  </a:lnTo>
                  <a:lnTo>
                    <a:pt x="62" y="114"/>
                  </a:lnTo>
                  <a:lnTo>
                    <a:pt x="54" y="122"/>
                  </a:lnTo>
                  <a:lnTo>
                    <a:pt x="46" y="126"/>
                  </a:lnTo>
                  <a:lnTo>
                    <a:pt x="40" y="128"/>
                  </a:lnTo>
                  <a:lnTo>
                    <a:pt x="38" y="130"/>
                  </a:lnTo>
                  <a:lnTo>
                    <a:pt x="36" y="132"/>
                  </a:lnTo>
                  <a:lnTo>
                    <a:pt x="36" y="144"/>
                  </a:lnTo>
                  <a:lnTo>
                    <a:pt x="46" y="152"/>
                  </a:lnTo>
                  <a:lnTo>
                    <a:pt x="36" y="166"/>
                  </a:lnTo>
                  <a:lnTo>
                    <a:pt x="36" y="166"/>
                  </a:lnTo>
                  <a:lnTo>
                    <a:pt x="38" y="170"/>
                  </a:lnTo>
                  <a:lnTo>
                    <a:pt x="40" y="176"/>
                  </a:lnTo>
                  <a:lnTo>
                    <a:pt x="42" y="182"/>
                  </a:lnTo>
                  <a:lnTo>
                    <a:pt x="44" y="188"/>
                  </a:lnTo>
                  <a:lnTo>
                    <a:pt x="48" y="192"/>
                  </a:lnTo>
                  <a:lnTo>
                    <a:pt x="52" y="196"/>
                  </a:lnTo>
                  <a:lnTo>
                    <a:pt x="56" y="202"/>
                  </a:lnTo>
                  <a:lnTo>
                    <a:pt x="58" y="208"/>
                  </a:lnTo>
                  <a:lnTo>
                    <a:pt x="62" y="212"/>
                  </a:lnTo>
                  <a:lnTo>
                    <a:pt x="64" y="216"/>
                  </a:lnTo>
                  <a:lnTo>
                    <a:pt x="66" y="220"/>
                  </a:lnTo>
                  <a:lnTo>
                    <a:pt x="66" y="220"/>
                  </a:lnTo>
                  <a:lnTo>
                    <a:pt x="74" y="212"/>
                  </a:lnTo>
                  <a:lnTo>
                    <a:pt x="84" y="172"/>
                  </a:lnTo>
                  <a:lnTo>
                    <a:pt x="90" y="154"/>
                  </a:lnTo>
                  <a:lnTo>
                    <a:pt x="94" y="132"/>
                  </a:lnTo>
                  <a:lnTo>
                    <a:pt x="104" y="98"/>
                  </a:lnTo>
                  <a:lnTo>
                    <a:pt x="106" y="96"/>
                  </a:lnTo>
                  <a:lnTo>
                    <a:pt x="108" y="88"/>
                  </a:lnTo>
                  <a:lnTo>
                    <a:pt x="110" y="76"/>
                  </a:lnTo>
                  <a:lnTo>
                    <a:pt x="108" y="66"/>
                  </a:lnTo>
                  <a:lnTo>
                    <a:pt x="98" y="46"/>
                  </a:lnTo>
                  <a:lnTo>
                    <a:pt x="102" y="22"/>
                  </a:lnTo>
                  <a:lnTo>
                    <a:pt x="70" y="0"/>
                  </a:lnTo>
                  <a:lnTo>
                    <a:pt x="70" y="2"/>
                  </a:lnTo>
                  <a:lnTo>
                    <a:pt x="66" y="2"/>
                  </a:lnTo>
                  <a:lnTo>
                    <a:pt x="64" y="4"/>
                  </a:lnTo>
                  <a:lnTo>
                    <a:pt x="60" y="6"/>
                  </a:lnTo>
                  <a:lnTo>
                    <a:pt x="58" y="8"/>
                  </a:lnTo>
                  <a:lnTo>
                    <a:pt x="58" y="10"/>
                  </a:lnTo>
                  <a:lnTo>
                    <a:pt x="58" y="14"/>
                  </a:lnTo>
                  <a:lnTo>
                    <a:pt x="58" y="18"/>
                  </a:lnTo>
                  <a:lnTo>
                    <a:pt x="56" y="24"/>
                  </a:lnTo>
                  <a:lnTo>
                    <a:pt x="56" y="26"/>
                  </a:lnTo>
                  <a:lnTo>
                    <a:pt x="54" y="30"/>
                  </a:lnTo>
                  <a:lnTo>
                    <a:pt x="54" y="30"/>
                  </a:lnTo>
                  <a:lnTo>
                    <a:pt x="44" y="2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33" name="Freeform 194"/>
            <p:cNvSpPr/>
            <p:nvPr/>
          </p:nvSpPr>
          <p:spPr bwMode="gray">
            <a:xfrm>
              <a:off x="1139" y="1454"/>
              <a:ext cx="122" cy="94"/>
            </a:xfrm>
            <a:custGeom>
              <a:avLst/>
              <a:gdLst/>
              <a:ahLst/>
              <a:cxnLst>
                <a:cxn ang="0">
                  <a:pos x="22" y="0"/>
                </a:cxn>
                <a:cxn ang="0">
                  <a:pos x="14" y="20"/>
                </a:cxn>
                <a:cxn ang="0">
                  <a:pos x="0" y="32"/>
                </a:cxn>
                <a:cxn ang="0">
                  <a:pos x="0" y="32"/>
                </a:cxn>
                <a:cxn ang="0">
                  <a:pos x="2" y="36"/>
                </a:cxn>
                <a:cxn ang="0">
                  <a:pos x="4" y="40"/>
                </a:cxn>
                <a:cxn ang="0">
                  <a:pos x="6" y="46"/>
                </a:cxn>
                <a:cxn ang="0">
                  <a:pos x="10" y="50"/>
                </a:cxn>
                <a:cxn ang="0">
                  <a:pos x="12" y="52"/>
                </a:cxn>
                <a:cxn ang="0">
                  <a:pos x="14" y="54"/>
                </a:cxn>
                <a:cxn ang="0">
                  <a:pos x="18" y="54"/>
                </a:cxn>
                <a:cxn ang="0">
                  <a:pos x="22" y="56"/>
                </a:cxn>
                <a:cxn ang="0">
                  <a:pos x="26" y="56"/>
                </a:cxn>
                <a:cxn ang="0">
                  <a:pos x="28" y="56"/>
                </a:cxn>
                <a:cxn ang="0">
                  <a:pos x="30" y="58"/>
                </a:cxn>
                <a:cxn ang="0">
                  <a:pos x="32" y="60"/>
                </a:cxn>
                <a:cxn ang="0">
                  <a:pos x="30" y="62"/>
                </a:cxn>
                <a:cxn ang="0">
                  <a:pos x="28" y="66"/>
                </a:cxn>
                <a:cxn ang="0">
                  <a:pos x="24" y="70"/>
                </a:cxn>
                <a:cxn ang="0">
                  <a:pos x="24" y="74"/>
                </a:cxn>
                <a:cxn ang="0">
                  <a:pos x="26" y="80"/>
                </a:cxn>
                <a:cxn ang="0">
                  <a:pos x="28" y="82"/>
                </a:cxn>
                <a:cxn ang="0">
                  <a:pos x="32" y="86"/>
                </a:cxn>
                <a:cxn ang="0">
                  <a:pos x="36" y="88"/>
                </a:cxn>
                <a:cxn ang="0">
                  <a:pos x="40" y="88"/>
                </a:cxn>
                <a:cxn ang="0">
                  <a:pos x="50" y="88"/>
                </a:cxn>
                <a:cxn ang="0">
                  <a:pos x="64" y="88"/>
                </a:cxn>
                <a:cxn ang="0">
                  <a:pos x="80" y="94"/>
                </a:cxn>
                <a:cxn ang="0">
                  <a:pos x="122" y="42"/>
                </a:cxn>
                <a:cxn ang="0">
                  <a:pos x="114" y="24"/>
                </a:cxn>
                <a:cxn ang="0">
                  <a:pos x="92" y="20"/>
                </a:cxn>
                <a:cxn ang="0">
                  <a:pos x="56" y="0"/>
                </a:cxn>
                <a:cxn ang="0">
                  <a:pos x="54" y="12"/>
                </a:cxn>
                <a:cxn ang="0">
                  <a:pos x="40" y="10"/>
                </a:cxn>
                <a:cxn ang="0">
                  <a:pos x="22" y="0"/>
                </a:cxn>
              </a:cxnLst>
              <a:rect l="0" t="0" r="r" b="b"/>
              <a:pathLst>
                <a:path w="122" h="94">
                  <a:moveTo>
                    <a:pt x="22" y="0"/>
                  </a:moveTo>
                  <a:lnTo>
                    <a:pt x="14" y="20"/>
                  </a:lnTo>
                  <a:lnTo>
                    <a:pt x="0" y="32"/>
                  </a:lnTo>
                  <a:lnTo>
                    <a:pt x="0" y="32"/>
                  </a:lnTo>
                  <a:lnTo>
                    <a:pt x="2" y="36"/>
                  </a:lnTo>
                  <a:lnTo>
                    <a:pt x="4" y="40"/>
                  </a:lnTo>
                  <a:lnTo>
                    <a:pt x="6" y="46"/>
                  </a:lnTo>
                  <a:lnTo>
                    <a:pt x="10" y="50"/>
                  </a:lnTo>
                  <a:lnTo>
                    <a:pt x="12" y="52"/>
                  </a:lnTo>
                  <a:lnTo>
                    <a:pt x="14" y="54"/>
                  </a:lnTo>
                  <a:lnTo>
                    <a:pt x="18" y="54"/>
                  </a:lnTo>
                  <a:lnTo>
                    <a:pt x="22" y="56"/>
                  </a:lnTo>
                  <a:lnTo>
                    <a:pt x="26" y="56"/>
                  </a:lnTo>
                  <a:lnTo>
                    <a:pt x="28" y="56"/>
                  </a:lnTo>
                  <a:lnTo>
                    <a:pt x="30" y="58"/>
                  </a:lnTo>
                  <a:lnTo>
                    <a:pt x="32" y="60"/>
                  </a:lnTo>
                  <a:lnTo>
                    <a:pt x="30" y="62"/>
                  </a:lnTo>
                  <a:lnTo>
                    <a:pt x="28" y="66"/>
                  </a:lnTo>
                  <a:lnTo>
                    <a:pt x="24" y="70"/>
                  </a:lnTo>
                  <a:lnTo>
                    <a:pt x="24" y="74"/>
                  </a:lnTo>
                  <a:lnTo>
                    <a:pt x="26" y="80"/>
                  </a:lnTo>
                  <a:lnTo>
                    <a:pt x="28" y="82"/>
                  </a:lnTo>
                  <a:lnTo>
                    <a:pt x="32" y="86"/>
                  </a:lnTo>
                  <a:lnTo>
                    <a:pt x="36" y="88"/>
                  </a:lnTo>
                  <a:lnTo>
                    <a:pt x="40" y="88"/>
                  </a:lnTo>
                  <a:lnTo>
                    <a:pt x="50" y="88"/>
                  </a:lnTo>
                  <a:lnTo>
                    <a:pt x="64" y="88"/>
                  </a:lnTo>
                  <a:lnTo>
                    <a:pt x="80" y="94"/>
                  </a:lnTo>
                  <a:lnTo>
                    <a:pt x="122" y="42"/>
                  </a:lnTo>
                  <a:lnTo>
                    <a:pt x="114" y="24"/>
                  </a:lnTo>
                  <a:lnTo>
                    <a:pt x="92" y="20"/>
                  </a:lnTo>
                  <a:lnTo>
                    <a:pt x="56" y="0"/>
                  </a:lnTo>
                  <a:lnTo>
                    <a:pt x="54" y="12"/>
                  </a:lnTo>
                  <a:lnTo>
                    <a:pt x="40" y="10"/>
                  </a:lnTo>
                  <a:lnTo>
                    <a:pt x="22"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34" name="Freeform 195"/>
            <p:cNvSpPr/>
            <p:nvPr/>
          </p:nvSpPr>
          <p:spPr bwMode="gray">
            <a:xfrm>
              <a:off x="1167" y="1618"/>
              <a:ext cx="46" cy="46"/>
            </a:xfrm>
            <a:custGeom>
              <a:avLst/>
              <a:gdLst/>
              <a:ahLst/>
              <a:cxnLst>
                <a:cxn ang="0">
                  <a:pos x="28" y="8"/>
                </a:cxn>
                <a:cxn ang="0">
                  <a:pos x="28" y="6"/>
                </a:cxn>
                <a:cxn ang="0">
                  <a:pos x="26" y="4"/>
                </a:cxn>
                <a:cxn ang="0">
                  <a:pos x="22" y="2"/>
                </a:cxn>
                <a:cxn ang="0">
                  <a:pos x="20" y="0"/>
                </a:cxn>
                <a:cxn ang="0">
                  <a:pos x="16" y="0"/>
                </a:cxn>
                <a:cxn ang="0">
                  <a:pos x="12" y="0"/>
                </a:cxn>
                <a:cxn ang="0">
                  <a:pos x="10" y="0"/>
                </a:cxn>
                <a:cxn ang="0">
                  <a:pos x="8" y="4"/>
                </a:cxn>
                <a:cxn ang="0">
                  <a:pos x="4" y="8"/>
                </a:cxn>
                <a:cxn ang="0">
                  <a:pos x="2" y="12"/>
                </a:cxn>
                <a:cxn ang="0">
                  <a:pos x="2" y="16"/>
                </a:cxn>
                <a:cxn ang="0">
                  <a:pos x="0" y="20"/>
                </a:cxn>
                <a:cxn ang="0">
                  <a:pos x="2" y="24"/>
                </a:cxn>
                <a:cxn ang="0">
                  <a:pos x="4" y="26"/>
                </a:cxn>
                <a:cxn ang="0">
                  <a:pos x="8" y="30"/>
                </a:cxn>
                <a:cxn ang="0">
                  <a:pos x="12" y="34"/>
                </a:cxn>
                <a:cxn ang="0">
                  <a:pos x="16" y="36"/>
                </a:cxn>
                <a:cxn ang="0">
                  <a:pos x="20" y="40"/>
                </a:cxn>
                <a:cxn ang="0">
                  <a:pos x="24" y="42"/>
                </a:cxn>
                <a:cxn ang="0">
                  <a:pos x="28" y="44"/>
                </a:cxn>
                <a:cxn ang="0">
                  <a:pos x="28" y="46"/>
                </a:cxn>
                <a:cxn ang="0">
                  <a:pos x="28" y="44"/>
                </a:cxn>
                <a:cxn ang="0">
                  <a:pos x="32" y="44"/>
                </a:cxn>
                <a:cxn ang="0">
                  <a:pos x="36" y="40"/>
                </a:cxn>
                <a:cxn ang="0">
                  <a:pos x="40" y="38"/>
                </a:cxn>
                <a:cxn ang="0">
                  <a:pos x="42" y="34"/>
                </a:cxn>
                <a:cxn ang="0">
                  <a:pos x="46" y="32"/>
                </a:cxn>
                <a:cxn ang="0">
                  <a:pos x="46" y="28"/>
                </a:cxn>
                <a:cxn ang="0">
                  <a:pos x="46" y="24"/>
                </a:cxn>
                <a:cxn ang="0">
                  <a:pos x="42" y="20"/>
                </a:cxn>
                <a:cxn ang="0">
                  <a:pos x="38" y="16"/>
                </a:cxn>
                <a:cxn ang="0">
                  <a:pos x="34" y="12"/>
                </a:cxn>
                <a:cxn ang="0">
                  <a:pos x="32" y="10"/>
                </a:cxn>
                <a:cxn ang="0">
                  <a:pos x="28" y="8"/>
                </a:cxn>
                <a:cxn ang="0">
                  <a:pos x="28" y="8"/>
                </a:cxn>
              </a:cxnLst>
              <a:rect l="0" t="0" r="r" b="b"/>
              <a:pathLst>
                <a:path w="46" h="46">
                  <a:moveTo>
                    <a:pt x="28" y="8"/>
                  </a:moveTo>
                  <a:lnTo>
                    <a:pt x="28" y="6"/>
                  </a:lnTo>
                  <a:lnTo>
                    <a:pt x="26" y="4"/>
                  </a:lnTo>
                  <a:lnTo>
                    <a:pt x="22" y="2"/>
                  </a:lnTo>
                  <a:lnTo>
                    <a:pt x="20" y="0"/>
                  </a:lnTo>
                  <a:lnTo>
                    <a:pt x="16" y="0"/>
                  </a:lnTo>
                  <a:lnTo>
                    <a:pt x="12" y="0"/>
                  </a:lnTo>
                  <a:lnTo>
                    <a:pt x="10" y="0"/>
                  </a:lnTo>
                  <a:lnTo>
                    <a:pt x="8" y="4"/>
                  </a:lnTo>
                  <a:lnTo>
                    <a:pt x="4" y="8"/>
                  </a:lnTo>
                  <a:lnTo>
                    <a:pt x="2" y="12"/>
                  </a:lnTo>
                  <a:lnTo>
                    <a:pt x="2" y="16"/>
                  </a:lnTo>
                  <a:lnTo>
                    <a:pt x="0" y="20"/>
                  </a:lnTo>
                  <a:lnTo>
                    <a:pt x="2" y="24"/>
                  </a:lnTo>
                  <a:lnTo>
                    <a:pt x="4" y="26"/>
                  </a:lnTo>
                  <a:lnTo>
                    <a:pt x="8" y="30"/>
                  </a:lnTo>
                  <a:lnTo>
                    <a:pt x="12" y="34"/>
                  </a:lnTo>
                  <a:lnTo>
                    <a:pt x="16" y="36"/>
                  </a:lnTo>
                  <a:lnTo>
                    <a:pt x="20" y="40"/>
                  </a:lnTo>
                  <a:lnTo>
                    <a:pt x="24" y="42"/>
                  </a:lnTo>
                  <a:lnTo>
                    <a:pt x="28" y="44"/>
                  </a:lnTo>
                  <a:lnTo>
                    <a:pt x="28" y="46"/>
                  </a:lnTo>
                  <a:lnTo>
                    <a:pt x="28" y="44"/>
                  </a:lnTo>
                  <a:lnTo>
                    <a:pt x="32" y="44"/>
                  </a:lnTo>
                  <a:lnTo>
                    <a:pt x="36" y="40"/>
                  </a:lnTo>
                  <a:lnTo>
                    <a:pt x="40" y="38"/>
                  </a:lnTo>
                  <a:lnTo>
                    <a:pt x="42" y="34"/>
                  </a:lnTo>
                  <a:lnTo>
                    <a:pt x="46" y="32"/>
                  </a:lnTo>
                  <a:lnTo>
                    <a:pt x="46" y="28"/>
                  </a:lnTo>
                  <a:lnTo>
                    <a:pt x="46" y="24"/>
                  </a:lnTo>
                  <a:lnTo>
                    <a:pt x="42" y="20"/>
                  </a:lnTo>
                  <a:lnTo>
                    <a:pt x="38" y="16"/>
                  </a:lnTo>
                  <a:lnTo>
                    <a:pt x="34" y="12"/>
                  </a:lnTo>
                  <a:lnTo>
                    <a:pt x="32" y="10"/>
                  </a:lnTo>
                  <a:lnTo>
                    <a:pt x="28" y="8"/>
                  </a:lnTo>
                  <a:lnTo>
                    <a:pt x="28" y="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35" name="Freeform 196"/>
            <p:cNvSpPr/>
            <p:nvPr/>
          </p:nvSpPr>
          <p:spPr bwMode="gray">
            <a:xfrm>
              <a:off x="2641" y="2278"/>
              <a:ext cx="32" cy="164"/>
            </a:xfrm>
            <a:custGeom>
              <a:avLst/>
              <a:gdLst/>
              <a:ahLst/>
              <a:cxnLst>
                <a:cxn ang="0">
                  <a:pos x="26" y="8"/>
                </a:cxn>
                <a:cxn ang="0">
                  <a:pos x="26" y="6"/>
                </a:cxn>
                <a:cxn ang="0">
                  <a:pos x="24" y="6"/>
                </a:cxn>
                <a:cxn ang="0">
                  <a:pos x="22" y="2"/>
                </a:cxn>
                <a:cxn ang="0">
                  <a:pos x="20" y="2"/>
                </a:cxn>
                <a:cxn ang="0">
                  <a:pos x="18" y="0"/>
                </a:cxn>
                <a:cxn ang="0">
                  <a:pos x="16" y="2"/>
                </a:cxn>
                <a:cxn ang="0">
                  <a:pos x="14" y="6"/>
                </a:cxn>
                <a:cxn ang="0">
                  <a:pos x="12" y="10"/>
                </a:cxn>
                <a:cxn ang="0">
                  <a:pos x="10" y="14"/>
                </a:cxn>
                <a:cxn ang="0">
                  <a:pos x="8" y="18"/>
                </a:cxn>
                <a:cxn ang="0">
                  <a:pos x="8" y="22"/>
                </a:cxn>
                <a:cxn ang="0">
                  <a:pos x="8" y="22"/>
                </a:cxn>
                <a:cxn ang="0">
                  <a:pos x="2" y="42"/>
                </a:cxn>
                <a:cxn ang="0">
                  <a:pos x="2" y="44"/>
                </a:cxn>
                <a:cxn ang="0">
                  <a:pos x="2" y="46"/>
                </a:cxn>
                <a:cxn ang="0">
                  <a:pos x="4" y="52"/>
                </a:cxn>
                <a:cxn ang="0">
                  <a:pos x="4" y="56"/>
                </a:cxn>
                <a:cxn ang="0">
                  <a:pos x="6" y="60"/>
                </a:cxn>
                <a:cxn ang="0">
                  <a:pos x="6" y="66"/>
                </a:cxn>
                <a:cxn ang="0">
                  <a:pos x="8" y="82"/>
                </a:cxn>
                <a:cxn ang="0">
                  <a:pos x="6" y="100"/>
                </a:cxn>
                <a:cxn ang="0">
                  <a:pos x="6" y="118"/>
                </a:cxn>
                <a:cxn ang="0">
                  <a:pos x="6" y="132"/>
                </a:cxn>
                <a:cxn ang="0">
                  <a:pos x="6" y="140"/>
                </a:cxn>
                <a:cxn ang="0">
                  <a:pos x="6" y="142"/>
                </a:cxn>
                <a:cxn ang="0">
                  <a:pos x="4" y="146"/>
                </a:cxn>
                <a:cxn ang="0">
                  <a:pos x="2" y="150"/>
                </a:cxn>
                <a:cxn ang="0">
                  <a:pos x="0" y="156"/>
                </a:cxn>
                <a:cxn ang="0">
                  <a:pos x="0" y="158"/>
                </a:cxn>
                <a:cxn ang="0">
                  <a:pos x="0" y="160"/>
                </a:cxn>
                <a:cxn ang="0">
                  <a:pos x="8" y="164"/>
                </a:cxn>
                <a:cxn ang="0">
                  <a:pos x="12" y="152"/>
                </a:cxn>
                <a:cxn ang="0">
                  <a:pos x="22" y="162"/>
                </a:cxn>
                <a:cxn ang="0">
                  <a:pos x="22" y="160"/>
                </a:cxn>
                <a:cxn ang="0">
                  <a:pos x="22" y="158"/>
                </a:cxn>
                <a:cxn ang="0">
                  <a:pos x="22" y="152"/>
                </a:cxn>
                <a:cxn ang="0">
                  <a:pos x="22" y="146"/>
                </a:cxn>
                <a:cxn ang="0">
                  <a:pos x="20" y="140"/>
                </a:cxn>
                <a:cxn ang="0">
                  <a:pos x="16" y="130"/>
                </a:cxn>
                <a:cxn ang="0">
                  <a:pos x="16" y="118"/>
                </a:cxn>
                <a:cxn ang="0">
                  <a:pos x="24" y="106"/>
                </a:cxn>
                <a:cxn ang="0">
                  <a:pos x="28" y="102"/>
                </a:cxn>
                <a:cxn ang="0">
                  <a:pos x="32" y="96"/>
                </a:cxn>
                <a:cxn ang="0">
                  <a:pos x="32" y="92"/>
                </a:cxn>
                <a:cxn ang="0">
                  <a:pos x="32" y="88"/>
                </a:cxn>
                <a:cxn ang="0">
                  <a:pos x="30" y="84"/>
                </a:cxn>
                <a:cxn ang="0">
                  <a:pos x="30" y="80"/>
                </a:cxn>
                <a:cxn ang="0">
                  <a:pos x="30" y="74"/>
                </a:cxn>
                <a:cxn ang="0">
                  <a:pos x="28" y="62"/>
                </a:cxn>
                <a:cxn ang="0">
                  <a:pos x="26" y="50"/>
                </a:cxn>
                <a:cxn ang="0">
                  <a:pos x="24" y="40"/>
                </a:cxn>
                <a:cxn ang="0">
                  <a:pos x="24" y="36"/>
                </a:cxn>
                <a:cxn ang="0">
                  <a:pos x="24" y="36"/>
                </a:cxn>
                <a:cxn ang="0">
                  <a:pos x="22" y="32"/>
                </a:cxn>
                <a:cxn ang="0">
                  <a:pos x="22" y="28"/>
                </a:cxn>
                <a:cxn ang="0">
                  <a:pos x="22" y="22"/>
                </a:cxn>
                <a:cxn ang="0">
                  <a:pos x="22" y="16"/>
                </a:cxn>
                <a:cxn ang="0">
                  <a:pos x="24" y="12"/>
                </a:cxn>
                <a:cxn ang="0">
                  <a:pos x="26" y="8"/>
                </a:cxn>
              </a:cxnLst>
              <a:rect l="0" t="0" r="r" b="b"/>
              <a:pathLst>
                <a:path w="32" h="164">
                  <a:moveTo>
                    <a:pt x="26" y="8"/>
                  </a:moveTo>
                  <a:lnTo>
                    <a:pt x="26" y="6"/>
                  </a:lnTo>
                  <a:lnTo>
                    <a:pt x="24" y="6"/>
                  </a:lnTo>
                  <a:lnTo>
                    <a:pt x="22" y="2"/>
                  </a:lnTo>
                  <a:lnTo>
                    <a:pt x="20" y="2"/>
                  </a:lnTo>
                  <a:lnTo>
                    <a:pt x="18" y="0"/>
                  </a:lnTo>
                  <a:lnTo>
                    <a:pt x="16" y="2"/>
                  </a:lnTo>
                  <a:lnTo>
                    <a:pt x="14" y="6"/>
                  </a:lnTo>
                  <a:lnTo>
                    <a:pt x="12" y="10"/>
                  </a:lnTo>
                  <a:lnTo>
                    <a:pt x="10" y="14"/>
                  </a:lnTo>
                  <a:lnTo>
                    <a:pt x="8" y="18"/>
                  </a:lnTo>
                  <a:lnTo>
                    <a:pt x="8" y="22"/>
                  </a:lnTo>
                  <a:lnTo>
                    <a:pt x="8" y="22"/>
                  </a:lnTo>
                  <a:lnTo>
                    <a:pt x="2" y="42"/>
                  </a:lnTo>
                  <a:lnTo>
                    <a:pt x="2" y="44"/>
                  </a:lnTo>
                  <a:lnTo>
                    <a:pt x="2" y="46"/>
                  </a:lnTo>
                  <a:lnTo>
                    <a:pt x="4" y="52"/>
                  </a:lnTo>
                  <a:lnTo>
                    <a:pt x="4" y="56"/>
                  </a:lnTo>
                  <a:lnTo>
                    <a:pt x="6" y="60"/>
                  </a:lnTo>
                  <a:lnTo>
                    <a:pt x="6" y="66"/>
                  </a:lnTo>
                  <a:lnTo>
                    <a:pt x="8" y="82"/>
                  </a:lnTo>
                  <a:lnTo>
                    <a:pt x="6" y="100"/>
                  </a:lnTo>
                  <a:lnTo>
                    <a:pt x="6" y="118"/>
                  </a:lnTo>
                  <a:lnTo>
                    <a:pt x="6" y="132"/>
                  </a:lnTo>
                  <a:lnTo>
                    <a:pt x="6" y="140"/>
                  </a:lnTo>
                  <a:lnTo>
                    <a:pt x="6" y="142"/>
                  </a:lnTo>
                  <a:lnTo>
                    <a:pt x="4" y="146"/>
                  </a:lnTo>
                  <a:lnTo>
                    <a:pt x="2" y="150"/>
                  </a:lnTo>
                  <a:lnTo>
                    <a:pt x="0" y="156"/>
                  </a:lnTo>
                  <a:lnTo>
                    <a:pt x="0" y="158"/>
                  </a:lnTo>
                  <a:lnTo>
                    <a:pt x="0" y="160"/>
                  </a:lnTo>
                  <a:lnTo>
                    <a:pt x="8" y="164"/>
                  </a:lnTo>
                  <a:lnTo>
                    <a:pt x="12" y="152"/>
                  </a:lnTo>
                  <a:lnTo>
                    <a:pt x="22" y="162"/>
                  </a:lnTo>
                  <a:lnTo>
                    <a:pt x="22" y="160"/>
                  </a:lnTo>
                  <a:lnTo>
                    <a:pt x="22" y="158"/>
                  </a:lnTo>
                  <a:lnTo>
                    <a:pt x="22" y="152"/>
                  </a:lnTo>
                  <a:lnTo>
                    <a:pt x="22" y="146"/>
                  </a:lnTo>
                  <a:lnTo>
                    <a:pt x="20" y="140"/>
                  </a:lnTo>
                  <a:lnTo>
                    <a:pt x="16" y="130"/>
                  </a:lnTo>
                  <a:lnTo>
                    <a:pt x="16" y="118"/>
                  </a:lnTo>
                  <a:lnTo>
                    <a:pt x="24" y="106"/>
                  </a:lnTo>
                  <a:lnTo>
                    <a:pt x="28" y="102"/>
                  </a:lnTo>
                  <a:lnTo>
                    <a:pt x="32" y="96"/>
                  </a:lnTo>
                  <a:lnTo>
                    <a:pt x="32" y="92"/>
                  </a:lnTo>
                  <a:lnTo>
                    <a:pt x="32" y="88"/>
                  </a:lnTo>
                  <a:lnTo>
                    <a:pt x="30" y="84"/>
                  </a:lnTo>
                  <a:lnTo>
                    <a:pt x="30" y="80"/>
                  </a:lnTo>
                  <a:lnTo>
                    <a:pt x="30" y="74"/>
                  </a:lnTo>
                  <a:lnTo>
                    <a:pt x="28" y="62"/>
                  </a:lnTo>
                  <a:lnTo>
                    <a:pt x="26" y="50"/>
                  </a:lnTo>
                  <a:lnTo>
                    <a:pt x="24" y="40"/>
                  </a:lnTo>
                  <a:lnTo>
                    <a:pt x="24" y="36"/>
                  </a:lnTo>
                  <a:lnTo>
                    <a:pt x="24" y="36"/>
                  </a:lnTo>
                  <a:lnTo>
                    <a:pt x="22" y="32"/>
                  </a:lnTo>
                  <a:lnTo>
                    <a:pt x="22" y="28"/>
                  </a:lnTo>
                  <a:lnTo>
                    <a:pt x="22" y="22"/>
                  </a:lnTo>
                  <a:lnTo>
                    <a:pt x="22" y="16"/>
                  </a:lnTo>
                  <a:lnTo>
                    <a:pt x="24" y="12"/>
                  </a:lnTo>
                  <a:lnTo>
                    <a:pt x="26" y="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37" name="Freeform 198"/>
            <p:cNvSpPr/>
            <p:nvPr/>
          </p:nvSpPr>
          <p:spPr bwMode="gray">
            <a:xfrm>
              <a:off x="2107" y="2818"/>
              <a:ext cx="86" cy="116"/>
            </a:xfrm>
            <a:custGeom>
              <a:avLst/>
              <a:gdLst/>
              <a:ahLst/>
              <a:cxnLst>
                <a:cxn ang="0">
                  <a:pos x="2" y="26"/>
                </a:cxn>
                <a:cxn ang="0">
                  <a:pos x="8" y="28"/>
                </a:cxn>
                <a:cxn ang="0">
                  <a:pos x="10" y="32"/>
                </a:cxn>
                <a:cxn ang="0">
                  <a:pos x="10" y="36"/>
                </a:cxn>
                <a:cxn ang="0">
                  <a:pos x="22" y="40"/>
                </a:cxn>
                <a:cxn ang="0">
                  <a:pos x="22" y="48"/>
                </a:cxn>
                <a:cxn ang="0">
                  <a:pos x="20" y="58"/>
                </a:cxn>
                <a:cxn ang="0">
                  <a:pos x="18" y="60"/>
                </a:cxn>
                <a:cxn ang="0">
                  <a:pos x="20" y="62"/>
                </a:cxn>
                <a:cxn ang="0">
                  <a:pos x="26" y="60"/>
                </a:cxn>
                <a:cxn ang="0">
                  <a:pos x="32" y="56"/>
                </a:cxn>
                <a:cxn ang="0">
                  <a:pos x="38" y="56"/>
                </a:cxn>
                <a:cxn ang="0">
                  <a:pos x="42" y="58"/>
                </a:cxn>
                <a:cxn ang="0">
                  <a:pos x="50" y="66"/>
                </a:cxn>
                <a:cxn ang="0">
                  <a:pos x="58" y="78"/>
                </a:cxn>
                <a:cxn ang="0">
                  <a:pos x="60" y="86"/>
                </a:cxn>
                <a:cxn ang="0">
                  <a:pos x="62" y="94"/>
                </a:cxn>
                <a:cxn ang="0">
                  <a:pos x="62" y="104"/>
                </a:cxn>
                <a:cxn ang="0">
                  <a:pos x="60" y="110"/>
                </a:cxn>
                <a:cxn ang="0">
                  <a:pos x="70" y="114"/>
                </a:cxn>
                <a:cxn ang="0">
                  <a:pos x="78" y="114"/>
                </a:cxn>
                <a:cxn ang="0">
                  <a:pos x="86" y="114"/>
                </a:cxn>
                <a:cxn ang="0">
                  <a:pos x="86" y="100"/>
                </a:cxn>
                <a:cxn ang="0">
                  <a:pos x="80" y="78"/>
                </a:cxn>
                <a:cxn ang="0">
                  <a:pos x="72" y="70"/>
                </a:cxn>
                <a:cxn ang="0">
                  <a:pos x="64" y="62"/>
                </a:cxn>
                <a:cxn ang="0">
                  <a:pos x="60" y="58"/>
                </a:cxn>
                <a:cxn ang="0">
                  <a:pos x="58" y="56"/>
                </a:cxn>
                <a:cxn ang="0">
                  <a:pos x="52" y="50"/>
                </a:cxn>
                <a:cxn ang="0">
                  <a:pos x="46" y="44"/>
                </a:cxn>
                <a:cxn ang="0">
                  <a:pos x="50" y="38"/>
                </a:cxn>
                <a:cxn ang="0">
                  <a:pos x="52" y="36"/>
                </a:cxn>
                <a:cxn ang="0">
                  <a:pos x="54" y="30"/>
                </a:cxn>
                <a:cxn ang="0">
                  <a:pos x="52" y="24"/>
                </a:cxn>
                <a:cxn ang="0">
                  <a:pos x="40" y="16"/>
                </a:cxn>
                <a:cxn ang="0">
                  <a:pos x="36" y="4"/>
                </a:cxn>
                <a:cxn ang="0">
                  <a:pos x="34" y="0"/>
                </a:cxn>
                <a:cxn ang="0">
                  <a:pos x="28" y="0"/>
                </a:cxn>
                <a:cxn ang="0">
                  <a:pos x="24" y="4"/>
                </a:cxn>
                <a:cxn ang="0">
                  <a:pos x="24" y="10"/>
                </a:cxn>
                <a:cxn ang="0">
                  <a:pos x="24" y="18"/>
                </a:cxn>
                <a:cxn ang="0">
                  <a:pos x="22" y="20"/>
                </a:cxn>
                <a:cxn ang="0">
                  <a:pos x="18" y="20"/>
                </a:cxn>
                <a:cxn ang="0">
                  <a:pos x="12" y="22"/>
                </a:cxn>
                <a:cxn ang="0">
                  <a:pos x="0" y="26"/>
                </a:cxn>
              </a:cxnLst>
              <a:rect l="0" t="0" r="r" b="b"/>
              <a:pathLst>
                <a:path w="86" h="116">
                  <a:moveTo>
                    <a:pt x="0" y="26"/>
                  </a:moveTo>
                  <a:lnTo>
                    <a:pt x="2" y="26"/>
                  </a:lnTo>
                  <a:lnTo>
                    <a:pt x="4" y="26"/>
                  </a:lnTo>
                  <a:lnTo>
                    <a:pt x="8" y="28"/>
                  </a:lnTo>
                  <a:lnTo>
                    <a:pt x="8" y="30"/>
                  </a:lnTo>
                  <a:lnTo>
                    <a:pt x="10" y="32"/>
                  </a:lnTo>
                  <a:lnTo>
                    <a:pt x="10" y="36"/>
                  </a:lnTo>
                  <a:lnTo>
                    <a:pt x="10" y="36"/>
                  </a:lnTo>
                  <a:lnTo>
                    <a:pt x="20" y="36"/>
                  </a:lnTo>
                  <a:lnTo>
                    <a:pt x="22" y="40"/>
                  </a:lnTo>
                  <a:lnTo>
                    <a:pt x="22" y="44"/>
                  </a:lnTo>
                  <a:lnTo>
                    <a:pt x="22" y="48"/>
                  </a:lnTo>
                  <a:lnTo>
                    <a:pt x="20" y="54"/>
                  </a:lnTo>
                  <a:lnTo>
                    <a:pt x="20" y="58"/>
                  </a:lnTo>
                  <a:lnTo>
                    <a:pt x="18" y="60"/>
                  </a:lnTo>
                  <a:lnTo>
                    <a:pt x="18" y="60"/>
                  </a:lnTo>
                  <a:lnTo>
                    <a:pt x="18" y="62"/>
                  </a:lnTo>
                  <a:lnTo>
                    <a:pt x="20" y="62"/>
                  </a:lnTo>
                  <a:lnTo>
                    <a:pt x="24" y="62"/>
                  </a:lnTo>
                  <a:lnTo>
                    <a:pt x="26" y="60"/>
                  </a:lnTo>
                  <a:lnTo>
                    <a:pt x="30" y="58"/>
                  </a:lnTo>
                  <a:lnTo>
                    <a:pt x="32" y="56"/>
                  </a:lnTo>
                  <a:lnTo>
                    <a:pt x="34" y="56"/>
                  </a:lnTo>
                  <a:lnTo>
                    <a:pt x="38" y="56"/>
                  </a:lnTo>
                  <a:lnTo>
                    <a:pt x="40" y="58"/>
                  </a:lnTo>
                  <a:lnTo>
                    <a:pt x="42" y="58"/>
                  </a:lnTo>
                  <a:lnTo>
                    <a:pt x="44" y="60"/>
                  </a:lnTo>
                  <a:lnTo>
                    <a:pt x="50" y="66"/>
                  </a:lnTo>
                  <a:lnTo>
                    <a:pt x="54" y="72"/>
                  </a:lnTo>
                  <a:lnTo>
                    <a:pt x="58" y="78"/>
                  </a:lnTo>
                  <a:lnTo>
                    <a:pt x="60" y="84"/>
                  </a:lnTo>
                  <a:lnTo>
                    <a:pt x="60" y="86"/>
                  </a:lnTo>
                  <a:lnTo>
                    <a:pt x="60" y="88"/>
                  </a:lnTo>
                  <a:lnTo>
                    <a:pt x="62" y="94"/>
                  </a:lnTo>
                  <a:lnTo>
                    <a:pt x="62" y="100"/>
                  </a:lnTo>
                  <a:lnTo>
                    <a:pt x="62" y="104"/>
                  </a:lnTo>
                  <a:lnTo>
                    <a:pt x="62" y="108"/>
                  </a:lnTo>
                  <a:lnTo>
                    <a:pt x="60" y="110"/>
                  </a:lnTo>
                  <a:lnTo>
                    <a:pt x="68" y="116"/>
                  </a:lnTo>
                  <a:lnTo>
                    <a:pt x="70" y="114"/>
                  </a:lnTo>
                  <a:lnTo>
                    <a:pt x="72" y="114"/>
                  </a:lnTo>
                  <a:lnTo>
                    <a:pt x="78" y="114"/>
                  </a:lnTo>
                  <a:lnTo>
                    <a:pt x="82" y="114"/>
                  </a:lnTo>
                  <a:lnTo>
                    <a:pt x="86" y="114"/>
                  </a:lnTo>
                  <a:lnTo>
                    <a:pt x="86" y="110"/>
                  </a:lnTo>
                  <a:lnTo>
                    <a:pt x="86" y="100"/>
                  </a:lnTo>
                  <a:lnTo>
                    <a:pt x="84" y="88"/>
                  </a:lnTo>
                  <a:lnTo>
                    <a:pt x="80" y="78"/>
                  </a:lnTo>
                  <a:lnTo>
                    <a:pt x="76" y="74"/>
                  </a:lnTo>
                  <a:lnTo>
                    <a:pt x="72" y="70"/>
                  </a:lnTo>
                  <a:lnTo>
                    <a:pt x="68" y="66"/>
                  </a:lnTo>
                  <a:lnTo>
                    <a:pt x="64" y="62"/>
                  </a:lnTo>
                  <a:lnTo>
                    <a:pt x="62" y="60"/>
                  </a:lnTo>
                  <a:lnTo>
                    <a:pt x="60" y="58"/>
                  </a:lnTo>
                  <a:lnTo>
                    <a:pt x="60" y="58"/>
                  </a:lnTo>
                  <a:lnTo>
                    <a:pt x="58" y="56"/>
                  </a:lnTo>
                  <a:lnTo>
                    <a:pt x="54" y="54"/>
                  </a:lnTo>
                  <a:lnTo>
                    <a:pt x="52" y="50"/>
                  </a:lnTo>
                  <a:lnTo>
                    <a:pt x="48" y="48"/>
                  </a:lnTo>
                  <a:lnTo>
                    <a:pt x="46" y="44"/>
                  </a:lnTo>
                  <a:lnTo>
                    <a:pt x="48" y="40"/>
                  </a:lnTo>
                  <a:lnTo>
                    <a:pt x="50" y="38"/>
                  </a:lnTo>
                  <a:lnTo>
                    <a:pt x="50" y="38"/>
                  </a:lnTo>
                  <a:lnTo>
                    <a:pt x="52" y="36"/>
                  </a:lnTo>
                  <a:lnTo>
                    <a:pt x="52" y="34"/>
                  </a:lnTo>
                  <a:lnTo>
                    <a:pt x="54" y="30"/>
                  </a:lnTo>
                  <a:lnTo>
                    <a:pt x="54" y="26"/>
                  </a:lnTo>
                  <a:lnTo>
                    <a:pt x="52" y="24"/>
                  </a:lnTo>
                  <a:lnTo>
                    <a:pt x="50" y="20"/>
                  </a:lnTo>
                  <a:lnTo>
                    <a:pt x="40" y="16"/>
                  </a:lnTo>
                  <a:lnTo>
                    <a:pt x="38" y="4"/>
                  </a:lnTo>
                  <a:lnTo>
                    <a:pt x="36" y="4"/>
                  </a:lnTo>
                  <a:lnTo>
                    <a:pt x="36" y="2"/>
                  </a:lnTo>
                  <a:lnTo>
                    <a:pt x="34" y="0"/>
                  </a:lnTo>
                  <a:lnTo>
                    <a:pt x="30" y="0"/>
                  </a:lnTo>
                  <a:lnTo>
                    <a:pt x="28" y="0"/>
                  </a:lnTo>
                  <a:lnTo>
                    <a:pt x="24" y="2"/>
                  </a:lnTo>
                  <a:lnTo>
                    <a:pt x="24" y="4"/>
                  </a:lnTo>
                  <a:lnTo>
                    <a:pt x="24" y="6"/>
                  </a:lnTo>
                  <a:lnTo>
                    <a:pt x="24" y="10"/>
                  </a:lnTo>
                  <a:lnTo>
                    <a:pt x="24" y="14"/>
                  </a:lnTo>
                  <a:lnTo>
                    <a:pt x="24" y="18"/>
                  </a:lnTo>
                  <a:lnTo>
                    <a:pt x="24" y="20"/>
                  </a:lnTo>
                  <a:lnTo>
                    <a:pt x="22" y="20"/>
                  </a:lnTo>
                  <a:lnTo>
                    <a:pt x="20" y="20"/>
                  </a:lnTo>
                  <a:lnTo>
                    <a:pt x="18" y="20"/>
                  </a:lnTo>
                  <a:lnTo>
                    <a:pt x="14" y="22"/>
                  </a:lnTo>
                  <a:lnTo>
                    <a:pt x="12" y="22"/>
                  </a:lnTo>
                  <a:lnTo>
                    <a:pt x="12" y="22"/>
                  </a:lnTo>
                  <a:lnTo>
                    <a:pt x="0" y="2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38" name="Freeform 199"/>
            <p:cNvSpPr/>
            <p:nvPr/>
          </p:nvSpPr>
          <p:spPr bwMode="gray">
            <a:xfrm>
              <a:off x="1621" y="2626"/>
              <a:ext cx="200" cy="174"/>
            </a:xfrm>
            <a:custGeom>
              <a:avLst/>
              <a:gdLst/>
              <a:ahLst/>
              <a:cxnLst>
                <a:cxn ang="0">
                  <a:pos x="150" y="2"/>
                </a:cxn>
                <a:cxn ang="0">
                  <a:pos x="142" y="10"/>
                </a:cxn>
                <a:cxn ang="0">
                  <a:pos x="122" y="28"/>
                </a:cxn>
                <a:cxn ang="0">
                  <a:pos x="118" y="30"/>
                </a:cxn>
                <a:cxn ang="0">
                  <a:pos x="110" y="36"/>
                </a:cxn>
                <a:cxn ang="0">
                  <a:pos x="92" y="66"/>
                </a:cxn>
                <a:cxn ang="0">
                  <a:pos x="82" y="66"/>
                </a:cxn>
                <a:cxn ang="0">
                  <a:pos x="66" y="70"/>
                </a:cxn>
                <a:cxn ang="0">
                  <a:pos x="56" y="82"/>
                </a:cxn>
                <a:cxn ang="0">
                  <a:pos x="46" y="90"/>
                </a:cxn>
                <a:cxn ang="0">
                  <a:pos x="40" y="94"/>
                </a:cxn>
                <a:cxn ang="0">
                  <a:pos x="8" y="98"/>
                </a:cxn>
                <a:cxn ang="0">
                  <a:pos x="14" y="120"/>
                </a:cxn>
                <a:cxn ang="0">
                  <a:pos x="12" y="132"/>
                </a:cxn>
                <a:cxn ang="0">
                  <a:pos x="4" y="144"/>
                </a:cxn>
                <a:cxn ang="0">
                  <a:pos x="4" y="154"/>
                </a:cxn>
                <a:cxn ang="0">
                  <a:pos x="8" y="162"/>
                </a:cxn>
                <a:cxn ang="0">
                  <a:pos x="18" y="158"/>
                </a:cxn>
                <a:cxn ang="0">
                  <a:pos x="30" y="156"/>
                </a:cxn>
                <a:cxn ang="0">
                  <a:pos x="44" y="158"/>
                </a:cxn>
                <a:cxn ang="0">
                  <a:pos x="48" y="158"/>
                </a:cxn>
                <a:cxn ang="0">
                  <a:pos x="60" y="160"/>
                </a:cxn>
                <a:cxn ang="0">
                  <a:pos x="76" y="174"/>
                </a:cxn>
                <a:cxn ang="0">
                  <a:pos x="94" y="156"/>
                </a:cxn>
                <a:cxn ang="0">
                  <a:pos x="114" y="154"/>
                </a:cxn>
                <a:cxn ang="0">
                  <a:pos x="114" y="130"/>
                </a:cxn>
                <a:cxn ang="0">
                  <a:pos x="116" y="112"/>
                </a:cxn>
                <a:cxn ang="0">
                  <a:pos x="152" y="82"/>
                </a:cxn>
                <a:cxn ang="0">
                  <a:pos x="156" y="76"/>
                </a:cxn>
                <a:cxn ang="0">
                  <a:pos x="164" y="66"/>
                </a:cxn>
                <a:cxn ang="0">
                  <a:pos x="172" y="60"/>
                </a:cxn>
                <a:cxn ang="0">
                  <a:pos x="172" y="52"/>
                </a:cxn>
                <a:cxn ang="0">
                  <a:pos x="178" y="46"/>
                </a:cxn>
                <a:cxn ang="0">
                  <a:pos x="188" y="44"/>
                </a:cxn>
                <a:cxn ang="0">
                  <a:pos x="200" y="46"/>
                </a:cxn>
                <a:cxn ang="0">
                  <a:pos x="198" y="42"/>
                </a:cxn>
                <a:cxn ang="0">
                  <a:pos x="192" y="38"/>
                </a:cxn>
                <a:cxn ang="0">
                  <a:pos x="184" y="36"/>
                </a:cxn>
                <a:cxn ang="0">
                  <a:pos x="180" y="32"/>
                </a:cxn>
                <a:cxn ang="0">
                  <a:pos x="172" y="26"/>
                </a:cxn>
                <a:cxn ang="0">
                  <a:pos x="160" y="28"/>
                </a:cxn>
                <a:cxn ang="0">
                  <a:pos x="156" y="18"/>
                </a:cxn>
                <a:cxn ang="0">
                  <a:pos x="154" y="0"/>
                </a:cxn>
              </a:cxnLst>
              <a:rect l="0" t="0" r="r" b="b"/>
              <a:pathLst>
                <a:path w="200" h="174">
                  <a:moveTo>
                    <a:pt x="154" y="0"/>
                  </a:moveTo>
                  <a:lnTo>
                    <a:pt x="154" y="2"/>
                  </a:lnTo>
                  <a:lnTo>
                    <a:pt x="150" y="2"/>
                  </a:lnTo>
                  <a:lnTo>
                    <a:pt x="148" y="4"/>
                  </a:lnTo>
                  <a:lnTo>
                    <a:pt x="144" y="8"/>
                  </a:lnTo>
                  <a:lnTo>
                    <a:pt x="142" y="10"/>
                  </a:lnTo>
                  <a:lnTo>
                    <a:pt x="142" y="14"/>
                  </a:lnTo>
                  <a:lnTo>
                    <a:pt x="126" y="18"/>
                  </a:lnTo>
                  <a:lnTo>
                    <a:pt x="122" y="28"/>
                  </a:lnTo>
                  <a:lnTo>
                    <a:pt x="122" y="28"/>
                  </a:lnTo>
                  <a:lnTo>
                    <a:pt x="120" y="28"/>
                  </a:lnTo>
                  <a:lnTo>
                    <a:pt x="118" y="30"/>
                  </a:lnTo>
                  <a:lnTo>
                    <a:pt x="116" y="30"/>
                  </a:lnTo>
                  <a:lnTo>
                    <a:pt x="112" y="32"/>
                  </a:lnTo>
                  <a:lnTo>
                    <a:pt x="110" y="36"/>
                  </a:lnTo>
                  <a:lnTo>
                    <a:pt x="110" y="40"/>
                  </a:lnTo>
                  <a:lnTo>
                    <a:pt x="110" y="46"/>
                  </a:lnTo>
                  <a:lnTo>
                    <a:pt x="92" y="66"/>
                  </a:lnTo>
                  <a:lnTo>
                    <a:pt x="90" y="66"/>
                  </a:lnTo>
                  <a:lnTo>
                    <a:pt x="86" y="66"/>
                  </a:lnTo>
                  <a:lnTo>
                    <a:pt x="82" y="66"/>
                  </a:lnTo>
                  <a:lnTo>
                    <a:pt x="76" y="66"/>
                  </a:lnTo>
                  <a:lnTo>
                    <a:pt x="72" y="68"/>
                  </a:lnTo>
                  <a:lnTo>
                    <a:pt x="66" y="70"/>
                  </a:lnTo>
                  <a:lnTo>
                    <a:pt x="62" y="74"/>
                  </a:lnTo>
                  <a:lnTo>
                    <a:pt x="60" y="78"/>
                  </a:lnTo>
                  <a:lnTo>
                    <a:pt x="56" y="82"/>
                  </a:lnTo>
                  <a:lnTo>
                    <a:pt x="52" y="86"/>
                  </a:lnTo>
                  <a:lnTo>
                    <a:pt x="48" y="88"/>
                  </a:lnTo>
                  <a:lnTo>
                    <a:pt x="46" y="90"/>
                  </a:lnTo>
                  <a:lnTo>
                    <a:pt x="44" y="92"/>
                  </a:lnTo>
                  <a:lnTo>
                    <a:pt x="42" y="92"/>
                  </a:lnTo>
                  <a:lnTo>
                    <a:pt x="40" y="94"/>
                  </a:lnTo>
                  <a:lnTo>
                    <a:pt x="32" y="96"/>
                  </a:lnTo>
                  <a:lnTo>
                    <a:pt x="20" y="98"/>
                  </a:lnTo>
                  <a:lnTo>
                    <a:pt x="8" y="98"/>
                  </a:lnTo>
                  <a:lnTo>
                    <a:pt x="0" y="96"/>
                  </a:lnTo>
                  <a:lnTo>
                    <a:pt x="12" y="116"/>
                  </a:lnTo>
                  <a:lnTo>
                    <a:pt x="14" y="120"/>
                  </a:lnTo>
                  <a:lnTo>
                    <a:pt x="14" y="130"/>
                  </a:lnTo>
                  <a:lnTo>
                    <a:pt x="14" y="130"/>
                  </a:lnTo>
                  <a:lnTo>
                    <a:pt x="12" y="132"/>
                  </a:lnTo>
                  <a:lnTo>
                    <a:pt x="8" y="134"/>
                  </a:lnTo>
                  <a:lnTo>
                    <a:pt x="6" y="138"/>
                  </a:lnTo>
                  <a:lnTo>
                    <a:pt x="4" y="144"/>
                  </a:lnTo>
                  <a:lnTo>
                    <a:pt x="4" y="146"/>
                  </a:lnTo>
                  <a:lnTo>
                    <a:pt x="4" y="150"/>
                  </a:lnTo>
                  <a:lnTo>
                    <a:pt x="4" y="154"/>
                  </a:lnTo>
                  <a:lnTo>
                    <a:pt x="6" y="158"/>
                  </a:lnTo>
                  <a:lnTo>
                    <a:pt x="8" y="162"/>
                  </a:lnTo>
                  <a:lnTo>
                    <a:pt x="8" y="162"/>
                  </a:lnTo>
                  <a:lnTo>
                    <a:pt x="10" y="160"/>
                  </a:lnTo>
                  <a:lnTo>
                    <a:pt x="14" y="160"/>
                  </a:lnTo>
                  <a:lnTo>
                    <a:pt x="18" y="158"/>
                  </a:lnTo>
                  <a:lnTo>
                    <a:pt x="22" y="158"/>
                  </a:lnTo>
                  <a:lnTo>
                    <a:pt x="24" y="156"/>
                  </a:lnTo>
                  <a:lnTo>
                    <a:pt x="30" y="156"/>
                  </a:lnTo>
                  <a:lnTo>
                    <a:pt x="34" y="158"/>
                  </a:lnTo>
                  <a:lnTo>
                    <a:pt x="40" y="158"/>
                  </a:lnTo>
                  <a:lnTo>
                    <a:pt x="44" y="158"/>
                  </a:lnTo>
                  <a:lnTo>
                    <a:pt x="44" y="158"/>
                  </a:lnTo>
                  <a:lnTo>
                    <a:pt x="46" y="158"/>
                  </a:lnTo>
                  <a:lnTo>
                    <a:pt x="48" y="158"/>
                  </a:lnTo>
                  <a:lnTo>
                    <a:pt x="52" y="158"/>
                  </a:lnTo>
                  <a:lnTo>
                    <a:pt x="56" y="160"/>
                  </a:lnTo>
                  <a:lnTo>
                    <a:pt x="60" y="160"/>
                  </a:lnTo>
                  <a:lnTo>
                    <a:pt x="64" y="162"/>
                  </a:lnTo>
                  <a:lnTo>
                    <a:pt x="66" y="166"/>
                  </a:lnTo>
                  <a:lnTo>
                    <a:pt x="76" y="174"/>
                  </a:lnTo>
                  <a:lnTo>
                    <a:pt x="92" y="156"/>
                  </a:lnTo>
                  <a:lnTo>
                    <a:pt x="92" y="156"/>
                  </a:lnTo>
                  <a:lnTo>
                    <a:pt x="94" y="156"/>
                  </a:lnTo>
                  <a:lnTo>
                    <a:pt x="96" y="154"/>
                  </a:lnTo>
                  <a:lnTo>
                    <a:pt x="100" y="154"/>
                  </a:lnTo>
                  <a:lnTo>
                    <a:pt x="114" y="154"/>
                  </a:lnTo>
                  <a:lnTo>
                    <a:pt x="120" y="154"/>
                  </a:lnTo>
                  <a:lnTo>
                    <a:pt x="122" y="134"/>
                  </a:lnTo>
                  <a:lnTo>
                    <a:pt x="114" y="130"/>
                  </a:lnTo>
                  <a:lnTo>
                    <a:pt x="114" y="128"/>
                  </a:lnTo>
                  <a:lnTo>
                    <a:pt x="114" y="122"/>
                  </a:lnTo>
                  <a:lnTo>
                    <a:pt x="116" y="112"/>
                  </a:lnTo>
                  <a:lnTo>
                    <a:pt x="120" y="102"/>
                  </a:lnTo>
                  <a:lnTo>
                    <a:pt x="132" y="92"/>
                  </a:lnTo>
                  <a:lnTo>
                    <a:pt x="152" y="82"/>
                  </a:lnTo>
                  <a:lnTo>
                    <a:pt x="152" y="82"/>
                  </a:lnTo>
                  <a:lnTo>
                    <a:pt x="154" y="80"/>
                  </a:lnTo>
                  <a:lnTo>
                    <a:pt x="156" y="76"/>
                  </a:lnTo>
                  <a:lnTo>
                    <a:pt x="160" y="72"/>
                  </a:lnTo>
                  <a:lnTo>
                    <a:pt x="162" y="70"/>
                  </a:lnTo>
                  <a:lnTo>
                    <a:pt x="164" y="66"/>
                  </a:lnTo>
                  <a:lnTo>
                    <a:pt x="164" y="62"/>
                  </a:lnTo>
                  <a:lnTo>
                    <a:pt x="172" y="62"/>
                  </a:lnTo>
                  <a:lnTo>
                    <a:pt x="172" y="60"/>
                  </a:lnTo>
                  <a:lnTo>
                    <a:pt x="170" y="58"/>
                  </a:lnTo>
                  <a:lnTo>
                    <a:pt x="170" y="56"/>
                  </a:lnTo>
                  <a:lnTo>
                    <a:pt x="172" y="52"/>
                  </a:lnTo>
                  <a:lnTo>
                    <a:pt x="174" y="50"/>
                  </a:lnTo>
                  <a:lnTo>
                    <a:pt x="176" y="46"/>
                  </a:lnTo>
                  <a:lnTo>
                    <a:pt x="178" y="46"/>
                  </a:lnTo>
                  <a:lnTo>
                    <a:pt x="180" y="46"/>
                  </a:lnTo>
                  <a:lnTo>
                    <a:pt x="184" y="44"/>
                  </a:lnTo>
                  <a:lnTo>
                    <a:pt x="188" y="44"/>
                  </a:lnTo>
                  <a:lnTo>
                    <a:pt x="192" y="44"/>
                  </a:lnTo>
                  <a:lnTo>
                    <a:pt x="196" y="46"/>
                  </a:lnTo>
                  <a:lnTo>
                    <a:pt x="200" y="46"/>
                  </a:lnTo>
                  <a:lnTo>
                    <a:pt x="200" y="46"/>
                  </a:lnTo>
                  <a:lnTo>
                    <a:pt x="200" y="44"/>
                  </a:lnTo>
                  <a:lnTo>
                    <a:pt x="198" y="42"/>
                  </a:lnTo>
                  <a:lnTo>
                    <a:pt x="196" y="40"/>
                  </a:lnTo>
                  <a:lnTo>
                    <a:pt x="192" y="38"/>
                  </a:lnTo>
                  <a:lnTo>
                    <a:pt x="192" y="38"/>
                  </a:lnTo>
                  <a:lnTo>
                    <a:pt x="190" y="38"/>
                  </a:lnTo>
                  <a:lnTo>
                    <a:pt x="186" y="36"/>
                  </a:lnTo>
                  <a:lnTo>
                    <a:pt x="184" y="36"/>
                  </a:lnTo>
                  <a:lnTo>
                    <a:pt x="182" y="34"/>
                  </a:lnTo>
                  <a:lnTo>
                    <a:pt x="182" y="32"/>
                  </a:lnTo>
                  <a:lnTo>
                    <a:pt x="180" y="32"/>
                  </a:lnTo>
                  <a:lnTo>
                    <a:pt x="178" y="30"/>
                  </a:lnTo>
                  <a:lnTo>
                    <a:pt x="176" y="28"/>
                  </a:lnTo>
                  <a:lnTo>
                    <a:pt x="172" y="26"/>
                  </a:lnTo>
                  <a:lnTo>
                    <a:pt x="166" y="26"/>
                  </a:lnTo>
                  <a:lnTo>
                    <a:pt x="160" y="28"/>
                  </a:lnTo>
                  <a:lnTo>
                    <a:pt x="160" y="28"/>
                  </a:lnTo>
                  <a:lnTo>
                    <a:pt x="158" y="26"/>
                  </a:lnTo>
                  <a:lnTo>
                    <a:pt x="156" y="22"/>
                  </a:lnTo>
                  <a:lnTo>
                    <a:pt x="156" y="18"/>
                  </a:lnTo>
                  <a:lnTo>
                    <a:pt x="156" y="14"/>
                  </a:lnTo>
                  <a:lnTo>
                    <a:pt x="172" y="0"/>
                  </a:lnTo>
                  <a:lnTo>
                    <a:pt x="154"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39" name="Freeform 200"/>
            <p:cNvSpPr/>
            <p:nvPr/>
          </p:nvSpPr>
          <p:spPr bwMode="gray">
            <a:xfrm>
              <a:off x="2099" y="3038"/>
              <a:ext cx="68" cy="66"/>
            </a:xfrm>
            <a:custGeom>
              <a:avLst/>
              <a:gdLst/>
              <a:ahLst/>
              <a:cxnLst>
                <a:cxn ang="0">
                  <a:pos x="0" y="0"/>
                </a:cxn>
                <a:cxn ang="0">
                  <a:pos x="16" y="26"/>
                </a:cxn>
                <a:cxn ang="0">
                  <a:pos x="18" y="28"/>
                </a:cxn>
                <a:cxn ang="0">
                  <a:pos x="28" y="36"/>
                </a:cxn>
                <a:cxn ang="0">
                  <a:pos x="38" y="44"/>
                </a:cxn>
                <a:cxn ang="0">
                  <a:pos x="50" y="54"/>
                </a:cxn>
                <a:cxn ang="0">
                  <a:pos x="60" y="62"/>
                </a:cxn>
                <a:cxn ang="0">
                  <a:pos x="66" y="66"/>
                </a:cxn>
                <a:cxn ang="0">
                  <a:pos x="68" y="66"/>
                </a:cxn>
                <a:cxn ang="0">
                  <a:pos x="68" y="62"/>
                </a:cxn>
                <a:cxn ang="0">
                  <a:pos x="68" y="60"/>
                </a:cxn>
                <a:cxn ang="0">
                  <a:pos x="68" y="58"/>
                </a:cxn>
                <a:cxn ang="0">
                  <a:pos x="66" y="56"/>
                </a:cxn>
                <a:cxn ang="0">
                  <a:pos x="66" y="54"/>
                </a:cxn>
                <a:cxn ang="0">
                  <a:pos x="58" y="42"/>
                </a:cxn>
                <a:cxn ang="0">
                  <a:pos x="58" y="40"/>
                </a:cxn>
                <a:cxn ang="0">
                  <a:pos x="58" y="36"/>
                </a:cxn>
                <a:cxn ang="0">
                  <a:pos x="56" y="32"/>
                </a:cxn>
                <a:cxn ang="0">
                  <a:pos x="56" y="26"/>
                </a:cxn>
                <a:cxn ang="0">
                  <a:pos x="54" y="24"/>
                </a:cxn>
                <a:cxn ang="0">
                  <a:pos x="46" y="12"/>
                </a:cxn>
                <a:cxn ang="0">
                  <a:pos x="38" y="14"/>
                </a:cxn>
                <a:cxn ang="0">
                  <a:pos x="30" y="4"/>
                </a:cxn>
                <a:cxn ang="0">
                  <a:pos x="12" y="6"/>
                </a:cxn>
                <a:cxn ang="0">
                  <a:pos x="0" y="0"/>
                </a:cxn>
              </a:cxnLst>
              <a:rect l="0" t="0" r="r" b="b"/>
              <a:pathLst>
                <a:path w="68" h="66">
                  <a:moveTo>
                    <a:pt x="0" y="0"/>
                  </a:moveTo>
                  <a:lnTo>
                    <a:pt x="16" y="26"/>
                  </a:lnTo>
                  <a:lnTo>
                    <a:pt x="18" y="28"/>
                  </a:lnTo>
                  <a:lnTo>
                    <a:pt x="28" y="36"/>
                  </a:lnTo>
                  <a:lnTo>
                    <a:pt x="38" y="44"/>
                  </a:lnTo>
                  <a:lnTo>
                    <a:pt x="50" y="54"/>
                  </a:lnTo>
                  <a:lnTo>
                    <a:pt x="60" y="62"/>
                  </a:lnTo>
                  <a:lnTo>
                    <a:pt x="66" y="66"/>
                  </a:lnTo>
                  <a:lnTo>
                    <a:pt x="68" y="66"/>
                  </a:lnTo>
                  <a:lnTo>
                    <a:pt x="68" y="62"/>
                  </a:lnTo>
                  <a:lnTo>
                    <a:pt x="68" y="60"/>
                  </a:lnTo>
                  <a:lnTo>
                    <a:pt x="68" y="58"/>
                  </a:lnTo>
                  <a:lnTo>
                    <a:pt x="66" y="56"/>
                  </a:lnTo>
                  <a:lnTo>
                    <a:pt x="66" y="54"/>
                  </a:lnTo>
                  <a:lnTo>
                    <a:pt x="58" y="42"/>
                  </a:lnTo>
                  <a:lnTo>
                    <a:pt x="58" y="40"/>
                  </a:lnTo>
                  <a:lnTo>
                    <a:pt x="58" y="36"/>
                  </a:lnTo>
                  <a:lnTo>
                    <a:pt x="56" y="32"/>
                  </a:lnTo>
                  <a:lnTo>
                    <a:pt x="56" y="26"/>
                  </a:lnTo>
                  <a:lnTo>
                    <a:pt x="54" y="24"/>
                  </a:lnTo>
                  <a:lnTo>
                    <a:pt x="46" y="12"/>
                  </a:lnTo>
                  <a:lnTo>
                    <a:pt x="38" y="14"/>
                  </a:lnTo>
                  <a:lnTo>
                    <a:pt x="30" y="4"/>
                  </a:lnTo>
                  <a:lnTo>
                    <a:pt x="12" y="6"/>
                  </a:lnTo>
                  <a:lnTo>
                    <a:pt x="0"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40" name="Freeform 201"/>
            <p:cNvSpPr/>
            <p:nvPr/>
          </p:nvSpPr>
          <p:spPr bwMode="gray">
            <a:xfrm>
              <a:off x="1961" y="2784"/>
              <a:ext cx="54" cy="56"/>
            </a:xfrm>
            <a:custGeom>
              <a:avLst/>
              <a:gdLst/>
              <a:ahLst/>
              <a:cxnLst>
                <a:cxn ang="0">
                  <a:pos x="54" y="56"/>
                </a:cxn>
                <a:cxn ang="0">
                  <a:pos x="48" y="44"/>
                </a:cxn>
                <a:cxn ang="0">
                  <a:pos x="48" y="44"/>
                </a:cxn>
                <a:cxn ang="0">
                  <a:pos x="48" y="42"/>
                </a:cxn>
                <a:cxn ang="0">
                  <a:pos x="44" y="40"/>
                </a:cxn>
                <a:cxn ang="0">
                  <a:pos x="40" y="38"/>
                </a:cxn>
                <a:cxn ang="0">
                  <a:pos x="40" y="38"/>
                </a:cxn>
                <a:cxn ang="0">
                  <a:pos x="38" y="36"/>
                </a:cxn>
                <a:cxn ang="0">
                  <a:pos x="34" y="36"/>
                </a:cxn>
                <a:cxn ang="0">
                  <a:pos x="28" y="36"/>
                </a:cxn>
                <a:cxn ang="0">
                  <a:pos x="24" y="38"/>
                </a:cxn>
                <a:cxn ang="0">
                  <a:pos x="20" y="40"/>
                </a:cxn>
                <a:cxn ang="0">
                  <a:pos x="20" y="42"/>
                </a:cxn>
                <a:cxn ang="0">
                  <a:pos x="18" y="42"/>
                </a:cxn>
                <a:cxn ang="0">
                  <a:pos x="18" y="44"/>
                </a:cxn>
                <a:cxn ang="0">
                  <a:pos x="16" y="44"/>
                </a:cxn>
                <a:cxn ang="0">
                  <a:pos x="12" y="46"/>
                </a:cxn>
                <a:cxn ang="0">
                  <a:pos x="6" y="46"/>
                </a:cxn>
                <a:cxn ang="0">
                  <a:pos x="6" y="32"/>
                </a:cxn>
                <a:cxn ang="0">
                  <a:pos x="6" y="32"/>
                </a:cxn>
                <a:cxn ang="0">
                  <a:pos x="6" y="30"/>
                </a:cxn>
                <a:cxn ang="0">
                  <a:pos x="4" y="26"/>
                </a:cxn>
                <a:cxn ang="0">
                  <a:pos x="2" y="26"/>
                </a:cxn>
                <a:cxn ang="0">
                  <a:pos x="2" y="24"/>
                </a:cxn>
                <a:cxn ang="0">
                  <a:pos x="0" y="22"/>
                </a:cxn>
                <a:cxn ang="0">
                  <a:pos x="0" y="18"/>
                </a:cxn>
                <a:cxn ang="0">
                  <a:pos x="0" y="14"/>
                </a:cxn>
                <a:cxn ang="0">
                  <a:pos x="2" y="12"/>
                </a:cxn>
                <a:cxn ang="0">
                  <a:pos x="2" y="10"/>
                </a:cxn>
                <a:cxn ang="0">
                  <a:pos x="2" y="8"/>
                </a:cxn>
                <a:cxn ang="0">
                  <a:pos x="4" y="4"/>
                </a:cxn>
                <a:cxn ang="0">
                  <a:pos x="4" y="2"/>
                </a:cxn>
                <a:cxn ang="0">
                  <a:pos x="6" y="0"/>
                </a:cxn>
                <a:cxn ang="0">
                  <a:pos x="10" y="0"/>
                </a:cxn>
                <a:cxn ang="0">
                  <a:pos x="18" y="0"/>
                </a:cxn>
                <a:cxn ang="0">
                  <a:pos x="24" y="0"/>
                </a:cxn>
                <a:cxn ang="0">
                  <a:pos x="24" y="0"/>
                </a:cxn>
                <a:cxn ang="0">
                  <a:pos x="26" y="0"/>
                </a:cxn>
                <a:cxn ang="0">
                  <a:pos x="26" y="0"/>
                </a:cxn>
                <a:cxn ang="0">
                  <a:pos x="28" y="2"/>
                </a:cxn>
                <a:cxn ang="0">
                  <a:pos x="30" y="6"/>
                </a:cxn>
                <a:cxn ang="0">
                  <a:pos x="30" y="14"/>
                </a:cxn>
                <a:cxn ang="0">
                  <a:pos x="34" y="28"/>
                </a:cxn>
                <a:cxn ang="0">
                  <a:pos x="36" y="26"/>
                </a:cxn>
                <a:cxn ang="0">
                  <a:pos x="36" y="26"/>
                </a:cxn>
                <a:cxn ang="0">
                  <a:pos x="38" y="24"/>
                </a:cxn>
                <a:cxn ang="0">
                  <a:pos x="40" y="20"/>
                </a:cxn>
                <a:cxn ang="0">
                  <a:pos x="40" y="18"/>
                </a:cxn>
                <a:cxn ang="0">
                  <a:pos x="42" y="14"/>
                </a:cxn>
                <a:cxn ang="0">
                  <a:pos x="44" y="12"/>
                </a:cxn>
                <a:cxn ang="0">
                  <a:pos x="44" y="12"/>
                </a:cxn>
                <a:cxn ang="0">
                  <a:pos x="46" y="12"/>
                </a:cxn>
                <a:cxn ang="0">
                  <a:pos x="48" y="14"/>
                </a:cxn>
                <a:cxn ang="0">
                  <a:pos x="48" y="18"/>
                </a:cxn>
                <a:cxn ang="0">
                  <a:pos x="52" y="34"/>
                </a:cxn>
                <a:cxn ang="0">
                  <a:pos x="54" y="46"/>
                </a:cxn>
                <a:cxn ang="0">
                  <a:pos x="54" y="56"/>
                </a:cxn>
              </a:cxnLst>
              <a:rect l="0" t="0" r="r" b="b"/>
              <a:pathLst>
                <a:path w="54" h="56">
                  <a:moveTo>
                    <a:pt x="54" y="56"/>
                  </a:moveTo>
                  <a:lnTo>
                    <a:pt x="48" y="44"/>
                  </a:lnTo>
                  <a:lnTo>
                    <a:pt x="48" y="44"/>
                  </a:lnTo>
                  <a:lnTo>
                    <a:pt x="48" y="42"/>
                  </a:lnTo>
                  <a:lnTo>
                    <a:pt x="44" y="40"/>
                  </a:lnTo>
                  <a:lnTo>
                    <a:pt x="40" y="38"/>
                  </a:lnTo>
                  <a:lnTo>
                    <a:pt x="40" y="38"/>
                  </a:lnTo>
                  <a:lnTo>
                    <a:pt x="38" y="36"/>
                  </a:lnTo>
                  <a:lnTo>
                    <a:pt x="34" y="36"/>
                  </a:lnTo>
                  <a:lnTo>
                    <a:pt x="28" y="36"/>
                  </a:lnTo>
                  <a:lnTo>
                    <a:pt x="24" y="38"/>
                  </a:lnTo>
                  <a:lnTo>
                    <a:pt x="20" y="40"/>
                  </a:lnTo>
                  <a:lnTo>
                    <a:pt x="20" y="42"/>
                  </a:lnTo>
                  <a:lnTo>
                    <a:pt x="18" y="42"/>
                  </a:lnTo>
                  <a:lnTo>
                    <a:pt x="18" y="44"/>
                  </a:lnTo>
                  <a:lnTo>
                    <a:pt x="16" y="44"/>
                  </a:lnTo>
                  <a:lnTo>
                    <a:pt x="12" y="46"/>
                  </a:lnTo>
                  <a:lnTo>
                    <a:pt x="6" y="46"/>
                  </a:lnTo>
                  <a:lnTo>
                    <a:pt x="6" y="32"/>
                  </a:lnTo>
                  <a:lnTo>
                    <a:pt x="6" y="32"/>
                  </a:lnTo>
                  <a:lnTo>
                    <a:pt x="6" y="30"/>
                  </a:lnTo>
                  <a:lnTo>
                    <a:pt x="4" y="26"/>
                  </a:lnTo>
                  <a:lnTo>
                    <a:pt x="2" y="26"/>
                  </a:lnTo>
                  <a:lnTo>
                    <a:pt x="2" y="24"/>
                  </a:lnTo>
                  <a:lnTo>
                    <a:pt x="0" y="22"/>
                  </a:lnTo>
                  <a:lnTo>
                    <a:pt x="0" y="18"/>
                  </a:lnTo>
                  <a:lnTo>
                    <a:pt x="0" y="14"/>
                  </a:lnTo>
                  <a:lnTo>
                    <a:pt x="2" y="12"/>
                  </a:lnTo>
                  <a:lnTo>
                    <a:pt x="2" y="10"/>
                  </a:lnTo>
                  <a:lnTo>
                    <a:pt x="2" y="8"/>
                  </a:lnTo>
                  <a:lnTo>
                    <a:pt x="4" y="4"/>
                  </a:lnTo>
                  <a:lnTo>
                    <a:pt x="4" y="2"/>
                  </a:lnTo>
                  <a:lnTo>
                    <a:pt x="6" y="0"/>
                  </a:lnTo>
                  <a:lnTo>
                    <a:pt x="10" y="0"/>
                  </a:lnTo>
                  <a:lnTo>
                    <a:pt x="18" y="0"/>
                  </a:lnTo>
                  <a:lnTo>
                    <a:pt x="24" y="0"/>
                  </a:lnTo>
                  <a:lnTo>
                    <a:pt x="24" y="0"/>
                  </a:lnTo>
                  <a:lnTo>
                    <a:pt x="26" y="0"/>
                  </a:lnTo>
                  <a:lnTo>
                    <a:pt x="26" y="0"/>
                  </a:lnTo>
                  <a:lnTo>
                    <a:pt x="28" y="2"/>
                  </a:lnTo>
                  <a:lnTo>
                    <a:pt x="30" y="6"/>
                  </a:lnTo>
                  <a:lnTo>
                    <a:pt x="30" y="14"/>
                  </a:lnTo>
                  <a:lnTo>
                    <a:pt x="34" y="28"/>
                  </a:lnTo>
                  <a:lnTo>
                    <a:pt x="36" y="26"/>
                  </a:lnTo>
                  <a:lnTo>
                    <a:pt x="36" y="26"/>
                  </a:lnTo>
                  <a:lnTo>
                    <a:pt x="38" y="24"/>
                  </a:lnTo>
                  <a:lnTo>
                    <a:pt x="40" y="20"/>
                  </a:lnTo>
                  <a:lnTo>
                    <a:pt x="40" y="18"/>
                  </a:lnTo>
                  <a:lnTo>
                    <a:pt x="42" y="14"/>
                  </a:lnTo>
                  <a:lnTo>
                    <a:pt x="44" y="12"/>
                  </a:lnTo>
                  <a:lnTo>
                    <a:pt x="44" y="12"/>
                  </a:lnTo>
                  <a:lnTo>
                    <a:pt x="46" y="12"/>
                  </a:lnTo>
                  <a:lnTo>
                    <a:pt x="48" y="14"/>
                  </a:lnTo>
                  <a:lnTo>
                    <a:pt x="48" y="18"/>
                  </a:lnTo>
                  <a:lnTo>
                    <a:pt x="52" y="34"/>
                  </a:lnTo>
                  <a:lnTo>
                    <a:pt x="54" y="46"/>
                  </a:lnTo>
                  <a:lnTo>
                    <a:pt x="54" y="5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41" name="Freeform 202"/>
            <p:cNvSpPr/>
            <p:nvPr/>
          </p:nvSpPr>
          <p:spPr bwMode="gray">
            <a:xfrm>
              <a:off x="2011" y="2746"/>
              <a:ext cx="100" cy="272"/>
            </a:xfrm>
            <a:custGeom>
              <a:avLst/>
              <a:gdLst/>
              <a:ahLst/>
              <a:cxnLst>
                <a:cxn ang="0">
                  <a:pos x="40" y="170"/>
                </a:cxn>
                <a:cxn ang="0">
                  <a:pos x="26" y="166"/>
                </a:cxn>
                <a:cxn ang="0">
                  <a:pos x="26" y="156"/>
                </a:cxn>
                <a:cxn ang="0">
                  <a:pos x="26" y="142"/>
                </a:cxn>
                <a:cxn ang="0">
                  <a:pos x="24" y="136"/>
                </a:cxn>
                <a:cxn ang="0">
                  <a:pos x="20" y="130"/>
                </a:cxn>
                <a:cxn ang="0">
                  <a:pos x="16" y="120"/>
                </a:cxn>
                <a:cxn ang="0">
                  <a:pos x="10" y="112"/>
                </a:cxn>
                <a:cxn ang="0">
                  <a:pos x="8" y="108"/>
                </a:cxn>
                <a:cxn ang="0">
                  <a:pos x="4" y="102"/>
                </a:cxn>
                <a:cxn ang="0">
                  <a:pos x="2" y="94"/>
                </a:cxn>
                <a:cxn ang="0">
                  <a:pos x="2" y="90"/>
                </a:cxn>
                <a:cxn ang="0">
                  <a:pos x="4" y="82"/>
                </a:cxn>
                <a:cxn ang="0">
                  <a:pos x="2" y="78"/>
                </a:cxn>
                <a:cxn ang="0">
                  <a:pos x="0" y="74"/>
                </a:cxn>
                <a:cxn ang="0">
                  <a:pos x="2" y="70"/>
                </a:cxn>
                <a:cxn ang="0">
                  <a:pos x="4" y="72"/>
                </a:cxn>
                <a:cxn ang="0">
                  <a:pos x="6" y="72"/>
                </a:cxn>
                <a:cxn ang="0">
                  <a:pos x="8" y="74"/>
                </a:cxn>
                <a:cxn ang="0">
                  <a:pos x="10" y="70"/>
                </a:cxn>
                <a:cxn ang="0">
                  <a:pos x="6" y="56"/>
                </a:cxn>
                <a:cxn ang="0">
                  <a:pos x="8" y="56"/>
                </a:cxn>
                <a:cxn ang="0">
                  <a:pos x="10" y="58"/>
                </a:cxn>
                <a:cxn ang="0">
                  <a:pos x="16" y="60"/>
                </a:cxn>
                <a:cxn ang="0">
                  <a:pos x="22" y="58"/>
                </a:cxn>
                <a:cxn ang="0">
                  <a:pos x="22" y="56"/>
                </a:cxn>
                <a:cxn ang="0">
                  <a:pos x="26" y="54"/>
                </a:cxn>
                <a:cxn ang="0">
                  <a:pos x="28" y="48"/>
                </a:cxn>
                <a:cxn ang="0">
                  <a:pos x="32" y="40"/>
                </a:cxn>
                <a:cxn ang="0">
                  <a:pos x="36" y="34"/>
                </a:cxn>
                <a:cxn ang="0">
                  <a:pos x="36" y="30"/>
                </a:cxn>
                <a:cxn ang="0">
                  <a:pos x="40" y="26"/>
                </a:cxn>
                <a:cxn ang="0">
                  <a:pos x="66" y="0"/>
                </a:cxn>
                <a:cxn ang="0">
                  <a:pos x="74" y="8"/>
                </a:cxn>
                <a:cxn ang="0">
                  <a:pos x="84" y="34"/>
                </a:cxn>
                <a:cxn ang="0">
                  <a:pos x="82" y="36"/>
                </a:cxn>
                <a:cxn ang="0">
                  <a:pos x="76" y="52"/>
                </a:cxn>
                <a:cxn ang="0">
                  <a:pos x="72" y="72"/>
                </a:cxn>
                <a:cxn ang="0">
                  <a:pos x="76" y="76"/>
                </a:cxn>
                <a:cxn ang="0">
                  <a:pos x="80" y="80"/>
                </a:cxn>
                <a:cxn ang="0">
                  <a:pos x="90" y="78"/>
                </a:cxn>
                <a:cxn ang="0">
                  <a:pos x="96" y="98"/>
                </a:cxn>
                <a:cxn ang="0">
                  <a:pos x="90" y="102"/>
                </a:cxn>
                <a:cxn ang="0">
                  <a:pos x="82" y="112"/>
                </a:cxn>
                <a:cxn ang="0">
                  <a:pos x="84" y="138"/>
                </a:cxn>
                <a:cxn ang="0">
                  <a:pos x="82" y="138"/>
                </a:cxn>
                <a:cxn ang="0">
                  <a:pos x="80" y="142"/>
                </a:cxn>
                <a:cxn ang="0">
                  <a:pos x="80" y="150"/>
                </a:cxn>
                <a:cxn ang="0">
                  <a:pos x="80" y="158"/>
                </a:cxn>
                <a:cxn ang="0">
                  <a:pos x="80" y="168"/>
                </a:cxn>
                <a:cxn ang="0">
                  <a:pos x="84" y="182"/>
                </a:cxn>
                <a:cxn ang="0">
                  <a:pos x="84" y="210"/>
                </a:cxn>
                <a:cxn ang="0">
                  <a:pos x="84" y="224"/>
                </a:cxn>
                <a:cxn ang="0">
                  <a:pos x="82" y="244"/>
                </a:cxn>
                <a:cxn ang="0">
                  <a:pos x="76" y="272"/>
                </a:cxn>
                <a:cxn ang="0">
                  <a:pos x="72" y="262"/>
                </a:cxn>
                <a:cxn ang="0">
                  <a:pos x="74" y="226"/>
                </a:cxn>
                <a:cxn ang="0">
                  <a:pos x="74" y="206"/>
                </a:cxn>
                <a:cxn ang="0">
                  <a:pos x="70" y="168"/>
                </a:cxn>
              </a:cxnLst>
              <a:rect l="0" t="0" r="r" b="b"/>
              <a:pathLst>
                <a:path w="100" h="272">
                  <a:moveTo>
                    <a:pt x="62" y="154"/>
                  </a:moveTo>
                  <a:lnTo>
                    <a:pt x="40" y="170"/>
                  </a:lnTo>
                  <a:lnTo>
                    <a:pt x="26" y="168"/>
                  </a:lnTo>
                  <a:lnTo>
                    <a:pt x="26" y="166"/>
                  </a:lnTo>
                  <a:lnTo>
                    <a:pt x="26" y="162"/>
                  </a:lnTo>
                  <a:lnTo>
                    <a:pt x="26" y="156"/>
                  </a:lnTo>
                  <a:lnTo>
                    <a:pt x="26" y="148"/>
                  </a:lnTo>
                  <a:lnTo>
                    <a:pt x="26" y="142"/>
                  </a:lnTo>
                  <a:lnTo>
                    <a:pt x="24" y="138"/>
                  </a:lnTo>
                  <a:lnTo>
                    <a:pt x="24" y="136"/>
                  </a:lnTo>
                  <a:lnTo>
                    <a:pt x="22" y="134"/>
                  </a:lnTo>
                  <a:lnTo>
                    <a:pt x="20" y="130"/>
                  </a:lnTo>
                  <a:lnTo>
                    <a:pt x="18" y="126"/>
                  </a:lnTo>
                  <a:lnTo>
                    <a:pt x="16" y="120"/>
                  </a:lnTo>
                  <a:lnTo>
                    <a:pt x="12" y="116"/>
                  </a:lnTo>
                  <a:lnTo>
                    <a:pt x="10" y="112"/>
                  </a:lnTo>
                  <a:lnTo>
                    <a:pt x="10" y="108"/>
                  </a:lnTo>
                  <a:lnTo>
                    <a:pt x="8" y="108"/>
                  </a:lnTo>
                  <a:lnTo>
                    <a:pt x="6" y="106"/>
                  </a:lnTo>
                  <a:lnTo>
                    <a:pt x="4" y="102"/>
                  </a:lnTo>
                  <a:lnTo>
                    <a:pt x="4" y="98"/>
                  </a:lnTo>
                  <a:lnTo>
                    <a:pt x="2" y="94"/>
                  </a:lnTo>
                  <a:lnTo>
                    <a:pt x="2" y="92"/>
                  </a:lnTo>
                  <a:lnTo>
                    <a:pt x="2" y="90"/>
                  </a:lnTo>
                  <a:lnTo>
                    <a:pt x="4" y="86"/>
                  </a:lnTo>
                  <a:lnTo>
                    <a:pt x="4" y="82"/>
                  </a:lnTo>
                  <a:lnTo>
                    <a:pt x="2" y="78"/>
                  </a:lnTo>
                  <a:lnTo>
                    <a:pt x="2" y="78"/>
                  </a:lnTo>
                  <a:lnTo>
                    <a:pt x="2" y="76"/>
                  </a:lnTo>
                  <a:lnTo>
                    <a:pt x="0" y="74"/>
                  </a:lnTo>
                  <a:lnTo>
                    <a:pt x="0" y="72"/>
                  </a:lnTo>
                  <a:lnTo>
                    <a:pt x="2" y="70"/>
                  </a:lnTo>
                  <a:lnTo>
                    <a:pt x="2" y="70"/>
                  </a:lnTo>
                  <a:lnTo>
                    <a:pt x="4" y="72"/>
                  </a:lnTo>
                  <a:lnTo>
                    <a:pt x="6" y="72"/>
                  </a:lnTo>
                  <a:lnTo>
                    <a:pt x="6" y="72"/>
                  </a:lnTo>
                  <a:lnTo>
                    <a:pt x="8" y="74"/>
                  </a:lnTo>
                  <a:lnTo>
                    <a:pt x="8" y="74"/>
                  </a:lnTo>
                  <a:lnTo>
                    <a:pt x="10" y="72"/>
                  </a:lnTo>
                  <a:lnTo>
                    <a:pt x="10" y="70"/>
                  </a:lnTo>
                  <a:lnTo>
                    <a:pt x="8" y="56"/>
                  </a:lnTo>
                  <a:lnTo>
                    <a:pt x="6" y="56"/>
                  </a:lnTo>
                  <a:lnTo>
                    <a:pt x="6" y="56"/>
                  </a:lnTo>
                  <a:lnTo>
                    <a:pt x="8" y="56"/>
                  </a:lnTo>
                  <a:lnTo>
                    <a:pt x="8" y="56"/>
                  </a:lnTo>
                  <a:lnTo>
                    <a:pt x="10" y="58"/>
                  </a:lnTo>
                  <a:lnTo>
                    <a:pt x="14" y="60"/>
                  </a:lnTo>
                  <a:lnTo>
                    <a:pt x="16" y="60"/>
                  </a:lnTo>
                  <a:lnTo>
                    <a:pt x="16" y="60"/>
                  </a:lnTo>
                  <a:lnTo>
                    <a:pt x="22" y="58"/>
                  </a:lnTo>
                  <a:lnTo>
                    <a:pt x="22" y="56"/>
                  </a:lnTo>
                  <a:lnTo>
                    <a:pt x="22" y="56"/>
                  </a:lnTo>
                  <a:lnTo>
                    <a:pt x="24" y="54"/>
                  </a:lnTo>
                  <a:lnTo>
                    <a:pt x="26" y="54"/>
                  </a:lnTo>
                  <a:lnTo>
                    <a:pt x="28" y="50"/>
                  </a:lnTo>
                  <a:lnTo>
                    <a:pt x="28" y="48"/>
                  </a:lnTo>
                  <a:lnTo>
                    <a:pt x="30" y="46"/>
                  </a:lnTo>
                  <a:lnTo>
                    <a:pt x="32" y="40"/>
                  </a:lnTo>
                  <a:lnTo>
                    <a:pt x="34" y="36"/>
                  </a:lnTo>
                  <a:lnTo>
                    <a:pt x="36" y="34"/>
                  </a:lnTo>
                  <a:lnTo>
                    <a:pt x="36" y="32"/>
                  </a:lnTo>
                  <a:lnTo>
                    <a:pt x="36" y="30"/>
                  </a:lnTo>
                  <a:lnTo>
                    <a:pt x="38" y="28"/>
                  </a:lnTo>
                  <a:lnTo>
                    <a:pt x="40" y="26"/>
                  </a:lnTo>
                  <a:lnTo>
                    <a:pt x="54" y="24"/>
                  </a:lnTo>
                  <a:lnTo>
                    <a:pt x="66" y="0"/>
                  </a:lnTo>
                  <a:lnTo>
                    <a:pt x="68" y="2"/>
                  </a:lnTo>
                  <a:lnTo>
                    <a:pt x="74" y="8"/>
                  </a:lnTo>
                  <a:lnTo>
                    <a:pt x="80" y="20"/>
                  </a:lnTo>
                  <a:lnTo>
                    <a:pt x="84" y="34"/>
                  </a:lnTo>
                  <a:lnTo>
                    <a:pt x="84" y="34"/>
                  </a:lnTo>
                  <a:lnTo>
                    <a:pt x="82" y="36"/>
                  </a:lnTo>
                  <a:lnTo>
                    <a:pt x="78" y="40"/>
                  </a:lnTo>
                  <a:lnTo>
                    <a:pt x="76" y="52"/>
                  </a:lnTo>
                  <a:lnTo>
                    <a:pt x="72" y="70"/>
                  </a:lnTo>
                  <a:lnTo>
                    <a:pt x="72" y="72"/>
                  </a:lnTo>
                  <a:lnTo>
                    <a:pt x="74" y="74"/>
                  </a:lnTo>
                  <a:lnTo>
                    <a:pt x="76" y="76"/>
                  </a:lnTo>
                  <a:lnTo>
                    <a:pt x="78" y="78"/>
                  </a:lnTo>
                  <a:lnTo>
                    <a:pt x="80" y="80"/>
                  </a:lnTo>
                  <a:lnTo>
                    <a:pt x="84" y="80"/>
                  </a:lnTo>
                  <a:lnTo>
                    <a:pt x="90" y="78"/>
                  </a:lnTo>
                  <a:lnTo>
                    <a:pt x="100" y="84"/>
                  </a:lnTo>
                  <a:lnTo>
                    <a:pt x="96" y="98"/>
                  </a:lnTo>
                  <a:lnTo>
                    <a:pt x="94" y="100"/>
                  </a:lnTo>
                  <a:lnTo>
                    <a:pt x="90" y="102"/>
                  </a:lnTo>
                  <a:lnTo>
                    <a:pt x="86" y="104"/>
                  </a:lnTo>
                  <a:lnTo>
                    <a:pt x="82" y="112"/>
                  </a:lnTo>
                  <a:lnTo>
                    <a:pt x="80" y="122"/>
                  </a:lnTo>
                  <a:lnTo>
                    <a:pt x="84" y="138"/>
                  </a:lnTo>
                  <a:lnTo>
                    <a:pt x="82" y="138"/>
                  </a:lnTo>
                  <a:lnTo>
                    <a:pt x="82" y="138"/>
                  </a:lnTo>
                  <a:lnTo>
                    <a:pt x="80" y="140"/>
                  </a:lnTo>
                  <a:lnTo>
                    <a:pt x="80" y="142"/>
                  </a:lnTo>
                  <a:lnTo>
                    <a:pt x="78" y="146"/>
                  </a:lnTo>
                  <a:lnTo>
                    <a:pt x="80" y="150"/>
                  </a:lnTo>
                  <a:lnTo>
                    <a:pt x="80" y="156"/>
                  </a:lnTo>
                  <a:lnTo>
                    <a:pt x="80" y="158"/>
                  </a:lnTo>
                  <a:lnTo>
                    <a:pt x="80" y="162"/>
                  </a:lnTo>
                  <a:lnTo>
                    <a:pt x="80" y="168"/>
                  </a:lnTo>
                  <a:lnTo>
                    <a:pt x="82" y="174"/>
                  </a:lnTo>
                  <a:lnTo>
                    <a:pt x="84" y="182"/>
                  </a:lnTo>
                  <a:lnTo>
                    <a:pt x="88" y="188"/>
                  </a:lnTo>
                  <a:lnTo>
                    <a:pt x="84" y="210"/>
                  </a:lnTo>
                  <a:lnTo>
                    <a:pt x="84" y="218"/>
                  </a:lnTo>
                  <a:lnTo>
                    <a:pt x="84" y="224"/>
                  </a:lnTo>
                  <a:lnTo>
                    <a:pt x="84" y="230"/>
                  </a:lnTo>
                  <a:lnTo>
                    <a:pt x="82" y="244"/>
                  </a:lnTo>
                  <a:lnTo>
                    <a:pt x="80" y="260"/>
                  </a:lnTo>
                  <a:lnTo>
                    <a:pt x="76" y="272"/>
                  </a:lnTo>
                  <a:lnTo>
                    <a:pt x="74" y="270"/>
                  </a:lnTo>
                  <a:lnTo>
                    <a:pt x="72" y="262"/>
                  </a:lnTo>
                  <a:lnTo>
                    <a:pt x="72" y="248"/>
                  </a:lnTo>
                  <a:lnTo>
                    <a:pt x="74" y="226"/>
                  </a:lnTo>
                  <a:lnTo>
                    <a:pt x="74" y="220"/>
                  </a:lnTo>
                  <a:lnTo>
                    <a:pt x="74" y="206"/>
                  </a:lnTo>
                  <a:lnTo>
                    <a:pt x="74" y="188"/>
                  </a:lnTo>
                  <a:lnTo>
                    <a:pt x="70" y="168"/>
                  </a:lnTo>
                  <a:lnTo>
                    <a:pt x="62" y="15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42" name="Freeform 203"/>
            <p:cNvSpPr/>
            <p:nvPr/>
          </p:nvSpPr>
          <p:spPr bwMode="gray">
            <a:xfrm>
              <a:off x="2137" y="2808"/>
              <a:ext cx="90" cy="168"/>
            </a:xfrm>
            <a:custGeom>
              <a:avLst/>
              <a:gdLst/>
              <a:ahLst/>
              <a:cxnLst>
                <a:cxn ang="0">
                  <a:pos x="58" y="124"/>
                </a:cxn>
                <a:cxn ang="0">
                  <a:pos x="62" y="128"/>
                </a:cxn>
                <a:cxn ang="0">
                  <a:pos x="64" y="132"/>
                </a:cxn>
                <a:cxn ang="0">
                  <a:pos x="50" y="154"/>
                </a:cxn>
                <a:cxn ang="0">
                  <a:pos x="42" y="158"/>
                </a:cxn>
                <a:cxn ang="0">
                  <a:pos x="46" y="166"/>
                </a:cxn>
                <a:cxn ang="0">
                  <a:pos x="64" y="164"/>
                </a:cxn>
                <a:cxn ang="0">
                  <a:pos x="78" y="150"/>
                </a:cxn>
                <a:cxn ang="0">
                  <a:pos x="88" y="134"/>
                </a:cxn>
                <a:cxn ang="0">
                  <a:pos x="90" y="126"/>
                </a:cxn>
                <a:cxn ang="0">
                  <a:pos x="84" y="102"/>
                </a:cxn>
                <a:cxn ang="0">
                  <a:pos x="84" y="98"/>
                </a:cxn>
                <a:cxn ang="0">
                  <a:pos x="82" y="90"/>
                </a:cxn>
                <a:cxn ang="0">
                  <a:pos x="76" y="82"/>
                </a:cxn>
                <a:cxn ang="0">
                  <a:pos x="60" y="74"/>
                </a:cxn>
                <a:cxn ang="0">
                  <a:pos x="46" y="46"/>
                </a:cxn>
                <a:cxn ang="0">
                  <a:pos x="48" y="42"/>
                </a:cxn>
                <a:cxn ang="0">
                  <a:pos x="52" y="36"/>
                </a:cxn>
                <a:cxn ang="0">
                  <a:pos x="60" y="32"/>
                </a:cxn>
                <a:cxn ang="0">
                  <a:pos x="64" y="30"/>
                </a:cxn>
                <a:cxn ang="0">
                  <a:pos x="72" y="26"/>
                </a:cxn>
                <a:cxn ang="0">
                  <a:pos x="70" y="22"/>
                </a:cxn>
                <a:cxn ang="0">
                  <a:pos x="68" y="16"/>
                </a:cxn>
                <a:cxn ang="0">
                  <a:pos x="64" y="12"/>
                </a:cxn>
                <a:cxn ang="0">
                  <a:pos x="60" y="6"/>
                </a:cxn>
                <a:cxn ang="0">
                  <a:pos x="50" y="2"/>
                </a:cxn>
                <a:cxn ang="0">
                  <a:pos x="48" y="4"/>
                </a:cxn>
                <a:cxn ang="0">
                  <a:pos x="40" y="4"/>
                </a:cxn>
                <a:cxn ang="0">
                  <a:pos x="28" y="2"/>
                </a:cxn>
                <a:cxn ang="0">
                  <a:pos x="20" y="0"/>
                </a:cxn>
                <a:cxn ang="0">
                  <a:pos x="14" y="2"/>
                </a:cxn>
                <a:cxn ang="0">
                  <a:pos x="8" y="2"/>
                </a:cxn>
                <a:cxn ang="0">
                  <a:pos x="2" y="4"/>
                </a:cxn>
                <a:cxn ang="0">
                  <a:pos x="0" y="10"/>
                </a:cxn>
                <a:cxn ang="0">
                  <a:pos x="4" y="10"/>
                </a:cxn>
                <a:cxn ang="0">
                  <a:pos x="8" y="14"/>
                </a:cxn>
                <a:cxn ang="0">
                  <a:pos x="20" y="30"/>
                </a:cxn>
                <a:cxn ang="0">
                  <a:pos x="24" y="36"/>
                </a:cxn>
                <a:cxn ang="0">
                  <a:pos x="22" y="44"/>
                </a:cxn>
                <a:cxn ang="0">
                  <a:pos x="20" y="48"/>
                </a:cxn>
                <a:cxn ang="0">
                  <a:pos x="18" y="50"/>
                </a:cxn>
                <a:cxn ang="0">
                  <a:pos x="18" y="58"/>
                </a:cxn>
                <a:cxn ang="0">
                  <a:pos x="24" y="64"/>
                </a:cxn>
                <a:cxn ang="0">
                  <a:pos x="30" y="68"/>
                </a:cxn>
                <a:cxn ang="0">
                  <a:pos x="32" y="70"/>
                </a:cxn>
                <a:cxn ang="0">
                  <a:pos x="38" y="76"/>
                </a:cxn>
                <a:cxn ang="0">
                  <a:pos x="46" y="84"/>
                </a:cxn>
                <a:cxn ang="0">
                  <a:pos x="52" y="94"/>
                </a:cxn>
                <a:cxn ang="0">
                  <a:pos x="56" y="106"/>
                </a:cxn>
                <a:cxn ang="0">
                  <a:pos x="56" y="116"/>
                </a:cxn>
                <a:cxn ang="0">
                  <a:pos x="56" y="124"/>
                </a:cxn>
              </a:cxnLst>
              <a:rect l="0" t="0" r="r" b="b"/>
              <a:pathLst>
                <a:path w="90" h="168">
                  <a:moveTo>
                    <a:pt x="56" y="124"/>
                  </a:moveTo>
                  <a:lnTo>
                    <a:pt x="58" y="124"/>
                  </a:lnTo>
                  <a:lnTo>
                    <a:pt x="60" y="126"/>
                  </a:lnTo>
                  <a:lnTo>
                    <a:pt x="62" y="128"/>
                  </a:lnTo>
                  <a:lnTo>
                    <a:pt x="64" y="132"/>
                  </a:lnTo>
                  <a:lnTo>
                    <a:pt x="64" y="132"/>
                  </a:lnTo>
                  <a:lnTo>
                    <a:pt x="60" y="150"/>
                  </a:lnTo>
                  <a:lnTo>
                    <a:pt x="50" y="154"/>
                  </a:lnTo>
                  <a:lnTo>
                    <a:pt x="46" y="158"/>
                  </a:lnTo>
                  <a:lnTo>
                    <a:pt x="42" y="158"/>
                  </a:lnTo>
                  <a:lnTo>
                    <a:pt x="38" y="168"/>
                  </a:lnTo>
                  <a:lnTo>
                    <a:pt x="46" y="166"/>
                  </a:lnTo>
                  <a:lnTo>
                    <a:pt x="62" y="168"/>
                  </a:lnTo>
                  <a:lnTo>
                    <a:pt x="64" y="164"/>
                  </a:lnTo>
                  <a:lnTo>
                    <a:pt x="70" y="158"/>
                  </a:lnTo>
                  <a:lnTo>
                    <a:pt x="78" y="150"/>
                  </a:lnTo>
                  <a:lnTo>
                    <a:pt x="86" y="140"/>
                  </a:lnTo>
                  <a:lnTo>
                    <a:pt x="88" y="134"/>
                  </a:lnTo>
                  <a:lnTo>
                    <a:pt x="90" y="130"/>
                  </a:lnTo>
                  <a:lnTo>
                    <a:pt x="90" y="126"/>
                  </a:lnTo>
                  <a:lnTo>
                    <a:pt x="88" y="124"/>
                  </a:lnTo>
                  <a:lnTo>
                    <a:pt x="84" y="102"/>
                  </a:lnTo>
                  <a:lnTo>
                    <a:pt x="84" y="100"/>
                  </a:lnTo>
                  <a:lnTo>
                    <a:pt x="84" y="98"/>
                  </a:lnTo>
                  <a:lnTo>
                    <a:pt x="84" y="94"/>
                  </a:lnTo>
                  <a:lnTo>
                    <a:pt x="82" y="90"/>
                  </a:lnTo>
                  <a:lnTo>
                    <a:pt x="80" y="86"/>
                  </a:lnTo>
                  <a:lnTo>
                    <a:pt x="76" y="82"/>
                  </a:lnTo>
                  <a:lnTo>
                    <a:pt x="70" y="78"/>
                  </a:lnTo>
                  <a:lnTo>
                    <a:pt x="60" y="74"/>
                  </a:lnTo>
                  <a:lnTo>
                    <a:pt x="46" y="54"/>
                  </a:lnTo>
                  <a:lnTo>
                    <a:pt x="46" y="46"/>
                  </a:lnTo>
                  <a:lnTo>
                    <a:pt x="48" y="44"/>
                  </a:lnTo>
                  <a:lnTo>
                    <a:pt x="48" y="42"/>
                  </a:lnTo>
                  <a:lnTo>
                    <a:pt x="50" y="40"/>
                  </a:lnTo>
                  <a:lnTo>
                    <a:pt x="52" y="36"/>
                  </a:lnTo>
                  <a:lnTo>
                    <a:pt x="56" y="34"/>
                  </a:lnTo>
                  <a:lnTo>
                    <a:pt x="60" y="32"/>
                  </a:lnTo>
                  <a:lnTo>
                    <a:pt x="60" y="32"/>
                  </a:lnTo>
                  <a:lnTo>
                    <a:pt x="64" y="30"/>
                  </a:lnTo>
                  <a:lnTo>
                    <a:pt x="68" y="28"/>
                  </a:lnTo>
                  <a:lnTo>
                    <a:pt x="72" y="26"/>
                  </a:lnTo>
                  <a:lnTo>
                    <a:pt x="70" y="24"/>
                  </a:lnTo>
                  <a:lnTo>
                    <a:pt x="70" y="22"/>
                  </a:lnTo>
                  <a:lnTo>
                    <a:pt x="68" y="18"/>
                  </a:lnTo>
                  <a:lnTo>
                    <a:pt x="68" y="16"/>
                  </a:lnTo>
                  <a:lnTo>
                    <a:pt x="64" y="12"/>
                  </a:lnTo>
                  <a:lnTo>
                    <a:pt x="64" y="12"/>
                  </a:lnTo>
                  <a:lnTo>
                    <a:pt x="62" y="10"/>
                  </a:lnTo>
                  <a:lnTo>
                    <a:pt x="60" y="6"/>
                  </a:lnTo>
                  <a:lnTo>
                    <a:pt x="56" y="4"/>
                  </a:lnTo>
                  <a:lnTo>
                    <a:pt x="50" y="2"/>
                  </a:lnTo>
                  <a:lnTo>
                    <a:pt x="50" y="2"/>
                  </a:lnTo>
                  <a:lnTo>
                    <a:pt x="48" y="4"/>
                  </a:lnTo>
                  <a:lnTo>
                    <a:pt x="46" y="4"/>
                  </a:lnTo>
                  <a:lnTo>
                    <a:pt x="40" y="4"/>
                  </a:lnTo>
                  <a:lnTo>
                    <a:pt x="34" y="4"/>
                  </a:lnTo>
                  <a:lnTo>
                    <a:pt x="28" y="2"/>
                  </a:lnTo>
                  <a:lnTo>
                    <a:pt x="22" y="2"/>
                  </a:lnTo>
                  <a:lnTo>
                    <a:pt x="20" y="0"/>
                  </a:lnTo>
                  <a:lnTo>
                    <a:pt x="16" y="2"/>
                  </a:lnTo>
                  <a:lnTo>
                    <a:pt x="14" y="2"/>
                  </a:lnTo>
                  <a:lnTo>
                    <a:pt x="10" y="2"/>
                  </a:lnTo>
                  <a:lnTo>
                    <a:pt x="8" y="2"/>
                  </a:lnTo>
                  <a:lnTo>
                    <a:pt x="4" y="4"/>
                  </a:lnTo>
                  <a:lnTo>
                    <a:pt x="2" y="4"/>
                  </a:lnTo>
                  <a:lnTo>
                    <a:pt x="0" y="6"/>
                  </a:lnTo>
                  <a:lnTo>
                    <a:pt x="0" y="10"/>
                  </a:lnTo>
                  <a:lnTo>
                    <a:pt x="2" y="10"/>
                  </a:lnTo>
                  <a:lnTo>
                    <a:pt x="4" y="10"/>
                  </a:lnTo>
                  <a:lnTo>
                    <a:pt x="6" y="12"/>
                  </a:lnTo>
                  <a:lnTo>
                    <a:pt x="8" y="14"/>
                  </a:lnTo>
                  <a:lnTo>
                    <a:pt x="10" y="26"/>
                  </a:lnTo>
                  <a:lnTo>
                    <a:pt x="20" y="30"/>
                  </a:lnTo>
                  <a:lnTo>
                    <a:pt x="22" y="34"/>
                  </a:lnTo>
                  <a:lnTo>
                    <a:pt x="24" y="36"/>
                  </a:lnTo>
                  <a:lnTo>
                    <a:pt x="24" y="40"/>
                  </a:lnTo>
                  <a:lnTo>
                    <a:pt x="22" y="44"/>
                  </a:lnTo>
                  <a:lnTo>
                    <a:pt x="22" y="46"/>
                  </a:lnTo>
                  <a:lnTo>
                    <a:pt x="20" y="48"/>
                  </a:lnTo>
                  <a:lnTo>
                    <a:pt x="20" y="48"/>
                  </a:lnTo>
                  <a:lnTo>
                    <a:pt x="18" y="50"/>
                  </a:lnTo>
                  <a:lnTo>
                    <a:pt x="16" y="54"/>
                  </a:lnTo>
                  <a:lnTo>
                    <a:pt x="18" y="58"/>
                  </a:lnTo>
                  <a:lnTo>
                    <a:pt x="22" y="60"/>
                  </a:lnTo>
                  <a:lnTo>
                    <a:pt x="24" y="64"/>
                  </a:lnTo>
                  <a:lnTo>
                    <a:pt x="28" y="66"/>
                  </a:lnTo>
                  <a:lnTo>
                    <a:pt x="30" y="68"/>
                  </a:lnTo>
                  <a:lnTo>
                    <a:pt x="30" y="68"/>
                  </a:lnTo>
                  <a:lnTo>
                    <a:pt x="32" y="70"/>
                  </a:lnTo>
                  <a:lnTo>
                    <a:pt x="34" y="72"/>
                  </a:lnTo>
                  <a:lnTo>
                    <a:pt x="38" y="76"/>
                  </a:lnTo>
                  <a:lnTo>
                    <a:pt x="42" y="80"/>
                  </a:lnTo>
                  <a:lnTo>
                    <a:pt x="46" y="84"/>
                  </a:lnTo>
                  <a:lnTo>
                    <a:pt x="50" y="88"/>
                  </a:lnTo>
                  <a:lnTo>
                    <a:pt x="52" y="94"/>
                  </a:lnTo>
                  <a:lnTo>
                    <a:pt x="54" y="100"/>
                  </a:lnTo>
                  <a:lnTo>
                    <a:pt x="56" y="106"/>
                  </a:lnTo>
                  <a:lnTo>
                    <a:pt x="56" y="112"/>
                  </a:lnTo>
                  <a:lnTo>
                    <a:pt x="56" y="116"/>
                  </a:lnTo>
                  <a:lnTo>
                    <a:pt x="56" y="118"/>
                  </a:lnTo>
                  <a:lnTo>
                    <a:pt x="56" y="12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43" name="Freeform 204"/>
            <p:cNvSpPr/>
            <p:nvPr/>
          </p:nvSpPr>
          <p:spPr bwMode="gray">
            <a:xfrm>
              <a:off x="2087" y="2844"/>
              <a:ext cx="82" cy="208"/>
            </a:xfrm>
            <a:custGeom>
              <a:avLst/>
              <a:gdLst/>
              <a:ahLst/>
              <a:cxnLst>
                <a:cxn ang="0">
                  <a:pos x="18" y="2"/>
                </a:cxn>
                <a:cxn ang="0">
                  <a:pos x="10" y="6"/>
                </a:cxn>
                <a:cxn ang="0">
                  <a:pos x="4" y="24"/>
                </a:cxn>
                <a:cxn ang="0">
                  <a:pos x="6" y="40"/>
                </a:cxn>
                <a:cxn ang="0">
                  <a:pos x="4" y="42"/>
                </a:cxn>
                <a:cxn ang="0">
                  <a:pos x="2" y="48"/>
                </a:cxn>
                <a:cxn ang="0">
                  <a:pos x="4" y="58"/>
                </a:cxn>
                <a:cxn ang="0">
                  <a:pos x="4" y="64"/>
                </a:cxn>
                <a:cxn ang="0">
                  <a:pos x="6" y="76"/>
                </a:cxn>
                <a:cxn ang="0">
                  <a:pos x="12" y="90"/>
                </a:cxn>
                <a:cxn ang="0">
                  <a:pos x="8" y="120"/>
                </a:cxn>
                <a:cxn ang="0">
                  <a:pos x="8" y="132"/>
                </a:cxn>
                <a:cxn ang="0">
                  <a:pos x="4" y="162"/>
                </a:cxn>
                <a:cxn ang="0">
                  <a:pos x="0" y="174"/>
                </a:cxn>
                <a:cxn ang="0">
                  <a:pos x="0" y="176"/>
                </a:cxn>
                <a:cxn ang="0">
                  <a:pos x="2" y="178"/>
                </a:cxn>
                <a:cxn ang="0">
                  <a:pos x="8" y="186"/>
                </a:cxn>
                <a:cxn ang="0">
                  <a:pos x="24" y="200"/>
                </a:cxn>
                <a:cxn ang="0">
                  <a:pos x="50" y="208"/>
                </a:cxn>
                <a:cxn ang="0">
                  <a:pos x="46" y="192"/>
                </a:cxn>
                <a:cxn ang="0">
                  <a:pos x="20" y="166"/>
                </a:cxn>
                <a:cxn ang="0">
                  <a:pos x="14" y="148"/>
                </a:cxn>
                <a:cxn ang="0">
                  <a:pos x="18" y="128"/>
                </a:cxn>
                <a:cxn ang="0">
                  <a:pos x="22" y="108"/>
                </a:cxn>
                <a:cxn ang="0">
                  <a:pos x="24" y="90"/>
                </a:cxn>
                <a:cxn ang="0">
                  <a:pos x="26" y="86"/>
                </a:cxn>
                <a:cxn ang="0">
                  <a:pos x="28" y="82"/>
                </a:cxn>
                <a:cxn ang="0">
                  <a:pos x="32" y="84"/>
                </a:cxn>
                <a:cxn ang="0">
                  <a:pos x="34" y="90"/>
                </a:cxn>
                <a:cxn ang="0">
                  <a:pos x="42" y="110"/>
                </a:cxn>
                <a:cxn ang="0">
                  <a:pos x="48" y="112"/>
                </a:cxn>
                <a:cxn ang="0">
                  <a:pos x="48" y="92"/>
                </a:cxn>
                <a:cxn ang="0">
                  <a:pos x="56" y="82"/>
                </a:cxn>
                <a:cxn ang="0">
                  <a:pos x="64" y="80"/>
                </a:cxn>
                <a:cxn ang="0">
                  <a:pos x="74" y="82"/>
                </a:cxn>
                <a:cxn ang="0">
                  <a:pos x="82" y="82"/>
                </a:cxn>
                <a:cxn ang="0">
                  <a:pos x="82" y="74"/>
                </a:cxn>
                <a:cxn ang="0">
                  <a:pos x="80" y="62"/>
                </a:cxn>
                <a:cxn ang="0">
                  <a:pos x="80" y="58"/>
                </a:cxn>
                <a:cxn ang="0">
                  <a:pos x="74" y="46"/>
                </a:cxn>
                <a:cxn ang="0">
                  <a:pos x="64" y="34"/>
                </a:cxn>
                <a:cxn ang="0">
                  <a:pos x="60" y="32"/>
                </a:cxn>
                <a:cxn ang="0">
                  <a:pos x="54" y="30"/>
                </a:cxn>
                <a:cxn ang="0">
                  <a:pos x="50" y="32"/>
                </a:cxn>
                <a:cxn ang="0">
                  <a:pos x="44" y="36"/>
                </a:cxn>
                <a:cxn ang="0">
                  <a:pos x="38" y="36"/>
                </a:cxn>
                <a:cxn ang="0">
                  <a:pos x="38" y="34"/>
                </a:cxn>
                <a:cxn ang="0">
                  <a:pos x="40" y="28"/>
                </a:cxn>
                <a:cxn ang="0">
                  <a:pos x="42" y="18"/>
                </a:cxn>
                <a:cxn ang="0">
                  <a:pos x="40" y="10"/>
                </a:cxn>
                <a:cxn ang="0">
                  <a:pos x="30" y="10"/>
                </a:cxn>
                <a:cxn ang="0">
                  <a:pos x="28" y="4"/>
                </a:cxn>
                <a:cxn ang="0">
                  <a:pos x="24" y="0"/>
                </a:cxn>
                <a:cxn ang="0">
                  <a:pos x="20" y="0"/>
                </a:cxn>
              </a:cxnLst>
              <a:rect l="0" t="0" r="r" b="b"/>
              <a:pathLst>
                <a:path w="82" h="208">
                  <a:moveTo>
                    <a:pt x="20" y="0"/>
                  </a:moveTo>
                  <a:lnTo>
                    <a:pt x="18" y="2"/>
                  </a:lnTo>
                  <a:lnTo>
                    <a:pt x="14" y="4"/>
                  </a:lnTo>
                  <a:lnTo>
                    <a:pt x="10" y="6"/>
                  </a:lnTo>
                  <a:lnTo>
                    <a:pt x="6" y="14"/>
                  </a:lnTo>
                  <a:lnTo>
                    <a:pt x="4" y="24"/>
                  </a:lnTo>
                  <a:lnTo>
                    <a:pt x="8" y="40"/>
                  </a:lnTo>
                  <a:lnTo>
                    <a:pt x="6" y="40"/>
                  </a:lnTo>
                  <a:lnTo>
                    <a:pt x="6" y="40"/>
                  </a:lnTo>
                  <a:lnTo>
                    <a:pt x="4" y="42"/>
                  </a:lnTo>
                  <a:lnTo>
                    <a:pt x="4" y="44"/>
                  </a:lnTo>
                  <a:lnTo>
                    <a:pt x="2" y="48"/>
                  </a:lnTo>
                  <a:lnTo>
                    <a:pt x="4" y="52"/>
                  </a:lnTo>
                  <a:lnTo>
                    <a:pt x="4" y="58"/>
                  </a:lnTo>
                  <a:lnTo>
                    <a:pt x="4" y="60"/>
                  </a:lnTo>
                  <a:lnTo>
                    <a:pt x="4" y="64"/>
                  </a:lnTo>
                  <a:lnTo>
                    <a:pt x="4" y="70"/>
                  </a:lnTo>
                  <a:lnTo>
                    <a:pt x="6" y="76"/>
                  </a:lnTo>
                  <a:lnTo>
                    <a:pt x="8" y="84"/>
                  </a:lnTo>
                  <a:lnTo>
                    <a:pt x="12" y="90"/>
                  </a:lnTo>
                  <a:lnTo>
                    <a:pt x="8" y="112"/>
                  </a:lnTo>
                  <a:lnTo>
                    <a:pt x="8" y="120"/>
                  </a:lnTo>
                  <a:lnTo>
                    <a:pt x="8" y="126"/>
                  </a:lnTo>
                  <a:lnTo>
                    <a:pt x="8" y="132"/>
                  </a:lnTo>
                  <a:lnTo>
                    <a:pt x="6" y="146"/>
                  </a:lnTo>
                  <a:lnTo>
                    <a:pt x="4" y="162"/>
                  </a:lnTo>
                  <a:lnTo>
                    <a:pt x="0" y="174"/>
                  </a:lnTo>
                  <a:lnTo>
                    <a:pt x="0" y="174"/>
                  </a:lnTo>
                  <a:lnTo>
                    <a:pt x="0" y="174"/>
                  </a:lnTo>
                  <a:lnTo>
                    <a:pt x="0" y="176"/>
                  </a:lnTo>
                  <a:lnTo>
                    <a:pt x="0" y="176"/>
                  </a:lnTo>
                  <a:lnTo>
                    <a:pt x="2" y="178"/>
                  </a:lnTo>
                  <a:lnTo>
                    <a:pt x="4" y="182"/>
                  </a:lnTo>
                  <a:lnTo>
                    <a:pt x="8" y="186"/>
                  </a:lnTo>
                  <a:lnTo>
                    <a:pt x="12" y="192"/>
                  </a:lnTo>
                  <a:lnTo>
                    <a:pt x="24" y="200"/>
                  </a:lnTo>
                  <a:lnTo>
                    <a:pt x="42" y="198"/>
                  </a:lnTo>
                  <a:lnTo>
                    <a:pt x="50" y="208"/>
                  </a:lnTo>
                  <a:lnTo>
                    <a:pt x="58" y="206"/>
                  </a:lnTo>
                  <a:lnTo>
                    <a:pt x="46" y="192"/>
                  </a:lnTo>
                  <a:lnTo>
                    <a:pt x="22" y="168"/>
                  </a:lnTo>
                  <a:lnTo>
                    <a:pt x="20" y="166"/>
                  </a:lnTo>
                  <a:lnTo>
                    <a:pt x="16" y="158"/>
                  </a:lnTo>
                  <a:lnTo>
                    <a:pt x="14" y="148"/>
                  </a:lnTo>
                  <a:lnTo>
                    <a:pt x="16" y="132"/>
                  </a:lnTo>
                  <a:lnTo>
                    <a:pt x="18" y="128"/>
                  </a:lnTo>
                  <a:lnTo>
                    <a:pt x="20" y="120"/>
                  </a:lnTo>
                  <a:lnTo>
                    <a:pt x="22" y="108"/>
                  </a:lnTo>
                  <a:lnTo>
                    <a:pt x="24" y="98"/>
                  </a:lnTo>
                  <a:lnTo>
                    <a:pt x="24" y="90"/>
                  </a:lnTo>
                  <a:lnTo>
                    <a:pt x="26" y="88"/>
                  </a:lnTo>
                  <a:lnTo>
                    <a:pt x="26" y="86"/>
                  </a:lnTo>
                  <a:lnTo>
                    <a:pt x="26" y="84"/>
                  </a:lnTo>
                  <a:lnTo>
                    <a:pt x="28" y="82"/>
                  </a:lnTo>
                  <a:lnTo>
                    <a:pt x="32" y="82"/>
                  </a:lnTo>
                  <a:lnTo>
                    <a:pt x="32" y="84"/>
                  </a:lnTo>
                  <a:lnTo>
                    <a:pt x="32" y="86"/>
                  </a:lnTo>
                  <a:lnTo>
                    <a:pt x="34" y="90"/>
                  </a:lnTo>
                  <a:lnTo>
                    <a:pt x="34" y="94"/>
                  </a:lnTo>
                  <a:lnTo>
                    <a:pt x="42" y="110"/>
                  </a:lnTo>
                  <a:lnTo>
                    <a:pt x="48" y="116"/>
                  </a:lnTo>
                  <a:lnTo>
                    <a:pt x="48" y="112"/>
                  </a:lnTo>
                  <a:lnTo>
                    <a:pt x="46" y="102"/>
                  </a:lnTo>
                  <a:lnTo>
                    <a:pt x="48" y="92"/>
                  </a:lnTo>
                  <a:lnTo>
                    <a:pt x="56" y="84"/>
                  </a:lnTo>
                  <a:lnTo>
                    <a:pt x="56" y="82"/>
                  </a:lnTo>
                  <a:lnTo>
                    <a:pt x="60" y="82"/>
                  </a:lnTo>
                  <a:lnTo>
                    <a:pt x="64" y="80"/>
                  </a:lnTo>
                  <a:lnTo>
                    <a:pt x="68" y="80"/>
                  </a:lnTo>
                  <a:lnTo>
                    <a:pt x="74" y="82"/>
                  </a:lnTo>
                  <a:lnTo>
                    <a:pt x="80" y="84"/>
                  </a:lnTo>
                  <a:lnTo>
                    <a:pt x="82" y="82"/>
                  </a:lnTo>
                  <a:lnTo>
                    <a:pt x="82" y="78"/>
                  </a:lnTo>
                  <a:lnTo>
                    <a:pt x="82" y="74"/>
                  </a:lnTo>
                  <a:lnTo>
                    <a:pt x="82" y="68"/>
                  </a:lnTo>
                  <a:lnTo>
                    <a:pt x="80" y="62"/>
                  </a:lnTo>
                  <a:lnTo>
                    <a:pt x="80" y="60"/>
                  </a:lnTo>
                  <a:lnTo>
                    <a:pt x="80" y="58"/>
                  </a:lnTo>
                  <a:lnTo>
                    <a:pt x="78" y="52"/>
                  </a:lnTo>
                  <a:lnTo>
                    <a:pt x="74" y="46"/>
                  </a:lnTo>
                  <a:lnTo>
                    <a:pt x="70" y="40"/>
                  </a:lnTo>
                  <a:lnTo>
                    <a:pt x="64" y="34"/>
                  </a:lnTo>
                  <a:lnTo>
                    <a:pt x="62" y="32"/>
                  </a:lnTo>
                  <a:lnTo>
                    <a:pt x="60" y="32"/>
                  </a:lnTo>
                  <a:lnTo>
                    <a:pt x="58" y="30"/>
                  </a:lnTo>
                  <a:lnTo>
                    <a:pt x="54" y="30"/>
                  </a:lnTo>
                  <a:lnTo>
                    <a:pt x="52" y="30"/>
                  </a:lnTo>
                  <a:lnTo>
                    <a:pt x="50" y="32"/>
                  </a:lnTo>
                  <a:lnTo>
                    <a:pt x="46" y="34"/>
                  </a:lnTo>
                  <a:lnTo>
                    <a:pt x="44" y="36"/>
                  </a:lnTo>
                  <a:lnTo>
                    <a:pt x="40" y="36"/>
                  </a:lnTo>
                  <a:lnTo>
                    <a:pt x="38" y="36"/>
                  </a:lnTo>
                  <a:lnTo>
                    <a:pt x="38" y="34"/>
                  </a:lnTo>
                  <a:lnTo>
                    <a:pt x="38" y="34"/>
                  </a:lnTo>
                  <a:lnTo>
                    <a:pt x="40" y="32"/>
                  </a:lnTo>
                  <a:lnTo>
                    <a:pt x="40" y="28"/>
                  </a:lnTo>
                  <a:lnTo>
                    <a:pt x="42" y="22"/>
                  </a:lnTo>
                  <a:lnTo>
                    <a:pt x="42" y="18"/>
                  </a:lnTo>
                  <a:lnTo>
                    <a:pt x="42" y="14"/>
                  </a:lnTo>
                  <a:lnTo>
                    <a:pt x="40" y="10"/>
                  </a:lnTo>
                  <a:lnTo>
                    <a:pt x="30" y="10"/>
                  </a:lnTo>
                  <a:lnTo>
                    <a:pt x="30" y="10"/>
                  </a:lnTo>
                  <a:lnTo>
                    <a:pt x="30" y="6"/>
                  </a:lnTo>
                  <a:lnTo>
                    <a:pt x="28" y="4"/>
                  </a:lnTo>
                  <a:lnTo>
                    <a:pt x="28" y="2"/>
                  </a:lnTo>
                  <a:lnTo>
                    <a:pt x="24" y="0"/>
                  </a:lnTo>
                  <a:lnTo>
                    <a:pt x="22" y="0"/>
                  </a:lnTo>
                  <a:lnTo>
                    <a:pt x="20"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44" name="Freeform 205"/>
            <p:cNvSpPr/>
            <p:nvPr/>
          </p:nvSpPr>
          <p:spPr bwMode="gray">
            <a:xfrm>
              <a:off x="1957" y="2734"/>
              <a:ext cx="70" cy="38"/>
            </a:xfrm>
            <a:custGeom>
              <a:avLst/>
              <a:gdLst/>
              <a:ahLst/>
              <a:cxnLst>
                <a:cxn ang="0">
                  <a:pos x="58" y="38"/>
                </a:cxn>
                <a:cxn ang="0">
                  <a:pos x="34" y="36"/>
                </a:cxn>
                <a:cxn ang="0">
                  <a:pos x="34" y="36"/>
                </a:cxn>
                <a:cxn ang="0">
                  <a:pos x="30" y="36"/>
                </a:cxn>
                <a:cxn ang="0">
                  <a:pos x="26" y="36"/>
                </a:cxn>
                <a:cxn ang="0">
                  <a:pos x="18" y="36"/>
                </a:cxn>
                <a:cxn ang="0">
                  <a:pos x="10" y="38"/>
                </a:cxn>
                <a:cxn ang="0">
                  <a:pos x="8" y="38"/>
                </a:cxn>
                <a:cxn ang="0">
                  <a:pos x="8" y="38"/>
                </a:cxn>
                <a:cxn ang="0">
                  <a:pos x="4" y="38"/>
                </a:cxn>
                <a:cxn ang="0">
                  <a:pos x="2" y="38"/>
                </a:cxn>
                <a:cxn ang="0">
                  <a:pos x="0" y="36"/>
                </a:cxn>
                <a:cxn ang="0">
                  <a:pos x="0" y="34"/>
                </a:cxn>
                <a:cxn ang="0">
                  <a:pos x="0" y="32"/>
                </a:cxn>
                <a:cxn ang="0">
                  <a:pos x="4" y="16"/>
                </a:cxn>
                <a:cxn ang="0">
                  <a:pos x="4" y="16"/>
                </a:cxn>
                <a:cxn ang="0">
                  <a:pos x="8" y="14"/>
                </a:cxn>
                <a:cxn ang="0">
                  <a:pos x="10" y="10"/>
                </a:cxn>
                <a:cxn ang="0">
                  <a:pos x="16" y="6"/>
                </a:cxn>
                <a:cxn ang="0">
                  <a:pos x="20" y="4"/>
                </a:cxn>
                <a:cxn ang="0">
                  <a:pos x="26" y="2"/>
                </a:cxn>
                <a:cxn ang="0">
                  <a:pos x="32" y="0"/>
                </a:cxn>
                <a:cxn ang="0">
                  <a:pos x="50" y="2"/>
                </a:cxn>
                <a:cxn ang="0">
                  <a:pos x="64" y="4"/>
                </a:cxn>
                <a:cxn ang="0">
                  <a:pos x="70" y="12"/>
                </a:cxn>
                <a:cxn ang="0">
                  <a:pos x="58" y="38"/>
                </a:cxn>
              </a:cxnLst>
              <a:rect l="0" t="0" r="r" b="b"/>
              <a:pathLst>
                <a:path w="70" h="38">
                  <a:moveTo>
                    <a:pt x="58" y="38"/>
                  </a:moveTo>
                  <a:lnTo>
                    <a:pt x="34" y="36"/>
                  </a:lnTo>
                  <a:lnTo>
                    <a:pt x="34" y="36"/>
                  </a:lnTo>
                  <a:lnTo>
                    <a:pt x="30" y="36"/>
                  </a:lnTo>
                  <a:lnTo>
                    <a:pt x="26" y="36"/>
                  </a:lnTo>
                  <a:lnTo>
                    <a:pt x="18" y="36"/>
                  </a:lnTo>
                  <a:lnTo>
                    <a:pt x="10" y="38"/>
                  </a:lnTo>
                  <a:lnTo>
                    <a:pt x="8" y="38"/>
                  </a:lnTo>
                  <a:lnTo>
                    <a:pt x="8" y="38"/>
                  </a:lnTo>
                  <a:lnTo>
                    <a:pt x="4" y="38"/>
                  </a:lnTo>
                  <a:lnTo>
                    <a:pt x="2" y="38"/>
                  </a:lnTo>
                  <a:lnTo>
                    <a:pt x="0" y="36"/>
                  </a:lnTo>
                  <a:lnTo>
                    <a:pt x="0" y="34"/>
                  </a:lnTo>
                  <a:lnTo>
                    <a:pt x="0" y="32"/>
                  </a:lnTo>
                  <a:lnTo>
                    <a:pt x="4" y="16"/>
                  </a:lnTo>
                  <a:lnTo>
                    <a:pt x="4" y="16"/>
                  </a:lnTo>
                  <a:lnTo>
                    <a:pt x="8" y="14"/>
                  </a:lnTo>
                  <a:lnTo>
                    <a:pt x="10" y="10"/>
                  </a:lnTo>
                  <a:lnTo>
                    <a:pt x="16" y="6"/>
                  </a:lnTo>
                  <a:lnTo>
                    <a:pt x="20" y="4"/>
                  </a:lnTo>
                  <a:lnTo>
                    <a:pt x="26" y="2"/>
                  </a:lnTo>
                  <a:lnTo>
                    <a:pt x="32" y="0"/>
                  </a:lnTo>
                  <a:lnTo>
                    <a:pt x="50" y="2"/>
                  </a:lnTo>
                  <a:lnTo>
                    <a:pt x="64" y="4"/>
                  </a:lnTo>
                  <a:lnTo>
                    <a:pt x="70" y="12"/>
                  </a:lnTo>
                  <a:lnTo>
                    <a:pt x="58" y="3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45" name="Freeform 206"/>
            <p:cNvSpPr/>
            <p:nvPr/>
          </p:nvSpPr>
          <p:spPr bwMode="gray">
            <a:xfrm>
              <a:off x="1855" y="2712"/>
              <a:ext cx="98" cy="52"/>
            </a:xfrm>
            <a:custGeom>
              <a:avLst/>
              <a:gdLst/>
              <a:ahLst/>
              <a:cxnLst>
                <a:cxn ang="0">
                  <a:pos x="8" y="0"/>
                </a:cxn>
                <a:cxn ang="0">
                  <a:pos x="8" y="0"/>
                </a:cxn>
                <a:cxn ang="0">
                  <a:pos x="6" y="2"/>
                </a:cxn>
                <a:cxn ang="0">
                  <a:pos x="4" y="4"/>
                </a:cxn>
                <a:cxn ang="0">
                  <a:pos x="2" y="6"/>
                </a:cxn>
                <a:cxn ang="0">
                  <a:pos x="0" y="10"/>
                </a:cxn>
                <a:cxn ang="0">
                  <a:pos x="0" y="12"/>
                </a:cxn>
                <a:cxn ang="0">
                  <a:pos x="2" y="16"/>
                </a:cxn>
                <a:cxn ang="0">
                  <a:pos x="8" y="20"/>
                </a:cxn>
                <a:cxn ang="0">
                  <a:pos x="8" y="20"/>
                </a:cxn>
                <a:cxn ang="0">
                  <a:pos x="8" y="22"/>
                </a:cxn>
                <a:cxn ang="0">
                  <a:pos x="10" y="22"/>
                </a:cxn>
                <a:cxn ang="0">
                  <a:pos x="10" y="24"/>
                </a:cxn>
                <a:cxn ang="0">
                  <a:pos x="14" y="28"/>
                </a:cxn>
                <a:cxn ang="0">
                  <a:pos x="18" y="32"/>
                </a:cxn>
                <a:cxn ang="0">
                  <a:pos x="26" y="36"/>
                </a:cxn>
                <a:cxn ang="0">
                  <a:pos x="42" y="42"/>
                </a:cxn>
                <a:cxn ang="0">
                  <a:pos x="64" y="48"/>
                </a:cxn>
                <a:cxn ang="0">
                  <a:pos x="96" y="52"/>
                </a:cxn>
                <a:cxn ang="0">
                  <a:pos x="98" y="34"/>
                </a:cxn>
                <a:cxn ang="0">
                  <a:pos x="82" y="32"/>
                </a:cxn>
                <a:cxn ang="0">
                  <a:pos x="36" y="22"/>
                </a:cxn>
                <a:cxn ang="0">
                  <a:pos x="24" y="12"/>
                </a:cxn>
                <a:cxn ang="0">
                  <a:pos x="8" y="0"/>
                </a:cxn>
              </a:cxnLst>
              <a:rect l="0" t="0" r="r" b="b"/>
              <a:pathLst>
                <a:path w="98" h="52">
                  <a:moveTo>
                    <a:pt x="8" y="0"/>
                  </a:moveTo>
                  <a:lnTo>
                    <a:pt x="8" y="0"/>
                  </a:lnTo>
                  <a:lnTo>
                    <a:pt x="6" y="2"/>
                  </a:lnTo>
                  <a:lnTo>
                    <a:pt x="4" y="4"/>
                  </a:lnTo>
                  <a:lnTo>
                    <a:pt x="2" y="6"/>
                  </a:lnTo>
                  <a:lnTo>
                    <a:pt x="0" y="10"/>
                  </a:lnTo>
                  <a:lnTo>
                    <a:pt x="0" y="12"/>
                  </a:lnTo>
                  <a:lnTo>
                    <a:pt x="2" y="16"/>
                  </a:lnTo>
                  <a:lnTo>
                    <a:pt x="8" y="20"/>
                  </a:lnTo>
                  <a:lnTo>
                    <a:pt x="8" y="20"/>
                  </a:lnTo>
                  <a:lnTo>
                    <a:pt x="8" y="22"/>
                  </a:lnTo>
                  <a:lnTo>
                    <a:pt x="10" y="22"/>
                  </a:lnTo>
                  <a:lnTo>
                    <a:pt x="10" y="24"/>
                  </a:lnTo>
                  <a:lnTo>
                    <a:pt x="14" y="28"/>
                  </a:lnTo>
                  <a:lnTo>
                    <a:pt x="18" y="32"/>
                  </a:lnTo>
                  <a:lnTo>
                    <a:pt x="26" y="36"/>
                  </a:lnTo>
                  <a:lnTo>
                    <a:pt x="42" y="42"/>
                  </a:lnTo>
                  <a:lnTo>
                    <a:pt x="64" y="48"/>
                  </a:lnTo>
                  <a:lnTo>
                    <a:pt x="96" y="52"/>
                  </a:lnTo>
                  <a:lnTo>
                    <a:pt x="98" y="34"/>
                  </a:lnTo>
                  <a:lnTo>
                    <a:pt x="82" y="32"/>
                  </a:lnTo>
                  <a:lnTo>
                    <a:pt x="36" y="22"/>
                  </a:lnTo>
                  <a:lnTo>
                    <a:pt x="24" y="12"/>
                  </a:lnTo>
                  <a:lnTo>
                    <a:pt x="8"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46" name="Freeform 207"/>
            <p:cNvSpPr/>
            <p:nvPr/>
          </p:nvSpPr>
          <p:spPr bwMode="gray">
            <a:xfrm>
              <a:off x="1697" y="2634"/>
              <a:ext cx="378" cy="372"/>
            </a:xfrm>
            <a:custGeom>
              <a:avLst/>
              <a:gdLst/>
              <a:ahLst/>
              <a:cxnLst>
                <a:cxn ang="0">
                  <a:pos x="262" y="126"/>
                </a:cxn>
                <a:cxn ang="0">
                  <a:pos x="264" y="110"/>
                </a:cxn>
                <a:cxn ang="0">
                  <a:pos x="256" y="114"/>
                </a:cxn>
                <a:cxn ang="0">
                  <a:pos x="254" y="130"/>
                </a:cxn>
                <a:cxn ang="0">
                  <a:pos x="192" y="116"/>
                </a:cxn>
                <a:cxn ang="0">
                  <a:pos x="168" y="98"/>
                </a:cxn>
                <a:cxn ang="0">
                  <a:pos x="162" y="82"/>
                </a:cxn>
                <a:cxn ang="0">
                  <a:pos x="160" y="58"/>
                </a:cxn>
                <a:cxn ang="0">
                  <a:pos x="174" y="40"/>
                </a:cxn>
                <a:cxn ang="0">
                  <a:pos x="170" y="6"/>
                </a:cxn>
                <a:cxn ang="0">
                  <a:pos x="152" y="0"/>
                </a:cxn>
                <a:cxn ang="0">
                  <a:pos x="140" y="8"/>
                </a:cxn>
                <a:cxn ang="0">
                  <a:pos x="110" y="18"/>
                </a:cxn>
                <a:cxn ang="0">
                  <a:pos x="112" y="28"/>
                </a:cxn>
                <a:cxn ang="0">
                  <a:pos x="124" y="34"/>
                </a:cxn>
                <a:cxn ang="0">
                  <a:pos x="108" y="36"/>
                </a:cxn>
                <a:cxn ang="0">
                  <a:pos x="96" y="48"/>
                </a:cxn>
                <a:cxn ang="0">
                  <a:pos x="88" y="60"/>
                </a:cxn>
                <a:cxn ang="0">
                  <a:pos x="58" y="84"/>
                </a:cxn>
                <a:cxn ang="0">
                  <a:pos x="48" y="126"/>
                </a:cxn>
                <a:cxn ang="0">
                  <a:pos x="18" y="148"/>
                </a:cxn>
                <a:cxn ang="0">
                  <a:pos x="12" y="170"/>
                </a:cxn>
                <a:cxn ang="0">
                  <a:pos x="32" y="166"/>
                </a:cxn>
                <a:cxn ang="0">
                  <a:pos x="32" y="176"/>
                </a:cxn>
                <a:cxn ang="0">
                  <a:pos x="16" y="192"/>
                </a:cxn>
                <a:cxn ang="0">
                  <a:pos x="38" y="214"/>
                </a:cxn>
                <a:cxn ang="0">
                  <a:pos x="50" y="206"/>
                </a:cxn>
                <a:cxn ang="0">
                  <a:pos x="58" y="194"/>
                </a:cxn>
                <a:cxn ang="0">
                  <a:pos x="56" y="210"/>
                </a:cxn>
                <a:cxn ang="0">
                  <a:pos x="76" y="308"/>
                </a:cxn>
                <a:cxn ang="0">
                  <a:pos x="102" y="352"/>
                </a:cxn>
                <a:cxn ang="0">
                  <a:pos x="114" y="370"/>
                </a:cxn>
                <a:cxn ang="0">
                  <a:pos x="132" y="370"/>
                </a:cxn>
                <a:cxn ang="0">
                  <a:pos x="134" y="362"/>
                </a:cxn>
                <a:cxn ang="0">
                  <a:pos x="146" y="348"/>
                </a:cxn>
                <a:cxn ang="0">
                  <a:pos x="160" y="318"/>
                </a:cxn>
                <a:cxn ang="0">
                  <a:pos x="162" y="280"/>
                </a:cxn>
                <a:cxn ang="0">
                  <a:pos x="182" y="268"/>
                </a:cxn>
                <a:cxn ang="0">
                  <a:pos x="224" y="232"/>
                </a:cxn>
                <a:cxn ang="0">
                  <a:pos x="248" y="202"/>
                </a:cxn>
                <a:cxn ang="0">
                  <a:pos x="262" y="194"/>
                </a:cxn>
                <a:cxn ang="0">
                  <a:pos x="266" y="176"/>
                </a:cxn>
                <a:cxn ang="0">
                  <a:pos x="266" y="160"/>
                </a:cxn>
                <a:cxn ang="0">
                  <a:pos x="282" y="150"/>
                </a:cxn>
                <a:cxn ang="0">
                  <a:pos x="294" y="156"/>
                </a:cxn>
                <a:cxn ang="0">
                  <a:pos x="304" y="170"/>
                </a:cxn>
                <a:cxn ang="0">
                  <a:pos x="312" y="164"/>
                </a:cxn>
                <a:cxn ang="0">
                  <a:pos x="318" y="182"/>
                </a:cxn>
                <a:cxn ang="0">
                  <a:pos x="324" y="184"/>
                </a:cxn>
                <a:cxn ang="0">
                  <a:pos x="322" y="168"/>
                </a:cxn>
                <a:cxn ang="0">
                  <a:pos x="336" y="168"/>
                </a:cxn>
                <a:cxn ang="0">
                  <a:pos x="346" y="152"/>
                </a:cxn>
                <a:cxn ang="0">
                  <a:pos x="370" y="130"/>
                </a:cxn>
                <a:cxn ang="0">
                  <a:pos x="378" y="114"/>
                </a:cxn>
                <a:cxn ang="0">
                  <a:pos x="344" y="114"/>
                </a:cxn>
                <a:cxn ang="0">
                  <a:pos x="322" y="130"/>
                </a:cxn>
                <a:cxn ang="0">
                  <a:pos x="306" y="136"/>
                </a:cxn>
                <a:cxn ang="0">
                  <a:pos x="282" y="136"/>
                </a:cxn>
              </a:cxnLst>
              <a:rect l="0" t="0" r="r" b="b"/>
              <a:pathLst>
                <a:path w="378" h="372">
                  <a:moveTo>
                    <a:pt x="264" y="138"/>
                  </a:moveTo>
                  <a:lnTo>
                    <a:pt x="262" y="136"/>
                  </a:lnTo>
                  <a:lnTo>
                    <a:pt x="260" y="134"/>
                  </a:lnTo>
                  <a:lnTo>
                    <a:pt x="260" y="130"/>
                  </a:lnTo>
                  <a:lnTo>
                    <a:pt x="262" y="128"/>
                  </a:lnTo>
                  <a:lnTo>
                    <a:pt x="262" y="126"/>
                  </a:lnTo>
                  <a:lnTo>
                    <a:pt x="262" y="126"/>
                  </a:lnTo>
                  <a:lnTo>
                    <a:pt x="262" y="122"/>
                  </a:lnTo>
                  <a:lnTo>
                    <a:pt x="264" y="118"/>
                  </a:lnTo>
                  <a:lnTo>
                    <a:pt x="264" y="114"/>
                  </a:lnTo>
                  <a:lnTo>
                    <a:pt x="264" y="114"/>
                  </a:lnTo>
                  <a:lnTo>
                    <a:pt x="264" y="110"/>
                  </a:lnTo>
                  <a:lnTo>
                    <a:pt x="262" y="110"/>
                  </a:lnTo>
                  <a:lnTo>
                    <a:pt x="260" y="110"/>
                  </a:lnTo>
                  <a:lnTo>
                    <a:pt x="258" y="110"/>
                  </a:lnTo>
                  <a:lnTo>
                    <a:pt x="258" y="112"/>
                  </a:lnTo>
                  <a:lnTo>
                    <a:pt x="256" y="112"/>
                  </a:lnTo>
                  <a:lnTo>
                    <a:pt x="256" y="114"/>
                  </a:lnTo>
                  <a:lnTo>
                    <a:pt x="256" y="116"/>
                  </a:lnTo>
                  <a:lnTo>
                    <a:pt x="256" y="120"/>
                  </a:lnTo>
                  <a:lnTo>
                    <a:pt x="254" y="122"/>
                  </a:lnTo>
                  <a:lnTo>
                    <a:pt x="254" y="126"/>
                  </a:lnTo>
                  <a:lnTo>
                    <a:pt x="254" y="128"/>
                  </a:lnTo>
                  <a:lnTo>
                    <a:pt x="254" y="130"/>
                  </a:lnTo>
                  <a:lnTo>
                    <a:pt x="254" y="130"/>
                  </a:lnTo>
                  <a:lnTo>
                    <a:pt x="226" y="126"/>
                  </a:lnTo>
                  <a:lnTo>
                    <a:pt x="218" y="122"/>
                  </a:lnTo>
                  <a:lnTo>
                    <a:pt x="206" y="120"/>
                  </a:lnTo>
                  <a:lnTo>
                    <a:pt x="196" y="118"/>
                  </a:lnTo>
                  <a:lnTo>
                    <a:pt x="192" y="116"/>
                  </a:lnTo>
                  <a:lnTo>
                    <a:pt x="186" y="114"/>
                  </a:lnTo>
                  <a:lnTo>
                    <a:pt x="180" y="112"/>
                  </a:lnTo>
                  <a:lnTo>
                    <a:pt x="176" y="108"/>
                  </a:lnTo>
                  <a:lnTo>
                    <a:pt x="172" y="104"/>
                  </a:lnTo>
                  <a:lnTo>
                    <a:pt x="168" y="102"/>
                  </a:lnTo>
                  <a:lnTo>
                    <a:pt x="168" y="98"/>
                  </a:lnTo>
                  <a:lnTo>
                    <a:pt x="166" y="98"/>
                  </a:lnTo>
                  <a:lnTo>
                    <a:pt x="162" y="94"/>
                  </a:lnTo>
                  <a:lnTo>
                    <a:pt x="160" y="90"/>
                  </a:lnTo>
                  <a:lnTo>
                    <a:pt x="158" y="88"/>
                  </a:lnTo>
                  <a:lnTo>
                    <a:pt x="160" y="84"/>
                  </a:lnTo>
                  <a:lnTo>
                    <a:pt x="162" y="82"/>
                  </a:lnTo>
                  <a:lnTo>
                    <a:pt x="164" y="80"/>
                  </a:lnTo>
                  <a:lnTo>
                    <a:pt x="166" y="78"/>
                  </a:lnTo>
                  <a:lnTo>
                    <a:pt x="166" y="78"/>
                  </a:lnTo>
                  <a:lnTo>
                    <a:pt x="162" y="72"/>
                  </a:lnTo>
                  <a:lnTo>
                    <a:pt x="160" y="64"/>
                  </a:lnTo>
                  <a:lnTo>
                    <a:pt x="160" y="58"/>
                  </a:lnTo>
                  <a:lnTo>
                    <a:pt x="162" y="52"/>
                  </a:lnTo>
                  <a:lnTo>
                    <a:pt x="164" y="48"/>
                  </a:lnTo>
                  <a:lnTo>
                    <a:pt x="166" y="44"/>
                  </a:lnTo>
                  <a:lnTo>
                    <a:pt x="170" y="42"/>
                  </a:lnTo>
                  <a:lnTo>
                    <a:pt x="172" y="40"/>
                  </a:lnTo>
                  <a:lnTo>
                    <a:pt x="174" y="40"/>
                  </a:lnTo>
                  <a:lnTo>
                    <a:pt x="168" y="28"/>
                  </a:lnTo>
                  <a:lnTo>
                    <a:pt x="174" y="22"/>
                  </a:lnTo>
                  <a:lnTo>
                    <a:pt x="172" y="20"/>
                  </a:lnTo>
                  <a:lnTo>
                    <a:pt x="170" y="14"/>
                  </a:lnTo>
                  <a:lnTo>
                    <a:pt x="170" y="10"/>
                  </a:lnTo>
                  <a:lnTo>
                    <a:pt x="170" y="6"/>
                  </a:lnTo>
                  <a:lnTo>
                    <a:pt x="168" y="6"/>
                  </a:lnTo>
                  <a:lnTo>
                    <a:pt x="168" y="2"/>
                  </a:lnTo>
                  <a:lnTo>
                    <a:pt x="164" y="0"/>
                  </a:lnTo>
                  <a:lnTo>
                    <a:pt x="160" y="0"/>
                  </a:lnTo>
                  <a:lnTo>
                    <a:pt x="156" y="0"/>
                  </a:lnTo>
                  <a:lnTo>
                    <a:pt x="152" y="0"/>
                  </a:lnTo>
                  <a:lnTo>
                    <a:pt x="150" y="0"/>
                  </a:lnTo>
                  <a:lnTo>
                    <a:pt x="146" y="2"/>
                  </a:lnTo>
                  <a:lnTo>
                    <a:pt x="146" y="2"/>
                  </a:lnTo>
                  <a:lnTo>
                    <a:pt x="144" y="2"/>
                  </a:lnTo>
                  <a:lnTo>
                    <a:pt x="140" y="6"/>
                  </a:lnTo>
                  <a:lnTo>
                    <a:pt x="140" y="8"/>
                  </a:lnTo>
                  <a:lnTo>
                    <a:pt x="138" y="12"/>
                  </a:lnTo>
                  <a:lnTo>
                    <a:pt x="138" y="12"/>
                  </a:lnTo>
                  <a:lnTo>
                    <a:pt x="126" y="14"/>
                  </a:lnTo>
                  <a:lnTo>
                    <a:pt x="120" y="14"/>
                  </a:lnTo>
                  <a:lnTo>
                    <a:pt x="114" y="16"/>
                  </a:lnTo>
                  <a:lnTo>
                    <a:pt x="110" y="18"/>
                  </a:lnTo>
                  <a:lnTo>
                    <a:pt x="108" y="20"/>
                  </a:lnTo>
                  <a:lnTo>
                    <a:pt x="106" y="22"/>
                  </a:lnTo>
                  <a:lnTo>
                    <a:pt x="106" y="24"/>
                  </a:lnTo>
                  <a:lnTo>
                    <a:pt x="106" y="26"/>
                  </a:lnTo>
                  <a:lnTo>
                    <a:pt x="108" y="26"/>
                  </a:lnTo>
                  <a:lnTo>
                    <a:pt x="112" y="28"/>
                  </a:lnTo>
                  <a:lnTo>
                    <a:pt x="114" y="28"/>
                  </a:lnTo>
                  <a:lnTo>
                    <a:pt x="116" y="28"/>
                  </a:lnTo>
                  <a:lnTo>
                    <a:pt x="118" y="28"/>
                  </a:lnTo>
                  <a:lnTo>
                    <a:pt x="120" y="30"/>
                  </a:lnTo>
                  <a:lnTo>
                    <a:pt x="124" y="32"/>
                  </a:lnTo>
                  <a:lnTo>
                    <a:pt x="124" y="34"/>
                  </a:lnTo>
                  <a:lnTo>
                    <a:pt x="124" y="36"/>
                  </a:lnTo>
                  <a:lnTo>
                    <a:pt x="124" y="38"/>
                  </a:lnTo>
                  <a:lnTo>
                    <a:pt x="122" y="36"/>
                  </a:lnTo>
                  <a:lnTo>
                    <a:pt x="118" y="36"/>
                  </a:lnTo>
                  <a:lnTo>
                    <a:pt x="114" y="36"/>
                  </a:lnTo>
                  <a:lnTo>
                    <a:pt x="108" y="36"/>
                  </a:lnTo>
                  <a:lnTo>
                    <a:pt x="106" y="38"/>
                  </a:lnTo>
                  <a:lnTo>
                    <a:pt x="102" y="38"/>
                  </a:lnTo>
                  <a:lnTo>
                    <a:pt x="102" y="38"/>
                  </a:lnTo>
                  <a:lnTo>
                    <a:pt x="98" y="40"/>
                  </a:lnTo>
                  <a:lnTo>
                    <a:pt x="96" y="44"/>
                  </a:lnTo>
                  <a:lnTo>
                    <a:pt x="96" y="48"/>
                  </a:lnTo>
                  <a:lnTo>
                    <a:pt x="96" y="50"/>
                  </a:lnTo>
                  <a:lnTo>
                    <a:pt x="96" y="52"/>
                  </a:lnTo>
                  <a:lnTo>
                    <a:pt x="96" y="54"/>
                  </a:lnTo>
                  <a:lnTo>
                    <a:pt x="90" y="54"/>
                  </a:lnTo>
                  <a:lnTo>
                    <a:pt x="90" y="58"/>
                  </a:lnTo>
                  <a:lnTo>
                    <a:pt x="88" y="60"/>
                  </a:lnTo>
                  <a:lnTo>
                    <a:pt x="84" y="64"/>
                  </a:lnTo>
                  <a:lnTo>
                    <a:pt x="82" y="68"/>
                  </a:lnTo>
                  <a:lnTo>
                    <a:pt x="78" y="70"/>
                  </a:lnTo>
                  <a:lnTo>
                    <a:pt x="76" y="72"/>
                  </a:lnTo>
                  <a:lnTo>
                    <a:pt x="76" y="74"/>
                  </a:lnTo>
                  <a:lnTo>
                    <a:pt x="58" y="84"/>
                  </a:lnTo>
                  <a:lnTo>
                    <a:pt x="46" y="94"/>
                  </a:lnTo>
                  <a:lnTo>
                    <a:pt x="40" y="104"/>
                  </a:lnTo>
                  <a:lnTo>
                    <a:pt x="38" y="112"/>
                  </a:lnTo>
                  <a:lnTo>
                    <a:pt x="38" y="118"/>
                  </a:lnTo>
                  <a:lnTo>
                    <a:pt x="40" y="122"/>
                  </a:lnTo>
                  <a:lnTo>
                    <a:pt x="48" y="126"/>
                  </a:lnTo>
                  <a:lnTo>
                    <a:pt x="44" y="146"/>
                  </a:lnTo>
                  <a:lnTo>
                    <a:pt x="38" y="146"/>
                  </a:lnTo>
                  <a:lnTo>
                    <a:pt x="24" y="146"/>
                  </a:lnTo>
                  <a:lnTo>
                    <a:pt x="22" y="146"/>
                  </a:lnTo>
                  <a:lnTo>
                    <a:pt x="20" y="146"/>
                  </a:lnTo>
                  <a:lnTo>
                    <a:pt x="18" y="148"/>
                  </a:lnTo>
                  <a:lnTo>
                    <a:pt x="16" y="148"/>
                  </a:lnTo>
                  <a:lnTo>
                    <a:pt x="0" y="166"/>
                  </a:lnTo>
                  <a:lnTo>
                    <a:pt x="2" y="168"/>
                  </a:lnTo>
                  <a:lnTo>
                    <a:pt x="2" y="168"/>
                  </a:lnTo>
                  <a:lnTo>
                    <a:pt x="6" y="170"/>
                  </a:lnTo>
                  <a:lnTo>
                    <a:pt x="12" y="170"/>
                  </a:lnTo>
                  <a:lnTo>
                    <a:pt x="18" y="170"/>
                  </a:lnTo>
                  <a:lnTo>
                    <a:pt x="24" y="168"/>
                  </a:lnTo>
                  <a:lnTo>
                    <a:pt x="26" y="168"/>
                  </a:lnTo>
                  <a:lnTo>
                    <a:pt x="28" y="166"/>
                  </a:lnTo>
                  <a:lnTo>
                    <a:pt x="30" y="166"/>
                  </a:lnTo>
                  <a:lnTo>
                    <a:pt x="32" y="166"/>
                  </a:lnTo>
                  <a:lnTo>
                    <a:pt x="36" y="166"/>
                  </a:lnTo>
                  <a:lnTo>
                    <a:pt x="36" y="166"/>
                  </a:lnTo>
                  <a:lnTo>
                    <a:pt x="36" y="166"/>
                  </a:lnTo>
                  <a:lnTo>
                    <a:pt x="36" y="168"/>
                  </a:lnTo>
                  <a:lnTo>
                    <a:pt x="34" y="170"/>
                  </a:lnTo>
                  <a:lnTo>
                    <a:pt x="32" y="176"/>
                  </a:lnTo>
                  <a:lnTo>
                    <a:pt x="28" y="180"/>
                  </a:lnTo>
                  <a:lnTo>
                    <a:pt x="24" y="184"/>
                  </a:lnTo>
                  <a:lnTo>
                    <a:pt x="20" y="188"/>
                  </a:lnTo>
                  <a:lnTo>
                    <a:pt x="16" y="190"/>
                  </a:lnTo>
                  <a:lnTo>
                    <a:pt x="16" y="190"/>
                  </a:lnTo>
                  <a:lnTo>
                    <a:pt x="16" y="192"/>
                  </a:lnTo>
                  <a:lnTo>
                    <a:pt x="16" y="194"/>
                  </a:lnTo>
                  <a:lnTo>
                    <a:pt x="18" y="198"/>
                  </a:lnTo>
                  <a:lnTo>
                    <a:pt x="20" y="202"/>
                  </a:lnTo>
                  <a:lnTo>
                    <a:pt x="24" y="206"/>
                  </a:lnTo>
                  <a:lnTo>
                    <a:pt x="30" y="210"/>
                  </a:lnTo>
                  <a:lnTo>
                    <a:pt x="38" y="214"/>
                  </a:lnTo>
                  <a:lnTo>
                    <a:pt x="40" y="214"/>
                  </a:lnTo>
                  <a:lnTo>
                    <a:pt x="42" y="214"/>
                  </a:lnTo>
                  <a:lnTo>
                    <a:pt x="44" y="214"/>
                  </a:lnTo>
                  <a:lnTo>
                    <a:pt x="46" y="210"/>
                  </a:lnTo>
                  <a:lnTo>
                    <a:pt x="50" y="206"/>
                  </a:lnTo>
                  <a:lnTo>
                    <a:pt x="50" y="206"/>
                  </a:lnTo>
                  <a:lnTo>
                    <a:pt x="50" y="204"/>
                  </a:lnTo>
                  <a:lnTo>
                    <a:pt x="50" y="200"/>
                  </a:lnTo>
                  <a:lnTo>
                    <a:pt x="52" y="196"/>
                  </a:lnTo>
                  <a:lnTo>
                    <a:pt x="54" y="194"/>
                  </a:lnTo>
                  <a:lnTo>
                    <a:pt x="58" y="192"/>
                  </a:lnTo>
                  <a:lnTo>
                    <a:pt x="58" y="194"/>
                  </a:lnTo>
                  <a:lnTo>
                    <a:pt x="56" y="196"/>
                  </a:lnTo>
                  <a:lnTo>
                    <a:pt x="56" y="200"/>
                  </a:lnTo>
                  <a:lnTo>
                    <a:pt x="56" y="204"/>
                  </a:lnTo>
                  <a:lnTo>
                    <a:pt x="58" y="206"/>
                  </a:lnTo>
                  <a:lnTo>
                    <a:pt x="58" y="208"/>
                  </a:lnTo>
                  <a:lnTo>
                    <a:pt x="56" y="210"/>
                  </a:lnTo>
                  <a:lnTo>
                    <a:pt x="56" y="212"/>
                  </a:lnTo>
                  <a:lnTo>
                    <a:pt x="56" y="216"/>
                  </a:lnTo>
                  <a:lnTo>
                    <a:pt x="56" y="220"/>
                  </a:lnTo>
                  <a:lnTo>
                    <a:pt x="56" y="228"/>
                  </a:lnTo>
                  <a:lnTo>
                    <a:pt x="60" y="258"/>
                  </a:lnTo>
                  <a:lnTo>
                    <a:pt x="76" y="308"/>
                  </a:lnTo>
                  <a:lnTo>
                    <a:pt x="92" y="336"/>
                  </a:lnTo>
                  <a:lnTo>
                    <a:pt x="94" y="336"/>
                  </a:lnTo>
                  <a:lnTo>
                    <a:pt x="96" y="340"/>
                  </a:lnTo>
                  <a:lnTo>
                    <a:pt x="98" y="344"/>
                  </a:lnTo>
                  <a:lnTo>
                    <a:pt x="102" y="352"/>
                  </a:lnTo>
                  <a:lnTo>
                    <a:pt x="102" y="352"/>
                  </a:lnTo>
                  <a:lnTo>
                    <a:pt x="104" y="354"/>
                  </a:lnTo>
                  <a:lnTo>
                    <a:pt x="108" y="358"/>
                  </a:lnTo>
                  <a:lnTo>
                    <a:pt x="110" y="362"/>
                  </a:lnTo>
                  <a:lnTo>
                    <a:pt x="112" y="366"/>
                  </a:lnTo>
                  <a:lnTo>
                    <a:pt x="114" y="370"/>
                  </a:lnTo>
                  <a:lnTo>
                    <a:pt x="114" y="370"/>
                  </a:lnTo>
                  <a:lnTo>
                    <a:pt x="116" y="372"/>
                  </a:lnTo>
                  <a:lnTo>
                    <a:pt x="120" y="372"/>
                  </a:lnTo>
                  <a:lnTo>
                    <a:pt x="126" y="372"/>
                  </a:lnTo>
                  <a:lnTo>
                    <a:pt x="130" y="372"/>
                  </a:lnTo>
                  <a:lnTo>
                    <a:pt x="132" y="372"/>
                  </a:lnTo>
                  <a:lnTo>
                    <a:pt x="132" y="370"/>
                  </a:lnTo>
                  <a:lnTo>
                    <a:pt x="132" y="370"/>
                  </a:lnTo>
                  <a:lnTo>
                    <a:pt x="132" y="368"/>
                  </a:lnTo>
                  <a:lnTo>
                    <a:pt x="132" y="368"/>
                  </a:lnTo>
                  <a:lnTo>
                    <a:pt x="132" y="368"/>
                  </a:lnTo>
                  <a:lnTo>
                    <a:pt x="134" y="364"/>
                  </a:lnTo>
                  <a:lnTo>
                    <a:pt x="134" y="362"/>
                  </a:lnTo>
                  <a:lnTo>
                    <a:pt x="138" y="358"/>
                  </a:lnTo>
                  <a:lnTo>
                    <a:pt x="140" y="356"/>
                  </a:lnTo>
                  <a:lnTo>
                    <a:pt x="144" y="354"/>
                  </a:lnTo>
                  <a:lnTo>
                    <a:pt x="144" y="354"/>
                  </a:lnTo>
                  <a:lnTo>
                    <a:pt x="146" y="352"/>
                  </a:lnTo>
                  <a:lnTo>
                    <a:pt x="146" y="348"/>
                  </a:lnTo>
                  <a:lnTo>
                    <a:pt x="150" y="346"/>
                  </a:lnTo>
                  <a:lnTo>
                    <a:pt x="152" y="344"/>
                  </a:lnTo>
                  <a:lnTo>
                    <a:pt x="154" y="342"/>
                  </a:lnTo>
                  <a:lnTo>
                    <a:pt x="156" y="338"/>
                  </a:lnTo>
                  <a:lnTo>
                    <a:pt x="158" y="330"/>
                  </a:lnTo>
                  <a:lnTo>
                    <a:pt x="160" y="318"/>
                  </a:lnTo>
                  <a:lnTo>
                    <a:pt x="158" y="308"/>
                  </a:lnTo>
                  <a:lnTo>
                    <a:pt x="156" y="302"/>
                  </a:lnTo>
                  <a:lnTo>
                    <a:pt x="156" y="296"/>
                  </a:lnTo>
                  <a:lnTo>
                    <a:pt x="156" y="290"/>
                  </a:lnTo>
                  <a:lnTo>
                    <a:pt x="158" y="284"/>
                  </a:lnTo>
                  <a:lnTo>
                    <a:pt x="162" y="280"/>
                  </a:lnTo>
                  <a:lnTo>
                    <a:pt x="166" y="278"/>
                  </a:lnTo>
                  <a:lnTo>
                    <a:pt x="168" y="276"/>
                  </a:lnTo>
                  <a:lnTo>
                    <a:pt x="170" y="276"/>
                  </a:lnTo>
                  <a:lnTo>
                    <a:pt x="174" y="274"/>
                  </a:lnTo>
                  <a:lnTo>
                    <a:pt x="178" y="270"/>
                  </a:lnTo>
                  <a:lnTo>
                    <a:pt x="182" y="268"/>
                  </a:lnTo>
                  <a:lnTo>
                    <a:pt x="184" y="266"/>
                  </a:lnTo>
                  <a:lnTo>
                    <a:pt x="190" y="260"/>
                  </a:lnTo>
                  <a:lnTo>
                    <a:pt x="198" y="252"/>
                  </a:lnTo>
                  <a:lnTo>
                    <a:pt x="208" y="244"/>
                  </a:lnTo>
                  <a:lnTo>
                    <a:pt x="218" y="236"/>
                  </a:lnTo>
                  <a:lnTo>
                    <a:pt x="224" y="232"/>
                  </a:lnTo>
                  <a:lnTo>
                    <a:pt x="226" y="230"/>
                  </a:lnTo>
                  <a:lnTo>
                    <a:pt x="232" y="228"/>
                  </a:lnTo>
                  <a:lnTo>
                    <a:pt x="236" y="222"/>
                  </a:lnTo>
                  <a:lnTo>
                    <a:pt x="242" y="216"/>
                  </a:lnTo>
                  <a:lnTo>
                    <a:pt x="246" y="210"/>
                  </a:lnTo>
                  <a:lnTo>
                    <a:pt x="248" y="202"/>
                  </a:lnTo>
                  <a:lnTo>
                    <a:pt x="248" y="202"/>
                  </a:lnTo>
                  <a:lnTo>
                    <a:pt x="250" y="200"/>
                  </a:lnTo>
                  <a:lnTo>
                    <a:pt x="250" y="198"/>
                  </a:lnTo>
                  <a:lnTo>
                    <a:pt x="254" y="196"/>
                  </a:lnTo>
                  <a:lnTo>
                    <a:pt x="258" y="194"/>
                  </a:lnTo>
                  <a:lnTo>
                    <a:pt x="262" y="194"/>
                  </a:lnTo>
                  <a:lnTo>
                    <a:pt x="270" y="196"/>
                  </a:lnTo>
                  <a:lnTo>
                    <a:pt x="270" y="182"/>
                  </a:lnTo>
                  <a:lnTo>
                    <a:pt x="270" y="182"/>
                  </a:lnTo>
                  <a:lnTo>
                    <a:pt x="270" y="180"/>
                  </a:lnTo>
                  <a:lnTo>
                    <a:pt x="268" y="176"/>
                  </a:lnTo>
                  <a:lnTo>
                    <a:pt x="266" y="176"/>
                  </a:lnTo>
                  <a:lnTo>
                    <a:pt x="266" y="174"/>
                  </a:lnTo>
                  <a:lnTo>
                    <a:pt x="264" y="172"/>
                  </a:lnTo>
                  <a:lnTo>
                    <a:pt x="264" y="168"/>
                  </a:lnTo>
                  <a:lnTo>
                    <a:pt x="264" y="164"/>
                  </a:lnTo>
                  <a:lnTo>
                    <a:pt x="266" y="162"/>
                  </a:lnTo>
                  <a:lnTo>
                    <a:pt x="266" y="160"/>
                  </a:lnTo>
                  <a:lnTo>
                    <a:pt x="266" y="158"/>
                  </a:lnTo>
                  <a:lnTo>
                    <a:pt x="268" y="154"/>
                  </a:lnTo>
                  <a:lnTo>
                    <a:pt x="268" y="152"/>
                  </a:lnTo>
                  <a:lnTo>
                    <a:pt x="270" y="150"/>
                  </a:lnTo>
                  <a:lnTo>
                    <a:pt x="274" y="150"/>
                  </a:lnTo>
                  <a:lnTo>
                    <a:pt x="282" y="150"/>
                  </a:lnTo>
                  <a:lnTo>
                    <a:pt x="288" y="150"/>
                  </a:lnTo>
                  <a:lnTo>
                    <a:pt x="288" y="150"/>
                  </a:lnTo>
                  <a:lnTo>
                    <a:pt x="290" y="150"/>
                  </a:lnTo>
                  <a:lnTo>
                    <a:pt x="290" y="150"/>
                  </a:lnTo>
                  <a:lnTo>
                    <a:pt x="292" y="152"/>
                  </a:lnTo>
                  <a:lnTo>
                    <a:pt x="294" y="156"/>
                  </a:lnTo>
                  <a:lnTo>
                    <a:pt x="294" y="164"/>
                  </a:lnTo>
                  <a:lnTo>
                    <a:pt x="298" y="178"/>
                  </a:lnTo>
                  <a:lnTo>
                    <a:pt x="300" y="176"/>
                  </a:lnTo>
                  <a:lnTo>
                    <a:pt x="300" y="176"/>
                  </a:lnTo>
                  <a:lnTo>
                    <a:pt x="302" y="174"/>
                  </a:lnTo>
                  <a:lnTo>
                    <a:pt x="304" y="170"/>
                  </a:lnTo>
                  <a:lnTo>
                    <a:pt x="304" y="168"/>
                  </a:lnTo>
                  <a:lnTo>
                    <a:pt x="306" y="164"/>
                  </a:lnTo>
                  <a:lnTo>
                    <a:pt x="308" y="162"/>
                  </a:lnTo>
                  <a:lnTo>
                    <a:pt x="308" y="162"/>
                  </a:lnTo>
                  <a:lnTo>
                    <a:pt x="310" y="162"/>
                  </a:lnTo>
                  <a:lnTo>
                    <a:pt x="312" y="164"/>
                  </a:lnTo>
                  <a:lnTo>
                    <a:pt x="312" y="168"/>
                  </a:lnTo>
                  <a:lnTo>
                    <a:pt x="314" y="176"/>
                  </a:lnTo>
                  <a:lnTo>
                    <a:pt x="316" y="184"/>
                  </a:lnTo>
                  <a:lnTo>
                    <a:pt x="316" y="184"/>
                  </a:lnTo>
                  <a:lnTo>
                    <a:pt x="316" y="182"/>
                  </a:lnTo>
                  <a:lnTo>
                    <a:pt x="318" y="182"/>
                  </a:lnTo>
                  <a:lnTo>
                    <a:pt x="320" y="182"/>
                  </a:lnTo>
                  <a:lnTo>
                    <a:pt x="320" y="184"/>
                  </a:lnTo>
                  <a:lnTo>
                    <a:pt x="320" y="184"/>
                  </a:lnTo>
                  <a:lnTo>
                    <a:pt x="322" y="184"/>
                  </a:lnTo>
                  <a:lnTo>
                    <a:pt x="324" y="184"/>
                  </a:lnTo>
                  <a:lnTo>
                    <a:pt x="324" y="184"/>
                  </a:lnTo>
                  <a:lnTo>
                    <a:pt x="324" y="182"/>
                  </a:lnTo>
                  <a:lnTo>
                    <a:pt x="324" y="178"/>
                  </a:lnTo>
                  <a:lnTo>
                    <a:pt x="322" y="174"/>
                  </a:lnTo>
                  <a:lnTo>
                    <a:pt x="322" y="170"/>
                  </a:lnTo>
                  <a:lnTo>
                    <a:pt x="322" y="168"/>
                  </a:lnTo>
                  <a:lnTo>
                    <a:pt x="322" y="168"/>
                  </a:lnTo>
                  <a:lnTo>
                    <a:pt x="324" y="168"/>
                  </a:lnTo>
                  <a:lnTo>
                    <a:pt x="328" y="170"/>
                  </a:lnTo>
                  <a:lnTo>
                    <a:pt x="330" y="172"/>
                  </a:lnTo>
                  <a:lnTo>
                    <a:pt x="332" y="172"/>
                  </a:lnTo>
                  <a:lnTo>
                    <a:pt x="334" y="170"/>
                  </a:lnTo>
                  <a:lnTo>
                    <a:pt x="336" y="168"/>
                  </a:lnTo>
                  <a:lnTo>
                    <a:pt x="338" y="166"/>
                  </a:lnTo>
                  <a:lnTo>
                    <a:pt x="340" y="164"/>
                  </a:lnTo>
                  <a:lnTo>
                    <a:pt x="342" y="164"/>
                  </a:lnTo>
                  <a:lnTo>
                    <a:pt x="344" y="160"/>
                  </a:lnTo>
                  <a:lnTo>
                    <a:pt x="344" y="156"/>
                  </a:lnTo>
                  <a:lnTo>
                    <a:pt x="346" y="152"/>
                  </a:lnTo>
                  <a:lnTo>
                    <a:pt x="348" y="146"/>
                  </a:lnTo>
                  <a:lnTo>
                    <a:pt x="350" y="142"/>
                  </a:lnTo>
                  <a:lnTo>
                    <a:pt x="354" y="140"/>
                  </a:lnTo>
                  <a:lnTo>
                    <a:pt x="358" y="138"/>
                  </a:lnTo>
                  <a:lnTo>
                    <a:pt x="368" y="134"/>
                  </a:lnTo>
                  <a:lnTo>
                    <a:pt x="370" y="130"/>
                  </a:lnTo>
                  <a:lnTo>
                    <a:pt x="370" y="128"/>
                  </a:lnTo>
                  <a:lnTo>
                    <a:pt x="372" y="126"/>
                  </a:lnTo>
                  <a:lnTo>
                    <a:pt x="374" y="124"/>
                  </a:lnTo>
                  <a:lnTo>
                    <a:pt x="374" y="120"/>
                  </a:lnTo>
                  <a:lnTo>
                    <a:pt x="376" y="116"/>
                  </a:lnTo>
                  <a:lnTo>
                    <a:pt x="378" y="114"/>
                  </a:lnTo>
                  <a:lnTo>
                    <a:pt x="378" y="110"/>
                  </a:lnTo>
                  <a:lnTo>
                    <a:pt x="378" y="108"/>
                  </a:lnTo>
                  <a:lnTo>
                    <a:pt x="376" y="108"/>
                  </a:lnTo>
                  <a:lnTo>
                    <a:pt x="366" y="110"/>
                  </a:lnTo>
                  <a:lnTo>
                    <a:pt x="354" y="112"/>
                  </a:lnTo>
                  <a:lnTo>
                    <a:pt x="344" y="114"/>
                  </a:lnTo>
                  <a:lnTo>
                    <a:pt x="330" y="112"/>
                  </a:lnTo>
                  <a:lnTo>
                    <a:pt x="330" y="112"/>
                  </a:lnTo>
                  <a:lnTo>
                    <a:pt x="328" y="116"/>
                  </a:lnTo>
                  <a:lnTo>
                    <a:pt x="326" y="120"/>
                  </a:lnTo>
                  <a:lnTo>
                    <a:pt x="324" y="124"/>
                  </a:lnTo>
                  <a:lnTo>
                    <a:pt x="322" y="130"/>
                  </a:lnTo>
                  <a:lnTo>
                    <a:pt x="320" y="134"/>
                  </a:lnTo>
                  <a:lnTo>
                    <a:pt x="318" y="136"/>
                  </a:lnTo>
                  <a:lnTo>
                    <a:pt x="316" y="138"/>
                  </a:lnTo>
                  <a:lnTo>
                    <a:pt x="314" y="138"/>
                  </a:lnTo>
                  <a:lnTo>
                    <a:pt x="310" y="138"/>
                  </a:lnTo>
                  <a:lnTo>
                    <a:pt x="306" y="136"/>
                  </a:lnTo>
                  <a:lnTo>
                    <a:pt x="302" y="136"/>
                  </a:lnTo>
                  <a:lnTo>
                    <a:pt x="298" y="136"/>
                  </a:lnTo>
                  <a:lnTo>
                    <a:pt x="294" y="138"/>
                  </a:lnTo>
                  <a:lnTo>
                    <a:pt x="290" y="136"/>
                  </a:lnTo>
                  <a:lnTo>
                    <a:pt x="284" y="136"/>
                  </a:lnTo>
                  <a:lnTo>
                    <a:pt x="282" y="136"/>
                  </a:lnTo>
                  <a:lnTo>
                    <a:pt x="280" y="136"/>
                  </a:lnTo>
                  <a:lnTo>
                    <a:pt x="264" y="13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47" name="Freeform 208"/>
            <p:cNvSpPr/>
            <p:nvPr/>
          </p:nvSpPr>
          <p:spPr bwMode="gray">
            <a:xfrm>
              <a:off x="1609" y="2590"/>
              <a:ext cx="196" cy="136"/>
            </a:xfrm>
            <a:custGeom>
              <a:avLst/>
              <a:gdLst/>
              <a:ahLst/>
              <a:cxnLst>
                <a:cxn ang="0">
                  <a:pos x="194" y="36"/>
                </a:cxn>
                <a:cxn ang="0">
                  <a:pos x="184" y="36"/>
                </a:cxn>
                <a:cxn ang="0">
                  <a:pos x="166" y="38"/>
                </a:cxn>
                <a:cxn ang="0">
                  <a:pos x="162" y="40"/>
                </a:cxn>
                <a:cxn ang="0">
                  <a:pos x="156" y="44"/>
                </a:cxn>
                <a:cxn ang="0">
                  <a:pos x="154" y="50"/>
                </a:cxn>
                <a:cxn ang="0">
                  <a:pos x="134" y="66"/>
                </a:cxn>
                <a:cxn ang="0">
                  <a:pos x="132" y="66"/>
                </a:cxn>
                <a:cxn ang="0">
                  <a:pos x="128" y="66"/>
                </a:cxn>
                <a:cxn ang="0">
                  <a:pos x="122" y="72"/>
                </a:cxn>
                <a:cxn ang="0">
                  <a:pos x="122" y="84"/>
                </a:cxn>
                <a:cxn ang="0">
                  <a:pos x="102" y="102"/>
                </a:cxn>
                <a:cxn ang="0">
                  <a:pos x="94" y="102"/>
                </a:cxn>
                <a:cxn ang="0">
                  <a:pos x="84" y="104"/>
                </a:cxn>
                <a:cxn ang="0">
                  <a:pos x="74" y="110"/>
                </a:cxn>
                <a:cxn ang="0">
                  <a:pos x="68" y="118"/>
                </a:cxn>
                <a:cxn ang="0">
                  <a:pos x="60" y="124"/>
                </a:cxn>
                <a:cxn ang="0">
                  <a:pos x="56" y="128"/>
                </a:cxn>
                <a:cxn ang="0">
                  <a:pos x="52" y="130"/>
                </a:cxn>
                <a:cxn ang="0">
                  <a:pos x="32" y="136"/>
                </a:cxn>
                <a:cxn ang="0">
                  <a:pos x="12" y="132"/>
                </a:cxn>
                <a:cxn ang="0">
                  <a:pos x="0" y="80"/>
                </a:cxn>
                <a:cxn ang="0">
                  <a:pos x="12" y="42"/>
                </a:cxn>
                <a:cxn ang="0">
                  <a:pos x="32" y="32"/>
                </a:cxn>
                <a:cxn ang="0">
                  <a:pos x="38" y="30"/>
                </a:cxn>
                <a:cxn ang="0">
                  <a:pos x="48" y="24"/>
                </a:cxn>
                <a:cxn ang="0">
                  <a:pos x="56" y="14"/>
                </a:cxn>
                <a:cxn ang="0">
                  <a:pos x="60" y="8"/>
                </a:cxn>
                <a:cxn ang="0">
                  <a:pos x="66" y="10"/>
                </a:cxn>
                <a:cxn ang="0">
                  <a:pos x="74" y="10"/>
                </a:cxn>
                <a:cxn ang="0">
                  <a:pos x="92" y="12"/>
                </a:cxn>
                <a:cxn ang="0">
                  <a:pos x="122" y="2"/>
                </a:cxn>
                <a:cxn ang="0">
                  <a:pos x="140" y="8"/>
                </a:cxn>
                <a:cxn ang="0">
                  <a:pos x="142" y="12"/>
                </a:cxn>
                <a:cxn ang="0">
                  <a:pos x="150" y="16"/>
                </a:cxn>
                <a:cxn ang="0">
                  <a:pos x="158" y="20"/>
                </a:cxn>
                <a:cxn ang="0">
                  <a:pos x="194" y="20"/>
                </a:cxn>
                <a:cxn ang="0">
                  <a:pos x="194" y="24"/>
                </a:cxn>
                <a:cxn ang="0">
                  <a:pos x="196" y="34"/>
                </a:cxn>
              </a:cxnLst>
              <a:rect l="0" t="0" r="r" b="b"/>
              <a:pathLst>
                <a:path w="196" h="136">
                  <a:moveTo>
                    <a:pt x="196" y="36"/>
                  </a:moveTo>
                  <a:lnTo>
                    <a:pt x="194" y="36"/>
                  </a:lnTo>
                  <a:lnTo>
                    <a:pt x="190" y="36"/>
                  </a:lnTo>
                  <a:lnTo>
                    <a:pt x="184" y="36"/>
                  </a:lnTo>
                  <a:lnTo>
                    <a:pt x="176" y="36"/>
                  </a:lnTo>
                  <a:lnTo>
                    <a:pt x="166" y="38"/>
                  </a:lnTo>
                  <a:lnTo>
                    <a:pt x="166" y="38"/>
                  </a:lnTo>
                  <a:lnTo>
                    <a:pt x="162" y="40"/>
                  </a:lnTo>
                  <a:lnTo>
                    <a:pt x="160" y="42"/>
                  </a:lnTo>
                  <a:lnTo>
                    <a:pt x="156" y="44"/>
                  </a:lnTo>
                  <a:lnTo>
                    <a:pt x="154" y="46"/>
                  </a:lnTo>
                  <a:lnTo>
                    <a:pt x="154" y="50"/>
                  </a:lnTo>
                  <a:lnTo>
                    <a:pt x="138" y="56"/>
                  </a:lnTo>
                  <a:lnTo>
                    <a:pt x="134" y="66"/>
                  </a:lnTo>
                  <a:lnTo>
                    <a:pt x="134" y="66"/>
                  </a:lnTo>
                  <a:lnTo>
                    <a:pt x="132" y="66"/>
                  </a:lnTo>
                  <a:lnTo>
                    <a:pt x="130" y="66"/>
                  </a:lnTo>
                  <a:lnTo>
                    <a:pt x="128" y="66"/>
                  </a:lnTo>
                  <a:lnTo>
                    <a:pt x="124" y="68"/>
                  </a:lnTo>
                  <a:lnTo>
                    <a:pt x="122" y="72"/>
                  </a:lnTo>
                  <a:lnTo>
                    <a:pt x="122" y="76"/>
                  </a:lnTo>
                  <a:lnTo>
                    <a:pt x="122" y="84"/>
                  </a:lnTo>
                  <a:lnTo>
                    <a:pt x="104" y="102"/>
                  </a:lnTo>
                  <a:lnTo>
                    <a:pt x="102" y="102"/>
                  </a:lnTo>
                  <a:lnTo>
                    <a:pt x="98" y="102"/>
                  </a:lnTo>
                  <a:lnTo>
                    <a:pt x="94" y="102"/>
                  </a:lnTo>
                  <a:lnTo>
                    <a:pt x="88" y="104"/>
                  </a:lnTo>
                  <a:lnTo>
                    <a:pt x="84" y="104"/>
                  </a:lnTo>
                  <a:lnTo>
                    <a:pt x="78" y="108"/>
                  </a:lnTo>
                  <a:lnTo>
                    <a:pt x="74" y="110"/>
                  </a:lnTo>
                  <a:lnTo>
                    <a:pt x="72" y="114"/>
                  </a:lnTo>
                  <a:lnTo>
                    <a:pt x="68" y="118"/>
                  </a:lnTo>
                  <a:lnTo>
                    <a:pt x="64" y="122"/>
                  </a:lnTo>
                  <a:lnTo>
                    <a:pt x="60" y="124"/>
                  </a:lnTo>
                  <a:lnTo>
                    <a:pt x="58" y="128"/>
                  </a:lnTo>
                  <a:lnTo>
                    <a:pt x="56" y="128"/>
                  </a:lnTo>
                  <a:lnTo>
                    <a:pt x="54" y="130"/>
                  </a:lnTo>
                  <a:lnTo>
                    <a:pt x="52" y="130"/>
                  </a:lnTo>
                  <a:lnTo>
                    <a:pt x="44" y="134"/>
                  </a:lnTo>
                  <a:lnTo>
                    <a:pt x="32" y="136"/>
                  </a:lnTo>
                  <a:lnTo>
                    <a:pt x="20" y="134"/>
                  </a:lnTo>
                  <a:lnTo>
                    <a:pt x="12" y="132"/>
                  </a:lnTo>
                  <a:lnTo>
                    <a:pt x="2" y="110"/>
                  </a:lnTo>
                  <a:lnTo>
                    <a:pt x="0" y="80"/>
                  </a:lnTo>
                  <a:lnTo>
                    <a:pt x="10" y="64"/>
                  </a:lnTo>
                  <a:lnTo>
                    <a:pt x="12" y="42"/>
                  </a:lnTo>
                  <a:lnTo>
                    <a:pt x="28" y="42"/>
                  </a:lnTo>
                  <a:lnTo>
                    <a:pt x="32" y="32"/>
                  </a:lnTo>
                  <a:lnTo>
                    <a:pt x="34" y="32"/>
                  </a:lnTo>
                  <a:lnTo>
                    <a:pt x="38" y="30"/>
                  </a:lnTo>
                  <a:lnTo>
                    <a:pt x="42" y="28"/>
                  </a:lnTo>
                  <a:lnTo>
                    <a:pt x="48" y="24"/>
                  </a:lnTo>
                  <a:lnTo>
                    <a:pt x="52" y="20"/>
                  </a:lnTo>
                  <a:lnTo>
                    <a:pt x="56" y="14"/>
                  </a:lnTo>
                  <a:lnTo>
                    <a:pt x="58" y="8"/>
                  </a:lnTo>
                  <a:lnTo>
                    <a:pt x="60" y="8"/>
                  </a:lnTo>
                  <a:lnTo>
                    <a:pt x="62" y="10"/>
                  </a:lnTo>
                  <a:lnTo>
                    <a:pt x="66" y="10"/>
                  </a:lnTo>
                  <a:lnTo>
                    <a:pt x="70" y="10"/>
                  </a:lnTo>
                  <a:lnTo>
                    <a:pt x="74" y="10"/>
                  </a:lnTo>
                  <a:lnTo>
                    <a:pt x="80" y="10"/>
                  </a:lnTo>
                  <a:lnTo>
                    <a:pt x="92" y="12"/>
                  </a:lnTo>
                  <a:lnTo>
                    <a:pt x="108" y="10"/>
                  </a:lnTo>
                  <a:lnTo>
                    <a:pt x="122" y="2"/>
                  </a:lnTo>
                  <a:lnTo>
                    <a:pt x="132" y="0"/>
                  </a:lnTo>
                  <a:lnTo>
                    <a:pt x="140" y="8"/>
                  </a:lnTo>
                  <a:lnTo>
                    <a:pt x="140" y="10"/>
                  </a:lnTo>
                  <a:lnTo>
                    <a:pt x="142" y="12"/>
                  </a:lnTo>
                  <a:lnTo>
                    <a:pt x="146" y="14"/>
                  </a:lnTo>
                  <a:lnTo>
                    <a:pt x="150" y="16"/>
                  </a:lnTo>
                  <a:lnTo>
                    <a:pt x="154" y="18"/>
                  </a:lnTo>
                  <a:lnTo>
                    <a:pt x="158" y="20"/>
                  </a:lnTo>
                  <a:lnTo>
                    <a:pt x="162" y="20"/>
                  </a:lnTo>
                  <a:lnTo>
                    <a:pt x="194" y="20"/>
                  </a:lnTo>
                  <a:lnTo>
                    <a:pt x="194" y="22"/>
                  </a:lnTo>
                  <a:lnTo>
                    <a:pt x="194" y="24"/>
                  </a:lnTo>
                  <a:lnTo>
                    <a:pt x="194" y="30"/>
                  </a:lnTo>
                  <a:lnTo>
                    <a:pt x="196" y="34"/>
                  </a:lnTo>
                  <a:lnTo>
                    <a:pt x="196" y="3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48" name="Freeform 209"/>
            <p:cNvSpPr/>
            <p:nvPr/>
          </p:nvSpPr>
          <p:spPr bwMode="gray">
            <a:xfrm>
              <a:off x="2401" y="2464"/>
              <a:ext cx="116" cy="172"/>
            </a:xfrm>
            <a:custGeom>
              <a:avLst/>
              <a:gdLst/>
              <a:ahLst/>
              <a:cxnLst>
                <a:cxn ang="0">
                  <a:pos x="112" y="4"/>
                </a:cxn>
                <a:cxn ang="0">
                  <a:pos x="94" y="20"/>
                </a:cxn>
                <a:cxn ang="0">
                  <a:pos x="76" y="34"/>
                </a:cxn>
                <a:cxn ang="0">
                  <a:pos x="66" y="42"/>
                </a:cxn>
                <a:cxn ang="0">
                  <a:pos x="58" y="48"/>
                </a:cxn>
                <a:cxn ang="0">
                  <a:pos x="54" y="50"/>
                </a:cxn>
                <a:cxn ang="0">
                  <a:pos x="18" y="46"/>
                </a:cxn>
                <a:cxn ang="0">
                  <a:pos x="16" y="52"/>
                </a:cxn>
                <a:cxn ang="0">
                  <a:pos x="18" y="60"/>
                </a:cxn>
                <a:cxn ang="0">
                  <a:pos x="18" y="64"/>
                </a:cxn>
                <a:cxn ang="0">
                  <a:pos x="18" y="70"/>
                </a:cxn>
                <a:cxn ang="0">
                  <a:pos x="10" y="72"/>
                </a:cxn>
                <a:cxn ang="0">
                  <a:pos x="4" y="70"/>
                </a:cxn>
                <a:cxn ang="0">
                  <a:pos x="0" y="70"/>
                </a:cxn>
                <a:cxn ang="0">
                  <a:pos x="12" y="90"/>
                </a:cxn>
                <a:cxn ang="0">
                  <a:pos x="16" y="112"/>
                </a:cxn>
                <a:cxn ang="0">
                  <a:pos x="20" y="114"/>
                </a:cxn>
                <a:cxn ang="0">
                  <a:pos x="26" y="120"/>
                </a:cxn>
                <a:cxn ang="0">
                  <a:pos x="34" y="124"/>
                </a:cxn>
                <a:cxn ang="0">
                  <a:pos x="40" y="128"/>
                </a:cxn>
                <a:cxn ang="0">
                  <a:pos x="42" y="132"/>
                </a:cxn>
                <a:cxn ang="0">
                  <a:pos x="42" y="134"/>
                </a:cxn>
                <a:cxn ang="0">
                  <a:pos x="42" y="140"/>
                </a:cxn>
                <a:cxn ang="0">
                  <a:pos x="40" y="156"/>
                </a:cxn>
                <a:cxn ang="0">
                  <a:pos x="42" y="164"/>
                </a:cxn>
                <a:cxn ang="0">
                  <a:pos x="48" y="170"/>
                </a:cxn>
                <a:cxn ang="0">
                  <a:pos x="56" y="172"/>
                </a:cxn>
                <a:cxn ang="0">
                  <a:pos x="64" y="172"/>
                </a:cxn>
                <a:cxn ang="0">
                  <a:pos x="72" y="166"/>
                </a:cxn>
                <a:cxn ang="0">
                  <a:pos x="76" y="160"/>
                </a:cxn>
                <a:cxn ang="0">
                  <a:pos x="78" y="136"/>
                </a:cxn>
                <a:cxn ang="0">
                  <a:pos x="76" y="120"/>
                </a:cxn>
                <a:cxn ang="0">
                  <a:pos x="70" y="112"/>
                </a:cxn>
                <a:cxn ang="0">
                  <a:pos x="66" y="108"/>
                </a:cxn>
                <a:cxn ang="0">
                  <a:pos x="62" y="106"/>
                </a:cxn>
                <a:cxn ang="0">
                  <a:pos x="54" y="96"/>
                </a:cxn>
                <a:cxn ang="0">
                  <a:pos x="54" y="90"/>
                </a:cxn>
                <a:cxn ang="0">
                  <a:pos x="56" y="86"/>
                </a:cxn>
                <a:cxn ang="0">
                  <a:pos x="58" y="84"/>
                </a:cxn>
                <a:cxn ang="0">
                  <a:pos x="60" y="84"/>
                </a:cxn>
                <a:cxn ang="0">
                  <a:pos x="86" y="56"/>
                </a:cxn>
                <a:cxn ang="0">
                  <a:pos x="98" y="42"/>
                </a:cxn>
                <a:cxn ang="0">
                  <a:pos x="110" y="20"/>
                </a:cxn>
                <a:cxn ang="0">
                  <a:pos x="114" y="8"/>
                </a:cxn>
              </a:cxnLst>
              <a:rect l="0" t="0" r="r" b="b"/>
              <a:pathLst>
                <a:path w="116" h="172">
                  <a:moveTo>
                    <a:pt x="116" y="0"/>
                  </a:moveTo>
                  <a:lnTo>
                    <a:pt x="112" y="4"/>
                  </a:lnTo>
                  <a:lnTo>
                    <a:pt x="104" y="10"/>
                  </a:lnTo>
                  <a:lnTo>
                    <a:pt x="94" y="20"/>
                  </a:lnTo>
                  <a:lnTo>
                    <a:pt x="84" y="28"/>
                  </a:lnTo>
                  <a:lnTo>
                    <a:pt x="76" y="34"/>
                  </a:lnTo>
                  <a:lnTo>
                    <a:pt x="70" y="38"/>
                  </a:lnTo>
                  <a:lnTo>
                    <a:pt x="66" y="42"/>
                  </a:lnTo>
                  <a:lnTo>
                    <a:pt x="62" y="46"/>
                  </a:lnTo>
                  <a:lnTo>
                    <a:pt x="58" y="48"/>
                  </a:lnTo>
                  <a:lnTo>
                    <a:pt x="54" y="48"/>
                  </a:lnTo>
                  <a:lnTo>
                    <a:pt x="54" y="50"/>
                  </a:lnTo>
                  <a:lnTo>
                    <a:pt x="22" y="46"/>
                  </a:lnTo>
                  <a:lnTo>
                    <a:pt x="18" y="46"/>
                  </a:lnTo>
                  <a:lnTo>
                    <a:pt x="18" y="48"/>
                  </a:lnTo>
                  <a:lnTo>
                    <a:pt x="16" y="52"/>
                  </a:lnTo>
                  <a:lnTo>
                    <a:pt x="16" y="56"/>
                  </a:lnTo>
                  <a:lnTo>
                    <a:pt x="18" y="60"/>
                  </a:lnTo>
                  <a:lnTo>
                    <a:pt x="18" y="62"/>
                  </a:lnTo>
                  <a:lnTo>
                    <a:pt x="18" y="64"/>
                  </a:lnTo>
                  <a:lnTo>
                    <a:pt x="20" y="66"/>
                  </a:lnTo>
                  <a:lnTo>
                    <a:pt x="18" y="70"/>
                  </a:lnTo>
                  <a:lnTo>
                    <a:pt x="14" y="72"/>
                  </a:lnTo>
                  <a:lnTo>
                    <a:pt x="10" y="72"/>
                  </a:lnTo>
                  <a:lnTo>
                    <a:pt x="8" y="72"/>
                  </a:lnTo>
                  <a:lnTo>
                    <a:pt x="4" y="70"/>
                  </a:lnTo>
                  <a:lnTo>
                    <a:pt x="2" y="70"/>
                  </a:lnTo>
                  <a:lnTo>
                    <a:pt x="0" y="70"/>
                  </a:lnTo>
                  <a:lnTo>
                    <a:pt x="0" y="92"/>
                  </a:lnTo>
                  <a:lnTo>
                    <a:pt x="12" y="90"/>
                  </a:lnTo>
                  <a:lnTo>
                    <a:pt x="22" y="98"/>
                  </a:lnTo>
                  <a:lnTo>
                    <a:pt x="16" y="112"/>
                  </a:lnTo>
                  <a:lnTo>
                    <a:pt x="18" y="112"/>
                  </a:lnTo>
                  <a:lnTo>
                    <a:pt x="20" y="114"/>
                  </a:lnTo>
                  <a:lnTo>
                    <a:pt x="22" y="116"/>
                  </a:lnTo>
                  <a:lnTo>
                    <a:pt x="26" y="120"/>
                  </a:lnTo>
                  <a:lnTo>
                    <a:pt x="30" y="122"/>
                  </a:lnTo>
                  <a:lnTo>
                    <a:pt x="34" y="124"/>
                  </a:lnTo>
                  <a:lnTo>
                    <a:pt x="36" y="126"/>
                  </a:lnTo>
                  <a:lnTo>
                    <a:pt x="40" y="128"/>
                  </a:lnTo>
                  <a:lnTo>
                    <a:pt x="42" y="130"/>
                  </a:lnTo>
                  <a:lnTo>
                    <a:pt x="42" y="132"/>
                  </a:lnTo>
                  <a:lnTo>
                    <a:pt x="42" y="134"/>
                  </a:lnTo>
                  <a:lnTo>
                    <a:pt x="42" y="134"/>
                  </a:lnTo>
                  <a:lnTo>
                    <a:pt x="42" y="136"/>
                  </a:lnTo>
                  <a:lnTo>
                    <a:pt x="42" y="140"/>
                  </a:lnTo>
                  <a:lnTo>
                    <a:pt x="42" y="148"/>
                  </a:lnTo>
                  <a:lnTo>
                    <a:pt x="40" y="156"/>
                  </a:lnTo>
                  <a:lnTo>
                    <a:pt x="40" y="160"/>
                  </a:lnTo>
                  <a:lnTo>
                    <a:pt x="42" y="164"/>
                  </a:lnTo>
                  <a:lnTo>
                    <a:pt x="46" y="168"/>
                  </a:lnTo>
                  <a:lnTo>
                    <a:pt x="48" y="170"/>
                  </a:lnTo>
                  <a:lnTo>
                    <a:pt x="52" y="170"/>
                  </a:lnTo>
                  <a:lnTo>
                    <a:pt x="56" y="172"/>
                  </a:lnTo>
                  <a:lnTo>
                    <a:pt x="60" y="172"/>
                  </a:lnTo>
                  <a:lnTo>
                    <a:pt x="64" y="172"/>
                  </a:lnTo>
                  <a:lnTo>
                    <a:pt x="68" y="168"/>
                  </a:lnTo>
                  <a:lnTo>
                    <a:pt x="72" y="166"/>
                  </a:lnTo>
                  <a:lnTo>
                    <a:pt x="74" y="162"/>
                  </a:lnTo>
                  <a:lnTo>
                    <a:pt x="76" y="160"/>
                  </a:lnTo>
                  <a:lnTo>
                    <a:pt x="76" y="160"/>
                  </a:lnTo>
                  <a:lnTo>
                    <a:pt x="78" y="136"/>
                  </a:lnTo>
                  <a:lnTo>
                    <a:pt x="78" y="128"/>
                  </a:lnTo>
                  <a:lnTo>
                    <a:pt x="76" y="120"/>
                  </a:lnTo>
                  <a:lnTo>
                    <a:pt x="74" y="116"/>
                  </a:lnTo>
                  <a:lnTo>
                    <a:pt x="70" y="112"/>
                  </a:lnTo>
                  <a:lnTo>
                    <a:pt x="68" y="108"/>
                  </a:lnTo>
                  <a:lnTo>
                    <a:pt x="66" y="108"/>
                  </a:lnTo>
                  <a:lnTo>
                    <a:pt x="64" y="106"/>
                  </a:lnTo>
                  <a:lnTo>
                    <a:pt x="62" y="106"/>
                  </a:lnTo>
                  <a:lnTo>
                    <a:pt x="58" y="100"/>
                  </a:lnTo>
                  <a:lnTo>
                    <a:pt x="54" y="96"/>
                  </a:lnTo>
                  <a:lnTo>
                    <a:pt x="54" y="92"/>
                  </a:lnTo>
                  <a:lnTo>
                    <a:pt x="54" y="90"/>
                  </a:lnTo>
                  <a:lnTo>
                    <a:pt x="54" y="88"/>
                  </a:lnTo>
                  <a:lnTo>
                    <a:pt x="56" y="86"/>
                  </a:lnTo>
                  <a:lnTo>
                    <a:pt x="58" y="86"/>
                  </a:lnTo>
                  <a:lnTo>
                    <a:pt x="58" y="84"/>
                  </a:lnTo>
                  <a:lnTo>
                    <a:pt x="60" y="84"/>
                  </a:lnTo>
                  <a:lnTo>
                    <a:pt x="60" y="84"/>
                  </a:lnTo>
                  <a:lnTo>
                    <a:pt x="74" y="70"/>
                  </a:lnTo>
                  <a:lnTo>
                    <a:pt x="86" y="56"/>
                  </a:lnTo>
                  <a:lnTo>
                    <a:pt x="94" y="46"/>
                  </a:lnTo>
                  <a:lnTo>
                    <a:pt x="98" y="42"/>
                  </a:lnTo>
                  <a:lnTo>
                    <a:pt x="104" y="32"/>
                  </a:lnTo>
                  <a:lnTo>
                    <a:pt x="110" y="20"/>
                  </a:lnTo>
                  <a:lnTo>
                    <a:pt x="114" y="12"/>
                  </a:lnTo>
                  <a:lnTo>
                    <a:pt x="114" y="8"/>
                  </a:lnTo>
                  <a:lnTo>
                    <a:pt x="116"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49" name="Freeform 210"/>
            <p:cNvSpPr/>
            <p:nvPr/>
          </p:nvSpPr>
          <p:spPr bwMode="gray">
            <a:xfrm>
              <a:off x="1967" y="2350"/>
              <a:ext cx="420" cy="174"/>
            </a:xfrm>
            <a:custGeom>
              <a:avLst/>
              <a:gdLst/>
              <a:ahLst/>
              <a:cxnLst>
                <a:cxn ang="0">
                  <a:pos x="26" y="20"/>
                </a:cxn>
                <a:cxn ang="0">
                  <a:pos x="26" y="18"/>
                </a:cxn>
                <a:cxn ang="0">
                  <a:pos x="30" y="14"/>
                </a:cxn>
                <a:cxn ang="0">
                  <a:pos x="36" y="10"/>
                </a:cxn>
                <a:cxn ang="0">
                  <a:pos x="48" y="12"/>
                </a:cxn>
                <a:cxn ang="0">
                  <a:pos x="58" y="14"/>
                </a:cxn>
                <a:cxn ang="0">
                  <a:pos x="78" y="18"/>
                </a:cxn>
                <a:cxn ang="0">
                  <a:pos x="106" y="42"/>
                </a:cxn>
                <a:cxn ang="0">
                  <a:pos x="108" y="40"/>
                </a:cxn>
                <a:cxn ang="0">
                  <a:pos x="114" y="36"/>
                </a:cxn>
                <a:cxn ang="0">
                  <a:pos x="120" y="28"/>
                </a:cxn>
                <a:cxn ang="0">
                  <a:pos x="122" y="20"/>
                </a:cxn>
                <a:cxn ang="0">
                  <a:pos x="128" y="18"/>
                </a:cxn>
                <a:cxn ang="0">
                  <a:pos x="136" y="14"/>
                </a:cxn>
                <a:cxn ang="0">
                  <a:pos x="154" y="0"/>
                </a:cxn>
                <a:cxn ang="0">
                  <a:pos x="178" y="4"/>
                </a:cxn>
                <a:cxn ang="0">
                  <a:pos x="200" y="2"/>
                </a:cxn>
                <a:cxn ang="0">
                  <a:pos x="234" y="12"/>
                </a:cxn>
                <a:cxn ang="0">
                  <a:pos x="256" y="24"/>
                </a:cxn>
                <a:cxn ang="0">
                  <a:pos x="274" y="26"/>
                </a:cxn>
                <a:cxn ang="0">
                  <a:pos x="304" y="18"/>
                </a:cxn>
                <a:cxn ang="0">
                  <a:pos x="318" y="10"/>
                </a:cxn>
                <a:cxn ang="0">
                  <a:pos x="322" y="4"/>
                </a:cxn>
                <a:cxn ang="0">
                  <a:pos x="322" y="2"/>
                </a:cxn>
                <a:cxn ang="0">
                  <a:pos x="342" y="6"/>
                </a:cxn>
                <a:cxn ang="0">
                  <a:pos x="378" y="22"/>
                </a:cxn>
                <a:cxn ang="0">
                  <a:pos x="372" y="60"/>
                </a:cxn>
                <a:cxn ang="0">
                  <a:pos x="382" y="60"/>
                </a:cxn>
                <a:cxn ang="0">
                  <a:pos x="394" y="60"/>
                </a:cxn>
                <a:cxn ang="0">
                  <a:pos x="404" y="60"/>
                </a:cxn>
                <a:cxn ang="0">
                  <a:pos x="412" y="64"/>
                </a:cxn>
                <a:cxn ang="0">
                  <a:pos x="418" y="68"/>
                </a:cxn>
                <a:cxn ang="0">
                  <a:pos x="420" y="74"/>
                </a:cxn>
                <a:cxn ang="0">
                  <a:pos x="414" y="78"/>
                </a:cxn>
                <a:cxn ang="0">
                  <a:pos x="404" y="84"/>
                </a:cxn>
                <a:cxn ang="0">
                  <a:pos x="390" y="88"/>
                </a:cxn>
                <a:cxn ang="0">
                  <a:pos x="374" y="92"/>
                </a:cxn>
                <a:cxn ang="0">
                  <a:pos x="360" y="100"/>
                </a:cxn>
                <a:cxn ang="0">
                  <a:pos x="360" y="104"/>
                </a:cxn>
                <a:cxn ang="0">
                  <a:pos x="358" y="112"/>
                </a:cxn>
                <a:cxn ang="0">
                  <a:pos x="354" y="120"/>
                </a:cxn>
                <a:cxn ang="0">
                  <a:pos x="344" y="128"/>
                </a:cxn>
                <a:cxn ang="0">
                  <a:pos x="322" y="136"/>
                </a:cxn>
                <a:cxn ang="0">
                  <a:pos x="280" y="144"/>
                </a:cxn>
                <a:cxn ang="0">
                  <a:pos x="246" y="152"/>
                </a:cxn>
                <a:cxn ang="0">
                  <a:pos x="232" y="158"/>
                </a:cxn>
                <a:cxn ang="0">
                  <a:pos x="204" y="172"/>
                </a:cxn>
                <a:cxn ang="0">
                  <a:pos x="176" y="172"/>
                </a:cxn>
                <a:cxn ang="0">
                  <a:pos x="162" y="162"/>
                </a:cxn>
                <a:cxn ang="0">
                  <a:pos x="144" y="160"/>
                </a:cxn>
                <a:cxn ang="0">
                  <a:pos x="116" y="162"/>
                </a:cxn>
                <a:cxn ang="0">
                  <a:pos x="88" y="160"/>
                </a:cxn>
                <a:cxn ang="0">
                  <a:pos x="76" y="148"/>
                </a:cxn>
                <a:cxn ang="0">
                  <a:pos x="76" y="134"/>
                </a:cxn>
                <a:cxn ang="0">
                  <a:pos x="66" y="108"/>
                </a:cxn>
                <a:cxn ang="0">
                  <a:pos x="44" y="94"/>
                </a:cxn>
                <a:cxn ang="0">
                  <a:pos x="16" y="78"/>
                </a:cxn>
                <a:cxn ang="0">
                  <a:pos x="0" y="50"/>
                </a:cxn>
              </a:cxnLst>
              <a:rect l="0" t="0" r="r" b="b"/>
              <a:pathLst>
                <a:path w="420" h="174">
                  <a:moveTo>
                    <a:pt x="4" y="32"/>
                  </a:moveTo>
                  <a:lnTo>
                    <a:pt x="26" y="20"/>
                  </a:lnTo>
                  <a:lnTo>
                    <a:pt x="26" y="20"/>
                  </a:lnTo>
                  <a:lnTo>
                    <a:pt x="26" y="18"/>
                  </a:lnTo>
                  <a:lnTo>
                    <a:pt x="28" y="16"/>
                  </a:lnTo>
                  <a:lnTo>
                    <a:pt x="30" y="14"/>
                  </a:lnTo>
                  <a:lnTo>
                    <a:pt x="32" y="12"/>
                  </a:lnTo>
                  <a:lnTo>
                    <a:pt x="36" y="10"/>
                  </a:lnTo>
                  <a:lnTo>
                    <a:pt x="40" y="10"/>
                  </a:lnTo>
                  <a:lnTo>
                    <a:pt x="48" y="12"/>
                  </a:lnTo>
                  <a:lnTo>
                    <a:pt x="56" y="14"/>
                  </a:lnTo>
                  <a:lnTo>
                    <a:pt x="58" y="14"/>
                  </a:lnTo>
                  <a:lnTo>
                    <a:pt x="68" y="14"/>
                  </a:lnTo>
                  <a:lnTo>
                    <a:pt x="78" y="18"/>
                  </a:lnTo>
                  <a:lnTo>
                    <a:pt x="88" y="24"/>
                  </a:lnTo>
                  <a:lnTo>
                    <a:pt x="106" y="42"/>
                  </a:lnTo>
                  <a:lnTo>
                    <a:pt x="106" y="42"/>
                  </a:lnTo>
                  <a:lnTo>
                    <a:pt x="108" y="40"/>
                  </a:lnTo>
                  <a:lnTo>
                    <a:pt x="112" y="40"/>
                  </a:lnTo>
                  <a:lnTo>
                    <a:pt x="114" y="36"/>
                  </a:lnTo>
                  <a:lnTo>
                    <a:pt x="118" y="34"/>
                  </a:lnTo>
                  <a:lnTo>
                    <a:pt x="120" y="28"/>
                  </a:lnTo>
                  <a:lnTo>
                    <a:pt x="120" y="22"/>
                  </a:lnTo>
                  <a:lnTo>
                    <a:pt x="122" y="20"/>
                  </a:lnTo>
                  <a:lnTo>
                    <a:pt x="126" y="18"/>
                  </a:lnTo>
                  <a:lnTo>
                    <a:pt x="128" y="18"/>
                  </a:lnTo>
                  <a:lnTo>
                    <a:pt x="132" y="18"/>
                  </a:lnTo>
                  <a:lnTo>
                    <a:pt x="136" y="14"/>
                  </a:lnTo>
                  <a:lnTo>
                    <a:pt x="144" y="6"/>
                  </a:lnTo>
                  <a:lnTo>
                    <a:pt x="154" y="0"/>
                  </a:lnTo>
                  <a:lnTo>
                    <a:pt x="166" y="0"/>
                  </a:lnTo>
                  <a:lnTo>
                    <a:pt x="178" y="4"/>
                  </a:lnTo>
                  <a:lnTo>
                    <a:pt x="190" y="4"/>
                  </a:lnTo>
                  <a:lnTo>
                    <a:pt x="200" y="2"/>
                  </a:lnTo>
                  <a:lnTo>
                    <a:pt x="216" y="4"/>
                  </a:lnTo>
                  <a:lnTo>
                    <a:pt x="234" y="12"/>
                  </a:lnTo>
                  <a:lnTo>
                    <a:pt x="254" y="24"/>
                  </a:lnTo>
                  <a:lnTo>
                    <a:pt x="256" y="24"/>
                  </a:lnTo>
                  <a:lnTo>
                    <a:pt x="262" y="26"/>
                  </a:lnTo>
                  <a:lnTo>
                    <a:pt x="274" y="26"/>
                  </a:lnTo>
                  <a:lnTo>
                    <a:pt x="292" y="22"/>
                  </a:lnTo>
                  <a:lnTo>
                    <a:pt x="304" y="18"/>
                  </a:lnTo>
                  <a:lnTo>
                    <a:pt x="312" y="14"/>
                  </a:lnTo>
                  <a:lnTo>
                    <a:pt x="318" y="10"/>
                  </a:lnTo>
                  <a:lnTo>
                    <a:pt x="320" y="6"/>
                  </a:lnTo>
                  <a:lnTo>
                    <a:pt x="322" y="4"/>
                  </a:lnTo>
                  <a:lnTo>
                    <a:pt x="322" y="2"/>
                  </a:lnTo>
                  <a:lnTo>
                    <a:pt x="322" y="2"/>
                  </a:lnTo>
                  <a:lnTo>
                    <a:pt x="330" y="2"/>
                  </a:lnTo>
                  <a:lnTo>
                    <a:pt x="342" y="6"/>
                  </a:lnTo>
                  <a:lnTo>
                    <a:pt x="356" y="14"/>
                  </a:lnTo>
                  <a:lnTo>
                    <a:pt x="378" y="22"/>
                  </a:lnTo>
                  <a:lnTo>
                    <a:pt x="372" y="60"/>
                  </a:lnTo>
                  <a:lnTo>
                    <a:pt x="372" y="60"/>
                  </a:lnTo>
                  <a:lnTo>
                    <a:pt x="376" y="60"/>
                  </a:lnTo>
                  <a:lnTo>
                    <a:pt x="382" y="60"/>
                  </a:lnTo>
                  <a:lnTo>
                    <a:pt x="388" y="60"/>
                  </a:lnTo>
                  <a:lnTo>
                    <a:pt x="394" y="60"/>
                  </a:lnTo>
                  <a:lnTo>
                    <a:pt x="398" y="60"/>
                  </a:lnTo>
                  <a:lnTo>
                    <a:pt x="404" y="60"/>
                  </a:lnTo>
                  <a:lnTo>
                    <a:pt x="408" y="62"/>
                  </a:lnTo>
                  <a:lnTo>
                    <a:pt x="412" y="64"/>
                  </a:lnTo>
                  <a:lnTo>
                    <a:pt x="416" y="66"/>
                  </a:lnTo>
                  <a:lnTo>
                    <a:pt x="418" y="68"/>
                  </a:lnTo>
                  <a:lnTo>
                    <a:pt x="420" y="72"/>
                  </a:lnTo>
                  <a:lnTo>
                    <a:pt x="420" y="74"/>
                  </a:lnTo>
                  <a:lnTo>
                    <a:pt x="420" y="76"/>
                  </a:lnTo>
                  <a:lnTo>
                    <a:pt x="414" y="78"/>
                  </a:lnTo>
                  <a:lnTo>
                    <a:pt x="410" y="82"/>
                  </a:lnTo>
                  <a:lnTo>
                    <a:pt x="404" y="84"/>
                  </a:lnTo>
                  <a:lnTo>
                    <a:pt x="398" y="86"/>
                  </a:lnTo>
                  <a:lnTo>
                    <a:pt x="390" y="88"/>
                  </a:lnTo>
                  <a:lnTo>
                    <a:pt x="382" y="88"/>
                  </a:lnTo>
                  <a:lnTo>
                    <a:pt x="374" y="92"/>
                  </a:lnTo>
                  <a:lnTo>
                    <a:pt x="366" y="96"/>
                  </a:lnTo>
                  <a:lnTo>
                    <a:pt x="360" y="100"/>
                  </a:lnTo>
                  <a:lnTo>
                    <a:pt x="360" y="100"/>
                  </a:lnTo>
                  <a:lnTo>
                    <a:pt x="360" y="104"/>
                  </a:lnTo>
                  <a:lnTo>
                    <a:pt x="360" y="106"/>
                  </a:lnTo>
                  <a:lnTo>
                    <a:pt x="358" y="112"/>
                  </a:lnTo>
                  <a:lnTo>
                    <a:pt x="358" y="116"/>
                  </a:lnTo>
                  <a:lnTo>
                    <a:pt x="354" y="120"/>
                  </a:lnTo>
                  <a:lnTo>
                    <a:pt x="350" y="126"/>
                  </a:lnTo>
                  <a:lnTo>
                    <a:pt x="344" y="128"/>
                  </a:lnTo>
                  <a:lnTo>
                    <a:pt x="338" y="132"/>
                  </a:lnTo>
                  <a:lnTo>
                    <a:pt x="322" y="136"/>
                  </a:lnTo>
                  <a:lnTo>
                    <a:pt x="302" y="140"/>
                  </a:lnTo>
                  <a:lnTo>
                    <a:pt x="280" y="144"/>
                  </a:lnTo>
                  <a:lnTo>
                    <a:pt x="262" y="148"/>
                  </a:lnTo>
                  <a:lnTo>
                    <a:pt x="246" y="152"/>
                  </a:lnTo>
                  <a:lnTo>
                    <a:pt x="238" y="154"/>
                  </a:lnTo>
                  <a:lnTo>
                    <a:pt x="232" y="158"/>
                  </a:lnTo>
                  <a:lnTo>
                    <a:pt x="218" y="166"/>
                  </a:lnTo>
                  <a:lnTo>
                    <a:pt x="204" y="172"/>
                  </a:lnTo>
                  <a:lnTo>
                    <a:pt x="186" y="174"/>
                  </a:lnTo>
                  <a:lnTo>
                    <a:pt x="176" y="172"/>
                  </a:lnTo>
                  <a:lnTo>
                    <a:pt x="170" y="166"/>
                  </a:lnTo>
                  <a:lnTo>
                    <a:pt x="162" y="162"/>
                  </a:lnTo>
                  <a:lnTo>
                    <a:pt x="156" y="160"/>
                  </a:lnTo>
                  <a:lnTo>
                    <a:pt x="144" y="160"/>
                  </a:lnTo>
                  <a:lnTo>
                    <a:pt x="132" y="162"/>
                  </a:lnTo>
                  <a:lnTo>
                    <a:pt x="116" y="162"/>
                  </a:lnTo>
                  <a:lnTo>
                    <a:pt x="102" y="162"/>
                  </a:lnTo>
                  <a:lnTo>
                    <a:pt x="88" y="160"/>
                  </a:lnTo>
                  <a:lnTo>
                    <a:pt x="80" y="156"/>
                  </a:lnTo>
                  <a:lnTo>
                    <a:pt x="76" y="148"/>
                  </a:lnTo>
                  <a:lnTo>
                    <a:pt x="76" y="144"/>
                  </a:lnTo>
                  <a:lnTo>
                    <a:pt x="76" y="134"/>
                  </a:lnTo>
                  <a:lnTo>
                    <a:pt x="72" y="120"/>
                  </a:lnTo>
                  <a:lnTo>
                    <a:pt x="66" y="108"/>
                  </a:lnTo>
                  <a:lnTo>
                    <a:pt x="56" y="100"/>
                  </a:lnTo>
                  <a:lnTo>
                    <a:pt x="44" y="94"/>
                  </a:lnTo>
                  <a:lnTo>
                    <a:pt x="30" y="88"/>
                  </a:lnTo>
                  <a:lnTo>
                    <a:pt x="16" y="78"/>
                  </a:lnTo>
                  <a:lnTo>
                    <a:pt x="6" y="66"/>
                  </a:lnTo>
                  <a:lnTo>
                    <a:pt x="0" y="50"/>
                  </a:lnTo>
                  <a:lnTo>
                    <a:pt x="4" y="3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51" name="Freeform 212"/>
            <p:cNvSpPr/>
            <p:nvPr/>
          </p:nvSpPr>
          <p:spPr bwMode="gray">
            <a:xfrm>
              <a:off x="2133" y="2924"/>
              <a:ext cx="68" cy="56"/>
            </a:xfrm>
            <a:custGeom>
              <a:avLst/>
              <a:gdLst/>
              <a:ahLst/>
              <a:cxnLst>
                <a:cxn ang="0">
                  <a:pos x="2" y="36"/>
                </a:cxn>
                <a:cxn ang="0">
                  <a:pos x="2" y="32"/>
                </a:cxn>
                <a:cxn ang="0">
                  <a:pos x="0" y="22"/>
                </a:cxn>
                <a:cxn ang="0">
                  <a:pos x="2" y="10"/>
                </a:cxn>
                <a:cxn ang="0">
                  <a:pos x="10" y="4"/>
                </a:cxn>
                <a:cxn ang="0">
                  <a:pos x="10" y="2"/>
                </a:cxn>
                <a:cxn ang="0">
                  <a:pos x="12" y="2"/>
                </a:cxn>
                <a:cxn ang="0">
                  <a:pos x="14" y="2"/>
                </a:cxn>
                <a:cxn ang="0">
                  <a:pos x="16" y="0"/>
                </a:cxn>
                <a:cxn ang="0">
                  <a:pos x="22" y="0"/>
                </a:cxn>
                <a:cxn ang="0">
                  <a:pos x="28" y="2"/>
                </a:cxn>
                <a:cxn ang="0">
                  <a:pos x="34" y="4"/>
                </a:cxn>
                <a:cxn ang="0">
                  <a:pos x="42" y="10"/>
                </a:cxn>
                <a:cxn ang="0">
                  <a:pos x="44" y="8"/>
                </a:cxn>
                <a:cxn ang="0">
                  <a:pos x="46" y="8"/>
                </a:cxn>
                <a:cxn ang="0">
                  <a:pos x="50" y="8"/>
                </a:cxn>
                <a:cxn ang="0">
                  <a:pos x="54" y="8"/>
                </a:cxn>
                <a:cxn ang="0">
                  <a:pos x="58" y="8"/>
                </a:cxn>
                <a:cxn ang="0">
                  <a:pos x="60" y="8"/>
                </a:cxn>
                <a:cxn ang="0">
                  <a:pos x="64" y="10"/>
                </a:cxn>
                <a:cxn ang="0">
                  <a:pos x="66" y="12"/>
                </a:cxn>
                <a:cxn ang="0">
                  <a:pos x="68" y="16"/>
                </a:cxn>
                <a:cxn ang="0">
                  <a:pos x="68" y="18"/>
                </a:cxn>
                <a:cxn ang="0">
                  <a:pos x="66" y="22"/>
                </a:cxn>
                <a:cxn ang="0">
                  <a:pos x="66" y="26"/>
                </a:cxn>
                <a:cxn ang="0">
                  <a:pos x="64" y="30"/>
                </a:cxn>
                <a:cxn ang="0">
                  <a:pos x="64" y="32"/>
                </a:cxn>
                <a:cxn ang="0">
                  <a:pos x="64" y="34"/>
                </a:cxn>
                <a:cxn ang="0">
                  <a:pos x="54" y="38"/>
                </a:cxn>
                <a:cxn ang="0">
                  <a:pos x="50" y="42"/>
                </a:cxn>
                <a:cxn ang="0">
                  <a:pos x="46" y="42"/>
                </a:cxn>
                <a:cxn ang="0">
                  <a:pos x="42" y="52"/>
                </a:cxn>
                <a:cxn ang="0">
                  <a:pos x="24" y="56"/>
                </a:cxn>
                <a:cxn ang="0">
                  <a:pos x="2" y="36"/>
                </a:cxn>
              </a:cxnLst>
              <a:rect l="0" t="0" r="r" b="b"/>
              <a:pathLst>
                <a:path w="68" h="56">
                  <a:moveTo>
                    <a:pt x="2" y="36"/>
                  </a:moveTo>
                  <a:lnTo>
                    <a:pt x="2" y="32"/>
                  </a:lnTo>
                  <a:lnTo>
                    <a:pt x="0" y="22"/>
                  </a:lnTo>
                  <a:lnTo>
                    <a:pt x="2" y="10"/>
                  </a:lnTo>
                  <a:lnTo>
                    <a:pt x="10" y="4"/>
                  </a:lnTo>
                  <a:lnTo>
                    <a:pt x="10" y="2"/>
                  </a:lnTo>
                  <a:lnTo>
                    <a:pt x="12" y="2"/>
                  </a:lnTo>
                  <a:lnTo>
                    <a:pt x="14" y="2"/>
                  </a:lnTo>
                  <a:lnTo>
                    <a:pt x="16" y="0"/>
                  </a:lnTo>
                  <a:lnTo>
                    <a:pt x="22" y="0"/>
                  </a:lnTo>
                  <a:lnTo>
                    <a:pt x="28" y="2"/>
                  </a:lnTo>
                  <a:lnTo>
                    <a:pt x="34" y="4"/>
                  </a:lnTo>
                  <a:lnTo>
                    <a:pt x="42" y="10"/>
                  </a:lnTo>
                  <a:lnTo>
                    <a:pt x="44" y="8"/>
                  </a:lnTo>
                  <a:lnTo>
                    <a:pt x="46" y="8"/>
                  </a:lnTo>
                  <a:lnTo>
                    <a:pt x="50" y="8"/>
                  </a:lnTo>
                  <a:lnTo>
                    <a:pt x="54" y="8"/>
                  </a:lnTo>
                  <a:lnTo>
                    <a:pt x="58" y="8"/>
                  </a:lnTo>
                  <a:lnTo>
                    <a:pt x="60" y="8"/>
                  </a:lnTo>
                  <a:lnTo>
                    <a:pt x="64" y="10"/>
                  </a:lnTo>
                  <a:lnTo>
                    <a:pt x="66" y="12"/>
                  </a:lnTo>
                  <a:lnTo>
                    <a:pt x="68" y="16"/>
                  </a:lnTo>
                  <a:lnTo>
                    <a:pt x="68" y="18"/>
                  </a:lnTo>
                  <a:lnTo>
                    <a:pt x="66" y="22"/>
                  </a:lnTo>
                  <a:lnTo>
                    <a:pt x="66" y="26"/>
                  </a:lnTo>
                  <a:lnTo>
                    <a:pt x="64" y="30"/>
                  </a:lnTo>
                  <a:lnTo>
                    <a:pt x="64" y="32"/>
                  </a:lnTo>
                  <a:lnTo>
                    <a:pt x="64" y="34"/>
                  </a:lnTo>
                  <a:lnTo>
                    <a:pt x="54" y="38"/>
                  </a:lnTo>
                  <a:lnTo>
                    <a:pt x="50" y="42"/>
                  </a:lnTo>
                  <a:lnTo>
                    <a:pt x="46" y="42"/>
                  </a:lnTo>
                  <a:lnTo>
                    <a:pt x="42" y="52"/>
                  </a:lnTo>
                  <a:lnTo>
                    <a:pt x="24" y="56"/>
                  </a:lnTo>
                  <a:lnTo>
                    <a:pt x="2" y="3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52" name="Freeform 213"/>
            <p:cNvSpPr/>
            <p:nvPr/>
          </p:nvSpPr>
          <p:spPr bwMode="gray">
            <a:xfrm>
              <a:off x="2487" y="2650"/>
              <a:ext cx="36" cy="44"/>
            </a:xfrm>
            <a:custGeom>
              <a:avLst/>
              <a:gdLst/>
              <a:ahLst/>
              <a:cxnLst>
                <a:cxn ang="0">
                  <a:pos x="6" y="0"/>
                </a:cxn>
                <a:cxn ang="0">
                  <a:pos x="6" y="2"/>
                </a:cxn>
                <a:cxn ang="0">
                  <a:pos x="2" y="4"/>
                </a:cxn>
                <a:cxn ang="0">
                  <a:pos x="0" y="6"/>
                </a:cxn>
                <a:cxn ang="0">
                  <a:pos x="0" y="10"/>
                </a:cxn>
                <a:cxn ang="0">
                  <a:pos x="2" y="12"/>
                </a:cxn>
                <a:cxn ang="0">
                  <a:pos x="4" y="16"/>
                </a:cxn>
                <a:cxn ang="0">
                  <a:pos x="8" y="20"/>
                </a:cxn>
                <a:cxn ang="0">
                  <a:pos x="10" y="24"/>
                </a:cxn>
                <a:cxn ang="0">
                  <a:pos x="14" y="28"/>
                </a:cxn>
                <a:cxn ang="0">
                  <a:pos x="16" y="32"/>
                </a:cxn>
                <a:cxn ang="0">
                  <a:pos x="16" y="32"/>
                </a:cxn>
                <a:cxn ang="0">
                  <a:pos x="16" y="34"/>
                </a:cxn>
                <a:cxn ang="0">
                  <a:pos x="16" y="36"/>
                </a:cxn>
                <a:cxn ang="0">
                  <a:pos x="16" y="38"/>
                </a:cxn>
                <a:cxn ang="0">
                  <a:pos x="18" y="40"/>
                </a:cxn>
                <a:cxn ang="0">
                  <a:pos x="18" y="42"/>
                </a:cxn>
                <a:cxn ang="0">
                  <a:pos x="22" y="44"/>
                </a:cxn>
                <a:cxn ang="0">
                  <a:pos x="26" y="44"/>
                </a:cxn>
                <a:cxn ang="0">
                  <a:pos x="30" y="42"/>
                </a:cxn>
                <a:cxn ang="0">
                  <a:pos x="34" y="38"/>
                </a:cxn>
                <a:cxn ang="0">
                  <a:pos x="34" y="34"/>
                </a:cxn>
                <a:cxn ang="0">
                  <a:pos x="34" y="30"/>
                </a:cxn>
                <a:cxn ang="0">
                  <a:pos x="34" y="26"/>
                </a:cxn>
                <a:cxn ang="0">
                  <a:pos x="34" y="22"/>
                </a:cxn>
                <a:cxn ang="0">
                  <a:pos x="34" y="18"/>
                </a:cxn>
                <a:cxn ang="0">
                  <a:pos x="34" y="16"/>
                </a:cxn>
                <a:cxn ang="0">
                  <a:pos x="36" y="14"/>
                </a:cxn>
                <a:cxn ang="0">
                  <a:pos x="34" y="14"/>
                </a:cxn>
                <a:cxn ang="0">
                  <a:pos x="32" y="12"/>
                </a:cxn>
                <a:cxn ang="0">
                  <a:pos x="28" y="10"/>
                </a:cxn>
                <a:cxn ang="0">
                  <a:pos x="24" y="6"/>
                </a:cxn>
                <a:cxn ang="0">
                  <a:pos x="20" y="4"/>
                </a:cxn>
                <a:cxn ang="0">
                  <a:pos x="18" y="4"/>
                </a:cxn>
                <a:cxn ang="0">
                  <a:pos x="12" y="4"/>
                </a:cxn>
                <a:cxn ang="0">
                  <a:pos x="10" y="2"/>
                </a:cxn>
                <a:cxn ang="0">
                  <a:pos x="8" y="2"/>
                </a:cxn>
                <a:cxn ang="0">
                  <a:pos x="6" y="0"/>
                </a:cxn>
              </a:cxnLst>
              <a:rect l="0" t="0" r="r" b="b"/>
              <a:pathLst>
                <a:path w="36" h="44">
                  <a:moveTo>
                    <a:pt x="6" y="0"/>
                  </a:moveTo>
                  <a:lnTo>
                    <a:pt x="6" y="2"/>
                  </a:lnTo>
                  <a:lnTo>
                    <a:pt x="2" y="4"/>
                  </a:lnTo>
                  <a:lnTo>
                    <a:pt x="0" y="6"/>
                  </a:lnTo>
                  <a:lnTo>
                    <a:pt x="0" y="10"/>
                  </a:lnTo>
                  <a:lnTo>
                    <a:pt x="2" y="12"/>
                  </a:lnTo>
                  <a:lnTo>
                    <a:pt x="4" y="16"/>
                  </a:lnTo>
                  <a:lnTo>
                    <a:pt x="8" y="20"/>
                  </a:lnTo>
                  <a:lnTo>
                    <a:pt x="10" y="24"/>
                  </a:lnTo>
                  <a:lnTo>
                    <a:pt x="14" y="28"/>
                  </a:lnTo>
                  <a:lnTo>
                    <a:pt x="16" y="32"/>
                  </a:lnTo>
                  <a:lnTo>
                    <a:pt x="16" y="32"/>
                  </a:lnTo>
                  <a:lnTo>
                    <a:pt x="16" y="34"/>
                  </a:lnTo>
                  <a:lnTo>
                    <a:pt x="16" y="36"/>
                  </a:lnTo>
                  <a:lnTo>
                    <a:pt x="16" y="38"/>
                  </a:lnTo>
                  <a:lnTo>
                    <a:pt x="18" y="40"/>
                  </a:lnTo>
                  <a:lnTo>
                    <a:pt x="18" y="42"/>
                  </a:lnTo>
                  <a:lnTo>
                    <a:pt x="22" y="44"/>
                  </a:lnTo>
                  <a:lnTo>
                    <a:pt x="26" y="44"/>
                  </a:lnTo>
                  <a:lnTo>
                    <a:pt x="30" y="42"/>
                  </a:lnTo>
                  <a:lnTo>
                    <a:pt x="34" y="38"/>
                  </a:lnTo>
                  <a:lnTo>
                    <a:pt x="34" y="34"/>
                  </a:lnTo>
                  <a:lnTo>
                    <a:pt x="34" y="30"/>
                  </a:lnTo>
                  <a:lnTo>
                    <a:pt x="34" y="26"/>
                  </a:lnTo>
                  <a:lnTo>
                    <a:pt x="34" y="22"/>
                  </a:lnTo>
                  <a:lnTo>
                    <a:pt x="34" y="18"/>
                  </a:lnTo>
                  <a:lnTo>
                    <a:pt x="34" y="16"/>
                  </a:lnTo>
                  <a:lnTo>
                    <a:pt x="36" y="14"/>
                  </a:lnTo>
                  <a:lnTo>
                    <a:pt x="34" y="14"/>
                  </a:lnTo>
                  <a:lnTo>
                    <a:pt x="32" y="12"/>
                  </a:lnTo>
                  <a:lnTo>
                    <a:pt x="28" y="10"/>
                  </a:lnTo>
                  <a:lnTo>
                    <a:pt x="24" y="6"/>
                  </a:lnTo>
                  <a:lnTo>
                    <a:pt x="20" y="4"/>
                  </a:lnTo>
                  <a:lnTo>
                    <a:pt x="18" y="4"/>
                  </a:lnTo>
                  <a:lnTo>
                    <a:pt x="12" y="4"/>
                  </a:lnTo>
                  <a:lnTo>
                    <a:pt x="10" y="2"/>
                  </a:lnTo>
                  <a:lnTo>
                    <a:pt x="8" y="2"/>
                  </a:lnTo>
                  <a:lnTo>
                    <a:pt x="6"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53" name="Freeform 214"/>
            <p:cNvSpPr/>
            <p:nvPr/>
          </p:nvSpPr>
          <p:spPr bwMode="gray">
            <a:xfrm>
              <a:off x="2499" y="2528"/>
              <a:ext cx="144" cy="122"/>
            </a:xfrm>
            <a:custGeom>
              <a:avLst/>
              <a:gdLst/>
              <a:ahLst/>
              <a:cxnLst>
                <a:cxn ang="0">
                  <a:pos x="0" y="114"/>
                </a:cxn>
                <a:cxn ang="0">
                  <a:pos x="22" y="114"/>
                </a:cxn>
                <a:cxn ang="0">
                  <a:pos x="58" y="106"/>
                </a:cxn>
                <a:cxn ang="0">
                  <a:pos x="62" y="118"/>
                </a:cxn>
                <a:cxn ang="0">
                  <a:pos x="66" y="120"/>
                </a:cxn>
                <a:cxn ang="0">
                  <a:pos x="74" y="120"/>
                </a:cxn>
                <a:cxn ang="0">
                  <a:pos x="82" y="114"/>
                </a:cxn>
                <a:cxn ang="0">
                  <a:pos x="86" y="110"/>
                </a:cxn>
                <a:cxn ang="0">
                  <a:pos x="102" y="104"/>
                </a:cxn>
                <a:cxn ang="0">
                  <a:pos x="106" y="100"/>
                </a:cxn>
                <a:cxn ang="0">
                  <a:pos x="116" y="94"/>
                </a:cxn>
                <a:cxn ang="0">
                  <a:pos x="124" y="88"/>
                </a:cxn>
                <a:cxn ang="0">
                  <a:pos x="128" y="82"/>
                </a:cxn>
                <a:cxn ang="0">
                  <a:pos x="132" y="76"/>
                </a:cxn>
                <a:cxn ang="0">
                  <a:pos x="136" y="68"/>
                </a:cxn>
                <a:cxn ang="0">
                  <a:pos x="138" y="60"/>
                </a:cxn>
                <a:cxn ang="0">
                  <a:pos x="138" y="52"/>
                </a:cxn>
                <a:cxn ang="0">
                  <a:pos x="136" y="44"/>
                </a:cxn>
                <a:cxn ang="0">
                  <a:pos x="136" y="42"/>
                </a:cxn>
                <a:cxn ang="0">
                  <a:pos x="140" y="38"/>
                </a:cxn>
                <a:cxn ang="0">
                  <a:pos x="144" y="30"/>
                </a:cxn>
                <a:cxn ang="0">
                  <a:pos x="144" y="20"/>
                </a:cxn>
                <a:cxn ang="0">
                  <a:pos x="142" y="8"/>
                </a:cxn>
                <a:cxn ang="0">
                  <a:pos x="140" y="0"/>
                </a:cxn>
                <a:cxn ang="0">
                  <a:pos x="138" y="0"/>
                </a:cxn>
                <a:cxn ang="0">
                  <a:pos x="132" y="2"/>
                </a:cxn>
                <a:cxn ang="0">
                  <a:pos x="122" y="8"/>
                </a:cxn>
                <a:cxn ang="0">
                  <a:pos x="116" y="18"/>
                </a:cxn>
                <a:cxn ang="0">
                  <a:pos x="114" y="32"/>
                </a:cxn>
                <a:cxn ang="0">
                  <a:pos x="112" y="44"/>
                </a:cxn>
                <a:cxn ang="0">
                  <a:pos x="108" y="48"/>
                </a:cxn>
                <a:cxn ang="0">
                  <a:pos x="102" y="58"/>
                </a:cxn>
                <a:cxn ang="0">
                  <a:pos x="94" y="68"/>
                </a:cxn>
                <a:cxn ang="0">
                  <a:pos x="82" y="76"/>
                </a:cxn>
                <a:cxn ang="0">
                  <a:pos x="72" y="84"/>
                </a:cxn>
                <a:cxn ang="0">
                  <a:pos x="64" y="90"/>
                </a:cxn>
                <a:cxn ang="0">
                  <a:pos x="40" y="90"/>
                </a:cxn>
                <a:cxn ang="0">
                  <a:pos x="6" y="106"/>
                </a:cxn>
              </a:cxnLst>
              <a:rect l="0" t="0" r="r" b="b"/>
              <a:pathLst>
                <a:path w="144" h="122">
                  <a:moveTo>
                    <a:pt x="6" y="106"/>
                  </a:moveTo>
                  <a:lnTo>
                    <a:pt x="0" y="114"/>
                  </a:lnTo>
                  <a:lnTo>
                    <a:pt x="14" y="118"/>
                  </a:lnTo>
                  <a:lnTo>
                    <a:pt x="22" y="114"/>
                  </a:lnTo>
                  <a:lnTo>
                    <a:pt x="38" y="110"/>
                  </a:lnTo>
                  <a:lnTo>
                    <a:pt x="58" y="106"/>
                  </a:lnTo>
                  <a:lnTo>
                    <a:pt x="62" y="118"/>
                  </a:lnTo>
                  <a:lnTo>
                    <a:pt x="62" y="118"/>
                  </a:lnTo>
                  <a:lnTo>
                    <a:pt x="62" y="120"/>
                  </a:lnTo>
                  <a:lnTo>
                    <a:pt x="66" y="120"/>
                  </a:lnTo>
                  <a:lnTo>
                    <a:pt x="68" y="122"/>
                  </a:lnTo>
                  <a:lnTo>
                    <a:pt x="74" y="120"/>
                  </a:lnTo>
                  <a:lnTo>
                    <a:pt x="78" y="116"/>
                  </a:lnTo>
                  <a:lnTo>
                    <a:pt x="82" y="114"/>
                  </a:lnTo>
                  <a:lnTo>
                    <a:pt x="84" y="110"/>
                  </a:lnTo>
                  <a:lnTo>
                    <a:pt x="86" y="110"/>
                  </a:lnTo>
                  <a:lnTo>
                    <a:pt x="100" y="106"/>
                  </a:lnTo>
                  <a:lnTo>
                    <a:pt x="102" y="104"/>
                  </a:lnTo>
                  <a:lnTo>
                    <a:pt x="104" y="104"/>
                  </a:lnTo>
                  <a:lnTo>
                    <a:pt x="106" y="100"/>
                  </a:lnTo>
                  <a:lnTo>
                    <a:pt x="112" y="98"/>
                  </a:lnTo>
                  <a:lnTo>
                    <a:pt x="116" y="94"/>
                  </a:lnTo>
                  <a:lnTo>
                    <a:pt x="120" y="90"/>
                  </a:lnTo>
                  <a:lnTo>
                    <a:pt x="124" y="88"/>
                  </a:lnTo>
                  <a:lnTo>
                    <a:pt x="126" y="84"/>
                  </a:lnTo>
                  <a:lnTo>
                    <a:pt x="128" y="82"/>
                  </a:lnTo>
                  <a:lnTo>
                    <a:pt x="130" y="80"/>
                  </a:lnTo>
                  <a:lnTo>
                    <a:pt x="132" y="76"/>
                  </a:lnTo>
                  <a:lnTo>
                    <a:pt x="134" y="72"/>
                  </a:lnTo>
                  <a:lnTo>
                    <a:pt x="136" y="68"/>
                  </a:lnTo>
                  <a:lnTo>
                    <a:pt x="138" y="64"/>
                  </a:lnTo>
                  <a:lnTo>
                    <a:pt x="138" y="60"/>
                  </a:lnTo>
                  <a:lnTo>
                    <a:pt x="138" y="58"/>
                  </a:lnTo>
                  <a:lnTo>
                    <a:pt x="138" y="52"/>
                  </a:lnTo>
                  <a:lnTo>
                    <a:pt x="136" y="48"/>
                  </a:lnTo>
                  <a:lnTo>
                    <a:pt x="136" y="44"/>
                  </a:lnTo>
                  <a:lnTo>
                    <a:pt x="136" y="42"/>
                  </a:lnTo>
                  <a:lnTo>
                    <a:pt x="136" y="42"/>
                  </a:lnTo>
                  <a:lnTo>
                    <a:pt x="138" y="40"/>
                  </a:lnTo>
                  <a:lnTo>
                    <a:pt x="140" y="38"/>
                  </a:lnTo>
                  <a:lnTo>
                    <a:pt x="142" y="34"/>
                  </a:lnTo>
                  <a:lnTo>
                    <a:pt x="144" y="30"/>
                  </a:lnTo>
                  <a:lnTo>
                    <a:pt x="144" y="26"/>
                  </a:lnTo>
                  <a:lnTo>
                    <a:pt x="144" y="20"/>
                  </a:lnTo>
                  <a:lnTo>
                    <a:pt x="142" y="14"/>
                  </a:lnTo>
                  <a:lnTo>
                    <a:pt x="142" y="8"/>
                  </a:lnTo>
                  <a:lnTo>
                    <a:pt x="140" y="4"/>
                  </a:lnTo>
                  <a:lnTo>
                    <a:pt x="140" y="0"/>
                  </a:lnTo>
                  <a:lnTo>
                    <a:pt x="140" y="0"/>
                  </a:lnTo>
                  <a:lnTo>
                    <a:pt x="138" y="0"/>
                  </a:lnTo>
                  <a:lnTo>
                    <a:pt x="136" y="0"/>
                  </a:lnTo>
                  <a:lnTo>
                    <a:pt x="132" y="2"/>
                  </a:lnTo>
                  <a:lnTo>
                    <a:pt x="126" y="4"/>
                  </a:lnTo>
                  <a:lnTo>
                    <a:pt x="122" y="8"/>
                  </a:lnTo>
                  <a:lnTo>
                    <a:pt x="118" y="12"/>
                  </a:lnTo>
                  <a:lnTo>
                    <a:pt x="116" y="18"/>
                  </a:lnTo>
                  <a:lnTo>
                    <a:pt x="114" y="26"/>
                  </a:lnTo>
                  <a:lnTo>
                    <a:pt x="114" y="32"/>
                  </a:lnTo>
                  <a:lnTo>
                    <a:pt x="112" y="38"/>
                  </a:lnTo>
                  <a:lnTo>
                    <a:pt x="112" y="44"/>
                  </a:lnTo>
                  <a:lnTo>
                    <a:pt x="110" y="46"/>
                  </a:lnTo>
                  <a:lnTo>
                    <a:pt x="108" y="48"/>
                  </a:lnTo>
                  <a:lnTo>
                    <a:pt x="106" y="52"/>
                  </a:lnTo>
                  <a:lnTo>
                    <a:pt x="102" y="58"/>
                  </a:lnTo>
                  <a:lnTo>
                    <a:pt x="98" y="62"/>
                  </a:lnTo>
                  <a:lnTo>
                    <a:pt x="94" y="68"/>
                  </a:lnTo>
                  <a:lnTo>
                    <a:pt x="88" y="72"/>
                  </a:lnTo>
                  <a:lnTo>
                    <a:pt x="82" y="76"/>
                  </a:lnTo>
                  <a:lnTo>
                    <a:pt x="76" y="80"/>
                  </a:lnTo>
                  <a:lnTo>
                    <a:pt x="72" y="84"/>
                  </a:lnTo>
                  <a:lnTo>
                    <a:pt x="68" y="88"/>
                  </a:lnTo>
                  <a:lnTo>
                    <a:pt x="64" y="90"/>
                  </a:lnTo>
                  <a:lnTo>
                    <a:pt x="64" y="90"/>
                  </a:lnTo>
                  <a:lnTo>
                    <a:pt x="40" y="90"/>
                  </a:lnTo>
                  <a:lnTo>
                    <a:pt x="22" y="96"/>
                  </a:lnTo>
                  <a:lnTo>
                    <a:pt x="6" y="10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54" name="Freeform 215"/>
            <p:cNvSpPr/>
            <p:nvPr/>
          </p:nvSpPr>
          <p:spPr bwMode="gray">
            <a:xfrm>
              <a:off x="2519" y="2644"/>
              <a:ext cx="24" cy="16"/>
            </a:xfrm>
            <a:custGeom>
              <a:avLst/>
              <a:gdLst/>
              <a:ahLst/>
              <a:cxnLst>
                <a:cxn ang="0">
                  <a:pos x="8" y="0"/>
                </a:cxn>
                <a:cxn ang="0">
                  <a:pos x="0" y="10"/>
                </a:cxn>
                <a:cxn ang="0">
                  <a:pos x="8" y="16"/>
                </a:cxn>
                <a:cxn ang="0">
                  <a:pos x="18" y="8"/>
                </a:cxn>
                <a:cxn ang="0">
                  <a:pos x="24" y="2"/>
                </a:cxn>
                <a:cxn ang="0">
                  <a:pos x="8" y="0"/>
                </a:cxn>
              </a:cxnLst>
              <a:rect l="0" t="0" r="r" b="b"/>
              <a:pathLst>
                <a:path w="24" h="16">
                  <a:moveTo>
                    <a:pt x="8" y="0"/>
                  </a:moveTo>
                  <a:lnTo>
                    <a:pt x="0" y="10"/>
                  </a:lnTo>
                  <a:lnTo>
                    <a:pt x="8" y="16"/>
                  </a:lnTo>
                  <a:lnTo>
                    <a:pt x="18" y="8"/>
                  </a:lnTo>
                  <a:lnTo>
                    <a:pt x="24" y="2"/>
                  </a:lnTo>
                  <a:lnTo>
                    <a:pt x="8"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55" name="Freeform 216"/>
            <p:cNvSpPr/>
            <p:nvPr/>
          </p:nvSpPr>
          <p:spPr bwMode="gray">
            <a:xfrm>
              <a:off x="2617" y="2454"/>
              <a:ext cx="78" cy="60"/>
            </a:xfrm>
            <a:custGeom>
              <a:avLst/>
              <a:gdLst/>
              <a:ahLst/>
              <a:cxnLst>
                <a:cxn ang="0">
                  <a:pos x="36" y="6"/>
                </a:cxn>
                <a:cxn ang="0">
                  <a:pos x="36" y="6"/>
                </a:cxn>
                <a:cxn ang="0">
                  <a:pos x="34" y="4"/>
                </a:cxn>
                <a:cxn ang="0">
                  <a:pos x="32" y="2"/>
                </a:cxn>
                <a:cxn ang="0">
                  <a:pos x="30" y="0"/>
                </a:cxn>
                <a:cxn ang="0">
                  <a:pos x="28" y="0"/>
                </a:cxn>
                <a:cxn ang="0">
                  <a:pos x="26" y="2"/>
                </a:cxn>
                <a:cxn ang="0">
                  <a:pos x="24" y="4"/>
                </a:cxn>
                <a:cxn ang="0">
                  <a:pos x="22" y="12"/>
                </a:cxn>
                <a:cxn ang="0">
                  <a:pos x="20" y="18"/>
                </a:cxn>
                <a:cxn ang="0">
                  <a:pos x="20" y="22"/>
                </a:cxn>
                <a:cxn ang="0">
                  <a:pos x="20" y="26"/>
                </a:cxn>
                <a:cxn ang="0">
                  <a:pos x="18" y="28"/>
                </a:cxn>
                <a:cxn ang="0">
                  <a:pos x="16" y="32"/>
                </a:cxn>
                <a:cxn ang="0">
                  <a:pos x="12" y="36"/>
                </a:cxn>
                <a:cxn ang="0">
                  <a:pos x="10" y="42"/>
                </a:cxn>
                <a:cxn ang="0">
                  <a:pos x="6" y="46"/>
                </a:cxn>
                <a:cxn ang="0">
                  <a:pos x="4" y="48"/>
                </a:cxn>
                <a:cxn ang="0">
                  <a:pos x="2" y="50"/>
                </a:cxn>
                <a:cxn ang="0">
                  <a:pos x="0" y="52"/>
                </a:cxn>
                <a:cxn ang="0">
                  <a:pos x="0" y="54"/>
                </a:cxn>
                <a:cxn ang="0">
                  <a:pos x="0" y="56"/>
                </a:cxn>
                <a:cxn ang="0">
                  <a:pos x="4" y="56"/>
                </a:cxn>
                <a:cxn ang="0">
                  <a:pos x="8" y="58"/>
                </a:cxn>
                <a:cxn ang="0">
                  <a:pos x="14" y="58"/>
                </a:cxn>
                <a:cxn ang="0">
                  <a:pos x="20" y="58"/>
                </a:cxn>
                <a:cxn ang="0">
                  <a:pos x="26" y="58"/>
                </a:cxn>
                <a:cxn ang="0">
                  <a:pos x="30" y="56"/>
                </a:cxn>
                <a:cxn ang="0">
                  <a:pos x="32" y="56"/>
                </a:cxn>
                <a:cxn ang="0">
                  <a:pos x="38" y="60"/>
                </a:cxn>
                <a:cxn ang="0">
                  <a:pos x="48" y="58"/>
                </a:cxn>
                <a:cxn ang="0">
                  <a:pos x="48" y="58"/>
                </a:cxn>
                <a:cxn ang="0">
                  <a:pos x="50" y="56"/>
                </a:cxn>
                <a:cxn ang="0">
                  <a:pos x="52" y="52"/>
                </a:cxn>
                <a:cxn ang="0">
                  <a:pos x="54" y="50"/>
                </a:cxn>
                <a:cxn ang="0">
                  <a:pos x="56" y="46"/>
                </a:cxn>
                <a:cxn ang="0">
                  <a:pos x="60" y="44"/>
                </a:cxn>
                <a:cxn ang="0">
                  <a:pos x="62" y="44"/>
                </a:cxn>
                <a:cxn ang="0">
                  <a:pos x="64" y="44"/>
                </a:cxn>
                <a:cxn ang="0">
                  <a:pos x="66" y="42"/>
                </a:cxn>
                <a:cxn ang="0">
                  <a:pos x="70" y="40"/>
                </a:cxn>
                <a:cxn ang="0">
                  <a:pos x="72" y="38"/>
                </a:cxn>
                <a:cxn ang="0">
                  <a:pos x="74" y="36"/>
                </a:cxn>
                <a:cxn ang="0">
                  <a:pos x="76" y="34"/>
                </a:cxn>
                <a:cxn ang="0">
                  <a:pos x="78" y="32"/>
                </a:cxn>
                <a:cxn ang="0">
                  <a:pos x="78" y="32"/>
                </a:cxn>
                <a:cxn ang="0">
                  <a:pos x="78" y="30"/>
                </a:cxn>
                <a:cxn ang="0">
                  <a:pos x="78" y="26"/>
                </a:cxn>
                <a:cxn ang="0">
                  <a:pos x="78" y="24"/>
                </a:cxn>
                <a:cxn ang="0">
                  <a:pos x="76" y="22"/>
                </a:cxn>
                <a:cxn ang="0">
                  <a:pos x="74" y="20"/>
                </a:cxn>
                <a:cxn ang="0">
                  <a:pos x="72" y="22"/>
                </a:cxn>
                <a:cxn ang="0">
                  <a:pos x="70" y="24"/>
                </a:cxn>
                <a:cxn ang="0">
                  <a:pos x="66" y="26"/>
                </a:cxn>
                <a:cxn ang="0">
                  <a:pos x="64" y="26"/>
                </a:cxn>
                <a:cxn ang="0">
                  <a:pos x="62" y="26"/>
                </a:cxn>
                <a:cxn ang="0">
                  <a:pos x="58" y="24"/>
                </a:cxn>
                <a:cxn ang="0">
                  <a:pos x="52" y="22"/>
                </a:cxn>
                <a:cxn ang="0">
                  <a:pos x="46" y="20"/>
                </a:cxn>
                <a:cxn ang="0">
                  <a:pos x="42" y="16"/>
                </a:cxn>
                <a:cxn ang="0">
                  <a:pos x="38" y="12"/>
                </a:cxn>
                <a:cxn ang="0">
                  <a:pos x="36" y="6"/>
                </a:cxn>
              </a:cxnLst>
              <a:rect l="0" t="0" r="r" b="b"/>
              <a:pathLst>
                <a:path w="78" h="60">
                  <a:moveTo>
                    <a:pt x="36" y="6"/>
                  </a:moveTo>
                  <a:lnTo>
                    <a:pt x="36" y="6"/>
                  </a:lnTo>
                  <a:lnTo>
                    <a:pt x="34" y="4"/>
                  </a:lnTo>
                  <a:lnTo>
                    <a:pt x="32" y="2"/>
                  </a:lnTo>
                  <a:lnTo>
                    <a:pt x="30" y="0"/>
                  </a:lnTo>
                  <a:lnTo>
                    <a:pt x="28" y="0"/>
                  </a:lnTo>
                  <a:lnTo>
                    <a:pt x="26" y="2"/>
                  </a:lnTo>
                  <a:lnTo>
                    <a:pt x="24" y="4"/>
                  </a:lnTo>
                  <a:lnTo>
                    <a:pt x="22" y="12"/>
                  </a:lnTo>
                  <a:lnTo>
                    <a:pt x="20" y="18"/>
                  </a:lnTo>
                  <a:lnTo>
                    <a:pt x="20" y="22"/>
                  </a:lnTo>
                  <a:lnTo>
                    <a:pt x="20" y="26"/>
                  </a:lnTo>
                  <a:lnTo>
                    <a:pt x="18" y="28"/>
                  </a:lnTo>
                  <a:lnTo>
                    <a:pt x="16" y="32"/>
                  </a:lnTo>
                  <a:lnTo>
                    <a:pt x="12" y="36"/>
                  </a:lnTo>
                  <a:lnTo>
                    <a:pt x="10" y="42"/>
                  </a:lnTo>
                  <a:lnTo>
                    <a:pt x="6" y="46"/>
                  </a:lnTo>
                  <a:lnTo>
                    <a:pt x="4" y="48"/>
                  </a:lnTo>
                  <a:lnTo>
                    <a:pt x="2" y="50"/>
                  </a:lnTo>
                  <a:lnTo>
                    <a:pt x="0" y="52"/>
                  </a:lnTo>
                  <a:lnTo>
                    <a:pt x="0" y="54"/>
                  </a:lnTo>
                  <a:lnTo>
                    <a:pt x="0" y="56"/>
                  </a:lnTo>
                  <a:lnTo>
                    <a:pt x="4" y="56"/>
                  </a:lnTo>
                  <a:lnTo>
                    <a:pt x="8" y="58"/>
                  </a:lnTo>
                  <a:lnTo>
                    <a:pt x="14" y="58"/>
                  </a:lnTo>
                  <a:lnTo>
                    <a:pt x="20" y="58"/>
                  </a:lnTo>
                  <a:lnTo>
                    <a:pt x="26" y="58"/>
                  </a:lnTo>
                  <a:lnTo>
                    <a:pt x="30" y="56"/>
                  </a:lnTo>
                  <a:lnTo>
                    <a:pt x="32" y="56"/>
                  </a:lnTo>
                  <a:lnTo>
                    <a:pt x="38" y="60"/>
                  </a:lnTo>
                  <a:lnTo>
                    <a:pt x="48" y="58"/>
                  </a:lnTo>
                  <a:lnTo>
                    <a:pt x="48" y="58"/>
                  </a:lnTo>
                  <a:lnTo>
                    <a:pt x="50" y="56"/>
                  </a:lnTo>
                  <a:lnTo>
                    <a:pt x="52" y="52"/>
                  </a:lnTo>
                  <a:lnTo>
                    <a:pt x="54" y="50"/>
                  </a:lnTo>
                  <a:lnTo>
                    <a:pt x="56" y="46"/>
                  </a:lnTo>
                  <a:lnTo>
                    <a:pt x="60" y="44"/>
                  </a:lnTo>
                  <a:lnTo>
                    <a:pt x="62" y="44"/>
                  </a:lnTo>
                  <a:lnTo>
                    <a:pt x="64" y="44"/>
                  </a:lnTo>
                  <a:lnTo>
                    <a:pt x="66" y="42"/>
                  </a:lnTo>
                  <a:lnTo>
                    <a:pt x="70" y="40"/>
                  </a:lnTo>
                  <a:lnTo>
                    <a:pt x="72" y="38"/>
                  </a:lnTo>
                  <a:lnTo>
                    <a:pt x="74" y="36"/>
                  </a:lnTo>
                  <a:lnTo>
                    <a:pt x="76" y="34"/>
                  </a:lnTo>
                  <a:lnTo>
                    <a:pt x="78" y="32"/>
                  </a:lnTo>
                  <a:lnTo>
                    <a:pt x="78" y="32"/>
                  </a:lnTo>
                  <a:lnTo>
                    <a:pt x="78" y="30"/>
                  </a:lnTo>
                  <a:lnTo>
                    <a:pt x="78" y="26"/>
                  </a:lnTo>
                  <a:lnTo>
                    <a:pt x="78" y="24"/>
                  </a:lnTo>
                  <a:lnTo>
                    <a:pt x="76" y="22"/>
                  </a:lnTo>
                  <a:lnTo>
                    <a:pt x="74" y="20"/>
                  </a:lnTo>
                  <a:lnTo>
                    <a:pt x="72" y="22"/>
                  </a:lnTo>
                  <a:lnTo>
                    <a:pt x="70" y="24"/>
                  </a:lnTo>
                  <a:lnTo>
                    <a:pt x="66" y="26"/>
                  </a:lnTo>
                  <a:lnTo>
                    <a:pt x="64" y="26"/>
                  </a:lnTo>
                  <a:lnTo>
                    <a:pt x="62" y="26"/>
                  </a:lnTo>
                  <a:lnTo>
                    <a:pt x="58" y="24"/>
                  </a:lnTo>
                  <a:lnTo>
                    <a:pt x="52" y="22"/>
                  </a:lnTo>
                  <a:lnTo>
                    <a:pt x="46" y="20"/>
                  </a:lnTo>
                  <a:lnTo>
                    <a:pt x="42" y="16"/>
                  </a:lnTo>
                  <a:lnTo>
                    <a:pt x="38" y="12"/>
                  </a:lnTo>
                  <a:lnTo>
                    <a:pt x="36" y="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56" name="Freeform 217"/>
            <p:cNvSpPr/>
            <p:nvPr/>
          </p:nvSpPr>
          <p:spPr bwMode="gray">
            <a:xfrm>
              <a:off x="1777" y="2624"/>
              <a:ext cx="80" cy="34"/>
            </a:xfrm>
            <a:custGeom>
              <a:avLst/>
              <a:gdLst/>
              <a:ahLst/>
              <a:cxnLst>
                <a:cxn ang="0">
                  <a:pos x="58" y="0"/>
                </a:cxn>
                <a:cxn ang="0">
                  <a:pos x="52" y="2"/>
                </a:cxn>
                <a:cxn ang="0">
                  <a:pos x="38" y="2"/>
                </a:cxn>
                <a:cxn ang="0">
                  <a:pos x="24" y="2"/>
                </a:cxn>
                <a:cxn ang="0">
                  <a:pos x="16" y="2"/>
                </a:cxn>
                <a:cxn ang="0">
                  <a:pos x="0" y="16"/>
                </a:cxn>
                <a:cxn ang="0">
                  <a:pos x="0" y="22"/>
                </a:cxn>
                <a:cxn ang="0">
                  <a:pos x="0" y="22"/>
                </a:cxn>
                <a:cxn ang="0">
                  <a:pos x="2" y="24"/>
                </a:cxn>
                <a:cxn ang="0">
                  <a:pos x="2" y="28"/>
                </a:cxn>
                <a:cxn ang="0">
                  <a:pos x="4" y="30"/>
                </a:cxn>
                <a:cxn ang="0">
                  <a:pos x="6" y="30"/>
                </a:cxn>
                <a:cxn ang="0">
                  <a:pos x="8" y="30"/>
                </a:cxn>
                <a:cxn ang="0">
                  <a:pos x="12" y="28"/>
                </a:cxn>
                <a:cxn ang="0">
                  <a:pos x="16" y="28"/>
                </a:cxn>
                <a:cxn ang="0">
                  <a:pos x="20" y="30"/>
                </a:cxn>
                <a:cxn ang="0">
                  <a:pos x="26" y="34"/>
                </a:cxn>
                <a:cxn ang="0">
                  <a:pos x="26" y="32"/>
                </a:cxn>
                <a:cxn ang="0">
                  <a:pos x="30" y="28"/>
                </a:cxn>
                <a:cxn ang="0">
                  <a:pos x="40" y="26"/>
                </a:cxn>
                <a:cxn ang="0">
                  <a:pos x="58" y="24"/>
                </a:cxn>
                <a:cxn ang="0">
                  <a:pos x="58" y="24"/>
                </a:cxn>
                <a:cxn ang="0">
                  <a:pos x="58" y="22"/>
                </a:cxn>
                <a:cxn ang="0">
                  <a:pos x="58" y="20"/>
                </a:cxn>
                <a:cxn ang="0">
                  <a:pos x="60" y="16"/>
                </a:cxn>
                <a:cxn ang="0">
                  <a:pos x="62" y="14"/>
                </a:cxn>
                <a:cxn ang="0">
                  <a:pos x="66" y="12"/>
                </a:cxn>
                <a:cxn ang="0">
                  <a:pos x="72" y="10"/>
                </a:cxn>
                <a:cxn ang="0">
                  <a:pos x="80" y="10"/>
                </a:cxn>
                <a:cxn ang="0">
                  <a:pos x="78" y="8"/>
                </a:cxn>
                <a:cxn ang="0">
                  <a:pos x="76" y="8"/>
                </a:cxn>
                <a:cxn ang="0">
                  <a:pos x="70" y="8"/>
                </a:cxn>
                <a:cxn ang="0">
                  <a:pos x="64" y="6"/>
                </a:cxn>
                <a:cxn ang="0">
                  <a:pos x="60" y="4"/>
                </a:cxn>
                <a:cxn ang="0">
                  <a:pos x="58" y="0"/>
                </a:cxn>
              </a:cxnLst>
              <a:rect l="0" t="0" r="r" b="b"/>
              <a:pathLst>
                <a:path w="80" h="34">
                  <a:moveTo>
                    <a:pt x="58" y="0"/>
                  </a:moveTo>
                  <a:lnTo>
                    <a:pt x="52" y="2"/>
                  </a:lnTo>
                  <a:lnTo>
                    <a:pt x="38" y="2"/>
                  </a:lnTo>
                  <a:lnTo>
                    <a:pt x="24" y="2"/>
                  </a:lnTo>
                  <a:lnTo>
                    <a:pt x="16" y="2"/>
                  </a:lnTo>
                  <a:lnTo>
                    <a:pt x="0" y="16"/>
                  </a:lnTo>
                  <a:lnTo>
                    <a:pt x="0" y="22"/>
                  </a:lnTo>
                  <a:lnTo>
                    <a:pt x="0" y="22"/>
                  </a:lnTo>
                  <a:lnTo>
                    <a:pt x="2" y="24"/>
                  </a:lnTo>
                  <a:lnTo>
                    <a:pt x="2" y="28"/>
                  </a:lnTo>
                  <a:lnTo>
                    <a:pt x="4" y="30"/>
                  </a:lnTo>
                  <a:lnTo>
                    <a:pt x="6" y="30"/>
                  </a:lnTo>
                  <a:lnTo>
                    <a:pt x="8" y="30"/>
                  </a:lnTo>
                  <a:lnTo>
                    <a:pt x="12" y="28"/>
                  </a:lnTo>
                  <a:lnTo>
                    <a:pt x="16" y="28"/>
                  </a:lnTo>
                  <a:lnTo>
                    <a:pt x="20" y="30"/>
                  </a:lnTo>
                  <a:lnTo>
                    <a:pt x="26" y="34"/>
                  </a:lnTo>
                  <a:lnTo>
                    <a:pt x="26" y="32"/>
                  </a:lnTo>
                  <a:lnTo>
                    <a:pt x="30" y="28"/>
                  </a:lnTo>
                  <a:lnTo>
                    <a:pt x="40" y="26"/>
                  </a:lnTo>
                  <a:lnTo>
                    <a:pt x="58" y="24"/>
                  </a:lnTo>
                  <a:lnTo>
                    <a:pt x="58" y="24"/>
                  </a:lnTo>
                  <a:lnTo>
                    <a:pt x="58" y="22"/>
                  </a:lnTo>
                  <a:lnTo>
                    <a:pt x="58" y="20"/>
                  </a:lnTo>
                  <a:lnTo>
                    <a:pt x="60" y="16"/>
                  </a:lnTo>
                  <a:lnTo>
                    <a:pt x="62" y="14"/>
                  </a:lnTo>
                  <a:lnTo>
                    <a:pt x="66" y="12"/>
                  </a:lnTo>
                  <a:lnTo>
                    <a:pt x="72" y="10"/>
                  </a:lnTo>
                  <a:lnTo>
                    <a:pt x="80" y="10"/>
                  </a:lnTo>
                  <a:lnTo>
                    <a:pt x="78" y="8"/>
                  </a:lnTo>
                  <a:lnTo>
                    <a:pt x="76" y="8"/>
                  </a:lnTo>
                  <a:lnTo>
                    <a:pt x="70" y="8"/>
                  </a:lnTo>
                  <a:lnTo>
                    <a:pt x="64" y="6"/>
                  </a:lnTo>
                  <a:lnTo>
                    <a:pt x="60" y="4"/>
                  </a:lnTo>
                  <a:lnTo>
                    <a:pt x="58"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57" name="Freeform 218"/>
            <p:cNvSpPr/>
            <p:nvPr/>
          </p:nvSpPr>
          <p:spPr bwMode="gray">
            <a:xfrm>
              <a:off x="1777" y="2624"/>
              <a:ext cx="80" cy="34"/>
            </a:xfrm>
            <a:custGeom>
              <a:avLst/>
              <a:gdLst/>
              <a:ahLst/>
              <a:cxnLst>
                <a:cxn ang="0">
                  <a:pos x="56" y="0"/>
                </a:cxn>
                <a:cxn ang="0">
                  <a:pos x="50" y="2"/>
                </a:cxn>
                <a:cxn ang="0">
                  <a:pos x="38" y="2"/>
                </a:cxn>
                <a:cxn ang="0">
                  <a:pos x="24" y="2"/>
                </a:cxn>
                <a:cxn ang="0">
                  <a:pos x="16" y="2"/>
                </a:cxn>
                <a:cxn ang="0">
                  <a:pos x="0" y="16"/>
                </a:cxn>
                <a:cxn ang="0">
                  <a:pos x="0" y="22"/>
                </a:cxn>
                <a:cxn ang="0">
                  <a:pos x="0" y="22"/>
                </a:cxn>
                <a:cxn ang="0">
                  <a:pos x="2" y="24"/>
                </a:cxn>
                <a:cxn ang="0">
                  <a:pos x="2" y="28"/>
                </a:cxn>
                <a:cxn ang="0">
                  <a:pos x="4" y="30"/>
                </a:cxn>
                <a:cxn ang="0">
                  <a:pos x="6" y="30"/>
                </a:cxn>
                <a:cxn ang="0">
                  <a:pos x="8" y="30"/>
                </a:cxn>
                <a:cxn ang="0">
                  <a:pos x="12" y="28"/>
                </a:cxn>
                <a:cxn ang="0">
                  <a:pos x="16" y="28"/>
                </a:cxn>
                <a:cxn ang="0">
                  <a:pos x="20" y="30"/>
                </a:cxn>
                <a:cxn ang="0">
                  <a:pos x="26" y="34"/>
                </a:cxn>
                <a:cxn ang="0">
                  <a:pos x="26" y="32"/>
                </a:cxn>
                <a:cxn ang="0">
                  <a:pos x="30" y="28"/>
                </a:cxn>
                <a:cxn ang="0">
                  <a:pos x="40" y="26"/>
                </a:cxn>
                <a:cxn ang="0">
                  <a:pos x="58" y="24"/>
                </a:cxn>
                <a:cxn ang="0">
                  <a:pos x="58" y="24"/>
                </a:cxn>
                <a:cxn ang="0">
                  <a:pos x="58" y="22"/>
                </a:cxn>
                <a:cxn ang="0">
                  <a:pos x="58" y="20"/>
                </a:cxn>
                <a:cxn ang="0">
                  <a:pos x="60" y="16"/>
                </a:cxn>
                <a:cxn ang="0">
                  <a:pos x="62" y="14"/>
                </a:cxn>
                <a:cxn ang="0">
                  <a:pos x="66" y="12"/>
                </a:cxn>
                <a:cxn ang="0">
                  <a:pos x="72" y="10"/>
                </a:cxn>
                <a:cxn ang="0">
                  <a:pos x="80" y="10"/>
                </a:cxn>
                <a:cxn ang="0">
                  <a:pos x="78" y="8"/>
                </a:cxn>
                <a:cxn ang="0">
                  <a:pos x="74" y="8"/>
                </a:cxn>
                <a:cxn ang="0">
                  <a:pos x="70" y="8"/>
                </a:cxn>
                <a:cxn ang="0">
                  <a:pos x="64" y="6"/>
                </a:cxn>
                <a:cxn ang="0">
                  <a:pos x="60" y="4"/>
                </a:cxn>
                <a:cxn ang="0">
                  <a:pos x="56" y="0"/>
                </a:cxn>
              </a:cxnLst>
              <a:rect l="0" t="0" r="r" b="b"/>
              <a:pathLst>
                <a:path w="80" h="34">
                  <a:moveTo>
                    <a:pt x="56" y="0"/>
                  </a:moveTo>
                  <a:lnTo>
                    <a:pt x="50" y="2"/>
                  </a:lnTo>
                  <a:lnTo>
                    <a:pt x="38" y="2"/>
                  </a:lnTo>
                  <a:lnTo>
                    <a:pt x="24" y="2"/>
                  </a:lnTo>
                  <a:lnTo>
                    <a:pt x="16" y="2"/>
                  </a:lnTo>
                  <a:lnTo>
                    <a:pt x="0" y="16"/>
                  </a:lnTo>
                  <a:lnTo>
                    <a:pt x="0" y="22"/>
                  </a:lnTo>
                  <a:lnTo>
                    <a:pt x="0" y="22"/>
                  </a:lnTo>
                  <a:lnTo>
                    <a:pt x="2" y="24"/>
                  </a:lnTo>
                  <a:lnTo>
                    <a:pt x="2" y="28"/>
                  </a:lnTo>
                  <a:lnTo>
                    <a:pt x="4" y="30"/>
                  </a:lnTo>
                  <a:lnTo>
                    <a:pt x="6" y="30"/>
                  </a:lnTo>
                  <a:lnTo>
                    <a:pt x="8" y="30"/>
                  </a:lnTo>
                  <a:lnTo>
                    <a:pt x="12" y="28"/>
                  </a:lnTo>
                  <a:lnTo>
                    <a:pt x="16" y="28"/>
                  </a:lnTo>
                  <a:lnTo>
                    <a:pt x="20" y="30"/>
                  </a:lnTo>
                  <a:lnTo>
                    <a:pt x="26" y="34"/>
                  </a:lnTo>
                  <a:lnTo>
                    <a:pt x="26" y="32"/>
                  </a:lnTo>
                  <a:lnTo>
                    <a:pt x="30" y="28"/>
                  </a:lnTo>
                  <a:lnTo>
                    <a:pt x="40" y="26"/>
                  </a:lnTo>
                  <a:lnTo>
                    <a:pt x="58" y="24"/>
                  </a:lnTo>
                  <a:lnTo>
                    <a:pt x="58" y="24"/>
                  </a:lnTo>
                  <a:lnTo>
                    <a:pt x="58" y="22"/>
                  </a:lnTo>
                  <a:lnTo>
                    <a:pt x="58" y="20"/>
                  </a:lnTo>
                  <a:lnTo>
                    <a:pt x="60" y="16"/>
                  </a:lnTo>
                  <a:lnTo>
                    <a:pt x="62" y="14"/>
                  </a:lnTo>
                  <a:lnTo>
                    <a:pt x="66" y="12"/>
                  </a:lnTo>
                  <a:lnTo>
                    <a:pt x="72" y="10"/>
                  </a:lnTo>
                  <a:lnTo>
                    <a:pt x="80" y="10"/>
                  </a:lnTo>
                  <a:lnTo>
                    <a:pt x="78" y="8"/>
                  </a:lnTo>
                  <a:lnTo>
                    <a:pt x="74" y="8"/>
                  </a:lnTo>
                  <a:lnTo>
                    <a:pt x="70" y="8"/>
                  </a:lnTo>
                  <a:lnTo>
                    <a:pt x="64" y="6"/>
                  </a:lnTo>
                  <a:lnTo>
                    <a:pt x="60" y="4"/>
                  </a:lnTo>
                  <a:lnTo>
                    <a:pt x="56"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58" name="Freeform 219"/>
            <p:cNvSpPr/>
            <p:nvPr/>
          </p:nvSpPr>
          <p:spPr bwMode="gray">
            <a:xfrm>
              <a:off x="925" y="1780"/>
              <a:ext cx="336" cy="412"/>
            </a:xfrm>
            <a:custGeom>
              <a:avLst/>
              <a:gdLst/>
              <a:ahLst/>
              <a:cxnLst>
                <a:cxn ang="0">
                  <a:pos x="302" y="44"/>
                </a:cxn>
                <a:cxn ang="0">
                  <a:pos x="314" y="42"/>
                </a:cxn>
                <a:cxn ang="0">
                  <a:pos x="312" y="42"/>
                </a:cxn>
                <a:cxn ang="0">
                  <a:pos x="326" y="38"/>
                </a:cxn>
                <a:cxn ang="0">
                  <a:pos x="330" y="22"/>
                </a:cxn>
                <a:cxn ang="0">
                  <a:pos x="302" y="4"/>
                </a:cxn>
                <a:cxn ang="0">
                  <a:pos x="250" y="8"/>
                </a:cxn>
                <a:cxn ang="0">
                  <a:pos x="230" y="14"/>
                </a:cxn>
                <a:cxn ang="0">
                  <a:pos x="218" y="20"/>
                </a:cxn>
                <a:cxn ang="0">
                  <a:pos x="214" y="26"/>
                </a:cxn>
                <a:cxn ang="0">
                  <a:pos x="204" y="36"/>
                </a:cxn>
                <a:cxn ang="0">
                  <a:pos x="194" y="34"/>
                </a:cxn>
                <a:cxn ang="0">
                  <a:pos x="186" y="34"/>
                </a:cxn>
                <a:cxn ang="0">
                  <a:pos x="176" y="48"/>
                </a:cxn>
                <a:cxn ang="0">
                  <a:pos x="158" y="58"/>
                </a:cxn>
                <a:cxn ang="0">
                  <a:pos x="148" y="76"/>
                </a:cxn>
                <a:cxn ang="0">
                  <a:pos x="136" y="114"/>
                </a:cxn>
                <a:cxn ang="0">
                  <a:pos x="106" y="170"/>
                </a:cxn>
                <a:cxn ang="0">
                  <a:pos x="94" y="200"/>
                </a:cxn>
                <a:cxn ang="0">
                  <a:pos x="72" y="230"/>
                </a:cxn>
                <a:cxn ang="0">
                  <a:pos x="26" y="278"/>
                </a:cxn>
                <a:cxn ang="0">
                  <a:pos x="16" y="284"/>
                </a:cxn>
                <a:cxn ang="0">
                  <a:pos x="8" y="300"/>
                </a:cxn>
                <a:cxn ang="0">
                  <a:pos x="4" y="334"/>
                </a:cxn>
                <a:cxn ang="0">
                  <a:pos x="10" y="344"/>
                </a:cxn>
                <a:cxn ang="0">
                  <a:pos x="6" y="352"/>
                </a:cxn>
                <a:cxn ang="0">
                  <a:pos x="2" y="364"/>
                </a:cxn>
                <a:cxn ang="0">
                  <a:pos x="4" y="384"/>
                </a:cxn>
                <a:cxn ang="0">
                  <a:pos x="10" y="400"/>
                </a:cxn>
                <a:cxn ang="0">
                  <a:pos x="28" y="412"/>
                </a:cxn>
                <a:cxn ang="0">
                  <a:pos x="46" y="402"/>
                </a:cxn>
                <a:cxn ang="0">
                  <a:pos x="54" y="390"/>
                </a:cxn>
                <a:cxn ang="0">
                  <a:pos x="58" y="376"/>
                </a:cxn>
                <a:cxn ang="0">
                  <a:pos x="68" y="370"/>
                </a:cxn>
                <a:cxn ang="0">
                  <a:pos x="76" y="358"/>
                </a:cxn>
                <a:cxn ang="0">
                  <a:pos x="80" y="342"/>
                </a:cxn>
                <a:cxn ang="0">
                  <a:pos x="92" y="354"/>
                </a:cxn>
                <a:cxn ang="0">
                  <a:pos x="100" y="318"/>
                </a:cxn>
                <a:cxn ang="0">
                  <a:pos x="102" y="260"/>
                </a:cxn>
                <a:cxn ang="0">
                  <a:pos x="132" y="198"/>
                </a:cxn>
                <a:cxn ang="0">
                  <a:pos x="140" y="178"/>
                </a:cxn>
                <a:cxn ang="0">
                  <a:pos x="154" y="162"/>
                </a:cxn>
                <a:cxn ang="0">
                  <a:pos x="162" y="134"/>
                </a:cxn>
                <a:cxn ang="0">
                  <a:pos x="170" y="112"/>
                </a:cxn>
                <a:cxn ang="0">
                  <a:pos x="224" y="64"/>
                </a:cxn>
                <a:cxn ang="0">
                  <a:pos x="238" y="66"/>
                </a:cxn>
                <a:cxn ang="0">
                  <a:pos x="264" y="70"/>
                </a:cxn>
                <a:cxn ang="0">
                  <a:pos x="276" y="64"/>
                </a:cxn>
                <a:cxn ang="0">
                  <a:pos x="278" y="56"/>
                </a:cxn>
                <a:cxn ang="0">
                  <a:pos x="294" y="50"/>
                </a:cxn>
                <a:cxn ang="0">
                  <a:pos x="328" y="64"/>
                </a:cxn>
                <a:cxn ang="0">
                  <a:pos x="326" y="52"/>
                </a:cxn>
              </a:cxnLst>
              <a:rect l="0" t="0" r="r" b="b"/>
              <a:pathLst>
                <a:path w="336" h="412">
                  <a:moveTo>
                    <a:pt x="326" y="52"/>
                  </a:moveTo>
                  <a:lnTo>
                    <a:pt x="314" y="48"/>
                  </a:lnTo>
                  <a:lnTo>
                    <a:pt x="308" y="46"/>
                  </a:lnTo>
                  <a:lnTo>
                    <a:pt x="302" y="44"/>
                  </a:lnTo>
                  <a:lnTo>
                    <a:pt x="300" y="44"/>
                  </a:lnTo>
                  <a:lnTo>
                    <a:pt x="298" y="44"/>
                  </a:lnTo>
                  <a:lnTo>
                    <a:pt x="314" y="42"/>
                  </a:lnTo>
                  <a:lnTo>
                    <a:pt x="314" y="42"/>
                  </a:lnTo>
                  <a:lnTo>
                    <a:pt x="314" y="42"/>
                  </a:lnTo>
                  <a:lnTo>
                    <a:pt x="312" y="42"/>
                  </a:lnTo>
                  <a:lnTo>
                    <a:pt x="312" y="42"/>
                  </a:lnTo>
                  <a:lnTo>
                    <a:pt x="312" y="42"/>
                  </a:lnTo>
                  <a:lnTo>
                    <a:pt x="314" y="42"/>
                  </a:lnTo>
                  <a:lnTo>
                    <a:pt x="318" y="42"/>
                  </a:lnTo>
                  <a:lnTo>
                    <a:pt x="322" y="40"/>
                  </a:lnTo>
                  <a:lnTo>
                    <a:pt x="326" y="38"/>
                  </a:lnTo>
                  <a:lnTo>
                    <a:pt x="328" y="34"/>
                  </a:lnTo>
                  <a:lnTo>
                    <a:pt x="328" y="30"/>
                  </a:lnTo>
                  <a:lnTo>
                    <a:pt x="330" y="26"/>
                  </a:lnTo>
                  <a:lnTo>
                    <a:pt x="330" y="22"/>
                  </a:lnTo>
                  <a:lnTo>
                    <a:pt x="330" y="22"/>
                  </a:lnTo>
                  <a:lnTo>
                    <a:pt x="314" y="20"/>
                  </a:lnTo>
                  <a:lnTo>
                    <a:pt x="310" y="10"/>
                  </a:lnTo>
                  <a:lnTo>
                    <a:pt x="302" y="4"/>
                  </a:lnTo>
                  <a:lnTo>
                    <a:pt x="282" y="6"/>
                  </a:lnTo>
                  <a:lnTo>
                    <a:pt x="258" y="0"/>
                  </a:lnTo>
                  <a:lnTo>
                    <a:pt x="256" y="4"/>
                  </a:lnTo>
                  <a:lnTo>
                    <a:pt x="250" y="8"/>
                  </a:lnTo>
                  <a:lnTo>
                    <a:pt x="246" y="12"/>
                  </a:lnTo>
                  <a:lnTo>
                    <a:pt x="240" y="12"/>
                  </a:lnTo>
                  <a:lnTo>
                    <a:pt x="234" y="14"/>
                  </a:lnTo>
                  <a:lnTo>
                    <a:pt x="230" y="14"/>
                  </a:lnTo>
                  <a:lnTo>
                    <a:pt x="230" y="14"/>
                  </a:lnTo>
                  <a:lnTo>
                    <a:pt x="224" y="16"/>
                  </a:lnTo>
                  <a:lnTo>
                    <a:pt x="220" y="18"/>
                  </a:lnTo>
                  <a:lnTo>
                    <a:pt x="218" y="20"/>
                  </a:lnTo>
                  <a:lnTo>
                    <a:pt x="216" y="22"/>
                  </a:lnTo>
                  <a:lnTo>
                    <a:pt x="216" y="22"/>
                  </a:lnTo>
                  <a:lnTo>
                    <a:pt x="216" y="22"/>
                  </a:lnTo>
                  <a:lnTo>
                    <a:pt x="214" y="26"/>
                  </a:lnTo>
                  <a:lnTo>
                    <a:pt x="214" y="28"/>
                  </a:lnTo>
                  <a:lnTo>
                    <a:pt x="212" y="32"/>
                  </a:lnTo>
                  <a:lnTo>
                    <a:pt x="208" y="36"/>
                  </a:lnTo>
                  <a:lnTo>
                    <a:pt x="204" y="36"/>
                  </a:lnTo>
                  <a:lnTo>
                    <a:pt x="200" y="36"/>
                  </a:lnTo>
                  <a:lnTo>
                    <a:pt x="196" y="36"/>
                  </a:lnTo>
                  <a:lnTo>
                    <a:pt x="196" y="34"/>
                  </a:lnTo>
                  <a:lnTo>
                    <a:pt x="194" y="34"/>
                  </a:lnTo>
                  <a:lnTo>
                    <a:pt x="194" y="32"/>
                  </a:lnTo>
                  <a:lnTo>
                    <a:pt x="194" y="32"/>
                  </a:lnTo>
                  <a:lnTo>
                    <a:pt x="190" y="32"/>
                  </a:lnTo>
                  <a:lnTo>
                    <a:pt x="186" y="34"/>
                  </a:lnTo>
                  <a:lnTo>
                    <a:pt x="182" y="38"/>
                  </a:lnTo>
                  <a:lnTo>
                    <a:pt x="178" y="42"/>
                  </a:lnTo>
                  <a:lnTo>
                    <a:pt x="176" y="46"/>
                  </a:lnTo>
                  <a:lnTo>
                    <a:pt x="176" y="48"/>
                  </a:lnTo>
                  <a:lnTo>
                    <a:pt x="174" y="48"/>
                  </a:lnTo>
                  <a:lnTo>
                    <a:pt x="168" y="54"/>
                  </a:lnTo>
                  <a:lnTo>
                    <a:pt x="162" y="56"/>
                  </a:lnTo>
                  <a:lnTo>
                    <a:pt x="158" y="58"/>
                  </a:lnTo>
                  <a:lnTo>
                    <a:pt x="154" y="62"/>
                  </a:lnTo>
                  <a:lnTo>
                    <a:pt x="152" y="66"/>
                  </a:lnTo>
                  <a:lnTo>
                    <a:pt x="150" y="70"/>
                  </a:lnTo>
                  <a:lnTo>
                    <a:pt x="148" y="76"/>
                  </a:lnTo>
                  <a:lnTo>
                    <a:pt x="148" y="80"/>
                  </a:lnTo>
                  <a:lnTo>
                    <a:pt x="148" y="82"/>
                  </a:lnTo>
                  <a:lnTo>
                    <a:pt x="148" y="82"/>
                  </a:lnTo>
                  <a:lnTo>
                    <a:pt x="136" y="114"/>
                  </a:lnTo>
                  <a:lnTo>
                    <a:pt x="116" y="150"/>
                  </a:lnTo>
                  <a:lnTo>
                    <a:pt x="114" y="152"/>
                  </a:lnTo>
                  <a:lnTo>
                    <a:pt x="110" y="160"/>
                  </a:lnTo>
                  <a:lnTo>
                    <a:pt x="106" y="170"/>
                  </a:lnTo>
                  <a:lnTo>
                    <a:pt x="102" y="180"/>
                  </a:lnTo>
                  <a:lnTo>
                    <a:pt x="100" y="184"/>
                  </a:lnTo>
                  <a:lnTo>
                    <a:pt x="98" y="190"/>
                  </a:lnTo>
                  <a:lnTo>
                    <a:pt x="94" y="200"/>
                  </a:lnTo>
                  <a:lnTo>
                    <a:pt x="88" y="212"/>
                  </a:lnTo>
                  <a:lnTo>
                    <a:pt x="84" y="220"/>
                  </a:lnTo>
                  <a:lnTo>
                    <a:pt x="82" y="224"/>
                  </a:lnTo>
                  <a:lnTo>
                    <a:pt x="72" y="230"/>
                  </a:lnTo>
                  <a:lnTo>
                    <a:pt x="54" y="254"/>
                  </a:lnTo>
                  <a:lnTo>
                    <a:pt x="32" y="268"/>
                  </a:lnTo>
                  <a:lnTo>
                    <a:pt x="30" y="274"/>
                  </a:lnTo>
                  <a:lnTo>
                    <a:pt x="26" y="278"/>
                  </a:lnTo>
                  <a:lnTo>
                    <a:pt x="22" y="280"/>
                  </a:lnTo>
                  <a:lnTo>
                    <a:pt x="20" y="282"/>
                  </a:lnTo>
                  <a:lnTo>
                    <a:pt x="16" y="284"/>
                  </a:lnTo>
                  <a:lnTo>
                    <a:pt x="16" y="284"/>
                  </a:lnTo>
                  <a:lnTo>
                    <a:pt x="14" y="290"/>
                  </a:lnTo>
                  <a:lnTo>
                    <a:pt x="12" y="294"/>
                  </a:lnTo>
                  <a:lnTo>
                    <a:pt x="10" y="298"/>
                  </a:lnTo>
                  <a:lnTo>
                    <a:pt x="8" y="300"/>
                  </a:lnTo>
                  <a:lnTo>
                    <a:pt x="8" y="300"/>
                  </a:lnTo>
                  <a:lnTo>
                    <a:pt x="2" y="312"/>
                  </a:lnTo>
                  <a:lnTo>
                    <a:pt x="0" y="324"/>
                  </a:lnTo>
                  <a:lnTo>
                    <a:pt x="4" y="334"/>
                  </a:lnTo>
                  <a:lnTo>
                    <a:pt x="8" y="338"/>
                  </a:lnTo>
                  <a:lnTo>
                    <a:pt x="10" y="340"/>
                  </a:lnTo>
                  <a:lnTo>
                    <a:pt x="10" y="342"/>
                  </a:lnTo>
                  <a:lnTo>
                    <a:pt x="10" y="344"/>
                  </a:lnTo>
                  <a:lnTo>
                    <a:pt x="8" y="344"/>
                  </a:lnTo>
                  <a:lnTo>
                    <a:pt x="8" y="346"/>
                  </a:lnTo>
                  <a:lnTo>
                    <a:pt x="6" y="348"/>
                  </a:lnTo>
                  <a:lnTo>
                    <a:pt x="6" y="352"/>
                  </a:lnTo>
                  <a:lnTo>
                    <a:pt x="6" y="356"/>
                  </a:lnTo>
                  <a:lnTo>
                    <a:pt x="6" y="358"/>
                  </a:lnTo>
                  <a:lnTo>
                    <a:pt x="6" y="358"/>
                  </a:lnTo>
                  <a:lnTo>
                    <a:pt x="2" y="364"/>
                  </a:lnTo>
                  <a:lnTo>
                    <a:pt x="2" y="370"/>
                  </a:lnTo>
                  <a:lnTo>
                    <a:pt x="2" y="376"/>
                  </a:lnTo>
                  <a:lnTo>
                    <a:pt x="2" y="380"/>
                  </a:lnTo>
                  <a:lnTo>
                    <a:pt x="4" y="384"/>
                  </a:lnTo>
                  <a:lnTo>
                    <a:pt x="4" y="386"/>
                  </a:lnTo>
                  <a:lnTo>
                    <a:pt x="4" y="388"/>
                  </a:lnTo>
                  <a:lnTo>
                    <a:pt x="8" y="394"/>
                  </a:lnTo>
                  <a:lnTo>
                    <a:pt x="10" y="400"/>
                  </a:lnTo>
                  <a:lnTo>
                    <a:pt x="16" y="404"/>
                  </a:lnTo>
                  <a:lnTo>
                    <a:pt x="20" y="408"/>
                  </a:lnTo>
                  <a:lnTo>
                    <a:pt x="24" y="410"/>
                  </a:lnTo>
                  <a:lnTo>
                    <a:pt x="28" y="412"/>
                  </a:lnTo>
                  <a:lnTo>
                    <a:pt x="30" y="412"/>
                  </a:lnTo>
                  <a:lnTo>
                    <a:pt x="36" y="410"/>
                  </a:lnTo>
                  <a:lnTo>
                    <a:pt x="42" y="406"/>
                  </a:lnTo>
                  <a:lnTo>
                    <a:pt x="46" y="402"/>
                  </a:lnTo>
                  <a:lnTo>
                    <a:pt x="50" y="398"/>
                  </a:lnTo>
                  <a:lnTo>
                    <a:pt x="52" y="394"/>
                  </a:lnTo>
                  <a:lnTo>
                    <a:pt x="54" y="392"/>
                  </a:lnTo>
                  <a:lnTo>
                    <a:pt x="54" y="390"/>
                  </a:lnTo>
                  <a:lnTo>
                    <a:pt x="54" y="384"/>
                  </a:lnTo>
                  <a:lnTo>
                    <a:pt x="56" y="380"/>
                  </a:lnTo>
                  <a:lnTo>
                    <a:pt x="56" y="376"/>
                  </a:lnTo>
                  <a:lnTo>
                    <a:pt x="58" y="376"/>
                  </a:lnTo>
                  <a:lnTo>
                    <a:pt x="58" y="374"/>
                  </a:lnTo>
                  <a:lnTo>
                    <a:pt x="62" y="374"/>
                  </a:lnTo>
                  <a:lnTo>
                    <a:pt x="64" y="372"/>
                  </a:lnTo>
                  <a:lnTo>
                    <a:pt x="68" y="370"/>
                  </a:lnTo>
                  <a:lnTo>
                    <a:pt x="70" y="368"/>
                  </a:lnTo>
                  <a:lnTo>
                    <a:pt x="70" y="366"/>
                  </a:lnTo>
                  <a:lnTo>
                    <a:pt x="72" y="364"/>
                  </a:lnTo>
                  <a:lnTo>
                    <a:pt x="76" y="358"/>
                  </a:lnTo>
                  <a:lnTo>
                    <a:pt x="78" y="352"/>
                  </a:lnTo>
                  <a:lnTo>
                    <a:pt x="80" y="346"/>
                  </a:lnTo>
                  <a:lnTo>
                    <a:pt x="80" y="344"/>
                  </a:lnTo>
                  <a:lnTo>
                    <a:pt x="80" y="342"/>
                  </a:lnTo>
                  <a:lnTo>
                    <a:pt x="80" y="340"/>
                  </a:lnTo>
                  <a:lnTo>
                    <a:pt x="86" y="356"/>
                  </a:lnTo>
                  <a:lnTo>
                    <a:pt x="88" y="356"/>
                  </a:lnTo>
                  <a:lnTo>
                    <a:pt x="92" y="354"/>
                  </a:lnTo>
                  <a:lnTo>
                    <a:pt x="96" y="350"/>
                  </a:lnTo>
                  <a:lnTo>
                    <a:pt x="100" y="340"/>
                  </a:lnTo>
                  <a:lnTo>
                    <a:pt x="100" y="324"/>
                  </a:lnTo>
                  <a:lnTo>
                    <a:pt x="100" y="318"/>
                  </a:lnTo>
                  <a:lnTo>
                    <a:pt x="100" y="306"/>
                  </a:lnTo>
                  <a:lnTo>
                    <a:pt x="102" y="290"/>
                  </a:lnTo>
                  <a:lnTo>
                    <a:pt x="102" y="274"/>
                  </a:lnTo>
                  <a:lnTo>
                    <a:pt x="102" y="260"/>
                  </a:lnTo>
                  <a:lnTo>
                    <a:pt x="98" y="254"/>
                  </a:lnTo>
                  <a:lnTo>
                    <a:pt x="120" y="240"/>
                  </a:lnTo>
                  <a:lnTo>
                    <a:pt x="122" y="216"/>
                  </a:lnTo>
                  <a:lnTo>
                    <a:pt x="132" y="198"/>
                  </a:lnTo>
                  <a:lnTo>
                    <a:pt x="134" y="182"/>
                  </a:lnTo>
                  <a:lnTo>
                    <a:pt x="136" y="182"/>
                  </a:lnTo>
                  <a:lnTo>
                    <a:pt x="138" y="182"/>
                  </a:lnTo>
                  <a:lnTo>
                    <a:pt x="140" y="178"/>
                  </a:lnTo>
                  <a:lnTo>
                    <a:pt x="144" y="174"/>
                  </a:lnTo>
                  <a:lnTo>
                    <a:pt x="148" y="170"/>
                  </a:lnTo>
                  <a:lnTo>
                    <a:pt x="152" y="166"/>
                  </a:lnTo>
                  <a:lnTo>
                    <a:pt x="154" y="162"/>
                  </a:lnTo>
                  <a:lnTo>
                    <a:pt x="158" y="158"/>
                  </a:lnTo>
                  <a:lnTo>
                    <a:pt x="158" y="136"/>
                  </a:lnTo>
                  <a:lnTo>
                    <a:pt x="160" y="134"/>
                  </a:lnTo>
                  <a:lnTo>
                    <a:pt x="162" y="134"/>
                  </a:lnTo>
                  <a:lnTo>
                    <a:pt x="164" y="130"/>
                  </a:lnTo>
                  <a:lnTo>
                    <a:pt x="166" y="124"/>
                  </a:lnTo>
                  <a:lnTo>
                    <a:pt x="166" y="122"/>
                  </a:lnTo>
                  <a:lnTo>
                    <a:pt x="170" y="112"/>
                  </a:lnTo>
                  <a:lnTo>
                    <a:pt x="178" y="98"/>
                  </a:lnTo>
                  <a:lnTo>
                    <a:pt x="196" y="82"/>
                  </a:lnTo>
                  <a:lnTo>
                    <a:pt x="224" y="64"/>
                  </a:lnTo>
                  <a:lnTo>
                    <a:pt x="224" y="64"/>
                  </a:lnTo>
                  <a:lnTo>
                    <a:pt x="226" y="64"/>
                  </a:lnTo>
                  <a:lnTo>
                    <a:pt x="230" y="64"/>
                  </a:lnTo>
                  <a:lnTo>
                    <a:pt x="234" y="64"/>
                  </a:lnTo>
                  <a:lnTo>
                    <a:pt x="238" y="66"/>
                  </a:lnTo>
                  <a:lnTo>
                    <a:pt x="242" y="70"/>
                  </a:lnTo>
                  <a:lnTo>
                    <a:pt x="260" y="72"/>
                  </a:lnTo>
                  <a:lnTo>
                    <a:pt x="260" y="72"/>
                  </a:lnTo>
                  <a:lnTo>
                    <a:pt x="264" y="70"/>
                  </a:lnTo>
                  <a:lnTo>
                    <a:pt x="266" y="70"/>
                  </a:lnTo>
                  <a:lnTo>
                    <a:pt x="270" y="68"/>
                  </a:lnTo>
                  <a:lnTo>
                    <a:pt x="272" y="66"/>
                  </a:lnTo>
                  <a:lnTo>
                    <a:pt x="276" y="64"/>
                  </a:lnTo>
                  <a:lnTo>
                    <a:pt x="276" y="60"/>
                  </a:lnTo>
                  <a:lnTo>
                    <a:pt x="276" y="60"/>
                  </a:lnTo>
                  <a:lnTo>
                    <a:pt x="276" y="58"/>
                  </a:lnTo>
                  <a:lnTo>
                    <a:pt x="278" y="56"/>
                  </a:lnTo>
                  <a:lnTo>
                    <a:pt x="280" y="52"/>
                  </a:lnTo>
                  <a:lnTo>
                    <a:pt x="284" y="50"/>
                  </a:lnTo>
                  <a:lnTo>
                    <a:pt x="288" y="50"/>
                  </a:lnTo>
                  <a:lnTo>
                    <a:pt x="294" y="50"/>
                  </a:lnTo>
                  <a:lnTo>
                    <a:pt x="326" y="66"/>
                  </a:lnTo>
                  <a:lnTo>
                    <a:pt x="326" y="66"/>
                  </a:lnTo>
                  <a:lnTo>
                    <a:pt x="326" y="66"/>
                  </a:lnTo>
                  <a:lnTo>
                    <a:pt x="328" y="64"/>
                  </a:lnTo>
                  <a:lnTo>
                    <a:pt x="328" y="62"/>
                  </a:lnTo>
                  <a:lnTo>
                    <a:pt x="328" y="56"/>
                  </a:lnTo>
                  <a:lnTo>
                    <a:pt x="336" y="56"/>
                  </a:lnTo>
                  <a:lnTo>
                    <a:pt x="326" y="5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59" name="Freeform 220"/>
            <p:cNvSpPr/>
            <p:nvPr/>
          </p:nvSpPr>
          <p:spPr bwMode="gray">
            <a:xfrm>
              <a:off x="739" y="2478"/>
              <a:ext cx="158" cy="132"/>
            </a:xfrm>
            <a:custGeom>
              <a:avLst/>
              <a:gdLst/>
              <a:ahLst/>
              <a:cxnLst>
                <a:cxn ang="0">
                  <a:pos x="154" y="46"/>
                </a:cxn>
                <a:cxn ang="0">
                  <a:pos x="146" y="46"/>
                </a:cxn>
                <a:cxn ang="0">
                  <a:pos x="136" y="48"/>
                </a:cxn>
                <a:cxn ang="0">
                  <a:pos x="132" y="54"/>
                </a:cxn>
                <a:cxn ang="0">
                  <a:pos x="126" y="58"/>
                </a:cxn>
                <a:cxn ang="0">
                  <a:pos x="120" y="66"/>
                </a:cxn>
                <a:cxn ang="0">
                  <a:pos x="120" y="74"/>
                </a:cxn>
                <a:cxn ang="0">
                  <a:pos x="120" y="78"/>
                </a:cxn>
                <a:cxn ang="0">
                  <a:pos x="116" y="84"/>
                </a:cxn>
                <a:cxn ang="0">
                  <a:pos x="110" y="92"/>
                </a:cxn>
                <a:cxn ang="0">
                  <a:pos x="96" y="118"/>
                </a:cxn>
                <a:cxn ang="0">
                  <a:pos x="92" y="118"/>
                </a:cxn>
                <a:cxn ang="0">
                  <a:pos x="78" y="118"/>
                </a:cxn>
                <a:cxn ang="0">
                  <a:pos x="68" y="116"/>
                </a:cxn>
                <a:cxn ang="0">
                  <a:pos x="60" y="118"/>
                </a:cxn>
                <a:cxn ang="0">
                  <a:pos x="52" y="120"/>
                </a:cxn>
                <a:cxn ang="0">
                  <a:pos x="50" y="122"/>
                </a:cxn>
                <a:cxn ang="0">
                  <a:pos x="44" y="120"/>
                </a:cxn>
                <a:cxn ang="0">
                  <a:pos x="38" y="120"/>
                </a:cxn>
                <a:cxn ang="0">
                  <a:pos x="32" y="124"/>
                </a:cxn>
                <a:cxn ang="0">
                  <a:pos x="30" y="132"/>
                </a:cxn>
                <a:cxn ang="0">
                  <a:pos x="26" y="132"/>
                </a:cxn>
                <a:cxn ang="0">
                  <a:pos x="20" y="128"/>
                </a:cxn>
                <a:cxn ang="0">
                  <a:pos x="18" y="122"/>
                </a:cxn>
                <a:cxn ang="0">
                  <a:pos x="16" y="120"/>
                </a:cxn>
                <a:cxn ang="0">
                  <a:pos x="16" y="118"/>
                </a:cxn>
                <a:cxn ang="0">
                  <a:pos x="16" y="118"/>
                </a:cxn>
                <a:cxn ang="0">
                  <a:pos x="16" y="114"/>
                </a:cxn>
                <a:cxn ang="0">
                  <a:pos x="20" y="104"/>
                </a:cxn>
                <a:cxn ang="0">
                  <a:pos x="24" y="102"/>
                </a:cxn>
                <a:cxn ang="0">
                  <a:pos x="30" y="98"/>
                </a:cxn>
                <a:cxn ang="0">
                  <a:pos x="28" y="88"/>
                </a:cxn>
                <a:cxn ang="0">
                  <a:pos x="30" y="70"/>
                </a:cxn>
                <a:cxn ang="0">
                  <a:pos x="30" y="50"/>
                </a:cxn>
                <a:cxn ang="0">
                  <a:pos x="32" y="42"/>
                </a:cxn>
                <a:cxn ang="0">
                  <a:pos x="38" y="38"/>
                </a:cxn>
                <a:cxn ang="0">
                  <a:pos x="38" y="34"/>
                </a:cxn>
                <a:cxn ang="0">
                  <a:pos x="36" y="32"/>
                </a:cxn>
                <a:cxn ang="0">
                  <a:pos x="28" y="28"/>
                </a:cxn>
                <a:cxn ang="0">
                  <a:pos x="26" y="28"/>
                </a:cxn>
                <a:cxn ang="0">
                  <a:pos x="24" y="28"/>
                </a:cxn>
                <a:cxn ang="0">
                  <a:pos x="10" y="30"/>
                </a:cxn>
                <a:cxn ang="0">
                  <a:pos x="4" y="24"/>
                </a:cxn>
                <a:cxn ang="0">
                  <a:pos x="4" y="20"/>
                </a:cxn>
                <a:cxn ang="0">
                  <a:pos x="0" y="14"/>
                </a:cxn>
                <a:cxn ang="0">
                  <a:pos x="2" y="12"/>
                </a:cxn>
                <a:cxn ang="0">
                  <a:pos x="4" y="10"/>
                </a:cxn>
                <a:cxn ang="0">
                  <a:pos x="18" y="0"/>
                </a:cxn>
                <a:cxn ang="0">
                  <a:pos x="22" y="0"/>
                </a:cxn>
                <a:cxn ang="0">
                  <a:pos x="26" y="2"/>
                </a:cxn>
                <a:cxn ang="0">
                  <a:pos x="58" y="6"/>
                </a:cxn>
                <a:cxn ang="0">
                  <a:pos x="84" y="8"/>
                </a:cxn>
                <a:cxn ang="0">
                  <a:pos x="98" y="6"/>
                </a:cxn>
                <a:cxn ang="0">
                  <a:pos x="102" y="8"/>
                </a:cxn>
                <a:cxn ang="0">
                  <a:pos x="102" y="12"/>
                </a:cxn>
                <a:cxn ang="0">
                  <a:pos x="106" y="14"/>
                </a:cxn>
                <a:cxn ang="0">
                  <a:pos x="112" y="18"/>
                </a:cxn>
                <a:cxn ang="0">
                  <a:pos x="114" y="18"/>
                </a:cxn>
                <a:cxn ang="0">
                  <a:pos x="120" y="22"/>
                </a:cxn>
                <a:cxn ang="0">
                  <a:pos x="126" y="28"/>
                </a:cxn>
                <a:cxn ang="0">
                  <a:pos x="134" y="36"/>
                </a:cxn>
                <a:cxn ang="0">
                  <a:pos x="152" y="42"/>
                </a:cxn>
                <a:cxn ang="0">
                  <a:pos x="154" y="46"/>
                </a:cxn>
              </a:cxnLst>
              <a:rect l="0" t="0" r="r" b="b"/>
              <a:pathLst>
                <a:path w="158" h="132">
                  <a:moveTo>
                    <a:pt x="154" y="46"/>
                  </a:moveTo>
                  <a:lnTo>
                    <a:pt x="154" y="46"/>
                  </a:lnTo>
                  <a:lnTo>
                    <a:pt x="150" y="46"/>
                  </a:lnTo>
                  <a:lnTo>
                    <a:pt x="146" y="46"/>
                  </a:lnTo>
                  <a:lnTo>
                    <a:pt x="142" y="46"/>
                  </a:lnTo>
                  <a:lnTo>
                    <a:pt x="136" y="48"/>
                  </a:lnTo>
                  <a:lnTo>
                    <a:pt x="132" y="52"/>
                  </a:lnTo>
                  <a:lnTo>
                    <a:pt x="132" y="54"/>
                  </a:lnTo>
                  <a:lnTo>
                    <a:pt x="130" y="54"/>
                  </a:lnTo>
                  <a:lnTo>
                    <a:pt x="126" y="58"/>
                  </a:lnTo>
                  <a:lnTo>
                    <a:pt x="122" y="62"/>
                  </a:lnTo>
                  <a:lnTo>
                    <a:pt x="120" y="66"/>
                  </a:lnTo>
                  <a:lnTo>
                    <a:pt x="118" y="70"/>
                  </a:lnTo>
                  <a:lnTo>
                    <a:pt x="120" y="74"/>
                  </a:lnTo>
                  <a:lnTo>
                    <a:pt x="122" y="78"/>
                  </a:lnTo>
                  <a:lnTo>
                    <a:pt x="120" y="78"/>
                  </a:lnTo>
                  <a:lnTo>
                    <a:pt x="118" y="80"/>
                  </a:lnTo>
                  <a:lnTo>
                    <a:pt x="116" y="84"/>
                  </a:lnTo>
                  <a:lnTo>
                    <a:pt x="112" y="88"/>
                  </a:lnTo>
                  <a:lnTo>
                    <a:pt x="110" y="92"/>
                  </a:lnTo>
                  <a:lnTo>
                    <a:pt x="106" y="96"/>
                  </a:lnTo>
                  <a:lnTo>
                    <a:pt x="96" y="118"/>
                  </a:lnTo>
                  <a:lnTo>
                    <a:pt x="94" y="118"/>
                  </a:lnTo>
                  <a:lnTo>
                    <a:pt x="92" y="118"/>
                  </a:lnTo>
                  <a:lnTo>
                    <a:pt x="86" y="118"/>
                  </a:lnTo>
                  <a:lnTo>
                    <a:pt x="78" y="118"/>
                  </a:lnTo>
                  <a:lnTo>
                    <a:pt x="68" y="116"/>
                  </a:lnTo>
                  <a:lnTo>
                    <a:pt x="68" y="116"/>
                  </a:lnTo>
                  <a:lnTo>
                    <a:pt x="64" y="116"/>
                  </a:lnTo>
                  <a:lnTo>
                    <a:pt x="60" y="118"/>
                  </a:lnTo>
                  <a:lnTo>
                    <a:pt x="56" y="118"/>
                  </a:lnTo>
                  <a:lnTo>
                    <a:pt x="52" y="120"/>
                  </a:lnTo>
                  <a:lnTo>
                    <a:pt x="50" y="122"/>
                  </a:lnTo>
                  <a:lnTo>
                    <a:pt x="50" y="122"/>
                  </a:lnTo>
                  <a:lnTo>
                    <a:pt x="48" y="120"/>
                  </a:lnTo>
                  <a:lnTo>
                    <a:pt x="44" y="120"/>
                  </a:lnTo>
                  <a:lnTo>
                    <a:pt x="40" y="120"/>
                  </a:lnTo>
                  <a:lnTo>
                    <a:pt x="38" y="120"/>
                  </a:lnTo>
                  <a:lnTo>
                    <a:pt x="34" y="122"/>
                  </a:lnTo>
                  <a:lnTo>
                    <a:pt x="32" y="124"/>
                  </a:lnTo>
                  <a:lnTo>
                    <a:pt x="30" y="128"/>
                  </a:lnTo>
                  <a:lnTo>
                    <a:pt x="30" y="132"/>
                  </a:lnTo>
                  <a:lnTo>
                    <a:pt x="28" y="132"/>
                  </a:lnTo>
                  <a:lnTo>
                    <a:pt x="26" y="132"/>
                  </a:lnTo>
                  <a:lnTo>
                    <a:pt x="24" y="130"/>
                  </a:lnTo>
                  <a:lnTo>
                    <a:pt x="20" y="128"/>
                  </a:lnTo>
                  <a:lnTo>
                    <a:pt x="18" y="126"/>
                  </a:lnTo>
                  <a:lnTo>
                    <a:pt x="18" y="122"/>
                  </a:lnTo>
                  <a:lnTo>
                    <a:pt x="16" y="122"/>
                  </a:lnTo>
                  <a:lnTo>
                    <a:pt x="16" y="120"/>
                  </a:lnTo>
                  <a:lnTo>
                    <a:pt x="16" y="118"/>
                  </a:lnTo>
                  <a:lnTo>
                    <a:pt x="16" y="118"/>
                  </a:lnTo>
                  <a:lnTo>
                    <a:pt x="16" y="118"/>
                  </a:lnTo>
                  <a:lnTo>
                    <a:pt x="16" y="118"/>
                  </a:lnTo>
                  <a:lnTo>
                    <a:pt x="16" y="116"/>
                  </a:lnTo>
                  <a:lnTo>
                    <a:pt x="16" y="114"/>
                  </a:lnTo>
                  <a:lnTo>
                    <a:pt x="18" y="108"/>
                  </a:lnTo>
                  <a:lnTo>
                    <a:pt x="20" y="104"/>
                  </a:lnTo>
                  <a:lnTo>
                    <a:pt x="22" y="102"/>
                  </a:lnTo>
                  <a:lnTo>
                    <a:pt x="24" y="102"/>
                  </a:lnTo>
                  <a:lnTo>
                    <a:pt x="26" y="102"/>
                  </a:lnTo>
                  <a:lnTo>
                    <a:pt x="30" y="98"/>
                  </a:lnTo>
                  <a:lnTo>
                    <a:pt x="24" y="92"/>
                  </a:lnTo>
                  <a:lnTo>
                    <a:pt x="28" y="88"/>
                  </a:lnTo>
                  <a:lnTo>
                    <a:pt x="30" y="80"/>
                  </a:lnTo>
                  <a:lnTo>
                    <a:pt x="30" y="70"/>
                  </a:lnTo>
                  <a:lnTo>
                    <a:pt x="26" y="60"/>
                  </a:lnTo>
                  <a:lnTo>
                    <a:pt x="30" y="50"/>
                  </a:lnTo>
                  <a:lnTo>
                    <a:pt x="32" y="42"/>
                  </a:lnTo>
                  <a:lnTo>
                    <a:pt x="32" y="42"/>
                  </a:lnTo>
                  <a:lnTo>
                    <a:pt x="36" y="40"/>
                  </a:lnTo>
                  <a:lnTo>
                    <a:pt x="38" y="38"/>
                  </a:lnTo>
                  <a:lnTo>
                    <a:pt x="38" y="36"/>
                  </a:lnTo>
                  <a:lnTo>
                    <a:pt x="38" y="34"/>
                  </a:lnTo>
                  <a:lnTo>
                    <a:pt x="38" y="34"/>
                  </a:lnTo>
                  <a:lnTo>
                    <a:pt x="36" y="32"/>
                  </a:lnTo>
                  <a:lnTo>
                    <a:pt x="28" y="28"/>
                  </a:lnTo>
                  <a:lnTo>
                    <a:pt x="28" y="28"/>
                  </a:lnTo>
                  <a:lnTo>
                    <a:pt x="26" y="28"/>
                  </a:lnTo>
                  <a:lnTo>
                    <a:pt x="26" y="28"/>
                  </a:lnTo>
                  <a:lnTo>
                    <a:pt x="24" y="28"/>
                  </a:lnTo>
                  <a:lnTo>
                    <a:pt x="24" y="28"/>
                  </a:lnTo>
                  <a:lnTo>
                    <a:pt x="26" y="28"/>
                  </a:lnTo>
                  <a:lnTo>
                    <a:pt x="10" y="30"/>
                  </a:lnTo>
                  <a:lnTo>
                    <a:pt x="4" y="28"/>
                  </a:lnTo>
                  <a:lnTo>
                    <a:pt x="4" y="24"/>
                  </a:lnTo>
                  <a:lnTo>
                    <a:pt x="4" y="22"/>
                  </a:lnTo>
                  <a:lnTo>
                    <a:pt x="4" y="20"/>
                  </a:lnTo>
                  <a:lnTo>
                    <a:pt x="2" y="16"/>
                  </a:lnTo>
                  <a:lnTo>
                    <a:pt x="0" y="14"/>
                  </a:lnTo>
                  <a:lnTo>
                    <a:pt x="2" y="14"/>
                  </a:lnTo>
                  <a:lnTo>
                    <a:pt x="2" y="12"/>
                  </a:lnTo>
                  <a:lnTo>
                    <a:pt x="2" y="10"/>
                  </a:lnTo>
                  <a:lnTo>
                    <a:pt x="4" y="10"/>
                  </a:lnTo>
                  <a:lnTo>
                    <a:pt x="8" y="10"/>
                  </a:lnTo>
                  <a:lnTo>
                    <a:pt x="18" y="0"/>
                  </a:lnTo>
                  <a:lnTo>
                    <a:pt x="20" y="0"/>
                  </a:lnTo>
                  <a:lnTo>
                    <a:pt x="22" y="0"/>
                  </a:lnTo>
                  <a:lnTo>
                    <a:pt x="24" y="0"/>
                  </a:lnTo>
                  <a:lnTo>
                    <a:pt x="26" y="2"/>
                  </a:lnTo>
                  <a:lnTo>
                    <a:pt x="54" y="6"/>
                  </a:lnTo>
                  <a:lnTo>
                    <a:pt x="58" y="6"/>
                  </a:lnTo>
                  <a:lnTo>
                    <a:pt x="72" y="6"/>
                  </a:lnTo>
                  <a:lnTo>
                    <a:pt x="84" y="8"/>
                  </a:lnTo>
                  <a:lnTo>
                    <a:pt x="98" y="4"/>
                  </a:lnTo>
                  <a:lnTo>
                    <a:pt x="98" y="6"/>
                  </a:lnTo>
                  <a:lnTo>
                    <a:pt x="100" y="6"/>
                  </a:lnTo>
                  <a:lnTo>
                    <a:pt x="102" y="8"/>
                  </a:lnTo>
                  <a:lnTo>
                    <a:pt x="102" y="10"/>
                  </a:lnTo>
                  <a:lnTo>
                    <a:pt x="102" y="12"/>
                  </a:lnTo>
                  <a:lnTo>
                    <a:pt x="104" y="12"/>
                  </a:lnTo>
                  <a:lnTo>
                    <a:pt x="106" y="14"/>
                  </a:lnTo>
                  <a:lnTo>
                    <a:pt x="108" y="16"/>
                  </a:lnTo>
                  <a:lnTo>
                    <a:pt x="112" y="18"/>
                  </a:lnTo>
                  <a:lnTo>
                    <a:pt x="114" y="18"/>
                  </a:lnTo>
                  <a:lnTo>
                    <a:pt x="114" y="18"/>
                  </a:lnTo>
                  <a:lnTo>
                    <a:pt x="116" y="20"/>
                  </a:lnTo>
                  <a:lnTo>
                    <a:pt x="120" y="22"/>
                  </a:lnTo>
                  <a:lnTo>
                    <a:pt x="122" y="24"/>
                  </a:lnTo>
                  <a:lnTo>
                    <a:pt x="126" y="28"/>
                  </a:lnTo>
                  <a:lnTo>
                    <a:pt x="126" y="26"/>
                  </a:lnTo>
                  <a:lnTo>
                    <a:pt x="134" y="36"/>
                  </a:lnTo>
                  <a:lnTo>
                    <a:pt x="134" y="36"/>
                  </a:lnTo>
                  <a:lnTo>
                    <a:pt x="152" y="42"/>
                  </a:lnTo>
                  <a:lnTo>
                    <a:pt x="158" y="44"/>
                  </a:lnTo>
                  <a:lnTo>
                    <a:pt x="154" y="4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60" name="Freeform 221"/>
            <p:cNvSpPr/>
            <p:nvPr/>
          </p:nvSpPr>
          <p:spPr bwMode="gray">
            <a:xfrm>
              <a:off x="939" y="2440"/>
              <a:ext cx="156" cy="146"/>
            </a:xfrm>
            <a:custGeom>
              <a:avLst/>
              <a:gdLst/>
              <a:ahLst/>
              <a:cxnLst>
                <a:cxn ang="0">
                  <a:pos x="94" y="14"/>
                </a:cxn>
                <a:cxn ang="0">
                  <a:pos x="92" y="16"/>
                </a:cxn>
                <a:cxn ang="0">
                  <a:pos x="92" y="16"/>
                </a:cxn>
                <a:cxn ang="0">
                  <a:pos x="94" y="18"/>
                </a:cxn>
                <a:cxn ang="0">
                  <a:pos x="94" y="20"/>
                </a:cxn>
                <a:cxn ang="0">
                  <a:pos x="76" y="28"/>
                </a:cxn>
                <a:cxn ang="0">
                  <a:pos x="78" y="32"/>
                </a:cxn>
                <a:cxn ang="0">
                  <a:pos x="84" y="38"/>
                </a:cxn>
                <a:cxn ang="0">
                  <a:pos x="94" y="46"/>
                </a:cxn>
                <a:cxn ang="0">
                  <a:pos x="104" y="52"/>
                </a:cxn>
                <a:cxn ang="0">
                  <a:pos x="102" y="56"/>
                </a:cxn>
                <a:cxn ang="0">
                  <a:pos x="104" y="62"/>
                </a:cxn>
                <a:cxn ang="0">
                  <a:pos x="138" y="90"/>
                </a:cxn>
                <a:cxn ang="0">
                  <a:pos x="156" y="120"/>
                </a:cxn>
                <a:cxn ang="0">
                  <a:pos x="144" y="118"/>
                </a:cxn>
                <a:cxn ang="0">
                  <a:pos x="134" y="122"/>
                </a:cxn>
                <a:cxn ang="0">
                  <a:pos x="130" y="134"/>
                </a:cxn>
                <a:cxn ang="0">
                  <a:pos x="124" y="146"/>
                </a:cxn>
                <a:cxn ang="0">
                  <a:pos x="120" y="134"/>
                </a:cxn>
                <a:cxn ang="0">
                  <a:pos x="118" y="132"/>
                </a:cxn>
                <a:cxn ang="0">
                  <a:pos x="116" y="130"/>
                </a:cxn>
                <a:cxn ang="0">
                  <a:pos x="118" y="128"/>
                </a:cxn>
                <a:cxn ang="0">
                  <a:pos x="122" y="112"/>
                </a:cxn>
                <a:cxn ang="0">
                  <a:pos x="110" y="106"/>
                </a:cxn>
                <a:cxn ang="0">
                  <a:pos x="80" y="84"/>
                </a:cxn>
                <a:cxn ang="0">
                  <a:pos x="50" y="54"/>
                </a:cxn>
                <a:cxn ang="0">
                  <a:pos x="50" y="50"/>
                </a:cxn>
                <a:cxn ang="0">
                  <a:pos x="48" y="44"/>
                </a:cxn>
                <a:cxn ang="0">
                  <a:pos x="44" y="40"/>
                </a:cxn>
                <a:cxn ang="0">
                  <a:pos x="18" y="48"/>
                </a:cxn>
                <a:cxn ang="0">
                  <a:pos x="12" y="48"/>
                </a:cxn>
                <a:cxn ang="0">
                  <a:pos x="4" y="34"/>
                </a:cxn>
                <a:cxn ang="0">
                  <a:pos x="2" y="32"/>
                </a:cxn>
                <a:cxn ang="0">
                  <a:pos x="0" y="22"/>
                </a:cxn>
                <a:cxn ang="0">
                  <a:pos x="12" y="22"/>
                </a:cxn>
                <a:cxn ang="0">
                  <a:pos x="16" y="24"/>
                </a:cxn>
                <a:cxn ang="0">
                  <a:pos x="24" y="12"/>
                </a:cxn>
                <a:cxn ang="0">
                  <a:pos x="30" y="10"/>
                </a:cxn>
                <a:cxn ang="0">
                  <a:pos x="30" y="14"/>
                </a:cxn>
                <a:cxn ang="0">
                  <a:pos x="32" y="16"/>
                </a:cxn>
                <a:cxn ang="0">
                  <a:pos x="36" y="14"/>
                </a:cxn>
                <a:cxn ang="0">
                  <a:pos x="40" y="12"/>
                </a:cxn>
                <a:cxn ang="0">
                  <a:pos x="42" y="10"/>
                </a:cxn>
                <a:cxn ang="0">
                  <a:pos x="44" y="8"/>
                </a:cxn>
                <a:cxn ang="0">
                  <a:pos x="44" y="10"/>
                </a:cxn>
                <a:cxn ang="0">
                  <a:pos x="46" y="12"/>
                </a:cxn>
                <a:cxn ang="0">
                  <a:pos x="48" y="10"/>
                </a:cxn>
                <a:cxn ang="0">
                  <a:pos x="48" y="8"/>
                </a:cxn>
                <a:cxn ang="0">
                  <a:pos x="46" y="4"/>
                </a:cxn>
                <a:cxn ang="0">
                  <a:pos x="48" y="4"/>
                </a:cxn>
                <a:cxn ang="0">
                  <a:pos x="50" y="2"/>
                </a:cxn>
                <a:cxn ang="0">
                  <a:pos x="54" y="0"/>
                </a:cxn>
                <a:cxn ang="0">
                  <a:pos x="58" y="0"/>
                </a:cxn>
                <a:cxn ang="0">
                  <a:pos x="62" y="0"/>
                </a:cxn>
                <a:cxn ang="0">
                  <a:pos x="66" y="0"/>
                </a:cxn>
                <a:cxn ang="0">
                  <a:pos x="72" y="0"/>
                </a:cxn>
                <a:cxn ang="0">
                  <a:pos x="74" y="4"/>
                </a:cxn>
                <a:cxn ang="0">
                  <a:pos x="80" y="8"/>
                </a:cxn>
                <a:cxn ang="0">
                  <a:pos x="88" y="12"/>
                </a:cxn>
                <a:cxn ang="0">
                  <a:pos x="94" y="14"/>
                </a:cxn>
              </a:cxnLst>
              <a:rect l="0" t="0" r="r" b="b"/>
              <a:pathLst>
                <a:path w="156" h="146">
                  <a:moveTo>
                    <a:pt x="94" y="14"/>
                  </a:moveTo>
                  <a:lnTo>
                    <a:pt x="94" y="14"/>
                  </a:lnTo>
                  <a:lnTo>
                    <a:pt x="92" y="16"/>
                  </a:lnTo>
                  <a:lnTo>
                    <a:pt x="92" y="16"/>
                  </a:lnTo>
                  <a:lnTo>
                    <a:pt x="92" y="16"/>
                  </a:lnTo>
                  <a:lnTo>
                    <a:pt x="92" y="16"/>
                  </a:lnTo>
                  <a:lnTo>
                    <a:pt x="94" y="18"/>
                  </a:lnTo>
                  <a:lnTo>
                    <a:pt x="94" y="18"/>
                  </a:lnTo>
                  <a:lnTo>
                    <a:pt x="94" y="20"/>
                  </a:lnTo>
                  <a:lnTo>
                    <a:pt x="94" y="20"/>
                  </a:lnTo>
                  <a:lnTo>
                    <a:pt x="84" y="24"/>
                  </a:lnTo>
                  <a:lnTo>
                    <a:pt x="76" y="28"/>
                  </a:lnTo>
                  <a:lnTo>
                    <a:pt x="76" y="28"/>
                  </a:lnTo>
                  <a:lnTo>
                    <a:pt x="78" y="32"/>
                  </a:lnTo>
                  <a:lnTo>
                    <a:pt x="82" y="34"/>
                  </a:lnTo>
                  <a:lnTo>
                    <a:pt x="84" y="38"/>
                  </a:lnTo>
                  <a:lnTo>
                    <a:pt x="88" y="42"/>
                  </a:lnTo>
                  <a:lnTo>
                    <a:pt x="94" y="46"/>
                  </a:lnTo>
                  <a:lnTo>
                    <a:pt x="98" y="50"/>
                  </a:lnTo>
                  <a:lnTo>
                    <a:pt x="104" y="52"/>
                  </a:lnTo>
                  <a:lnTo>
                    <a:pt x="104" y="52"/>
                  </a:lnTo>
                  <a:lnTo>
                    <a:pt x="102" y="56"/>
                  </a:lnTo>
                  <a:lnTo>
                    <a:pt x="104" y="58"/>
                  </a:lnTo>
                  <a:lnTo>
                    <a:pt x="104" y="62"/>
                  </a:lnTo>
                  <a:lnTo>
                    <a:pt x="108" y="64"/>
                  </a:lnTo>
                  <a:lnTo>
                    <a:pt x="138" y="90"/>
                  </a:lnTo>
                  <a:lnTo>
                    <a:pt x="148" y="102"/>
                  </a:lnTo>
                  <a:lnTo>
                    <a:pt x="156" y="120"/>
                  </a:lnTo>
                  <a:lnTo>
                    <a:pt x="152" y="126"/>
                  </a:lnTo>
                  <a:lnTo>
                    <a:pt x="144" y="118"/>
                  </a:lnTo>
                  <a:lnTo>
                    <a:pt x="138" y="118"/>
                  </a:lnTo>
                  <a:lnTo>
                    <a:pt x="134" y="122"/>
                  </a:lnTo>
                  <a:lnTo>
                    <a:pt x="138" y="132"/>
                  </a:lnTo>
                  <a:lnTo>
                    <a:pt x="130" y="134"/>
                  </a:lnTo>
                  <a:lnTo>
                    <a:pt x="130" y="142"/>
                  </a:lnTo>
                  <a:lnTo>
                    <a:pt x="124" y="146"/>
                  </a:lnTo>
                  <a:lnTo>
                    <a:pt x="118" y="142"/>
                  </a:lnTo>
                  <a:lnTo>
                    <a:pt x="120" y="134"/>
                  </a:lnTo>
                  <a:lnTo>
                    <a:pt x="120" y="134"/>
                  </a:lnTo>
                  <a:lnTo>
                    <a:pt x="118" y="132"/>
                  </a:lnTo>
                  <a:lnTo>
                    <a:pt x="118" y="132"/>
                  </a:lnTo>
                  <a:lnTo>
                    <a:pt x="116" y="130"/>
                  </a:lnTo>
                  <a:lnTo>
                    <a:pt x="116" y="128"/>
                  </a:lnTo>
                  <a:lnTo>
                    <a:pt x="118" y="128"/>
                  </a:lnTo>
                  <a:lnTo>
                    <a:pt x="122" y="128"/>
                  </a:lnTo>
                  <a:lnTo>
                    <a:pt x="122" y="112"/>
                  </a:lnTo>
                  <a:lnTo>
                    <a:pt x="114" y="110"/>
                  </a:lnTo>
                  <a:lnTo>
                    <a:pt x="110" y="106"/>
                  </a:lnTo>
                  <a:lnTo>
                    <a:pt x="88" y="92"/>
                  </a:lnTo>
                  <a:lnTo>
                    <a:pt x="80" y="84"/>
                  </a:lnTo>
                  <a:lnTo>
                    <a:pt x="74" y="74"/>
                  </a:lnTo>
                  <a:lnTo>
                    <a:pt x="50" y="54"/>
                  </a:lnTo>
                  <a:lnTo>
                    <a:pt x="50" y="52"/>
                  </a:lnTo>
                  <a:lnTo>
                    <a:pt x="50" y="50"/>
                  </a:lnTo>
                  <a:lnTo>
                    <a:pt x="50" y="48"/>
                  </a:lnTo>
                  <a:lnTo>
                    <a:pt x="48" y="44"/>
                  </a:lnTo>
                  <a:lnTo>
                    <a:pt x="46" y="42"/>
                  </a:lnTo>
                  <a:lnTo>
                    <a:pt x="44" y="40"/>
                  </a:lnTo>
                  <a:lnTo>
                    <a:pt x="38" y="38"/>
                  </a:lnTo>
                  <a:lnTo>
                    <a:pt x="18" y="48"/>
                  </a:lnTo>
                  <a:lnTo>
                    <a:pt x="12" y="48"/>
                  </a:lnTo>
                  <a:lnTo>
                    <a:pt x="12" y="48"/>
                  </a:lnTo>
                  <a:lnTo>
                    <a:pt x="12" y="42"/>
                  </a:lnTo>
                  <a:lnTo>
                    <a:pt x="4" y="34"/>
                  </a:lnTo>
                  <a:lnTo>
                    <a:pt x="4" y="34"/>
                  </a:lnTo>
                  <a:lnTo>
                    <a:pt x="2" y="32"/>
                  </a:lnTo>
                  <a:lnTo>
                    <a:pt x="0" y="28"/>
                  </a:lnTo>
                  <a:lnTo>
                    <a:pt x="0" y="22"/>
                  </a:lnTo>
                  <a:lnTo>
                    <a:pt x="10" y="22"/>
                  </a:lnTo>
                  <a:lnTo>
                    <a:pt x="12" y="22"/>
                  </a:lnTo>
                  <a:lnTo>
                    <a:pt x="14" y="24"/>
                  </a:lnTo>
                  <a:lnTo>
                    <a:pt x="16" y="24"/>
                  </a:lnTo>
                  <a:lnTo>
                    <a:pt x="28" y="16"/>
                  </a:lnTo>
                  <a:lnTo>
                    <a:pt x="24" y="12"/>
                  </a:lnTo>
                  <a:lnTo>
                    <a:pt x="30" y="10"/>
                  </a:lnTo>
                  <a:lnTo>
                    <a:pt x="30" y="10"/>
                  </a:lnTo>
                  <a:lnTo>
                    <a:pt x="30" y="12"/>
                  </a:lnTo>
                  <a:lnTo>
                    <a:pt x="30" y="14"/>
                  </a:lnTo>
                  <a:lnTo>
                    <a:pt x="30" y="14"/>
                  </a:lnTo>
                  <a:lnTo>
                    <a:pt x="32" y="16"/>
                  </a:lnTo>
                  <a:lnTo>
                    <a:pt x="34" y="14"/>
                  </a:lnTo>
                  <a:lnTo>
                    <a:pt x="36" y="14"/>
                  </a:lnTo>
                  <a:lnTo>
                    <a:pt x="40" y="12"/>
                  </a:lnTo>
                  <a:lnTo>
                    <a:pt x="40" y="12"/>
                  </a:lnTo>
                  <a:lnTo>
                    <a:pt x="40" y="10"/>
                  </a:lnTo>
                  <a:lnTo>
                    <a:pt x="42" y="10"/>
                  </a:lnTo>
                  <a:lnTo>
                    <a:pt x="46" y="6"/>
                  </a:lnTo>
                  <a:lnTo>
                    <a:pt x="44" y="8"/>
                  </a:lnTo>
                  <a:lnTo>
                    <a:pt x="44" y="8"/>
                  </a:lnTo>
                  <a:lnTo>
                    <a:pt x="44" y="10"/>
                  </a:lnTo>
                  <a:lnTo>
                    <a:pt x="46" y="12"/>
                  </a:lnTo>
                  <a:lnTo>
                    <a:pt x="46" y="12"/>
                  </a:lnTo>
                  <a:lnTo>
                    <a:pt x="48" y="12"/>
                  </a:lnTo>
                  <a:lnTo>
                    <a:pt x="48" y="10"/>
                  </a:lnTo>
                  <a:lnTo>
                    <a:pt x="48" y="8"/>
                  </a:lnTo>
                  <a:lnTo>
                    <a:pt x="48" y="8"/>
                  </a:lnTo>
                  <a:lnTo>
                    <a:pt x="48" y="6"/>
                  </a:lnTo>
                  <a:lnTo>
                    <a:pt x="46" y="4"/>
                  </a:lnTo>
                  <a:lnTo>
                    <a:pt x="46" y="4"/>
                  </a:lnTo>
                  <a:lnTo>
                    <a:pt x="48" y="4"/>
                  </a:lnTo>
                  <a:lnTo>
                    <a:pt x="50" y="4"/>
                  </a:lnTo>
                  <a:lnTo>
                    <a:pt x="50" y="2"/>
                  </a:lnTo>
                  <a:lnTo>
                    <a:pt x="52" y="2"/>
                  </a:lnTo>
                  <a:lnTo>
                    <a:pt x="54" y="0"/>
                  </a:lnTo>
                  <a:lnTo>
                    <a:pt x="54" y="0"/>
                  </a:lnTo>
                  <a:lnTo>
                    <a:pt x="58" y="0"/>
                  </a:lnTo>
                  <a:lnTo>
                    <a:pt x="62" y="0"/>
                  </a:lnTo>
                  <a:lnTo>
                    <a:pt x="62" y="0"/>
                  </a:lnTo>
                  <a:lnTo>
                    <a:pt x="64" y="0"/>
                  </a:lnTo>
                  <a:lnTo>
                    <a:pt x="66" y="0"/>
                  </a:lnTo>
                  <a:lnTo>
                    <a:pt x="70" y="0"/>
                  </a:lnTo>
                  <a:lnTo>
                    <a:pt x="72" y="0"/>
                  </a:lnTo>
                  <a:lnTo>
                    <a:pt x="74" y="4"/>
                  </a:lnTo>
                  <a:lnTo>
                    <a:pt x="74" y="4"/>
                  </a:lnTo>
                  <a:lnTo>
                    <a:pt x="76" y="6"/>
                  </a:lnTo>
                  <a:lnTo>
                    <a:pt x="80" y="8"/>
                  </a:lnTo>
                  <a:lnTo>
                    <a:pt x="84" y="10"/>
                  </a:lnTo>
                  <a:lnTo>
                    <a:pt x="88" y="12"/>
                  </a:lnTo>
                  <a:lnTo>
                    <a:pt x="92" y="12"/>
                  </a:lnTo>
                  <a:lnTo>
                    <a:pt x="94" y="1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61" name="Freeform 222"/>
            <p:cNvSpPr/>
            <p:nvPr/>
          </p:nvSpPr>
          <p:spPr bwMode="gray">
            <a:xfrm>
              <a:off x="1013" y="2576"/>
              <a:ext cx="42" cy="24"/>
            </a:xfrm>
            <a:custGeom>
              <a:avLst/>
              <a:gdLst/>
              <a:ahLst/>
              <a:cxnLst>
                <a:cxn ang="0">
                  <a:pos x="6" y="4"/>
                </a:cxn>
                <a:cxn ang="0">
                  <a:pos x="0" y="6"/>
                </a:cxn>
                <a:cxn ang="0">
                  <a:pos x="0" y="6"/>
                </a:cxn>
                <a:cxn ang="0">
                  <a:pos x="0" y="6"/>
                </a:cxn>
                <a:cxn ang="0">
                  <a:pos x="0" y="8"/>
                </a:cxn>
                <a:cxn ang="0">
                  <a:pos x="2" y="10"/>
                </a:cxn>
                <a:cxn ang="0">
                  <a:pos x="22" y="16"/>
                </a:cxn>
                <a:cxn ang="0">
                  <a:pos x="22" y="16"/>
                </a:cxn>
                <a:cxn ang="0">
                  <a:pos x="24" y="20"/>
                </a:cxn>
                <a:cxn ang="0">
                  <a:pos x="26" y="22"/>
                </a:cxn>
                <a:cxn ang="0">
                  <a:pos x="28" y="24"/>
                </a:cxn>
                <a:cxn ang="0">
                  <a:pos x="30" y="22"/>
                </a:cxn>
                <a:cxn ang="0">
                  <a:pos x="34" y="20"/>
                </a:cxn>
                <a:cxn ang="0">
                  <a:pos x="38" y="18"/>
                </a:cxn>
                <a:cxn ang="0">
                  <a:pos x="38" y="18"/>
                </a:cxn>
                <a:cxn ang="0">
                  <a:pos x="38" y="16"/>
                </a:cxn>
                <a:cxn ang="0">
                  <a:pos x="38" y="14"/>
                </a:cxn>
                <a:cxn ang="0">
                  <a:pos x="38" y="12"/>
                </a:cxn>
                <a:cxn ang="0">
                  <a:pos x="36" y="12"/>
                </a:cxn>
                <a:cxn ang="0">
                  <a:pos x="40" y="4"/>
                </a:cxn>
                <a:cxn ang="0">
                  <a:pos x="40" y="4"/>
                </a:cxn>
                <a:cxn ang="0">
                  <a:pos x="42" y="2"/>
                </a:cxn>
                <a:cxn ang="0">
                  <a:pos x="42" y="2"/>
                </a:cxn>
                <a:cxn ang="0">
                  <a:pos x="40" y="0"/>
                </a:cxn>
                <a:cxn ang="0">
                  <a:pos x="38" y="0"/>
                </a:cxn>
                <a:cxn ang="0">
                  <a:pos x="36" y="0"/>
                </a:cxn>
                <a:cxn ang="0">
                  <a:pos x="34" y="2"/>
                </a:cxn>
                <a:cxn ang="0">
                  <a:pos x="32" y="2"/>
                </a:cxn>
                <a:cxn ang="0">
                  <a:pos x="28" y="4"/>
                </a:cxn>
                <a:cxn ang="0">
                  <a:pos x="26" y="4"/>
                </a:cxn>
                <a:cxn ang="0">
                  <a:pos x="22" y="4"/>
                </a:cxn>
                <a:cxn ang="0">
                  <a:pos x="18" y="4"/>
                </a:cxn>
                <a:cxn ang="0">
                  <a:pos x="12" y="4"/>
                </a:cxn>
                <a:cxn ang="0">
                  <a:pos x="8" y="4"/>
                </a:cxn>
                <a:cxn ang="0">
                  <a:pos x="6" y="4"/>
                </a:cxn>
              </a:cxnLst>
              <a:rect l="0" t="0" r="r" b="b"/>
              <a:pathLst>
                <a:path w="42" h="24">
                  <a:moveTo>
                    <a:pt x="6" y="4"/>
                  </a:moveTo>
                  <a:lnTo>
                    <a:pt x="0" y="6"/>
                  </a:lnTo>
                  <a:lnTo>
                    <a:pt x="0" y="6"/>
                  </a:lnTo>
                  <a:lnTo>
                    <a:pt x="0" y="6"/>
                  </a:lnTo>
                  <a:lnTo>
                    <a:pt x="0" y="8"/>
                  </a:lnTo>
                  <a:lnTo>
                    <a:pt x="2" y="10"/>
                  </a:lnTo>
                  <a:lnTo>
                    <a:pt x="22" y="16"/>
                  </a:lnTo>
                  <a:lnTo>
                    <a:pt x="22" y="16"/>
                  </a:lnTo>
                  <a:lnTo>
                    <a:pt x="24" y="20"/>
                  </a:lnTo>
                  <a:lnTo>
                    <a:pt x="26" y="22"/>
                  </a:lnTo>
                  <a:lnTo>
                    <a:pt x="28" y="24"/>
                  </a:lnTo>
                  <a:lnTo>
                    <a:pt x="30" y="22"/>
                  </a:lnTo>
                  <a:lnTo>
                    <a:pt x="34" y="20"/>
                  </a:lnTo>
                  <a:lnTo>
                    <a:pt x="38" y="18"/>
                  </a:lnTo>
                  <a:lnTo>
                    <a:pt x="38" y="18"/>
                  </a:lnTo>
                  <a:lnTo>
                    <a:pt x="38" y="16"/>
                  </a:lnTo>
                  <a:lnTo>
                    <a:pt x="38" y="14"/>
                  </a:lnTo>
                  <a:lnTo>
                    <a:pt x="38" y="12"/>
                  </a:lnTo>
                  <a:lnTo>
                    <a:pt x="36" y="12"/>
                  </a:lnTo>
                  <a:lnTo>
                    <a:pt x="40" y="4"/>
                  </a:lnTo>
                  <a:lnTo>
                    <a:pt x="40" y="4"/>
                  </a:lnTo>
                  <a:lnTo>
                    <a:pt x="42" y="2"/>
                  </a:lnTo>
                  <a:lnTo>
                    <a:pt x="42" y="2"/>
                  </a:lnTo>
                  <a:lnTo>
                    <a:pt x="40" y="0"/>
                  </a:lnTo>
                  <a:lnTo>
                    <a:pt x="38" y="0"/>
                  </a:lnTo>
                  <a:lnTo>
                    <a:pt x="36" y="0"/>
                  </a:lnTo>
                  <a:lnTo>
                    <a:pt x="34" y="2"/>
                  </a:lnTo>
                  <a:lnTo>
                    <a:pt x="32" y="2"/>
                  </a:lnTo>
                  <a:lnTo>
                    <a:pt x="28" y="4"/>
                  </a:lnTo>
                  <a:lnTo>
                    <a:pt x="26" y="4"/>
                  </a:lnTo>
                  <a:lnTo>
                    <a:pt x="22" y="4"/>
                  </a:lnTo>
                  <a:lnTo>
                    <a:pt x="18" y="4"/>
                  </a:lnTo>
                  <a:lnTo>
                    <a:pt x="12" y="4"/>
                  </a:lnTo>
                  <a:lnTo>
                    <a:pt x="8" y="4"/>
                  </a:lnTo>
                  <a:lnTo>
                    <a:pt x="6" y="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62" name="Freeform 223"/>
            <p:cNvSpPr/>
            <p:nvPr/>
          </p:nvSpPr>
          <p:spPr bwMode="gray">
            <a:xfrm>
              <a:off x="963" y="2524"/>
              <a:ext cx="20" cy="42"/>
            </a:xfrm>
            <a:custGeom>
              <a:avLst/>
              <a:gdLst/>
              <a:ahLst/>
              <a:cxnLst>
                <a:cxn ang="0">
                  <a:pos x="14" y="0"/>
                </a:cxn>
                <a:cxn ang="0">
                  <a:pos x="14" y="2"/>
                </a:cxn>
                <a:cxn ang="0">
                  <a:pos x="12" y="2"/>
                </a:cxn>
                <a:cxn ang="0">
                  <a:pos x="10" y="4"/>
                </a:cxn>
                <a:cxn ang="0">
                  <a:pos x="8" y="6"/>
                </a:cxn>
                <a:cxn ang="0">
                  <a:pos x="4" y="6"/>
                </a:cxn>
                <a:cxn ang="0">
                  <a:pos x="2" y="6"/>
                </a:cxn>
                <a:cxn ang="0">
                  <a:pos x="2" y="4"/>
                </a:cxn>
                <a:cxn ang="0">
                  <a:pos x="0" y="4"/>
                </a:cxn>
                <a:cxn ang="0">
                  <a:pos x="0" y="4"/>
                </a:cxn>
                <a:cxn ang="0">
                  <a:pos x="2" y="8"/>
                </a:cxn>
                <a:cxn ang="0">
                  <a:pos x="2" y="12"/>
                </a:cxn>
                <a:cxn ang="0">
                  <a:pos x="2" y="16"/>
                </a:cxn>
                <a:cxn ang="0">
                  <a:pos x="0" y="20"/>
                </a:cxn>
                <a:cxn ang="0">
                  <a:pos x="0" y="38"/>
                </a:cxn>
                <a:cxn ang="0">
                  <a:pos x="0" y="38"/>
                </a:cxn>
                <a:cxn ang="0">
                  <a:pos x="4" y="40"/>
                </a:cxn>
                <a:cxn ang="0">
                  <a:pos x="8" y="40"/>
                </a:cxn>
                <a:cxn ang="0">
                  <a:pos x="12" y="42"/>
                </a:cxn>
                <a:cxn ang="0">
                  <a:pos x="12" y="38"/>
                </a:cxn>
                <a:cxn ang="0">
                  <a:pos x="12" y="36"/>
                </a:cxn>
                <a:cxn ang="0">
                  <a:pos x="14" y="36"/>
                </a:cxn>
                <a:cxn ang="0">
                  <a:pos x="16" y="34"/>
                </a:cxn>
                <a:cxn ang="0">
                  <a:pos x="18" y="34"/>
                </a:cxn>
                <a:cxn ang="0">
                  <a:pos x="18" y="20"/>
                </a:cxn>
                <a:cxn ang="0">
                  <a:pos x="18" y="18"/>
                </a:cxn>
                <a:cxn ang="0">
                  <a:pos x="20" y="16"/>
                </a:cxn>
                <a:cxn ang="0">
                  <a:pos x="20" y="16"/>
                </a:cxn>
                <a:cxn ang="0">
                  <a:pos x="20" y="14"/>
                </a:cxn>
                <a:cxn ang="0">
                  <a:pos x="20" y="10"/>
                </a:cxn>
                <a:cxn ang="0">
                  <a:pos x="20" y="6"/>
                </a:cxn>
                <a:cxn ang="0">
                  <a:pos x="18" y="4"/>
                </a:cxn>
                <a:cxn ang="0">
                  <a:pos x="14" y="0"/>
                </a:cxn>
              </a:cxnLst>
              <a:rect l="0" t="0" r="r" b="b"/>
              <a:pathLst>
                <a:path w="20" h="42">
                  <a:moveTo>
                    <a:pt x="14" y="0"/>
                  </a:moveTo>
                  <a:lnTo>
                    <a:pt x="14" y="2"/>
                  </a:lnTo>
                  <a:lnTo>
                    <a:pt x="12" y="2"/>
                  </a:lnTo>
                  <a:lnTo>
                    <a:pt x="10" y="4"/>
                  </a:lnTo>
                  <a:lnTo>
                    <a:pt x="8" y="6"/>
                  </a:lnTo>
                  <a:lnTo>
                    <a:pt x="4" y="6"/>
                  </a:lnTo>
                  <a:lnTo>
                    <a:pt x="2" y="6"/>
                  </a:lnTo>
                  <a:lnTo>
                    <a:pt x="2" y="4"/>
                  </a:lnTo>
                  <a:lnTo>
                    <a:pt x="0" y="4"/>
                  </a:lnTo>
                  <a:lnTo>
                    <a:pt x="0" y="4"/>
                  </a:lnTo>
                  <a:lnTo>
                    <a:pt x="2" y="8"/>
                  </a:lnTo>
                  <a:lnTo>
                    <a:pt x="2" y="12"/>
                  </a:lnTo>
                  <a:lnTo>
                    <a:pt x="2" y="16"/>
                  </a:lnTo>
                  <a:lnTo>
                    <a:pt x="0" y="20"/>
                  </a:lnTo>
                  <a:lnTo>
                    <a:pt x="0" y="38"/>
                  </a:lnTo>
                  <a:lnTo>
                    <a:pt x="0" y="38"/>
                  </a:lnTo>
                  <a:lnTo>
                    <a:pt x="4" y="40"/>
                  </a:lnTo>
                  <a:lnTo>
                    <a:pt x="8" y="40"/>
                  </a:lnTo>
                  <a:lnTo>
                    <a:pt x="12" y="42"/>
                  </a:lnTo>
                  <a:lnTo>
                    <a:pt x="12" y="38"/>
                  </a:lnTo>
                  <a:lnTo>
                    <a:pt x="12" y="36"/>
                  </a:lnTo>
                  <a:lnTo>
                    <a:pt x="14" y="36"/>
                  </a:lnTo>
                  <a:lnTo>
                    <a:pt x="16" y="34"/>
                  </a:lnTo>
                  <a:lnTo>
                    <a:pt x="18" y="34"/>
                  </a:lnTo>
                  <a:lnTo>
                    <a:pt x="18" y="20"/>
                  </a:lnTo>
                  <a:lnTo>
                    <a:pt x="18" y="18"/>
                  </a:lnTo>
                  <a:lnTo>
                    <a:pt x="20" y="16"/>
                  </a:lnTo>
                  <a:lnTo>
                    <a:pt x="20" y="16"/>
                  </a:lnTo>
                  <a:lnTo>
                    <a:pt x="20" y="14"/>
                  </a:lnTo>
                  <a:lnTo>
                    <a:pt x="20" y="10"/>
                  </a:lnTo>
                  <a:lnTo>
                    <a:pt x="20" y="6"/>
                  </a:lnTo>
                  <a:lnTo>
                    <a:pt x="18" y="4"/>
                  </a:lnTo>
                  <a:lnTo>
                    <a:pt x="14"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63" name="Freeform 224"/>
            <p:cNvSpPr/>
            <p:nvPr/>
          </p:nvSpPr>
          <p:spPr bwMode="gray">
            <a:xfrm>
              <a:off x="967" y="2492"/>
              <a:ext cx="18" cy="28"/>
            </a:xfrm>
            <a:custGeom>
              <a:avLst/>
              <a:gdLst/>
              <a:ahLst/>
              <a:cxnLst>
                <a:cxn ang="0">
                  <a:pos x="8" y="4"/>
                </a:cxn>
                <a:cxn ang="0">
                  <a:pos x="6" y="4"/>
                </a:cxn>
                <a:cxn ang="0">
                  <a:pos x="6" y="4"/>
                </a:cxn>
                <a:cxn ang="0">
                  <a:pos x="4" y="4"/>
                </a:cxn>
                <a:cxn ang="0">
                  <a:pos x="2" y="6"/>
                </a:cxn>
                <a:cxn ang="0">
                  <a:pos x="0" y="8"/>
                </a:cxn>
                <a:cxn ang="0">
                  <a:pos x="2" y="10"/>
                </a:cxn>
                <a:cxn ang="0">
                  <a:pos x="2" y="12"/>
                </a:cxn>
                <a:cxn ang="0">
                  <a:pos x="2" y="16"/>
                </a:cxn>
                <a:cxn ang="0">
                  <a:pos x="4" y="20"/>
                </a:cxn>
                <a:cxn ang="0">
                  <a:pos x="6" y="22"/>
                </a:cxn>
                <a:cxn ang="0">
                  <a:pos x="12" y="28"/>
                </a:cxn>
                <a:cxn ang="0">
                  <a:pos x="12" y="28"/>
                </a:cxn>
                <a:cxn ang="0">
                  <a:pos x="14" y="24"/>
                </a:cxn>
                <a:cxn ang="0">
                  <a:pos x="14" y="22"/>
                </a:cxn>
                <a:cxn ang="0">
                  <a:pos x="16" y="18"/>
                </a:cxn>
                <a:cxn ang="0">
                  <a:pos x="18" y="18"/>
                </a:cxn>
                <a:cxn ang="0">
                  <a:pos x="18" y="16"/>
                </a:cxn>
                <a:cxn ang="0">
                  <a:pos x="18" y="14"/>
                </a:cxn>
                <a:cxn ang="0">
                  <a:pos x="16" y="10"/>
                </a:cxn>
                <a:cxn ang="0">
                  <a:pos x="16" y="6"/>
                </a:cxn>
                <a:cxn ang="0">
                  <a:pos x="14" y="4"/>
                </a:cxn>
                <a:cxn ang="0">
                  <a:pos x="10" y="0"/>
                </a:cxn>
                <a:cxn ang="0">
                  <a:pos x="8" y="4"/>
                </a:cxn>
              </a:cxnLst>
              <a:rect l="0" t="0" r="r" b="b"/>
              <a:pathLst>
                <a:path w="18" h="28">
                  <a:moveTo>
                    <a:pt x="8" y="4"/>
                  </a:moveTo>
                  <a:lnTo>
                    <a:pt x="6" y="4"/>
                  </a:lnTo>
                  <a:lnTo>
                    <a:pt x="6" y="4"/>
                  </a:lnTo>
                  <a:lnTo>
                    <a:pt x="4" y="4"/>
                  </a:lnTo>
                  <a:lnTo>
                    <a:pt x="2" y="6"/>
                  </a:lnTo>
                  <a:lnTo>
                    <a:pt x="0" y="8"/>
                  </a:lnTo>
                  <a:lnTo>
                    <a:pt x="2" y="10"/>
                  </a:lnTo>
                  <a:lnTo>
                    <a:pt x="2" y="12"/>
                  </a:lnTo>
                  <a:lnTo>
                    <a:pt x="2" y="16"/>
                  </a:lnTo>
                  <a:lnTo>
                    <a:pt x="4" y="20"/>
                  </a:lnTo>
                  <a:lnTo>
                    <a:pt x="6" y="22"/>
                  </a:lnTo>
                  <a:lnTo>
                    <a:pt x="12" y="28"/>
                  </a:lnTo>
                  <a:lnTo>
                    <a:pt x="12" y="28"/>
                  </a:lnTo>
                  <a:lnTo>
                    <a:pt x="14" y="24"/>
                  </a:lnTo>
                  <a:lnTo>
                    <a:pt x="14" y="22"/>
                  </a:lnTo>
                  <a:lnTo>
                    <a:pt x="16" y="18"/>
                  </a:lnTo>
                  <a:lnTo>
                    <a:pt x="18" y="18"/>
                  </a:lnTo>
                  <a:lnTo>
                    <a:pt x="18" y="16"/>
                  </a:lnTo>
                  <a:lnTo>
                    <a:pt x="18" y="14"/>
                  </a:lnTo>
                  <a:lnTo>
                    <a:pt x="16" y="10"/>
                  </a:lnTo>
                  <a:lnTo>
                    <a:pt x="16" y="6"/>
                  </a:lnTo>
                  <a:lnTo>
                    <a:pt x="14" y="4"/>
                  </a:lnTo>
                  <a:lnTo>
                    <a:pt x="10" y="0"/>
                  </a:lnTo>
                  <a:lnTo>
                    <a:pt x="8" y="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64" name="Freeform 225"/>
            <p:cNvSpPr/>
            <p:nvPr/>
          </p:nvSpPr>
          <p:spPr bwMode="gray">
            <a:xfrm>
              <a:off x="977" y="2384"/>
              <a:ext cx="102" cy="60"/>
            </a:xfrm>
            <a:custGeom>
              <a:avLst/>
              <a:gdLst/>
              <a:ahLst/>
              <a:cxnLst>
                <a:cxn ang="0">
                  <a:pos x="34" y="58"/>
                </a:cxn>
                <a:cxn ang="0">
                  <a:pos x="32" y="56"/>
                </a:cxn>
                <a:cxn ang="0">
                  <a:pos x="28" y="56"/>
                </a:cxn>
                <a:cxn ang="0">
                  <a:pos x="20" y="56"/>
                </a:cxn>
                <a:cxn ang="0">
                  <a:pos x="16" y="56"/>
                </a:cxn>
                <a:cxn ang="0">
                  <a:pos x="12" y="58"/>
                </a:cxn>
                <a:cxn ang="0">
                  <a:pos x="10" y="60"/>
                </a:cxn>
                <a:cxn ang="0">
                  <a:pos x="10" y="56"/>
                </a:cxn>
                <a:cxn ang="0">
                  <a:pos x="8" y="56"/>
                </a:cxn>
                <a:cxn ang="0">
                  <a:pos x="8" y="52"/>
                </a:cxn>
                <a:cxn ang="0">
                  <a:pos x="8" y="38"/>
                </a:cxn>
                <a:cxn ang="0">
                  <a:pos x="28" y="34"/>
                </a:cxn>
                <a:cxn ang="0">
                  <a:pos x="28" y="26"/>
                </a:cxn>
                <a:cxn ang="0">
                  <a:pos x="38" y="12"/>
                </a:cxn>
                <a:cxn ang="0">
                  <a:pos x="50" y="4"/>
                </a:cxn>
                <a:cxn ang="0">
                  <a:pos x="52" y="0"/>
                </a:cxn>
                <a:cxn ang="0">
                  <a:pos x="54" y="0"/>
                </a:cxn>
                <a:cxn ang="0">
                  <a:pos x="58" y="4"/>
                </a:cxn>
                <a:cxn ang="0">
                  <a:pos x="60" y="4"/>
                </a:cxn>
                <a:cxn ang="0">
                  <a:pos x="68" y="4"/>
                </a:cxn>
                <a:cxn ang="0">
                  <a:pos x="72" y="0"/>
                </a:cxn>
                <a:cxn ang="0">
                  <a:pos x="80" y="2"/>
                </a:cxn>
                <a:cxn ang="0">
                  <a:pos x="80" y="4"/>
                </a:cxn>
                <a:cxn ang="0">
                  <a:pos x="86" y="8"/>
                </a:cxn>
                <a:cxn ang="0">
                  <a:pos x="92" y="8"/>
                </a:cxn>
                <a:cxn ang="0">
                  <a:pos x="96" y="8"/>
                </a:cxn>
                <a:cxn ang="0">
                  <a:pos x="102" y="18"/>
                </a:cxn>
                <a:cxn ang="0">
                  <a:pos x="98" y="20"/>
                </a:cxn>
                <a:cxn ang="0">
                  <a:pos x="96" y="28"/>
                </a:cxn>
                <a:cxn ang="0">
                  <a:pos x="96" y="34"/>
                </a:cxn>
                <a:cxn ang="0">
                  <a:pos x="92" y="38"/>
                </a:cxn>
                <a:cxn ang="0">
                  <a:pos x="92" y="44"/>
                </a:cxn>
                <a:cxn ang="0">
                  <a:pos x="44" y="56"/>
                </a:cxn>
                <a:cxn ang="0">
                  <a:pos x="36" y="60"/>
                </a:cxn>
              </a:cxnLst>
              <a:rect l="0" t="0" r="r" b="b"/>
              <a:pathLst>
                <a:path w="102" h="60">
                  <a:moveTo>
                    <a:pt x="36" y="60"/>
                  </a:moveTo>
                  <a:lnTo>
                    <a:pt x="34" y="58"/>
                  </a:lnTo>
                  <a:lnTo>
                    <a:pt x="34" y="56"/>
                  </a:lnTo>
                  <a:lnTo>
                    <a:pt x="32" y="56"/>
                  </a:lnTo>
                  <a:lnTo>
                    <a:pt x="32" y="56"/>
                  </a:lnTo>
                  <a:lnTo>
                    <a:pt x="28" y="56"/>
                  </a:lnTo>
                  <a:lnTo>
                    <a:pt x="24" y="56"/>
                  </a:lnTo>
                  <a:lnTo>
                    <a:pt x="20" y="56"/>
                  </a:lnTo>
                  <a:lnTo>
                    <a:pt x="16" y="56"/>
                  </a:lnTo>
                  <a:lnTo>
                    <a:pt x="16" y="56"/>
                  </a:lnTo>
                  <a:lnTo>
                    <a:pt x="14" y="58"/>
                  </a:lnTo>
                  <a:lnTo>
                    <a:pt x="12" y="58"/>
                  </a:lnTo>
                  <a:lnTo>
                    <a:pt x="12" y="60"/>
                  </a:lnTo>
                  <a:lnTo>
                    <a:pt x="10" y="60"/>
                  </a:lnTo>
                  <a:lnTo>
                    <a:pt x="10" y="58"/>
                  </a:lnTo>
                  <a:lnTo>
                    <a:pt x="10" y="56"/>
                  </a:lnTo>
                  <a:lnTo>
                    <a:pt x="8" y="56"/>
                  </a:lnTo>
                  <a:lnTo>
                    <a:pt x="8" y="56"/>
                  </a:lnTo>
                  <a:lnTo>
                    <a:pt x="6" y="56"/>
                  </a:lnTo>
                  <a:lnTo>
                    <a:pt x="8" y="52"/>
                  </a:lnTo>
                  <a:lnTo>
                    <a:pt x="0" y="38"/>
                  </a:lnTo>
                  <a:lnTo>
                    <a:pt x="8" y="38"/>
                  </a:lnTo>
                  <a:lnTo>
                    <a:pt x="20" y="30"/>
                  </a:lnTo>
                  <a:lnTo>
                    <a:pt x="28" y="34"/>
                  </a:lnTo>
                  <a:lnTo>
                    <a:pt x="30" y="30"/>
                  </a:lnTo>
                  <a:lnTo>
                    <a:pt x="28" y="26"/>
                  </a:lnTo>
                  <a:lnTo>
                    <a:pt x="28" y="16"/>
                  </a:lnTo>
                  <a:lnTo>
                    <a:pt x="38" y="12"/>
                  </a:lnTo>
                  <a:lnTo>
                    <a:pt x="44" y="8"/>
                  </a:lnTo>
                  <a:lnTo>
                    <a:pt x="50" y="4"/>
                  </a:lnTo>
                  <a:lnTo>
                    <a:pt x="52" y="2"/>
                  </a:lnTo>
                  <a:lnTo>
                    <a:pt x="52" y="0"/>
                  </a:lnTo>
                  <a:lnTo>
                    <a:pt x="54" y="0"/>
                  </a:lnTo>
                  <a:lnTo>
                    <a:pt x="54" y="0"/>
                  </a:lnTo>
                  <a:lnTo>
                    <a:pt x="56" y="0"/>
                  </a:lnTo>
                  <a:lnTo>
                    <a:pt x="58" y="4"/>
                  </a:lnTo>
                  <a:lnTo>
                    <a:pt x="58" y="4"/>
                  </a:lnTo>
                  <a:lnTo>
                    <a:pt x="60" y="4"/>
                  </a:lnTo>
                  <a:lnTo>
                    <a:pt x="64" y="4"/>
                  </a:lnTo>
                  <a:lnTo>
                    <a:pt x="68" y="4"/>
                  </a:lnTo>
                  <a:lnTo>
                    <a:pt x="70" y="4"/>
                  </a:lnTo>
                  <a:lnTo>
                    <a:pt x="72" y="0"/>
                  </a:lnTo>
                  <a:lnTo>
                    <a:pt x="80" y="0"/>
                  </a:lnTo>
                  <a:lnTo>
                    <a:pt x="80" y="2"/>
                  </a:lnTo>
                  <a:lnTo>
                    <a:pt x="80" y="2"/>
                  </a:lnTo>
                  <a:lnTo>
                    <a:pt x="80" y="4"/>
                  </a:lnTo>
                  <a:lnTo>
                    <a:pt x="82" y="6"/>
                  </a:lnTo>
                  <a:lnTo>
                    <a:pt x="86" y="8"/>
                  </a:lnTo>
                  <a:lnTo>
                    <a:pt x="88" y="8"/>
                  </a:lnTo>
                  <a:lnTo>
                    <a:pt x="92" y="8"/>
                  </a:lnTo>
                  <a:lnTo>
                    <a:pt x="96" y="8"/>
                  </a:lnTo>
                  <a:lnTo>
                    <a:pt x="96" y="8"/>
                  </a:lnTo>
                  <a:lnTo>
                    <a:pt x="102" y="16"/>
                  </a:lnTo>
                  <a:lnTo>
                    <a:pt x="102" y="18"/>
                  </a:lnTo>
                  <a:lnTo>
                    <a:pt x="100" y="18"/>
                  </a:lnTo>
                  <a:lnTo>
                    <a:pt x="98" y="20"/>
                  </a:lnTo>
                  <a:lnTo>
                    <a:pt x="96" y="24"/>
                  </a:lnTo>
                  <a:lnTo>
                    <a:pt x="96" y="28"/>
                  </a:lnTo>
                  <a:lnTo>
                    <a:pt x="96" y="32"/>
                  </a:lnTo>
                  <a:lnTo>
                    <a:pt x="96" y="34"/>
                  </a:lnTo>
                  <a:lnTo>
                    <a:pt x="94" y="36"/>
                  </a:lnTo>
                  <a:lnTo>
                    <a:pt x="92" y="38"/>
                  </a:lnTo>
                  <a:lnTo>
                    <a:pt x="90" y="40"/>
                  </a:lnTo>
                  <a:lnTo>
                    <a:pt x="92" y="44"/>
                  </a:lnTo>
                  <a:lnTo>
                    <a:pt x="68" y="46"/>
                  </a:lnTo>
                  <a:lnTo>
                    <a:pt x="44" y="56"/>
                  </a:lnTo>
                  <a:lnTo>
                    <a:pt x="40" y="58"/>
                  </a:lnTo>
                  <a:lnTo>
                    <a:pt x="36" y="6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65" name="Freeform 226"/>
            <p:cNvSpPr/>
            <p:nvPr/>
          </p:nvSpPr>
          <p:spPr bwMode="gray">
            <a:xfrm>
              <a:off x="933" y="2422"/>
              <a:ext cx="54" cy="42"/>
            </a:xfrm>
            <a:custGeom>
              <a:avLst/>
              <a:gdLst/>
              <a:ahLst/>
              <a:cxnLst>
                <a:cxn ang="0">
                  <a:pos x="30" y="6"/>
                </a:cxn>
                <a:cxn ang="0">
                  <a:pos x="20" y="8"/>
                </a:cxn>
                <a:cxn ang="0">
                  <a:pos x="8" y="16"/>
                </a:cxn>
                <a:cxn ang="0">
                  <a:pos x="0" y="30"/>
                </a:cxn>
                <a:cxn ang="0">
                  <a:pos x="2" y="30"/>
                </a:cxn>
                <a:cxn ang="0">
                  <a:pos x="2" y="28"/>
                </a:cxn>
                <a:cxn ang="0">
                  <a:pos x="4" y="28"/>
                </a:cxn>
                <a:cxn ang="0">
                  <a:pos x="6" y="28"/>
                </a:cxn>
                <a:cxn ang="0">
                  <a:pos x="6" y="28"/>
                </a:cxn>
                <a:cxn ang="0">
                  <a:pos x="8" y="30"/>
                </a:cxn>
                <a:cxn ang="0">
                  <a:pos x="8" y="34"/>
                </a:cxn>
                <a:cxn ang="0">
                  <a:pos x="6" y="40"/>
                </a:cxn>
                <a:cxn ang="0">
                  <a:pos x="8" y="40"/>
                </a:cxn>
                <a:cxn ang="0">
                  <a:pos x="12" y="40"/>
                </a:cxn>
                <a:cxn ang="0">
                  <a:pos x="16" y="40"/>
                </a:cxn>
                <a:cxn ang="0">
                  <a:pos x="20" y="42"/>
                </a:cxn>
                <a:cxn ang="0">
                  <a:pos x="22" y="42"/>
                </a:cxn>
                <a:cxn ang="0">
                  <a:pos x="34" y="34"/>
                </a:cxn>
                <a:cxn ang="0">
                  <a:pos x="30" y="30"/>
                </a:cxn>
                <a:cxn ang="0">
                  <a:pos x="36" y="28"/>
                </a:cxn>
                <a:cxn ang="0">
                  <a:pos x="36" y="28"/>
                </a:cxn>
                <a:cxn ang="0">
                  <a:pos x="36" y="30"/>
                </a:cxn>
                <a:cxn ang="0">
                  <a:pos x="36" y="32"/>
                </a:cxn>
                <a:cxn ang="0">
                  <a:pos x="36" y="32"/>
                </a:cxn>
                <a:cxn ang="0">
                  <a:pos x="38" y="34"/>
                </a:cxn>
                <a:cxn ang="0">
                  <a:pos x="40" y="32"/>
                </a:cxn>
                <a:cxn ang="0">
                  <a:pos x="42" y="32"/>
                </a:cxn>
                <a:cxn ang="0">
                  <a:pos x="44" y="32"/>
                </a:cxn>
                <a:cxn ang="0">
                  <a:pos x="46" y="30"/>
                </a:cxn>
                <a:cxn ang="0">
                  <a:pos x="48" y="28"/>
                </a:cxn>
                <a:cxn ang="0">
                  <a:pos x="52" y="24"/>
                </a:cxn>
                <a:cxn ang="0">
                  <a:pos x="50" y="26"/>
                </a:cxn>
                <a:cxn ang="0">
                  <a:pos x="50" y="26"/>
                </a:cxn>
                <a:cxn ang="0">
                  <a:pos x="50" y="28"/>
                </a:cxn>
                <a:cxn ang="0">
                  <a:pos x="52" y="30"/>
                </a:cxn>
                <a:cxn ang="0">
                  <a:pos x="52" y="30"/>
                </a:cxn>
                <a:cxn ang="0">
                  <a:pos x="54" y="30"/>
                </a:cxn>
                <a:cxn ang="0">
                  <a:pos x="54" y="26"/>
                </a:cxn>
                <a:cxn ang="0">
                  <a:pos x="54" y="26"/>
                </a:cxn>
                <a:cxn ang="0">
                  <a:pos x="54" y="24"/>
                </a:cxn>
                <a:cxn ang="0">
                  <a:pos x="52" y="24"/>
                </a:cxn>
                <a:cxn ang="0">
                  <a:pos x="54" y="22"/>
                </a:cxn>
                <a:cxn ang="0">
                  <a:pos x="54" y="22"/>
                </a:cxn>
                <a:cxn ang="0">
                  <a:pos x="54" y="20"/>
                </a:cxn>
                <a:cxn ang="0">
                  <a:pos x="54" y="20"/>
                </a:cxn>
                <a:cxn ang="0">
                  <a:pos x="54" y="18"/>
                </a:cxn>
                <a:cxn ang="0">
                  <a:pos x="52" y="18"/>
                </a:cxn>
                <a:cxn ang="0">
                  <a:pos x="50" y="18"/>
                </a:cxn>
                <a:cxn ang="0">
                  <a:pos x="50" y="18"/>
                </a:cxn>
                <a:cxn ang="0">
                  <a:pos x="50" y="18"/>
                </a:cxn>
                <a:cxn ang="0">
                  <a:pos x="50" y="18"/>
                </a:cxn>
                <a:cxn ang="0">
                  <a:pos x="52" y="14"/>
                </a:cxn>
                <a:cxn ang="0">
                  <a:pos x="44" y="0"/>
                </a:cxn>
                <a:cxn ang="0">
                  <a:pos x="38" y="4"/>
                </a:cxn>
                <a:cxn ang="0">
                  <a:pos x="30" y="6"/>
                </a:cxn>
              </a:cxnLst>
              <a:rect l="0" t="0" r="r" b="b"/>
              <a:pathLst>
                <a:path w="54" h="42">
                  <a:moveTo>
                    <a:pt x="30" y="6"/>
                  </a:moveTo>
                  <a:lnTo>
                    <a:pt x="20" y="8"/>
                  </a:lnTo>
                  <a:lnTo>
                    <a:pt x="8" y="16"/>
                  </a:lnTo>
                  <a:lnTo>
                    <a:pt x="0" y="30"/>
                  </a:lnTo>
                  <a:lnTo>
                    <a:pt x="2" y="30"/>
                  </a:lnTo>
                  <a:lnTo>
                    <a:pt x="2" y="28"/>
                  </a:lnTo>
                  <a:lnTo>
                    <a:pt x="4" y="28"/>
                  </a:lnTo>
                  <a:lnTo>
                    <a:pt x="6" y="28"/>
                  </a:lnTo>
                  <a:lnTo>
                    <a:pt x="6" y="28"/>
                  </a:lnTo>
                  <a:lnTo>
                    <a:pt x="8" y="30"/>
                  </a:lnTo>
                  <a:lnTo>
                    <a:pt x="8" y="34"/>
                  </a:lnTo>
                  <a:lnTo>
                    <a:pt x="6" y="40"/>
                  </a:lnTo>
                  <a:lnTo>
                    <a:pt x="8" y="40"/>
                  </a:lnTo>
                  <a:lnTo>
                    <a:pt x="12" y="40"/>
                  </a:lnTo>
                  <a:lnTo>
                    <a:pt x="16" y="40"/>
                  </a:lnTo>
                  <a:lnTo>
                    <a:pt x="20" y="42"/>
                  </a:lnTo>
                  <a:lnTo>
                    <a:pt x="22" y="42"/>
                  </a:lnTo>
                  <a:lnTo>
                    <a:pt x="34" y="34"/>
                  </a:lnTo>
                  <a:lnTo>
                    <a:pt x="30" y="30"/>
                  </a:lnTo>
                  <a:lnTo>
                    <a:pt x="36" y="28"/>
                  </a:lnTo>
                  <a:lnTo>
                    <a:pt x="36" y="28"/>
                  </a:lnTo>
                  <a:lnTo>
                    <a:pt x="36" y="30"/>
                  </a:lnTo>
                  <a:lnTo>
                    <a:pt x="36" y="32"/>
                  </a:lnTo>
                  <a:lnTo>
                    <a:pt x="36" y="32"/>
                  </a:lnTo>
                  <a:lnTo>
                    <a:pt x="38" y="34"/>
                  </a:lnTo>
                  <a:lnTo>
                    <a:pt x="40" y="32"/>
                  </a:lnTo>
                  <a:lnTo>
                    <a:pt x="42" y="32"/>
                  </a:lnTo>
                  <a:lnTo>
                    <a:pt x="44" y="32"/>
                  </a:lnTo>
                  <a:lnTo>
                    <a:pt x="46" y="30"/>
                  </a:lnTo>
                  <a:lnTo>
                    <a:pt x="48" y="28"/>
                  </a:lnTo>
                  <a:lnTo>
                    <a:pt x="52" y="24"/>
                  </a:lnTo>
                  <a:lnTo>
                    <a:pt x="50" y="26"/>
                  </a:lnTo>
                  <a:lnTo>
                    <a:pt x="50" y="26"/>
                  </a:lnTo>
                  <a:lnTo>
                    <a:pt x="50" y="28"/>
                  </a:lnTo>
                  <a:lnTo>
                    <a:pt x="52" y="30"/>
                  </a:lnTo>
                  <a:lnTo>
                    <a:pt x="52" y="30"/>
                  </a:lnTo>
                  <a:lnTo>
                    <a:pt x="54" y="30"/>
                  </a:lnTo>
                  <a:lnTo>
                    <a:pt x="54" y="26"/>
                  </a:lnTo>
                  <a:lnTo>
                    <a:pt x="54" y="26"/>
                  </a:lnTo>
                  <a:lnTo>
                    <a:pt x="54" y="24"/>
                  </a:lnTo>
                  <a:lnTo>
                    <a:pt x="52" y="24"/>
                  </a:lnTo>
                  <a:lnTo>
                    <a:pt x="54" y="22"/>
                  </a:lnTo>
                  <a:lnTo>
                    <a:pt x="54" y="22"/>
                  </a:lnTo>
                  <a:lnTo>
                    <a:pt x="54" y="20"/>
                  </a:lnTo>
                  <a:lnTo>
                    <a:pt x="54" y="20"/>
                  </a:lnTo>
                  <a:lnTo>
                    <a:pt x="54" y="18"/>
                  </a:lnTo>
                  <a:lnTo>
                    <a:pt x="52" y="18"/>
                  </a:lnTo>
                  <a:lnTo>
                    <a:pt x="50" y="18"/>
                  </a:lnTo>
                  <a:lnTo>
                    <a:pt x="50" y="18"/>
                  </a:lnTo>
                  <a:lnTo>
                    <a:pt x="50" y="18"/>
                  </a:lnTo>
                  <a:lnTo>
                    <a:pt x="50" y="18"/>
                  </a:lnTo>
                  <a:lnTo>
                    <a:pt x="52" y="14"/>
                  </a:lnTo>
                  <a:lnTo>
                    <a:pt x="44" y="0"/>
                  </a:lnTo>
                  <a:lnTo>
                    <a:pt x="38" y="4"/>
                  </a:lnTo>
                  <a:lnTo>
                    <a:pt x="30" y="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66" name="Freeform 227"/>
            <p:cNvSpPr/>
            <p:nvPr/>
          </p:nvSpPr>
          <p:spPr bwMode="gray">
            <a:xfrm>
              <a:off x="801" y="2340"/>
              <a:ext cx="158" cy="182"/>
            </a:xfrm>
            <a:custGeom>
              <a:avLst/>
              <a:gdLst/>
              <a:ahLst/>
              <a:cxnLst>
                <a:cxn ang="0">
                  <a:pos x="138" y="120"/>
                </a:cxn>
                <a:cxn ang="0">
                  <a:pos x="140" y="130"/>
                </a:cxn>
                <a:cxn ang="0">
                  <a:pos x="150" y="144"/>
                </a:cxn>
                <a:cxn ang="0">
                  <a:pos x="138" y="156"/>
                </a:cxn>
                <a:cxn ang="0">
                  <a:pos x="122" y="156"/>
                </a:cxn>
                <a:cxn ang="0">
                  <a:pos x="102" y="158"/>
                </a:cxn>
                <a:cxn ang="0">
                  <a:pos x="100" y="170"/>
                </a:cxn>
                <a:cxn ang="0">
                  <a:pos x="90" y="180"/>
                </a:cxn>
                <a:cxn ang="0">
                  <a:pos x="64" y="164"/>
                </a:cxn>
                <a:cxn ang="0">
                  <a:pos x="58" y="160"/>
                </a:cxn>
                <a:cxn ang="0">
                  <a:pos x="52" y="158"/>
                </a:cxn>
                <a:cxn ang="0">
                  <a:pos x="44" y="152"/>
                </a:cxn>
                <a:cxn ang="0">
                  <a:pos x="40" y="148"/>
                </a:cxn>
                <a:cxn ang="0">
                  <a:pos x="36" y="144"/>
                </a:cxn>
                <a:cxn ang="0">
                  <a:pos x="40" y="94"/>
                </a:cxn>
                <a:cxn ang="0">
                  <a:pos x="38" y="86"/>
                </a:cxn>
                <a:cxn ang="0">
                  <a:pos x="32" y="78"/>
                </a:cxn>
                <a:cxn ang="0">
                  <a:pos x="2" y="60"/>
                </a:cxn>
                <a:cxn ang="0">
                  <a:pos x="0" y="56"/>
                </a:cxn>
                <a:cxn ang="0">
                  <a:pos x="4" y="48"/>
                </a:cxn>
                <a:cxn ang="0">
                  <a:pos x="22" y="36"/>
                </a:cxn>
                <a:cxn ang="0">
                  <a:pos x="30" y="36"/>
                </a:cxn>
                <a:cxn ang="0">
                  <a:pos x="44" y="32"/>
                </a:cxn>
                <a:cxn ang="0">
                  <a:pos x="54" y="28"/>
                </a:cxn>
                <a:cxn ang="0">
                  <a:pos x="70" y="16"/>
                </a:cxn>
                <a:cxn ang="0">
                  <a:pos x="80" y="12"/>
                </a:cxn>
                <a:cxn ang="0">
                  <a:pos x="92" y="4"/>
                </a:cxn>
                <a:cxn ang="0">
                  <a:pos x="98" y="4"/>
                </a:cxn>
                <a:cxn ang="0">
                  <a:pos x="106" y="14"/>
                </a:cxn>
                <a:cxn ang="0">
                  <a:pos x="110" y="18"/>
                </a:cxn>
                <a:cxn ang="0">
                  <a:pos x="110" y="26"/>
                </a:cxn>
                <a:cxn ang="0">
                  <a:pos x="118" y="32"/>
                </a:cxn>
                <a:cxn ang="0">
                  <a:pos x="122" y="40"/>
                </a:cxn>
                <a:cxn ang="0">
                  <a:pos x="126" y="46"/>
                </a:cxn>
                <a:cxn ang="0">
                  <a:pos x="134" y="52"/>
                </a:cxn>
                <a:cxn ang="0">
                  <a:pos x="142" y="56"/>
                </a:cxn>
                <a:cxn ang="0">
                  <a:pos x="156" y="62"/>
                </a:cxn>
                <a:cxn ang="0">
                  <a:pos x="158" y="64"/>
                </a:cxn>
                <a:cxn ang="0">
                  <a:pos x="154" y="78"/>
                </a:cxn>
                <a:cxn ang="0">
                  <a:pos x="140" y="100"/>
                </a:cxn>
                <a:cxn ang="0">
                  <a:pos x="134" y="112"/>
                </a:cxn>
                <a:cxn ang="0">
                  <a:pos x="138" y="110"/>
                </a:cxn>
              </a:cxnLst>
              <a:rect l="0" t="0" r="r" b="b"/>
              <a:pathLst>
                <a:path w="158" h="182">
                  <a:moveTo>
                    <a:pt x="140" y="116"/>
                  </a:moveTo>
                  <a:lnTo>
                    <a:pt x="138" y="118"/>
                  </a:lnTo>
                  <a:lnTo>
                    <a:pt x="138" y="120"/>
                  </a:lnTo>
                  <a:lnTo>
                    <a:pt x="138" y="124"/>
                  </a:lnTo>
                  <a:lnTo>
                    <a:pt x="138" y="130"/>
                  </a:lnTo>
                  <a:lnTo>
                    <a:pt x="140" y="130"/>
                  </a:lnTo>
                  <a:lnTo>
                    <a:pt x="140" y="134"/>
                  </a:lnTo>
                  <a:lnTo>
                    <a:pt x="142" y="136"/>
                  </a:lnTo>
                  <a:lnTo>
                    <a:pt x="150" y="144"/>
                  </a:lnTo>
                  <a:lnTo>
                    <a:pt x="150" y="150"/>
                  </a:lnTo>
                  <a:lnTo>
                    <a:pt x="140" y="156"/>
                  </a:lnTo>
                  <a:lnTo>
                    <a:pt x="138" y="156"/>
                  </a:lnTo>
                  <a:lnTo>
                    <a:pt x="134" y="156"/>
                  </a:lnTo>
                  <a:lnTo>
                    <a:pt x="128" y="156"/>
                  </a:lnTo>
                  <a:lnTo>
                    <a:pt x="122" y="156"/>
                  </a:lnTo>
                  <a:lnTo>
                    <a:pt x="114" y="154"/>
                  </a:lnTo>
                  <a:lnTo>
                    <a:pt x="110" y="154"/>
                  </a:lnTo>
                  <a:lnTo>
                    <a:pt x="102" y="158"/>
                  </a:lnTo>
                  <a:lnTo>
                    <a:pt x="100" y="166"/>
                  </a:lnTo>
                  <a:lnTo>
                    <a:pt x="100" y="168"/>
                  </a:lnTo>
                  <a:lnTo>
                    <a:pt x="100" y="170"/>
                  </a:lnTo>
                  <a:lnTo>
                    <a:pt x="102" y="174"/>
                  </a:lnTo>
                  <a:lnTo>
                    <a:pt x="96" y="182"/>
                  </a:lnTo>
                  <a:lnTo>
                    <a:pt x="90" y="180"/>
                  </a:lnTo>
                  <a:lnTo>
                    <a:pt x="72" y="174"/>
                  </a:lnTo>
                  <a:lnTo>
                    <a:pt x="72" y="174"/>
                  </a:lnTo>
                  <a:lnTo>
                    <a:pt x="64" y="164"/>
                  </a:lnTo>
                  <a:lnTo>
                    <a:pt x="64" y="166"/>
                  </a:lnTo>
                  <a:lnTo>
                    <a:pt x="60" y="162"/>
                  </a:lnTo>
                  <a:lnTo>
                    <a:pt x="58" y="160"/>
                  </a:lnTo>
                  <a:lnTo>
                    <a:pt x="54" y="158"/>
                  </a:lnTo>
                  <a:lnTo>
                    <a:pt x="52" y="158"/>
                  </a:lnTo>
                  <a:lnTo>
                    <a:pt x="52" y="158"/>
                  </a:lnTo>
                  <a:lnTo>
                    <a:pt x="50" y="156"/>
                  </a:lnTo>
                  <a:lnTo>
                    <a:pt x="46" y="154"/>
                  </a:lnTo>
                  <a:lnTo>
                    <a:pt x="44" y="152"/>
                  </a:lnTo>
                  <a:lnTo>
                    <a:pt x="42" y="150"/>
                  </a:lnTo>
                  <a:lnTo>
                    <a:pt x="40" y="150"/>
                  </a:lnTo>
                  <a:lnTo>
                    <a:pt x="40" y="148"/>
                  </a:lnTo>
                  <a:lnTo>
                    <a:pt x="40" y="146"/>
                  </a:lnTo>
                  <a:lnTo>
                    <a:pt x="38" y="144"/>
                  </a:lnTo>
                  <a:lnTo>
                    <a:pt x="36" y="144"/>
                  </a:lnTo>
                  <a:lnTo>
                    <a:pt x="36" y="144"/>
                  </a:lnTo>
                  <a:lnTo>
                    <a:pt x="40" y="140"/>
                  </a:lnTo>
                  <a:lnTo>
                    <a:pt x="40" y="94"/>
                  </a:lnTo>
                  <a:lnTo>
                    <a:pt x="40" y="92"/>
                  </a:lnTo>
                  <a:lnTo>
                    <a:pt x="38" y="90"/>
                  </a:lnTo>
                  <a:lnTo>
                    <a:pt x="38" y="86"/>
                  </a:lnTo>
                  <a:lnTo>
                    <a:pt x="36" y="82"/>
                  </a:lnTo>
                  <a:lnTo>
                    <a:pt x="34" y="80"/>
                  </a:lnTo>
                  <a:lnTo>
                    <a:pt x="32" y="78"/>
                  </a:lnTo>
                  <a:lnTo>
                    <a:pt x="22" y="72"/>
                  </a:lnTo>
                  <a:lnTo>
                    <a:pt x="22" y="68"/>
                  </a:lnTo>
                  <a:lnTo>
                    <a:pt x="2" y="60"/>
                  </a:lnTo>
                  <a:lnTo>
                    <a:pt x="2" y="58"/>
                  </a:lnTo>
                  <a:lnTo>
                    <a:pt x="2" y="58"/>
                  </a:lnTo>
                  <a:lnTo>
                    <a:pt x="0" y="56"/>
                  </a:lnTo>
                  <a:lnTo>
                    <a:pt x="0" y="54"/>
                  </a:lnTo>
                  <a:lnTo>
                    <a:pt x="2" y="50"/>
                  </a:lnTo>
                  <a:lnTo>
                    <a:pt x="4" y="48"/>
                  </a:lnTo>
                  <a:lnTo>
                    <a:pt x="14" y="50"/>
                  </a:lnTo>
                  <a:lnTo>
                    <a:pt x="14" y="38"/>
                  </a:lnTo>
                  <a:lnTo>
                    <a:pt x="22" y="36"/>
                  </a:lnTo>
                  <a:lnTo>
                    <a:pt x="22" y="36"/>
                  </a:lnTo>
                  <a:lnTo>
                    <a:pt x="26" y="36"/>
                  </a:lnTo>
                  <a:lnTo>
                    <a:pt x="30" y="36"/>
                  </a:lnTo>
                  <a:lnTo>
                    <a:pt x="36" y="34"/>
                  </a:lnTo>
                  <a:lnTo>
                    <a:pt x="44" y="32"/>
                  </a:lnTo>
                  <a:lnTo>
                    <a:pt x="44" y="32"/>
                  </a:lnTo>
                  <a:lnTo>
                    <a:pt x="46" y="30"/>
                  </a:lnTo>
                  <a:lnTo>
                    <a:pt x="50" y="28"/>
                  </a:lnTo>
                  <a:lnTo>
                    <a:pt x="54" y="28"/>
                  </a:lnTo>
                  <a:lnTo>
                    <a:pt x="58" y="26"/>
                  </a:lnTo>
                  <a:lnTo>
                    <a:pt x="64" y="28"/>
                  </a:lnTo>
                  <a:lnTo>
                    <a:pt x="70" y="16"/>
                  </a:lnTo>
                  <a:lnTo>
                    <a:pt x="78" y="14"/>
                  </a:lnTo>
                  <a:lnTo>
                    <a:pt x="78" y="12"/>
                  </a:lnTo>
                  <a:lnTo>
                    <a:pt x="80" y="12"/>
                  </a:lnTo>
                  <a:lnTo>
                    <a:pt x="84" y="8"/>
                  </a:lnTo>
                  <a:lnTo>
                    <a:pt x="88" y="6"/>
                  </a:lnTo>
                  <a:lnTo>
                    <a:pt x="92" y="4"/>
                  </a:lnTo>
                  <a:lnTo>
                    <a:pt x="94" y="0"/>
                  </a:lnTo>
                  <a:lnTo>
                    <a:pt x="96" y="2"/>
                  </a:lnTo>
                  <a:lnTo>
                    <a:pt x="98" y="4"/>
                  </a:lnTo>
                  <a:lnTo>
                    <a:pt x="100" y="8"/>
                  </a:lnTo>
                  <a:lnTo>
                    <a:pt x="104" y="10"/>
                  </a:lnTo>
                  <a:lnTo>
                    <a:pt x="106" y="14"/>
                  </a:lnTo>
                  <a:lnTo>
                    <a:pt x="108" y="16"/>
                  </a:lnTo>
                  <a:lnTo>
                    <a:pt x="110" y="16"/>
                  </a:lnTo>
                  <a:lnTo>
                    <a:pt x="110" y="18"/>
                  </a:lnTo>
                  <a:lnTo>
                    <a:pt x="108" y="20"/>
                  </a:lnTo>
                  <a:lnTo>
                    <a:pt x="108" y="24"/>
                  </a:lnTo>
                  <a:lnTo>
                    <a:pt x="110" y="26"/>
                  </a:lnTo>
                  <a:lnTo>
                    <a:pt x="110" y="30"/>
                  </a:lnTo>
                  <a:lnTo>
                    <a:pt x="114" y="32"/>
                  </a:lnTo>
                  <a:lnTo>
                    <a:pt x="118" y="32"/>
                  </a:lnTo>
                  <a:lnTo>
                    <a:pt x="120" y="34"/>
                  </a:lnTo>
                  <a:lnTo>
                    <a:pt x="122" y="38"/>
                  </a:lnTo>
                  <a:lnTo>
                    <a:pt x="122" y="40"/>
                  </a:lnTo>
                  <a:lnTo>
                    <a:pt x="124" y="44"/>
                  </a:lnTo>
                  <a:lnTo>
                    <a:pt x="124" y="44"/>
                  </a:lnTo>
                  <a:lnTo>
                    <a:pt x="126" y="46"/>
                  </a:lnTo>
                  <a:lnTo>
                    <a:pt x="128" y="50"/>
                  </a:lnTo>
                  <a:lnTo>
                    <a:pt x="132" y="52"/>
                  </a:lnTo>
                  <a:lnTo>
                    <a:pt x="134" y="52"/>
                  </a:lnTo>
                  <a:lnTo>
                    <a:pt x="136" y="54"/>
                  </a:lnTo>
                  <a:lnTo>
                    <a:pt x="138" y="54"/>
                  </a:lnTo>
                  <a:lnTo>
                    <a:pt x="142" y="56"/>
                  </a:lnTo>
                  <a:lnTo>
                    <a:pt x="146" y="58"/>
                  </a:lnTo>
                  <a:lnTo>
                    <a:pt x="152" y="60"/>
                  </a:lnTo>
                  <a:lnTo>
                    <a:pt x="156" y="62"/>
                  </a:lnTo>
                  <a:lnTo>
                    <a:pt x="158" y="62"/>
                  </a:lnTo>
                  <a:lnTo>
                    <a:pt x="158" y="62"/>
                  </a:lnTo>
                  <a:lnTo>
                    <a:pt x="158" y="64"/>
                  </a:lnTo>
                  <a:lnTo>
                    <a:pt x="156" y="68"/>
                  </a:lnTo>
                  <a:lnTo>
                    <a:pt x="156" y="72"/>
                  </a:lnTo>
                  <a:lnTo>
                    <a:pt x="154" y="78"/>
                  </a:lnTo>
                  <a:lnTo>
                    <a:pt x="152" y="90"/>
                  </a:lnTo>
                  <a:lnTo>
                    <a:pt x="152" y="90"/>
                  </a:lnTo>
                  <a:lnTo>
                    <a:pt x="140" y="100"/>
                  </a:lnTo>
                  <a:lnTo>
                    <a:pt x="132" y="112"/>
                  </a:lnTo>
                  <a:lnTo>
                    <a:pt x="134" y="112"/>
                  </a:lnTo>
                  <a:lnTo>
                    <a:pt x="134" y="112"/>
                  </a:lnTo>
                  <a:lnTo>
                    <a:pt x="136" y="110"/>
                  </a:lnTo>
                  <a:lnTo>
                    <a:pt x="138" y="110"/>
                  </a:lnTo>
                  <a:lnTo>
                    <a:pt x="138" y="110"/>
                  </a:lnTo>
                  <a:lnTo>
                    <a:pt x="140" y="112"/>
                  </a:lnTo>
                  <a:lnTo>
                    <a:pt x="140" y="11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67" name="Freeform 228"/>
            <p:cNvSpPr/>
            <p:nvPr/>
          </p:nvSpPr>
          <p:spPr bwMode="gray">
            <a:xfrm>
              <a:off x="737" y="2506"/>
              <a:ext cx="40" cy="90"/>
            </a:xfrm>
            <a:custGeom>
              <a:avLst/>
              <a:gdLst/>
              <a:ahLst/>
              <a:cxnLst>
                <a:cxn ang="0">
                  <a:pos x="6" y="0"/>
                </a:cxn>
                <a:cxn ang="0">
                  <a:pos x="6" y="32"/>
                </a:cxn>
                <a:cxn ang="0">
                  <a:pos x="4" y="40"/>
                </a:cxn>
                <a:cxn ang="0">
                  <a:pos x="4" y="46"/>
                </a:cxn>
                <a:cxn ang="0">
                  <a:pos x="2" y="52"/>
                </a:cxn>
                <a:cxn ang="0">
                  <a:pos x="0" y="54"/>
                </a:cxn>
                <a:cxn ang="0">
                  <a:pos x="0" y="56"/>
                </a:cxn>
                <a:cxn ang="0">
                  <a:pos x="0" y="60"/>
                </a:cxn>
                <a:cxn ang="0">
                  <a:pos x="0" y="64"/>
                </a:cxn>
                <a:cxn ang="0">
                  <a:pos x="2" y="66"/>
                </a:cxn>
                <a:cxn ang="0">
                  <a:pos x="4" y="68"/>
                </a:cxn>
                <a:cxn ang="0">
                  <a:pos x="4" y="68"/>
                </a:cxn>
                <a:cxn ang="0">
                  <a:pos x="4" y="84"/>
                </a:cxn>
                <a:cxn ang="0">
                  <a:pos x="10" y="88"/>
                </a:cxn>
                <a:cxn ang="0">
                  <a:pos x="12" y="88"/>
                </a:cxn>
                <a:cxn ang="0">
                  <a:pos x="14" y="86"/>
                </a:cxn>
                <a:cxn ang="0">
                  <a:pos x="14" y="86"/>
                </a:cxn>
                <a:cxn ang="0">
                  <a:pos x="16" y="86"/>
                </a:cxn>
                <a:cxn ang="0">
                  <a:pos x="16" y="88"/>
                </a:cxn>
                <a:cxn ang="0">
                  <a:pos x="18" y="90"/>
                </a:cxn>
                <a:cxn ang="0">
                  <a:pos x="18" y="88"/>
                </a:cxn>
                <a:cxn ang="0">
                  <a:pos x="18" y="86"/>
                </a:cxn>
                <a:cxn ang="0">
                  <a:pos x="20" y="82"/>
                </a:cxn>
                <a:cxn ang="0">
                  <a:pos x="22" y="78"/>
                </a:cxn>
                <a:cxn ang="0">
                  <a:pos x="24" y="74"/>
                </a:cxn>
                <a:cxn ang="0">
                  <a:pos x="28" y="74"/>
                </a:cxn>
                <a:cxn ang="0">
                  <a:pos x="32" y="70"/>
                </a:cxn>
                <a:cxn ang="0">
                  <a:pos x="26" y="64"/>
                </a:cxn>
                <a:cxn ang="0">
                  <a:pos x="30" y="60"/>
                </a:cxn>
                <a:cxn ang="0">
                  <a:pos x="32" y="52"/>
                </a:cxn>
                <a:cxn ang="0">
                  <a:pos x="32" y="42"/>
                </a:cxn>
                <a:cxn ang="0">
                  <a:pos x="28" y="32"/>
                </a:cxn>
                <a:cxn ang="0">
                  <a:pos x="32" y="22"/>
                </a:cxn>
                <a:cxn ang="0">
                  <a:pos x="34" y="14"/>
                </a:cxn>
                <a:cxn ang="0">
                  <a:pos x="34" y="14"/>
                </a:cxn>
                <a:cxn ang="0">
                  <a:pos x="36" y="12"/>
                </a:cxn>
                <a:cxn ang="0">
                  <a:pos x="38" y="10"/>
                </a:cxn>
                <a:cxn ang="0">
                  <a:pos x="40" y="8"/>
                </a:cxn>
                <a:cxn ang="0">
                  <a:pos x="40" y="6"/>
                </a:cxn>
                <a:cxn ang="0">
                  <a:pos x="40" y="4"/>
                </a:cxn>
                <a:cxn ang="0">
                  <a:pos x="34" y="2"/>
                </a:cxn>
                <a:cxn ang="0">
                  <a:pos x="30" y="0"/>
                </a:cxn>
                <a:cxn ang="0">
                  <a:pos x="28" y="0"/>
                </a:cxn>
                <a:cxn ang="0">
                  <a:pos x="12" y="2"/>
                </a:cxn>
                <a:cxn ang="0">
                  <a:pos x="6" y="0"/>
                </a:cxn>
              </a:cxnLst>
              <a:rect l="0" t="0" r="r" b="b"/>
              <a:pathLst>
                <a:path w="40" h="90">
                  <a:moveTo>
                    <a:pt x="6" y="0"/>
                  </a:moveTo>
                  <a:lnTo>
                    <a:pt x="6" y="32"/>
                  </a:lnTo>
                  <a:lnTo>
                    <a:pt x="4" y="40"/>
                  </a:lnTo>
                  <a:lnTo>
                    <a:pt x="4" y="46"/>
                  </a:lnTo>
                  <a:lnTo>
                    <a:pt x="2" y="52"/>
                  </a:lnTo>
                  <a:lnTo>
                    <a:pt x="0" y="54"/>
                  </a:lnTo>
                  <a:lnTo>
                    <a:pt x="0" y="56"/>
                  </a:lnTo>
                  <a:lnTo>
                    <a:pt x="0" y="60"/>
                  </a:lnTo>
                  <a:lnTo>
                    <a:pt x="0" y="64"/>
                  </a:lnTo>
                  <a:lnTo>
                    <a:pt x="2" y="66"/>
                  </a:lnTo>
                  <a:lnTo>
                    <a:pt x="4" y="68"/>
                  </a:lnTo>
                  <a:lnTo>
                    <a:pt x="4" y="68"/>
                  </a:lnTo>
                  <a:lnTo>
                    <a:pt x="4" y="84"/>
                  </a:lnTo>
                  <a:lnTo>
                    <a:pt x="10" y="88"/>
                  </a:lnTo>
                  <a:lnTo>
                    <a:pt x="12" y="88"/>
                  </a:lnTo>
                  <a:lnTo>
                    <a:pt x="14" y="86"/>
                  </a:lnTo>
                  <a:lnTo>
                    <a:pt x="14" y="86"/>
                  </a:lnTo>
                  <a:lnTo>
                    <a:pt x="16" y="86"/>
                  </a:lnTo>
                  <a:lnTo>
                    <a:pt x="16" y="88"/>
                  </a:lnTo>
                  <a:lnTo>
                    <a:pt x="18" y="90"/>
                  </a:lnTo>
                  <a:lnTo>
                    <a:pt x="18" y="88"/>
                  </a:lnTo>
                  <a:lnTo>
                    <a:pt x="18" y="86"/>
                  </a:lnTo>
                  <a:lnTo>
                    <a:pt x="20" y="82"/>
                  </a:lnTo>
                  <a:lnTo>
                    <a:pt x="22" y="78"/>
                  </a:lnTo>
                  <a:lnTo>
                    <a:pt x="24" y="74"/>
                  </a:lnTo>
                  <a:lnTo>
                    <a:pt x="28" y="74"/>
                  </a:lnTo>
                  <a:lnTo>
                    <a:pt x="32" y="70"/>
                  </a:lnTo>
                  <a:lnTo>
                    <a:pt x="26" y="64"/>
                  </a:lnTo>
                  <a:lnTo>
                    <a:pt x="30" y="60"/>
                  </a:lnTo>
                  <a:lnTo>
                    <a:pt x="32" y="52"/>
                  </a:lnTo>
                  <a:lnTo>
                    <a:pt x="32" y="42"/>
                  </a:lnTo>
                  <a:lnTo>
                    <a:pt x="28" y="32"/>
                  </a:lnTo>
                  <a:lnTo>
                    <a:pt x="32" y="22"/>
                  </a:lnTo>
                  <a:lnTo>
                    <a:pt x="34" y="14"/>
                  </a:lnTo>
                  <a:lnTo>
                    <a:pt x="34" y="14"/>
                  </a:lnTo>
                  <a:lnTo>
                    <a:pt x="36" y="12"/>
                  </a:lnTo>
                  <a:lnTo>
                    <a:pt x="38" y="10"/>
                  </a:lnTo>
                  <a:lnTo>
                    <a:pt x="40" y="8"/>
                  </a:lnTo>
                  <a:lnTo>
                    <a:pt x="40" y="6"/>
                  </a:lnTo>
                  <a:lnTo>
                    <a:pt x="40" y="4"/>
                  </a:lnTo>
                  <a:lnTo>
                    <a:pt x="34" y="2"/>
                  </a:lnTo>
                  <a:lnTo>
                    <a:pt x="30" y="0"/>
                  </a:lnTo>
                  <a:lnTo>
                    <a:pt x="28" y="0"/>
                  </a:lnTo>
                  <a:lnTo>
                    <a:pt x="12" y="2"/>
                  </a:lnTo>
                  <a:lnTo>
                    <a:pt x="6"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68" name="Freeform 229"/>
            <p:cNvSpPr/>
            <p:nvPr/>
          </p:nvSpPr>
          <p:spPr bwMode="gray">
            <a:xfrm>
              <a:off x="927" y="2252"/>
              <a:ext cx="104" cy="178"/>
            </a:xfrm>
            <a:custGeom>
              <a:avLst/>
              <a:gdLst/>
              <a:ahLst/>
              <a:cxnLst>
                <a:cxn ang="0">
                  <a:pos x="28" y="148"/>
                </a:cxn>
                <a:cxn ang="0">
                  <a:pos x="16" y="144"/>
                </a:cxn>
                <a:cxn ang="0">
                  <a:pos x="6" y="116"/>
                </a:cxn>
                <a:cxn ang="0">
                  <a:pos x="6" y="112"/>
                </a:cxn>
                <a:cxn ang="0">
                  <a:pos x="2" y="106"/>
                </a:cxn>
                <a:cxn ang="0">
                  <a:pos x="10" y="88"/>
                </a:cxn>
                <a:cxn ang="0">
                  <a:pos x="6" y="86"/>
                </a:cxn>
                <a:cxn ang="0">
                  <a:pos x="12" y="76"/>
                </a:cxn>
                <a:cxn ang="0">
                  <a:pos x="18" y="74"/>
                </a:cxn>
                <a:cxn ang="0">
                  <a:pos x="18" y="66"/>
                </a:cxn>
                <a:cxn ang="0">
                  <a:pos x="16" y="60"/>
                </a:cxn>
                <a:cxn ang="0">
                  <a:pos x="18" y="58"/>
                </a:cxn>
                <a:cxn ang="0">
                  <a:pos x="20" y="54"/>
                </a:cxn>
                <a:cxn ang="0">
                  <a:pos x="20" y="44"/>
                </a:cxn>
                <a:cxn ang="0">
                  <a:pos x="30" y="32"/>
                </a:cxn>
                <a:cxn ang="0">
                  <a:pos x="44" y="26"/>
                </a:cxn>
                <a:cxn ang="0">
                  <a:pos x="62" y="6"/>
                </a:cxn>
                <a:cxn ang="0">
                  <a:pos x="76" y="20"/>
                </a:cxn>
                <a:cxn ang="0">
                  <a:pos x="72" y="24"/>
                </a:cxn>
                <a:cxn ang="0">
                  <a:pos x="72" y="30"/>
                </a:cxn>
                <a:cxn ang="0">
                  <a:pos x="72" y="40"/>
                </a:cxn>
                <a:cxn ang="0">
                  <a:pos x="78" y="40"/>
                </a:cxn>
                <a:cxn ang="0">
                  <a:pos x="82" y="42"/>
                </a:cxn>
                <a:cxn ang="0">
                  <a:pos x="74" y="42"/>
                </a:cxn>
                <a:cxn ang="0">
                  <a:pos x="78" y="50"/>
                </a:cxn>
                <a:cxn ang="0">
                  <a:pos x="76" y="56"/>
                </a:cxn>
                <a:cxn ang="0">
                  <a:pos x="72" y="60"/>
                </a:cxn>
                <a:cxn ang="0">
                  <a:pos x="72" y="66"/>
                </a:cxn>
                <a:cxn ang="0">
                  <a:pos x="72" y="70"/>
                </a:cxn>
                <a:cxn ang="0">
                  <a:pos x="66" y="78"/>
                </a:cxn>
                <a:cxn ang="0">
                  <a:pos x="64" y="88"/>
                </a:cxn>
                <a:cxn ang="0">
                  <a:pos x="64" y="94"/>
                </a:cxn>
                <a:cxn ang="0">
                  <a:pos x="80" y="94"/>
                </a:cxn>
                <a:cxn ang="0">
                  <a:pos x="96" y="110"/>
                </a:cxn>
                <a:cxn ang="0">
                  <a:pos x="102" y="132"/>
                </a:cxn>
                <a:cxn ang="0">
                  <a:pos x="96" y="138"/>
                </a:cxn>
                <a:cxn ang="0">
                  <a:pos x="78" y="158"/>
                </a:cxn>
                <a:cxn ang="0">
                  <a:pos x="80" y="160"/>
                </a:cxn>
                <a:cxn ang="0">
                  <a:pos x="78" y="164"/>
                </a:cxn>
                <a:cxn ang="0">
                  <a:pos x="58" y="170"/>
                </a:cxn>
                <a:cxn ang="0">
                  <a:pos x="26" y="178"/>
                </a:cxn>
                <a:cxn ang="0">
                  <a:pos x="28" y="168"/>
                </a:cxn>
                <a:cxn ang="0">
                  <a:pos x="32" y="150"/>
                </a:cxn>
              </a:cxnLst>
              <a:rect l="0" t="0" r="r" b="b"/>
              <a:pathLst>
                <a:path w="104" h="178">
                  <a:moveTo>
                    <a:pt x="32" y="150"/>
                  </a:moveTo>
                  <a:lnTo>
                    <a:pt x="30" y="150"/>
                  </a:lnTo>
                  <a:lnTo>
                    <a:pt x="28" y="148"/>
                  </a:lnTo>
                  <a:lnTo>
                    <a:pt x="24" y="148"/>
                  </a:lnTo>
                  <a:lnTo>
                    <a:pt x="20" y="146"/>
                  </a:lnTo>
                  <a:lnTo>
                    <a:pt x="16" y="144"/>
                  </a:lnTo>
                  <a:lnTo>
                    <a:pt x="12" y="144"/>
                  </a:lnTo>
                  <a:lnTo>
                    <a:pt x="12" y="142"/>
                  </a:lnTo>
                  <a:lnTo>
                    <a:pt x="6" y="116"/>
                  </a:lnTo>
                  <a:lnTo>
                    <a:pt x="6" y="116"/>
                  </a:lnTo>
                  <a:lnTo>
                    <a:pt x="8" y="114"/>
                  </a:lnTo>
                  <a:lnTo>
                    <a:pt x="6" y="112"/>
                  </a:lnTo>
                  <a:lnTo>
                    <a:pt x="6" y="112"/>
                  </a:lnTo>
                  <a:lnTo>
                    <a:pt x="4" y="108"/>
                  </a:lnTo>
                  <a:lnTo>
                    <a:pt x="2" y="106"/>
                  </a:lnTo>
                  <a:lnTo>
                    <a:pt x="0" y="102"/>
                  </a:lnTo>
                  <a:lnTo>
                    <a:pt x="0" y="98"/>
                  </a:lnTo>
                  <a:lnTo>
                    <a:pt x="10" y="88"/>
                  </a:lnTo>
                  <a:lnTo>
                    <a:pt x="8" y="88"/>
                  </a:lnTo>
                  <a:lnTo>
                    <a:pt x="8" y="86"/>
                  </a:lnTo>
                  <a:lnTo>
                    <a:pt x="6" y="86"/>
                  </a:lnTo>
                  <a:lnTo>
                    <a:pt x="6" y="84"/>
                  </a:lnTo>
                  <a:lnTo>
                    <a:pt x="12" y="76"/>
                  </a:lnTo>
                  <a:lnTo>
                    <a:pt x="12" y="76"/>
                  </a:lnTo>
                  <a:lnTo>
                    <a:pt x="16" y="76"/>
                  </a:lnTo>
                  <a:lnTo>
                    <a:pt x="18" y="76"/>
                  </a:lnTo>
                  <a:lnTo>
                    <a:pt x="18" y="74"/>
                  </a:lnTo>
                  <a:lnTo>
                    <a:pt x="18" y="74"/>
                  </a:lnTo>
                  <a:lnTo>
                    <a:pt x="18" y="70"/>
                  </a:lnTo>
                  <a:lnTo>
                    <a:pt x="18" y="66"/>
                  </a:lnTo>
                  <a:lnTo>
                    <a:pt x="18" y="62"/>
                  </a:lnTo>
                  <a:lnTo>
                    <a:pt x="16" y="62"/>
                  </a:lnTo>
                  <a:lnTo>
                    <a:pt x="16" y="60"/>
                  </a:lnTo>
                  <a:lnTo>
                    <a:pt x="16" y="60"/>
                  </a:lnTo>
                  <a:lnTo>
                    <a:pt x="16" y="58"/>
                  </a:lnTo>
                  <a:lnTo>
                    <a:pt x="18" y="58"/>
                  </a:lnTo>
                  <a:lnTo>
                    <a:pt x="18" y="56"/>
                  </a:lnTo>
                  <a:lnTo>
                    <a:pt x="20" y="56"/>
                  </a:lnTo>
                  <a:lnTo>
                    <a:pt x="20" y="54"/>
                  </a:lnTo>
                  <a:lnTo>
                    <a:pt x="22" y="52"/>
                  </a:lnTo>
                  <a:lnTo>
                    <a:pt x="22" y="48"/>
                  </a:lnTo>
                  <a:lnTo>
                    <a:pt x="20" y="44"/>
                  </a:lnTo>
                  <a:lnTo>
                    <a:pt x="18" y="38"/>
                  </a:lnTo>
                  <a:lnTo>
                    <a:pt x="24" y="34"/>
                  </a:lnTo>
                  <a:lnTo>
                    <a:pt x="30" y="32"/>
                  </a:lnTo>
                  <a:lnTo>
                    <a:pt x="36" y="28"/>
                  </a:lnTo>
                  <a:lnTo>
                    <a:pt x="40" y="32"/>
                  </a:lnTo>
                  <a:lnTo>
                    <a:pt x="44" y="26"/>
                  </a:lnTo>
                  <a:lnTo>
                    <a:pt x="44" y="4"/>
                  </a:lnTo>
                  <a:lnTo>
                    <a:pt x="64" y="0"/>
                  </a:lnTo>
                  <a:lnTo>
                    <a:pt x="62" y="6"/>
                  </a:lnTo>
                  <a:lnTo>
                    <a:pt x="66" y="12"/>
                  </a:lnTo>
                  <a:lnTo>
                    <a:pt x="74" y="14"/>
                  </a:lnTo>
                  <a:lnTo>
                    <a:pt x="76" y="20"/>
                  </a:lnTo>
                  <a:lnTo>
                    <a:pt x="76" y="20"/>
                  </a:lnTo>
                  <a:lnTo>
                    <a:pt x="74" y="22"/>
                  </a:lnTo>
                  <a:lnTo>
                    <a:pt x="72" y="24"/>
                  </a:lnTo>
                  <a:lnTo>
                    <a:pt x="72" y="26"/>
                  </a:lnTo>
                  <a:lnTo>
                    <a:pt x="72" y="28"/>
                  </a:lnTo>
                  <a:lnTo>
                    <a:pt x="72" y="30"/>
                  </a:lnTo>
                  <a:lnTo>
                    <a:pt x="72" y="32"/>
                  </a:lnTo>
                  <a:lnTo>
                    <a:pt x="72" y="36"/>
                  </a:lnTo>
                  <a:lnTo>
                    <a:pt x="72" y="40"/>
                  </a:lnTo>
                  <a:lnTo>
                    <a:pt x="74" y="40"/>
                  </a:lnTo>
                  <a:lnTo>
                    <a:pt x="76" y="40"/>
                  </a:lnTo>
                  <a:lnTo>
                    <a:pt x="78" y="40"/>
                  </a:lnTo>
                  <a:lnTo>
                    <a:pt x="82" y="42"/>
                  </a:lnTo>
                  <a:lnTo>
                    <a:pt x="84" y="42"/>
                  </a:lnTo>
                  <a:lnTo>
                    <a:pt x="82" y="42"/>
                  </a:lnTo>
                  <a:lnTo>
                    <a:pt x="80" y="42"/>
                  </a:lnTo>
                  <a:lnTo>
                    <a:pt x="78" y="42"/>
                  </a:lnTo>
                  <a:lnTo>
                    <a:pt x="74" y="42"/>
                  </a:lnTo>
                  <a:lnTo>
                    <a:pt x="74" y="44"/>
                  </a:lnTo>
                  <a:lnTo>
                    <a:pt x="78" y="50"/>
                  </a:lnTo>
                  <a:lnTo>
                    <a:pt x="78" y="50"/>
                  </a:lnTo>
                  <a:lnTo>
                    <a:pt x="78" y="52"/>
                  </a:lnTo>
                  <a:lnTo>
                    <a:pt x="78" y="54"/>
                  </a:lnTo>
                  <a:lnTo>
                    <a:pt x="76" y="56"/>
                  </a:lnTo>
                  <a:lnTo>
                    <a:pt x="74" y="58"/>
                  </a:lnTo>
                  <a:lnTo>
                    <a:pt x="72" y="58"/>
                  </a:lnTo>
                  <a:lnTo>
                    <a:pt x="72" y="60"/>
                  </a:lnTo>
                  <a:lnTo>
                    <a:pt x="72" y="60"/>
                  </a:lnTo>
                  <a:lnTo>
                    <a:pt x="72" y="62"/>
                  </a:lnTo>
                  <a:lnTo>
                    <a:pt x="72" y="66"/>
                  </a:lnTo>
                  <a:lnTo>
                    <a:pt x="76" y="68"/>
                  </a:lnTo>
                  <a:lnTo>
                    <a:pt x="74" y="68"/>
                  </a:lnTo>
                  <a:lnTo>
                    <a:pt x="72" y="70"/>
                  </a:lnTo>
                  <a:lnTo>
                    <a:pt x="70" y="72"/>
                  </a:lnTo>
                  <a:lnTo>
                    <a:pt x="66" y="76"/>
                  </a:lnTo>
                  <a:lnTo>
                    <a:pt x="66" y="78"/>
                  </a:lnTo>
                  <a:lnTo>
                    <a:pt x="66" y="86"/>
                  </a:lnTo>
                  <a:lnTo>
                    <a:pt x="66" y="86"/>
                  </a:lnTo>
                  <a:lnTo>
                    <a:pt x="64" y="88"/>
                  </a:lnTo>
                  <a:lnTo>
                    <a:pt x="64" y="90"/>
                  </a:lnTo>
                  <a:lnTo>
                    <a:pt x="62" y="92"/>
                  </a:lnTo>
                  <a:lnTo>
                    <a:pt x="64" y="94"/>
                  </a:lnTo>
                  <a:lnTo>
                    <a:pt x="66" y="96"/>
                  </a:lnTo>
                  <a:lnTo>
                    <a:pt x="74" y="94"/>
                  </a:lnTo>
                  <a:lnTo>
                    <a:pt x="80" y="94"/>
                  </a:lnTo>
                  <a:lnTo>
                    <a:pt x="88" y="98"/>
                  </a:lnTo>
                  <a:lnTo>
                    <a:pt x="88" y="108"/>
                  </a:lnTo>
                  <a:lnTo>
                    <a:pt x="96" y="110"/>
                  </a:lnTo>
                  <a:lnTo>
                    <a:pt x="100" y="116"/>
                  </a:lnTo>
                  <a:lnTo>
                    <a:pt x="104" y="132"/>
                  </a:lnTo>
                  <a:lnTo>
                    <a:pt x="102" y="132"/>
                  </a:lnTo>
                  <a:lnTo>
                    <a:pt x="102" y="134"/>
                  </a:lnTo>
                  <a:lnTo>
                    <a:pt x="100" y="138"/>
                  </a:lnTo>
                  <a:lnTo>
                    <a:pt x="96" y="138"/>
                  </a:lnTo>
                  <a:lnTo>
                    <a:pt x="88" y="144"/>
                  </a:lnTo>
                  <a:lnTo>
                    <a:pt x="78" y="148"/>
                  </a:lnTo>
                  <a:lnTo>
                    <a:pt x="78" y="158"/>
                  </a:lnTo>
                  <a:lnTo>
                    <a:pt x="80" y="158"/>
                  </a:lnTo>
                  <a:lnTo>
                    <a:pt x="80" y="160"/>
                  </a:lnTo>
                  <a:lnTo>
                    <a:pt x="80" y="160"/>
                  </a:lnTo>
                  <a:lnTo>
                    <a:pt x="80" y="162"/>
                  </a:lnTo>
                  <a:lnTo>
                    <a:pt x="80" y="164"/>
                  </a:lnTo>
                  <a:lnTo>
                    <a:pt x="78" y="164"/>
                  </a:lnTo>
                  <a:lnTo>
                    <a:pt x="76" y="164"/>
                  </a:lnTo>
                  <a:lnTo>
                    <a:pt x="70" y="162"/>
                  </a:lnTo>
                  <a:lnTo>
                    <a:pt x="58" y="170"/>
                  </a:lnTo>
                  <a:lnTo>
                    <a:pt x="48" y="172"/>
                  </a:lnTo>
                  <a:lnTo>
                    <a:pt x="36" y="176"/>
                  </a:lnTo>
                  <a:lnTo>
                    <a:pt x="26" y="178"/>
                  </a:lnTo>
                  <a:lnTo>
                    <a:pt x="26" y="176"/>
                  </a:lnTo>
                  <a:lnTo>
                    <a:pt x="26" y="174"/>
                  </a:lnTo>
                  <a:lnTo>
                    <a:pt x="28" y="168"/>
                  </a:lnTo>
                  <a:lnTo>
                    <a:pt x="30" y="162"/>
                  </a:lnTo>
                  <a:lnTo>
                    <a:pt x="30" y="156"/>
                  </a:lnTo>
                  <a:lnTo>
                    <a:pt x="32" y="15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69" name="Freeform 230"/>
            <p:cNvSpPr/>
            <p:nvPr/>
          </p:nvSpPr>
          <p:spPr bwMode="gray">
            <a:xfrm>
              <a:off x="903" y="2288"/>
              <a:ext cx="46" cy="62"/>
            </a:xfrm>
            <a:custGeom>
              <a:avLst/>
              <a:gdLst/>
              <a:ahLst/>
              <a:cxnLst>
                <a:cxn ang="0">
                  <a:pos x="24" y="62"/>
                </a:cxn>
                <a:cxn ang="0">
                  <a:pos x="22" y="60"/>
                </a:cxn>
                <a:cxn ang="0">
                  <a:pos x="20" y="60"/>
                </a:cxn>
                <a:cxn ang="0">
                  <a:pos x="16" y="58"/>
                </a:cxn>
                <a:cxn ang="0">
                  <a:pos x="14" y="56"/>
                </a:cxn>
                <a:cxn ang="0">
                  <a:pos x="14" y="54"/>
                </a:cxn>
                <a:cxn ang="0">
                  <a:pos x="0" y="46"/>
                </a:cxn>
                <a:cxn ang="0">
                  <a:pos x="6" y="40"/>
                </a:cxn>
                <a:cxn ang="0">
                  <a:pos x="6" y="38"/>
                </a:cxn>
                <a:cxn ang="0">
                  <a:pos x="8" y="36"/>
                </a:cxn>
                <a:cxn ang="0">
                  <a:pos x="8" y="34"/>
                </a:cxn>
                <a:cxn ang="0">
                  <a:pos x="10" y="30"/>
                </a:cxn>
                <a:cxn ang="0">
                  <a:pos x="12" y="28"/>
                </a:cxn>
                <a:cxn ang="0">
                  <a:pos x="12" y="24"/>
                </a:cxn>
                <a:cxn ang="0">
                  <a:pos x="12" y="22"/>
                </a:cxn>
                <a:cxn ang="0">
                  <a:pos x="14" y="20"/>
                </a:cxn>
                <a:cxn ang="0">
                  <a:pos x="16" y="16"/>
                </a:cxn>
                <a:cxn ang="0">
                  <a:pos x="20" y="10"/>
                </a:cxn>
                <a:cxn ang="0">
                  <a:pos x="22" y="6"/>
                </a:cxn>
                <a:cxn ang="0">
                  <a:pos x="28" y="2"/>
                </a:cxn>
                <a:cxn ang="0">
                  <a:pos x="32" y="0"/>
                </a:cxn>
                <a:cxn ang="0">
                  <a:pos x="34" y="0"/>
                </a:cxn>
                <a:cxn ang="0">
                  <a:pos x="36" y="0"/>
                </a:cxn>
                <a:cxn ang="0">
                  <a:pos x="40" y="0"/>
                </a:cxn>
                <a:cxn ang="0">
                  <a:pos x="42" y="2"/>
                </a:cxn>
                <a:cxn ang="0">
                  <a:pos x="42" y="2"/>
                </a:cxn>
                <a:cxn ang="0">
                  <a:pos x="44" y="6"/>
                </a:cxn>
                <a:cxn ang="0">
                  <a:pos x="44" y="8"/>
                </a:cxn>
                <a:cxn ang="0">
                  <a:pos x="46" y="12"/>
                </a:cxn>
                <a:cxn ang="0">
                  <a:pos x="44" y="18"/>
                </a:cxn>
                <a:cxn ang="0">
                  <a:pos x="42" y="22"/>
                </a:cxn>
                <a:cxn ang="0">
                  <a:pos x="42" y="22"/>
                </a:cxn>
                <a:cxn ang="0">
                  <a:pos x="40" y="22"/>
                </a:cxn>
                <a:cxn ang="0">
                  <a:pos x="40" y="24"/>
                </a:cxn>
                <a:cxn ang="0">
                  <a:pos x="40" y="24"/>
                </a:cxn>
                <a:cxn ang="0">
                  <a:pos x="42" y="26"/>
                </a:cxn>
                <a:cxn ang="0">
                  <a:pos x="42" y="28"/>
                </a:cxn>
                <a:cxn ang="0">
                  <a:pos x="42" y="30"/>
                </a:cxn>
                <a:cxn ang="0">
                  <a:pos x="42" y="34"/>
                </a:cxn>
                <a:cxn ang="0">
                  <a:pos x="42" y="38"/>
                </a:cxn>
                <a:cxn ang="0">
                  <a:pos x="42" y="40"/>
                </a:cxn>
                <a:cxn ang="0">
                  <a:pos x="36" y="40"/>
                </a:cxn>
                <a:cxn ang="0">
                  <a:pos x="32" y="46"/>
                </a:cxn>
                <a:cxn ang="0">
                  <a:pos x="32" y="46"/>
                </a:cxn>
                <a:cxn ang="0">
                  <a:pos x="30" y="48"/>
                </a:cxn>
                <a:cxn ang="0">
                  <a:pos x="30" y="50"/>
                </a:cxn>
                <a:cxn ang="0">
                  <a:pos x="34" y="52"/>
                </a:cxn>
                <a:cxn ang="0">
                  <a:pos x="24" y="62"/>
                </a:cxn>
              </a:cxnLst>
              <a:rect l="0" t="0" r="r" b="b"/>
              <a:pathLst>
                <a:path w="46" h="62">
                  <a:moveTo>
                    <a:pt x="24" y="62"/>
                  </a:moveTo>
                  <a:lnTo>
                    <a:pt x="22" y="60"/>
                  </a:lnTo>
                  <a:lnTo>
                    <a:pt x="20" y="60"/>
                  </a:lnTo>
                  <a:lnTo>
                    <a:pt x="16" y="58"/>
                  </a:lnTo>
                  <a:lnTo>
                    <a:pt x="14" y="56"/>
                  </a:lnTo>
                  <a:lnTo>
                    <a:pt x="14" y="54"/>
                  </a:lnTo>
                  <a:lnTo>
                    <a:pt x="0" y="46"/>
                  </a:lnTo>
                  <a:lnTo>
                    <a:pt x="6" y="40"/>
                  </a:lnTo>
                  <a:lnTo>
                    <a:pt x="6" y="38"/>
                  </a:lnTo>
                  <a:lnTo>
                    <a:pt x="8" y="36"/>
                  </a:lnTo>
                  <a:lnTo>
                    <a:pt x="8" y="34"/>
                  </a:lnTo>
                  <a:lnTo>
                    <a:pt x="10" y="30"/>
                  </a:lnTo>
                  <a:lnTo>
                    <a:pt x="12" y="28"/>
                  </a:lnTo>
                  <a:lnTo>
                    <a:pt x="12" y="24"/>
                  </a:lnTo>
                  <a:lnTo>
                    <a:pt x="12" y="22"/>
                  </a:lnTo>
                  <a:lnTo>
                    <a:pt x="14" y="20"/>
                  </a:lnTo>
                  <a:lnTo>
                    <a:pt x="16" y="16"/>
                  </a:lnTo>
                  <a:lnTo>
                    <a:pt x="20" y="10"/>
                  </a:lnTo>
                  <a:lnTo>
                    <a:pt x="22" y="6"/>
                  </a:lnTo>
                  <a:lnTo>
                    <a:pt x="28" y="2"/>
                  </a:lnTo>
                  <a:lnTo>
                    <a:pt x="32" y="0"/>
                  </a:lnTo>
                  <a:lnTo>
                    <a:pt x="34" y="0"/>
                  </a:lnTo>
                  <a:lnTo>
                    <a:pt x="36" y="0"/>
                  </a:lnTo>
                  <a:lnTo>
                    <a:pt x="40" y="0"/>
                  </a:lnTo>
                  <a:lnTo>
                    <a:pt x="42" y="2"/>
                  </a:lnTo>
                  <a:lnTo>
                    <a:pt x="42" y="2"/>
                  </a:lnTo>
                  <a:lnTo>
                    <a:pt x="44" y="6"/>
                  </a:lnTo>
                  <a:lnTo>
                    <a:pt x="44" y="8"/>
                  </a:lnTo>
                  <a:lnTo>
                    <a:pt x="46" y="12"/>
                  </a:lnTo>
                  <a:lnTo>
                    <a:pt x="44" y="18"/>
                  </a:lnTo>
                  <a:lnTo>
                    <a:pt x="42" y="22"/>
                  </a:lnTo>
                  <a:lnTo>
                    <a:pt x="42" y="22"/>
                  </a:lnTo>
                  <a:lnTo>
                    <a:pt x="40" y="22"/>
                  </a:lnTo>
                  <a:lnTo>
                    <a:pt x="40" y="24"/>
                  </a:lnTo>
                  <a:lnTo>
                    <a:pt x="40" y="24"/>
                  </a:lnTo>
                  <a:lnTo>
                    <a:pt x="42" y="26"/>
                  </a:lnTo>
                  <a:lnTo>
                    <a:pt x="42" y="28"/>
                  </a:lnTo>
                  <a:lnTo>
                    <a:pt x="42" y="30"/>
                  </a:lnTo>
                  <a:lnTo>
                    <a:pt x="42" y="34"/>
                  </a:lnTo>
                  <a:lnTo>
                    <a:pt x="42" y="38"/>
                  </a:lnTo>
                  <a:lnTo>
                    <a:pt x="42" y="40"/>
                  </a:lnTo>
                  <a:lnTo>
                    <a:pt x="36" y="40"/>
                  </a:lnTo>
                  <a:lnTo>
                    <a:pt x="32" y="46"/>
                  </a:lnTo>
                  <a:lnTo>
                    <a:pt x="32" y="46"/>
                  </a:lnTo>
                  <a:lnTo>
                    <a:pt x="30" y="48"/>
                  </a:lnTo>
                  <a:lnTo>
                    <a:pt x="30" y="50"/>
                  </a:lnTo>
                  <a:lnTo>
                    <a:pt x="34" y="52"/>
                  </a:lnTo>
                  <a:lnTo>
                    <a:pt x="24" y="6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0" name="Freeform 231"/>
            <p:cNvSpPr/>
            <p:nvPr/>
          </p:nvSpPr>
          <p:spPr bwMode="gray">
            <a:xfrm>
              <a:off x="895" y="2334"/>
              <a:ext cx="40" cy="46"/>
            </a:xfrm>
            <a:custGeom>
              <a:avLst/>
              <a:gdLst/>
              <a:ahLst/>
              <a:cxnLst>
                <a:cxn ang="0">
                  <a:pos x="8" y="0"/>
                </a:cxn>
                <a:cxn ang="0">
                  <a:pos x="22" y="8"/>
                </a:cxn>
                <a:cxn ang="0">
                  <a:pos x="22" y="10"/>
                </a:cxn>
                <a:cxn ang="0">
                  <a:pos x="24" y="12"/>
                </a:cxn>
                <a:cxn ang="0">
                  <a:pos x="28" y="14"/>
                </a:cxn>
                <a:cxn ang="0">
                  <a:pos x="30" y="14"/>
                </a:cxn>
                <a:cxn ang="0">
                  <a:pos x="32" y="16"/>
                </a:cxn>
                <a:cxn ang="0">
                  <a:pos x="32" y="18"/>
                </a:cxn>
                <a:cxn ang="0">
                  <a:pos x="32" y="22"/>
                </a:cxn>
                <a:cxn ang="0">
                  <a:pos x="34" y="24"/>
                </a:cxn>
                <a:cxn ang="0">
                  <a:pos x="36" y="28"/>
                </a:cxn>
                <a:cxn ang="0">
                  <a:pos x="38" y="30"/>
                </a:cxn>
                <a:cxn ang="0">
                  <a:pos x="38" y="30"/>
                </a:cxn>
                <a:cxn ang="0">
                  <a:pos x="40" y="32"/>
                </a:cxn>
                <a:cxn ang="0">
                  <a:pos x="38" y="34"/>
                </a:cxn>
                <a:cxn ang="0">
                  <a:pos x="38" y="34"/>
                </a:cxn>
                <a:cxn ang="0">
                  <a:pos x="36" y="36"/>
                </a:cxn>
                <a:cxn ang="0">
                  <a:pos x="36" y="36"/>
                </a:cxn>
                <a:cxn ang="0">
                  <a:pos x="32" y="38"/>
                </a:cxn>
                <a:cxn ang="0">
                  <a:pos x="30" y="40"/>
                </a:cxn>
                <a:cxn ang="0">
                  <a:pos x="30" y="42"/>
                </a:cxn>
                <a:cxn ang="0">
                  <a:pos x="28" y="44"/>
                </a:cxn>
                <a:cxn ang="0">
                  <a:pos x="28" y="46"/>
                </a:cxn>
                <a:cxn ang="0">
                  <a:pos x="26" y="42"/>
                </a:cxn>
                <a:cxn ang="0">
                  <a:pos x="24" y="38"/>
                </a:cxn>
                <a:cxn ang="0">
                  <a:pos x="22" y="38"/>
                </a:cxn>
                <a:cxn ang="0">
                  <a:pos x="20" y="38"/>
                </a:cxn>
                <a:cxn ang="0">
                  <a:pos x="20" y="36"/>
                </a:cxn>
                <a:cxn ang="0">
                  <a:pos x="18" y="36"/>
                </a:cxn>
                <a:cxn ang="0">
                  <a:pos x="16" y="32"/>
                </a:cxn>
                <a:cxn ang="0">
                  <a:pos x="14" y="28"/>
                </a:cxn>
                <a:cxn ang="0">
                  <a:pos x="14" y="26"/>
                </a:cxn>
                <a:cxn ang="0">
                  <a:pos x="16" y="24"/>
                </a:cxn>
                <a:cxn ang="0">
                  <a:pos x="16" y="22"/>
                </a:cxn>
                <a:cxn ang="0">
                  <a:pos x="0" y="6"/>
                </a:cxn>
                <a:cxn ang="0">
                  <a:pos x="2" y="6"/>
                </a:cxn>
                <a:cxn ang="0">
                  <a:pos x="4" y="4"/>
                </a:cxn>
                <a:cxn ang="0">
                  <a:pos x="6" y="2"/>
                </a:cxn>
                <a:cxn ang="0">
                  <a:pos x="8" y="0"/>
                </a:cxn>
              </a:cxnLst>
              <a:rect l="0" t="0" r="r" b="b"/>
              <a:pathLst>
                <a:path w="40" h="46">
                  <a:moveTo>
                    <a:pt x="8" y="0"/>
                  </a:moveTo>
                  <a:lnTo>
                    <a:pt x="22" y="8"/>
                  </a:lnTo>
                  <a:lnTo>
                    <a:pt x="22" y="10"/>
                  </a:lnTo>
                  <a:lnTo>
                    <a:pt x="24" y="12"/>
                  </a:lnTo>
                  <a:lnTo>
                    <a:pt x="28" y="14"/>
                  </a:lnTo>
                  <a:lnTo>
                    <a:pt x="30" y="14"/>
                  </a:lnTo>
                  <a:lnTo>
                    <a:pt x="32" y="16"/>
                  </a:lnTo>
                  <a:lnTo>
                    <a:pt x="32" y="18"/>
                  </a:lnTo>
                  <a:lnTo>
                    <a:pt x="32" y="22"/>
                  </a:lnTo>
                  <a:lnTo>
                    <a:pt x="34" y="24"/>
                  </a:lnTo>
                  <a:lnTo>
                    <a:pt x="36" y="28"/>
                  </a:lnTo>
                  <a:lnTo>
                    <a:pt x="38" y="30"/>
                  </a:lnTo>
                  <a:lnTo>
                    <a:pt x="38" y="30"/>
                  </a:lnTo>
                  <a:lnTo>
                    <a:pt x="40" y="32"/>
                  </a:lnTo>
                  <a:lnTo>
                    <a:pt x="38" y="34"/>
                  </a:lnTo>
                  <a:lnTo>
                    <a:pt x="38" y="34"/>
                  </a:lnTo>
                  <a:lnTo>
                    <a:pt x="36" y="36"/>
                  </a:lnTo>
                  <a:lnTo>
                    <a:pt x="36" y="36"/>
                  </a:lnTo>
                  <a:lnTo>
                    <a:pt x="32" y="38"/>
                  </a:lnTo>
                  <a:lnTo>
                    <a:pt x="30" y="40"/>
                  </a:lnTo>
                  <a:lnTo>
                    <a:pt x="30" y="42"/>
                  </a:lnTo>
                  <a:lnTo>
                    <a:pt x="28" y="44"/>
                  </a:lnTo>
                  <a:lnTo>
                    <a:pt x="28" y="46"/>
                  </a:lnTo>
                  <a:lnTo>
                    <a:pt x="26" y="42"/>
                  </a:lnTo>
                  <a:lnTo>
                    <a:pt x="24" y="38"/>
                  </a:lnTo>
                  <a:lnTo>
                    <a:pt x="22" y="38"/>
                  </a:lnTo>
                  <a:lnTo>
                    <a:pt x="20" y="38"/>
                  </a:lnTo>
                  <a:lnTo>
                    <a:pt x="20" y="36"/>
                  </a:lnTo>
                  <a:lnTo>
                    <a:pt x="18" y="36"/>
                  </a:lnTo>
                  <a:lnTo>
                    <a:pt x="16" y="32"/>
                  </a:lnTo>
                  <a:lnTo>
                    <a:pt x="14" y="28"/>
                  </a:lnTo>
                  <a:lnTo>
                    <a:pt x="14" y="26"/>
                  </a:lnTo>
                  <a:lnTo>
                    <a:pt x="16" y="24"/>
                  </a:lnTo>
                  <a:lnTo>
                    <a:pt x="16" y="22"/>
                  </a:lnTo>
                  <a:lnTo>
                    <a:pt x="0" y="6"/>
                  </a:lnTo>
                  <a:lnTo>
                    <a:pt x="2" y="6"/>
                  </a:lnTo>
                  <a:lnTo>
                    <a:pt x="4" y="4"/>
                  </a:lnTo>
                  <a:lnTo>
                    <a:pt x="6" y="2"/>
                  </a:lnTo>
                  <a:lnTo>
                    <a:pt x="8"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1" name="Freeform 232"/>
            <p:cNvSpPr/>
            <p:nvPr/>
          </p:nvSpPr>
          <p:spPr bwMode="gray">
            <a:xfrm>
              <a:off x="923" y="2368"/>
              <a:ext cx="16" cy="26"/>
            </a:xfrm>
            <a:custGeom>
              <a:avLst/>
              <a:gdLst/>
              <a:ahLst/>
              <a:cxnLst>
                <a:cxn ang="0">
                  <a:pos x="10" y="0"/>
                </a:cxn>
                <a:cxn ang="0">
                  <a:pos x="10" y="0"/>
                </a:cxn>
                <a:cxn ang="0">
                  <a:pos x="8" y="0"/>
                </a:cxn>
                <a:cxn ang="0">
                  <a:pos x="6" y="2"/>
                </a:cxn>
                <a:cxn ang="0">
                  <a:pos x="4" y="4"/>
                </a:cxn>
                <a:cxn ang="0">
                  <a:pos x="2" y="6"/>
                </a:cxn>
                <a:cxn ang="0">
                  <a:pos x="0" y="12"/>
                </a:cxn>
                <a:cxn ang="0">
                  <a:pos x="0" y="12"/>
                </a:cxn>
                <a:cxn ang="0">
                  <a:pos x="2" y="14"/>
                </a:cxn>
                <a:cxn ang="0">
                  <a:pos x="2" y="16"/>
                </a:cxn>
                <a:cxn ang="0">
                  <a:pos x="6" y="20"/>
                </a:cxn>
                <a:cxn ang="0">
                  <a:pos x="10" y="24"/>
                </a:cxn>
                <a:cxn ang="0">
                  <a:pos x="16" y="26"/>
                </a:cxn>
                <a:cxn ang="0">
                  <a:pos x="10" y="0"/>
                </a:cxn>
              </a:cxnLst>
              <a:rect l="0" t="0" r="r" b="b"/>
              <a:pathLst>
                <a:path w="16" h="26">
                  <a:moveTo>
                    <a:pt x="10" y="0"/>
                  </a:moveTo>
                  <a:lnTo>
                    <a:pt x="10" y="0"/>
                  </a:lnTo>
                  <a:lnTo>
                    <a:pt x="8" y="0"/>
                  </a:lnTo>
                  <a:lnTo>
                    <a:pt x="6" y="2"/>
                  </a:lnTo>
                  <a:lnTo>
                    <a:pt x="4" y="4"/>
                  </a:lnTo>
                  <a:lnTo>
                    <a:pt x="2" y="6"/>
                  </a:lnTo>
                  <a:lnTo>
                    <a:pt x="0" y="12"/>
                  </a:lnTo>
                  <a:lnTo>
                    <a:pt x="0" y="12"/>
                  </a:lnTo>
                  <a:lnTo>
                    <a:pt x="2" y="14"/>
                  </a:lnTo>
                  <a:lnTo>
                    <a:pt x="2" y="16"/>
                  </a:lnTo>
                  <a:lnTo>
                    <a:pt x="6" y="20"/>
                  </a:lnTo>
                  <a:lnTo>
                    <a:pt x="10" y="24"/>
                  </a:lnTo>
                  <a:lnTo>
                    <a:pt x="16" y="26"/>
                  </a:lnTo>
                  <a:lnTo>
                    <a:pt x="10"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2" name="Freeform 233"/>
            <p:cNvSpPr/>
            <p:nvPr/>
          </p:nvSpPr>
          <p:spPr bwMode="gray">
            <a:xfrm>
              <a:off x="719" y="2246"/>
              <a:ext cx="70" cy="84"/>
            </a:xfrm>
            <a:custGeom>
              <a:avLst/>
              <a:gdLst/>
              <a:ahLst/>
              <a:cxnLst>
                <a:cxn ang="0">
                  <a:pos x="58" y="30"/>
                </a:cxn>
                <a:cxn ang="0">
                  <a:pos x="54" y="26"/>
                </a:cxn>
                <a:cxn ang="0">
                  <a:pos x="54" y="20"/>
                </a:cxn>
                <a:cxn ang="0">
                  <a:pos x="52" y="18"/>
                </a:cxn>
                <a:cxn ang="0">
                  <a:pos x="50" y="20"/>
                </a:cxn>
                <a:cxn ang="0">
                  <a:pos x="46" y="22"/>
                </a:cxn>
                <a:cxn ang="0">
                  <a:pos x="42" y="18"/>
                </a:cxn>
                <a:cxn ang="0">
                  <a:pos x="38" y="14"/>
                </a:cxn>
                <a:cxn ang="0">
                  <a:pos x="40" y="8"/>
                </a:cxn>
                <a:cxn ang="0">
                  <a:pos x="38" y="0"/>
                </a:cxn>
                <a:cxn ang="0">
                  <a:pos x="30" y="14"/>
                </a:cxn>
                <a:cxn ang="0">
                  <a:pos x="32" y="16"/>
                </a:cxn>
                <a:cxn ang="0">
                  <a:pos x="28" y="22"/>
                </a:cxn>
                <a:cxn ang="0">
                  <a:pos x="20" y="26"/>
                </a:cxn>
                <a:cxn ang="0">
                  <a:pos x="2" y="24"/>
                </a:cxn>
                <a:cxn ang="0">
                  <a:pos x="0" y="26"/>
                </a:cxn>
                <a:cxn ang="0">
                  <a:pos x="0" y="32"/>
                </a:cxn>
                <a:cxn ang="0">
                  <a:pos x="4" y="36"/>
                </a:cxn>
                <a:cxn ang="0">
                  <a:pos x="6" y="36"/>
                </a:cxn>
                <a:cxn ang="0">
                  <a:pos x="12" y="42"/>
                </a:cxn>
                <a:cxn ang="0">
                  <a:pos x="16" y="54"/>
                </a:cxn>
                <a:cxn ang="0">
                  <a:pos x="16" y="58"/>
                </a:cxn>
                <a:cxn ang="0">
                  <a:pos x="16" y="66"/>
                </a:cxn>
                <a:cxn ang="0">
                  <a:pos x="16" y="72"/>
                </a:cxn>
                <a:cxn ang="0">
                  <a:pos x="14" y="74"/>
                </a:cxn>
                <a:cxn ang="0">
                  <a:pos x="14" y="78"/>
                </a:cxn>
                <a:cxn ang="0">
                  <a:pos x="16" y="82"/>
                </a:cxn>
                <a:cxn ang="0">
                  <a:pos x="26" y="84"/>
                </a:cxn>
                <a:cxn ang="0">
                  <a:pos x="42" y="78"/>
                </a:cxn>
                <a:cxn ang="0">
                  <a:pos x="62" y="66"/>
                </a:cxn>
                <a:cxn ang="0">
                  <a:pos x="68" y="56"/>
                </a:cxn>
                <a:cxn ang="0">
                  <a:pos x="70" y="50"/>
                </a:cxn>
                <a:cxn ang="0">
                  <a:pos x="68" y="46"/>
                </a:cxn>
                <a:cxn ang="0">
                  <a:pos x="64" y="38"/>
                </a:cxn>
                <a:cxn ang="0">
                  <a:pos x="62" y="32"/>
                </a:cxn>
              </a:cxnLst>
              <a:rect l="0" t="0" r="r" b="b"/>
              <a:pathLst>
                <a:path w="70" h="84">
                  <a:moveTo>
                    <a:pt x="62" y="30"/>
                  </a:moveTo>
                  <a:lnTo>
                    <a:pt x="58" y="30"/>
                  </a:lnTo>
                  <a:lnTo>
                    <a:pt x="56" y="28"/>
                  </a:lnTo>
                  <a:lnTo>
                    <a:pt x="54" y="26"/>
                  </a:lnTo>
                  <a:lnTo>
                    <a:pt x="54" y="24"/>
                  </a:lnTo>
                  <a:lnTo>
                    <a:pt x="54" y="20"/>
                  </a:lnTo>
                  <a:lnTo>
                    <a:pt x="52" y="18"/>
                  </a:lnTo>
                  <a:lnTo>
                    <a:pt x="52" y="18"/>
                  </a:lnTo>
                  <a:lnTo>
                    <a:pt x="52" y="18"/>
                  </a:lnTo>
                  <a:lnTo>
                    <a:pt x="50" y="20"/>
                  </a:lnTo>
                  <a:lnTo>
                    <a:pt x="48" y="22"/>
                  </a:lnTo>
                  <a:lnTo>
                    <a:pt x="46" y="22"/>
                  </a:lnTo>
                  <a:lnTo>
                    <a:pt x="44" y="20"/>
                  </a:lnTo>
                  <a:lnTo>
                    <a:pt x="42" y="18"/>
                  </a:lnTo>
                  <a:lnTo>
                    <a:pt x="40" y="18"/>
                  </a:lnTo>
                  <a:lnTo>
                    <a:pt x="38" y="14"/>
                  </a:lnTo>
                  <a:lnTo>
                    <a:pt x="38" y="12"/>
                  </a:lnTo>
                  <a:lnTo>
                    <a:pt x="40" y="8"/>
                  </a:lnTo>
                  <a:lnTo>
                    <a:pt x="50" y="2"/>
                  </a:lnTo>
                  <a:lnTo>
                    <a:pt x="38" y="0"/>
                  </a:lnTo>
                  <a:lnTo>
                    <a:pt x="30" y="6"/>
                  </a:lnTo>
                  <a:lnTo>
                    <a:pt x="30" y="14"/>
                  </a:lnTo>
                  <a:lnTo>
                    <a:pt x="32" y="14"/>
                  </a:lnTo>
                  <a:lnTo>
                    <a:pt x="32" y="16"/>
                  </a:lnTo>
                  <a:lnTo>
                    <a:pt x="30" y="18"/>
                  </a:lnTo>
                  <a:lnTo>
                    <a:pt x="28" y="22"/>
                  </a:lnTo>
                  <a:lnTo>
                    <a:pt x="24" y="24"/>
                  </a:lnTo>
                  <a:lnTo>
                    <a:pt x="20" y="26"/>
                  </a:lnTo>
                  <a:lnTo>
                    <a:pt x="8" y="22"/>
                  </a:lnTo>
                  <a:lnTo>
                    <a:pt x="2" y="24"/>
                  </a:lnTo>
                  <a:lnTo>
                    <a:pt x="2" y="24"/>
                  </a:lnTo>
                  <a:lnTo>
                    <a:pt x="0" y="26"/>
                  </a:lnTo>
                  <a:lnTo>
                    <a:pt x="0" y="30"/>
                  </a:lnTo>
                  <a:lnTo>
                    <a:pt x="0" y="32"/>
                  </a:lnTo>
                  <a:lnTo>
                    <a:pt x="2" y="36"/>
                  </a:lnTo>
                  <a:lnTo>
                    <a:pt x="4" y="36"/>
                  </a:lnTo>
                  <a:lnTo>
                    <a:pt x="4" y="36"/>
                  </a:lnTo>
                  <a:lnTo>
                    <a:pt x="6" y="36"/>
                  </a:lnTo>
                  <a:lnTo>
                    <a:pt x="10" y="38"/>
                  </a:lnTo>
                  <a:lnTo>
                    <a:pt x="12" y="42"/>
                  </a:lnTo>
                  <a:lnTo>
                    <a:pt x="14" y="46"/>
                  </a:lnTo>
                  <a:lnTo>
                    <a:pt x="16" y="54"/>
                  </a:lnTo>
                  <a:lnTo>
                    <a:pt x="16" y="54"/>
                  </a:lnTo>
                  <a:lnTo>
                    <a:pt x="16" y="58"/>
                  </a:lnTo>
                  <a:lnTo>
                    <a:pt x="16" y="62"/>
                  </a:lnTo>
                  <a:lnTo>
                    <a:pt x="16" y="66"/>
                  </a:lnTo>
                  <a:lnTo>
                    <a:pt x="16" y="70"/>
                  </a:lnTo>
                  <a:lnTo>
                    <a:pt x="16" y="72"/>
                  </a:lnTo>
                  <a:lnTo>
                    <a:pt x="14" y="74"/>
                  </a:lnTo>
                  <a:lnTo>
                    <a:pt x="14" y="74"/>
                  </a:lnTo>
                  <a:lnTo>
                    <a:pt x="14" y="76"/>
                  </a:lnTo>
                  <a:lnTo>
                    <a:pt x="14" y="78"/>
                  </a:lnTo>
                  <a:lnTo>
                    <a:pt x="14" y="80"/>
                  </a:lnTo>
                  <a:lnTo>
                    <a:pt x="16" y="82"/>
                  </a:lnTo>
                  <a:lnTo>
                    <a:pt x="20" y="84"/>
                  </a:lnTo>
                  <a:lnTo>
                    <a:pt x="26" y="84"/>
                  </a:lnTo>
                  <a:lnTo>
                    <a:pt x="30" y="82"/>
                  </a:lnTo>
                  <a:lnTo>
                    <a:pt x="42" y="78"/>
                  </a:lnTo>
                  <a:lnTo>
                    <a:pt x="54" y="72"/>
                  </a:lnTo>
                  <a:lnTo>
                    <a:pt x="62" y="66"/>
                  </a:lnTo>
                  <a:lnTo>
                    <a:pt x="66" y="62"/>
                  </a:lnTo>
                  <a:lnTo>
                    <a:pt x="68" y="56"/>
                  </a:lnTo>
                  <a:lnTo>
                    <a:pt x="70" y="52"/>
                  </a:lnTo>
                  <a:lnTo>
                    <a:pt x="70" y="50"/>
                  </a:lnTo>
                  <a:lnTo>
                    <a:pt x="68" y="48"/>
                  </a:lnTo>
                  <a:lnTo>
                    <a:pt x="68" y="46"/>
                  </a:lnTo>
                  <a:lnTo>
                    <a:pt x="66" y="42"/>
                  </a:lnTo>
                  <a:lnTo>
                    <a:pt x="64" y="38"/>
                  </a:lnTo>
                  <a:lnTo>
                    <a:pt x="64" y="34"/>
                  </a:lnTo>
                  <a:lnTo>
                    <a:pt x="62" y="32"/>
                  </a:lnTo>
                  <a:lnTo>
                    <a:pt x="62" y="3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3" name="Freeform 234"/>
            <p:cNvSpPr/>
            <p:nvPr/>
          </p:nvSpPr>
          <p:spPr bwMode="gray">
            <a:xfrm>
              <a:off x="779" y="2164"/>
              <a:ext cx="108" cy="200"/>
            </a:xfrm>
            <a:custGeom>
              <a:avLst/>
              <a:gdLst/>
              <a:ahLst/>
              <a:cxnLst>
                <a:cxn ang="0">
                  <a:pos x="38" y="2"/>
                </a:cxn>
                <a:cxn ang="0">
                  <a:pos x="32" y="0"/>
                </a:cxn>
                <a:cxn ang="0">
                  <a:pos x="24" y="2"/>
                </a:cxn>
                <a:cxn ang="0">
                  <a:pos x="14" y="16"/>
                </a:cxn>
                <a:cxn ang="0">
                  <a:pos x="16" y="22"/>
                </a:cxn>
                <a:cxn ang="0">
                  <a:pos x="14" y="32"/>
                </a:cxn>
                <a:cxn ang="0">
                  <a:pos x="10" y="36"/>
                </a:cxn>
                <a:cxn ang="0">
                  <a:pos x="6" y="44"/>
                </a:cxn>
                <a:cxn ang="0">
                  <a:pos x="4" y="52"/>
                </a:cxn>
                <a:cxn ang="0">
                  <a:pos x="14" y="54"/>
                </a:cxn>
                <a:cxn ang="0">
                  <a:pos x="12" y="58"/>
                </a:cxn>
                <a:cxn ang="0">
                  <a:pos x="12" y="64"/>
                </a:cxn>
                <a:cxn ang="0">
                  <a:pos x="14" y="70"/>
                </a:cxn>
                <a:cxn ang="0">
                  <a:pos x="24" y="76"/>
                </a:cxn>
                <a:cxn ang="0">
                  <a:pos x="24" y="82"/>
                </a:cxn>
                <a:cxn ang="0">
                  <a:pos x="22" y="86"/>
                </a:cxn>
                <a:cxn ang="0">
                  <a:pos x="18" y="94"/>
                </a:cxn>
                <a:cxn ang="0">
                  <a:pos x="20" y="98"/>
                </a:cxn>
                <a:cxn ang="0">
                  <a:pos x="32" y="92"/>
                </a:cxn>
                <a:cxn ang="0">
                  <a:pos x="36" y="102"/>
                </a:cxn>
                <a:cxn ang="0">
                  <a:pos x="40" y="114"/>
                </a:cxn>
                <a:cxn ang="0">
                  <a:pos x="22" y="128"/>
                </a:cxn>
                <a:cxn ang="0">
                  <a:pos x="28" y="140"/>
                </a:cxn>
                <a:cxn ang="0">
                  <a:pos x="20" y="154"/>
                </a:cxn>
                <a:cxn ang="0">
                  <a:pos x="18" y="156"/>
                </a:cxn>
                <a:cxn ang="0">
                  <a:pos x="18" y="160"/>
                </a:cxn>
                <a:cxn ang="0">
                  <a:pos x="38" y="164"/>
                </a:cxn>
                <a:cxn ang="0">
                  <a:pos x="52" y="158"/>
                </a:cxn>
                <a:cxn ang="0">
                  <a:pos x="52" y="162"/>
                </a:cxn>
                <a:cxn ang="0">
                  <a:pos x="44" y="166"/>
                </a:cxn>
                <a:cxn ang="0">
                  <a:pos x="0" y="196"/>
                </a:cxn>
                <a:cxn ang="0">
                  <a:pos x="28" y="190"/>
                </a:cxn>
                <a:cxn ang="0">
                  <a:pos x="58" y="188"/>
                </a:cxn>
                <a:cxn ang="0">
                  <a:pos x="108" y="174"/>
                </a:cxn>
                <a:cxn ang="0">
                  <a:pos x="98" y="164"/>
                </a:cxn>
                <a:cxn ang="0">
                  <a:pos x="102" y="158"/>
                </a:cxn>
                <a:cxn ang="0">
                  <a:pos x="102" y="150"/>
                </a:cxn>
                <a:cxn ang="0">
                  <a:pos x="100" y="146"/>
                </a:cxn>
                <a:cxn ang="0">
                  <a:pos x="94" y="140"/>
                </a:cxn>
                <a:cxn ang="0">
                  <a:pos x="88" y="136"/>
                </a:cxn>
                <a:cxn ang="0">
                  <a:pos x="84" y="120"/>
                </a:cxn>
                <a:cxn ang="0">
                  <a:pos x="66" y="100"/>
                </a:cxn>
                <a:cxn ang="0">
                  <a:pos x="64" y="84"/>
                </a:cxn>
                <a:cxn ang="0">
                  <a:pos x="56" y="68"/>
                </a:cxn>
                <a:cxn ang="0">
                  <a:pos x="56" y="44"/>
                </a:cxn>
                <a:cxn ang="0">
                  <a:pos x="56" y="42"/>
                </a:cxn>
                <a:cxn ang="0">
                  <a:pos x="52" y="36"/>
                </a:cxn>
                <a:cxn ang="0">
                  <a:pos x="48" y="34"/>
                </a:cxn>
                <a:cxn ang="0">
                  <a:pos x="44" y="32"/>
                </a:cxn>
                <a:cxn ang="0">
                  <a:pos x="36" y="28"/>
                </a:cxn>
                <a:cxn ang="0">
                  <a:pos x="34" y="26"/>
                </a:cxn>
                <a:cxn ang="0">
                  <a:pos x="34" y="20"/>
                </a:cxn>
                <a:cxn ang="0">
                  <a:pos x="38" y="14"/>
                </a:cxn>
                <a:cxn ang="0">
                  <a:pos x="40" y="8"/>
                </a:cxn>
                <a:cxn ang="0">
                  <a:pos x="40" y="4"/>
                </a:cxn>
              </a:cxnLst>
              <a:rect l="0" t="0" r="r" b="b"/>
              <a:pathLst>
                <a:path w="108" h="200">
                  <a:moveTo>
                    <a:pt x="40" y="2"/>
                  </a:moveTo>
                  <a:lnTo>
                    <a:pt x="38" y="2"/>
                  </a:lnTo>
                  <a:lnTo>
                    <a:pt x="36" y="2"/>
                  </a:lnTo>
                  <a:lnTo>
                    <a:pt x="32" y="0"/>
                  </a:lnTo>
                  <a:lnTo>
                    <a:pt x="28" y="0"/>
                  </a:lnTo>
                  <a:lnTo>
                    <a:pt x="24" y="2"/>
                  </a:lnTo>
                  <a:lnTo>
                    <a:pt x="14" y="16"/>
                  </a:lnTo>
                  <a:lnTo>
                    <a:pt x="14" y="16"/>
                  </a:lnTo>
                  <a:lnTo>
                    <a:pt x="16" y="18"/>
                  </a:lnTo>
                  <a:lnTo>
                    <a:pt x="16" y="22"/>
                  </a:lnTo>
                  <a:lnTo>
                    <a:pt x="16" y="26"/>
                  </a:lnTo>
                  <a:lnTo>
                    <a:pt x="14" y="32"/>
                  </a:lnTo>
                  <a:lnTo>
                    <a:pt x="14" y="32"/>
                  </a:lnTo>
                  <a:lnTo>
                    <a:pt x="10" y="36"/>
                  </a:lnTo>
                  <a:lnTo>
                    <a:pt x="8" y="38"/>
                  </a:lnTo>
                  <a:lnTo>
                    <a:pt x="6" y="44"/>
                  </a:lnTo>
                  <a:lnTo>
                    <a:pt x="4" y="48"/>
                  </a:lnTo>
                  <a:lnTo>
                    <a:pt x="4" y="52"/>
                  </a:lnTo>
                  <a:lnTo>
                    <a:pt x="6" y="56"/>
                  </a:lnTo>
                  <a:lnTo>
                    <a:pt x="14" y="54"/>
                  </a:lnTo>
                  <a:lnTo>
                    <a:pt x="14" y="56"/>
                  </a:lnTo>
                  <a:lnTo>
                    <a:pt x="12" y="58"/>
                  </a:lnTo>
                  <a:lnTo>
                    <a:pt x="12" y="60"/>
                  </a:lnTo>
                  <a:lnTo>
                    <a:pt x="12" y="64"/>
                  </a:lnTo>
                  <a:lnTo>
                    <a:pt x="12" y="66"/>
                  </a:lnTo>
                  <a:lnTo>
                    <a:pt x="14" y="70"/>
                  </a:lnTo>
                  <a:lnTo>
                    <a:pt x="16" y="72"/>
                  </a:lnTo>
                  <a:lnTo>
                    <a:pt x="24" y="76"/>
                  </a:lnTo>
                  <a:lnTo>
                    <a:pt x="24" y="80"/>
                  </a:lnTo>
                  <a:lnTo>
                    <a:pt x="24" y="82"/>
                  </a:lnTo>
                  <a:lnTo>
                    <a:pt x="22" y="84"/>
                  </a:lnTo>
                  <a:lnTo>
                    <a:pt x="22" y="86"/>
                  </a:lnTo>
                  <a:lnTo>
                    <a:pt x="20" y="90"/>
                  </a:lnTo>
                  <a:lnTo>
                    <a:pt x="18" y="94"/>
                  </a:lnTo>
                  <a:lnTo>
                    <a:pt x="18" y="96"/>
                  </a:lnTo>
                  <a:lnTo>
                    <a:pt x="20" y="98"/>
                  </a:lnTo>
                  <a:lnTo>
                    <a:pt x="22" y="100"/>
                  </a:lnTo>
                  <a:lnTo>
                    <a:pt x="32" y="92"/>
                  </a:lnTo>
                  <a:lnTo>
                    <a:pt x="44" y="94"/>
                  </a:lnTo>
                  <a:lnTo>
                    <a:pt x="36" y="102"/>
                  </a:lnTo>
                  <a:lnTo>
                    <a:pt x="34" y="114"/>
                  </a:lnTo>
                  <a:lnTo>
                    <a:pt x="40" y="114"/>
                  </a:lnTo>
                  <a:lnTo>
                    <a:pt x="40" y="128"/>
                  </a:lnTo>
                  <a:lnTo>
                    <a:pt x="22" y="128"/>
                  </a:lnTo>
                  <a:lnTo>
                    <a:pt x="22" y="138"/>
                  </a:lnTo>
                  <a:lnTo>
                    <a:pt x="28" y="140"/>
                  </a:lnTo>
                  <a:lnTo>
                    <a:pt x="20" y="152"/>
                  </a:lnTo>
                  <a:lnTo>
                    <a:pt x="20" y="154"/>
                  </a:lnTo>
                  <a:lnTo>
                    <a:pt x="18" y="154"/>
                  </a:lnTo>
                  <a:lnTo>
                    <a:pt x="18" y="156"/>
                  </a:lnTo>
                  <a:lnTo>
                    <a:pt x="18" y="158"/>
                  </a:lnTo>
                  <a:lnTo>
                    <a:pt x="18" y="160"/>
                  </a:lnTo>
                  <a:lnTo>
                    <a:pt x="20" y="160"/>
                  </a:lnTo>
                  <a:lnTo>
                    <a:pt x="38" y="164"/>
                  </a:lnTo>
                  <a:lnTo>
                    <a:pt x="48" y="160"/>
                  </a:lnTo>
                  <a:lnTo>
                    <a:pt x="52" y="158"/>
                  </a:lnTo>
                  <a:lnTo>
                    <a:pt x="52" y="160"/>
                  </a:lnTo>
                  <a:lnTo>
                    <a:pt x="52" y="162"/>
                  </a:lnTo>
                  <a:lnTo>
                    <a:pt x="48" y="164"/>
                  </a:lnTo>
                  <a:lnTo>
                    <a:pt x="44" y="166"/>
                  </a:lnTo>
                  <a:lnTo>
                    <a:pt x="20" y="176"/>
                  </a:lnTo>
                  <a:lnTo>
                    <a:pt x="0" y="196"/>
                  </a:lnTo>
                  <a:lnTo>
                    <a:pt x="10" y="200"/>
                  </a:lnTo>
                  <a:lnTo>
                    <a:pt x="28" y="190"/>
                  </a:lnTo>
                  <a:lnTo>
                    <a:pt x="36" y="188"/>
                  </a:lnTo>
                  <a:lnTo>
                    <a:pt x="58" y="188"/>
                  </a:lnTo>
                  <a:lnTo>
                    <a:pt x="84" y="182"/>
                  </a:lnTo>
                  <a:lnTo>
                    <a:pt x="108" y="174"/>
                  </a:lnTo>
                  <a:lnTo>
                    <a:pt x="96" y="164"/>
                  </a:lnTo>
                  <a:lnTo>
                    <a:pt x="98" y="164"/>
                  </a:lnTo>
                  <a:lnTo>
                    <a:pt x="100" y="162"/>
                  </a:lnTo>
                  <a:lnTo>
                    <a:pt x="102" y="158"/>
                  </a:lnTo>
                  <a:lnTo>
                    <a:pt x="102" y="154"/>
                  </a:lnTo>
                  <a:lnTo>
                    <a:pt x="102" y="150"/>
                  </a:lnTo>
                  <a:lnTo>
                    <a:pt x="102" y="148"/>
                  </a:lnTo>
                  <a:lnTo>
                    <a:pt x="100" y="146"/>
                  </a:lnTo>
                  <a:lnTo>
                    <a:pt x="98" y="142"/>
                  </a:lnTo>
                  <a:lnTo>
                    <a:pt x="94" y="140"/>
                  </a:lnTo>
                  <a:lnTo>
                    <a:pt x="90" y="138"/>
                  </a:lnTo>
                  <a:lnTo>
                    <a:pt x="88" y="136"/>
                  </a:lnTo>
                  <a:lnTo>
                    <a:pt x="86" y="132"/>
                  </a:lnTo>
                  <a:lnTo>
                    <a:pt x="84" y="120"/>
                  </a:lnTo>
                  <a:lnTo>
                    <a:pt x="78" y="108"/>
                  </a:lnTo>
                  <a:lnTo>
                    <a:pt x="66" y="100"/>
                  </a:lnTo>
                  <a:lnTo>
                    <a:pt x="66" y="94"/>
                  </a:lnTo>
                  <a:lnTo>
                    <a:pt x="64" y="84"/>
                  </a:lnTo>
                  <a:lnTo>
                    <a:pt x="60" y="72"/>
                  </a:lnTo>
                  <a:lnTo>
                    <a:pt x="56" y="68"/>
                  </a:lnTo>
                  <a:lnTo>
                    <a:pt x="48" y="62"/>
                  </a:lnTo>
                  <a:lnTo>
                    <a:pt x="56" y="44"/>
                  </a:lnTo>
                  <a:lnTo>
                    <a:pt x="56" y="44"/>
                  </a:lnTo>
                  <a:lnTo>
                    <a:pt x="56" y="42"/>
                  </a:lnTo>
                  <a:lnTo>
                    <a:pt x="54" y="38"/>
                  </a:lnTo>
                  <a:lnTo>
                    <a:pt x="52" y="36"/>
                  </a:lnTo>
                  <a:lnTo>
                    <a:pt x="52" y="34"/>
                  </a:lnTo>
                  <a:lnTo>
                    <a:pt x="48" y="34"/>
                  </a:lnTo>
                  <a:lnTo>
                    <a:pt x="46" y="32"/>
                  </a:lnTo>
                  <a:lnTo>
                    <a:pt x="44" y="32"/>
                  </a:lnTo>
                  <a:lnTo>
                    <a:pt x="44" y="30"/>
                  </a:lnTo>
                  <a:lnTo>
                    <a:pt x="36" y="28"/>
                  </a:lnTo>
                  <a:lnTo>
                    <a:pt x="34" y="28"/>
                  </a:lnTo>
                  <a:lnTo>
                    <a:pt x="34" y="26"/>
                  </a:lnTo>
                  <a:lnTo>
                    <a:pt x="34" y="22"/>
                  </a:lnTo>
                  <a:lnTo>
                    <a:pt x="34" y="20"/>
                  </a:lnTo>
                  <a:lnTo>
                    <a:pt x="36" y="16"/>
                  </a:lnTo>
                  <a:lnTo>
                    <a:pt x="38" y="14"/>
                  </a:lnTo>
                  <a:lnTo>
                    <a:pt x="40" y="12"/>
                  </a:lnTo>
                  <a:lnTo>
                    <a:pt x="40" y="8"/>
                  </a:lnTo>
                  <a:lnTo>
                    <a:pt x="42" y="6"/>
                  </a:lnTo>
                  <a:lnTo>
                    <a:pt x="40" y="4"/>
                  </a:lnTo>
                  <a:lnTo>
                    <a:pt x="40" y="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4" name="Freeform 235"/>
            <p:cNvSpPr/>
            <p:nvPr/>
          </p:nvSpPr>
          <p:spPr bwMode="gray">
            <a:xfrm>
              <a:off x="757" y="2246"/>
              <a:ext cx="36" cy="32"/>
            </a:xfrm>
            <a:custGeom>
              <a:avLst/>
              <a:gdLst/>
              <a:ahLst/>
              <a:cxnLst>
                <a:cxn ang="0">
                  <a:pos x="16" y="0"/>
                </a:cxn>
                <a:cxn ang="0">
                  <a:pos x="16" y="0"/>
                </a:cxn>
                <a:cxn ang="0">
                  <a:pos x="18" y="0"/>
                </a:cxn>
                <a:cxn ang="0">
                  <a:pos x="20" y="0"/>
                </a:cxn>
                <a:cxn ang="0">
                  <a:pos x="24" y="0"/>
                </a:cxn>
                <a:cxn ang="0">
                  <a:pos x="28" y="0"/>
                </a:cxn>
                <a:cxn ang="0">
                  <a:pos x="30" y="2"/>
                </a:cxn>
                <a:cxn ang="0">
                  <a:pos x="32" y="6"/>
                </a:cxn>
                <a:cxn ang="0">
                  <a:pos x="32" y="6"/>
                </a:cxn>
                <a:cxn ang="0">
                  <a:pos x="34" y="8"/>
                </a:cxn>
                <a:cxn ang="0">
                  <a:pos x="36" y="12"/>
                </a:cxn>
                <a:cxn ang="0">
                  <a:pos x="36" y="16"/>
                </a:cxn>
                <a:cxn ang="0">
                  <a:pos x="36" y="22"/>
                </a:cxn>
                <a:cxn ang="0">
                  <a:pos x="32" y="28"/>
                </a:cxn>
                <a:cxn ang="0">
                  <a:pos x="32" y="28"/>
                </a:cxn>
                <a:cxn ang="0">
                  <a:pos x="30" y="30"/>
                </a:cxn>
                <a:cxn ang="0">
                  <a:pos x="28" y="32"/>
                </a:cxn>
                <a:cxn ang="0">
                  <a:pos x="26" y="30"/>
                </a:cxn>
                <a:cxn ang="0">
                  <a:pos x="24" y="30"/>
                </a:cxn>
                <a:cxn ang="0">
                  <a:pos x="20" y="30"/>
                </a:cxn>
                <a:cxn ang="0">
                  <a:pos x="18" y="28"/>
                </a:cxn>
                <a:cxn ang="0">
                  <a:pos x="16" y="26"/>
                </a:cxn>
                <a:cxn ang="0">
                  <a:pos x="16" y="24"/>
                </a:cxn>
                <a:cxn ang="0">
                  <a:pos x="16" y="20"/>
                </a:cxn>
                <a:cxn ang="0">
                  <a:pos x="14" y="18"/>
                </a:cxn>
                <a:cxn ang="0">
                  <a:pos x="14" y="18"/>
                </a:cxn>
                <a:cxn ang="0">
                  <a:pos x="14" y="18"/>
                </a:cxn>
                <a:cxn ang="0">
                  <a:pos x="12" y="20"/>
                </a:cxn>
                <a:cxn ang="0">
                  <a:pos x="10" y="22"/>
                </a:cxn>
                <a:cxn ang="0">
                  <a:pos x="8" y="22"/>
                </a:cxn>
                <a:cxn ang="0">
                  <a:pos x="6" y="20"/>
                </a:cxn>
                <a:cxn ang="0">
                  <a:pos x="4" y="18"/>
                </a:cxn>
                <a:cxn ang="0">
                  <a:pos x="2" y="18"/>
                </a:cxn>
                <a:cxn ang="0">
                  <a:pos x="0" y="14"/>
                </a:cxn>
                <a:cxn ang="0">
                  <a:pos x="0" y="12"/>
                </a:cxn>
                <a:cxn ang="0">
                  <a:pos x="2" y="8"/>
                </a:cxn>
                <a:cxn ang="0">
                  <a:pos x="16" y="0"/>
                </a:cxn>
              </a:cxnLst>
              <a:rect l="0" t="0" r="r" b="b"/>
              <a:pathLst>
                <a:path w="36" h="32">
                  <a:moveTo>
                    <a:pt x="16" y="0"/>
                  </a:moveTo>
                  <a:lnTo>
                    <a:pt x="16" y="0"/>
                  </a:lnTo>
                  <a:lnTo>
                    <a:pt x="18" y="0"/>
                  </a:lnTo>
                  <a:lnTo>
                    <a:pt x="20" y="0"/>
                  </a:lnTo>
                  <a:lnTo>
                    <a:pt x="24" y="0"/>
                  </a:lnTo>
                  <a:lnTo>
                    <a:pt x="28" y="0"/>
                  </a:lnTo>
                  <a:lnTo>
                    <a:pt x="30" y="2"/>
                  </a:lnTo>
                  <a:lnTo>
                    <a:pt x="32" y="6"/>
                  </a:lnTo>
                  <a:lnTo>
                    <a:pt x="32" y="6"/>
                  </a:lnTo>
                  <a:lnTo>
                    <a:pt x="34" y="8"/>
                  </a:lnTo>
                  <a:lnTo>
                    <a:pt x="36" y="12"/>
                  </a:lnTo>
                  <a:lnTo>
                    <a:pt x="36" y="16"/>
                  </a:lnTo>
                  <a:lnTo>
                    <a:pt x="36" y="22"/>
                  </a:lnTo>
                  <a:lnTo>
                    <a:pt x="32" y="28"/>
                  </a:lnTo>
                  <a:lnTo>
                    <a:pt x="32" y="28"/>
                  </a:lnTo>
                  <a:lnTo>
                    <a:pt x="30" y="30"/>
                  </a:lnTo>
                  <a:lnTo>
                    <a:pt x="28" y="32"/>
                  </a:lnTo>
                  <a:lnTo>
                    <a:pt x="26" y="30"/>
                  </a:lnTo>
                  <a:lnTo>
                    <a:pt x="24" y="30"/>
                  </a:lnTo>
                  <a:lnTo>
                    <a:pt x="20" y="30"/>
                  </a:lnTo>
                  <a:lnTo>
                    <a:pt x="18" y="28"/>
                  </a:lnTo>
                  <a:lnTo>
                    <a:pt x="16" y="26"/>
                  </a:lnTo>
                  <a:lnTo>
                    <a:pt x="16" y="24"/>
                  </a:lnTo>
                  <a:lnTo>
                    <a:pt x="16" y="20"/>
                  </a:lnTo>
                  <a:lnTo>
                    <a:pt x="14" y="18"/>
                  </a:lnTo>
                  <a:lnTo>
                    <a:pt x="14" y="18"/>
                  </a:lnTo>
                  <a:lnTo>
                    <a:pt x="14" y="18"/>
                  </a:lnTo>
                  <a:lnTo>
                    <a:pt x="12" y="20"/>
                  </a:lnTo>
                  <a:lnTo>
                    <a:pt x="10" y="22"/>
                  </a:lnTo>
                  <a:lnTo>
                    <a:pt x="8" y="22"/>
                  </a:lnTo>
                  <a:lnTo>
                    <a:pt x="6" y="20"/>
                  </a:lnTo>
                  <a:lnTo>
                    <a:pt x="4" y="18"/>
                  </a:lnTo>
                  <a:lnTo>
                    <a:pt x="2" y="18"/>
                  </a:lnTo>
                  <a:lnTo>
                    <a:pt x="0" y="14"/>
                  </a:lnTo>
                  <a:lnTo>
                    <a:pt x="0" y="12"/>
                  </a:lnTo>
                  <a:lnTo>
                    <a:pt x="2" y="8"/>
                  </a:lnTo>
                  <a:lnTo>
                    <a:pt x="16"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5" name="Freeform 236"/>
            <p:cNvSpPr/>
            <p:nvPr/>
          </p:nvSpPr>
          <p:spPr bwMode="gray">
            <a:xfrm>
              <a:off x="961" y="2194"/>
              <a:ext cx="36" cy="62"/>
            </a:xfrm>
            <a:custGeom>
              <a:avLst/>
              <a:gdLst/>
              <a:ahLst/>
              <a:cxnLst>
                <a:cxn ang="0">
                  <a:pos x="30" y="58"/>
                </a:cxn>
                <a:cxn ang="0">
                  <a:pos x="30" y="46"/>
                </a:cxn>
                <a:cxn ang="0">
                  <a:pos x="30" y="44"/>
                </a:cxn>
                <a:cxn ang="0">
                  <a:pos x="30" y="42"/>
                </a:cxn>
                <a:cxn ang="0">
                  <a:pos x="28" y="38"/>
                </a:cxn>
                <a:cxn ang="0">
                  <a:pos x="30" y="36"/>
                </a:cxn>
                <a:cxn ang="0">
                  <a:pos x="30" y="32"/>
                </a:cxn>
                <a:cxn ang="0">
                  <a:pos x="32" y="30"/>
                </a:cxn>
                <a:cxn ang="0">
                  <a:pos x="36" y="28"/>
                </a:cxn>
                <a:cxn ang="0">
                  <a:pos x="36" y="28"/>
                </a:cxn>
                <a:cxn ang="0">
                  <a:pos x="36" y="24"/>
                </a:cxn>
                <a:cxn ang="0">
                  <a:pos x="34" y="22"/>
                </a:cxn>
                <a:cxn ang="0">
                  <a:pos x="34" y="18"/>
                </a:cxn>
                <a:cxn ang="0">
                  <a:pos x="32" y="16"/>
                </a:cxn>
                <a:cxn ang="0">
                  <a:pos x="32" y="16"/>
                </a:cxn>
                <a:cxn ang="0">
                  <a:pos x="30" y="12"/>
                </a:cxn>
                <a:cxn ang="0">
                  <a:pos x="30" y="8"/>
                </a:cxn>
                <a:cxn ang="0">
                  <a:pos x="30" y="4"/>
                </a:cxn>
                <a:cxn ang="0">
                  <a:pos x="28" y="0"/>
                </a:cxn>
                <a:cxn ang="0">
                  <a:pos x="28" y="0"/>
                </a:cxn>
                <a:cxn ang="0">
                  <a:pos x="24" y="0"/>
                </a:cxn>
                <a:cxn ang="0">
                  <a:pos x="2" y="20"/>
                </a:cxn>
                <a:cxn ang="0">
                  <a:pos x="2" y="22"/>
                </a:cxn>
                <a:cxn ang="0">
                  <a:pos x="0" y="26"/>
                </a:cxn>
                <a:cxn ang="0">
                  <a:pos x="0" y="32"/>
                </a:cxn>
                <a:cxn ang="0">
                  <a:pos x="0" y="36"/>
                </a:cxn>
                <a:cxn ang="0">
                  <a:pos x="2" y="40"/>
                </a:cxn>
                <a:cxn ang="0">
                  <a:pos x="2" y="44"/>
                </a:cxn>
                <a:cxn ang="0">
                  <a:pos x="2" y="46"/>
                </a:cxn>
                <a:cxn ang="0">
                  <a:pos x="10" y="54"/>
                </a:cxn>
                <a:cxn ang="0">
                  <a:pos x="10" y="62"/>
                </a:cxn>
                <a:cxn ang="0">
                  <a:pos x="30" y="58"/>
                </a:cxn>
              </a:cxnLst>
              <a:rect l="0" t="0" r="r" b="b"/>
              <a:pathLst>
                <a:path w="36" h="62">
                  <a:moveTo>
                    <a:pt x="30" y="58"/>
                  </a:moveTo>
                  <a:lnTo>
                    <a:pt x="30" y="46"/>
                  </a:lnTo>
                  <a:lnTo>
                    <a:pt x="30" y="44"/>
                  </a:lnTo>
                  <a:lnTo>
                    <a:pt x="30" y="42"/>
                  </a:lnTo>
                  <a:lnTo>
                    <a:pt x="28" y="38"/>
                  </a:lnTo>
                  <a:lnTo>
                    <a:pt x="30" y="36"/>
                  </a:lnTo>
                  <a:lnTo>
                    <a:pt x="30" y="32"/>
                  </a:lnTo>
                  <a:lnTo>
                    <a:pt x="32" y="30"/>
                  </a:lnTo>
                  <a:lnTo>
                    <a:pt x="36" y="28"/>
                  </a:lnTo>
                  <a:lnTo>
                    <a:pt x="36" y="28"/>
                  </a:lnTo>
                  <a:lnTo>
                    <a:pt x="36" y="24"/>
                  </a:lnTo>
                  <a:lnTo>
                    <a:pt x="34" y="22"/>
                  </a:lnTo>
                  <a:lnTo>
                    <a:pt x="34" y="18"/>
                  </a:lnTo>
                  <a:lnTo>
                    <a:pt x="32" y="16"/>
                  </a:lnTo>
                  <a:lnTo>
                    <a:pt x="32" y="16"/>
                  </a:lnTo>
                  <a:lnTo>
                    <a:pt x="30" y="12"/>
                  </a:lnTo>
                  <a:lnTo>
                    <a:pt x="30" y="8"/>
                  </a:lnTo>
                  <a:lnTo>
                    <a:pt x="30" y="4"/>
                  </a:lnTo>
                  <a:lnTo>
                    <a:pt x="28" y="0"/>
                  </a:lnTo>
                  <a:lnTo>
                    <a:pt x="28" y="0"/>
                  </a:lnTo>
                  <a:lnTo>
                    <a:pt x="24" y="0"/>
                  </a:lnTo>
                  <a:lnTo>
                    <a:pt x="2" y="20"/>
                  </a:lnTo>
                  <a:lnTo>
                    <a:pt x="2" y="22"/>
                  </a:lnTo>
                  <a:lnTo>
                    <a:pt x="0" y="26"/>
                  </a:lnTo>
                  <a:lnTo>
                    <a:pt x="0" y="32"/>
                  </a:lnTo>
                  <a:lnTo>
                    <a:pt x="0" y="36"/>
                  </a:lnTo>
                  <a:lnTo>
                    <a:pt x="2" y="40"/>
                  </a:lnTo>
                  <a:lnTo>
                    <a:pt x="2" y="44"/>
                  </a:lnTo>
                  <a:lnTo>
                    <a:pt x="2" y="46"/>
                  </a:lnTo>
                  <a:lnTo>
                    <a:pt x="10" y="54"/>
                  </a:lnTo>
                  <a:lnTo>
                    <a:pt x="10" y="62"/>
                  </a:lnTo>
                  <a:lnTo>
                    <a:pt x="30" y="5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6" name="Freeform 237"/>
            <p:cNvSpPr/>
            <p:nvPr/>
          </p:nvSpPr>
          <p:spPr bwMode="gray">
            <a:xfrm>
              <a:off x="1011" y="1856"/>
              <a:ext cx="168" cy="390"/>
            </a:xfrm>
            <a:custGeom>
              <a:avLst/>
              <a:gdLst/>
              <a:ahLst/>
              <a:cxnLst>
                <a:cxn ang="0">
                  <a:pos x="0" y="286"/>
                </a:cxn>
                <a:cxn ang="0">
                  <a:pos x="0" y="300"/>
                </a:cxn>
                <a:cxn ang="0">
                  <a:pos x="0" y="312"/>
                </a:cxn>
                <a:cxn ang="0">
                  <a:pos x="0" y="322"/>
                </a:cxn>
                <a:cxn ang="0">
                  <a:pos x="16" y="388"/>
                </a:cxn>
                <a:cxn ang="0">
                  <a:pos x="38" y="382"/>
                </a:cxn>
                <a:cxn ang="0">
                  <a:pos x="50" y="372"/>
                </a:cxn>
                <a:cxn ang="0">
                  <a:pos x="60" y="360"/>
                </a:cxn>
                <a:cxn ang="0">
                  <a:pos x="66" y="328"/>
                </a:cxn>
                <a:cxn ang="0">
                  <a:pos x="88" y="296"/>
                </a:cxn>
                <a:cxn ang="0">
                  <a:pos x="94" y="282"/>
                </a:cxn>
                <a:cxn ang="0">
                  <a:pos x="92" y="272"/>
                </a:cxn>
                <a:cxn ang="0">
                  <a:pos x="82" y="264"/>
                </a:cxn>
                <a:cxn ang="0">
                  <a:pos x="76" y="262"/>
                </a:cxn>
                <a:cxn ang="0">
                  <a:pos x="78" y="230"/>
                </a:cxn>
                <a:cxn ang="0">
                  <a:pos x="78" y="232"/>
                </a:cxn>
                <a:cxn ang="0">
                  <a:pos x="80" y="218"/>
                </a:cxn>
                <a:cxn ang="0">
                  <a:pos x="86" y="204"/>
                </a:cxn>
                <a:cxn ang="0">
                  <a:pos x="94" y="194"/>
                </a:cxn>
                <a:cxn ang="0">
                  <a:pos x="106" y="184"/>
                </a:cxn>
                <a:cxn ang="0">
                  <a:pos x="116" y="176"/>
                </a:cxn>
                <a:cxn ang="0">
                  <a:pos x="122" y="158"/>
                </a:cxn>
                <a:cxn ang="0">
                  <a:pos x="122" y="140"/>
                </a:cxn>
                <a:cxn ang="0">
                  <a:pos x="156" y="118"/>
                </a:cxn>
                <a:cxn ang="0">
                  <a:pos x="168" y="118"/>
                </a:cxn>
                <a:cxn ang="0">
                  <a:pos x="162" y="106"/>
                </a:cxn>
                <a:cxn ang="0">
                  <a:pos x="152" y="80"/>
                </a:cxn>
                <a:cxn ang="0">
                  <a:pos x="152" y="72"/>
                </a:cxn>
                <a:cxn ang="0">
                  <a:pos x="156" y="68"/>
                </a:cxn>
                <a:cxn ang="0">
                  <a:pos x="156" y="56"/>
                </a:cxn>
                <a:cxn ang="0">
                  <a:pos x="140" y="38"/>
                </a:cxn>
                <a:cxn ang="0">
                  <a:pos x="130" y="24"/>
                </a:cxn>
                <a:cxn ang="0">
                  <a:pos x="122" y="20"/>
                </a:cxn>
                <a:cxn ang="0">
                  <a:pos x="114" y="4"/>
                </a:cxn>
                <a:cxn ang="0">
                  <a:pos x="102" y="14"/>
                </a:cxn>
                <a:cxn ang="0">
                  <a:pos x="92" y="24"/>
                </a:cxn>
                <a:cxn ang="0">
                  <a:pos x="86" y="32"/>
                </a:cxn>
                <a:cxn ang="0">
                  <a:pos x="80" y="44"/>
                </a:cxn>
                <a:cxn ang="0">
                  <a:pos x="76" y="56"/>
                </a:cxn>
                <a:cxn ang="0">
                  <a:pos x="70" y="82"/>
                </a:cxn>
                <a:cxn ang="0">
                  <a:pos x="64" y="92"/>
                </a:cxn>
                <a:cxn ang="0">
                  <a:pos x="54" y="104"/>
                </a:cxn>
                <a:cxn ang="0">
                  <a:pos x="46" y="122"/>
                </a:cxn>
                <a:cxn ang="0">
                  <a:pos x="12" y="178"/>
                </a:cxn>
                <a:cxn ang="0">
                  <a:pos x="14" y="260"/>
                </a:cxn>
                <a:cxn ang="0">
                  <a:pos x="14" y="266"/>
                </a:cxn>
                <a:cxn ang="0">
                  <a:pos x="8" y="278"/>
                </a:cxn>
              </a:cxnLst>
              <a:rect l="0" t="0" r="r" b="b"/>
              <a:pathLst>
                <a:path w="168" h="390">
                  <a:moveTo>
                    <a:pt x="0" y="280"/>
                  </a:moveTo>
                  <a:lnTo>
                    <a:pt x="0" y="282"/>
                  </a:lnTo>
                  <a:lnTo>
                    <a:pt x="0" y="286"/>
                  </a:lnTo>
                  <a:lnTo>
                    <a:pt x="0" y="292"/>
                  </a:lnTo>
                  <a:lnTo>
                    <a:pt x="0" y="296"/>
                  </a:lnTo>
                  <a:lnTo>
                    <a:pt x="0" y="300"/>
                  </a:lnTo>
                  <a:lnTo>
                    <a:pt x="0" y="302"/>
                  </a:lnTo>
                  <a:lnTo>
                    <a:pt x="0" y="308"/>
                  </a:lnTo>
                  <a:lnTo>
                    <a:pt x="0" y="312"/>
                  </a:lnTo>
                  <a:lnTo>
                    <a:pt x="0" y="318"/>
                  </a:lnTo>
                  <a:lnTo>
                    <a:pt x="0" y="322"/>
                  </a:lnTo>
                  <a:lnTo>
                    <a:pt x="0" y="322"/>
                  </a:lnTo>
                  <a:lnTo>
                    <a:pt x="0" y="350"/>
                  </a:lnTo>
                  <a:lnTo>
                    <a:pt x="12" y="368"/>
                  </a:lnTo>
                  <a:lnTo>
                    <a:pt x="16" y="388"/>
                  </a:lnTo>
                  <a:lnTo>
                    <a:pt x="24" y="390"/>
                  </a:lnTo>
                  <a:lnTo>
                    <a:pt x="36" y="386"/>
                  </a:lnTo>
                  <a:lnTo>
                    <a:pt x="38" y="382"/>
                  </a:lnTo>
                  <a:lnTo>
                    <a:pt x="42" y="378"/>
                  </a:lnTo>
                  <a:lnTo>
                    <a:pt x="46" y="374"/>
                  </a:lnTo>
                  <a:lnTo>
                    <a:pt x="50" y="372"/>
                  </a:lnTo>
                  <a:lnTo>
                    <a:pt x="54" y="372"/>
                  </a:lnTo>
                  <a:lnTo>
                    <a:pt x="54" y="370"/>
                  </a:lnTo>
                  <a:lnTo>
                    <a:pt x="60" y="360"/>
                  </a:lnTo>
                  <a:lnTo>
                    <a:pt x="64" y="346"/>
                  </a:lnTo>
                  <a:lnTo>
                    <a:pt x="66" y="334"/>
                  </a:lnTo>
                  <a:lnTo>
                    <a:pt x="66" y="328"/>
                  </a:lnTo>
                  <a:lnTo>
                    <a:pt x="66" y="320"/>
                  </a:lnTo>
                  <a:lnTo>
                    <a:pt x="84" y="300"/>
                  </a:lnTo>
                  <a:lnTo>
                    <a:pt x="88" y="296"/>
                  </a:lnTo>
                  <a:lnTo>
                    <a:pt x="92" y="290"/>
                  </a:lnTo>
                  <a:lnTo>
                    <a:pt x="92" y="286"/>
                  </a:lnTo>
                  <a:lnTo>
                    <a:pt x="94" y="282"/>
                  </a:lnTo>
                  <a:lnTo>
                    <a:pt x="94" y="278"/>
                  </a:lnTo>
                  <a:lnTo>
                    <a:pt x="92" y="278"/>
                  </a:lnTo>
                  <a:lnTo>
                    <a:pt x="92" y="272"/>
                  </a:lnTo>
                  <a:lnTo>
                    <a:pt x="90" y="268"/>
                  </a:lnTo>
                  <a:lnTo>
                    <a:pt x="86" y="266"/>
                  </a:lnTo>
                  <a:lnTo>
                    <a:pt x="82" y="264"/>
                  </a:lnTo>
                  <a:lnTo>
                    <a:pt x="80" y="264"/>
                  </a:lnTo>
                  <a:lnTo>
                    <a:pt x="78" y="262"/>
                  </a:lnTo>
                  <a:lnTo>
                    <a:pt x="76" y="262"/>
                  </a:lnTo>
                  <a:lnTo>
                    <a:pt x="78" y="228"/>
                  </a:lnTo>
                  <a:lnTo>
                    <a:pt x="78" y="230"/>
                  </a:lnTo>
                  <a:lnTo>
                    <a:pt x="78" y="230"/>
                  </a:lnTo>
                  <a:lnTo>
                    <a:pt x="78" y="232"/>
                  </a:lnTo>
                  <a:lnTo>
                    <a:pt x="78" y="232"/>
                  </a:lnTo>
                  <a:lnTo>
                    <a:pt x="78" y="232"/>
                  </a:lnTo>
                  <a:lnTo>
                    <a:pt x="78" y="230"/>
                  </a:lnTo>
                  <a:lnTo>
                    <a:pt x="80" y="226"/>
                  </a:lnTo>
                  <a:lnTo>
                    <a:pt x="80" y="218"/>
                  </a:lnTo>
                  <a:lnTo>
                    <a:pt x="82" y="212"/>
                  </a:lnTo>
                  <a:lnTo>
                    <a:pt x="84" y="208"/>
                  </a:lnTo>
                  <a:lnTo>
                    <a:pt x="86" y="204"/>
                  </a:lnTo>
                  <a:lnTo>
                    <a:pt x="88" y="200"/>
                  </a:lnTo>
                  <a:lnTo>
                    <a:pt x="90" y="196"/>
                  </a:lnTo>
                  <a:lnTo>
                    <a:pt x="94" y="194"/>
                  </a:lnTo>
                  <a:lnTo>
                    <a:pt x="98" y="190"/>
                  </a:lnTo>
                  <a:lnTo>
                    <a:pt x="104" y="188"/>
                  </a:lnTo>
                  <a:lnTo>
                    <a:pt x="106" y="184"/>
                  </a:lnTo>
                  <a:lnTo>
                    <a:pt x="110" y="184"/>
                  </a:lnTo>
                  <a:lnTo>
                    <a:pt x="110" y="182"/>
                  </a:lnTo>
                  <a:lnTo>
                    <a:pt x="116" y="176"/>
                  </a:lnTo>
                  <a:lnTo>
                    <a:pt x="120" y="170"/>
                  </a:lnTo>
                  <a:lnTo>
                    <a:pt x="122" y="164"/>
                  </a:lnTo>
                  <a:lnTo>
                    <a:pt x="122" y="158"/>
                  </a:lnTo>
                  <a:lnTo>
                    <a:pt x="122" y="156"/>
                  </a:lnTo>
                  <a:lnTo>
                    <a:pt x="122" y="154"/>
                  </a:lnTo>
                  <a:lnTo>
                    <a:pt x="122" y="140"/>
                  </a:lnTo>
                  <a:lnTo>
                    <a:pt x="134" y="130"/>
                  </a:lnTo>
                  <a:lnTo>
                    <a:pt x="144" y="120"/>
                  </a:lnTo>
                  <a:lnTo>
                    <a:pt x="156" y="118"/>
                  </a:lnTo>
                  <a:lnTo>
                    <a:pt x="166" y="120"/>
                  </a:lnTo>
                  <a:lnTo>
                    <a:pt x="166" y="120"/>
                  </a:lnTo>
                  <a:lnTo>
                    <a:pt x="168" y="118"/>
                  </a:lnTo>
                  <a:lnTo>
                    <a:pt x="168" y="116"/>
                  </a:lnTo>
                  <a:lnTo>
                    <a:pt x="166" y="114"/>
                  </a:lnTo>
                  <a:lnTo>
                    <a:pt x="162" y="106"/>
                  </a:lnTo>
                  <a:lnTo>
                    <a:pt x="158" y="96"/>
                  </a:lnTo>
                  <a:lnTo>
                    <a:pt x="154" y="86"/>
                  </a:lnTo>
                  <a:lnTo>
                    <a:pt x="152" y="80"/>
                  </a:lnTo>
                  <a:lnTo>
                    <a:pt x="152" y="78"/>
                  </a:lnTo>
                  <a:lnTo>
                    <a:pt x="152" y="76"/>
                  </a:lnTo>
                  <a:lnTo>
                    <a:pt x="152" y="72"/>
                  </a:lnTo>
                  <a:lnTo>
                    <a:pt x="152" y="72"/>
                  </a:lnTo>
                  <a:lnTo>
                    <a:pt x="154" y="70"/>
                  </a:lnTo>
                  <a:lnTo>
                    <a:pt x="156" y="68"/>
                  </a:lnTo>
                  <a:lnTo>
                    <a:pt x="158" y="64"/>
                  </a:lnTo>
                  <a:lnTo>
                    <a:pt x="158" y="60"/>
                  </a:lnTo>
                  <a:lnTo>
                    <a:pt x="156" y="56"/>
                  </a:lnTo>
                  <a:lnTo>
                    <a:pt x="152" y="50"/>
                  </a:lnTo>
                  <a:lnTo>
                    <a:pt x="142" y="42"/>
                  </a:lnTo>
                  <a:lnTo>
                    <a:pt x="140" y="38"/>
                  </a:lnTo>
                  <a:lnTo>
                    <a:pt x="136" y="32"/>
                  </a:lnTo>
                  <a:lnTo>
                    <a:pt x="132" y="28"/>
                  </a:lnTo>
                  <a:lnTo>
                    <a:pt x="130" y="24"/>
                  </a:lnTo>
                  <a:lnTo>
                    <a:pt x="126" y="22"/>
                  </a:lnTo>
                  <a:lnTo>
                    <a:pt x="124" y="20"/>
                  </a:lnTo>
                  <a:lnTo>
                    <a:pt x="122" y="20"/>
                  </a:lnTo>
                  <a:lnTo>
                    <a:pt x="118" y="0"/>
                  </a:lnTo>
                  <a:lnTo>
                    <a:pt x="116" y="2"/>
                  </a:lnTo>
                  <a:lnTo>
                    <a:pt x="114" y="4"/>
                  </a:lnTo>
                  <a:lnTo>
                    <a:pt x="110" y="6"/>
                  </a:lnTo>
                  <a:lnTo>
                    <a:pt x="106" y="10"/>
                  </a:lnTo>
                  <a:lnTo>
                    <a:pt x="102" y="14"/>
                  </a:lnTo>
                  <a:lnTo>
                    <a:pt x="98" y="18"/>
                  </a:lnTo>
                  <a:lnTo>
                    <a:pt x="94" y="22"/>
                  </a:lnTo>
                  <a:lnTo>
                    <a:pt x="92" y="24"/>
                  </a:lnTo>
                  <a:lnTo>
                    <a:pt x="90" y="26"/>
                  </a:lnTo>
                  <a:lnTo>
                    <a:pt x="88" y="28"/>
                  </a:lnTo>
                  <a:lnTo>
                    <a:pt x="86" y="32"/>
                  </a:lnTo>
                  <a:lnTo>
                    <a:pt x="84" y="36"/>
                  </a:lnTo>
                  <a:lnTo>
                    <a:pt x="82" y="40"/>
                  </a:lnTo>
                  <a:lnTo>
                    <a:pt x="80" y="44"/>
                  </a:lnTo>
                  <a:lnTo>
                    <a:pt x="78" y="48"/>
                  </a:lnTo>
                  <a:lnTo>
                    <a:pt x="78" y="52"/>
                  </a:lnTo>
                  <a:lnTo>
                    <a:pt x="76" y="56"/>
                  </a:lnTo>
                  <a:lnTo>
                    <a:pt x="72" y="60"/>
                  </a:lnTo>
                  <a:lnTo>
                    <a:pt x="72" y="82"/>
                  </a:lnTo>
                  <a:lnTo>
                    <a:pt x="70" y="82"/>
                  </a:lnTo>
                  <a:lnTo>
                    <a:pt x="70" y="84"/>
                  </a:lnTo>
                  <a:lnTo>
                    <a:pt x="66" y="88"/>
                  </a:lnTo>
                  <a:lnTo>
                    <a:pt x="64" y="92"/>
                  </a:lnTo>
                  <a:lnTo>
                    <a:pt x="60" y="96"/>
                  </a:lnTo>
                  <a:lnTo>
                    <a:pt x="56" y="100"/>
                  </a:lnTo>
                  <a:lnTo>
                    <a:pt x="54" y="104"/>
                  </a:lnTo>
                  <a:lnTo>
                    <a:pt x="50" y="106"/>
                  </a:lnTo>
                  <a:lnTo>
                    <a:pt x="48" y="106"/>
                  </a:lnTo>
                  <a:lnTo>
                    <a:pt x="46" y="122"/>
                  </a:lnTo>
                  <a:lnTo>
                    <a:pt x="36" y="140"/>
                  </a:lnTo>
                  <a:lnTo>
                    <a:pt x="34" y="164"/>
                  </a:lnTo>
                  <a:lnTo>
                    <a:pt x="12" y="178"/>
                  </a:lnTo>
                  <a:lnTo>
                    <a:pt x="16" y="184"/>
                  </a:lnTo>
                  <a:lnTo>
                    <a:pt x="16" y="234"/>
                  </a:lnTo>
                  <a:lnTo>
                    <a:pt x="14" y="260"/>
                  </a:lnTo>
                  <a:lnTo>
                    <a:pt x="14" y="262"/>
                  </a:lnTo>
                  <a:lnTo>
                    <a:pt x="14" y="264"/>
                  </a:lnTo>
                  <a:lnTo>
                    <a:pt x="14" y="266"/>
                  </a:lnTo>
                  <a:lnTo>
                    <a:pt x="12" y="270"/>
                  </a:lnTo>
                  <a:lnTo>
                    <a:pt x="12" y="274"/>
                  </a:lnTo>
                  <a:lnTo>
                    <a:pt x="8" y="278"/>
                  </a:lnTo>
                  <a:lnTo>
                    <a:pt x="4" y="280"/>
                  </a:lnTo>
                  <a:lnTo>
                    <a:pt x="0" y="28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7" name="Freeform 238"/>
            <p:cNvSpPr/>
            <p:nvPr/>
          </p:nvSpPr>
          <p:spPr bwMode="gray">
            <a:xfrm>
              <a:off x="1129" y="1828"/>
              <a:ext cx="124" cy="310"/>
            </a:xfrm>
            <a:custGeom>
              <a:avLst/>
              <a:gdLst/>
              <a:ahLst/>
              <a:cxnLst>
                <a:cxn ang="0">
                  <a:pos x="102" y="62"/>
                </a:cxn>
                <a:cxn ang="0">
                  <a:pos x="122" y="112"/>
                </a:cxn>
                <a:cxn ang="0">
                  <a:pos x="112" y="128"/>
                </a:cxn>
                <a:cxn ang="0">
                  <a:pos x="114" y="134"/>
                </a:cxn>
                <a:cxn ang="0">
                  <a:pos x="118" y="144"/>
                </a:cxn>
                <a:cxn ang="0">
                  <a:pos x="118" y="152"/>
                </a:cxn>
                <a:cxn ang="0">
                  <a:pos x="114" y="182"/>
                </a:cxn>
                <a:cxn ang="0">
                  <a:pos x="114" y="212"/>
                </a:cxn>
                <a:cxn ang="0">
                  <a:pos x="122" y="222"/>
                </a:cxn>
                <a:cxn ang="0">
                  <a:pos x="124" y="254"/>
                </a:cxn>
                <a:cxn ang="0">
                  <a:pos x="124" y="260"/>
                </a:cxn>
                <a:cxn ang="0">
                  <a:pos x="90" y="292"/>
                </a:cxn>
                <a:cxn ang="0">
                  <a:pos x="92" y="294"/>
                </a:cxn>
                <a:cxn ang="0">
                  <a:pos x="88" y="294"/>
                </a:cxn>
                <a:cxn ang="0">
                  <a:pos x="80" y="292"/>
                </a:cxn>
                <a:cxn ang="0">
                  <a:pos x="72" y="296"/>
                </a:cxn>
                <a:cxn ang="0">
                  <a:pos x="54" y="302"/>
                </a:cxn>
                <a:cxn ang="0">
                  <a:pos x="48" y="304"/>
                </a:cxn>
                <a:cxn ang="0">
                  <a:pos x="38" y="306"/>
                </a:cxn>
                <a:cxn ang="0">
                  <a:pos x="24" y="306"/>
                </a:cxn>
                <a:cxn ang="0">
                  <a:pos x="20" y="304"/>
                </a:cxn>
                <a:cxn ang="0">
                  <a:pos x="12" y="298"/>
                </a:cxn>
                <a:cxn ang="0">
                  <a:pos x="6" y="292"/>
                </a:cxn>
                <a:cxn ang="0">
                  <a:pos x="4" y="286"/>
                </a:cxn>
                <a:cxn ang="0">
                  <a:pos x="4" y="278"/>
                </a:cxn>
                <a:cxn ang="0">
                  <a:pos x="4" y="268"/>
                </a:cxn>
                <a:cxn ang="0">
                  <a:pos x="4" y="230"/>
                </a:cxn>
                <a:cxn ang="0">
                  <a:pos x="6" y="224"/>
                </a:cxn>
                <a:cxn ang="0">
                  <a:pos x="12" y="212"/>
                </a:cxn>
                <a:cxn ang="0">
                  <a:pos x="42" y="186"/>
                </a:cxn>
                <a:cxn ang="0">
                  <a:pos x="50" y="178"/>
                </a:cxn>
                <a:cxn ang="0">
                  <a:pos x="56" y="158"/>
                </a:cxn>
                <a:cxn ang="0">
                  <a:pos x="48" y="148"/>
                </a:cxn>
                <a:cxn ang="0">
                  <a:pos x="50" y="146"/>
                </a:cxn>
                <a:cxn ang="0">
                  <a:pos x="48" y="142"/>
                </a:cxn>
                <a:cxn ang="0">
                  <a:pos x="38" y="122"/>
                </a:cxn>
                <a:cxn ang="0">
                  <a:pos x="34" y="100"/>
                </a:cxn>
                <a:cxn ang="0">
                  <a:pos x="36" y="98"/>
                </a:cxn>
                <a:cxn ang="0">
                  <a:pos x="40" y="94"/>
                </a:cxn>
                <a:cxn ang="0">
                  <a:pos x="38" y="86"/>
                </a:cxn>
                <a:cxn ang="0">
                  <a:pos x="32" y="76"/>
                </a:cxn>
                <a:cxn ang="0">
                  <a:pos x="22" y="68"/>
                </a:cxn>
                <a:cxn ang="0">
                  <a:pos x="18" y="62"/>
                </a:cxn>
                <a:cxn ang="0">
                  <a:pos x="10" y="52"/>
                </a:cxn>
                <a:cxn ang="0">
                  <a:pos x="0" y="28"/>
                </a:cxn>
                <a:cxn ang="0">
                  <a:pos x="10" y="20"/>
                </a:cxn>
                <a:cxn ang="0">
                  <a:pos x="28" y="16"/>
                </a:cxn>
                <a:cxn ang="0">
                  <a:pos x="40" y="24"/>
                </a:cxn>
                <a:cxn ang="0">
                  <a:pos x="58" y="22"/>
                </a:cxn>
                <a:cxn ang="0">
                  <a:pos x="72" y="14"/>
                </a:cxn>
                <a:cxn ang="0">
                  <a:pos x="72" y="12"/>
                </a:cxn>
                <a:cxn ang="0">
                  <a:pos x="76" y="6"/>
                </a:cxn>
                <a:cxn ang="0">
                  <a:pos x="82" y="2"/>
                </a:cxn>
                <a:cxn ang="0">
                  <a:pos x="92" y="2"/>
                </a:cxn>
                <a:cxn ang="0">
                  <a:pos x="120" y="20"/>
                </a:cxn>
                <a:cxn ang="0">
                  <a:pos x="116" y="26"/>
                </a:cxn>
                <a:cxn ang="0">
                  <a:pos x="102" y="46"/>
                </a:cxn>
              </a:cxnLst>
              <a:rect l="0" t="0" r="r" b="b"/>
              <a:pathLst>
                <a:path w="124" h="310">
                  <a:moveTo>
                    <a:pt x="102" y="46"/>
                  </a:moveTo>
                  <a:lnTo>
                    <a:pt x="102" y="62"/>
                  </a:lnTo>
                  <a:lnTo>
                    <a:pt x="122" y="82"/>
                  </a:lnTo>
                  <a:lnTo>
                    <a:pt x="122" y="112"/>
                  </a:lnTo>
                  <a:lnTo>
                    <a:pt x="110" y="126"/>
                  </a:lnTo>
                  <a:lnTo>
                    <a:pt x="112" y="128"/>
                  </a:lnTo>
                  <a:lnTo>
                    <a:pt x="112" y="130"/>
                  </a:lnTo>
                  <a:lnTo>
                    <a:pt x="114" y="134"/>
                  </a:lnTo>
                  <a:lnTo>
                    <a:pt x="116" y="140"/>
                  </a:lnTo>
                  <a:lnTo>
                    <a:pt x="118" y="144"/>
                  </a:lnTo>
                  <a:lnTo>
                    <a:pt x="118" y="146"/>
                  </a:lnTo>
                  <a:lnTo>
                    <a:pt x="118" y="152"/>
                  </a:lnTo>
                  <a:lnTo>
                    <a:pt x="116" y="164"/>
                  </a:lnTo>
                  <a:lnTo>
                    <a:pt x="114" y="182"/>
                  </a:lnTo>
                  <a:lnTo>
                    <a:pt x="114" y="200"/>
                  </a:lnTo>
                  <a:lnTo>
                    <a:pt x="114" y="212"/>
                  </a:lnTo>
                  <a:lnTo>
                    <a:pt x="118" y="218"/>
                  </a:lnTo>
                  <a:lnTo>
                    <a:pt x="122" y="222"/>
                  </a:lnTo>
                  <a:lnTo>
                    <a:pt x="124" y="234"/>
                  </a:lnTo>
                  <a:lnTo>
                    <a:pt x="124" y="254"/>
                  </a:lnTo>
                  <a:lnTo>
                    <a:pt x="124" y="258"/>
                  </a:lnTo>
                  <a:lnTo>
                    <a:pt x="124" y="260"/>
                  </a:lnTo>
                  <a:lnTo>
                    <a:pt x="122" y="260"/>
                  </a:lnTo>
                  <a:lnTo>
                    <a:pt x="90" y="292"/>
                  </a:lnTo>
                  <a:lnTo>
                    <a:pt x="90" y="294"/>
                  </a:lnTo>
                  <a:lnTo>
                    <a:pt x="92" y="294"/>
                  </a:lnTo>
                  <a:lnTo>
                    <a:pt x="90" y="294"/>
                  </a:lnTo>
                  <a:lnTo>
                    <a:pt x="88" y="294"/>
                  </a:lnTo>
                  <a:lnTo>
                    <a:pt x="84" y="292"/>
                  </a:lnTo>
                  <a:lnTo>
                    <a:pt x="80" y="292"/>
                  </a:lnTo>
                  <a:lnTo>
                    <a:pt x="76" y="294"/>
                  </a:lnTo>
                  <a:lnTo>
                    <a:pt x="72" y="296"/>
                  </a:lnTo>
                  <a:lnTo>
                    <a:pt x="68" y="298"/>
                  </a:lnTo>
                  <a:lnTo>
                    <a:pt x="54" y="302"/>
                  </a:lnTo>
                  <a:lnTo>
                    <a:pt x="52" y="302"/>
                  </a:lnTo>
                  <a:lnTo>
                    <a:pt x="48" y="304"/>
                  </a:lnTo>
                  <a:lnTo>
                    <a:pt x="44" y="304"/>
                  </a:lnTo>
                  <a:lnTo>
                    <a:pt x="38" y="306"/>
                  </a:lnTo>
                  <a:lnTo>
                    <a:pt x="34" y="310"/>
                  </a:lnTo>
                  <a:lnTo>
                    <a:pt x="24" y="306"/>
                  </a:lnTo>
                  <a:lnTo>
                    <a:pt x="22" y="304"/>
                  </a:lnTo>
                  <a:lnTo>
                    <a:pt x="20" y="304"/>
                  </a:lnTo>
                  <a:lnTo>
                    <a:pt x="16" y="300"/>
                  </a:lnTo>
                  <a:lnTo>
                    <a:pt x="12" y="298"/>
                  </a:lnTo>
                  <a:lnTo>
                    <a:pt x="8" y="294"/>
                  </a:lnTo>
                  <a:lnTo>
                    <a:pt x="6" y="292"/>
                  </a:lnTo>
                  <a:lnTo>
                    <a:pt x="4" y="288"/>
                  </a:lnTo>
                  <a:lnTo>
                    <a:pt x="4" y="286"/>
                  </a:lnTo>
                  <a:lnTo>
                    <a:pt x="4" y="284"/>
                  </a:lnTo>
                  <a:lnTo>
                    <a:pt x="4" y="278"/>
                  </a:lnTo>
                  <a:lnTo>
                    <a:pt x="4" y="272"/>
                  </a:lnTo>
                  <a:lnTo>
                    <a:pt x="4" y="268"/>
                  </a:lnTo>
                  <a:lnTo>
                    <a:pt x="4" y="262"/>
                  </a:lnTo>
                  <a:lnTo>
                    <a:pt x="4" y="230"/>
                  </a:lnTo>
                  <a:lnTo>
                    <a:pt x="4" y="228"/>
                  </a:lnTo>
                  <a:lnTo>
                    <a:pt x="6" y="224"/>
                  </a:lnTo>
                  <a:lnTo>
                    <a:pt x="8" y="218"/>
                  </a:lnTo>
                  <a:lnTo>
                    <a:pt x="12" y="212"/>
                  </a:lnTo>
                  <a:lnTo>
                    <a:pt x="20" y="206"/>
                  </a:lnTo>
                  <a:lnTo>
                    <a:pt x="42" y="186"/>
                  </a:lnTo>
                  <a:lnTo>
                    <a:pt x="46" y="184"/>
                  </a:lnTo>
                  <a:lnTo>
                    <a:pt x="50" y="178"/>
                  </a:lnTo>
                  <a:lnTo>
                    <a:pt x="56" y="170"/>
                  </a:lnTo>
                  <a:lnTo>
                    <a:pt x="56" y="158"/>
                  </a:lnTo>
                  <a:lnTo>
                    <a:pt x="48" y="148"/>
                  </a:lnTo>
                  <a:lnTo>
                    <a:pt x="48" y="148"/>
                  </a:lnTo>
                  <a:lnTo>
                    <a:pt x="50" y="146"/>
                  </a:lnTo>
                  <a:lnTo>
                    <a:pt x="50" y="146"/>
                  </a:lnTo>
                  <a:lnTo>
                    <a:pt x="50" y="144"/>
                  </a:lnTo>
                  <a:lnTo>
                    <a:pt x="48" y="142"/>
                  </a:lnTo>
                  <a:lnTo>
                    <a:pt x="42" y="132"/>
                  </a:lnTo>
                  <a:lnTo>
                    <a:pt x="38" y="122"/>
                  </a:lnTo>
                  <a:lnTo>
                    <a:pt x="34" y="110"/>
                  </a:lnTo>
                  <a:lnTo>
                    <a:pt x="34" y="100"/>
                  </a:lnTo>
                  <a:lnTo>
                    <a:pt x="34" y="100"/>
                  </a:lnTo>
                  <a:lnTo>
                    <a:pt x="36" y="98"/>
                  </a:lnTo>
                  <a:lnTo>
                    <a:pt x="38" y="96"/>
                  </a:lnTo>
                  <a:lnTo>
                    <a:pt x="40" y="94"/>
                  </a:lnTo>
                  <a:lnTo>
                    <a:pt x="40" y="90"/>
                  </a:lnTo>
                  <a:lnTo>
                    <a:pt x="38" y="86"/>
                  </a:lnTo>
                  <a:lnTo>
                    <a:pt x="36" y="82"/>
                  </a:lnTo>
                  <a:lnTo>
                    <a:pt x="32" y="76"/>
                  </a:lnTo>
                  <a:lnTo>
                    <a:pt x="24" y="70"/>
                  </a:lnTo>
                  <a:lnTo>
                    <a:pt x="22" y="68"/>
                  </a:lnTo>
                  <a:lnTo>
                    <a:pt x="22" y="66"/>
                  </a:lnTo>
                  <a:lnTo>
                    <a:pt x="18" y="62"/>
                  </a:lnTo>
                  <a:lnTo>
                    <a:pt x="16" y="56"/>
                  </a:lnTo>
                  <a:lnTo>
                    <a:pt x="10" y="52"/>
                  </a:lnTo>
                  <a:lnTo>
                    <a:pt x="4" y="48"/>
                  </a:lnTo>
                  <a:lnTo>
                    <a:pt x="0" y="28"/>
                  </a:lnTo>
                  <a:lnTo>
                    <a:pt x="2" y="26"/>
                  </a:lnTo>
                  <a:lnTo>
                    <a:pt x="10" y="20"/>
                  </a:lnTo>
                  <a:lnTo>
                    <a:pt x="18" y="16"/>
                  </a:lnTo>
                  <a:lnTo>
                    <a:pt x="28" y="16"/>
                  </a:lnTo>
                  <a:lnTo>
                    <a:pt x="38" y="22"/>
                  </a:lnTo>
                  <a:lnTo>
                    <a:pt x="40" y="24"/>
                  </a:lnTo>
                  <a:lnTo>
                    <a:pt x="48" y="24"/>
                  </a:lnTo>
                  <a:lnTo>
                    <a:pt x="58" y="22"/>
                  </a:lnTo>
                  <a:lnTo>
                    <a:pt x="66" y="20"/>
                  </a:lnTo>
                  <a:lnTo>
                    <a:pt x="72" y="14"/>
                  </a:lnTo>
                  <a:lnTo>
                    <a:pt x="72" y="14"/>
                  </a:lnTo>
                  <a:lnTo>
                    <a:pt x="72" y="12"/>
                  </a:lnTo>
                  <a:lnTo>
                    <a:pt x="74" y="8"/>
                  </a:lnTo>
                  <a:lnTo>
                    <a:pt x="76" y="6"/>
                  </a:lnTo>
                  <a:lnTo>
                    <a:pt x="78" y="2"/>
                  </a:lnTo>
                  <a:lnTo>
                    <a:pt x="82" y="2"/>
                  </a:lnTo>
                  <a:lnTo>
                    <a:pt x="86" y="0"/>
                  </a:lnTo>
                  <a:lnTo>
                    <a:pt x="92" y="2"/>
                  </a:lnTo>
                  <a:lnTo>
                    <a:pt x="122" y="18"/>
                  </a:lnTo>
                  <a:lnTo>
                    <a:pt x="120" y="20"/>
                  </a:lnTo>
                  <a:lnTo>
                    <a:pt x="120" y="22"/>
                  </a:lnTo>
                  <a:lnTo>
                    <a:pt x="116" y="26"/>
                  </a:lnTo>
                  <a:lnTo>
                    <a:pt x="110" y="28"/>
                  </a:lnTo>
                  <a:lnTo>
                    <a:pt x="102" y="4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8" name="Freeform 239"/>
            <p:cNvSpPr/>
            <p:nvPr/>
          </p:nvSpPr>
          <p:spPr bwMode="gray">
            <a:xfrm>
              <a:off x="989" y="2266"/>
              <a:ext cx="54" cy="84"/>
            </a:xfrm>
            <a:custGeom>
              <a:avLst/>
              <a:gdLst/>
              <a:ahLst/>
              <a:cxnLst>
                <a:cxn ang="0">
                  <a:pos x="18" y="80"/>
                </a:cxn>
                <a:cxn ang="0">
                  <a:pos x="4" y="82"/>
                </a:cxn>
                <a:cxn ang="0">
                  <a:pos x="0" y="78"/>
                </a:cxn>
                <a:cxn ang="0">
                  <a:pos x="2" y="74"/>
                </a:cxn>
                <a:cxn ang="0">
                  <a:pos x="4" y="72"/>
                </a:cxn>
                <a:cxn ang="0">
                  <a:pos x="4" y="62"/>
                </a:cxn>
                <a:cxn ang="0">
                  <a:pos x="10" y="56"/>
                </a:cxn>
                <a:cxn ang="0">
                  <a:pos x="14" y="54"/>
                </a:cxn>
                <a:cxn ang="0">
                  <a:pos x="10" y="48"/>
                </a:cxn>
                <a:cxn ang="0">
                  <a:pos x="10" y="46"/>
                </a:cxn>
                <a:cxn ang="0">
                  <a:pos x="12" y="44"/>
                </a:cxn>
                <a:cxn ang="0">
                  <a:pos x="16" y="40"/>
                </a:cxn>
                <a:cxn ang="0">
                  <a:pos x="16" y="36"/>
                </a:cxn>
                <a:cxn ang="0">
                  <a:pos x="12" y="30"/>
                </a:cxn>
                <a:cxn ang="0">
                  <a:pos x="16" y="28"/>
                </a:cxn>
                <a:cxn ang="0">
                  <a:pos x="20" y="28"/>
                </a:cxn>
                <a:cxn ang="0">
                  <a:pos x="20" y="28"/>
                </a:cxn>
                <a:cxn ang="0">
                  <a:pos x="14" y="26"/>
                </a:cxn>
                <a:cxn ang="0">
                  <a:pos x="10" y="26"/>
                </a:cxn>
                <a:cxn ang="0">
                  <a:pos x="10" y="20"/>
                </a:cxn>
                <a:cxn ang="0">
                  <a:pos x="10" y="14"/>
                </a:cxn>
                <a:cxn ang="0">
                  <a:pos x="14" y="14"/>
                </a:cxn>
                <a:cxn ang="0">
                  <a:pos x="20" y="10"/>
                </a:cxn>
                <a:cxn ang="0">
                  <a:pos x="38" y="2"/>
                </a:cxn>
                <a:cxn ang="0">
                  <a:pos x="46" y="12"/>
                </a:cxn>
                <a:cxn ang="0">
                  <a:pos x="46" y="20"/>
                </a:cxn>
                <a:cxn ang="0">
                  <a:pos x="46" y="28"/>
                </a:cxn>
                <a:cxn ang="0">
                  <a:pos x="46" y="30"/>
                </a:cxn>
                <a:cxn ang="0">
                  <a:pos x="46" y="34"/>
                </a:cxn>
                <a:cxn ang="0">
                  <a:pos x="42" y="36"/>
                </a:cxn>
                <a:cxn ang="0">
                  <a:pos x="46" y="40"/>
                </a:cxn>
                <a:cxn ang="0">
                  <a:pos x="50" y="42"/>
                </a:cxn>
                <a:cxn ang="0">
                  <a:pos x="52" y="46"/>
                </a:cxn>
                <a:cxn ang="0">
                  <a:pos x="54" y="50"/>
                </a:cxn>
                <a:cxn ang="0">
                  <a:pos x="52" y="52"/>
                </a:cxn>
                <a:cxn ang="0">
                  <a:pos x="48" y="56"/>
                </a:cxn>
                <a:cxn ang="0">
                  <a:pos x="48" y="58"/>
                </a:cxn>
                <a:cxn ang="0">
                  <a:pos x="50" y="60"/>
                </a:cxn>
                <a:cxn ang="0">
                  <a:pos x="50" y="64"/>
                </a:cxn>
                <a:cxn ang="0">
                  <a:pos x="48" y="68"/>
                </a:cxn>
                <a:cxn ang="0">
                  <a:pos x="48" y="70"/>
                </a:cxn>
                <a:cxn ang="0">
                  <a:pos x="50" y="74"/>
                </a:cxn>
                <a:cxn ang="0">
                  <a:pos x="50" y="78"/>
                </a:cxn>
                <a:cxn ang="0">
                  <a:pos x="48" y="80"/>
                </a:cxn>
                <a:cxn ang="0">
                  <a:pos x="44" y="76"/>
                </a:cxn>
                <a:cxn ang="0">
                  <a:pos x="46" y="80"/>
                </a:cxn>
                <a:cxn ang="0">
                  <a:pos x="42" y="80"/>
                </a:cxn>
                <a:cxn ang="0">
                  <a:pos x="38" y="82"/>
                </a:cxn>
                <a:cxn ang="0">
                  <a:pos x="34" y="82"/>
                </a:cxn>
                <a:cxn ang="0">
                  <a:pos x="32" y="84"/>
                </a:cxn>
                <a:cxn ang="0">
                  <a:pos x="28" y="84"/>
                </a:cxn>
              </a:cxnLst>
              <a:rect l="0" t="0" r="r" b="b"/>
              <a:pathLst>
                <a:path w="54" h="84">
                  <a:moveTo>
                    <a:pt x="26" y="84"/>
                  </a:moveTo>
                  <a:lnTo>
                    <a:pt x="18" y="80"/>
                  </a:lnTo>
                  <a:lnTo>
                    <a:pt x="12" y="80"/>
                  </a:lnTo>
                  <a:lnTo>
                    <a:pt x="4" y="82"/>
                  </a:lnTo>
                  <a:lnTo>
                    <a:pt x="2" y="80"/>
                  </a:lnTo>
                  <a:lnTo>
                    <a:pt x="0" y="78"/>
                  </a:lnTo>
                  <a:lnTo>
                    <a:pt x="2" y="76"/>
                  </a:lnTo>
                  <a:lnTo>
                    <a:pt x="2" y="74"/>
                  </a:lnTo>
                  <a:lnTo>
                    <a:pt x="4" y="72"/>
                  </a:lnTo>
                  <a:lnTo>
                    <a:pt x="4" y="72"/>
                  </a:lnTo>
                  <a:lnTo>
                    <a:pt x="4" y="64"/>
                  </a:lnTo>
                  <a:lnTo>
                    <a:pt x="4" y="62"/>
                  </a:lnTo>
                  <a:lnTo>
                    <a:pt x="8" y="58"/>
                  </a:lnTo>
                  <a:lnTo>
                    <a:pt x="10" y="56"/>
                  </a:lnTo>
                  <a:lnTo>
                    <a:pt x="12" y="54"/>
                  </a:lnTo>
                  <a:lnTo>
                    <a:pt x="14" y="54"/>
                  </a:lnTo>
                  <a:lnTo>
                    <a:pt x="10" y="52"/>
                  </a:lnTo>
                  <a:lnTo>
                    <a:pt x="10" y="48"/>
                  </a:lnTo>
                  <a:lnTo>
                    <a:pt x="10" y="46"/>
                  </a:lnTo>
                  <a:lnTo>
                    <a:pt x="10" y="46"/>
                  </a:lnTo>
                  <a:lnTo>
                    <a:pt x="10" y="44"/>
                  </a:lnTo>
                  <a:lnTo>
                    <a:pt x="12" y="44"/>
                  </a:lnTo>
                  <a:lnTo>
                    <a:pt x="14" y="42"/>
                  </a:lnTo>
                  <a:lnTo>
                    <a:pt x="16" y="40"/>
                  </a:lnTo>
                  <a:lnTo>
                    <a:pt x="16" y="38"/>
                  </a:lnTo>
                  <a:lnTo>
                    <a:pt x="16" y="36"/>
                  </a:lnTo>
                  <a:lnTo>
                    <a:pt x="16" y="36"/>
                  </a:lnTo>
                  <a:lnTo>
                    <a:pt x="12" y="30"/>
                  </a:lnTo>
                  <a:lnTo>
                    <a:pt x="12" y="28"/>
                  </a:lnTo>
                  <a:lnTo>
                    <a:pt x="16" y="28"/>
                  </a:lnTo>
                  <a:lnTo>
                    <a:pt x="18" y="28"/>
                  </a:lnTo>
                  <a:lnTo>
                    <a:pt x="20" y="28"/>
                  </a:lnTo>
                  <a:lnTo>
                    <a:pt x="22" y="28"/>
                  </a:lnTo>
                  <a:lnTo>
                    <a:pt x="20" y="28"/>
                  </a:lnTo>
                  <a:lnTo>
                    <a:pt x="16" y="26"/>
                  </a:lnTo>
                  <a:lnTo>
                    <a:pt x="14" y="26"/>
                  </a:lnTo>
                  <a:lnTo>
                    <a:pt x="12" y="26"/>
                  </a:lnTo>
                  <a:lnTo>
                    <a:pt x="10" y="26"/>
                  </a:lnTo>
                  <a:lnTo>
                    <a:pt x="10" y="24"/>
                  </a:lnTo>
                  <a:lnTo>
                    <a:pt x="10" y="20"/>
                  </a:lnTo>
                  <a:lnTo>
                    <a:pt x="10" y="14"/>
                  </a:lnTo>
                  <a:lnTo>
                    <a:pt x="10" y="14"/>
                  </a:lnTo>
                  <a:lnTo>
                    <a:pt x="12" y="16"/>
                  </a:lnTo>
                  <a:lnTo>
                    <a:pt x="14" y="14"/>
                  </a:lnTo>
                  <a:lnTo>
                    <a:pt x="16" y="14"/>
                  </a:lnTo>
                  <a:lnTo>
                    <a:pt x="20" y="10"/>
                  </a:lnTo>
                  <a:lnTo>
                    <a:pt x="32" y="0"/>
                  </a:lnTo>
                  <a:lnTo>
                    <a:pt x="38" y="2"/>
                  </a:lnTo>
                  <a:lnTo>
                    <a:pt x="46" y="12"/>
                  </a:lnTo>
                  <a:lnTo>
                    <a:pt x="46" y="12"/>
                  </a:lnTo>
                  <a:lnTo>
                    <a:pt x="46" y="16"/>
                  </a:lnTo>
                  <a:lnTo>
                    <a:pt x="46" y="20"/>
                  </a:lnTo>
                  <a:lnTo>
                    <a:pt x="46" y="24"/>
                  </a:lnTo>
                  <a:lnTo>
                    <a:pt x="46" y="28"/>
                  </a:lnTo>
                  <a:lnTo>
                    <a:pt x="46" y="28"/>
                  </a:lnTo>
                  <a:lnTo>
                    <a:pt x="46" y="30"/>
                  </a:lnTo>
                  <a:lnTo>
                    <a:pt x="46" y="32"/>
                  </a:lnTo>
                  <a:lnTo>
                    <a:pt x="46" y="34"/>
                  </a:lnTo>
                  <a:lnTo>
                    <a:pt x="42" y="34"/>
                  </a:lnTo>
                  <a:lnTo>
                    <a:pt x="42" y="36"/>
                  </a:lnTo>
                  <a:lnTo>
                    <a:pt x="44" y="36"/>
                  </a:lnTo>
                  <a:lnTo>
                    <a:pt x="46" y="40"/>
                  </a:lnTo>
                  <a:lnTo>
                    <a:pt x="48" y="42"/>
                  </a:lnTo>
                  <a:lnTo>
                    <a:pt x="50" y="42"/>
                  </a:lnTo>
                  <a:lnTo>
                    <a:pt x="50" y="44"/>
                  </a:lnTo>
                  <a:lnTo>
                    <a:pt x="52" y="46"/>
                  </a:lnTo>
                  <a:lnTo>
                    <a:pt x="54" y="48"/>
                  </a:lnTo>
                  <a:lnTo>
                    <a:pt x="54" y="50"/>
                  </a:lnTo>
                  <a:lnTo>
                    <a:pt x="52" y="52"/>
                  </a:lnTo>
                  <a:lnTo>
                    <a:pt x="52" y="52"/>
                  </a:lnTo>
                  <a:lnTo>
                    <a:pt x="50" y="54"/>
                  </a:lnTo>
                  <a:lnTo>
                    <a:pt x="48" y="56"/>
                  </a:lnTo>
                  <a:lnTo>
                    <a:pt x="48" y="56"/>
                  </a:lnTo>
                  <a:lnTo>
                    <a:pt x="48" y="58"/>
                  </a:lnTo>
                  <a:lnTo>
                    <a:pt x="48" y="58"/>
                  </a:lnTo>
                  <a:lnTo>
                    <a:pt x="50" y="60"/>
                  </a:lnTo>
                  <a:lnTo>
                    <a:pt x="50" y="62"/>
                  </a:lnTo>
                  <a:lnTo>
                    <a:pt x="50" y="64"/>
                  </a:lnTo>
                  <a:lnTo>
                    <a:pt x="48" y="66"/>
                  </a:lnTo>
                  <a:lnTo>
                    <a:pt x="48" y="68"/>
                  </a:lnTo>
                  <a:lnTo>
                    <a:pt x="50" y="70"/>
                  </a:lnTo>
                  <a:lnTo>
                    <a:pt x="48" y="70"/>
                  </a:lnTo>
                  <a:lnTo>
                    <a:pt x="48" y="72"/>
                  </a:lnTo>
                  <a:lnTo>
                    <a:pt x="50" y="74"/>
                  </a:lnTo>
                  <a:lnTo>
                    <a:pt x="50" y="76"/>
                  </a:lnTo>
                  <a:lnTo>
                    <a:pt x="50" y="78"/>
                  </a:lnTo>
                  <a:lnTo>
                    <a:pt x="48" y="80"/>
                  </a:lnTo>
                  <a:lnTo>
                    <a:pt x="48" y="80"/>
                  </a:lnTo>
                  <a:lnTo>
                    <a:pt x="46" y="76"/>
                  </a:lnTo>
                  <a:lnTo>
                    <a:pt x="44" y="76"/>
                  </a:lnTo>
                  <a:lnTo>
                    <a:pt x="44" y="76"/>
                  </a:lnTo>
                  <a:lnTo>
                    <a:pt x="46" y="80"/>
                  </a:lnTo>
                  <a:lnTo>
                    <a:pt x="44" y="80"/>
                  </a:lnTo>
                  <a:lnTo>
                    <a:pt x="42" y="80"/>
                  </a:lnTo>
                  <a:lnTo>
                    <a:pt x="40" y="82"/>
                  </a:lnTo>
                  <a:lnTo>
                    <a:pt x="38" y="82"/>
                  </a:lnTo>
                  <a:lnTo>
                    <a:pt x="38" y="82"/>
                  </a:lnTo>
                  <a:lnTo>
                    <a:pt x="34" y="82"/>
                  </a:lnTo>
                  <a:lnTo>
                    <a:pt x="32" y="82"/>
                  </a:lnTo>
                  <a:lnTo>
                    <a:pt x="32" y="84"/>
                  </a:lnTo>
                  <a:lnTo>
                    <a:pt x="30" y="84"/>
                  </a:lnTo>
                  <a:lnTo>
                    <a:pt x="28" y="84"/>
                  </a:lnTo>
                  <a:lnTo>
                    <a:pt x="26" y="8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9" name="Freeform 240"/>
            <p:cNvSpPr/>
            <p:nvPr/>
          </p:nvSpPr>
          <p:spPr bwMode="gray">
            <a:xfrm>
              <a:off x="1191" y="2508"/>
              <a:ext cx="224" cy="110"/>
            </a:xfrm>
            <a:custGeom>
              <a:avLst/>
              <a:gdLst/>
              <a:ahLst/>
              <a:cxnLst>
                <a:cxn ang="0">
                  <a:pos x="194" y="34"/>
                </a:cxn>
                <a:cxn ang="0">
                  <a:pos x="204" y="40"/>
                </a:cxn>
                <a:cxn ang="0">
                  <a:pos x="216" y="58"/>
                </a:cxn>
                <a:cxn ang="0">
                  <a:pos x="224" y="80"/>
                </a:cxn>
                <a:cxn ang="0">
                  <a:pos x="220" y="82"/>
                </a:cxn>
                <a:cxn ang="0">
                  <a:pos x="208" y="80"/>
                </a:cxn>
                <a:cxn ang="0">
                  <a:pos x="194" y="82"/>
                </a:cxn>
                <a:cxn ang="0">
                  <a:pos x="182" y="88"/>
                </a:cxn>
                <a:cxn ang="0">
                  <a:pos x="174" y="92"/>
                </a:cxn>
                <a:cxn ang="0">
                  <a:pos x="168" y="92"/>
                </a:cxn>
                <a:cxn ang="0">
                  <a:pos x="162" y="98"/>
                </a:cxn>
                <a:cxn ang="0">
                  <a:pos x="152" y="102"/>
                </a:cxn>
                <a:cxn ang="0">
                  <a:pos x="136" y="102"/>
                </a:cxn>
                <a:cxn ang="0">
                  <a:pos x="128" y="98"/>
                </a:cxn>
                <a:cxn ang="0">
                  <a:pos x="124" y="102"/>
                </a:cxn>
                <a:cxn ang="0">
                  <a:pos x="118" y="110"/>
                </a:cxn>
                <a:cxn ang="0">
                  <a:pos x="114" y="110"/>
                </a:cxn>
                <a:cxn ang="0">
                  <a:pos x="114" y="106"/>
                </a:cxn>
                <a:cxn ang="0">
                  <a:pos x="116" y="104"/>
                </a:cxn>
                <a:cxn ang="0">
                  <a:pos x="116" y="100"/>
                </a:cxn>
                <a:cxn ang="0">
                  <a:pos x="98" y="104"/>
                </a:cxn>
                <a:cxn ang="0">
                  <a:pos x="92" y="106"/>
                </a:cxn>
                <a:cxn ang="0">
                  <a:pos x="82" y="108"/>
                </a:cxn>
                <a:cxn ang="0">
                  <a:pos x="70" y="104"/>
                </a:cxn>
                <a:cxn ang="0">
                  <a:pos x="58" y="104"/>
                </a:cxn>
                <a:cxn ang="0">
                  <a:pos x="52" y="110"/>
                </a:cxn>
                <a:cxn ang="0">
                  <a:pos x="46" y="110"/>
                </a:cxn>
                <a:cxn ang="0">
                  <a:pos x="34" y="106"/>
                </a:cxn>
                <a:cxn ang="0">
                  <a:pos x="26" y="102"/>
                </a:cxn>
                <a:cxn ang="0">
                  <a:pos x="14" y="94"/>
                </a:cxn>
                <a:cxn ang="0">
                  <a:pos x="12" y="86"/>
                </a:cxn>
                <a:cxn ang="0">
                  <a:pos x="8" y="76"/>
                </a:cxn>
                <a:cxn ang="0">
                  <a:pos x="2" y="66"/>
                </a:cxn>
                <a:cxn ang="0">
                  <a:pos x="0" y="54"/>
                </a:cxn>
                <a:cxn ang="0">
                  <a:pos x="4" y="50"/>
                </a:cxn>
                <a:cxn ang="0">
                  <a:pos x="14" y="44"/>
                </a:cxn>
                <a:cxn ang="0">
                  <a:pos x="20" y="46"/>
                </a:cxn>
                <a:cxn ang="0">
                  <a:pos x="30" y="44"/>
                </a:cxn>
                <a:cxn ang="0">
                  <a:pos x="38" y="40"/>
                </a:cxn>
                <a:cxn ang="0">
                  <a:pos x="50" y="40"/>
                </a:cxn>
                <a:cxn ang="0">
                  <a:pos x="40" y="36"/>
                </a:cxn>
                <a:cxn ang="0">
                  <a:pos x="38" y="32"/>
                </a:cxn>
                <a:cxn ang="0">
                  <a:pos x="42" y="20"/>
                </a:cxn>
                <a:cxn ang="0">
                  <a:pos x="52" y="16"/>
                </a:cxn>
                <a:cxn ang="0">
                  <a:pos x="62" y="16"/>
                </a:cxn>
                <a:cxn ang="0">
                  <a:pos x="72" y="14"/>
                </a:cxn>
                <a:cxn ang="0">
                  <a:pos x="86" y="4"/>
                </a:cxn>
                <a:cxn ang="0">
                  <a:pos x="88" y="2"/>
                </a:cxn>
                <a:cxn ang="0">
                  <a:pos x="98" y="0"/>
                </a:cxn>
                <a:cxn ang="0">
                  <a:pos x="112" y="4"/>
                </a:cxn>
                <a:cxn ang="0">
                  <a:pos x="122" y="12"/>
                </a:cxn>
                <a:cxn ang="0">
                  <a:pos x="132" y="14"/>
                </a:cxn>
                <a:cxn ang="0">
                  <a:pos x="140" y="12"/>
                </a:cxn>
                <a:cxn ang="0">
                  <a:pos x="152" y="12"/>
                </a:cxn>
                <a:cxn ang="0">
                  <a:pos x="158" y="16"/>
                </a:cxn>
                <a:cxn ang="0">
                  <a:pos x="170" y="24"/>
                </a:cxn>
                <a:cxn ang="0">
                  <a:pos x="182" y="28"/>
                </a:cxn>
              </a:cxnLst>
              <a:rect l="0" t="0" r="r" b="b"/>
              <a:pathLst>
                <a:path w="224" h="110">
                  <a:moveTo>
                    <a:pt x="188" y="30"/>
                  </a:moveTo>
                  <a:lnTo>
                    <a:pt x="192" y="32"/>
                  </a:lnTo>
                  <a:lnTo>
                    <a:pt x="194" y="34"/>
                  </a:lnTo>
                  <a:lnTo>
                    <a:pt x="198" y="36"/>
                  </a:lnTo>
                  <a:lnTo>
                    <a:pt x="202" y="38"/>
                  </a:lnTo>
                  <a:lnTo>
                    <a:pt x="204" y="40"/>
                  </a:lnTo>
                  <a:lnTo>
                    <a:pt x="204" y="40"/>
                  </a:lnTo>
                  <a:lnTo>
                    <a:pt x="210" y="46"/>
                  </a:lnTo>
                  <a:lnTo>
                    <a:pt x="216" y="58"/>
                  </a:lnTo>
                  <a:lnTo>
                    <a:pt x="220" y="70"/>
                  </a:lnTo>
                  <a:lnTo>
                    <a:pt x="224" y="78"/>
                  </a:lnTo>
                  <a:lnTo>
                    <a:pt x="224" y="80"/>
                  </a:lnTo>
                  <a:lnTo>
                    <a:pt x="222" y="82"/>
                  </a:lnTo>
                  <a:lnTo>
                    <a:pt x="222" y="82"/>
                  </a:lnTo>
                  <a:lnTo>
                    <a:pt x="220" y="82"/>
                  </a:lnTo>
                  <a:lnTo>
                    <a:pt x="220" y="82"/>
                  </a:lnTo>
                  <a:lnTo>
                    <a:pt x="218" y="78"/>
                  </a:lnTo>
                  <a:lnTo>
                    <a:pt x="208" y="80"/>
                  </a:lnTo>
                  <a:lnTo>
                    <a:pt x="204" y="80"/>
                  </a:lnTo>
                  <a:lnTo>
                    <a:pt x="200" y="80"/>
                  </a:lnTo>
                  <a:lnTo>
                    <a:pt x="194" y="82"/>
                  </a:lnTo>
                  <a:lnTo>
                    <a:pt x="190" y="84"/>
                  </a:lnTo>
                  <a:lnTo>
                    <a:pt x="184" y="86"/>
                  </a:lnTo>
                  <a:lnTo>
                    <a:pt x="182" y="88"/>
                  </a:lnTo>
                  <a:lnTo>
                    <a:pt x="180" y="88"/>
                  </a:lnTo>
                  <a:lnTo>
                    <a:pt x="178" y="90"/>
                  </a:lnTo>
                  <a:lnTo>
                    <a:pt x="174" y="92"/>
                  </a:lnTo>
                  <a:lnTo>
                    <a:pt x="172" y="92"/>
                  </a:lnTo>
                  <a:lnTo>
                    <a:pt x="170" y="92"/>
                  </a:lnTo>
                  <a:lnTo>
                    <a:pt x="168" y="92"/>
                  </a:lnTo>
                  <a:lnTo>
                    <a:pt x="166" y="94"/>
                  </a:lnTo>
                  <a:lnTo>
                    <a:pt x="164" y="96"/>
                  </a:lnTo>
                  <a:lnTo>
                    <a:pt x="162" y="98"/>
                  </a:lnTo>
                  <a:lnTo>
                    <a:pt x="162" y="98"/>
                  </a:lnTo>
                  <a:lnTo>
                    <a:pt x="158" y="100"/>
                  </a:lnTo>
                  <a:lnTo>
                    <a:pt x="152" y="102"/>
                  </a:lnTo>
                  <a:lnTo>
                    <a:pt x="146" y="102"/>
                  </a:lnTo>
                  <a:lnTo>
                    <a:pt x="140" y="102"/>
                  </a:lnTo>
                  <a:lnTo>
                    <a:pt x="136" y="102"/>
                  </a:lnTo>
                  <a:lnTo>
                    <a:pt x="132" y="100"/>
                  </a:lnTo>
                  <a:lnTo>
                    <a:pt x="132" y="100"/>
                  </a:lnTo>
                  <a:lnTo>
                    <a:pt x="128" y="98"/>
                  </a:lnTo>
                  <a:lnTo>
                    <a:pt x="126" y="98"/>
                  </a:lnTo>
                  <a:lnTo>
                    <a:pt x="124" y="100"/>
                  </a:lnTo>
                  <a:lnTo>
                    <a:pt x="124" y="102"/>
                  </a:lnTo>
                  <a:lnTo>
                    <a:pt x="124" y="102"/>
                  </a:lnTo>
                  <a:lnTo>
                    <a:pt x="120" y="108"/>
                  </a:lnTo>
                  <a:lnTo>
                    <a:pt x="118" y="110"/>
                  </a:lnTo>
                  <a:lnTo>
                    <a:pt x="116" y="110"/>
                  </a:lnTo>
                  <a:lnTo>
                    <a:pt x="114" y="110"/>
                  </a:lnTo>
                  <a:lnTo>
                    <a:pt x="114" y="110"/>
                  </a:lnTo>
                  <a:lnTo>
                    <a:pt x="112" y="108"/>
                  </a:lnTo>
                  <a:lnTo>
                    <a:pt x="112" y="108"/>
                  </a:lnTo>
                  <a:lnTo>
                    <a:pt x="114" y="106"/>
                  </a:lnTo>
                  <a:lnTo>
                    <a:pt x="114" y="106"/>
                  </a:lnTo>
                  <a:lnTo>
                    <a:pt x="116" y="104"/>
                  </a:lnTo>
                  <a:lnTo>
                    <a:pt x="116" y="104"/>
                  </a:lnTo>
                  <a:lnTo>
                    <a:pt x="116" y="102"/>
                  </a:lnTo>
                  <a:lnTo>
                    <a:pt x="116" y="100"/>
                  </a:lnTo>
                  <a:lnTo>
                    <a:pt x="116" y="100"/>
                  </a:lnTo>
                  <a:lnTo>
                    <a:pt x="108" y="102"/>
                  </a:lnTo>
                  <a:lnTo>
                    <a:pt x="102" y="106"/>
                  </a:lnTo>
                  <a:lnTo>
                    <a:pt x="98" y="104"/>
                  </a:lnTo>
                  <a:lnTo>
                    <a:pt x="96" y="104"/>
                  </a:lnTo>
                  <a:lnTo>
                    <a:pt x="94" y="104"/>
                  </a:lnTo>
                  <a:lnTo>
                    <a:pt x="92" y="106"/>
                  </a:lnTo>
                  <a:lnTo>
                    <a:pt x="88" y="108"/>
                  </a:lnTo>
                  <a:lnTo>
                    <a:pt x="84" y="108"/>
                  </a:lnTo>
                  <a:lnTo>
                    <a:pt x="82" y="108"/>
                  </a:lnTo>
                  <a:lnTo>
                    <a:pt x="80" y="106"/>
                  </a:lnTo>
                  <a:lnTo>
                    <a:pt x="76" y="104"/>
                  </a:lnTo>
                  <a:lnTo>
                    <a:pt x="70" y="104"/>
                  </a:lnTo>
                  <a:lnTo>
                    <a:pt x="64" y="102"/>
                  </a:lnTo>
                  <a:lnTo>
                    <a:pt x="60" y="102"/>
                  </a:lnTo>
                  <a:lnTo>
                    <a:pt x="58" y="104"/>
                  </a:lnTo>
                  <a:lnTo>
                    <a:pt x="58" y="106"/>
                  </a:lnTo>
                  <a:lnTo>
                    <a:pt x="54" y="108"/>
                  </a:lnTo>
                  <a:lnTo>
                    <a:pt x="52" y="110"/>
                  </a:lnTo>
                  <a:lnTo>
                    <a:pt x="48" y="110"/>
                  </a:lnTo>
                  <a:lnTo>
                    <a:pt x="48" y="110"/>
                  </a:lnTo>
                  <a:lnTo>
                    <a:pt x="46" y="110"/>
                  </a:lnTo>
                  <a:lnTo>
                    <a:pt x="42" y="108"/>
                  </a:lnTo>
                  <a:lnTo>
                    <a:pt x="38" y="106"/>
                  </a:lnTo>
                  <a:lnTo>
                    <a:pt x="34" y="106"/>
                  </a:lnTo>
                  <a:lnTo>
                    <a:pt x="32" y="106"/>
                  </a:lnTo>
                  <a:lnTo>
                    <a:pt x="30" y="104"/>
                  </a:lnTo>
                  <a:lnTo>
                    <a:pt x="26" y="102"/>
                  </a:lnTo>
                  <a:lnTo>
                    <a:pt x="22" y="100"/>
                  </a:lnTo>
                  <a:lnTo>
                    <a:pt x="18" y="96"/>
                  </a:lnTo>
                  <a:lnTo>
                    <a:pt x="14" y="94"/>
                  </a:lnTo>
                  <a:lnTo>
                    <a:pt x="12" y="90"/>
                  </a:lnTo>
                  <a:lnTo>
                    <a:pt x="12" y="90"/>
                  </a:lnTo>
                  <a:lnTo>
                    <a:pt x="12" y="86"/>
                  </a:lnTo>
                  <a:lnTo>
                    <a:pt x="10" y="82"/>
                  </a:lnTo>
                  <a:lnTo>
                    <a:pt x="10" y="78"/>
                  </a:lnTo>
                  <a:lnTo>
                    <a:pt x="8" y="76"/>
                  </a:lnTo>
                  <a:lnTo>
                    <a:pt x="2" y="70"/>
                  </a:lnTo>
                  <a:lnTo>
                    <a:pt x="2" y="68"/>
                  </a:lnTo>
                  <a:lnTo>
                    <a:pt x="2" y="66"/>
                  </a:lnTo>
                  <a:lnTo>
                    <a:pt x="0" y="62"/>
                  </a:lnTo>
                  <a:lnTo>
                    <a:pt x="0" y="58"/>
                  </a:lnTo>
                  <a:lnTo>
                    <a:pt x="0" y="54"/>
                  </a:lnTo>
                  <a:lnTo>
                    <a:pt x="2" y="54"/>
                  </a:lnTo>
                  <a:lnTo>
                    <a:pt x="2" y="52"/>
                  </a:lnTo>
                  <a:lnTo>
                    <a:pt x="4" y="50"/>
                  </a:lnTo>
                  <a:lnTo>
                    <a:pt x="6" y="48"/>
                  </a:lnTo>
                  <a:lnTo>
                    <a:pt x="8" y="44"/>
                  </a:lnTo>
                  <a:lnTo>
                    <a:pt x="14" y="44"/>
                  </a:lnTo>
                  <a:lnTo>
                    <a:pt x="14" y="44"/>
                  </a:lnTo>
                  <a:lnTo>
                    <a:pt x="18" y="44"/>
                  </a:lnTo>
                  <a:lnTo>
                    <a:pt x="20" y="46"/>
                  </a:lnTo>
                  <a:lnTo>
                    <a:pt x="26" y="46"/>
                  </a:lnTo>
                  <a:lnTo>
                    <a:pt x="30" y="44"/>
                  </a:lnTo>
                  <a:lnTo>
                    <a:pt x="30" y="44"/>
                  </a:lnTo>
                  <a:lnTo>
                    <a:pt x="32" y="42"/>
                  </a:lnTo>
                  <a:lnTo>
                    <a:pt x="36" y="40"/>
                  </a:lnTo>
                  <a:lnTo>
                    <a:pt x="38" y="40"/>
                  </a:lnTo>
                  <a:lnTo>
                    <a:pt x="42" y="40"/>
                  </a:lnTo>
                  <a:lnTo>
                    <a:pt x="50" y="40"/>
                  </a:lnTo>
                  <a:lnTo>
                    <a:pt x="50" y="40"/>
                  </a:lnTo>
                  <a:lnTo>
                    <a:pt x="46" y="38"/>
                  </a:lnTo>
                  <a:lnTo>
                    <a:pt x="42" y="38"/>
                  </a:lnTo>
                  <a:lnTo>
                    <a:pt x="40" y="36"/>
                  </a:lnTo>
                  <a:lnTo>
                    <a:pt x="40" y="36"/>
                  </a:lnTo>
                  <a:lnTo>
                    <a:pt x="38" y="34"/>
                  </a:lnTo>
                  <a:lnTo>
                    <a:pt x="38" y="32"/>
                  </a:lnTo>
                  <a:lnTo>
                    <a:pt x="38" y="28"/>
                  </a:lnTo>
                  <a:lnTo>
                    <a:pt x="40" y="24"/>
                  </a:lnTo>
                  <a:lnTo>
                    <a:pt x="42" y="20"/>
                  </a:lnTo>
                  <a:lnTo>
                    <a:pt x="48" y="16"/>
                  </a:lnTo>
                  <a:lnTo>
                    <a:pt x="50" y="16"/>
                  </a:lnTo>
                  <a:lnTo>
                    <a:pt x="52" y="16"/>
                  </a:lnTo>
                  <a:lnTo>
                    <a:pt x="56" y="16"/>
                  </a:lnTo>
                  <a:lnTo>
                    <a:pt x="60" y="16"/>
                  </a:lnTo>
                  <a:lnTo>
                    <a:pt x="62" y="16"/>
                  </a:lnTo>
                  <a:lnTo>
                    <a:pt x="64" y="16"/>
                  </a:lnTo>
                  <a:lnTo>
                    <a:pt x="66" y="16"/>
                  </a:lnTo>
                  <a:lnTo>
                    <a:pt x="72" y="14"/>
                  </a:lnTo>
                  <a:lnTo>
                    <a:pt x="76" y="10"/>
                  </a:lnTo>
                  <a:lnTo>
                    <a:pt x="82" y="8"/>
                  </a:lnTo>
                  <a:lnTo>
                    <a:pt x="86" y="4"/>
                  </a:lnTo>
                  <a:lnTo>
                    <a:pt x="86" y="4"/>
                  </a:lnTo>
                  <a:lnTo>
                    <a:pt x="88" y="4"/>
                  </a:lnTo>
                  <a:lnTo>
                    <a:pt x="88" y="2"/>
                  </a:lnTo>
                  <a:lnTo>
                    <a:pt x="90" y="0"/>
                  </a:lnTo>
                  <a:lnTo>
                    <a:pt x="94" y="0"/>
                  </a:lnTo>
                  <a:lnTo>
                    <a:pt x="98" y="0"/>
                  </a:lnTo>
                  <a:lnTo>
                    <a:pt x="104" y="2"/>
                  </a:lnTo>
                  <a:lnTo>
                    <a:pt x="112" y="4"/>
                  </a:lnTo>
                  <a:lnTo>
                    <a:pt x="112" y="4"/>
                  </a:lnTo>
                  <a:lnTo>
                    <a:pt x="114" y="6"/>
                  </a:lnTo>
                  <a:lnTo>
                    <a:pt x="118" y="8"/>
                  </a:lnTo>
                  <a:lnTo>
                    <a:pt x="122" y="12"/>
                  </a:lnTo>
                  <a:lnTo>
                    <a:pt x="128" y="16"/>
                  </a:lnTo>
                  <a:lnTo>
                    <a:pt x="128" y="14"/>
                  </a:lnTo>
                  <a:lnTo>
                    <a:pt x="132" y="14"/>
                  </a:lnTo>
                  <a:lnTo>
                    <a:pt x="136" y="14"/>
                  </a:lnTo>
                  <a:lnTo>
                    <a:pt x="138" y="12"/>
                  </a:lnTo>
                  <a:lnTo>
                    <a:pt x="140" y="12"/>
                  </a:lnTo>
                  <a:lnTo>
                    <a:pt x="142" y="12"/>
                  </a:lnTo>
                  <a:lnTo>
                    <a:pt x="146" y="12"/>
                  </a:lnTo>
                  <a:lnTo>
                    <a:pt x="152" y="12"/>
                  </a:lnTo>
                  <a:lnTo>
                    <a:pt x="156" y="14"/>
                  </a:lnTo>
                  <a:lnTo>
                    <a:pt x="158" y="16"/>
                  </a:lnTo>
                  <a:lnTo>
                    <a:pt x="158" y="16"/>
                  </a:lnTo>
                  <a:lnTo>
                    <a:pt x="162" y="18"/>
                  </a:lnTo>
                  <a:lnTo>
                    <a:pt x="166" y="22"/>
                  </a:lnTo>
                  <a:lnTo>
                    <a:pt x="170" y="24"/>
                  </a:lnTo>
                  <a:lnTo>
                    <a:pt x="180" y="26"/>
                  </a:lnTo>
                  <a:lnTo>
                    <a:pt x="180" y="26"/>
                  </a:lnTo>
                  <a:lnTo>
                    <a:pt x="182" y="28"/>
                  </a:lnTo>
                  <a:lnTo>
                    <a:pt x="186" y="28"/>
                  </a:lnTo>
                  <a:lnTo>
                    <a:pt x="188" y="3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80" name="Freeform 241"/>
            <p:cNvSpPr/>
            <p:nvPr/>
          </p:nvSpPr>
          <p:spPr bwMode="gray">
            <a:xfrm>
              <a:off x="1119" y="2438"/>
              <a:ext cx="110" cy="90"/>
            </a:xfrm>
            <a:custGeom>
              <a:avLst/>
              <a:gdLst/>
              <a:ahLst/>
              <a:cxnLst>
                <a:cxn ang="0">
                  <a:pos x="28" y="74"/>
                </a:cxn>
                <a:cxn ang="0">
                  <a:pos x="30" y="60"/>
                </a:cxn>
                <a:cxn ang="0">
                  <a:pos x="32" y="58"/>
                </a:cxn>
                <a:cxn ang="0">
                  <a:pos x="32" y="54"/>
                </a:cxn>
                <a:cxn ang="0">
                  <a:pos x="30" y="50"/>
                </a:cxn>
                <a:cxn ang="0">
                  <a:pos x="26" y="44"/>
                </a:cxn>
                <a:cxn ang="0">
                  <a:pos x="22" y="36"/>
                </a:cxn>
                <a:cxn ang="0">
                  <a:pos x="18" y="24"/>
                </a:cxn>
                <a:cxn ang="0">
                  <a:pos x="14" y="22"/>
                </a:cxn>
                <a:cxn ang="0">
                  <a:pos x="4" y="12"/>
                </a:cxn>
                <a:cxn ang="0">
                  <a:pos x="4" y="6"/>
                </a:cxn>
                <a:cxn ang="0">
                  <a:pos x="0" y="0"/>
                </a:cxn>
                <a:cxn ang="0">
                  <a:pos x="2" y="0"/>
                </a:cxn>
                <a:cxn ang="0">
                  <a:pos x="10" y="0"/>
                </a:cxn>
                <a:cxn ang="0">
                  <a:pos x="18" y="4"/>
                </a:cxn>
                <a:cxn ang="0">
                  <a:pos x="24" y="10"/>
                </a:cxn>
                <a:cxn ang="0">
                  <a:pos x="32" y="16"/>
                </a:cxn>
                <a:cxn ang="0">
                  <a:pos x="44" y="18"/>
                </a:cxn>
                <a:cxn ang="0">
                  <a:pos x="58" y="12"/>
                </a:cxn>
                <a:cxn ang="0">
                  <a:pos x="84" y="18"/>
                </a:cxn>
                <a:cxn ang="0">
                  <a:pos x="100" y="24"/>
                </a:cxn>
                <a:cxn ang="0">
                  <a:pos x="104" y="26"/>
                </a:cxn>
                <a:cxn ang="0">
                  <a:pos x="110" y="30"/>
                </a:cxn>
                <a:cxn ang="0">
                  <a:pos x="110" y="34"/>
                </a:cxn>
                <a:cxn ang="0">
                  <a:pos x="108" y="42"/>
                </a:cxn>
                <a:cxn ang="0">
                  <a:pos x="106" y="46"/>
                </a:cxn>
                <a:cxn ang="0">
                  <a:pos x="104" y="52"/>
                </a:cxn>
                <a:cxn ang="0">
                  <a:pos x="100" y="56"/>
                </a:cxn>
                <a:cxn ang="0">
                  <a:pos x="98" y="58"/>
                </a:cxn>
                <a:cxn ang="0">
                  <a:pos x="94" y="66"/>
                </a:cxn>
                <a:cxn ang="0">
                  <a:pos x="94" y="68"/>
                </a:cxn>
                <a:cxn ang="0">
                  <a:pos x="90" y="70"/>
                </a:cxn>
                <a:cxn ang="0">
                  <a:pos x="82" y="72"/>
                </a:cxn>
                <a:cxn ang="0">
                  <a:pos x="74" y="82"/>
                </a:cxn>
                <a:cxn ang="0">
                  <a:pos x="70" y="88"/>
                </a:cxn>
                <a:cxn ang="0">
                  <a:pos x="62" y="88"/>
                </a:cxn>
                <a:cxn ang="0">
                  <a:pos x="56" y="88"/>
                </a:cxn>
                <a:cxn ang="0">
                  <a:pos x="36" y="90"/>
                </a:cxn>
              </a:cxnLst>
              <a:rect l="0" t="0" r="r" b="b"/>
              <a:pathLst>
                <a:path w="110" h="90">
                  <a:moveTo>
                    <a:pt x="36" y="90"/>
                  </a:moveTo>
                  <a:lnTo>
                    <a:pt x="28" y="74"/>
                  </a:lnTo>
                  <a:lnTo>
                    <a:pt x="24" y="66"/>
                  </a:lnTo>
                  <a:lnTo>
                    <a:pt x="30" y="60"/>
                  </a:lnTo>
                  <a:lnTo>
                    <a:pt x="30" y="60"/>
                  </a:lnTo>
                  <a:lnTo>
                    <a:pt x="32" y="58"/>
                  </a:lnTo>
                  <a:lnTo>
                    <a:pt x="32" y="56"/>
                  </a:lnTo>
                  <a:lnTo>
                    <a:pt x="32" y="54"/>
                  </a:lnTo>
                  <a:lnTo>
                    <a:pt x="30" y="50"/>
                  </a:lnTo>
                  <a:lnTo>
                    <a:pt x="30" y="50"/>
                  </a:lnTo>
                  <a:lnTo>
                    <a:pt x="28" y="48"/>
                  </a:lnTo>
                  <a:lnTo>
                    <a:pt x="26" y="44"/>
                  </a:lnTo>
                  <a:lnTo>
                    <a:pt x="24" y="40"/>
                  </a:lnTo>
                  <a:lnTo>
                    <a:pt x="22" y="36"/>
                  </a:lnTo>
                  <a:lnTo>
                    <a:pt x="22" y="30"/>
                  </a:lnTo>
                  <a:lnTo>
                    <a:pt x="18" y="24"/>
                  </a:lnTo>
                  <a:lnTo>
                    <a:pt x="18" y="20"/>
                  </a:lnTo>
                  <a:lnTo>
                    <a:pt x="14" y="22"/>
                  </a:lnTo>
                  <a:lnTo>
                    <a:pt x="4" y="14"/>
                  </a:lnTo>
                  <a:lnTo>
                    <a:pt x="4" y="12"/>
                  </a:lnTo>
                  <a:lnTo>
                    <a:pt x="4" y="10"/>
                  </a:lnTo>
                  <a:lnTo>
                    <a:pt x="4" y="6"/>
                  </a:lnTo>
                  <a:lnTo>
                    <a:pt x="2" y="2"/>
                  </a:lnTo>
                  <a:lnTo>
                    <a:pt x="0" y="0"/>
                  </a:lnTo>
                  <a:lnTo>
                    <a:pt x="0" y="0"/>
                  </a:lnTo>
                  <a:lnTo>
                    <a:pt x="2" y="0"/>
                  </a:lnTo>
                  <a:lnTo>
                    <a:pt x="4" y="0"/>
                  </a:lnTo>
                  <a:lnTo>
                    <a:pt x="10" y="0"/>
                  </a:lnTo>
                  <a:lnTo>
                    <a:pt x="18" y="2"/>
                  </a:lnTo>
                  <a:lnTo>
                    <a:pt x="18" y="4"/>
                  </a:lnTo>
                  <a:lnTo>
                    <a:pt x="20" y="6"/>
                  </a:lnTo>
                  <a:lnTo>
                    <a:pt x="24" y="10"/>
                  </a:lnTo>
                  <a:lnTo>
                    <a:pt x="28" y="12"/>
                  </a:lnTo>
                  <a:lnTo>
                    <a:pt x="32" y="16"/>
                  </a:lnTo>
                  <a:lnTo>
                    <a:pt x="38" y="18"/>
                  </a:lnTo>
                  <a:lnTo>
                    <a:pt x="44" y="18"/>
                  </a:lnTo>
                  <a:lnTo>
                    <a:pt x="48" y="16"/>
                  </a:lnTo>
                  <a:lnTo>
                    <a:pt x="58" y="12"/>
                  </a:lnTo>
                  <a:lnTo>
                    <a:pt x="70" y="12"/>
                  </a:lnTo>
                  <a:lnTo>
                    <a:pt x="84" y="18"/>
                  </a:lnTo>
                  <a:lnTo>
                    <a:pt x="98" y="22"/>
                  </a:lnTo>
                  <a:lnTo>
                    <a:pt x="100" y="24"/>
                  </a:lnTo>
                  <a:lnTo>
                    <a:pt x="102" y="24"/>
                  </a:lnTo>
                  <a:lnTo>
                    <a:pt x="104" y="26"/>
                  </a:lnTo>
                  <a:lnTo>
                    <a:pt x="108" y="28"/>
                  </a:lnTo>
                  <a:lnTo>
                    <a:pt x="110" y="30"/>
                  </a:lnTo>
                  <a:lnTo>
                    <a:pt x="110" y="32"/>
                  </a:lnTo>
                  <a:lnTo>
                    <a:pt x="110" y="34"/>
                  </a:lnTo>
                  <a:lnTo>
                    <a:pt x="108" y="36"/>
                  </a:lnTo>
                  <a:lnTo>
                    <a:pt x="108" y="42"/>
                  </a:lnTo>
                  <a:lnTo>
                    <a:pt x="106" y="46"/>
                  </a:lnTo>
                  <a:lnTo>
                    <a:pt x="106" y="46"/>
                  </a:lnTo>
                  <a:lnTo>
                    <a:pt x="104" y="48"/>
                  </a:lnTo>
                  <a:lnTo>
                    <a:pt x="104" y="52"/>
                  </a:lnTo>
                  <a:lnTo>
                    <a:pt x="102" y="54"/>
                  </a:lnTo>
                  <a:lnTo>
                    <a:pt x="100" y="56"/>
                  </a:lnTo>
                  <a:lnTo>
                    <a:pt x="98" y="56"/>
                  </a:lnTo>
                  <a:lnTo>
                    <a:pt x="98" y="58"/>
                  </a:lnTo>
                  <a:lnTo>
                    <a:pt x="96" y="62"/>
                  </a:lnTo>
                  <a:lnTo>
                    <a:pt x="94" y="66"/>
                  </a:lnTo>
                  <a:lnTo>
                    <a:pt x="96" y="68"/>
                  </a:lnTo>
                  <a:lnTo>
                    <a:pt x="94" y="68"/>
                  </a:lnTo>
                  <a:lnTo>
                    <a:pt x="92" y="68"/>
                  </a:lnTo>
                  <a:lnTo>
                    <a:pt x="90" y="70"/>
                  </a:lnTo>
                  <a:lnTo>
                    <a:pt x="86" y="70"/>
                  </a:lnTo>
                  <a:lnTo>
                    <a:pt x="82" y="72"/>
                  </a:lnTo>
                  <a:lnTo>
                    <a:pt x="78" y="76"/>
                  </a:lnTo>
                  <a:lnTo>
                    <a:pt x="74" y="82"/>
                  </a:lnTo>
                  <a:lnTo>
                    <a:pt x="72" y="88"/>
                  </a:lnTo>
                  <a:lnTo>
                    <a:pt x="70" y="88"/>
                  </a:lnTo>
                  <a:lnTo>
                    <a:pt x="68" y="88"/>
                  </a:lnTo>
                  <a:lnTo>
                    <a:pt x="62" y="88"/>
                  </a:lnTo>
                  <a:lnTo>
                    <a:pt x="58" y="88"/>
                  </a:lnTo>
                  <a:lnTo>
                    <a:pt x="56" y="88"/>
                  </a:lnTo>
                  <a:lnTo>
                    <a:pt x="54" y="86"/>
                  </a:lnTo>
                  <a:lnTo>
                    <a:pt x="36" y="9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81" name="Freeform 242"/>
            <p:cNvSpPr/>
            <p:nvPr/>
          </p:nvSpPr>
          <p:spPr bwMode="gray">
            <a:xfrm>
              <a:off x="1107" y="2524"/>
              <a:ext cx="84" cy="84"/>
            </a:xfrm>
            <a:custGeom>
              <a:avLst/>
              <a:gdLst/>
              <a:ahLst/>
              <a:cxnLst>
                <a:cxn ang="0">
                  <a:pos x="84" y="2"/>
                </a:cxn>
                <a:cxn ang="0">
                  <a:pos x="72" y="4"/>
                </a:cxn>
                <a:cxn ang="0">
                  <a:pos x="72" y="4"/>
                </a:cxn>
                <a:cxn ang="0">
                  <a:pos x="70" y="4"/>
                </a:cxn>
                <a:cxn ang="0">
                  <a:pos x="68" y="2"/>
                </a:cxn>
                <a:cxn ang="0">
                  <a:pos x="66" y="0"/>
                </a:cxn>
                <a:cxn ang="0">
                  <a:pos x="48" y="4"/>
                </a:cxn>
                <a:cxn ang="0">
                  <a:pos x="34" y="6"/>
                </a:cxn>
                <a:cxn ang="0">
                  <a:pos x="20" y="8"/>
                </a:cxn>
                <a:cxn ang="0">
                  <a:pos x="20" y="10"/>
                </a:cxn>
                <a:cxn ang="0">
                  <a:pos x="18" y="12"/>
                </a:cxn>
                <a:cxn ang="0">
                  <a:pos x="18" y="16"/>
                </a:cxn>
                <a:cxn ang="0">
                  <a:pos x="18" y="16"/>
                </a:cxn>
                <a:cxn ang="0">
                  <a:pos x="16" y="18"/>
                </a:cxn>
                <a:cxn ang="0">
                  <a:pos x="12" y="20"/>
                </a:cxn>
                <a:cxn ang="0">
                  <a:pos x="8" y="22"/>
                </a:cxn>
                <a:cxn ang="0">
                  <a:pos x="6" y="26"/>
                </a:cxn>
                <a:cxn ang="0">
                  <a:pos x="2" y="30"/>
                </a:cxn>
                <a:cxn ang="0">
                  <a:pos x="0" y="36"/>
                </a:cxn>
                <a:cxn ang="0">
                  <a:pos x="0" y="36"/>
                </a:cxn>
                <a:cxn ang="0">
                  <a:pos x="0" y="38"/>
                </a:cxn>
                <a:cxn ang="0">
                  <a:pos x="0" y="40"/>
                </a:cxn>
                <a:cxn ang="0">
                  <a:pos x="2" y="44"/>
                </a:cxn>
                <a:cxn ang="0">
                  <a:pos x="4" y="48"/>
                </a:cxn>
                <a:cxn ang="0">
                  <a:pos x="10" y="56"/>
                </a:cxn>
                <a:cxn ang="0">
                  <a:pos x="18" y="66"/>
                </a:cxn>
                <a:cxn ang="0">
                  <a:pos x="26" y="76"/>
                </a:cxn>
                <a:cxn ang="0">
                  <a:pos x="30" y="84"/>
                </a:cxn>
                <a:cxn ang="0">
                  <a:pos x="42" y="84"/>
                </a:cxn>
                <a:cxn ang="0">
                  <a:pos x="44" y="66"/>
                </a:cxn>
                <a:cxn ang="0">
                  <a:pos x="46" y="66"/>
                </a:cxn>
                <a:cxn ang="0">
                  <a:pos x="48" y="64"/>
                </a:cxn>
                <a:cxn ang="0">
                  <a:pos x="50" y="62"/>
                </a:cxn>
                <a:cxn ang="0">
                  <a:pos x="54" y="56"/>
                </a:cxn>
                <a:cxn ang="0">
                  <a:pos x="60" y="48"/>
                </a:cxn>
                <a:cxn ang="0">
                  <a:pos x="58" y="48"/>
                </a:cxn>
                <a:cxn ang="0">
                  <a:pos x="58" y="46"/>
                </a:cxn>
                <a:cxn ang="0">
                  <a:pos x="58" y="42"/>
                </a:cxn>
                <a:cxn ang="0">
                  <a:pos x="58" y="38"/>
                </a:cxn>
                <a:cxn ang="0">
                  <a:pos x="60" y="32"/>
                </a:cxn>
                <a:cxn ang="0">
                  <a:pos x="64" y="26"/>
                </a:cxn>
                <a:cxn ang="0">
                  <a:pos x="64" y="24"/>
                </a:cxn>
                <a:cxn ang="0">
                  <a:pos x="64" y="22"/>
                </a:cxn>
                <a:cxn ang="0">
                  <a:pos x="68" y="20"/>
                </a:cxn>
                <a:cxn ang="0">
                  <a:pos x="70" y="18"/>
                </a:cxn>
                <a:cxn ang="0">
                  <a:pos x="74" y="16"/>
                </a:cxn>
                <a:cxn ang="0">
                  <a:pos x="78" y="16"/>
                </a:cxn>
                <a:cxn ang="0">
                  <a:pos x="84" y="18"/>
                </a:cxn>
                <a:cxn ang="0">
                  <a:pos x="84" y="2"/>
                </a:cxn>
              </a:cxnLst>
              <a:rect l="0" t="0" r="r" b="b"/>
              <a:pathLst>
                <a:path w="84" h="84">
                  <a:moveTo>
                    <a:pt x="84" y="2"/>
                  </a:moveTo>
                  <a:lnTo>
                    <a:pt x="72" y="4"/>
                  </a:lnTo>
                  <a:lnTo>
                    <a:pt x="72" y="4"/>
                  </a:lnTo>
                  <a:lnTo>
                    <a:pt x="70" y="4"/>
                  </a:lnTo>
                  <a:lnTo>
                    <a:pt x="68" y="2"/>
                  </a:lnTo>
                  <a:lnTo>
                    <a:pt x="66" y="0"/>
                  </a:lnTo>
                  <a:lnTo>
                    <a:pt x="48" y="4"/>
                  </a:lnTo>
                  <a:lnTo>
                    <a:pt x="34" y="6"/>
                  </a:lnTo>
                  <a:lnTo>
                    <a:pt x="20" y="8"/>
                  </a:lnTo>
                  <a:lnTo>
                    <a:pt x="20" y="10"/>
                  </a:lnTo>
                  <a:lnTo>
                    <a:pt x="18" y="12"/>
                  </a:lnTo>
                  <a:lnTo>
                    <a:pt x="18" y="16"/>
                  </a:lnTo>
                  <a:lnTo>
                    <a:pt x="18" y="16"/>
                  </a:lnTo>
                  <a:lnTo>
                    <a:pt x="16" y="18"/>
                  </a:lnTo>
                  <a:lnTo>
                    <a:pt x="12" y="20"/>
                  </a:lnTo>
                  <a:lnTo>
                    <a:pt x="8" y="22"/>
                  </a:lnTo>
                  <a:lnTo>
                    <a:pt x="6" y="26"/>
                  </a:lnTo>
                  <a:lnTo>
                    <a:pt x="2" y="30"/>
                  </a:lnTo>
                  <a:lnTo>
                    <a:pt x="0" y="36"/>
                  </a:lnTo>
                  <a:lnTo>
                    <a:pt x="0" y="36"/>
                  </a:lnTo>
                  <a:lnTo>
                    <a:pt x="0" y="38"/>
                  </a:lnTo>
                  <a:lnTo>
                    <a:pt x="0" y="40"/>
                  </a:lnTo>
                  <a:lnTo>
                    <a:pt x="2" y="44"/>
                  </a:lnTo>
                  <a:lnTo>
                    <a:pt x="4" y="48"/>
                  </a:lnTo>
                  <a:lnTo>
                    <a:pt x="10" y="56"/>
                  </a:lnTo>
                  <a:lnTo>
                    <a:pt x="18" y="66"/>
                  </a:lnTo>
                  <a:lnTo>
                    <a:pt x="26" y="76"/>
                  </a:lnTo>
                  <a:lnTo>
                    <a:pt x="30" y="84"/>
                  </a:lnTo>
                  <a:lnTo>
                    <a:pt x="42" y="84"/>
                  </a:lnTo>
                  <a:lnTo>
                    <a:pt x="44" y="66"/>
                  </a:lnTo>
                  <a:lnTo>
                    <a:pt x="46" y="66"/>
                  </a:lnTo>
                  <a:lnTo>
                    <a:pt x="48" y="64"/>
                  </a:lnTo>
                  <a:lnTo>
                    <a:pt x="50" y="62"/>
                  </a:lnTo>
                  <a:lnTo>
                    <a:pt x="54" y="56"/>
                  </a:lnTo>
                  <a:lnTo>
                    <a:pt x="60" y="48"/>
                  </a:lnTo>
                  <a:lnTo>
                    <a:pt x="58" y="48"/>
                  </a:lnTo>
                  <a:lnTo>
                    <a:pt x="58" y="46"/>
                  </a:lnTo>
                  <a:lnTo>
                    <a:pt x="58" y="42"/>
                  </a:lnTo>
                  <a:lnTo>
                    <a:pt x="58" y="38"/>
                  </a:lnTo>
                  <a:lnTo>
                    <a:pt x="60" y="32"/>
                  </a:lnTo>
                  <a:lnTo>
                    <a:pt x="64" y="26"/>
                  </a:lnTo>
                  <a:lnTo>
                    <a:pt x="64" y="24"/>
                  </a:lnTo>
                  <a:lnTo>
                    <a:pt x="64" y="22"/>
                  </a:lnTo>
                  <a:lnTo>
                    <a:pt x="68" y="20"/>
                  </a:lnTo>
                  <a:lnTo>
                    <a:pt x="70" y="18"/>
                  </a:lnTo>
                  <a:lnTo>
                    <a:pt x="74" y="16"/>
                  </a:lnTo>
                  <a:lnTo>
                    <a:pt x="78" y="16"/>
                  </a:lnTo>
                  <a:lnTo>
                    <a:pt x="84" y="18"/>
                  </a:lnTo>
                  <a:lnTo>
                    <a:pt x="84" y="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82" name="Freeform 243"/>
            <p:cNvSpPr/>
            <p:nvPr/>
          </p:nvSpPr>
          <p:spPr bwMode="gray">
            <a:xfrm>
              <a:off x="1099" y="2496"/>
              <a:ext cx="28" cy="64"/>
            </a:xfrm>
            <a:custGeom>
              <a:avLst/>
              <a:gdLst/>
              <a:ahLst/>
              <a:cxnLst>
                <a:cxn ang="0">
                  <a:pos x="0" y="20"/>
                </a:cxn>
                <a:cxn ang="0">
                  <a:pos x="8" y="28"/>
                </a:cxn>
                <a:cxn ang="0">
                  <a:pos x="10" y="28"/>
                </a:cxn>
                <a:cxn ang="0">
                  <a:pos x="10" y="32"/>
                </a:cxn>
                <a:cxn ang="0">
                  <a:pos x="12" y="36"/>
                </a:cxn>
                <a:cxn ang="0">
                  <a:pos x="12" y="40"/>
                </a:cxn>
                <a:cxn ang="0">
                  <a:pos x="10" y="40"/>
                </a:cxn>
                <a:cxn ang="0">
                  <a:pos x="10" y="40"/>
                </a:cxn>
                <a:cxn ang="0">
                  <a:pos x="10" y="44"/>
                </a:cxn>
                <a:cxn ang="0">
                  <a:pos x="8" y="48"/>
                </a:cxn>
                <a:cxn ang="0">
                  <a:pos x="8" y="54"/>
                </a:cxn>
                <a:cxn ang="0">
                  <a:pos x="8" y="54"/>
                </a:cxn>
                <a:cxn ang="0">
                  <a:pos x="8" y="58"/>
                </a:cxn>
                <a:cxn ang="0">
                  <a:pos x="8" y="60"/>
                </a:cxn>
                <a:cxn ang="0">
                  <a:pos x="8" y="64"/>
                </a:cxn>
                <a:cxn ang="0">
                  <a:pos x="8" y="62"/>
                </a:cxn>
                <a:cxn ang="0">
                  <a:pos x="8" y="60"/>
                </a:cxn>
                <a:cxn ang="0">
                  <a:pos x="10" y="58"/>
                </a:cxn>
                <a:cxn ang="0">
                  <a:pos x="14" y="54"/>
                </a:cxn>
                <a:cxn ang="0">
                  <a:pos x="18" y="50"/>
                </a:cxn>
                <a:cxn ang="0">
                  <a:pos x="26" y="44"/>
                </a:cxn>
                <a:cxn ang="0">
                  <a:pos x="26" y="42"/>
                </a:cxn>
                <a:cxn ang="0">
                  <a:pos x="26" y="40"/>
                </a:cxn>
                <a:cxn ang="0">
                  <a:pos x="28" y="38"/>
                </a:cxn>
                <a:cxn ang="0">
                  <a:pos x="28" y="36"/>
                </a:cxn>
                <a:cxn ang="0">
                  <a:pos x="28" y="36"/>
                </a:cxn>
                <a:cxn ang="0">
                  <a:pos x="26" y="34"/>
                </a:cxn>
                <a:cxn ang="0">
                  <a:pos x="26" y="32"/>
                </a:cxn>
                <a:cxn ang="0">
                  <a:pos x="26" y="28"/>
                </a:cxn>
                <a:cxn ang="0">
                  <a:pos x="26" y="24"/>
                </a:cxn>
                <a:cxn ang="0">
                  <a:pos x="26" y="22"/>
                </a:cxn>
                <a:cxn ang="0">
                  <a:pos x="26" y="18"/>
                </a:cxn>
                <a:cxn ang="0">
                  <a:pos x="24" y="14"/>
                </a:cxn>
                <a:cxn ang="0">
                  <a:pos x="22" y="8"/>
                </a:cxn>
                <a:cxn ang="0">
                  <a:pos x="20" y="4"/>
                </a:cxn>
                <a:cxn ang="0">
                  <a:pos x="20" y="4"/>
                </a:cxn>
                <a:cxn ang="0">
                  <a:pos x="18" y="2"/>
                </a:cxn>
                <a:cxn ang="0">
                  <a:pos x="16" y="0"/>
                </a:cxn>
                <a:cxn ang="0">
                  <a:pos x="12" y="0"/>
                </a:cxn>
                <a:cxn ang="0">
                  <a:pos x="8" y="0"/>
                </a:cxn>
                <a:cxn ang="0">
                  <a:pos x="8" y="0"/>
                </a:cxn>
                <a:cxn ang="0">
                  <a:pos x="6" y="2"/>
                </a:cxn>
                <a:cxn ang="0">
                  <a:pos x="6" y="2"/>
                </a:cxn>
                <a:cxn ang="0">
                  <a:pos x="0" y="20"/>
                </a:cxn>
              </a:cxnLst>
              <a:rect l="0" t="0" r="r" b="b"/>
              <a:pathLst>
                <a:path w="28" h="64">
                  <a:moveTo>
                    <a:pt x="0" y="20"/>
                  </a:moveTo>
                  <a:lnTo>
                    <a:pt x="8" y="28"/>
                  </a:lnTo>
                  <a:lnTo>
                    <a:pt x="10" y="28"/>
                  </a:lnTo>
                  <a:lnTo>
                    <a:pt x="10" y="32"/>
                  </a:lnTo>
                  <a:lnTo>
                    <a:pt x="12" y="36"/>
                  </a:lnTo>
                  <a:lnTo>
                    <a:pt x="12" y="40"/>
                  </a:lnTo>
                  <a:lnTo>
                    <a:pt x="10" y="40"/>
                  </a:lnTo>
                  <a:lnTo>
                    <a:pt x="10" y="40"/>
                  </a:lnTo>
                  <a:lnTo>
                    <a:pt x="10" y="44"/>
                  </a:lnTo>
                  <a:lnTo>
                    <a:pt x="8" y="48"/>
                  </a:lnTo>
                  <a:lnTo>
                    <a:pt x="8" y="54"/>
                  </a:lnTo>
                  <a:lnTo>
                    <a:pt x="8" y="54"/>
                  </a:lnTo>
                  <a:lnTo>
                    <a:pt x="8" y="58"/>
                  </a:lnTo>
                  <a:lnTo>
                    <a:pt x="8" y="60"/>
                  </a:lnTo>
                  <a:lnTo>
                    <a:pt x="8" y="64"/>
                  </a:lnTo>
                  <a:lnTo>
                    <a:pt x="8" y="62"/>
                  </a:lnTo>
                  <a:lnTo>
                    <a:pt x="8" y="60"/>
                  </a:lnTo>
                  <a:lnTo>
                    <a:pt x="10" y="58"/>
                  </a:lnTo>
                  <a:lnTo>
                    <a:pt x="14" y="54"/>
                  </a:lnTo>
                  <a:lnTo>
                    <a:pt x="18" y="50"/>
                  </a:lnTo>
                  <a:lnTo>
                    <a:pt x="26" y="44"/>
                  </a:lnTo>
                  <a:lnTo>
                    <a:pt x="26" y="42"/>
                  </a:lnTo>
                  <a:lnTo>
                    <a:pt x="26" y="40"/>
                  </a:lnTo>
                  <a:lnTo>
                    <a:pt x="28" y="38"/>
                  </a:lnTo>
                  <a:lnTo>
                    <a:pt x="28" y="36"/>
                  </a:lnTo>
                  <a:lnTo>
                    <a:pt x="28" y="36"/>
                  </a:lnTo>
                  <a:lnTo>
                    <a:pt x="26" y="34"/>
                  </a:lnTo>
                  <a:lnTo>
                    <a:pt x="26" y="32"/>
                  </a:lnTo>
                  <a:lnTo>
                    <a:pt x="26" y="28"/>
                  </a:lnTo>
                  <a:lnTo>
                    <a:pt x="26" y="24"/>
                  </a:lnTo>
                  <a:lnTo>
                    <a:pt x="26" y="22"/>
                  </a:lnTo>
                  <a:lnTo>
                    <a:pt x="26" y="18"/>
                  </a:lnTo>
                  <a:lnTo>
                    <a:pt x="24" y="14"/>
                  </a:lnTo>
                  <a:lnTo>
                    <a:pt x="22" y="8"/>
                  </a:lnTo>
                  <a:lnTo>
                    <a:pt x="20" y="4"/>
                  </a:lnTo>
                  <a:lnTo>
                    <a:pt x="20" y="4"/>
                  </a:lnTo>
                  <a:lnTo>
                    <a:pt x="18" y="2"/>
                  </a:lnTo>
                  <a:lnTo>
                    <a:pt x="16" y="0"/>
                  </a:lnTo>
                  <a:lnTo>
                    <a:pt x="12" y="0"/>
                  </a:lnTo>
                  <a:lnTo>
                    <a:pt x="8" y="0"/>
                  </a:lnTo>
                  <a:lnTo>
                    <a:pt x="8" y="0"/>
                  </a:lnTo>
                  <a:lnTo>
                    <a:pt x="6" y="2"/>
                  </a:lnTo>
                  <a:lnTo>
                    <a:pt x="6" y="2"/>
                  </a:lnTo>
                  <a:lnTo>
                    <a:pt x="0" y="2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83" name="Freeform 244"/>
            <p:cNvSpPr/>
            <p:nvPr/>
          </p:nvSpPr>
          <p:spPr bwMode="gray">
            <a:xfrm>
              <a:off x="1013" y="2418"/>
              <a:ext cx="142" cy="114"/>
            </a:xfrm>
            <a:custGeom>
              <a:avLst/>
              <a:gdLst/>
              <a:ahLst/>
              <a:cxnLst>
                <a:cxn ang="0">
                  <a:pos x="20" y="42"/>
                </a:cxn>
                <a:cxn ang="0">
                  <a:pos x="20" y="40"/>
                </a:cxn>
                <a:cxn ang="0">
                  <a:pos x="18" y="38"/>
                </a:cxn>
                <a:cxn ang="0">
                  <a:pos x="20" y="36"/>
                </a:cxn>
                <a:cxn ang="0">
                  <a:pos x="14" y="34"/>
                </a:cxn>
                <a:cxn ang="0">
                  <a:pos x="6" y="30"/>
                </a:cxn>
                <a:cxn ang="0">
                  <a:pos x="0" y="26"/>
                </a:cxn>
                <a:cxn ang="0">
                  <a:pos x="2" y="24"/>
                </a:cxn>
                <a:cxn ang="0">
                  <a:pos x="20" y="16"/>
                </a:cxn>
                <a:cxn ang="0">
                  <a:pos x="32" y="12"/>
                </a:cxn>
                <a:cxn ang="0">
                  <a:pos x="54" y="6"/>
                </a:cxn>
                <a:cxn ang="0">
                  <a:pos x="58" y="2"/>
                </a:cxn>
                <a:cxn ang="0">
                  <a:pos x="60" y="0"/>
                </a:cxn>
                <a:cxn ang="0">
                  <a:pos x="68" y="24"/>
                </a:cxn>
                <a:cxn ang="0">
                  <a:pos x="86" y="24"/>
                </a:cxn>
                <a:cxn ang="0">
                  <a:pos x="92" y="22"/>
                </a:cxn>
                <a:cxn ang="0">
                  <a:pos x="102" y="18"/>
                </a:cxn>
                <a:cxn ang="0">
                  <a:pos x="108" y="20"/>
                </a:cxn>
                <a:cxn ang="0">
                  <a:pos x="110" y="26"/>
                </a:cxn>
                <a:cxn ang="0">
                  <a:pos x="110" y="32"/>
                </a:cxn>
                <a:cxn ang="0">
                  <a:pos x="120" y="42"/>
                </a:cxn>
                <a:cxn ang="0">
                  <a:pos x="124" y="44"/>
                </a:cxn>
                <a:cxn ang="0">
                  <a:pos x="128" y="56"/>
                </a:cxn>
                <a:cxn ang="0">
                  <a:pos x="132" y="64"/>
                </a:cxn>
                <a:cxn ang="0">
                  <a:pos x="136" y="70"/>
                </a:cxn>
                <a:cxn ang="0">
                  <a:pos x="138" y="74"/>
                </a:cxn>
                <a:cxn ang="0">
                  <a:pos x="138" y="78"/>
                </a:cxn>
                <a:cxn ang="0">
                  <a:pos x="136" y="80"/>
                </a:cxn>
                <a:cxn ang="0">
                  <a:pos x="134" y="94"/>
                </a:cxn>
                <a:cxn ang="0">
                  <a:pos x="128" y="112"/>
                </a:cxn>
                <a:cxn ang="0">
                  <a:pos x="112" y="110"/>
                </a:cxn>
                <a:cxn ang="0">
                  <a:pos x="112" y="104"/>
                </a:cxn>
                <a:cxn ang="0">
                  <a:pos x="112" y="102"/>
                </a:cxn>
                <a:cxn ang="0">
                  <a:pos x="110" y="92"/>
                </a:cxn>
                <a:cxn ang="0">
                  <a:pos x="108" y="86"/>
                </a:cxn>
                <a:cxn ang="0">
                  <a:pos x="106" y="82"/>
                </a:cxn>
                <a:cxn ang="0">
                  <a:pos x="98" y="78"/>
                </a:cxn>
                <a:cxn ang="0">
                  <a:pos x="94" y="80"/>
                </a:cxn>
                <a:cxn ang="0">
                  <a:pos x="92" y="80"/>
                </a:cxn>
                <a:cxn ang="0">
                  <a:pos x="64" y="76"/>
                </a:cxn>
                <a:cxn ang="0">
                  <a:pos x="58" y="74"/>
                </a:cxn>
                <a:cxn ang="0">
                  <a:pos x="52" y="70"/>
                </a:cxn>
                <a:cxn ang="0">
                  <a:pos x="46" y="60"/>
                </a:cxn>
                <a:cxn ang="0">
                  <a:pos x="38" y="60"/>
                </a:cxn>
              </a:cxnLst>
              <a:rect l="0" t="0" r="r" b="b"/>
              <a:pathLst>
                <a:path w="142" h="114">
                  <a:moveTo>
                    <a:pt x="26" y="52"/>
                  </a:moveTo>
                  <a:lnTo>
                    <a:pt x="20" y="42"/>
                  </a:lnTo>
                  <a:lnTo>
                    <a:pt x="20" y="40"/>
                  </a:lnTo>
                  <a:lnTo>
                    <a:pt x="20" y="40"/>
                  </a:lnTo>
                  <a:lnTo>
                    <a:pt x="18" y="38"/>
                  </a:lnTo>
                  <a:lnTo>
                    <a:pt x="18" y="38"/>
                  </a:lnTo>
                  <a:lnTo>
                    <a:pt x="18" y="38"/>
                  </a:lnTo>
                  <a:lnTo>
                    <a:pt x="20" y="36"/>
                  </a:lnTo>
                  <a:lnTo>
                    <a:pt x="18" y="34"/>
                  </a:lnTo>
                  <a:lnTo>
                    <a:pt x="14" y="34"/>
                  </a:lnTo>
                  <a:lnTo>
                    <a:pt x="10" y="32"/>
                  </a:lnTo>
                  <a:lnTo>
                    <a:pt x="6" y="30"/>
                  </a:lnTo>
                  <a:lnTo>
                    <a:pt x="2" y="28"/>
                  </a:lnTo>
                  <a:lnTo>
                    <a:pt x="0" y="26"/>
                  </a:lnTo>
                  <a:lnTo>
                    <a:pt x="0" y="26"/>
                  </a:lnTo>
                  <a:lnTo>
                    <a:pt x="2" y="24"/>
                  </a:lnTo>
                  <a:lnTo>
                    <a:pt x="10" y="20"/>
                  </a:lnTo>
                  <a:lnTo>
                    <a:pt x="20" y="16"/>
                  </a:lnTo>
                  <a:lnTo>
                    <a:pt x="28" y="14"/>
                  </a:lnTo>
                  <a:lnTo>
                    <a:pt x="32" y="12"/>
                  </a:lnTo>
                  <a:lnTo>
                    <a:pt x="56" y="10"/>
                  </a:lnTo>
                  <a:lnTo>
                    <a:pt x="54" y="6"/>
                  </a:lnTo>
                  <a:lnTo>
                    <a:pt x="56" y="4"/>
                  </a:lnTo>
                  <a:lnTo>
                    <a:pt x="58" y="2"/>
                  </a:lnTo>
                  <a:lnTo>
                    <a:pt x="58" y="0"/>
                  </a:lnTo>
                  <a:lnTo>
                    <a:pt x="60" y="0"/>
                  </a:lnTo>
                  <a:lnTo>
                    <a:pt x="62" y="10"/>
                  </a:lnTo>
                  <a:lnTo>
                    <a:pt x="68" y="24"/>
                  </a:lnTo>
                  <a:lnTo>
                    <a:pt x="84" y="24"/>
                  </a:lnTo>
                  <a:lnTo>
                    <a:pt x="86" y="24"/>
                  </a:lnTo>
                  <a:lnTo>
                    <a:pt x="88" y="22"/>
                  </a:lnTo>
                  <a:lnTo>
                    <a:pt x="92" y="22"/>
                  </a:lnTo>
                  <a:lnTo>
                    <a:pt x="96" y="20"/>
                  </a:lnTo>
                  <a:lnTo>
                    <a:pt x="102" y="18"/>
                  </a:lnTo>
                  <a:lnTo>
                    <a:pt x="106" y="18"/>
                  </a:lnTo>
                  <a:lnTo>
                    <a:pt x="108" y="20"/>
                  </a:lnTo>
                  <a:lnTo>
                    <a:pt x="110" y="24"/>
                  </a:lnTo>
                  <a:lnTo>
                    <a:pt x="110" y="26"/>
                  </a:lnTo>
                  <a:lnTo>
                    <a:pt x="110" y="30"/>
                  </a:lnTo>
                  <a:lnTo>
                    <a:pt x="110" y="32"/>
                  </a:lnTo>
                  <a:lnTo>
                    <a:pt x="110" y="34"/>
                  </a:lnTo>
                  <a:lnTo>
                    <a:pt x="120" y="42"/>
                  </a:lnTo>
                  <a:lnTo>
                    <a:pt x="124" y="40"/>
                  </a:lnTo>
                  <a:lnTo>
                    <a:pt x="124" y="44"/>
                  </a:lnTo>
                  <a:lnTo>
                    <a:pt x="128" y="50"/>
                  </a:lnTo>
                  <a:lnTo>
                    <a:pt x="128" y="56"/>
                  </a:lnTo>
                  <a:lnTo>
                    <a:pt x="130" y="60"/>
                  </a:lnTo>
                  <a:lnTo>
                    <a:pt x="132" y="64"/>
                  </a:lnTo>
                  <a:lnTo>
                    <a:pt x="134" y="68"/>
                  </a:lnTo>
                  <a:lnTo>
                    <a:pt x="136" y="70"/>
                  </a:lnTo>
                  <a:lnTo>
                    <a:pt x="136" y="70"/>
                  </a:lnTo>
                  <a:lnTo>
                    <a:pt x="138" y="74"/>
                  </a:lnTo>
                  <a:lnTo>
                    <a:pt x="138" y="76"/>
                  </a:lnTo>
                  <a:lnTo>
                    <a:pt x="138" y="78"/>
                  </a:lnTo>
                  <a:lnTo>
                    <a:pt x="136" y="80"/>
                  </a:lnTo>
                  <a:lnTo>
                    <a:pt x="136" y="80"/>
                  </a:lnTo>
                  <a:lnTo>
                    <a:pt x="130" y="86"/>
                  </a:lnTo>
                  <a:lnTo>
                    <a:pt x="134" y="94"/>
                  </a:lnTo>
                  <a:lnTo>
                    <a:pt x="142" y="110"/>
                  </a:lnTo>
                  <a:lnTo>
                    <a:pt x="128" y="112"/>
                  </a:lnTo>
                  <a:lnTo>
                    <a:pt x="114" y="114"/>
                  </a:lnTo>
                  <a:lnTo>
                    <a:pt x="112" y="110"/>
                  </a:lnTo>
                  <a:lnTo>
                    <a:pt x="112" y="108"/>
                  </a:lnTo>
                  <a:lnTo>
                    <a:pt x="112" y="104"/>
                  </a:lnTo>
                  <a:lnTo>
                    <a:pt x="112" y="102"/>
                  </a:lnTo>
                  <a:lnTo>
                    <a:pt x="112" y="102"/>
                  </a:lnTo>
                  <a:lnTo>
                    <a:pt x="112" y="98"/>
                  </a:lnTo>
                  <a:lnTo>
                    <a:pt x="110" y="92"/>
                  </a:lnTo>
                  <a:lnTo>
                    <a:pt x="110" y="88"/>
                  </a:lnTo>
                  <a:lnTo>
                    <a:pt x="108" y="86"/>
                  </a:lnTo>
                  <a:lnTo>
                    <a:pt x="106" y="82"/>
                  </a:lnTo>
                  <a:lnTo>
                    <a:pt x="106" y="82"/>
                  </a:lnTo>
                  <a:lnTo>
                    <a:pt x="102" y="78"/>
                  </a:lnTo>
                  <a:lnTo>
                    <a:pt x="98" y="78"/>
                  </a:lnTo>
                  <a:lnTo>
                    <a:pt x="96" y="78"/>
                  </a:lnTo>
                  <a:lnTo>
                    <a:pt x="94" y="80"/>
                  </a:lnTo>
                  <a:lnTo>
                    <a:pt x="92" y="80"/>
                  </a:lnTo>
                  <a:lnTo>
                    <a:pt x="92" y="80"/>
                  </a:lnTo>
                  <a:lnTo>
                    <a:pt x="86" y="98"/>
                  </a:lnTo>
                  <a:lnTo>
                    <a:pt x="64" y="76"/>
                  </a:lnTo>
                  <a:lnTo>
                    <a:pt x="58" y="76"/>
                  </a:lnTo>
                  <a:lnTo>
                    <a:pt x="58" y="74"/>
                  </a:lnTo>
                  <a:lnTo>
                    <a:pt x="54" y="72"/>
                  </a:lnTo>
                  <a:lnTo>
                    <a:pt x="52" y="70"/>
                  </a:lnTo>
                  <a:lnTo>
                    <a:pt x="48" y="66"/>
                  </a:lnTo>
                  <a:lnTo>
                    <a:pt x="46" y="60"/>
                  </a:lnTo>
                  <a:lnTo>
                    <a:pt x="44" y="56"/>
                  </a:lnTo>
                  <a:lnTo>
                    <a:pt x="38" y="60"/>
                  </a:lnTo>
                  <a:lnTo>
                    <a:pt x="26" y="5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84" name="Freeform 245"/>
            <p:cNvSpPr/>
            <p:nvPr/>
          </p:nvSpPr>
          <p:spPr bwMode="gray">
            <a:xfrm>
              <a:off x="1073" y="2384"/>
              <a:ext cx="76" cy="58"/>
            </a:xfrm>
            <a:custGeom>
              <a:avLst/>
              <a:gdLst/>
              <a:ahLst/>
              <a:cxnLst>
                <a:cxn ang="0">
                  <a:pos x="40" y="18"/>
                </a:cxn>
                <a:cxn ang="0">
                  <a:pos x="34" y="20"/>
                </a:cxn>
                <a:cxn ang="0">
                  <a:pos x="28" y="22"/>
                </a:cxn>
                <a:cxn ang="0">
                  <a:pos x="26" y="22"/>
                </a:cxn>
                <a:cxn ang="0">
                  <a:pos x="12" y="22"/>
                </a:cxn>
                <a:cxn ang="0">
                  <a:pos x="10" y="20"/>
                </a:cxn>
                <a:cxn ang="0">
                  <a:pos x="6" y="16"/>
                </a:cxn>
                <a:cxn ang="0">
                  <a:pos x="4" y="18"/>
                </a:cxn>
                <a:cxn ang="0">
                  <a:pos x="0" y="24"/>
                </a:cxn>
                <a:cxn ang="0">
                  <a:pos x="0" y="32"/>
                </a:cxn>
                <a:cxn ang="0">
                  <a:pos x="0" y="34"/>
                </a:cxn>
                <a:cxn ang="0">
                  <a:pos x="2" y="42"/>
                </a:cxn>
                <a:cxn ang="0">
                  <a:pos x="4" y="52"/>
                </a:cxn>
                <a:cxn ang="0">
                  <a:pos x="8" y="58"/>
                </a:cxn>
                <a:cxn ang="0">
                  <a:pos x="26" y="58"/>
                </a:cxn>
                <a:cxn ang="0">
                  <a:pos x="32" y="56"/>
                </a:cxn>
                <a:cxn ang="0">
                  <a:pos x="38" y="54"/>
                </a:cxn>
                <a:cxn ang="0">
                  <a:pos x="46" y="52"/>
                </a:cxn>
                <a:cxn ang="0">
                  <a:pos x="52" y="54"/>
                </a:cxn>
                <a:cxn ang="0">
                  <a:pos x="56" y="54"/>
                </a:cxn>
                <a:cxn ang="0">
                  <a:pos x="58" y="52"/>
                </a:cxn>
                <a:cxn ang="0">
                  <a:pos x="62" y="48"/>
                </a:cxn>
                <a:cxn ang="0">
                  <a:pos x="68" y="42"/>
                </a:cxn>
                <a:cxn ang="0">
                  <a:pos x="72" y="30"/>
                </a:cxn>
                <a:cxn ang="0">
                  <a:pos x="72" y="24"/>
                </a:cxn>
                <a:cxn ang="0">
                  <a:pos x="74" y="16"/>
                </a:cxn>
                <a:cxn ang="0">
                  <a:pos x="76" y="10"/>
                </a:cxn>
                <a:cxn ang="0">
                  <a:pos x="70" y="0"/>
                </a:cxn>
                <a:cxn ang="0">
                  <a:pos x="66" y="2"/>
                </a:cxn>
                <a:cxn ang="0">
                  <a:pos x="56" y="2"/>
                </a:cxn>
                <a:cxn ang="0">
                  <a:pos x="54" y="4"/>
                </a:cxn>
                <a:cxn ang="0">
                  <a:pos x="46" y="8"/>
                </a:cxn>
                <a:cxn ang="0">
                  <a:pos x="46" y="12"/>
                </a:cxn>
                <a:cxn ang="0">
                  <a:pos x="44" y="16"/>
                </a:cxn>
                <a:cxn ang="0">
                  <a:pos x="42" y="18"/>
                </a:cxn>
              </a:cxnLst>
              <a:rect l="0" t="0" r="r" b="b"/>
              <a:pathLst>
                <a:path w="76" h="58">
                  <a:moveTo>
                    <a:pt x="42" y="18"/>
                  </a:moveTo>
                  <a:lnTo>
                    <a:pt x="40" y="18"/>
                  </a:lnTo>
                  <a:lnTo>
                    <a:pt x="36" y="18"/>
                  </a:lnTo>
                  <a:lnTo>
                    <a:pt x="34" y="20"/>
                  </a:lnTo>
                  <a:lnTo>
                    <a:pt x="30" y="22"/>
                  </a:lnTo>
                  <a:lnTo>
                    <a:pt x="28" y="22"/>
                  </a:lnTo>
                  <a:lnTo>
                    <a:pt x="28" y="22"/>
                  </a:lnTo>
                  <a:lnTo>
                    <a:pt x="26" y="22"/>
                  </a:lnTo>
                  <a:lnTo>
                    <a:pt x="20" y="24"/>
                  </a:lnTo>
                  <a:lnTo>
                    <a:pt x="12" y="22"/>
                  </a:lnTo>
                  <a:lnTo>
                    <a:pt x="12" y="22"/>
                  </a:lnTo>
                  <a:lnTo>
                    <a:pt x="10" y="20"/>
                  </a:lnTo>
                  <a:lnTo>
                    <a:pt x="8" y="18"/>
                  </a:lnTo>
                  <a:lnTo>
                    <a:pt x="6" y="16"/>
                  </a:lnTo>
                  <a:lnTo>
                    <a:pt x="6" y="18"/>
                  </a:lnTo>
                  <a:lnTo>
                    <a:pt x="4" y="18"/>
                  </a:lnTo>
                  <a:lnTo>
                    <a:pt x="2" y="20"/>
                  </a:lnTo>
                  <a:lnTo>
                    <a:pt x="0" y="24"/>
                  </a:lnTo>
                  <a:lnTo>
                    <a:pt x="0" y="28"/>
                  </a:lnTo>
                  <a:lnTo>
                    <a:pt x="0" y="32"/>
                  </a:lnTo>
                  <a:lnTo>
                    <a:pt x="0" y="34"/>
                  </a:lnTo>
                  <a:lnTo>
                    <a:pt x="0" y="34"/>
                  </a:lnTo>
                  <a:lnTo>
                    <a:pt x="0" y="38"/>
                  </a:lnTo>
                  <a:lnTo>
                    <a:pt x="2" y="42"/>
                  </a:lnTo>
                  <a:lnTo>
                    <a:pt x="4" y="48"/>
                  </a:lnTo>
                  <a:lnTo>
                    <a:pt x="4" y="52"/>
                  </a:lnTo>
                  <a:lnTo>
                    <a:pt x="6" y="56"/>
                  </a:lnTo>
                  <a:lnTo>
                    <a:pt x="8" y="58"/>
                  </a:lnTo>
                  <a:lnTo>
                    <a:pt x="24" y="58"/>
                  </a:lnTo>
                  <a:lnTo>
                    <a:pt x="26" y="58"/>
                  </a:lnTo>
                  <a:lnTo>
                    <a:pt x="28" y="58"/>
                  </a:lnTo>
                  <a:lnTo>
                    <a:pt x="32" y="56"/>
                  </a:lnTo>
                  <a:lnTo>
                    <a:pt x="36" y="54"/>
                  </a:lnTo>
                  <a:lnTo>
                    <a:pt x="38" y="54"/>
                  </a:lnTo>
                  <a:lnTo>
                    <a:pt x="46" y="52"/>
                  </a:lnTo>
                  <a:lnTo>
                    <a:pt x="46" y="52"/>
                  </a:lnTo>
                  <a:lnTo>
                    <a:pt x="48" y="54"/>
                  </a:lnTo>
                  <a:lnTo>
                    <a:pt x="52" y="54"/>
                  </a:lnTo>
                  <a:lnTo>
                    <a:pt x="54" y="54"/>
                  </a:lnTo>
                  <a:lnTo>
                    <a:pt x="56" y="54"/>
                  </a:lnTo>
                  <a:lnTo>
                    <a:pt x="56" y="52"/>
                  </a:lnTo>
                  <a:lnTo>
                    <a:pt x="58" y="52"/>
                  </a:lnTo>
                  <a:lnTo>
                    <a:pt x="60" y="52"/>
                  </a:lnTo>
                  <a:lnTo>
                    <a:pt x="62" y="48"/>
                  </a:lnTo>
                  <a:lnTo>
                    <a:pt x="66" y="46"/>
                  </a:lnTo>
                  <a:lnTo>
                    <a:pt x="68" y="42"/>
                  </a:lnTo>
                  <a:lnTo>
                    <a:pt x="70" y="36"/>
                  </a:lnTo>
                  <a:lnTo>
                    <a:pt x="72" y="30"/>
                  </a:lnTo>
                  <a:lnTo>
                    <a:pt x="72" y="28"/>
                  </a:lnTo>
                  <a:lnTo>
                    <a:pt x="72" y="24"/>
                  </a:lnTo>
                  <a:lnTo>
                    <a:pt x="72" y="20"/>
                  </a:lnTo>
                  <a:lnTo>
                    <a:pt x="74" y="16"/>
                  </a:lnTo>
                  <a:lnTo>
                    <a:pt x="74" y="12"/>
                  </a:lnTo>
                  <a:lnTo>
                    <a:pt x="76" y="10"/>
                  </a:lnTo>
                  <a:lnTo>
                    <a:pt x="70" y="0"/>
                  </a:lnTo>
                  <a:lnTo>
                    <a:pt x="70" y="0"/>
                  </a:lnTo>
                  <a:lnTo>
                    <a:pt x="68" y="2"/>
                  </a:lnTo>
                  <a:lnTo>
                    <a:pt x="66" y="2"/>
                  </a:lnTo>
                  <a:lnTo>
                    <a:pt x="62" y="2"/>
                  </a:lnTo>
                  <a:lnTo>
                    <a:pt x="56" y="2"/>
                  </a:lnTo>
                  <a:lnTo>
                    <a:pt x="56" y="2"/>
                  </a:lnTo>
                  <a:lnTo>
                    <a:pt x="54" y="4"/>
                  </a:lnTo>
                  <a:lnTo>
                    <a:pt x="52" y="4"/>
                  </a:lnTo>
                  <a:lnTo>
                    <a:pt x="46" y="8"/>
                  </a:lnTo>
                  <a:lnTo>
                    <a:pt x="46" y="10"/>
                  </a:lnTo>
                  <a:lnTo>
                    <a:pt x="46" y="12"/>
                  </a:lnTo>
                  <a:lnTo>
                    <a:pt x="46" y="14"/>
                  </a:lnTo>
                  <a:lnTo>
                    <a:pt x="44" y="16"/>
                  </a:lnTo>
                  <a:lnTo>
                    <a:pt x="44" y="18"/>
                  </a:lnTo>
                  <a:lnTo>
                    <a:pt x="42" y="1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85" name="Freeform 246"/>
            <p:cNvSpPr/>
            <p:nvPr/>
          </p:nvSpPr>
          <p:spPr bwMode="gray">
            <a:xfrm>
              <a:off x="1015" y="2342"/>
              <a:ext cx="138" cy="66"/>
            </a:xfrm>
            <a:custGeom>
              <a:avLst/>
              <a:gdLst/>
              <a:ahLst/>
              <a:cxnLst>
                <a:cxn ang="0">
                  <a:pos x="134" y="22"/>
                </a:cxn>
                <a:cxn ang="0">
                  <a:pos x="130" y="18"/>
                </a:cxn>
                <a:cxn ang="0">
                  <a:pos x="126" y="16"/>
                </a:cxn>
                <a:cxn ang="0">
                  <a:pos x="118" y="12"/>
                </a:cxn>
                <a:cxn ang="0">
                  <a:pos x="110" y="14"/>
                </a:cxn>
                <a:cxn ang="0">
                  <a:pos x="106" y="18"/>
                </a:cxn>
                <a:cxn ang="0">
                  <a:pos x="104" y="20"/>
                </a:cxn>
                <a:cxn ang="0">
                  <a:pos x="104" y="24"/>
                </a:cxn>
                <a:cxn ang="0">
                  <a:pos x="100" y="22"/>
                </a:cxn>
                <a:cxn ang="0">
                  <a:pos x="94" y="24"/>
                </a:cxn>
                <a:cxn ang="0">
                  <a:pos x="90" y="24"/>
                </a:cxn>
                <a:cxn ang="0">
                  <a:pos x="84" y="22"/>
                </a:cxn>
                <a:cxn ang="0">
                  <a:pos x="76" y="20"/>
                </a:cxn>
                <a:cxn ang="0">
                  <a:pos x="60" y="14"/>
                </a:cxn>
                <a:cxn ang="0">
                  <a:pos x="46" y="8"/>
                </a:cxn>
                <a:cxn ang="0">
                  <a:pos x="36" y="4"/>
                </a:cxn>
                <a:cxn ang="0">
                  <a:pos x="30" y="0"/>
                </a:cxn>
                <a:cxn ang="0">
                  <a:pos x="28" y="2"/>
                </a:cxn>
                <a:cxn ang="0">
                  <a:pos x="28" y="4"/>
                </a:cxn>
                <a:cxn ang="0">
                  <a:pos x="26" y="6"/>
                </a:cxn>
                <a:cxn ang="0">
                  <a:pos x="24" y="4"/>
                </a:cxn>
                <a:cxn ang="0">
                  <a:pos x="22" y="4"/>
                </a:cxn>
                <a:cxn ang="0">
                  <a:pos x="20" y="0"/>
                </a:cxn>
                <a:cxn ang="0">
                  <a:pos x="18" y="0"/>
                </a:cxn>
                <a:cxn ang="0">
                  <a:pos x="18" y="4"/>
                </a:cxn>
                <a:cxn ang="0">
                  <a:pos x="14" y="6"/>
                </a:cxn>
                <a:cxn ang="0">
                  <a:pos x="12" y="6"/>
                </a:cxn>
                <a:cxn ang="0">
                  <a:pos x="6" y="6"/>
                </a:cxn>
                <a:cxn ang="0">
                  <a:pos x="4" y="8"/>
                </a:cxn>
                <a:cxn ang="0">
                  <a:pos x="0" y="8"/>
                </a:cxn>
                <a:cxn ang="0">
                  <a:pos x="8" y="20"/>
                </a:cxn>
                <a:cxn ang="0">
                  <a:pos x="16" y="42"/>
                </a:cxn>
                <a:cxn ang="0">
                  <a:pos x="18" y="42"/>
                </a:cxn>
                <a:cxn ang="0">
                  <a:pos x="18" y="44"/>
                </a:cxn>
                <a:cxn ang="0">
                  <a:pos x="20" y="46"/>
                </a:cxn>
                <a:cxn ang="0">
                  <a:pos x="24" y="46"/>
                </a:cxn>
                <a:cxn ang="0">
                  <a:pos x="30" y="46"/>
                </a:cxn>
                <a:cxn ang="0">
                  <a:pos x="34" y="42"/>
                </a:cxn>
                <a:cxn ang="0">
                  <a:pos x="42" y="44"/>
                </a:cxn>
                <a:cxn ang="0">
                  <a:pos x="42" y="46"/>
                </a:cxn>
                <a:cxn ang="0">
                  <a:pos x="44" y="48"/>
                </a:cxn>
                <a:cxn ang="0">
                  <a:pos x="52" y="50"/>
                </a:cxn>
                <a:cxn ang="0">
                  <a:pos x="60" y="52"/>
                </a:cxn>
                <a:cxn ang="0">
                  <a:pos x="62" y="58"/>
                </a:cxn>
                <a:cxn ang="0">
                  <a:pos x="68" y="64"/>
                </a:cxn>
                <a:cxn ang="0">
                  <a:pos x="72" y="64"/>
                </a:cxn>
                <a:cxn ang="0">
                  <a:pos x="78" y="66"/>
                </a:cxn>
                <a:cxn ang="0">
                  <a:pos x="86" y="64"/>
                </a:cxn>
                <a:cxn ang="0">
                  <a:pos x="90" y="62"/>
                </a:cxn>
                <a:cxn ang="0">
                  <a:pos x="98" y="60"/>
                </a:cxn>
                <a:cxn ang="0">
                  <a:pos x="102" y="58"/>
                </a:cxn>
                <a:cxn ang="0">
                  <a:pos x="104" y="54"/>
                </a:cxn>
                <a:cxn ang="0">
                  <a:pos x="104" y="50"/>
                </a:cxn>
                <a:cxn ang="0">
                  <a:pos x="108" y="48"/>
                </a:cxn>
                <a:cxn ang="0">
                  <a:pos x="112" y="44"/>
                </a:cxn>
                <a:cxn ang="0">
                  <a:pos x="118" y="46"/>
                </a:cxn>
                <a:cxn ang="0">
                  <a:pos x="126" y="44"/>
                </a:cxn>
                <a:cxn ang="0">
                  <a:pos x="130" y="40"/>
                </a:cxn>
                <a:cxn ang="0">
                  <a:pos x="136" y="38"/>
                </a:cxn>
                <a:cxn ang="0">
                  <a:pos x="138" y="38"/>
                </a:cxn>
                <a:cxn ang="0">
                  <a:pos x="136" y="36"/>
                </a:cxn>
                <a:cxn ang="0">
                  <a:pos x="136" y="30"/>
                </a:cxn>
                <a:cxn ang="0">
                  <a:pos x="138" y="24"/>
                </a:cxn>
              </a:cxnLst>
              <a:rect l="0" t="0" r="r" b="b"/>
              <a:pathLst>
                <a:path w="138" h="66">
                  <a:moveTo>
                    <a:pt x="138" y="24"/>
                  </a:moveTo>
                  <a:lnTo>
                    <a:pt x="134" y="22"/>
                  </a:lnTo>
                  <a:lnTo>
                    <a:pt x="132" y="20"/>
                  </a:lnTo>
                  <a:lnTo>
                    <a:pt x="130" y="18"/>
                  </a:lnTo>
                  <a:lnTo>
                    <a:pt x="128" y="16"/>
                  </a:lnTo>
                  <a:lnTo>
                    <a:pt x="126" y="16"/>
                  </a:lnTo>
                  <a:lnTo>
                    <a:pt x="122" y="12"/>
                  </a:lnTo>
                  <a:lnTo>
                    <a:pt x="118" y="12"/>
                  </a:lnTo>
                  <a:lnTo>
                    <a:pt x="114" y="14"/>
                  </a:lnTo>
                  <a:lnTo>
                    <a:pt x="110" y="14"/>
                  </a:lnTo>
                  <a:lnTo>
                    <a:pt x="108" y="16"/>
                  </a:lnTo>
                  <a:lnTo>
                    <a:pt x="106" y="18"/>
                  </a:lnTo>
                  <a:lnTo>
                    <a:pt x="104" y="18"/>
                  </a:lnTo>
                  <a:lnTo>
                    <a:pt x="104" y="20"/>
                  </a:lnTo>
                  <a:lnTo>
                    <a:pt x="104" y="22"/>
                  </a:lnTo>
                  <a:lnTo>
                    <a:pt x="104" y="24"/>
                  </a:lnTo>
                  <a:lnTo>
                    <a:pt x="102" y="24"/>
                  </a:lnTo>
                  <a:lnTo>
                    <a:pt x="100" y="22"/>
                  </a:lnTo>
                  <a:lnTo>
                    <a:pt x="96" y="22"/>
                  </a:lnTo>
                  <a:lnTo>
                    <a:pt x="94" y="24"/>
                  </a:lnTo>
                  <a:lnTo>
                    <a:pt x="92" y="24"/>
                  </a:lnTo>
                  <a:lnTo>
                    <a:pt x="90" y="24"/>
                  </a:lnTo>
                  <a:lnTo>
                    <a:pt x="84" y="26"/>
                  </a:lnTo>
                  <a:lnTo>
                    <a:pt x="84" y="22"/>
                  </a:lnTo>
                  <a:lnTo>
                    <a:pt x="80" y="22"/>
                  </a:lnTo>
                  <a:lnTo>
                    <a:pt x="76" y="20"/>
                  </a:lnTo>
                  <a:lnTo>
                    <a:pt x="68" y="14"/>
                  </a:lnTo>
                  <a:lnTo>
                    <a:pt x="60" y="14"/>
                  </a:lnTo>
                  <a:lnTo>
                    <a:pt x="58" y="8"/>
                  </a:lnTo>
                  <a:lnTo>
                    <a:pt x="46" y="8"/>
                  </a:lnTo>
                  <a:lnTo>
                    <a:pt x="42" y="4"/>
                  </a:lnTo>
                  <a:lnTo>
                    <a:pt x="36" y="4"/>
                  </a:lnTo>
                  <a:lnTo>
                    <a:pt x="34" y="0"/>
                  </a:lnTo>
                  <a:lnTo>
                    <a:pt x="30" y="0"/>
                  </a:lnTo>
                  <a:lnTo>
                    <a:pt x="30" y="2"/>
                  </a:lnTo>
                  <a:lnTo>
                    <a:pt x="28" y="2"/>
                  </a:lnTo>
                  <a:lnTo>
                    <a:pt x="28" y="4"/>
                  </a:lnTo>
                  <a:lnTo>
                    <a:pt x="28" y="4"/>
                  </a:lnTo>
                  <a:lnTo>
                    <a:pt x="28" y="6"/>
                  </a:lnTo>
                  <a:lnTo>
                    <a:pt x="26" y="6"/>
                  </a:lnTo>
                  <a:lnTo>
                    <a:pt x="24" y="6"/>
                  </a:lnTo>
                  <a:lnTo>
                    <a:pt x="24" y="4"/>
                  </a:lnTo>
                  <a:lnTo>
                    <a:pt x="22" y="4"/>
                  </a:lnTo>
                  <a:lnTo>
                    <a:pt x="22" y="4"/>
                  </a:lnTo>
                  <a:lnTo>
                    <a:pt x="22" y="2"/>
                  </a:lnTo>
                  <a:lnTo>
                    <a:pt x="20" y="0"/>
                  </a:lnTo>
                  <a:lnTo>
                    <a:pt x="18" y="0"/>
                  </a:lnTo>
                  <a:lnTo>
                    <a:pt x="18" y="0"/>
                  </a:lnTo>
                  <a:lnTo>
                    <a:pt x="20" y="4"/>
                  </a:lnTo>
                  <a:lnTo>
                    <a:pt x="18" y="4"/>
                  </a:lnTo>
                  <a:lnTo>
                    <a:pt x="16" y="4"/>
                  </a:lnTo>
                  <a:lnTo>
                    <a:pt x="14" y="6"/>
                  </a:lnTo>
                  <a:lnTo>
                    <a:pt x="12" y="6"/>
                  </a:lnTo>
                  <a:lnTo>
                    <a:pt x="12" y="6"/>
                  </a:lnTo>
                  <a:lnTo>
                    <a:pt x="8" y="6"/>
                  </a:lnTo>
                  <a:lnTo>
                    <a:pt x="6" y="6"/>
                  </a:lnTo>
                  <a:lnTo>
                    <a:pt x="6" y="8"/>
                  </a:lnTo>
                  <a:lnTo>
                    <a:pt x="4" y="8"/>
                  </a:lnTo>
                  <a:lnTo>
                    <a:pt x="2" y="8"/>
                  </a:lnTo>
                  <a:lnTo>
                    <a:pt x="0" y="8"/>
                  </a:lnTo>
                  <a:lnTo>
                    <a:pt x="0" y="18"/>
                  </a:lnTo>
                  <a:lnTo>
                    <a:pt x="8" y="20"/>
                  </a:lnTo>
                  <a:lnTo>
                    <a:pt x="12" y="26"/>
                  </a:lnTo>
                  <a:lnTo>
                    <a:pt x="16" y="42"/>
                  </a:lnTo>
                  <a:lnTo>
                    <a:pt x="16" y="42"/>
                  </a:lnTo>
                  <a:lnTo>
                    <a:pt x="18" y="42"/>
                  </a:lnTo>
                  <a:lnTo>
                    <a:pt x="18" y="44"/>
                  </a:lnTo>
                  <a:lnTo>
                    <a:pt x="18" y="44"/>
                  </a:lnTo>
                  <a:lnTo>
                    <a:pt x="18" y="46"/>
                  </a:lnTo>
                  <a:lnTo>
                    <a:pt x="20" y="46"/>
                  </a:lnTo>
                  <a:lnTo>
                    <a:pt x="22" y="46"/>
                  </a:lnTo>
                  <a:lnTo>
                    <a:pt x="24" y="46"/>
                  </a:lnTo>
                  <a:lnTo>
                    <a:pt x="26" y="48"/>
                  </a:lnTo>
                  <a:lnTo>
                    <a:pt x="30" y="46"/>
                  </a:lnTo>
                  <a:lnTo>
                    <a:pt x="32" y="46"/>
                  </a:lnTo>
                  <a:lnTo>
                    <a:pt x="34" y="42"/>
                  </a:lnTo>
                  <a:lnTo>
                    <a:pt x="42" y="42"/>
                  </a:lnTo>
                  <a:lnTo>
                    <a:pt x="42" y="44"/>
                  </a:lnTo>
                  <a:lnTo>
                    <a:pt x="42" y="44"/>
                  </a:lnTo>
                  <a:lnTo>
                    <a:pt x="42" y="46"/>
                  </a:lnTo>
                  <a:lnTo>
                    <a:pt x="42" y="48"/>
                  </a:lnTo>
                  <a:lnTo>
                    <a:pt x="44" y="48"/>
                  </a:lnTo>
                  <a:lnTo>
                    <a:pt x="46" y="50"/>
                  </a:lnTo>
                  <a:lnTo>
                    <a:pt x="52" y="50"/>
                  </a:lnTo>
                  <a:lnTo>
                    <a:pt x="58" y="50"/>
                  </a:lnTo>
                  <a:lnTo>
                    <a:pt x="60" y="52"/>
                  </a:lnTo>
                  <a:lnTo>
                    <a:pt x="60" y="54"/>
                  </a:lnTo>
                  <a:lnTo>
                    <a:pt x="62" y="58"/>
                  </a:lnTo>
                  <a:lnTo>
                    <a:pt x="66" y="60"/>
                  </a:lnTo>
                  <a:lnTo>
                    <a:pt x="68" y="64"/>
                  </a:lnTo>
                  <a:lnTo>
                    <a:pt x="70" y="64"/>
                  </a:lnTo>
                  <a:lnTo>
                    <a:pt x="72" y="64"/>
                  </a:lnTo>
                  <a:lnTo>
                    <a:pt x="74" y="66"/>
                  </a:lnTo>
                  <a:lnTo>
                    <a:pt x="78" y="66"/>
                  </a:lnTo>
                  <a:lnTo>
                    <a:pt x="82" y="66"/>
                  </a:lnTo>
                  <a:lnTo>
                    <a:pt x="86" y="64"/>
                  </a:lnTo>
                  <a:lnTo>
                    <a:pt x="86" y="64"/>
                  </a:lnTo>
                  <a:lnTo>
                    <a:pt x="90" y="62"/>
                  </a:lnTo>
                  <a:lnTo>
                    <a:pt x="94" y="60"/>
                  </a:lnTo>
                  <a:lnTo>
                    <a:pt x="98" y="60"/>
                  </a:lnTo>
                  <a:lnTo>
                    <a:pt x="102" y="60"/>
                  </a:lnTo>
                  <a:lnTo>
                    <a:pt x="102" y="58"/>
                  </a:lnTo>
                  <a:lnTo>
                    <a:pt x="104" y="56"/>
                  </a:lnTo>
                  <a:lnTo>
                    <a:pt x="104" y="54"/>
                  </a:lnTo>
                  <a:lnTo>
                    <a:pt x="104" y="52"/>
                  </a:lnTo>
                  <a:lnTo>
                    <a:pt x="104" y="50"/>
                  </a:lnTo>
                  <a:lnTo>
                    <a:pt x="106" y="50"/>
                  </a:lnTo>
                  <a:lnTo>
                    <a:pt x="108" y="48"/>
                  </a:lnTo>
                  <a:lnTo>
                    <a:pt x="110" y="46"/>
                  </a:lnTo>
                  <a:lnTo>
                    <a:pt x="112" y="44"/>
                  </a:lnTo>
                  <a:lnTo>
                    <a:pt x="114" y="44"/>
                  </a:lnTo>
                  <a:lnTo>
                    <a:pt x="118" y="46"/>
                  </a:lnTo>
                  <a:lnTo>
                    <a:pt x="122" y="44"/>
                  </a:lnTo>
                  <a:lnTo>
                    <a:pt x="126" y="44"/>
                  </a:lnTo>
                  <a:lnTo>
                    <a:pt x="128" y="42"/>
                  </a:lnTo>
                  <a:lnTo>
                    <a:pt x="130" y="40"/>
                  </a:lnTo>
                  <a:lnTo>
                    <a:pt x="132" y="38"/>
                  </a:lnTo>
                  <a:lnTo>
                    <a:pt x="136" y="38"/>
                  </a:lnTo>
                  <a:lnTo>
                    <a:pt x="138" y="38"/>
                  </a:lnTo>
                  <a:lnTo>
                    <a:pt x="138" y="38"/>
                  </a:lnTo>
                  <a:lnTo>
                    <a:pt x="138" y="38"/>
                  </a:lnTo>
                  <a:lnTo>
                    <a:pt x="136" y="36"/>
                  </a:lnTo>
                  <a:lnTo>
                    <a:pt x="136" y="34"/>
                  </a:lnTo>
                  <a:lnTo>
                    <a:pt x="136" y="30"/>
                  </a:lnTo>
                  <a:lnTo>
                    <a:pt x="138" y="26"/>
                  </a:lnTo>
                  <a:lnTo>
                    <a:pt x="138" y="2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86" name="Freeform 247"/>
            <p:cNvSpPr/>
            <p:nvPr/>
          </p:nvSpPr>
          <p:spPr bwMode="gray">
            <a:xfrm>
              <a:off x="1031" y="2246"/>
              <a:ext cx="152" cy="122"/>
            </a:xfrm>
            <a:custGeom>
              <a:avLst/>
              <a:gdLst/>
              <a:ahLst/>
              <a:cxnLst>
                <a:cxn ang="0">
                  <a:pos x="84" y="2"/>
                </a:cxn>
                <a:cxn ang="0">
                  <a:pos x="80" y="10"/>
                </a:cxn>
                <a:cxn ang="0">
                  <a:pos x="60" y="18"/>
                </a:cxn>
                <a:cxn ang="0">
                  <a:pos x="52" y="18"/>
                </a:cxn>
                <a:cxn ang="0">
                  <a:pos x="46" y="16"/>
                </a:cxn>
                <a:cxn ang="0">
                  <a:pos x="36" y="22"/>
                </a:cxn>
                <a:cxn ang="0">
                  <a:pos x="30" y="28"/>
                </a:cxn>
                <a:cxn ang="0">
                  <a:pos x="4" y="36"/>
                </a:cxn>
                <a:cxn ang="0">
                  <a:pos x="4" y="48"/>
                </a:cxn>
                <a:cxn ang="0">
                  <a:pos x="4" y="52"/>
                </a:cxn>
                <a:cxn ang="0">
                  <a:pos x="0" y="56"/>
                </a:cxn>
                <a:cxn ang="0">
                  <a:pos x="6" y="62"/>
                </a:cxn>
                <a:cxn ang="0">
                  <a:pos x="10" y="66"/>
                </a:cxn>
                <a:cxn ang="0">
                  <a:pos x="10" y="72"/>
                </a:cxn>
                <a:cxn ang="0">
                  <a:pos x="6" y="76"/>
                </a:cxn>
                <a:cxn ang="0">
                  <a:pos x="6" y="78"/>
                </a:cxn>
                <a:cxn ang="0">
                  <a:pos x="8" y="84"/>
                </a:cxn>
                <a:cxn ang="0">
                  <a:pos x="8" y="90"/>
                </a:cxn>
                <a:cxn ang="0">
                  <a:pos x="8" y="94"/>
                </a:cxn>
                <a:cxn ang="0">
                  <a:pos x="6" y="100"/>
                </a:cxn>
                <a:cxn ang="0">
                  <a:pos x="8" y="100"/>
                </a:cxn>
                <a:cxn ang="0">
                  <a:pos x="12" y="102"/>
                </a:cxn>
                <a:cxn ang="0">
                  <a:pos x="12" y="98"/>
                </a:cxn>
                <a:cxn ang="0">
                  <a:pos x="18" y="96"/>
                </a:cxn>
                <a:cxn ang="0">
                  <a:pos x="30" y="104"/>
                </a:cxn>
                <a:cxn ang="0">
                  <a:pos x="52" y="110"/>
                </a:cxn>
                <a:cxn ang="0">
                  <a:pos x="68" y="118"/>
                </a:cxn>
                <a:cxn ang="0">
                  <a:pos x="76" y="120"/>
                </a:cxn>
                <a:cxn ang="0">
                  <a:pos x="84" y="118"/>
                </a:cxn>
                <a:cxn ang="0">
                  <a:pos x="88" y="118"/>
                </a:cxn>
                <a:cxn ang="0">
                  <a:pos x="90" y="114"/>
                </a:cxn>
                <a:cxn ang="0">
                  <a:pos x="98" y="110"/>
                </a:cxn>
                <a:cxn ang="0">
                  <a:pos x="110" y="112"/>
                </a:cxn>
                <a:cxn ang="0">
                  <a:pos x="116" y="116"/>
                </a:cxn>
                <a:cxn ang="0">
                  <a:pos x="124" y="120"/>
                </a:cxn>
                <a:cxn ang="0">
                  <a:pos x="128" y="118"/>
                </a:cxn>
                <a:cxn ang="0">
                  <a:pos x="150" y="104"/>
                </a:cxn>
                <a:cxn ang="0">
                  <a:pos x="152" y="100"/>
                </a:cxn>
                <a:cxn ang="0">
                  <a:pos x="146" y="86"/>
                </a:cxn>
                <a:cxn ang="0">
                  <a:pos x="142" y="78"/>
                </a:cxn>
                <a:cxn ang="0">
                  <a:pos x="132" y="64"/>
                </a:cxn>
                <a:cxn ang="0">
                  <a:pos x="126" y="58"/>
                </a:cxn>
                <a:cxn ang="0">
                  <a:pos x="132" y="54"/>
                </a:cxn>
                <a:cxn ang="0">
                  <a:pos x="134" y="40"/>
                </a:cxn>
                <a:cxn ang="0">
                  <a:pos x="130" y="32"/>
                </a:cxn>
                <a:cxn ang="0">
                  <a:pos x="124" y="18"/>
                </a:cxn>
                <a:cxn ang="0">
                  <a:pos x="116" y="12"/>
                </a:cxn>
                <a:cxn ang="0">
                  <a:pos x="112" y="6"/>
                </a:cxn>
                <a:cxn ang="0">
                  <a:pos x="104" y="8"/>
                </a:cxn>
                <a:cxn ang="0">
                  <a:pos x="94" y="8"/>
                </a:cxn>
              </a:cxnLst>
              <a:rect l="0" t="0" r="r" b="b"/>
              <a:pathLst>
                <a:path w="152" h="122">
                  <a:moveTo>
                    <a:pt x="90" y="4"/>
                  </a:moveTo>
                  <a:lnTo>
                    <a:pt x="84" y="0"/>
                  </a:lnTo>
                  <a:lnTo>
                    <a:pt x="84" y="2"/>
                  </a:lnTo>
                  <a:lnTo>
                    <a:pt x="82" y="4"/>
                  </a:lnTo>
                  <a:lnTo>
                    <a:pt x="82" y="8"/>
                  </a:lnTo>
                  <a:lnTo>
                    <a:pt x="80" y="10"/>
                  </a:lnTo>
                  <a:lnTo>
                    <a:pt x="78" y="12"/>
                  </a:lnTo>
                  <a:lnTo>
                    <a:pt x="78" y="12"/>
                  </a:lnTo>
                  <a:lnTo>
                    <a:pt x="60" y="18"/>
                  </a:lnTo>
                  <a:lnTo>
                    <a:pt x="56" y="18"/>
                  </a:lnTo>
                  <a:lnTo>
                    <a:pt x="52" y="18"/>
                  </a:lnTo>
                  <a:lnTo>
                    <a:pt x="52" y="18"/>
                  </a:lnTo>
                  <a:lnTo>
                    <a:pt x="52" y="16"/>
                  </a:lnTo>
                  <a:lnTo>
                    <a:pt x="48" y="16"/>
                  </a:lnTo>
                  <a:lnTo>
                    <a:pt x="46" y="16"/>
                  </a:lnTo>
                  <a:lnTo>
                    <a:pt x="42" y="16"/>
                  </a:lnTo>
                  <a:lnTo>
                    <a:pt x="38" y="20"/>
                  </a:lnTo>
                  <a:lnTo>
                    <a:pt x="36" y="22"/>
                  </a:lnTo>
                  <a:lnTo>
                    <a:pt x="32" y="24"/>
                  </a:lnTo>
                  <a:lnTo>
                    <a:pt x="30" y="26"/>
                  </a:lnTo>
                  <a:lnTo>
                    <a:pt x="30" y="28"/>
                  </a:lnTo>
                  <a:lnTo>
                    <a:pt x="4" y="32"/>
                  </a:lnTo>
                  <a:lnTo>
                    <a:pt x="4" y="32"/>
                  </a:lnTo>
                  <a:lnTo>
                    <a:pt x="4" y="36"/>
                  </a:lnTo>
                  <a:lnTo>
                    <a:pt x="4" y="40"/>
                  </a:lnTo>
                  <a:lnTo>
                    <a:pt x="4" y="44"/>
                  </a:lnTo>
                  <a:lnTo>
                    <a:pt x="4" y="48"/>
                  </a:lnTo>
                  <a:lnTo>
                    <a:pt x="4" y="48"/>
                  </a:lnTo>
                  <a:lnTo>
                    <a:pt x="4" y="50"/>
                  </a:lnTo>
                  <a:lnTo>
                    <a:pt x="4" y="52"/>
                  </a:lnTo>
                  <a:lnTo>
                    <a:pt x="4" y="54"/>
                  </a:lnTo>
                  <a:lnTo>
                    <a:pt x="0" y="54"/>
                  </a:lnTo>
                  <a:lnTo>
                    <a:pt x="0" y="56"/>
                  </a:lnTo>
                  <a:lnTo>
                    <a:pt x="2" y="56"/>
                  </a:lnTo>
                  <a:lnTo>
                    <a:pt x="4" y="60"/>
                  </a:lnTo>
                  <a:lnTo>
                    <a:pt x="6" y="62"/>
                  </a:lnTo>
                  <a:lnTo>
                    <a:pt x="8" y="62"/>
                  </a:lnTo>
                  <a:lnTo>
                    <a:pt x="8" y="64"/>
                  </a:lnTo>
                  <a:lnTo>
                    <a:pt x="10" y="66"/>
                  </a:lnTo>
                  <a:lnTo>
                    <a:pt x="12" y="68"/>
                  </a:lnTo>
                  <a:lnTo>
                    <a:pt x="12" y="70"/>
                  </a:lnTo>
                  <a:lnTo>
                    <a:pt x="10" y="72"/>
                  </a:lnTo>
                  <a:lnTo>
                    <a:pt x="10" y="72"/>
                  </a:lnTo>
                  <a:lnTo>
                    <a:pt x="8" y="74"/>
                  </a:lnTo>
                  <a:lnTo>
                    <a:pt x="6" y="76"/>
                  </a:lnTo>
                  <a:lnTo>
                    <a:pt x="6" y="76"/>
                  </a:lnTo>
                  <a:lnTo>
                    <a:pt x="6" y="78"/>
                  </a:lnTo>
                  <a:lnTo>
                    <a:pt x="6" y="78"/>
                  </a:lnTo>
                  <a:lnTo>
                    <a:pt x="8" y="80"/>
                  </a:lnTo>
                  <a:lnTo>
                    <a:pt x="8" y="82"/>
                  </a:lnTo>
                  <a:lnTo>
                    <a:pt x="8" y="84"/>
                  </a:lnTo>
                  <a:lnTo>
                    <a:pt x="6" y="86"/>
                  </a:lnTo>
                  <a:lnTo>
                    <a:pt x="6" y="88"/>
                  </a:lnTo>
                  <a:lnTo>
                    <a:pt x="8" y="90"/>
                  </a:lnTo>
                  <a:lnTo>
                    <a:pt x="6" y="90"/>
                  </a:lnTo>
                  <a:lnTo>
                    <a:pt x="6" y="92"/>
                  </a:lnTo>
                  <a:lnTo>
                    <a:pt x="8" y="94"/>
                  </a:lnTo>
                  <a:lnTo>
                    <a:pt x="8" y="96"/>
                  </a:lnTo>
                  <a:lnTo>
                    <a:pt x="8" y="98"/>
                  </a:lnTo>
                  <a:lnTo>
                    <a:pt x="6" y="100"/>
                  </a:lnTo>
                  <a:lnTo>
                    <a:pt x="6" y="100"/>
                  </a:lnTo>
                  <a:lnTo>
                    <a:pt x="6" y="100"/>
                  </a:lnTo>
                  <a:lnTo>
                    <a:pt x="8" y="100"/>
                  </a:lnTo>
                  <a:lnTo>
                    <a:pt x="8" y="102"/>
                  </a:lnTo>
                  <a:lnTo>
                    <a:pt x="10" y="102"/>
                  </a:lnTo>
                  <a:lnTo>
                    <a:pt x="12" y="102"/>
                  </a:lnTo>
                  <a:lnTo>
                    <a:pt x="12" y="100"/>
                  </a:lnTo>
                  <a:lnTo>
                    <a:pt x="12" y="100"/>
                  </a:lnTo>
                  <a:lnTo>
                    <a:pt x="12" y="98"/>
                  </a:lnTo>
                  <a:lnTo>
                    <a:pt x="14" y="98"/>
                  </a:lnTo>
                  <a:lnTo>
                    <a:pt x="14" y="96"/>
                  </a:lnTo>
                  <a:lnTo>
                    <a:pt x="18" y="96"/>
                  </a:lnTo>
                  <a:lnTo>
                    <a:pt x="20" y="100"/>
                  </a:lnTo>
                  <a:lnTo>
                    <a:pt x="26" y="100"/>
                  </a:lnTo>
                  <a:lnTo>
                    <a:pt x="30" y="104"/>
                  </a:lnTo>
                  <a:lnTo>
                    <a:pt x="42" y="104"/>
                  </a:lnTo>
                  <a:lnTo>
                    <a:pt x="44" y="110"/>
                  </a:lnTo>
                  <a:lnTo>
                    <a:pt x="52" y="110"/>
                  </a:lnTo>
                  <a:lnTo>
                    <a:pt x="60" y="116"/>
                  </a:lnTo>
                  <a:lnTo>
                    <a:pt x="64" y="118"/>
                  </a:lnTo>
                  <a:lnTo>
                    <a:pt x="68" y="118"/>
                  </a:lnTo>
                  <a:lnTo>
                    <a:pt x="68" y="122"/>
                  </a:lnTo>
                  <a:lnTo>
                    <a:pt x="74" y="120"/>
                  </a:lnTo>
                  <a:lnTo>
                    <a:pt x="76" y="120"/>
                  </a:lnTo>
                  <a:lnTo>
                    <a:pt x="78" y="120"/>
                  </a:lnTo>
                  <a:lnTo>
                    <a:pt x="80" y="118"/>
                  </a:lnTo>
                  <a:lnTo>
                    <a:pt x="84" y="118"/>
                  </a:lnTo>
                  <a:lnTo>
                    <a:pt x="86" y="120"/>
                  </a:lnTo>
                  <a:lnTo>
                    <a:pt x="88" y="120"/>
                  </a:lnTo>
                  <a:lnTo>
                    <a:pt x="88" y="118"/>
                  </a:lnTo>
                  <a:lnTo>
                    <a:pt x="88" y="116"/>
                  </a:lnTo>
                  <a:lnTo>
                    <a:pt x="88" y="114"/>
                  </a:lnTo>
                  <a:lnTo>
                    <a:pt x="90" y="114"/>
                  </a:lnTo>
                  <a:lnTo>
                    <a:pt x="92" y="112"/>
                  </a:lnTo>
                  <a:lnTo>
                    <a:pt x="94" y="110"/>
                  </a:lnTo>
                  <a:lnTo>
                    <a:pt x="98" y="110"/>
                  </a:lnTo>
                  <a:lnTo>
                    <a:pt x="102" y="108"/>
                  </a:lnTo>
                  <a:lnTo>
                    <a:pt x="106" y="108"/>
                  </a:lnTo>
                  <a:lnTo>
                    <a:pt x="110" y="112"/>
                  </a:lnTo>
                  <a:lnTo>
                    <a:pt x="112" y="112"/>
                  </a:lnTo>
                  <a:lnTo>
                    <a:pt x="114" y="114"/>
                  </a:lnTo>
                  <a:lnTo>
                    <a:pt x="116" y="116"/>
                  </a:lnTo>
                  <a:lnTo>
                    <a:pt x="118" y="118"/>
                  </a:lnTo>
                  <a:lnTo>
                    <a:pt x="122" y="120"/>
                  </a:lnTo>
                  <a:lnTo>
                    <a:pt x="124" y="120"/>
                  </a:lnTo>
                  <a:lnTo>
                    <a:pt x="126" y="120"/>
                  </a:lnTo>
                  <a:lnTo>
                    <a:pt x="128" y="120"/>
                  </a:lnTo>
                  <a:lnTo>
                    <a:pt x="128" y="118"/>
                  </a:lnTo>
                  <a:lnTo>
                    <a:pt x="150" y="104"/>
                  </a:lnTo>
                  <a:lnTo>
                    <a:pt x="150" y="104"/>
                  </a:lnTo>
                  <a:lnTo>
                    <a:pt x="150" y="104"/>
                  </a:lnTo>
                  <a:lnTo>
                    <a:pt x="150" y="104"/>
                  </a:lnTo>
                  <a:lnTo>
                    <a:pt x="152" y="102"/>
                  </a:lnTo>
                  <a:lnTo>
                    <a:pt x="152" y="100"/>
                  </a:lnTo>
                  <a:lnTo>
                    <a:pt x="150" y="98"/>
                  </a:lnTo>
                  <a:lnTo>
                    <a:pt x="148" y="92"/>
                  </a:lnTo>
                  <a:lnTo>
                    <a:pt x="146" y="86"/>
                  </a:lnTo>
                  <a:lnTo>
                    <a:pt x="146" y="84"/>
                  </a:lnTo>
                  <a:lnTo>
                    <a:pt x="144" y="82"/>
                  </a:lnTo>
                  <a:lnTo>
                    <a:pt x="142" y="78"/>
                  </a:lnTo>
                  <a:lnTo>
                    <a:pt x="140" y="72"/>
                  </a:lnTo>
                  <a:lnTo>
                    <a:pt x="136" y="68"/>
                  </a:lnTo>
                  <a:lnTo>
                    <a:pt x="132" y="64"/>
                  </a:lnTo>
                  <a:lnTo>
                    <a:pt x="130" y="60"/>
                  </a:lnTo>
                  <a:lnTo>
                    <a:pt x="126" y="58"/>
                  </a:lnTo>
                  <a:lnTo>
                    <a:pt x="126" y="58"/>
                  </a:lnTo>
                  <a:lnTo>
                    <a:pt x="128" y="58"/>
                  </a:lnTo>
                  <a:lnTo>
                    <a:pt x="130" y="56"/>
                  </a:lnTo>
                  <a:lnTo>
                    <a:pt x="132" y="54"/>
                  </a:lnTo>
                  <a:lnTo>
                    <a:pt x="134" y="50"/>
                  </a:lnTo>
                  <a:lnTo>
                    <a:pt x="136" y="46"/>
                  </a:lnTo>
                  <a:lnTo>
                    <a:pt x="134" y="40"/>
                  </a:lnTo>
                  <a:lnTo>
                    <a:pt x="134" y="40"/>
                  </a:lnTo>
                  <a:lnTo>
                    <a:pt x="132" y="36"/>
                  </a:lnTo>
                  <a:lnTo>
                    <a:pt x="130" y="32"/>
                  </a:lnTo>
                  <a:lnTo>
                    <a:pt x="128" y="28"/>
                  </a:lnTo>
                  <a:lnTo>
                    <a:pt x="126" y="22"/>
                  </a:lnTo>
                  <a:lnTo>
                    <a:pt x="124" y="18"/>
                  </a:lnTo>
                  <a:lnTo>
                    <a:pt x="122" y="16"/>
                  </a:lnTo>
                  <a:lnTo>
                    <a:pt x="120" y="14"/>
                  </a:lnTo>
                  <a:lnTo>
                    <a:pt x="116" y="12"/>
                  </a:lnTo>
                  <a:lnTo>
                    <a:pt x="114" y="10"/>
                  </a:lnTo>
                  <a:lnTo>
                    <a:pt x="112" y="8"/>
                  </a:lnTo>
                  <a:lnTo>
                    <a:pt x="112" y="6"/>
                  </a:lnTo>
                  <a:lnTo>
                    <a:pt x="110" y="6"/>
                  </a:lnTo>
                  <a:lnTo>
                    <a:pt x="108" y="8"/>
                  </a:lnTo>
                  <a:lnTo>
                    <a:pt x="104" y="8"/>
                  </a:lnTo>
                  <a:lnTo>
                    <a:pt x="98" y="8"/>
                  </a:lnTo>
                  <a:lnTo>
                    <a:pt x="98" y="8"/>
                  </a:lnTo>
                  <a:lnTo>
                    <a:pt x="94" y="8"/>
                  </a:lnTo>
                  <a:lnTo>
                    <a:pt x="92" y="6"/>
                  </a:lnTo>
                  <a:lnTo>
                    <a:pt x="90" y="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87" name="Freeform 248"/>
            <p:cNvSpPr/>
            <p:nvPr/>
          </p:nvSpPr>
          <p:spPr bwMode="gray">
            <a:xfrm>
              <a:off x="1129" y="2384"/>
              <a:ext cx="102" cy="84"/>
            </a:xfrm>
            <a:custGeom>
              <a:avLst/>
              <a:gdLst/>
              <a:ahLst/>
              <a:cxnLst>
                <a:cxn ang="0">
                  <a:pos x="20" y="6"/>
                </a:cxn>
                <a:cxn ang="0">
                  <a:pos x="26" y="2"/>
                </a:cxn>
                <a:cxn ang="0">
                  <a:pos x="38" y="2"/>
                </a:cxn>
                <a:cxn ang="0">
                  <a:pos x="48" y="4"/>
                </a:cxn>
                <a:cxn ang="0">
                  <a:pos x="52" y="6"/>
                </a:cxn>
                <a:cxn ang="0">
                  <a:pos x="60" y="6"/>
                </a:cxn>
                <a:cxn ang="0">
                  <a:pos x="68" y="4"/>
                </a:cxn>
                <a:cxn ang="0">
                  <a:pos x="72" y="0"/>
                </a:cxn>
                <a:cxn ang="0">
                  <a:pos x="76" y="2"/>
                </a:cxn>
                <a:cxn ang="0">
                  <a:pos x="84" y="6"/>
                </a:cxn>
                <a:cxn ang="0">
                  <a:pos x="92" y="14"/>
                </a:cxn>
                <a:cxn ang="0">
                  <a:pos x="94" y="20"/>
                </a:cxn>
                <a:cxn ang="0">
                  <a:pos x="96" y="30"/>
                </a:cxn>
                <a:cxn ang="0">
                  <a:pos x="98" y="40"/>
                </a:cxn>
                <a:cxn ang="0">
                  <a:pos x="96" y="54"/>
                </a:cxn>
                <a:cxn ang="0">
                  <a:pos x="98" y="60"/>
                </a:cxn>
                <a:cxn ang="0">
                  <a:pos x="102" y="64"/>
                </a:cxn>
                <a:cxn ang="0">
                  <a:pos x="100" y="66"/>
                </a:cxn>
                <a:cxn ang="0">
                  <a:pos x="100" y="70"/>
                </a:cxn>
                <a:cxn ang="0">
                  <a:pos x="100" y="74"/>
                </a:cxn>
                <a:cxn ang="0">
                  <a:pos x="100" y="82"/>
                </a:cxn>
                <a:cxn ang="0">
                  <a:pos x="100" y="84"/>
                </a:cxn>
                <a:cxn ang="0">
                  <a:pos x="94" y="80"/>
                </a:cxn>
                <a:cxn ang="0">
                  <a:pos x="88" y="76"/>
                </a:cxn>
                <a:cxn ang="0">
                  <a:pos x="74" y="72"/>
                </a:cxn>
                <a:cxn ang="0">
                  <a:pos x="72" y="70"/>
                </a:cxn>
                <a:cxn ang="0">
                  <a:pos x="64" y="66"/>
                </a:cxn>
                <a:cxn ang="0">
                  <a:pos x="60" y="66"/>
                </a:cxn>
                <a:cxn ang="0">
                  <a:pos x="48" y="66"/>
                </a:cxn>
                <a:cxn ang="0">
                  <a:pos x="34" y="72"/>
                </a:cxn>
                <a:cxn ang="0">
                  <a:pos x="32" y="72"/>
                </a:cxn>
                <a:cxn ang="0">
                  <a:pos x="26" y="72"/>
                </a:cxn>
                <a:cxn ang="0">
                  <a:pos x="16" y="64"/>
                </a:cxn>
                <a:cxn ang="0">
                  <a:pos x="8" y="58"/>
                </a:cxn>
                <a:cxn ang="0">
                  <a:pos x="0" y="54"/>
                </a:cxn>
                <a:cxn ang="0">
                  <a:pos x="4" y="52"/>
                </a:cxn>
                <a:cxn ang="0">
                  <a:pos x="10" y="44"/>
                </a:cxn>
                <a:cxn ang="0">
                  <a:pos x="16" y="36"/>
                </a:cxn>
                <a:cxn ang="0">
                  <a:pos x="16" y="32"/>
                </a:cxn>
                <a:cxn ang="0">
                  <a:pos x="18" y="20"/>
                </a:cxn>
                <a:cxn ang="0">
                  <a:pos x="18" y="12"/>
                </a:cxn>
                <a:cxn ang="0">
                  <a:pos x="20" y="6"/>
                </a:cxn>
              </a:cxnLst>
              <a:rect l="0" t="0" r="r" b="b"/>
              <a:pathLst>
                <a:path w="102" h="84">
                  <a:moveTo>
                    <a:pt x="20" y="6"/>
                  </a:moveTo>
                  <a:lnTo>
                    <a:pt x="20" y="6"/>
                  </a:lnTo>
                  <a:lnTo>
                    <a:pt x="22" y="4"/>
                  </a:lnTo>
                  <a:lnTo>
                    <a:pt x="26" y="2"/>
                  </a:lnTo>
                  <a:lnTo>
                    <a:pt x="32" y="2"/>
                  </a:lnTo>
                  <a:lnTo>
                    <a:pt x="38" y="2"/>
                  </a:lnTo>
                  <a:lnTo>
                    <a:pt x="42" y="2"/>
                  </a:lnTo>
                  <a:lnTo>
                    <a:pt x="48" y="4"/>
                  </a:lnTo>
                  <a:lnTo>
                    <a:pt x="50" y="4"/>
                  </a:lnTo>
                  <a:lnTo>
                    <a:pt x="52" y="6"/>
                  </a:lnTo>
                  <a:lnTo>
                    <a:pt x="56" y="6"/>
                  </a:lnTo>
                  <a:lnTo>
                    <a:pt x="60" y="6"/>
                  </a:lnTo>
                  <a:lnTo>
                    <a:pt x="66" y="6"/>
                  </a:lnTo>
                  <a:lnTo>
                    <a:pt x="68" y="4"/>
                  </a:lnTo>
                  <a:lnTo>
                    <a:pt x="70" y="4"/>
                  </a:lnTo>
                  <a:lnTo>
                    <a:pt x="72" y="0"/>
                  </a:lnTo>
                  <a:lnTo>
                    <a:pt x="72" y="0"/>
                  </a:lnTo>
                  <a:lnTo>
                    <a:pt x="76" y="2"/>
                  </a:lnTo>
                  <a:lnTo>
                    <a:pt x="80" y="4"/>
                  </a:lnTo>
                  <a:lnTo>
                    <a:pt x="84" y="6"/>
                  </a:lnTo>
                  <a:lnTo>
                    <a:pt x="88" y="10"/>
                  </a:lnTo>
                  <a:lnTo>
                    <a:pt x="92" y="14"/>
                  </a:lnTo>
                  <a:lnTo>
                    <a:pt x="92" y="16"/>
                  </a:lnTo>
                  <a:lnTo>
                    <a:pt x="94" y="20"/>
                  </a:lnTo>
                  <a:lnTo>
                    <a:pt x="96" y="24"/>
                  </a:lnTo>
                  <a:lnTo>
                    <a:pt x="96" y="30"/>
                  </a:lnTo>
                  <a:lnTo>
                    <a:pt x="98" y="34"/>
                  </a:lnTo>
                  <a:lnTo>
                    <a:pt x="98" y="40"/>
                  </a:lnTo>
                  <a:lnTo>
                    <a:pt x="96" y="48"/>
                  </a:lnTo>
                  <a:lnTo>
                    <a:pt x="96" y="54"/>
                  </a:lnTo>
                  <a:lnTo>
                    <a:pt x="96" y="58"/>
                  </a:lnTo>
                  <a:lnTo>
                    <a:pt x="98" y="60"/>
                  </a:lnTo>
                  <a:lnTo>
                    <a:pt x="100" y="62"/>
                  </a:lnTo>
                  <a:lnTo>
                    <a:pt x="102" y="64"/>
                  </a:lnTo>
                  <a:lnTo>
                    <a:pt x="102" y="64"/>
                  </a:lnTo>
                  <a:lnTo>
                    <a:pt x="100" y="66"/>
                  </a:lnTo>
                  <a:lnTo>
                    <a:pt x="100" y="68"/>
                  </a:lnTo>
                  <a:lnTo>
                    <a:pt x="100" y="70"/>
                  </a:lnTo>
                  <a:lnTo>
                    <a:pt x="100" y="72"/>
                  </a:lnTo>
                  <a:lnTo>
                    <a:pt x="100" y="74"/>
                  </a:lnTo>
                  <a:lnTo>
                    <a:pt x="100" y="78"/>
                  </a:lnTo>
                  <a:lnTo>
                    <a:pt x="100" y="82"/>
                  </a:lnTo>
                  <a:lnTo>
                    <a:pt x="100" y="84"/>
                  </a:lnTo>
                  <a:lnTo>
                    <a:pt x="100" y="84"/>
                  </a:lnTo>
                  <a:lnTo>
                    <a:pt x="98" y="82"/>
                  </a:lnTo>
                  <a:lnTo>
                    <a:pt x="94" y="80"/>
                  </a:lnTo>
                  <a:lnTo>
                    <a:pt x="92" y="78"/>
                  </a:lnTo>
                  <a:lnTo>
                    <a:pt x="88" y="76"/>
                  </a:lnTo>
                  <a:lnTo>
                    <a:pt x="84" y="76"/>
                  </a:lnTo>
                  <a:lnTo>
                    <a:pt x="74" y="72"/>
                  </a:lnTo>
                  <a:lnTo>
                    <a:pt x="74" y="70"/>
                  </a:lnTo>
                  <a:lnTo>
                    <a:pt x="72" y="70"/>
                  </a:lnTo>
                  <a:lnTo>
                    <a:pt x="68" y="68"/>
                  </a:lnTo>
                  <a:lnTo>
                    <a:pt x="64" y="66"/>
                  </a:lnTo>
                  <a:lnTo>
                    <a:pt x="60" y="66"/>
                  </a:lnTo>
                  <a:lnTo>
                    <a:pt x="60" y="66"/>
                  </a:lnTo>
                  <a:lnTo>
                    <a:pt x="54" y="66"/>
                  </a:lnTo>
                  <a:lnTo>
                    <a:pt x="48" y="66"/>
                  </a:lnTo>
                  <a:lnTo>
                    <a:pt x="42" y="68"/>
                  </a:lnTo>
                  <a:lnTo>
                    <a:pt x="34" y="72"/>
                  </a:lnTo>
                  <a:lnTo>
                    <a:pt x="34" y="72"/>
                  </a:lnTo>
                  <a:lnTo>
                    <a:pt x="32" y="72"/>
                  </a:lnTo>
                  <a:lnTo>
                    <a:pt x="30" y="72"/>
                  </a:lnTo>
                  <a:lnTo>
                    <a:pt x="26" y="72"/>
                  </a:lnTo>
                  <a:lnTo>
                    <a:pt x="22" y="68"/>
                  </a:lnTo>
                  <a:lnTo>
                    <a:pt x="16" y="64"/>
                  </a:lnTo>
                  <a:lnTo>
                    <a:pt x="8" y="58"/>
                  </a:lnTo>
                  <a:lnTo>
                    <a:pt x="8" y="58"/>
                  </a:lnTo>
                  <a:lnTo>
                    <a:pt x="4" y="56"/>
                  </a:lnTo>
                  <a:lnTo>
                    <a:pt x="0" y="54"/>
                  </a:lnTo>
                  <a:lnTo>
                    <a:pt x="2" y="54"/>
                  </a:lnTo>
                  <a:lnTo>
                    <a:pt x="4" y="52"/>
                  </a:lnTo>
                  <a:lnTo>
                    <a:pt x="8" y="48"/>
                  </a:lnTo>
                  <a:lnTo>
                    <a:pt x="10" y="44"/>
                  </a:lnTo>
                  <a:lnTo>
                    <a:pt x="14" y="40"/>
                  </a:lnTo>
                  <a:lnTo>
                    <a:pt x="16" y="36"/>
                  </a:lnTo>
                  <a:lnTo>
                    <a:pt x="16" y="34"/>
                  </a:lnTo>
                  <a:lnTo>
                    <a:pt x="16" y="32"/>
                  </a:lnTo>
                  <a:lnTo>
                    <a:pt x="16" y="26"/>
                  </a:lnTo>
                  <a:lnTo>
                    <a:pt x="18" y="20"/>
                  </a:lnTo>
                  <a:lnTo>
                    <a:pt x="18" y="14"/>
                  </a:lnTo>
                  <a:lnTo>
                    <a:pt x="18" y="12"/>
                  </a:lnTo>
                  <a:lnTo>
                    <a:pt x="20" y="10"/>
                  </a:lnTo>
                  <a:lnTo>
                    <a:pt x="20" y="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88" name="Freeform 249"/>
            <p:cNvSpPr/>
            <p:nvPr/>
          </p:nvSpPr>
          <p:spPr bwMode="gray">
            <a:xfrm>
              <a:off x="1189" y="2506"/>
              <a:ext cx="42" cy="44"/>
            </a:xfrm>
            <a:custGeom>
              <a:avLst/>
              <a:gdLst/>
              <a:ahLst/>
              <a:cxnLst>
                <a:cxn ang="0">
                  <a:pos x="26" y="0"/>
                </a:cxn>
                <a:cxn ang="0">
                  <a:pos x="26" y="2"/>
                </a:cxn>
                <a:cxn ang="0">
                  <a:pos x="26" y="2"/>
                </a:cxn>
                <a:cxn ang="0">
                  <a:pos x="26" y="4"/>
                </a:cxn>
                <a:cxn ang="0">
                  <a:pos x="28" y="6"/>
                </a:cxn>
                <a:cxn ang="0">
                  <a:pos x="32" y="10"/>
                </a:cxn>
                <a:cxn ang="0">
                  <a:pos x="36" y="14"/>
                </a:cxn>
                <a:cxn ang="0">
                  <a:pos x="42" y="22"/>
                </a:cxn>
                <a:cxn ang="0">
                  <a:pos x="40" y="22"/>
                </a:cxn>
                <a:cxn ang="0">
                  <a:pos x="40" y="24"/>
                </a:cxn>
                <a:cxn ang="0">
                  <a:pos x="38" y="28"/>
                </a:cxn>
                <a:cxn ang="0">
                  <a:pos x="36" y="30"/>
                </a:cxn>
                <a:cxn ang="0">
                  <a:pos x="34" y="30"/>
                </a:cxn>
                <a:cxn ang="0">
                  <a:pos x="34" y="30"/>
                </a:cxn>
                <a:cxn ang="0">
                  <a:pos x="30" y="30"/>
                </a:cxn>
                <a:cxn ang="0">
                  <a:pos x="28" y="32"/>
                </a:cxn>
                <a:cxn ang="0">
                  <a:pos x="24" y="32"/>
                </a:cxn>
                <a:cxn ang="0">
                  <a:pos x="22" y="32"/>
                </a:cxn>
                <a:cxn ang="0">
                  <a:pos x="22" y="32"/>
                </a:cxn>
                <a:cxn ang="0">
                  <a:pos x="20" y="34"/>
                </a:cxn>
                <a:cxn ang="0">
                  <a:pos x="18" y="36"/>
                </a:cxn>
                <a:cxn ang="0">
                  <a:pos x="16" y="38"/>
                </a:cxn>
                <a:cxn ang="0">
                  <a:pos x="16" y="38"/>
                </a:cxn>
                <a:cxn ang="0">
                  <a:pos x="14" y="40"/>
                </a:cxn>
                <a:cxn ang="0">
                  <a:pos x="12" y="42"/>
                </a:cxn>
                <a:cxn ang="0">
                  <a:pos x="10" y="42"/>
                </a:cxn>
                <a:cxn ang="0">
                  <a:pos x="10" y="42"/>
                </a:cxn>
                <a:cxn ang="0">
                  <a:pos x="8" y="44"/>
                </a:cxn>
                <a:cxn ang="0">
                  <a:pos x="4" y="44"/>
                </a:cxn>
                <a:cxn ang="0">
                  <a:pos x="2" y="44"/>
                </a:cxn>
                <a:cxn ang="0">
                  <a:pos x="0" y="44"/>
                </a:cxn>
                <a:cxn ang="0">
                  <a:pos x="2" y="36"/>
                </a:cxn>
                <a:cxn ang="0">
                  <a:pos x="2" y="20"/>
                </a:cxn>
                <a:cxn ang="0">
                  <a:pos x="2" y="20"/>
                </a:cxn>
                <a:cxn ang="0">
                  <a:pos x="4" y="16"/>
                </a:cxn>
                <a:cxn ang="0">
                  <a:pos x="4" y="12"/>
                </a:cxn>
                <a:cxn ang="0">
                  <a:pos x="8" y="8"/>
                </a:cxn>
                <a:cxn ang="0">
                  <a:pos x="12" y="4"/>
                </a:cxn>
                <a:cxn ang="0">
                  <a:pos x="14" y="4"/>
                </a:cxn>
                <a:cxn ang="0">
                  <a:pos x="16" y="2"/>
                </a:cxn>
                <a:cxn ang="0">
                  <a:pos x="20" y="0"/>
                </a:cxn>
                <a:cxn ang="0">
                  <a:pos x="26" y="0"/>
                </a:cxn>
              </a:cxnLst>
              <a:rect l="0" t="0" r="r" b="b"/>
              <a:pathLst>
                <a:path w="42" h="44">
                  <a:moveTo>
                    <a:pt x="26" y="0"/>
                  </a:moveTo>
                  <a:lnTo>
                    <a:pt x="26" y="2"/>
                  </a:lnTo>
                  <a:lnTo>
                    <a:pt x="26" y="2"/>
                  </a:lnTo>
                  <a:lnTo>
                    <a:pt x="26" y="4"/>
                  </a:lnTo>
                  <a:lnTo>
                    <a:pt x="28" y="6"/>
                  </a:lnTo>
                  <a:lnTo>
                    <a:pt x="32" y="10"/>
                  </a:lnTo>
                  <a:lnTo>
                    <a:pt x="36" y="14"/>
                  </a:lnTo>
                  <a:lnTo>
                    <a:pt x="42" y="22"/>
                  </a:lnTo>
                  <a:lnTo>
                    <a:pt x="40" y="22"/>
                  </a:lnTo>
                  <a:lnTo>
                    <a:pt x="40" y="24"/>
                  </a:lnTo>
                  <a:lnTo>
                    <a:pt x="38" y="28"/>
                  </a:lnTo>
                  <a:lnTo>
                    <a:pt x="36" y="30"/>
                  </a:lnTo>
                  <a:lnTo>
                    <a:pt x="34" y="30"/>
                  </a:lnTo>
                  <a:lnTo>
                    <a:pt x="34" y="30"/>
                  </a:lnTo>
                  <a:lnTo>
                    <a:pt x="30" y="30"/>
                  </a:lnTo>
                  <a:lnTo>
                    <a:pt x="28" y="32"/>
                  </a:lnTo>
                  <a:lnTo>
                    <a:pt x="24" y="32"/>
                  </a:lnTo>
                  <a:lnTo>
                    <a:pt x="22" y="32"/>
                  </a:lnTo>
                  <a:lnTo>
                    <a:pt x="22" y="32"/>
                  </a:lnTo>
                  <a:lnTo>
                    <a:pt x="20" y="34"/>
                  </a:lnTo>
                  <a:lnTo>
                    <a:pt x="18" y="36"/>
                  </a:lnTo>
                  <a:lnTo>
                    <a:pt x="16" y="38"/>
                  </a:lnTo>
                  <a:lnTo>
                    <a:pt x="16" y="38"/>
                  </a:lnTo>
                  <a:lnTo>
                    <a:pt x="14" y="40"/>
                  </a:lnTo>
                  <a:lnTo>
                    <a:pt x="12" y="42"/>
                  </a:lnTo>
                  <a:lnTo>
                    <a:pt x="10" y="42"/>
                  </a:lnTo>
                  <a:lnTo>
                    <a:pt x="10" y="42"/>
                  </a:lnTo>
                  <a:lnTo>
                    <a:pt x="8" y="44"/>
                  </a:lnTo>
                  <a:lnTo>
                    <a:pt x="4" y="44"/>
                  </a:lnTo>
                  <a:lnTo>
                    <a:pt x="2" y="44"/>
                  </a:lnTo>
                  <a:lnTo>
                    <a:pt x="0" y="44"/>
                  </a:lnTo>
                  <a:lnTo>
                    <a:pt x="2" y="36"/>
                  </a:lnTo>
                  <a:lnTo>
                    <a:pt x="2" y="20"/>
                  </a:lnTo>
                  <a:lnTo>
                    <a:pt x="2" y="20"/>
                  </a:lnTo>
                  <a:lnTo>
                    <a:pt x="4" y="16"/>
                  </a:lnTo>
                  <a:lnTo>
                    <a:pt x="4" y="12"/>
                  </a:lnTo>
                  <a:lnTo>
                    <a:pt x="8" y="8"/>
                  </a:lnTo>
                  <a:lnTo>
                    <a:pt x="12" y="4"/>
                  </a:lnTo>
                  <a:lnTo>
                    <a:pt x="14" y="4"/>
                  </a:lnTo>
                  <a:lnTo>
                    <a:pt x="16" y="2"/>
                  </a:lnTo>
                  <a:lnTo>
                    <a:pt x="20" y="0"/>
                  </a:lnTo>
                  <a:lnTo>
                    <a:pt x="26"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89" name="Freeform 250"/>
            <p:cNvSpPr/>
            <p:nvPr/>
          </p:nvSpPr>
          <p:spPr bwMode="gray">
            <a:xfrm>
              <a:off x="1295" y="2684"/>
              <a:ext cx="270" cy="232"/>
            </a:xfrm>
            <a:custGeom>
              <a:avLst/>
              <a:gdLst/>
              <a:ahLst/>
              <a:cxnLst>
                <a:cxn ang="0">
                  <a:pos x="34" y="8"/>
                </a:cxn>
                <a:cxn ang="0">
                  <a:pos x="42" y="24"/>
                </a:cxn>
                <a:cxn ang="0">
                  <a:pos x="36" y="30"/>
                </a:cxn>
                <a:cxn ang="0">
                  <a:pos x="30" y="36"/>
                </a:cxn>
                <a:cxn ang="0">
                  <a:pos x="26" y="40"/>
                </a:cxn>
                <a:cxn ang="0">
                  <a:pos x="0" y="40"/>
                </a:cxn>
                <a:cxn ang="0">
                  <a:pos x="6" y="56"/>
                </a:cxn>
                <a:cxn ang="0">
                  <a:pos x="8" y="60"/>
                </a:cxn>
                <a:cxn ang="0">
                  <a:pos x="12" y="68"/>
                </a:cxn>
                <a:cxn ang="0">
                  <a:pos x="18" y="78"/>
                </a:cxn>
                <a:cxn ang="0">
                  <a:pos x="26" y="90"/>
                </a:cxn>
                <a:cxn ang="0">
                  <a:pos x="38" y="110"/>
                </a:cxn>
                <a:cxn ang="0">
                  <a:pos x="42" y="118"/>
                </a:cxn>
                <a:cxn ang="0">
                  <a:pos x="52" y="140"/>
                </a:cxn>
                <a:cxn ang="0">
                  <a:pos x="68" y="170"/>
                </a:cxn>
                <a:cxn ang="0">
                  <a:pos x="80" y="188"/>
                </a:cxn>
                <a:cxn ang="0">
                  <a:pos x="92" y="212"/>
                </a:cxn>
                <a:cxn ang="0">
                  <a:pos x="96" y="212"/>
                </a:cxn>
                <a:cxn ang="0">
                  <a:pos x="100" y="210"/>
                </a:cxn>
                <a:cxn ang="0">
                  <a:pos x="104" y="206"/>
                </a:cxn>
                <a:cxn ang="0">
                  <a:pos x="104" y="202"/>
                </a:cxn>
                <a:cxn ang="0">
                  <a:pos x="106" y="204"/>
                </a:cxn>
                <a:cxn ang="0">
                  <a:pos x="110" y="204"/>
                </a:cxn>
                <a:cxn ang="0">
                  <a:pos x="136" y="232"/>
                </a:cxn>
                <a:cxn ang="0">
                  <a:pos x="140" y="228"/>
                </a:cxn>
                <a:cxn ang="0">
                  <a:pos x="146" y="220"/>
                </a:cxn>
                <a:cxn ang="0">
                  <a:pos x="152" y="212"/>
                </a:cxn>
                <a:cxn ang="0">
                  <a:pos x="158" y="204"/>
                </a:cxn>
                <a:cxn ang="0">
                  <a:pos x="166" y="200"/>
                </a:cxn>
                <a:cxn ang="0">
                  <a:pos x="194" y="188"/>
                </a:cxn>
                <a:cxn ang="0">
                  <a:pos x="220" y="184"/>
                </a:cxn>
                <a:cxn ang="0">
                  <a:pos x="224" y="182"/>
                </a:cxn>
                <a:cxn ang="0">
                  <a:pos x="248" y="170"/>
                </a:cxn>
                <a:cxn ang="0">
                  <a:pos x="268" y="148"/>
                </a:cxn>
                <a:cxn ang="0">
                  <a:pos x="268" y="132"/>
                </a:cxn>
                <a:cxn ang="0">
                  <a:pos x="268" y="126"/>
                </a:cxn>
                <a:cxn ang="0">
                  <a:pos x="270" y="122"/>
                </a:cxn>
                <a:cxn ang="0">
                  <a:pos x="234" y="124"/>
                </a:cxn>
                <a:cxn ang="0">
                  <a:pos x="232" y="122"/>
                </a:cxn>
                <a:cxn ang="0">
                  <a:pos x="228" y="120"/>
                </a:cxn>
                <a:cxn ang="0">
                  <a:pos x="228" y="116"/>
                </a:cxn>
                <a:cxn ang="0">
                  <a:pos x="220" y="108"/>
                </a:cxn>
                <a:cxn ang="0">
                  <a:pos x="216" y="110"/>
                </a:cxn>
                <a:cxn ang="0">
                  <a:pos x="210" y="110"/>
                </a:cxn>
                <a:cxn ang="0">
                  <a:pos x="206" y="106"/>
                </a:cxn>
                <a:cxn ang="0">
                  <a:pos x="202" y="98"/>
                </a:cxn>
                <a:cxn ang="0">
                  <a:pos x="196" y="88"/>
                </a:cxn>
                <a:cxn ang="0">
                  <a:pos x="192" y="80"/>
                </a:cxn>
                <a:cxn ang="0">
                  <a:pos x="172" y="54"/>
                </a:cxn>
                <a:cxn ang="0">
                  <a:pos x="154" y="52"/>
                </a:cxn>
                <a:cxn ang="0">
                  <a:pos x="150" y="48"/>
                </a:cxn>
                <a:cxn ang="0">
                  <a:pos x="144" y="46"/>
                </a:cxn>
                <a:cxn ang="0">
                  <a:pos x="138" y="40"/>
                </a:cxn>
                <a:cxn ang="0">
                  <a:pos x="130" y="34"/>
                </a:cxn>
                <a:cxn ang="0">
                  <a:pos x="120" y="28"/>
                </a:cxn>
                <a:cxn ang="0">
                  <a:pos x="102" y="16"/>
                </a:cxn>
                <a:cxn ang="0">
                  <a:pos x="68" y="4"/>
                </a:cxn>
                <a:cxn ang="0">
                  <a:pos x="62" y="0"/>
                </a:cxn>
                <a:cxn ang="0">
                  <a:pos x="58" y="2"/>
                </a:cxn>
              </a:cxnLst>
              <a:rect l="0" t="0" r="r" b="b"/>
              <a:pathLst>
                <a:path w="270" h="232">
                  <a:moveTo>
                    <a:pt x="54" y="4"/>
                  </a:moveTo>
                  <a:lnTo>
                    <a:pt x="34" y="8"/>
                  </a:lnTo>
                  <a:lnTo>
                    <a:pt x="42" y="22"/>
                  </a:lnTo>
                  <a:lnTo>
                    <a:pt x="42" y="24"/>
                  </a:lnTo>
                  <a:lnTo>
                    <a:pt x="40" y="26"/>
                  </a:lnTo>
                  <a:lnTo>
                    <a:pt x="36" y="30"/>
                  </a:lnTo>
                  <a:lnTo>
                    <a:pt x="34" y="34"/>
                  </a:lnTo>
                  <a:lnTo>
                    <a:pt x="30" y="36"/>
                  </a:lnTo>
                  <a:lnTo>
                    <a:pt x="28" y="38"/>
                  </a:lnTo>
                  <a:lnTo>
                    <a:pt x="26" y="40"/>
                  </a:lnTo>
                  <a:lnTo>
                    <a:pt x="24" y="42"/>
                  </a:lnTo>
                  <a:lnTo>
                    <a:pt x="0" y="40"/>
                  </a:lnTo>
                  <a:lnTo>
                    <a:pt x="2" y="46"/>
                  </a:lnTo>
                  <a:lnTo>
                    <a:pt x="6" y="56"/>
                  </a:lnTo>
                  <a:lnTo>
                    <a:pt x="6" y="58"/>
                  </a:lnTo>
                  <a:lnTo>
                    <a:pt x="8" y="60"/>
                  </a:lnTo>
                  <a:lnTo>
                    <a:pt x="10" y="64"/>
                  </a:lnTo>
                  <a:lnTo>
                    <a:pt x="12" y="68"/>
                  </a:lnTo>
                  <a:lnTo>
                    <a:pt x="16" y="74"/>
                  </a:lnTo>
                  <a:lnTo>
                    <a:pt x="18" y="78"/>
                  </a:lnTo>
                  <a:lnTo>
                    <a:pt x="22" y="82"/>
                  </a:lnTo>
                  <a:lnTo>
                    <a:pt x="26" y="90"/>
                  </a:lnTo>
                  <a:lnTo>
                    <a:pt x="34" y="100"/>
                  </a:lnTo>
                  <a:lnTo>
                    <a:pt x="38" y="110"/>
                  </a:lnTo>
                  <a:lnTo>
                    <a:pt x="42" y="114"/>
                  </a:lnTo>
                  <a:lnTo>
                    <a:pt x="42" y="118"/>
                  </a:lnTo>
                  <a:lnTo>
                    <a:pt x="46" y="128"/>
                  </a:lnTo>
                  <a:lnTo>
                    <a:pt x="52" y="140"/>
                  </a:lnTo>
                  <a:lnTo>
                    <a:pt x="58" y="152"/>
                  </a:lnTo>
                  <a:lnTo>
                    <a:pt x="68" y="170"/>
                  </a:lnTo>
                  <a:lnTo>
                    <a:pt x="72" y="176"/>
                  </a:lnTo>
                  <a:lnTo>
                    <a:pt x="80" y="188"/>
                  </a:lnTo>
                  <a:lnTo>
                    <a:pt x="86" y="202"/>
                  </a:lnTo>
                  <a:lnTo>
                    <a:pt x="92" y="212"/>
                  </a:lnTo>
                  <a:lnTo>
                    <a:pt x="94" y="216"/>
                  </a:lnTo>
                  <a:lnTo>
                    <a:pt x="96" y="212"/>
                  </a:lnTo>
                  <a:lnTo>
                    <a:pt x="98" y="212"/>
                  </a:lnTo>
                  <a:lnTo>
                    <a:pt x="100" y="210"/>
                  </a:lnTo>
                  <a:lnTo>
                    <a:pt x="102" y="210"/>
                  </a:lnTo>
                  <a:lnTo>
                    <a:pt x="104" y="206"/>
                  </a:lnTo>
                  <a:lnTo>
                    <a:pt x="104" y="202"/>
                  </a:lnTo>
                  <a:lnTo>
                    <a:pt x="104" y="202"/>
                  </a:lnTo>
                  <a:lnTo>
                    <a:pt x="104" y="202"/>
                  </a:lnTo>
                  <a:lnTo>
                    <a:pt x="106" y="204"/>
                  </a:lnTo>
                  <a:lnTo>
                    <a:pt x="108" y="204"/>
                  </a:lnTo>
                  <a:lnTo>
                    <a:pt x="110" y="204"/>
                  </a:lnTo>
                  <a:lnTo>
                    <a:pt x="114" y="204"/>
                  </a:lnTo>
                  <a:lnTo>
                    <a:pt x="136" y="232"/>
                  </a:lnTo>
                  <a:lnTo>
                    <a:pt x="140" y="228"/>
                  </a:lnTo>
                  <a:lnTo>
                    <a:pt x="140" y="228"/>
                  </a:lnTo>
                  <a:lnTo>
                    <a:pt x="142" y="224"/>
                  </a:lnTo>
                  <a:lnTo>
                    <a:pt x="146" y="220"/>
                  </a:lnTo>
                  <a:lnTo>
                    <a:pt x="148" y="216"/>
                  </a:lnTo>
                  <a:lnTo>
                    <a:pt x="152" y="212"/>
                  </a:lnTo>
                  <a:lnTo>
                    <a:pt x="156" y="206"/>
                  </a:lnTo>
                  <a:lnTo>
                    <a:pt x="158" y="204"/>
                  </a:lnTo>
                  <a:lnTo>
                    <a:pt x="160" y="202"/>
                  </a:lnTo>
                  <a:lnTo>
                    <a:pt x="166" y="200"/>
                  </a:lnTo>
                  <a:lnTo>
                    <a:pt x="178" y="194"/>
                  </a:lnTo>
                  <a:lnTo>
                    <a:pt x="194" y="188"/>
                  </a:lnTo>
                  <a:lnTo>
                    <a:pt x="208" y="184"/>
                  </a:lnTo>
                  <a:lnTo>
                    <a:pt x="220" y="184"/>
                  </a:lnTo>
                  <a:lnTo>
                    <a:pt x="220" y="182"/>
                  </a:lnTo>
                  <a:lnTo>
                    <a:pt x="224" y="182"/>
                  </a:lnTo>
                  <a:lnTo>
                    <a:pt x="236" y="178"/>
                  </a:lnTo>
                  <a:lnTo>
                    <a:pt x="248" y="170"/>
                  </a:lnTo>
                  <a:lnTo>
                    <a:pt x="260" y="160"/>
                  </a:lnTo>
                  <a:lnTo>
                    <a:pt x="268" y="148"/>
                  </a:lnTo>
                  <a:lnTo>
                    <a:pt x="270" y="132"/>
                  </a:lnTo>
                  <a:lnTo>
                    <a:pt x="268" y="132"/>
                  </a:lnTo>
                  <a:lnTo>
                    <a:pt x="268" y="130"/>
                  </a:lnTo>
                  <a:lnTo>
                    <a:pt x="268" y="126"/>
                  </a:lnTo>
                  <a:lnTo>
                    <a:pt x="268" y="124"/>
                  </a:lnTo>
                  <a:lnTo>
                    <a:pt x="270" y="122"/>
                  </a:lnTo>
                  <a:lnTo>
                    <a:pt x="254" y="124"/>
                  </a:lnTo>
                  <a:lnTo>
                    <a:pt x="234" y="124"/>
                  </a:lnTo>
                  <a:lnTo>
                    <a:pt x="234" y="124"/>
                  </a:lnTo>
                  <a:lnTo>
                    <a:pt x="232" y="122"/>
                  </a:lnTo>
                  <a:lnTo>
                    <a:pt x="230" y="122"/>
                  </a:lnTo>
                  <a:lnTo>
                    <a:pt x="228" y="120"/>
                  </a:lnTo>
                  <a:lnTo>
                    <a:pt x="228" y="118"/>
                  </a:lnTo>
                  <a:lnTo>
                    <a:pt x="228" y="116"/>
                  </a:lnTo>
                  <a:lnTo>
                    <a:pt x="230" y="110"/>
                  </a:lnTo>
                  <a:lnTo>
                    <a:pt x="220" y="108"/>
                  </a:lnTo>
                  <a:lnTo>
                    <a:pt x="218" y="108"/>
                  </a:lnTo>
                  <a:lnTo>
                    <a:pt x="216" y="110"/>
                  </a:lnTo>
                  <a:lnTo>
                    <a:pt x="214" y="110"/>
                  </a:lnTo>
                  <a:lnTo>
                    <a:pt x="210" y="110"/>
                  </a:lnTo>
                  <a:lnTo>
                    <a:pt x="206" y="108"/>
                  </a:lnTo>
                  <a:lnTo>
                    <a:pt x="206" y="106"/>
                  </a:lnTo>
                  <a:lnTo>
                    <a:pt x="204" y="102"/>
                  </a:lnTo>
                  <a:lnTo>
                    <a:pt x="202" y="98"/>
                  </a:lnTo>
                  <a:lnTo>
                    <a:pt x="200" y="92"/>
                  </a:lnTo>
                  <a:lnTo>
                    <a:pt x="196" y="88"/>
                  </a:lnTo>
                  <a:lnTo>
                    <a:pt x="194" y="84"/>
                  </a:lnTo>
                  <a:lnTo>
                    <a:pt x="192" y="80"/>
                  </a:lnTo>
                  <a:lnTo>
                    <a:pt x="192" y="80"/>
                  </a:lnTo>
                  <a:lnTo>
                    <a:pt x="172" y="54"/>
                  </a:lnTo>
                  <a:lnTo>
                    <a:pt x="154" y="54"/>
                  </a:lnTo>
                  <a:lnTo>
                    <a:pt x="154" y="52"/>
                  </a:lnTo>
                  <a:lnTo>
                    <a:pt x="152" y="50"/>
                  </a:lnTo>
                  <a:lnTo>
                    <a:pt x="150" y="48"/>
                  </a:lnTo>
                  <a:lnTo>
                    <a:pt x="144" y="46"/>
                  </a:lnTo>
                  <a:lnTo>
                    <a:pt x="144" y="46"/>
                  </a:lnTo>
                  <a:lnTo>
                    <a:pt x="142" y="44"/>
                  </a:lnTo>
                  <a:lnTo>
                    <a:pt x="138" y="40"/>
                  </a:lnTo>
                  <a:lnTo>
                    <a:pt x="134" y="38"/>
                  </a:lnTo>
                  <a:lnTo>
                    <a:pt x="130" y="34"/>
                  </a:lnTo>
                  <a:lnTo>
                    <a:pt x="124" y="30"/>
                  </a:lnTo>
                  <a:lnTo>
                    <a:pt x="120" y="28"/>
                  </a:lnTo>
                  <a:lnTo>
                    <a:pt x="114" y="26"/>
                  </a:lnTo>
                  <a:lnTo>
                    <a:pt x="102" y="16"/>
                  </a:lnTo>
                  <a:lnTo>
                    <a:pt x="94" y="16"/>
                  </a:lnTo>
                  <a:lnTo>
                    <a:pt x="68" y="4"/>
                  </a:lnTo>
                  <a:lnTo>
                    <a:pt x="62" y="0"/>
                  </a:lnTo>
                  <a:lnTo>
                    <a:pt x="62" y="0"/>
                  </a:lnTo>
                  <a:lnTo>
                    <a:pt x="60" y="2"/>
                  </a:lnTo>
                  <a:lnTo>
                    <a:pt x="58" y="2"/>
                  </a:lnTo>
                  <a:lnTo>
                    <a:pt x="54" y="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90" name="Freeform 251"/>
            <p:cNvSpPr/>
            <p:nvPr/>
          </p:nvSpPr>
          <p:spPr bwMode="gray">
            <a:xfrm>
              <a:off x="1389" y="2886"/>
              <a:ext cx="42" cy="66"/>
            </a:xfrm>
            <a:custGeom>
              <a:avLst/>
              <a:gdLst/>
              <a:ahLst/>
              <a:cxnLst>
                <a:cxn ang="0">
                  <a:pos x="20" y="66"/>
                </a:cxn>
                <a:cxn ang="0">
                  <a:pos x="16" y="64"/>
                </a:cxn>
                <a:cxn ang="0">
                  <a:pos x="12" y="62"/>
                </a:cxn>
                <a:cxn ang="0">
                  <a:pos x="10" y="62"/>
                </a:cxn>
                <a:cxn ang="0">
                  <a:pos x="10" y="60"/>
                </a:cxn>
                <a:cxn ang="0">
                  <a:pos x="8" y="46"/>
                </a:cxn>
                <a:cxn ang="0">
                  <a:pos x="2" y="38"/>
                </a:cxn>
                <a:cxn ang="0">
                  <a:pos x="2" y="36"/>
                </a:cxn>
                <a:cxn ang="0">
                  <a:pos x="2" y="32"/>
                </a:cxn>
                <a:cxn ang="0">
                  <a:pos x="2" y="26"/>
                </a:cxn>
                <a:cxn ang="0">
                  <a:pos x="2" y="20"/>
                </a:cxn>
                <a:cxn ang="0">
                  <a:pos x="0" y="14"/>
                </a:cxn>
                <a:cxn ang="0">
                  <a:pos x="0" y="14"/>
                </a:cxn>
                <a:cxn ang="0">
                  <a:pos x="2" y="12"/>
                </a:cxn>
                <a:cxn ang="0">
                  <a:pos x="4" y="10"/>
                </a:cxn>
                <a:cxn ang="0">
                  <a:pos x="6" y="8"/>
                </a:cxn>
                <a:cxn ang="0">
                  <a:pos x="8" y="8"/>
                </a:cxn>
                <a:cxn ang="0">
                  <a:pos x="8" y="8"/>
                </a:cxn>
                <a:cxn ang="0">
                  <a:pos x="8" y="6"/>
                </a:cxn>
                <a:cxn ang="0">
                  <a:pos x="10" y="4"/>
                </a:cxn>
                <a:cxn ang="0">
                  <a:pos x="10" y="2"/>
                </a:cxn>
                <a:cxn ang="0">
                  <a:pos x="10" y="2"/>
                </a:cxn>
                <a:cxn ang="0">
                  <a:pos x="10" y="0"/>
                </a:cxn>
                <a:cxn ang="0">
                  <a:pos x="10" y="0"/>
                </a:cxn>
                <a:cxn ang="0">
                  <a:pos x="14" y="2"/>
                </a:cxn>
                <a:cxn ang="0">
                  <a:pos x="14" y="2"/>
                </a:cxn>
                <a:cxn ang="0">
                  <a:pos x="18" y="2"/>
                </a:cxn>
                <a:cxn ang="0">
                  <a:pos x="20" y="2"/>
                </a:cxn>
                <a:cxn ang="0">
                  <a:pos x="42" y="30"/>
                </a:cxn>
                <a:cxn ang="0">
                  <a:pos x="42" y="30"/>
                </a:cxn>
                <a:cxn ang="0">
                  <a:pos x="40" y="32"/>
                </a:cxn>
                <a:cxn ang="0">
                  <a:pos x="38" y="34"/>
                </a:cxn>
                <a:cxn ang="0">
                  <a:pos x="38" y="36"/>
                </a:cxn>
                <a:cxn ang="0">
                  <a:pos x="38" y="40"/>
                </a:cxn>
                <a:cxn ang="0">
                  <a:pos x="40" y="40"/>
                </a:cxn>
                <a:cxn ang="0">
                  <a:pos x="40" y="42"/>
                </a:cxn>
                <a:cxn ang="0">
                  <a:pos x="40" y="44"/>
                </a:cxn>
                <a:cxn ang="0">
                  <a:pos x="40" y="46"/>
                </a:cxn>
                <a:cxn ang="0">
                  <a:pos x="40" y="48"/>
                </a:cxn>
                <a:cxn ang="0">
                  <a:pos x="38" y="48"/>
                </a:cxn>
                <a:cxn ang="0">
                  <a:pos x="36" y="48"/>
                </a:cxn>
                <a:cxn ang="0">
                  <a:pos x="36" y="48"/>
                </a:cxn>
                <a:cxn ang="0">
                  <a:pos x="34" y="48"/>
                </a:cxn>
                <a:cxn ang="0">
                  <a:pos x="34" y="50"/>
                </a:cxn>
                <a:cxn ang="0">
                  <a:pos x="32" y="52"/>
                </a:cxn>
                <a:cxn ang="0">
                  <a:pos x="30" y="54"/>
                </a:cxn>
                <a:cxn ang="0">
                  <a:pos x="28" y="56"/>
                </a:cxn>
                <a:cxn ang="0">
                  <a:pos x="28" y="56"/>
                </a:cxn>
                <a:cxn ang="0">
                  <a:pos x="30" y="60"/>
                </a:cxn>
                <a:cxn ang="0">
                  <a:pos x="28" y="62"/>
                </a:cxn>
                <a:cxn ang="0">
                  <a:pos x="28" y="62"/>
                </a:cxn>
                <a:cxn ang="0">
                  <a:pos x="26" y="60"/>
                </a:cxn>
                <a:cxn ang="0">
                  <a:pos x="24" y="60"/>
                </a:cxn>
                <a:cxn ang="0">
                  <a:pos x="24" y="62"/>
                </a:cxn>
                <a:cxn ang="0">
                  <a:pos x="22" y="64"/>
                </a:cxn>
                <a:cxn ang="0">
                  <a:pos x="20" y="66"/>
                </a:cxn>
                <a:cxn ang="0">
                  <a:pos x="20" y="66"/>
                </a:cxn>
              </a:cxnLst>
              <a:rect l="0" t="0" r="r" b="b"/>
              <a:pathLst>
                <a:path w="42" h="66">
                  <a:moveTo>
                    <a:pt x="20" y="66"/>
                  </a:moveTo>
                  <a:lnTo>
                    <a:pt x="16" y="64"/>
                  </a:lnTo>
                  <a:lnTo>
                    <a:pt x="12" y="62"/>
                  </a:lnTo>
                  <a:lnTo>
                    <a:pt x="10" y="62"/>
                  </a:lnTo>
                  <a:lnTo>
                    <a:pt x="10" y="60"/>
                  </a:lnTo>
                  <a:lnTo>
                    <a:pt x="8" y="46"/>
                  </a:lnTo>
                  <a:lnTo>
                    <a:pt x="2" y="38"/>
                  </a:lnTo>
                  <a:lnTo>
                    <a:pt x="2" y="36"/>
                  </a:lnTo>
                  <a:lnTo>
                    <a:pt x="2" y="32"/>
                  </a:lnTo>
                  <a:lnTo>
                    <a:pt x="2" y="26"/>
                  </a:lnTo>
                  <a:lnTo>
                    <a:pt x="2" y="20"/>
                  </a:lnTo>
                  <a:lnTo>
                    <a:pt x="0" y="14"/>
                  </a:lnTo>
                  <a:lnTo>
                    <a:pt x="0" y="14"/>
                  </a:lnTo>
                  <a:lnTo>
                    <a:pt x="2" y="12"/>
                  </a:lnTo>
                  <a:lnTo>
                    <a:pt x="4" y="10"/>
                  </a:lnTo>
                  <a:lnTo>
                    <a:pt x="6" y="8"/>
                  </a:lnTo>
                  <a:lnTo>
                    <a:pt x="8" y="8"/>
                  </a:lnTo>
                  <a:lnTo>
                    <a:pt x="8" y="8"/>
                  </a:lnTo>
                  <a:lnTo>
                    <a:pt x="8" y="6"/>
                  </a:lnTo>
                  <a:lnTo>
                    <a:pt x="10" y="4"/>
                  </a:lnTo>
                  <a:lnTo>
                    <a:pt x="10" y="2"/>
                  </a:lnTo>
                  <a:lnTo>
                    <a:pt x="10" y="2"/>
                  </a:lnTo>
                  <a:lnTo>
                    <a:pt x="10" y="0"/>
                  </a:lnTo>
                  <a:lnTo>
                    <a:pt x="10" y="0"/>
                  </a:lnTo>
                  <a:lnTo>
                    <a:pt x="14" y="2"/>
                  </a:lnTo>
                  <a:lnTo>
                    <a:pt x="14" y="2"/>
                  </a:lnTo>
                  <a:lnTo>
                    <a:pt x="18" y="2"/>
                  </a:lnTo>
                  <a:lnTo>
                    <a:pt x="20" y="2"/>
                  </a:lnTo>
                  <a:lnTo>
                    <a:pt x="42" y="30"/>
                  </a:lnTo>
                  <a:lnTo>
                    <a:pt x="42" y="30"/>
                  </a:lnTo>
                  <a:lnTo>
                    <a:pt x="40" y="32"/>
                  </a:lnTo>
                  <a:lnTo>
                    <a:pt x="38" y="34"/>
                  </a:lnTo>
                  <a:lnTo>
                    <a:pt x="38" y="36"/>
                  </a:lnTo>
                  <a:lnTo>
                    <a:pt x="38" y="40"/>
                  </a:lnTo>
                  <a:lnTo>
                    <a:pt x="40" y="40"/>
                  </a:lnTo>
                  <a:lnTo>
                    <a:pt x="40" y="42"/>
                  </a:lnTo>
                  <a:lnTo>
                    <a:pt x="40" y="44"/>
                  </a:lnTo>
                  <a:lnTo>
                    <a:pt x="40" y="46"/>
                  </a:lnTo>
                  <a:lnTo>
                    <a:pt x="40" y="48"/>
                  </a:lnTo>
                  <a:lnTo>
                    <a:pt x="38" y="48"/>
                  </a:lnTo>
                  <a:lnTo>
                    <a:pt x="36" y="48"/>
                  </a:lnTo>
                  <a:lnTo>
                    <a:pt x="36" y="48"/>
                  </a:lnTo>
                  <a:lnTo>
                    <a:pt x="34" y="48"/>
                  </a:lnTo>
                  <a:lnTo>
                    <a:pt x="34" y="50"/>
                  </a:lnTo>
                  <a:lnTo>
                    <a:pt x="32" y="52"/>
                  </a:lnTo>
                  <a:lnTo>
                    <a:pt x="30" y="54"/>
                  </a:lnTo>
                  <a:lnTo>
                    <a:pt x="28" y="56"/>
                  </a:lnTo>
                  <a:lnTo>
                    <a:pt x="28" y="56"/>
                  </a:lnTo>
                  <a:lnTo>
                    <a:pt x="30" y="60"/>
                  </a:lnTo>
                  <a:lnTo>
                    <a:pt x="28" y="62"/>
                  </a:lnTo>
                  <a:lnTo>
                    <a:pt x="28" y="62"/>
                  </a:lnTo>
                  <a:lnTo>
                    <a:pt x="26" y="60"/>
                  </a:lnTo>
                  <a:lnTo>
                    <a:pt x="24" y="60"/>
                  </a:lnTo>
                  <a:lnTo>
                    <a:pt x="24" y="62"/>
                  </a:lnTo>
                  <a:lnTo>
                    <a:pt x="22" y="64"/>
                  </a:lnTo>
                  <a:lnTo>
                    <a:pt x="20" y="66"/>
                  </a:lnTo>
                  <a:lnTo>
                    <a:pt x="20" y="6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91" name="Freeform 252"/>
            <p:cNvSpPr/>
            <p:nvPr/>
          </p:nvSpPr>
          <p:spPr bwMode="gray">
            <a:xfrm>
              <a:off x="1409" y="2868"/>
              <a:ext cx="118" cy="86"/>
            </a:xfrm>
            <a:custGeom>
              <a:avLst/>
              <a:gdLst/>
              <a:ahLst/>
              <a:cxnLst>
                <a:cxn ang="0">
                  <a:pos x="118" y="28"/>
                </a:cxn>
                <a:cxn ang="0">
                  <a:pos x="102" y="32"/>
                </a:cxn>
                <a:cxn ang="0">
                  <a:pos x="94" y="38"/>
                </a:cxn>
                <a:cxn ang="0">
                  <a:pos x="86" y="46"/>
                </a:cxn>
                <a:cxn ang="0">
                  <a:pos x="80" y="54"/>
                </a:cxn>
                <a:cxn ang="0">
                  <a:pos x="74" y="58"/>
                </a:cxn>
                <a:cxn ang="0">
                  <a:pos x="68" y="60"/>
                </a:cxn>
                <a:cxn ang="0">
                  <a:pos x="62" y="62"/>
                </a:cxn>
                <a:cxn ang="0">
                  <a:pos x="58" y="64"/>
                </a:cxn>
                <a:cxn ang="0">
                  <a:pos x="54" y="64"/>
                </a:cxn>
                <a:cxn ang="0">
                  <a:pos x="52" y="64"/>
                </a:cxn>
                <a:cxn ang="0">
                  <a:pos x="36" y="78"/>
                </a:cxn>
                <a:cxn ang="0">
                  <a:pos x="6" y="86"/>
                </a:cxn>
                <a:cxn ang="0">
                  <a:pos x="2" y="84"/>
                </a:cxn>
                <a:cxn ang="0">
                  <a:pos x="0" y="84"/>
                </a:cxn>
                <a:cxn ang="0">
                  <a:pos x="0" y="84"/>
                </a:cxn>
                <a:cxn ang="0">
                  <a:pos x="2" y="84"/>
                </a:cxn>
                <a:cxn ang="0">
                  <a:pos x="4" y="80"/>
                </a:cxn>
                <a:cxn ang="0">
                  <a:pos x="4" y="80"/>
                </a:cxn>
                <a:cxn ang="0">
                  <a:pos x="6" y="80"/>
                </a:cxn>
                <a:cxn ang="0">
                  <a:pos x="8" y="80"/>
                </a:cxn>
                <a:cxn ang="0">
                  <a:pos x="10" y="78"/>
                </a:cxn>
                <a:cxn ang="0">
                  <a:pos x="8" y="74"/>
                </a:cxn>
                <a:cxn ang="0">
                  <a:pos x="12" y="68"/>
                </a:cxn>
                <a:cxn ang="0">
                  <a:pos x="14" y="68"/>
                </a:cxn>
                <a:cxn ang="0">
                  <a:pos x="14" y="66"/>
                </a:cxn>
                <a:cxn ang="0">
                  <a:pos x="16" y="66"/>
                </a:cxn>
                <a:cxn ang="0">
                  <a:pos x="18" y="66"/>
                </a:cxn>
                <a:cxn ang="0">
                  <a:pos x="20" y="66"/>
                </a:cxn>
                <a:cxn ang="0">
                  <a:pos x="20" y="66"/>
                </a:cxn>
                <a:cxn ang="0">
                  <a:pos x="22" y="64"/>
                </a:cxn>
                <a:cxn ang="0">
                  <a:pos x="20" y="62"/>
                </a:cxn>
                <a:cxn ang="0">
                  <a:pos x="20" y="60"/>
                </a:cxn>
                <a:cxn ang="0">
                  <a:pos x="20" y="58"/>
                </a:cxn>
                <a:cxn ang="0">
                  <a:pos x="18" y="56"/>
                </a:cxn>
                <a:cxn ang="0">
                  <a:pos x="18" y="54"/>
                </a:cxn>
                <a:cxn ang="0">
                  <a:pos x="18" y="50"/>
                </a:cxn>
                <a:cxn ang="0">
                  <a:pos x="22" y="48"/>
                </a:cxn>
                <a:cxn ang="0">
                  <a:pos x="22" y="48"/>
                </a:cxn>
                <a:cxn ang="0">
                  <a:pos x="24" y="46"/>
                </a:cxn>
                <a:cxn ang="0">
                  <a:pos x="26" y="44"/>
                </a:cxn>
                <a:cxn ang="0">
                  <a:pos x="26" y="44"/>
                </a:cxn>
                <a:cxn ang="0">
                  <a:pos x="28" y="42"/>
                </a:cxn>
                <a:cxn ang="0">
                  <a:pos x="30" y="38"/>
                </a:cxn>
                <a:cxn ang="0">
                  <a:pos x="34" y="34"/>
                </a:cxn>
                <a:cxn ang="0">
                  <a:pos x="38" y="30"/>
                </a:cxn>
                <a:cxn ang="0">
                  <a:pos x="40" y="24"/>
                </a:cxn>
                <a:cxn ang="0">
                  <a:pos x="44" y="20"/>
                </a:cxn>
                <a:cxn ang="0">
                  <a:pos x="48" y="18"/>
                </a:cxn>
                <a:cxn ang="0">
                  <a:pos x="50" y="16"/>
                </a:cxn>
                <a:cxn ang="0">
                  <a:pos x="54" y="14"/>
                </a:cxn>
                <a:cxn ang="0">
                  <a:pos x="66" y="10"/>
                </a:cxn>
                <a:cxn ang="0">
                  <a:pos x="80" y="6"/>
                </a:cxn>
                <a:cxn ang="0">
                  <a:pos x="94" y="0"/>
                </a:cxn>
                <a:cxn ang="0">
                  <a:pos x="104" y="0"/>
                </a:cxn>
                <a:cxn ang="0">
                  <a:pos x="104" y="0"/>
                </a:cxn>
                <a:cxn ang="0">
                  <a:pos x="106" y="0"/>
                </a:cxn>
                <a:cxn ang="0">
                  <a:pos x="108" y="2"/>
                </a:cxn>
                <a:cxn ang="0">
                  <a:pos x="118" y="28"/>
                </a:cxn>
              </a:cxnLst>
              <a:rect l="0" t="0" r="r" b="b"/>
              <a:pathLst>
                <a:path w="118" h="86">
                  <a:moveTo>
                    <a:pt x="118" y="28"/>
                  </a:moveTo>
                  <a:lnTo>
                    <a:pt x="102" y="32"/>
                  </a:lnTo>
                  <a:lnTo>
                    <a:pt x="94" y="38"/>
                  </a:lnTo>
                  <a:lnTo>
                    <a:pt x="86" y="46"/>
                  </a:lnTo>
                  <a:lnTo>
                    <a:pt x="80" y="54"/>
                  </a:lnTo>
                  <a:lnTo>
                    <a:pt x="74" y="58"/>
                  </a:lnTo>
                  <a:lnTo>
                    <a:pt x="68" y="60"/>
                  </a:lnTo>
                  <a:lnTo>
                    <a:pt x="62" y="62"/>
                  </a:lnTo>
                  <a:lnTo>
                    <a:pt x="58" y="64"/>
                  </a:lnTo>
                  <a:lnTo>
                    <a:pt x="54" y="64"/>
                  </a:lnTo>
                  <a:lnTo>
                    <a:pt x="52" y="64"/>
                  </a:lnTo>
                  <a:lnTo>
                    <a:pt x="36" y="78"/>
                  </a:lnTo>
                  <a:lnTo>
                    <a:pt x="6" y="86"/>
                  </a:lnTo>
                  <a:lnTo>
                    <a:pt x="2" y="84"/>
                  </a:lnTo>
                  <a:lnTo>
                    <a:pt x="0" y="84"/>
                  </a:lnTo>
                  <a:lnTo>
                    <a:pt x="0" y="84"/>
                  </a:lnTo>
                  <a:lnTo>
                    <a:pt x="2" y="84"/>
                  </a:lnTo>
                  <a:lnTo>
                    <a:pt x="4" y="80"/>
                  </a:lnTo>
                  <a:lnTo>
                    <a:pt x="4" y="80"/>
                  </a:lnTo>
                  <a:lnTo>
                    <a:pt x="6" y="80"/>
                  </a:lnTo>
                  <a:lnTo>
                    <a:pt x="8" y="80"/>
                  </a:lnTo>
                  <a:lnTo>
                    <a:pt x="10" y="78"/>
                  </a:lnTo>
                  <a:lnTo>
                    <a:pt x="8" y="74"/>
                  </a:lnTo>
                  <a:lnTo>
                    <a:pt x="12" y="68"/>
                  </a:lnTo>
                  <a:lnTo>
                    <a:pt x="14" y="68"/>
                  </a:lnTo>
                  <a:lnTo>
                    <a:pt x="14" y="66"/>
                  </a:lnTo>
                  <a:lnTo>
                    <a:pt x="16" y="66"/>
                  </a:lnTo>
                  <a:lnTo>
                    <a:pt x="18" y="66"/>
                  </a:lnTo>
                  <a:lnTo>
                    <a:pt x="20" y="66"/>
                  </a:lnTo>
                  <a:lnTo>
                    <a:pt x="20" y="66"/>
                  </a:lnTo>
                  <a:lnTo>
                    <a:pt x="22" y="64"/>
                  </a:lnTo>
                  <a:lnTo>
                    <a:pt x="20" y="62"/>
                  </a:lnTo>
                  <a:lnTo>
                    <a:pt x="20" y="60"/>
                  </a:lnTo>
                  <a:lnTo>
                    <a:pt x="20" y="58"/>
                  </a:lnTo>
                  <a:lnTo>
                    <a:pt x="18" y="56"/>
                  </a:lnTo>
                  <a:lnTo>
                    <a:pt x="18" y="54"/>
                  </a:lnTo>
                  <a:lnTo>
                    <a:pt x="18" y="50"/>
                  </a:lnTo>
                  <a:lnTo>
                    <a:pt x="22" y="48"/>
                  </a:lnTo>
                  <a:lnTo>
                    <a:pt x="22" y="48"/>
                  </a:lnTo>
                  <a:lnTo>
                    <a:pt x="24" y="46"/>
                  </a:lnTo>
                  <a:lnTo>
                    <a:pt x="26" y="44"/>
                  </a:lnTo>
                  <a:lnTo>
                    <a:pt x="26" y="44"/>
                  </a:lnTo>
                  <a:lnTo>
                    <a:pt x="28" y="42"/>
                  </a:lnTo>
                  <a:lnTo>
                    <a:pt x="30" y="38"/>
                  </a:lnTo>
                  <a:lnTo>
                    <a:pt x="34" y="34"/>
                  </a:lnTo>
                  <a:lnTo>
                    <a:pt x="38" y="30"/>
                  </a:lnTo>
                  <a:lnTo>
                    <a:pt x="40" y="24"/>
                  </a:lnTo>
                  <a:lnTo>
                    <a:pt x="44" y="20"/>
                  </a:lnTo>
                  <a:lnTo>
                    <a:pt x="48" y="18"/>
                  </a:lnTo>
                  <a:lnTo>
                    <a:pt x="50" y="16"/>
                  </a:lnTo>
                  <a:lnTo>
                    <a:pt x="54" y="14"/>
                  </a:lnTo>
                  <a:lnTo>
                    <a:pt x="66" y="10"/>
                  </a:lnTo>
                  <a:lnTo>
                    <a:pt x="80" y="6"/>
                  </a:lnTo>
                  <a:lnTo>
                    <a:pt x="94" y="0"/>
                  </a:lnTo>
                  <a:lnTo>
                    <a:pt x="104" y="0"/>
                  </a:lnTo>
                  <a:lnTo>
                    <a:pt x="104" y="0"/>
                  </a:lnTo>
                  <a:lnTo>
                    <a:pt x="106" y="0"/>
                  </a:lnTo>
                  <a:lnTo>
                    <a:pt x="108" y="2"/>
                  </a:lnTo>
                  <a:lnTo>
                    <a:pt x="118" y="2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92" name="Freeform 253"/>
            <p:cNvSpPr/>
            <p:nvPr/>
          </p:nvSpPr>
          <p:spPr bwMode="gray">
            <a:xfrm>
              <a:off x="1515" y="2794"/>
              <a:ext cx="92" cy="102"/>
            </a:xfrm>
            <a:custGeom>
              <a:avLst/>
              <a:gdLst/>
              <a:ahLst/>
              <a:cxnLst>
                <a:cxn ang="0">
                  <a:pos x="72" y="0"/>
                </a:cxn>
                <a:cxn ang="0">
                  <a:pos x="72" y="4"/>
                </a:cxn>
                <a:cxn ang="0">
                  <a:pos x="72" y="8"/>
                </a:cxn>
                <a:cxn ang="0">
                  <a:pos x="72" y="8"/>
                </a:cxn>
                <a:cxn ang="0">
                  <a:pos x="76" y="14"/>
                </a:cxn>
                <a:cxn ang="0">
                  <a:pos x="80" y="18"/>
                </a:cxn>
                <a:cxn ang="0">
                  <a:pos x="84" y="22"/>
                </a:cxn>
                <a:cxn ang="0">
                  <a:pos x="88" y="22"/>
                </a:cxn>
                <a:cxn ang="0">
                  <a:pos x="90" y="24"/>
                </a:cxn>
                <a:cxn ang="0">
                  <a:pos x="90" y="24"/>
                </a:cxn>
                <a:cxn ang="0">
                  <a:pos x="92" y="30"/>
                </a:cxn>
                <a:cxn ang="0">
                  <a:pos x="92" y="34"/>
                </a:cxn>
                <a:cxn ang="0">
                  <a:pos x="90" y="40"/>
                </a:cxn>
                <a:cxn ang="0">
                  <a:pos x="86" y="44"/>
                </a:cxn>
                <a:cxn ang="0">
                  <a:pos x="82" y="46"/>
                </a:cxn>
                <a:cxn ang="0">
                  <a:pos x="78" y="50"/>
                </a:cxn>
                <a:cxn ang="0">
                  <a:pos x="76" y="50"/>
                </a:cxn>
                <a:cxn ang="0">
                  <a:pos x="74" y="50"/>
                </a:cxn>
                <a:cxn ang="0">
                  <a:pos x="74" y="56"/>
                </a:cxn>
                <a:cxn ang="0">
                  <a:pos x="72" y="58"/>
                </a:cxn>
                <a:cxn ang="0">
                  <a:pos x="70" y="62"/>
                </a:cxn>
                <a:cxn ang="0">
                  <a:pos x="66" y="64"/>
                </a:cxn>
                <a:cxn ang="0">
                  <a:pos x="64" y="64"/>
                </a:cxn>
                <a:cxn ang="0">
                  <a:pos x="64" y="66"/>
                </a:cxn>
                <a:cxn ang="0">
                  <a:pos x="58" y="66"/>
                </a:cxn>
                <a:cxn ang="0">
                  <a:pos x="54" y="68"/>
                </a:cxn>
                <a:cxn ang="0">
                  <a:pos x="52" y="72"/>
                </a:cxn>
                <a:cxn ang="0">
                  <a:pos x="50" y="74"/>
                </a:cxn>
                <a:cxn ang="0">
                  <a:pos x="50" y="76"/>
                </a:cxn>
                <a:cxn ang="0">
                  <a:pos x="50" y="78"/>
                </a:cxn>
                <a:cxn ang="0">
                  <a:pos x="50" y="80"/>
                </a:cxn>
                <a:cxn ang="0">
                  <a:pos x="48" y="82"/>
                </a:cxn>
                <a:cxn ang="0">
                  <a:pos x="42" y="90"/>
                </a:cxn>
                <a:cxn ang="0">
                  <a:pos x="30" y="98"/>
                </a:cxn>
                <a:cxn ang="0">
                  <a:pos x="12" y="102"/>
                </a:cxn>
                <a:cxn ang="0">
                  <a:pos x="2" y="76"/>
                </a:cxn>
                <a:cxn ang="0">
                  <a:pos x="0" y="74"/>
                </a:cxn>
                <a:cxn ang="0">
                  <a:pos x="0" y="74"/>
                </a:cxn>
                <a:cxn ang="0">
                  <a:pos x="0" y="74"/>
                </a:cxn>
                <a:cxn ang="0">
                  <a:pos x="2" y="72"/>
                </a:cxn>
                <a:cxn ang="0">
                  <a:pos x="12" y="68"/>
                </a:cxn>
                <a:cxn ang="0">
                  <a:pos x="26" y="62"/>
                </a:cxn>
                <a:cxn ang="0">
                  <a:pos x="38" y="54"/>
                </a:cxn>
                <a:cxn ang="0">
                  <a:pos x="46" y="42"/>
                </a:cxn>
                <a:cxn ang="0">
                  <a:pos x="50" y="28"/>
                </a:cxn>
                <a:cxn ang="0">
                  <a:pos x="50" y="26"/>
                </a:cxn>
                <a:cxn ang="0">
                  <a:pos x="50" y="24"/>
                </a:cxn>
                <a:cxn ang="0">
                  <a:pos x="48" y="20"/>
                </a:cxn>
                <a:cxn ang="0">
                  <a:pos x="48" y="18"/>
                </a:cxn>
                <a:cxn ang="0">
                  <a:pos x="48" y="16"/>
                </a:cxn>
                <a:cxn ang="0">
                  <a:pos x="48" y="14"/>
                </a:cxn>
                <a:cxn ang="0">
                  <a:pos x="48" y="12"/>
                </a:cxn>
                <a:cxn ang="0">
                  <a:pos x="50" y="12"/>
                </a:cxn>
                <a:cxn ang="0">
                  <a:pos x="52" y="12"/>
                </a:cxn>
                <a:cxn ang="0">
                  <a:pos x="54" y="12"/>
                </a:cxn>
                <a:cxn ang="0">
                  <a:pos x="58" y="10"/>
                </a:cxn>
                <a:cxn ang="0">
                  <a:pos x="60" y="8"/>
                </a:cxn>
                <a:cxn ang="0">
                  <a:pos x="60" y="8"/>
                </a:cxn>
                <a:cxn ang="0">
                  <a:pos x="60" y="6"/>
                </a:cxn>
                <a:cxn ang="0">
                  <a:pos x="62" y="4"/>
                </a:cxn>
                <a:cxn ang="0">
                  <a:pos x="64" y="4"/>
                </a:cxn>
                <a:cxn ang="0">
                  <a:pos x="64" y="4"/>
                </a:cxn>
                <a:cxn ang="0">
                  <a:pos x="72" y="0"/>
                </a:cxn>
              </a:cxnLst>
              <a:rect l="0" t="0" r="r" b="b"/>
              <a:pathLst>
                <a:path w="92" h="102">
                  <a:moveTo>
                    <a:pt x="72" y="0"/>
                  </a:moveTo>
                  <a:lnTo>
                    <a:pt x="72" y="4"/>
                  </a:lnTo>
                  <a:lnTo>
                    <a:pt x="72" y="8"/>
                  </a:lnTo>
                  <a:lnTo>
                    <a:pt x="72" y="8"/>
                  </a:lnTo>
                  <a:lnTo>
                    <a:pt x="76" y="14"/>
                  </a:lnTo>
                  <a:lnTo>
                    <a:pt x="80" y="18"/>
                  </a:lnTo>
                  <a:lnTo>
                    <a:pt x="84" y="22"/>
                  </a:lnTo>
                  <a:lnTo>
                    <a:pt x="88" y="22"/>
                  </a:lnTo>
                  <a:lnTo>
                    <a:pt x="90" y="24"/>
                  </a:lnTo>
                  <a:lnTo>
                    <a:pt x="90" y="24"/>
                  </a:lnTo>
                  <a:lnTo>
                    <a:pt x="92" y="30"/>
                  </a:lnTo>
                  <a:lnTo>
                    <a:pt x="92" y="34"/>
                  </a:lnTo>
                  <a:lnTo>
                    <a:pt x="90" y="40"/>
                  </a:lnTo>
                  <a:lnTo>
                    <a:pt x="86" y="44"/>
                  </a:lnTo>
                  <a:lnTo>
                    <a:pt x="82" y="46"/>
                  </a:lnTo>
                  <a:lnTo>
                    <a:pt x="78" y="50"/>
                  </a:lnTo>
                  <a:lnTo>
                    <a:pt x="76" y="50"/>
                  </a:lnTo>
                  <a:lnTo>
                    <a:pt x="74" y="50"/>
                  </a:lnTo>
                  <a:lnTo>
                    <a:pt x="74" y="56"/>
                  </a:lnTo>
                  <a:lnTo>
                    <a:pt x="72" y="58"/>
                  </a:lnTo>
                  <a:lnTo>
                    <a:pt x="70" y="62"/>
                  </a:lnTo>
                  <a:lnTo>
                    <a:pt x="66" y="64"/>
                  </a:lnTo>
                  <a:lnTo>
                    <a:pt x="64" y="64"/>
                  </a:lnTo>
                  <a:lnTo>
                    <a:pt x="64" y="66"/>
                  </a:lnTo>
                  <a:lnTo>
                    <a:pt x="58" y="66"/>
                  </a:lnTo>
                  <a:lnTo>
                    <a:pt x="54" y="68"/>
                  </a:lnTo>
                  <a:lnTo>
                    <a:pt x="52" y="72"/>
                  </a:lnTo>
                  <a:lnTo>
                    <a:pt x="50" y="74"/>
                  </a:lnTo>
                  <a:lnTo>
                    <a:pt x="50" y="76"/>
                  </a:lnTo>
                  <a:lnTo>
                    <a:pt x="50" y="78"/>
                  </a:lnTo>
                  <a:lnTo>
                    <a:pt x="50" y="80"/>
                  </a:lnTo>
                  <a:lnTo>
                    <a:pt x="48" y="82"/>
                  </a:lnTo>
                  <a:lnTo>
                    <a:pt x="42" y="90"/>
                  </a:lnTo>
                  <a:lnTo>
                    <a:pt x="30" y="98"/>
                  </a:lnTo>
                  <a:lnTo>
                    <a:pt x="12" y="102"/>
                  </a:lnTo>
                  <a:lnTo>
                    <a:pt x="2" y="76"/>
                  </a:lnTo>
                  <a:lnTo>
                    <a:pt x="0" y="74"/>
                  </a:lnTo>
                  <a:lnTo>
                    <a:pt x="0" y="74"/>
                  </a:lnTo>
                  <a:lnTo>
                    <a:pt x="0" y="74"/>
                  </a:lnTo>
                  <a:lnTo>
                    <a:pt x="2" y="72"/>
                  </a:lnTo>
                  <a:lnTo>
                    <a:pt x="12" y="68"/>
                  </a:lnTo>
                  <a:lnTo>
                    <a:pt x="26" y="62"/>
                  </a:lnTo>
                  <a:lnTo>
                    <a:pt x="38" y="54"/>
                  </a:lnTo>
                  <a:lnTo>
                    <a:pt x="46" y="42"/>
                  </a:lnTo>
                  <a:lnTo>
                    <a:pt x="50" y="28"/>
                  </a:lnTo>
                  <a:lnTo>
                    <a:pt x="50" y="26"/>
                  </a:lnTo>
                  <a:lnTo>
                    <a:pt x="50" y="24"/>
                  </a:lnTo>
                  <a:lnTo>
                    <a:pt x="48" y="20"/>
                  </a:lnTo>
                  <a:lnTo>
                    <a:pt x="48" y="18"/>
                  </a:lnTo>
                  <a:lnTo>
                    <a:pt x="48" y="16"/>
                  </a:lnTo>
                  <a:lnTo>
                    <a:pt x="48" y="14"/>
                  </a:lnTo>
                  <a:lnTo>
                    <a:pt x="48" y="12"/>
                  </a:lnTo>
                  <a:lnTo>
                    <a:pt x="50" y="12"/>
                  </a:lnTo>
                  <a:lnTo>
                    <a:pt x="52" y="12"/>
                  </a:lnTo>
                  <a:lnTo>
                    <a:pt x="54" y="12"/>
                  </a:lnTo>
                  <a:lnTo>
                    <a:pt x="58" y="10"/>
                  </a:lnTo>
                  <a:lnTo>
                    <a:pt x="60" y="8"/>
                  </a:lnTo>
                  <a:lnTo>
                    <a:pt x="60" y="8"/>
                  </a:lnTo>
                  <a:lnTo>
                    <a:pt x="60" y="6"/>
                  </a:lnTo>
                  <a:lnTo>
                    <a:pt x="62" y="4"/>
                  </a:lnTo>
                  <a:lnTo>
                    <a:pt x="64" y="4"/>
                  </a:lnTo>
                  <a:lnTo>
                    <a:pt x="64" y="4"/>
                  </a:lnTo>
                  <a:lnTo>
                    <a:pt x="72"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93" name="Freeform 254"/>
            <p:cNvSpPr/>
            <p:nvPr/>
          </p:nvSpPr>
          <p:spPr bwMode="gray">
            <a:xfrm>
              <a:off x="1339" y="2586"/>
              <a:ext cx="116" cy="134"/>
            </a:xfrm>
            <a:custGeom>
              <a:avLst/>
              <a:gdLst/>
              <a:ahLst/>
              <a:cxnLst>
                <a:cxn ang="0">
                  <a:pos x="86" y="132"/>
                </a:cxn>
                <a:cxn ang="0">
                  <a:pos x="80" y="130"/>
                </a:cxn>
                <a:cxn ang="0">
                  <a:pos x="70" y="124"/>
                </a:cxn>
                <a:cxn ang="0">
                  <a:pos x="50" y="114"/>
                </a:cxn>
                <a:cxn ang="0">
                  <a:pos x="18" y="98"/>
                </a:cxn>
                <a:cxn ang="0">
                  <a:pos x="16" y="92"/>
                </a:cxn>
                <a:cxn ang="0">
                  <a:pos x="0" y="68"/>
                </a:cxn>
                <a:cxn ang="0">
                  <a:pos x="26" y="44"/>
                </a:cxn>
                <a:cxn ang="0">
                  <a:pos x="26" y="40"/>
                </a:cxn>
                <a:cxn ang="0">
                  <a:pos x="26" y="36"/>
                </a:cxn>
                <a:cxn ang="0">
                  <a:pos x="26" y="32"/>
                </a:cxn>
                <a:cxn ang="0">
                  <a:pos x="28" y="30"/>
                </a:cxn>
                <a:cxn ang="0">
                  <a:pos x="30" y="26"/>
                </a:cxn>
                <a:cxn ang="0">
                  <a:pos x="34" y="22"/>
                </a:cxn>
                <a:cxn ang="0">
                  <a:pos x="36" y="16"/>
                </a:cxn>
                <a:cxn ang="0">
                  <a:pos x="38" y="10"/>
                </a:cxn>
                <a:cxn ang="0">
                  <a:pos x="40" y="6"/>
                </a:cxn>
                <a:cxn ang="0">
                  <a:pos x="46" y="4"/>
                </a:cxn>
                <a:cxn ang="0">
                  <a:pos x="54" y="2"/>
                </a:cxn>
                <a:cxn ang="0">
                  <a:pos x="70" y="0"/>
                </a:cxn>
                <a:cxn ang="0">
                  <a:pos x="70" y="2"/>
                </a:cxn>
                <a:cxn ang="0">
                  <a:pos x="74" y="4"/>
                </a:cxn>
                <a:cxn ang="0">
                  <a:pos x="78" y="2"/>
                </a:cxn>
                <a:cxn ang="0">
                  <a:pos x="82" y="4"/>
                </a:cxn>
                <a:cxn ang="0">
                  <a:pos x="84" y="10"/>
                </a:cxn>
                <a:cxn ang="0">
                  <a:pos x="82" y="12"/>
                </a:cxn>
                <a:cxn ang="0">
                  <a:pos x="80" y="16"/>
                </a:cxn>
                <a:cxn ang="0">
                  <a:pos x="84" y="18"/>
                </a:cxn>
                <a:cxn ang="0">
                  <a:pos x="88" y="22"/>
                </a:cxn>
                <a:cxn ang="0">
                  <a:pos x="90" y="26"/>
                </a:cxn>
                <a:cxn ang="0">
                  <a:pos x="96" y="32"/>
                </a:cxn>
                <a:cxn ang="0">
                  <a:pos x="98" y="38"/>
                </a:cxn>
                <a:cxn ang="0">
                  <a:pos x="96" y="42"/>
                </a:cxn>
                <a:cxn ang="0">
                  <a:pos x="92" y="52"/>
                </a:cxn>
                <a:cxn ang="0">
                  <a:pos x="90" y="60"/>
                </a:cxn>
                <a:cxn ang="0">
                  <a:pos x="92" y="64"/>
                </a:cxn>
                <a:cxn ang="0">
                  <a:pos x="96" y="72"/>
                </a:cxn>
                <a:cxn ang="0">
                  <a:pos x="100" y="82"/>
                </a:cxn>
                <a:cxn ang="0">
                  <a:pos x="106" y="86"/>
                </a:cxn>
                <a:cxn ang="0">
                  <a:pos x="106" y="90"/>
                </a:cxn>
                <a:cxn ang="0">
                  <a:pos x="108" y="96"/>
                </a:cxn>
                <a:cxn ang="0">
                  <a:pos x="108" y="98"/>
                </a:cxn>
                <a:cxn ang="0">
                  <a:pos x="112" y="102"/>
                </a:cxn>
                <a:cxn ang="0">
                  <a:pos x="114" y="106"/>
                </a:cxn>
                <a:cxn ang="0">
                  <a:pos x="116" y="112"/>
                </a:cxn>
                <a:cxn ang="0">
                  <a:pos x="114" y="124"/>
                </a:cxn>
                <a:cxn ang="0">
                  <a:pos x="112" y="124"/>
                </a:cxn>
                <a:cxn ang="0">
                  <a:pos x="108" y="128"/>
                </a:cxn>
              </a:cxnLst>
              <a:rect l="0" t="0" r="r" b="b"/>
              <a:pathLst>
                <a:path w="116" h="134">
                  <a:moveTo>
                    <a:pt x="88" y="134"/>
                  </a:moveTo>
                  <a:lnTo>
                    <a:pt x="86" y="132"/>
                  </a:lnTo>
                  <a:lnTo>
                    <a:pt x="84" y="132"/>
                  </a:lnTo>
                  <a:lnTo>
                    <a:pt x="80" y="130"/>
                  </a:lnTo>
                  <a:lnTo>
                    <a:pt x="76" y="126"/>
                  </a:lnTo>
                  <a:lnTo>
                    <a:pt x="70" y="124"/>
                  </a:lnTo>
                  <a:lnTo>
                    <a:pt x="58" y="114"/>
                  </a:lnTo>
                  <a:lnTo>
                    <a:pt x="50" y="114"/>
                  </a:lnTo>
                  <a:lnTo>
                    <a:pt x="24" y="102"/>
                  </a:lnTo>
                  <a:lnTo>
                    <a:pt x="18" y="98"/>
                  </a:lnTo>
                  <a:lnTo>
                    <a:pt x="18" y="96"/>
                  </a:lnTo>
                  <a:lnTo>
                    <a:pt x="16" y="92"/>
                  </a:lnTo>
                  <a:lnTo>
                    <a:pt x="4" y="76"/>
                  </a:lnTo>
                  <a:lnTo>
                    <a:pt x="0" y="68"/>
                  </a:lnTo>
                  <a:lnTo>
                    <a:pt x="26" y="46"/>
                  </a:lnTo>
                  <a:lnTo>
                    <a:pt x="26" y="44"/>
                  </a:lnTo>
                  <a:lnTo>
                    <a:pt x="26" y="42"/>
                  </a:lnTo>
                  <a:lnTo>
                    <a:pt x="26" y="40"/>
                  </a:lnTo>
                  <a:lnTo>
                    <a:pt x="26" y="38"/>
                  </a:lnTo>
                  <a:lnTo>
                    <a:pt x="26" y="36"/>
                  </a:lnTo>
                  <a:lnTo>
                    <a:pt x="26" y="34"/>
                  </a:lnTo>
                  <a:lnTo>
                    <a:pt x="26" y="32"/>
                  </a:lnTo>
                  <a:lnTo>
                    <a:pt x="28" y="30"/>
                  </a:lnTo>
                  <a:lnTo>
                    <a:pt x="28" y="30"/>
                  </a:lnTo>
                  <a:lnTo>
                    <a:pt x="28" y="28"/>
                  </a:lnTo>
                  <a:lnTo>
                    <a:pt x="30" y="26"/>
                  </a:lnTo>
                  <a:lnTo>
                    <a:pt x="32" y="22"/>
                  </a:lnTo>
                  <a:lnTo>
                    <a:pt x="34" y="22"/>
                  </a:lnTo>
                  <a:lnTo>
                    <a:pt x="34" y="20"/>
                  </a:lnTo>
                  <a:lnTo>
                    <a:pt x="36" y="16"/>
                  </a:lnTo>
                  <a:lnTo>
                    <a:pt x="38" y="12"/>
                  </a:lnTo>
                  <a:lnTo>
                    <a:pt x="38" y="10"/>
                  </a:lnTo>
                  <a:lnTo>
                    <a:pt x="40" y="8"/>
                  </a:lnTo>
                  <a:lnTo>
                    <a:pt x="40" y="6"/>
                  </a:lnTo>
                  <a:lnTo>
                    <a:pt x="42" y="6"/>
                  </a:lnTo>
                  <a:lnTo>
                    <a:pt x="46" y="4"/>
                  </a:lnTo>
                  <a:lnTo>
                    <a:pt x="50" y="2"/>
                  </a:lnTo>
                  <a:lnTo>
                    <a:pt x="54" y="2"/>
                  </a:lnTo>
                  <a:lnTo>
                    <a:pt x="60" y="2"/>
                  </a:lnTo>
                  <a:lnTo>
                    <a:pt x="70" y="0"/>
                  </a:lnTo>
                  <a:lnTo>
                    <a:pt x="70" y="0"/>
                  </a:lnTo>
                  <a:lnTo>
                    <a:pt x="70" y="2"/>
                  </a:lnTo>
                  <a:lnTo>
                    <a:pt x="72" y="4"/>
                  </a:lnTo>
                  <a:lnTo>
                    <a:pt x="74" y="4"/>
                  </a:lnTo>
                  <a:lnTo>
                    <a:pt x="76" y="4"/>
                  </a:lnTo>
                  <a:lnTo>
                    <a:pt x="78" y="2"/>
                  </a:lnTo>
                  <a:lnTo>
                    <a:pt x="82" y="4"/>
                  </a:lnTo>
                  <a:lnTo>
                    <a:pt x="82" y="4"/>
                  </a:lnTo>
                  <a:lnTo>
                    <a:pt x="82" y="8"/>
                  </a:lnTo>
                  <a:lnTo>
                    <a:pt x="84" y="10"/>
                  </a:lnTo>
                  <a:lnTo>
                    <a:pt x="82" y="10"/>
                  </a:lnTo>
                  <a:lnTo>
                    <a:pt x="82" y="12"/>
                  </a:lnTo>
                  <a:lnTo>
                    <a:pt x="80" y="14"/>
                  </a:lnTo>
                  <a:lnTo>
                    <a:pt x="80" y="16"/>
                  </a:lnTo>
                  <a:lnTo>
                    <a:pt x="82" y="16"/>
                  </a:lnTo>
                  <a:lnTo>
                    <a:pt x="84" y="18"/>
                  </a:lnTo>
                  <a:lnTo>
                    <a:pt x="86" y="20"/>
                  </a:lnTo>
                  <a:lnTo>
                    <a:pt x="88" y="22"/>
                  </a:lnTo>
                  <a:lnTo>
                    <a:pt x="88" y="24"/>
                  </a:lnTo>
                  <a:lnTo>
                    <a:pt x="90" y="26"/>
                  </a:lnTo>
                  <a:lnTo>
                    <a:pt x="94" y="28"/>
                  </a:lnTo>
                  <a:lnTo>
                    <a:pt x="96" y="32"/>
                  </a:lnTo>
                  <a:lnTo>
                    <a:pt x="98" y="34"/>
                  </a:lnTo>
                  <a:lnTo>
                    <a:pt x="98" y="38"/>
                  </a:lnTo>
                  <a:lnTo>
                    <a:pt x="98" y="38"/>
                  </a:lnTo>
                  <a:lnTo>
                    <a:pt x="96" y="42"/>
                  </a:lnTo>
                  <a:lnTo>
                    <a:pt x="94" y="46"/>
                  </a:lnTo>
                  <a:lnTo>
                    <a:pt x="92" y="52"/>
                  </a:lnTo>
                  <a:lnTo>
                    <a:pt x="92" y="56"/>
                  </a:lnTo>
                  <a:lnTo>
                    <a:pt x="90" y="60"/>
                  </a:lnTo>
                  <a:lnTo>
                    <a:pt x="92" y="64"/>
                  </a:lnTo>
                  <a:lnTo>
                    <a:pt x="92" y="64"/>
                  </a:lnTo>
                  <a:lnTo>
                    <a:pt x="94" y="68"/>
                  </a:lnTo>
                  <a:lnTo>
                    <a:pt x="96" y="72"/>
                  </a:lnTo>
                  <a:lnTo>
                    <a:pt x="98" y="76"/>
                  </a:lnTo>
                  <a:lnTo>
                    <a:pt x="100" y="82"/>
                  </a:lnTo>
                  <a:lnTo>
                    <a:pt x="104" y="84"/>
                  </a:lnTo>
                  <a:lnTo>
                    <a:pt x="106" y="86"/>
                  </a:lnTo>
                  <a:lnTo>
                    <a:pt x="106" y="88"/>
                  </a:lnTo>
                  <a:lnTo>
                    <a:pt x="106" y="90"/>
                  </a:lnTo>
                  <a:lnTo>
                    <a:pt x="106" y="92"/>
                  </a:lnTo>
                  <a:lnTo>
                    <a:pt x="108" y="96"/>
                  </a:lnTo>
                  <a:lnTo>
                    <a:pt x="108" y="96"/>
                  </a:lnTo>
                  <a:lnTo>
                    <a:pt x="108" y="98"/>
                  </a:lnTo>
                  <a:lnTo>
                    <a:pt x="110" y="100"/>
                  </a:lnTo>
                  <a:lnTo>
                    <a:pt x="112" y="102"/>
                  </a:lnTo>
                  <a:lnTo>
                    <a:pt x="114" y="104"/>
                  </a:lnTo>
                  <a:lnTo>
                    <a:pt x="114" y="106"/>
                  </a:lnTo>
                  <a:lnTo>
                    <a:pt x="114" y="108"/>
                  </a:lnTo>
                  <a:lnTo>
                    <a:pt x="116" y="112"/>
                  </a:lnTo>
                  <a:lnTo>
                    <a:pt x="116" y="114"/>
                  </a:lnTo>
                  <a:lnTo>
                    <a:pt x="114" y="124"/>
                  </a:lnTo>
                  <a:lnTo>
                    <a:pt x="114" y="124"/>
                  </a:lnTo>
                  <a:lnTo>
                    <a:pt x="112" y="124"/>
                  </a:lnTo>
                  <a:lnTo>
                    <a:pt x="110" y="126"/>
                  </a:lnTo>
                  <a:lnTo>
                    <a:pt x="108" y="128"/>
                  </a:lnTo>
                  <a:lnTo>
                    <a:pt x="88" y="13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94" name="Freeform 255"/>
            <p:cNvSpPr/>
            <p:nvPr/>
          </p:nvSpPr>
          <p:spPr bwMode="gray">
            <a:xfrm>
              <a:off x="1295" y="2654"/>
              <a:ext cx="62" cy="72"/>
            </a:xfrm>
            <a:custGeom>
              <a:avLst/>
              <a:gdLst/>
              <a:ahLst/>
              <a:cxnLst>
                <a:cxn ang="0">
                  <a:pos x="4" y="40"/>
                </a:cxn>
                <a:cxn ang="0">
                  <a:pos x="4" y="8"/>
                </a:cxn>
                <a:cxn ang="0">
                  <a:pos x="4" y="8"/>
                </a:cxn>
                <a:cxn ang="0">
                  <a:pos x="6" y="10"/>
                </a:cxn>
                <a:cxn ang="0">
                  <a:pos x="8" y="10"/>
                </a:cxn>
                <a:cxn ang="0">
                  <a:pos x="8" y="10"/>
                </a:cxn>
                <a:cxn ang="0">
                  <a:pos x="8" y="12"/>
                </a:cxn>
                <a:cxn ang="0">
                  <a:pos x="10" y="14"/>
                </a:cxn>
                <a:cxn ang="0">
                  <a:pos x="12" y="16"/>
                </a:cxn>
                <a:cxn ang="0">
                  <a:pos x="16" y="16"/>
                </a:cxn>
                <a:cxn ang="0">
                  <a:pos x="20" y="16"/>
                </a:cxn>
                <a:cxn ang="0">
                  <a:pos x="26" y="14"/>
                </a:cxn>
                <a:cxn ang="0">
                  <a:pos x="44" y="0"/>
                </a:cxn>
                <a:cxn ang="0">
                  <a:pos x="44" y="0"/>
                </a:cxn>
                <a:cxn ang="0">
                  <a:pos x="44" y="0"/>
                </a:cxn>
                <a:cxn ang="0">
                  <a:pos x="46" y="4"/>
                </a:cxn>
                <a:cxn ang="0">
                  <a:pos x="48" y="8"/>
                </a:cxn>
                <a:cxn ang="0">
                  <a:pos x="48" y="8"/>
                </a:cxn>
                <a:cxn ang="0">
                  <a:pos x="50" y="10"/>
                </a:cxn>
                <a:cxn ang="0">
                  <a:pos x="54" y="14"/>
                </a:cxn>
                <a:cxn ang="0">
                  <a:pos x="56" y="18"/>
                </a:cxn>
                <a:cxn ang="0">
                  <a:pos x="58" y="22"/>
                </a:cxn>
                <a:cxn ang="0">
                  <a:pos x="60" y="26"/>
                </a:cxn>
                <a:cxn ang="0">
                  <a:pos x="62" y="28"/>
                </a:cxn>
                <a:cxn ang="0">
                  <a:pos x="62" y="28"/>
                </a:cxn>
                <a:cxn ang="0">
                  <a:pos x="62" y="30"/>
                </a:cxn>
                <a:cxn ang="0">
                  <a:pos x="62" y="30"/>
                </a:cxn>
                <a:cxn ang="0">
                  <a:pos x="60" y="32"/>
                </a:cxn>
                <a:cxn ang="0">
                  <a:pos x="56" y="34"/>
                </a:cxn>
                <a:cxn ang="0">
                  <a:pos x="48" y="34"/>
                </a:cxn>
                <a:cxn ang="0">
                  <a:pos x="40" y="36"/>
                </a:cxn>
                <a:cxn ang="0">
                  <a:pos x="34" y="38"/>
                </a:cxn>
                <a:cxn ang="0">
                  <a:pos x="34" y="38"/>
                </a:cxn>
                <a:cxn ang="0">
                  <a:pos x="36" y="42"/>
                </a:cxn>
                <a:cxn ang="0">
                  <a:pos x="38" y="46"/>
                </a:cxn>
                <a:cxn ang="0">
                  <a:pos x="40" y="50"/>
                </a:cxn>
                <a:cxn ang="0">
                  <a:pos x="42" y="52"/>
                </a:cxn>
                <a:cxn ang="0">
                  <a:pos x="42" y="56"/>
                </a:cxn>
                <a:cxn ang="0">
                  <a:pos x="40" y="56"/>
                </a:cxn>
                <a:cxn ang="0">
                  <a:pos x="38" y="58"/>
                </a:cxn>
                <a:cxn ang="0">
                  <a:pos x="36" y="62"/>
                </a:cxn>
                <a:cxn ang="0">
                  <a:pos x="32" y="66"/>
                </a:cxn>
                <a:cxn ang="0">
                  <a:pos x="30" y="68"/>
                </a:cxn>
                <a:cxn ang="0">
                  <a:pos x="28" y="68"/>
                </a:cxn>
                <a:cxn ang="0">
                  <a:pos x="26" y="68"/>
                </a:cxn>
                <a:cxn ang="0">
                  <a:pos x="26" y="70"/>
                </a:cxn>
                <a:cxn ang="0">
                  <a:pos x="26" y="72"/>
                </a:cxn>
                <a:cxn ang="0">
                  <a:pos x="24" y="72"/>
                </a:cxn>
                <a:cxn ang="0">
                  <a:pos x="20" y="70"/>
                </a:cxn>
                <a:cxn ang="0">
                  <a:pos x="14" y="70"/>
                </a:cxn>
                <a:cxn ang="0">
                  <a:pos x="8" y="70"/>
                </a:cxn>
                <a:cxn ang="0">
                  <a:pos x="2" y="70"/>
                </a:cxn>
                <a:cxn ang="0">
                  <a:pos x="0" y="70"/>
                </a:cxn>
              </a:cxnLst>
              <a:rect l="0" t="0" r="r" b="b"/>
              <a:pathLst>
                <a:path w="62" h="72">
                  <a:moveTo>
                    <a:pt x="4" y="40"/>
                  </a:moveTo>
                  <a:lnTo>
                    <a:pt x="4" y="8"/>
                  </a:lnTo>
                  <a:lnTo>
                    <a:pt x="4" y="8"/>
                  </a:lnTo>
                  <a:lnTo>
                    <a:pt x="6" y="10"/>
                  </a:lnTo>
                  <a:lnTo>
                    <a:pt x="8" y="10"/>
                  </a:lnTo>
                  <a:lnTo>
                    <a:pt x="8" y="10"/>
                  </a:lnTo>
                  <a:lnTo>
                    <a:pt x="8" y="12"/>
                  </a:lnTo>
                  <a:lnTo>
                    <a:pt x="10" y="14"/>
                  </a:lnTo>
                  <a:lnTo>
                    <a:pt x="12" y="16"/>
                  </a:lnTo>
                  <a:lnTo>
                    <a:pt x="16" y="16"/>
                  </a:lnTo>
                  <a:lnTo>
                    <a:pt x="20" y="16"/>
                  </a:lnTo>
                  <a:lnTo>
                    <a:pt x="26" y="14"/>
                  </a:lnTo>
                  <a:lnTo>
                    <a:pt x="44" y="0"/>
                  </a:lnTo>
                  <a:lnTo>
                    <a:pt x="44" y="0"/>
                  </a:lnTo>
                  <a:lnTo>
                    <a:pt x="44" y="0"/>
                  </a:lnTo>
                  <a:lnTo>
                    <a:pt x="46" y="4"/>
                  </a:lnTo>
                  <a:lnTo>
                    <a:pt x="48" y="8"/>
                  </a:lnTo>
                  <a:lnTo>
                    <a:pt x="48" y="8"/>
                  </a:lnTo>
                  <a:lnTo>
                    <a:pt x="50" y="10"/>
                  </a:lnTo>
                  <a:lnTo>
                    <a:pt x="54" y="14"/>
                  </a:lnTo>
                  <a:lnTo>
                    <a:pt x="56" y="18"/>
                  </a:lnTo>
                  <a:lnTo>
                    <a:pt x="58" y="22"/>
                  </a:lnTo>
                  <a:lnTo>
                    <a:pt x="60" y="26"/>
                  </a:lnTo>
                  <a:lnTo>
                    <a:pt x="62" y="28"/>
                  </a:lnTo>
                  <a:lnTo>
                    <a:pt x="62" y="28"/>
                  </a:lnTo>
                  <a:lnTo>
                    <a:pt x="62" y="30"/>
                  </a:lnTo>
                  <a:lnTo>
                    <a:pt x="62" y="30"/>
                  </a:lnTo>
                  <a:lnTo>
                    <a:pt x="60" y="32"/>
                  </a:lnTo>
                  <a:lnTo>
                    <a:pt x="56" y="34"/>
                  </a:lnTo>
                  <a:lnTo>
                    <a:pt x="48" y="34"/>
                  </a:lnTo>
                  <a:lnTo>
                    <a:pt x="40" y="36"/>
                  </a:lnTo>
                  <a:lnTo>
                    <a:pt x="34" y="38"/>
                  </a:lnTo>
                  <a:lnTo>
                    <a:pt x="34" y="38"/>
                  </a:lnTo>
                  <a:lnTo>
                    <a:pt x="36" y="42"/>
                  </a:lnTo>
                  <a:lnTo>
                    <a:pt x="38" y="46"/>
                  </a:lnTo>
                  <a:lnTo>
                    <a:pt x="40" y="50"/>
                  </a:lnTo>
                  <a:lnTo>
                    <a:pt x="42" y="52"/>
                  </a:lnTo>
                  <a:lnTo>
                    <a:pt x="42" y="56"/>
                  </a:lnTo>
                  <a:lnTo>
                    <a:pt x="40" y="56"/>
                  </a:lnTo>
                  <a:lnTo>
                    <a:pt x="38" y="58"/>
                  </a:lnTo>
                  <a:lnTo>
                    <a:pt x="36" y="62"/>
                  </a:lnTo>
                  <a:lnTo>
                    <a:pt x="32" y="66"/>
                  </a:lnTo>
                  <a:lnTo>
                    <a:pt x="30" y="68"/>
                  </a:lnTo>
                  <a:lnTo>
                    <a:pt x="28" y="68"/>
                  </a:lnTo>
                  <a:lnTo>
                    <a:pt x="26" y="68"/>
                  </a:lnTo>
                  <a:lnTo>
                    <a:pt x="26" y="70"/>
                  </a:lnTo>
                  <a:lnTo>
                    <a:pt x="26" y="72"/>
                  </a:lnTo>
                  <a:lnTo>
                    <a:pt x="24" y="72"/>
                  </a:lnTo>
                  <a:lnTo>
                    <a:pt x="20" y="70"/>
                  </a:lnTo>
                  <a:lnTo>
                    <a:pt x="14" y="70"/>
                  </a:lnTo>
                  <a:lnTo>
                    <a:pt x="8" y="70"/>
                  </a:lnTo>
                  <a:lnTo>
                    <a:pt x="2" y="70"/>
                  </a:lnTo>
                  <a:lnTo>
                    <a:pt x="0" y="7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95" name="Freeform 256"/>
            <p:cNvSpPr/>
            <p:nvPr/>
          </p:nvSpPr>
          <p:spPr bwMode="gray">
            <a:xfrm>
              <a:off x="1277" y="2662"/>
              <a:ext cx="22" cy="62"/>
            </a:xfrm>
            <a:custGeom>
              <a:avLst/>
              <a:gdLst/>
              <a:ahLst/>
              <a:cxnLst>
                <a:cxn ang="0">
                  <a:pos x="22" y="0"/>
                </a:cxn>
                <a:cxn ang="0">
                  <a:pos x="16" y="2"/>
                </a:cxn>
                <a:cxn ang="0">
                  <a:pos x="16" y="2"/>
                </a:cxn>
                <a:cxn ang="0">
                  <a:pos x="16" y="6"/>
                </a:cxn>
                <a:cxn ang="0">
                  <a:pos x="16" y="8"/>
                </a:cxn>
                <a:cxn ang="0">
                  <a:pos x="14" y="12"/>
                </a:cxn>
                <a:cxn ang="0">
                  <a:pos x="14" y="14"/>
                </a:cxn>
                <a:cxn ang="0">
                  <a:pos x="14" y="14"/>
                </a:cxn>
                <a:cxn ang="0">
                  <a:pos x="14" y="16"/>
                </a:cxn>
                <a:cxn ang="0">
                  <a:pos x="12" y="20"/>
                </a:cxn>
                <a:cxn ang="0">
                  <a:pos x="8" y="24"/>
                </a:cxn>
                <a:cxn ang="0">
                  <a:pos x="0" y="30"/>
                </a:cxn>
                <a:cxn ang="0">
                  <a:pos x="0" y="30"/>
                </a:cxn>
                <a:cxn ang="0">
                  <a:pos x="2" y="32"/>
                </a:cxn>
                <a:cxn ang="0">
                  <a:pos x="4" y="38"/>
                </a:cxn>
                <a:cxn ang="0">
                  <a:pos x="8" y="48"/>
                </a:cxn>
                <a:cxn ang="0">
                  <a:pos x="18" y="62"/>
                </a:cxn>
                <a:cxn ang="0">
                  <a:pos x="18" y="60"/>
                </a:cxn>
                <a:cxn ang="0">
                  <a:pos x="18" y="56"/>
                </a:cxn>
                <a:cxn ang="0">
                  <a:pos x="18" y="52"/>
                </a:cxn>
                <a:cxn ang="0">
                  <a:pos x="18" y="44"/>
                </a:cxn>
                <a:cxn ang="0">
                  <a:pos x="20" y="40"/>
                </a:cxn>
                <a:cxn ang="0">
                  <a:pos x="20" y="34"/>
                </a:cxn>
                <a:cxn ang="0">
                  <a:pos x="22" y="32"/>
                </a:cxn>
                <a:cxn ang="0">
                  <a:pos x="22" y="26"/>
                </a:cxn>
                <a:cxn ang="0">
                  <a:pos x="22" y="14"/>
                </a:cxn>
                <a:cxn ang="0">
                  <a:pos x="22" y="0"/>
                </a:cxn>
              </a:cxnLst>
              <a:rect l="0" t="0" r="r" b="b"/>
              <a:pathLst>
                <a:path w="22" h="62">
                  <a:moveTo>
                    <a:pt x="22" y="0"/>
                  </a:moveTo>
                  <a:lnTo>
                    <a:pt x="16" y="2"/>
                  </a:lnTo>
                  <a:lnTo>
                    <a:pt x="16" y="2"/>
                  </a:lnTo>
                  <a:lnTo>
                    <a:pt x="16" y="6"/>
                  </a:lnTo>
                  <a:lnTo>
                    <a:pt x="16" y="8"/>
                  </a:lnTo>
                  <a:lnTo>
                    <a:pt x="14" y="12"/>
                  </a:lnTo>
                  <a:lnTo>
                    <a:pt x="14" y="14"/>
                  </a:lnTo>
                  <a:lnTo>
                    <a:pt x="14" y="14"/>
                  </a:lnTo>
                  <a:lnTo>
                    <a:pt x="14" y="16"/>
                  </a:lnTo>
                  <a:lnTo>
                    <a:pt x="12" y="20"/>
                  </a:lnTo>
                  <a:lnTo>
                    <a:pt x="8" y="24"/>
                  </a:lnTo>
                  <a:lnTo>
                    <a:pt x="0" y="30"/>
                  </a:lnTo>
                  <a:lnTo>
                    <a:pt x="0" y="30"/>
                  </a:lnTo>
                  <a:lnTo>
                    <a:pt x="2" y="32"/>
                  </a:lnTo>
                  <a:lnTo>
                    <a:pt x="4" y="38"/>
                  </a:lnTo>
                  <a:lnTo>
                    <a:pt x="8" y="48"/>
                  </a:lnTo>
                  <a:lnTo>
                    <a:pt x="18" y="62"/>
                  </a:lnTo>
                  <a:lnTo>
                    <a:pt x="18" y="60"/>
                  </a:lnTo>
                  <a:lnTo>
                    <a:pt x="18" y="56"/>
                  </a:lnTo>
                  <a:lnTo>
                    <a:pt x="18" y="52"/>
                  </a:lnTo>
                  <a:lnTo>
                    <a:pt x="18" y="44"/>
                  </a:lnTo>
                  <a:lnTo>
                    <a:pt x="20" y="40"/>
                  </a:lnTo>
                  <a:lnTo>
                    <a:pt x="20" y="34"/>
                  </a:lnTo>
                  <a:lnTo>
                    <a:pt x="22" y="32"/>
                  </a:lnTo>
                  <a:lnTo>
                    <a:pt x="22" y="26"/>
                  </a:lnTo>
                  <a:lnTo>
                    <a:pt x="22" y="14"/>
                  </a:lnTo>
                  <a:lnTo>
                    <a:pt x="22"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96" name="Freeform 257"/>
            <p:cNvSpPr/>
            <p:nvPr/>
          </p:nvSpPr>
          <p:spPr bwMode="gray">
            <a:xfrm>
              <a:off x="1299" y="2594"/>
              <a:ext cx="80" cy="76"/>
            </a:xfrm>
            <a:custGeom>
              <a:avLst/>
              <a:gdLst/>
              <a:ahLst/>
              <a:cxnLst>
                <a:cxn ang="0">
                  <a:pos x="70" y="4"/>
                </a:cxn>
                <a:cxn ang="0">
                  <a:pos x="64" y="6"/>
                </a:cxn>
                <a:cxn ang="0">
                  <a:pos x="60" y="6"/>
                </a:cxn>
                <a:cxn ang="0">
                  <a:pos x="56" y="10"/>
                </a:cxn>
                <a:cxn ang="0">
                  <a:pos x="54" y="12"/>
                </a:cxn>
                <a:cxn ang="0">
                  <a:pos x="44" y="16"/>
                </a:cxn>
                <a:cxn ang="0">
                  <a:pos x="32" y="16"/>
                </a:cxn>
                <a:cxn ang="0">
                  <a:pos x="24" y="14"/>
                </a:cxn>
                <a:cxn ang="0">
                  <a:pos x="20" y="12"/>
                </a:cxn>
                <a:cxn ang="0">
                  <a:pos x="16" y="14"/>
                </a:cxn>
                <a:cxn ang="0">
                  <a:pos x="16" y="16"/>
                </a:cxn>
                <a:cxn ang="0">
                  <a:pos x="10" y="24"/>
                </a:cxn>
                <a:cxn ang="0">
                  <a:pos x="8" y="24"/>
                </a:cxn>
                <a:cxn ang="0">
                  <a:pos x="6" y="24"/>
                </a:cxn>
                <a:cxn ang="0">
                  <a:pos x="4" y="24"/>
                </a:cxn>
                <a:cxn ang="0">
                  <a:pos x="6" y="26"/>
                </a:cxn>
                <a:cxn ang="0">
                  <a:pos x="6" y="30"/>
                </a:cxn>
                <a:cxn ang="0">
                  <a:pos x="4" y="34"/>
                </a:cxn>
                <a:cxn ang="0">
                  <a:pos x="4" y="36"/>
                </a:cxn>
                <a:cxn ang="0">
                  <a:pos x="2" y="42"/>
                </a:cxn>
                <a:cxn ang="0">
                  <a:pos x="4" y="42"/>
                </a:cxn>
                <a:cxn ang="0">
                  <a:pos x="8" y="42"/>
                </a:cxn>
                <a:cxn ang="0">
                  <a:pos x="12" y="44"/>
                </a:cxn>
                <a:cxn ang="0">
                  <a:pos x="8" y="50"/>
                </a:cxn>
                <a:cxn ang="0">
                  <a:pos x="8" y="54"/>
                </a:cxn>
                <a:cxn ang="0">
                  <a:pos x="6" y="58"/>
                </a:cxn>
                <a:cxn ang="0">
                  <a:pos x="4" y="62"/>
                </a:cxn>
                <a:cxn ang="0">
                  <a:pos x="4" y="62"/>
                </a:cxn>
                <a:cxn ang="0">
                  <a:pos x="2" y="66"/>
                </a:cxn>
                <a:cxn ang="0">
                  <a:pos x="0" y="68"/>
                </a:cxn>
                <a:cxn ang="0">
                  <a:pos x="4" y="70"/>
                </a:cxn>
                <a:cxn ang="0">
                  <a:pos x="4" y="72"/>
                </a:cxn>
                <a:cxn ang="0">
                  <a:pos x="8" y="76"/>
                </a:cxn>
                <a:cxn ang="0">
                  <a:pos x="16" y="76"/>
                </a:cxn>
                <a:cxn ang="0">
                  <a:pos x="66" y="38"/>
                </a:cxn>
                <a:cxn ang="0">
                  <a:pos x="66" y="34"/>
                </a:cxn>
                <a:cxn ang="0">
                  <a:pos x="66" y="30"/>
                </a:cxn>
                <a:cxn ang="0">
                  <a:pos x="66" y="26"/>
                </a:cxn>
                <a:cxn ang="0">
                  <a:pos x="66" y="22"/>
                </a:cxn>
                <a:cxn ang="0">
                  <a:pos x="70" y="20"/>
                </a:cxn>
                <a:cxn ang="0">
                  <a:pos x="72" y="14"/>
                </a:cxn>
                <a:cxn ang="0">
                  <a:pos x="74" y="12"/>
                </a:cxn>
                <a:cxn ang="0">
                  <a:pos x="78" y="4"/>
                </a:cxn>
                <a:cxn ang="0">
                  <a:pos x="80" y="0"/>
                </a:cxn>
              </a:cxnLst>
              <a:rect l="0" t="0" r="r" b="b"/>
              <a:pathLst>
                <a:path w="80" h="76">
                  <a:moveTo>
                    <a:pt x="72" y="2"/>
                  </a:moveTo>
                  <a:lnTo>
                    <a:pt x="70" y="4"/>
                  </a:lnTo>
                  <a:lnTo>
                    <a:pt x="66" y="6"/>
                  </a:lnTo>
                  <a:lnTo>
                    <a:pt x="64" y="6"/>
                  </a:lnTo>
                  <a:lnTo>
                    <a:pt x="62" y="6"/>
                  </a:lnTo>
                  <a:lnTo>
                    <a:pt x="60" y="6"/>
                  </a:lnTo>
                  <a:lnTo>
                    <a:pt x="58" y="8"/>
                  </a:lnTo>
                  <a:lnTo>
                    <a:pt x="56" y="10"/>
                  </a:lnTo>
                  <a:lnTo>
                    <a:pt x="54" y="12"/>
                  </a:lnTo>
                  <a:lnTo>
                    <a:pt x="54" y="12"/>
                  </a:lnTo>
                  <a:lnTo>
                    <a:pt x="50" y="14"/>
                  </a:lnTo>
                  <a:lnTo>
                    <a:pt x="44" y="16"/>
                  </a:lnTo>
                  <a:lnTo>
                    <a:pt x="38" y="16"/>
                  </a:lnTo>
                  <a:lnTo>
                    <a:pt x="32" y="16"/>
                  </a:lnTo>
                  <a:lnTo>
                    <a:pt x="28" y="16"/>
                  </a:lnTo>
                  <a:lnTo>
                    <a:pt x="24" y="14"/>
                  </a:lnTo>
                  <a:lnTo>
                    <a:pt x="24" y="14"/>
                  </a:lnTo>
                  <a:lnTo>
                    <a:pt x="20" y="12"/>
                  </a:lnTo>
                  <a:lnTo>
                    <a:pt x="18" y="12"/>
                  </a:lnTo>
                  <a:lnTo>
                    <a:pt x="16" y="14"/>
                  </a:lnTo>
                  <a:lnTo>
                    <a:pt x="16" y="16"/>
                  </a:lnTo>
                  <a:lnTo>
                    <a:pt x="16" y="16"/>
                  </a:lnTo>
                  <a:lnTo>
                    <a:pt x="12" y="20"/>
                  </a:lnTo>
                  <a:lnTo>
                    <a:pt x="10" y="24"/>
                  </a:lnTo>
                  <a:lnTo>
                    <a:pt x="8" y="24"/>
                  </a:lnTo>
                  <a:lnTo>
                    <a:pt x="8" y="24"/>
                  </a:lnTo>
                  <a:lnTo>
                    <a:pt x="6" y="24"/>
                  </a:lnTo>
                  <a:lnTo>
                    <a:pt x="6" y="24"/>
                  </a:lnTo>
                  <a:lnTo>
                    <a:pt x="4" y="22"/>
                  </a:lnTo>
                  <a:lnTo>
                    <a:pt x="4" y="24"/>
                  </a:lnTo>
                  <a:lnTo>
                    <a:pt x="6" y="26"/>
                  </a:lnTo>
                  <a:lnTo>
                    <a:pt x="6" y="26"/>
                  </a:lnTo>
                  <a:lnTo>
                    <a:pt x="6" y="28"/>
                  </a:lnTo>
                  <a:lnTo>
                    <a:pt x="6" y="30"/>
                  </a:lnTo>
                  <a:lnTo>
                    <a:pt x="6" y="32"/>
                  </a:lnTo>
                  <a:lnTo>
                    <a:pt x="4" y="34"/>
                  </a:lnTo>
                  <a:lnTo>
                    <a:pt x="4" y="36"/>
                  </a:lnTo>
                  <a:lnTo>
                    <a:pt x="4" y="36"/>
                  </a:lnTo>
                  <a:lnTo>
                    <a:pt x="4" y="38"/>
                  </a:lnTo>
                  <a:lnTo>
                    <a:pt x="2" y="42"/>
                  </a:lnTo>
                  <a:lnTo>
                    <a:pt x="4" y="42"/>
                  </a:lnTo>
                  <a:lnTo>
                    <a:pt x="4" y="42"/>
                  </a:lnTo>
                  <a:lnTo>
                    <a:pt x="6" y="42"/>
                  </a:lnTo>
                  <a:lnTo>
                    <a:pt x="8" y="42"/>
                  </a:lnTo>
                  <a:lnTo>
                    <a:pt x="10" y="42"/>
                  </a:lnTo>
                  <a:lnTo>
                    <a:pt x="12" y="44"/>
                  </a:lnTo>
                  <a:lnTo>
                    <a:pt x="12" y="46"/>
                  </a:lnTo>
                  <a:lnTo>
                    <a:pt x="8" y="50"/>
                  </a:lnTo>
                  <a:lnTo>
                    <a:pt x="8" y="52"/>
                  </a:lnTo>
                  <a:lnTo>
                    <a:pt x="8" y="54"/>
                  </a:lnTo>
                  <a:lnTo>
                    <a:pt x="8" y="56"/>
                  </a:lnTo>
                  <a:lnTo>
                    <a:pt x="6" y="58"/>
                  </a:lnTo>
                  <a:lnTo>
                    <a:pt x="6" y="60"/>
                  </a:lnTo>
                  <a:lnTo>
                    <a:pt x="4" y="62"/>
                  </a:lnTo>
                  <a:lnTo>
                    <a:pt x="4" y="62"/>
                  </a:lnTo>
                  <a:lnTo>
                    <a:pt x="4" y="62"/>
                  </a:lnTo>
                  <a:lnTo>
                    <a:pt x="4" y="64"/>
                  </a:lnTo>
                  <a:lnTo>
                    <a:pt x="2" y="66"/>
                  </a:lnTo>
                  <a:lnTo>
                    <a:pt x="0" y="68"/>
                  </a:lnTo>
                  <a:lnTo>
                    <a:pt x="0" y="68"/>
                  </a:lnTo>
                  <a:lnTo>
                    <a:pt x="2" y="70"/>
                  </a:lnTo>
                  <a:lnTo>
                    <a:pt x="4" y="70"/>
                  </a:lnTo>
                  <a:lnTo>
                    <a:pt x="4" y="70"/>
                  </a:lnTo>
                  <a:lnTo>
                    <a:pt x="4" y="72"/>
                  </a:lnTo>
                  <a:lnTo>
                    <a:pt x="6" y="74"/>
                  </a:lnTo>
                  <a:lnTo>
                    <a:pt x="8" y="76"/>
                  </a:lnTo>
                  <a:lnTo>
                    <a:pt x="12" y="76"/>
                  </a:lnTo>
                  <a:lnTo>
                    <a:pt x="16" y="76"/>
                  </a:lnTo>
                  <a:lnTo>
                    <a:pt x="22" y="74"/>
                  </a:lnTo>
                  <a:lnTo>
                    <a:pt x="66" y="38"/>
                  </a:lnTo>
                  <a:lnTo>
                    <a:pt x="66" y="36"/>
                  </a:lnTo>
                  <a:lnTo>
                    <a:pt x="66" y="34"/>
                  </a:lnTo>
                  <a:lnTo>
                    <a:pt x="66" y="32"/>
                  </a:lnTo>
                  <a:lnTo>
                    <a:pt x="66" y="30"/>
                  </a:lnTo>
                  <a:lnTo>
                    <a:pt x="66" y="28"/>
                  </a:lnTo>
                  <a:lnTo>
                    <a:pt x="66" y="26"/>
                  </a:lnTo>
                  <a:lnTo>
                    <a:pt x="66" y="24"/>
                  </a:lnTo>
                  <a:lnTo>
                    <a:pt x="66" y="22"/>
                  </a:lnTo>
                  <a:lnTo>
                    <a:pt x="68" y="22"/>
                  </a:lnTo>
                  <a:lnTo>
                    <a:pt x="70" y="20"/>
                  </a:lnTo>
                  <a:lnTo>
                    <a:pt x="72" y="18"/>
                  </a:lnTo>
                  <a:lnTo>
                    <a:pt x="72" y="14"/>
                  </a:lnTo>
                  <a:lnTo>
                    <a:pt x="74" y="14"/>
                  </a:lnTo>
                  <a:lnTo>
                    <a:pt x="74" y="12"/>
                  </a:lnTo>
                  <a:lnTo>
                    <a:pt x="76" y="8"/>
                  </a:lnTo>
                  <a:lnTo>
                    <a:pt x="78" y="4"/>
                  </a:lnTo>
                  <a:lnTo>
                    <a:pt x="78" y="2"/>
                  </a:lnTo>
                  <a:lnTo>
                    <a:pt x="80" y="0"/>
                  </a:lnTo>
                  <a:lnTo>
                    <a:pt x="72" y="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97" name="Freeform 258"/>
            <p:cNvSpPr/>
            <p:nvPr/>
          </p:nvSpPr>
          <p:spPr bwMode="gray">
            <a:xfrm>
              <a:off x="1403" y="2548"/>
              <a:ext cx="234" cy="248"/>
            </a:xfrm>
            <a:custGeom>
              <a:avLst/>
              <a:gdLst/>
              <a:ahLst/>
              <a:cxnLst>
                <a:cxn ang="0">
                  <a:pos x="18" y="42"/>
                </a:cxn>
                <a:cxn ang="0">
                  <a:pos x="20" y="48"/>
                </a:cxn>
                <a:cxn ang="0">
                  <a:pos x="16" y="52"/>
                </a:cxn>
                <a:cxn ang="0">
                  <a:pos x="20" y="56"/>
                </a:cxn>
                <a:cxn ang="0">
                  <a:pos x="24" y="62"/>
                </a:cxn>
                <a:cxn ang="0">
                  <a:pos x="32" y="70"/>
                </a:cxn>
                <a:cxn ang="0">
                  <a:pos x="34" y="76"/>
                </a:cxn>
                <a:cxn ang="0">
                  <a:pos x="28" y="90"/>
                </a:cxn>
                <a:cxn ang="0">
                  <a:pos x="28" y="102"/>
                </a:cxn>
                <a:cxn ang="0">
                  <a:pos x="32" y="110"/>
                </a:cxn>
                <a:cxn ang="0">
                  <a:pos x="40" y="122"/>
                </a:cxn>
                <a:cxn ang="0">
                  <a:pos x="42" y="128"/>
                </a:cxn>
                <a:cxn ang="0">
                  <a:pos x="44" y="134"/>
                </a:cxn>
                <a:cxn ang="0">
                  <a:pos x="48" y="140"/>
                </a:cxn>
                <a:cxn ang="0">
                  <a:pos x="50" y="146"/>
                </a:cxn>
                <a:cxn ang="0">
                  <a:pos x="50" y="162"/>
                </a:cxn>
                <a:cxn ang="0">
                  <a:pos x="78" y="162"/>
                </a:cxn>
                <a:cxn ang="0">
                  <a:pos x="88" y="174"/>
                </a:cxn>
                <a:cxn ang="0">
                  <a:pos x="114" y="204"/>
                </a:cxn>
                <a:cxn ang="0">
                  <a:pos x="128" y="208"/>
                </a:cxn>
                <a:cxn ang="0">
                  <a:pos x="142" y="210"/>
                </a:cxn>
                <a:cxn ang="0">
                  <a:pos x="152" y="210"/>
                </a:cxn>
                <a:cxn ang="0">
                  <a:pos x="168" y="226"/>
                </a:cxn>
                <a:cxn ang="0">
                  <a:pos x="178" y="232"/>
                </a:cxn>
                <a:cxn ang="0">
                  <a:pos x="188" y="228"/>
                </a:cxn>
                <a:cxn ang="0">
                  <a:pos x="198" y="232"/>
                </a:cxn>
                <a:cxn ang="0">
                  <a:pos x="208" y="248"/>
                </a:cxn>
                <a:cxn ang="0">
                  <a:pos x="222" y="236"/>
                </a:cxn>
                <a:cxn ang="0">
                  <a:pos x="222" y="224"/>
                </a:cxn>
                <a:cxn ang="0">
                  <a:pos x="224" y="214"/>
                </a:cxn>
                <a:cxn ang="0">
                  <a:pos x="232" y="206"/>
                </a:cxn>
                <a:cxn ang="0">
                  <a:pos x="232" y="198"/>
                </a:cxn>
                <a:cxn ang="0">
                  <a:pos x="218" y="172"/>
                </a:cxn>
                <a:cxn ang="0">
                  <a:pos x="216" y="104"/>
                </a:cxn>
                <a:cxn ang="0">
                  <a:pos x="212" y="70"/>
                </a:cxn>
                <a:cxn ang="0">
                  <a:pos x="184" y="52"/>
                </a:cxn>
                <a:cxn ang="0">
                  <a:pos x="176" y="48"/>
                </a:cxn>
                <a:cxn ang="0">
                  <a:pos x="160" y="44"/>
                </a:cxn>
                <a:cxn ang="0">
                  <a:pos x="126" y="54"/>
                </a:cxn>
                <a:cxn ang="0">
                  <a:pos x="122" y="56"/>
                </a:cxn>
                <a:cxn ang="0">
                  <a:pos x="102" y="58"/>
                </a:cxn>
                <a:cxn ang="0">
                  <a:pos x="98" y="60"/>
                </a:cxn>
                <a:cxn ang="0">
                  <a:pos x="82" y="50"/>
                </a:cxn>
                <a:cxn ang="0">
                  <a:pos x="62" y="12"/>
                </a:cxn>
                <a:cxn ang="0">
                  <a:pos x="56" y="6"/>
                </a:cxn>
                <a:cxn ang="0">
                  <a:pos x="38" y="16"/>
                </a:cxn>
                <a:cxn ang="0">
                  <a:pos x="30" y="18"/>
                </a:cxn>
                <a:cxn ang="0">
                  <a:pos x="0" y="10"/>
                </a:cxn>
                <a:cxn ang="0">
                  <a:pos x="4" y="16"/>
                </a:cxn>
                <a:cxn ang="0">
                  <a:pos x="8" y="26"/>
                </a:cxn>
                <a:cxn ang="0">
                  <a:pos x="12" y="40"/>
                </a:cxn>
              </a:cxnLst>
              <a:rect l="0" t="0" r="r" b="b"/>
              <a:pathLst>
                <a:path w="234" h="248">
                  <a:moveTo>
                    <a:pt x="14" y="42"/>
                  </a:moveTo>
                  <a:lnTo>
                    <a:pt x="16" y="42"/>
                  </a:lnTo>
                  <a:lnTo>
                    <a:pt x="18" y="42"/>
                  </a:lnTo>
                  <a:lnTo>
                    <a:pt x="18" y="42"/>
                  </a:lnTo>
                  <a:lnTo>
                    <a:pt x="18" y="46"/>
                  </a:lnTo>
                  <a:lnTo>
                    <a:pt x="20" y="48"/>
                  </a:lnTo>
                  <a:lnTo>
                    <a:pt x="18" y="48"/>
                  </a:lnTo>
                  <a:lnTo>
                    <a:pt x="18" y="50"/>
                  </a:lnTo>
                  <a:lnTo>
                    <a:pt x="16" y="52"/>
                  </a:lnTo>
                  <a:lnTo>
                    <a:pt x="16" y="54"/>
                  </a:lnTo>
                  <a:lnTo>
                    <a:pt x="18" y="54"/>
                  </a:lnTo>
                  <a:lnTo>
                    <a:pt x="20" y="56"/>
                  </a:lnTo>
                  <a:lnTo>
                    <a:pt x="22" y="58"/>
                  </a:lnTo>
                  <a:lnTo>
                    <a:pt x="24" y="60"/>
                  </a:lnTo>
                  <a:lnTo>
                    <a:pt x="24" y="62"/>
                  </a:lnTo>
                  <a:lnTo>
                    <a:pt x="26" y="64"/>
                  </a:lnTo>
                  <a:lnTo>
                    <a:pt x="30" y="66"/>
                  </a:lnTo>
                  <a:lnTo>
                    <a:pt x="32" y="70"/>
                  </a:lnTo>
                  <a:lnTo>
                    <a:pt x="34" y="72"/>
                  </a:lnTo>
                  <a:lnTo>
                    <a:pt x="34" y="76"/>
                  </a:lnTo>
                  <a:lnTo>
                    <a:pt x="34" y="76"/>
                  </a:lnTo>
                  <a:lnTo>
                    <a:pt x="32" y="80"/>
                  </a:lnTo>
                  <a:lnTo>
                    <a:pt x="30" y="84"/>
                  </a:lnTo>
                  <a:lnTo>
                    <a:pt x="28" y="90"/>
                  </a:lnTo>
                  <a:lnTo>
                    <a:pt x="28" y="94"/>
                  </a:lnTo>
                  <a:lnTo>
                    <a:pt x="26" y="98"/>
                  </a:lnTo>
                  <a:lnTo>
                    <a:pt x="28" y="102"/>
                  </a:lnTo>
                  <a:lnTo>
                    <a:pt x="28" y="102"/>
                  </a:lnTo>
                  <a:lnTo>
                    <a:pt x="30" y="106"/>
                  </a:lnTo>
                  <a:lnTo>
                    <a:pt x="32" y="110"/>
                  </a:lnTo>
                  <a:lnTo>
                    <a:pt x="34" y="114"/>
                  </a:lnTo>
                  <a:lnTo>
                    <a:pt x="36" y="120"/>
                  </a:lnTo>
                  <a:lnTo>
                    <a:pt x="40" y="122"/>
                  </a:lnTo>
                  <a:lnTo>
                    <a:pt x="42" y="124"/>
                  </a:lnTo>
                  <a:lnTo>
                    <a:pt x="42" y="126"/>
                  </a:lnTo>
                  <a:lnTo>
                    <a:pt x="42" y="128"/>
                  </a:lnTo>
                  <a:lnTo>
                    <a:pt x="42" y="130"/>
                  </a:lnTo>
                  <a:lnTo>
                    <a:pt x="44" y="134"/>
                  </a:lnTo>
                  <a:lnTo>
                    <a:pt x="44" y="134"/>
                  </a:lnTo>
                  <a:lnTo>
                    <a:pt x="44" y="136"/>
                  </a:lnTo>
                  <a:lnTo>
                    <a:pt x="46" y="138"/>
                  </a:lnTo>
                  <a:lnTo>
                    <a:pt x="48" y="140"/>
                  </a:lnTo>
                  <a:lnTo>
                    <a:pt x="50" y="142"/>
                  </a:lnTo>
                  <a:lnTo>
                    <a:pt x="50" y="144"/>
                  </a:lnTo>
                  <a:lnTo>
                    <a:pt x="50" y="146"/>
                  </a:lnTo>
                  <a:lnTo>
                    <a:pt x="52" y="150"/>
                  </a:lnTo>
                  <a:lnTo>
                    <a:pt x="52" y="152"/>
                  </a:lnTo>
                  <a:lnTo>
                    <a:pt x="50" y="162"/>
                  </a:lnTo>
                  <a:lnTo>
                    <a:pt x="64" y="164"/>
                  </a:lnTo>
                  <a:lnTo>
                    <a:pt x="78" y="162"/>
                  </a:lnTo>
                  <a:lnTo>
                    <a:pt x="78" y="162"/>
                  </a:lnTo>
                  <a:lnTo>
                    <a:pt x="80" y="164"/>
                  </a:lnTo>
                  <a:lnTo>
                    <a:pt x="84" y="168"/>
                  </a:lnTo>
                  <a:lnTo>
                    <a:pt x="88" y="174"/>
                  </a:lnTo>
                  <a:lnTo>
                    <a:pt x="94" y="182"/>
                  </a:lnTo>
                  <a:lnTo>
                    <a:pt x="114" y="202"/>
                  </a:lnTo>
                  <a:lnTo>
                    <a:pt x="114" y="204"/>
                  </a:lnTo>
                  <a:lnTo>
                    <a:pt x="118" y="204"/>
                  </a:lnTo>
                  <a:lnTo>
                    <a:pt x="122" y="206"/>
                  </a:lnTo>
                  <a:lnTo>
                    <a:pt x="128" y="208"/>
                  </a:lnTo>
                  <a:lnTo>
                    <a:pt x="132" y="208"/>
                  </a:lnTo>
                  <a:lnTo>
                    <a:pt x="136" y="210"/>
                  </a:lnTo>
                  <a:lnTo>
                    <a:pt x="142" y="210"/>
                  </a:lnTo>
                  <a:lnTo>
                    <a:pt x="148" y="210"/>
                  </a:lnTo>
                  <a:lnTo>
                    <a:pt x="150" y="210"/>
                  </a:lnTo>
                  <a:lnTo>
                    <a:pt x="152" y="210"/>
                  </a:lnTo>
                  <a:lnTo>
                    <a:pt x="160" y="206"/>
                  </a:lnTo>
                  <a:lnTo>
                    <a:pt x="166" y="214"/>
                  </a:lnTo>
                  <a:lnTo>
                    <a:pt x="168" y="226"/>
                  </a:lnTo>
                  <a:lnTo>
                    <a:pt x="176" y="234"/>
                  </a:lnTo>
                  <a:lnTo>
                    <a:pt x="176" y="232"/>
                  </a:lnTo>
                  <a:lnTo>
                    <a:pt x="178" y="232"/>
                  </a:lnTo>
                  <a:lnTo>
                    <a:pt x="180" y="230"/>
                  </a:lnTo>
                  <a:lnTo>
                    <a:pt x="184" y="230"/>
                  </a:lnTo>
                  <a:lnTo>
                    <a:pt x="188" y="228"/>
                  </a:lnTo>
                  <a:lnTo>
                    <a:pt x="190" y="228"/>
                  </a:lnTo>
                  <a:lnTo>
                    <a:pt x="194" y="230"/>
                  </a:lnTo>
                  <a:lnTo>
                    <a:pt x="198" y="232"/>
                  </a:lnTo>
                  <a:lnTo>
                    <a:pt x="200" y="234"/>
                  </a:lnTo>
                  <a:lnTo>
                    <a:pt x="200" y="240"/>
                  </a:lnTo>
                  <a:lnTo>
                    <a:pt x="208" y="248"/>
                  </a:lnTo>
                  <a:lnTo>
                    <a:pt x="224" y="240"/>
                  </a:lnTo>
                  <a:lnTo>
                    <a:pt x="224" y="238"/>
                  </a:lnTo>
                  <a:lnTo>
                    <a:pt x="222" y="236"/>
                  </a:lnTo>
                  <a:lnTo>
                    <a:pt x="222" y="230"/>
                  </a:lnTo>
                  <a:lnTo>
                    <a:pt x="222" y="226"/>
                  </a:lnTo>
                  <a:lnTo>
                    <a:pt x="222" y="224"/>
                  </a:lnTo>
                  <a:lnTo>
                    <a:pt x="222" y="222"/>
                  </a:lnTo>
                  <a:lnTo>
                    <a:pt x="222" y="218"/>
                  </a:lnTo>
                  <a:lnTo>
                    <a:pt x="224" y="214"/>
                  </a:lnTo>
                  <a:lnTo>
                    <a:pt x="228" y="210"/>
                  </a:lnTo>
                  <a:lnTo>
                    <a:pt x="232" y="208"/>
                  </a:lnTo>
                  <a:lnTo>
                    <a:pt x="232" y="206"/>
                  </a:lnTo>
                  <a:lnTo>
                    <a:pt x="232" y="204"/>
                  </a:lnTo>
                  <a:lnTo>
                    <a:pt x="234" y="202"/>
                  </a:lnTo>
                  <a:lnTo>
                    <a:pt x="232" y="198"/>
                  </a:lnTo>
                  <a:lnTo>
                    <a:pt x="232" y="196"/>
                  </a:lnTo>
                  <a:lnTo>
                    <a:pt x="230" y="194"/>
                  </a:lnTo>
                  <a:lnTo>
                    <a:pt x="218" y="172"/>
                  </a:lnTo>
                  <a:lnTo>
                    <a:pt x="206" y="152"/>
                  </a:lnTo>
                  <a:lnTo>
                    <a:pt x="206" y="120"/>
                  </a:lnTo>
                  <a:lnTo>
                    <a:pt x="216" y="104"/>
                  </a:lnTo>
                  <a:lnTo>
                    <a:pt x="218" y="80"/>
                  </a:lnTo>
                  <a:lnTo>
                    <a:pt x="216" y="76"/>
                  </a:lnTo>
                  <a:lnTo>
                    <a:pt x="212" y="70"/>
                  </a:lnTo>
                  <a:lnTo>
                    <a:pt x="206" y="62"/>
                  </a:lnTo>
                  <a:lnTo>
                    <a:pt x="196" y="54"/>
                  </a:lnTo>
                  <a:lnTo>
                    <a:pt x="184" y="52"/>
                  </a:lnTo>
                  <a:lnTo>
                    <a:pt x="182" y="50"/>
                  </a:lnTo>
                  <a:lnTo>
                    <a:pt x="180" y="50"/>
                  </a:lnTo>
                  <a:lnTo>
                    <a:pt x="176" y="48"/>
                  </a:lnTo>
                  <a:lnTo>
                    <a:pt x="172" y="48"/>
                  </a:lnTo>
                  <a:lnTo>
                    <a:pt x="170" y="46"/>
                  </a:lnTo>
                  <a:lnTo>
                    <a:pt x="160" y="44"/>
                  </a:lnTo>
                  <a:lnTo>
                    <a:pt x="144" y="44"/>
                  </a:lnTo>
                  <a:lnTo>
                    <a:pt x="126" y="54"/>
                  </a:lnTo>
                  <a:lnTo>
                    <a:pt x="126" y="54"/>
                  </a:lnTo>
                  <a:lnTo>
                    <a:pt x="126" y="54"/>
                  </a:lnTo>
                  <a:lnTo>
                    <a:pt x="124" y="56"/>
                  </a:lnTo>
                  <a:lnTo>
                    <a:pt x="122" y="56"/>
                  </a:lnTo>
                  <a:lnTo>
                    <a:pt x="118" y="58"/>
                  </a:lnTo>
                  <a:lnTo>
                    <a:pt x="112" y="58"/>
                  </a:lnTo>
                  <a:lnTo>
                    <a:pt x="102" y="58"/>
                  </a:lnTo>
                  <a:lnTo>
                    <a:pt x="102" y="58"/>
                  </a:lnTo>
                  <a:lnTo>
                    <a:pt x="100" y="60"/>
                  </a:lnTo>
                  <a:lnTo>
                    <a:pt x="98" y="60"/>
                  </a:lnTo>
                  <a:lnTo>
                    <a:pt x="96" y="58"/>
                  </a:lnTo>
                  <a:lnTo>
                    <a:pt x="90" y="56"/>
                  </a:lnTo>
                  <a:lnTo>
                    <a:pt x="82" y="50"/>
                  </a:lnTo>
                  <a:lnTo>
                    <a:pt x="76" y="40"/>
                  </a:lnTo>
                  <a:lnTo>
                    <a:pt x="72" y="26"/>
                  </a:lnTo>
                  <a:lnTo>
                    <a:pt x="62" y="12"/>
                  </a:lnTo>
                  <a:lnTo>
                    <a:pt x="62" y="12"/>
                  </a:lnTo>
                  <a:lnTo>
                    <a:pt x="60" y="10"/>
                  </a:lnTo>
                  <a:lnTo>
                    <a:pt x="56" y="6"/>
                  </a:lnTo>
                  <a:lnTo>
                    <a:pt x="54" y="4"/>
                  </a:lnTo>
                  <a:lnTo>
                    <a:pt x="52" y="0"/>
                  </a:lnTo>
                  <a:lnTo>
                    <a:pt x="38" y="16"/>
                  </a:lnTo>
                  <a:lnTo>
                    <a:pt x="36" y="16"/>
                  </a:lnTo>
                  <a:lnTo>
                    <a:pt x="34" y="18"/>
                  </a:lnTo>
                  <a:lnTo>
                    <a:pt x="30" y="18"/>
                  </a:lnTo>
                  <a:lnTo>
                    <a:pt x="26" y="18"/>
                  </a:lnTo>
                  <a:lnTo>
                    <a:pt x="22" y="14"/>
                  </a:lnTo>
                  <a:lnTo>
                    <a:pt x="0" y="10"/>
                  </a:lnTo>
                  <a:lnTo>
                    <a:pt x="0" y="12"/>
                  </a:lnTo>
                  <a:lnTo>
                    <a:pt x="2" y="14"/>
                  </a:lnTo>
                  <a:lnTo>
                    <a:pt x="4" y="16"/>
                  </a:lnTo>
                  <a:lnTo>
                    <a:pt x="4" y="20"/>
                  </a:lnTo>
                  <a:lnTo>
                    <a:pt x="6" y="24"/>
                  </a:lnTo>
                  <a:lnTo>
                    <a:pt x="8" y="26"/>
                  </a:lnTo>
                  <a:lnTo>
                    <a:pt x="12" y="38"/>
                  </a:lnTo>
                  <a:lnTo>
                    <a:pt x="12" y="38"/>
                  </a:lnTo>
                  <a:lnTo>
                    <a:pt x="12" y="40"/>
                  </a:lnTo>
                  <a:lnTo>
                    <a:pt x="10" y="42"/>
                  </a:lnTo>
                  <a:lnTo>
                    <a:pt x="14" y="4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98" name="Freeform 259"/>
            <p:cNvSpPr/>
            <p:nvPr/>
          </p:nvSpPr>
          <p:spPr bwMode="gray">
            <a:xfrm>
              <a:off x="987" y="3172"/>
              <a:ext cx="28" cy="22"/>
            </a:xfrm>
            <a:custGeom>
              <a:avLst/>
              <a:gdLst/>
              <a:ahLst/>
              <a:cxnLst>
                <a:cxn ang="0">
                  <a:pos x="2" y="10"/>
                </a:cxn>
                <a:cxn ang="0">
                  <a:pos x="4" y="22"/>
                </a:cxn>
                <a:cxn ang="0">
                  <a:pos x="28" y="4"/>
                </a:cxn>
                <a:cxn ang="0">
                  <a:pos x="26" y="2"/>
                </a:cxn>
                <a:cxn ang="0">
                  <a:pos x="26" y="2"/>
                </a:cxn>
                <a:cxn ang="0">
                  <a:pos x="24" y="0"/>
                </a:cxn>
                <a:cxn ang="0">
                  <a:pos x="22" y="0"/>
                </a:cxn>
                <a:cxn ang="0">
                  <a:pos x="20" y="0"/>
                </a:cxn>
                <a:cxn ang="0">
                  <a:pos x="14" y="2"/>
                </a:cxn>
                <a:cxn ang="0">
                  <a:pos x="0" y="8"/>
                </a:cxn>
                <a:cxn ang="0">
                  <a:pos x="2" y="10"/>
                </a:cxn>
              </a:cxnLst>
              <a:rect l="0" t="0" r="r" b="b"/>
              <a:pathLst>
                <a:path w="28" h="22">
                  <a:moveTo>
                    <a:pt x="2" y="10"/>
                  </a:moveTo>
                  <a:lnTo>
                    <a:pt x="4" y="22"/>
                  </a:lnTo>
                  <a:lnTo>
                    <a:pt x="28" y="4"/>
                  </a:lnTo>
                  <a:lnTo>
                    <a:pt x="26" y="2"/>
                  </a:lnTo>
                  <a:lnTo>
                    <a:pt x="26" y="2"/>
                  </a:lnTo>
                  <a:lnTo>
                    <a:pt x="24" y="0"/>
                  </a:lnTo>
                  <a:lnTo>
                    <a:pt x="22" y="0"/>
                  </a:lnTo>
                  <a:lnTo>
                    <a:pt x="20" y="0"/>
                  </a:lnTo>
                  <a:lnTo>
                    <a:pt x="14" y="2"/>
                  </a:lnTo>
                  <a:lnTo>
                    <a:pt x="0" y="8"/>
                  </a:lnTo>
                  <a:lnTo>
                    <a:pt x="2" y="1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99" name="Freeform 260"/>
            <p:cNvSpPr/>
            <p:nvPr/>
          </p:nvSpPr>
          <p:spPr bwMode="gray">
            <a:xfrm>
              <a:off x="731" y="2596"/>
              <a:ext cx="260" cy="246"/>
            </a:xfrm>
            <a:custGeom>
              <a:avLst/>
              <a:gdLst/>
              <a:ahLst/>
              <a:cxnLst>
                <a:cxn ang="0">
                  <a:pos x="0" y="128"/>
                </a:cxn>
                <a:cxn ang="0">
                  <a:pos x="20" y="114"/>
                </a:cxn>
                <a:cxn ang="0">
                  <a:pos x="86" y="92"/>
                </a:cxn>
                <a:cxn ang="0">
                  <a:pos x="88" y="76"/>
                </a:cxn>
                <a:cxn ang="0">
                  <a:pos x="94" y="72"/>
                </a:cxn>
                <a:cxn ang="0">
                  <a:pos x="102" y="72"/>
                </a:cxn>
                <a:cxn ang="0">
                  <a:pos x="108" y="72"/>
                </a:cxn>
                <a:cxn ang="0">
                  <a:pos x="102" y="64"/>
                </a:cxn>
                <a:cxn ang="0">
                  <a:pos x="98" y="56"/>
                </a:cxn>
                <a:cxn ang="0">
                  <a:pos x="98" y="46"/>
                </a:cxn>
                <a:cxn ang="0">
                  <a:pos x="96" y="36"/>
                </a:cxn>
                <a:cxn ang="0">
                  <a:pos x="90" y="30"/>
                </a:cxn>
                <a:cxn ang="0">
                  <a:pos x="86" y="30"/>
                </a:cxn>
                <a:cxn ang="0">
                  <a:pos x="92" y="26"/>
                </a:cxn>
                <a:cxn ang="0">
                  <a:pos x="116" y="16"/>
                </a:cxn>
                <a:cxn ang="0">
                  <a:pos x="126" y="14"/>
                </a:cxn>
                <a:cxn ang="0">
                  <a:pos x="136" y="10"/>
                </a:cxn>
                <a:cxn ang="0">
                  <a:pos x="142" y="8"/>
                </a:cxn>
                <a:cxn ang="0">
                  <a:pos x="148" y="8"/>
                </a:cxn>
                <a:cxn ang="0">
                  <a:pos x="170" y="4"/>
                </a:cxn>
                <a:cxn ang="0">
                  <a:pos x="198" y="2"/>
                </a:cxn>
                <a:cxn ang="0">
                  <a:pos x="202" y="0"/>
                </a:cxn>
                <a:cxn ang="0">
                  <a:pos x="210" y="2"/>
                </a:cxn>
                <a:cxn ang="0">
                  <a:pos x="216" y="4"/>
                </a:cxn>
                <a:cxn ang="0">
                  <a:pos x="218" y="8"/>
                </a:cxn>
                <a:cxn ang="0">
                  <a:pos x="216" y="14"/>
                </a:cxn>
                <a:cxn ang="0">
                  <a:pos x="216" y="24"/>
                </a:cxn>
                <a:cxn ang="0">
                  <a:pos x="214" y="28"/>
                </a:cxn>
                <a:cxn ang="0">
                  <a:pos x="212" y="34"/>
                </a:cxn>
                <a:cxn ang="0">
                  <a:pos x="210" y="36"/>
                </a:cxn>
                <a:cxn ang="0">
                  <a:pos x="210" y="40"/>
                </a:cxn>
                <a:cxn ang="0">
                  <a:pos x="212" y="46"/>
                </a:cxn>
                <a:cxn ang="0">
                  <a:pos x="214" y="50"/>
                </a:cxn>
                <a:cxn ang="0">
                  <a:pos x="214" y="54"/>
                </a:cxn>
                <a:cxn ang="0">
                  <a:pos x="216" y="60"/>
                </a:cxn>
                <a:cxn ang="0">
                  <a:pos x="218" y="60"/>
                </a:cxn>
                <a:cxn ang="0">
                  <a:pos x="220" y="64"/>
                </a:cxn>
                <a:cxn ang="0">
                  <a:pos x="224" y="88"/>
                </a:cxn>
                <a:cxn ang="0">
                  <a:pos x="234" y="110"/>
                </a:cxn>
                <a:cxn ang="0">
                  <a:pos x="234" y="110"/>
                </a:cxn>
                <a:cxn ang="0">
                  <a:pos x="234" y="116"/>
                </a:cxn>
                <a:cxn ang="0">
                  <a:pos x="236" y="126"/>
                </a:cxn>
                <a:cxn ang="0">
                  <a:pos x="238" y="134"/>
                </a:cxn>
                <a:cxn ang="0">
                  <a:pos x="238" y="138"/>
                </a:cxn>
                <a:cxn ang="0">
                  <a:pos x="240" y="142"/>
                </a:cxn>
                <a:cxn ang="0">
                  <a:pos x="244" y="146"/>
                </a:cxn>
                <a:cxn ang="0">
                  <a:pos x="244" y="154"/>
                </a:cxn>
                <a:cxn ang="0">
                  <a:pos x="242" y="166"/>
                </a:cxn>
                <a:cxn ang="0">
                  <a:pos x="244" y="168"/>
                </a:cxn>
                <a:cxn ang="0">
                  <a:pos x="246" y="174"/>
                </a:cxn>
                <a:cxn ang="0">
                  <a:pos x="246" y="180"/>
                </a:cxn>
                <a:cxn ang="0">
                  <a:pos x="250" y="186"/>
                </a:cxn>
                <a:cxn ang="0">
                  <a:pos x="192" y="236"/>
                </a:cxn>
                <a:cxn ang="0">
                  <a:pos x="148" y="230"/>
                </a:cxn>
                <a:cxn ang="0">
                  <a:pos x="4" y="144"/>
                </a:cxn>
              </a:cxnLst>
              <a:rect l="0" t="0" r="r" b="b"/>
              <a:pathLst>
                <a:path w="260" h="246">
                  <a:moveTo>
                    <a:pt x="4" y="144"/>
                  </a:moveTo>
                  <a:lnTo>
                    <a:pt x="0" y="128"/>
                  </a:lnTo>
                  <a:lnTo>
                    <a:pt x="12" y="122"/>
                  </a:lnTo>
                  <a:lnTo>
                    <a:pt x="20" y="114"/>
                  </a:lnTo>
                  <a:lnTo>
                    <a:pt x="34" y="110"/>
                  </a:lnTo>
                  <a:lnTo>
                    <a:pt x="86" y="92"/>
                  </a:lnTo>
                  <a:lnTo>
                    <a:pt x="88" y="80"/>
                  </a:lnTo>
                  <a:lnTo>
                    <a:pt x="88" y="76"/>
                  </a:lnTo>
                  <a:lnTo>
                    <a:pt x="92" y="74"/>
                  </a:lnTo>
                  <a:lnTo>
                    <a:pt x="94" y="72"/>
                  </a:lnTo>
                  <a:lnTo>
                    <a:pt x="98" y="72"/>
                  </a:lnTo>
                  <a:lnTo>
                    <a:pt x="102" y="72"/>
                  </a:lnTo>
                  <a:lnTo>
                    <a:pt x="106" y="72"/>
                  </a:lnTo>
                  <a:lnTo>
                    <a:pt x="108" y="72"/>
                  </a:lnTo>
                  <a:lnTo>
                    <a:pt x="110" y="72"/>
                  </a:lnTo>
                  <a:lnTo>
                    <a:pt x="102" y="64"/>
                  </a:lnTo>
                  <a:lnTo>
                    <a:pt x="100" y="60"/>
                  </a:lnTo>
                  <a:lnTo>
                    <a:pt x="98" y="56"/>
                  </a:lnTo>
                  <a:lnTo>
                    <a:pt x="98" y="52"/>
                  </a:lnTo>
                  <a:lnTo>
                    <a:pt x="98" y="46"/>
                  </a:lnTo>
                  <a:lnTo>
                    <a:pt x="98" y="40"/>
                  </a:lnTo>
                  <a:lnTo>
                    <a:pt x="96" y="36"/>
                  </a:lnTo>
                  <a:lnTo>
                    <a:pt x="94" y="32"/>
                  </a:lnTo>
                  <a:lnTo>
                    <a:pt x="90" y="30"/>
                  </a:lnTo>
                  <a:lnTo>
                    <a:pt x="88" y="30"/>
                  </a:lnTo>
                  <a:lnTo>
                    <a:pt x="86" y="30"/>
                  </a:lnTo>
                  <a:lnTo>
                    <a:pt x="88" y="28"/>
                  </a:lnTo>
                  <a:lnTo>
                    <a:pt x="92" y="26"/>
                  </a:lnTo>
                  <a:lnTo>
                    <a:pt x="94" y="24"/>
                  </a:lnTo>
                  <a:lnTo>
                    <a:pt x="116" y="16"/>
                  </a:lnTo>
                  <a:lnTo>
                    <a:pt x="120" y="14"/>
                  </a:lnTo>
                  <a:lnTo>
                    <a:pt x="126" y="14"/>
                  </a:lnTo>
                  <a:lnTo>
                    <a:pt x="130" y="12"/>
                  </a:lnTo>
                  <a:lnTo>
                    <a:pt x="136" y="10"/>
                  </a:lnTo>
                  <a:lnTo>
                    <a:pt x="140" y="10"/>
                  </a:lnTo>
                  <a:lnTo>
                    <a:pt x="142" y="8"/>
                  </a:lnTo>
                  <a:lnTo>
                    <a:pt x="144" y="8"/>
                  </a:lnTo>
                  <a:lnTo>
                    <a:pt x="148" y="8"/>
                  </a:lnTo>
                  <a:lnTo>
                    <a:pt x="158" y="4"/>
                  </a:lnTo>
                  <a:lnTo>
                    <a:pt x="170" y="4"/>
                  </a:lnTo>
                  <a:lnTo>
                    <a:pt x="176" y="4"/>
                  </a:lnTo>
                  <a:lnTo>
                    <a:pt x="198" y="2"/>
                  </a:lnTo>
                  <a:lnTo>
                    <a:pt x="198" y="2"/>
                  </a:lnTo>
                  <a:lnTo>
                    <a:pt x="202" y="0"/>
                  </a:lnTo>
                  <a:lnTo>
                    <a:pt x="206" y="0"/>
                  </a:lnTo>
                  <a:lnTo>
                    <a:pt x="210" y="2"/>
                  </a:lnTo>
                  <a:lnTo>
                    <a:pt x="214" y="2"/>
                  </a:lnTo>
                  <a:lnTo>
                    <a:pt x="216" y="4"/>
                  </a:lnTo>
                  <a:lnTo>
                    <a:pt x="220" y="8"/>
                  </a:lnTo>
                  <a:lnTo>
                    <a:pt x="218" y="8"/>
                  </a:lnTo>
                  <a:lnTo>
                    <a:pt x="218" y="10"/>
                  </a:lnTo>
                  <a:lnTo>
                    <a:pt x="216" y="14"/>
                  </a:lnTo>
                  <a:lnTo>
                    <a:pt x="216" y="18"/>
                  </a:lnTo>
                  <a:lnTo>
                    <a:pt x="216" y="24"/>
                  </a:lnTo>
                  <a:lnTo>
                    <a:pt x="214" y="24"/>
                  </a:lnTo>
                  <a:lnTo>
                    <a:pt x="214" y="28"/>
                  </a:lnTo>
                  <a:lnTo>
                    <a:pt x="214" y="30"/>
                  </a:lnTo>
                  <a:lnTo>
                    <a:pt x="212" y="34"/>
                  </a:lnTo>
                  <a:lnTo>
                    <a:pt x="210" y="34"/>
                  </a:lnTo>
                  <a:lnTo>
                    <a:pt x="210" y="36"/>
                  </a:lnTo>
                  <a:lnTo>
                    <a:pt x="210" y="38"/>
                  </a:lnTo>
                  <a:lnTo>
                    <a:pt x="210" y="40"/>
                  </a:lnTo>
                  <a:lnTo>
                    <a:pt x="212" y="44"/>
                  </a:lnTo>
                  <a:lnTo>
                    <a:pt x="212" y="46"/>
                  </a:lnTo>
                  <a:lnTo>
                    <a:pt x="212" y="48"/>
                  </a:lnTo>
                  <a:lnTo>
                    <a:pt x="214" y="50"/>
                  </a:lnTo>
                  <a:lnTo>
                    <a:pt x="214" y="52"/>
                  </a:lnTo>
                  <a:lnTo>
                    <a:pt x="214" y="54"/>
                  </a:lnTo>
                  <a:lnTo>
                    <a:pt x="214" y="56"/>
                  </a:lnTo>
                  <a:lnTo>
                    <a:pt x="216" y="60"/>
                  </a:lnTo>
                  <a:lnTo>
                    <a:pt x="218" y="60"/>
                  </a:lnTo>
                  <a:lnTo>
                    <a:pt x="218" y="60"/>
                  </a:lnTo>
                  <a:lnTo>
                    <a:pt x="220" y="62"/>
                  </a:lnTo>
                  <a:lnTo>
                    <a:pt x="220" y="64"/>
                  </a:lnTo>
                  <a:lnTo>
                    <a:pt x="222" y="74"/>
                  </a:lnTo>
                  <a:lnTo>
                    <a:pt x="224" y="88"/>
                  </a:lnTo>
                  <a:lnTo>
                    <a:pt x="228" y="102"/>
                  </a:lnTo>
                  <a:lnTo>
                    <a:pt x="234" y="110"/>
                  </a:lnTo>
                  <a:lnTo>
                    <a:pt x="234" y="110"/>
                  </a:lnTo>
                  <a:lnTo>
                    <a:pt x="234" y="110"/>
                  </a:lnTo>
                  <a:lnTo>
                    <a:pt x="234" y="112"/>
                  </a:lnTo>
                  <a:lnTo>
                    <a:pt x="234" y="116"/>
                  </a:lnTo>
                  <a:lnTo>
                    <a:pt x="234" y="120"/>
                  </a:lnTo>
                  <a:lnTo>
                    <a:pt x="236" y="126"/>
                  </a:lnTo>
                  <a:lnTo>
                    <a:pt x="236" y="130"/>
                  </a:lnTo>
                  <a:lnTo>
                    <a:pt x="238" y="134"/>
                  </a:lnTo>
                  <a:lnTo>
                    <a:pt x="238" y="138"/>
                  </a:lnTo>
                  <a:lnTo>
                    <a:pt x="238" y="138"/>
                  </a:lnTo>
                  <a:lnTo>
                    <a:pt x="238" y="140"/>
                  </a:lnTo>
                  <a:lnTo>
                    <a:pt x="240" y="142"/>
                  </a:lnTo>
                  <a:lnTo>
                    <a:pt x="244" y="144"/>
                  </a:lnTo>
                  <a:lnTo>
                    <a:pt x="244" y="146"/>
                  </a:lnTo>
                  <a:lnTo>
                    <a:pt x="244" y="150"/>
                  </a:lnTo>
                  <a:lnTo>
                    <a:pt x="244" y="154"/>
                  </a:lnTo>
                  <a:lnTo>
                    <a:pt x="246" y="158"/>
                  </a:lnTo>
                  <a:lnTo>
                    <a:pt x="242" y="166"/>
                  </a:lnTo>
                  <a:lnTo>
                    <a:pt x="242" y="166"/>
                  </a:lnTo>
                  <a:lnTo>
                    <a:pt x="244" y="168"/>
                  </a:lnTo>
                  <a:lnTo>
                    <a:pt x="246" y="170"/>
                  </a:lnTo>
                  <a:lnTo>
                    <a:pt x="246" y="174"/>
                  </a:lnTo>
                  <a:lnTo>
                    <a:pt x="246" y="176"/>
                  </a:lnTo>
                  <a:lnTo>
                    <a:pt x="246" y="180"/>
                  </a:lnTo>
                  <a:lnTo>
                    <a:pt x="248" y="184"/>
                  </a:lnTo>
                  <a:lnTo>
                    <a:pt x="250" y="186"/>
                  </a:lnTo>
                  <a:lnTo>
                    <a:pt x="260" y="200"/>
                  </a:lnTo>
                  <a:lnTo>
                    <a:pt x="192" y="236"/>
                  </a:lnTo>
                  <a:lnTo>
                    <a:pt x="152" y="246"/>
                  </a:lnTo>
                  <a:lnTo>
                    <a:pt x="148" y="230"/>
                  </a:lnTo>
                  <a:lnTo>
                    <a:pt x="120" y="230"/>
                  </a:lnTo>
                  <a:lnTo>
                    <a:pt x="4" y="14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00" name="Freeform 261"/>
            <p:cNvSpPr/>
            <p:nvPr/>
          </p:nvSpPr>
          <p:spPr bwMode="gray">
            <a:xfrm>
              <a:off x="623" y="2734"/>
              <a:ext cx="112" cy="98"/>
            </a:xfrm>
            <a:custGeom>
              <a:avLst/>
              <a:gdLst/>
              <a:ahLst/>
              <a:cxnLst>
                <a:cxn ang="0">
                  <a:pos x="0" y="90"/>
                </a:cxn>
                <a:cxn ang="0">
                  <a:pos x="2" y="82"/>
                </a:cxn>
                <a:cxn ang="0">
                  <a:pos x="6" y="74"/>
                </a:cxn>
                <a:cxn ang="0">
                  <a:pos x="16" y="68"/>
                </a:cxn>
                <a:cxn ang="0">
                  <a:pos x="28" y="64"/>
                </a:cxn>
                <a:cxn ang="0">
                  <a:pos x="32" y="60"/>
                </a:cxn>
                <a:cxn ang="0">
                  <a:pos x="32" y="56"/>
                </a:cxn>
                <a:cxn ang="0">
                  <a:pos x="28" y="54"/>
                </a:cxn>
                <a:cxn ang="0">
                  <a:pos x="24" y="42"/>
                </a:cxn>
                <a:cxn ang="0">
                  <a:pos x="30" y="32"/>
                </a:cxn>
                <a:cxn ang="0">
                  <a:pos x="40" y="26"/>
                </a:cxn>
                <a:cxn ang="0">
                  <a:pos x="46" y="24"/>
                </a:cxn>
                <a:cxn ang="0">
                  <a:pos x="50" y="16"/>
                </a:cxn>
                <a:cxn ang="0">
                  <a:pos x="52" y="10"/>
                </a:cxn>
                <a:cxn ang="0">
                  <a:pos x="56" y="4"/>
                </a:cxn>
                <a:cxn ang="0">
                  <a:pos x="66" y="0"/>
                </a:cxn>
                <a:cxn ang="0">
                  <a:pos x="112" y="20"/>
                </a:cxn>
                <a:cxn ang="0">
                  <a:pos x="88" y="20"/>
                </a:cxn>
                <a:cxn ang="0">
                  <a:pos x="86" y="18"/>
                </a:cxn>
                <a:cxn ang="0">
                  <a:pos x="82" y="20"/>
                </a:cxn>
                <a:cxn ang="0">
                  <a:pos x="82" y="26"/>
                </a:cxn>
                <a:cxn ang="0">
                  <a:pos x="80" y="38"/>
                </a:cxn>
                <a:cxn ang="0">
                  <a:pos x="80" y="50"/>
                </a:cxn>
                <a:cxn ang="0">
                  <a:pos x="80" y="54"/>
                </a:cxn>
                <a:cxn ang="0">
                  <a:pos x="80" y="56"/>
                </a:cxn>
                <a:cxn ang="0">
                  <a:pos x="78" y="60"/>
                </a:cxn>
                <a:cxn ang="0">
                  <a:pos x="76" y="60"/>
                </a:cxn>
                <a:cxn ang="0">
                  <a:pos x="72" y="60"/>
                </a:cxn>
                <a:cxn ang="0">
                  <a:pos x="66" y="60"/>
                </a:cxn>
                <a:cxn ang="0">
                  <a:pos x="62" y="64"/>
                </a:cxn>
                <a:cxn ang="0">
                  <a:pos x="60" y="74"/>
                </a:cxn>
                <a:cxn ang="0">
                  <a:pos x="0" y="94"/>
                </a:cxn>
              </a:cxnLst>
              <a:rect l="0" t="0" r="r" b="b"/>
              <a:pathLst>
                <a:path w="112" h="98">
                  <a:moveTo>
                    <a:pt x="0" y="94"/>
                  </a:moveTo>
                  <a:lnTo>
                    <a:pt x="0" y="90"/>
                  </a:lnTo>
                  <a:lnTo>
                    <a:pt x="0" y="86"/>
                  </a:lnTo>
                  <a:lnTo>
                    <a:pt x="2" y="82"/>
                  </a:lnTo>
                  <a:lnTo>
                    <a:pt x="4" y="78"/>
                  </a:lnTo>
                  <a:lnTo>
                    <a:pt x="6" y="74"/>
                  </a:lnTo>
                  <a:lnTo>
                    <a:pt x="10" y="70"/>
                  </a:lnTo>
                  <a:lnTo>
                    <a:pt x="16" y="68"/>
                  </a:lnTo>
                  <a:lnTo>
                    <a:pt x="22" y="66"/>
                  </a:lnTo>
                  <a:lnTo>
                    <a:pt x="28" y="64"/>
                  </a:lnTo>
                  <a:lnTo>
                    <a:pt x="32" y="62"/>
                  </a:lnTo>
                  <a:lnTo>
                    <a:pt x="32" y="60"/>
                  </a:lnTo>
                  <a:lnTo>
                    <a:pt x="32" y="58"/>
                  </a:lnTo>
                  <a:lnTo>
                    <a:pt x="32" y="56"/>
                  </a:lnTo>
                  <a:lnTo>
                    <a:pt x="30" y="54"/>
                  </a:lnTo>
                  <a:lnTo>
                    <a:pt x="28" y="54"/>
                  </a:lnTo>
                  <a:lnTo>
                    <a:pt x="28" y="54"/>
                  </a:lnTo>
                  <a:lnTo>
                    <a:pt x="24" y="42"/>
                  </a:lnTo>
                  <a:lnTo>
                    <a:pt x="28" y="36"/>
                  </a:lnTo>
                  <a:lnTo>
                    <a:pt x="30" y="32"/>
                  </a:lnTo>
                  <a:lnTo>
                    <a:pt x="36" y="28"/>
                  </a:lnTo>
                  <a:lnTo>
                    <a:pt x="40" y="26"/>
                  </a:lnTo>
                  <a:lnTo>
                    <a:pt x="44" y="24"/>
                  </a:lnTo>
                  <a:lnTo>
                    <a:pt x="46" y="24"/>
                  </a:lnTo>
                  <a:lnTo>
                    <a:pt x="48" y="24"/>
                  </a:lnTo>
                  <a:lnTo>
                    <a:pt x="50" y="16"/>
                  </a:lnTo>
                  <a:lnTo>
                    <a:pt x="52" y="12"/>
                  </a:lnTo>
                  <a:lnTo>
                    <a:pt x="52" y="10"/>
                  </a:lnTo>
                  <a:lnTo>
                    <a:pt x="54" y="10"/>
                  </a:lnTo>
                  <a:lnTo>
                    <a:pt x="56" y="4"/>
                  </a:lnTo>
                  <a:lnTo>
                    <a:pt x="60" y="0"/>
                  </a:lnTo>
                  <a:lnTo>
                    <a:pt x="66" y="0"/>
                  </a:lnTo>
                  <a:lnTo>
                    <a:pt x="112" y="6"/>
                  </a:lnTo>
                  <a:lnTo>
                    <a:pt x="112" y="20"/>
                  </a:lnTo>
                  <a:lnTo>
                    <a:pt x="88" y="20"/>
                  </a:lnTo>
                  <a:lnTo>
                    <a:pt x="88" y="20"/>
                  </a:lnTo>
                  <a:lnTo>
                    <a:pt x="88" y="20"/>
                  </a:lnTo>
                  <a:lnTo>
                    <a:pt x="86" y="18"/>
                  </a:lnTo>
                  <a:lnTo>
                    <a:pt x="84" y="18"/>
                  </a:lnTo>
                  <a:lnTo>
                    <a:pt x="82" y="20"/>
                  </a:lnTo>
                  <a:lnTo>
                    <a:pt x="82" y="22"/>
                  </a:lnTo>
                  <a:lnTo>
                    <a:pt x="82" y="26"/>
                  </a:lnTo>
                  <a:lnTo>
                    <a:pt x="82" y="30"/>
                  </a:lnTo>
                  <a:lnTo>
                    <a:pt x="80" y="38"/>
                  </a:lnTo>
                  <a:lnTo>
                    <a:pt x="80" y="44"/>
                  </a:lnTo>
                  <a:lnTo>
                    <a:pt x="80" y="50"/>
                  </a:lnTo>
                  <a:lnTo>
                    <a:pt x="80" y="54"/>
                  </a:lnTo>
                  <a:lnTo>
                    <a:pt x="80" y="54"/>
                  </a:lnTo>
                  <a:lnTo>
                    <a:pt x="80" y="56"/>
                  </a:lnTo>
                  <a:lnTo>
                    <a:pt x="80" y="56"/>
                  </a:lnTo>
                  <a:lnTo>
                    <a:pt x="80" y="58"/>
                  </a:lnTo>
                  <a:lnTo>
                    <a:pt x="78" y="60"/>
                  </a:lnTo>
                  <a:lnTo>
                    <a:pt x="78" y="60"/>
                  </a:lnTo>
                  <a:lnTo>
                    <a:pt x="76" y="60"/>
                  </a:lnTo>
                  <a:lnTo>
                    <a:pt x="74" y="60"/>
                  </a:lnTo>
                  <a:lnTo>
                    <a:pt x="72" y="60"/>
                  </a:lnTo>
                  <a:lnTo>
                    <a:pt x="70" y="60"/>
                  </a:lnTo>
                  <a:lnTo>
                    <a:pt x="66" y="60"/>
                  </a:lnTo>
                  <a:lnTo>
                    <a:pt x="64" y="62"/>
                  </a:lnTo>
                  <a:lnTo>
                    <a:pt x="62" y="64"/>
                  </a:lnTo>
                  <a:lnTo>
                    <a:pt x="60" y="68"/>
                  </a:lnTo>
                  <a:lnTo>
                    <a:pt x="60" y="74"/>
                  </a:lnTo>
                  <a:lnTo>
                    <a:pt x="58" y="98"/>
                  </a:lnTo>
                  <a:lnTo>
                    <a:pt x="0" y="9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01" name="Freeform 262"/>
            <p:cNvSpPr/>
            <p:nvPr/>
          </p:nvSpPr>
          <p:spPr bwMode="gray">
            <a:xfrm>
              <a:off x="617" y="2740"/>
              <a:ext cx="158" cy="182"/>
            </a:xfrm>
            <a:custGeom>
              <a:avLst/>
              <a:gdLst/>
              <a:ahLst/>
              <a:cxnLst>
                <a:cxn ang="0">
                  <a:pos x="4" y="158"/>
                </a:cxn>
                <a:cxn ang="0">
                  <a:pos x="10" y="150"/>
                </a:cxn>
                <a:cxn ang="0">
                  <a:pos x="14" y="146"/>
                </a:cxn>
                <a:cxn ang="0">
                  <a:pos x="18" y="142"/>
                </a:cxn>
                <a:cxn ang="0">
                  <a:pos x="18" y="132"/>
                </a:cxn>
                <a:cxn ang="0">
                  <a:pos x="14" y="124"/>
                </a:cxn>
                <a:cxn ang="0">
                  <a:pos x="12" y="120"/>
                </a:cxn>
                <a:cxn ang="0">
                  <a:pos x="16" y="96"/>
                </a:cxn>
                <a:cxn ang="0">
                  <a:pos x="14" y="88"/>
                </a:cxn>
                <a:cxn ang="0">
                  <a:pos x="66" y="68"/>
                </a:cxn>
                <a:cxn ang="0">
                  <a:pos x="68" y="58"/>
                </a:cxn>
                <a:cxn ang="0">
                  <a:pos x="72" y="54"/>
                </a:cxn>
                <a:cxn ang="0">
                  <a:pos x="78" y="54"/>
                </a:cxn>
                <a:cxn ang="0">
                  <a:pos x="82" y="54"/>
                </a:cxn>
                <a:cxn ang="0">
                  <a:pos x="84" y="54"/>
                </a:cxn>
                <a:cxn ang="0">
                  <a:pos x="86" y="50"/>
                </a:cxn>
                <a:cxn ang="0">
                  <a:pos x="86" y="48"/>
                </a:cxn>
                <a:cxn ang="0">
                  <a:pos x="86" y="44"/>
                </a:cxn>
                <a:cxn ang="0">
                  <a:pos x="86" y="32"/>
                </a:cxn>
                <a:cxn ang="0">
                  <a:pos x="88" y="20"/>
                </a:cxn>
                <a:cxn ang="0">
                  <a:pos x="88" y="14"/>
                </a:cxn>
                <a:cxn ang="0">
                  <a:pos x="92" y="12"/>
                </a:cxn>
                <a:cxn ang="0">
                  <a:pos x="94" y="14"/>
                </a:cxn>
                <a:cxn ang="0">
                  <a:pos x="118" y="14"/>
                </a:cxn>
                <a:cxn ang="0">
                  <a:pos x="118" y="0"/>
                </a:cxn>
                <a:cxn ang="0">
                  <a:pos x="138" y="28"/>
                </a:cxn>
                <a:cxn ang="0">
                  <a:pos x="138" y="28"/>
                </a:cxn>
                <a:cxn ang="0">
                  <a:pos x="136" y="30"/>
                </a:cxn>
                <a:cxn ang="0">
                  <a:pos x="142" y="142"/>
                </a:cxn>
                <a:cxn ang="0">
                  <a:pos x="144" y="146"/>
                </a:cxn>
                <a:cxn ang="0">
                  <a:pos x="146" y="152"/>
                </a:cxn>
                <a:cxn ang="0">
                  <a:pos x="140" y="164"/>
                </a:cxn>
                <a:cxn ang="0">
                  <a:pos x="88" y="158"/>
                </a:cxn>
                <a:cxn ang="0">
                  <a:pos x="84" y="162"/>
                </a:cxn>
                <a:cxn ang="0">
                  <a:pos x="82" y="162"/>
                </a:cxn>
                <a:cxn ang="0">
                  <a:pos x="80" y="160"/>
                </a:cxn>
                <a:cxn ang="0">
                  <a:pos x="76" y="162"/>
                </a:cxn>
                <a:cxn ang="0">
                  <a:pos x="76" y="166"/>
                </a:cxn>
                <a:cxn ang="0">
                  <a:pos x="76" y="170"/>
                </a:cxn>
                <a:cxn ang="0">
                  <a:pos x="72" y="172"/>
                </a:cxn>
                <a:cxn ang="0">
                  <a:pos x="70" y="176"/>
                </a:cxn>
                <a:cxn ang="0">
                  <a:pos x="66" y="182"/>
                </a:cxn>
                <a:cxn ang="0">
                  <a:pos x="62" y="182"/>
                </a:cxn>
                <a:cxn ang="0">
                  <a:pos x="60" y="178"/>
                </a:cxn>
                <a:cxn ang="0">
                  <a:pos x="54" y="178"/>
                </a:cxn>
                <a:cxn ang="0">
                  <a:pos x="46" y="172"/>
                </a:cxn>
                <a:cxn ang="0">
                  <a:pos x="42" y="166"/>
                </a:cxn>
                <a:cxn ang="0">
                  <a:pos x="36" y="160"/>
                </a:cxn>
                <a:cxn ang="0">
                  <a:pos x="26" y="156"/>
                </a:cxn>
                <a:cxn ang="0">
                  <a:pos x="0" y="164"/>
                </a:cxn>
              </a:cxnLst>
              <a:rect l="0" t="0" r="r" b="b"/>
              <a:pathLst>
                <a:path w="158" h="182">
                  <a:moveTo>
                    <a:pt x="0" y="164"/>
                  </a:moveTo>
                  <a:lnTo>
                    <a:pt x="4" y="158"/>
                  </a:lnTo>
                  <a:lnTo>
                    <a:pt x="6" y="154"/>
                  </a:lnTo>
                  <a:lnTo>
                    <a:pt x="10" y="150"/>
                  </a:lnTo>
                  <a:lnTo>
                    <a:pt x="12" y="148"/>
                  </a:lnTo>
                  <a:lnTo>
                    <a:pt x="14" y="146"/>
                  </a:lnTo>
                  <a:lnTo>
                    <a:pt x="16" y="146"/>
                  </a:lnTo>
                  <a:lnTo>
                    <a:pt x="18" y="142"/>
                  </a:lnTo>
                  <a:lnTo>
                    <a:pt x="18" y="138"/>
                  </a:lnTo>
                  <a:lnTo>
                    <a:pt x="18" y="132"/>
                  </a:lnTo>
                  <a:lnTo>
                    <a:pt x="16" y="128"/>
                  </a:lnTo>
                  <a:lnTo>
                    <a:pt x="14" y="124"/>
                  </a:lnTo>
                  <a:lnTo>
                    <a:pt x="12" y="122"/>
                  </a:lnTo>
                  <a:lnTo>
                    <a:pt x="12" y="120"/>
                  </a:lnTo>
                  <a:lnTo>
                    <a:pt x="6" y="110"/>
                  </a:lnTo>
                  <a:lnTo>
                    <a:pt x="16" y="96"/>
                  </a:lnTo>
                  <a:lnTo>
                    <a:pt x="6" y="88"/>
                  </a:lnTo>
                  <a:lnTo>
                    <a:pt x="14" y="88"/>
                  </a:lnTo>
                  <a:lnTo>
                    <a:pt x="64" y="92"/>
                  </a:lnTo>
                  <a:lnTo>
                    <a:pt x="66" y="68"/>
                  </a:lnTo>
                  <a:lnTo>
                    <a:pt x="66" y="62"/>
                  </a:lnTo>
                  <a:lnTo>
                    <a:pt x="68" y="58"/>
                  </a:lnTo>
                  <a:lnTo>
                    <a:pt x="70" y="56"/>
                  </a:lnTo>
                  <a:lnTo>
                    <a:pt x="72" y="54"/>
                  </a:lnTo>
                  <a:lnTo>
                    <a:pt x="76" y="54"/>
                  </a:lnTo>
                  <a:lnTo>
                    <a:pt x="78" y="54"/>
                  </a:lnTo>
                  <a:lnTo>
                    <a:pt x="80" y="54"/>
                  </a:lnTo>
                  <a:lnTo>
                    <a:pt x="82" y="54"/>
                  </a:lnTo>
                  <a:lnTo>
                    <a:pt x="84" y="54"/>
                  </a:lnTo>
                  <a:lnTo>
                    <a:pt x="84" y="54"/>
                  </a:lnTo>
                  <a:lnTo>
                    <a:pt x="86" y="52"/>
                  </a:lnTo>
                  <a:lnTo>
                    <a:pt x="86" y="50"/>
                  </a:lnTo>
                  <a:lnTo>
                    <a:pt x="86" y="50"/>
                  </a:lnTo>
                  <a:lnTo>
                    <a:pt x="86" y="48"/>
                  </a:lnTo>
                  <a:lnTo>
                    <a:pt x="86" y="48"/>
                  </a:lnTo>
                  <a:lnTo>
                    <a:pt x="86" y="44"/>
                  </a:lnTo>
                  <a:lnTo>
                    <a:pt x="86" y="38"/>
                  </a:lnTo>
                  <a:lnTo>
                    <a:pt x="86" y="32"/>
                  </a:lnTo>
                  <a:lnTo>
                    <a:pt x="88" y="24"/>
                  </a:lnTo>
                  <a:lnTo>
                    <a:pt x="88" y="20"/>
                  </a:lnTo>
                  <a:lnTo>
                    <a:pt x="88" y="16"/>
                  </a:lnTo>
                  <a:lnTo>
                    <a:pt x="88" y="14"/>
                  </a:lnTo>
                  <a:lnTo>
                    <a:pt x="90" y="12"/>
                  </a:lnTo>
                  <a:lnTo>
                    <a:pt x="92" y="12"/>
                  </a:lnTo>
                  <a:lnTo>
                    <a:pt x="94" y="14"/>
                  </a:lnTo>
                  <a:lnTo>
                    <a:pt x="94" y="14"/>
                  </a:lnTo>
                  <a:lnTo>
                    <a:pt x="94" y="14"/>
                  </a:lnTo>
                  <a:lnTo>
                    <a:pt x="118" y="14"/>
                  </a:lnTo>
                  <a:lnTo>
                    <a:pt x="118" y="4"/>
                  </a:lnTo>
                  <a:lnTo>
                    <a:pt x="118" y="0"/>
                  </a:lnTo>
                  <a:lnTo>
                    <a:pt x="158" y="28"/>
                  </a:lnTo>
                  <a:lnTo>
                    <a:pt x="138" y="28"/>
                  </a:lnTo>
                  <a:lnTo>
                    <a:pt x="138" y="28"/>
                  </a:lnTo>
                  <a:lnTo>
                    <a:pt x="138" y="28"/>
                  </a:lnTo>
                  <a:lnTo>
                    <a:pt x="136" y="28"/>
                  </a:lnTo>
                  <a:lnTo>
                    <a:pt x="136" y="30"/>
                  </a:lnTo>
                  <a:lnTo>
                    <a:pt x="136" y="32"/>
                  </a:lnTo>
                  <a:lnTo>
                    <a:pt x="142" y="142"/>
                  </a:lnTo>
                  <a:lnTo>
                    <a:pt x="142" y="142"/>
                  </a:lnTo>
                  <a:lnTo>
                    <a:pt x="144" y="146"/>
                  </a:lnTo>
                  <a:lnTo>
                    <a:pt x="144" y="148"/>
                  </a:lnTo>
                  <a:lnTo>
                    <a:pt x="146" y="152"/>
                  </a:lnTo>
                  <a:lnTo>
                    <a:pt x="146" y="156"/>
                  </a:lnTo>
                  <a:lnTo>
                    <a:pt x="140" y="164"/>
                  </a:lnTo>
                  <a:lnTo>
                    <a:pt x="88" y="158"/>
                  </a:lnTo>
                  <a:lnTo>
                    <a:pt x="88" y="158"/>
                  </a:lnTo>
                  <a:lnTo>
                    <a:pt x="86" y="160"/>
                  </a:lnTo>
                  <a:lnTo>
                    <a:pt x="84" y="162"/>
                  </a:lnTo>
                  <a:lnTo>
                    <a:pt x="82" y="162"/>
                  </a:lnTo>
                  <a:lnTo>
                    <a:pt x="82" y="162"/>
                  </a:lnTo>
                  <a:lnTo>
                    <a:pt x="80" y="160"/>
                  </a:lnTo>
                  <a:lnTo>
                    <a:pt x="80" y="160"/>
                  </a:lnTo>
                  <a:lnTo>
                    <a:pt x="78" y="160"/>
                  </a:lnTo>
                  <a:lnTo>
                    <a:pt x="76" y="162"/>
                  </a:lnTo>
                  <a:lnTo>
                    <a:pt x="76" y="162"/>
                  </a:lnTo>
                  <a:lnTo>
                    <a:pt x="76" y="166"/>
                  </a:lnTo>
                  <a:lnTo>
                    <a:pt x="76" y="168"/>
                  </a:lnTo>
                  <a:lnTo>
                    <a:pt x="76" y="170"/>
                  </a:lnTo>
                  <a:lnTo>
                    <a:pt x="74" y="172"/>
                  </a:lnTo>
                  <a:lnTo>
                    <a:pt x="72" y="172"/>
                  </a:lnTo>
                  <a:lnTo>
                    <a:pt x="72" y="174"/>
                  </a:lnTo>
                  <a:lnTo>
                    <a:pt x="70" y="176"/>
                  </a:lnTo>
                  <a:lnTo>
                    <a:pt x="68" y="178"/>
                  </a:lnTo>
                  <a:lnTo>
                    <a:pt x="66" y="182"/>
                  </a:lnTo>
                  <a:lnTo>
                    <a:pt x="64" y="182"/>
                  </a:lnTo>
                  <a:lnTo>
                    <a:pt x="62" y="182"/>
                  </a:lnTo>
                  <a:lnTo>
                    <a:pt x="62" y="180"/>
                  </a:lnTo>
                  <a:lnTo>
                    <a:pt x="60" y="178"/>
                  </a:lnTo>
                  <a:lnTo>
                    <a:pt x="56" y="178"/>
                  </a:lnTo>
                  <a:lnTo>
                    <a:pt x="54" y="178"/>
                  </a:lnTo>
                  <a:lnTo>
                    <a:pt x="50" y="176"/>
                  </a:lnTo>
                  <a:lnTo>
                    <a:pt x="46" y="172"/>
                  </a:lnTo>
                  <a:lnTo>
                    <a:pt x="44" y="166"/>
                  </a:lnTo>
                  <a:lnTo>
                    <a:pt x="42" y="166"/>
                  </a:lnTo>
                  <a:lnTo>
                    <a:pt x="40" y="162"/>
                  </a:lnTo>
                  <a:lnTo>
                    <a:pt x="36" y="160"/>
                  </a:lnTo>
                  <a:lnTo>
                    <a:pt x="32" y="158"/>
                  </a:lnTo>
                  <a:lnTo>
                    <a:pt x="26" y="156"/>
                  </a:lnTo>
                  <a:lnTo>
                    <a:pt x="20" y="156"/>
                  </a:lnTo>
                  <a:lnTo>
                    <a:pt x="0" y="16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02" name="Freeform 263"/>
            <p:cNvSpPr/>
            <p:nvPr/>
          </p:nvSpPr>
          <p:spPr bwMode="gray">
            <a:xfrm>
              <a:off x="631" y="2938"/>
              <a:ext cx="40" cy="28"/>
            </a:xfrm>
            <a:custGeom>
              <a:avLst/>
              <a:gdLst/>
              <a:ahLst/>
              <a:cxnLst>
                <a:cxn ang="0">
                  <a:pos x="24" y="0"/>
                </a:cxn>
                <a:cxn ang="0">
                  <a:pos x="24" y="0"/>
                </a:cxn>
                <a:cxn ang="0">
                  <a:pos x="22" y="0"/>
                </a:cxn>
                <a:cxn ang="0">
                  <a:pos x="20" y="0"/>
                </a:cxn>
                <a:cxn ang="0">
                  <a:pos x="18" y="2"/>
                </a:cxn>
                <a:cxn ang="0">
                  <a:pos x="14" y="2"/>
                </a:cxn>
                <a:cxn ang="0">
                  <a:pos x="8" y="4"/>
                </a:cxn>
                <a:cxn ang="0">
                  <a:pos x="0" y="8"/>
                </a:cxn>
                <a:cxn ang="0">
                  <a:pos x="0" y="8"/>
                </a:cxn>
                <a:cxn ang="0">
                  <a:pos x="2" y="12"/>
                </a:cxn>
                <a:cxn ang="0">
                  <a:pos x="6" y="16"/>
                </a:cxn>
                <a:cxn ang="0">
                  <a:pos x="10" y="22"/>
                </a:cxn>
                <a:cxn ang="0">
                  <a:pos x="16" y="28"/>
                </a:cxn>
                <a:cxn ang="0">
                  <a:pos x="18" y="28"/>
                </a:cxn>
                <a:cxn ang="0">
                  <a:pos x="20" y="26"/>
                </a:cxn>
                <a:cxn ang="0">
                  <a:pos x="24" y="26"/>
                </a:cxn>
                <a:cxn ang="0">
                  <a:pos x="28" y="24"/>
                </a:cxn>
                <a:cxn ang="0">
                  <a:pos x="32" y="22"/>
                </a:cxn>
                <a:cxn ang="0">
                  <a:pos x="36" y="22"/>
                </a:cxn>
                <a:cxn ang="0">
                  <a:pos x="38" y="20"/>
                </a:cxn>
                <a:cxn ang="0">
                  <a:pos x="38" y="16"/>
                </a:cxn>
                <a:cxn ang="0">
                  <a:pos x="40" y="16"/>
                </a:cxn>
                <a:cxn ang="0">
                  <a:pos x="38" y="8"/>
                </a:cxn>
                <a:cxn ang="0">
                  <a:pos x="38" y="2"/>
                </a:cxn>
                <a:cxn ang="0">
                  <a:pos x="24" y="0"/>
                </a:cxn>
              </a:cxnLst>
              <a:rect l="0" t="0" r="r" b="b"/>
              <a:pathLst>
                <a:path w="40" h="28">
                  <a:moveTo>
                    <a:pt x="24" y="0"/>
                  </a:moveTo>
                  <a:lnTo>
                    <a:pt x="24" y="0"/>
                  </a:lnTo>
                  <a:lnTo>
                    <a:pt x="22" y="0"/>
                  </a:lnTo>
                  <a:lnTo>
                    <a:pt x="20" y="0"/>
                  </a:lnTo>
                  <a:lnTo>
                    <a:pt x="18" y="2"/>
                  </a:lnTo>
                  <a:lnTo>
                    <a:pt x="14" y="2"/>
                  </a:lnTo>
                  <a:lnTo>
                    <a:pt x="8" y="4"/>
                  </a:lnTo>
                  <a:lnTo>
                    <a:pt x="0" y="8"/>
                  </a:lnTo>
                  <a:lnTo>
                    <a:pt x="0" y="8"/>
                  </a:lnTo>
                  <a:lnTo>
                    <a:pt x="2" y="12"/>
                  </a:lnTo>
                  <a:lnTo>
                    <a:pt x="6" y="16"/>
                  </a:lnTo>
                  <a:lnTo>
                    <a:pt x="10" y="22"/>
                  </a:lnTo>
                  <a:lnTo>
                    <a:pt x="16" y="28"/>
                  </a:lnTo>
                  <a:lnTo>
                    <a:pt x="18" y="28"/>
                  </a:lnTo>
                  <a:lnTo>
                    <a:pt x="20" y="26"/>
                  </a:lnTo>
                  <a:lnTo>
                    <a:pt x="24" y="26"/>
                  </a:lnTo>
                  <a:lnTo>
                    <a:pt x="28" y="24"/>
                  </a:lnTo>
                  <a:lnTo>
                    <a:pt x="32" y="22"/>
                  </a:lnTo>
                  <a:lnTo>
                    <a:pt x="36" y="22"/>
                  </a:lnTo>
                  <a:lnTo>
                    <a:pt x="38" y="20"/>
                  </a:lnTo>
                  <a:lnTo>
                    <a:pt x="38" y="16"/>
                  </a:lnTo>
                  <a:lnTo>
                    <a:pt x="40" y="16"/>
                  </a:lnTo>
                  <a:lnTo>
                    <a:pt x="38" y="8"/>
                  </a:lnTo>
                  <a:lnTo>
                    <a:pt x="38" y="2"/>
                  </a:lnTo>
                  <a:lnTo>
                    <a:pt x="24"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03" name="Freeform 264"/>
            <p:cNvSpPr/>
            <p:nvPr/>
          </p:nvSpPr>
          <p:spPr bwMode="gray">
            <a:xfrm>
              <a:off x="617" y="2896"/>
              <a:ext cx="66" cy="50"/>
            </a:xfrm>
            <a:custGeom>
              <a:avLst/>
              <a:gdLst/>
              <a:ahLst/>
              <a:cxnLst>
                <a:cxn ang="0">
                  <a:pos x="2" y="30"/>
                </a:cxn>
                <a:cxn ang="0">
                  <a:pos x="2" y="22"/>
                </a:cxn>
                <a:cxn ang="0">
                  <a:pos x="0" y="16"/>
                </a:cxn>
                <a:cxn ang="0">
                  <a:pos x="0" y="10"/>
                </a:cxn>
                <a:cxn ang="0">
                  <a:pos x="0" y="6"/>
                </a:cxn>
                <a:cxn ang="0">
                  <a:pos x="2" y="6"/>
                </a:cxn>
                <a:cxn ang="0">
                  <a:pos x="2" y="6"/>
                </a:cxn>
                <a:cxn ang="0">
                  <a:pos x="2" y="6"/>
                </a:cxn>
                <a:cxn ang="0">
                  <a:pos x="20" y="0"/>
                </a:cxn>
                <a:cxn ang="0">
                  <a:pos x="26" y="0"/>
                </a:cxn>
                <a:cxn ang="0">
                  <a:pos x="32" y="2"/>
                </a:cxn>
                <a:cxn ang="0">
                  <a:pos x="38" y="4"/>
                </a:cxn>
                <a:cxn ang="0">
                  <a:pos x="40" y="8"/>
                </a:cxn>
                <a:cxn ang="0">
                  <a:pos x="42" y="10"/>
                </a:cxn>
                <a:cxn ang="0">
                  <a:pos x="44" y="10"/>
                </a:cxn>
                <a:cxn ang="0">
                  <a:pos x="46" y="14"/>
                </a:cxn>
                <a:cxn ang="0">
                  <a:pos x="48" y="18"/>
                </a:cxn>
                <a:cxn ang="0">
                  <a:pos x="50" y="20"/>
                </a:cxn>
                <a:cxn ang="0">
                  <a:pos x="50" y="20"/>
                </a:cxn>
                <a:cxn ang="0">
                  <a:pos x="50" y="20"/>
                </a:cxn>
                <a:cxn ang="0">
                  <a:pos x="56" y="22"/>
                </a:cxn>
                <a:cxn ang="0">
                  <a:pos x="60" y="24"/>
                </a:cxn>
                <a:cxn ang="0">
                  <a:pos x="62" y="26"/>
                </a:cxn>
                <a:cxn ang="0">
                  <a:pos x="64" y="26"/>
                </a:cxn>
                <a:cxn ang="0">
                  <a:pos x="64" y="26"/>
                </a:cxn>
                <a:cxn ang="0">
                  <a:pos x="64" y="30"/>
                </a:cxn>
                <a:cxn ang="0">
                  <a:pos x="64" y="32"/>
                </a:cxn>
                <a:cxn ang="0">
                  <a:pos x="64" y="36"/>
                </a:cxn>
                <a:cxn ang="0">
                  <a:pos x="66" y="42"/>
                </a:cxn>
                <a:cxn ang="0">
                  <a:pos x="66" y="44"/>
                </a:cxn>
                <a:cxn ang="0">
                  <a:pos x="66" y="44"/>
                </a:cxn>
                <a:cxn ang="0">
                  <a:pos x="58" y="44"/>
                </a:cxn>
                <a:cxn ang="0">
                  <a:pos x="50" y="44"/>
                </a:cxn>
                <a:cxn ang="0">
                  <a:pos x="44" y="44"/>
                </a:cxn>
                <a:cxn ang="0">
                  <a:pos x="40" y="44"/>
                </a:cxn>
                <a:cxn ang="0">
                  <a:pos x="38" y="42"/>
                </a:cxn>
                <a:cxn ang="0">
                  <a:pos x="34" y="42"/>
                </a:cxn>
                <a:cxn ang="0">
                  <a:pos x="30" y="44"/>
                </a:cxn>
                <a:cxn ang="0">
                  <a:pos x="26" y="44"/>
                </a:cxn>
                <a:cxn ang="0">
                  <a:pos x="22" y="46"/>
                </a:cxn>
                <a:cxn ang="0">
                  <a:pos x="18" y="48"/>
                </a:cxn>
                <a:cxn ang="0">
                  <a:pos x="16" y="48"/>
                </a:cxn>
                <a:cxn ang="0">
                  <a:pos x="14" y="50"/>
                </a:cxn>
                <a:cxn ang="0">
                  <a:pos x="12" y="46"/>
                </a:cxn>
                <a:cxn ang="0">
                  <a:pos x="10" y="44"/>
                </a:cxn>
                <a:cxn ang="0">
                  <a:pos x="8" y="42"/>
                </a:cxn>
                <a:cxn ang="0">
                  <a:pos x="6" y="40"/>
                </a:cxn>
                <a:cxn ang="0">
                  <a:pos x="4" y="36"/>
                </a:cxn>
                <a:cxn ang="0">
                  <a:pos x="2" y="30"/>
                </a:cxn>
              </a:cxnLst>
              <a:rect l="0" t="0" r="r" b="b"/>
              <a:pathLst>
                <a:path w="66" h="50">
                  <a:moveTo>
                    <a:pt x="2" y="30"/>
                  </a:moveTo>
                  <a:lnTo>
                    <a:pt x="2" y="22"/>
                  </a:lnTo>
                  <a:lnTo>
                    <a:pt x="0" y="16"/>
                  </a:lnTo>
                  <a:lnTo>
                    <a:pt x="0" y="10"/>
                  </a:lnTo>
                  <a:lnTo>
                    <a:pt x="0" y="6"/>
                  </a:lnTo>
                  <a:lnTo>
                    <a:pt x="2" y="6"/>
                  </a:lnTo>
                  <a:lnTo>
                    <a:pt x="2" y="6"/>
                  </a:lnTo>
                  <a:lnTo>
                    <a:pt x="2" y="6"/>
                  </a:lnTo>
                  <a:lnTo>
                    <a:pt x="20" y="0"/>
                  </a:lnTo>
                  <a:lnTo>
                    <a:pt x="26" y="0"/>
                  </a:lnTo>
                  <a:lnTo>
                    <a:pt x="32" y="2"/>
                  </a:lnTo>
                  <a:lnTo>
                    <a:pt x="38" y="4"/>
                  </a:lnTo>
                  <a:lnTo>
                    <a:pt x="40" y="8"/>
                  </a:lnTo>
                  <a:lnTo>
                    <a:pt x="42" y="10"/>
                  </a:lnTo>
                  <a:lnTo>
                    <a:pt x="44" y="10"/>
                  </a:lnTo>
                  <a:lnTo>
                    <a:pt x="46" y="14"/>
                  </a:lnTo>
                  <a:lnTo>
                    <a:pt x="48" y="18"/>
                  </a:lnTo>
                  <a:lnTo>
                    <a:pt x="50" y="20"/>
                  </a:lnTo>
                  <a:lnTo>
                    <a:pt x="50" y="20"/>
                  </a:lnTo>
                  <a:lnTo>
                    <a:pt x="50" y="20"/>
                  </a:lnTo>
                  <a:lnTo>
                    <a:pt x="56" y="22"/>
                  </a:lnTo>
                  <a:lnTo>
                    <a:pt x="60" y="24"/>
                  </a:lnTo>
                  <a:lnTo>
                    <a:pt x="62" y="26"/>
                  </a:lnTo>
                  <a:lnTo>
                    <a:pt x="64" y="26"/>
                  </a:lnTo>
                  <a:lnTo>
                    <a:pt x="64" y="26"/>
                  </a:lnTo>
                  <a:lnTo>
                    <a:pt x="64" y="30"/>
                  </a:lnTo>
                  <a:lnTo>
                    <a:pt x="64" y="32"/>
                  </a:lnTo>
                  <a:lnTo>
                    <a:pt x="64" y="36"/>
                  </a:lnTo>
                  <a:lnTo>
                    <a:pt x="66" y="42"/>
                  </a:lnTo>
                  <a:lnTo>
                    <a:pt x="66" y="44"/>
                  </a:lnTo>
                  <a:lnTo>
                    <a:pt x="66" y="44"/>
                  </a:lnTo>
                  <a:lnTo>
                    <a:pt x="58" y="44"/>
                  </a:lnTo>
                  <a:lnTo>
                    <a:pt x="50" y="44"/>
                  </a:lnTo>
                  <a:lnTo>
                    <a:pt x="44" y="44"/>
                  </a:lnTo>
                  <a:lnTo>
                    <a:pt x="40" y="44"/>
                  </a:lnTo>
                  <a:lnTo>
                    <a:pt x="38" y="42"/>
                  </a:lnTo>
                  <a:lnTo>
                    <a:pt x="34" y="42"/>
                  </a:lnTo>
                  <a:lnTo>
                    <a:pt x="30" y="44"/>
                  </a:lnTo>
                  <a:lnTo>
                    <a:pt x="26" y="44"/>
                  </a:lnTo>
                  <a:lnTo>
                    <a:pt x="22" y="46"/>
                  </a:lnTo>
                  <a:lnTo>
                    <a:pt x="18" y="48"/>
                  </a:lnTo>
                  <a:lnTo>
                    <a:pt x="16" y="48"/>
                  </a:lnTo>
                  <a:lnTo>
                    <a:pt x="14" y="50"/>
                  </a:lnTo>
                  <a:lnTo>
                    <a:pt x="12" y="46"/>
                  </a:lnTo>
                  <a:lnTo>
                    <a:pt x="10" y="44"/>
                  </a:lnTo>
                  <a:lnTo>
                    <a:pt x="8" y="42"/>
                  </a:lnTo>
                  <a:lnTo>
                    <a:pt x="6" y="40"/>
                  </a:lnTo>
                  <a:lnTo>
                    <a:pt x="4" y="36"/>
                  </a:lnTo>
                  <a:lnTo>
                    <a:pt x="2" y="3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04" name="Freeform 265"/>
            <p:cNvSpPr/>
            <p:nvPr/>
          </p:nvSpPr>
          <p:spPr bwMode="gray">
            <a:xfrm>
              <a:off x="621" y="2916"/>
              <a:ext cx="42" cy="10"/>
            </a:xfrm>
            <a:custGeom>
              <a:avLst/>
              <a:gdLst/>
              <a:ahLst/>
              <a:cxnLst>
                <a:cxn ang="0">
                  <a:pos x="0" y="0"/>
                </a:cxn>
                <a:cxn ang="0">
                  <a:pos x="0" y="8"/>
                </a:cxn>
                <a:cxn ang="0">
                  <a:pos x="2" y="8"/>
                </a:cxn>
                <a:cxn ang="0">
                  <a:pos x="6" y="6"/>
                </a:cxn>
                <a:cxn ang="0">
                  <a:pos x="10" y="6"/>
                </a:cxn>
                <a:cxn ang="0">
                  <a:pos x="16" y="8"/>
                </a:cxn>
                <a:cxn ang="0">
                  <a:pos x="22" y="10"/>
                </a:cxn>
                <a:cxn ang="0">
                  <a:pos x="28" y="10"/>
                </a:cxn>
                <a:cxn ang="0">
                  <a:pos x="30" y="8"/>
                </a:cxn>
                <a:cxn ang="0">
                  <a:pos x="32" y="8"/>
                </a:cxn>
                <a:cxn ang="0">
                  <a:pos x="34" y="6"/>
                </a:cxn>
                <a:cxn ang="0">
                  <a:pos x="36" y="6"/>
                </a:cxn>
                <a:cxn ang="0">
                  <a:pos x="38" y="6"/>
                </a:cxn>
                <a:cxn ang="0">
                  <a:pos x="38" y="6"/>
                </a:cxn>
                <a:cxn ang="0">
                  <a:pos x="40" y="6"/>
                </a:cxn>
                <a:cxn ang="0">
                  <a:pos x="42" y="6"/>
                </a:cxn>
                <a:cxn ang="0">
                  <a:pos x="42" y="4"/>
                </a:cxn>
                <a:cxn ang="0">
                  <a:pos x="40" y="4"/>
                </a:cxn>
                <a:cxn ang="0">
                  <a:pos x="36" y="2"/>
                </a:cxn>
                <a:cxn ang="0">
                  <a:pos x="32" y="0"/>
                </a:cxn>
                <a:cxn ang="0">
                  <a:pos x="28" y="0"/>
                </a:cxn>
                <a:cxn ang="0">
                  <a:pos x="24" y="2"/>
                </a:cxn>
                <a:cxn ang="0">
                  <a:pos x="22" y="2"/>
                </a:cxn>
                <a:cxn ang="0">
                  <a:pos x="18" y="2"/>
                </a:cxn>
                <a:cxn ang="0">
                  <a:pos x="16" y="2"/>
                </a:cxn>
                <a:cxn ang="0">
                  <a:pos x="12" y="2"/>
                </a:cxn>
                <a:cxn ang="0">
                  <a:pos x="10" y="0"/>
                </a:cxn>
                <a:cxn ang="0">
                  <a:pos x="8" y="0"/>
                </a:cxn>
                <a:cxn ang="0">
                  <a:pos x="6" y="0"/>
                </a:cxn>
                <a:cxn ang="0">
                  <a:pos x="2" y="0"/>
                </a:cxn>
                <a:cxn ang="0">
                  <a:pos x="0" y="0"/>
                </a:cxn>
                <a:cxn ang="0">
                  <a:pos x="0" y="0"/>
                </a:cxn>
              </a:cxnLst>
              <a:rect l="0" t="0" r="r" b="b"/>
              <a:pathLst>
                <a:path w="42" h="10">
                  <a:moveTo>
                    <a:pt x="0" y="0"/>
                  </a:moveTo>
                  <a:lnTo>
                    <a:pt x="0" y="8"/>
                  </a:lnTo>
                  <a:lnTo>
                    <a:pt x="2" y="8"/>
                  </a:lnTo>
                  <a:lnTo>
                    <a:pt x="6" y="6"/>
                  </a:lnTo>
                  <a:lnTo>
                    <a:pt x="10" y="6"/>
                  </a:lnTo>
                  <a:lnTo>
                    <a:pt x="16" y="8"/>
                  </a:lnTo>
                  <a:lnTo>
                    <a:pt x="22" y="10"/>
                  </a:lnTo>
                  <a:lnTo>
                    <a:pt x="28" y="10"/>
                  </a:lnTo>
                  <a:lnTo>
                    <a:pt x="30" y="8"/>
                  </a:lnTo>
                  <a:lnTo>
                    <a:pt x="32" y="8"/>
                  </a:lnTo>
                  <a:lnTo>
                    <a:pt x="34" y="6"/>
                  </a:lnTo>
                  <a:lnTo>
                    <a:pt x="36" y="6"/>
                  </a:lnTo>
                  <a:lnTo>
                    <a:pt x="38" y="6"/>
                  </a:lnTo>
                  <a:lnTo>
                    <a:pt x="38" y="6"/>
                  </a:lnTo>
                  <a:lnTo>
                    <a:pt x="40" y="6"/>
                  </a:lnTo>
                  <a:lnTo>
                    <a:pt x="42" y="6"/>
                  </a:lnTo>
                  <a:lnTo>
                    <a:pt x="42" y="4"/>
                  </a:lnTo>
                  <a:lnTo>
                    <a:pt x="40" y="4"/>
                  </a:lnTo>
                  <a:lnTo>
                    <a:pt x="36" y="2"/>
                  </a:lnTo>
                  <a:lnTo>
                    <a:pt x="32" y="0"/>
                  </a:lnTo>
                  <a:lnTo>
                    <a:pt x="28" y="0"/>
                  </a:lnTo>
                  <a:lnTo>
                    <a:pt x="24" y="2"/>
                  </a:lnTo>
                  <a:lnTo>
                    <a:pt x="22" y="2"/>
                  </a:lnTo>
                  <a:lnTo>
                    <a:pt x="18" y="2"/>
                  </a:lnTo>
                  <a:lnTo>
                    <a:pt x="16" y="2"/>
                  </a:lnTo>
                  <a:lnTo>
                    <a:pt x="12" y="2"/>
                  </a:lnTo>
                  <a:lnTo>
                    <a:pt x="10" y="0"/>
                  </a:lnTo>
                  <a:lnTo>
                    <a:pt x="8" y="0"/>
                  </a:lnTo>
                  <a:lnTo>
                    <a:pt x="6" y="0"/>
                  </a:lnTo>
                  <a:lnTo>
                    <a:pt x="2" y="0"/>
                  </a:lnTo>
                  <a:lnTo>
                    <a:pt x="0" y="0"/>
                  </a:lnTo>
                  <a:lnTo>
                    <a:pt x="0"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05" name="Freeform 266"/>
            <p:cNvSpPr/>
            <p:nvPr/>
          </p:nvSpPr>
          <p:spPr bwMode="gray">
            <a:xfrm>
              <a:off x="697" y="3000"/>
              <a:ext cx="84" cy="56"/>
            </a:xfrm>
            <a:custGeom>
              <a:avLst/>
              <a:gdLst/>
              <a:ahLst/>
              <a:cxnLst>
                <a:cxn ang="0">
                  <a:pos x="24" y="44"/>
                </a:cxn>
                <a:cxn ang="0">
                  <a:pos x="22" y="38"/>
                </a:cxn>
                <a:cxn ang="0">
                  <a:pos x="0" y="20"/>
                </a:cxn>
                <a:cxn ang="0">
                  <a:pos x="0" y="20"/>
                </a:cxn>
                <a:cxn ang="0">
                  <a:pos x="4" y="18"/>
                </a:cxn>
                <a:cxn ang="0">
                  <a:pos x="6" y="16"/>
                </a:cxn>
                <a:cxn ang="0">
                  <a:pos x="12" y="12"/>
                </a:cxn>
                <a:cxn ang="0">
                  <a:pos x="14" y="8"/>
                </a:cxn>
                <a:cxn ang="0">
                  <a:pos x="16" y="0"/>
                </a:cxn>
                <a:cxn ang="0">
                  <a:pos x="28" y="0"/>
                </a:cxn>
                <a:cxn ang="0">
                  <a:pos x="28" y="0"/>
                </a:cxn>
                <a:cxn ang="0">
                  <a:pos x="30" y="2"/>
                </a:cxn>
                <a:cxn ang="0">
                  <a:pos x="34" y="4"/>
                </a:cxn>
                <a:cxn ang="0">
                  <a:pos x="38" y="6"/>
                </a:cxn>
                <a:cxn ang="0">
                  <a:pos x="40" y="8"/>
                </a:cxn>
                <a:cxn ang="0">
                  <a:pos x="44" y="10"/>
                </a:cxn>
                <a:cxn ang="0">
                  <a:pos x="46" y="10"/>
                </a:cxn>
                <a:cxn ang="0">
                  <a:pos x="46" y="8"/>
                </a:cxn>
                <a:cxn ang="0">
                  <a:pos x="48" y="8"/>
                </a:cxn>
                <a:cxn ang="0">
                  <a:pos x="50" y="6"/>
                </a:cxn>
                <a:cxn ang="0">
                  <a:pos x="52" y="4"/>
                </a:cxn>
                <a:cxn ang="0">
                  <a:pos x="56" y="4"/>
                </a:cxn>
                <a:cxn ang="0">
                  <a:pos x="58" y="4"/>
                </a:cxn>
                <a:cxn ang="0">
                  <a:pos x="62" y="6"/>
                </a:cxn>
                <a:cxn ang="0">
                  <a:pos x="64" y="10"/>
                </a:cxn>
                <a:cxn ang="0">
                  <a:pos x="64" y="10"/>
                </a:cxn>
                <a:cxn ang="0">
                  <a:pos x="64" y="12"/>
                </a:cxn>
                <a:cxn ang="0">
                  <a:pos x="64" y="16"/>
                </a:cxn>
                <a:cxn ang="0">
                  <a:pos x="64" y="18"/>
                </a:cxn>
                <a:cxn ang="0">
                  <a:pos x="66" y="22"/>
                </a:cxn>
                <a:cxn ang="0">
                  <a:pos x="70" y="24"/>
                </a:cxn>
                <a:cxn ang="0">
                  <a:pos x="72" y="24"/>
                </a:cxn>
                <a:cxn ang="0">
                  <a:pos x="74" y="24"/>
                </a:cxn>
                <a:cxn ang="0">
                  <a:pos x="76" y="24"/>
                </a:cxn>
                <a:cxn ang="0">
                  <a:pos x="78" y="24"/>
                </a:cxn>
                <a:cxn ang="0">
                  <a:pos x="80" y="26"/>
                </a:cxn>
                <a:cxn ang="0">
                  <a:pos x="82" y="30"/>
                </a:cxn>
                <a:cxn ang="0">
                  <a:pos x="84" y="36"/>
                </a:cxn>
                <a:cxn ang="0">
                  <a:pos x="82" y="40"/>
                </a:cxn>
                <a:cxn ang="0">
                  <a:pos x="82" y="42"/>
                </a:cxn>
                <a:cxn ang="0">
                  <a:pos x="80" y="44"/>
                </a:cxn>
                <a:cxn ang="0">
                  <a:pos x="80" y="46"/>
                </a:cxn>
                <a:cxn ang="0">
                  <a:pos x="48" y="56"/>
                </a:cxn>
                <a:cxn ang="0">
                  <a:pos x="48" y="56"/>
                </a:cxn>
                <a:cxn ang="0">
                  <a:pos x="46" y="56"/>
                </a:cxn>
                <a:cxn ang="0">
                  <a:pos x="44" y="56"/>
                </a:cxn>
                <a:cxn ang="0">
                  <a:pos x="38" y="54"/>
                </a:cxn>
                <a:cxn ang="0">
                  <a:pos x="32" y="52"/>
                </a:cxn>
                <a:cxn ang="0">
                  <a:pos x="32" y="52"/>
                </a:cxn>
                <a:cxn ang="0">
                  <a:pos x="28" y="50"/>
                </a:cxn>
                <a:cxn ang="0">
                  <a:pos x="26" y="48"/>
                </a:cxn>
                <a:cxn ang="0">
                  <a:pos x="24" y="44"/>
                </a:cxn>
              </a:cxnLst>
              <a:rect l="0" t="0" r="r" b="b"/>
              <a:pathLst>
                <a:path w="84" h="56">
                  <a:moveTo>
                    <a:pt x="24" y="44"/>
                  </a:moveTo>
                  <a:lnTo>
                    <a:pt x="22" y="38"/>
                  </a:lnTo>
                  <a:lnTo>
                    <a:pt x="0" y="20"/>
                  </a:lnTo>
                  <a:lnTo>
                    <a:pt x="0" y="20"/>
                  </a:lnTo>
                  <a:lnTo>
                    <a:pt x="4" y="18"/>
                  </a:lnTo>
                  <a:lnTo>
                    <a:pt x="6" y="16"/>
                  </a:lnTo>
                  <a:lnTo>
                    <a:pt x="12" y="12"/>
                  </a:lnTo>
                  <a:lnTo>
                    <a:pt x="14" y="8"/>
                  </a:lnTo>
                  <a:lnTo>
                    <a:pt x="16" y="0"/>
                  </a:lnTo>
                  <a:lnTo>
                    <a:pt x="28" y="0"/>
                  </a:lnTo>
                  <a:lnTo>
                    <a:pt x="28" y="0"/>
                  </a:lnTo>
                  <a:lnTo>
                    <a:pt x="30" y="2"/>
                  </a:lnTo>
                  <a:lnTo>
                    <a:pt x="34" y="4"/>
                  </a:lnTo>
                  <a:lnTo>
                    <a:pt x="38" y="6"/>
                  </a:lnTo>
                  <a:lnTo>
                    <a:pt x="40" y="8"/>
                  </a:lnTo>
                  <a:lnTo>
                    <a:pt x="44" y="10"/>
                  </a:lnTo>
                  <a:lnTo>
                    <a:pt x="46" y="10"/>
                  </a:lnTo>
                  <a:lnTo>
                    <a:pt x="46" y="8"/>
                  </a:lnTo>
                  <a:lnTo>
                    <a:pt x="48" y="8"/>
                  </a:lnTo>
                  <a:lnTo>
                    <a:pt x="50" y="6"/>
                  </a:lnTo>
                  <a:lnTo>
                    <a:pt x="52" y="4"/>
                  </a:lnTo>
                  <a:lnTo>
                    <a:pt x="56" y="4"/>
                  </a:lnTo>
                  <a:lnTo>
                    <a:pt x="58" y="4"/>
                  </a:lnTo>
                  <a:lnTo>
                    <a:pt x="62" y="6"/>
                  </a:lnTo>
                  <a:lnTo>
                    <a:pt x="64" y="10"/>
                  </a:lnTo>
                  <a:lnTo>
                    <a:pt x="64" y="10"/>
                  </a:lnTo>
                  <a:lnTo>
                    <a:pt x="64" y="12"/>
                  </a:lnTo>
                  <a:lnTo>
                    <a:pt x="64" y="16"/>
                  </a:lnTo>
                  <a:lnTo>
                    <a:pt x="64" y="18"/>
                  </a:lnTo>
                  <a:lnTo>
                    <a:pt x="66" y="22"/>
                  </a:lnTo>
                  <a:lnTo>
                    <a:pt x="70" y="24"/>
                  </a:lnTo>
                  <a:lnTo>
                    <a:pt x="72" y="24"/>
                  </a:lnTo>
                  <a:lnTo>
                    <a:pt x="74" y="24"/>
                  </a:lnTo>
                  <a:lnTo>
                    <a:pt x="76" y="24"/>
                  </a:lnTo>
                  <a:lnTo>
                    <a:pt x="78" y="24"/>
                  </a:lnTo>
                  <a:lnTo>
                    <a:pt x="80" y="26"/>
                  </a:lnTo>
                  <a:lnTo>
                    <a:pt x="82" y="30"/>
                  </a:lnTo>
                  <a:lnTo>
                    <a:pt x="84" y="36"/>
                  </a:lnTo>
                  <a:lnTo>
                    <a:pt x="82" y="40"/>
                  </a:lnTo>
                  <a:lnTo>
                    <a:pt x="82" y="42"/>
                  </a:lnTo>
                  <a:lnTo>
                    <a:pt x="80" y="44"/>
                  </a:lnTo>
                  <a:lnTo>
                    <a:pt x="80" y="46"/>
                  </a:lnTo>
                  <a:lnTo>
                    <a:pt x="48" y="56"/>
                  </a:lnTo>
                  <a:lnTo>
                    <a:pt x="48" y="56"/>
                  </a:lnTo>
                  <a:lnTo>
                    <a:pt x="46" y="56"/>
                  </a:lnTo>
                  <a:lnTo>
                    <a:pt x="44" y="56"/>
                  </a:lnTo>
                  <a:lnTo>
                    <a:pt x="38" y="54"/>
                  </a:lnTo>
                  <a:lnTo>
                    <a:pt x="32" y="52"/>
                  </a:lnTo>
                  <a:lnTo>
                    <a:pt x="32" y="52"/>
                  </a:lnTo>
                  <a:lnTo>
                    <a:pt x="28" y="50"/>
                  </a:lnTo>
                  <a:lnTo>
                    <a:pt x="26" y="48"/>
                  </a:lnTo>
                  <a:lnTo>
                    <a:pt x="24" y="4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06" name="Freeform 267"/>
            <p:cNvSpPr/>
            <p:nvPr/>
          </p:nvSpPr>
          <p:spPr bwMode="gray">
            <a:xfrm>
              <a:off x="679" y="2976"/>
              <a:ext cx="36" cy="44"/>
            </a:xfrm>
            <a:custGeom>
              <a:avLst/>
              <a:gdLst/>
              <a:ahLst/>
              <a:cxnLst>
                <a:cxn ang="0">
                  <a:pos x="0" y="18"/>
                </a:cxn>
                <a:cxn ang="0">
                  <a:pos x="0" y="16"/>
                </a:cxn>
                <a:cxn ang="0">
                  <a:pos x="0" y="14"/>
                </a:cxn>
                <a:cxn ang="0">
                  <a:pos x="0" y="12"/>
                </a:cxn>
                <a:cxn ang="0">
                  <a:pos x="2" y="8"/>
                </a:cxn>
                <a:cxn ang="0">
                  <a:pos x="4" y="6"/>
                </a:cxn>
                <a:cxn ang="0">
                  <a:pos x="8" y="2"/>
                </a:cxn>
                <a:cxn ang="0">
                  <a:pos x="14" y="0"/>
                </a:cxn>
                <a:cxn ang="0">
                  <a:pos x="18" y="0"/>
                </a:cxn>
                <a:cxn ang="0">
                  <a:pos x="20" y="0"/>
                </a:cxn>
                <a:cxn ang="0">
                  <a:pos x="24" y="0"/>
                </a:cxn>
                <a:cxn ang="0">
                  <a:pos x="26" y="2"/>
                </a:cxn>
                <a:cxn ang="0">
                  <a:pos x="28" y="2"/>
                </a:cxn>
                <a:cxn ang="0">
                  <a:pos x="30" y="4"/>
                </a:cxn>
                <a:cxn ang="0">
                  <a:pos x="32" y="4"/>
                </a:cxn>
                <a:cxn ang="0">
                  <a:pos x="34" y="8"/>
                </a:cxn>
                <a:cxn ang="0">
                  <a:pos x="36" y="12"/>
                </a:cxn>
                <a:cxn ang="0">
                  <a:pos x="36" y="20"/>
                </a:cxn>
                <a:cxn ang="0">
                  <a:pos x="34" y="28"/>
                </a:cxn>
                <a:cxn ang="0">
                  <a:pos x="30" y="34"/>
                </a:cxn>
                <a:cxn ang="0">
                  <a:pos x="30" y="34"/>
                </a:cxn>
                <a:cxn ang="0">
                  <a:pos x="28" y="38"/>
                </a:cxn>
                <a:cxn ang="0">
                  <a:pos x="24" y="40"/>
                </a:cxn>
                <a:cxn ang="0">
                  <a:pos x="20" y="44"/>
                </a:cxn>
                <a:cxn ang="0">
                  <a:pos x="18" y="44"/>
                </a:cxn>
                <a:cxn ang="0">
                  <a:pos x="16" y="44"/>
                </a:cxn>
                <a:cxn ang="0">
                  <a:pos x="14" y="42"/>
                </a:cxn>
                <a:cxn ang="0">
                  <a:pos x="10" y="40"/>
                </a:cxn>
                <a:cxn ang="0">
                  <a:pos x="8" y="38"/>
                </a:cxn>
                <a:cxn ang="0">
                  <a:pos x="0" y="18"/>
                </a:cxn>
              </a:cxnLst>
              <a:rect l="0" t="0" r="r" b="b"/>
              <a:pathLst>
                <a:path w="36" h="44">
                  <a:moveTo>
                    <a:pt x="0" y="18"/>
                  </a:moveTo>
                  <a:lnTo>
                    <a:pt x="0" y="16"/>
                  </a:lnTo>
                  <a:lnTo>
                    <a:pt x="0" y="14"/>
                  </a:lnTo>
                  <a:lnTo>
                    <a:pt x="0" y="12"/>
                  </a:lnTo>
                  <a:lnTo>
                    <a:pt x="2" y="8"/>
                  </a:lnTo>
                  <a:lnTo>
                    <a:pt x="4" y="6"/>
                  </a:lnTo>
                  <a:lnTo>
                    <a:pt x="8" y="2"/>
                  </a:lnTo>
                  <a:lnTo>
                    <a:pt x="14" y="0"/>
                  </a:lnTo>
                  <a:lnTo>
                    <a:pt x="18" y="0"/>
                  </a:lnTo>
                  <a:lnTo>
                    <a:pt x="20" y="0"/>
                  </a:lnTo>
                  <a:lnTo>
                    <a:pt x="24" y="0"/>
                  </a:lnTo>
                  <a:lnTo>
                    <a:pt x="26" y="2"/>
                  </a:lnTo>
                  <a:lnTo>
                    <a:pt x="28" y="2"/>
                  </a:lnTo>
                  <a:lnTo>
                    <a:pt x="30" y="4"/>
                  </a:lnTo>
                  <a:lnTo>
                    <a:pt x="32" y="4"/>
                  </a:lnTo>
                  <a:lnTo>
                    <a:pt x="34" y="8"/>
                  </a:lnTo>
                  <a:lnTo>
                    <a:pt x="36" y="12"/>
                  </a:lnTo>
                  <a:lnTo>
                    <a:pt x="36" y="20"/>
                  </a:lnTo>
                  <a:lnTo>
                    <a:pt x="34" y="28"/>
                  </a:lnTo>
                  <a:lnTo>
                    <a:pt x="30" y="34"/>
                  </a:lnTo>
                  <a:lnTo>
                    <a:pt x="30" y="34"/>
                  </a:lnTo>
                  <a:lnTo>
                    <a:pt x="28" y="38"/>
                  </a:lnTo>
                  <a:lnTo>
                    <a:pt x="24" y="40"/>
                  </a:lnTo>
                  <a:lnTo>
                    <a:pt x="20" y="44"/>
                  </a:lnTo>
                  <a:lnTo>
                    <a:pt x="18" y="44"/>
                  </a:lnTo>
                  <a:lnTo>
                    <a:pt x="16" y="44"/>
                  </a:lnTo>
                  <a:lnTo>
                    <a:pt x="14" y="42"/>
                  </a:lnTo>
                  <a:lnTo>
                    <a:pt x="10" y="40"/>
                  </a:lnTo>
                  <a:lnTo>
                    <a:pt x="8" y="38"/>
                  </a:lnTo>
                  <a:lnTo>
                    <a:pt x="0" y="1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07" name="Freeform 268"/>
            <p:cNvSpPr/>
            <p:nvPr/>
          </p:nvSpPr>
          <p:spPr bwMode="gray">
            <a:xfrm>
              <a:off x="647" y="2940"/>
              <a:ext cx="100" cy="70"/>
            </a:xfrm>
            <a:custGeom>
              <a:avLst/>
              <a:gdLst/>
              <a:ahLst/>
              <a:cxnLst>
                <a:cxn ang="0">
                  <a:pos x="0" y="26"/>
                </a:cxn>
                <a:cxn ang="0">
                  <a:pos x="18" y="20"/>
                </a:cxn>
                <a:cxn ang="0">
                  <a:pos x="22" y="16"/>
                </a:cxn>
                <a:cxn ang="0">
                  <a:pos x="24" y="8"/>
                </a:cxn>
                <a:cxn ang="0">
                  <a:pos x="22" y="0"/>
                </a:cxn>
                <a:cxn ang="0">
                  <a:pos x="24" y="0"/>
                </a:cxn>
                <a:cxn ang="0">
                  <a:pos x="30" y="0"/>
                </a:cxn>
                <a:cxn ang="0">
                  <a:pos x="36" y="2"/>
                </a:cxn>
                <a:cxn ang="0">
                  <a:pos x="38" y="4"/>
                </a:cxn>
                <a:cxn ang="0">
                  <a:pos x="40" y="6"/>
                </a:cxn>
                <a:cxn ang="0">
                  <a:pos x="44" y="6"/>
                </a:cxn>
                <a:cxn ang="0">
                  <a:pos x="52" y="10"/>
                </a:cxn>
                <a:cxn ang="0">
                  <a:pos x="62" y="10"/>
                </a:cxn>
                <a:cxn ang="0">
                  <a:pos x="64" y="8"/>
                </a:cxn>
                <a:cxn ang="0">
                  <a:pos x="64" y="6"/>
                </a:cxn>
                <a:cxn ang="0">
                  <a:pos x="66" y="4"/>
                </a:cxn>
                <a:cxn ang="0">
                  <a:pos x="70" y="2"/>
                </a:cxn>
                <a:cxn ang="0">
                  <a:pos x="76" y="4"/>
                </a:cxn>
                <a:cxn ang="0">
                  <a:pos x="78" y="8"/>
                </a:cxn>
                <a:cxn ang="0">
                  <a:pos x="80" y="14"/>
                </a:cxn>
                <a:cxn ang="0">
                  <a:pos x="84" y="22"/>
                </a:cxn>
                <a:cxn ang="0">
                  <a:pos x="88" y="28"/>
                </a:cxn>
                <a:cxn ang="0">
                  <a:pos x="90" y="36"/>
                </a:cxn>
                <a:cxn ang="0">
                  <a:pos x="96" y="50"/>
                </a:cxn>
                <a:cxn ang="0">
                  <a:pos x="100" y="64"/>
                </a:cxn>
                <a:cxn ang="0">
                  <a:pos x="96" y="70"/>
                </a:cxn>
                <a:cxn ang="0">
                  <a:pos x="88" y="66"/>
                </a:cxn>
                <a:cxn ang="0">
                  <a:pos x="78" y="60"/>
                </a:cxn>
                <a:cxn ang="0">
                  <a:pos x="78" y="60"/>
                </a:cxn>
                <a:cxn ang="0">
                  <a:pos x="72" y="60"/>
                </a:cxn>
                <a:cxn ang="0">
                  <a:pos x="68" y="60"/>
                </a:cxn>
                <a:cxn ang="0">
                  <a:pos x="68" y="54"/>
                </a:cxn>
                <a:cxn ang="0">
                  <a:pos x="68" y="46"/>
                </a:cxn>
                <a:cxn ang="0">
                  <a:pos x="62" y="40"/>
                </a:cxn>
                <a:cxn ang="0">
                  <a:pos x="50" y="36"/>
                </a:cxn>
                <a:cxn ang="0">
                  <a:pos x="48" y="36"/>
                </a:cxn>
                <a:cxn ang="0">
                  <a:pos x="40" y="40"/>
                </a:cxn>
                <a:cxn ang="0">
                  <a:pos x="32" y="46"/>
                </a:cxn>
                <a:cxn ang="0">
                  <a:pos x="18" y="40"/>
                </a:cxn>
              </a:cxnLst>
              <a:rect l="0" t="0" r="r" b="b"/>
              <a:pathLst>
                <a:path w="100" h="70">
                  <a:moveTo>
                    <a:pt x="18" y="40"/>
                  </a:moveTo>
                  <a:lnTo>
                    <a:pt x="0" y="26"/>
                  </a:lnTo>
                  <a:lnTo>
                    <a:pt x="18" y="20"/>
                  </a:lnTo>
                  <a:lnTo>
                    <a:pt x="18" y="20"/>
                  </a:lnTo>
                  <a:lnTo>
                    <a:pt x="20" y="18"/>
                  </a:lnTo>
                  <a:lnTo>
                    <a:pt x="22" y="16"/>
                  </a:lnTo>
                  <a:lnTo>
                    <a:pt x="24" y="12"/>
                  </a:lnTo>
                  <a:lnTo>
                    <a:pt x="24" y="8"/>
                  </a:lnTo>
                  <a:lnTo>
                    <a:pt x="22" y="4"/>
                  </a:lnTo>
                  <a:lnTo>
                    <a:pt x="22" y="0"/>
                  </a:lnTo>
                  <a:lnTo>
                    <a:pt x="22" y="0"/>
                  </a:lnTo>
                  <a:lnTo>
                    <a:pt x="24" y="0"/>
                  </a:lnTo>
                  <a:lnTo>
                    <a:pt x="26" y="0"/>
                  </a:lnTo>
                  <a:lnTo>
                    <a:pt x="30" y="0"/>
                  </a:lnTo>
                  <a:lnTo>
                    <a:pt x="34" y="0"/>
                  </a:lnTo>
                  <a:lnTo>
                    <a:pt x="36" y="2"/>
                  </a:lnTo>
                  <a:lnTo>
                    <a:pt x="36" y="2"/>
                  </a:lnTo>
                  <a:lnTo>
                    <a:pt x="38" y="4"/>
                  </a:lnTo>
                  <a:lnTo>
                    <a:pt x="38" y="6"/>
                  </a:lnTo>
                  <a:lnTo>
                    <a:pt x="40" y="6"/>
                  </a:lnTo>
                  <a:lnTo>
                    <a:pt x="44" y="6"/>
                  </a:lnTo>
                  <a:lnTo>
                    <a:pt x="44" y="6"/>
                  </a:lnTo>
                  <a:lnTo>
                    <a:pt x="46" y="8"/>
                  </a:lnTo>
                  <a:lnTo>
                    <a:pt x="52" y="10"/>
                  </a:lnTo>
                  <a:lnTo>
                    <a:pt x="58" y="10"/>
                  </a:lnTo>
                  <a:lnTo>
                    <a:pt x="62" y="10"/>
                  </a:lnTo>
                  <a:lnTo>
                    <a:pt x="64" y="8"/>
                  </a:lnTo>
                  <a:lnTo>
                    <a:pt x="64" y="8"/>
                  </a:lnTo>
                  <a:lnTo>
                    <a:pt x="66" y="6"/>
                  </a:lnTo>
                  <a:lnTo>
                    <a:pt x="64" y="6"/>
                  </a:lnTo>
                  <a:lnTo>
                    <a:pt x="64" y="4"/>
                  </a:lnTo>
                  <a:lnTo>
                    <a:pt x="66" y="4"/>
                  </a:lnTo>
                  <a:lnTo>
                    <a:pt x="66" y="4"/>
                  </a:lnTo>
                  <a:lnTo>
                    <a:pt x="70" y="2"/>
                  </a:lnTo>
                  <a:lnTo>
                    <a:pt x="72" y="2"/>
                  </a:lnTo>
                  <a:lnTo>
                    <a:pt x="76" y="4"/>
                  </a:lnTo>
                  <a:lnTo>
                    <a:pt x="78" y="6"/>
                  </a:lnTo>
                  <a:lnTo>
                    <a:pt x="78" y="8"/>
                  </a:lnTo>
                  <a:lnTo>
                    <a:pt x="78" y="10"/>
                  </a:lnTo>
                  <a:lnTo>
                    <a:pt x="80" y="14"/>
                  </a:lnTo>
                  <a:lnTo>
                    <a:pt x="82" y="18"/>
                  </a:lnTo>
                  <a:lnTo>
                    <a:pt x="84" y="22"/>
                  </a:lnTo>
                  <a:lnTo>
                    <a:pt x="88" y="26"/>
                  </a:lnTo>
                  <a:lnTo>
                    <a:pt x="88" y="28"/>
                  </a:lnTo>
                  <a:lnTo>
                    <a:pt x="88" y="30"/>
                  </a:lnTo>
                  <a:lnTo>
                    <a:pt x="90" y="36"/>
                  </a:lnTo>
                  <a:lnTo>
                    <a:pt x="92" y="40"/>
                  </a:lnTo>
                  <a:lnTo>
                    <a:pt x="96" y="50"/>
                  </a:lnTo>
                  <a:lnTo>
                    <a:pt x="98" y="58"/>
                  </a:lnTo>
                  <a:lnTo>
                    <a:pt x="100" y="64"/>
                  </a:lnTo>
                  <a:lnTo>
                    <a:pt x="98" y="68"/>
                  </a:lnTo>
                  <a:lnTo>
                    <a:pt x="96" y="70"/>
                  </a:lnTo>
                  <a:lnTo>
                    <a:pt x="92" y="70"/>
                  </a:lnTo>
                  <a:lnTo>
                    <a:pt x="88" y="66"/>
                  </a:lnTo>
                  <a:lnTo>
                    <a:pt x="82" y="64"/>
                  </a:lnTo>
                  <a:lnTo>
                    <a:pt x="78" y="60"/>
                  </a:lnTo>
                  <a:lnTo>
                    <a:pt x="78" y="60"/>
                  </a:lnTo>
                  <a:lnTo>
                    <a:pt x="78" y="60"/>
                  </a:lnTo>
                  <a:lnTo>
                    <a:pt x="76" y="60"/>
                  </a:lnTo>
                  <a:lnTo>
                    <a:pt x="72" y="60"/>
                  </a:lnTo>
                  <a:lnTo>
                    <a:pt x="66" y="60"/>
                  </a:lnTo>
                  <a:lnTo>
                    <a:pt x="68" y="60"/>
                  </a:lnTo>
                  <a:lnTo>
                    <a:pt x="68" y="56"/>
                  </a:lnTo>
                  <a:lnTo>
                    <a:pt x="68" y="54"/>
                  </a:lnTo>
                  <a:lnTo>
                    <a:pt x="68" y="50"/>
                  </a:lnTo>
                  <a:lnTo>
                    <a:pt x="68" y="46"/>
                  </a:lnTo>
                  <a:lnTo>
                    <a:pt x="66" y="42"/>
                  </a:lnTo>
                  <a:lnTo>
                    <a:pt x="62" y="40"/>
                  </a:lnTo>
                  <a:lnTo>
                    <a:pt x="58" y="38"/>
                  </a:lnTo>
                  <a:lnTo>
                    <a:pt x="50" y="36"/>
                  </a:lnTo>
                  <a:lnTo>
                    <a:pt x="50" y="36"/>
                  </a:lnTo>
                  <a:lnTo>
                    <a:pt x="48" y="36"/>
                  </a:lnTo>
                  <a:lnTo>
                    <a:pt x="44" y="38"/>
                  </a:lnTo>
                  <a:lnTo>
                    <a:pt x="40" y="40"/>
                  </a:lnTo>
                  <a:lnTo>
                    <a:pt x="36" y="42"/>
                  </a:lnTo>
                  <a:lnTo>
                    <a:pt x="32" y="46"/>
                  </a:lnTo>
                  <a:lnTo>
                    <a:pt x="32" y="52"/>
                  </a:lnTo>
                  <a:lnTo>
                    <a:pt x="18" y="4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08" name="Freeform 269"/>
            <p:cNvSpPr/>
            <p:nvPr/>
          </p:nvSpPr>
          <p:spPr bwMode="gray">
            <a:xfrm>
              <a:off x="735" y="2960"/>
              <a:ext cx="84" cy="88"/>
            </a:xfrm>
            <a:custGeom>
              <a:avLst/>
              <a:gdLst/>
              <a:ahLst/>
              <a:cxnLst>
                <a:cxn ang="0">
                  <a:pos x="42" y="84"/>
                </a:cxn>
                <a:cxn ang="0">
                  <a:pos x="44" y="78"/>
                </a:cxn>
                <a:cxn ang="0">
                  <a:pos x="44" y="68"/>
                </a:cxn>
                <a:cxn ang="0">
                  <a:pos x="42" y="66"/>
                </a:cxn>
                <a:cxn ang="0">
                  <a:pos x="36" y="64"/>
                </a:cxn>
                <a:cxn ang="0">
                  <a:pos x="32" y="64"/>
                </a:cxn>
                <a:cxn ang="0">
                  <a:pos x="28" y="62"/>
                </a:cxn>
                <a:cxn ang="0">
                  <a:pos x="26" y="54"/>
                </a:cxn>
                <a:cxn ang="0">
                  <a:pos x="26" y="48"/>
                </a:cxn>
                <a:cxn ang="0">
                  <a:pos x="24" y="46"/>
                </a:cxn>
                <a:cxn ang="0">
                  <a:pos x="18" y="42"/>
                </a:cxn>
                <a:cxn ang="0">
                  <a:pos x="10" y="48"/>
                </a:cxn>
                <a:cxn ang="0">
                  <a:pos x="10" y="44"/>
                </a:cxn>
                <a:cxn ang="0">
                  <a:pos x="10" y="36"/>
                </a:cxn>
                <a:cxn ang="0">
                  <a:pos x="8" y="32"/>
                </a:cxn>
                <a:cxn ang="0">
                  <a:pos x="4" y="24"/>
                </a:cxn>
                <a:cxn ang="0">
                  <a:pos x="2" y="14"/>
                </a:cxn>
                <a:cxn ang="0">
                  <a:pos x="0" y="6"/>
                </a:cxn>
                <a:cxn ang="0">
                  <a:pos x="6" y="8"/>
                </a:cxn>
                <a:cxn ang="0">
                  <a:pos x="16" y="6"/>
                </a:cxn>
                <a:cxn ang="0">
                  <a:pos x="22" y="4"/>
                </a:cxn>
                <a:cxn ang="0">
                  <a:pos x="24" y="0"/>
                </a:cxn>
                <a:cxn ang="0">
                  <a:pos x="30" y="2"/>
                </a:cxn>
                <a:cxn ang="0">
                  <a:pos x="32" y="4"/>
                </a:cxn>
                <a:cxn ang="0">
                  <a:pos x="36" y="4"/>
                </a:cxn>
                <a:cxn ang="0">
                  <a:pos x="38" y="2"/>
                </a:cxn>
                <a:cxn ang="0">
                  <a:pos x="42" y="0"/>
                </a:cxn>
                <a:cxn ang="0">
                  <a:pos x="50" y="0"/>
                </a:cxn>
                <a:cxn ang="0">
                  <a:pos x="58" y="2"/>
                </a:cxn>
                <a:cxn ang="0">
                  <a:pos x="64" y="0"/>
                </a:cxn>
                <a:cxn ang="0">
                  <a:pos x="72" y="0"/>
                </a:cxn>
                <a:cxn ang="0">
                  <a:pos x="76" y="4"/>
                </a:cxn>
                <a:cxn ang="0">
                  <a:pos x="78" y="12"/>
                </a:cxn>
                <a:cxn ang="0">
                  <a:pos x="82" y="32"/>
                </a:cxn>
                <a:cxn ang="0">
                  <a:pos x="80" y="46"/>
                </a:cxn>
                <a:cxn ang="0">
                  <a:pos x="76" y="68"/>
                </a:cxn>
                <a:cxn ang="0">
                  <a:pos x="84" y="88"/>
                </a:cxn>
                <a:cxn ang="0">
                  <a:pos x="42" y="86"/>
                </a:cxn>
              </a:cxnLst>
              <a:rect l="0" t="0" r="r" b="b"/>
              <a:pathLst>
                <a:path w="84" h="88">
                  <a:moveTo>
                    <a:pt x="42" y="86"/>
                  </a:moveTo>
                  <a:lnTo>
                    <a:pt x="42" y="84"/>
                  </a:lnTo>
                  <a:lnTo>
                    <a:pt x="44" y="82"/>
                  </a:lnTo>
                  <a:lnTo>
                    <a:pt x="44" y="78"/>
                  </a:lnTo>
                  <a:lnTo>
                    <a:pt x="46" y="74"/>
                  </a:lnTo>
                  <a:lnTo>
                    <a:pt x="44" y="68"/>
                  </a:lnTo>
                  <a:lnTo>
                    <a:pt x="44" y="68"/>
                  </a:lnTo>
                  <a:lnTo>
                    <a:pt x="42" y="66"/>
                  </a:lnTo>
                  <a:lnTo>
                    <a:pt x="40" y="64"/>
                  </a:lnTo>
                  <a:lnTo>
                    <a:pt x="36" y="64"/>
                  </a:lnTo>
                  <a:lnTo>
                    <a:pt x="32" y="64"/>
                  </a:lnTo>
                  <a:lnTo>
                    <a:pt x="32" y="64"/>
                  </a:lnTo>
                  <a:lnTo>
                    <a:pt x="30" y="64"/>
                  </a:lnTo>
                  <a:lnTo>
                    <a:pt x="28" y="62"/>
                  </a:lnTo>
                  <a:lnTo>
                    <a:pt x="26" y="58"/>
                  </a:lnTo>
                  <a:lnTo>
                    <a:pt x="26" y="54"/>
                  </a:lnTo>
                  <a:lnTo>
                    <a:pt x="26" y="50"/>
                  </a:lnTo>
                  <a:lnTo>
                    <a:pt x="26" y="48"/>
                  </a:lnTo>
                  <a:lnTo>
                    <a:pt x="24" y="46"/>
                  </a:lnTo>
                  <a:lnTo>
                    <a:pt x="24" y="46"/>
                  </a:lnTo>
                  <a:lnTo>
                    <a:pt x="22" y="44"/>
                  </a:lnTo>
                  <a:lnTo>
                    <a:pt x="18" y="42"/>
                  </a:lnTo>
                  <a:lnTo>
                    <a:pt x="14" y="44"/>
                  </a:lnTo>
                  <a:lnTo>
                    <a:pt x="10" y="48"/>
                  </a:lnTo>
                  <a:lnTo>
                    <a:pt x="10" y="46"/>
                  </a:lnTo>
                  <a:lnTo>
                    <a:pt x="10" y="44"/>
                  </a:lnTo>
                  <a:lnTo>
                    <a:pt x="10" y="40"/>
                  </a:lnTo>
                  <a:lnTo>
                    <a:pt x="10" y="36"/>
                  </a:lnTo>
                  <a:lnTo>
                    <a:pt x="10" y="36"/>
                  </a:lnTo>
                  <a:lnTo>
                    <a:pt x="8" y="32"/>
                  </a:lnTo>
                  <a:lnTo>
                    <a:pt x="6" y="28"/>
                  </a:lnTo>
                  <a:lnTo>
                    <a:pt x="4" y="24"/>
                  </a:lnTo>
                  <a:lnTo>
                    <a:pt x="2" y="20"/>
                  </a:lnTo>
                  <a:lnTo>
                    <a:pt x="2" y="14"/>
                  </a:lnTo>
                  <a:lnTo>
                    <a:pt x="0" y="10"/>
                  </a:lnTo>
                  <a:lnTo>
                    <a:pt x="0" y="6"/>
                  </a:lnTo>
                  <a:lnTo>
                    <a:pt x="2" y="6"/>
                  </a:lnTo>
                  <a:lnTo>
                    <a:pt x="6" y="8"/>
                  </a:lnTo>
                  <a:lnTo>
                    <a:pt x="10" y="8"/>
                  </a:lnTo>
                  <a:lnTo>
                    <a:pt x="16" y="6"/>
                  </a:lnTo>
                  <a:lnTo>
                    <a:pt x="20" y="4"/>
                  </a:lnTo>
                  <a:lnTo>
                    <a:pt x="22" y="4"/>
                  </a:lnTo>
                  <a:lnTo>
                    <a:pt x="22" y="2"/>
                  </a:lnTo>
                  <a:lnTo>
                    <a:pt x="24" y="0"/>
                  </a:lnTo>
                  <a:lnTo>
                    <a:pt x="28" y="0"/>
                  </a:lnTo>
                  <a:lnTo>
                    <a:pt x="30" y="2"/>
                  </a:lnTo>
                  <a:lnTo>
                    <a:pt x="30" y="4"/>
                  </a:lnTo>
                  <a:lnTo>
                    <a:pt x="32" y="4"/>
                  </a:lnTo>
                  <a:lnTo>
                    <a:pt x="34" y="6"/>
                  </a:lnTo>
                  <a:lnTo>
                    <a:pt x="36" y="4"/>
                  </a:lnTo>
                  <a:lnTo>
                    <a:pt x="38" y="2"/>
                  </a:lnTo>
                  <a:lnTo>
                    <a:pt x="38" y="2"/>
                  </a:lnTo>
                  <a:lnTo>
                    <a:pt x="40" y="2"/>
                  </a:lnTo>
                  <a:lnTo>
                    <a:pt x="42" y="0"/>
                  </a:lnTo>
                  <a:lnTo>
                    <a:pt x="46" y="0"/>
                  </a:lnTo>
                  <a:lnTo>
                    <a:pt x="50" y="0"/>
                  </a:lnTo>
                  <a:lnTo>
                    <a:pt x="56" y="2"/>
                  </a:lnTo>
                  <a:lnTo>
                    <a:pt x="58" y="2"/>
                  </a:lnTo>
                  <a:lnTo>
                    <a:pt x="62" y="2"/>
                  </a:lnTo>
                  <a:lnTo>
                    <a:pt x="64" y="0"/>
                  </a:lnTo>
                  <a:lnTo>
                    <a:pt x="68" y="0"/>
                  </a:lnTo>
                  <a:lnTo>
                    <a:pt x="72" y="0"/>
                  </a:lnTo>
                  <a:lnTo>
                    <a:pt x="74" y="2"/>
                  </a:lnTo>
                  <a:lnTo>
                    <a:pt x="76" y="4"/>
                  </a:lnTo>
                  <a:lnTo>
                    <a:pt x="76" y="8"/>
                  </a:lnTo>
                  <a:lnTo>
                    <a:pt x="78" y="12"/>
                  </a:lnTo>
                  <a:lnTo>
                    <a:pt x="80" y="20"/>
                  </a:lnTo>
                  <a:lnTo>
                    <a:pt x="82" y="32"/>
                  </a:lnTo>
                  <a:lnTo>
                    <a:pt x="80" y="42"/>
                  </a:lnTo>
                  <a:lnTo>
                    <a:pt x="80" y="46"/>
                  </a:lnTo>
                  <a:lnTo>
                    <a:pt x="78" y="56"/>
                  </a:lnTo>
                  <a:lnTo>
                    <a:pt x="76" y="68"/>
                  </a:lnTo>
                  <a:lnTo>
                    <a:pt x="78" y="76"/>
                  </a:lnTo>
                  <a:lnTo>
                    <a:pt x="84" y="88"/>
                  </a:lnTo>
                  <a:lnTo>
                    <a:pt x="66" y="82"/>
                  </a:lnTo>
                  <a:lnTo>
                    <a:pt x="42" y="8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09" name="Freeform 270"/>
            <p:cNvSpPr/>
            <p:nvPr/>
          </p:nvSpPr>
          <p:spPr bwMode="gray">
            <a:xfrm>
              <a:off x="773" y="2924"/>
              <a:ext cx="74" cy="38"/>
            </a:xfrm>
            <a:custGeom>
              <a:avLst/>
              <a:gdLst/>
              <a:ahLst/>
              <a:cxnLst>
                <a:cxn ang="0">
                  <a:pos x="28" y="8"/>
                </a:cxn>
                <a:cxn ang="0">
                  <a:pos x="28" y="8"/>
                </a:cxn>
                <a:cxn ang="0">
                  <a:pos x="24" y="8"/>
                </a:cxn>
                <a:cxn ang="0">
                  <a:pos x="20" y="8"/>
                </a:cxn>
                <a:cxn ang="0">
                  <a:pos x="16" y="10"/>
                </a:cxn>
                <a:cxn ang="0">
                  <a:pos x="12" y="12"/>
                </a:cxn>
                <a:cxn ang="0">
                  <a:pos x="8" y="16"/>
                </a:cxn>
                <a:cxn ang="0">
                  <a:pos x="4" y="22"/>
                </a:cxn>
                <a:cxn ang="0">
                  <a:pos x="0" y="38"/>
                </a:cxn>
                <a:cxn ang="0">
                  <a:pos x="0" y="38"/>
                </a:cxn>
                <a:cxn ang="0">
                  <a:pos x="2" y="38"/>
                </a:cxn>
                <a:cxn ang="0">
                  <a:pos x="6" y="36"/>
                </a:cxn>
                <a:cxn ang="0">
                  <a:pos x="10" y="36"/>
                </a:cxn>
                <a:cxn ang="0">
                  <a:pos x="16" y="38"/>
                </a:cxn>
                <a:cxn ang="0">
                  <a:pos x="16" y="38"/>
                </a:cxn>
                <a:cxn ang="0">
                  <a:pos x="18" y="38"/>
                </a:cxn>
                <a:cxn ang="0">
                  <a:pos x="22" y="38"/>
                </a:cxn>
                <a:cxn ang="0">
                  <a:pos x="28" y="36"/>
                </a:cxn>
                <a:cxn ang="0">
                  <a:pos x="28" y="36"/>
                </a:cxn>
                <a:cxn ang="0">
                  <a:pos x="30" y="36"/>
                </a:cxn>
                <a:cxn ang="0">
                  <a:pos x="32" y="36"/>
                </a:cxn>
                <a:cxn ang="0">
                  <a:pos x="36" y="36"/>
                </a:cxn>
                <a:cxn ang="0">
                  <a:pos x="36" y="36"/>
                </a:cxn>
                <a:cxn ang="0">
                  <a:pos x="36" y="34"/>
                </a:cxn>
                <a:cxn ang="0">
                  <a:pos x="36" y="32"/>
                </a:cxn>
                <a:cxn ang="0">
                  <a:pos x="38" y="30"/>
                </a:cxn>
                <a:cxn ang="0">
                  <a:pos x="40" y="28"/>
                </a:cxn>
                <a:cxn ang="0">
                  <a:pos x="40" y="26"/>
                </a:cxn>
                <a:cxn ang="0">
                  <a:pos x="42" y="24"/>
                </a:cxn>
                <a:cxn ang="0">
                  <a:pos x="44" y="22"/>
                </a:cxn>
                <a:cxn ang="0">
                  <a:pos x="46" y="22"/>
                </a:cxn>
                <a:cxn ang="0">
                  <a:pos x="50" y="20"/>
                </a:cxn>
                <a:cxn ang="0">
                  <a:pos x="60" y="20"/>
                </a:cxn>
                <a:cxn ang="0">
                  <a:pos x="62" y="20"/>
                </a:cxn>
                <a:cxn ang="0">
                  <a:pos x="64" y="22"/>
                </a:cxn>
                <a:cxn ang="0">
                  <a:pos x="68" y="22"/>
                </a:cxn>
                <a:cxn ang="0">
                  <a:pos x="70" y="22"/>
                </a:cxn>
                <a:cxn ang="0">
                  <a:pos x="72" y="22"/>
                </a:cxn>
                <a:cxn ang="0">
                  <a:pos x="74" y="20"/>
                </a:cxn>
                <a:cxn ang="0">
                  <a:pos x="74" y="20"/>
                </a:cxn>
                <a:cxn ang="0">
                  <a:pos x="74" y="18"/>
                </a:cxn>
                <a:cxn ang="0">
                  <a:pos x="72" y="16"/>
                </a:cxn>
                <a:cxn ang="0">
                  <a:pos x="70" y="16"/>
                </a:cxn>
                <a:cxn ang="0">
                  <a:pos x="66" y="14"/>
                </a:cxn>
                <a:cxn ang="0">
                  <a:pos x="64" y="12"/>
                </a:cxn>
                <a:cxn ang="0">
                  <a:pos x="62" y="8"/>
                </a:cxn>
                <a:cxn ang="0">
                  <a:pos x="60" y="4"/>
                </a:cxn>
                <a:cxn ang="0">
                  <a:pos x="60" y="2"/>
                </a:cxn>
                <a:cxn ang="0">
                  <a:pos x="58" y="0"/>
                </a:cxn>
                <a:cxn ang="0">
                  <a:pos x="58" y="0"/>
                </a:cxn>
                <a:cxn ang="0">
                  <a:pos x="56" y="0"/>
                </a:cxn>
                <a:cxn ang="0">
                  <a:pos x="54" y="2"/>
                </a:cxn>
                <a:cxn ang="0">
                  <a:pos x="50" y="2"/>
                </a:cxn>
                <a:cxn ang="0">
                  <a:pos x="46" y="4"/>
                </a:cxn>
                <a:cxn ang="0">
                  <a:pos x="40" y="6"/>
                </a:cxn>
                <a:cxn ang="0">
                  <a:pos x="36" y="8"/>
                </a:cxn>
                <a:cxn ang="0">
                  <a:pos x="28" y="8"/>
                </a:cxn>
              </a:cxnLst>
              <a:rect l="0" t="0" r="r" b="b"/>
              <a:pathLst>
                <a:path w="74" h="38">
                  <a:moveTo>
                    <a:pt x="28" y="8"/>
                  </a:moveTo>
                  <a:lnTo>
                    <a:pt x="28" y="8"/>
                  </a:lnTo>
                  <a:lnTo>
                    <a:pt x="24" y="8"/>
                  </a:lnTo>
                  <a:lnTo>
                    <a:pt x="20" y="8"/>
                  </a:lnTo>
                  <a:lnTo>
                    <a:pt x="16" y="10"/>
                  </a:lnTo>
                  <a:lnTo>
                    <a:pt x="12" y="12"/>
                  </a:lnTo>
                  <a:lnTo>
                    <a:pt x="8" y="16"/>
                  </a:lnTo>
                  <a:lnTo>
                    <a:pt x="4" y="22"/>
                  </a:lnTo>
                  <a:lnTo>
                    <a:pt x="0" y="38"/>
                  </a:lnTo>
                  <a:lnTo>
                    <a:pt x="0" y="38"/>
                  </a:lnTo>
                  <a:lnTo>
                    <a:pt x="2" y="38"/>
                  </a:lnTo>
                  <a:lnTo>
                    <a:pt x="6" y="36"/>
                  </a:lnTo>
                  <a:lnTo>
                    <a:pt x="10" y="36"/>
                  </a:lnTo>
                  <a:lnTo>
                    <a:pt x="16" y="38"/>
                  </a:lnTo>
                  <a:lnTo>
                    <a:pt x="16" y="38"/>
                  </a:lnTo>
                  <a:lnTo>
                    <a:pt x="18" y="38"/>
                  </a:lnTo>
                  <a:lnTo>
                    <a:pt x="22" y="38"/>
                  </a:lnTo>
                  <a:lnTo>
                    <a:pt x="28" y="36"/>
                  </a:lnTo>
                  <a:lnTo>
                    <a:pt x="28" y="36"/>
                  </a:lnTo>
                  <a:lnTo>
                    <a:pt x="30" y="36"/>
                  </a:lnTo>
                  <a:lnTo>
                    <a:pt x="32" y="36"/>
                  </a:lnTo>
                  <a:lnTo>
                    <a:pt x="36" y="36"/>
                  </a:lnTo>
                  <a:lnTo>
                    <a:pt x="36" y="36"/>
                  </a:lnTo>
                  <a:lnTo>
                    <a:pt x="36" y="34"/>
                  </a:lnTo>
                  <a:lnTo>
                    <a:pt x="36" y="32"/>
                  </a:lnTo>
                  <a:lnTo>
                    <a:pt x="38" y="30"/>
                  </a:lnTo>
                  <a:lnTo>
                    <a:pt x="40" y="28"/>
                  </a:lnTo>
                  <a:lnTo>
                    <a:pt x="40" y="26"/>
                  </a:lnTo>
                  <a:lnTo>
                    <a:pt x="42" y="24"/>
                  </a:lnTo>
                  <a:lnTo>
                    <a:pt x="44" y="22"/>
                  </a:lnTo>
                  <a:lnTo>
                    <a:pt x="46" y="22"/>
                  </a:lnTo>
                  <a:lnTo>
                    <a:pt x="50" y="20"/>
                  </a:lnTo>
                  <a:lnTo>
                    <a:pt x="60" y="20"/>
                  </a:lnTo>
                  <a:lnTo>
                    <a:pt x="62" y="20"/>
                  </a:lnTo>
                  <a:lnTo>
                    <a:pt x="64" y="22"/>
                  </a:lnTo>
                  <a:lnTo>
                    <a:pt x="68" y="22"/>
                  </a:lnTo>
                  <a:lnTo>
                    <a:pt x="70" y="22"/>
                  </a:lnTo>
                  <a:lnTo>
                    <a:pt x="72" y="22"/>
                  </a:lnTo>
                  <a:lnTo>
                    <a:pt x="74" y="20"/>
                  </a:lnTo>
                  <a:lnTo>
                    <a:pt x="74" y="20"/>
                  </a:lnTo>
                  <a:lnTo>
                    <a:pt x="74" y="18"/>
                  </a:lnTo>
                  <a:lnTo>
                    <a:pt x="72" y="16"/>
                  </a:lnTo>
                  <a:lnTo>
                    <a:pt x="70" y="16"/>
                  </a:lnTo>
                  <a:lnTo>
                    <a:pt x="66" y="14"/>
                  </a:lnTo>
                  <a:lnTo>
                    <a:pt x="64" y="12"/>
                  </a:lnTo>
                  <a:lnTo>
                    <a:pt x="62" y="8"/>
                  </a:lnTo>
                  <a:lnTo>
                    <a:pt x="60" y="4"/>
                  </a:lnTo>
                  <a:lnTo>
                    <a:pt x="60" y="2"/>
                  </a:lnTo>
                  <a:lnTo>
                    <a:pt x="58" y="0"/>
                  </a:lnTo>
                  <a:lnTo>
                    <a:pt x="58" y="0"/>
                  </a:lnTo>
                  <a:lnTo>
                    <a:pt x="56" y="0"/>
                  </a:lnTo>
                  <a:lnTo>
                    <a:pt x="54" y="2"/>
                  </a:lnTo>
                  <a:lnTo>
                    <a:pt x="50" y="2"/>
                  </a:lnTo>
                  <a:lnTo>
                    <a:pt x="46" y="4"/>
                  </a:lnTo>
                  <a:lnTo>
                    <a:pt x="40" y="6"/>
                  </a:lnTo>
                  <a:lnTo>
                    <a:pt x="36" y="8"/>
                  </a:lnTo>
                  <a:lnTo>
                    <a:pt x="28" y="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10" name="Freeform 271"/>
            <p:cNvSpPr/>
            <p:nvPr/>
          </p:nvSpPr>
          <p:spPr bwMode="gray">
            <a:xfrm>
              <a:off x="809" y="2944"/>
              <a:ext cx="32" cy="106"/>
            </a:xfrm>
            <a:custGeom>
              <a:avLst/>
              <a:gdLst/>
              <a:ahLst/>
              <a:cxnLst>
                <a:cxn ang="0">
                  <a:pos x="14" y="0"/>
                </a:cxn>
                <a:cxn ang="0">
                  <a:pos x="14" y="0"/>
                </a:cxn>
                <a:cxn ang="0">
                  <a:pos x="12" y="0"/>
                </a:cxn>
                <a:cxn ang="0">
                  <a:pos x="8" y="2"/>
                </a:cxn>
                <a:cxn ang="0">
                  <a:pos x="6" y="4"/>
                </a:cxn>
                <a:cxn ang="0">
                  <a:pos x="4" y="6"/>
                </a:cxn>
                <a:cxn ang="0">
                  <a:pos x="4" y="8"/>
                </a:cxn>
                <a:cxn ang="0">
                  <a:pos x="4" y="10"/>
                </a:cxn>
                <a:cxn ang="0">
                  <a:pos x="2" y="12"/>
                </a:cxn>
                <a:cxn ang="0">
                  <a:pos x="0" y="12"/>
                </a:cxn>
                <a:cxn ang="0">
                  <a:pos x="0" y="14"/>
                </a:cxn>
                <a:cxn ang="0">
                  <a:pos x="2" y="18"/>
                </a:cxn>
                <a:cxn ang="0">
                  <a:pos x="2" y="24"/>
                </a:cxn>
                <a:cxn ang="0">
                  <a:pos x="4" y="28"/>
                </a:cxn>
                <a:cxn ang="0">
                  <a:pos x="6" y="32"/>
                </a:cxn>
                <a:cxn ang="0">
                  <a:pos x="6" y="36"/>
                </a:cxn>
                <a:cxn ang="0">
                  <a:pos x="6" y="40"/>
                </a:cxn>
                <a:cxn ang="0">
                  <a:pos x="6" y="44"/>
                </a:cxn>
                <a:cxn ang="0">
                  <a:pos x="8" y="50"/>
                </a:cxn>
                <a:cxn ang="0">
                  <a:pos x="6" y="58"/>
                </a:cxn>
                <a:cxn ang="0">
                  <a:pos x="6" y="58"/>
                </a:cxn>
                <a:cxn ang="0">
                  <a:pos x="6" y="62"/>
                </a:cxn>
                <a:cxn ang="0">
                  <a:pos x="4" y="68"/>
                </a:cxn>
                <a:cxn ang="0">
                  <a:pos x="4" y="74"/>
                </a:cxn>
                <a:cxn ang="0">
                  <a:pos x="2" y="80"/>
                </a:cxn>
                <a:cxn ang="0">
                  <a:pos x="2" y="88"/>
                </a:cxn>
                <a:cxn ang="0">
                  <a:pos x="10" y="104"/>
                </a:cxn>
                <a:cxn ang="0">
                  <a:pos x="28" y="106"/>
                </a:cxn>
                <a:cxn ang="0">
                  <a:pos x="28" y="102"/>
                </a:cxn>
                <a:cxn ang="0">
                  <a:pos x="30" y="88"/>
                </a:cxn>
                <a:cxn ang="0">
                  <a:pos x="32" y="74"/>
                </a:cxn>
                <a:cxn ang="0">
                  <a:pos x="32" y="62"/>
                </a:cxn>
                <a:cxn ang="0">
                  <a:pos x="32" y="50"/>
                </a:cxn>
                <a:cxn ang="0">
                  <a:pos x="30" y="40"/>
                </a:cxn>
                <a:cxn ang="0">
                  <a:pos x="30" y="36"/>
                </a:cxn>
                <a:cxn ang="0">
                  <a:pos x="24" y="8"/>
                </a:cxn>
                <a:cxn ang="0">
                  <a:pos x="20" y="2"/>
                </a:cxn>
                <a:cxn ang="0">
                  <a:pos x="14" y="0"/>
                </a:cxn>
              </a:cxnLst>
              <a:rect l="0" t="0" r="r" b="b"/>
              <a:pathLst>
                <a:path w="32" h="106">
                  <a:moveTo>
                    <a:pt x="14" y="0"/>
                  </a:moveTo>
                  <a:lnTo>
                    <a:pt x="14" y="0"/>
                  </a:lnTo>
                  <a:lnTo>
                    <a:pt x="12" y="0"/>
                  </a:lnTo>
                  <a:lnTo>
                    <a:pt x="8" y="2"/>
                  </a:lnTo>
                  <a:lnTo>
                    <a:pt x="6" y="4"/>
                  </a:lnTo>
                  <a:lnTo>
                    <a:pt x="4" y="6"/>
                  </a:lnTo>
                  <a:lnTo>
                    <a:pt x="4" y="8"/>
                  </a:lnTo>
                  <a:lnTo>
                    <a:pt x="4" y="10"/>
                  </a:lnTo>
                  <a:lnTo>
                    <a:pt x="2" y="12"/>
                  </a:lnTo>
                  <a:lnTo>
                    <a:pt x="0" y="12"/>
                  </a:lnTo>
                  <a:lnTo>
                    <a:pt x="0" y="14"/>
                  </a:lnTo>
                  <a:lnTo>
                    <a:pt x="2" y="18"/>
                  </a:lnTo>
                  <a:lnTo>
                    <a:pt x="2" y="24"/>
                  </a:lnTo>
                  <a:lnTo>
                    <a:pt x="4" y="28"/>
                  </a:lnTo>
                  <a:lnTo>
                    <a:pt x="6" y="32"/>
                  </a:lnTo>
                  <a:lnTo>
                    <a:pt x="6" y="36"/>
                  </a:lnTo>
                  <a:lnTo>
                    <a:pt x="6" y="40"/>
                  </a:lnTo>
                  <a:lnTo>
                    <a:pt x="6" y="44"/>
                  </a:lnTo>
                  <a:lnTo>
                    <a:pt x="8" y="50"/>
                  </a:lnTo>
                  <a:lnTo>
                    <a:pt x="6" y="58"/>
                  </a:lnTo>
                  <a:lnTo>
                    <a:pt x="6" y="58"/>
                  </a:lnTo>
                  <a:lnTo>
                    <a:pt x="6" y="62"/>
                  </a:lnTo>
                  <a:lnTo>
                    <a:pt x="4" y="68"/>
                  </a:lnTo>
                  <a:lnTo>
                    <a:pt x="4" y="74"/>
                  </a:lnTo>
                  <a:lnTo>
                    <a:pt x="2" y="80"/>
                  </a:lnTo>
                  <a:lnTo>
                    <a:pt x="2" y="88"/>
                  </a:lnTo>
                  <a:lnTo>
                    <a:pt x="10" y="104"/>
                  </a:lnTo>
                  <a:lnTo>
                    <a:pt x="28" y="106"/>
                  </a:lnTo>
                  <a:lnTo>
                    <a:pt x="28" y="102"/>
                  </a:lnTo>
                  <a:lnTo>
                    <a:pt x="30" y="88"/>
                  </a:lnTo>
                  <a:lnTo>
                    <a:pt x="32" y="74"/>
                  </a:lnTo>
                  <a:lnTo>
                    <a:pt x="32" y="62"/>
                  </a:lnTo>
                  <a:lnTo>
                    <a:pt x="32" y="50"/>
                  </a:lnTo>
                  <a:lnTo>
                    <a:pt x="30" y="40"/>
                  </a:lnTo>
                  <a:lnTo>
                    <a:pt x="30" y="36"/>
                  </a:lnTo>
                  <a:lnTo>
                    <a:pt x="24" y="8"/>
                  </a:lnTo>
                  <a:lnTo>
                    <a:pt x="20" y="2"/>
                  </a:lnTo>
                  <a:lnTo>
                    <a:pt x="14"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11" name="Freeform 272"/>
            <p:cNvSpPr/>
            <p:nvPr/>
          </p:nvSpPr>
          <p:spPr bwMode="gray">
            <a:xfrm>
              <a:off x="829" y="2944"/>
              <a:ext cx="26" cy="106"/>
            </a:xfrm>
            <a:custGeom>
              <a:avLst/>
              <a:gdLst/>
              <a:ahLst/>
              <a:cxnLst>
                <a:cxn ang="0">
                  <a:pos x="0" y="2"/>
                </a:cxn>
                <a:cxn ang="0">
                  <a:pos x="0" y="2"/>
                </a:cxn>
                <a:cxn ang="0">
                  <a:pos x="4" y="0"/>
                </a:cxn>
                <a:cxn ang="0">
                  <a:pos x="8" y="2"/>
                </a:cxn>
                <a:cxn ang="0">
                  <a:pos x="14" y="2"/>
                </a:cxn>
                <a:cxn ang="0">
                  <a:pos x="14" y="4"/>
                </a:cxn>
                <a:cxn ang="0">
                  <a:pos x="14" y="6"/>
                </a:cxn>
                <a:cxn ang="0">
                  <a:pos x="14" y="8"/>
                </a:cxn>
                <a:cxn ang="0">
                  <a:pos x="14" y="10"/>
                </a:cxn>
                <a:cxn ang="0">
                  <a:pos x="16" y="12"/>
                </a:cxn>
                <a:cxn ang="0">
                  <a:pos x="18" y="14"/>
                </a:cxn>
                <a:cxn ang="0">
                  <a:pos x="18" y="14"/>
                </a:cxn>
                <a:cxn ang="0">
                  <a:pos x="20" y="18"/>
                </a:cxn>
                <a:cxn ang="0">
                  <a:pos x="24" y="22"/>
                </a:cxn>
                <a:cxn ang="0">
                  <a:pos x="24" y="28"/>
                </a:cxn>
                <a:cxn ang="0">
                  <a:pos x="26" y="36"/>
                </a:cxn>
                <a:cxn ang="0">
                  <a:pos x="26" y="42"/>
                </a:cxn>
                <a:cxn ang="0">
                  <a:pos x="26" y="56"/>
                </a:cxn>
                <a:cxn ang="0">
                  <a:pos x="26" y="74"/>
                </a:cxn>
                <a:cxn ang="0">
                  <a:pos x="26" y="90"/>
                </a:cxn>
                <a:cxn ang="0">
                  <a:pos x="26" y="96"/>
                </a:cxn>
                <a:cxn ang="0">
                  <a:pos x="24" y="96"/>
                </a:cxn>
                <a:cxn ang="0">
                  <a:pos x="20" y="98"/>
                </a:cxn>
                <a:cxn ang="0">
                  <a:pos x="18" y="100"/>
                </a:cxn>
                <a:cxn ang="0">
                  <a:pos x="14" y="102"/>
                </a:cxn>
                <a:cxn ang="0">
                  <a:pos x="8" y="106"/>
                </a:cxn>
                <a:cxn ang="0">
                  <a:pos x="8" y="102"/>
                </a:cxn>
                <a:cxn ang="0">
                  <a:pos x="10" y="88"/>
                </a:cxn>
                <a:cxn ang="0">
                  <a:pos x="12" y="74"/>
                </a:cxn>
                <a:cxn ang="0">
                  <a:pos x="12" y="60"/>
                </a:cxn>
                <a:cxn ang="0">
                  <a:pos x="10" y="48"/>
                </a:cxn>
                <a:cxn ang="0">
                  <a:pos x="10" y="40"/>
                </a:cxn>
                <a:cxn ang="0">
                  <a:pos x="10" y="34"/>
                </a:cxn>
                <a:cxn ang="0">
                  <a:pos x="8" y="28"/>
                </a:cxn>
                <a:cxn ang="0">
                  <a:pos x="6" y="10"/>
                </a:cxn>
                <a:cxn ang="0">
                  <a:pos x="4" y="10"/>
                </a:cxn>
                <a:cxn ang="0">
                  <a:pos x="4" y="8"/>
                </a:cxn>
                <a:cxn ang="0">
                  <a:pos x="2" y="4"/>
                </a:cxn>
                <a:cxn ang="0">
                  <a:pos x="2" y="2"/>
                </a:cxn>
                <a:cxn ang="0">
                  <a:pos x="0" y="2"/>
                </a:cxn>
              </a:cxnLst>
              <a:rect l="0" t="0" r="r" b="b"/>
              <a:pathLst>
                <a:path w="26" h="106">
                  <a:moveTo>
                    <a:pt x="0" y="2"/>
                  </a:moveTo>
                  <a:lnTo>
                    <a:pt x="0" y="2"/>
                  </a:lnTo>
                  <a:lnTo>
                    <a:pt x="4" y="0"/>
                  </a:lnTo>
                  <a:lnTo>
                    <a:pt x="8" y="2"/>
                  </a:lnTo>
                  <a:lnTo>
                    <a:pt x="14" y="2"/>
                  </a:lnTo>
                  <a:lnTo>
                    <a:pt x="14" y="4"/>
                  </a:lnTo>
                  <a:lnTo>
                    <a:pt x="14" y="6"/>
                  </a:lnTo>
                  <a:lnTo>
                    <a:pt x="14" y="8"/>
                  </a:lnTo>
                  <a:lnTo>
                    <a:pt x="14" y="10"/>
                  </a:lnTo>
                  <a:lnTo>
                    <a:pt x="16" y="12"/>
                  </a:lnTo>
                  <a:lnTo>
                    <a:pt x="18" y="14"/>
                  </a:lnTo>
                  <a:lnTo>
                    <a:pt x="18" y="14"/>
                  </a:lnTo>
                  <a:lnTo>
                    <a:pt x="20" y="18"/>
                  </a:lnTo>
                  <a:lnTo>
                    <a:pt x="24" y="22"/>
                  </a:lnTo>
                  <a:lnTo>
                    <a:pt x="24" y="28"/>
                  </a:lnTo>
                  <a:lnTo>
                    <a:pt x="26" y="36"/>
                  </a:lnTo>
                  <a:lnTo>
                    <a:pt x="26" y="42"/>
                  </a:lnTo>
                  <a:lnTo>
                    <a:pt x="26" y="56"/>
                  </a:lnTo>
                  <a:lnTo>
                    <a:pt x="26" y="74"/>
                  </a:lnTo>
                  <a:lnTo>
                    <a:pt x="26" y="90"/>
                  </a:lnTo>
                  <a:lnTo>
                    <a:pt x="26" y="96"/>
                  </a:lnTo>
                  <a:lnTo>
                    <a:pt x="24" y="96"/>
                  </a:lnTo>
                  <a:lnTo>
                    <a:pt x="20" y="98"/>
                  </a:lnTo>
                  <a:lnTo>
                    <a:pt x="18" y="100"/>
                  </a:lnTo>
                  <a:lnTo>
                    <a:pt x="14" y="102"/>
                  </a:lnTo>
                  <a:lnTo>
                    <a:pt x="8" y="106"/>
                  </a:lnTo>
                  <a:lnTo>
                    <a:pt x="8" y="102"/>
                  </a:lnTo>
                  <a:lnTo>
                    <a:pt x="10" y="88"/>
                  </a:lnTo>
                  <a:lnTo>
                    <a:pt x="12" y="74"/>
                  </a:lnTo>
                  <a:lnTo>
                    <a:pt x="12" y="60"/>
                  </a:lnTo>
                  <a:lnTo>
                    <a:pt x="10" y="48"/>
                  </a:lnTo>
                  <a:lnTo>
                    <a:pt x="10" y="40"/>
                  </a:lnTo>
                  <a:lnTo>
                    <a:pt x="10" y="34"/>
                  </a:lnTo>
                  <a:lnTo>
                    <a:pt x="8" y="28"/>
                  </a:lnTo>
                  <a:lnTo>
                    <a:pt x="6" y="10"/>
                  </a:lnTo>
                  <a:lnTo>
                    <a:pt x="4" y="10"/>
                  </a:lnTo>
                  <a:lnTo>
                    <a:pt x="4" y="8"/>
                  </a:lnTo>
                  <a:lnTo>
                    <a:pt x="2" y="4"/>
                  </a:lnTo>
                  <a:lnTo>
                    <a:pt x="2" y="2"/>
                  </a:lnTo>
                  <a:lnTo>
                    <a:pt x="0" y="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12" name="Freeform 273"/>
            <p:cNvSpPr/>
            <p:nvPr/>
          </p:nvSpPr>
          <p:spPr bwMode="gray">
            <a:xfrm>
              <a:off x="841" y="2938"/>
              <a:ext cx="42" cy="102"/>
            </a:xfrm>
            <a:custGeom>
              <a:avLst/>
              <a:gdLst/>
              <a:ahLst/>
              <a:cxnLst>
                <a:cxn ang="0">
                  <a:pos x="14" y="102"/>
                </a:cxn>
                <a:cxn ang="0">
                  <a:pos x="14" y="96"/>
                </a:cxn>
                <a:cxn ang="0">
                  <a:pos x="14" y="82"/>
                </a:cxn>
                <a:cxn ang="0">
                  <a:pos x="14" y="64"/>
                </a:cxn>
                <a:cxn ang="0">
                  <a:pos x="14" y="46"/>
                </a:cxn>
                <a:cxn ang="0">
                  <a:pos x="14" y="36"/>
                </a:cxn>
                <a:cxn ang="0">
                  <a:pos x="12" y="30"/>
                </a:cxn>
                <a:cxn ang="0">
                  <a:pos x="8" y="24"/>
                </a:cxn>
                <a:cxn ang="0">
                  <a:pos x="6" y="20"/>
                </a:cxn>
                <a:cxn ang="0">
                  <a:pos x="2" y="18"/>
                </a:cxn>
                <a:cxn ang="0">
                  <a:pos x="0" y="12"/>
                </a:cxn>
                <a:cxn ang="0">
                  <a:pos x="2" y="8"/>
                </a:cxn>
                <a:cxn ang="0">
                  <a:pos x="14" y="8"/>
                </a:cxn>
                <a:cxn ang="0">
                  <a:pos x="16" y="0"/>
                </a:cxn>
                <a:cxn ang="0">
                  <a:pos x="28" y="10"/>
                </a:cxn>
                <a:cxn ang="0">
                  <a:pos x="30" y="12"/>
                </a:cxn>
                <a:cxn ang="0">
                  <a:pos x="34" y="16"/>
                </a:cxn>
                <a:cxn ang="0">
                  <a:pos x="40" y="22"/>
                </a:cxn>
                <a:cxn ang="0">
                  <a:pos x="42" y="34"/>
                </a:cxn>
                <a:cxn ang="0">
                  <a:pos x="38" y="48"/>
                </a:cxn>
                <a:cxn ang="0">
                  <a:pos x="38" y="52"/>
                </a:cxn>
                <a:cxn ang="0">
                  <a:pos x="36" y="64"/>
                </a:cxn>
                <a:cxn ang="0">
                  <a:pos x="36" y="82"/>
                </a:cxn>
                <a:cxn ang="0">
                  <a:pos x="34" y="98"/>
                </a:cxn>
                <a:cxn ang="0">
                  <a:pos x="14" y="102"/>
                </a:cxn>
              </a:cxnLst>
              <a:rect l="0" t="0" r="r" b="b"/>
              <a:pathLst>
                <a:path w="42" h="102">
                  <a:moveTo>
                    <a:pt x="14" y="102"/>
                  </a:moveTo>
                  <a:lnTo>
                    <a:pt x="14" y="96"/>
                  </a:lnTo>
                  <a:lnTo>
                    <a:pt x="14" y="82"/>
                  </a:lnTo>
                  <a:lnTo>
                    <a:pt x="14" y="64"/>
                  </a:lnTo>
                  <a:lnTo>
                    <a:pt x="14" y="46"/>
                  </a:lnTo>
                  <a:lnTo>
                    <a:pt x="14" y="36"/>
                  </a:lnTo>
                  <a:lnTo>
                    <a:pt x="12" y="30"/>
                  </a:lnTo>
                  <a:lnTo>
                    <a:pt x="8" y="24"/>
                  </a:lnTo>
                  <a:lnTo>
                    <a:pt x="6" y="20"/>
                  </a:lnTo>
                  <a:lnTo>
                    <a:pt x="2" y="18"/>
                  </a:lnTo>
                  <a:lnTo>
                    <a:pt x="0" y="12"/>
                  </a:lnTo>
                  <a:lnTo>
                    <a:pt x="2" y="8"/>
                  </a:lnTo>
                  <a:lnTo>
                    <a:pt x="14" y="8"/>
                  </a:lnTo>
                  <a:lnTo>
                    <a:pt x="16" y="0"/>
                  </a:lnTo>
                  <a:lnTo>
                    <a:pt x="28" y="10"/>
                  </a:lnTo>
                  <a:lnTo>
                    <a:pt x="30" y="12"/>
                  </a:lnTo>
                  <a:lnTo>
                    <a:pt x="34" y="16"/>
                  </a:lnTo>
                  <a:lnTo>
                    <a:pt x="40" y="22"/>
                  </a:lnTo>
                  <a:lnTo>
                    <a:pt x="42" y="34"/>
                  </a:lnTo>
                  <a:lnTo>
                    <a:pt x="38" y="48"/>
                  </a:lnTo>
                  <a:lnTo>
                    <a:pt x="38" y="52"/>
                  </a:lnTo>
                  <a:lnTo>
                    <a:pt x="36" y="64"/>
                  </a:lnTo>
                  <a:lnTo>
                    <a:pt x="36" y="82"/>
                  </a:lnTo>
                  <a:lnTo>
                    <a:pt x="34" y="98"/>
                  </a:lnTo>
                  <a:lnTo>
                    <a:pt x="14" y="10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13" name="Freeform 274"/>
            <p:cNvSpPr/>
            <p:nvPr/>
          </p:nvSpPr>
          <p:spPr bwMode="gray">
            <a:xfrm>
              <a:off x="683" y="2614"/>
              <a:ext cx="158" cy="126"/>
            </a:xfrm>
            <a:custGeom>
              <a:avLst/>
              <a:gdLst/>
              <a:ahLst/>
              <a:cxnLst>
                <a:cxn ang="0">
                  <a:pos x="0" y="120"/>
                </a:cxn>
                <a:cxn ang="0">
                  <a:pos x="2" y="118"/>
                </a:cxn>
                <a:cxn ang="0">
                  <a:pos x="2" y="116"/>
                </a:cxn>
                <a:cxn ang="0">
                  <a:pos x="14" y="112"/>
                </a:cxn>
                <a:cxn ang="0">
                  <a:pos x="22" y="106"/>
                </a:cxn>
                <a:cxn ang="0">
                  <a:pos x="30" y="98"/>
                </a:cxn>
                <a:cxn ang="0">
                  <a:pos x="38" y="90"/>
                </a:cxn>
                <a:cxn ang="0">
                  <a:pos x="44" y="82"/>
                </a:cxn>
                <a:cxn ang="0">
                  <a:pos x="46" y="80"/>
                </a:cxn>
                <a:cxn ang="0">
                  <a:pos x="46" y="68"/>
                </a:cxn>
                <a:cxn ang="0">
                  <a:pos x="50" y="60"/>
                </a:cxn>
                <a:cxn ang="0">
                  <a:pos x="56" y="54"/>
                </a:cxn>
                <a:cxn ang="0">
                  <a:pos x="60" y="48"/>
                </a:cxn>
                <a:cxn ang="0">
                  <a:pos x="60" y="44"/>
                </a:cxn>
                <a:cxn ang="0">
                  <a:pos x="64" y="40"/>
                </a:cxn>
                <a:cxn ang="0">
                  <a:pos x="66" y="36"/>
                </a:cxn>
                <a:cxn ang="0">
                  <a:pos x="70" y="34"/>
                </a:cxn>
                <a:cxn ang="0">
                  <a:pos x="74" y="32"/>
                </a:cxn>
                <a:cxn ang="0">
                  <a:pos x="76" y="30"/>
                </a:cxn>
                <a:cxn ang="0">
                  <a:pos x="78" y="30"/>
                </a:cxn>
                <a:cxn ang="0">
                  <a:pos x="76" y="20"/>
                </a:cxn>
                <a:cxn ang="0">
                  <a:pos x="76" y="14"/>
                </a:cxn>
                <a:cxn ang="0">
                  <a:pos x="78" y="8"/>
                </a:cxn>
                <a:cxn ang="0">
                  <a:pos x="78" y="4"/>
                </a:cxn>
                <a:cxn ang="0">
                  <a:pos x="80" y="0"/>
                </a:cxn>
                <a:cxn ang="0">
                  <a:pos x="80" y="0"/>
                </a:cxn>
                <a:cxn ang="0">
                  <a:pos x="82" y="0"/>
                </a:cxn>
                <a:cxn ang="0">
                  <a:pos x="84" y="2"/>
                </a:cxn>
                <a:cxn ang="0">
                  <a:pos x="88" y="4"/>
                </a:cxn>
                <a:cxn ang="0">
                  <a:pos x="92" y="6"/>
                </a:cxn>
                <a:cxn ang="0">
                  <a:pos x="98" y="8"/>
                </a:cxn>
                <a:cxn ang="0">
                  <a:pos x="104" y="10"/>
                </a:cxn>
                <a:cxn ang="0">
                  <a:pos x="114" y="12"/>
                </a:cxn>
                <a:cxn ang="0">
                  <a:pos x="126" y="12"/>
                </a:cxn>
                <a:cxn ang="0">
                  <a:pos x="134" y="12"/>
                </a:cxn>
                <a:cxn ang="0">
                  <a:pos x="136" y="12"/>
                </a:cxn>
                <a:cxn ang="0">
                  <a:pos x="138" y="12"/>
                </a:cxn>
                <a:cxn ang="0">
                  <a:pos x="142" y="14"/>
                </a:cxn>
                <a:cxn ang="0">
                  <a:pos x="144" y="18"/>
                </a:cxn>
                <a:cxn ang="0">
                  <a:pos x="146" y="22"/>
                </a:cxn>
                <a:cxn ang="0">
                  <a:pos x="146" y="28"/>
                </a:cxn>
                <a:cxn ang="0">
                  <a:pos x="146" y="34"/>
                </a:cxn>
                <a:cxn ang="0">
                  <a:pos x="146" y="38"/>
                </a:cxn>
                <a:cxn ang="0">
                  <a:pos x="148" y="42"/>
                </a:cxn>
                <a:cxn ang="0">
                  <a:pos x="150" y="46"/>
                </a:cxn>
                <a:cxn ang="0">
                  <a:pos x="158" y="54"/>
                </a:cxn>
                <a:cxn ang="0">
                  <a:pos x="156" y="54"/>
                </a:cxn>
                <a:cxn ang="0">
                  <a:pos x="154" y="54"/>
                </a:cxn>
                <a:cxn ang="0">
                  <a:pos x="150" y="54"/>
                </a:cxn>
                <a:cxn ang="0">
                  <a:pos x="146" y="54"/>
                </a:cxn>
                <a:cxn ang="0">
                  <a:pos x="142" y="54"/>
                </a:cxn>
                <a:cxn ang="0">
                  <a:pos x="140" y="56"/>
                </a:cxn>
                <a:cxn ang="0">
                  <a:pos x="136" y="58"/>
                </a:cxn>
                <a:cxn ang="0">
                  <a:pos x="136" y="62"/>
                </a:cxn>
                <a:cxn ang="0">
                  <a:pos x="134" y="74"/>
                </a:cxn>
                <a:cxn ang="0">
                  <a:pos x="82" y="92"/>
                </a:cxn>
                <a:cxn ang="0">
                  <a:pos x="68" y="96"/>
                </a:cxn>
                <a:cxn ang="0">
                  <a:pos x="60" y="104"/>
                </a:cxn>
                <a:cxn ang="0">
                  <a:pos x="48" y="110"/>
                </a:cxn>
                <a:cxn ang="0">
                  <a:pos x="52" y="126"/>
                </a:cxn>
                <a:cxn ang="0">
                  <a:pos x="0" y="120"/>
                </a:cxn>
              </a:cxnLst>
              <a:rect l="0" t="0" r="r" b="b"/>
              <a:pathLst>
                <a:path w="158" h="126">
                  <a:moveTo>
                    <a:pt x="0" y="120"/>
                  </a:moveTo>
                  <a:lnTo>
                    <a:pt x="2" y="118"/>
                  </a:lnTo>
                  <a:lnTo>
                    <a:pt x="2" y="116"/>
                  </a:lnTo>
                  <a:lnTo>
                    <a:pt x="14" y="112"/>
                  </a:lnTo>
                  <a:lnTo>
                    <a:pt x="22" y="106"/>
                  </a:lnTo>
                  <a:lnTo>
                    <a:pt x="30" y="98"/>
                  </a:lnTo>
                  <a:lnTo>
                    <a:pt x="38" y="90"/>
                  </a:lnTo>
                  <a:lnTo>
                    <a:pt x="44" y="82"/>
                  </a:lnTo>
                  <a:lnTo>
                    <a:pt x="46" y="80"/>
                  </a:lnTo>
                  <a:lnTo>
                    <a:pt x="46" y="68"/>
                  </a:lnTo>
                  <a:lnTo>
                    <a:pt x="50" y="60"/>
                  </a:lnTo>
                  <a:lnTo>
                    <a:pt x="56" y="54"/>
                  </a:lnTo>
                  <a:lnTo>
                    <a:pt x="60" y="48"/>
                  </a:lnTo>
                  <a:lnTo>
                    <a:pt x="60" y="44"/>
                  </a:lnTo>
                  <a:lnTo>
                    <a:pt x="64" y="40"/>
                  </a:lnTo>
                  <a:lnTo>
                    <a:pt x="66" y="36"/>
                  </a:lnTo>
                  <a:lnTo>
                    <a:pt x="70" y="34"/>
                  </a:lnTo>
                  <a:lnTo>
                    <a:pt x="74" y="32"/>
                  </a:lnTo>
                  <a:lnTo>
                    <a:pt x="76" y="30"/>
                  </a:lnTo>
                  <a:lnTo>
                    <a:pt x="78" y="30"/>
                  </a:lnTo>
                  <a:lnTo>
                    <a:pt x="76" y="20"/>
                  </a:lnTo>
                  <a:lnTo>
                    <a:pt x="76" y="14"/>
                  </a:lnTo>
                  <a:lnTo>
                    <a:pt x="78" y="8"/>
                  </a:lnTo>
                  <a:lnTo>
                    <a:pt x="78" y="4"/>
                  </a:lnTo>
                  <a:lnTo>
                    <a:pt x="80" y="0"/>
                  </a:lnTo>
                  <a:lnTo>
                    <a:pt x="80" y="0"/>
                  </a:lnTo>
                  <a:lnTo>
                    <a:pt x="82" y="0"/>
                  </a:lnTo>
                  <a:lnTo>
                    <a:pt x="84" y="2"/>
                  </a:lnTo>
                  <a:lnTo>
                    <a:pt x="88" y="4"/>
                  </a:lnTo>
                  <a:lnTo>
                    <a:pt x="92" y="6"/>
                  </a:lnTo>
                  <a:lnTo>
                    <a:pt x="98" y="8"/>
                  </a:lnTo>
                  <a:lnTo>
                    <a:pt x="104" y="10"/>
                  </a:lnTo>
                  <a:lnTo>
                    <a:pt x="114" y="12"/>
                  </a:lnTo>
                  <a:lnTo>
                    <a:pt x="126" y="12"/>
                  </a:lnTo>
                  <a:lnTo>
                    <a:pt x="134" y="12"/>
                  </a:lnTo>
                  <a:lnTo>
                    <a:pt x="136" y="12"/>
                  </a:lnTo>
                  <a:lnTo>
                    <a:pt x="138" y="12"/>
                  </a:lnTo>
                  <a:lnTo>
                    <a:pt x="142" y="14"/>
                  </a:lnTo>
                  <a:lnTo>
                    <a:pt x="144" y="18"/>
                  </a:lnTo>
                  <a:lnTo>
                    <a:pt x="146" y="22"/>
                  </a:lnTo>
                  <a:lnTo>
                    <a:pt x="146" y="28"/>
                  </a:lnTo>
                  <a:lnTo>
                    <a:pt x="146" y="34"/>
                  </a:lnTo>
                  <a:lnTo>
                    <a:pt x="146" y="38"/>
                  </a:lnTo>
                  <a:lnTo>
                    <a:pt x="148" y="42"/>
                  </a:lnTo>
                  <a:lnTo>
                    <a:pt x="150" y="46"/>
                  </a:lnTo>
                  <a:lnTo>
                    <a:pt x="158" y="54"/>
                  </a:lnTo>
                  <a:lnTo>
                    <a:pt x="156" y="54"/>
                  </a:lnTo>
                  <a:lnTo>
                    <a:pt x="154" y="54"/>
                  </a:lnTo>
                  <a:lnTo>
                    <a:pt x="150" y="54"/>
                  </a:lnTo>
                  <a:lnTo>
                    <a:pt x="146" y="54"/>
                  </a:lnTo>
                  <a:lnTo>
                    <a:pt x="142" y="54"/>
                  </a:lnTo>
                  <a:lnTo>
                    <a:pt x="140" y="56"/>
                  </a:lnTo>
                  <a:lnTo>
                    <a:pt x="136" y="58"/>
                  </a:lnTo>
                  <a:lnTo>
                    <a:pt x="136" y="62"/>
                  </a:lnTo>
                  <a:lnTo>
                    <a:pt x="134" y="74"/>
                  </a:lnTo>
                  <a:lnTo>
                    <a:pt x="82" y="92"/>
                  </a:lnTo>
                  <a:lnTo>
                    <a:pt x="68" y="96"/>
                  </a:lnTo>
                  <a:lnTo>
                    <a:pt x="60" y="104"/>
                  </a:lnTo>
                  <a:lnTo>
                    <a:pt x="48" y="110"/>
                  </a:lnTo>
                  <a:lnTo>
                    <a:pt x="52" y="126"/>
                  </a:lnTo>
                  <a:lnTo>
                    <a:pt x="0" y="12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14" name="Freeform 275"/>
            <p:cNvSpPr/>
            <p:nvPr/>
          </p:nvSpPr>
          <p:spPr bwMode="gray">
            <a:xfrm>
              <a:off x="941" y="2592"/>
              <a:ext cx="52" cy="112"/>
            </a:xfrm>
            <a:custGeom>
              <a:avLst/>
              <a:gdLst/>
              <a:ahLst/>
              <a:cxnLst>
                <a:cxn ang="0">
                  <a:pos x="8" y="12"/>
                </a:cxn>
                <a:cxn ang="0">
                  <a:pos x="6" y="18"/>
                </a:cxn>
                <a:cxn ang="0">
                  <a:pos x="4" y="28"/>
                </a:cxn>
                <a:cxn ang="0">
                  <a:pos x="4" y="32"/>
                </a:cxn>
                <a:cxn ang="0">
                  <a:pos x="2" y="38"/>
                </a:cxn>
                <a:cxn ang="0">
                  <a:pos x="0" y="40"/>
                </a:cxn>
                <a:cxn ang="0">
                  <a:pos x="0" y="46"/>
                </a:cxn>
                <a:cxn ang="0">
                  <a:pos x="2" y="50"/>
                </a:cxn>
                <a:cxn ang="0">
                  <a:pos x="2" y="54"/>
                </a:cxn>
                <a:cxn ang="0">
                  <a:pos x="2" y="58"/>
                </a:cxn>
                <a:cxn ang="0">
                  <a:pos x="6" y="64"/>
                </a:cxn>
                <a:cxn ang="0">
                  <a:pos x="8" y="64"/>
                </a:cxn>
                <a:cxn ang="0">
                  <a:pos x="10" y="68"/>
                </a:cxn>
                <a:cxn ang="0">
                  <a:pos x="14" y="88"/>
                </a:cxn>
                <a:cxn ang="0">
                  <a:pos x="22" y="112"/>
                </a:cxn>
                <a:cxn ang="0">
                  <a:pos x="26" y="108"/>
                </a:cxn>
                <a:cxn ang="0">
                  <a:pos x="34" y="102"/>
                </a:cxn>
                <a:cxn ang="0">
                  <a:pos x="40" y="96"/>
                </a:cxn>
                <a:cxn ang="0">
                  <a:pos x="40" y="92"/>
                </a:cxn>
                <a:cxn ang="0">
                  <a:pos x="38" y="88"/>
                </a:cxn>
                <a:cxn ang="0">
                  <a:pos x="38" y="84"/>
                </a:cxn>
                <a:cxn ang="0">
                  <a:pos x="44" y="82"/>
                </a:cxn>
                <a:cxn ang="0">
                  <a:pos x="48" y="76"/>
                </a:cxn>
                <a:cxn ang="0">
                  <a:pos x="46" y="68"/>
                </a:cxn>
                <a:cxn ang="0">
                  <a:pos x="44" y="62"/>
                </a:cxn>
                <a:cxn ang="0">
                  <a:pos x="42" y="60"/>
                </a:cxn>
                <a:cxn ang="0">
                  <a:pos x="42" y="54"/>
                </a:cxn>
                <a:cxn ang="0">
                  <a:pos x="44" y="50"/>
                </a:cxn>
                <a:cxn ang="0">
                  <a:pos x="48" y="46"/>
                </a:cxn>
                <a:cxn ang="0">
                  <a:pos x="50" y="44"/>
                </a:cxn>
                <a:cxn ang="0">
                  <a:pos x="50" y="42"/>
                </a:cxn>
                <a:cxn ang="0">
                  <a:pos x="48" y="40"/>
                </a:cxn>
                <a:cxn ang="0">
                  <a:pos x="46" y="36"/>
                </a:cxn>
                <a:cxn ang="0">
                  <a:pos x="44" y="28"/>
                </a:cxn>
                <a:cxn ang="0">
                  <a:pos x="46" y="24"/>
                </a:cxn>
                <a:cxn ang="0">
                  <a:pos x="52" y="20"/>
                </a:cxn>
                <a:cxn ang="0">
                  <a:pos x="32" y="2"/>
                </a:cxn>
                <a:cxn ang="0">
                  <a:pos x="30" y="0"/>
                </a:cxn>
                <a:cxn ang="0">
                  <a:pos x="22" y="2"/>
                </a:cxn>
                <a:cxn ang="0">
                  <a:pos x="16" y="4"/>
                </a:cxn>
                <a:cxn ang="0">
                  <a:pos x="12" y="8"/>
                </a:cxn>
              </a:cxnLst>
              <a:rect l="0" t="0" r="r" b="b"/>
              <a:pathLst>
                <a:path w="52" h="112">
                  <a:moveTo>
                    <a:pt x="10" y="12"/>
                  </a:moveTo>
                  <a:lnTo>
                    <a:pt x="8" y="12"/>
                  </a:lnTo>
                  <a:lnTo>
                    <a:pt x="8" y="14"/>
                  </a:lnTo>
                  <a:lnTo>
                    <a:pt x="6" y="18"/>
                  </a:lnTo>
                  <a:lnTo>
                    <a:pt x="4" y="22"/>
                  </a:lnTo>
                  <a:lnTo>
                    <a:pt x="4" y="28"/>
                  </a:lnTo>
                  <a:lnTo>
                    <a:pt x="4" y="30"/>
                  </a:lnTo>
                  <a:lnTo>
                    <a:pt x="4" y="32"/>
                  </a:lnTo>
                  <a:lnTo>
                    <a:pt x="4" y="36"/>
                  </a:lnTo>
                  <a:lnTo>
                    <a:pt x="2" y="38"/>
                  </a:lnTo>
                  <a:lnTo>
                    <a:pt x="0" y="40"/>
                  </a:lnTo>
                  <a:lnTo>
                    <a:pt x="0" y="40"/>
                  </a:lnTo>
                  <a:lnTo>
                    <a:pt x="0" y="42"/>
                  </a:lnTo>
                  <a:lnTo>
                    <a:pt x="0" y="46"/>
                  </a:lnTo>
                  <a:lnTo>
                    <a:pt x="0" y="48"/>
                  </a:lnTo>
                  <a:lnTo>
                    <a:pt x="2" y="50"/>
                  </a:lnTo>
                  <a:lnTo>
                    <a:pt x="2" y="52"/>
                  </a:lnTo>
                  <a:lnTo>
                    <a:pt x="2" y="54"/>
                  </a:lnTo>
                  <a:lnTo>
                    <a:pt x="2" y="56"/>
                  </a:lnTo>
                  <a:lnTo>
                    <a:pt x="2" y="58"/>
                  </a:lnTo>
                  <a:lnTo>
                    <a:pt x="4" y="62"/>
                  </a:lnTo>
                  <a:lnTo>
                    <a:pt x="6" y="64"/>
                  </a:lnTo>
                  <a:lnTo>
                    <a:pt x="6" y="64"/>
                  </a:lnTo>
                  <a:lnTo>
                    <a:pt x="8" y="64"/>
                  </a:lnTo>
                  <a:lnTo>
                    <a:pt x="10" y="66"/>
                  </a:lnTo>
                  <a:lnTo>
                    <a:pt x="10" y="68"/>
                  </a:lnTo>
                  <a:lnTo>
                    <a:pt x="12" y="76"/>
                  </a:lnTo>
                  <a:lnTo>
                    <a:pt x="14" y="88"/>
                  </a:lnTo>
                  <a:lnTo>
                    <a:pt x="18" y="102"/>
                  </a:lnTo>
                  <a:lnTo>
                    <a:pt x="22" y="112"/>
                  </a:lnTo>
                  <a:lnTo>
                    <a:pt x="24" y="112"/>
                  </a:lnTo>
                  <a:lnTo>
                    <a:pt x="26" y="108"/>
                  </a:lnTo>
                  <a:lnTo>
                    <a:pt x="30" y="106"/>
                  </a:lnTo>
                  <a:lnTo>
                    <a:pt x="34" y="102"/>
                  </a:lnTo>
                  <a:lnTo>
                    <a:pt x="36" y="98"/>
                  </a:lnTo>
                  <a:lnTo>
                    <a:pt x="40" y="96"/>
                  </a:lnTo>
                  <a:lnTo>
                    <a:pt x="40" y="92"/>
                  </a:lnTo>
                  <a:lnTo>
                    <a:pt x="40" y="92"/>
                  </a:lnTo>
                  <a:lnTo>
                    <a:pt x="38" y="90"/>
                  </a:lnTo>
                  <a:lnTo>
                    <a:pt x="38" y="88"/>
                  </a:lnTo>
                  <a:lnTo>
                    <a:pt x="38" y="86"/>
                  </a:lnTo>
                  <a:lnTo>
                    <a:pt x="38" y="84"/>
                  </a:lnTo>
                  <a:lnTo>
                    <a:pt x="42" y="82"/>
                  </a:lnTo>
                  <a:lnTo>
                    <a:pt x="44" y="82"/>
                  </a:lnTo>
                  <a:lnTo>
                    <a:pt x="46" y="80"/>
                  </a:lnTo>
                  <a:lnTo>
                    <a:pt x="48" y="76"/>
                  </a:lnTo>
                  <a:lnTo>
                    <a:pt x="48" y="72"/>
                  </a:lnTo>
                  <a:lnTo>
                    <a:pt x="46" y="68"/>
                  </a:lnTo>
                  <a:lnTo>
                    <a:pt x="46" y="64"/>
                  </a:lnTo>
                  <a:lnTo>
                    <a:pt x="44" y="62"/>
                  </a:lnTo>
                  <a:lnTo>
                    <a:pt x="44" y="60"/>
                  </a:lnTo>
                  <a:lnTo>
                    <a:pt x="42" y="60"/>
                  </a:lnTo>
                  <a:lnTo>
                    <a:pt x="42" y="56"/>
                  </a:lnTo>
                  <a:lnTo>
                    <a:pt x="42" y="54"/>
                  </a:lnTo>
                  <a:lnTo>
                    <a:pt x="44" y="50"/>
                  </a:lnTo>
                  <a:lnTo>
                    <a:pt x="44" y="50"/>
                  </a:lnTo>
                  <a:lnTo>
                    <a:pt x="46" y="48"/>
                  </a:lnTo>
                  <a:lnTo>
                    <a:pt x="48" y="46"/>
                  </a:lnTo>
                  <a:lnTo>
                    <a:pt x="50" y="46"/>
                  </a:lnTo>
                  <a:lnTo>
                    <a:pt x="50" y="44"/>
                  </a:lnTo>
                  <a:lnTo>
                    <a:pt x="50" y="44"/>
                  </a:lnTo>
                  <a:lnTo>
                    <a:pt x="50" y="42"/>
                  </a:lnTo>
                  <a:lnTo>
                    <a:pt x="48" y="40"/>
                  </a:lnTo>
                  <a:lnTo>
                    <a:pt x="48" y="40"/>
                  </a:lnTo>
                  <a:lnTo>
                    <a:pt x="46" y="38"/>
                  </a:lnTo>
                  <a:lnTo>
                    <a:pt x="46" y="36"/>
                  </a:lnTo>
                  <a:lnTo>
                    <a:pt x="44" y="32"/>
                  </a:lnTo>
                  <a:lnTo>
                    <a:pt x="44" y="28"/>
                  </a:lnTo>
                  <a:lnTo>
                    <a:pt x="46" y="26"/>
                  </a:lnTo>
                  <a:lnTo>
                    <a:pt x="46" y="24"/>
                  </a:lnTo>
                  <a:lnTo>
                    <a:pt x="50" y="22"/>
                  </a:lnTo>
                  <a:lnTo>
                    <a:pt x="52" y="20"/>
                  </a:lnTo>
                  <a:lnTo>
                    <a:pt x="48" y="12"/>
                  </a:lnTo>
                  <a:lnTo>
                    <a:pt x="32" y="2"/>
                  </a:lnTo>
                  <a:lnTo>
                    <a:pt x="32" y="2"/>
                  </a:lnTo>
                  <a:lnTo>
                    <a:pt x="30" y="0"/>
                  </a:lnTo>
                  <a:lnTo>
                    <a:pt x="26" y="0"/>
                  </a:lnTo>
                  <a:lnTo>
                    <a:pt x="22" y="2"/>
                  </a:lnTo>
                  <a:lnTo>
                    <a:pt x="18" y="4"/>
                  </a:lnTo>
                  <a:lnTo>
                    <a:pt x="16" y="4"/>
                  </a:lnTo>
                  <a:lnTo>
                    <a:pt x="14" y="6"/>
                  </a:lnTo>
                  <a:lnTo>
                    <a:pt x="12" y="8"/>
                  </a:lnTo>
                  <a:lnTo>
                    <a:pt x="10" y="1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15" name="Freeform 276"/>
            <p:cNvSpPr/>
            <p:nvPr/>
          </p:nvSpPr>
          <p:spPr bwMode="gray">
            <a:xfrm>
              <a:off x="963" y="2654"/>
              <a:ext cx="206" cy="202"/>
            </a:xfrm>
            <a:custGeom>
              <a:avLst/>
              <a:gdLst/>
              <a:ahLst/>
              <a:cxnLst>
                <a:cxn ang="0">
                  <a:pos x="200" y="34"/>
                </a:cxn>
                <a:cxn ang="0">
                  <a:pos x="192" y="30"/>
                </a:cxn>
                <a:cxn ang="0">
                  <a:pos x="182" y="24"/>
                </a:cxn>
                <a:cxn ang="0">
                  <a:pos x="174" y="22"/>
                </a:cxn>
                <a:cxn ang="0">
                  <a:pos x="170" y="22"/>
                </a:cxn>
                <a:cxn ang="0">
                  <a:pos x="162" y="22"/>
                </a:cxn>
                <a:cxn ang="0">
                  <a:pos x="148" y="26"/>
                </a:cxn>
                <a:cxn ang="0">
                  <a:pos x="138" y="28"/>
                </a:cxn>
                <a:cxn ang="0">
                  <a:pos x="136" y="34"/>
                </a:cxn>
                <a:cxn ang="0">
                  <a:pos x="138" y="42"/>
                </a:cxn>
                <a:cxn ang="0">
                  <a:pos x="140" y="46"/>
                </a:cxn>
                <a:cxn ang="0">
                  <a:pos x="138" y="54"/>
                </a:cxn>
                <a:cxn ang="0">
                  <a:pos x="122" y="56"/>
                </a:cxn>
                <a:cxn ang="0">
                  <a:pos x="106" y="52"/>
                </a:cxn>
                <a:cxn ang="0">
                  <a:pos x="96" y="44"/>
                </a:cxn>
                <a:cxn ang="0">
                  <a:pos x="88" y="36"/>
                </a:cxn>
                <a:cxn ang="0">
                  <a:pos x="84" y="26"/>
                </a:cxn>
                <a:cxn ang="0">
                  <a:pos x="80" y="18"/>
                </a:cxn>
                <a:cxn ang="0">
                  <a:pos x="78" y="16"/>
                </a:cxn>
                <a:cxn ang="0">
                  <a:pos x="56" y="10"/>
                </a:cxn>
                <a:cxn ang="0">
                  <a:pos x="46" y="6"/>
                </a:cxn>
                <a:cxn ang="0">
                  <a:pos x="38" y="4"/>
                </a:cxn>
                <a:cxn ang="0">
                  <a:pos x="24" y="0"/>
                </a:cxn>
                <a:cxn ang="0">
                  <a:pos x="24" y="4"/>
                </a:cxn>
                <a:cxn ang="0">
                  <a:pos x="26" y="12"/>
                </a:cxn>
                <a:cxn ang="0">
                  <a:pos x="24" y="18"/>
                </a:cxn>
                <a:cxn ang="0">
                  <a:pos x="22" y="20"/>
                </a:cxn>
                <a:cxn ang="0">
                  <a:pos x="18" y="20"/>
                </a:cxn>
                <a:cxn ang="0">
                  <a:pos x="16" y="22"/>
                </a:cxn>
                <a:cxn ang="0">
                  <a:pos x="18" y="30"/>
                </a:cxn>
                <a:cxn ang="0">
                  <a:pos x="18" y="30"/>
                </a:cxn>
                <a:cxn ang="0">
                  <a:pos x="16" y="34"/>
                </a:cxn>
                <a:cxn ang="0">
                  <a:pos x="12" y="40"/>
                </a:cxn>
                <a:cxn ang="0">
                  <a:pos x="6" y="46"/>
                </a:cxn>
                <a:cxn ang="0">
                  <a:pos x="2" y="50"/>
                </a:cxn>
                <a:cxn ang="0">
                  <a:pos x="0" y="50"/>
                </a:cxn>
                <a:cxn ang="0">
                  <a:pos x="2" y="54"/>
                </a:cxn>
                <a:cxn ang="0">
                  <a:pos x="4" y="60"/>
                </a:cxn>
                <a:cxn ang="0">
                  <a:pos x="4" y="72"/>
                </a:cxn>
                <a:cxn ang="0">
                  <a:pos x="6" y="80"/>
                </a:cxn>
                <a:cxn ang="0">
                  <a:pos x="8" y="82"/>
                </a:cxn>
                <a:cxn ang="0">
                  <a:pos x="12" y="88"/>
                </a:cxn>
                <a:cxn ang="0">
                  <a:pos x="12" y="96"/>
                </a:cxn>
                <a:cxn ang="0">
                  <a:pos x="12" y="106"/>
                </a:cxn>
                <a:cxn ang="0">
                  <a:pos x="10" y="108"/>
                </a:cxn>
                <a:cxn ang="0">
                  <a:pos x="14" y="112"/>
                </a:cxn>
                <a:cxn ang="0">
                  <a:pos x="14" y="122"/>
                </a:cxn>
                <a:cxn ang="0">
                  <a:pos x="30" y="142"/>
                </a:cxn>
                <a:cxn ang="0">
                  <a:pos x="36" y="142"/>
                </a:cxn>
                <a:cxn ang="0">
                  <a:pos x="40" y="146"/>
                </a:cxn>
                <a:cxn ang="0">
                  <a:pos x="44" y="152"/>
                </a:cxn>
                <a:cxn ang="0">
                  <a:pos x="48" y="158"/>
                </a:cxn>
                <a:cxn ang="0">
                  <a:pos x="184" y="202"/>
                </a:cxn>
                <a:cxn ang="0">
                  <a:pos x="206" y="184"/>
                </a:cxn>
              </a:cxnLst>
              <a:rect l="0" t="0" r="r" b="b"/>
              <a:pathLst>
                <a:path w="206" h="202">
                  <a:moveTo>
                    <a:pt x="206" y="34"/>
                  </a:moveTo>
                  <a:lnTo>
                    <a:pt x="200" y="34"/>
                  </a:lnTo>
                  <a:lnTo>
                    <a:pt x="196" y="32"/>
                  </a:lnTo>
                  <a:lnTo>
                    <a:pt x="192" y="30"/>
                  </a:lnTo>
                  <a:lnTo>
                    <a:pt x="186" y="26"/>
                  </a:lnTo>
                  <a:lnTo>
                    <a:pt x="182" y="24"/>
                  </a:lnTo>
                  <a:lnTo>
                    <a:pt x="176" y="24"/>
                  </a:lnTo>
                  <a:lnTo>
                    <a:pt x="174" y="22"/>
                  </a:lnTo>
                  <a:lnTo>
                    <a:pt x="172" y="22"/>
                  </a:lnTo>
                  <a:lnTo>
                    <a:pt x="170" y="22"/>
                  </a:lnTo>
                  <a:lnTo>
                    <a:pt x="166" y="22"/>
                  </a:lnTo>
                  <a:lnTo>
                    <a:pt x="162" y="22"/>
                  </a:lnTo>
                  <a:lnTo>
                    <a:pt x="154" y="24"/>
                  </a:lnTo>
                  <a:lnTo>
                    <a:pt x="148" y="26"/>
                  </a:lnTo>
                  <a:lnTo>
                    <a:pt x="142" y="26"/>
                  </a:lnTo>
                  <a:lnTo>
                    <a:pt x="138" y="28"/>
                  </a:lnTo>
                  <a:lnTo>
                    <a:pt x="138" y="32"/>
                  </a:lnTo>
                  <a:lnTo>
                    <a:pt x="136" y="34"/>
                  </a:lnTo>
                  <a:lnTo>
                    <a:pt x="138" y="38"/>
                  </a:lnTo>
                  <a:lnTo>
                    <a:pt x="138" y="42"/>
                  </a:lnTo>
                  <a:lnTo>
                    <a:pt x="140" y="44"/>
                  </a:lnTo>
                  <a:lnTo>
                    <a:pt x="140" y="46"/>
                  </a:lnTo>
                  <a:lnTo>
                    <a:pt x="140" y="46"/>
                  </a:lnTo>
                  <a:lnTo>
                    <a:pt x="138" y="54"/>
                  </a:lnTo>
                  <a:lnTo>
                    <a:pt x="132" y="56"/>
                  </a:lnTo>
                  <a:lnTo>
                    <a:pt x="122" y="56"/>
                  </a:lnTo>
                  <a:lnTo>
                    <a:pt x="114" y="54"/>
                  </a:lnTo>
                  <a:lnTo>
                    <a:pt x="106" y="52"/>
                  </a:lnTo>
                  <a:lnTo>
                    <a:pt x="100" y="48"/>
                  </a:lnTo>
                  <a:lnTo>
                    <a:pt x="96" y="44"/>
                  </a:lnTo>
                  <a:lnTo>
                    <a:pt x="90" y="40"/>
                  </a:lnTo>
                  <a:lnTo>
                    <a:pt x="88" y="36"/>
                  </a:lnTo>
                  <a:lnTo>
                    <a:pt x="86" y="30"/>
                  </a:lnTo>
                  <a:lnTo>
                    <a:pt x="84" y="26"/>
                  </a:lnTo>
                  <a:lnTo>
                    <a:pt x="82" y="22"/>
                  </a:lnTo>
                  <a:lnTo>
                    <a:pt x="80" y="18"/>
                  </a:lnTo>
                  <a:lnTo>
                    <a:pt x="78" y="16"/>
                  </a:lnTo>
                  <a:lnTo>
                    <a:pt x="78" y="16"/>
                  </a:lnTo>
                  <a:lnTo>
                    <a:pt x="58" y="12"/>
                  </a:lnTo>
                  <a:lnTo>
                    <a:pt x="56" y="10"/>
                  </a:lnTo>
                  <a:lnTo>
                    <a:pt x="52" y="8"/>
                  </a:lnTo>
                  <a:lnTo>
                    <a:pt x="46" y="6"/>
                  </a:lnTo>
                  <a:lnTo>
                    <a:pt x="42" y="4"/>
                  </a:lnTo>
                  <a:lnTo>
                    <a:pt x="38" y="4"/>
                  </a:lnTo>
                  <a:lnTo>
                    <a:pt x="38" y="4"/>
                  </a:lnTo>
                  <a:lnTo>
                    <a:pt x="24" y="0"/>
                  </a:lnTo>
                  <a:lnTo>
                    <a:pt x="24" y="2"/>
                  </a:lnTo>
                  <a:lnTo>
                    <a:pt x="24" y="4"/>
                  </a:lnTo>
                  <a:lnTo>
                    <a:pt x="26" y="8"/>
                  </a:lnTo>
                  <a:lnTo>
                    <a:pt x="26" y="12"/>
                  </a:lnTo>
                  <a:lnTo>
                    <a:pt x="26" y="16"/>
                  </a:lnTo>
                  <a:lnTo>
                    <a:pt x="24" y="18"/>
                  </a:lnTo>
                  <a:lnTo>
                    <a:pt x="24" y="18"/>
                  </a:lnTo>
                  <a:lnTo>
                    <a:pt x="22" y="20"/>
                  </a:lnTo>
                  <a:lnTo>
                    <a:pt x="20" y="20"/>
                  </a:lnTo>
                  <a:lnTo>
                    <a:pt x="18" y="20"/>
                  </a:lnTo>
                  <a:lnTo>
                    <a:pt x="18" y="22"/>
                  </a:lnTo>
                  <a:lnTo>
                    <a:pt x="16" y="22"/>
                  </a:lnTo>
                  <a:lnTo>
                    <a:pt x="16" y="26"/>
                  </a:lnTo>
                  <a:lnTo>
                    <a:pt x="18" y="30"/>
                  </a:lnTo>
                  <a:lnTo>
                    <a:pt x="18" y="30"/>
                  </a:lnTo>
                  <a:lnTo>
                    <a:pt x="18" y="30"/>
                  </a:lnTo>
                  <a:lnTo>
                    <a:pt x="18" y="32"/>
                  </a:lnTo>
                  <a:lnTo>
                    <a:pt x="16" y="34"/>
                  </a:lnTo>
                  <a:lnTo>
                    <a:pt x="14" y="36"/>
                  </a:lnTo>
                  <a:lnTo>
                    <a:pt x="12" y="40"/>
                  </a:lnTo>
                  <a:lnTo>
                    <a:pt x="8" y="42"/>
                  </a:lnTo>
                  <a:lnTo>
                    <a:pt x="6" y="46"/>
                  </a:lnTo>
                  <a:lnTo>
                    <a:pt x="2" y="48"/>
                  </a:lnTo>
                  <a:lnTo>
                    <a:pt x="2" y="50"/>
                  </a:lnTo>
                  <a:lnTo>
                    <a:pt x="0" y="50"/>
                  </a:lnTo>
                  <a:lnTo>
                    <a:pt x="0" y="50"/>
                  </a:lnTo>
                  <a:lnTo>
                    <a:pt x="2" y="50"/>
                  </a:lnTo>
                  <a:lnTo>
                    <a:pt x="2" y="54"/>
                  </a:lnTo>
                  <a:lnTo>
                    <a:pt x="2" y="56"/>
                  </a:lnTo>
                  <a:lnTo>
                    <a:pt x="4" y="60"/>
                  </a:lnTo>
                  <a:lnTo>
                    <a:pt x="4" y="66"/>
                  </a:lnTo>
                  <a:lnTo>
                    <a:pt x="4" y="72"/>
                  </a:lnTo>
                  <a:lnTo>
                    <a:pt x="6" y="76"/>
                  </a:lnTo>
                  <a:lnTo>
                    <a:pt x="6" y="80"/>
                  </a:lnTo>
                  <a:lnTo>
                    <a:pt x="6" y="80"/>
                  </a:lnTo>
                  <a:lnTo>
                    <a:pt x="8" y="82"/>
                  </a:lnTo>
                  <a:lnTo>
                    <a:pt x="10" y="84"/>
                  </a:lnTo>
                  <a:lnTo>
                    <a:pt x="12" y="88"/>
                  </a:lnTo>
                  <a:lnTo>
                    <a:pt x="12" y="92"/>
                  </a:lnTo>
                  <a:lnTo>
                    <a:pt x="12" y="96"/>
                  </a:lnTo>
                  <a:lnTo>
                    <a:pt x="12" y="102"/>
                  </a:lnTo>
                  <a:lnTo>
                    <a:pt x="12" y="106"/>
                  </a:lnTo>
                  <a:lnTo>
                    <a:pt x="10" y="108"/>
                  </a:lnTo>
                  <a:lnTo>
                    <a:pt x="10" y="108"/>
                  </a:lnTo>
                  <a:lnTo>
                    <a:pt x="12" y="110"/>
                  </a:lnTo>
                  <a:lnTo>
                    <a:pt x="14" y="112"/>
                  </a:lnTo>
                  <a:lnTo>
                    <a:pt x="14" y="116"/>
                  </a:lnTo>
                  <a:lnTo>
                    <a:pt x="14" y="122"/>
                  </a:lnTo>
                  <a:lnTo>
                    <a:pt x="28" y="142"/>
                  </a:lnTo>
                  <a:lnTo>
                    <a:pt x="30" y="142"/>
                  </a:lnTo>
                  <a:lnTo>
                    <a:pt x="32" y="142"/>
                  </a:lnTo>
                  <a:lnTo>
                    <a:pt x="36" y="142"/>
                  </a:lnTo>
                  <a:lnTo>
                    <a:pt x="40" y="146"/>
                  </a:lnTo>
                  <a:lnTo>
                    <a:pt x="40" y="146"/>
                  </a:lnTo>
                  <a:lnTo>
                    <a:pt x="42" y="148"/>
                  </a:lnTo>
                  <a:lnTo>
                    <a:pt x="44" y="152"/>
                  </a:lnTo>
                  <a:lnTo>
                    <a:pt x="46" y="154"/>
                  </a:lnTo>
                  <a:lnTo>
                    <a:pt x="48" y="158"/>
                  </a:lnTo>
                  <a:lnTo>
                    <a:pt x="76" y="156"/>
                  </a:lnTo>
                  <a:lnTo>
                    <a:pt x="184" y="202"/>
                  </a:lnTo>
                  <a:lnTo>
                    <a:pt x="184" y="184"/>
                  </a:lnTo>
                  <a:lnTo>
                    <a:pt x="206" y="184"/>
                  </a:lnTo>
                  <a:lnTo>
                    <a:pt x="206" y="3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16" name="Freeform 277"/>
            <p:cNvSpPr/>
            <p:nvPr/>
          </p:nvSpPr>
          <p:spPr bwMode="gray">
            <a:xfrm>
              <a:off x="875" y="2936"/>
              <a:ext cx="146" cy="120"/>
            </a:xfrm>
            <a:custGeom>
              <a:avLst/>
              <a:gdLst/>
              <a:ahLst/>
              <a:cxnLst>
                <a:cxn ang="0">
                  <a:pos x="142" y="0"/>
                </a:cxn>
                <a:cxn ang="0">
                  <a:pos x="132" y="2"/>
                </a:cxn>
                <a:cxn ang="0">
                  <a:pos x="124" y="6"/>
                </a:cxn>
                <a:cxn ang="0">
                  <a:pos x="120" y="8"/>
                </a:cxn>
                <a:cxn ang="0">
                  <a:pos x="96" y="4"/>
                </a:cxn>
                <a:cxn ang="0">
                  <a:pos x="84" y="8"/>
                </a:cxn>
                <a:cxn ang="0">
                  <a:pos x="76" y="6"/>
                </a:cxn>
                <a:cxn ang="0">
                  <a:pos x="68" y="12"/>
                </a:cxn>
                <a:cxn ang="0">
                  <a:pos x="62" y="16"/>
                </a:cxn>
                <a:cxn ang="0">
                  <a:pos x="58" y="14"/>
                </a:cxn>
                <a:cxn ang="0">
                  <a:pos x="50" y="10"/>
                </a:cxn>
                <a:cxn ang="0">
                  <a:pos x="42" y="8"/>
                </a:cxn>
                <a:cxn ang="0">
                  <a:pos x="40" y="6"/>
                </a:cxn>
                <a:cxn ang="0">
                  <a:pos x="38" y="6"/>
                </a:cxn>
                <a:cxn ang="0">
                  <a:pos x="30" y="6"/>
                </a:cxn>
                <a:cxn ang="0">
                  <a:pos x="16" y="8"/>
                </a:cxn>
                <a:cxn ang="0">
                  <a:pos x="6" y="14"/>
                </a:cxn>
                <a:cxn ang="0">
                  <a:pos x="2" y="20"/>
                </a:cxn>
                <a:cxn ang="0">
                  <a:pos x="4" y="22"/>
                </a:cxn>
                <a:cxn ang="0">
                  <a:pos x="6" y="28"/>
                </a:cxn>
                <a:cxn ang="0">
                  <a:pos x="6" y="40"/>
                </a:cxn>
                <a:cxn ang="0">
                  <a:pos x="6" y="48"/>
                </a:cxn>
                <a:cxn ang="0">
                  <a:pos x="2" y="54"/>
                </a:cxn>
                <a:cxn ang="0">
                  <a:pos x="0" y="64"/>
                </a:cxn>
                <a:cxn ang="0">
                  <a:pos x="0" y="100"/>
                </a:cxn>
                <a:cxn ang="0">
                  <a:pos x="16" y="100"/>
                </a:cxn>
                <a:cxn ang="0">
                  <a:pos x="34" y="112"/>
                </a:cxn>
                <a:cxn ang="0">
                  <a:pos x="52" y="118"/>
                </a:cxn>
                <a:cxn ang="0">
                  <a:pos x="76" y="120"/>
                </a:cxn>
                <a:cxn ang="0">
                  <a:pos x="94" y="102"/>
                </a:cxn>
                <a:cxn ang="0">
                  <a:pos x="96" y="86"/>
                </a:cxn>
                <a:cxn ang="0">
                  <a:pos x="100" y="80"/>
                </a:cxn>
                <a:cxn ang="0">
                  <a:pos x="108" y="72"/>
                </a:cxn>
                <a:cxn ang="0">
                  <a:pos x="118" y="68"/>
                </a:cxn>
                <a:cxn ang="0">
                  <a:pos x="122" y="72"/>
                </a:cxn>
                <a:cxn ang="0">
                  <a:pos x="126" y="72"/>
                </a:cxn>
                <a:cxn ang="0">
                  <a:pos x="132" y="68"/>
                </a:cxn>
                <a:cxn ang="0">
                  <a:pos x="138" y="56"/>
                </a:cxn>
                <a:cxn ang="0">
                  <a:pos x="142" y="46"/>
                </a:cxn>
                <a:cxn ang="0">
                  <a:pos x="144" y="36"/>
                </a:cxn>
                <a:cxn ang="0">
                  <a:pos x="146" y="24"/>
                </a:cxn>
                <a:cxn ang="0">
                  <a:pos x="144" y="14"/>
                </a:cxn>
                <a:cxn ang="0">
                  <a:pos x="146" y="4"/>
                </a:cxn>
                <a:cxn ang="0">
                  <a:pos x="146" y="0"/>
                </a:cxn>
              </a:cxnLst>
              <a:rect l="0" t="0" r="r" b="b"/>
              <a:pathLst>
                <a:path w="146" h="120">
                  <a:moveTo>
                    <a:pt x="146" y="0"/>
                  </a:moveTo>
                  <a:lnTo>
                    <a:pt x="142" y="0"/>
                  </a:lnTo>
                  <a:lnTo>
                    <a:pt x="136" y="0"/>
                  </a:lnTo>
                  <a:lnTo>
                    <a:pt x="132" y="2"/>
                  </a:lnTo>
                  <a:lnTo>
                    <a:pt x="126" y="4"/>
                  </a:lnTo>
                  <a:lnTo>
                    <a:pt x="124" y="6"/>
                  </a:lnTo>
                  <a:lnTo>
                    <a:pt x="120" y="6"/>
                  </a:lnTo>
                  <a:lnTo>
                    <a:pt x="120" y="8"/>
                  </a:lnTo>
                  <a:lnTo>
                    <a:pt x="108" y="2"/>
                  </a:lnTo>
                  <a:lnTo>
                    <a:pt x="96" y="4"/>
                  </a:lnTo>
                  <a:lnTo>
                    <a:pt x="88" y="6"/>
                  </a:lnTo>
                  <a:lnTo>
                    <a:pt x="84" y="8"/>
                  </a:lnTo>
                  <a:lnTo>
                    <a:pt x="80" y="6"/>
                  </a:lnTo>
                  <a:lnTo>
                    <a:pt x="76" y="6"/>
                  </a:lnTo>
                  <a:lnTo>
                    <a:pt x="70" y="8"/>
                  </a:lnTo>
                  <a:lnTo>
                    <a:pt x="68" y="12"/>
                  </a:lnTo>
                  <a:lnTo>
                    <a:pt x="64" y="14"/>
                  </a:lnTo>
                  <a:lnTo>
                    <a:pt x="62" y="16"/>
                  </a:lnTo>
                  <a:lnTo>
                    <a:pt x="62" y="16"/>
                  </a:lnTo>
                  <a:lnTo>
                    <a:pt x="58" y="14"/>
                  </a:lnTo>
                  <a:lnTo>
                    <a:pt x="54" y="10"/>
                  </a:lnTo>
                  <a:lnTo>
                    <a:pt x="50" y="10"/>
                  </a:lnTo>
                  <a:lnTo>
                    <a:pt x="46" y="8"/>
                  </a:lnTo>
                  <a:lnTo>
                    <a:pt x="42" y="8"/>
                  </a:lnTo>
                  <a:lnTo>
                    <a:pt x="40" y="6"/>
                  </a:lnTo>
                  <a:lnTo>
                    <a:pt x="40" y="6"/>
                  </a:lnTo>
                  <a:lnTo>
                    <a:pt x="40" y="6"/>
                  </a:lnTo>
                  <a:lnTo>
                    <a:pt x="38" y="6"/>
                  </a:lnTo>
                  <a:lnTo>
                    <a:pt x="34" y="6"/>
                  </a:lnTo>
                  <a:lnTo>
                    <a:pt x="30" y="6"/>
                  </a:lnTo>
                  <a:lnTo>
                    <a:pt x="22" y="6"/>
                  </a:lnTo>
                  <a:lnTo>
                    <a:pt x="16" y="8"/>
                  </a:lnTo>
                  <a:lnTo>
                    <a:pt x="10" y="12"/>
                  </a:lnTo>
                  <a:lnTo>
                    <a:pt x="6" y="14"/>
                  </a:lnTo>
                  <a:lnTo>
                    <a:pt x="4" y="18"/>
                  </a:lnTo>
                  <a:lnTo>
                    <a:pt x="2" y="20"/>
                  </a:lnTo>
                  <a:lnTo>
                    <a:pt x="2" y="20"/>
                  </a:lnTo>
                  <a:lnTo>
                    <a:pt x="4" y="22"/>
                  </a:lnTo>
                  <a:lnTo>
                    <a:pt x="4" y="24"/>
                  </a:lnTo>
                  <a:lnTo>
                    <a:pt x="6" y="28"/>
                  </a:lnTo>
                  <a:lnTo>
                    <a:pt x="6" y="34"/>
                  </a:lnTo>
                  <a:lnTo>
                    <a:pt x="6" y="40"/>
                  </a:lnTo>
                  <a:lnTo>
                    <a:pt x="6" y="46"/>
                  </a:lnTo>
                  <a:lnTo>
                    <a:pt x="6" y="48"/>
                  </a:lnTo>
                  <a:lnTo>
                    <a:pt x="4" y="50"/>
                  </a:lnTo>
                  <a:lnTo>
                    <a:pt x="2" y="54"/>
                  </a:lnTo>
                  <a:lnTo>
                    <a:pt x="2" y="58"/>
                  </a:lnTo>
                  <a:lnTo>
                    <a:pt x="0" y="64"/>
                  </a:lnTo>
                  <a:lnTo>
                    <a:pt x="0" y="70"/>
                  </a:lnTo>
                  <a:lnTo>
                    <a:pt x="0" y="100"/>
                  </a:lnTo>
                  <a:lnTo>
                    <a:pt x="14" y="98"/>
                  </a:lnTo>
                  <a:lnTo>
                    <a:pt x="16" y="100"/>
                  </a:lnTo>
                  <a:lnTo>
                    <a:pt x="24" y="106"/>
                  </a:lnTo>
                  <a:lnTo>
                    <a:pt x="34" y="112"/>
                  </a:lnTo>
                  <a:lnTo>
                    <a:pt x="48" y="118"/>
                  </a:lnTo>
                  <a:lnTo>
                    <a:pt x="52" y="118"/>
                  </a:lnTo>
                  <a:lnTo>
                    <a:pt x="62" y="120"/>
                  </a:lnTo>
                  <a:lnTo>
                    <a:pt x="76" y="120"/>
                  </a:lnTo>
                  <a:lnTo>
                    <a:pt x="86" y="120"/>
                  </a:lnTo>
                  <a:lnTo>
                    <a:pt x="94" y="102"/>
                  </a:lnTo>
                  <a:lnTo>
                    <a:pt x="94" y="88"/>
                  </a:lnTo>
                  <a:lnTo>
                    <a:pt x="96" y="86"/>
                  </a:lnTo>
                  <a:lnTo>
                    <a:pt x="98" y="84"/>
                  </a:lnTo>
                  <a:lnTo>
                    <a:pt x="100" y="80"/>
                  </a:lnTo>
                  <a:lnTo>
                    <a:pt x="104" y="76"/>
                  </a:lnTo>
                  <a:lnTo>
                    <a:pt x="108" y="72"/>
                  </a:lnTo>
                  <a:lnTo>
                    <a:pt x="112" y="70"/>
                  </a:lnTo>
                  <a:lnTo>
                    <a:pt x="118" y="68"/>
                  </a:lnTo>
                  <a:lnTo>
                    <a:pt x="122" y="72"/>
                  </a:lnTo>
                  <a:lnTo>
                    <a:pt x="122" y="72"/>
                  </a:lnTo>
                  <a:lnTo>
                    <a:pt x="124" y="72"/>
                  </a:lnTo>
                  <a:lnTo>
                    <a:pt x="126" y="72"/>
                  </a:lnTo>
                  <a:lnTo>
                    <a:pt x="128" y="70"/>
                  </a:lnTo>
                  <a:lnTo>
                    <a:pt x="132" y="68"/>
                  </a:lnTo>
                  <a:lnTo>
                    <a:pt x="136" y="64"/>
                  </a:lnTo>
                  <a:lnTo>
                    <a:pt x="138" y="56"/>
                  </a:lnTo>
                  <a:lnTo>
                    <a:pt x="142" y="46"/>
                  </a:lnTo>
                  <a:lnTo>
                    <a:pt x="142" y="46"/>
                  </a:lnTo>
                  <a:lnTo>
                    <a:pt x="144" y="42"/>
                  </a:lnTo>
                  <a:lnTo>
                    <a:pt x="144" y="36"/>
                  </a:lnTo>
                  <a:lnTo>
                    <a:pt x="146" y="30"/>
                  </a:lnTo>
                  <a:lnTo>
                    <a:pt x="146" y="24"/>
                  </a:lnTo>
                  <a:lnTo>
                    <a:pt x="144" y="18"/>
                  </a:lnTo>
                  <a:lnTo>
                    <a:pt x="144" y="14"/>
                  </a:lnTo>
                  <a:lnTo>
                    <a:pt x="144" y="8"/>
                  </a:lnTo>
                  <a:lnTo>
                    <a:pt x="146" y="4"/>
                  </a:lnTo>
                  <a:lnTo>
                    <a:pt x="146" y="2"/>
                  </a:lnTo>
                  <a:lnTo>
                    <a:pt x="146"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17" name="Freeform 278"/>
            <p:cNvSpPr/>
            <p:nvPr/>
          </p:nvSpPr>
          <p:spPr bwMode="gray">
            <a:xfrm>
              <a:off x="995" y="2796"/>
              <a:ext cx="52" cy="132"/>
            </a:xfrm>
            <a:custGeom>
              <a:avLst/>
              <a:gdLst/>
              <a:ahLst/>
              <a:cxnLst>
                <a:cxn ang="0">
                  <a:pos x="28" y="132"/>
                </a:cxn>
                <a:cxn ang="0">
                  <a:pos x="30" y="118"/>
                </a:cxn>
                <a:cxn ang="0">
                  <a:pos x="30" y="118"/>
                </a:cxn>
                <a:cxn ang="0">
                  <a:pos x="30" y="116"/>
                </a:cxn>
                <a:cxn ang="0">
                  <a:pos x="32" y="112"/>
                </a:cxn>
                <a:cxn ang="0">
                  <a:pos x="32" y="108"/>
                </a:cxn>
                <a:cxn ang="0">
                  <a:pos x="36" y="104"/>
                </a:cxn>
                <a:cxn ang="0">
                  <a:pos x="40" y="100"/>
                </a:cxn>
                <a:cxn ang="0">
                  <a:pos x="44" y="96"/>
                </a:cxn>
                <a:cxn ang="0">
                  <a:pos x="44" y="92"/>
                </a:cxn>
                <a:cxn ang="0">
                  <a:pos x="44" y="80"/>
                </a:cxn>
                <a:cxn ang="0">
                  <a:pos x="44" y="66"/>
                </a:cxn>
                <a:cxn ang="0">
                  <a:pos x="46" y="52"/>
                </a:cxn>
                <a:cxn ang="0">
                  <a:pos x="52" y="44"/>
                </a:cxn>
                <a:cxn ang="0">
                  <a:pos x="50" y="44"/>
                </a:cxn>
                <a:cxn ang="0">
                  <a:pos x="50" y="40"/>
                </a:cxn>
                <a:cxn ang="0">
                  <a:pos x="48" y="36"/>
                </a:cxn>
                <a:cxn ang="0">
                  <a:pos x="46" y="30"/>
                </a:cxn>
                <a:cxn ang="0">
                  <a:pos x="44" y="24"/>
                </a:cxn>
                <a:cxn ang="0">
                  <a:pos x="44" y="20"/>
                </a:cxn>
                <a:cxn ang="0">
                  <a:pos x="44" y="14"/>
                </a:cxn>
                <a:cxn ang="0">
                  <a:pos x="16" y="16"/>
                </a:cxn>
                <a:cxn ang="0">
                  <a:pos x="16" y="14"/>
                </a:cxn>
                <a:cxn ang="0">
                  <a:pos x="14" y="12"/>
                </a:cxn>
                <a:cxn ang="0">
                  <a:pos x="12" y="8"/>
                </a:cxn>
                <a:cxn ang="0">
                  <a:pos x="8" y="4"/>
                </a:cxn>
                <a:cxn ang="0">
                  <a:pos x="4" y="2"/>
                </a:cxn>
                <a:cxn ang="0">
                  <a:pos x="0" y="0"/>
                </a:cxn>
              </a:cxnLst>
              <a:rect l="0" t="0" r="r" b="b"/>
              <a:pathLst>
                <a:path w="52" h="132">
                  <a:moveTo>
                    <a:pt x="28" y="132"/>
                  </a:moveTo>
                  <a:lnTo>
                    <a:pt x="30" y="118"/>
                  </a:lnTo>
                  <a:lnTo>
                    <a:pt x="30" y="118"/>
                  </a:lnTo>
                  <a:lnTo>
                    <a:pt x="30" y="116"/>
                  </a:lnTo>
                  <a:lnTo>
                    <a:pt x="32" y="112"/>
                  </a:lnTo>
                  <a:lnTo>
                    <a:pt x="32" y="108"/>
                  </a:lnTo>
                  <a:lnTo>
                    <a:pt x="36" y="104"/>
                  </a:lnTo>
                  <a:lnTo>
                    <a:pt x="40" y="100"/>
                  </a:lnTo>
                  <a:lnTo>
                    <a:pt x="44" y="96"/>
                  </a:lnTo>
                  <a:lnTo>
                    <a:pt x="44" y="92"/>
                  </a:lnTo>
                  <a:lnTo>
                    <a:pt x="44" y="80"/>
                  </a:lnTo>
                  <a:lnTo>
                    <a:pt x="44" y="66"/>
                  </a:lnTo>
                  <a:lnTo>
                    <a:pt x="46" y="52"/>
                  </a:lnTo>
                  <a:lnTo>
                    <a:pt x="52" y="44"/>
                  </a:lnTo>
                  <a:lnTo>
                    <a:pt x="50" y="44"/>
                  </a:lnTo>
                  <a:lnTo>
                    <a:pt x="50" y="40"/>
                  </a:lnTo>
                  <a:lnTo>
                    <a:pt x="48" y="36"/>
                  </a:lnTo>
                  <a:lnTo>
                    <a:pt x="46" y="30"/>
                  </a:lnTo>
                  <a:lnTo>
                    <a:pt x="44" y="24"/>
                  </a:lnTo>
                  <a:lnTo>
                    <a:pt x="44" y="20"/>
                  </a:lnTo>
                  <a:lnTo>
                    <a:pt x="44" y="14"/>
                  </a:lnTo>
                  <a:lnTo>
                    <a:pt x="16" y="16"/>
                  </a:lnTo>
                  <a:lnTo>
                    <a:pt x="16" y="14"/>
                  </a:lnTo>
                  <a:lnTo>
                    <a:pt x="14" y="12"/>
                  </a:lnTo>
                  <a:lnTo>
                    <a:pt x="12" y="8"/>
                  </a:lnTo>
                  <a:lnTo>
                    <a:pt x="8" y="4"/>
                  </a:lnTo>
                  <a:lnTo>
                    <a:pt x="4" y="2"/>
                  </a:lnTo>
                  <a:lnTo>
                    <a:pt x="0"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18" name="Freeform 279"/>
            <p:cNvSpPr/>
            <p:nvPr/>
          </p:nvSpPr>
          <p:spPr bwMode="gray">
            <a:xfrm>
              <a:off x="829" y="2796"/>
              <a:ext cx="218" cy="162"/>
            </a:xfrm>
            <a:custGeom>
              <a:avLst/>
              <a:gdLst/>
              <a:ahLst/>
              <a:cxnLst>
                <a:cxn ang="0">
                  <a:pos x="94" y="36"/>
                </a:cxn>
                <a:cxn ang="0">
                  <a:pos x="78" y="40"/>
                </a:cxn>
                <a:cxn ang="0">
                  <a:pos x="62" y="42"/>
                </a:cxn>
                <a:cxn ang="0">
                  <a:pos x="60" y="62"/>
                </a:cxn>
                <a:cxn ang="0">
                  <a:pos x="50" y="100"/>
                </a:cxn>
                <a:cxn ang="0">
                  <a:pos x="38" y="116"/>
                </a:cxn>
                <a:cxn ang="0">
                  <a:pos x="32" y="120"/>
                </a:cxn>
                <a:cxn ang="0">
                  <a:pos x="24" y="122"/>
                </a:cxn>
                <a:cxn ang="0">
                  <a:pos x="18" y="122"/>
                </a:cxn>
                <a:cxn ang="0">
                  <a:pos x="10" y="122"/>
                </a:cxn>
                <a:cxn ang="0">
                  <a:pos x="4" y="122"/>
                </a:cxn>
                <a:cxn ang="0">
                  <a:pos x="2" y="128"/>
                </a:cxn>
                <a:cxn ang="0">
                  <a:pos x="4" y="132"/>
                </a:cxn>
                <a:cxn ang="0">
                  <a:pos x="8" y="138"/>
                </a:cxn>
                <a:cxn ang="0">
                  <a:pos x="8" y="140"/>
                </a:cxn>
                <a:cxn ang="0">
                  <a:pos x="14" y="144"/>
                </a:cxn>
                <a:cxn ang="0">
                  <a:pos x="16" y="144"/>
                </a:cxn>
                <a:cxn ang="0">
                  <a:pos x="16" y="150"/>
                </a:cxn>
                <a:cxn ang="0">
                  <a:pos x="28" y="142"/>
                </a:cxn>
                <a:cxn ang="0">
                  <a:pos x="30" y="146"/>
                </a:cxn>
                <a:cxn ang="0">
                  <a:pos x="36" y="150"/>
                </a:cxn>
                <a:cxn ang="0">
                  <a:pos x="42" y="154"/>
                </a:cxn>
                <a:cxn ang="0">
                  <a:pos x="44" y="156"/>
                </a:cxn>
                <a:cxn ang="0">
                  <a:pos x="50" y="162"/>
                </a:cxn>
                <a:cxn ang="0">
                  <a:pos x="50" y="158"/>
                </a:cxn>
                <a:cxn ang="0">
                  <a:pos x="56" y="152"/>
                </a:cxn>
                <a:cxn ang="0">
                  <a:pos x="68" y="146"/>
                </a:cxn>
                <a:cxn ang="0">
                  <a:pos x="82" y="146"/>
                </a:cxn>
                <a:cxn ang="0">
                  <a:pos x="88" y="146"/>
                </a:cxn>
                <a:cxn ang="0">
                  <a:pos x="88" y="148"/>
                </a:cxn>
                <a:cxn ang="0">
                  <a:pos x="96" y="150"/>
                </a:cxn>
                <a:cxn ang="0">
                  <a:pos x="106" y="154"/>
                </a:cxn>
                <a:cxn ang="0">
                  <a:pos x="110" y="156"/>
                </a:cxn>
                <a:cxn ang="0">
                  <a:pos x="114" y="152"/>
                </a:cxn>
                <a:cxn ang="0">
                  <a:pos x="122" y="148"/>
                </a:cxn>
                <a:cxn ang="0">
                  <a:pos x="130" y="148"/>
                </a:cxn>
                <a:cxn ang="0">
                  <a:pos x="144" y="144"/>
                </a:cxn>
                <a:cxn ang="0">
                  <a:pos x="166" y="148"/>
                </a:cxn>
                <a:cxn ang="0">
                  <a:pos x="170" y="146"/>
                </a:cxn>
                <a:cxn ang="0">
                  <a:pos x="178" y="142"/>
                </a:cxn>
                <a:cxn ang="0">
                  <a:pos x="188" y="140"/>
                </a:cxn>
                <a:cxn ang="0">
                  <a:pos x="196" y="118"/>
                </a:cxn>
                <a:cxn ang="0">
                  <a:pos x="196" y="116"/>
                </a:cxn>
                <a:cxn ang="0">
                  <a:pos x="198" y="108"/>
                </a:cxn>
                <a:cxn ang="0">
                  <a:pos x="206" y="100"/>
                </a:cxn>
                <a:cxn ang="0">
                  <a:pos x="210" y="92"/>
                </a:cxn>
                <a:cxn ang="0">
                  <a:pos x="210" y="66"/>
                </a:cxn>
                <a:cxn ang="0">
                  <a:pos x="218" y="44"/>
                </a:cxn>
                <a:cxn ang="0">
                  <a:pos x="216" y="40"/>
                </a:cxn>
                <a:cxn ang="0">
                  <a:pos x="212" y="30"/>
                </a:cxn>
                <a:cxn ang="0">
                  <a:pos x="210" y="20"/>
                </a:cxn>
                <a:cxn ang="0">
                  <a:pos x="182" y="16"/>
                </a:cxn>
                <a:cxn ang="0">
                  <a:pos x="180" y="12"/>
                </a:cxn>
                <a:cxn ang="0">
                  <a:pos x="174" y="4"/>
                </a:cxn>
                <a:cxn ang="0">
                  <a:pos x="166" y="0"/>
                </a:cxn>
              </a:cxnLst>
              <a:rect l="0" t="0" r="r" b="b"/>
              <a:pathLst>
                <a:path w="218" h="162">
                  <a:moveTo>
                    <a:pt x="162" y="0"/>
                  </a:moveTo>
                  <a:lnTo>
                    <a:pt x="94" y="36"/>
                  </a:lnTo>
                  <a:lnTo>
                    <a:pt x="90" y="38"/>
                  </a:lnTo>
                  <a:lnTo>
                    <a:pt x="78" y="40"/>
                  </a:lnTo>
                  <a:lnTo>
                    <a:pt x="68" y="42"/>
                  </a:lnTo>
                  <a:lnTo>
                    <a:pt x="62" y="42"/>
                  </a:lnTo>
                  <a:lnTo>
                    <a:pt x="62" y="48"/>
                  </a:lnTo>
                  <a:lnTo>
                    <a:pt x="60" y="62"/>
                  </a:lnTo>
                  <a:lnTo>
                    <a:pt x="56" y="80"/>
                  </a:lnTo>
                  <a:lnTo>
                    <a:pt x="50" y="100"/>
                  </a:lnTo>
                  <a:lnTo>
                    <a:pt x="38" y="116"/>
                  </a:lnTo>
                  <a:lnTo>
                    <a:pt x="38" y="116"/>
                  </a:lnTo>
                  <a:lnTo>
                    <a:pt x="36" y="118"/>
                  </a:lnTo>
                  <a:lnTo>
                    <a:pt x="32" y="120"/>
                  </a:lnTo>
                  <a:lnTo>
                    <a:pt x="28" y="120"/>
                  </a:lnTo>
                  <a:lnTo>
                    <a:pt x="24" y="122"/>
                  </a:lnTo>
                  <a:lnTo>
                    <a:pt x="20" y="122"/>
                  </a:lnTo>
                  <a:lnTo>
                    <a:pt x="18" y="122"/>
                  </a:lnTo>
                  <a:lnTo>
                    <a:pt x="14" y="122"/>
                  </a:lnTo>
                  <a:lnTo>
                    <a:pt x="10" y="122"/>
                  </a:lnTo>
                  <a:lnTo>
                    <a:pt x="6" y="122"/>
                  </a:lnTo>
                  <a:lnTo>
                    <a:pt x="4" y="122"/>
                  </a:lnTo>
                  <a:lnTo>
                    <a:pt x="0" y="128"/>
                  </a:lnTo>
                  <a:lnTo>
                    <a:pt x="2" y="128"/>
                  </a:lnTo>
                  <a:lnTo>
                    <a:pt x="2" y="130"/>
                  </a:lnTo>
                  <a:lnTo>
                    <a:pt x="4" y="132"/>
                  </a:lnTo>
                  <a:lnTo>
                    <a:pt x="6" y="136"/>
                  </a:lnTo>
                  <a:lnTo>
                    <a:pt x="8" y="138"/>
                  </a:lnTo>
                  <a:lnTo>
                    <a:pt x="8" y="138"/>
                  </a:lnTo>
                  <a:lnTo>
                    <a:pt x="8" y="140"/>
                  </a:lnTo>
                  <a:lnTo>
                    <a:pt x="10" y="142"/>
                  </a:lnTo>
                  <a:lnTo>
                    <a:pt x="14" y="144"/>
                  </a:lnTo>
                  <a:lnTo>
                    <a:pt x="14" y="144"/>
                  </a:lnTo>
                  <a:lnTo>
                    <a:pt x="16" y="144"/>
                  </a:lnTo>
                  <a:lnTo>
                    <a:pt x="16" y="146"/>
                  </a:lnTo>
                  <a:lnTo>
                    <a:pt x="16" y="150"/>
                  </a:lnTo>
                  <a:lnTo>
                    <a:pt x="26" y="150"/>
                  </a:lnTo>
                  <a:lnTo>
                    <a:pt x="28" y="142"/>
                  </a:lnTo>
                  <a:lnTo>
                    <a:pt x="28" y="144"/>
                  </a:lnTo>
                  <a:lnTo>
                    <a:pt x="30" y="146"/>
                  </a:lnTo>
                  <a:lnTo>
                    <a:pt x="34" y="148"/>
                  </a:lnTo>
                  <a:lnTo>
                    <a:pt x="36" y="150"/>
                  </a:lnTo>
                  <a:lnTo>
                    <a:pt x="38" y="152"/>
                  </a:lnTo>
                  <a:lnTo>
                    <a:pt x="42" y="154"/>
                  </a:lnTo>
                  <a:lnTo>
                    <a:pt x="42" y="154"/>
                  </a:lnTo>
                  <a:lnTo>
                    <a:pt x="44" y="156"/>
                  </a:lnTo>
                  <a:lnTo>
                    <a:pt x="46" y="158"/>
                  </a:lnTo>
                  <a:lnTo>
                    <a:pt x="50" y="162"/>
                  </a:lnTo>
                  <a:lnTo>
                    <a:pt x="50" y="160"/>
                  </a:lnTo>
                  <a:lnTo>
                    <a:pt x="50" y="158"/>
                  </a:lnTo>
                  <a:lnTo>
                    <a:pt x="54" y="156"/>
                  </a:lnTo>
                  <a:lnTo>
                    <a:pt x="56" y="152"/>
                  </a:lnTo>
                  <a:lnTo>
                    <a:pt x="62" y="148"/>
                  </a:lnTo>
                  <a:lnTo>
                    <a:pt x="68" y="146"/>
                  </a:lnTo>
                  <a:lnTo>
                    <a:pt x="76" y="146"/>
                  </a:lnTo>
                  <a:lnTo>
                    <a:pt x="82" y="146"/>
                  </a:lnTo>
                  <a:lnTo>
                    <a:pt x="86" y="146"/>
                  </a:lnTo>
                  <a:lnTo>
                    <a:pt x="88" y="146"/>
                  </a:lnTo>
                  <a:lnTo>
                    <a:pt x="88" y="146"/>
                  </a:lnTo>
                  <a:lnTo>
                    <a:pt x="88" y="148"/>
                  </a:lnTo>
                  <a:lnTo>
                    <a:pt x="92" y="148"/>
                  </a:lnTo>
                  <a:lnTo>
                    <a:pt x="96" y="150"/>
                  </a:lnTo>
                  <a:lnTo>
                    <a:pt x="102" y="152"/>
                  </a:lnTo>
                  <a:lnTo>
                    <a:pt x="106" y="154"/>
                  </a:lnTo>
                  <a:lnTo>
                    <a:pt x="108" y="156"/>
                  </a:lnTo>
                  <a:lnTo>
                    <a:pt x="110" y="156"/>
                  </a:lnTo>
                  <a:lnTo>
                    <a:pt x="110" y="154"/>
                  </a:lnTo>
                  <a:lnTo>
                    <a:pt x="114" y="152"/>
                  </a:lnTo>
                  <a:lnTo>
                    <a:pt x="118" y="148"/>
                  </a:lnTo>
                  <a:lnTo>
                    <a:pt x="122" y="148"/>
                  </a:lnTo>
                  <a:lnTo>
                    <a:pt x="126" y="146"/>
                  </a:lnTo>
                  <a:lnTo>
                    <a:pt x="130" y="148"/>
                  </a:lnTo>
                  <a:lnTo>
                    <a:pt x="134" y="146"/>
                  </a:lnTo>
                  <a:lnTo>
                    <a:pt x="144" y="144"/>
                  </a:lnTo>
                  <a:lnTo>
                    <a:pt x="154" y="144"/>
                  </a:lnTo>
                  <a:lnTo>
                    <a:pt x="166" y="148"/>
                  </a:lnTo>
                  <a:lnTo>
                    <a:pt x="168" y="148"/>
                  </a:lnTo>
                  <a:lnTo>
                    <a:pt x="170" y="146"/>
                  </a:lnTo>
                  <a:lnTo>
                    <a:pt x="174" y="144"/>
                  </a:lnTo>
                  <a:lnTo>
                    <a:pt x="178" y="142"/>
                  </a:lnTo>
                  <a:lnTo>
                    <a:pt x="182" y="140"/>
                  </a:lnTo>
                  <a:lnTo>
                    <a:pt x="188" y="140"/>
                  </a:lnTo>
                  <a:lnTo>
                    <a:pt x="192" y="140"/>
                  </a:lnTo>
                  <a:lnTo>
                    <a:pt x="196" y="118"/>
                  </a:lnTo>
                  <a:lnTo>
                    <a:pt x="196" y="118"/>
                  </a:lnTo>
                  <a:lnTo>
                    <a:pt x="196" y="116"/>
                  </a:lnTo>
                  <a:lnTo>
                    <a:pt x="198" y="112"/>
                  </a:lnTo>
                  <a:lnTo>
                    <a:pt x="198" y="108"/>
                  </a:lnTo>
                  <a:lnTo>
                    <a:pt x="202" y="104"/>
                  </a:lnTo>
                  <a:lnTo>
                    <a:pt x="206" y="100"/>
                  </a:lnTo>
                  <a:lnTo>
                    <a:pt x="210" y="96"/>
                  </a:lnTo>
                  <a:lnTo>
                    <a:pt x="210" y="92"/>
                  </a:lnTo>
                  <a:lnTo>
                    <a:pt x="210" y="80"/>
                  </a:lnTo>
                  <a:lnTo>
                    <a:pt x="210" y="66"/>
                  </a:lnTo>
                  <a:lnTo>
                    <a:pt x="212" y="52"/>
                  </a:lnTo>
                  <a:lnTo>
                    <a:pt x="218" y="44"/>
                  </a:lnTo>
                  <a:lnTo>
                    <a:pt x="216" y="44"/>
                  </a:lnTo>
                  <a:lnTo>
                    <a:pt x="216" y="40"/>
                  </a:lnTo>
                  <a:lnTo>
                    <a:pt x="214" y="36"/>
                  </a:lnTo>
                  <a:lnTo>
                    <a:pt x="212" y="30"/>
                  </a:lnTo>
                  <a:lnTo>
                    <a:pt x="210" y="24"/>
                  </a:lnTo>
                  <a:lnTo>
                    <a:pt x="210" y="20"/>
                  </a:lnTo>
                  <a:lnTo>
                    <a:pt x="210" y="14"/>
                  </a:lnTo>
                  <a:lnTo>
                    <a:pt x="182" y="16"/>
                  </a:lnTo>
                  <a:lnTo>
                    <a:pt x="182" y="14"/>
                  </a:lnTo>
                  <a:lnTo>
                    <a:pt x="180" y="12"/>
                  </a:lnTo>
                  <a:lnTo>
                    <a:pt x="178" y="8"/>
                  </a:lnTo>
                  <a:lnTo>
                    <a:pt x="174" y="4"/>
                  </a:lnTo>
                  <a:lnTo>
                    <a:pt x="170" y="2"/>
                  </a:lnTo>
                  <a:lnTo>
                    <a:pt x="166" y="0"/>
                  </a:lnTo>
                  <a:lnTo>
                    <a:pt x="162"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19" name="Freeform 280"/>
            <p:cNvSpPr/>
            <p:nvPr/>
          </p:nvSpPr>
          <p:spPr bwMode="gray">
            <a:xfrm>
              <a:off x="961" y="2936"/>
              <a:ext cx="88" cy="148"/>
            </a:xfrm>
            <a:custGeom>
              <a:avLst/>
              <a:gdLst/>
              <a:ahLst/>
              <a:cxnLst>
                <a:cxn ang="0">
                  <a:pos x="60" y="2"/>
                </a:cxn>
                <a:cxn ang="0">
                  <a:pos x="58" y="8"/>
                </a:cxn>
                <a:cxn ang="0">
                  <a:pos x="58" y="20"/>
                </a:cxn>
                <a:cxn ang="0">
                  <a:pos x="60" y="30"/>
                </a:cxn>
                <a:cxn ang="0">
                  <a:pos x="58" y="42"/>
                </a:cxn>
                <a:cxn ang="0">
                  <a:pos x="56" y="48"/>
                </a:cxn>
                <a:cxn ang="0">
                  <a:pos x="50" y="64"/>
                </a:cxn>
                <a:cxn ang="0">
                  <a:pos x="42" y="70"/>
                </a:cxn>
                <a:cxn ang="0">
                  <a:pos x="38" y="72"/>
                </a:cxn>
                <a:cxn ang="0">
                  <a:pos x="36" y="72"/>
                </a:cxn>
                <a:cxn ang="0">
                  <a:pos x="26" y="70"/>
                </a:cxn>
                <a:cxn ang="0">
                  <a:pos x="18" y="76"/>
                </a:cxn>
                <a:cxn ang="0">
                  <a:pos x="12" y="84"/>
                </a:cxn>
                <a:cxn ang="0">
                  <a:pos x="8" y="88"/>
                </a:cxn>
                <a:cxn ang="0">
                  <a:pos x="0" y="120"/>
                </a:cxn>
                <a:cxn ang="0">
                  <a:pos x="0" y="124"/>
                </a:cxn>
                <a:cxn ang="0">
                  <a:pos x="2" y="130"/>
                </a:cxn>
                <a:cxn ang="0">
                  <a:pos x="10" y="134"/>
                </a:cxn>
                <a:cxn ang="0">
                  <a:pos x="14" y="136"/>
                </a:cxn>
                <a:cxn ang="0">
                  <a:pos x="18" y="140"/>
                </a:cxn>
                <a:cxn ang="0">
                  <a:pos x="18" y="148"/>
                </a:cxn>
                <a:cxn ang="0">
                  <a:pos x="36" y="148"/>
                </a:cxn>
                <a:cxn ang="0">
                  <a:pos x="70" y="146"/>
                </a:cxn>
                <a:cxn ang="0">
                  <a:pos x="86" y="144"/>
                </a:cxn>
                <a:cxn ang="0">
                  <a:pos x="88" y="138"/>
                </a:cxn>
                <a:cxn ang="0">
                  <a:pos x="88" y="134"/>
                </a:cxn>
                <a:cxn ang="0">
                  <a:pos x="82" y="130"/>
                </a:cxn>
                <a:cxn ang="0">
                  <a:pos x="74" y="122"/>
                </a:cxn>
                <a:cxn ang="0">
                  <a:pos x="68" y="110"/>
                </a:cxn>
                <a:cxn ang="0">
                  <a:pos x="62" y="100"/>
                </a:cxn>
                <a:cxn ang="0">
                  <a:pos x="66" y="98"/>
                </a:cxn>
                <a:cxn ang="0">
                  <a:pos x="70" y="94"/>
                </a:cxn>
                <a:cxn ang="0">
                  <a:pos x="72" y="86"/>
                </a:cxn>
                <a:cxn ang="0">
                  <a:pos x="70" y="78"/>
                </a:cxn>
                <a:cxn ang="0">
                  <a:pos x="68" y="76"/>
                </a:cxn>
                <a:cxn ang="0">
                  <a:pos x="64" y="72"/>
                </a:cxn>
                <a:cxn ang="0">
                  <a:pos x="62" y="64"/>
                </a:cxn>
                <a:cxn ang="0">
                  <a:pos x="64" y="58"/>
                </a:cxn>
                <a:cxn ang="0">
                  <a:pos x="68" y="58"/>
                </a:cxn>
                <a:cxn ang="0">
                  <a:pos x="74" y="56"/>
                </a:cxn>
                <a:cxn ang="0">
                  <a:pos x="78" y="50"/>
                </a:cxn>
                <a:cxn ang="0">
                  <a:pos x="78" y="46"/>
                </a:cxn>
                <a:cxn ang="0">
                  <a:pos x="74" y="40"/>
                </a:cxn>
                <a:cxn ang="0">
                  <a:pos x="72" y="30"/>
                </a:cxn>
                <a:cxn ang="0">
                  <a:pos x="72" y="20"/>
                </a:cxn>
                <a:cxn ang="0">
                  <a:pos x="72" y="16"/>
                </a:cxn>
                <a:cxn ang="0">
                  <a:pos x="72" y="8"/>
                </a:cxn>
                <a:cxn ang="0">
                  <a:pos x="66" y="2"/>
                </a:cxn>
              </a:cxnLst>
              <a:rect l="0" t="0" r="r" b="b"/>
              <a:pathLst>
                <a:path w="88" h="148">
                  <a:moveTo>
                    <a:pt x="60" y="0"/>
                  </a:moveTo>
                  <a:lnTo>
                    <a:pt x="60" y="2"/>
                  </a:lnTo>
                  <a:lnTo>
                    <a:pt x="60" y="4"/>
                  </a:lnTo>
                  <a:lnTo>
                    <a:pt x="58" y="8"/>
                  </a:lnTo>
                  <a:lnTo>
                    <a:pt x="58" y="14"/>
                  </a:lnTo>
                  <a:lnTo>
                    <a:pt x="58" y="20"/>
                  </a:lnTo>
                  <a:lnTo>
                    <a:pt x="60" y="24"/>
                  </a:lnTo>
                  <a:lnTo>
                    <a:pt x="60" y="30"/>
                  </a:lnTo>
                  <a:lnTo>
                    <a:pt x="58" y="36"/>
                  </a:lnTo>
                  <a:lnTo>
                    <a:pt x="58" y="42"/>
                  </a:lnTo>
                  <a:lnTo>
                    <a:pt x="56" y="46"/>
                  </a:lnTo>
                  <a:lnTo>
                    <a:pt x="56" y="48"/>
                  </a:lnTo>
                  <a:lnTo>
                    <a:pt x="52" y="56"/>
                  </a:lnTo>
                  <a:lnTo>
                    <a:pt x="50" y="64"/>
                  </a:lnTo>
                  <a:lnTo>
                    <a:pt x="46" y="68"/>
                  </a:lnTo>
                  <a:lnTo>
                    <a:pt x="42" y="70"/>
                  </a:lnTo>
                  <a:lnTo>
                    <a:pt x="40" y="72"/>
                  </a:lnTo>
                  <a:lnTo>
                    <a:pt x="38" y="72"/>
                  </a:lnTo>
                  <a:lnTo>
                    <a:pt x="36" y="72"/>
                  </a:lnTo>
                  <a:lnTo>
                    <a:pt x="36" y="72"/>
                  </a:lnTo>
                  <a:lnTo>
                    <a:pt x="32" y="70"/>
                  </a:lnTo>
                  <a:lnTo>
                    <a:pt x="26" y="70"/>
                  </a:lnTo>
                  <a:lnTo>
                    <a:pt x="22" y="72"/>
                  </a:lnTo>
                  <a:lnTo>
                    <a:pt x="18" y="76"/>
                  </a:lnTo>
                  <a:lnTo>
                    <a:pt x="14" y="80"/>
                  </a:lnTo>
                  <a:lnTo>
                    <a:pt x="12" y="84"/>
                  </a:lnTo>
                  <a:lnTo>
                    <a:pt x="10" y="86"/>
                  </a:lnTo>
                  <a:lnTo>
                    <a:pt x="8" y="88"/>
                  </a:lnTo>
                  <a:lnTo>
                    <a:pt x="8" y="102"/>
                  </a:lnTo>
                  <a:lnTo>
                    <a:pt x="0" y="120"/>
                  </a:lnTo>
                  <a:lnTo>
                    <a:pt x="0" y="122"/>
                  </a:lnTo>
                  <a:lnTo>
                    <a:pt x="0" y="124"/>
                  </a:lnTo>
                  <a:lnTo>
                    <a:pt x="2" y="126"/>
                  </a:lnTo>
                  <a:lnTo>
                    <a:pt x="2" y="130"/>
                  </a:lnTo>
                  <a:lnTo>
                    <a:pt x="6" y="132"/>
                  </a:lnTo>
                  <a:lnTo>
                    <a:pt x="10" y="134"/>
                  </a:lnTo>
                  <a:lnTo>
                    <a:pt x="12" y="134"/>
                  </a:lnTo>
                  <a:lnTo>
                    <a:pt x="14" y="136"/>
                  </a:lnTo>
                  <a:lnTo>
                    <a:pt x="16" y="138"/>
                  </a:lnTo>
                  <a:lnTo>
                    <a:pt x="18" y="140"/>
                  </a:lnTo>
                  <a:lnTo>
                    <a:pt x="18" y="144"/>
                  </a:lnTo>
                  <a:lnTo>
                    <a:pt x="18" y="148"/>
                  </a:lnTo>
                  <a:lnTo>
                    <a:pt x="22" y="148"/>
                  </a:lnTo>
                  <a:lnTo>
                    <a:pt x="36" y="148"/>
                  </a:lnTo>
                  <a:lnTo>
                    <a:pt x="52" y="146"/>
                  </a:lnTo>
                  <a:lnTo>
                    <a:pt x="70" y="146"/>
                  </a:lnTo>
                  <a:lnTo>
                    <a:pt x="88" y="146"/>
                  </a:lnTo>
                  <a:lnTo>
                    <a:pt x="86" y="144"/>
                  </a:lnTo>
                  <a:lnTo>
                    <a:pt x="86" y="142"/>
                  </a:lnTo>
                  <a:lnTo>
                    <a:pt x="88" y="138"/>
                  </a:lnTo>
                  <a:lnTo>
                    <a:pt x="88" y="134"/>
                  </a:lnTo>
                  <a:lnTo>
                    <a:pt x="88" y="134"/>
                  </a:lnTo>
                  <a:lnTo>
                    <a:pt x="84" y="132"/>
                  </a:lnTo>
                  <a:lnTo>
                    <a:pt x="82" y="130"/>
                  </a:lnTo>
                  <a:lnTo>
                    <a:pt x="78" y="126"/>
                  </a:lnTo>
                  <a:lnTo>
                    <a:pt x="74" y="122"/>
                  </a:lnTo>
                  <a:lnTo>
                    <a:pt x="70" y="116"/>
                  </a:lnTo>
                  <a:lnTo>
                    <a:pt x="68" y="110"/>
                  </a:lnTo>
                  <a:lnTo>
                    <a:pt x="66" y="102"/>
                  </a:lnTo>
                  <a:lnTo>
                    <a:pt x="62" y="100"/>
                  </a:lnTo>
                  <a:lnTo>
                    <a:pt x="66" y="100"/>
                  </a:lnTo>
                  <a:lnTo>
                    <a:pt x="66" y="98"/>
                  </a:lnTo>
                  <a:lnTo>
                    <a:pt x="68" y="96"/>
                  </a:lnTo>
                  <a:lnTo>
                    <a:pt x="70" y="94"/>
                  </a:lnTo>
                  <a:lnTo>
                    <a:pt x="70" y="90"/>
                  </a:lnTo>
                  <a:lnTo>
                    <a:pt x="72" y="86"/>
                  </a:lnTo>
                  <a:lnTo>
                    <a:pt x="72" y="82"/>
                  </a:lnTo>
                  <a:lnTo>
                    <a:pt x="70" y="78"/>
                  </a:lnTo>
                  <a:lnTo>
                    <a:pt x="68" y="76"/>
                  </a:lnTo>
                  <a:lnTo>
                    <a:pt x="68" y="76"/>
                  </a:lnTo>
                  <a:lnTo>
                    <a:pt x="66" y="74"/>
                  </a:lnTo>
                  <a:lnTo>
                    <a:pt x="64" y="72"/>
                  </a:lnTo>
                  <a:lnTo>
                    <a:pt x="62" y="68"/>
                  </a:lnTo>
                  <a:lnTo>
                    <a:pt x="62" y="64"/>
                  </a:lnTo>
                  <a:lnTo>
                    <a:pt x="62" y="58"/>
                  </a:lnTo>
                  <a:lnTo>
                    <a:pt x="64" y="58"/>
                  </a:lnTo>
                  <a:lnTo>
                    <a:pt x="66" y="58"/>
                  </a:lnTo>
                  <a:lnTo>
                    <a:pt x="68" y="58"/>
                  </a:lnTo>
                  <a:lnTo>
                    <a:pt x="72" y="58"/>
                  </a:lnTo>
                  <a:lnTo>
                    <a:pt x="74" y="56"/>
                  </a:lnTo>
                  <a:lnTo>
                    <a:pt x="78" y="54"/>
                  </a:lnTo>
                  <a:lnTo>
                    <a:pt x="78" y="50"/>
                  </a:lnTo>
                  <a:lnTo>
                    <a:pt x="78" y="46"/>
                  </a:lnTo>
                  <a:lnTo>
                    <a:pt x="78" y="46"/>
                  </a:lnTo>
                  <a:lnTo>
                    <a:pt x="76" y="42"/>
                  </a:lnTo>
                  <a:lnTo>
                    <a:pt x="74" y="40"/>
                  </a:lnTo>
                  <a:lnTo>
                    <a:pt x="72" y="34"/>
                  </a:lnTo>
                  <a:lnTo>
                    <a:pt x="72" y="30"/>
                  </a:lnTo>
                  <a:lnTo>
                    <a:pt x="72" y="24"/>
                  </a:lnTo>
                  <a:lnTo>
                    <a:pt x="72" y="20"/>
                  </a:lnTo>
                  <a:lnTo>
                    <a:pt x="72" y="20"/>
                  </a:lnTo>
                  <a:lnTo>
                    <a:pt x="72" y="16"/>
                  </a:lnTo>
                  <a:lnTo>
                    <a:pt x="72" y="12"/>
                  </a:lnTo>
                  <a:lnTo>
                    <a:pt x="72" y="8"/>
                  </a:lnTo>
                  <a:lnTo>
                    <a:pt x="70" y="4"/>
                  </a:lnTo>
                  <a:lnTo>
                    <a:pt x="66" y="2"/>
                  </a:lnTo>
                  <a:lnTo>
                    <a:pt x="60"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20" name="Freeform 281"/>
            <p:cNvSpPr/>
            <p:nvPr/>
          </p:nvSpPr>
          <p:spPr bwMode="gray">
            <a:xfrm>
              <a:off x="1021" y="2810"/>
              <a:ext cx="126" cy="212"/>
            </a:xfrm>
            <a:custGeom>
              <a:avLst/>
              <a:gdLst/>
              <a:ahLst/>
              <a:cxnLst>
                <a:cxn ang="0">
                  <a:pos x="126" y="46"/>
                </a:cxn>
                <a:cxn ang="0">
                  <a:pos x="124" y="90"/>
                </a:cxn>
                <a:cxn ang="0">
                  <a:pos x="120" y="88"/>
                </a:cxn>
                <a:cxn ang="0">
                  <a:pos x="112" y="90"/>
                </a:cxn>
                <a:cxn ang="0">
                  <a:pos x="108" y="92"/>
                </a:cxn>
                <a:cxn ang="0">
                  <a:pos x="106" y="98"/>
                </a:cxn>
                <a:cxn ang="0">
                  <a:pos x="106" y="104"/>
                </a:cxn>
                <a:cxn ang="0">
                  <a:pos x="102" y="110"/>
                </a:cxn>
                <a:cxn ang="0">
                  <a:pos x="98" y="114"/>
                </a:cxn>
                <a:cxn ang="0">
                  <a:pos x="98" y="120"/>
                </a:cxn>
                <a:cxn ang="0">
                  <a:pos x="98" y="124"/>
                </a:cxn>
                <a:cxn ang="0">
                  <a:pos x="98" y="124"/>
                </a:cxn>
                <a:cxn ang="0">
                  <a:pos x="98" y="122"/>
                </a:cxn>
                <a:cxn ang="0">
                  <a:pos x="100" y="126"/>
                </a:cxn>
                <a:cxn ang="0">
                  <a:pos x="104" y="132"/>
                </a:cxn>
                <a:cxn ang="0">
                  <a:pos x="102" y="138"/>
                </a:cxn>
                <a:cxn ang="0">
                  <a:pos x="102" y="150"/>
                </a:cxn>
                <a:cxn ang="0">
                  <a:pos x="104" y="158"/>
                </a:cxn>
                <a:cxn ang="0">
                  <a:pos x="106" y="168"/>
                </a:cxn>
                <a:cxn ang="0">
                  <a:pos x="108" y="174"/>
                </a:cxn>
                <a:cxn ang="0">
                  <a:pos x="108" y="176"/>
                </a:cxn>
                <a:cxn ang="0">
                  <a:pos x="100" y="178"/>
                </a:cxn>
                <a:cxn ang="0">
                  <a:pos x="92" y="182"/>
                </a:cxn>
                <a:cxn ang="0">
                  <a:pos x="86" y="190"/>
                </a:cxn>
                <a:cxn ang="0">
                  <a:pos x="86" y="192"/>
                </a:cxn>
                <a:cxn ang="0">
                  <a:pos x="84" y="198"/>
                </a:cxn>
                <a:cxn ang="0">
                  <a:pos x="78" y="202"/>
                </a:cxn>
                <a:cxn ang="0">
                  <a:pos x="68" y="204"/>
                </a:cxn>
                <a:cxn ang="0">
                  <a:pos x="66" y="202"/>
                </a:cxn>
                <a:cxn ang="0">
                  <a:pos x="60" y="200"/>
                </a:cxn>
                <a:cxn ang="0">
                  <a:pos x="58" y="204"/>
                </a:cxn>
                <a:cxn ang="0">
                  <a:pos x="46" y="208"/>
                </a:cxn>
                <a:cxn ang="0">
                  <a:pos x="12" y="212"/>
                </a:cxn>
                <a:cxn ang="0">
                  <a:pos x="12" y="210"/>
                </a:cxn>
                <a:cxn ang="0">
                  <a:pos x="10" y="204"/>
                </a:cxn>
                <a:cxn ang="0">
                  <a:pos x="6" y="200"/>
                </a:cxn>
                <a:cxn ang="0">
                  <a:pos x="2" y="194"/>
                </a:cxn>
                <a:cxn ang="0">
                  <a:pos x="2" y="184"/>
                </a:cxn>
                <a:cxn ang="0">
                  <a:pos x="6" y="186"/>
                </a:cxn>
                <a:cxn ang="0">
                  <a:pos x="12" y="184"/>
                </a:cxn>
                <a:cxn ang="0">
                  <a:pos x="18" y="180"/>
                </a:cxn>
                <a:cxn ang="0">
                  <a:pos x="18" y="174"/>
                </a:cxn>
                <a:cxn ang="0">
                  <a:pos x="16" y="168"/>
                </a:cxn>
                <a:cxn ang="0">
                  <a:pos x="12" y="156"/>
                </a:cxn>
                <a:cxn ang="0">
                  <a:pos x="12" y="150"/>
                </a:cxn>
                <a:cxn ang="0">
                  <a:pos x="14" y="144"/>
                </a:cxn>
                <a:cxn ang="0">
                  <a:pos x="12" y="136"/>
                </a:cxn>
                <a:cxn ang="0">
                  <a:pos x="10" y="132"/>
                </a:cxn>
                <a:cxn ang="0">
                  <a:pos x="8" y="130"/>
                </a:cxn>
                <a:cxn ang="0">
                  <a:pos x="4" y="126"/>
                </a:cxn>
                <a:cxn ang="0">
                  <a:pos x="0" y="126"/>
                </a:cxn>
                <a:cxn ang="0">
                  <a:pos x="2" y="120"/>
                </a:cxn>
                <a:cxn ang="0">
                  <a:pos x="6" y="104"/>
                </a:cxn>
                <a:cxn ang="0">
                  <a:pos x="4" y="102"/>
                </a:cxn>
                <a:cxn ang="0">
                  <a:pos x="6" y="96"/>
                </a:cxn>
                <a:cxn ang="0">
                  <a:pos x="12" y="88"/>
                </a:cxn>
                <a:cxn ang="0">
                  <a:pos x="18" y="78"/>
                </a:cxn>
                <a:cxn ang="0">
                  <a:pos x="18" y="50"/>
                </a:cxn>
                <a:cxn ang="0">
                  <a:pos x="26" y="30"/>
                </a:cxn>
                <a:cxn ang="0">
                  <a:pos x="24" y="26"/>
                </a:cxn>
                <a:cxn ang="0">
                  <a:pos x="20" y="16"/>
                </a:cxn>
                <a:cxn ang="0">
                  <a:pos x="18" y="6"/>
                </a:cxn>
              </a:cxnLst>
              <a:rect l="0" t="0" r="r" b="b"/>
              <a:pathLst>
                <a:path w="126" h="212">
                  <a:moveTo>
                    <a:pt x="18" y="0"/>
                  </a:moveTo>
                  <a:lnTo>
                    <a:pt x="126" y="46"/>
                  </a:lnTo>
                  <a:lnTo>
                    <a:pt x="124" y="90"/>
                  </a:lnTo>
                  <a:lnTo>
                    <a:pt x="124" y="90"/>
                  </a:lnTo>
                  <a:lnTo>
                    <a:pt x="122" y="90"/>
                  </a:lnTo>
                  <a:lnTo>
                    <a:pt x="120" y="88"/>
                  </a:lnTo>
                  <a:lnTo>
                    <a:pt x="116" y="88"/>
                  </a:lnTo>
                  <a:lnTo>
                    <a:pt x="112" y="90"/>
                  </a:lnTo>
                  <a:lnTo>
                    <a:pt x="110" y="90"/>
                  </a:lnTo>
                  <a:lnTo>
                    <a:pt x="108" y="92"/>
                  </a:lnTo>
                  <a:lnTo>
                    <a:pt x="106" y="96"/>
                  </a:lnTo>
                  <a:lnTo>
                    <a:pt x="106" y="98"/>
                  </a:lnTo>
                  <a:lnTo>
                    <a:pt x="106" y="100"/>
                  </a:lnTo>
                  <a:lnTo>
                    <a:pt x="106" y="104"/>
                  </a:lnTo>
                  <a:lnTo>
                    <a:pt x="104" y="108"/>
                  </a:lnTo>
                  <a:lnTo>
                    <a:pt x="102" y="110"/>
                  </a:lnTo>
                  <a:lnTo>
                    <a:pt x="100" y="110"/>
                  </a:lnTo>
                  <a:lnTo>
                    <a:pt x="98" y="114"/>
                  </a:lnTo>
                  <a:lnTo>
                    <a:pt x="96" y="116"/>
                  </a:lnTo>
                  <a:lnTo>
                    <a:pt x="98" y="120"/>
                  </a:lnTo>
                  <a:lnTo>
                    <a:pt x="98" y="122"/>
                  </a:lnTo>
                  <a:lnTo>
                    <a:pt x="98" y="124"/>
                  </a:lnTo>
                  <a:lnTo>
                    <a:pt x="98" y="124"/>
                  </a:lnTo>
                  <a:lnTo>
                    <a:pt x="98" y="124"/>
                  </a:lnTo>
                  <a:lnTo>
                    <a:pt x="98" y="122"/>
                  </a:lnTo>
                  <a:lnTo>
                    <a:pt x="98" y="122"/>
                  </a:lnTo>
                  <a:lnTo>
                    <a:pt x="98" y="124"/>
                  </a:lnTo>
                  <a:lnTo>
                    <a:pt x="100" y="126"/>
                  </a:lnTo>
                  <a:lnTo>
                    <a:pt x="102" y="128"/>
                  </a:lnTo>
                  <a:lnTo>
                    <a:pt x="104" y="132"/>
                  </a:lnTo>
                  <a:lnTo>
                    <a:pt x="104" y="134"/>
                  </a:lnTo>
                  <a:lnTo>
                    <a:pt x="102" y="138"/>
                  </a:lnTo>
                  <a:lnTo>
                    <a:pt x="102" y="144"/>
                  </a:lnTo>
                  <a:lnTo>
                    <a:pt x="102" y="150"/>
                  </a:lnTo>
                  <a:lnTo>
                    <a:pt x="102" y="154"/>
                  </a:lnTo>
                  <a:lnTo>
                    <a:pt x="104" y="158"/>
                  </a:lnTo>
                  <a:lnTo>
                    <a:pt x="104" y="162"/>
                  </a:lnTo>
                  <a:lnTo>
                    <a:pt x="106" y="168"/>
                  </a:lnTo>
                  <a:lnTo>
                    <a:pt x="108" y="172"/>
                  </a:lnTo>
                  <a:lnTo>
                    <a:pt x="108" y="174"/>
                  </a:lnTo>
                  <a:lnTo>
                    <a:pt x="108" y="176"/>
                  </a:lnTo>
                  <a:lnTo>
                    <a:pt x="108" y="176"/>
                  </a:lnTo>
                  <a:lnTo>
                    <a:pt x="104" y="178"/>
                  </a:lnTo>
                  <a:lnTo>
                    <a:pt x="100" y="178"/>
                  </a:lnTo>
                  <a:lnTo>
                    <a:pt x="96" y="180"/>
                  </a:lnTo>
                  <a:lnTo>
                    <a:pt x="92" y="182"/>
                  </a:lnTo>
                  <a:lnTo>
                    <a:pt x="88" y="186"/>
                  </a:lnTo>
                  <a:lnTo>
                    <a:pt x="86" y="190"/>
                  </a:lnTo>
                  <a:lnTo>
                    <a:pt x="86" y="190"/>
                  </a:lnTo>
                  <a:lnTo>
                    <a:pt x="86" y="192"/>
                  </a:lnTo>
                  <a:lnTo>
                    <a:pt x="86" y="194"/>
                  </a:lnTo>
                  <a:lnTo>
                    <a:pt x="84" y="198"/>
                  </a:lnTo>
                  <a:lnTo>
                    <a:pt x="82" y="200"/>
                  </a:lnTo>
                  <a:lnTo>
                    <a:pt x="78" y="202"/>
                  </a:lnTo>
                  <a:lnTo>
                    <a:pt x="74" y="204"/>
                  </a:lnTo>
                  <a:lnTo>
                    <a:pt x="68" y="204"/>
                  </a:lnTo>
                  <a:lnTo>
                    <a:pt x="68" y="202"/>
                  </a:lnTo>
                  <a:lnTo>
                    <a:pt x="66" y="202"/>
                  </a:lnTo>
                  <a:lnTo>
                    <a:pt x="64" y="202"/>
                  </a:lnTo>
                  <a:lnTo>
                    <a:pt x="60" y="200"/>
                  </a:lnTo>
                  <a:lnTo>
                    <a:pt x="58" y="202"/>
                  </a:lnTo>
                  <a:lnTo>
                    <a:pt x="58" y="204"/>
                  </a:lnTo>
                  <a:lnTo>
                    <a:pt x="56" y="204"/>
                  </a:lnTo>
                  <a:lnTo>
                    <a:pt x="46" y="208"/>
                  </a:lnTo>
                  <a:lnTo>
                    <a:pt x="32" y="210"/>
                  </a:lnTo>
                  <a:lnTo>
                    <a:pt x="12" y="212"/>
                  </a:lnTo>
                  <a:lnTo>
                    <a:pt x="12" y="212"/>
                  </a:lnTo>
                  <a:lnTo>
                    <a:pt x="12" y="210"/>
                  </a:lnTo>
                  <a:lnTo>
                    <a:pt x="10" y="206"/>
                  </a:lnTo>
                  <a:lnTo>
                    <a:pt x="10" y="204"/>
                  </a:lnTo>
                  <a:lnTo>
                    <a:pt x="6" y="202"/>
                  </a:lnTo>
                  <a:lnTo>
                    <a:pt x="6" y="200"/>
                  </a:lnTo>
                  <a:lnTo>
                    <a:pt x="4" y="198"/>
                  </a:lnTo>
                  <a:lnTo>
                    <a:pt x="2" y="194"/>
                  </a:lnTo>
                  <a:lnTo>
                    <a:pt x="2" y="190"/>
                  </a:lnTo>
                  <a:lnTo>
                    <a:pt x="2" y="184"/>
                  </a:lnTo>
                  <a:lnTo>
                    <a:pt x="4" y="184"/>
                  </a:lnTo>
                  <a:lnTo>
                    <a:pt x="6" y="186"/>
                  </a:lnTo>
                  <a:lnTo>
                    <a:pt x="8" y="184"/>
                  </a:lnTo>
                  <a:lnTo>
                    <a:pt x="12" y="184"/>
                  </a:lnTo>
                  <a:lnTo>
                    <a:pt x="14" y="182"/>
                  </a:lnTo>
                  <a:lnTo>
                    <a:pt x="18" y="180"/>
                  </a:lnTo>
                  <a:lnTo>
                    <a:pt x="18" y="176"/>
                  </a:lnTo>
                  <a:lnTo>
                    <a:pt x="18" y="174"/>
                  </a:lnTo>
                  <a:lnTo>
                    <a:pt x="18" y="172"/>
                  </a:lnTo>
                  <a:lnTo>
                    <a:pt x="16" y="168"/>
                  </a:lnTo>
                  <a:lnTo>
                    <a:pt x="14" y="162"/>
                  </a:lnTo>
                  <a:lnTo>
                    <a:pt x="12" y="156"/>
                  </a:lnTo>
                  <a:lnTo>
                    <a:pt x="12" y="152"/>
                  </a:lnTo>
                  <a:lnTo>
                    <a:pt x="12" y="150"/>
                  </a:lnTo>
                  <a:lnTo>
                    <a:pt x="12" y="146"/>
                  </a:lnTo>
                  <a:lnTo>
                    <a:pt x="14" y="144"/>
                  </a:lnTo>
                  <a:lnTo>
                    <a:pt x="12" y="140"/>
                  </a:lnTo>
                  <a:lnTo>
                    <a:pt x="12" y="136"/>
                  </a:lnTo>
                  <a:lnTo>
                    <a:pt x="10" y="132"/>
                  </a:lnTo>
                  <a:lnTo>
                    <a:pt x="10" y="132"/>
                  </a:lnTo>
                  <a:lnTo>
                    <a:pt x="10" y="130"/>
                  </a:lnTo>
                  <a:lnTo>
                    <a:pt x="8" y="130"/>
                  </a:lnTo>
                  <a:lnTo>
                    <a:pt x="6" y="128"/>
                  </a:lnTo>
                  <a:lnTo>
                    <a:pt x="4" y="126"/>
                  </a:lnTo>
                  <a:lnTo>
                    <a:pt x="0" y="128"/>
                  </a:lnTo>
                  <a:lnTo>
                    <a:pt x="0" y="126"/>
                  </a:lnTo>
                  <a:lnTo>
                    <a:pt x="0" y="124"/>
                  </a:lnTo>
                  <a:lnTo>
                    <a:pt x="2" y="120"/>
                  </a:lnTo>
                  <a:lnTo>
                    <a:pt x="4" y="114"/>
                  </a:lnTo>
                  <a:lnTo>
                    <a:pt x="6" y="104"/>
                  </a:lnTo>
                  <a:lnTo>
                    <a:pt x="4" y="104"/>
                  </a:lnTo>
                  <a:lnTo>
                    <a:pt x="4" y="102"/>
                  </a:lnTo>
                  <a:lnTo>
                    <a:pt x="4" y="100"/>
                  </a:lnTo>
                  <a:lnTo>
                    <a:pt x="6" y="96"/>
                  </a:lnTo>
                  <a:lnTo>
                    <a:pt x="8" y="92"/>
                  </a:lnTo>
                  <a:lnTo>
                    <a:pt x="12" y="88"/>
                  </a:lnTo>
                  <a:lnTo>
                    <a:pt x="18" y="82"/>
                  </a:lnTo>
                  <a:lnTo>
                    <a:pt x="18" y="78"/>
                  </a:lnTo>
                  <a:lnTo>
                    <a:pt x="18" y="66"/>
                  </a:lnTo>
                  <a:lnTo>
                    <a:pt x="18" y="50"/>
                  </a:lnTo>
                  <a:lnTo>
                    <a:pt x="20" y="38"/>
                  </a:lnTo>
                  <a:lnTo>
                    <a:pt x="26" y="30"/>
                  </a:lnTo>
                  <a:lnTo>
                    <a:pt x="24" y="30"/>
                  </a:lnTo>
                  <a:lnTo>
                    <a:pt x="24" y="26"/>
                  </a:lnTo>
                  <a:lnTo>
                    <a:pt x="22" y="22"/>
                  </a:lnTo>
                  <a:lnTo>
                    <a:pt x="20" y="16"/>
                  </a:lnTo>
                  <a:lnTo>
                    <a:pt x="18" y="12"/>
                  </a:lnTo>
                  <a:lnTo>
                    <a:pt x="18" y="6"/>
                  </a:lnTo>
                  <a:lnTo>
                    <a:pt x="18"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22" name="Freeform 283"/>
            <p:cNvSpPr/>
            <p:nvPr/>
          </p:nvSpPr>
          <p:spPr bwMode="gray">
            <a:xfrm>
              <a:off x="1023" y="2986"/>
              <a:ext cx="148" cy="84"/>
            </a:xfrm>
            <a:custGeom>
              <a:avLst/>
              <a:gdLst/>
              <a:ahLst/>
              <a:cxnLst>
                <a:cxn ang="0">
                  <a:pos x="106" y="0"/>
                </a:cxn>
                <a:cxn ang="0">
                  <a:pos x="98" y="2"/>
                </a:cxn>
                <a:cxn ang="0">
                  <a:pos x="90" y="6"/>
                </a:cxn>
                <a:cxn ang="0">
                  <a:pos x="84" y="12"/>
                </a:cxn>
                <a:cxn ang="0">
                  <a:pos x="82" y="22"/>
                </a:cxn>
                <a:cxn ang="0">
                  <a:pos x="76" y="28"/>
                </a:cxn>
                <a:cxn ang="0">
                  <a:pos x="70" y="28"/>
                </a:cxn>
                <a:cxn ang="0">
                  <a:pos x="64" y="26"/>
                </a:cxn>
                <a:cxn ang="0">
                  <a:pos x="60" y="26"/>
                </a:cxn>
                <a:cxn ang="0">
                  <a:pos x="58" y="26"/>
                </a:cxn>
                <a:cxn ang="0">
                  <a:pos x="54" y="28"/>
                </a:cxn>
                <a:cxn ang="0">
                  <a:pos x="48" y="30"/>
                </a:cxn>
                <a:cxn ang="0">
                  <a:pos x="36" y="34"/>
                </a:cxn>
                <a:cxn ang="0">
                  <a:pos x="26" y="36"/>
                </a:cxn>
                <a:cxn ang="0">
                  <a:pos x="10" y="38"/>
                </a:cxn>
                <a:cxn ang="0">
                  <a:pos x="6" y="46"/>
                </a:cxn>
                <a:cxn ang="0">
                  <a:pos x="4" y="50"/>
                </a:cxn>
                <a:cxn ang="0">
                  <a:pos x="0" y="50"/>
                </a:cxn>
                <a:cxn ang="0">
                  <a:pos x="2" y="52"/>
                </a:cxn>
                <a:cxn ang="0">
                  <a:pos x="4" y="54"/>
                </a:cxn>
                <a:cxn ang="0">
                  <a:pos x="6" y="60"/>
                </a:cxn>
                <a:cxn ang="0">
                  <a:pos x="10" y="70"/>
                </a:cxn>
                <a:cxn ang="0">
                  <a:pos x="26" y="84"/>
                </a:cxn>
                <a:cxn ang="0">
                  <a:pos x="38" y="74"/>
                </a:cxn>
                <a:cxn ang="0">
                  <a:pos x="42" y="68"/>
                </a:cxn>
                <a:cxn ang="0">
                  <a:pos x="48" y="62"/>
                </a:cxn>
                <a:cxn ang="0">
                  <a:pos x="58" y="60"/>
                </a:cxn>
                <a:cxn ang="0">
                  <a:pos x="60" y="62"/>
                </a:cxn>
                <a:cxn ang="0">
                  <a:pos x="62" y="68"/>
                </a:cxn>
                <a:cxn ang="0">
                  <a:pos x="64" y="70"/>
                </a:cxn>
                <a:cxn ang="0">
                  <a:pos x="74" y="68"/>
                </a:cxn>
                <a:cxn ang="0">
                  <a:pos x="86" y="68"/>
                </a:cxn>
                <a:cxn ang="0">
                  <a:pos x="118" y="62"/>
                </a:cxn>
                <a:cxn ang="0">
                  <a:pos x="146" y="52"/>
                </a:cxn>
                <a:cxn ang="0">
                  <a:pos x="132" y="34"/>
                </a:cxn>
                <a:cxn ang="0">
                  <a:pos x="122" y="22"/>
                </a:cxn>
                <a:cxn ang="0">
                  <a:pos x="118" y="16"/>
                </a:cxn>
                <a:cxn ang="0">
                  <a:pos x="112" y="8"/>
                </a:cxn>
                <a:cxn ang="0">
                  <a:pos x="106" y="0"/>
                </a:cxn>
              </a:cxnLst>
              <a:rect l="0" t="0" r="r" b="b"/>
              <a:pathLst>
                <a:path w="148" h="84">
                  <a:moveTo>
                    <a:pt x="106" y="0"/>
                  </a:moveTo>
                  <a:lnTo>
                    <a:pt x="106" y="0"/>
                  </a:lnTo>
                  <a:lnTo>
                    <a:pt x="102" y="0"/>
                  </a:lnTo>
                  <a:lnTo>
                    <a:pt x="98" y="2"/>
                  </a:lnTo>
                  <a:lnTo>
                    <a:pt x="94" y="4"/>
                  </a:lnTo>
                  <a:lnTo>
                    <a:pt x="90" y="6"/>
                  </a:lnTo>
                  <a:lnTo>
                    <a:pt x="86" y="10"/>
                  </a:lnTo>
                  <a:lnTo>
                    <a:pt x="84" y="12"/>
                  </a:lnTo>
                  <a:lnTo>
                    <a:pt x="84" y="18"/>
                  </a:lnTo>
                  <a:lnTo>
                    <a:pt x="82" y="22"/>
                  </a:lnTo>
                  <a:lnTo>
                    <a:pt x="78" y="26"/>
                  </a:lnTo>
                  <a:lnTo>
                    <a:pt x="76" y="28"/>
                  </a:lnTo>
                  <a:lnTo>
                    <a:pt x="74" y="28"/>
                  </a:lnTo>
                  <a:lnTo>
                    <a:pt x="70" y="28"/>
                  </a:lnTo>
                  <a:lnTo>
                    <a:pt x="68" y="28"/>
                  </a:lnTo>
                  <a:lnTo>
                    <a:pt x="64" y="26"/>
                  </a:lnTo>
                  <a:lnTo>
                    <a:pt x="62" y="26"/>
                  </a:lnTo>
                  <a:lnTo>
                    <a:pt x="60" y="26"/>
                  </a:lnTo>
                  <a:lnTo>
                    <a:pt x="60" y="24"/>
                  </a:lnTo>
                  <a:lnTo>
                    <a:pt x="58" y="26"/>
                  </a:lnTo>
                  <a:lnTo>
                    <a:pt x="56" y="28"/>
                  </a:lnTo>
                  <a:lnTo>
                    <a:pt x="54" y="28"/>
                  </a:lnTo>
                  <a:lnTo>
                    <a:pt x="52" y="28"/>
                  </a:lnTo>
                  <a:lnTo>
                    <a:pt x="48" y="30"/>
                  </a:lnTo>
                  <a:lnTo>
                    <a:pt x="42" y="32"/>
                  </a:lnTo>
                  <a:lnTo>
                    <a:pt x="36" y="34"/>
                  </a:lnTo>
                  <a:lnTo>
                    <a:pt x="30" y="36"/>
                  </a:lnTo>
                  <a:lnTo>
                    <a:pt x="26" y="36"/>
                  </a:lnTo>
                  <a:lnTo>
                    <a:pt x="10" y="36"/>
                  </a:lnTo>
                  <a:lnTo>
                    <a:pt x="10" y="38"/>
                  </a:lnTo>
                  <a:lnTo>
                    <a:pt x="8" y="42"/>
                  </a:lnTo>
                  <a:lnTo>
                    <a:pt x="6" y="46"/>
                  </a:lnTo>
                  <a:lnTo>
                    <a:pt x="4" y="50"/>
                  </a:lnTo>
                  <a:lnTo>
                    <a:pt x="4" y="50"/>
                  </a:lnTo>
                  <a:lnTo>
                    <a:pt x="2" y="50"/>
                  </a:lnTo>
                  <a:lnTo>
                    <a:pt x="0" y="50"/>
                  </a:lnTo>
                  <a:lnTo>
                    <a:pt x="2" y="52"/>
                  </a:lnTo>
                  <a:lnTo>
                    <a:pt x="2" y="52"/>
                  </a:lnTo>
                  <a:lnTo>
                    <a:pt x="4" y="52"/>
                  </a:lnTo>
                  <a:lnTo>
                    <a:pt x="4" y="54"/>
                  </a:lnTo>
                  <a:lnTo>
                    <a:pt x="4" y="56"/>
                  </a:lnTo>
                  <a:lnTo>
                    <a:pt x="6" y="60"/>
                  </a:lnTo>
                  <a:lnTo>
                    <a:pt x="6" y="66"/>
                  </a:lnTo>
                  <a:lnTo>
                    <a:pt x="10" y="70"/>
                  </a:lnTo>
                  <a:lnTo>
                    <a:pt x="14" y="74"/>
                  </a:lnTo>
                  <a:lnTo>
                    <a:pt x="26" y="84"/>
                  </a:lnTo>
                  <a:lnTo>
                    <a:pt x="38" y="74"/>
                  </a:lnTo>
                  <a:lnTo>
                    <a:pt x="38" y="74"/>
                  </a:lnTo>
                  <a:lnTo>
                    <a:pt x="40" y="72"/>
                  </a:lnTo>
                  <a:lnTo>
                    <a:pt x="42" y="68"/>
                  </a:lnTo>
                  <a:lnTo>
                    <a:pt x="44" y="66"/>
                  </a:lnTo>
                  <a:lnTo>
                    <a:pt x="48" y="62"/>
                  </a:lnTo>
                  <a:lnTo>
                    <a:pt x="52" y="60"/>
                  </a:lnTo>
                  <a:lnTo>
                    <a:pt x="58" y="60"/>
                  </a:lnTo>
                  <a:lnTo>
                    <a:pt x="58" y="60"/>
                  </a:lnTo>
                  <a:lnTo>
                    <a:pt x="60" y="62"/>
                  </a:lnTo>
                  <a:lnTo>
                    <a:pt x="60" y="66"/>
                  </a:lnTo>
                  <a:lnTo>
                    <a:pt x="62" y="68"/>
                  </a:lnTo>
                  <a:lnTo>
                    <a:pt x="64" y="70"/>
                  </a:lnTo>
                  <a:lnTo>
                    <a:pt x="64" y="70"/>
                  </a:lnTo>
                  <a:lnTo>
                    <a:pt x="68" y="70"/>
                  </a:lnTo>
                  <a:lnTo>
                    <a:pt x="74" y="68"/>
                  </a:lnTo>
                  <a:lnTo>
                    <a:pt x="80" y="68"/>
                  </a:lnTo>
                  <a:lnTo>
                    <a:pt x="86" y="68"/>
                  </a:lnTo>
                  <a:lnTo>
                    <a:pt x="90" y="68"/>
                  </a:lnTo>
                  <a:lnTo>
                    <a:pt x="118" y="62"/>
                  </a:lnTo>
                  <a:lnTo>
                    <a:pt x="148" y="56"/>
                  </a:lnTo>
                  <a:lnTo>
                    <a:pt x="146" y="52"/>
                  </a:lnTo>
                  <a:lnTo>
                    <a:pt x="140" y="44"/>
                  </a:lnTo>
                  <a:lnTo>
                    <a:pt x="132" y="34"/>
                  </a:lnTo>
                  <a:lnTo>
                    <a:pt x="124" y="22"/>
                  </a:lnTo>
                  <a:lnTo>
                    <a:pt x="122" y="22"/>
                  </a:lnTo>
                  <a:lnTo>
                    <a:pt x="120" y="20"/>
                  </a:lnTo>
                  <a:lnTo>
                    <a:pt x="118" y="16"/>
                  </a:lnTo>
                  <a:lnTo>
                    <a:pt x="114" y="12"/>
                  </a:lnTo>
                  <a:lnTo>
                    <a:pt x="112" y="8"/>
                  </a:lnTo>
                  <a:lnTo>
                    <a:pt x="108" y="2"/>
                  </a:lnTo>
                  <a:lnTo>
                    <a:pt x="106"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23" name="Freeform 284"/>
            <p:cNvSpPr/>
            <p:nvPr/>
          </p:nvSpPr>
          <p:spPr bwMode="gray">
            <a:xfrm>
              <a:off x="953" y="3082"/>
              <a:ext cx="74" cy="82"/>
            </a:xfrm>
            <a:custGeom>
              <a:avLst/>
              <a:gdLst/>
              <a:ahLst/>
              <a:cxnLst>
                <a:cxn ang="0">
                  <a:pos x="52" y="0"/>
                </a:cxn>
                <a:cxn ang="0">
                  <a:pos x="52" y="6"/>
                </a:cxn>
                <a:cxn ang="0">
                  <a:pos x="54" y="12"/>
                </a:cxn>
                <a:cxn ang="0">
                  <a:pos x="60" y="12"/>
                </a:cxn>
                <a:cxn ang="0">
                  <a:pos x="68" y="12"/>
                </a:cxn>
                <a:cxn ang="0">
                  <a:pos x="72" y="12"/>
                </a:cxn>
                <a:cxn ang="0">
                  <a:pos x="72" y="14"/>
                </a:cxn>
                <a:cxn ang="0">
                  <a:pos x="74" y="22"/>
                </a:cxn>
                <a:cxn ang="0">
                  <a:pos x="72" y="26"/>
                </a:cxn>
                <a:cxn ang="0">
                  <a:pos x="68" y="26"/>
                </a:cxn>
                <a:cxn ang="0">
                  <a:pos x="68" y="30"/>
                </a:cxn>
                <a:cxn ang="0">
                  <a:pos x="68" y="36"/>
                </a:cxn>
                <a:cxn ang="0">
                  <a:pos x="74" y="38"/>
                </a:cxn>
                <a:cxn ang="0">
                  <a:pos x="74" y="42"/>
                </a:cxn>
                <a:cxn ang="0">
                  <a:pos x="74" y="52"/>
                </a:cxn>
                <a:cxn ang="0">
                  <a:pos x="70" y="60"/>
                </a:cxn>
                <a:cxn ang="0">
                  <a:pos x="62" y="64"/>
                </a:cxn>
                <a:cxn ang="0">
                  <a:pos x="52" y="66"/>
                </a:cxn>
                <a:cxn ang="0">
                  <a:pos x="46" y="68"/>
                </a:cxn>
                <a:cxn ang="0">
                  <a:pos x="42" y="68"/>
                </a:cxn>
                <a:cxn ang="0">
                  <a:pos x="32" y="72"/>
                </a:cxn>
                <a:cxn ang="0">
                  <a:pos x="28" y="78"/>
                </a:cxn>
                <a:cxn ang="0">
                  <a:pos x="24" y="82"/>
                </a:cxn>
                <a:cxn ang="0">
                  <a:pos x="22" y="74"/>
                </a:cxn>
                <a:cxn ang="0">
                  <a:pos x="20" y="72"/>
                </a:cxn>
                <a:cxn ang="0">
                  <a:pos x="16" y="68"/>
                </a:cxn>
                <a:cxn ang="0">
                  <a:pos x="14" y="66"/>
                </a:cxn>
                <a:cxn ang="0">
                  <a:pos x="6" y="58"/>
                </a:cxn>
                <a:cxn ang="0">
                  <a:pos x="0" y="46"/>
                </a:cxn>
                <a:cxn ang="0">
                  <a:pos x="0" y="46"/>
                </a:cxn>
                <a:cxn ang="0">
                  <a:pos x="6" y="18"/>
                </a:cxn>
                <a:cxn ang="0">
                  <a:pos x="26" y="18"/>
                </a:cxn>
                <a:cxn ang="0">
                  <a:pos x="30" y="18"/>
                </a:cxn>
                <a:cxn ang="0">
                  <a:pos x="32" y="2"/>
                </a:cxn>
              </a:cxnLst>
              <a:rect l="0" t="0" r="r" b="b"/>
              <a:pathLst>
                <a:path w="74" h="82">
                  <a:moveTo>
                    <a:pt x="32" y="2"/>
                  </a:moveTo>
                  <a:lnTo>
                    <a:pt x="52" y="0"/>
                  </a:lnTo>
                  <a:lnTo>
                    <a:pt x="52" y="2"/>
                  </a:lnTo>
                  <a:lnTo>
                    <a:pt x="52" y="6"/>
                  </a:lnTo>
                  <a:lnTo>
                    <a:pt x="52" y="10"/>
                  </a:lnTo>
                  <a:lnTo>
                    <a:pt x="54" y="12"/>
                  </a:lnTo>
                  <a:lnTo>
                    <a:pt x="56" y="12"/>
                  </a:lnTo>
                  <a:lnTo>
                    <a:pt x="60" y="12"/>
                  </a:lnTo>
                  <a:lnTo>
                    <a:pt x="64" y="12"/>
                  </a:lnTo>
                  <a:lnTo>
                    <a:pt x="68" y="12"/>
                  </a:lnTo>
                  <a:lnTo>
                    <a:pt x="72" y="12"/>
                  </a:lnTo>
                  <a:lnTo>
                    <a:pt x="72" y="12"/>
                  </a:lnTo>
                  <a:lnTo>
                    <a:pt x="72" y="12"/>
                  </a:lnTo>
                  <a:lnTo>
                    <a:pt x="72" y="14"/>
                  </a:lnTo>
                  <a:lnTo>
                    <a:pt x="74" y="18"/>
                  </a:lnTo>
                  <a:lnTo>
                    <a:pt x="74" y="22"/>
                  </a:lnTo>
                  <a:lnTo>
                    <a:pt x="72" y="26"/>
                  </a:lnTo>
                  <a:lnTo>
                    <a:pt x="72" y="26"/>
                  </a:lnTo>
                  <a:lnTo>
                    <a:pt x="70" y="26"/>
                  </a:lnTo>
                  <a:lnTo>
                    <a:pt x="68" y="26"/>
                  </a:lnTo>
                  <a:lnTo>
                    <a:pt x="68" y="28"/>
                  </a:lnTo>
                  <a:lnTo>
                    <a:pt x="68" y="30"/>
                  </a:lnTo>
                  <a:lnTo>
                    <a:pt x="68" y="34"/>
                  </a:lnTo>
                  <a:lnTo>
                    <a:pt x="68" y="36"/>
                  </a:lnTo>
                  <a:lnTo>
                    <a:pt x="68" y="36"/>
                  </a:lnTo>
                  <a:lnTo>
                    <a:pt x="74" y="38"/>
                  </a:lnTo>
                  <a:lnTo>
                    <a:pt x="74" y="38"/>
                  </a:lnTo>
                  <a:lnTo>
                    <a:pt x="74" y="42"/>
                  </a:lnTo>
                  <a:lnTo>
                    <a:pt x="74" y="46"/>
                  </a:lnTo>
                  <a:lnTo>
                    <a:pt x="74" y="52"/>
                  </a:lnTo>
                  <a:lnTo>
                    <a:pt x="72" y="56"/>
                  </a:lnTo>
                  <a:lnTo>
                    <a:pt x="70" y="60"/>
                  </a:lnTo>
                  <a:lnTo>
                    <a:pt x="68" y="62"/>
                  </a:lnTo>
                  <a:lnTo>
                    <a:pt x="62" y="64"/>
                  </a:lnTo>
                  <a:lnTo>
                    <a:pt x="56" y="66"/>
                  </a:lnTo>
                  <a:lnTo>
                    <a:pt x="52" y="66"/>
                  </a:lnTo>
                  <a:lnTo>
                    <a:pt x="48" y="68"/>
                  </a:lnTo>
                  <a:lnTo>
                    <a:pt x="46" y="68"/>
                  </a:lnTo>
                  <a:lnTo>
                    <a:pt x="44" y="62"/>
                  </a:lnTo>
                  <a:lnTo>
                    <a:pt x="42" y="68"/>
                  </a:lnTo>
                  <a:lnTo>
                    <a:pt x="32" y="72"/>
                  </a:lnTo>
                  <a:lnTo>
                    <a:pt x="32" y="72"/>
                  </a:lnTo>
                  <a:lnTo>
                    <a:pt x="30" y="74"/>
                  </a:lnTo>
                  <a:lnTo>
                    <a:pt x="28" y="78"/>
                  </a:lnTo>
                  <a:lnTo>
                    <a:pt x="26" y="80"/>
                  </a:lnTo>
                  <a:lnTo>
                    <a:pt x="24" y="82"/>
                  </a:lnTo>
                  <a:lnTo>
                    <a:pt x="24" y="82"/>
                  </a:lnTo>
                  <a:lnTo>
                    <a:pt x="22" y="74"/>
                  </a:lnTo>
                  <a:lnTo>
                    <a:pt x="22" y="74"/>
                  </a:lnTo>
                  <a:lnTo>
                    <a:pt x="20" y="72"/>
                  </a:lnTo>
                  <a:lnTo>
                    <a:pt x="20" y="68"/>
                  </a:lnTo>
                  <a:lnTo>
                    <a:pt x="16" y="68"/>
                  </a:lnTo>
                  <a:lnTo>
                    <a:pt x="16" y="66"/>
                  </a:lnTo>
                  <a:lnTo>
                    <a:pt x="14" y="66"/>
                  </a:lnTo>
                  <a:lnTo>
                    <a:pt x="10" y="62"/>
                  </a:lnTo>
                  <a:lnTo>
                    <a:pt x="6" y="58"/>
                  </a:lnTo>
                  <a:lnTo>
                    <a:pt x="2" y="54"/>
                  </a:lnTo>
                  <a:lnTo>
                    <a:pt x="0" y="46"/>
                  </a:lnTo>
                  <a:lnTo>
                    <a:pt x="0" y="46"/>
                  </a:lnTo>
                  <a:lnTo>
                    <a:pt x="0" y="46"/>
                  </a:lnTo>
                  <a:lnTo>
                    <a:pt x="0" y="44"/>
                  </a:lnTo>
                  <a:lnTo>
                    <a:pt x="6" y="18"/>
                  </a:lnTo>
                  <a:lnTo>
                    <a:pt x="26" y="18"/>
                  </a:lnTo>
                  <a:lnTo>
                    <a:pt x="26" y="18"/>
                  </a:lnTo>
                  <a:lnTo>
                    <a:pt x="28" y="18"/>
                  </a:lnTo>
                  <a:lnTo>
                    <a:pt x="30" y="18"/>
                  </a:lnTo>
                  <a:lnTo>
                    <a:pt x="30" y="14"/>
                  </a:lnTo>
                  <a:lnTo>
                    <a:pt x="32" y="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24" name="Freeform 285"/>
            <p:cNvSpPr/>
            <p:nvPr/>
          </p:nvSpPr>
          <p:spPr bwMode="gray">
            <a:xfrm>
              <a:off x="959" y="3084"/>
              <a:ext cx="26" cy="16"/>
            </a:xfrm>
            <a:custGeom>
              <a:avLst/>
              <a:gdLst/>
              <a:ahLst/>
              <a:cxnLst>
                <a:cxn ang="0">
                  <a:pos x="20" y="0"/>
                </a:cxn>
                <a:cxn ang="0">
                  <a:pos x="20" y="0"/>
                </a:cxn>
                <a:cxn ang="0">
                  <a:pos x="18" y="0"/>
                </a:cxn>
                <a:cxn ang="0">
                  <a:pos x="14" y="0"/>
                </a:cxn>
                <a:cxn ang="0">
                  <a:pos x="10" y="2"/>
                </a:cxn>
                <a:cxn ang="0">
                  <a:pos x="6" y="4"/>
                </a:cxn>
                <a:cxn ang="0">
                  <a:pos x="4" y="8"/>
                </a:cxn>
                <a:cxn ang="0">
                  <a:pos x="0" y="16"/>
                </a:cxn>
                <a:cxn ang="0">
                  <a:pos x="22" y="16"/>
                </a:cxn>
                <a:cxn ang="0">
                  <a:pos x="22" y="16"/>
                </a:cxn>
                <a:cxn ang="0">
                  <a:pos x="24" y="14"/>
                </a:cxn>
                <a:cxn ang="0">
                  <a:pos x="24" y="12"/>
                </a:cxn>
                <a:cxn ang="0">
                  <a:pos x="24" y="10"/>
                </a:cxn>
                <a:cxn ang="0">
                  <a:pos x="26" y="6"/>
                </a:cxn>
                <a:cxn ang="0">
                  <a:pos x="26" y="2"/>
                </a:cxn>
                <a:cxn ang="0">
                  <a:pos x="26" y="0"/>
                </a:cxn>
                <a:cxn ang="0">
                  <a:pos x="20" y="0"/>
                </a:cxn>
              </a:cxnLst>
              <a:rect l="0" t="0" r="r" b="b"/>
              <a:pathLst>
                <a:path w="26" h="16">
                  <a:moveTo>
                    <a:pt x="20" y="0"/>
                  </a:moveTo>
                  <a:lnTo>
                    <a:pt x="20" y="0"/>
                  </a:lnTo>
                  <a:lnTo>
                    <a:pt x="18" y="0"/>
                  </a:lnTo>
                  <a:lnTo>
                    <a:pt x="14" y="0"/>
                  </a:lnTo>
                  <a:lnTo>
                    <a:pt x="10" y="2"/>
                  </a:lnTo>
                  <a:lnTo>
                    <a:pt x="6" y="4"/>
                  </a:lnTo>
                  <a:lnTo>
                    <a:pt x="4" y="8"/>
                  </a:lnTo>
                  <a:lnTo>
                    <a:pt x="0" y="16"/>
                  </a:lnTo>
                  <a:lnTo>
                    <a:pt x="22" y="16"/>
                  </a:lnTo>
                  <a:lnTo>
                    <a:pt x="22" y="16"/>
                  </a:lnTo>
                  <a:lnTo>
                    <a:pt x="24" y="14"/>
                  </a:lnTo>
                  <a:lnTo>
                    <a:pt x="24" y="12"/>
                  </a:lnTo>
                  <a:lnTo>
                    <a:pt x="24" y="10"/>
                  </a:lnTo>
                  <a:lnTo>
                    <a:pt x="26" y="6"/>
                  </a:lnTo>
                  <a:lnTo>
                    <a:pt x="26" y="2"/>
                  </a:lnTo>
                  <a:lnTo>
                    <a:pt x="26" y="0"/>
                  </a:lnTo>
                  <a:lnTo>
                    <a:pt x="20"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25" name="Freeform 286"/>
            <p:cNvSpPr/>
            <p:nvPr/>
          </p:nvSpPr>
          <p:spPr bwMode="gray">
            <a:xfrm>
              <a:off x="977" y="3060"/>
              <a:ext cx="88" cy="122"/>
            </a:xfrm>
            <a:custGeom>
              <a:avLst/>
              <a:gdLst/>
              <a:ahLst/>
              <a:cxnLst>
                <a:cxn ang="0">
                  <a:pos x="10" y="120"/>
                </a:cxn>
                <a:cxn ang="0">
                  <a:pos x="12" y="122"/>
                </a:cxn>
                <a:cxn ang="0">
                  <a:pos x="10" y="120"/>
                </a:cxn>
                <a:cxn ang="0">
                  <a:pos x="0" y="104"/>
                </a:cxn>
                <a:cxn ang="0">
                  <a:pos x="2" y="102"/>
                </a:cxn>
                <a:cxn ang="0">
                  <a:pos x="6" y="98"/>
                </a:cxn>
                <a:cxn ang="0">
                  <a:pos x="8" y="96"/>
                </a:cxn>
                <a:cxn ang="0">
                  <a:pos x="14" y="92"/>
                </a:cxn>
                <a:cxn ang="0">
                  <a:pos x="20" y="84"/>
                </a:cxn>
                <a:cxn ang="0">
                  <a:pos x="24" y="90"/>
                </a:cxn>
                <a:cxn ang="0">
                  <a:pos x="32" y="88"/>
                </a:cxn>
                <a:cxn ang="0">
                  <a:pos x="44" y="84"/>
                </a:cxn>
                <a:cxn ang="0">
                  <a:pos x="48" y="82"/>
                </a:cxn>
                <a:cxn ang="0">
                  <a:pos x="48" y="78"/>
                </a:cxn>
                <a:cxn ang="0">
                  <a:pos x="50" y="66"/>
                </a:cxn>
                <a:cxn ang="0">
                  <a:pos x="44" y="58"/>
                </a:cxn>
                <a:cxn ang="0">
                  <a:pos x="44" y="56"/>
                </a:cxn>
                <a:cxn ang="0">
                  <a:pos x="44" y="50"/>
                </a:cxn>
                <a:cxn ang="0">
                  <a:pos x="46" y="48"/>
                </a:cxn>
                <a:cxn ang="0">
                  <a:pos x="48" y="46"/>
                </a:cxn>
                <a:cxn ang="0">
                  <a:pos x="50" y="40"/>
                </a:cxn>
                <a:cxn ang="0">
                  <a:pos x="48" y="34"/>
                </a:cxn>
                <a:cxn ang="0">
                  <a:pos x="30" y="32"/>
                </a:cxn>
                <a:cxn ang="0">
                  <a:pos x="28" y="24"/>
                </a:cxn>
                <a:cxn ang="0">
                  <a:pos x="32" y="22"/>
                </a:cxn>
                <a:cxn ang="0">
                  <a:pos x="56" y="20"/>
                </a:cxn>
                <a:cxn ang="0">
                  <a:pos x="72" y="22"/>
                </a:cxn>
                <a:cxn ang="0">
                  <a:pos x="72" y="18"/>
                </a:cxn>
                <a:cxn ang="0">
                  <a:pos x="72" y="12"/>
                </a:cxn>
                <a:cxn ang="0">
                  <a:pos x="78" y="6"/>
                </a:cxn>
                <a:cxn ang="0">
                  <a:pos x="82" y="4"/>
                </a:cxn>
                <a:cxn ang="0">
                  <a:pos x="86" y="0"/>
                </a:cxn>
                <a:cxn ang="0">
                  <a:pos x="88" y="0"/>
                </a:cxn>
                <a:cxn ang="0">
                  <a:pos x="88" y="10"/>
                </a:cxn>
                <a:cxn ang="0">
                  <a:pos x="88" y="14"/>
                </a:cxn>
                <a:cxn ang="0">
                  <a:pos x="86" y="24"/>
                </a:cxn>
                <a:cxn ang="0">
                  <a:pos x="86" y="34"/>
                </a:cxn>
                <a:cxn ang="0">
                  <a:pos x="86" y="40"/>
                </a:cxn>
                <a:cxn ang="0">
                  <a:pos x="86" y="48"/>
                </a:cxn>
                <a:cxn ang="0">
                  <a:pos x="84" y="60"/>
                </a:cxn>
                <a:cxn ang="0">
                  <a:pos x="80" y="68"/>
                </a:cxn>
                <a:cxn ang="0">
                  <a:pos x="78" y="72"/>
                </a:cxn>
                <a:cxn ang="0">
                  <a:pos x="74" y="82"/>
                </a:cxn>
                <a:cxn ang="0">
                  <a:pos x="70" y="92"/>
                </a:cxn>
                <a:cxn ang="0">
                  <a:pos x="66" y="98"/>
                </a:cxn>
                <a:cxn ang="0">
                  <a:pos x="64" y="102"/>
                </a:cxn>
                <a:cxn ang="0">
                  <a:pos x="60" y="110"/>
                </a:cxn>
                <a:cxn ang="0">
                  <a:pos x="56" y="112"/>
                </a:cxn>
                <a:cxn ang="0">
                  <a:pos x="50" y="112"/>
                </a:cxn>
                <a:cxn ang="0">
                  <a:pos x="44" y="112"/>
                </a:cxn>
                <a:cxn ang="0">
                  <a:pos x="38" y="116"/>
                </a:cxn>
                <a:cxn ang="0">
                  <a:pos x="34" y="114"/>
                </a:cxn>
                <a:cxn ang="0">
                  <a:pos x="32" y="112"/>
                </a:cxn>
                <a:cxn ang="0">
                  <a:pos x="28" y="112"/>
                </a:cxn>
                <a:cxn ang="0">
                  <a:pos x="18" y="116"/>
                </a:cxn>
              </a:cxnLst>
              <a:rect l="0" t="0" r="r" b="b"/>
              <a:pathLst>
                <a:path w="88" h="122">
                  <a:moveTo>
                    <a:pt x="10" y="120"/>
                  </a:moveTo>
                  <a:lnTo>
                    <a:pt x="10" y="120"/>
                  </a:lnTo>
                  <a:lnTo>
                    <a:pt x="12" y="122"/>
                  </a:lnTo>
                  <a:lnTo>
                    <a:pt x="12" y="122"/>
                  </a:lnTo>
                  <a:lnTo>
                    <a:pt x="12" y="122"/>
                  </a:lnTo>
                  <a:lnTo>
                    <a:pt x="10" y="120"/>
                  </a:lnTo>
                  <a:lnTo>
                    <a:pt x="0" y="108"/>
                  </a:lnTo>
                  <a:lnTo>
                    <a:pt x="0" y="104"/>
                  </a:lnTo>
                  <a:lnTo>
                    <a:pt x="0" y="104"/>
                  </a:lnTo>
                  <a:lnTo>
                    <a:pt x="2" y="102"/>
                  </a:lnTo>
                  <a:lnTo>
                    <a:pt x="4" y="100"/>
                  </a:lnTo>
                  <a:lnTo>
                    <a:pt x="6" y="98"/>
                  </a:lnTo>
                  <a:lnTo>
                    <a:pt x="6" y="96"/>
                  </a:lnTo>
                  <a:lnTo>
                    <a:pt x="8" y="96"/>
                  </a:lnTo>
                  <a:lnTo>
                    <a:pt x="10" y="92"/>
                  </a:lnTo>
                  <a:lnTo>
                    <a:pt x="14" y="92"/>
                  </a:lnTo>
                  <a:lnTo>
                    <a:pt x="18" y="90"/>
                  </a:lnTo>
                  <a:lnTo>
                    <a:pt x="20" y="84"/>
                  </a:lnTo>
                  <a:lnTo>
                    <a:pt x="22" y="90"/>
                  </a:lnTo>
                  <a:lnTo>
                    <a:pt x="24" y="90"/>
                  </a:lnTo>
                  <a:lnTo>
                    <a:pt x="28" y="90"/>
                  </a:lnTo>
                  <a:lnTo>
                    <a:pt x="32" y="88"/>
                  </a:lnTo>
                  <a:lnTo>
                    <a:pt x="38" y="86"/>
                  </a:lnTo>
                  <a:lnTo>
                    <a:pt x="44" y="84"/>
                  </a:lnTo>
                  <a:lnTo>
                    <a:pt x="46" y="82"/>
                  </a:lnTo>
                  <a:lnTo>
                    <a:pt x="48" y="82"/>
                  </a:lnTo>
                  <a:lnTo>
                    <a:pt x="48" y="80"/>
                  </a:lnTo>
                  <a:lnTo>
                    <a:pt x="48" y="78"/>
                  </a:lnTo>
                  <a:lnTo>
                    <a:pt x="50" y="74"/>
                  </a:lnTo>
                  <a:lnTo>
                    <a:pt x="50" y="66"/>
                  </a:lnTo>
                  <a:lnTo>
                    <a:pt x="50" y="58"/>
                  </a:lnTo>
                  <a:lnTo>
                    <a:pt x="44" y="58"/>
                  </a:lnTo>
                  <a:lnTo>
                    <a:pt x="44" y="58"/>
                  </a:lnTo>
                  <a:lnTo>
                    <a:pt x="44" y="56"/>
                  </a:lnTo>
                  <a:lnTo>
                    <a:pt x="44" y="52"/>
                  </a:lnTo>
                  <a:lnTo>
                    <a:pt x="44" y="50"/>
                  </a:lnTo>
                  <a:lnTo>
                    <a:pt x="44" y="48"/>
                  </a:lnTo>
                  <a:lnTo>
                    <a:pt x="46" y="48"/>
                  </a:lnTo>
                  <a:lnTo>
                    <a:pt x="48" y="48"/>
                  </a:lnTo>
                  <a:lnTo>
                    <a:pt x="48" y="46"/>
                  </a:lnTo>
                  <a:lnTo>
                    <a:pt x="48" y="42"/>
                  </a:lnTo>
                  <a:lnTo>
                    <a:pt x="50" y="40"/>
                  </a:lnTo>
                  <a:lnTo>
                    <a:pt x="50" y="36"/>
                  </a:lnTo>
                  <a:lnTo>
                    <a:pt x="48" y="34"/>
                  </a:lnTo>
                  <a:lnTo>
                    <a:pt x="30" y="32"/>
                  </a:lnTo>
                  <a:lnTo>
                    <a:pt x="30" y="32"/>
                  </a:lnTo>
                  <a:lnTo>
                    <a:pt x="28" y="28"/>
                  </a:lnTo>
                  <a:lnTo>
                    <a:pt x="28" y="24"/>
                  </a:lnTo>
                  <a:lnTo>
                    <a:pt x="28" y="22"/>
                  </a:lnTo>
                  <a:lnTo>
                    <a:pt x="32" y="22"/>
                  </a:lnTo>
                  <a:lnTo>
                    <a:pt x="42" y="22"/>
                  </a:lnTo>
                  <a:lnTo>
                    <a:pt x="56" y="20"/>
                  </a:lnTo>
                  <a:lnTo>
                    <a:pt x="66" y="20"/>
                  </a:lnTo>
                  <a:lnTo>
                    <a:pt x="72" y="22"/>
                  </a:lnTo>
                  <a:lnTo>
                    <a:pt x="72" y="20"/>
                  </a:lnTo>
                  <a:lnTo>
                    <a:pt x="72" y="18"/>
                  </a:lnTo>
                  <a:lnTo>
                    <a:pt x="70" y="16"/>
                  </a:lnTo>
                  <a:lnTo>
                    <a:pt x="72" y="12"/>
                  </a:lnTo>
                  <a:lnTo>
                    <a:pt x="74" y="8"/>
                  </a:lnTo>
                  <a:lnTo>
                    <a:pt x="78" y="6"/>
                  </a:lnTo>
                  <a:lnTo>
                    <a:pt x="80" y="6"/>
                  </a:lnTo>
                  <a:lnTo>
                    <a:pt x="82" y="4"/>
                  </a:lnTo>
                  <a:lnTo>
                    <a:pt x="84" y="2"/>
                  </a:lnTo>
                  <a:lnTo>
                    <a:pt x="86" y="0"/>
                  </a:lnTo>
                  <a:lnTo>
                    <a:pt x="86" y="0"/>
                  </a:lnTo>
                  <a:lnTo>
                    <a:pt x="88" y="0"/>
                  </a:lnTo>
                  <a:lnTo>
                    <a:pt x="88" y="4"/>
                  </a:lnTo>
                  <a:lnTo>
                    <a:pt x="88" y="10"/>
                  </a:lnTo>
                  <a:lnTo>
                    <a:pt x="88" y="10"/>
                  </a:lnTo>
                  <a:lnTo>
                    <a:pt x="88" y="14"/>
                  </a:lnTo>
                  <a:lnTo>
                    <a:pt x="88" y="18"/>
                  </a:lnTo>
                  <a:lnTo>
                    <a:pt x="86" y="24"/>
                  </a:lnTo>
                  <a:lnTo>
                    <a:pt x="86" y="28"/>
                  </a:lnTo>
                  <a:lnTo>
                    <a:pt x="86" y="34"/>
                  </a:lnTo>
                  <a:lnTo>
                    <a:pt x="86" y="38"/>
                  </a:lnTo>
                  <a:lnTo>
                    <a:pt x="86" y="40"/>
                  </a:lnTo>
                  <a:lnTo>
                    <a:pt x="86" y="44"/>
                  </a:lnTo>
                  <a:lnTo>
                    <a:pt x="86" y="48"/>
                  </a:lnTo>
                  <a:lnTo>
                    <a:pt x="84" y="54"/>
                  </a:lnTo>
                  <a:lnTo>
                    <a:pt x="84" y="60"/>
                  </a:lnTo>
                  <a:lnTo>
                    <a:pt x="82" y="66"/>
                  </a:lnTo>
                  <a:lnTo>
                    <a:pt x="80" y="68"/>
                  </a:lnTo>
                  <a:lnTo>
                    <a:pt x="80" y="70"/>
                  </a:lnTo>
                  <a:lnTo>
                    <a:pt x="78" y="72"/>
                  </a:lnTo>
                  <a:lnTo>
                    <a:pt x="76" y="78"/>
                  </a:lnTo>
                  <a:lnTo>
                    <a:pt x="74" y="82"/>
                  </a:lnTo>
                  <a:lnTo>
                    <a:pt x="72" y="88"/>
                  </a:lnTo>
                  <a:lnTo>
                    <a:pt x="70" y="92"/>
                  </a:lnTo>
                  <a:lnTo>
                    <a:pt x="68" y="96"/>
                  </a:lnTo>
                  <a:lnTo>
                    <a:pt x="66" y="98"/>
                  </a:lnTo>
                  <a:lnTo>
                    <a:pt x="66" y="100"/>
                  </a:lnTo>
                  <a:lnTo>
                    <a:pt x="64" y="102"/>
                  </a:lnTo>
                  <a:lnTo>
                    <a:pt x="62" y="106"/>
                  </a:lnTo>
                  <a:lnTo>
                    <a:pt x="60" y="110"/>
                  </a:lnTo>
                  <a:lnTo>
                    <a:pt x="56" y="112"/>
                  </a:lnTo>
                  <a:lnTo>
                    <a:pt x="56" y="112"/>
                  </a:lnTo>
                  <a:lnTo>
                    <a:pt x="54" y="112"/>
                  </a:lnTo>
                  <a:lnTo>
                    <a:pt x="50" y="112"/>
                  </a:lnTo>
                  <a:lnTo>
                    <a:pt x="46" y="110"/>
                  </a:lnTo>
                  <a:lnTo>
                    <a:pt x="44" y="112"/>
                  </a:lnTo>
                  <a:lnTo>
                    <a:pt x="42" y="112"/>
                  </a:lnTo>
                  <a:lnTo>
                    <a:pt x="38" y="116"/>
                  </a:lnTo>
                  <a:lnTo>
                    <a:pt x="34" y="114"/>
                  </a:lnTo>
                  <a:lnTo>
                    <a:pt x="34" y="114"/>
                  </a:lnTo>
                  <a:lnTo>
                    <a:pt x="34" y="112"/>
                  </a:lnTo>
                  <a:lnTo>
                    <a:pt x="32" y="112"/>
                  </a:lnTo>
                  <a:lnTo>
                    <a:pt x="30" y="112"/>
                  </a:lnTo>
                  <a:lnTo>
                    <a:pt x="28" y="112"/>
                  </a:lnTo>
                  <a:lnTo>
                    <a:pt x="24" y="114"/>
                  </a:lnTo>
                  <a:lnTo>
                    <a:pt x="18" y="116"/>
                  </a:lnTo>
                  <a:lnTo>
                    <a:pt x="10" y="12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26" name="Freeform 287"/>
            <p:cNvSpPr/>
            <p:nvPr/>
          </p:nvSpPr>
          <p:spPr bwMode="gray">
            <a:xfrm>
              <a:off x="987" y="3200"/>
              <a:ext cx="130" cy="156"/>
            </a:xfrm>
            <a:custGeom>
              <a:avLst/>
              <a:gdLst/>
              <a:ahLst/>
              <a:cxnLst>
                <a:cxn ang="0">
                  <a:pos x="24" y="2"/>
                </a:cxn>
                <a:cxn ang="0">
                  <a:pos x="42" y="0"/>
                </a:cxn>
                <a:cxn ang="0">
                  <a:pos x="56" y="0"/>
                </a:cxn>
                <a:cxn ang="0">
                  <a:pos x="86" y="26"/>
                </a:cxn>
                <a:cxn ang="0">
                  <a:pos x="86" y="18"/>
                </a:cxn>
                <a:cxn ang="0">
                  <a:pos x="88" y="14"/>
                </a:cxn>
                <a:cxn ang="0">
                  <a:pos x="102" y="18"/>
                </a:cxn>
                <a:cxn ang="0">
                  <a:pos x="112" y="24"/>
                </a:cxn>
                <a:cxn ang="0">
                  <a:pos x="112" y="34"/>
                </a:cxn>
                <a:cxn ang="0">
                  <a:pos x="114" y="38"/>
                </a:cxn>
                <a:cxn ang="0">
                  <a:pos x="116" y="48"/>
                </a:cxn>
                <a:cxn ang="0">
                  <a:pos x="114" y="56"/>
                </a:cxn>
                <a:cxn ang="0">
                  <a:pos x="114" y="60"/>
                </a:cxn>
                <a:cxn ang="0">
                  <a:pos x="128" y="62"/>
                </a:cxn>
                <a:cxn ang="0">
                  <a:pos x="128" y="70"/>
                </a:cxn>
                <a:cxn ang="0">
                  <a:pos x="128" y="82"/>
                </a:cxn>
                <a:cxn ang="0">
                  <a:pos x="128" y="88"/>
                </a:cxn>
                <a:cxn ang="0">
                  <a:pos x="112" y="136"/>
                </a:cxn>
                <a:cxn ang="0">
                  <a:pos x="114" y="138"/>
                </a:cxn>
                <a:cxn ang="0">
                  <a:pos x="118" y="144"/>
                </a:cxn>
                <a:cxn ang="0">
                  <a:pos x="130" y="152"/>
                </a:cxn>
                <a:cxn ang="0">
                  <a:pos x="126" y="152"/>
                </a:cxn>
                <a:cxn ang="0">
                  <a:pos x="116" y="154"/>
                </a:cxn>
                <a:cxn ang="0">
                  <a:pos x="106" y="156"/>
                </a:cxn>
                <a:cxn ang="0">
                  <a:pos x="100" y="156"/>
                </a:cxn>
                <a:cxn ang="0">
                  <a:pos x="92" y="156"/>
                </a:cxn>
                <a:cxn ang="0">
                  <a:pos x="82" y="154"/>
                </a:cxn>
                <a:cxn ang="0">
                  <a:pos x="76" y="150"/>
                </a:cxn>
                <a:cxn ang="0">
                  <a:pos x="30" y="150"/>
                </a:cxn>
                <a:cxn ang="0">
                  <a:pos x="24" y="150"/>
                </a:cxn>
                <a:cxn ang="0">
                  <a:pos x="20" y="144"/>
                </a:cxn>
                <a:cxn ang="0">
                  <a:pos x="16" y="142"/>
                </a:cxn>
                <a:cxn ang="0">
                  <a:pos x="6" y="142"/>
                </a:cxn>
                <a:cxn ang="0">
                  <a:pos x="2" y="140"/>
                </a:cxn>
                <a:cxn ang="0">
                  <a:pos x="6" y="118"/>
                </a:cxn>
                <a:cxn ang="0">
                  <a:pos x="10" y="100"/>
                </a:cxn>
                <a:cxn ang="0">
                  <a:pos x="12" y="94"/>
                </a:cxn>
                <a:cxn ang="0">
                  <a:pos x="16" y="82"/>
                </a:cxn>
                <a:cxn ang="0">
                  <a:pos x="24" y="68"/>
                </a:cxn>
                <a:cxn ang="0">
                  <a:pos x="26" y="68"/>
                </a:cxn>
                <a:cxn ang="0">
                  <a:pos x="28" y="66"/>
                </a:cxn>
                <a:cxn ang="0">
                  <a:pos x="28" y="58"/>
                </a:cxn>
                <a:cxn ang="0">
                  <a:pos x="26" y="46"/>
                </a:cxn>
                <a:cxn ang="0">
                  <a:pos x="14" y="16"/>
                </a:cxn>
                <a:cxn ang="0">
                  <a:pos x="6" y="4"/>
                </a:cxn>
              </a:cxnLst>
              <a:rect l="0" t="0" r="r" b="b"/>
              <a:pathLst>
                <a:path w="130" h="156">
                  <a:moveTo>
                    <a:pt x="6" y="4"/>
                  </a:moveTo>
                  <a:lnTo>
                    <a:pt x="24" y="2"/>
                  </a:lnTo>
                  <a:lnTo>
                    <a:pt x="32" y="0"/>
                  </a:lnTo>
                  <a:lnTo>
                    <a:pt x="42" y="0"/>
                  </a:lnTo>
                  <a:lnTo>
                    <a:pt x="52" y="0"/>
                  </a:lnTo>
                  <a:lnTo>
                    <a:pt x="56" y="0"/>
                  </a:lnTo>
                  <a:lnTo>
                    <a:pt x="64" y="24"/>
                  </a:lnTo>
                  <a:lnTo>
                    <a:pt x="86" y="26"/>
                  </a:lnTo>
                  <a:lnTo>
                    <a:pt x="86" y="22"/>
                  </a:lnTo>
                  <a:lnTo>
                    <a:pt x="86" y="18"/>
                  </a:lnTo>
                  <a:lnTo>
                    <a:pt x="88" y="14"/>
                  </a:lnTo>
                  <a:lnTo>
                    <a:pt x="88" y="14"/>
                  </a:lnTo>
                  <a:lnTo>
                    <a:pt x="102" y="12"/>
                  </a:lnTo>
                  <a:lnTo>
                    <a:pt x="102" y="18"/>
                  </a:lnTo>
                  <a:lnTo>
                    <a:pt x="112" y="18"/>
                  </a:lnTo>
                  <a:lnTo>
                    <a:pt x="112" y="24"/>
                  </a:lnTo>
                  <a:lnTo>
                    <a:pt x="112" y="28"/>
                  </a:lnTo>
                  <a:lnTo>
                    <a:pt x="112" y="34"/>
                  </a:lnTo>
                  <a:lnTo>
                    <a:pt x="114" y="38"/>
                  </a:lnTo>
                  <a:lnTo>
                    <a:pt x="114" y="38"/>
                  </a:lnTo>
                  <a:lnTo>
                    <a:pt x="116" y="42"/>
                  </a:lnTo>
                  <a:lnTo>
                    <a:pt x="116" y="48"/>
                  </a:lnTo>
                  <a:lnTo>
                    <a:pt x="116" y="52"/>
                  </a:lnTo>
                  <a:lnTo>
                    <a:pt x="114" y="56"/>
                  </a:lnTo>
                  <a:lnTo>
                    <a:pt x="114" y="60"/>
                  </a:lnTo>
                  <a:lnTo>
                    <a:pt x="114" y="60"/>
                  </a:lnTo>
                  <a:lnTo>
                    <a:pt x="128" y="62"/>
                  </a:lnTo>
                  <a:lnTo>
                    <a:pt x="128" y="62"/>
                  </a:lnTo>
                  <a:lnTo>
                    <a:pt x="128" y="66"/>
                  </a:lnTo>
                  <a:lnTo>
                    <a:pt x="128" y="70"/>
                  </a:lnTo>
                  <a:lnTo>
                    <a:pt x="128" y="76"/>
                  </a:lnTo>
                  <a:lnTo>
                    <a:pt x="128" y="82"/>
                  </a:lnTo>
                  <a:lnTo>
                    <a:pt x="128" y="86"/>
                  </a:lnTo>
                  <a:lnTo>
                    <a:pt x="128" y="88"/>
                  </a:lnTo>
                  <a:lnTo>
                    <a:pt x="112" y="90"/>
                  </a:lnTo>
                  <a:lnTo>
                    <a:pt x="112" y="136"/>
                  </a:lnTo>
                  <a:lnTo>
                    <a:pt x="112" y="136"/>
                  </a:lnTo>
                  <a:lnTo>
                    <a:pt x="114" y="138"/>
                  </a:lnTo>
                  <a:lnTo>
                    <a:pt x="116" y="140"/>
                  </a:lnTo>
                  <a:lnTo>
                    <a:pt x="118" y="144"/>
                  </a:lnTo>
                  <a:lnTo>
                    <a:pt x="124" y="148"/>
                  </a:lnTo>
                  <a:lnTo>
                    <a:pt x="130" y="152"/>
                  </a:lnTo>
                  <a:lnTo>
                    <a:pt x="130" y="152"/>
                  </a:lnTo>
                  <a:lnTo>
                    <a:pt x="126" y="152"/>
                  </a:lnTo>
                  <a:lnTo>
                    <a:pt x="122" y="152"/>
                  </a:lnTo>
                  <a:lnTo>
                    <a:pt x="116" y="154"/>
                  </a:lnTo>
                  <a:lnTo>
                    <a:pt x="110" y="154"/>
                  </a:lnTo>
                  <a:lnTo>
                    <a:pt x="106" y="156"/>
                  </a:lnTo>
                  <a:lnTo>
                    <a:pt x="102" y="156"/>
                  </a:lnTo>
                  <a:lnTo>
                    <a:pt x="100" y="156"/>
                  </a:lnTo>
                  <a:lnTo>
                    <a:pt x="98" y="156"/>
                  </a:lnTo>
                  <a:lnTo>
                    <a:pt x="92" y="156"/>
                  </a:lnTo>
                  <a:lnTo>
                    <a:pt x="88" y="154"/>
                  </a:lnTo>
                  <a:lnTo>
                    <a:pt x="82" y="154"/>
                  </a:lnTo>
                  <a:lnTo>
                    <a:pt x="78" y="152"/>
                  </a:lnTo>
                  <a:lnTo>
                    <a:pt x="76" y="150"/>
                  </a:lnTo>
                  <a:lnTo>
                    <a:pt x="32" y="150"/>
                  </a:lnTo>
                  <a:lnTo>
                    <a:pt x="30" y="150"/>
                  </a:lnTo>
                  <a:lnTo>
                    <a:pt x="28" y="150"/>
                  </a:lnTo>
                  <a:lnTo>
                    <a:pt x="24" y="150"/>
                  </a:lnTo>
                  <a:lnTo>
                    <a:pt x="22" y="148"/>
                  </a:lnTo>
                  <a:lnTo>
                    <a:pt x="20" y="144"/>
                  </a:lnTo>
                  <a:lnTo>
                    <a:pt x="18" y="144"/>
                  </a:lnTo>
                  <a:lnTo>
                    <a:pt x="16" y="142"/>
                  </a:lnTo>
                  <a:lnTo>
                    <a:pt x="12" y="142"/>
                  </a:lnTo>
                  <a:lnTo>
                    <a:pt x="6" y="142"/>
                  </a:lnTo>
                  <a:lnTo>
                    <a:pt x="0" y="144"/>
                  </a:lnTo>
                  <a:lnTo>
                    <a:pt x="2" y="140"/>
                  </a:lnTo>
                  <a:lnTo>
                    <a:pt x="4" y="130"/>
                  </a:lnTo>
                  <a:lnTo>
                    <a:pt x="6" y="118"/>
                  </a:lnTo>
                  <a:lnTo>
                    <a:pt x="10" y="108"/>
                  </a:lnTo>
                  <a:lnTo>
                    <a:pt x="10" y="100"/>
                  </a:lnTo>
                  <a:lnTo>
                    <a:pt x="10" y="98"/>
                  </a:lnTo>
                  <a:lnTo>
                    <a:pt x="12" y="94"/>
                  </a:lnTo>
                  <a:lnTo>
                    <a:pt x="14" y="90"/>
                  </a:lnTo>
                  <a:lnTo>
                    <a:pt x="16" y="82"/>
                  </a:lnTo>
                  <a:lnTo>
                    <a:pt x="20" y="76"/>
                  </a:lnTo>
                  <a:lnTo>
                    <a:pt x="24" y="68"/>
                  </a:lnTo>
                  <a:lnTo>
                    <a:pt x="26" y="68"/>
                  </a:lnTo>
                  <a:lnTo>
                    <a:pt x="26" y="68"/>
                  </a:lnTo>
                  <a:lnTo>
                    <a:pt x="26" y="68"/>
                  </a:lnTo>
                  <a:lnTo>
                    <a:pt x="28" y="66"/>
                  </a:lnTo>
                  <a:lnTo>
                    <a:pt x="28" y="62"/>
                  </a:lnTo>
                  <a:lnTo>
                    <a:pt x="28" y="58"/>
                  </a:lnTo>
                  <a:lnTo>
                    <a:pt x="28" y="54"/>
                  </a:lnTo>
                  <a:lnTo>
                    <a:pt x="26" y="46"/>
                  </a:lnTo>
                  <a:lnTo>
                    <a:pt x="24" y="38"/>
                  </a:lnTo>
                  <a:lnTo>
                    <a:pt x="14" y="16"/>
                  </a:lnTo>
                  <a:lnTo>
                    <a:pt x="6" y="10"/>
                  </a:lnTo>
                  <a:lnTo>
                    <a:pt x="6" y="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27" name="Freeform 288"/>
            <p:cNvSpPr/>
            <p:nvPr/>
          </p:nvSpPr>
          <p:spPr bwMode="gray">
            <a:xfrm>
              <a:off x="991" y="3042"/>
              <a:ext cx="254" cy="258"/>
            </a:xfrm>
            <a:custGeom>
              <a:avLst/>
              <a:gdLst/>
              <a:ahLst/>
              <a:cxnLst>
                <a:cxn ang="0">
                  <a:pos x="24" y="132"/>
                </a:cxn>
                <a:cxn ang="0">
                  <a:pos x="32" y="128"/>
                </a:cxn>
                <a:cxn ang="0">
                  <a:pos x="40" y="130"/>
                </a:cxn>
                <a:cxn ang="0">
                  <a:pos x="46" y="128"/>
                </a:cxn>
                <a:cxn ang="0">
                  <a:pos x="50" y="120"/>
                </a:cxn>
                <a:cxn ang="0">
                  <a:pos x="66" y="86"/>
                </a:cxn>
                <a:cxn ang="0">
                  <a:pos x="68" y="80"/>
                </a:cxn>
                <a:cxn ang="0">
                  <a:pos x="72" y="70"/>
                </a:cxn>
                <a:cxn ang="0">
                  <a:pos x="72" y="52"/>
                </a:cxn>
                <a:cxn ang="0">
                  <a:pos x="72" y="40"/>
                </a:cxn>
                <a:cxn ang="0">
                  <a:pos x="76" y="30"/>
                </a:cxn>
                <a:cxn ang="0">
                  <a:pos x="72" y="18"/>
                </a:cxn>
                <a:cxn ang="0">
                  <a:pos x="74" y="12"/>
                </a:cxn>
                <a:cxn ang="0">
                  <a:pos x="84" y="6"/>
                </a:cxn>
                <a:cxn ang="0">
                  <a:pos x="92" y="8"/>
                </a:cxn>
                <a:cxn ang="0">
                  <a:pos x="96" y="16"/>
                </a:cxn>
                <a:cxn ang="0">
                  <a:pos x="104" y="14"/>
                </a:cxn>
                <a:cxn ang="0">
                  <a:pos x="122" y="12"/>
                </a:cxn>
                <a:cxn ang="0">
                  <a:pos x="130" y="12"/>
                </a:cxn>
                <a:cxn ang="0">
                  <a:pos x="180" y="2"/>
                </a:cxn>
                <a:cxn ang="0">
                  <a:pos x="188" y="10"/>
                </a:cxn>
                <a:cxn ang="0">
                  <a:pos x="202" y="14"/>
                </a:cxn>
                <a:cxn ang="0">
                  <a:pos x="212" y="18"/>
                </a:cxn>
                <a:cxn ang="0">
                  <a:pos x="222" y="24"/>
                </a:cxn>
                <a:cxn ang="0">
                  <a:pos x="244" y="26"/>
                </a:cxn>
                <a:cxn ang="0">
                  <a:pos x="242" y="32"/>
                </a:cxn>
                <a:cxn ang="0">
                  <a:pos x="240" y="40"/>
                </a:cxn>
                <a:cxn ang="0">
                  <a:pos x="238" y="50"/>
                </a:cxn>
                <a:cxn ang="0">
                  <a:pos x="236" y="60"/>
                </a:cxn>
                <a:cxn ang="0">
                  <a:pos x="230" y="74"/>
                </a:cxn>
                <a:cxn ang="0">
                  <a:pos x="234" y="118"/>
                </a:cxn>
                <a:cxn ang="0">
                  <a:pos x="244" y="170"/>
                </a:cxn>
                <a:cxn ang="0">
                  <a:pos x="250" y="194"/>
                </a:cxn>
                <a:cxn ang="0">
                  <a:pos x="242" y="194"/>
                </a:cxn>
                <a:cxn ang="0">
                  <a:pos x="232" y="196"/>
                </a:cxn>
                <a:cxn ang="0">
                  <a:pos x="226" y="204"/>
                </a:cxn>
                <a:cxn ang="0">
                  <a:pos x="228" y="214"/>
                </a:cxn>
                <a:cxn ang="0">
                  <a:pos x="234" y="228"/>
                </a:cxn>
                <a:cxn ang="0">
                  <a:pos x="240" y="240"/>
                </a:cxn>
                <a:cxn ang="0">
                  <a:pos x="250" y="258"/>
                </a:cxn>
                <a:cxn ang="0">
                  <a:pos x="214" y="230"/>
                </a:cxn>
                <a:cxn ang="0">
                  <a:pos x="210" y="230"/>
                </a:cxn>
                <a:cxn ang="0">
                  <a:pos x="206" y="224"/>
                </a:cxn>
                <a:cxn ang="0">
                  <a:pos x="204" y="230"/>
                </a:cxn>
                <a:cxn ang="0">
                  <a:pos x="192" y="230"/>
                </a:cxn>
                <a:cxn ang="0">
                  <a:pos x="164" y="224"/>
                </a:cxn>
                <a:cxn ang="0">
                  <a:pos x="158" y="222"/>
                </a:cxn>
                <a:cxn ang="0">
                  <a:pos x="156" y="220"/>
                </a:cxn>
                <a:cxn ang="0">
                  <a:pos x="146" y="218"/>
                </a:cxn>
                <a:cxn ang="0">
                  <a:pos x="136" y="218"/>
                </a:cxn>
                <a:cxn ang="0">
                  <a:pos x="110" y="218"/>
                </a:cxn>
                <a:cxn ang="0">
                  <a:pos x="112" y="210"/>
                </a:cxn>
                <a:cxn ang="0">
                  <a:pos x="110" y="196"/>
                </a:cxn>
                <a:cxn ang="0">
                  <a:pos x="108" y="186"/>
                </a:cxn>
                <a:cxn ang="0">
                  <a:pos x="98" y="176"/>
                </a:cxn>
                <a:cxn ang="0">
                  <a:pos x="84" y="172"/>
                </a:cxn>
                <a:cxn ang="0">
                  <a:pos x="82" y="184"/>
                </a:cxn>
                <a:cxn ang="0">
                  <a:pos x="48" y="158"/>
                </a:cxn>
                <a:cxn ang="0">
                  <a:pos x="20" y="160"/>
                </a:cxn>
              </a:cxnLst>
              <a:rect l="0" t="0" r="r" b="b"/>
              <a:pathLst>
                <a:path w="254" h="258">
                  <a:moveTo>
                    <a:pt x="0" y="152"/>
                  </a:moveTo>
                  <a:lnTo>
                    <a:pt x="24" y="134"/>
                  </a:lnTo>
                  <a:lnTo>
                    <a:pt x="24" y="132"/>
                  </a:lnTo>
                  <a:lnTo>
                    <a:pt x="26" y="132"/>
                  </a:lnTo>
                  <a:lnTo>
                    <a:pt x="28" y="130"/>
                  </a:lnTo>
                  <a:lnTo>
                    <a:pt x="32" y="128"/>
                  </a:lnTo>
                  <a:lnTo>
                    <a:pt x="38" y="130"/>
                  </a:lnTo>
                  <a:lnTo>
                    <a:pt x="38" y="130"/>
                  </a:lnTo>
                  <a:lnTo>
                    <a:pt x="40" y="130"/>
                  </a:lnTo>
                  <a:lnTo>
                    <a:pt x="42" y="130"/>
                  </a:lnTo>
                  <a:lnTo>
                    <a:pt x="44" y="130"/>
                  </a:lnTo>
                  <a:lnTo>
                    <a:pt x="46" y="128"/>
                  </a:lnTo>
                  <a:lnTo>
                    <a:pt x="48" y="124"/>
                  </a:lnTo>
                  <a:lnTo>
                    <a:pt x="50" y="124"/>
                  </a:lnTo>
                  <a:lnTo>
                    <a:pt x="50" y="120"/>
                  </a:lnTo>
                  <a:lnTo>
                    <a:pt x="54" y="114"/>
                  </a:lnTo>
                  <a:lnTo>
                    <a:pt x="58" y="106"/>
                  </a:lnTo>
                  <a:lnTo>
                    <a:pt x="66" y="86"/>
                  </a:lnTo>
                  <a:lnTo>
                    <a:pt x="66" y="86"/>
                  </a:lnTo>
                  <a:lnTo>
                    <a:pt x="68" y="84"/>
                  </a:lnTo>
                  <a:lnTo>
                    <a:pt x="68" y="80"/>
                  </a:lnTo>
                  <a:lnTo>
                    <a:pt x="70" y="74"/>
                  </a:lnTo>
                  <a:lnTo>
                    <a:pt x="70" y="72"/>
                  </a:lnTo>
                  <a:lnTo>
                    <a:pt x="72" y="70"/>
                  </a:lnTo>
                  <a:lnTo>
                    <a:pt x="72" y="64"/>
                  </a:lnTo>
                  <a:lnTo>
                    <a:pt x="72" y="58"/>
                  </a:lnTo>
                  <a:lnTo>
                    <a:pt x="72" y="52"/>
                  </a:lnTo>
                  <a:lnTo>
                    <a:pt x="72" y="52"/>
                  </a:lnTo>
                  <a:lnTo>
                    <a:pt x="72" y="46"/>
                  </a:lnTo>
                  <a:lnTo>
                    <a:pt x="72" y="40"/>
                  </a:lnTo>
                  <a:lnTo>
                    <a:pt x="74" y="34"/>
                  </a:lnTo>
                  <a:lnTo>
                    <a:pt x="74" y="32"/>
                  </a:lnTo>
                  <a:lnTo>
                    <a:pt x="76" y="30"/>
                  </a:lnTo>
                  <a:lnTo>
                    <a:pt x="76" y="24"/>
                  </a:lnTo>
                  <a:lnTo>
                    <a:pt x="74" y="20"/>
                  </a:lnTo>
                  <a:lnTo>
                    <a:pt x="72" y="18"/>
                  </a:lnTo>
                  <a:lnTo>
                    <a:pt x="72" y="16"/>
                  </a:lnTo>
                  <a:lnTo>
                    <a:pt x="72" y="14"/>
                  </a:lnTo>
                  <a:lnTo>
                    <a:pt x="74" y="12"/>
                  </a:lnTo>
                  <a:lnTo>
                    <a:pt x="76" y="10"/>
                  </a:lnTo>
                  <a:lnTo>
                    <a:pt x="80" y="6"/>
                  </a:lnTo>
                  <a:lnTo>
                    <a:pt x="84" y="6"/>
                  </a:lnTo>
                  <a:lnTo>
                    <a:pt x="90" y="4"/>
                  </a:lnTo>
                  <a:lnTo>
                    <a:pt x="90" y="6"/>
                  </a:lnTo>
                  <a:lnTo>
                    <a:pt x="92" y="8"/>
                  </a:lnTo>
                  <a:lnTo>
                    <a:pt x="94" y="10"/>
                  </a:lnTo>
                  <a:lnTo>
                    <a:pt x="96" y="14"/>
                  </a:lnTo>
                  <a:lnTo>
                    <a:pt x="96" y="16"/>
                  </a:lnTo>
                  <a:lnTo>
                    <a:pt x="98" y="16"/>
                  </a:lnTo>
                  <a:lnTo>
                    <a:pt x="100" y="14"/>
                  </a:lnTo>
                  <a:lnTo>
                    <a:pt x="104" y="14"/>
                  </a:lnTo>
                  <a:lnTo>
                    <a:pt x="110" y="12"/>
                  </a:lnTo>
                  <a:lnTo>
                    <a:pt x="116" y="12"/>
                  </a:lnTo>
                  <a:lnTo>
                    <a:pt x="122" y="12"/>
                  </a:lnTo>
                  <a:lnTo>
                    <a:pt x="122" y="12"/>
                  </a:lnTo>
                  <a:lnTo>
                    <a:pt x="126" y="12"/>
                  </a:lnTo>
                  <a:lnTo>
                    <a:pt x="130" y="12"/>
                  </a:lnTo>
                  <a:lnTo>
                    <a:pt x="134" y="10"/>
                  </a:lnTo>
                  <a:lnTo>
                    <a:pt x="180" y="0"/>
                  </a:lnTo>
                  <a:lnTo>
                    <a:pt x="180" y="2"/>
                  </a:lnTo>
                  <a:lnTo>
                    <a:pt x="182" y="4"/>
                  </a:lnTo>
                  <a:lnTo>
                    <a:pt x="184" y="6"/>
                  </a:lnTo>
                  <a:lnTo>
                    <a:pt x="188" y="10"/>
                  </a:lnTo>
                  <a:lnTo>
                    <a:pt x="194" y="12"/>
                  </a:lnTo>
                  <a:lnTo>
                    <a:pt x="200" y="14"/>
                  </a:lnTo>
                  <a:lnTo>
                    <a:pt x="202" y="14"/>
                  </a:lnTo>
                  <a:lnTo>
                    <a:pt x="204" y="16"/>
                  </a:lnTo>
                  <a:lnTo>
                    <a:pt x="208" y="16"/>
                  </a:lnTo>
                  <a:lnTo>
                    <a:pt x="212" y="18"/>
                  </a:lnTo>
                  <a:lnTo>
                    <a:pt x="216" y="24"/>
                  </a:lnTo>
                  <a:lnTo>
                    <a:pt x="218" y="24"/>
                  </a:lnTo>
                  <a:lnTo>
                    <a:pt x="222" y="24"/>
                  </a:lnTo>
                  <a:lnTo>
                    <a:pt x="228" y="24"/>
                  </a:lnTo>
                  <a:lnTo>
                    <a:pt x="236" y="26"/>
                  </a:lnTo>
                  <a:lnTo>
                    <a:pt x="244" y="26"/>
                  </a:lnTo>
                  <a:lnTo>
                    <a:pt x="244" y="26"/>
                  </a:lnTo>
                  <a:lnTo>
                    <a:pt x="244" y="28"/>
                  </a:lnTo>
                  <a:lnTo>
                    <a:pt x="242" y="32"/>
                  </a:lnTo>
                  <a:lnTo>
                    <a:pt x="242" y="36"/>
                  </a:lnTo>
                  <a:lnTo>
                    <a:pt x="242" y="38"/>
                  </a:lnTo>
                  <a:lnTo>
                    <a:pt x="240" y="40"/>
                  </a:lnTo>
                  <a:lnTo>
                    <a:pt x="238" y="42"/>
                  </a:lnTo>
                  <a:lnTo>
                    <a:pt x="238" y="46"/>
                  </a:lnTo>
                  <a:lnTo>
                    <a:pt x="238" y="50"/>
                  </a:lnTo>
                  <a:lnTo>
                    <a:pt x="238" y="52"/>
                  </a:lnTo>
                  <a:lnTo>
                    <a:pt x="238" y="56"/>
                  </a:lnTo>
                  <a:lnTo>
                    <a:pt x="236" y="60"/>
                  </a:lnTo>
                  <a:lnTo>
                    <a:pt x="234" y="64"/>
                  </a:lnTo>
                  <a:lnTo>
                    <a:pt x="232" y="70"/>
                  </a:lnTo>
                  <a:lnTo>
                    <a:pt x="230" y="74"/>
                  </a:lnTo>
                  <a:lnTo>
                    <a:pt x="230" y="102"/>
                  </a:lnTo>
                  <a:lnTo>
                    <a:pt x="230" y="106"/>
                  </a:lnTo>
                  <a:lnTo>
                    <a:pt x="234" y="118"/>
                  </a:lnTo>
                  <a:lnTo>
                    <a:pt x="238" y="134"/>
                  </a:lnTo>
                  <a:lnTo>
                    <a:pt x="240" y="152"/>
                  </a:lnTo>
                  <a:lnTo>
                    <a:pt x="244" y="170"/>
                  </a:lnTo>
                  <a:lnTo>
                    <a:pt x="248" y="184"/>
                  </a:lnTo>
                  <a:lnTo>
                    <a:pt x="250" y="192"/>
                  </a:lnTo>
                  <a:lnTo>
                    <a:pt x="250" y="194"/>
                  </a:lnTo>
                  <a:lnTo>
                    <a:pt x="248" y="194"/>
                  </a:lnTo>
                  <a:lnTo>
                    <a:pt x="246" y="194"/>
                  </a:lnTo>
                  <a:lnTo>
                    <a:pt x="242" y="194"/>
                  </a:lnTo>
                  <a:lnTo>
                    <a:pt x="240" y="194"/>
                  </a:lnTo>
                  <a:lnTo>
                    <a:pt x="236" y="194"/>
                  </a:lnTo>
                  <a:lnTo>
                    <a:pt x="232" y="196"/>
                  </a:lnTo>
                  <a:lnTo>
                    <a:pt x="230" y="198"/>
                  </a:lnTo>
                  <a:lnTo>
                    <a:pt x="228" y="200"/>
                  </a:lnTo>
                  <a:lnTo>
                    <a:pt x="226" y="204"/>
                  </a:lnTo>
                  <a:lnTo>
                    <a:pt x="226" y="210"/>
                  </a:lnTo>
                  <a:lnTo>
                    <a:pt x="226" y="210"/>
                  </a:lnTo>
                  <a:lnTo>
                    <a:pt x="228" y="214"/>
                  </a:lnTo>
                  <a:lnTo>
                    <a:pt x="230" y="218"/>
                  </a:lnTo>
                  <a:lnTo>
                    <a:pt x="232" y="224"/>
                  </a:lnTo>
                  <a:lnTo>
                    <a:pt x="234" y="228"/>
                  </a:lnTo>
                  <a:lnTo>
                    <a:pt x="236" y="234"/>
                  </a:lnTo>
                  <a:lnTo>
                    <a:pt x="238" y="238"/>
                  </a:lnTo>
                  <a:lnTo>
                    <a:pt x="240" y="240"/>
                  </a:lnTo>
                  <a:lnTo>
                    <a:pt x="254" y="242"/>
                  </a:lnTo>
                  <a:lnTo>
                    <a:pt x="254" y="256"/>
                  </a:lnTo>
                  <a:lnTo>
                    <a:pt x="250" y="258"/>
                  </a:lnTo>
                  <a:lnTo>
                    <a:pt x="238" y="254"/>
                  </a:lnTo>
                  <a:lnTo>
                    <a:pt x="222" y="244"/>
                  </a:lnTo>
                  <a:lnTo>
                    <a:pt x="214" y="230"/>
                  </a:lnTo>
                  <a:lnTo>
                    <a:pt x="214" y="232"/>
                  </a:lnTo>
                  <a:lnTo>
                    <a:pt x="212" y="232"/>
                  </a:lnTo>
                  <a:lnTo>
                    <a:pt x="210" y="230"/>
                  </a:lnTo>
                  <a:lnTo>
                    <a:pt x="208" y="230"/>
                  </a:lnTo>
                  <a:lnTo>
                    <a:pt x="206" y="228"/>
                  </a:lnTo>
                  <a:lnTo>
                    <a:pt x="206" y="224"/>
                  </a:lnTo>
                  <a:lnTo>
                    <a:pt x="206" y="226"/>
                  </a:lnTo>
                  <a:lnTo>
                    <a:pt x="204" y="228"/>
                  </a:lnTo>
                  <a:lnTo>
                    <a:pt x="204" y="230"/>
                  </a:lnTo>
                  <a:lnTo>
                    <a:pt x="200" y="230"/>
                  </a:lnTo>
                  <a:lnTo>
                    <a:pt x="198" y="230"/>
                  </a:lnTo>
                  <a:lnTo>
                    <a:pt x="192" y="230"/>
                  </a:lnTo>
                  <a:lnTo>
                    <a:pt x="182" y="228"/>
                  </a:lnTo>
                  <a:lnTo>
                    <a:pt x="170" y="226"/>
                  </a:lnTo>
                  <a:lnTo>
                    <a:pt x="164" y="224"/>
                  </a:lnTo>
                  <a:lnTo>
                    <a:pt x="162" y="224"/>
                  </a:lnTo>
                  <a:lnTo>
                    <a:pt x="160" y="222"/>
                  </a:lnTo>
                  <a:lnTo>
                    <a:pt x="158" y="222"/>
                  </a:lnTo>
                  <a:lnTo>
                    <a:pt x="158" y="220"/>
                  </a:lnTo>
                  <a:lnTo>
                    <a:pt x="156" y="220"/>
                  </a:lnTo>
                  <a:lnTo>
                    <a:pt x="156" y="220"/>
                  </a:lnTo>
                  <a:lnTo>
                    <a:pt x="154" y="218"/>
                  </a:lnTo>
                  <a:lnTo>
                    <a:pt x="150" y="218"/>
                  </a:lnTo>
                  <a:lnTo>
                    <a:pt x="146" y="218"/>
                  </a:lnTo>
                  <a:lnTo>
                    <a:pt x="144" y="218"/>
                  </a:lnTo>
                  <a:lnTo>
                    <a:pt x="140" y="218"/>
                  </a:lnTo>
                  <a:lnTo>
                    <a:pt x="136" y="218"/>
                  </a:lnTo>
                  <a:lnTo>
                    <a:pt x="130" y="218"/>
                  </a:lnTo>
                  <a:lnTo>
                    <a:pt x="124" y="220"/>
                  </a:lnTo>
                  <a:lnTo>
                    <a:pt x="110" y="218"/>
                  </a:lnTo>
                  <a:lnTo>
                    <a:pt x="110" y="218"/>
                  </a:lnTo>
                  <a:lnTo>
                    <a:pt x="110" y="214"/>
                  </a:lnTo>
                  <a:lnTo>
                    <a:pt x="112" y="210"/>
                  </a:lnTo>
                  <a:lnTo>
                    <a:pt x="112" y="206"/>
                  </a:lnTo>
                  <a:lnTo>
                    <a:pt x="112" y="200"/>
                  </a:lnTo>
                  <a:lnTo>
                    <a:pt x="110" y="196"/>
                  </a:lnTo>
                  <a:lnTo>
                    <a:pt x="110" y="196"/>
                  </a:lnTo>
                  <a:lnTo>
                    <a:pt x="108" y="192"/>
                  </a:lnTo>
                  <a:lnTo>
                    <a:pt x="108" y="186"/>
                  </a:lnTo>
                  <a:lnTo>
                    <a:pt x="108" y="182"/>
                  </a:lnTo>
                  <a:lnTo>
                    <a:pt x="108" y="176"/>
                  </a:lnTo>
                  <a:lnTo>
                    <a:pt x="98" y="176"/>
                  </a:lnTo>
                  <a:lnTo>
                    <a:pt x="98" y="170"/>
                  </a:lnTo>
                  <a:lnTo>
                    <a:pt x="84" y="172"/>
                  </a:lnTo>
                  <a:lnTo>
                    <a:pt x="84" y="172"/>
                  </a:lnTo>
                  <a:lnTo>
                    <a:pt x="82" y="176"/>
                  </a:lnTo>
                  <a:lnTo>
                    <a:pt x="82" y="180"/>
                  </a:lnTo>
                  <a:lnTo>
                    <a:pt x="82" y="184"/>
                  </a:lnTo>
                  <a:lnTo>
                    <a:pt x="60" y="182"/>
                  </a:lnTo>
                  <a:lnTo>
                    <a:pt x="52" y="158"/>
                  </a:lnTo>
                  <a:lnTo>
                    <a:pt x="48" y="158"/>
                  </a:lnTo>
                  <a:lnTo>
                    <a:pt x="38" y="158"/>
                  </a:lnTo>
                  <a:lnTo>
                    <a:pt x="28" y="158"/>
                  </a:lnTo>
                  <a:lnTo>
                    <a:pt x="20" y="160"/>
                  </a:lnTo>
                  <a:lnTo>
                    <a:pt x="2" y="162"/>
                  </a:lnTo>
                  <a:lnTo>
                    <a:pt x="0" y="15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28" name="Freeform 289"/>
            <p:cNvSpPr/>
            <p:nvPr/>
          </p:nvSpPr>
          <p:spPr bwMode="gray">
            <a:xfrm>
              <a:off x="1099" y="3234"/>
              <a:ext cx="194" cy="120"/>
            </a:xfrm>
            <a:custGeom>
              <a:avLst/>
              <a:gdLst/>
              <a:ahLst/>
              <a:cxnLst>
                <a:cxn ang="0">
                  <a:pos x="142" y="2"/>
                </a:cxn>
                <a:cxn ang="0">
                  <a:pos x="138" y="2"/>
                </a:cxn>
                <a:cxn ang="0">
                  <a:pos x="132" y="2"/>
                </a:cxn>
                <a:cxn ang="0">
                  <a:pos x="124" y="4"/>
                </a:cxn>
                <a:cxn ang="0">
                  <a:pos x="120" y="8"/>
                </a:cxn>
                <a:cxn ang="0">
                  <a:pos x="118" y="18"/>
                </a:cxn>
                <a:cxn ang="0">
                  <a:pos x="120" y="22"/>
                </a:cxn>
                <a:cxn ang="0">
                  <a:pos x="124" y="32"/>
                </a:cxn>
                <a:cxn ang="0">
                  <a:pos x="128" y="42"/>
                </a:cxn>
                <a:cxn ang="0">
                  <a:pos x="132" y="48"/>
                </a:cxn>
                <a:cxn ang="0">
                  <a:pos x="146" y="64"/>
                </a:cxn>
                <a:cxn ang="0">
                  <a:pos x="130" y="62"/>
                </a:cxn>
                <a:cxn ang="0">
                  <a:pos x="106" y="38"/>
                </a:cxn>
                <a:cxn ang="0">
                  <a:pos x="104" y="40"/>
                </a:cxn>
                <a:cxn ang="0">
                  <a:pos x="100" y="38"/>
                </a:cxn>
                <a:cxn ang="0">
                  <a:pos x="98" y="32"/>
                </a:cxn>
                <a:cxn ang="0">
                  <a:pos x="96" y="36"/>
                </a:cxn>
                <a:cxn ang="0">
                  <a:pos x="92" y="38"/>
                </a:cxn>
                <a:cxn ang="0">
                  <a:pos x="84" y="38"/>
                </a:cxn>
                <a:cxn ang="0">
                  <a:pos x="62" y="34"/>
                </a:cxn>
                <a:cxn ang="0">
                  <a:pos x="54" y="32"/>
                </a:cxn>
                <a:cxn ang="0">
                  <a:pos x="50" y="30"/>
                </a:cxn>
                <a:cxn ang="0">
                  <a:pos x="48" y="28"/>
                </a:cxn>
                <a:cxn ang="0">
                  <a:pos x="46" y="26"/>
                </a:cxn>
                <a:cxn ang="0">
                  <a:pos x="38" y="26"/>
                </a:cxn>
                <a:cxn ang="0">
                  <a:pos x="32" y="26"/>
                </a:cxn>
                <a:cxn ang="0">
                  <a:pos x="22" y="26"/>
                </a:cxn>
                <a:cxn ang="0">
                  <a:pos x="16" y="28"/>
                </a:cxn>
                <a:cxn ang="0">
                  <a:pos x="16" y="38"/>
                </a:cxn>
                <a:cxn ang="0">
                  <a:pos x="14" y="48"/>
                </a:cxn>
                <a:cxn ang="0">
                  <a:pos x="16" y="54"/>
                </a:cxn>
                <a:cxn ang="0">
                  <a:pos x="0" y="102"/>
                </a:cxn>
                <a:cxn ang="0">
                  <a:pos x="2" y="104"/>
                </a:cxn>
                <a:cxn ang="0">
                  <a:pos x="8" y="112"/>
                </a:cxn>
                <a:cxn ang="0">
                  <a:pos x="18" y="118"/>
                </a:cxn>
                <a:cxn ang="0">
                  <a:pos x="24" y="116"/>
                </a:cxn>
                <a:cxn ang="0">
                  <a:pos x="36" y="116"/>
                </a:cxn>
                <a:cxn ang="0">
                  <a:pos x="48" y="116"/>
                </a:cxn>
                <a:cxn ang="0">
                  <a:pos x="60" y="118"/>
                </a:cxn>
                <a:cxn ang="0">
                  <a:pos x="72" y="120"/>
                </a:cxn>
                <a:cxn ang="0">
                  <a:pos x="82" y="120"/>
                </a:cxn>
                <a:cxn ang="0">
                  <a:pos x="102" y="118"/>
                </a:cxn>
                <a:cxn ang="0">
                  <a:pos x="114" y="104"/>
                </a:cxn>
                <a:cxn ang="0">
                  <a:pos x="192" y="64"/>
                </a:cxn>
                <a:cxn ang="0">
                  <a:pos x="194" y="50"/>
                </a:cxn>
                <a:cxn ang="0">
                  <a:pos x="190" y="34"/>
                </a:cxn>
                <a:cxn ang="0">
                  <a:pos x="174" y="10"/>
                </a:cxn>
                <a:cxn ang="0">
                  <a:pos x="142" y="0"/>
                </a:cxn>
              </a:cxnLst>
              <a:rect l="0" t="0" r="r" b="b"/>
              <a:pathLst>
                <a:path w="194" h="120">
                  <a:moveTo>
                    <a:pt x="142" y="0"/>
                  </a:moveTo>
                  <a:lnTo>
                    <a:pt x="142" y="2"/>
                  </a:lnTo>
                  <a:lnTo>
                    <a:pt x="140" y="2"/>
                  </a:lnTo>
                  <a:lnTo>
                    <a:pt x="138" y="2"/>
                  </a:lnTo>
                  <a:lnTo>
                    <a:pt x="134" y="2"/>
                  </a:lnTo>
                  <a:lnTo>
                    <a:pt x="132" y="2"/>
                  </a:lnTo>
                  <a:lnTo>
                    <a:pt x="128" y="2"/>
                  </a:lnTo>
                  <a:lnTo>
                    <a:pt x="124" y="4"/>
                  </a:lnTo>
                  <a:lnTo>
                    <a:pt x="122" y="6"/>
                  </a:lnTo>
                  <a:lnTo>
                    <a:pt x="120" y="8"/>
                  </a:lnTo>
                  <a:lnTo>
                    <a:pt x="118" y="12"/>
                  </a:lnTo>
                  <a:lnTo>
                    <a:pt x="118" y="18"/>
                  </a:lnTo>
                  <a:lnTo>
                    <a:pt x="118" y="18"/>
                  </a:lnTo>
                  <a:lnTo>
                    <a:pt x="120" y="22"/>
                  </a:lnTo>
                  <a:lnTo>
                    <a:pt x="122" y="26"/>
                  </a:lnTo>
                  <a:lnTo>
                    <a:pt x="124" y="32"/>
                  </a:lnTo>
                  <a:lnTo>
                    <a:pt x="126" y="36"/>
                  </a:lnTo>
                  <a:lnTo>
                    <a:pt x="128" y="42"/>
                  </a:lnTo>
                  <a:lnTo>
                    <a:pt x="130" y="46"/>
                  </a:lnTo>
                  <a:lnTo>
                    <a:pt x="132" y="48"/>
                  </a:lnTo>
                  <a:lnTo>
                    <a:pt x="146" y="50"/>
                  </a:lnTo>
                  <a:lnTo>
                    <a:pt x="146" y="64"/>
                  </a:lnTo>
                  <a:lnTo>
                    <a:pt x="142" y="66"/>
                  </a:lnTo>
                  <a:lnTo>
                    <a:pt x="130" y="62"/>
                  </a:lnTo>
                  <a:lnTo>
                    <a:pt x="114" y="52"/>
                  </a:lnTo>
                  <a:lnTo>
                    <a:pt x="106" y="38"/>
                  </a:lnTo>
                  <a:lnTo>
                    <a:pt x="106" y="40"/>
                  </a:lnTo>
                  <a:lnTo>
                    <a:pt x="104" y="40"/>
                  </a:lnTo>
                  <a:lnTo>
                    <a:pt x="102" y="38"/>
                  </a:lnTo>
                  <a:lnTo>
                    <a:pt x="100" y="38"/>
                  </a:lnTo>
                  <a:lnTo>
                    <a:pt x="98" y="36"/>
                  </a:lnTo>
                  <a:lnTo>
                    <a:pt x="98" y="32"/>
                  </a:lnTo>
                  <a:lnTo>
                    <a:pt x="98" y="34"/>
                  </a:lnTo>
                  <a:lnTo>
                    <a:pt x="96" y="36"/>
                  </a:lnTo>
                  <a:lnTo>
                    <a:pt x="96" y="38"/>
                  </a:lnTo>
                  <a:lnTo>
                    <a:pt x="92" y="38"/>
                  </a:lnTo>
                  <a:lnTo>
                    <a:pt x="90" y="38"/>
                  </a:lnTo>
                  <a:lnTo>
                    <a:pt x="84" y="38"/>
                  </a:lnTo>
                  <a:lnTo>
                    <a:pt x="74" y="36"/>
                  </a:lnTo>
                  <a:lnTo>
                    <a:pt x="62" y="34"/>
                  </a:lnTo>
                  <a:lnTo>
                    <a:pt x="56" y="32"/>
                  </a:lnTo>
                  <a:lnTo>
                    <a:pt x="54" y="32"/>
                  </a:lnTo>
                  <a:lnTo>
                    <a:pt x="52" y="30"/>
                  </a:lnTo>
                  <a:lnTo>
                    <a:pt x="50" y="30"/>
                  </a:lnTo>
                  <a:lnTo>
                    <a:pt x="50" y="28"/>
                  </a:lnTo>
                  <a:lnTo>
                    <a:pt x="48" y="28"/>
                  </a:lnTo>
                  <a:lnTo>
                    <a:pt x="48" y="28"/>
                  </a:lnTo>
                  <a:lnTo>
                    <a:pt x="46" y="26"/>
                  </a:lnTo>
                  <a:lnTo>
                    <a:pt x="42" y="26"/>
                  </a:lnTo>
                  <a:lnTo>
                    <a:pt x="38" y="26"/>
                  </a:lnTo>
                  <a:lnTo>
                    <a:pt x="36" y="26"/>
                  </a:lnTo>
                  <a:lnTo>
                    <a:pt x="32" y="26"/>
                  </a:lnTo>
                  <a:lnTo>
                    <a:pt x="28" y="26"/>
                  </a:lnTo>
                  <a:lnTo>
                    <a:pt x="22" y="26"/>
                  </a:lnTo>
                  <a:lnTo>
                    <a:pt x="16" y="28"/>
                  </a:lnTo>
                  <a:lnTo>
                    <a:pt x="16" y="28"/>
                  </a:lnTo>
                  <a:lnTo>
                    <a:pt x="16" y="32"/>
                  </a:lnTo>
                  <a:lnTo>
                    <a:pt x="16" y="38"/>
                  </a:lnTo>
                  <a:lnTo>
                    <a:pt x="14" y="42"/>
                  </a:lnTo>
                  <a:lnTo>
                    <a:pt x="14" y="48"/>
                  </a:lnTo>
                  <a:lnTo>
                    <a:pt x="16" y="52"/>
                  </a:lnTo>
                  <a:lnTo>
                    <a:pt x="16" y="54"/>
                  </a:lnTo>
                  <a:lnTo>
                    <a:pt x="0" y="56"/>
                  </a:lnTo>
                  <a:lnTo>
                    <a:pt x="0" y="102"/>
                  </a:lnTo>
                  <a:lnTo>
                    <a:pt x="0" y="102"/>
                  </a:lnTo>
                  <a:lnTo>
                    <a:pt x="2" y="104"/>
                  </a:lnTo>
                  <a:lnTo>
                    <a:pt x="4" y="108"/>
                  </a:lnTo>
                  <a:lnTo>
                    <a:pt x="8" y="112"/>
                  </a:lnTo>
                  <a:lnTo>
                    <a:pt x="12" y="114"/>
                  </a:lnTo>
                  <a:lnTo>
                    <a:pt x="18" y="118"/>
                  </a:lnTo>
                  <a:lnTo>
                    <a:pt x="20" y="118"/>
                  </a:lnTo>
                  <a:lnTo>
                    <a:pt x="24" y="116"/>
                  </a:lnTo>
                  <a:lnTo>
                    <a:pt x="30" y="116"/>
                  </a:lnTo>
                  <a:lnTo>
                    <a:pt x="36" y="116"/>
                  </a:lnTo>
                  <a:lnTo>
                    <a:pt x="46" y="116"/>
                  </a:lnTo>
                  <a:lnTo>
                    <a:pt x="48" y="116"/>
                  </a:lnTo>
                  <a:lnTo>
                    <a:pt x="54" y="116"/>
                  </a:lnTo>
                  <a:lnTo>
                    <a:pt x="60" y="118"/>
                  </a:lnTo>
                  <a:lnTo>
                    <a:pt x="66" y="118"/>
                  </a:lnTo>
                  <a:lnTo>
                    <a:pt x="72" y="120"/>
                  </a:lnTo>
                  <a:lnTo>
                    <a:pt x="78" y="120"/>
                  </a:lnTo>
                  <a:lnTo>
                    <a:pt x="82" y="120"/>
                  </a:lnTo>
                  <a:lnTo>
                    <a:pt x="90" y="120"/>
                  </a:lnTo>
                  <a:lnTo>
                    <a:pt x="102" y="118"/>
                  </a:lnTo>
                  <a:lnTo>
                    <a:pt x="110" y="114"/>
                  </a:lnTo>
                  <a:lnTo>
                    <a:pt x="114" y="104"/>
                  </a:lnTo>
                  <a:lnTo>
                    <a:pt x="192" y="88"/>
                  </a:lnTo>
                  <a:lnTo>
                    <a:pt x="192" y="64"/>
                  </a:lnTo>
                  <a:lnTo>
                    <a:pt x="190" y="56"/>
                  </a:lnTo>
                  <a:lnTo>
                    <a:pt x="194" y="50"/>
                  </a:lnTo>
                  <a:lnTo>
                    <a:pt x="194" y="46"/>
                  </a:lnTo>
                  <a:lnTo>
                    <a:pt x="190" y="34"/>
                  </a:lnTo>
                  <a:lnTo>
                    <a:pt x="184" y="20"/>
                  </a:lnTo>
                  <a:lnTo>
                    <a:pt x="174" y="10"/>
                  </a:lnTo>
                  <a:lnTo>
                    <a:pt x="160" y="4"/>
                  </a:lnTo>
                  <a:lnTo>
                    <a:pt x="142"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29" name="Freeform 290"/>
            <p:cNvSpPr/>
            <p:nvPr/>
          </p:nvSpPr>
          <p:spPr bwMode="gray">
            <a:xfrm>
              <a:off x="985" y="3342"/>
              <a:ext cx="192" cy="166"/>
            </a:xfrm>
            <a:custGeom>
              <a:avLst/>
              <a:gdLst/>
              <a:ahLst/>
              <a:cxnLst>
                <a:cxn ang="0">
                  <a:pos x="130" y="10"/>
                </a:cxn>
                <a:cxn ang="0">
                  <a:pos x="122" y="10"/>
                </a:cxn>
                <a:cxn ang="0">
                  <a:pos x="112" y="12"/>
                </a:cxn>
                <a:cxn ang="0">
                  <a:pos x="104" y="14"/>
                </a:cxn>
                <a:cxn ang="0">
                  <a:pos x="98" y="14"/>
                </a:cxn>
                <a:cxn ang="0">
                  <a:pos x="88" y="12"/>
                </a:cxn>
                <a:cxn ang="0">
                  <a:pos x="80" y="10"/>
                </a:cxn>
                <a:cxn ang="0">
                  <a:pos x="34" y="8"/>
                </a:cxn>
                <a:cxn ang="0">
                  <a:pos x="30" y="8"/>
                </a:cxn>
                <a:cxn ang="0">
                  <a:pos x="24" y="6"/>
                </a:cxn>
                <a:cxn ang="0">
                  <a:pos x="20" y="2"/>
                </a:cxn>
                <a:cxn ang="0">
                  <a:pos x="14" y="0"/>
                </a:cxn>
                <a:cxn ang="0">
                  <a:pos x="2" y="2"/>
                </a:cxn>
                <a:cxn ang="0">
                  <a:pos x="2" y="12"/>
                </a:cxn>
                <a:cxn ang="0">
                  <a:pos x="12" y="32"/>
                </a:cxn>
                <a:cxn ang="0">
                  <a:pos x="18" y="54"/>
                </a:cxn>
                <a:cxn ang="0">
                  <a:pos x="24" y="72"/>
                </a:cxn>
                <a:cxn ang="0">
                  <a:pos x="34" y="110"/>
                </a:cxn>
                <a:cxn ang="0">
                  <a:pos x="46" y="136"/>
                </a:cxn>
                <a:cxn ang="0">
                  <a:pos x="48" y="140"/>
                </a:cxn>
                <a:cxn ang="0">
                  <a:pos x="52" y="148"/>
                </a:cxn>
                <a:cxn ang="0">
                  <a:pos x="58" y="158"/>
                </a:cxn>
                <a:cxn ang="0">
                  <a:pos x="60" y="164"/>
                </a:cxn>
                <a:cxn ang="0">
                  <a:pos x="72" y="160"/>
                </a:cxn>
                <a:cxn ang="0">
                  <a:pos x="74" y="156"/>
                </a:cxn>
                <a:cxn ang="0">
                  <a:pos x="76" y="152"/>
                </a:cxn>
                <a:cxn ang="0">
                  <a:pos x="78" y="150"/>
                </a:cxn>
                <a:cxn ang="0">
                  <a:pos x="82" y="152"/>
                </a:cxn>
                <a:cxn ang="0">
                  <a:pos x="82" y="156"/>
                </a:cxn>
                <a:cxn ang="0">
                  <a:pos x="82" y="162"/>
                </a:cxn>
                <a:cxn ang="0">
                  <a:pos x="86" y="164"/>
                </a:cxn>
                <a:cxn ang="0">
                  <a:pos x="94" y="164"/>
                </a:cxn>
                <a:cxn ang="0">
                  <a:pos x="104" y="166"/>
                </a:cxn>
                <a:cxn ang="0">
                  <a:pos x="112" y="162"/>
                </a:cxn>
                <a:cxn ang="0">
                  <a:pos x="114" y="60"/>
                </a:cxn>
                <a:cxn ang="0">
                  <a:pos x="128" y="16"/>
                </a:cxn>
                <a:cxn ang="0">
                  <a:pos x="144" y="16"/>
                </a:cxn>
                <a:cxn ang="0">
                  <a:pos x="164" y="16"/>
                </a:cxn>
                <a:cxn ang="0">
                  <a:pos x="168" y="18"/>
                </a:cxn>
                <a:cxn ang="0">
                  <a:pos x="170" y="22"/>
                </a:cxn>
                <a:cxn ang="0">
                  <a:pos x="172" y="20"/>
                </a:cxn>
                <a:cxn ang="0">
                  <a:pos x="182" y="16"/>
                </a:cxn>
                <a:cxn ang="0">
                  <a:pos x="190" y="12"/>
                </a:cxn>
                <a:cxn ang="0">
                  <a:pos x="188" y="12"/>
                </a:cxn>
                <a:cxn ang="0">
                  <a:pos x="166" y="8"/>
                </a:cxn>
                <a:cxn ang="0">
                  <a:pos x="132" y="10"/>
                </a:cxn>
              </a:cxnLst>
              <a:rect l="0" t="0" r="r" b="b"/>
              <a:pathLst>
                <a:path w="192" h="166">
                  <a:moveTo>
                    <a:pt x="132" y="10"/>
                  </a:moveTo>
                  <a:lnTo>
                    <a:pt x="130" y="10"/>
                  </a:lnTo>
                  <a:lnTo>
                    <a:pt x="128" y="10"/>
                  </a:lnTo>
                  <a:lnTo>
                    <a:pt x="122" y="10"/>
                  </a:lnTo>
                  <a:lnTo>
                    <a:pt x="118" y="12"/>
                  </a:lnTo>
                  <a:lnTo>
                    <a:pt x="112" y="12"/>
                  </a:lnTo>
                  <a:lnTo>
                    <a:pt x="106" y="14"/>
                  </a:lnTo>
                  <a:lnTo>
                    <a:pt x="104" y="14"/>
                  </a:lnTo>
                  <a:lnTo>
                    <a:pt x="102" y="14"/>
                  </a:lnTo>
                  <a:lnTo>
                    <a:pt x="98" y="14"/>
                  </a:lnTo>
                  <a:lnTo>
                    <a:pt x="94" y="14"/>
                  </a:lnTo>
                  <a:lnTo>
                    <a:pt x="88" y="12"/>
                  </a:lnTo>
                  <a:lnTo>
                    <a:pt x="84" y="12"/>
                  </a:lnTo>
                  <a:lnTo>
                    <a:pt x="80" y="10"/>
                  </a:lnTo>
                  <a:lnTo>
                    <a:pt x="76" y="8"/>
                  </a:lnTo>
                  <a:lnTo>
                    <a:pt x="34" y="8"/>
                  </a:lnTo>
                  <a:lnTo>
                    <a:pt x="32" y="8"/>
                  </a:lnTo>
                  <a:lnTo>
                    <a:pt x="30" y="8"/>
                  </a:lnTo>
                  <a:lnTo>
                    <a:pt x="26" y="8"/>
                  </a:lnTo>
                  <a:lnTo>
                    <a:pt x="24" y="6"/>
                  </a:lnTo>
                  <a:lnTo>
                    <a:pt x="20" y="2"/>
                  </a:lnTo>
                  <a:lnTo>
                    <a:pt x="20" y="2"/>
                  </a:lnTo>
                  <a:lnTo>
                    <a:pt x="18" y="0"/>
                  </a:lnTo>
                  <a:lnTo>
                    <a:pt x="14" y="0"/>
                  </a:lnTo>
                  <a:lnTo>
                    <a:pt x="8" y="0"/>
                  </a:lnTo>
                  <a:lnTo>
                    <a:pt x="2" y="2"/>
                  </a:lnTo>
                  <a:lnTo>
                    <a:pt x="0" y="10"/>
                  </a:lnTo>
                  <a:lnTo>
                    <a:pt x="2" y="12"/>
                  </a:lnTo>
                  <a:lnTo>
                    <a:pt x="6" y="20"/>
                  </a:lnTo>
                  <a:lnTo>
                    <a:pt x="12" y="32"/>
                  </a:lnTo>
                  <a:lnTo>
                    <a:pt x="16" y="42"/>
                  </a:lnTo>
                  <a:lnTo>
                    <a:pt x="18" y="54"/>
                  </a:lnTo>
                  <a:lnTo>
                    <a:pt x="20" y="58"/>
                  </a:lnTo>
                  <a:lnTo>
                    <a:pt x="24" y="72"/>
                  </a:lnTo>
                  <a:lnTo>
                    <a:pt x="28" y="90"/>
                  </a:lnTo>
                  <a:lnTo>
                    <a:pt x="34" y="110"/>
                  </a:lnTo>
                  <a:lnTo>
                    <a:pt x="42" y="126"/>
                  </a:lnTo>
                  <a:lnTo>
                    <a:pt x="46" y="136"/>
                  </a:lnTo>
                  <a:lnTo>
                    <a:pt x="48" y="136"/>
                  </a:lnTo>
                  <a:lnTo>
                    <a:pt x="48" y="140"/>
                  </a:lnTo>
                  <a:lnTo>
                    <a:pt x="50" y="144"/>
                  </a:lnTo>
                  <a:lnTo>
                    <a:pt x="52" y="148"/>
                  </a:lnTo>
                  <a:lnTo>
                    <a:pt x="56" y="152"/>
                  </a:lnTo>
                  <a:lnTo>
                    <a:pt x="58" y="158"/>
                  </a:lnTo>
                  <a:lnTo>
                    <a:pt x="60" y="162"/>
                  </a:lnTo>
                  <a:lnTo>
                    <a:pt x="60" y="164"/>
                  </a:lnTo>
                  <a:lnTo>
                    <a:pt x="72" y="160"/>
                  </a:lnTo>
                  <a:lnTo>
                    <a:pt x="72" y="160"/>
                  </a:lnTo>
                  <a:lnTo>
                    <a:pt x="74" y="158"/>
                  </a:lnTo>
                  <a:lnTo>
                    <a:pt x="74" y="156"/>
                  </a:lnTo>
                  <a:lnTo>
                    <a:pt x="76" y="154"/>
                  </a:lnTo>
                  <a:lnTo>
                    <a:pt x="76" y="152"/>
                  </a:lnTo>
                  <a:lnTo>
                    <a:pt x="76" y="152"/>
                  </a:lnTo>
                  <a:lnTo>
                    <a:pt x="78" y="150"/>
                  </a:lnTo>
                  <a:lnTo>
                    <a:pt x="80" y="152"/>
                  </a:lnTo>
                  <a:lnTo>
                    <a:pt x="82" y="152"/>
                  </a:lnTo>
                  <a:lnTo>
                    <a:pt x="82" y="154"/>
                  </a:lnTo>
                  <a:lnTo>
                    <a:pt x="82" y="156"/>
                  </a:lnTo>
                  <a:lnTo>
                    <a:pt x="82" y="160"/>
                  </a:lnTo>
                  <a:lnTo>
                    <a:pt x="82" y="162"/>
                  </a:lnTo>
                  <a:lnTo>
                    <a:pt x="84" y="164"/>
                  </a:lnTo>
                  <a:lnTo>
                    <a:pt x="86" y="164"/>
                  </a:lnTo>
                  <a:lnTo>
                    <a:pt x="88" y="164"/>
                  </a:lnTo>
                  <a:lnTo>
                    <a:pt x="94" y="164"/>
                  </a:lnTo>
                  <a:lnTo>
                    <a:pt x="98" y="166"/>
                  </a:lnTo>
                  <a:lnTo>
                    <a:pt x="104" y="166"/>
                  </a:lnTo>
                  <a:lnTo>
                    <a:pt x="108" y="164"/>
                  </a:lnTo>
                  <a:lnTo>
                    <a:pt x="112" y="162"/>
                  </a:lnTo>
                  <a:lnTo>
                    <a:pt x="114" y="160"/>
                  </a:lnTo>
                  <a:lnTo>
                    <a:pt x="114" y="60"/>
                  </a:lnTo>
                  <a:lnTo>
                    <a:pt x="128" y="60"/>
                  </a:lnTo>
                  <a:lnTo>
                    <a:pt x="128" y="16"/>
                  </a:lnTo>
                  <a:lnTo>
                    <a:pt x="132" y="16"/>
                  </a:lnTo>
                  <a:lnTo>
                    <a:pt x="144" y="16"/>
                  </a:lnTo>
                  <a:lnTo>
                    <a:pt x="156" y="14"/>
                  </a:lnTo>
                  <a:lnTo>
                    <a:pt x="164" y="16"/>
                  </a:lnTo>
                  <a:lnTo>
                    <a:pt x="164" y="16"/>
                  </a:lnTo>
                  <a:lnTo>
                    <a:pt x="168" y="18"/>
                  </a:lnTo>
                  <a:lnTo>
                    <a:pt x="168" y="20"/>
                  </a:lnTo>
                  <a:lnTo>
                    <a:pt x="170" y="22"/>
                  </a:lnTo>
                  <a:lnTo>
                    <a:pt x="170" y="22"/>
                  </a:lnTo>
                  <a:lnTo>
                    <a:pt x="172" y="20"/>
                  </a:lnTo>
                  <a:lnTo>
                    <a:pt x="176" y="18"/>
                  </a:lnTo>
                  <a:lnTo>
                    <a:pt x="182" y="16"/>
                  </a:lnTo>
                  <a:lnTo>
                    <a:pt x="186" y="14"/>
                  </a:lnTo>
                  <a:lnTo>
                    <a:pt x="190" y="12"/>
                  </a:lnTo>
                  <a:lnTo>
                    <a:pt x="192" y="12"/>
                  </a:lnTo>
                  <a:lnTo>
                    <a:pt x="188" y="12"/>
                  </a:lnTo>
                  <a:lnTo>
                    <a:pt x="178" y="10"/>
                  </a:lnTo>
                  <a:lnTo>
                    <a:pt x="166" y="8"/>
                  </a:lnTo>
                  <a:lnTo>
                    <a:pt x="156" y="8"/>
                  </a:lnTo>
                  <a:lnTo>
                    <a:pt x="132" y="1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30" name="Freeform 291"/>
            <p:cNvSpPr/>
            <p:nvPr/>
          </p:nvSpPr>
          <p:spPr bwMode="gray">
            <a:xfrm>
              <a:off x="1099" y="3356"/>
              <a:ext cx="120" cy="138"/>
            </a:xfrm>
            <a:custGeom>
              <a:avLst/>
              <a:gdLst/>
              <a:ahLst/>
              <a:cxnLst>
                <a:cxn ang="0">
                  <a:pos x="98" y="48"/>
                </a:cxn>
                <a:cxn ang="0">
                  <a:pos x="98" y="44"/>
                </a:cxn>
                <a:cxn ang="0">
                  <a:pos x="96" y="38"/>
                </a:cxn>
                <a:cxn ang="0">
                  <a:pos x="90" y="32"/>
                </a:cxn>
                <a:cxn ang="0">
                  <a:pos x="88" y="28"/>
                </a:cxn>
                <a:cxn ang="0">
                  <a:pos x="84" y="22"/>
                </a:cxn>
                <a:cxn ang="0">
                  <a:pos x="80" y="10"/>
                </a:cxn>
                <a:cxn ang="0">
                  <a:pos x="78" y="0"/>
                </a:cxn>
                <a:cxn ang="0">
                  <a:pos x="76" y="0"/>
                </a:cxn>
                <a:cxn ang="0">
                  <a:pos x="68" y="2"/>
                </a:cxn>
                <a:cxn ang="0">
                  <a:pos x="60" y="6"/>
                </a:cxn>
                <a:cxn ang="0">
                  <a:pos x="56" y="10"/>
                </a:cxn>
                <a:cxn ang="0">
                  <a:pos x="46" y="2"/>
                </a:cxn>
                <a:cxn ang="0">
                  <a:pos x="26" y="2"/>
                </a:cxn>
                <a:cxn ang="0">
                  <a:pos x="14" y="4"/>
                </a:cxn>
                <a:cxn ang="0">
                  <a:pos x="0" y="48"/>
                </a:cxn>
                <a:cxn ang="0">
                  <a:pos x="2" y="102"/>
                </a:cxn>
                <a:cxn ang="0">
                  <a:pos x="6" y="104"/>
                </a:cxn>
                <a:cxn ang="0">
                  <a:pos x="12" y="112"/>
                </a:cxn>
                <a:cxn ang="0">
                  <a:pos x="12" y="126"/>
                </a:cxn>
                <a:cxn ang="0">
                  <a:pos x="10" y="128"/>
                </a:cxn>
                <a:cxn ang="0">
                  <a:pos x="8" y="134"/>
                </a:cxn>
                <a:cxn ang="0">
                  <a:pos x="12" y="138"/>
                </a:cxn>
                <a:cxn ang="0">
                  <a:pos x="20" y="136"/>
                </a:cxn>
                <a:cxn ang="0">
                  <a:pos x="32" y="130"/>
                </a:cxn>
                <a:cxn ang="0">
                  <a:pos x="40" y="124"/>
                </a:cxn>
                <a:cxn ang="0">
                  <a:pos x="42" y="118"/>
                </a:cxn>
                <a:cxn ang="0">
                  <a:pos x="44" y="112"/>
                </a:cxn>
                <a:cxn ang="0">
                  <a:pos x="46" y="110"/>
                </a:cxn>
                <a:cxn ang="0">
                  <a:pos x="52" y="108"/>
                </a:cxn>
                <a:cxn ang="0">
                  <a:pos x="60" y="110"/>
                </a:cxn>
                <a:cxn ang="0">
                  <a:pos x="64" y="114"/>
                </a:cxn>
                <a:cxn ang="0">
                  <a:pos x="70" y="116"/>
                </a:cxn>
                <a:cxn ang="0">
                  <a:pos x="74" y="114"/>
                </a:cxn>
                <a:cxn ang="0">
                  <a:pos x="76" y="106"/>
                </a:cxn>
                <a:cxn ang="0">
                  <a:pos x="82" y="98"/>
                </a:cxn>
                <a:cxn ang="0">
                  <a:pos x="90" y="90"/>
                </a:cxn>
                <a:cxn ang="0">
                  <a:pos x="94" y="88"/>
                </a:cxn>
                <a:cxn ang="0">
                  <a:pos x="104" y="84"/>
                </a:cxn>
                <a:cxn ang="0">
                  <a:pos x="108" y="80"/>
                </a:cxn>
                <a:cxn ang="0">
                  <a:pos x="112" y="78"/>
                </a:cxn>
                <a:cxn ang="0">
                  <a:pos x="118" y="72"/>
                </a:cxn>
                <a:cxn ang="0">
                  <a:pos x="120" y="68"/>
                </a:cxn>
                <a:cxn ang="0">
                  <a:pos x="116" y="62"/>
                </a:cxn>
                <a:cxn ang="0">
                  <a:pos x="112" y="60"/>
                </a:cxn>
                <a:cxn ang="0">
                  <a:pos x="110" y="60"/>
                </a:cxn>
                <a:cxn ang="0">
                  <a:pos x="106" y="56"/>
                </a:cxn>
                <a:cxn ang="0">
                  <a:pos x="102" y="48"/>
                </a:cxn>
              </a:cxnLst>
              <a:rect l="0" t="0" r="r" b="b"/>
              <a:pathLst>
                <a:path w="120" h="138">
                  <a:moveTo>
                    <a:pt x="102" y="48"/>
                  </a:moveTo>
                  <a:lnTo>
                    <a:pt x="98" y="48"/>
                  </a:lnTo>
                  <a:lnTo>
                    <a:pt x="100" y="46"/>
                  </a:lnTo>
                  <a:lnTo>
                    <a:pt x="98" y="44"/>
                  </a:lnTo>
                  <a:lnTo>
                    <a:pt x="98" y="40"/>
                  </a:lnTo>
                  <a:lnTo>
                    <a:pt x="96" y="38"/>
                  </a:lnTo>
                  <a:lnTo>
                    <a:pt x="92" y="34"/>
                  </a:lnTo>
                  <a:lnTo>
                    <a:pt x="90" y="32"/>
                  </a:lnTo>
                  <a:lnTo>
                    <a:pt x="90" y="30"/>
                  </a:lnTo>
                  <a:lnTo>
                    <a:pt x="88" y="28"/>
                  </a:lnTo>
                  <a:lnTo>
                    <a:pt x="86" y="26"/>
                  </a:lnTo>
                  <a:lnTo>
                    <a:pt x="84" y="22"/>
                  </a:lnTo>
                  <a:lnTo>
                    <a:pt x="82" y="16"/>
                  </a:lnTo>
                  <a:lnTo>
                    <a:pt x="80" y="10"/>
                  </a:lnTo>
                  <a:lnTo>
                    <a:pt x="80" y="4"/>
                  </a:lnTo>
                  <a:lnTo>
                    <a:pt x="78" y="0"/>
                  </a:lnTo>
                  <a:lnTo>
                    <a:pt x="78" y="0"/>
                  </a:lnTo>
                  <a:lnTo>
                    <a:pt x="76" y="0"/>
                  </a:lnTo>
                  <a:lnTo>
                    <a:pt x="72" y="0"/>
                  </a:lnTo>
                  <a:lnTo>
                    <a:pt x="68" y="2"/>
                  </a:lnTo>
                  <a:lnTo>
                    <a:pt x="64" y="4"/>
                  </a:lnTo>
                  <a:lnTo>
                    <a:pt x="60" y="6"/>
                  </a:lnTo>
                  <a:lnTo>
                    <a:pt x="56" y="8"/>
                  </a:lnTo>
                  <a:lnTo>
                    <a:pt x="56" y="10"/>
                  </a:lnTo>
                  <a:lnTo>
                    <a:pt x="52" y="4"/>
                  </a:lnTo>
                  <a:lnTo>
                    <a:pt x="46" y="2"/>
                  </a:lnTo>
                  <a:lnTo>
                    <a:pt x="36" y="0"/>
                  </a:lnTo>
                  <a:lnTo>
                    <a:pt x="26" y="2"/>
                  </a:lnTo>
                  <a:lnTo>
                    <a:pt x="18" y="2"/>
                  </a:lnTo>
                  <a:lnTo>
                    <a:pt x="14" y="4"/>
                  </a:lnTo>
                  <a:lnTo>
                    <a:pt x="14" y="46"/>
                  </a:lnTo>
                  <a:lnTo>
                    <a:pt x="0" y="48"/>
                  </a:lnTo>
                  <a:lnTo>
                    <a:pt x="0" y="100"/>
                  </a:lnTo>
                  <a:lnTo>
                    <a:pt x="2" y="102"/>
                  </a:lnTo>
                  <a:lnTo>
                    <a:pt x="4" y="102"/>
                  </a:lnTo>
                  <a:lnTo>
                    <a:pt x="6" y="104"/>
                  </a:lnTo>
                  <a:lnTo>
                    <a:pt x="10" y="108"/>
                  </a:lnTo>
                  <a:lnTo>
                    <a:pt x="12" y="112"/>
                  </a:lnTo>
                  <a:lnTo>
                    <a:pt x="14" y="118"/>
                  </a:lnTo>
                  <a:lnTo>
                    <a:pt x="12" y="126"/>
                  </a:lnTo>
                  <a:lnTo>
                    <a:pt x="12" y="126"/>
                  </a:lnTo>
                  <a:lnTo>
                    <a:pt x="10" y="128"/>
                  </a:lnTo>
                  <a:lnTo>
                    <a:pt x="8" y="130"/>
                  </a:lnTo>
                  <a:lnTo>
                    <a:pt x="8" y="134"/>
                  </a:lnTo>
                  <a:lnTo>
                    <a:pt x="10" y="136"/>
                  </a:lnTo>
                  <a:lnTo>
                    <a:pt x="12" y="138"/>
                  </a:lnTo>
                  <a:lnTo>
                    <a:pt x="16" y="138"/>
                  </a:lnTo>
                  <a:lnTo>
                    <a:pt x="20" y="136"/>
                  </a:lnTo>
                  <a:lnTo>
                    <a:pt x="26" y="134"/>
                  </a:lnTo>
                  <a:lnTo>
                    <a:pt x="32" y="130"/>
                  </a:lnTo>
                  <a:lnTo>
                    <a:pt x="38" y="124"/>
                  </a:lnTo>
                  <a:lnTo>
                    <a:pt x="40" y="124"/>
                  </a:lnTo>
                  <a:lnTo>
                    <a:pt x="40" y="122"/>
                  </a:lnTo>
                  <a:lnTo>
                    <a:pt x="42" y="118"/>
                  </a:lnTo>
                  <a:lnTo>
                    <a:pt x="44" y="116"/>
                  </a:lnTo>
                  <a:lnTo>
                    <a:pt x="44" y="112"/>
                  </a:lnTo>
                  <a:lnTo>
                    <a:pt x="44" y="112"/>
                  </a:lnTo>
                  <a:lnTo>
                    <a:pt x="46" y="110"/>
                  </a:lnTo>
                  <a:lnTo>
                    <a:pt x="50" y="110"/>
                  </a:lnTo>
                  <a:lnTo>
                    <a:pt x="52" y="108"/>
                  </a:lnTo>
                  <a:lnTo>
                    <a:pt x="56" y="108"/>
                  </a:lnTo>
                  <a:lnTo>
                    <a:pt x="60" y="110"/>
                  </a:lnTo>
                  <a:lnTo>
                    <a:pt x="64" y="114"/>
                  </a:lnTo>
                  <a:lnTo>
                    <a:pt x="64" y="114"/>
                  </a:lnTo>
                  <a:lnTo>
                    <a:pt x="68" y="116"/>
                  </a:lnTo>
                  <a:lnTo>
                    <a:pt x="70" y="116"/>
                  </a:lnTo>
                  <a:lnTo>
                    <a:pt x="74" y="116"/>
                  </a:lnTo>
                  <a:lnTo>
                    <a:pt x="74" y="114"/>
                  </a:lnTo>
                  <a:lnTo>
                    <a:pt x="74" y="112"/>
                  </a:lnTo>
                  <a:lnTo>
                    <a:pt x="76" y="106"/>
                  </a:lnTo>
                  <a:lnTo>
                    <a:pt x="80" y="102"/>
                  </a:lnTo>
                  <a:lnTo>
                    <a:pt x="82" y="98"/>
                  </a:lnTo>
                  <a:lnTo>
                    <a:pt x="86" y="94"/>
                  </a:lnTo>
                  <a:lnTo>
                    <a:pt x="90" y="90"/>
                  </a:lnTo>
                  <a:lnTo>
                    <a:pt x="90" y="90"/>
                  </a:lnTo>
                  <a:lnTo>
                    <a:pt x="94" y="88"/>
                  </a:lnTo>
                  <a:lnTo>
                    <a:pt x="98" y="86"/>
                  </a:lnTo>
                  <a:lnTo>
                    <a:pt x="104" y="84"/>
                  </a:lnTo>
                  <a:lnTo>
                    <a:pt x="106" y="82"/>
                  </a:lnTo>
                  <a:lnTo>
                    <a:pt x="108" y="80"/>
                  </a:lnTo>
                  <a:lnTo>
                    <a:pt x="110" y="78"/>
                  </a:lnTo>
                  <a:lnTo>
                    <a:pt x="112" y="78"/>
                  </a:lnTo>
                  <a:lnTo>
                    <a:pt x="116" y="76"/>
                  </a:lnTo>
                  <a:lnTo>
                    <a:pt x="118" y="72"/>
                  </a:lnTo>
                  <a:lnTo>
                    <a:pt x="120" y="70"/>
                  </a:lnTo>
                  <a:lnTo>
                    <a:pt x="120" y="68"/>
                  </a:lnTo>
                  <a:lnTo>
                    <a:pt x="120" y="66"/>
                  </a:lnTo>
                  <a:lnTo>
                    <a:pt x="116" y="62"/>
                  </a:lnTo>
                  <a:lnTo>
                    <a:pt x="112" y="60"/>
                  </a:lnTo>
                  <a:lnTo>
                    <a:pt x="112" y="60"/>
                  </a:lnTo>
                  <a:lnTo>
                    <a:pt x="110" y="60"/>
                  </a:lnTo>
                  <a:lnTo>
                    <a:pt x="110" y="60"/>
                  </a:lnTo>
                  <a:lnTo>
                    <a:pt x="108" y="58"/>
                  </a:lnTo>
                  <a:lnTo>
                    <a:pt x="106" y="56"/>
                  </a:lnTo>
                  <a:lnTo>
                    <a:pt x="104" y="54"/>
                  </a:lnTo>
                  <a:lnTo>
                    <a:pt x="102" y="4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31" name="Freeform 292"/>
            <p:cNvSpPr/>
            <p:nvPr/>
          </p:nvSpPr>
          <p:spPr bwMode="gray">
            <a:xfrm>
              <a:off x="1377" y="2960"/>
              <a:ext cx="116" cy="164"/>
            </a:xfrm>
            <a:custGeom>
              <a:avLst/>
              <a:gdLst/>
              <a:ahLst/>
              <a:cxnLst>
                <a:cxn ang="0">
                  <a:pos x="4" y="164"/>
                </a:cxn>
                <a:cxn ang="0">
                  <a:pos x="28" y="148"/>
                </a:cxn>
                <a:cxn ang="0">
                  <a:pos x="32" y="144"/>
                </a:cxn>
                <a:cxn ang="0">
                  <a:pos x="38" y="136"/>
                </a:cxn>
                <a:cxn ang="0">
                  <a:pos x="50" y="126"/>
                </a:cxn>
                <a:cxn ang="0">
                  <a:pos x="62" y="112"/>
                </a:cxn>
                <a:cxn ang="0">
                  <a:pos x="72" y="98"/>
                </a:cxn>
                <a:cxn ang="0">
                  <a:pos x="82" y="84"/>
                </a:cxn>
                <a:cxn ang="0">
                  <a:pos x="92" y="66"/>
                </a:cxn>
                <a:cxn ang="0">
                  <a:pos x="100" y="50"/>
                </a:cxn>
                <a:cxn ang="0">
                  <a:pos x="106" y="36"/>
                </a:cxn>
                <a:cxn ang="0">
                  <a:pos x="108" y="32"/>
                </a:cxn>
                <a:cxn ang="0">
                  <a:pos x="116" y="18"/>
                </a:cxn>
                <a:cxn ang="0">
                  <a:pos x="116" y="0"/>
                </a:cxn>
                <a:cxn ang="0">
                  <a:pos x="108" y="0"/>
                </a:cxn>
                <a:cxn ang="0">
                  <a:pos x="108" y="0"/>
                </a:cxn>
                <a:cxn ang="0">
                  <a:pos x="106" y="2"/>
                </a:cxn>
                <a:cxn ang="0">
                  <a:pos x="102" y="2"/>
                </a:cxn>
                <a:cxn ang="0">
                  <a:pos x="98" y="4"/>
                </a:cxn>
                <a:cxn ang="0">
                  <a:pos x="92" y="4"/>
                </a:cxn>
                <a:cxn ang="0">
                  <a:pos x="80" y="6"/>
                </a:cxn>
                <a:cxn ang="0">
                  <a:pos x="66" y="8"/>
                </a:cxn>
                <a:cxn ang="0">
                  <a:pos x="54" y="10"/>
                </a:cxn>
                <a:cxn ang="0">
                  <a:pos x="50" y="10"/>
                </a:cxn>
                <a:cxn ang="0">
                  <a:pos x="28" y="14"/>
                </a:cxn>
                <a:cxn ang="0">
                  <a:pos x="28" y="14"/>
                </a:cxn>
                <a:cxn ang="0">
                  <a:pos x="26" y="12"/>
                </a:cxn>
                <a:cxn ang="0">
                  <a:pos x="24" y="12"/>
                </a:cxn>
                <a:cxn ang="0">
                  <a:pos x="20" y="10"/>
                </a:cxn>
                <a:cxn ang="0">
                  <a:pos x="14" y="20"/>
                </a:cxn>
                <a:cxn ang="0">
                  <a:pos x="16" y="22"/>
                </a:cxn>
                <a:cxn ang="0">
                  <a:pos x="14" y="28"/>
                </a:cxn>
                <a:cxn ang="0">
                  <a:pos x="24" y="34"/>
                </a:cxn>
                <a:cxn ang="0">
                  <a:pos x="56" y="52"/>
                </a:cxn>
                <a:cxn ang="0">
                  <a:pos x="70" y="54"/>
                </a:cxn>
                <a:cxn ang="0">
                  <a:pos x="40" y="96"/>
                </a:cxn>
                <a:cxn ang="0">
                  <a:pos x="24" y="102"/>
                </a:cxn>
                <a:cxn ang="0">
                  <a:pos x="22" y="108"/>
                </a:cxn>
                <a:cxn ang="0">
                  <a:pos x="6" y="108"/>
                </a:cxn>
                <a:cxn ang="0">
                  <a:pos x="0" y="122"/>
                </a:cxn>
                <a:cxn ang="0">
                  <a:pos x="0" y="156"/>
                </a:cxn>
                <a:cxn ang="0">
                  <a:pos x="4" y="164"/>
                </a:cxn>
              </a:cxnLst>
              <a:rect l="0" t="0" r="r" b="b"/>
              <a:pathLst>
                <a:path w="116" h="164">
                  <a:moveTo>
                    <a:pt x="4" y="164"/>
                  </a:moveTo>
                  <a:lnTo>
                    <a:pt x="28" y="148"/>
                  </a:lnTo>
                  <a:lnTo>
                    <a:pt x="32" y="144"/>
                  </a:lnTo>
                  <a:lnTo>
                    <a:pt x="38" y="136"/>
                  </a:lnTo>
                  <a:lnTo>
                    <a:pt x="50" y="126"/>
                  </a:lnTo>
                  <a:lnTo>
                    <a:pt x="62" y="112"/>
                  </a:lnTo>
                  <a:lnTo>
                    <a:pt x="72" y="98"/>
                  </a:lnTo>
                  <a:lnTo>
                    <a:pt x="82" y="84"/>
                  </a:lnTo>
                  <a:lnTo>
                    <a:pt x="92" y="66"/>
                  </a:lnTo>
                  <a:lnTo>
                    <a:pt x="100" y="50"/>
                  </a:lnTo>
                  <a:lnTo>
                    <a:pt x="106" y="36"/>
                  </a:lnTo>
                  <a:lnTo>
                    <a:pt x="108" y="32"/>
                  </a:lnTo>
                  <a:lnTo>
                    <a:pt x="116" y="18"/>
                  </a:lnTo>
                  <a:lnTo>
                    <a:pt x="116" y="0"/>
                  </a:lnTo>
                  <a:lnTo>
                    <a:pt x="108" y="0"/>
                  </a:lnTo>
                  <a:lnTo>
                    <a:pt x="108" y="0"/>
                  </a:lnTo>
                  <a:lnTo>
                    <a:pt x="106" y="2"/>
                  </a:lnTo>
                  <a:lnTo>
                    <a:pt x="102" y="2"/>
                  </a:lnTo>
                  <a:lnTo>
                    <a:pt x="98" y="4"/>
                  </a:lnTo>
                  <a:lnTo>
                    <a:pt x="92" y="4"/>
                  </a:lnTo>
                  <a:lnTo>
                    <a:pt x="80" y="6"/>
                  </a:lnTo>
                  <a:lnTo>
                    <a:pt x="66" y="8"/>
                  </a:lnTo>
                  <a:lnTo>
                    <a:pt x="54" y="10"/>
                  </a:lnTo>
                  <a:lnTo>
                    <a:pt x="50" y="10"/>
                  </a:lnTo>
                  <a:lnTo>
                    <a:pt x="28" y="14"/>
                  </a:lnTo>
                  <a:lnTo>
                    <a:pt x="28" y="14"/>
                  </a:lnTo>
                  <a:lnTo>
                    <a:pt x="26" y="12"/>
                  </a:lnTo>
                  <a:lnTo>
                    <a:pt x="24" y="12"/>
                  </a:lnTo>
                  <a:lnTo>
                    <a:pt x="20" y="10"/>
                  </a:lnTo>
                  <a:lnTo>
                    <a:pt x="14" y="20"/>
                  </a:lnTo>
                  <a:lnTo>
                    <a:pt x="16" y="22"/>
                  </a:lnTo>
                  <a:lnTo>
                    <a:pt x="14" y="28"/>
                  </a:lnTo>
                  <a:lnTo>
                    <a:pt x="24" y="34"/>
                  </a:lnTo>
                  <a:lnTo>
                    <a:pt x="56" y="52"/>
                  </a:lnTo>
                  <a:lnTo>
                    <a:pt x="70" y="54"/>
                  </a:lnTo>
                  <a:lnTo>
                    <a:pt x="40" y="96"/>
                  </a:lnTo>
                  <a:lnTo>
                    <a:pt x="24" y="102"/>
                  </a:lnTo>
                  <a:lnTo>
                    <a:pt x="22" y="108"/>
                  </a:lnTo>
                  <a:lnTo>
                    <a:pt x="6" y="108"/>
                  </a:lnTo>
                  <a:lnTo>
                    <a:pt x="0" y="122"/>
                  </a:lnTo>
                  <a:lnTo>
                    <a:pt x="0" y="156"/>
                  </a:lnTo>
                  <a:lnTo>
                    <a:pt x="4" y="16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32" name="Freeform 293"/>
            <p:cNvSpPr/>
            <p:nvPr/>
          </p:nvSpPr>
          <p:spPr bwMode="gray">
            <a:xfrm>
              <a:off x="1277" y="3056"/>
              <a:ext cx="106" cy="124"/>
            </a:xfrm>
            <a:custGeom>
              <a:avLst/>
              <a:gdLst/>
              <a:ahLst/>
              <a:cxnLst>
                <a:cxn ang="0">
                  <a:pos x="66" y="116"/>
                </a:cxn>
                <a:cxn ang="0">
                  <a:pos x="82" y="100"/>
                </a:cxn>
                <a:cxn ang="0">
                  <a:pos x="102" y="68"/>
                </a:cxn>
                <a:cxn ang="0">
                  <a:pos x="104" y="68"/>
                </a:cxn>
                <a:cxn ang="0">
                  <a:pos x="100" y="60"/>
                </a:cxn>
                <a:cxn ang="0">
                  <a:pos x="100" y="26"/>
                </a:cxn>
                <a:cxn ang="0">
                  <a:pos x="106" y="12"/>
                </a:cxn>
                <a:cxn ang="0">
                  <a:pos x="104" y="6"/>
                </a:cxn>
                <a:cxn ang="0">
                  <a:pos x="84" y="10"/>
                </a:cxn>
                <a:cxn ang="0">
                  <a:pos x="76" y="18"/>
                </a:cxn>
                <a:cxn ang="0">
                  <a:pos x="58" y="16"/>
                </a:cxn>
                <a:cxn ang="0">
                  <a:pos x="40" y="0"/>
                </a:cxn>
                <a:cxn ang="0">
                  <a:pos x="26" y="0"/>
                </a:cxn>
                <a:cxn ang="0">
                  <a:pos x="26" y="0"/>
                </a:cxn>
                <a:cxn ang="0">
                  <a:pos x="26" y="0"/>
                </a:cxn>
                <a:cxn ang="0">
                  <a:pos x="24" y="2"/>
                </a:cxn>
                <a:cxn ang="0">
                  <a:pos x="22" y="4"/>
                </a:cxn>
                <a:cxn ang="0">
                  <a:pos x="16" y="4"/>
                </a:cxn>
                <a:cxn ang="0">
                  <a:pos x="8" y="6"/>
                </a:cxn>
                <a:cxn ang="0">
                  <a:pos x="10" y="12"/>
                </a:cxn>
                <a:cxn ang="0">
                  <a:pos x="14" y="40"/>
                </a:cxn>
                <a:cxn ang="0">
                  <a:pos x="0" y="56"/>
                </a:cxn>
                <a:cxn ang="0">
                  <a:pos x="0" y="56"/>
                </a:cxn>
                <a:cxn ang="0">
                  <a:pos x="2" y="58"/>
                </a:cxn>
                <a:cxn ang="0">
                  <a:pos x="4" y="62"/>
                </a:cxn>
                <a:cxn ang="0">
                  <a:pos x="4" y="66"/>
                </a:cxn>
                <a:cxn ang="0">
                  <a:pos x="6" y="70"/>
                </a:cxn>
                <a:cxn ang="0">
                  <a:pos x="4" y="74"/>
                </a:cxn>
                <a:cxn ang="0">
                  <a:pos x="2" y="78"/>
                </a:cxn>
                <a:cxn ang="0">
                  <a:pos x="46" y="110"/>
                </a:cxn>
                <a:cxn ang="0">
                  <a:pos x="46" y="110"/>
                </a:cxn>
                <a:cxn ang="0">
                  <a:pos x="48" y="112"/>
                </a:cxn>
                <a:cxn ang="0">
                  <a:pos x="48" y="114"/>
                </a:cxn>
                <a:cxn ang="0">
                  <a:pos x="50" y="116"/>
                </a:cxn>
                <a:cxn ang="0">
                  <a:pos x="62" y="124"/>
                </a:cxn>
              </a:cxnLst>
              <a:rect l="0" t="0" r="r" b="b"/>
              <a:pathLst>
                <a:path w="106" h="124">
                  <a:moveTo>
                    <a:pt x="66" y="116"/>
                  </a:moveTo>
                  <a:lnTo>
                    <a:pt x="82" y="100"/>
                  </a:lnTo>
                  <a:lnTo>
                    <a:pt x="102" y="68"/>
                  </a:lnTo>
                  <a:lnTo>
                    <a:pt x="104" y="68"/>
                  </a:lnTo>
                  <a:lnTo>
                    <a:pt x="100" y="60"/>
                  </a:lnTo>
                  <a:lnTo>
                    <a:pt x="100" y="26"/>
                  </a:lnTo>
                  <a:lnTo>
                    <a:pt x="106" y="12"/>
                  </a:lnTo>
                  <a:lnTo>
                    <a:pt x="104" y="6"/>
                  </a:lnTo>
                  <a:lnTo>
                    <a:pt x="84" y="10"/>
                  </a:lnTo>
                  <a:lnTo>
                    <a:pt x="76" y="18"/>
                  </a:lnTo>
                  <a:lnTo>
                    <a:pt x="58" y="16"/>
                  </a:lnTo>
                  <a:lnTo>
                    <a:pt x="40" y="0"/>
                  </a:lnTo>
                  <a:lnTo>
                    <a:pt x="26" y="0"/>
                  </a:lnTo>
                  <a:lnTo>
                    <a:pt x="26" y="0"/>
                  </a:lnTo>
                  <a:lnTo>
                    <a:pt x="26" y="0"/>
                  </a:lnTo>
                  <a:lnTo>
                    <a:pt x="24" y="2"/>
                  </a:lnTo>
                  <a:lnTo>
                    <a:pt x="22" y="4"/>
                  </a:lnTo>
                  <a:lnTo>
                    <a:pt x="16" y="4"/>
                  </a:lnTo>
                  <a:lnTo>
                    <a:pt x="8" y="6"/>
                  </a:lnTo>
                  <a:lnTo>
                    <a:pt x="10" y="12"/>
                  </a:lnTo>
                  <a:lnTo>
                    <a:pt x="14" y="40"/>
                  </a:lnTo>
                  <a:lnTo>
                    <a:pt x="0" y="56"/>
                  </a:lnTo>
                  <a:lnTo>
                    <a:pt x="0" y="56"/>
                  </a:lnTo>
                  <a:lnTo>
                    <a:pt x="2" y="58"/>
                  </a:lnTo>
                  <a:lnTo>
                    <a:pt x="4" y="62"/>
                  </a:lnTo>
                  <a:lnTo>
                    <a:pt x="4" y="66"/>
                  </a:lnTo>
                  <a:lnTo>
                    <a:pt x="6" y="70"/>
                  </a:lnTo>
                  <a:lnTo>
                    <a:pt x="4" y="74"/>
                  </a:lnTo>
                  <a:lnTo>
                    <a:pt x="2" y="78"/>
                  </a:lnTo>
                  <a:lnTo>
                    <a:pt x="46" y="110"/>
                  </a:lnTo>
                  <a:lnTo>
                    <a:pt x="46" y="110"/>
                  </a:lnTo>
                  <a:lnTo>
                    <a:pt x="48" y="112"/>
                  </a:lnTo>
                  <a:lnTo>
                    <a:pt x="48" y="114"/>
                  </a:lnTo>
                  <a:lnTo>
                    <a:pt x="50" y="116"/>
                  </a:lnTo>
                  <a:lnTo>
                    <a:pt x="62" y="12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33" name="Freeform 294"/>
            <p:cNvSpPr/>
            <p:nvPr/>
          </p:nvSpPr>
          <p:spPr bwMode="gray">
            <a:xfrm>
              <a:off x="1219" y="3062"/>
              <a:ext cx="72" cy="76"/>
            </a:xfrm>
            <a:custGeom>
              <a:avLst/>
              <a:gdLst/>
              <a:ahLst/>
              <a:cxnLst>
                <a:cxn ang="0">
                  <a:pos x="16" y="6"/>
                </a:cxn>
                <a:cxn ang="0">
                  <a:pos x="16" y="6"/>
                </a:cxn>
                <a:cxn ang="0">
                  <a:pos x="14" y="8"/>
                </a:cxn>
                <a:cxn ang="0">
                  <a:pos x="14" y="12"/>
                </a:cxn>
                <a:cxn ang="0">
                  <a:pos x="14" y="16"/>
                </a:cxn>
                <a:cxn ang="0">
                  <a:pos x="14" y="18"/>
                </a:cxn>
                <a:cxn ang="0">
                  <a:pos x="12" y="20"/>
                </a:cxn>
                <a:cxn ang="0">
                  <a:pos x="10" y="22"/>
                </a:cxn>
                <a:cxn ang="0">
                  <a:pos x="10" y="26"/>
                </a:cxn>
                <a:cxn ang="0">
                  <a:pos x="10" y="30"/>
                </a:cxn>
                <a:cxn ang="0">
                  <a:pos x="10" y="32"/>
                </a:cxn>
                <a:cxn ang="0">
                  <a:pos x="8" y="34"/>
                </a:cxn>
                <a:cxn ang="0">
                  <a:pos x="8" y="38"/>
                </a:cxn>
                <a:cxn ang="0">
                  <a:pos x="6" y="44"/>
                </a:cxn>
                <a:cxn ang="0">
                  <a:pos x="4" y="48"/>
                </a:cxn>
                <a:cxn ang="0">
                  <a:pos x="2" y="52"/>
                </a:cxn>
                <a:cxn ang="0">
                  <a:pos x="2" y="54"/>
                </a:cxn>
                <a:cxn ang="0">
                  <a:pos x="0" y="58"/>
                </a:cxn>
                <a:cxn ang="0">
                  <a:pos x="0" y="62"/>
                </a:cxn>
                <a:cxn ang="0">
                  <a:pos x="0" y="68"/>
                </a:cxn>
                <a:cxn ang="0">
                  <a:pos x="2" y="72"/>
                </a:cxn>
                <a:cxn ang="0">
                  <a:pos x="2" y="76"/>
                </a:cxn>
                <a:cxn ang="0">
                  <a:pos x="4" y="76"/>
                </a:cxn>
                <a:cxn ang="0">
                  <a:pos x="8" y="74"/>
                </a:cxn>
                <a:cxn ang="0">
                  <a:pos x="12" y="74"/>
                </a:cxn>
                <a:cxn ang="0">
                  <a:pos x="18" y="72"/>
                </a:cxn>
                <a:cxn ang="0">
                  <a:pos x="24" y="70"/>
                </a:cxn>
                <a:cxn ang="0">
                  <a:pos x="28" y="68"/>
                </a:cxn>
                <a:cxn ang="0">
                  <a:pos x="44" y="56"/>
                </a:cxn>
                <a:cxn ang="0">
                  <a:pos x="44" y="54"/>
                </a:cxn>
                <a:cxn ang="0">
                  <a:pos x="44" y="54"/>
                </a:cxn>
                <a:cxn ang="0">
                  <a:pos x="44" y="52"/>
                </a:cxn>
                <a:cxn ang="0">
                  <a:pos x="46" y="50"/>
                </a:cxn>
                <a:cxn ang="0">
                  <a:pos x="50" y="50"/>
                </a:cxn>
                <a:cxn ang="0">
                  <a:pos x="56" y="50"/>
                </a:cxn>
                <a:cxn ang="0">
                  <a:pos x="72" y="34"/>
                </a:cxn>
                <a:cxn ang="0">
                  <a:pos x="68" y="10"/>
                </a:cxn>
                <a:cxn ang="0">
                  <a:pos x="68" y="8"/>
                </a:cxn>
                <a:cxn ang="0">
                  <a:pos x="68" y="6"/>
                </a:cxn>
                <a:cxn ang="0">
                  <a:pos x="68" y="4"/>
                </a:cxn>
                <a:cxn ang="0">
                  <a:pos x="66" y="2"/>
                </a:cxn>
                <a:cxn ang="0">
                  <a:pos x="64" y="0"/>
                </a:cxn>
                <a:cxn ang="0">
                  <a:pos x="64" y="0"/>
                </a:cxn>
                <a:cxn ang="0">
                  <a:pos x="60" y="2"/>
                </a:cxn>
                <a:cxn ang="0">
                  <a:pos x="54" y="2"/>
                </a:cxn>
                <a:cxn ang="0">
                  <a:pos x="48" y="2"/>
                </a:cxn>
                <a:cxn ang="0">
                  <a:pos x="44" y="4"/>
                </a:cxn>
                <a:cxn ang="0">
                  <a:pos x="42" y="4"/>
                </a:cxn>
                <a:cxn ang="0">
                  <a:pos x="22" y="4"/>
                </a:cxn>
                <a:cxn ang="0">
                  <a:pos x="16" y="6"/>
                </a:cxn>
              </a:cxnLst>
              <a:rect l="0" t="0" r="r" b="b"/>
              <a:pathLst>
                <a:path w="72" h="76">
                  <a:moveTo>
                    <a:pt x="16" y="6"/>
                  </a:moveTo>
                  <a:lnTo>
                    <a:pt x="16" y="6"/>
                  </a:lnTo>
                  <a:lnTo>
                    <a:pt x="14" y="8"/>
                  </a:lnTo>
                  <a:lnTo>
                    <a:pt x="14" y="12"/>
                  </a:lnTo>
                  <a:lnTo>
                    <a:pt x="14" y="16"/>
                  </a:lnTo>
                  <a:lnTo>
                    <a:pt x="14" y="18"/>
                  </a:lnTo>
                  <a:lnTo>
                    <a:pt x="12" y="20"/>
                  </a:lnTo>
                  <a:lnTo>
                    <a:pt x="10" y="22"/>
                  </a:lnTo>
                  <a:lnTo>
                    <a:pt x="10" y="26"/>
                  </a:lnTo>
                  <a:lnTo>
                    <a:pt x="10" y="30"/>
                  </a:lnTo>
                  <a:lnTo>
                    <a:pt x="10" y="32"/>
                  </a:lnTo>
                  <a:lnTo>
                    <a:pt x="8" y="34"/>
                  </a:lnTo>
                  <a:lnTo>
                    <a:pt x="8" y="38"/>
                  </a:lnTo>
                  <a:lnTo>
                    <a:pt x="6" y="44"/>
                  </a:lnTo>
                  <a:lnTo>
                    <a:pt x="4" y="48"/>
                  </a:lnTo>
                  <a:lnTo>
                    <a:pt x="2" y="52"/>
                  </a:lnTo>
                  <a:lnTo>
                    <a:pt x="2" y="54"/>
                  </a:lnTo>
                  <a:lnTo>
                    <a:pt x="0" y="58"/>
                  </a:lnTo>
                  <a:lnTo>
                    <a:pt x="0" y="62"/>
                  </a:lnTo>
                  <a:lnTo>
                    <a:pt x="0" y="68"/>
                  </a:lnTo>
                  <a:lnTo>
                    <a:pt x="2" y="72"/>
                  </a:lnTo>
                  <a:lnTo>
                    <a:pt x="2" y="76"/>
                  </a:lnTo>
                  <a:lnTo>
                    <a:pt x="4" y="76"/>
                  </a:lnTo>
                  <a:lnTo>
                    <a:pt x="8" y="74"/>
                  </a:lnTo>
                  <a:lnTo>
                    <a:pt x="12" y="74"/>
                  </a:lnTo>
                  <a:lnTo>
                    <a:pt x="18" y="72"/>
                  </a:lnTo>
                  <a:lnTo>
                    <a:pt x="24" y="70"/>
                  </a:lnTo>
                  <a:lnTo>
                    <a:pt x="28" y="68"/>
                  </a:lnTo>
                  <a:lnTo>
                    <a:pt x="44" y="56"/>
                  </a:lnTo>
                  <a:lnTo>
                    <a:pt x="44" y="54"/>
                  </a:lnTo>
                  <a:lnTo>
                    <a:pt x="44" y="54"/>
                  </a:lnTo>
                  <a:lnTo>
                    <a:pt x="44" y="52"/>
                  </a:lnTo>
                  <a:lnTo>
                    <a:pt x="46" y="50"/>
                  </a:lnTo>
                  <a:lnTo>
                    <a:pt x="50" y="50"/>
                  </a:lnTo>
                  <a:lnTo>
                    <a:pt x="56" y="50"/>
                  </a:lnTo>
                  <a:lnTo>
                    <a:pt x="72" y="34"/>
                  </a:lnTo>
                  <a:lnTo>
                    <a:pt x="68" y="10"/>
                  </a:lnTo>
                  <a:lnTo>
                    <a:pt x="68" y="8"/>
                  </a:lnTo>
                  <a:lnTo>
                    <a:pt x="68" y="6"/>
                  </a:lnTo>
                  <a:lnTo>
                    <a:pt x="68" y="4"/>
                  </a:lnTo>
                  <a:lnTo>
                    <a:pt x="66" y="2"/>
                  </a:lnTo>
                  <a:lnTo>
                    <a:pt x="64" y="0"/>
                  </a:lnTo>
                  <a:lnTo>
                    <a:pt x="64" y="0"/>
                  </a:lnTo>
                  <a:lnTo>
                    <a:pt x="60" y="2"/>
                  </a:lnTo>
                  <a:lnTo>
                    <a:pt x="54" y="2"/>
                  </a:lnTo>
                  <a:lnTo>
                    <a:pt x="48" y="2"/>
                  </a:lnTo>
                  <a:lnTo>
                    <a:pt x="44" y="4"/>
                  </a:lnTo>
                  <a:lnTo>
                    <a:pt x="42" y="4"/>
                  </a:lnTo>
                  <a:lnTo>
                    <a:pt x="22" y="4"/>
                  </a:lnTo>
                  <a:lnTo>
                    <a:pt x="16" y="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34" name="Freeform 295"/>
            <p:cNvSpPr/>
            <p:nvPr/>
          </p:nvSpPr>
          <p:spPr bwMode="gray">
            <a:xfrm>
              <a:off x="1271" y="2884"/>
              <a:ext cx="178" cy="190"/>
            </a:xfrm>
            <a:custGeom>
              <a:avLst/>
              <a:gdLst/>
              <a:ahLst/>
              <a:cxnLst>
                <a:cxn ang="0">
                  <a:pos x="66" y="0"/>
                </a:cxn>
                <a:cxn ang="0">
                  <a:pos x="62" y="4"/>
                </a:cxn>
                <a:cxn ang="0">
                  <a:pos x="56" y="10"/>
                </a:cxn>
                <a:cxn ang="0">
                  <a:pos x="52" y="12"/>
                </a:cxn>
                <a:cxn ang="0">
                  <a:pos x="46" y="18"/>
                </a:cxn>
                <a:cxn ang="0">
                  <a:pos x="40" y="26"/>
                </a:cxn>
                <a:cxn ang="0">
                  <a:pos x="36" y="30"/>
                </a:cxn>
                <a:cxn ang="0">
                  <a:pos x="30" y="50"/>
                </a:cxn>
                <a:cxn ang="0">
                  <a:pos x="24" y="62"/>
                </a:cxn>
                <a:cxn ang="0">
                  <a:pos x="12" y="76"/>
                </a:cxn>
                <a:cxn ang="0">
                  <a:pos x="6" y="86"/>
                </a:cxn>
                <a:cxn ang="0">
                  <a:pos x="4" y="90"/>
                </a:cxn>
                <a:cxn ang="0">
                  <a:pos x="4" y="104"/>
                </a:cxn>
                <a:cxn ang="0">
                  <a:pos x="4" y="112"/>
                </a:cxn>
                <a:cxn ang="0">
                  <a:pos x="0" y="116"/>
                </a:cxn>
                <a:cxn ang="0">
                  <a:pos x="0" y="122"/>
                </a:cxn>
                <a:cxn ang="0">
                  <a:pos x="4" y="126"/>
                </a:cxn>
                <a:cxn ang="0">
                  <a:pos x="8" y="128"/>
                </a:cxn>
                <a:cxn ang="0">
                  <a:pos x="14" y="134"/>
                </a:cxn>
                <a:cxn ang="0">
                  <a:pos x="22" y="144"/>
                </a:cxn>
                <a:cxn ang="0">
                  <a:pos x="28" y="152"/>
                </a:cxn>
                <a:cxn ang="0">
                  <a:pos x="30" y="154"/>
                </a:cxn>
                <a:cxn ang="0">
                  <a:pos x="46" y="172"/>
                </a:cxn>
                <a:cxn ang="0">
                  <a:pos x="82" y="190"/>
                </a:cxn>
                <a:cxn ang="0">
                  <a:pos x="110" y="178"/>
                </a:cxn>
                <a:cxn ang="0">
                  <a:pos x="128" y="184"/>
                </a:cxn>
                <a:cxn ang="0">
                  <a:pos x="146" y="172"/>
                </a:cxn>
                <a:cxn ang="0">
                  <a:pos x="162" y="128"/>
                </a:cxn>
                <a:cxn ang="0">
                  <a:pos x="120" y="104"/>
                </a:cxn>
                <a:cxn ang="0">
                  <a:pos x="120" y="96"/>
                </a:cxn>
                <a:cxn ang="0">
                  <a:pos x="104" y="80"/>
                </a:cxn>
                <a:cxn ang="0">
                  <a:pos x="114" y="74"/>
                </a:cxn>
                <a:cxn ang="0">
                  <a:pos x="118" y="68"/>
                </a:cxn>
                <a:cxn ang="0">
                  <a:pos x="118" y="66"/>
                </a:cxn>
                <a:cxn ang="0">
                  <a:pos x="114" y="60"/>
                </a:cxn>
                <a:cxn ang="0">
                  <a:pos x="104" y="50"/>
                </a:cxn>
                <a:cxn ang="0">
                  <a:pos x="96" y="42"/>
                </a:cxn>
                <a:cxn ang="0">
                  <a:pos x="90" y="38"/>
                </a:cxn>
                <a:cxn ang="0">
                  <a:pos x="82" y="30"/>
                </a:cxn>
                <a:cxn ang="0">
                  <a:pos x="76" y="20"/>
                </a:cxn>
                <a:cxn ang="0">
                  <a:pos x="72" y="14"/>
                </a:cxn>
                <a:cxn ang="0">
                  <a:pos x="70" y="10"/>
                </a:cxn>
                <a:cxn ang="0">
                  <a:pos x="66" y="0"/>
                </a:cxn>
              </a:cxnLst>
              <a:rect l="0" t="0" r="r" b="b"/>
              <a:pathLst>
                <a:path w="178" h="190">
                  <a:moveTo>
                    <a:pt x="66" y="0"/>
                  </a:moveTo>
                  <a:lnTo>
                    <a:pt x="66" y="0"/>
                  </a:lnTo>
                  <a:lnTo>
                    <a:pt x="64" y="2"/>
                  </a:lnTo>
                  <a:lnTo>
                    <a:pt x="62" y="4"/>
                  </a:lnTo>
                  <a:lnTo>
                    <a:pt x="58" y="8"/>
                  </a:lnTo>
                  <a:lnTo>
                    <a:pt x="56" y="10"/>
                  </a:lnTo>
                  <a:lnTo>
                    <a:pt x="54" y="10"/>
                  </a:lnTo>
                  <a:lnTo>
                    <a:pt x="52" y="12"/>
                  </a:lnTo>
                  <a:lnTo>
                    <a:pt x="48" y="14"/>
                  </a:lnTo>
                  <a:lnTo>
                    <a:pt x="46" y="18"/>
                  </a:lnTo>
                  <a:lnTo>
                    <a:pt x="42" y="22"/>
                  </a:lnTo>
                  <a:lnTo>
                    <a:pt x="40" y="26"/>
                  </a:lnTo>
                  <a:lnTo>
                    <a:pt x="38" y="28"/>
                  </a:lnTo>
                  <a:lnTo>
                    <a:pt x="36" y="30"/>
                  </a:lnTo>
                  <a:lnTo>
                    <a:pt x="34" y="40"/>
                  </a:lnTo>
                  <a:lnTo>
                    <a:pt x="30" y="50"/>
                  </a:lnTo>
                  <a:lnTo>
                    <a:pt x="26" y="60"/>
                  </a:lnTo>
                  <a:lnTo>
                    <a:pt x="24" y="62"/>
                  </a:lnTo>
                  <a:lnTo>
                    <a:pt x="16" y="68"/>
                  </a:lnTo>
                  <a:lnTo>
                    <a:pt x="12" y="76"/>
                  </a:lnTo>
                  <a:lnTo>
                    <a:pt x="8" y="82"/>
                  </a:lnTo>
                  <a:lnTo>
                    <a:pt x="6" y="86"/>
                  </a:lnTo>
                  <a:lnTo>
                    <a:pt x="4" y="90"/>
                  </a:lnTo>
                  <a:lnTo>
                    <a:pt x="4" y="90"/>
                  </a:lnTo>
                  <a:lnTo>
                    <a:pt x="4" y="98"/>
                  </a:lnTo>
                  <a:lnTo>
                    <a:pt x="4" y="104"/>
                  </a:lnTo>
                  <a:lnTo>
                    <a:pt x="4" y="108"/>
                  </a:lnTo>
                  <a:lnTo>
                    <a:pt x="4" y="112"/>
                  </a:lnTo>
                  <a:lnTo>
                    <a:pt x="4" y="114"/>
                  </a:lnTo>
                  <a:lnTo>
                    <a:pt x="0" y="116"/>
                  </a:lnTo>
                  <a:lnTo>
                    <a:pt x="0" y="120"/>
                  </a:lnTo>
                  <a:lnTo>
                    <a:pt x="0" y="122"/>
                  </a:lnTo>
                  <a:lnTo>
                    <a:pt x="2" y="124"/>
                  </a:lnTo>
                  <a:lnTo>
                    <a:pt x="4" y="126"/>
                  </a:lnTo>
                  <a:lnTo>
                    <a:pt x="6" y="126"/>
                  </a:lnTo>
                  <a:lnTo>
                    <a:pt x="8" y="128"/>
                  </a:lnTo>
                  <a:lnTo>
                    <a:pt x="10" y="130"/>
                  </a:lnTo>
                  <a:lnTo>
                    <a:pt x="14" y="134"/>
                  </a:lnTo>
                  <a:lnTo>
                    <a:pt x="18" y="140"/>
                  </a:lnTo>
                  <a:lnTo>
                    <a:pt x="22" y="144"/>
                  </a:lnTo>
                  <a:lnTo>
                    <a:pt x="24" y="148"/>
                  </a:lnTo>
                  <a:lnTo>
                    <a:pt x="28" y="152"/>
                  </a:lnTo>
                  <a:lnTo>
                    <a:pt x="28" y="154"/>
                  </a:lnTo>
                  <a:lnTo>
                    <a:pt x="30" y="154"/>
                  </a:lnTo>
                  <a:lnTo>
                    <a:pt x="32" y="172"/>
                  </a:lnTo>
                  <a:lnTo>
                    <a:pt x="46" y="172"/>
                  </a:lnTo>
                  <a:lnTo>
                    <a:pt x="64" y="188"/>
                  </a:lnTo>
                  <a:lnTo>
                    <a:pt x="82" y="190"/>
                  </a:lnTo>
                  <a:lnTo>
                    <a:pt x="90" y="182"/>
                  </a:lnTo>
                  <a:lnTo>
                    <a:pt x="110" y="178"/>
                  </a:lnTo>
                  <a:lnTo>
                    <a:pt x="112" y="184"/>
                  </a:lnTo>
                  <a:lnTo>
                    <a:pt x="128" y="184"/>
                  </a:lnTo>
                  <a:lnTo>
                    <a:pt x="130" y="178"/>
                  </a:lnTo>
                  <a:lnTo>
                    <a:pt x="146" y="172"/>
                  </a:lnTo>
                  <a:lnTo>
                    <a:pt x="178" y="130"/>
                  </a:lnTo>
                  <a:lnTo>
                    <a:pt x="162" y="128"/>
                  </a:lnTo>
                  <a:lnTo>
                    <a:pt x="130" y="110"/>
                  </a:lnTo>
                  <a:lnTo>
                    <a:pt x="120" y="104"/>
                  </a:lnTo>
                  <a:lnTo>
                    <a:pt x="122" y="98"/>
                  </a:lnTo>
                  <a:lnTo>
                    <a:pt x="120" y="96"/>
                  </a:lnTo>
                  <a:lnTo>
                    <a:pt x="106" y="92"/>
                  </a:lnTo>
                  <a:lnTo>
                    <a:pt x="104" y="80"/>
                  </a:lnTo>
                  <a:lnTo>
                    <a:pt x="112" y="72"/>
                  </a:lnTo>
                  <a:lnTo>
                    <a:pt x="114" y="74"/>
                  </a:lnTo>
                  <a:lnTo>
                    <a:pt x="118" y="70"/>
                  </a:lnTo>
                  <a:lnTo>
                    <a:pt x="118" y="68"/>
                  </a:lnTo>
                  <a:lnTo>
                    <a:pt x="118" y="68"/>
                  </a:lnTo>
                  <a:lnTo>
                    <a:pt x="118" y="66"/>
                  </a:lnTo>
                  <a:lnTo>
                    <a:pt x="116" y="64"/>
                  </a:lnTo>
                  <a:lnTo>
                    <a:pt x="114" y="60"/>
                  </a:lnTo>
                  <a:lnTo>
                    <a:pt x="110" y="56"/>
                  </a:lnTo>
                  <a:lnTo>
                    <a:pt x="104" y="50"/>
                  </a:lnTo>
                  <a:lnTo>
                    <a:pt x="96" y="44"/>
                  </a:lnTo>
                  <a:lnTo>
                    <a:pt x="96" y="42"/>
                  </a:lnTo>
                  <a:lnTo>
                    <a:pt x="94" y="40"/>
                  </a:lnTo>
                  <a:lnTo>
                    <a:pt x="90" y="38"/>
                  </a:lnTo>
                  <a:lnTo>
                    <a:pt x="86" y="34"/>
                  </a:lnTo>
                  <a:lnTo>
                    <a:pt x="82" y="30"/>
                  </a:lnTo>
                  <a:lnTo>
                    <a:pt x="78" y="26"/>
                  </a:lnTo>
                  <a:lnTo>
                    <a:pt x="76" y="20"/>
                  </a:lnTo>
                  <a:lnTo>
                    <a:pt x="74" y="16"/>
                  </a:lnTo>
                  <a:lnTo>
                    <a:pt x="72" y="14"/>
                  </a:lnTo>
                  <a:lnTo>
                    <a:pt x="72" y="12"/>
                  </a:lnTo>
                  <a:lnTo>
                    <a:pt x="70" y="10"/>
                  </a:lnTo>
                  <a:lnTo>
                    <a:pt x="70" y="6"/>
                  </a:lnTo>
                  <a:lnTo>
                    <a:pt x="66"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35" name="Freeform 296"/>
            <p:cNvSpPr/>
            <p:nvPr/>
          </p:nvSpPr>
          <p:spPr bwMode="gray">
            <a:xfrm>
              <a:off x="1221" y="3132"/>
              <a:ext cx="22" cy="26"/>
            </a:xfrm>
            <a:custGeom>
              <a:avLst/>
              <a:gdLst/>
              <a:ahLst/>
              <a:cxnLst>
                <a:cxn ang="0">
                  <a:pos x="0" y="6"/>
                </a:cxn>
                <a:cxn ang="0">
                  <a:pos x="18" y="0"/>
                </a:cxn>
                <a:cxn ang="0">
                  <a:pos x="20" y="0"/>
                </a:cxn>
                <a:cxn ang="0">
                  <a:pos x="20" y="2"/>
                </a:cxn>
                <a:cxn ang="0">
                  <a:pos x="22" y="4"/>
                </a:cxn>
                <a:cxn ang="0">
                  <a:pos x="22" y="6"/>
                </a:cxn>
                <a:cxn ang="0">
                  <a:pos x="22" y="6"/>
                </a:cxn>
                <a:cxn ang="0">
                  <a:pos x="22" y="8"/>
                </a:cxn>
                <a:cxn ang="0">
                  <a:pos x="22" y="12"/>
                </a:cxn>
                <a:cxn ang="0">
                  <a:pos x="22" y="16"/>
                </a:cxn>
                <a:cxn ang="0">
                  <a:pos x="22" y="20"/>
                </a:cxn>
                <a:cxn ang="0">
                  <a:pos x="18" y="22"/>
                </a:cxn>
                <a:cxn ang="0">
                  <a:pos x="18" y="22"/>
                </a:cxn>
                <a:cxn ang="0">
                  <a:pos x="16" y="22"/>
                </a:cxn>
                <a:cxn ang="0">
                  <a:pos x="12" y="24"/>
                </a:cxn>
                <a:cxn ang="0">
                  <a:pos x="12" y="26"/>
                </a:cxn>
                <a:cxn ang="0">
                  <a:pos x="12" y="26"/>
                </a:cxn>
                <a:cxn ang="0">
                  <a:pos x="10" y="26"/>
                </a:cxn>
                <a:cxn ang="0">
                  <a:pos x="8" y="26"/>
                </a:cxn>
                <a:cxn ang="0">
                  <a:pos x="2" y="24"/>
                </a:cxn>
                <a:cxn ang="0">
                  <a:pos x="2" y="24"/>
                </a:cxn>
                <a:cxn ang="0">
                  <a:pos x="2" y="22"/>
                </a:cxn>
                <a:cxn ang="0">
                  <a:pos x="0" y="18"/>
                </a:cxn>
                <a:cxn ang="0">
                  <a:pos x="0" y="14"/>
                </a:cxn>
                <a:cxn ang="0">
                  <a:pos x="0" y="10"/>
                </a:cxn>
                <a:cxn ang="0">
                  <a:pos x="0" y="6"/>
                </a:cxn>
              </a:cxnLst>
              <a:rect l="0" t="0" r="r" b="b"/>
              <a:pathLst>
                <a:path w="22" h="26">
                  <a:moveTo>
                    <a:pt x="0" y="6"/>
                  </a:moveTo>
                  <a:lnTo>
                    <a:pt x="18" y="0"/>
                  </a:lnTo>
                  <a:lnTo>
                    <a:pt x="20" y="0"/>
                  </a:lnTo>
                  <a:lnTo>
                    <a:pt x="20" y="2"/>
                  </a:lnTo>
                  <a:lnTo>
                    <a:pt x="22" y="4"/>
                  </a:lnTo>
                  <a:lnTo>
                    <a:pt x="22" y="6"/>
                  </a:lnTo>
                  <a:lnTo>
                    <a:pt x="22" y="6"/>
                  </a:lnTo>
                  <a:lnTo>
                    <a:pt x="22" y="8"/>
                  </a:lnTo>
                  <a:lnTo>
                    <a:pt x="22" y="12"/>
                  </a:lnTo>
                  <a:lnTo>
                    <a:pt x="22" y="16"/>
                  </a:lnTo>
                  <a:lnTo>
                    <a:pt x="22" y="20"/>
                  </a:lnTo>
                  <a:lnTo>
                    <a:pt x="18" y="22"/>
                  </a:lnTo>
                  <a:lnTo>
                    <a:pt x="18" y="22"/>
                  </a:lnTo>
                  <a:lnTo>
                    <a:pt x="16" y="22"/>
                  </a:lnTo>
                  <a:lnTo>
                    <a:pt x="12" y="24"/>
                  </a:lnTo>
                  <a:lnTo>
                    <a:pt x="12" y="26"/>
                  </a:lnTo>
                  <a:lnTo>
                    <a:pt x="12" y="26"/>
                  </a:lnTo>
                  <a:lnTo>
                    <a:pt x="10" y="26"/>
                  </a:lnTo>
                  <a:lnTo>
                    <a:pt x="8" y="26"/>
                  </a:lnTo>
                  <a:lnTo>
                    <a:pt x="2" y="24"/>
                  </a:lnTo>
                  <a:lnTo>
                    <a:pt x="2" y="24"/>
                  </a:lnTo>
                  <a:lnTo>
                    <a:pt x="2" y="22"/>
                  </a:lnTo>
                  <a:lnTo>
                    <a:pt x="0" y="18"/>
                  </a:lnTo>
                  <a:lnTo>
                    <a:pt x="0" y="14"/>
                  </a:lnTo>
                  <a:lnTo>
                    <a:pt x="0" y="10"/>
                  </a:lnTo>
                  <a:lnTo>
                    <a:pt x="0" y="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36" name="Freeform 297"/>
            <p:cNvSpPr/>
            <p:nvPr/>
          </p:nvSpPr>
          <p:spPr bwMode="gray">
            <a:xfrm>
              <a:off x="1223" y="3150"/>
              <a:ext cx="24" cy="32"/>
            </a:xfrm>
            <a:custGeom>
              <a:avLst/>
              <a:gdLst/>
              <a:ahLst/>
              <a:cxnLst>
                <a:cxn ang="0">
                  <a:pos x="18" y="0"/>
                </a:cxn>
                <a:cxn ang="0">
                  <a:pos x="18" y="2"/>
                </a:cxn>
                <a:cxn ang="0">
                  <a:pos x="16" y="2"/>
                </a:cxn>
                <a:cxn ang="0">
                  <a:pos x="12" y="6"/>
                </a:cxn>
                <a:cxn ang="0">
                  <a:pos x="12" y="6"/>
                </a:cxn>
                <a:cxn ang="0">
                  <a:pos x="12" y="6"/>
                </a:cxn>
                <a:cxn ang="0">
                  <a:pos x="10" y="6"/>
                </a:cxn>
                <a:cxn ang="0">
                  <a:pos x="10" y="8"/>
                </a:cxn>
                <a:cxn ang="0">
                  <a:pos x="8" y="8"/>
                </a:cxn>
                <a:cxn ang="0">
                  <a:pos x="6" y="8"/>
                </a:cxn>
                <a:cxn ang="0">
                  <a:pos x="2" y="6"/>
                </a:cxn>
                <a:cxn ang="0">
                  <a:pos x="0" y="6"/>
                </a:cxn>
                <a:cxn ang="0">
                  <a:pos x="8" y="32"/>
                </a:cxn>
                <a:cxn ang="0">
                  <a:pos x="8" y="32"/>
                </a:cxn>
                <a:cxn ang="0">
                  <a:pos x="10" y="30"/>
                </a:cxn>
                <a:cxn ang="0">
                  <a:pos x="14" y="28"/>
                </a:cxn>
                <a:cxn ang="0">
                  <a:pos x="16" y="24"/>
                </a:cxn>
                <a:cxn ang="0">
                  <a:pos x="20" y="20"/>
                </a:cxn>
                <a:cxn ang="0">
                  <a:pos x="22" y="16"/>
                </a:cxn>
                <a:cxn ang="0">
                  <a:pos x="24" y="12"/>
                </a:cxn>
                <a:cxn ang="0">
                  <a:pos x="24" y="10"/>
                </a:cxn>
                <a:cxn ang="0">
                  <a:pos x="22" y="8"/>
                </a:cxn>
                <a:cxn ang="0">
                  <a:pos x="20" y="6"/>
                </a:cxn>
                <a:cxn ang="0">
                  <a:pos x="20" y="4"/>
                </a:cxn>
                <a:cxn ang="0">
                  <a:pos x="18" y="0"/>
                </a:cxn>
              </a:cxnLst>
              <a:rect l="0" t="0" r="r" b="b"/>
              <a:pathLst>
                <a:path w="24" h="32">
                  <a:moveTo>
                    <a:pt x="18" y="0"/>
                  </a:moveTo>
                  <a:lnTo>
                    <a:pt x="18" y="2"/>
                  </a:lnTo>
                  <a:lnTo>
                    <a:pt x="16" y="2"/>
                  </a:lnTo>
                  <a:lnTo>
                    <a:pt x="12" y="6"/>
                  </a:lnTo>
                  <a:lnTo>
                    <a:pt x="12" y="6"/>
                  </a:lnTo>
                  <a:lnTo>
                    <a:pt x="12" y="6"/>
                  </a:lnTo>
                  <a:lnTo>
                    <a:pt x="10" y="6"/>
                  </a:lnTo>
                  <a:lnTo>
                    <a:pt x="10" y="8"/>
                  </a:lnTo>
                  <a:lnTo>
                    <a:pt x="8" y="8"/>
                  </a:lnTo>
                  <a:lnTo>
                    <a:pt x="6" y="8"/>
                  </a:lnTo>
                  <a:lnTo>
                    <a:pt x="2" y="6"/>
                  </a:lnTo>
                  <a:lnTo>
                    <a:pt x="0" y="6"/>
                  </a:lnTo>
                  <a:lnTo>
                    <a:pt x="8" y="32"/>
                  </a:lnTo>
                  <a:lnTo>
                    <a:pt x="8" y="32"/>
                  </a:lnTo>
                  <a:lnTo>
                    <a:pt x="10" y="30"/>
                  </a:lnTo>
                  <a:lnTo>
                    <a:pt x="14" y="28"/>
                  </a:lnTo>
                  <a:lnTo>
                    <a:pt x="16" y="24"/>
                  </a:lnTo>
                  <a:lnTo>
                    <a:pt x="20" y="20"/>
                  </a:lnTo>
                  <a:lnTo>
                    <a:pt x="22" y="16"/>
                  </a:lnTo>
                  <a:lnTo>
                    <a:pt x="24" y="12"/>
                  </a:lnTo>
                  <a:lnTo>
                    <a:pt x="24" y="10"/>
                  </a:lnTo>
                  <a:lnTo>
                    <a:pt x="22" y="8"/>
                  </a:lnTo>
                  <a:lnTo>
                    <a:pt x="20" y="6"/>
                  </a:lnTo>
                  <a:lnTo>
                    <a:pt x="20" y="4"/>
                  </a:lnTo>
                  <a:lnTo>
                    <a:pt x="18"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37" name="Freeform 298"/>
            <p:cNvSpPr/>
            <p:nvPr/>
          </p:nvSpPr>
          <p:spPr bwMode="gray">
            <a:xfrm>
              <a:off x="1231" y="3130"/>
              <a:ext cx="126" cy="142"/>
            </a:xfrm>
            <a:custGeom>
              <a:avLst/>
              <a:gdLst/>
              <a:ahLst/>
              <a:cxnLst>
                <a:cxn ang="0">
                  <a:pos x="40" y="4"/>
                </a:cxn>
                <a:cxn ang="0">
                  <a:pos x="40" y="6"/>
                </a:cxn>
                <a:cxn ang="0">
                  <a:pos x="38" y="12"/>
                </a:cxn>
                <a:cxn ang="0">
                  <a:pos x="32" y="18"/>
                </a:cxn>
                <a:cxn ang="0">
                  <a:pos x="28" y="18"/>
                </a:cxn>
                <a:cxn ang="0">
                  <a:pos x="22" y="12"/>
                </a:cxn>
                <a:cxn ang="0">
                  <a:pos x="18" y="6"/>
                </a:cxn>
                <a:cxn ang="0">
                  <a:pos x="10" y="2"/>
                </a:cxn>
                <a:cxn ang="0">
                  <a:pos x="10" y="6"/>
                </a:cxn>
                <a:cxn ang="0">
                  <a:pos x="12" y="14"/>
                </a:cxn>
                <a:cxn ang="0">
                  <a:pos x="14" y="16"/>
                </a:cxn>
                <a:cxn ang="0">
                  <a:pos x="12" y="22"/>
                </a:cxn>
                <a:cxn ang="0">
                  <a:pos x="12" y="26"/>
                </a:cxn>
                <a:cxn ang="0">
                  <a:pos x="16" y="32"/>
                </a:cxn>
                <a:cxn ang="0">
                  <a:pos x="16" y="34"/>
                </a:cxn>
                <a:cxn ang="0">
                  <a:pos x="14" y="38"/>
                </a:cxn>
                <a:cxn ang="0">
                  <a:pos x="6" y="48"/>
                </a:cxn>
                <a:cxn ang="0">
                  <a:pos x="10" y="104"/>
                </a:cxn>
                <a:cxn ang="0">
                  <a:pos x="14" y="104"/>
                </a:cxn>
                <a:cxn ang="0">
                  <a:pos x="22" y="106"/>
                </a:cxn>
                <a:cxn ang="0">
                  <a:pos x="30" y="108"/>
                </a:cxn>
                <a:cxn ang="0">
                  <a:pos x="34" y="108"/>
                </a:cxn>
                <a:cxn ang="0">
                  <a:pos x="40" y="108"/>
                </a:cxn>
                <a:cxn ang="0">
                  <a:pos x="48" y="108"/>
                </a:cxn>
                <a:cxn ang="0">
                  <a:pos x="56" y="116"/>
                </a:cxn>
                <a:cxn ang="0">
                  <a:pos x="60" y="126"/>
                </a:cxn>
                <a:cxn ang="0">
                  <a:pos x="62" y="132"/>
                </a:cxn>
                <a:cxn ang="0">
                  <a:pos x="68" y="142"/>
                </a:cxn>
                <a:cxn ang="0">
                  <a:pos x="84" y="140"/>
                </a:cxn>
                <a:cxn ang="0">
                  <a:pos x="106" y="142"/>
                </a:cxn>
                <a:cxn ang="0">
                  <a:pos x="110" y="108"/>
                </a:cxn>
                <a:cxn ang="0">
                  <a:pos x="106" y="90"/>
                </a:cxn>
                <a:cxn ang="0">
                  <a:pos x="102" y="84"/>
                </a:cxn>
                <a:cxn ang="0">
                  <a:pos x="100" y="76"/>
                </a:cxn>
                <a:cxn ang="0">
                  <a:pos x="110" y="50"/>
                </a:cxn>
                <a:cxn ang="0">
                  <a:pos x="96" y="42"/>
                </a:cxn>
                <a:cxn ang="0">
                  <a:pos x="94" y="38"/>
                </a:cxn>
                <a:cxn ang="0">
                  <a:pos x="48" y="4"/>
                </a:cxn>
              </a:cxnLst>
              <a:rect l="0" t="0" r="r" b="b"/>
              <a:pathLst>
                <a:path w="126" h="142">
                  <a:moveTo>
                    <a:pt x="48" y="4"/>
                  </a:moveTo>
                  <a:lnTo>
                    <a:pt x="40" y="4"/>
                  </a:lnTo>
                  <a:lnTo>
                    <a:pt x="40" y="4"/>
                  </a:lnTo>
                  <a:lnTo>
                    <a:pt x="40" y="6"/>
                  </a:lnTo>
                  <a:lnTo>
                    <a:pt x="38" y="10"/>
                  </a:lnTo>
                  <a:lnTo>
                    <a:pt x="38" y="12"/>
                  </a:lnTo>
                  <a:lnTo>
                    <a:pt x="36" y="16"/>
                  </a:lnTo>
                  <a:lnTo>
                    <a:pt x="32" y="18"/>
                  </a:lnTo>
                  <a:lnTo>
                    <a:pt x="28" y="18"/>
                  </a:lnTo>
                  <a:lnTo>
                    <a:pt x="28" y="18"/>
                  </a:lnTo>
                  <a:lnTo>
                    <a:pt x="24" y="16"/>
                  </a:lnTo>
                  <a:lnTo>
                    <a:pt x="22" y="12"/>
                  </a:lnTo>
                  <a:lnTo>
                    <a:pt x="20" y="10"/>
                  </a:lnTo>
                  <a:lnTo>
                    <a:pt x="18" y="6"/>
                  </a:lnTo>
                  <a:lnTo>
                    <a:pt x="18" y="0"/>
                  </a:lnTo>
                  <a:lnTo>
                    <a:pt x="10" y="2"/>
                  </a:lnTo>
                  <a:lnTo>
                    <a:pt x="10" y="4"/>
                  </a:lnTo>
                  <a:lnTo>
                    <a:pt x="10" y="6"/>
                  </a:lnTo>
                  <a:lnTo>
                    <a:pt x="12" y="10"/>
                  </a:lnTo>
                  <a:lnTo>
                    <a:pt x="12" y="14"/>
                  </a:lnTo>
                  <a:lnTo>
                    <a:pt x="12" y="14"/>
                  </a:lnTo>
                  <a:lnTo>
                    <a:pt x="14" y="16"/>
                  </a:lnTo>
                  <a:lnTo>
                    <a:pt x="12" y="18"/>
                  </a:lnTo>
                  <a:lnTo>
                    <a:pt x="12" y="22"/>
                  </a:lnTo>
                  <a:lnTo>
                    <a:pt x="12" y="22"/>
                  </a:lnTo>
                  <a:lnTo>
                    <a:pt x="12" y="26"/>
                  </a:lnTo>
                  <a:lnTo>
                    <a:pt x="14" y="28"/>
                  </a:lnTo>
                  <a:lnTo>
                    <a:pt x="16" y="32"/>
                  </a:lnTo>
                  <a:lnTo>
                    <a:pt x="16" y="32"/>
                  </a:lnTo>
                  <a:lnTo>
                    <a:pt x="16" y="34"/>
                  </a:lnTo>
                  <a:lnTo>
                    <a:pt x="16" y="36"/>
                  </a:lnTo>
                  <a:lnTo>
                    <a:pt x="14" y="38"/>
                  </a:lnTo>
                  <a:lnTo>
                    <a:pt x="10" y="42"/>
                  </a:lnTo>
                  <a:lnTo>
                    <a:pt x="6" y="48"/>
                  </a:lnTo>
                  <a:lnTo>
                    <a:pt x="0" y="54"/>
                  </a:lnTo>
                  <a:lnTo>
                    <a:pt x="10" y="104"/>
                  </a:lnTo>
                  <a:lnTo>
                    <a:pt x="10" y="104"/>
                  </a:lnTo>
                  <a:lnTo>
                    <a:pt x="14" y="104"/>
                  </a:lnTo>
                  <a:lnTo>
                    <a:pt x="16" y="106"/>
                  </a:lnTo>
                  <a:lnTo>
                    <a:pt x="22" y="106"/>
                  </a:lnTo>
                  <a:lnTo>
                    <a:pt x="26" y="108"/>
                  </a:lnTo>
                  <a:lnTo>
                    <a:pt x="30" y="108"/>
                  </a:lnTo>
                  <a:lnTo>
                    <a:pt x="34" y="108"/>
                  </a:lnTo>
                  <a:lnTo>
                    <a:pt x="34" y="108"/>
                  </a:lnTo>
                  <a:lnTo>
                    <a:pt x="36" y="108"/>
                  </a:lnTo>
                  <a:lnTo>
                    <a:pt x="40" y="108"/>
                  </a:lnTo>
                  <a:lnTo>
                    <a:pt x="42" y="108"/>
                  </a:lnTo>
                  <a:lnTo>
                    <a:pt x="48" y="108"/>
                  </a:lnTo>
                  <a:lnTo>
                    <a:pt x="52" y="112"/>
                  </a:lnTo>
                  <a:lnTo>
                    <a:pt x="56" y="116"/>
                  </a:lnTo>
                  <a:lnTo>
                    <a:pt x="60" y="124"/>
                  </a:lnTo>
                  <a:lnTo>
                    <a:pt x="60" y="126"/>
                  </a:lnTo>
                  <a:lnTo>
                    <a:pt x="62" y="128"/>
                  </a:lnTo>
                  <a:lnTo>
                    <a:pt x="62" y="132"/>
                  </a:lnTo>
                  <a:lnTo>
                    <a:pt x="64" y="138"/>
                  </a:lnTo>
                  <a:lnTo>
                    <a:pt x="68" y="142"/>
                  </a:lnTo>
                  <a:lnTo>
                    <a:pt x="80" y="142"/>
                  </a:lnTo>
                  <a:lnTo>
                    <a:pt x="84" y="140"/>
                  </a:lnTo>
                  <a:lnTo>
                    <a:pt x="86" y="142"/>
                  </a:lnTo>
                  <a:lnTo>
                    <a:pt x="106" y="142"/>
                  </a:lnTo>
                  <a:lnTo>
                    <a:pt x="126" y="134"/>
                  </a:lnTo>
                  <a:lnTo>
                    <a:pt x="110" y="108"/>
                  </a:lnTo>
                  <a:lnTo>
                    <a:pt x="108" y="90"/>
                  </a:lnTo>
                  <a:lnTo>
                    <a:pt x="106" y="90"/>
                  </a:lnTo>
                  <a:lnTo>
                    <a:pt x="104" y="88"/>
                  </a:lnTo>
                  <a:lnTo>
                    <a:pt x="102" y="84"/>
                  </a:lnTo>
                  <a:lnTo>
                    <a:pt x="102" y="80"/>
                  </a:lnTo>
                  <a:lnTo>
                    <a:pt x="100" y="76"/>
                  </a:lnTo>
                  <a:lnTo>
                    <a:pt x="102" y="70"/>
                  </a:lnTo>
                  <a:lnTo>
                    <a:pt x="110" y="50"/>
                  </a:lnTo>
                  <a:lnTo>
                    <a:pt x="98" y="44"/>
                  </a:lnTo>
                  <a:lnTo>
                    <a:pt x="96" y="42"/>
                  </a:lnTo>
                  <a:lnTo>
                    <a:pt x="94" y="40"/>
                  </a:lnTo>
                  <a:lnTo>
                    <a:pt x="94" y="38"/>
                  </a:lnTo>
                  <a:lnTo>
                    <a:pt x="94" y="36"/>
                  </a:lnTo>
                  <a:lnTo>
                    <a:pt x="48" y="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38" name="Freeform 299"/>
            <p:cNvSpPr/>
            <p:nvPr/>
          </p:nvSpPr>
          <p:spPr bwMode="gray">
            <a:xfrm>
              <a:off x="1247" y="3264"/>
              <a:ext cx="112" cy="212"/>
            </a:xfrm>
            <a:custGeom>
              <a:avLst/>
              <a:gdLst/>
              <a:ahLst/>
              <a:cxnLst>
                <a:cxn ang="0">
                  <a:pos x="8" y="148"/>
                </a:cxn>
                <a:cxn ang="0">
                  <a:pos x="28" y="128"/>
                </a:cxn>
                <a:cxn ang="0">
                  <a:pos x="28" y="96"/>
                </a:cxn>
                <a:cxn ang="0">
                  <a:pos x="18" y="76"/>
                </a:cxn>
                <a:cxn ang="0">
                  <a:pos x="8" y="66"/>
                </a:cxn>
                <a:cxn ang="0">
                  <a:pos x="44" y="34"/>
                </a:cxn>
                <a:cxn ang="0">
                  <a:pos x="46" y="20"/>
                </a:cxn>
                <a:cxn ang="0">
                  <a:pos x="54" y="28"/>
                </a:cxn>
                <a:cxn ang="0">
                  <a:pos x="58" y="36"/>
                </a:cxn>
                <a:cxn ang="0">
                  <a:pos x="62" y="40"/>
                </a:cxn>
                <a:cxn ang="0">
                  <a:pos x="64" y="40"/>
                </a:cxn>
                <a:cxn ang="0">
                  <a:pos x="62" y="26"/>
                </a:cxn>
                <a:cxn ang="0">
                  <a:pos x="58" y="24"/>
                </a:cxn>
                <a:cxn ang="0">
                  <a:pos x="56" y="20"/>
                </a:cxn>
                <a:cxn ang="0">
                  <a:pos x="64" y="8"/>
                </a:cxn>
                <a:cxn ang="0">
                  <a:pos x="70" y="8"/>
                </a:cxn>
                <a:cxn ang="0">
                  <a:pos x="110" y="0"/>
                </a:cxn>
                <a:cxn ang="0">
                  <a:pos x="110" y="10"/>
                </a:cxn>
                <a:cxn ang="0">
                  <a:pos x="110" y="24"/>
                </a:cxn>
                <a:cxn ang="0">
                  <a:pos x="110" y="36"/>
                </a:cxn>
                <a:cxn ang="0">
                  <a:pos x="112" y="42"/>
                </a:cxn>
                <a:cxn ang="0">
                  <a:pos x="108" y="70"/>
                </a:cxn>
                <a:cxn ang="0">
                  <a:pos x="96" y="80"/>
                </a:cxn>
                <a:cxn ang="0">
                  <a:pos x="88" y="82"/>
                </a:cxn>
                <a:cxn ang="0">
                  <a:pos x="78" y="88"/>
                </a:cxn>
                <a:cxn ang="0">
                  <a:pos x="72" y="94"/>
                </a:cxn>
                <a:cxn ang="0">
                  <a:pos x="68" y="100"/>
                </a:cxn>
                <a:cxn ang="0">
                  <a:pos x="60" y="108"/>
                </a:cxn>
                <a:cxn ang="0">
                  <a:pos x="56" y="110"/>
                </a:cxn>
                <a:cxn ang="0">
                  <a:pos x="48" y="118"/>
                </a:cxn>
                <a:cxn ang="0">
                  <a:pos x="44" y="126"/>
                </a:cxn>
                <a:cxn ang="0">
                  <a:pos x="44" y="142"/>
                </a:cxn>
                <a:cxn ang="0">
                  <a:pos x="46" y="168"/>
                </a:cxn>
                <a:cxn ang="0">
                  <a:pos x="46" y="176"/>
                </a:cxn>
                <a:cxn ang="0">
                  <a:pos x="46" y="184"/>
                </a:cxn>
                <a:cxn ang="0">
                  <a:pos x="42" y="188"/>
                </a:cxn>
                <a:cxn ang="0">
                  <a:pos x="34" y="192"/>
                </a:cxn>
                <a:cxn ang="0">
                  <a:pos x="30" y="194"/>
                </a:cxn>
                <a:cxn ang="0">
                  <a:pos x="22" y="198"/>
                </a:cxn>
                <a:cxn ang="0">
                  <a:pos x="20" y="202"/>
                </a:cxn>
                <a:cxn ang="0">
                  <a:pos x="20" y="206"/>
                </a:cxn>
                <a:cxn ang="0">
                  <a:pos x="22" y="208"/>
                </a:cxn>
                <a:cxn ang="0">
                  <a:pos x="20" y="212"/>
                </a:cxn>
                <a:cxn ang="0">
                  <a:pos x="18" y="212"/>
                </a:cxn>
                <a:cxn ang="0">
                  <a:pos x="12" y="204"/>
                </a:cxn>
                <a:cxn ang="0">
                  <a:pos x="10" y="194"/>
                </a:cxn>
                <a:cxn ang="0">
                  <a:pos x="8" y="192"/>
                </a:cxn>
                <a:cxn ang="0">
                  <a:pos x="6" y="192"/>
                </a:cxn>
                <a:cxn ang="0">
                  <a:pos x="6" y="174"/>
                </a:cxn>
                <a:cxn ang="0">
                  <a:pos x="2" y="164"/>
                </a:cxn>
                <a:cxn ang="0">
                  <a:pos x="0" y="160"/>
                </a:cxn>
              </a:cxnLst>
              <a:rect l="0" t="0" r="r" b="b"/>
              <a:pathLst>
                <a:path w="112" h="212">
                  <a:moveTo>
                    <a:pt x="2" y="156"/>
                  </a:moveTo>
                  <a:lnTo>
                    <a:pt x="8" y="148"/>
                  </a:lnTo>
                  <a:lnTo>
                    <a:pt x="20" y="140"/>
                  </a:lnTo>
                  <a:lnTo>
                    <a:pt x="28" y="128"/>
                  </a:lnTo>
                  <a:lnTo>
                    <a:pt x="30" y="112"/>
                  </a:lnTo>
                  <a:lnTo>
                    <a:pt x="28" y="96"/>
                  </a:lnTo>
                  <a:lnTo>
                    <a:pt x="30" y="82"/>
                  </a:lnTo>
                  <a:lnTo>
                    <a:pt x="18" y="76"/>
                  </a:lnTo>
                  <a:lnTo>
                    <a:pt x="8" y="72"/>
                  </a:lnTo>
                  <a:lnTo>
                    <a:pt x="8" y="66"/>
                  </a:lnTo>
                  <a:lnTo>
                    <a:pt x="44" y="58"/>
                  </a:lnTo>
                  <a:lnTo>
                    <a:pt x="44" y="34"/>
                  </a:lnTo>
                  <a:lnTo>
                    <a:pt x="42" y="26"/>
                  </a:lnTo>
                  <a:lnTo>
                    <a:pt x="46" y="20"/>
                  </a:lnTo>
                  <a:lnTo>
                    <a:pt x="50" y="28"/>
                  </a:lnTo>
                  <a:lnTo>
                    <a:pt x="54" y="28"/>
                  </a:lnTo>
                  <a:lnTo>
                    <a:pt x="56" y="34"/>
                  </a:lnTo>
                  <a:lnTo>
                    <a:pt x="58" y="36"/>
                  </a:lnTo>
                  <a:lnTo>
                    <a:pt x="60" y="38"/>
                  </a:lnTo>
                  <a:lnTo>
                    <a:pt x="62" y="40"/>
                  </a:lnTo>
                  <a:lnTo>
                    <a:pt x="64" y="40"/>
                  </a:lnTo>
                  <a:lnTo>
                    <a:pt x="64" y="40"/>
                  </a:lnTo>
                  <a:lnTo>
                    <a:pt x="64" y="32"/>
                  </a:lnTo>
                  <a:lnTo>
                    <a:pt x="62" y="26"/>
                  </a:lnTo>
                  <a:lnTo>
                    <a:pt x="60" y="26"/>
                  </a:lnTo>
                  <a:lnTo>
                    <a:pt x="58" y="24"/>
                  </a:lnTo>
                  <a:lnTo>
                    <a:pt x="56" y="22"/>
                  </a:lnTo>
                  <a:lnTo>
                    <a:pt x="56" y="20"/>
                  </a:lnTo>
                  <a:lnTo>
                    <a:pt x="52" y="8"/>
                  </a:lnTo>
                  <a:lnTo>
                    <a:pt x="64" y="8"/>
                  </a:lnTo>
                  <a:lnTo>
                    <a:pt x="68" y="6"/>
                  </a:lnTo>
                  <a:lnTo>
                    <a:pt x="70" y="8"/>
                  </a:lnTo>
                  <a:lnTo>
                    <a:pt x="92" y="8"/>
                  </a:lnTo>
                  <a:lnTo>
                    <a:pt x="110" y="0"/>
                  </a:lnTo>
                  <a:lnTo>
                    <a:pt x="110" y="4"/>
                  </a:lnTo>
                  <a:lnTo>
                    <a:pt x="110" y="10"/>
                  </a:lnTo>
                  <a:lnTo>
                    <a:pt x="110" y="18"/>
                  </a:lnTo>
                  <a:lnTo>
                    <a:pt x="110" y="24"/>
                  </a:lnTo>
                  <a:lnTo>
                    <a:pt x="110" y="32"/>
                  </a:lnTo>
                  <a:lnTo>
                    <a:pt x="110" y="36"/>
                  </a:lnTo>
                  <a:lnTo>
                    <a:pt x="112" y="40"/>
                  </a:lnTo>
                  <a:lnTo>
                    <a:pt x="112" y="42"/>
                  </a:lnTo>
                  <a:lnTo>
                    <a:pt x="112" y="58"/>
                  </a:lnTo>
                  <a:lnTo>
                    <a:pt x="108" y="70"/>
                  </a:lnTo>
                  <a:lnTo>
                    <a:pt x="102" y="76"/>
                  </a:lnTo>
                  <a:lnTo>
                    <a:pt x="96" y="80"/>
                  </a:lnTo>
                  <a:lnTo>
                    <a:pt x="90" y="82"/>
                  </a:lnTo>
                  <a:lnTo>
                    <a:pt x="88" y="82"/>
                  </a:lnTo>
                  <a:lnTo>
                    <a:pt x="82" y="86"/>
                  </a:lnTo>
                  <a:lnTo>
                    <a:pt x="78" y="88"/>
                  </a:lnTo>
                  <a:lnTo>
                    <a:pt x="74" y="92"/>
                  </a:lnTo>
                  <a:lnTo>
                    <a:pt x="72" y="94"/>
                  </a:lnTo>
                  <a:lnTo>
                    <a:pt x="72" y="94"/>
                  </a:lnTo>
                  <a:lnTo>
                    <a:pt x="68" y="100"/>
                  </a:lnTo>
                  <a:lnTo>
                    <a:pt x="62" y="106"/>
                  </a:lnTo>
                  <a:lnTo>
                    <a:pt x="60" y="108"/>
                  </a:lnTo>
                  <a:lnTo>
                    <a:pt x="56" y="110"/>
                  </a:lnTo>
                  <a:lnTo>
                    <a:pt x="56" y="110"/>
                  </a:lnTo>
                  <a:lnTo>
                    <a:pt x="50" y="114"/>
                  </a:lnTo>
                  <a:lnTo>
                    <a:pt x="48" y="118"/>
                  </a:lnTo>
                  <a:lnTo>
                    <a:pt x="46" y="122"/>
                  </a:lnTo>
                  <a:lnTo>
                    <a:pt x="44" y="126"/>
                  </a:lnTo>
                  <a:lnTo>
                    <a:pt x="44" y="126"/>
                  </a:lnTo>
                  <a:lnTo>
                    <a:pt x="44" y="142"/>
                  </a:lnTo>
                  <a:lnTo>
                    <a:pt x="44" y="158"/>
                  </a:lnTo>
                  <a:lnTo>
                    <a:pt x="46" y="168"/>
                  </a:lnTo>
                  <a:lnTo>
                    <a:pt x="46" y="172"/>
                  </a:lnTo>
                  <a:lnTo>
                    <a:pt x="46" y="176"/>
                  </a:lnTo>
                  <a:lnTo>
                    <a:pt x="46" y="180"/>
                  </a:lnTo>
                  <a:lnTo>
                    <a:pt x="46" y="184"/>
                  </a:lnTo>
                  <a:lnTo>
                    <a:pt x="46" y="184"/>
                  </a:lnTo>
                  <a:lnTo>
                    <a:pt x="42" y="188"/>
                  </a:lnTo>
                  <a:lnTo>
                    <a:pt x="38" y="190"/>
                  </a:lnTo>
                  <a:lnTo>
                    <a:pt x="34" y="192"/>
                  </a:lnTo>
                  <a:lnTo>
                    <a:pt x="30" y="194"/>
                  </a:lnTo>
                  <a:lnTo>
                    <a:pt x="30" y="194"/>
                  </a:lnTo>
                  <a:lnTo>
                    <a:pt x="24" y="196"/>
                  </a:lnTo>
                  <a:lnTo>
                    <a:pt x="22" y="198"/>
                  </a:lnTo>
                  <a:lnTo>
                    <a:pt x="20" y="200"/>
                  </a:lnTo>
                  <a:lnTo>
                    <a:pt x="20" y="202"/>
                  </a:lnTo>
                  <a:lnTo>
                    <a:pt x="20" y="202"/>
                  </a:lnTo>
                  <a:lnTo>
                    <a:pt x="20" y="206"/>
                  </a:lnTo>
                  <a:lnTo>
                    <a:pt x="22" y="208"/>
                  </a:lnTo>
                  <a:lnTo>
                    <a:pt x="22" y="208"/>
                  </a:lnTo>
                  <a:lnTo>
                    <a:pt x="22" y="210"/>
                  </a:lnTo>
                  <a:lnTo>
                    <a:pt x="20" y="212"/>
                  </a:lnTo>
                  <a:lnTo>
                    <a:pt x="20" y="212"/>
                  </a:lnTo>
                  <a:lnTo>
                    <a:pt x="18" y="212"/>
                  </a:lnTo>
                  <a:lnTo>
                    <a:pt x="14" y="212"/>
                  </a:lnTo>
                  <a:lnTo>
                    <a:pt x="12" y="204"/>
                  </a:lnTo>
                  <a:lnTo>
                    <a:pt x="10" y="198"/>
                  </a:lnTo>
                  <a:lnTo>
                    <a:pt x="10" y="194"/>
                  </a:lnTo>
                  <a:lnTo>
                    <a:pt x="8" y="192"/>
                  </a:lnTo>
                  <a:lnTo>
                    <a:pt x="8" y="192"/>
                  </a:lnTo>
                  <a:lnTo>
                    <a:pt x="6" y="192"/>
                  </a:lnTo>
                  <a:lnTo>
                    <a:pt x="6" y="192"/>
                  </a:lnTo>
                  <a:lnTo>
                    <a:pt x="8" y="182"/>
                  </a:lnTo>
                  <a:lnTo>
                    <a:pt x="6" y="174"/>
                  </a:lnTo>
                  <a:lnTo>
                    <a:pt x="4" y="168"/>
                  </a:lnTo>
                  <a:lnTo>
                    <a:pt x="2" y="164"/>
                  </a:lnTo>
                  <a:lnTo>
                    <a:pt x="0" y="162"/>
                  </a:lnTo>
                  <a:lnTo>
                    <a:pt x="0" y="160"/>
                  </a:lnTo>
                  <a:lnTo>
                    <a:pt x="2" y="15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39" name="Freeform 300"/>
            <p:cNvSpPr/>
            <p:nvPr/>
          </p:nvSpPr>
          <p:spPr bwMode="gray">
            <a:xfrm>
              <a:off x="1045" y="3424"/>
              <a:ext cx="224" cy="176"/>
            </a:xfrm>
            <a:custGeom>
              <a:avLst/>
              <a:gdLst/>
              <a:ahLst/>
              <a:cxnLst>
                <a:cxn ang="0">
                  <a:pos x="170" y="6"/>
                </a:cxn>
                <a:cxn ang="0">
                  <a:pos x="162" y="10"/>
                </a:cxn>
                <a:cxn ang="0">
                  <a:pos x="152" y="18"/>
                </a:cxn>
                <a:cxn ang="0">
                  <a:pos x="144" y="22"/>
                </a:cxn>
                <a:cxn ang="0">
                  <a:pos x="134" y="34"/>
                </a:cxn>
                <a:cxn ang="0">
                  <a:pos x="128" y="46"/>
                </a:cxn>
                <a:cxn ang="0">
                  <a:pos x="122" y="46"/>
                </a:cxn>
                <a:cxn ang="0">
                  <a:pos x="114" y="40"/>
                </a:cxn>
                <a:cxn ang="0">
                  <a:pos x="102" y="42"/>
                </a:cxn>
                <a:cxn ang="0">
                  <a:pos x="98" y="46"/>
                </a:cxn>
                <a:cxn ang="0">
                  <a:pos x="94" y="54"/>
                </a:cxn>
                <a:cxn ang="0">
                  <a:pos x="80" y="66"/>
                </a:cxn>
                <a:cxn ang="0">
                  <a:pos x="66" y="68"/>
                </a:cxn>
                <a:cxn ang="0">
                  <a:pos x="64" y="62"/>
                </a:cxn>
                <a:cxn ang="0">
                  <a:pos x="68" y="56"/>
                </a:cxn>
                <a:cxn ang="0">
                  <a:pos x="64" y="38"/>
                </a:cxn>
                <a:cxn ang="0">
                  <a:pos x="56" y="32"/>
                </a:cxn>
                <a:cxn ang="0">
                  <a:pos x="54" y="78"/>
                </a:cxn>
                <a:cxn ang="0">
                  <a:pos x="50" y="82"/>
                </a:cxn>
                <a:cxn ang="0">
                  <a:pos x="28" y="82"/>
                </a:cxn>
                <a:cxn ang="0">
                  <a:pos x="24" y="80"/>
                </a:cxn>
                <a:cxn ang="0">
                  <a:pos x="22" y="70"/>
                </a:cxn>
                <a:cxn ang="0">
                  <a:pos x="18" y="68"/>
                </a:cxn>
                <a:cxn ang="0">
                  <a:pos x="0" y="82"/>
                </a:cxn>
                <a:cxn ang="0">
                  <a:pos x="20" y="160"/>
                </a:cxn>
                <a:cxn ang="0">
                  <a:pos x="38" y="172"/>
                </a:cxn>
                <a:cxn ang="0">
                  <a:pos x="70" y="172"/>
                </a:cxn>
                <a:cxn ang="0">
                  <a:pos x="100" y="164"/>
                </a:cxn>
                <a:cxn ang="0">
                  <a:pos x="128" y="160"/>
                </a:cxn>
                <a:cxn ang="0">
                  <a:pos x="146" y="150"/>
                </a:cxn>
                <a:cxn ang="0">
                  <a:pos x="154" y="142"/>
                </a:cxn>
                <a:cxn ang="0">
                  <a:pos x="166" y="126"/>
                </a:cxn>
                <a:cxn ang="0">
                  <a:pos x="186" y="104"/>
                </a:cxn>
                <a:cxn ang="0">
                  <a:pos x="190" y="96"/>
                </a:cxn>
                <a:cxn ang="0">
                  <a:pos x="198" y="88"/>
                </a:cxn>
                <a:cxn ang="0">
                  <a:pos x="202" y="84"/>
                </a:cxn>
                <a:cxn ang="0">
                  <a:pos x="212" y="76"/>
                </a:cxn>
                <a:cxn ang="0">
                  <a:pos x="216" y="70"/>
                </a:cxn>
                <a:cxn ang="0">
                  <a:pos x="222" y="58"/>
                </a:cxn>
                <a:cxn ang="0">
                  <a:pos x="216" y="52"/>
                </a:cxn>
                <a:cxn ang="0">
                  <a:pos x="214" y="44"/>
                </a:cxn>
                <a:cxn ang="0">
                  <a:pos x="210" y="32"/>
                </a:cxn>
                <a:cxn ang="0">
                  <a:pos x="210" y="26"/>
                </a:cxn>
                <a:cxn ang="0">
                  <a:pos x="208" y="8"/>
                </a:cxn>
                <a:cxn ang="0">
                  <a:pos x="176" y="0"/>
                </a:cxn>
              </a:cxnLst>
              <a:rect l="0" t="0" r="r" b="b"/>
              <a:pathLst>
                <a:path w="224" h="176">
                  <a:moveTo>
                    <a:pt x="176" y="0"/>
                  </a:moveTo>
                  <a:lnTo>
                    <a:pt x="174" y="4"/>
                  </a:lnTo>
                  <a:lnTo>
                    <a:pt x="170" y="6"/>
                  </a:lnTo>
                  <a:lnTo>
                    <a:pt x="166" y="8"/>
                  </a:lnTo>
                  <a:lnTo>
                    <a:pt x="164" y="10"/>
                  </a:lnTo>
                  <a:lnTo>
                    <a:pt x="162" y="10"/>
                  </a:lnTo>
                  <a:lnTo>
                    <a:pt x="160" y="14"/>
                  </a:lnTo>
                  <a:lnTo>
                    <a:pt x="158" y="16"/>
                  </a:lnTo>
                  <a:lnTo>
                    <a:pt x="152" y="18"/>
                  </a:lnTo>
                  <a:lnTo>
                    <a:pt x="148" y="20"/>
                  </a:lnTo>
                  <a:lnTo>
                    <a:pt x="146" y="20"/>
                  </a:lnTo>
                  <a:lnTo>
                    <a:pt x="144" y="22"/>
                  </a:lnTo>
                  <a:lnTo>
                    <a:pt x="140" y="24"/>
                  </a:lnTo>
                  <a:lnTo>
                    <a:pt x="136" y="28"/>
                  </a:lnTo>
                  <a:lnTo>
                    <a:pt x="134" y="34"/>
                  </a:lnTo>
                  <a:lnTo>
                    <a:pt x="132" y="38"/>
                  </a:lnTo>
                  <a:lnTo>
                    <a:pt x="130" y="42"/>
                  </a:lnTo>
                  <a:lnTo>
                    <a:pt x="128" y="46"/>
                  </a:lnTo>
                  <a:lnTo>
                    <a:pt x="128" y="48"/>
                  </a:lnTo>
                  <a:lnTo>
                    <a:pt x="124" y="48"/>
                  </a:lnTo>
                  <a:lnTo>
                    <a:pt x="122" y="46"/>
                  </a:lnTo>
                  <a:lnTo>
                    <a:pt x="120" y="44"/>
                  </a:lnTo>
                  <a:lnTo>
                    <a:pt x="118" y="44"/>
                  </a:lnTo>
                  <a:lnTo>
                    <a:pt x="114" y="40"/>
                  </a:lnTo>
                  <a:lnTo>
                    <a:pt x="110" y="40"/>
                  </a:lnTo>
                  <a:lnTo>
                    <a:pt x="106" y="40"/>
                  </a:lnTo>
                  <a:lnTo>
                    <a:pt x="102" y="42"/>
                  </a:lnTo>
                  <a:lnTo>
                    <a:pt x="100" y="42"/>
                  </a:lnTo>
                  <a:lnTo>
                    <a:pt x="98" y="44"/>
                  </a:lnTo>
                  <a:lnTo>
                    <a:pt x="98" y="46"/>
                  </a:lnTo>
                  <a:lnTo>
                    <a:pt x="96" y="50"/>
                  </a:lnTo>
                  <a:lnTo>
                    <a:pt x="94" y="52"/>
                  </a:lnTo>
                  <a:lnTo>
                    <a:pt x="94" y="54"/>
                  </a:lnTo>
                  <a:lnTo>
                    <a:pt x="94" y="56"/>
                  </a:lnTo>
                  <a:lnTo>
                    <a:pt x="88" y="62"/>
                  </a:lnTo>
                  <a:lnTo>
                    <a:pt x="80" y="66"/>
                  </a:lnTo>
                  <a:lnTo>
                    <a:pt x="74" y="68"/>
                  </a:lnTo>
                  <a:lnTo>
                    <a:pt x="70" y="68"/>
                  </a:lnTo>
                  <a:lnTo>
                    <a:pt x="66" y="68"/>
                  </a:lnTo>
                  <a:lnTo>
                    <a:pt x="64" y="68"/>
                  </a:lnTo>
                  <a:lnTo>
                    <a:pt x="62" y="64"/>
                  </a:lnTo>
                  <a:lnTo>
                    <a:pt x="64" y="62"/>
                  </a:lnTo>
                  <a:lnTo>
                    <a:pt x="66" y="58"/>
                  </a:lnTo>
                  <a:lnTo>
                    <a:pt x="66" y="58"/>
                  </a:lnTo>
                  <a:lnTo>
                    <a:pt x="68" y="56"/>
                  </a:lnTo>
                  <a:lnTo>
                    <a:pt x="68" y="50"/>
                  </a:lnTo>
                  <a:lnTo>
                    <a:pt x="66" y="44"/>
                  </a:lnTo>
                  <a:lnTo>
                    <a:pt x="64" y="38"/>
                  </a:lnTo>
                  <a:lnTo>
                    <a:pt x="60" y="36"/>
                  </a:lnTo>
                  <a:lnTo>
                    <a:pt x="58" y="34"/>
                  </a:lnTo>
                  <a:lnTo>
                    <a:pt x="56" y="32"/>
                  </a:lnTo>
                  <a:lnTo>
                    <a:pt x="54" y="32"/>
                  </a:lnTo>
                  <a:lnTo>
                    <a:pt x="54" y="78"/>
                  </a:lnTo>
                  <a:lnTo>
                    <a:pt x="54" y="78"/>
                  </a:lnTo>
                  <a:lnTo>
                    <a:pt x="54" y="80"/>
                  </a:lnTo>
                  <a:lnTo>
                    <a:pt x="52" y="80"/>
                  </a:lnTo>
                  <a:lnTo>
                    <a:pt x="50" y="82"/>
                  </a:lnTo>
                  <a:lnTo>
                    <a:pt x="46" y="82"/>
                  </a:lnTo>
                  <a:lnTo>
                    <a:pt x="38" y="82"/>
                  </a:lnTo>
                  <a:lnTo>
                    <a:pt x="28" y="82"/>
                  </a:lnTo>
                  <a:lnTo>
                    <a:pt x="26" y="82"/>
                  </a:lnTo>
                  <a:lnTo>
                    <a:pt x="26" y="82"/>
                  </a:lnTo>
                  <a:lnTo>
                    <a:pt x="24" y="80"/>
                  </a:lnTo>
                  <a:lnTo>
                    <a:pt x="24" y="80"/>
                  </a:lnTo>
                  <a:lnTo>
                    <a:pt x="22" y="76"/>
                  </a:lnTo>
                  <a:lnTo>
                    <a:pt x="22" y="70"/>
                  </a:lnTo>
                  <a:lnTo>
                    <a:pt x="20" y="70"/>
                  </a:lnTo>
                  <a:lnTo>
                    <a:pt x="20" y="68"/>
                  </a:lnTo>
                  <a:lnTo>
                    <a:pt x="18" y="68"/>
                  </a:lnTo>
                  <a:lnTo>
                    <a:pt x="16" y="68"/>
                  </a:lnTo>
                  <a:lnTo>
                    <a:pt x="12" y="78"/>
                  </a:lnTo>
                  <a:lnTo>
                    <a:pt x="0" y="82"/>
                  </a:lnTo>
                  <a:lnTo>
                    <a:pt x="8" y="110"/>
                  </a:lnTo>
                  <a:lnTo>
                    <a:pt x="20" y="126"/>
                  </a:lnTo>
                  <a:lnTo>
                    <a:pt x="20" y="160"/>
                  </a:lnTo>
                  <a:lnTo>
                    <a:pt x="20" y="162"/>
                  </a:lnTo>
                  <a:lnTo>
                    <a:pt x="28" y="168"/>
                  </a:lnTo>
                  <a:lnTo>
                    <a:pt x="38" y="172"/>
                  </a:lnTo>
                  <a:lnTo>
                    <a:pt x="56" y="176"/>
                  </a:lnTo>
                  <a:lnTo>
                    <a:pt x="60" y="176"/>
                  </a:lnTo>
                  <a:lnTo>
                    <a:pt x="70" y="172"/>
                  </a:lnTo>
                  <a:lnTo>
                    <a:pt x="82" y="166"/>
                  </a:lnTo>
                  <a:lnTo>
                    <a:pt x="92" y="164"/>
                  </a:lnTo>
                  <a:lnTo>
                    <a:pt x="100" y="164"/>
                  </a:lnTo>
                  <a:lnTo>
                    <a:pt x="104" y="164"/>
                  </a:lnTo>
                  <a:lnTo>
                    <a:pt x="116" y="164"/>
                  </a:lnTo>
                  <a:lnTo>
                    <a:pt x="128" y="160"/>
                  </a:lnTo>
                  <a:lnTo>
                    <a:pt x="142" y="154"/>
                  </a:lnTo>
                  <a:lnTo>
                    <a:pt x="144" y="152"/>
                  </a:lnTo>
                  <a:lnTo>
                    <a:pt x="146" y="150"/>
                  </a:lnTo>
                  <a:lnTo>
                    <a:pt x="148" y="148"/>
                  </a:lnTo>
                  <a:lnTo>
                    <a:pt x="152" y="144"/>
                  </a:lnTo>
                  <a:lnTo>
                    <a:pt x="154" y="142"/>
                  </a:lnTo>
                  <a:lnTo>
                    <a:pt x="156" y="138"/>
                  </a:lnTo>
                  <a:lnTo>
                    <a:pt x="158" y="136"/>
                  </a:lnTo>
                  <a:lnTo>
                    <a:pt x="166" y="126"/>
                  </a:lnTo>
                  <a:lnTo>
                    <a:pt x="174" y="116"/>
                  </a:lnTo>
                  <a:lnTo>
                    <a:pt x="182" y="108"/>
                  </a:lnTo>
                  <a:lnTo>
                    <a:pt x="186" y="104"/>
                  </a:lnTo>
                  <a:lnTo>
                    <a:pt x="186" y="102"/>
                  </a:lnTo>
                  <a:lnTo>
                    <a:pt x="188" y="100"/>
                  </a:lnTo>
                  <a:lnTo>
                    <a:pt x="190" y="96"/>
                  </a:lnTo>
                  <a:lnTo>
                    <a:pt x="194" y="94"/>
                  </a:lnTo>
                  <a:lnTo>
                    <a:pt x="196" y="90"/>
                  </a:lnTo>
                  <a:lnTo>
                    <a:pt x="198" y="88"/>
                  </a:lnTo>
                  <a:lnTo>
                    <a:pt x="198" y="86"/>
                  </a:lnTo>
                  <a:lnTo>
                    <a:pt x="200" y="86"/>
                  </a:lnTo>
                  <a:lnTo>
                    <a:pt x="202" y="84"/>
                  </a:lnTo>
                  <a:lnTo>
                    <a:pt x="206" y="82"/>
                  </a:lnTo>
                  <a:lnTo>
                    <a:pt x="208" y="80"/>
                  </a:lnTo>
                  <a:lnTo>
                    <a:pt x="212" y="76"/>
                  </a:lnTo>
                  <a:lnTo>
                    <a:pt x="214" y="74"/>
                  </a:lnTo>
                  <a:lnTo>
                    <a:pt x="216" y="72"/>
                  </a:lnTo>
                  <a:lnTo>
                    <a:pt x="216" y="70"/>
                  </a:lnTo>
                  <a:lnTo>
                    <a:pt x="218" y="68"/>
                  </a:lnTo>
                  <a:lnTo>
                    <a:pt x="220" y="62"/>
                  </a:lnTo>
                  <a:lnTo>
                    <a:pt x="222" y="58"/>
                  </a:lnTo>
                  <a:lnTo>
                    <a:pt x="224" y="54"/>
                  </a:lnTo>
                  <a:lnTo>
                    <a:pt x="224" y="52"/>
                  </a:lnTo>
                  <a:lnTo>
                    <a:pt x="216" y="52"/>
                  </a:lnTo>
                  <a:lnTo>
                    <a:pt x="214" y="52"/>
                  </a:lnTo>
                  <a:lnTo>
                    <a:pt x="214" y="48"/>
                  </a:lnTo>
                  <a:lnTo>
                    <a:pt x="214" y="44"/>
                  </a:lnTo>
                  <a:lnTo>
                    <a:pt x="214" y="40"/>
                  </a:lnTo>
                  <a:lnTo>
                    <a:pt x="212" y="36"/>
                  </a:lnTo>
                  <a:lnTo>
                    <a:pt x="210" y="32"/>
                  </a:lnTo>
                  <a:lnTo>
                    <a:pt x="208" y="30"/>
                  </a:lnTo>
                  <a:lnTo>
                    <a:pt x="208" y="30"/>
                  </a:lnTo>
                  <a:lnTo>
                    <a:pt x="210" y="26"/>
                  </a:lnTo>
                  <a:lnTo>
                    <a:pt x="210" y="20"/>
                  </a:lnTo>
                  <a:lnTo>
                    <a:pt x="208" y="14"/>
                  </a:lnTo>
                  <a:lnTo>
                    <a:pt x="208" y="8"/>
                  </a:lnTo>
                  <a:lnTo>
                    <a:pt x="204" y="4"/>
                  </a:lnTo>
                  <a:lnTo>
                    <a:pt x="202" y="0"/>
                  </a:lnTo>
                  <a:lnTo>
                    <a:pt x="176"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40" name="Freeform 301"/>
            <p:cNvSpPr/>
            <p:nvPr/>
          </p:nvSpPr>
          <p:spPr bwMode="gray">
            <a:xfrm>
              <a:off x="1247" y="3454"/>
              <a:ext cx="14" cy="28"/>
            </a:xfrm>
            <a:custGeom>
              <a:avLst/>
              <a:gdLst/>
              <a:ahLst/>
              <a:cxnLst>
                <a:cxn ang="0">
                  <a:pos x="4" y="2"/>
                </a:cxn>
                <a:cxn ang="0">
                  <a:pos x="4" y="2"/>
                </a:cxn>
                <a:cxn ang="0">
                  <a:pos x="6" y="2"/>
                </a:cxn>
                <a:cxn ang="0">
                  <a:pos x="6" y="0"/>
                </a:cxn>
                <a:cxn ang="0">
                  <a:pos x="6" y="2"/>
                </a:cxn>
                <a:cxn ang="0">
                  <a:pos x="8" y="2"/>
                </a:cxn>
                <a:cxn ang="0">
                  <a:pos x="8" y="4"/>
                </a:cxn>
                <a:cxn ang="0">
                  <a:pos x="10" y="6"/>
                </a:cxn>
                <a:cxn ang="0">
                  <a:pos x="12" y="10"/>
                </a:cxn>
                <a:cxn ang="0">
                  <a:pos x="12" y="14"/>
                </a:cxn>
                <a:cxn ang="0">
                  <a:pos x="14" y="22"/>
                </a:cxn>
                <a:cxn ang="0">
                  <a:pos x="12" y="24"/>
                </a:cxn>
                <a:cxn ang="0">
                  <a:pos x="12" y="24"/>
                </a:cxn>
                <a:cxn ang="0">
                  <a:pos x="10" y="26"/>
                </a:cxn>
                <a:cxn ang="0">
                  <a:pos x="6" y="28"/>
                </a:cxn>
                <a:cxn ang="0">
                  <a:pos x="4" y="26"/>
                </a:cxn>
                <a:cxn ang="0">
                  <a:pos x="2" y="24"/>
                </a:cxn>
                <a:cxn ang="0">
                  <a:pos x="2" y="22"/>
                </a:cxn>
                <a:cxn ang="0">
                  <a:pos x="0" y="18"/>
                </a:cxn>
                <a:cxn ang="0">
                  <a:pos x="0" y="14"/>
                </a:cxn>
                <a:cxn ang="0">
                  <a:pos x="0" y="8"/>
                </a:cxn>
                <a:cxn ang="0">
                  <a:pos x="4" y="2"/>
                </a:cxn>
              </a:cxnLst>
              <a:rect l="0" t="0" r="r" b="b"/>
              <a:pathLst>
                <a:path w="14" h="28">
                  <a:moveTo>
                    <a:pt x="4" y="2"/>
                  </a:moveTo>
                  <a:lnTo>
                    <a:pt x="4" y="2"/>
                  </a:lnTo>
                  <a:lnTo>
                    <a:pt x="6" y="2"/>
                  </a:lnTo>
                  <a:lnTo>
                    <a:pt x="6" y="0"/>
                  </a:lnTo>
                  <a:lnTo>
                    <a:pt x="6" y="2"/>
                  </a:lnTo>
                  <a:lnTo>
                    <a:pt x="8" y="2"/>
                  </a:lnTo>
                  <a:lnTo>
                    <a:pt x="8" y="4"/>
                  </a:lnTo>
                  <a:lnTo>
                    <a:pt x="10" y="6"/>
                  </a:lnTo>
                  <a:lnTo>
                    <a:pt x="12" y="10"/>
                  </a:lnTo>
                  <a:lnTo>
                    <a:pt x="12" y="14"/>
                  </a:lnTo>
                  <a:lnTo>
                    <a:pt x="14" y="22"/>
                  </a:lnTo>
                  <a:lnTo>
                    <a:pt x="12" y="24"/>
                  </a:lnTo>
                  <a:lnTo>
                    <a:pt x="12" y="24"/>
                  </a:lnTo>
                  <a:lnTo>
                    <a:pt x="10" y="26"/>
                  </a:lnTo>
                  <a:lnTo>
                    <a:pt x="6" y="28"/>
                  </a:lnTo>
                  <a:lnTo>
                    <a:pt x="4" y="26"/>
                  </a:lnTo>
                  <a:lnTo>
                    <a:pt x="2" y="24"/>
                  </a:lnTo>
                  <a:lnTo>
                    <a:pt x="2" y="22"/>
                  </a:lnTo>
                  <a:lnTo>
                    <a:pt x="0" y="18"/>
                  </a:lnTo>
                  <a:lnTo>
                    <a:pt x="0" y="14"/>
                  </a:lnTo>
                  <a:lnTo>
                    <a:pt x="0" y="8"/>
                  </a:lnTo>
                  <a:lnTo>
                    <a:pt x="4" y="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41" name="Freeform 302"/>
            <p:cNvSpPr/>
            <p:nvPr/>
          </p:nvSpPr>
          <p:spPr bwMode="gray">
            <a:xfrm>
              <a:off x="1189" y="3500"/>
              <a:ext cx="22" cy="26"/>
            </a:xfrm>
            <a:custGeom>
              <a:avLst/>
              <a:gdLst/>
              <a:ahLst/>
              <a:cxnLst>
                <a:cxn ang="0">
                  <a:pos x="0" y="12"/>
                </a:cxn>
                <a:cxn ang="0">
                  <a:pos x="4" y="6"/>
                </a:cxn>
                <a:cxn ang="0">
                  <a:pos x="4" y="6"/>
                </a:cxn>
                <a:cxn ang="0">
                  <a:pos x="4" y="6"/>
                </a:cxn>
                <a:cxn ang="0">
                  <a:pos x="4" y="4"/>
                </a:cxn>
                <a:cxn ang="0">
                  <a:pos x="6" y="2"/>
                </a:cxn>
                <a:cxn ang="0">
                  <a:pos x="8" y="2"/>
                </a:cxn>
                <a:cxn ang="0">
                  <a:pos x="12" y="0"/>
                </a:cxn>
                <a:cxn ang="0">
                  <a:pos x="22" y="8"/>
                </a:cxn>
                <a:cxn ang="0">
                  <a:pos x="16" y="18"/>
                </a:cxn>
                <a:cxn ang="0">
                  <a:pos x="14" y="20"/>
                </a:cxn>
                <a:cxn ang="0">
                  <a:pos x="14" y="22"/>
                </a:cxn>
                <a:cxn ang="0">
                  <a:pos x="12" y="24"/>
                </a:cxn>
                <a:cxn ang="0">
                  <a:pos x="12" y="26"/>
                </a:cxn>
                <a:cxn ang="0">
                  <a:pos x="8" y="26"/>
                </a:cxn>
                <a:cxn ang="0">
                  <a:pos x="0" y="12"/>
                </a:cxn>
              </a:cxnLst>
              <a:rect l="0" t="0" r="r" b="b"/>
              <a:pathLst>
                <a:path w="22" h="26">
                  <a:moveTo>
                    <a:pt x="0" y="12"/>
                  </a:moveTo>
                  <a:lnTo>
                    <a:pt x="4" y="6"/>
                  </a:lnTo>
                  <a:lnTo>
                    <a:pt x="4" y="6"/>
                  </a:lnTo>
                  <a:lnTo>
                    <a:pt x="4" y="6"/>
                  </a:lnTo>
                  <a:lnTo>
                    <a:pt x="4" y="4"/>
                  </a:lnTo>
                  <a:lnTo>
                    <a:pt x="6" y="2"/>
                  </a:lnTo>
                  <a:lnTo>
                    <a:pt x="8" y="2"/>
                  </a:lnTo>
                  <a:lnTo>
                    <a:pt x="12" y="0"/>
                  </a:lnTo>
                  <a:lnTo>
                    <a:pt x="22" y="8"/>
                  </a:lnTo>
                  <a:lnTo>
                    <a:pt x="16" y="18"/>
                  </a:lnTo>
                  <a:lnTo>
                    <a:pt x="14" y="20"/>
                  </a:lnTo>
                  <a:lnTo>
                    <a:pt x="14" y="22"/>
                  </a:lnTo>
                  <a:lnTo>
                    <a:pt x="12" y="24"/>
                  </a:lnTo>
                  <a:lnTo>
                    <a:pt x="12" y="26"/>
                  </a:lnTo>
                  <a:lnTo>
                    <a:pt x="8" y="26"/>
                  </a:lnTo>
                  <a:lnTo>
                    <a:pt x="0" y="1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42" name="Freeform 303"/>
            <p:cNvSpPr/>
            <p:nvPr/>
          </p:nvSpPr>
          <p:spPr bwMode="gray">
            <a:xfrm>
              <a:off x="1177" y="3328"/>
              <a:ext cx="100" cy="96"/>
            </a:xfrm>
            <a:custGeom>
              <a:avLst/>
              <a:gdLst/>
              <a:ahLst/>
              <a:cxnLst>
                <a:cxn ang="0">
                  <a:pos x="18" y="26"/>
                </a:cxn>
                <a:cxn ang="0">
                  <a:pos x="34" y="16"/>
                </a:cxn>
                <a:cxn ang="0">
                  <a:pos x="36" y="10"/>
                </a:cxn>
                <a:cxn ang="0">
                  <a:pos x="78" y="8"/>
                </a:cxn>
                <a:cxn ang="0">
                  <a:pos x="100" y="18"/>
                </a:cxn>
                <a:cxn ang="0">
                  <a:pos x="100" y="48"/>
                </a:cxn>
                <a:cxn ang="0">
                  <a:pos x="90" y="76"/>
                </a:cxn>
                <a:cxn ang="0">
                  <a:pos x="72" y="92"/>
                </a:cxn>
                <a:cxn ang="0">
                  <a:pos x="42" y="96"/>
                </a:cxn>
                <a:cxn ang="0">
                  <a:pos x="40" y="94"/>
                </a:cxn>
                <a:cxn ang="0">
                  <a:pos x="34" y="88"/>
                </a:cxn>
                <a:cxn ang="0">
                  <a:pos x="32" y="88"/>
                </a:cxn>
                <a:cxn ang="0">
                  <a:pos x="28" y="86"/>
                </a:cxn>
                <a:cxn ang="0">
                  <a:pos x="26" y="80"/>
                </a:cxn>
                <a:cxn ang="0">
                  <a:pos x="20" y="74"/>
                </a:cxn>
                <a:cxn ang="0">
                  <a:pos x="20" y="74"/>
                </a:cxn>
                <a:cxn ang="0">
                  <a:pos x="18" y="68"/>
                </a:cxn>
                <a:cxn ang="0">
                  <a:pos x="12" y="58"/>
                </a:cxn>
                <a:cxn ang="0">
                  <a:pos x="4" y="46"/>
                </a:cxn>
                <a:cxn ang="0">
                  <a:pos x="0" y="28"/>
                </a:cxn>
                <a:cxn ang="0">
                  <a:pos x="2" y="38"/>
                </a:cxn>
                <a:cxn ang="0">
                  <a:pos x="6" y="50"/>
                </a:cxn>
                <a:cxn ang="0">
                  <a:pos x="10" y="56"/>
                </a:cxn>
                <a:cxn ang="0">
                  <a:pos x="12" y="58"/>
                </a:cxn>
                <a:cxn ang="0">
                  <a:pos x="16" y="64"/>
                </a:cxn>
                <a:cxn ang="0">
                  <a:pos x="20" y="72"/>
                </a:cxn>
                <a:cxn ang="0">
                  <a:pos x="20" y="74"/>
                </a:cxn>
                <a:cxn ang="0">
                  <a:pos x="26" y="80"/>
                </a:cxn>
                <a:cxn ang="0">
                  <a:pos x="28" y="86"/>
                </a:cxn>
                <a:cxn ang="0">
                  <a:pos x="32" y="88"/>
                </a:cxn>
                <a:cxn ang="0">
                  <a:pos x="34" y="88"/>
                </a:cxn>
                <a:cxn ang="0">
                  <a:pos x="40" y="94"/>
                </a:cxn>
                <a:cxn ang="0">
                  <a:pos x="42" y="96"/>
                </a:cxn>
              </a:cxnLst>
              <a:rect l="0" t="0" r="r" b="b"/>
              <a:pathLst>
                <a:path w="100" h="96">
                  <a:moveTo>
                    <a:pt x="0" y="26"/>
                  </a:moveTo>
                  <a:lnTo>
                    <a:pt x="18" y="26"/>
                  </a:lnTo>
                  <a:lnTo>
                    <a:pt x="30" y="22"/>
                  </a:lnTo>
                  <a:lnTo>
                    <a:pt x="34" y="16"/>
                  </a:lnTo>
                  <a:lnTo>
                    <a:pt x="36" y="12"/>
                  </a:lnTo>
                  <a:lnTo>
                    <a:pt x="36" y="10"/>
                  </a:lnTo>
                  <a:lnTo>
                    <a:pt x="78" y="0"/>
                  </a:lnTo>
                  <a:lnTo>
                    <a:pt x="78" y="8"/>
                  </a:lnTo>
                  <a:lnTo>
                    <a:pt x="88" y="12"/>
                  </a:lnTo>
                  <a:lnTo>
                    <a:pt x="100" y="18"/>
                  </a:lnTo>
                  <a:lnTo>
                    <a:pt x="98" y="32"/>
                  </a:lnTo>
                  <a:lnTo>
                    <a:pt x="100" y="48"/>
                  </a:lnTo>
                  <a:lnTo>
                    <a:pt x="98" y="64"/>
                  </a:lnTo>
                  <a:lnTo>
                    <a:pt x="90" y="76"/>
                  </a:lnTo>
                  <a:lnTo>
                    <a:pt x="78" y="86"/>
                  </a:lnTo>
                  <a:lnTo>
                    <a:pt x="72" y="92"/>
                  </a:lnTo>
                  <a:lnTo>
                    <a:pt x="70" y="96"/>
                  </a:lnTo>
                  <a:lnTo>
                    <a:pt x="42" y="96"/>
                  </a:lnTo>
                  <a:lnTo>
                    <a:pt x="42" y="96"/>
                  </a:lnTo>
                  <a:lnTo>
                    <a:pt x="40" y="94"/>
                  </a:lnTo>
                  <a:lnTo>
                    <a:pt x="38" y="90"/>
                  </a:lnTo>
                  <a:lnTo>
                    <a:pt x="34" y="88"/>
                  </a:lnTo>
                  <a:lnTo>
                    <a:pt x="34" y="88"/>
                  </a:lnTo>
                  <a:lnTo>
                    <a:pt x="32" y="88"/>
                  </a:lnTo>
                  <a:lnTo>
                    <a:pt x="30" y="88"/>
                  </a:lnTo>
                  <a:lnTo>
                    <a:pt x="28" y="86"/>
                  </a:lnTo>
                  <a:lnTo>
                    <a:pt x="26" y="84"/>
                  </a:lnTo>
                  <a:lnTo>
                    <a:pt x="26" y="80"/>
                  </a:lnTo>
                  <a:lnTo>
                    <a:pt x="24" y="76"/>
                  </a:lnTo>
                  <a:lnTo>
                    <a:pt x="20" y="74"/>
                  </a:lnTo>
                  <a:lnTo>
                    <a:pt x="20" y="74"/>
                  </a:lnTo>
                  <a:lnTo>
                    <a:pt x="20" y="74"/>
                  </a:lnTo>
                  <a:lnTo>
                    <a:pt x="20" y="72"/>
                  </a:lnTo>
                  <a:lnTo>
                    <a:pt x="18" y="68"/>
                  </a:lnTo>
                  <a:lnTo>
                    <a:pt x="16" y="64"/>
                  </a:lnTo>
                  <a:lnTo>
                    <a:pt x="12" y="58"/>
                  </a:lnTo>
                  <a:lnTo>
                    <a:pt x="8" y="52"/>
                  </a:lnTo>
                  <a:lnTo>
                    <a:pt x="4" y="46"/>
                  </a:lnTo>
                  <a:lnTo>
                    <a:pt x="0" y="26"/>
                  </a:lnTo>
                  <a:lnTo>
                    <a:pt x="0" y="28"/>
                  </a:lnTo>
                  <a:lnTo>
                    <a:pt x="2" y="32"/>
                  </a:lnTo>
                  <a:lnTo>
                    <a:pt x="2" y="38"/>
                  </a:lnTo>
                  <a:lnTo>
                    <a:pt x="4" y="44"/>
                  </a:lnTo>
                  <a:lnTo>
                    <a:pt x="6" y="50"/>
                  </a:lnTo>
                  <a:lnTo>
                    <a:pt x="8" y="54"/>
                  </a:lnTo>
                  <a:lnTo>
                    <a:pt x="10" y="56"/>
                  </a:lnTo>
                  <a:lnTo>
                    <a:pt x="10" y="56"/>
                  </a:lnTo>
                  <a:lnTo>
                    <a:pt x="12" y="58"/>
                  </a:lnTo>
                  <a:lnTo>
                    <a:pt x="14" y="62"/>
                  </a:lnTo>
                  <a:lnTo>
                    <a:pt x="16" y="64"/>
                  </a:lnTo>
                  <a:lnTo>
                    <a:pt x="18" y="68"/>
                  </a:lnTo>
                  <a:lnTo>
                    <a:pt x="20" y="72"/>
                  </a:lnTo>
                  <a:lnTo>
                    <a:pt x="20" y="74"/>
                  </a:lnTo>
                  <a:lnTo>
                    <a:pt x="20" y="74"/>
                  </a:lnTo>
                  <a:lnTo>
                    <a:pt x="24" y="76"/>
                  </a:lnTo>
                  <a:lnTo>
                    <a:pt x="26" y="80"/>
                  </a:lnTo>
                  <a:lnTo>
                    <a:pt x="28" y="84"/>
                  </a:lnTo>
                  <a:lnTo>
                    <a:pt x="28" y="86"/>
                  </a:lnTo>
                  <a:lnTo>
                    <a:pt x="30" y="88"/>
                  </a:lnTo>
                  <a:lnTo>
                    <a:pt x="32" y="88"/>
                  </a:lnTo>
                  <a:lnTo>
                    <a:pt x="34" y="88"/>
                  </a:lnTo>
                  <a:lnTo>
                    <a:pt x="34" y="88"/>
                  </a:lnTo>
                  <a:lnTo>
                    <a:pt x="38" y="90"/>
                  </a:lnTo>
                  <a:lnTo>
                    <a:pt x="40" y="94"/>
                  </a:lnTo>
                  <a:lnTo>
                    <a:pt x="42" y="96"/>
                  </a:lnTo>
                  <a:lnTo>
                    <a:pt x="42" y="9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43" name="Freeform 304"/>
            <p:cNvSpPr/>
            <p:nvPr/>
          </p:nvSpPr>
          <p:spPr bwMode="gray">
            <a:xfrm>
              <a:off x="681" y="2768"/>
              <a:ext cx="210" cy="200"/>
            </a:xfrm>
            <a:custGeom>
              <a:avLst/>
              <a:gdLst/>
              <a:ahLst/>
              <a:cxnLst>
                <a:cxn ang="0">
                  <a:pos x="74" y="0"/>
                </a:cxn>
                <a:cxn ang="0">
                  <a:pos x="74" y="0"/>
                </a:cxn>
                <a:cxn ang="0">
                  <a:pos x="72" y="2"/>
                </a:cxn>
                <a:cxn ang="0">
                  <a:pos x="78" y="114"/>
                </a:cxn>
                <a:cxn ang="0">
                  <a:pos x="80" y="120"/>
                </a:cxn>
                <a:cxn ang="0">
                  <a:pos x="82" y="128"/>
                </a:cxn>
                <a:cxn ang="0">
                  <a:pos x="24" y="130"/>
                </a:cxn>
                <a:cxn ang="0">
                  <a:pos x="22" y="132"/>
                </a:cxn>
                <a:cxn ang="0">
                  <a:pos x="18" y="134"/>
                </a:cxn>
                <a:cxn ang="0">
                  <a:pos x="16" y="132"/>
                </a:cxn>
                <a:cxn ang="0">
                  <a:pos x="14" y="132"/>
                </a:cxn>
                <a:cxn ang="0">
                  <a:pos x="12" y="136"/>
                </a:cxn>
                <a:cxn ang="0">
                  <a:pos x="12" y="140"/>
                </a:cxn>
                <a:cxn ang="0">
                  <a:pos x="10" y="144"/>
                </a:cxn>
                <a:cxn ang="0">
                  <a:pos x="8" y="146"/>
                </a:cxn>
                <a:cxn ang="0">
                  <a:pos x="6" y="150"/>
                </a:cxn>
                <a:cxn ang="0">
                  <a:pos x="2" y="154"/>
                </a:cxn>
                <a:cxn ang="0">
                  <a:pos x="0" y="156"/>
                </a:cxn>
                <a:cxn ang="0">
                  <a:pos x="0" y="164"/>
                </a:cxn>
                <a:cxn ang="0">
                  <a:pos x="2" y="172"/>
                </a:cxn>
                <a:cxn ang="0">
                  <a:pos x="2" y="174"/>
                </a:cxn>
                <a:cxn ang="0">
                  <a:pos x="4" y="176"/>
                </a:cxn>
                <a:cxn ang="0">
                  <a:pos x="10" y="178"/>
                </a:cxn>
                <a:cxn ang="0">
                  <a:pos x="14" y="180"/>
                </a:cxn>
                <a:cxn ang="0">
                  <a:pos x="22" y="182"/>
                </a:cxn>
                <a:cxn ang="0">
                  <a:pos x="24" y="182"/>
                </a:cxn>
                <a:cxn ang="0">
                  <a:pos x="30" y="182"/>
                </a:cxn>
                <a:cxn ang="0">
                  <a:pos x="30" y="176"/>
                </a:cxn>
                <a:cxn ang="0">
                  <a:pos x="32" y="176"/>
                </a:cxn>
                <a:cxn ang="0">
                  <a:pos x="38" y="174"/>
                </a:cxn>
                <a:cxn ang="0">
                  <a:pos x="44" y="178"/>
                </a:cxn>
                <a:cxn ang="0">
                  <a:pos x="44" y="182"/>
                </a:cxn>
                <a:cxn ang="0">
                  <a:pos x="48" y="190"/>
                </a:cxn>
                <a:cxn ang="0">
                  <a:pos x="56" y="198"/>
                </a:cxn>
                <a:cxn ang="0">
                  <a:pos x="60" y="200"/>
                </a:cxn>
                <a:cxn ang="0">
                  <a:pos x="70" y="198"/>
                </a:cxn>
                <a:cxn ang="0">
                  <a:pos x="74" y="196"/>
                </a:cxn>
                <a:cxn ang="0">
                  <a:pos x="78" y="192"/>
                </a:cxn>
                <a:cxn ang="0">
                  <a:pos x="84" y="196"/>
                </a:cxn>
                <a:cxn ang="0">
                  <a:pos x="86" y="196"/>
                </a:cxn>
                <a:cxn ang="0">
                  <a:pos x="90" y="196"/>
                </a:cxn>
                <a:cxn ang="0">
                  <a:pos x="92" y="194"/>
                </a:cxn>
                <a:cxn ang="0">
                  <a:pos x="94" y="186"/>
                </a:cxn>
                <a:cxn ang="0">
                  <a:pos x="98" y="176"/>
                </a:cxn>
                <a:cxn ang="0">
                  <a:pos x="102" y="170"/>
                </a:cxn>
                <a:cxn ang="0">
                  <a:pos x="106" y="166"/>
                </a:cxn>
                <a:cxn ang="0">
                  <a:pos x="114" y="164"/>
                </a:cxn>
                <a:cxn ang="0">
                  <a:pos x="130" y="162"/>
                </a:cxn>
                <a:cxn ang="0">
                  <a:pos x="148" y="156"/>
                </a:cxn>
                <a:cxn ang="0">
                  <a:pos x="154" y="150"/>
                </a:cxn>
                <a:cxn ang="0">
                  <a:pos x="162" y="150"/>
                </a:cxn>
                <a:cxn ang="0">
                  <a:pos x="176" y="148"/>
                </a:cxn>
                <a:cxn ang="0">
                  <a:pos x="180" y="148"/>
                </a:cxn>
                <a:cxn ang="0">
                  <a:pos x="186" y="142"/>
                </a:cxn>
                <a:cxn ang="0">
                  <a:pos x="196" y="132"/>
                </a:cxn>
                <a:cxn ang="0">
                  <a:pos x="202" y="120"/>
                </a:cxn>
                <a:cxn ang="0">
                  <a:pos x="208" y="92"/>
                </a:cxn>
                <a:cxn ang="0">
                  <a:pos x="202" y="74"/>
                </a:cxn>
                <a:cxn ang="0">
                  <a:pos x="170" y="58"/>
                </a:cxn>
              </a:cxnLst>
              <a:rect l="0" t="0" r="r" b="b"/>
              <a:pathLst>
                <a:path w="210" h="200">
                  <a:moveTo>
                    <a:pt x="94" y="0"/>
                  </a:moveTo>
                  <a:lnTo>
                    <a:pt x="74" y="0"/>
                  </a:lnTo>
                  <a:lnTo>
                    <a:pt x="74" y="0"/>
                  </a:lnTo>
                  <a:lnTo>
                    <a:pt x="74" y="0"/>
                  </a:lnTo>
                  <a:lnTo>
                    <a:pt x="72" y="0"/>
                  </a:lnTo>
                  <a:lnTo>
                    <a:pt x="72" y="2"/>
                  </a:lnTo>
                  <a:lnTo>
                    <a:pt x="78" y="114"/>
                  </a:lnTo>
                  <a:lnTo>
                    <a:pt x="78" y="114"/>
                  </a:lnTo>
                  <a:lnTo>
                    <a:pt x="80" y="118"/>
                  </a:lnTo>
                  <a:lnTo>
                    <a:pt x="80" y="120"/>
                  </a:lnTo>
                  <a:lnTo>
                    <a:pt x="82" y="124"/>
                  </a:lnTo>
                  <a:lnTo>
                    <a:pt x="82" y="128"/>
                  </a:lnTo>
                  <a:lnTo>
                    <a:pt x="76" y="136"/>
                  </a:lnTo>
                  <a:lnTo>
                    <a:pt x="24" y="130"/>
                  </a:lnTo>
                  <a:lnTo>
                    <a:pt x="24" y="130"/>
                  </a:lnTo>
                  <a:lnTo>
                    <a:pt x="22" y="132"/>
                  </a:lnTo>
                  <a:lnTo>
                    <a:pt x="20" y="134"/>
                  </a:lnTo>
                  <a:lnTo>
                    <a:pt x="18" y="134"/>
                  </a:lnTo>
                  <a:lnTo>
                    <a:pt x="16" y="132"/>
                  </a:lnTo>
                  <a:lnTo>
                    <a:pt x="16" y="132"/>
                  </a:lnTo>
                  <a:lnTo>
                    <a:pt x="16" y="132"/>
                  </a:lnTo>
                  <a:lnTo>
                    <a:pt x="14" y="132"/>
                  </a:lnTo>
                  <a:lnTo>
                    <a:pt x="12" y="134"/>
                  </a:lnTo>
                  <a:lnTo>
                    <a:pt x="12" y="136"/>
                  </a:lnTo>
                  <a:lnTo>
                    <a:pt x="12" y="138"/>
                  </a:lnTo>
                  <a:lnTo>
                    <a:pt x="12" y="140"/>
                  </a:lnTo>
                  <a:lnTo>
                    <a:pt x="12" y="144"/>
                  </a:lnTo>
                  <a:lnTo>
                    <a:pt x="10" y="144"/>
                  </a:lnTo>
                  <a:lnTo>
                    <a:pt x="8" y="144"/>
                  </a:lnTo>
                  <a:lnTo>
                    <a:pt x="8" y="146"/>
                  </a:lnTo>
                  <a:lnTo>
                    <a:pt x="8" y="148"/>
                  </a:lnTo>
                  <a:lnTo>
                    <a:pt x="6" y="150"/>
                  </a:lnTo>
                  <a:lnTo>
                    <a:pt x="4" y="154"/>
                  </a:lnTo>
                  <a:lnTo>
                    <a:pt x="2" y="154"/>
                  </a:lnTo>
                  <a:lnTo>
                    <a:pt x="0" y="154"/>
                  </a:lnTo>
                  <a:lnTo>
                    <a:pt x="0" y="156"/>
                  </a:lnTo>
                  <a:lnTo>
                    <a:pt x="0" y="158"/>
                  </a:lnTo>
                  <a:lnTo>
                    <a:pt x="0" y="164"/>
                  </a:lnTo>
                  <a:lnTo>
                    <a:pt x="2" y="168"/>
                  </a:lnTo>
                  <a:lnTo>
                    <a:pt x="2" y="172"/>
                  </a:lnTo>
                  <a:lnTo>
                    <a:pt x="2" y="174"/>
                  </a:lnTo>
                  <a:lnTo>
                    <a:pt x="2" y="174"/>
                  </a:lnTo>
                  <a:lnTo>
                    <a:pt x="2" y="176"/>
                  </a:lnTo>
                  <a:lnTo>
                    <a:pt x="4" y="176"/>
                  </a:lnTo>
                  <a:lnTo>
                    <a:pt x="6" y="178"/>
                  </a:lnTo>
                  <a:lnTo>
                    <a:pt x="10" y="178"/>
                  </a:lnTo>
                  <a:lnTo>
                    <a:pt x="10" y="178"/>
                  </a:lnTo>
                  <a:lnTo>
                    <a:pt x="14" y="180"/>
                  </a:lnTo>
                  <a:lnTo>
                    <a:pt x="18" y="182"/>
                  </a:lnTo>
                  <a:lnTo>
                    <a:pt x="22" y="182"/>
                  </a:lnTo>
                  <a:lnTo>
                    <a:pt x="22" y="182"/>
                  </a:lnTo>
                  <a:lnTo>
                    <a:pt x="24" y="182"/>
                  </a:lnTo>
                  <a:lnTo>
                    <a:pt x="28" y="182"/>
                  </a:lnTo>
                  <a:lnTo>
                    <a:pt x="30" y="182"/>
                  </a:lnTo>
                  <a:lnTo>
                    <a:pt x="30" y="180"/>
                  </a:lnTo>
                  <a:lnTo>
                    <a:pt x="30" y="176"/>
                  </a:lnTo>
                  <a:lnTo>
                    <a:pt x="32" y="176"/>
                  </a:lnTo>
                  <a:lnTo>
                    <a:pt x="32" y="176"/>
                  </a:lnTo>
                  <a:lnTo>
                    <a:pt x="36" y="174"/>
                  </a:lnTo>
                  <a:lnTo>
                    <a:pt x="38" y="174"/>
                  </a:lnTo>
                  <a:lnTo>
                    <a:pt x="42" y="176"/>
                  </a:lnTo>
                  <a:lnTo>
                    <a:pt x="44" y="178"/>
                  </a:lnTo>
                  <a:lnTo>
                    <a:pt x="44" y="180"/>
                  </a:lnTo>
                  <a:lnTo>
                    <a:pt x="44" y="182"/>
                  </a:lnTo>
                  <a:lnTo>
                    <a:pt x="46" y="186"/>
                  </a:lnTo>
                  <a:lnTo>
                    <a:pt x="48" y="190"/>
                  </a:lnTo>
                  <a:lnTo>
                    <a:pt x="50" y="194"/>
                  </a:lnTo>
                  <a:lnTo>
                    <a:pt x="56" y="198"/>
                  </a:lnTo>
                  <a:lnTo>
                    <a:pt x="56" y="198"/>
                  </a:lnTo>
                  <a:lnTo>
                    <a:pt x="60" y="200"/>
                  </a:lnTo>
                  <a:lnTo>
                    <a:pt x="64" y="200"/>
                  </a:lnTo>
                  <a:lnTo>
                    <a:pt x="70" y="198"/>
                  </a:lnTo>
                  <a:lnTo>
                    <a:pt x="74" y="196"/>
                  </a:lnTo>
                  <a:lnTo>
                    <a:pt x="74" y="196"/>
                  </a:lnTo>
                  <a:lnTo>
                    <a:pt x="76" y="194"/>
                  </a:lnTo>
                  <a:lnTo>
                    <a:pt x="78" y="192"/>
                  </a:lnTo>
                  <a:lnTo>
                    <a:pt x="82" y="192"/>
                  </a:lnTo>
                  <a:lnTo>
                    <a:pt x="84" y="196"/>
                  </a:lnTo>
                  <a:lnTo>
                    <a:pt x="86" y="196"/>
                  </a:lnTo>
                  <a:lnTo>
                    <a:pt x="86" y="196"/>
                  </a:lnTo>
                  <a:lnTo>
                    <a:pt x="88" y="198"/>
                  </a:lnTo>
                  <a:lnTo>
                    <a:pt x="90" y="196"/>
                  </a:lnTo>
                  <a:lnTo>
                    <a:pt x="92" y="194"/>
                  </a:lnTo>
                  <a:lnTo>
                    <a:pt x="92" y="194"/>
                  </a:lnTo>
                  <a:lnTo>
                    <a:pt x="92" y="190"/>
                  </a:lnTo>
                  <a:lnTo>
                    <a:pt x="94" y="186"/>
                  </a:lnTo>
                  <a:lnTo>
                    <a:pt x="96" y="180"/>
                  </a:lnTo>
                  <a:lnTo>
                    <a:pt x="98" y="176"/>
                  </a:lnTo>
                  <a:lnTo>
                    <a:pt x="100" y="172"/>
                  </a:lnTo>
                  <a:lnTo>
                    <a:pt x="102" y="170"/>
                  </a:lnTo>
                  <a:lnTo>
                    <a:pt x="102" y="168"/>
                  </a:lnTo>
                  <a:lnTo>
                    <a:pt x="106" y="166"/>
                  </a:lnTo>
                  <a:lnTo>
                    <a:pt x="108" y="164"/>
                  </a:lnTo>
                  <a:lnTo>
                    <a:pt x="114" y="164"/>
                  </a:lnTo>
                  <a:lnTo>
                    <a:pt x="120" y="164"/>
                  </a:lnTo>
                  <a:lnTo>
                    <a:pt x="130" y="162"/>
                  </a:lnTo>
                  <a:lnTo>
                    <a:pt x="140" y="160"/>
                  </a:lnTo>
                  <a:lnTo>
                    <a:pt x="148" y="156"/>
                  </a:lnTo>
                  <a:lnTo>
                    <a:pt x="152" y="150"/>
                  </a:lnTo>
                  <a:lnTo>
                    <a:pt x="154" y="150"/>
                  </a:lnTo>
                  <a:lnTo>
                    <a:pt x="158" y="150"/>
                  </a:lnTo>
                  <a:lnTo>
                    <a:pt x="162" y="150"/>
                  </a:lnTo>
                  <a:lnTo>
                    <a:pt x="168" y="150"/>
                  </a:lnTo>
                  <a:lnTo>
                    <a:pt x="176" y="148"/>
                  </a:lnTo>
                  <a:lnTo>
                    <a:pt x="176" y="148"/>
                  </a:lnTo>
                  <a:lnTo>
                    <a:pt x="180" y="148"/>
                  </a:lnTo>
                  <a:lnTo>
                    <a:pt x="182" y="146"/>
                  </a:lnTo>
                  <a:lnTo>
                    <a:pt x="186" y="142"/>
                  </a:lnTo>
                  <a:lnTo>
                    <a:pt x="192" y="138"/>
                  </a:lnTo>
                  <a:lnTo>
                    <a:pt x="196" y="132"/>
                  </a:lnTo>
                  <a:lnTo>
                    <a:pt x="200" y="124"/>
                  </a:lnTo>
                  <a:lnTo>
                    <a:pt x="202" y="120"/>
                  </a:lnTo>
                  <a:lnTo>
                    <a:pt x="204" y="108"/>
                  </a:lnTo>
                  <a:lnTo>
                    <a:pt x="208" y="92"/>
                  </a:lnTo>
                  <a:lnTo>
                    <a:pt x="210" y="72"/>
                  </a:lnTo>
                  <a:lnTo>
                    <a:pt x="202" y="74"/>
                  </a:lnTo>
                  <a:lnTo>
                    <a:pt x="198" y="58"/>
                  </a:lnTo>
                  <a:lnTo>
                    <a:pt x="170" y="58"/>
                  </a:lnTo>
                  <a:lnTo>
                    <a:pt x="94"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44" name="Freeform 305"/>
            <p:cNvSpPr/>
            <p:nvPr/>
          </p:nvSpPr>
          <p:spPr bwMode="gray">
            <a:xfrm>
              <a:off x="1169" y="2688"/>
              <a:ext cx="138" cy="150"/>
            </a:xfrm>
            <a:custGeom>
              <a:avLst/>
              <a:gdLst/>
              <a:ahLst/>
              <a:cxnLst>
                <a:cxn ang="0">
                  <a:pos x="0" y="150"/>
                </a:cxn>
                <a:cxn ang="0">
                  <a:pos x="0" y="0"/>
                </a:cxn>
                <a:cxn ang="0">
                  <a:pos x="2" y="0"/>
                </a:cxn>
                <a:cxn ang="0">
                  <a:pos x="6" y="2"/>
                </a:cxn>
                <a:cxn ang="0">
                  <a:pos x="12" y="2"/>
                </a:cxn>
                <a:cxn ang="0">
                  <a:pos x="18" y="2"/>
                </a:cxn>
                <a:cxn ang="0">
                  <a:pos x="22" y="2"/>
                </a:cxn>
                <a:cxn ang="0">
                  <a:pos x="26" y="4"/>
                </a:cxn>
                <a:cxn ang="0">
                  <a:pos x="28" y="4"/>
                </a:cxn>
                <a:cxn ang="0">
                  <a:pos x="30" y="6"/>
                </a:cxn>
                <a:cxn ang="0">
                  <a:pos x="34" y="8"/>
                </a:cxn>
                <a:cxn ang="0">
                  <a:pos x="38" y="10"/>
                </a:cxn>
                <a:cxn ang="0">
                  <a:pos x="44" y="10"/>
                </a:cxn>
                <a:cxn ang="0">
                  <a:pos x="68" y="4"/>
                </a:cxn>
                <a:cxn ang="0">
                  <a:pos x="68" y="4"/>
                </a:cxn>
                <a:cxn ang="0">
                  <a:pos x="70" y="4"/>
                </a:cxn>
                <a:cxn ang="0">
                  <a:pos x="72" y="2"/>
                </a:cxn>
                <a:cxn ang="0">
                  <a:pos x="76" y="2"/>
                </a:cxn>
                <a:cxn ang="0">
                  <a:pos x="80" y="4"/>
                </a:cxn>
                <a:cxn ang="0">
                  <a:pos x="86" y="6"/>
                </a:cxn>
                <a:cxn ang="0">
                  <a:pos x="86" y="6"/>
                </a:cxn>
                <a:cxn ang="0">
                  <a:pos x="86" y="10"/>
                </a:cxn>
                <a:cxn ang="0">
                  <a:pos x="86" y="14"/>
                </a:cxn>
                <a:cxn ang="0">
                  <a:pos x="88" y="20"/>
                </a:cxn>
                <a:cxn ang="0">
                  <a:pos x="92" y="26"/>
                </a:cxn>
                <a:cxn ang="0">
                  <a:pos x="92" y="30"/>
                </a:cxn>
                <a:cxn ang="0">
                  <a:pos x="98" y="40"/>
                </a:cxn>
                <a:cxn ang="0">
                  <a:pos x="106" y="56"/>
                </a:cxn>
                <a:cxn ang="0">
                  <a:pos x="114" y="74"/>
                </a:cxn>
                <a:cxn ang="0">
                  <a:pos x="122" y="92"/>
                </a:cxn>
                <a:cxn ang="0">
                  <a:pos x="130" y="108"/>
                </a:cxn>
                <a:cxn ang="0">
                  <a:pos x="136" y="122"/>
                </a:cxn>
                <a:cxn ang="0">
                  <a:pos x="138" y="128"/>
                </a:cxn>
                <a:cxn ang="0">
                  <a:pos x="138" y="130"/>
                </a:cxn>
                <a:cxn ang="0">
                  <a:pos x="136" y="132"/>
                </a:cxn>
                <a:cxn ang="0">
                  <a:pos x="132" y="138"/>
                </a:cxn>
                <a:cxn ang="0">
                  <a:pos x="126" y="142"/>
                </a:cxn>
                <a:cxn ang="0">
                  <a:pos x="120" y="146"/>
                </a:cxn>
                <a:cxn ang="0">
                  <a:pos x="110" y="150"/>
                </a:cxn>
                <a:cxn ang="0">
                  <a:pos x="0" y="150"/>
                </a:cxn>
              </a:cxnLst>
              <a:rect l="0" t="0" r="r" b="b"/>
              <a:pathLst>
                <a:path w="138" h="150">
                  <a:moveTo>
                    <a:pt x="0" y="150"/>
                  </a:moveTo>
                  <a:lnTo>
                    <a:pt x="0" y="0"/>
                  </a:lnTo>
                  <a:lnTo>
                    <a:pt x="2" y="0"/>
                  </a:lnTo>
                  <a:lnTo>
                    <a:pt x="6" y="2"/>
                  </a:lnTo>
                  <a:lnTo>
                    <a:pt x="12" y="2"/>
                  </a:lnTo>
                  <a:lnTo>
                    <a:pt x="18" y="2"/>
                  </a:lnTo>
                  <a:lnTo>
                    <a:pt x="22" y="2"/>
                  </a:lnTo>
                  <a:lnTo>
                    <a:pt x="26" y="4"/>
                  </a:lnTo>
                  <a:lnTo>
                    <a:pt x="28" y="4"/>
                  </a:lnTo>
                  <a:lnTo>
                    <a:pt x="30" y="6"/>
                  </a:lnTo>
                  <a:lnTo>
                    <a:pt x="34" y="8"/>
                  </a:lnTo>
                  <a:lnTo>
                    <a:pt x="38" y="10"/>
                  </a:lnTo>
                  <a:lnTo>
                    <a:pt x="44" y="10"/>
                  </a:lnTo>
                  <a:lnTo>
                    <a:pt x="68" y="4"/>
                  </a:lnTo>
                  <a:lnTo>
                    <a:pt x="68" y="4"/>
                  </a:lnTo>
                  <a:lnTo>
                    <a:pt x="70" y="4"/>
                  </a:lnTo>
                  <a:lnTo>
                    <a:pt x="72" y="2"/>
                  </a:lnTo>
                  <a:lnTo>
                    <a:pt x="76" y="2"/>
                  </a:lnTo>
                  <a:lnTo>
                    <a:pt x="80" y="4"/>
                  </a:lnTo>
                  <a:lnTo>
                    <a:pt x="86" y="6"/>
                  </a:lnTo>
                  <a:lnTo>
                    <a:pt x="86" y="6"/>
                  </a:lnTo>
                  <a:lnTo>
                    <a:pt x="86" y="10"/>
                  </a:lnTo>
                  <a:lnTo>
                    <a:pt x="86" y="14"/>
                  </a:lnTo>
                  <a:lnTo>
                    <a:pt x="88" y="20"/>
                  </a:lnTo>
                  <a:lnTo>
                    <a:pt x="92" y="26"/>
                  </a:lnTo>
                  <a:lnTo>
                    <a:pt x="92" y="30"/>
                  </a:lnTo>
                  <a:lnTo>
                    <a:pt x="98" y="40"/>
                  </a:lnTo>
                  <a:lnTo>
                    <a:pt x="106" y="56"/>
                  </a:lnTo>
                  <a:lnTo>
                    <a:pt x="114" y="74"/>
                  </a:lnTo>
                  <a:lnTo>
                    <a:pt x="122" y="92"/>
                  </a:lnTo>
                  <a:lnTo>
                    <a:pt x="130" y="108"/>
                  </a:lnTo>
                  <a:lnTo>
                    <a:pt x="136" y="122"/>
                  </a:lnTo>
                  <a:lnTo>
                    <a:pt x="138" y="128"/>
                  </a:lnTo>
                  <a:lnTo>
                    <a:pt x="138" y="130"/>
                  </a:lnTo>
                  <a:lnTo>
                    <a:pt x="136" y="132"/>
                  </a:lnTo>
                  <a:lnTo>
                    <a:pt x="132" y="138"/>
                  </a:lnTo>
                  <a:lnTo>
                    <a:pt x="126" y="142"/>
                  </a:lnTo>
                  <a:lnTo>
                    <a:pt x="120" y="146"/>
                  </a:lnTo>
                  <a:lnTo>
                    <a:pt x="110" y="150"/>
                  </a:lnTo>
                  <a:lnTo>
                    <a:pt x="0" y="15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45" name="Freeform 306"/>
            <p:cNvSpPr/>
            <p:nvPr/>
          </p:nvSpPr>
          <p:spPr bwMode="gray">
            <a:xfrm>
              <a:off x="1255" y="2692"/>
              <a:ext cx="40" cy="50"/>
            </a:xfrm>
            <a:custGeom>
              <a:avLst/>
              <a:gdLst/>
              <a:ahLst/>
              <a:cxnLst>
                <a:cxn ang="0">
                  <a:pos x="0" y="0"/>
                </a:cxn>
                <a:cxn ang="0">
                  <a:pos x="0" y="8"/>
                </a:cxn>
                <a:cxn ang="0">
                  <a:pos x="0" y="10"/>
                </a:cxn>
                <a:cxn ang="0">
                  <a:pos x="2" y="12"/>
                </a:cxn>
                <a:cxn ang="0">
                  <a:pos x="2" y="16"/>
                </a:cxn>
                <a:cxn ang="0">
                  <a:pos x="4" y="20"/>
                </a:cxn>
                <a:cxn ang="0">
                  <a:pos x="6" y="24"/>
                </a:cxn>
                <a:cxn ang="0">
                  <a:pos x="8" y="28"/>
                </a:cxn>
                <a:cxn ang="0">
                  <a:pos x="10" y="30"/>
                </a:cxn>
                <a:cxn ang="0">
                  <a:pos x="14" y="34"/>
                </a:cxn>
                <a:cxn ang="0">
                  <a:pos x="16" y="38"/>
                </a:cxn>
                <a:cxn ang="0">
                  <a:pos x="22" y="42"/>
                </a:cxn>
                <a:cxn ang="0">
                  <a:pos x="26" y="44"/>
                </a:cxn>
                <a:cxn ang="0">
                  <a:pos x="30" y="48"/>
                </a:cxn>
                <a:cxn ang="0">
                  <a:pos x="32" y="50"/>
                </a:cxn>
                <a:cxn ang="0">
                  <a:pos x="32" y="50"/>
                </a:cxn>
                <a:cxn ang="0">
                  <a:pos x="34" y="50"/>
                </a:cxn>
                <a:cxn ang="0">
                  <a:pos x="36" y="48"/>
                </a:cxn>
                <a:cxn ang="0">
                  <a:pos x="38" y="44"/>
                </a:cxn>
                <a:cxn ang="0">
                  <a:pos x="40" y="32"/>
                </a:cxn>
                <a:cxn ang="0">
                  <a:pos x="38" y="28"/>
                </a:cxn>
                <a:cxn ang="0">
                  <a:pos x="32" y="18"/>
                </a:cxn>
                <a:cxn ang="0">
                  <a:pos x="26" y="8"/>
                </a:cxn>
                <a:cxn ang="0">
                  <a:pos x="22" y="0"/>
                </a:cxn>
                <a:cxn ang="0">
                  <a:pos x="22" y="0"/>
                </a:cxn>
                <a:cxn ang="0">
                  <a:pos x="18" y="0"/>
                </a:cxn>
                <a:cxn ang="0">
                  <a:pos x="12" y="0"/>
                </a:cxn>
                <a:cxn ang="0">
                  <a:pos x="8" y="0"/>
                </a:cxn>
                <a:cxn ang="0">
                  <a:pos x="2" y="0"/>
                </a:cxn>
                <a:cxn ang="0">
                  <a:pos x="0" y="0"/>
                </a:cxn>
              </a:cxnLst>
              <a:rect l="0" t="0" r="r" b="b"/>
              <a:pathLst>
                <a:path w="40" h="50">
                  <a:moveTo>
                    <a:pt x="0" y="0"/>
                  </a:moveTo>
                  <a:lnTo>
                    <a:pt x="0" y="8"/>
                  </a:lnTo>
                  <a:lnTo>
                    <a:pt x="0" y="10"/>
                  </a:lnTo>
                  <a:lnTo>
                    <a:pt x="2" y="12"/>
                  </a:lnTo>
                  <a:lnTo>
                    <a:pt x="2" y="16"/>
                  </a:lnTo>
                  <a:lnTo>
                    <a:pt x="4" y="20"/>
                  </a:lnTo>
                  <a:lnTo>
                    <a:pt x="6" y="24"/>
                  </a:lnTo>
                  <a:lnTo>
                    <a:pt x="8" y="28"/>
                  </a:lnTo>
                  <a:lnTo>
                    <a:pt x="10" y="30"/>
                  </a:lnTo>
                  <a:lnTo>
                    <a:pt x="14" y="34"/>
                  </a:lnTo>
                  <a:lnTo>
                    <a:pt x="16" y="38"/>
                  </a:lnTo>
                  <a:lnTo>
                    <a:pt x="22" y="42"/>
                  </a:lnTo>
                  <a:lnTo>
                    <a:pt x="26" y="44"/>
                  </a:lnTo>
                  <a:lnTo>
                    <a:pt x="30" y="48"/>
                  </a:lnTo>
                  <a:lnTo>
                    <a:pt x="32" y="50"/>
                  </a:lnTo>
                  <a:lnTo>
                    <a:pt x="32" y="50"/>
                  </a:lnTo>
                  <a:lnTo>
                    <a:pt x="34" y="50"/>
                  </a:lnTo>
                  <a:lnTo>
                    <a:pt x="36" y="48"/>
                  </a:lnTo>
                  <a:lnTo>
                    <a:pt x="38" y="44"/>
                  </a:lnTo>
                  <a:lnTo>
                    <a:pt x="40" y="32"/>
                  </a:lnTo>
                  <a:lnTo>
                    <a:pt x="38" y="28"/>
                  </a:lnTo>
                  <a:lnTo>
                    <a:pt x="32" y="18"/>
                  </a:lnTo>
                  <a:lnTo>
                    <a:pt x="26" y="8"/>
                  </a:lnTo>
                  <a:lnTo>
                    <a:pt x="22" y="0"/>
                  </a:lnTo>
                  <a:lnTo>
                    <a:pt x="22" y="0"/>
                  </a:lnTo>
                  <a:lnTo>
                    <a:pt x="18" y="0"/>
                  </a:lnTo>
                  <a:lnTo>
                    <a:pt x="12" y="0"/>
                  </a:lnTo>
                  <a:lnTo>
                    <a:pt x="8" y="0"/>
                  </a:lnTo>
                  <a:lnTo>
                    <a:pt x="2" y="0"/>
                  </a:lnTo>
                  <a:lnTo>
                    <a:pt x="0"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46" name="Freeform 307"/>
            <p:cNvSpPr/>
            <p:nvPr/>
          </p:nvSpPr>
          <p:spPr bwMode="gray">
            <a:xfrm>
              <a:off x="1393" y="3266"/>
              <a:ext cx="86" cy="182"/>
            </a:xfrm>
            <a:custGeom>
              <a:avLst/>
              <a:gdLst/>
              <a:ahLst/>
              <a:cxnLst>
                <a:cxn ang="0">
                  <a:pos x="78" y="0"/>
                </a:cxn>
                <a:cxn ang="0">
                  <a:pos x="72" y="4"/>
                </a:cxn>
                <a:cxn ang="0">
                  <a:pos x="64" y="12"/>
                </a:cxn>
                <a:cxn ang="0">
                  <a:pos x="60" y="20"/>
                </a:cxn>
                <a:cxn ang="0">
                  <a:pos x="56" y="24"/>
                </a:cxn>
                <a:cxn ang="0">
                  <a:pos x="48" y="32"/>
                </a:cxn>
                <a:cxn ang="0">
                  <a:pos x="40" y="42"/>
                </a:cxn>
                <a:cxn ang="0">
                  <a:pos x="34" y="50"/>
                </a:cxn>
                <a:cxn ang="0">
                  <a:pos x="28" y="54"/>
                </a:cxn>
                <a:cxn ang="0">
                  <a:pos x="24" y="54"/>
                </a:cxn>
                <a:cxn ang="0">
                  <a:pos x="22" y="54"/>
                </a:cxn>
                <a:cxn ang="0">
                  <a:pos x="16" y="54"/>
                </a:cxn>
                <a:cxn ang="0">
                  <a:pos x="10" y="60"/>
                </a:cxn>
                <a:cxn ang="0">
                  <a:pos x="6" y="68"/>
                </a:cxn>
                <a:cxn ang="0">
                  <a:pos x="6" y="82"/>
                </a:cxn>
                <a:cxn ang="0">
                  <a:pos x="4" y="90"/>
                </a:cxn>
                <a:cxn ang="0">
                  <a:pos x="6" y="92"/>
                </a:cxn>
                <a:cxn ang="0">
                  <a:pos x="8" y="92"/>
                </a:cxn>
                <a:cxn ang="0">
                  <a:pos x="14" y="100"/>
                </a:cxn>
                <a:cxn ang="0">
                  <a:pos x="14" y="106"/>
                </a:cxn>
                <a:cxn ang="0">
                  <a:pos x="10" y="110"/>
                </a:cxn>
                <a:cxn ang="0">
                  <a:pos x="6" y="116"/>
                </a:cxn>
                <a:cxn ang="0">
                  <a:pos x="0" y="138"/>
                </a:cxn>
                <a:cxn ang="0">
                  <a:pos x="6" y="172"/>
                </a:cxn>
                <a:cxn ang="0">
                  <a:pos x="8" y="172"/>
                </a:cxn>
                <a:cxn ang="0">
                  <a:pos x="16" y="172"/>
                </a:cxn>
                <a:cxn ang="0">
                  <a:pos x="22" y="172"/>
                </a:cxn>
                <a:cxn ang="0">
                  <a:pos x="20" y="174"/>
                </a:cxn>
                <a:cxn ang="0">
                  <a:pos x="24" y="178"/>
                </a:cxn>
                <a:cxn ang="0">
                  <a:pos x="28" y="182"/>
                </a:cxn>
                <a:cxn ang="0">
                  <a:pos x="36" y="182"/>
                </a:cxn>
                <a:cxn ang="0">
                  <a:pos x="44" y="178"/>
                </a:cxn>
                <a:cxn ang="0">
                  <a:pos x="50" y="164"/>
                </a:cxn>
                <a:cxn ang="0">
                  <a:pos x="58" y="134"/>
                </a:cxn>
                <a:cxn ang="0">
                  <a:pos x="58" y="126"/>
                </a:cxn>
                <a:cxn ang="0">
                  <a:pos x="60" y="120"/>
                </a:cxn>
                <a:cxn ang="0">
                  <a:pos x="66" y="108"/>
                </a:cxn>
                <a:cxn ang="0">
                  <a:pos x="72" y="82"/>
                </a:cxn>
                <a:cxn ang="0">
                  <a:pos x="78" y="54"/>
                </a:cxn>
                <a:cxn ang="0">
                  <a:pos x="78" y="50"/>
                </a:cxn>
                <a:cxn ang="0">
                  <a:pos x="82" y="40"/>
                </a:cxn>
                <a:cxn ang="0">
                  <a:pos x="84" y="28"/>
                </a:cxn>
                <a:cxn ang="0">
                  <a:pos x="84" y="20"/>
                </a:cxn>
                <a:cxn ang="0">
                  <a:pos x="86" y="12"/>
                </a:cxn>
                <a:cxn ang="0">
                  <a:pos x="86" y="4"/>
                </a:cxn>
                <a:cxn ang="0">
                  <a:pos x="78" y="0"/>
                </a:cxn>
              </a:cxnLst>
              <a:rect l="0" t="0" r="r" b="b"/>
              <a:pathLst>
                <a:path w="86" h="182">
                  <a:moveTo>
                    <a:pt x="78" y="0"/>
                  </a:moveTo>
                  <a:lnTo>
                    <a:pt x="78" y="0"/>
                  </a:lnTo>
                  <a:lnTo>
                    <a:pt x="76" y="2"/>
                  </a:lnTo>
                  <a:lnTo>
                    <a:pt x="72" y="4"/>
                  </a:lnTo>
                  <a:lnTo>
                    <a:pt x="68" y="6"/>
                  </a:lnTo>
                  <a:lnTo>
                    <a:pt x="64" y="12"/>
                  </a:lnTo>
                  <a:lnTo>
                    <a:pt x="62" y="20"/>
                  </a:lnTo>
                  <a:lnTo>
                    <a:pt x="60" y="20"/>
                  </a:lnTo>
                  <a:lnTo>
                    <a:pt x="58" y="22"/>
                  </a:lnTo>
                  <a:lnTo>
                    <a:pt x="56" y="24"/>
                  </a:lnTo>
                  <a:lnTo>
                    <a:pt x="52" y="28"/>
                  </a:lnTo>
                  <a:lnTo>
                    <a:pt x="48" y="32"/>
                  </a:lnTo>
                  <a:lnTo>
                    <a:pt x="44" y="36"/>
                  </a:lnTo>
                  <a:lnTo>
                    <a:pt x="40" y="42"/>
                  </a:lnTo>
                  <a:lnTo>
                    <a:pt x="38" y="46"/>
                  </a:lnTo>
                  <a:lnTo>
                    <a:pt x="34" y="50"/>
                  </a:lnTo>
                  <a:lnTo>
                    <a:pt x="30" y="52"/>
                  </a:lnTo>
                  <a:lnTo>
                    <a:pt x="28" y="54"/>
                  </a:lnTo>
                  <a:lnTo>
                    <a:pt x="26" y="54"/>
                  </a:lnTo>
                  <a:lnTo>
                    <a:pt x="24" y="54"/>
                  </a:lnTo>
                  <a:lnTo>
                    <a:pt x="24" y="54"/>
                  </a:lnTo>
                  <a:lnTo>
                    <a:pt x="22" y="54"/>
                  </a:lnTo>
                  <a:lnTo>
                    <a:pt x="20" y="54"/>
                  </a:lnTo>
                  <a:lnTo>
                    <a:pt x="16" y="54"/>
                  </a:lnTo>
                  <a:lnTo>
                    <a:pt x="14" y="56"/>
                  </a:lnTo>
                  <a:lnTo>
                    <a:pt x="10" y="60"/>
                  </a:lnTo>
                  <a:lnTo>
                    <a:pt x="8" y="64"/>
                  </a:lnTo>
                  <a:lnTo>
                    <a:pt x="6" y="68"/>
                  </a:lnTo>
                  <a:lnTo>
                    <a:pt x="6" y="76"/>
                  </a:lnTo>
                  <a:lnTo>
                    <a:pt x="6" y="82"/>
                  </a:lnTo>
                  <a:lnTo>
                    <a:pt x="6" y="88"/>
                  </a:lnTo>
                  <a:lnTo>
                    <a:pt x="4" y="90"/>
                  </a:lnTo>
                  <a:lnTo>
                    <a:pt x="6" y="90"/>
                  </a:lnTo>
                  <a:lnTo>
                    <a:pt x="6" y="92"/>
                  </a:lnTo>
                  <a:lnTo>
                    <a:pt x="6" y="92"/>
                  </a:lnTo>
                  <a:lnTo>
                    <a:pt x="8" y="92"/>
                  </a:lnTo>
                  <a:lnTo>
                    <a:pt x="12" y="96"/>
                  </a:lnTo>
                  <a:lnTo>
                    <a:pt x="14" y="100"/>
                  </a:lnTo>
                  <a:lnTo>
                    <a:pt x="14" y="102"/>
                  </a:lnTo>
                  <a:lnTo>
                    <a:pt x="14" y="106"/>
                  </a:lnTo>
                  <a:lnTo>
                    <a:pt x="12" y="108"/>
                  </a:lnTo>
                  <a:lnTo>
                    <a:pt x="10" y="110"/>
                  </a:lnTo>
                  <a:lnTo>
                    <a:pt x="8" y="112"/>
                  </a:lnTo>
                  <a:lnTo>
                    <a:pt x="6" y="116"/>
                  </a:lnTo>
                  <a:lnTo>
                    <a:pt x="2" y="124"/>
                  </a:lnTo>
                  <a:lnTo>
                    <a:pt x="0" y="138"/>
                  </a:lnTo>
                  <a:lnTo>
                    <a:pt x="0" y="154"/>
                  </a:lnTo>
                  <a:lnTo>
                    <a:pt x="6" y="172"/>
                  </a:lnTo>
                  <a:lnTo>
                    <a:pt x="8" y="172"/>
                  </a:lnTo>
                  <a:lnTo>
                    <a:pt x="8" y="172"/>
                  </a:lnTo>
                  <a:lnTo>
                    <a:pt x="12" y="172"/>
                  </a:lnTo>
                  <a:lnTo>
                    <a:pt x="16" y="172"/>
                  </a:lnTo>
                  <a:lnTo>
                    <a:pt x="20" y="172"/>
                  </a:lnTo>
                  <a:lnTo>
                    <a:pt x="22" y="172"/>
                  </a:lnTo>
                  <a:lnTo>
                    <a:pt x="22" y="172"/>
                  </a:lnTo>
                  <a:lnTo>
                    <a:pt x="20" y="174"/>
                  </a:lnTo>
                  <a:lnTo>
                    <a:pt x="22" y="176"/>
                  </a:lnTo>
                  <a:lnTo>
                    <a:pt x="24" y="178"/>
                  </a:lnTo>
                  <a:lnTo>
                    <a:pt x="26" y="180"/>
                  </a:lnTo>
                  <a:lnTo>
                    <a:pt x="28" y="182"/>
                  </a:lnTo>
                  <a:lnTo>
                    <a:pt x="32" y="182"/>
                  </a:lnTo>
                  <a:lnTo>
                    <a:pt x="36" y="182"/>
                  </a:lnTo>
                  <a:lnTo>
                    <a:pt x="40" y="182"/>
                  </a:lnTo>
                  <a:lnTo>
                    <a:pt x="44" y="178"/>
                  </a:lnTo>
                  <a:lnTo>
                    <a:pt x="46" y="172"/>
                  </a:lnTo>
                  <a:lnTo>
                    <a:pt x="50" y="164"/>
                  </a:lnTo>
                  <a:lnTo>
                    <a:pt x="56" y="146"/>
                  </a:lnTo>
                  <a:lnTo>
                    <a:pt x="58" y="134"/>
                  </a:lnTo>
                  <a:lnTo>
                    <a:pt x="60" y="128"/>
                  </a:lnTo>
                  <a:lnTo>
                    <a:pt x="58" y="126"/>
                  </a:lnTo>
                  <a:lnTo>
                    <a:pt x="58" y="124"/>
                  </a:lnTo>
                  <a:lnTo>
                    <a:pt x="60" y="120"/>
                  </a:lnTo>
                  <a:lnTo>
                    <a:pt x="62" y="114"/>
                  </a:lnTo>
                  <a:lnTo>
                    <a:pt x="66" y="108"/>
                  </a:lnTo>
                  <a:lnTo>
                    <a:pt x="70" y="98"/>
                  </a:lnTo>
                  <a:lnTo>
                    <a:pt x="72" y="82"/>
                  </a:lnTo>
                  <a:lnTo>
                    <a:pt x="76" y="66"/>
                  </a:lnTo>
                  <a:lnTo>
                    <a:pt x="78" y="54"/>
                  </a:lnTo>
                  <a:lnTo>
                    <a:pt x="78" y="52"/>
                  </a:lnTo>
                  <a:lnTo>
                    <a:pt x="78" y="50"/>
                  </a:lnTo>
                  <a:lnTo>
                    <a:pt x="80" y="44"/>
                  </a:lnTo>
                  <a:lnTo>
                    <a:pt x="82" y="40"/>
                  </a:lnTo>
                  <a:lnTo>
                    <a:pt x="82" y="34"/>
                  </a:lnTo>
                  <a:lnTo>
                    <a:pt x="84" y="28"/>
                  </a:lnTo>
                  <a:lnTo>
                    <a:pt x="84" y="24"/>
                  </a:lnTo>
                  <a:lnTo>
                    <a:pt x="84" y="20"/>
                  </a:lnTo>
                  <a:lnTo>
                    <a:pt x="86" y="16"/>
                  </a:lnTo>
                  <a:lnTo>
                    <a:pt x="86" y="12"/>
                  </a:lnTo>
                  <a:lnTo>
                    <a:pt x="86" y="8"/>
                  </a:lnTo>
                  <a:lnTo>
                    <a:pt x="86" y="4"/>
                  </a:lnTo>
                  <a:lnTo>
                    <a:pt x="84" y="2"/>
                  </a:lnTo>
                  <a:lnTo>
                    <a:pt x="78"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47" name="Freeform 308"/>
            <p:cNvSpPr/>
            <p:nvPr/>
          </p:nvSpPr>
          <p:spPr bwMode="gray">
            <a:xfrm>
              <a:off x="2677" y="3726"/>
              <a:ext cx="58" cy="56"/>
            </a:xfrm>
            <a:custGeom>
              <a:avLst/>
              <a:gdLst/>
              <a:ahLst/>
              <a:cxnLst>
                <a:cxn ang="0">
                  <a:pos x="10" y="2"/>
                </a:cxn>
                <a:cxn ang="0">
                  <a:pos x="10" y="2"/>
                </a:cxn>
                <a:cxn ang="0">
                  <a:pos x="8" y="2"/>
                </a:cxn>
                <a:cxn ang="0">
                  <a:pos x="6" y="2"/>
                </a:cxn>
                <a:cxn ang="0">
                  <a:pos x="4" y="4"/>
                </a:cxn>
                <a:cxn ang="0">
                  <a:pos x="2" y="6"/>
                </a:cxn>
                <a:cxn ang="0">
                  <a:pos x="0" y="8"/>
                </a:cxn>
                <a:cxn ang="0">
                  <a:pos x="0" y="14"/>
                </a:cxn>
                <a:cxn ang="0">
                  <a:pos x="6" y="30"/>
                </a:cxn>
                <a:cxn ang="0">
                  <a:pos x="6" y="30"/>
                </a:cxn>
                <a:cxn ang="0">
                  <a:pos x="8" y="32"/>
                </a:cxn>
                <a:cxn ang="0">
                  <a:pos x="10" y="36"/>
                </a:cxn>
                <a:cxn ang="0">
                  <a:pos x="14" y="40"/>
                </a:cxn>
                <a:cxn ang="0">
                  <a:pos x="14" y="44"/>
                </a:cxn>
                <a:cxn ang="0">
                  <a:pos x="18" y="46"/>
                </a:cxn>
                <a:cxn ang="0">
                  <a:pos x="22" y="50"/>
                </a:cxn>
                <a:cxn ang="0">
                  <a:pos x="26" y="52"/>
                </a:cxn>
                <a:cxn ang="0">
                  <a:pos x="32" y="54"/>
                </a:cxn>
                <a:cxn ang="0">
                  <a:pos x="36" y="56"/>
                </a:cxn>
                <a:cxn ang="0">
                  <a:pos x="40" y="54"/>
                </a:cxn>
                <a:cxn ang="0">
                  <a:pos x="42" y="52"/>
                </a:cxn>
                <a:cxn ang="0">
                  <a:pos x="46" y="50"/>
                </a:cxn>
                <a:cxn ang="0">
                  <a:pos x="50" y="44"/>
                </a:cxn>
                <a:cxn ang="0">
                  <a:pos x="54" y="40"/>
                </a:cxn>
                <a:cxn ang="0">
                  <a:pos x="56" y="34"/>
                </a:cxn>
                <a:cxn ang="0">
                  <a:pos x="58" y="30"/>
                </a:cxn>
                <a:cxn ang="0">
                  <a:pos x="56" y="24"/>
                </a:cxn>
                <a:cxn ang="0">
                  <a:pos x="56" y="18"/>
                </a:cxn>
                <a:cxn ang="0">
                  <a:pos x="56" y="12"/>
                </a:cxn>
                <a:cxn ang="0">
                  <a:pos x="56" y="8"/>
                </a:cxn>
                <a:cxn ang="0">
                  <a:pos x="56" y="6"/>
                </a:cxn>
                <a:cxn ang="0">
                  <a:pos x="54" y="6"/>
                </a:cxn>
                <a:cxn ang="0">
                  <a:pos x="52" y="4"/>
                </a:cxn>
                <a:cxn ang="0">
                  <a:pos x="50" y="2"/>
                </a:cxn>
                <a:cxn ang="0">
                  <a:pos x="46" y="0"/>
                </a:cxn>
                <a:cxn ang="0">
                  <a:pos x="42" y="0"/>
                </a:cxn>
                <a:cxn ang="0">
                  <a:pos x="40" y="0"/>
                </a:cxn>
                <a:cxn ang="0">
                  <a:pos x="38" y="2"/>
                </a:cxn>
                <a:cxn ang="0">
                  <a:pos x="36" y="4"/>
                </a:cxn>
                <a:cxn ang="0">
                  <a:pos x="34" y="8"/>
                </a:cxn>
                <a:cxn ang="0">
                  <a:pos x="32" y="10"/>
                </a:cxn>
                <a:cxn ang="0">
                  <a:pos x="32" y="10"/>
                </a:cxn>
                <a:cxn ang="0">
                  <a:pos x="16" y="2"/>
                </a:cxn>
                <a:cxn ang="0">
                  <a:pos x="10" y="2"/>
                </a:cxn>
              </a:cxnLst>
              <a:rect l="0" t="0" r="r" b="b"/>
              <a:pathLst>
                <a:path w="58" h="56">
                  <a:moveTo>
                    <a:pt x="10" y="2"/>
                  </a:moveTo>
                  <a:lnTo>
                    <a:pt x="10" y="2"/>
                  </a:lnTo>
                  <a:lnTo>
                    <a:pt x="8" y="2"/>
                  </a:lnTo>
                  <a:lnTo>
                    <a:pt x="6" y="2"/>
                  </a:lnTo>
                  <a:lnTo>
                    <a:pt x="4" y="4"/>
                  </a:lnTo>
                  <a:lnTo>
                    <a:pt x="2" y="6"/>
                  </a:lnTo>
                  <a:lnTo>
                    <a:pt x="0" y="8"/>
                  </a:lnTo>
                  <a:lnTo>
                    <a:pt x="0" y="14"/>
                  </a:lnTo>
                  <a:lnTo>
                    <a:pt x="6" y="30"/>
                  </a:lnTo>
                  <a:lnTo>
                    <a:pt x="6" y="30"/>
                  </a:lnTo>
                  <a:lnTo>
                    <a:pt x="8" y="32"/>
                  </a:lnTo>
                  <a:lnTo>
                    <a:pt x="10" y="36"/>
                  </a:lnTo>
                  <a:lnTo>
                    <a:pt x="14" y="40"/>
                  </a:lnTo>
                  <a:lnTo>
                    <a:pt x="14" y="44"/>
                  </a:lnTo>
                  <a:lnTo>
                    <a:pt x="18" y="46"/>
                  </a:lnTo>
                  <a:lnTo>
                    <a:pt x="22" y="50"/>
                  </a:lnTo>
                  <a:lnTo>
                    <a:pt x="26" y="52"/>
                  </a:lnTo>
                  <a:lnTo>
                    <a:pt x="32" y="54"/>
                  </a:lnTo>
                  <a:lnTo>
                    <a:pt x="36" y="56"/>
                  </a:lnTo>
                  <a:lnTo>
                    <a:pt x="40" y="54"/>
                  </a:lnTo>
                  <a:lnTo>
                    <a:pt x="42" y="52"/>
                  </a:lnTo>
                  <a:lnTo>
                    <a:pt x="46" y="50"/>
                  </a:lnTo>
                  <a:lnTo>
                    <a:pt x="50" y="44"/>
                  </a:lnTo>
                  <a:lnTo>
                    <a:pt x="54" y="40"/>
                  </a:lnTo>
                  <a:lnTo>
                    <a:pt x="56" y="34"/>
                  </a:lnTo>
                  <a:lnTo>
                    <a:pt x="58" y="30"/>
                  </a:lnTo>
                  <a:lnTo>
                    <a:pt x="56" y="24"/>
                  </a:lnTo>
                  <a:lnTo>
                    <a:pt x="56" y="18"/>
                  </a:lnTo>
                  <a:lnTo>
                    <a:pt x="56" y="12"/>
                  </a:lnTo>
                  <a:lnTo>
                    <a:pt x="56" y="8"/>
                  </a:lnTo>
                  <a:lnTo>
                    <a:pt x="56" y="6"/>
                  </a:lnTo>
                  <a:lnTo>
                    <a:pt x="54" y="6"/>
                  </a:lnTo>
                  <a:lnTo>
                    <a:pt x="52" y="4"/>
                  </a:lnTo>
                  <a:lnTo>
                    <a:pt x="50" y="2"/>
                  </a:lnTo>
                  <a:lnTo>
                    <a:pt x="46" y="0"/>
                  </a:lnTo>
                  <a:lnTo>
                    <a:pt x="42" y="0"/>
                  </a:lnTo>
                  <a:lnTo>
                    <a:pt x="40" y="0"/>
                  </a:lnTo>
                  <a:lnTo>
                    <a:pt x="38" y="2"/>
                  </a:lnTo>
                  <a:lnTo>
                    <a:pt x="36" y="4"/>
                  </a:lnTo>
                  <a:lnTo>
                    <a:pt x="34" y="8"/>
                  </a:lnTo>
                  <a:lnTo>
                    <a:pt x="32" y="10"/>
                  </a:lnTo>
                  <a:lnTo>
                    <a:pt x="32" y="10"/>
                  </a:lnTo>
                  <a:lnTo>
                    <a:pt x="16" y="2"/>
                  </a:lnTo>
                  <a:lnTo>
                    <a:pt x="10" y="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48" name="Freeform 309"/>
            <p:cNvSpPr/>
            <p:nvPr/>
          </p:nvSpPr>
          <p:spPr bwMode="gray">
            <a:xfrm>
              <a:off x="2731" y="3138"/>
              <a:ext cx="70" cy="54"/>
            </a:xfrm>
            <a:custGeom>
              <a:avLst/>
              <a:gdLst/>
              <a:ahLst/>
              <a:cxnLst>
                <a:cxn ang="0">
                  <a:pos x="2" y="44"/>
                </a:cxn>
                <a:cxn ang="0">
                  <a:pos x="34" y="28"/>
                </a:cxn>
                <a:cxn ang="0">
                  <a:pos x="34" y="28"/>
                </a:cxn>
                <a:cxn ang="0">
                  <a:pos x="38" y="26"/>
                </a:cxn>
                <a:cxn ang="0">
                  <a:pos x="40" y="22"/>
                </a:cxn>
                <a:cxn ang="0">
                  <a:pos x="44" y="18"/>
                </a:cxn>
                <a:cxn ang="0">
                  <a:pos x="48" y="14"/>
                </a:cxn>
                <a:cxn ang="0">
                  <a:pos x="52" y="10"/>
                </a:cxn>
                <a:cxn ang="0">
                  <a:pos x="54" y="4"/>
                </a:cxn>
                <a:cxn ang="0">
                  <a:pos x="54" y="0"/>
                </a:cxn>
                <a:cxn ang="0">
                  <a:pos x="64" y="0"/>
                </a:cxn>
                <a:cxn ang="0">
                  <a:pos x="70" y="8"/>
                </a:cxn>
                <a:cxn ang="0">
                  <a:pos x="68" y="12"/>
                </a:cxn>
                <a:cxn ang="0">
                  <a:pos x="64" y="22"/>
                </a:cxn>
                <a:cxn ang="0">
                  <a:pos x="56" y="32"/>
                </a:cxn>
                <a:cxn ang="0">
                  <a:pos x="46" y="42"/>
                </a:cxn>
                <a:cxn ang="0">
                  <a:pos x="28" y="50"/>
                </a:cxn>
                <a:cxn ang="0">
                  <a:pos x="16" y="54"/>
                </a:cxn>
                <a:cxn ang="0">
                  <a:pos x="10" y="54"/>
                </a:cxn>
                <a:cxn ang="0">
                  <a:pos x="10" y="54"/>
                </a:cxn>
                <a:cxn ang="0">
                  <a:pos x="8" y="54"/>
                </a:cxn>
                <a:cxn ang="0">
                  <a:pos x="6" y="54"/>
                </a:cxn>
                <a:cxn ang="0">
                  <a:pos x="4" y="52"/>
                </a:cxn>
                <a:cxn ang="0">
                  <a:pos x="2" y="52"/>
                </a:cxn>
                <a:cxn ang="0">
                  <a:pos x="0" y="50"/>
                </a:cxn>
                <a:cxn ang="0">
                  <a:pos x="0" y="48"/>
                </a:cxn>
                <a:cxn ang="0">
                  <a:pos x="2" y="44"/>
                </a:cxn>
              </a:cxnLst>
              <a:rect l="0" t="0" r="r" b="b"/>
              <a:pathLst>
                <a:path w="70" h="54">
                  <a:moveTo>
                    <a:pt x="2" y="44"/>
                  </a:moveTo>
                  <a:lnTo>
                    <a:pt x="34" y="28"/>
                  </a:lnTo>
                  <a:lnTo>
                    <a:pt x="34" y="28"/>
                  </a:lnTo>
                  <a:lnTo>
                    <a:pt x="38" y="26"/>
                  </a:lnTo>
                  <a:lnTo>
                    <a:pt x="40" y="22"/>
                  </a:lnTo>
                  <a:lnTo>
                    <a:pt x="44" y="18"/>
                  </a:lnTo>
                  <a:lnTo>
                    <a:pt x="48" y="14"/>
                  </a:lnTo>
                  <a:lnTo>
                    <a:pt x="52" y="10"/>
                  </a:lnTo>
                  <a:lnTo>
                    <a:pt x="54" y="4"/>
                  </a:lnTo>
                  <a:lnTo>
                    <a:pt x="54" y="0"/>
                  </a:lnTo>
                  <a:lnTo>
                    <a:pt x="64" y="0"/>
                  </a:lnTo>
                  <a:lnTo>
                    <a:pt x="70" y="8"/>
                  </a:lnTo>
                  <a:lnTo>
                    <a:pt x="68" y="12"/>
                  </a:lnTo>
                  <a:lnTo>
                    <a:pt x="64" y="22"/>
                  </a:lnTo>
                  <a:lnTo>
                    <a:pt x="56" y="32"/>
                  </a:lnTo>
                  <a:lnTo>
                    <a:pt x="46" y="42"/>
                  </a:lnTo>
                  <a:lnTo>
                    <a:pt x="28" y="50"/>
                  </a:lnTo>
                  <a:lnTo>
                    <a:pt x="16" y="54"/>
                  </a:lnTo>
                  <a:lnTo>
                    <a:pt x="10" y="54"/>
                  </a:lnTo>
                  <a:lnTo>
                    <a:pt x="10" y="54"/>
                  </a:lnTo>
                  <a:lnTo>
                    <a:pt x="8" y="54"/>
                  </a:lnTo>
                  <a:lnTo>
                    <a:pt x="6" y="54"/>
                  </a:lnTo>
                  <a:lnTo>
                    <a:pt x="4" y="52"/>
                  </a:lnTo>
                  <a:lnTo>
                    <a:pt x="2" y="52"/>
                  </a:lnTo>
                  <a:lnTo>
                    <a:pt x="0" y="50"/>
                  </a:lnTo>
                  <a:lnTo>
                    <a:pt x="0" y="48"/>
                  </a:lnTo>
                  <a:lnTo>
                    <a:pt x="2" y="4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49" name="Freeform 310"/>
            <p:cNvSpPr/>
            <p:nvPr/>
          </p:nvSpPr>
          <p:spPr bwMode="gray">
            <a:xfrm>
              <a:off x="2957" y="3706"/>
              <a:ext cx="74" cy="110"/>
            </a:xfrm>
            <a:custGeom>
              <a:avLst/>
              <a:gdLst/>
              <a:ahLst/>
              <a:cxnLst>
                <a:cxn ang="0">
                  <a:pos x="8" y="0"/>
                </a:cxn>
                <a:cxn ang="0">
                  <a:pos x="4" y="2"/>
                </a:cxn>
                <a:cxn ang="0">
                  <a:pos x="2" y="4"/>
                </a:cxn>
                <a:cxn ang="0">
                  <a:pos x="2" y="12"/>
                </a:cxn>
                <a:cxn ang="0">
                  <a:pos x="8" y="20"/>
                </a:cxn>
                <a:cxn ang="0">
                  <a:pos x="14" y="30"/>
                </a:cxn>
                <a:cxn ang="0">
                  <a:pos x="20" y="38"/>
                </a:cxn>
                <a:cxn ang="0">
                  <a:pos x="22" y="40"/>
                </a:cxn>
                <a:cxn ang="0">
                  <a:pos x="22" y="54"/>
                </a:cxn>
                <a:cxn ang="0">
                  <a:pos x="18" y="74"/>
                </a:cxn>
                <a:cxn ang="0">
                  <a:pos x="18" y="78"/>
                </a:cxn>
                <a:cxn ang="0">
                  <a:pos x="22" y="84"/>
                </a:cxn>
                <a:cxn ang="0">
                  <a:pos x="28" y="92"/>
                </a:cxn>
                <a:cxn ang="0">
                  <a:pos x="32" y="102"/>
                </a:cxn>
                <a:cxn ang="0">
                  <a:pos x="36" y="110"/>
                </a:cxn>
                <a:cxn ang="0">
                  <a:pos x="38" y="110"/>
                </a:cxn>
                <a:cxn ang="0">
                  <a:pos x="40" y="102"/>
                </a:cxn>
                <a:cxn ang="0">
                  <a:pos x="46" y="90"/>
                </a:cxn>
                <a:cxn ang="0">
                  <a:pos x="54" y="82"/>
                </a:cxn>
                <a:cxn ang="0">
                  <a:pos x="60" y="78"/>
                </a:cxn>
                <a:cxn ang="0">
                  <a:pos x="66" y="68"/>
                </a:cxn>
                <a:cxn ang="0">
                  <a:pos x="70" y="58"/>
                </a:cxn>
                <a:cxn ang="0">
                  <a:pos x="72" y="50"/>
                </a:cxn>
                <a:cxn ang="0">
                  <a:pos x="72" y="50"/>
                </a:cxn>
                <a:cxn ang="0">
                  <a:pos x="64" y="52"/>
                </a:cxn>
                <a:cxn ang="0">
                  <a:pos x="54" y="52"/>
                </a:cxn>
                <a:cxn ang="0">
                  <a:pos x="46" y="48"/>
                </a:cxn>
                <a:cxn ang="0">
                  <a:pos x="38" y="40"/>
                </a:cxn>
                <a:cxn ang="0">
                  <a:pos x="34" y="32"/>
                </a:cxn>
                <a:cxn ang="0">
                  <a:pos x="32" y="28"/>
                </a:cxn>
                <a:cxn ang="0">
                  <a:pos x="18" y="10"/>
                </a:cxn>
                <a:cxn ang="0">
                  <a:pos x="18" y="6"/>
                </a:cxn>
                <a:cxn ang="0">
                  <a:pos x="12" y="2"/>
                </a:cxn>
              </a:cxnLst>
              <a:rect l="0" t="0" r="r" b="b"/>
              <a:pathLst>
                <a:path w="74" h="110">
                  <a:moveTo>
                    <a:pt x="10" y="0"/>
                  </a:moveTo>
                  <a:lnTo>
                    <a:pt x="8" y="0"/>
                  </a:lnTo>
                  <a:lnTo>
                    <a:pt x="6" y="2"/>
                  </a:lnTo>
                  <a:lnTo>
                    <a:pt x="4" y="2"/>
                  </a:lnTo>
                  <a:lnTo>
                    <a:pt x="2" y="2"/>
                  </a:lnTo>
                  <a:lnTo>
                    <a:pt x="2" y="4"/>
                  </a:lnTo>
                  <a:lnTo>
                    <a:pt x="0" y="8"/>
                  </a:lnTo>
                  <a:lnTo>
                    <a:pt x="2" y="12"/>
                  </a:lnTo>
                  <a:lnTo>
                    <a:pt x="4" y="16"/>
                  </a:lnTo>
                  <a:lnTo>
                    <a:pt x="8" y="20"/>
                  </a:lnTo>
                  <a:lnTo>
                    <a:pt x="10" y="26"/>
                  </a:lnTo>
                  <a:lnTo>
                    <a:pt x="14" y="30"/>
                  </a:lnTo>
                  <a:lnTo>
                    <a:pt x="16" y="34"/>
                  </a:lnTo>
                  <a:lnTo>
                    <a:pt x="20" y="38"/>
                  </a:lnTo>
                  <a:lnTo>
                    <a:pt x="22" y="40"/>
                  </a:lnTo>
                  <a:lnTo>
                    <a:pt x="22" y="40"/>
                  </a:lnTo>
                  <a:lnTo>
                    <a:pt x="22" y="44"/>
                  </a:lnTo>
                  <a:lnTo>
                    <a:pt x="22" y="54"/>
                  </a:lnTo>
                  <a:lnTo>
                    <a:pt x="20" y="64"/>
                  </a:lnTo>
                  <a:lnTo>
                    <a:pt x="18" y="74"/>
                  </a:lnTo>
                  <a:lnTo>
                    <a:pt x="18" y="74"/>
                  </a:lnTo>
                  <a:lnTo>
                    <a:pt x="18" y="78"/>
                  </a:lnTo>
                  <a:lnTo>
                    <a:pt x="18" y="80"/>
                  </a:lnTo>
                  <a:lnTo>
                    <a:pt x="22" y="84"/>
                  </a:lnTo>
                  <a:lnTo>
                    <a:pt x="24" y="88"/>
                  </a:lnTo>
                  <a:lnTo>
                    <a:pt x="28" y="92"/>
                  </a:lnTo>
                  <a:lnTo>
                    <a:pt x="30" y="96"/>
                  </a:lnTo>
                  <a:lnTo>
                    <a:pt x="32" y="102"/>
                  </a:lnTo>
                  <a:lnTo>
                    <a:pt x="34" y="106"/>
                  </a:lnTo>
                  <a:lnTo>
                    <a:pt x="36" y="110"/>
                  </a:lnTo>
                  <a:lnTo>
                    <a:pt x="36" y="110"/>
                  </a:lnTo>
                  <a:lnTo>
                    <a:pt x="38" y="110"/>
                  </a:lnTo>
                  <a:lnTo>
                    <a:pt x="38" y="106"/>
                  </a:lnTo>
                  <a:lnTo>
                    <a:pt x="40" y="102"/>
                  </a:lnTo>
                  <a:lnTo>
                    <a:pt x="44" y="96"/>
                  </a:lnTo>
                  <a:lnTo>
                    <a:pt x="46" y="90"/>
                  </a:lnTo>
                  <a:lnTo>
                    <a:pt x="50" y="86"/>
                  </a:lnTo>
                  <a:lnTo>
                    <a:pt x="54" y="82"/>
                  </a:lnTo>
                  <a:lnTo>
                    <a:pt x="56" y="80"/>
                  </a:lnTo>
                  <a:lnTo>
                    <a:pt x="60" y="78"/>
                  </a:lnTo>
                  <a:lnTo>
                    <a:pt x="64" y="74"/>
                  </a:lnTo>
                  <a:lnTo>
                    <a:pt x="66" y="68"/>
                  </a:lnTo>
                  <a:lnTo>
                    <a:pt x="68" y="64"/>
                  </a:lnTo>
                  <a:lnTo>
                    <a:pt x="70" y="58"/>
                  </a:lnTo>
                  <a:lnTo>
                    <a:pt x="72" y="54"/>
                  </a:lnTo>
                  <a:lnTo>
                    <a:pt x="72" y="50"/>
                  </a:lnTo>
                  <a:lnTo>
                    <a:pt x="74" y="50"/>
                  </a:lnTo>
                  <a:lnTo>
                    <a:pt x="72" y="50"/>
                  </a:lnTo>
                  <a:lnTo>
                    <a:pt x="68" y="50"/>
                  </a:lnTo>
                  <a:lnTo>
                    <a:pt x="64" y="52"/>
                  </a:lnTo>
                  <a:lnTo>
                    <a:pt x="58" y="52"/>
                  </a:lnTo>
                  <a:lnTo>
                    <a:pt x="54" y="52"/>
                  </a:lnTo>
                  <a:lnTo>
                    <a:pt x="48" y="50"/>
                  </a:lnTo>
                  <a:lnTo>
                    <a:pt x="46" y="48"/>
                  </a:lnTo>
                  <a:lnTo>
                    <a:pt x="42" y="44"/>
                  </a:lnTo>
                  <a:lnTo>
                    <a:pt x="38" y="40"/>
                  </a:lnTo>
                  <a:lnTo>
                    <a:pt x="36" y="36"/>
                  </a:lnTo>
                  <a:lnTo>
                    <a:pt x="34" y="32"/>
                  </a:lnTo>
                  <a:lnTo>
                    <a:pt x="32" y="30"/>
                  </a:lnTo>
                  <a:lnTo>
                    <a:pt x="32" y="28"/>
                  </a:lnTo>
                  <a:lnTo>
                    <a:pt x="18" y="10"/>
                  </a:lnTo>
                  <a:lnTo>
                    <a:pt x="18" y="10"/>
                  </a:lnTo>
                  <a:lnTo>
                    <a:pt x="18" y="8"/>
                  </a:lnTo>
                  <a:lnTo>
                    <a:pt x="18" y="6"/>
                  </a:lnTo>
                  <a:lnTo>
                    <a:pt x="16" y="2"/>
                  </a:lnTo>
                  <a:lnTo>
                    <a:pt x="12" y="2"/>
                  </a:lnTo>
                  <a:lnTo>
                    <a:pt x="10"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50" name="Freeform 311"/>
            <p:cNvSpPr/>
            <p:nvPr/>
          </p:nvSpPr>
          <p:spPr bwMode="gray">
            <a:xfrm>
              <a:off x="2887" y="3810"/>
              <a:ext cx="92" cy="104"/>
            </a:xfrm>
            <a:custGeom>
              <a:avLst/>
              <a:gdLst/>
              <a:ahLst/>
              <a:cxnLst>
                <a:cxn ang="0">
                  <a:pos x="4" y="80"/>
                </a:cxn>
                <a:cxn ang="0">
                  <a:pos x="4" y="80"/>
                </a:cxn>
                <a:cxn ang="0">
                  <a:pos x="2" y="82"/>
                </a:cxn>
                <a:cxn ang="0">
                  <a:pos x="0" y="84"/>
                </a:cxn>
                <a:cxn ang="0">
                  <a:pos x="0" y="88"/>
                </a:cxn>
                <a:cxn ang="0">
                  <a:pos x="0" y="90"/>
                </a:cxn>
                <a:cxn ang="0">
                  <a:pos x="0" y="94"/>
                </a:cxn>
                <a:cxn ang="0">
                  <a:pos x="4" y="96"/>
                </a:cxn>
                <a:cxn ang="0">
                  <a:pos x="10" y="98"/>
                </a:cxn>
                <a:cxn ang="0">
                  <a:pos x="16" y="100"/>
                </a:cxn>
                <a:cxn ang="0">
                  <a:pos x="22" y="102"/>
                </a:cxn>
                <a:cxn ang="0">
                  <a:pos x="28" y="104"/>
                </a:cxn>
                <a:cxn ang="0">
                  <a:pos x="34" y="104"/>
                </a:cxn>
                <a:cxn ang="0">
                  <a:pos x="36" y="104"/>
                </a:cxn>
                <a:cxn ang="0">
                  <a:pos x="40" y="102"/>
                </a:cxn>
                <a:cxn ang="0">
                  <a:pos x="44" y="98"/>
                </a:cxn>
                <a:cxn ang="0">
                  <a:pos x="48" y="94"/>
                </a:cxn>
                <a:cxn ang="0">
                  <a:pos x="50" y="90"/>
                </a:cxn>
                <a:cxn ang="0">
                  <a:pos x="52" y="86"/>
                </a:cxn>
                <a:cxn ang="0">
                  <a:pos x="52" y="82"/>
                </a:cxn>
                <a:cxn ang="0">
                  <a:pos x="52" y="78"/>
                </a:cxn>
                <a:cxn ang="0">
                  <a:pos x="50" y="74"/>
                </a:cxn>
                <a:cxn ang="0">
                  <a:pos x="52" y="70"/>
                </a:cxn>
                <a:cxn ang="0">
                  <a:pos x="54" y="66"/>
                </a:cxn>
                <a:cxn ang="0">
                  <a:pos x="58" y="64"/>
                </a:cxn>
                <a:cxn ang="0">
                  <a:pos x="62" y="60"/>
                </a:cxn>
                <a:cxn ang="0">
                  <a:pos x="66" y="54"/>
                </a:cxn>
                <a:cxn ang="0">
                  <a:pos x="70" y="50"/>
                </a:cxn>
                <a:cxn ang="0">
                  <a:pos x="72" y="46"/>
                </a:cxn>
                <a:cxn ang="0">
                  <a:pos x="74" y="44"/>
                </a:cxn>
                <a:cxn ang="0">
                  <a:pos x="74" y="42"/>
                </a:cxn>
                <a:cxn ang="0">
                  <a:pos x="80" y="30"/>
                </a:cxn>
                <a:cxn ang="0">
                  <a:pos x="82" y="28"/>
                </a:cxn>
                <a:cxn ang="0">
                  <a:pos x="84" y="26"/>
                </a:cxn>
                <a:cxn ang="0">
                  <a:pos x="86" y="24"/>
                </a:cxn>
                <a:cxn ang="0">
                  <a:pos x="88" y="20"/>
                </a:cxn>
                <a:cxn ang="0">
                  <a:pos x="90" y="16"/>
                </a:cxn>
                <a:cxn ang="0">
                  <a:pos x="92" y="12"/>
                </a:cxn>
                <a:cxn ang="0">
                  <a:pos x="92" y="8"/>
                </a:cxn>
                <a:cxn ang="0">
                  <a:pos x="90" y="6"/>
                </a:cxn>
                <a:cxn ang="0">
                  <a:pos x="86" y="4"/>
                </a:cxn>
                <a:cxn ang="0">
                  <a:pos x="82" y="2"/>
                </a:cxn>
                <a:cxn ang="0">
                  <a:pos x="78" y="0"/>
                </a:cxn>
                <a:cxn ang="0">
                  <a:pos x="74" y="0"/>
                </a:cxn>
                <a:cxn ang="0">
                  <a:pos x="70" y="0"/>
                </a:cxn>
                <a:cxn ang="0">
                  <a:pos x="68" y="2"/>
                </a:cxn>
                <a:cxn ang="0">
                  <a:pos x="66" y="4"/>
                </a:cxn>
                <a:cxn ang="0">
                  <a:pos x="64" y="8"/>
                </a:cxn>
                <a:cxn ang="0">
                  <a:pos x="62" y="10"/>
                </a:cxn>
                <a:cxn ang="0">
                  <a:pos x="60" y="12"/>
                </a:cxn>
                <a:cxn ang="0">
                  <a:pos x="60" y="12"/>
                </a:cxn>
                <a:cxn ang="0">
                  <a:pos x="58" y="26"/>
                </a:cxn>
                <a:cxn ang="0">
                  <a:pos x="42" y="36"/>
                </a:cxn>
                <a:cxn ang="0">
                  <a:pos x="32" y="44"/>
                </a:cxn>
                <a:cxn ang="0">
                  <a:pos x="20" y="62"/>
                </a:cxn>
                <a:cxn ang="0">
                  <a:pos x="14" y="72"/>
                </a:cxn>
                <a:cxn ang="0">
                  <a:pos x="14" y="72"/>
                </a:cxn>
                <a:cxn ang="0">
                  <a:pos x="12" y="72"/>
                </a:cxn>
                <a:cxn ang="0">
                  <a:pos x="8" y="72"/>
                </a:cxn>
                <a:cxn ang="0">
                  <a:pos x="6" y="76"/>
                </a:cxn>
                <a:cxn ang="0">
                  <a:pos x="4" y="80"/>
                </a:cxn>
              </a:cxnLst>
              <a:rect l="0" t="0" r="r" b="b"/>
              <a:pathLst>
                <a:path w="92" h="104">
                  <a:moveTo>
                    <a:pt x="4" y="80"/>
                  </a:moveTo>
                  <a:lnTo>
                    <a:pt x="4" y="80"/>
                  </a:lnTo>
                  <a:lnTo>
                    <a:pt x="2" y="82"/>
                  </a:lnTo>
                  <a:lnTo>
                    <a:pt x="0" y="84"/>
                  </a:lnTo>
                  <a:lnTo>
                    <a:pt x="0" y="88"/>
                  </a:lnTo>
                  <a:lnTo>
                    <a:pt x="0" y="90"/>
                  </a:lnTo>
                  <a:lnTo>
                    <a:pt x="0" y="94"/>
                  </a:lnTo>
                  <a:lnTo>
                    <a:pt x="4" y="96"/>
                  </a:lnTo>
                  <a:lnTo>
                    <a:pt x="10" y="98"/>
                  </a:lnTo>
                  <a:lnTo>
                    <a:pt x="16" y="100"/>
                  </a:lnTo>
                  <a:lnTo>
                    <a:pt x="22" y="102"/>
                  </a:lnTo>
                  <a:lnTo>
                    <a:pt x="28" y="104"/>
                  </a:lnTo>
                  <a:lnTo>
                    <a:pt x="34" y="104"/>
                  </a:lnTo>
                  <a:lnTo>
                    <a:pt x="36" y="104"/>
                  </a:lnTo>
                  <a:lnTo>
                    <a:pt x="40" y="102"/>
                  </a:lnTo>
                  <a:lnTo>
                    <a:pt x="44" y="98"/>
                  </a:lnTo>
                  <a:lnTo>
                    <a:pt x="48" y="94"/>
                  </a:lnTo>
                  <a:lnTo>
                    <a:pt x="50" y="90"/>
                  </a:lnTo>
                  <a:lnTo>
                    <a:pt x="52" y="86"/>
                  </a:lnTo>
                  <a:lnTo>
                    <a:pt x="52" y="82"/>
                  </a:lnTo>
                  <a:lnTo>
                    <a:pt x="52" y="78"/>
                  </a:lnTo>
                  <a:lnTo>
                    <a:pt x="50" y="74"/>
                  </a:lnTo>
                  <a:lnTo>
                    <a:pt x="52" y="70"/>
                  </a:lnTo>
                  <a:lnTo>
                    <a:pt x="54" y="66"/>
                  </a:lnTo>
                  <a:lnTo>
                    <a:pt x="58" y="64"/>
                  </a:lnTo>
                  <a:lnTo>
                    <a:pt x="62" y="60"/>
                  </a:lnTo>
                  <a:lnTo>
                    <a:pt x="66" y="54"/>
                  </a:lnTo>
                  <a:lnTo>
                    <a:pt x="70" y="50"/>
                  </a:lnTo>
                  <a:lnTo>
                    <a:pt x="72" y="46"/>
                  </a:lnTo>
                  <a:lnTo>
                    <a:pt x="74" y="44"/>
                  </a:lnTo>
                  <a:lnTo>
                    <a:pt x="74" y="42"/>
                  </a:lnTo>
                  <a:lnTo>
                    <a:pt x="80" y="30"/>
                  </a:lnTo>
                  <a:lnTo>
                    <a:pt x="82" y="28"/>
                  </a:lnTo>
                  <a:lnTo>
                    <a:pt x="84" y="26"/>
                  </a:lnTo>
                  <a:lnTo>
                    <a:pt x="86" y="24"/>
                  </a:lnTo>
                  <a:lnTo>
                    <a:pt x="88" y="20"/>
                  </a:lnTo>
                  <a:lnTo>
                    <a:pt x="90" y="16"/>
                  </a:lnTo>
                  <a:lnTo>
                    <a:pt x="92" y="12"/>
                  </a:lnTo>
                  <a:lnTo>
                    <a:pt x="92" y="8"/>
                  </a:lnTo>
                  <a:lnTo>
                    <a:pt x="90" y="6"/>
                  </a:lnTo>
                  <a:lnTo>
                    <a:pt x="86" y="4"/>
                  </a:lnTo>
                  <a:lnTo>
                    <a:pt x="82" y="2"/>
                  </a:lnTo>
                  <a:lnTo>
                    <a:pt x="78" y="0"/>
                  </a:lnTo>
                  <a:lnTo>
                    <a:pt x="74" y="0"/>
                  </a:lnTo>
                  <a:lnTo>
                    <a:pt x="70" y="0"/>
                  </a:lnTo>
                  <a:lnTo>
                    <a:pt x="68" y="2"/>
                  </a:lnTo>
                  <a:lnTo>
                    <a:pt x="66" y="4"/>
                  </a:lnTo>
                  <a:lnTo>
                    <a:pt x="64" y="8"/>
                  </a:lnTo>
                  <a:lnTo>
                    <a:pt x="62" y="10"/>
                  </a:lnTo>
                  <a:lnTo>
                    <a:pt x="60" y="12"/>
                  </a:lnTo>
                  <a:lnTo>
                    <a:pt x="60" y="12"/>
                  </a:lnTo>
                  <a:lnTo>
                    <a:pt x="58" y="26"/>
                  </a:lnTo>
                  <a:lnTo>
                    <a:pt x="42" y="36"/>
                  </a:lnTo>
                  <a:lnTo>
                    <a:pt x="32" y="44"/>
                  </a:lnTo>
                  <a:lnTo>
                    <a:pt x="20" y="62"/>
                  </a:lnTo>
                  <a:lnTo>
                    <a:pt x="14" y="72"/>
                  </a:lnTo>
                  <a:lnTo>
                    <a:pt x="14" y="72"/>
                  </a:lnTo>
                  <a:lnTo>
                    <a:pt x="12" y="72"/>
                  </a:lnTo>
                  <a:lnTo>
                    <a:pt x="8" y="72"/>
                  </a:lnTo>
                  <a:lnTo>
                    <a:pt x="6" y="76"/>
                  </a:lnTo>
                  <a:lnTo>
                    <a:pt x="4" y="8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51" name="Freeform 312"/>
            <p:cNvSpPr/>
            <p:nvPr/>
          </p:nvSpPr>
          <p:spPr bwMode="gray">
            <a:xfrm>
              <a:off x="2363" y="2868"/>
              <a:ext cx="36" cy="96"/>
            </a:xfrm>
            <a:custGeom>
              <a:avLst/>
              <a:gdLst/>
              <a:ahLst/>
              <a:cxnLst>
                <a:cxn ang="0">
                  <a:pos x="20" y="0"/>
                </a:cxn>
                <a:cxn ang="0">
                  <a:pos x="20" y="0"/>
                </a:cxn>
                <a:cxn ang="0">
                  <a:pos x="16" y="0"/>
                </a:cxn>
                <a:cxn ang="0">
                  <a:pos x="12" y="0"/>
                </a:cxn>
                <a:cxn ang="0">
                  <a:pos x="8" y="2"/>
                </a:cxn>
                <a:cxn ang="0">
                  <a:pos x="4" y="4"/>
                </a:cxn>
                <a:cxn ang="0">
                  <a:pos x="2" y="8"/>
                </a:cxn>
                <a:cxn ang="0">
                  <a:pos x="2" y="12"/>
                </a:cxn>
                <a:cxn ang="0">
                  <a:pos x="0" y="26"/>
                </a:cxn>
                <a:cxn ang="0">
                  <a:pos x="0" y="40"/>
                </a:cxn>
                <a:cxn ang="0">
                  <a:pos x="2" y="48"/>
                </a:cxn>
                <a:cxn ang="0">
                  <a:pos x="2" y="52"/>
                </a:cxn>
                <a:cxn ang="0">
                  <a:pos x="4" y="54"/>
                </a:cxn>
                <a:cxn ang="0">
                  <a:pos x="4" y="54"/>
                </a:cxn>
                <a:cxn ang="0">
                  <a:pos x="4" y="54"/>
                </a:cxn>
                <a:cxn ang="0">
                  <a:pos x="4" y="56"/>
                </a:cxn>
                <a:cxn ang="0">
                  <a:pos x="2" y="58"/>
                </a:cxn>
                <a:cxn ang="0">
                  <a:pos x="2" y="60"/>
                </a:cxn>
                <a:cxn ang="0">
                  <a:pos x="0" y="64"/>
                </a:cxn>
                <a:cxn ang="0">
                  <a:pos x="0" y="66"/>
                </a:cxn>
                <a:cxn ang="0">
                  <a:pos x="2" y="70"/>
                </a:cxn>
                <a:cxn ang="0">
                  <a:pos x="4" y="76"/>
                </a:cxn>
                <a:cxn ang="0">
                  <a:pos x="6" y="82"/>
                </a:cxn>
                <a:cxn ang="0">
                  <a:pos x="10" y="88"/>
                </a:cxn>
                <a:cxn ang="0">
                  <a:pos x="12" y="92"/>
                </a:cxn>
                <a:cxn ang="0">
                  <a:pos x="14" y="94"/>
                </a:cxn>
                <a:cxn ang="0">
                  <a:pos x="16" y="96"/>
                </a:cxn>
                <a:cxn ang="0">
                  <a:pos x="18" y="94"/>
                </a:cxn>
                <a:cxn ang="0">
                  <a:pos x="22" y="90"/>
                </a:cxn>
                <a:cxn ang="0">
                  <a:pos x="24" y="88"/>
                </a:cxn>
                <a:cxn ang="0">
                  <a:pos x="24" y="84"/>
                </a:cxn>
                <a:cxn ang="0">
                  <a:pos x="24" y="78"/>
                </a:cxn>
                <a:cxn ang="0">
                  <a:pos x="24" y="72"/>
                </a:cxn>
                <a:cxn ang="0">
                  <a:pos x="24" y="66"/>
                </a:cxn>
                <a:cxn ang="0">
                  <a:pos x="24" y="60"/>
                </a:cxn>
                <a:cxn ang="0">
                  <a:pos x="24" y="56"/>
                </a:cxn>
                <a:cxn ang="0">
                  <a:pos x="24" y="56"/>
                </a:cxn>
                <a:cxn ang="0">
                  <a:pos x="30" y="42"/>
                </a:cxn>
                <a:cxn ang="0">
                  <a:pos x="30" y="40"/>
                </a:cxn>
                <a:cxn ang="0">
                  <a:pos x="30" y="36"/>
                </a:cxn>
                <a:cxn ang="0">
                  <a:pos x="30" y="32"/>
                </a:cxn>
                <a:cxn ang="0">
                  <a:pos x="30" y="28"/>
                </a:cxn>
                <a:cxn ang="0">
                  <a:pos x="32" y="24"/>
                </a:cxn>
                <a:cxn ang="0">
                  <a:pos x="32" y="24"/>
                </a:cxn>
                <a:cxn ang="0">
                  <a:pos x="34" y="22"/>
                </a:cxn>
                <a:cxn ang="0">
                  <a:pos x="34" y="20"/>
                </a:cxn>
                <a:cxn ang="0">
                  <a:pos x="34" y="16"/>
                </a:cxn>
                <a:cxn ang="0">
                  <a:pos x="34" y="10"/>
                </a:cxn>
                <a:cxn ang="0">
                  <a:pos x="34" y="6"/>
                </a:cxn>
                <a:cxn ang="0">
                  <a:pos x="34" y="2"/>
                </a:cxn>
                <a:cxn ang="0">
                  <a:pos x="36" y="0"/>
                </a:cxn>
                <a:cxn ang="0">
                  <a:pos x="34" y="0"/>
                </a:cxn>
                <a:cxn ang="0">
                  <a:pos x="32" y="0"/>
                </a:cxn>
                <a:cxn ang="0">
                  <a:pos x="28" y="2"/>
                </a:cxn>
                <a:cxn ang="0">
                  <a:pos x="24" y="2"/>
                </a:cxn>
                <a:cxn ang="0">
                  <a:pos x="20" y="0"/>
                </a:cxn>
              </a:cxnLst>
              <a:rect l="0" t="0" r="r" b="b"/>
              <a:pathLst>
                <a:path w="36" h="96">
                  <a:moveTo>
                    <a:pt x="20" y="0"/>
                  </a:moveTo>
                  <a:lnTo>
                    <a:pt x="20" y="0"/>
                  </a:lnTo>
                  <a:lnTo>
                    <a:pt x="16" y="0"/>
                  </a:lnTo>
                  <a:lnTo>
                    <a:pt x="12" y="0"/>
                  </a:lnTo>
                  <a:lnTo>
                    <a:pt x="8" y="2"/>
                  </a:lnTo>
                  <a:lnTo>
                    <a:pt x="4" y="4"/>
                  </a:lnTo>
                  <a:lnTo>
                    <a:pt x="2" y="8"/>
                  </a:lnTo>
                  <a:lnTo>
                    <a:pt x="2" y="12"/>
                  </a:lnTo>
                  <a:lnTo>
                    <a:pt x="0" y="26"/>
                  </a:lnTo>
                  <a:lnTo>
                    <a:pt x="0" y="40"/>
                  </a:lnTo>
                  <a:lnTo>
                    <a:pt x="2" y="48"/>
                  </a:lnTo>
                  <a:lnTo>
                    <a:pt x="2" y="52"/>
                  </a:lnTo>
                  <a:lnTo>
                    <a:pt x="4" y="54"/>
                  </a:lnTo>
                  <a:lnTo>
                    <a:pt x="4" y="54"/>
                  </a:lnTo>
                  <a:lnTo>
                    <a:pt x="4" y="54"/>
                  </a:lnTo>
                  <a:lnTo>
                    <a:pt x="4" y="56"/>
                  </a:lnTo>
                  <a:lnTo>
                    <a:pt x="2" y="58"/>
                  </a:lnTo>
                  <a:lnTo>
                    <a:pt x="2" y="60"/>
                  </a:lnTo>
                  <a:lnTo>
                    <a:pt x="0" y="64"/>
                  </a:lnTo>
                  <a:lnTo>
                    <a:pt x="0" y="66"/>
                  </a:lnTo>
                  <a:lnTo>
                    <a:pt x="2" y="70"/>
                  </a:lnTo>
                  <a:lnTo>
                    <a:pt x="4" y="76"/>
                  </a:lnTo>
                  <a:lnTo>
                    <a:pt x="6" y="82"/>
                  </a:lnTo>
                  <a:lnTo>
                    <a:pt x="10" y="88"/>
                  </a:lnTo>
                  <a:lnTo>
                    <a:pt x="12" y="92"/>
                  </a:lnTo>
                  <a:lnTo>
                    <a:pt x="14" y="94"/>
                  </a:lnTo>
                  <a:lnTo>
                    <a:pt x="16" y="96"/>
                  </a:lnTo>
                  <a:lnTo>
                    <a:pt x="18" y="94"/>
                  </a:lnTo>
                  <a:lnTo>
                    <a:pt x="22" y="90"/>
                  </a:lnTo>
                  <a:lnTo>
                    <a:pt x="24" y="88"/>
                  </a:lnTo>
                  <a:lnTo>
                    <a:pt x="24" y="84"/>
                  </a:lnTo>
                  <a:lnTo>
                    <a:pt x="24" y="78"/>
                  </a:lnTo>
                  <a:lnTo>
                    <a:pt x="24" y="72"/>
                  </a:lnTo>
                  <a:lnTo>
                    <a:pt x="24" y="66"/>
                  </a:lnTo>
                  <a:lnTo>
                    <a:pt x="24" y="60"/>
                  </a:lnTo>
                  <a:lnTo>
                    <a:pt x="24" y="56"/>
                  </a:lnTo>
                  <a:lnTo>
                    <a:pt x="24" y="56"/>
                  </a:lnTo>
                  <a:lnTo>
                    <a:pt x="30" y="42"/>
                  </a:lnTo>
                  <a:lnTo>
                    <a:pt x="30" y="40"/>
                  </a:lnTo>
                  <a:lnTo>
                    <a:pt x="30" y="36"/>
                  </a:lnTo>
                  <a:lnTo>
                    <a:pt x="30" y="32"/>
                  </a:lnTo>
                  <a:lnTo>
                    <a:pt x="30" y="28"/>
                  </a:lnTo>
                  <a:lnTo>
                    <a:pt x="32" y="24"/>
                  </a:lnTo>
                  <a:lnTo>
                    <a:pt x="32" y="24"/>
                  </a:lnTo>
                  <a:lnTo>
                    <a:pt x="34" y="22"/>
                  </a:lnTo>
                  <a:lnTo>
                    <a:pt x="34" y="20"/>
                  </a:lnTo>
                  <a:lnTo>
                    <a:pt x="34" y="16"/>
                  </a:lnTo>
                  <a:lnTo>
                    <a:pt x="34" y="10"/>
                  </a:lnTo>
                  <a:lnTo>
                    <a:pt x="34" y="6"/>
                  </a:lnTo>
                  <a:lnTo>
                    <a:pt x="34" y="2"/>
                  </a:lnTo>
                  <a:lnTo>
                    <a:pt x="36" y="0"/>
                  </a:lnTo>
                  <a:lnTo>
                    <a:pt x="34" y="0"/>
                  </a:lnTo>
                  <a:lnTo>
                    <a:pt x="32" y="0"/>
                  </a:lnTo>
                  <a:lnTo>
                    <a:pt x="28" y="2"/>
                  </a:lnTo>
                  <a:lnTo>
                    <a:pt x="24" y="2"/>
                  </a:lnTo>
                  <a:lnTo>
                    <a:pt x="20"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52" name="Freeform 313"/>
            <p:cNvSpPr/>
            <p:nvPr/>
          </p:nvSpPr>
          <p:spPr bwMode="gray">
            <a:xfrm>
              <a:off x="2331" y="2968"/>
              <a:ext cx="32" cy="34"/>
            </a:xfrm>
            <a:custGeom>
              <a:avLst/>
              <a:gdLst/>
              <a:ahLst/>
              <a:cxnLst>
                <a:cxn ang="0">
                  <a:pos x="2" y="28"/>
                </a:cxn>
                <a:cxn ang="0">
                  <a:pos x="2" y="28"/>
                </a:cxn>
                <a:cxn ang="0">
                  <a:pos x="0" y="30"/>
                </a:cxn>
                <a:cxn ang="0">
                  <a:pos x="0" y="30"/>
                </a:cxn>
                <a:cxn ang="0">
                  <a:pos x="2" y="32"/>
                </a:cxn>
                <a:cxn ang="0">
                  <a:pos x="4" y="34"/>
                </a:cxn>
                <a:cxn ang="0">
                  <a:pos x="6" y="32"/>
                </a:cxn>
                <a:cxn ang="0">
                  <a:pos x="10" y="32"/>
                </a:cxn>
                <a:cxn ang="0">
                  <a:pos x="12" y="30"/>
                </a:cxn>
                <a:cxn ang="0">
                  <a:pos x="16" y="26"/>
                </a:cxn>
                <a:cxn ang="0">
                  <a:pos x="20" y="24"/>
                </a:cxn>
                <a:cxn ang="0">
                  <a:pos x="22" y="22"/>
                </a:cxn>
                <a:cxn ang="0">
                  <a:pos x="22" y="22"/>
                </a:cxn>
                <a:cxn ang="0">
                  <a:pos x="22" y="22"/>
                </a:cxn>
                <a:cxn ang="0">
                  <a:pos x="24" y="20"/>
                </a:cxn>
                <a:cxn ang="0">
                  <a:pos x="26" y="16"/>
                </a:cxn>
                <a:cxn ang="0">
                  <a:pos x="28" y="12"/>
                </a:cxn>
                <a:cxn ang="0">
                  <a:pos x="30" y="10"/>
                </a:cxn>
                <a:cxn ang="0">
                  <a:pos x="32" y="6"/>
                </a:cxn>
                <a:cxn ang="0">
                  <a:pos x="32" y="4"/>
                </a:cxn>
                <a:cxn ang="0">
                  <a:pos x="32" y="4"/>
                </a:cxn>
                <a:cxn ang="0">
                  <a:pos x="32" y="2"/>
                </a:cxn>
                <a:cxn ang="0">
                  <a:pos x="30" y="0"/>
                </a:cxn>
                <a:cxn ang="0">
                  <a:pos x="28" y="0"/>
                </a:cxn>
                <a:cxn ang="0">
                  <a:pos x="26" y="0"/>
                </a:cxn>
                <a:cxn ang="0">
                  <a:pos x="22" y="2"/>
                </a:cxn>
                <a:cxn ang="0">
                  <a:pos x="20" y="6"/>
                </a:cxn>
                <a:cxn ang="0">
                  <a:pos x="16" y="10"/>
                </a:cxn>
                <a:cxn ang="0">
                  <a:pos x="12" y="14"/>
                </a:cxn>
                <a:cxn ang="0">
                  <a:pos x="8" y="20"/>
                </a:cxn>
                <a:cxn ang="0">
                  <a:pos x="4" y="24"/>
                </a:cxn>
                <a:cxn ang="0">
                  <a:pos x="2" y="26"/>
                </a:cxn>
                <a:cxn ang="0">
                  <a:pos x="2" y="28"/>
                </a:cxn>
              </a:cxnLst>
              <a:rect l="0" t="0" r="r" b="b"/>
              <a:pathLst>
                <a:path w="32" h="34">
                  <a:moveTo>
                    <a:pt x="2" y="28"/>
                  </a:moveTo>
                  <a:lnTo>
                    <a:pt x="2" y="28"/>
                  </a:lnTo>
                  <a:lnTo>
                    <a:pt x="0" y="30"/>
                  </a:lnTo>
                  <a:lnTo>
                    <a:pt x="0" y="30"/>
                  </a:lnTo>
                  <a:lnTo>
                    <a:pt x="2" y="32"/>
                  </a:lnTo>
                  <a:lnTo>
                    <a:pt x="4" y="34"/>
                  </a:lnTo>
                  <a:lnTo>
                    <a:pt x="6" y="32"/>
                  </a:lnTo>
                  <a:lnTo>
                    <a:pt x="10" y="32"/>
                  </a:lnTo>
                  <a:lnTo>
                    <a:pt x="12" y="30"/>
                  </a:lnTo>
                  <a:lnTo>
                    <a:pt x="16" y="26"/>
                  </a:lnTo>
                  <a:lnTo>
                    <a:pt x="20" y="24"/>
                  </a:lnTo>
                  <a:lnTo>
                    <a:pt x="22" y="22"/>
                  </a:lnTo>
                  <a:lnTo>
                    <a:pt x="22" y="22"/>
                  </a:lnTo>
                  <a:lnTo>
                    <a:pt x="22" y="22"/>
                  </a:lnTo>
                  <a:lnTo>
                    <a:pt x="24" y="20"/>
                  </a:lnTo>
                  <a:lnTo>
                    <a:pt x="26" y="16"/>
                  </a:lnTo>
                  <a:lnTo>
                    <a:pt x="28" y="12"/>
                  </a:lnTo>
                  <a:lnTo>
                    <a:pt x="30" y="10"/>
                  </a:lnTo>
                  <a:lnTo>
                    <a:pt x="32" y="6"/>
                  </a:lnTo>
                  <a:lnTo>
                    <a:pt x="32" y="4"/>
                  </a:lnTo>
                  <a:lnTo>
                    <a:pt x="32" y="4"/>
                  </a:lnTo>
                  <a:lnTo>
                    <a:pt x="32" y="2"/>
                  </a:lnTo>
                  <a:lnTo>
                    <a:pt x="30" y="0"/>
                  </a:lnTo>
                  <a:lnTo>
                    <a:pt x="28" y="0"/>
                  </a:lnTo>
                  <a:lnTo>
                    <a:pt x="26" y="0"/>
                  </a:lnTo>
                  <a:lnTo>
                    <a:pt x="22" y="2"/>
                  </a:lnTo>
                  <a:lnTo>
                    <a:pt x="20" y="6"/>
                  </a:lnTo>
                  <a:lnTo>
                    <a:pt x="16" y="10"/>
                  </a:lnTo>
                  <a:lnTo>
                    <a:pt x="12" y="14"/>
                  </a:lnTo>
                  <a:lnTo>
                    <a:pt x="8" y="20"/>
                  </a:lnTo>
                  <a:lnTo>
                    <a:pt x="4" y="24"/>
                  </a:lnTo>
                  <a:lnTo>
                    <a:pt x="2" y="26"/>
                  </a:lnTo>
                  <a:lnTo>
                    <a:pt x="2" y="2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53" name="Freeform 314"/>
            <p:cNvSpPr/>
            <p:nvPr/>
          </p:nvSpPr>
          <p:spPr bwMode="gray">
            <a:xfrm>
              <a:off x="2391" y="2992"/>
              <a:ext cx="60" cy="46"/>
            </a:xfrm>
            <a:custGeom>
              <a:avLst/>
              <a:gdLst/>
              <a:ahLst/>
              <a:cxnLst>
                <a:cxn ang="0">
                  <a:pos x="42" y="2"/>
                </a:cxn>
                <a:cxn ang="0">
                  <a:pos x="30" y="8"/>
                </a:cxn>
                <a:cxn ang="0">
                  <a:pos x="20" y="10"/>
                </a:cxn>
                <a:cxn ang="0">
                  <a:pos x="6" y="16"/>
                </a:cxn>
                <a:cxn ang="0">
                  <a:pos x="6" y="18"/>
                </a:cxn>
                <a:cxn ang="0">
                  <a:pos x="4" y="20"/>
                </a:cxn>
                <a:cxn ang="0">
                  <a:pos x="2" y="22"/>
                </a:cxn>
                <a:cxn ang="0">
                  <a:pos x="2" y="26"/>
                </a:cxn>
                <a:cxn ang="0">
                  <a:pos x="0" y="30"/>
                </a:cxn>
                <a:cxn ang="0">
                  <a:pos x="0" y="32"/>
                </a:cxn>
                <a:cxn ang="0">
                  <a:pos x="0" y="34"/>
                </a:cxn>
                <a:cxn ang="0">
                  <a:pos x="2" y="36"/>
                </a:cxn>
                <a:cxn ang="0">
                  <a:pos x="8" y="34"/>
                </a:cxn>
                <a:cxn ang="0">
                  <a:pos x="12" y="34"/>
                </a:cxn>
                <a:cxn ang="0">
                  <a:pos x="16" y="32"/>
                </a:cxn>
                <a:cxn ang="0">
                  <a:pos x="20" y="32"/>
                </a:cxn>
                <a:cxn ang="0">
                  <a:pos x="20" y="32"/>
                </a:cxn>
                <a:cxn ang="0">
                  <a:pos x="20" y="32"/>
                </a:cxn>
                <a:cxn ang="0">
                  <a:pos x="20" y="34"/>
                </a:cxn>
                <a:cxn ang="0">
                  <a:pos x="20" y="38"/>
                </a:cxn>
                <a:cxn ang="0">
                  <a:pos x="22" y="40"/>
                </a:cxn>
                <a:cxn ang="0">
                  <a:pos x="24" y="42"/>
                </a:cxn>
                <a:cxn ang="0">
                  <a:pos x="26" y="44"/>
                </a:cxn>
                <a:cxn ang="0">
                  <a:pos x="30" y="44"/>
                </a:cxn>
                <a:cxn ang="0">
                  <a:pos x="32" y="46"/>
                </a:cxn>
                <a:cxn ang="0">
                  <a:pos x="36" y="46"/>
                </a:cxn>
                <a:cxn ang="0">
                  <a:pos x="40" y="46"/>
                </a:cxn>
                <a:cxn ang="0">
                  <a:pos x="42" y="46"/>
                </a:cxn>
                <a:cxn ang="0">
                  <a:pos x="44" y="42"/>
                </a:cxn>
                <a:cxn ang="0">
                  <a:pos x="44" y="38"/>
                </a:cxn>
                <a:cxn ang="0">
                  <a:pos x="44" y="34"/>
                </a:cxn>
                <a:cxn ang="0">
                  <a:pos x="42" y="32"/>
                </a:cxn>
                <a:cxn ang="0">
                  <a:pos x="42" y="30"/>
                </a:cxn>
                <a:cxn ang="0">
                  <a:pos x="44" y="28"/>
                </a:cxn>
                <a:cxn ang="0">
                  <a:pos x="46" y="28"/>
                </a:cxn>
                <a:cxn ang="0">
                  <a:pos x="48" y="30"/>
                </a:cxn>
                <a:cxn ang="0">
                  <a:pos x="50" y="32"/>
                </a:cxn>
                <a:cxn ang="0">
                  <a:pos x="52" y="34"/>
                </a:cxn>
                <a:cxn ang="0">
                  <a:pos x="54" y="36"/>
                </a:cxn>
                <a:cxn ang="0">
                  <a:pos x="56" y="34"/>
                </a:cxn>
                <a:cxn ang="0">
                  <a:pos x="58" y="30"/>
                </a:cxn>
                <a:cxn ang="0">
                  <a:pos x="60" y="24"/>
                </a:cxn>
                <a:cxn ang="0">
                  <a:pos x="60" y="20"/>
                </a:cxn>
                <a:cxn ang="0">
                  <a:pos x="60" y="16"/>
                </a:cxn>
                <a:cxn ang="0">
                  <a:pos x="58" y="12"/>
                </a:cxn>
                <a:cxn ang="0">
                  <a:pos x="56" y="8"/>
                </a:cxn>
                <a:cxn ang="0">
                  <a:pos x="52" y="4"/>
                </a:cxn>
                <a:cxn ang="0">
                  <a:pos x="48" y="2"/>
                </a:cxn>
                <a:cxn ang="0">
                  <a:pos x="46" y="0"/>
                </a:cxn>
                <a:cxn ang="0">
                  <a:pos x="42" y="2"/>
                </a:cxn>
              </a:cxnLst>
              <a:rect l="0" t="0" r="r" b="b"/>
              <a:pathLst>
                <a:path w="60" h="46">
                  <a:moveTo>
                    <a:pt x="42" y="2"/>
                  </a:moveTo>
                  <a:lnTo>
                    <a:pt x="30" y="8"/>
                  </a:lnTo>
                  <a:lnTo>
                    <a:pt x="20" y="10"/>
                  </a:lnTo>
                  <a:lnTo>
                    <a:pt x="6" y="16"/>
                  </a:lnTo>
                  <a:lnTo>
                    <a:pt x="6" y="18"/>
                  </a:lnTo>
                  <a:lnTo>
                    <a:pt x="4" y="20"/>
                  </a:lnTo>
                  <a:lnTo>
                    <a:pt x="2" y="22"/>
                  </a:lnTo>
                  <a:lnTo>
                    <a:pt x="2" y="26"/>
                  </a:lnTo>
                  <a:lnTo>
                    <a:pt x="0" y="30"/>
                  </a:lnTo>
                  <a:lnTo>
                    <a:pt x="0" y="32"/>
                  </a:lnTo>
                  <a:lnTo>
                    <a:pt x="0" y="34"/>
                  </a:lnTo>
                  <a:lnTo>
                    <a:pt x="2" y="36"/>
                  </a:lnTo>
                  <a:lnTo>
                    <a:pt x="8" y="34"/>
                  </a:lnTo>
                  <a:lnTo>
                    <a:pt x="12" y="34"/>
                  </a:lnTo>
                  <a:lnTo>
                    <a:pt x="16" y="32"/>
                  </a:lnTo>
                  <a:lnTo>
                    <a:pt x="20" y="32"/>
                  </a:lnTo>
                  <a:lnTo>
                    <a:pt x="20" y="32"/>
                  </a:lnTo>
                  <a:lnTo>
                    <a:pt x="20" y="32"/>
                  </a:lnTo>
                  <a:lnTo>
                    <a:pt x="20" y="34"/>
                  </a:lnTo>
                  <a:lnTo>
                    <a:pt x="20" y="38"/>
                  </a:lnTo>
                  <a:lnTo>
                    <a:pt x="22" y="40"/>
                  </a:lnTo>
                  <a:lnTo>
                    <a:pt x="24" y="42"/>
                  </a:lnTo>
                  <a:lnTo>
                    <a:pt x="26" y="44"/>
                  </a:lnTo>
                  <a:lnTo>
                    <a:pt x="30" y="44"/>
                  </a:lnTo>
                  <a:lnTo>
                    <a:pt x="32" y="46"/>
                  </a:lnTo>
                  <a:lnTo>
                    <a:pt x="36" y="46"/>
                  </a:lnTo>
                  <a:lnTo>
                    <a:pt x="40" y="46"/>
                  </a:lnTo>
                  <a:lnTo>
                    <a:pt x="42" y="46"/>
                  </a:lnTo>
                  <a:lnTo>
                    <a:pt x="44" y="42"/>
                  </a:lnTo>
                  <a:lnTo>
                    <a:pt x="44" y="38"/>
                  </a:lnTo>
                  <a:lnTo>
                    <a:pt x="44" y="34"/>
                  </a:lnTo>
                  <a:lnTo>
                    <a:pt x="42" y="32"/>
                  </a:lnTo>
                  <a:lnTo>
                    <a:pt x="42" y="30"/>
                  </a:lnTo>
                  <a:lnTo>
                    <a:pt x="44" y="28"/>
                  </a:lnTo>
                  <a:lnTo>
                    <a:pt x="46" y="28"/>
                  </a:lnTo>
                  <a:lnTo>
                    <a:pt x="48" y="30"/>
                  </a:lnTo>
                  <a:lnTo>
                    <a:pt x="50" y="32"/>
                  </a:lnTo>
                  <a:lnTo>
                    <a:pt x="52" y="34"/>
                  </a:lnTo>
                  <a:lnTo>
                    <a:pt x="54" y="36"/>
                  </a:lnTo>
                  <a:lnTo>
                    <a:pt x="56" y="34"/>
                  </a:lnTo>
                  <a:lnTo>
                    <a:pt x="58" y="30"/>
                  </a:lnTo>
                  <a:lnTo>
                    <a:pt x="60" y="24"/>
                  </a:lnTo>
                  <a:lnTo>
                    <a:pt x="60" y="20"/>
                  </a:lnTo>
                  <a:lnTo>
                    <a:pt x="60" y="16"/>
                  </a:lnTo>
                  <a:lnTo>
                    <a:pt x="58" y="12"/>
                  </a:lnTo>
                  <a:lnTo>
                    <a:pt x="56" y="8"/>
                  </a:lnTo>
                  <a:lnTo>
                    <a:pt x="52" y="4"/>
                  </a:lnTo>
                  <a:lnTo>
                    <a:pt x="48" y="2"/>
                  </a:lnTo>
                  <a:lnTo>
                    <a:pt x="46" y="0"/>
                  </a:lnTo>
                  <a:lnTo>
                    <a:pt x="42" y="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54" name="Freeform 315"/>
            <p:cNvSpPr/>
            <p:nvPr/>
          </p:nvSpPr>
          <p:spPr bwMode="gray">
            <a:xfrm>
              <a:off x="2249" y="3020"/>
              <a:ext cx="108" cy="96"/>
            </a:xfrm>
            <a:custGeom>
              <a:avLst/>
              <a:gdLst/>
              <a:ahLst/>
              <a:cxnLst>
                <a:cxn ang="0">
                  <a:pos x="70" y="46"/>
                </a:cxn>
                <a:cxn ang="0">
                  <a:pos x="90" y="46"/>
                </a:cxn>
                <a:cxn ang="0">
                  <a:pos x="100" y="44"/>
                </a:cxn>
                <a:cxn ang="0">
                  <a:pos x="86" y="38"/>
                </a:cxn>
                <a:cxn ang="0">
                  <a:pos x="108" y="30"/>
                </a:cxn>
                <a:cxn ang="0">
                  <a:pos x="108" y="26"/>
                </a:cxn>
                <a:cxn ang="0">
                  <a:pos x="104" y="22"/>
                </a:cxn>
                <a:cxn ang="0">
                  <a:pos x="98" y="16"/>
                </a:cxn>
                <a:cxn ang="0">
                  <a:pos x="92" y="10"/>
                </a:cxn>
                <a:cxn ang="0">
                  <a:pos x="90" y="6"/>
                </a:cxn>
                <a:cxn ang="0">
                  <a:pos x="88" y="4"/>
                </a:cxn>
                <a:cxn ang="0">
                  <a:pos x="84" y="0"/>
                </a:cxn>
                <a:cxn ang="0">
                  <a:pos x="78" y="2"/>
                </a:cxn>
                <a:cxn ang="0">
                  <a:pos x="72" y="4"/>
                </a:cxn>
                <a:cxn ang="0">
                  <a:pos x="66" y="10"/>
                </a:cxn>
                <a:cxn ang="0">
                  <a:pos x="58" y="14"/>
                </a:cxn>
                <a:cxn ang="0">
                  <a:pos x="48" y="38"/>
                </a:cxn>
                <a:cxn ang="0">
                  <a:pos x="42" y="40"/>
                </a:cxn>
                <a:cxn ang="0">
                  <a:pos x="36" y="46"/>
                </a:cxn>
                <a:cxn ang="0">
                  <a:pos x="30" y="48"/>
                </a:cxn>
                <a:cxn ang="0">
                  <a:pos x="24" y="54"/>
                </a:cxn>
                <a:cxn ang="0">
                  <a:pos x="18" y="60"/>
                </a:cxn>
                <a:cxn ang="0">
                  <a:pos x="16" y="64"/>
                </a:cxn>
                <a:cxn ang="0">
                  <a:pos x="0" y="88"/>
                </a:cxn>
                <a:cxn ang="0">
                  <a:pos x="2" y="90"/>
                </a:cxn>
                <a:cxn ang="0">
                  <a:pos x="10" y="94"/>
                </a:cxn>
                <a:cxn ang="0">
                  <a:pos x="16" y="96"/>
                </a:cxn>
                <a:cxn ang="0">
                  <a:pos x="22" y="90"/>
                </a:cxn>
                <a:cxn ang="0">
                  <a:pos x="24" y="86"/>
                </a:cxn>
                <a:cxn ang="0">
                  <a:pos x="28" y="82"/>
                </a:cxn>
                <a:cxn ang="0">
                  <a:pos x="32" y="80"/>
                </a:cxn>
                <a:cxn ang="0">
                  <a:pos x="46" y="74"/>
                </a:cxn>
                <a:cxn ang="0">
                  <a:pos x="62" y="56"/>
                </a:cxn>
              </a:cxnLst>
              <a:rect l="0" t="0" r="r" b="b"/>
              <a:pathLst>
                <a:path w="108" h="96">
                  <a:moveTo>
                    <a:pt x="62" y="56"/>
                  </a:moveTo>
                  <a:lnTo>
                    <a:pt x="70" y="46"/>
                  </a:lnTo>
                  <a:lnTo>
                    <a:pt x="84" y="46"/>
                  </a:lnTo>
                  <a:lnTo>
                    <a:pt x="90" y="46"/>
                  </a:lnTo>
                  <a:lnTo>
                    <a:pt x="96" y="44"/>
                  </a:lnTo>
                  <a:lnTo>
                    <a:pt x="100" y="44"/>
                  </a:lnTo>
                  <a:lnTo>
                    <a:pt x="102" y="42"/>
                  </a:lnTo>
                  <a:lnTo>
                    <a:pt x="86" y="38"/>
                  </a:lnTo>
                  <a:lnTo>
                    <a:pt x="108" y="32"/>
                  </a:lnTo>
                  <a:lnTo>
                    <a:pt x="108" y="30"/>
                  </a:lnTo>
                  <a:lnTo>
                    <a:pt x="108" y="28"/>
                  </a:lnTo>
                  <a:lnTo>
                    <a:pt x="108" y="26"/>
                  </a:lnTo>
                  <a:lnTo>
                    <a:pt x="104" y="24"/>
                  </a:lnTo>
                  <a:lnTo>
                    <a:pt x="104" y="22"/>
                  </a:lnTo>
                  <a:lnTo>
                    <a:pt x="102" y="20"/>
                  </a:lnTo>
                  <a:lnTo>
                    <a:pt x="98" y="16"/>
                  </a:lnTo>
                  <a:lnTo>
                    <a:pt x="96" y="14"/>
                  </a:lnTo>
                  <a:lnTo>
                    <a:pt x="92" y="10"/>
                  </a:lnTo>
                  <a:lnTo>
                    <a:pt x="90" y="8"/>
                  </a:lnTo>
                  <a:lnTo>
                    <a:pt x="90" y="6"/>
                  </a:lnTo>
                  <a:lnTo>
                    <a:pt x="88" y="6"/>
                  </a:lnTo>
                  <a:lnTo>
                    <a:pt x="88" y="4"/>
                  </a:lnTo>
                  <a:lnTo>
                    <a:pt x="86" y="2"/>
                  </a:lnTo>
                  <a:lnTo>
                    <a:pt x="84" y="0"/>
                  </a:lnTo>
                  <a:lnTo>
                    <a:pt x="82" y="0"/>
                  </a:lnTo>
                  <a:lnTo>
                    <a:pt x="78" y="2"/>
                  </a:lnTo>
                  <a:lnTo>
                    <a:pt x="74" y="4"/>
                  </a:lnTo>
                  <a:lnTo>
                    <a:pt x="72" y="4"/>
                  </a:lnTo>
                  <a:lnTo>
                    <a:pt x="70" y="6"/>
                  </a:lnTo>
                  <a:lnTo>
                    <a:pt x="66" y="10"/>
                  </a:lnTo>
                  <a:lnTo>
                    <a:pt x="62" y="12"/>
                  </a:lnTo>
                  <a:lnTo>
                    <a:pt x="58" y="14"/>
                  </a:lnTo>
                  <a:lnTo>
                    <a:pt x="48" y="36"/>
                  </a:lnTo>
                  <a:lnTo>
                    <a:pt x="48" y="38"/>
                  </a:lnTo>
                  <a:lnTo>
                    <a:pt x="46" y="38"/>
                  </a:lnTo>
                  <a:lnTo>
                    <a:pt x="42" y="40"/>
                  </a:lnTo>
                  <a:lnTo>
                    <a:pt x="38" y="44"/>
                  </a:lnTo>
                  <a:lnTo>
                    <a:pt x="36" y="46"/>
                  </a:lnTo>
                  <a:lnTo>
                    <a:pt x="32" y="48"/>
                  </a:lnTo>
                  <a:lnTo>
                    <a:pt x="30" y="48"/>
                  </a:lnTo>
                  <a:lnTo>
                    <a:pt x="26" y="52"/>
                  </a:lnTo>
                  <a:lnTo>
                    <a:pt x="24" y="54"/>
                  </a:lnTo>
                  <a:lnTo>
                    <a:pt x="20" y="58"/>
                  </a:lnTo>
                  <a:lnTo>
                    <a:pt x="18" y="60"/>
                  </a:lnTo>
                  <a:lnTo>
                    <a:pt x="16" y="62"/>
                  </a:lnTo>
                  <a:lnTo>
                    <a:pt x="16" y="64"/>
                  </a:lnTo>
                  <a:lnTo>
                    <a:pt x="8" y="84"/>
                  </a:lnTo>
                  <a:lnTo>
                    <a:pt x="0" y="88"/>
                  </a:lnTo>
                  <a:lnTo>
                    <a:pt x="0" y="88"/>
                  </a:lnTo>
                  <a:lnTo>
                    <a:pt x="2" y="90"/>
                  </a:lnTo>
                  <a:lnTo>
                    <a:pt x="6" y="92"/>
                  </a:lnTo>
                  <a:lnTo>
                    <a:pt x="10" y="94"/>
                  </a:lnTo>
                  <a:lnTo>
                    <a:pt x="14" y="96"/>
                  </a:lnTo>
                  <a:lnTo>
                    <a:pt x="16" y="96"/>
                  </a:lnTo>
                  <a:lnTo>
                    <a:pt x="18" y="94"/>
                  </a:lnTo>
                  <a:lnTo>
                    <a:pt x="22" y="90"/>
                  </a:lnTo>
                  <a:lnTo>
                    <a:pt x="24" y="86"/>
                  </a:lnTo>
                  <a:lnTo>
                    <a:pt x="24" y="86"/>
                  </a:lnTo>
                  <a:lnTo>
                    <a:pt x="26" y="84"/>
                  </a:lnTo>
                  <a:lnTo>
                    <a:pt x="28" y="82"/>
                  </a:lnTo>
                  <a:lnTo>
                    <a:pt x="28" y="82"/>
                  </a:lnTo>
                  <a:lnTo>
                    <a:pt x="32" y="80"/>
                  </a:lnTo>
                  <a:lnTo>
                    <a:pt x="38" y="78"/>
                  </a:lnTo>
                  <a:lnTo>
                    <a:pt x="46" y="74"/>
                  </a:lnTo>
                  <a:lnTo>
                    <a:pt x="54" y="70"/>
                  </a:lnTo>
                  <a:lnTo>
                    <a:pt x="62" y="5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55" name="Freeform 316"/>
            <p:cNvSpPr/>
            <p:nvPr/>
          </p:nvSpPr>
          <p:spPr bwMode="gray">
            <a:xfrm>
              <a:off x="2229" y="3062"/>
              <a:ext cx="120" cy="110"/>
            </a:xfrm>
            <a:custGeom>
              <a:avLst/>
              <a:gdLst/>
              <a:ahLst/>
              <a:cxnLst>
                <a:cxn ang="0">
                  <a:pos x="102" y="32"/>
                </a:cxn>
                <a:cxn ang="0">
                  <a:pos x="104" y="34"/>
                </a:cxn>
                <a:cxn ang="0">
                  <a:pos x="112" y="36"/>
                </a:cxn>
                <a:cxn ang="0">
                  <a:pos x="120" y="42"/>
                </a:cxn>
                <a:cxn ang="0">
                  <a:pos x="116" y="46"/>
                </a:cxn>
                <a:cxn ang="0">
                  <a:pos x="114" y="48"/>
                </a:cxn>
                <a:cxn ang="0">
                  <a:pos x="106" y="50"/>
                </a:cxn>
                <a:cxn ang="0">
                  <a:pos x="102" y="54"/>
                </a:cxn>
                <a:cxn ang="0">
                  <a:pos x="100" y="56"/>
                </a:cxn>
                <a:cxn ang="0">
                  <a:pos x="94" y="70"/>
                </a:cxn>
                <a:cxn ang="0">
                  <a:pos x="88" y="76"/>
                </a:cxn>
                <a:cxn ang="0">
                  <a:pos x="86" y="80"/>
                </a:cxn>
                <a:cxn ang="0">
                  <a:pos x="84" y="84"/>
                </a:cxn>
                <a:cxn ang="0">
                  <a:pos x="82" y="94"/>
                </a:cxn>
                <a:cxn ang="0">
                  <a:pos x="78" y="102"/>
                </a:cxn>
                <a:cxn ang="0">
                  <a:pos x="74" y="106"/>
                </a:cxn>
                <a:cxn ang="0">
                  <a:pos x="66" y="108"/>
                </a:cxn>
                <a:cxn ang="0">
                  <a:pos x="60" y="100"/>
                </a:cxn>
                <a:cxn ang="0">
                  <a:pos x="50" y="98"/>
                </a:cxn>
                <a:cxn ang="0">
                  <a:pos x="46" y="96"/>
                </a:cxn>
                <a:cxn ang="0">
                  <a:pos x="40" y="96"/>
                </a:cxn>
                <a:cxn ang="0">
                  <a:pos x="34" y="96"/>
                </a:cxn>
                <a:cxn ang="0">
                  <a:pos x="26" y="94"/>
                </a:cxn>
                <a:cxn ang="0">
                  <a:pos x="22" y="90"/>
                </a:cxn>
                <a:cxn ang="0">
                  <a:pos x="16" y="86"/>
                </a:cxn>
                <a:cxn ang="0">
                  <a:pos x="6" y="82"/>
                </a:cxn>
                <a:cxn ang="0">
                  <a:pos x="0" y="78"/>
                </a:cxn>
                <a:cxn ang="0">
                  <a:pos x="0" y="74"/>
                </a:cxn>
                <a:cxn ang="0">
                  <a:pos x="4" y="72"/>
                </a:cxn>
                <a:cxn ang="0">
                  <a:pos x="2" y="60"/>
                </a:cxn>
                <a:cxn ang="0">
                  <a:pos x="2" y="52"/>
                </a:cxn>
                <a:cxn ang="0">
                  <a:pos x="6" y="44"/>
                </a:cxn>
                <a:cxn ang="0">
                  <a:pos x="8" y="42"/>
                </a:cxn>
                <a:cxn ang="0">
                  <a:pos x="20" y="46"/>
                </a:cxn>
                <a:cxn ang="0">
                  <a:pos x="22" y="48"/>
                </a:cxn>
                <a:cxn ang="0">
                  <a:pos x="28" y="52"/>
                </a:cxn>
                <a:cxn ang="0">
                  <a:pos x="36" y="52"/>
                </a:cxn>
                <a:cxn ang="0">
                  <a:pos x="44" y="44"/>
                </a:cxn>
                <a:cxn ang="0">
                  <a:pos x="48" y="42"/>
                </a:cxn>
                <a:cxn ang="0">
                  <a:pos x="56" y="38"/>
                </a:cxn>
                <a:cxn ang="0">
                  <a:pos x="62" y="34"/>
                </a:cxn>
                <a:cxn ang="0">
                  <a:pos x="70" y="30"/>
                </a:cxn>
                <a:cxn ang="0">
                  <a:pos x="74" y="28"/>
                </a:cxn>
                <a:cxn ang="0">
                  <a:pos x="90" y="4"/>
                </a:cxn>
                <a:cxn ang="0">
                  <a:pos x="94" y="4"/>
                </a:cxn>
                <a:cxn ang="0">
                  <a:pos x="106" y="4"/>
                </a:cxn>
                <a:cxn ang="0">
                  <a:pos x="116" y="2"/>
                </a:cxn>
                <a:cxn ang="0">
                  <a:pos x="120" y="2"/>
                </a:cxn>
                <a:cxn ang="0">
                  <a:pos x="116" y="6"/>
                </a:cxn>
                <a:cxn ang="0">
                  <a:pos x="108" y="12"/>
                </a:cxn>
                <a:cxn ang="0">
                  <a:pos x="102" y="28"/>
                </a:cxn>
              </a:cxnLst>
              <a:rect l="0" t="0" r="r" b="b"/>
              <a:pathLst>
                <a:path w="120" h="110">
                  <a:moveTo>
                    <a:pt x="102" y="28"/>
                  </a:moveTo>
                  <a:lnTo>
                    <a:pt x="102" y="32"/>
                  </a:lnTo>
                  <a:lnTo>
                    <a:pt x="102" y="34"/>
                  </a:lnTo>
                  <a:lnTo>
                    <a:pt x="104" y="34"/>
                  </a:lnTo>
                  <a:lnTo>
                    <a:pt x="106" y="34"/>
                  </a:lnTo>
                  <a:lnTo>
                    <a:pt x="112" y="36"/>
                  </a:lnTo>
                  <a:lnTo>
                    <a:pt x="116" y="38"/>
                  </a:lnTo>
                  <a:lnTo>
                    <a:pt x="120" y="42"/>
                  </a:lnTo>
                  <a:lnTo>
                    <a:pt x="118" y="44"/>
                  </a:lnTo>
                  <a:lnTo>
                    <a:pt x="116" y="46"/>
                  </a:lnTo>
                  <a:lnTo>
                    <a:pt x="114" y="48"/>
                  </a:lnTo>
                  <a:lnTo>
                    <a:pt x="114" y="48"/>
                  </a:lnTo>
                  <a:lnTo>
                    <a:pt x="108" y="48"/>
                  </a:lnTo>
                  <a:lnTo>
                    <a:pt x="106" y="50"/>
                  </a:lnTo>
                  <a:lnTo>
                    <a:pt x="102" y="52"/>
                  </a:lnTo>
                  <a:lnTo>
                    <a:pt x="102" y="54"/>
                  </a:lnTo>
                  <a:lnTo>
                    <a:pt x="100" y="56"/>
                  </a:lnTo>
                  <a:lnTo>
                    <a:pt x="100" y="56"/>
                  </a:lnTo>
                  <a:lnTo>
                    <a:pt x="98" y="70"/>
                  </a:lnTo>
                  <a:lnTo>
                    <a:pt x="94" y="70"/>
                  </a:lnTo>
                  <a:lnTo>
                    <a:pt x="90" y="74"/>
                  </a:lnTo>
                  <a:lnTo>
                    <a:pt x="88" y="76"/>
                  </a:lnTo>
                  <a:lnTo>
                    <a:pt x="86" y="78"/>
                  </a:lnTo>
                  <a:lnTo>
                    <a:pt x="86" y="80"/>
                  </a:lnTo>
                  <a:lnTo>
                    <a:pt x="84" y="82"/>
                  </a:lnTo>
                  <a:lnTo>
                    <a:pt x="84" y="84"/>
                  </a:lnTo>
                  <a:lnTo>
                    <a:pt x="82" y="90"/>
                  </a:lnTo>
                  <a:lnTo>
                    <a:pt x="82" y="94"/>
                  </a:lnTo>
                  <a:lnTo>
                    <a:pt x="80" y="98"/>
                  </a:lnTo>
                  <a:lnTo>
                    <a:pt x="78" y="102"/>
                  </a:lnTo>
                  <a:lnTo>
                    <a:pt x="76" y="104"/>
                  </a:lnTo>
                  <a:lnTo>
                    <a:pt x="74" y="106"/>
                  </a:lnTo>
                  <a:lnTo>
                    <a:pt x="70" y="108"/>
                  </a:lnTo>
                  <a:lnTo>
                    <a:pt x="66" y="108"/>
                  </a:lnTo>
                  <a:lnTo>
                    <a:pt x="64" y="110"/>
                  </a:lnTo>
                  <a:lnTo>
                    <a:pt x="60" y="100"/>
                  </a:lnTo>
                  <a:lnTo>
                    <a:pt x="50" y="100"/>
                  </a:lnTo>
                  <a:lnTo>
                    <a:pt x="50" y="98"/>
                  </a:lnTo>
                  <a:lnTo>
                    <a:pt x="50" y="96"/>
                  </a:lnTo>
                  <a:lnTo>
                    <a:pt x="46" y="96"/>
                  </a:lnTo>
                  <a:lnTo>
                    <a:pt x="42" y="96"/>
                  </a:lnTo>
                  <a:lnTo>
                    <a:pt x="40" y="96"/>
                  </a:lnTo>
                  <a:lnTo>
                    <a:pt x="38" y="96"/>
                  </a:lnTo>
                  <a:lnTo>
                    <a:pt x="34" y="96"/>
                  </a:lnTo>
                  <a:lnTo>
                    <a:pt x="30" y="96"/>
                  </a:lnTo>
                  <a:lnTo>
                    <a:pt x="26" y="94"/>
                  </a:lnTo>
                  <a:lnTo>
                    <a:pt x="24" y="92"/>
                  </a:lnTo>
                  <a:lnTo>
                    <a:pt x="22" y="90"/>
                  </a:lnTo>
                  <a:lnTo>
                    <a:pt x="20" y="88"/>
                  </a:lnTo>
                  <a:lnTo>
                    <a:pt x="16" y="86"/>
                  </a:lnTo>
                  <a:lnTo>
                    <a:pt x="12" y="84"/>
                  </a:lnTo>
                  <a:lnTo>
                    <a:pt x="6" y="82"/>
                  </a:lnTo>
                  <a:lnTo>
                    <a:pt x="2" y="80"/>
                  </a:lnTo>
                  <a:lnTo>
                    <a:pt x="0" y="78"/>
                  </a:lnTo>
                  <a:lnTo>
                    <a:pt x="0" y="76"/>
                  </a:lnTo>
                  <a:lnTo>
                    <a:pt x="0" y="74"/>
                  </a:lnTo>
                  <a:lnTo>
                    <a:pt x="2" y="74"/>
                  </a:lnTo>
                  <a:lnTo>
                    <a:pt x="4" y="72"/>
                  </a:lnTo>
                  <a:lnTo>
                    <a:pt x="4" y="72"/>
                  </a:lnTo>
                  <a:lnTo>
                    <a:pt x="2" y="60"/>
                  </a:lnTo>
                  <a:lnTo>
                    <a:pt x="2" y="56"/>
                  </a:lnTo>
                  <a:lnTo>
                    <a:pt x="2" y="52"/>
                  </a:lnTo>
                  <a:lnTo>
                    <a:pt x="4" y="48"/>
                  </a:lnTo>
                  <a:lnTo>
                    <a:pt x="6" y="44"/>
                  </a:lnTo>
                  <a:lnTo>
                    <a:pt x="8" y="42"/>
                  </a:lnTo>
                  <a:lnTo>
                    <a:pt x="8" y="42"/>
                  </a:lnTo>
                  <a:lnTo>
                    <a:pt x="28" y="42"/>
                  </a:lnTo>
                  <a:lnTo>
                    <a:pt x="20" y="46"/>
                  </a:lnTo>
                  <a:lnTo>
                    <a:pt x="20" y="46"/>
                  </a:lnTo>
                  <a:lnTo>
                    <a:pt x="22" y="48"/>
                  </a:lnTo>
                  <a:lnTo>
                    <a:pt x="26" y="50"/>
                  </a:lnTo>
                  <a:lnTo>
                    <a:pt x="28" y="52"/>
                  </a:lnTo>
                  <a:lnTo>
                    <a:pt x="32" y="54"/>
                  </a:lnTo>
                  <a:lnTo>
                    <a:pt x="36" y="52"/>
                  </a:lnTo>
                  <a:lnTo>
                    <a:pt x="40" y="50"/>
                  </a:lnTo>
                  <a:lnTo>
                    <a:pt x="44" y="44"/>
                  </a:lnTo>
                  <a:lnTo>
                    <a:pt x="44" y="44"/>
                  </a:lnTo>
                  <a:lnTo>
                    <a:pt x="48" y="42"/>
                  </a:lnTo>
                  <a:lnTo>
                    <a:pt x="50" y="38"/>
                  </a:lnTo>
                  <a:lnTo>
                    <a:pt x="56" y="38"/>
                  </a:lnTo>
                  <a:lnTo>
                    <a:pt x="58" y="36"/>
                  </a:lnTo>
                  <a:lnTo>
                    <a:pt x="62" y="34"/>
                  </a:lnTo>
                  <a:lnTo>
                    <a:pt x="66" y="32"/>
                  </a:lnTo>
                  <a:lnTo>
                    <a:pt x="70" y="30"/>
                  </a:lnTo>
                  <a:lnTo>
                    <a:pt x="72" y="28"/>
                  </a:lnTo>
                  <a:lnTo>
                    <a:pt x="74" y="28"/>
                  </a:lnTo>
                  <a:lnTo>
                    <a:pt x="82" y="14"/>
                  </a:lnTo>
                  <a:lnTo>
                    <a:pt x="90" y="4"/>
                  </a:lnTo>
                  <a:lnTo>
                    <a:pt x="90" y="4"/>
                  </a:lnTo>
                  <a:lnTo>
                    <a:pt x="94" y="4"/>
                  </a:lnTo>
                  <a:lnTo>
                    <a:pt x="100" y="4"/>
                  </a:lnTo>
                  <a:lnTo>
                    <a:pt x="106" y="4"/>
                  </a:lnTo>
                  <a:lnTo>
                    <a:pt x="112" y="4"/>
                  </a:lnTo>
                  <a:lnTo>
                    <a:pt x="116" y="2"/>
                  </a:lnTo>
                  <a:lnTo>
                    <a:pt x="120" y="0"/>
                  </a:lnTo>
                  <a:lnTo>
                    <a:pt x="120" y="2"/>
                  </a:lnTo>
                  <a:lnTo>
                    <a:pt x="118" y="4"/>
                  </a:lnTo>
                  <a:lnTo>
                    <a:pt x="116" y="6"/>
                  </a:lnTo>
                  <a:lnTo>
                    <a:pt x="112" y="8"/>
                  </a:lnTo>
                  <a:lnTo>
                    <a:pt x="108" y="12"/>
                  </a:lnTo>
                  <a:lnTo>
                    <a:pt x="102" y="14"/>
                  </a:lnTo>
                  <a:lnTo>
                    <a:pt x="102" y="2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56" name="Freeform 317"/>
            <p:cNvSpPr/>
            <p:nvPr/>
          </p:nvSpPr>
          <p:spPr bwMode="gray">
            <a:xfrm>
              <a:off x="2633" y="3146"/>
              <a:ext cx="128" cy="108"/>
            </a:xfrm>
            <a:custGeom>
              <a:avLst/>
              <a:gdLst/>
              <a:ahLst/>
              <a:cxnLst>
                <a:cxn ang="0">
                  <a:pos x="78" y="40"/>
                </a:cxn>
                <a:cxn ang="0">
                  <a:pos x="78" y="38"/>
                </a:cxn>
                <a:cxn ang="0">
                  <a:pos x="76" y="36"/>
                </a:cxn>
                <a:cxn ang="0">
                  <a:pos x="72" y="36"/>
                </a:cxn>
                <a:cxn ang="0">
                  <a:pos x="70" y="34"/>
                </a:cxn>
                <a:cxn ang="0">
                  <a:pos x="68" y="32"/>
                </a:cxn>
                <a:cxn ang="0">
                  <a:pos x="62" y="28"/>
                </a:cxn>
                <a:cxn ang="0">
                  <a:pos x="58" y="24"/>
                </a:cxn>
                <a:cxn ang="0">
                  <a:pos x="52" y="20"/>
                </a:cxn>
                <a:cxn ang="0">
                  <a:pos x="46" y="16"/>
                </a:cxn>
                <a:cxn ang="0">
                  <a:pos x="42" y="12"/>
                </a:cxn>
                <a:cxn ang="0">
                  <a:pos x="40" y="10"/>
                </a:cxn>
                <a:cxn ang="0">
                  <a:pos x="38" y="10"/>
                </a:cxn>
                <a:cxn ang="0">
                  <a:pos x="34" y="10"/>
                </a:cxn>
                <a:cxn ang="0">
                  <a:pos x="26" y="8"/>
                </a:cxn>
                <a:cxn ang="0">
                  <a:pos x="14" y="4"/>
                </a:cxn>
                <a:cxn ang="0">
                  <a:pos x="4" y="0"/>
                </a:cxn>
                <a:cxn ang="0">
                  <a:pos x="0" y="80"/>
                </a:cxn>
                <a:cxn ang="0">
                  <a:pos x="12" y="86"/>
                </a:cxn>
                <a:cxn ang="0">
                  <a:pos x="28" y="80"/>
                </a:cxn>
                <a:cxn ang="0">
                  <a:pos x="28" y="78"/>
                </a:cxn>
                <a:cxn ang="0">
                  <a:pos x="28" y="76"/>
                </a:cxn>
                <a:cxn ang="0">
                  <a:pos x="30" y="74"/>
                </a:cxn>
                <a:cxn ang="0">
                  <a:pos x="34" y="72"/>
                </a:cxn>
                <a:cxn ang="0">
                  <a:pos x="38" y="68"/>
                </a:cxn>
                <a:cxn ang="0">
                  <a:pos x="42" y="68"/>
                </a:cxn>
                <a:cxn ang="0">
                  <a:pos x="46" y="66"/>
                </a:cxn>
                <a:cxn ang="0">
                  <a:pos x="52" y="68"/>
                </a:cxn>
                <a:cxn ang="0">
                  <a:pos x="76" y="82"/>
                </a:cxn>
                <a:cxn ang="0">
                  <a:pos x="86" y="94"/>
                </a:cxn>
                <a:cxn ang="0">
                  <a:pos x="104" y="102"/>
                </a:cxn>
                <a:cxn ang="0">
                  <a:pos x="126" y="108"/>
                </a:cxn>
                <a:cxn ang="0">
                  <a:pos x="128" y="108"/>
                </a:cxn>
                <a:cxn ang="0">
                  <a:pos x="128" y="106"/>
                </a:cxn>
                <a:cxn ang="0">
                  <a:pos x="128" y="104"/>
                </a:cxn>
                <a:cxn ang="0">
                  <a:pos x="128" y="100"/>
                </a:cxn>
                <a:cxn ang="0">
                  <a:pos x="126" y="98"/>
                </a:cxn>
                <a:cxn ang="0">
                  <a:pos x="124" y="94"/>
                </a:cxn>
                <a:cxn ang="0">
                  <a:pos x="120" y="92"/>
                </a:cxn>
                <a:cxn ang="0">
                  <a:pos x="116" y="88"/>
                </a:cxn>
                <a:cxn ang="0">
                  <a:pos x="110" y="84"/>
                </a:cxn>
                <a:cxn ang="0">
                  <a:pos x="106" y="80"/>
                </a:cxn>
                <a:cxn ang="0">
                  <a:pos x="102" y="76"/>
                </a:cxn>
                <a:cxn ang="0">
                  <a:pos x="98" y="72"/>
                </a:cxn>
                <a:cxn ang="0">
                  <a:pos x="96" y="70"/>
                </a:cxn>
                <a:cxn ang="0">
                  <a:pos x="96" y="70"/>
                </a:cxn>
                <a:cxn ang="0">
                  <a:pos x="80" y="60"/>
                </a:cxn>
                <a:cxn ang="0">
                  <a:pos x="96" y="54"/>
                </a:cxn>
                <a:cxn ang="0">
                  <a:pos x="92" y="46"/>
                </a:cxn>
                <a:cxn ang="0">
                  <a:pos x="90" y="46"/>
                </a:cxn>
                <a:cxn ang="0">
                  <a:pos x="88" y="44"/>
                </a:cxn>
                <a:cxn ang="0">
                  <a:pos x="84" y="44"/>
                </a:cxn>
                <a:cxn ang="0">
                  <a:pos x="80" y="42"/>
                </a:cxn>
                <a:cxn ang="0">
                  <a:pos x="78" y="42"/>
                </a:cxn>
                <a:cxn ang="0">
                  <a:pos x="78" y="40"/>
                </a:cxn>
              </a:cxnLst>
              <a:rect l="0" t="0" r="r" b="b"/>
              <a:pathLst>
                <a:path w="128" h="108">
                  <a:moveTo>
                    <a:pt x="78" y="40"/>
                  </a:moveTo>
                  <a:lnTo>
                    <a:pt x="78" y="38"/>
                  </a:lnTo>
                  <a:lnTo>
                    <a:pt x="76" y="36"/>
                  </a:lnTo>
                  <a:lnTo>
                    <a:pt x="72" y="36"/>
                  </a:lnTo>
                  <a:lnTo>
                    <a:pt x="70" y="34"/>
                  </a:lnTo>
                  <a:lnTo>
                    <a:pt x="68" y="32"/>
                  </a:lnTo>
                  <a:lnTo>
                    <a:pt x="62" y="28"/>
                  </a:lnTo>
                  <a:lnTo>
                    <a:pt x="58" y="24"/>
                  </a:lnTo>
                  <a:lnTo>
                    <a:pt x="52" y="20"/>
                  </a:lnTo>
                  <a:lnTo>
                    <a:pt x="46" y="16"/>
                  </a:lnTo>
                  <a:lnTo>
                    <a:pt x="42" y="12"/>
                  </a:lnTo>
                  <a:lnTo>
                    <a:pt x="40" y="10"/>
                  </a:lnTo>
                  <a:lnTo>
                    <a:pt x="38" y="10"/>
                  </a:lnTo>
                  <a:lnTo>
                    <a:pt x="34" y="10"/>
                  </a:lnTo>
                  <a:lnTo>
                    <a:pt x="26" y="8"/>
                  </a:lnTo>
                  <a:lnTo>
                    <a:pt x="14" y="4"/>
                  </a:lnTo>
                  <a:lnTo>
                    <a:pt x="4" y="0"/>
                  </a:lnTo>
                  <a:lnTo>
                    <a:pt x="0" y="80"/>
                  </a:lnTo>
                  <a:lnTo>
                    <a:pt x="12" y="86"/>
                  </a:lnTo>
                  <a:lnTo>
                    <a:pt x="28" y="80"/>
                  </a:lnTo>
                  <a:lnTo>
                    <a:pt x="28" y="78"/>
                  </a:lnTo>
                  <a:lnTo>
                    <a:pt x="28" y="76"/>
                  </a:lnTo>
                  <a:lnTo>
                    <a:pt x="30" y="74"/>
                  </a:lnTo>
                  <a:lnTo>
                    <a:pt x="34" y="72"/>
                  </a:lnTo>
                  <a:lnTo>
                    <a:pt x="38" y="68"/>
                  </a:lnTo>
                  <a:lnTo>
                    <a:pt x="42" y="68"/>
                  </a:lnTo>
                  <a:lnTo>
                    <a:pt x="46" y="66"/>
                  </a:lnTo>
                  <a:lnTo>
                    <a:pt x="52" y="68"/>
                  </a:lnTo>
                  <a:lnTo>
                    <a:pt x="76" y="82"/>
                  </a:lnTo>
                  <a:lnTo>
                    <a:pt x="86" y="94"/>
                  </a:lnTo>
                  <a:lnTo>
                    <a:pt x="104" y="102"/>
                  </a:lnTo>
                  <a:lnTo>
                    <a:pt x="126" y="108"/>
                  </a:lnTo>
                  <a:lnTo>
                    <a:pt x="128" y="108"/>
                  </a:lnTo>
                  <a:lnTo>
                    <a:pt x="128" y="106"/>
                  </a:lnTo>
                  <a:lnTo>
                    <a:pt x="128" y="104"/>
                  </a:lnTo>
                  <a:lnTo>
                    <a:pt x="128" y="100"/>
                  </a:lnTo>
                  <a:lnTo>
                    <a:pt x="126" y="98"/>
                  </a:lnTo>
                  <a:lnTo>
                    <a:pt x="124" y="94"/>
                  </a:lnTo>
                  <a:lnTo>
                    <a:pt x="120" y="92"/>
                  </a:lnTo>
                  <a:lnTo>
                    <a:pt x="116" y="88"/>
                  </a:lnTo>
                  <a:lnTo>
                    <a:pt x="110" y="84"/>
                  </a:lnTo>
                  <a:lnTo>
                    <a:pt x="106" y="80"/>
                  </a:lnTo>
                  <a:lnTo>
                    <a:pt x="102" y="76"/>
                  </a:lnTo>
                  <a:lnTo>
                    <a:pt x="98" y="72"/>
                  </a:lnTo>
                  <a:lnTo>
                    <a:pt x="96" y="70"/>
                  </a:lnTo>
                  <a:lnTo>
                    <a:pt x="96" y="70"/>
                  </a:lnTo>
                  <a:lnTo>
                    <a:pt x="80" y="60"/>
                  </a:lnTo>
                  <a:lnTo>
                    <a:pt x="96" y="54"/>
                  </a:lnTo>
                  <a:lnTo>
                    <a:pt x="92" y="46"/>
                  </a:lnTo>
                  <a:lnTo>
                    <a:pt x="90" y="46"/>
                  </a:lnTo>
                  <a:lnTo>
                    <a:pt x="88" y="44"/>
                  </a:lnTo>
                  <a:lnTo>
                    <a:pt x="84" y="44"/>
                  </a:lnTo>
                  <a:lnTo>
                    <a:pt x="80" y="42"/>
                  </a:lnTo>
                  <a:lnTo>
                    <a:pt x="78" y="42"/>
                  </a:lnTo>
                  <a:lnTo>
                    <a:pt x="78" y="4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57" name="Freeform 318"/>
            <p:cNvSpPr/>
            <p:nvPr/>
          </p:nvSpPr>
          <p:spPr bwMode="gray">
            <a:xfrm>
              <a:off x="2513" y="3118"/>
              <a:ext cx="122" cy="108"/>
            </a:xfrm>
            <a:custGeom>
              <a:avLst/>
              <a:gdLst/>
              <a:ahLst/>
              <a:cxnLst>
                <a:cxn ang="0">
                  <a:pos x="122" y="28"/>
                </a:cxn>
                <a:cxn ang="0">
                  <a:pos x="114" y="24"/>
                </a:cxn>
                <a:cxn ang="0">
                  <a:pos x="102" y="18"/>
                </a:cxn>
                <a:cxn ang="0">
                  <a:pos x="92" y="14"/>
                </a:cxn>
                <a:cxn ang="0">
                  <a:pos x="80" y="14"/>
                </a:cxn>
                <a:cxn ang="0">
                  <a:pos x="72" y="20"/>
                </a:cxn>
                <a:cxn ang="0">
                  <a:pos x="72" y="20"/>
                </a:cxn>
                <a:cxn ang="0">
                  <a:pos x="72" y="24"/>
                </a:cxn>
                <a:cxn ang="0">
                  <a:pos x="72" y="28"/>
                </a:cxn>
                <a:cxn ang="0">
                  <a:pos x="70" y="32"/>
                </a:cxn>
                <a:cxn ang="0">
                  <a:pos x="70" y="36"/>
                </a:cxn>
                <a:cxn ang="0">
                  <a:pos x="66" y="40"/>
                </a:cxn>
                <a:cxn ang="0">
                  <a:pos x="64" y="42"/>
                </a:cxn>
                <a:cxn ang="0">
                  <a:pos x="58" y="42"/>
                </a:cxn>
                <a:cxn ang="0">
                  <a:pos x="52" y="42"/>
                </a:cxn>
                <a:cxn ang="0">
                  <a:pos x="48" y="40"/>
                </a:cxn>
                <a:cxn ang="0">
                  <a:pos x="42" y="38"/>
                </a:cxn>
                <a:cxn ang="0">
                  <a:pos x="40" y="32"/>
                </a:cxn>
                <a:cxn ang="0">
                  <a:pos x="38" y="28"/>
                </a:cxn>
                <a:cxn ang="0">
                  <a:pos x="34" y="22"/>
                </a:cxn>
                <a:cxn ang="0">
                  <a:pos x="34" y="18"/>
                </a:cxn>
                <a:cxn ang="0">
                  <a:pos x="32" y="14"/>
                </a:cxn>
                <a:cxn ang="0">
                  <a:pos x="32" y="12"/>
                </a:cxn>
                <a:cxn ang="0">
                  <a:pos x="30" y="12"/>
                </a:cxn>
                <a:cxn ang="0">
                  <a:pos x="28" y="10"/>
                </a:cxn>
                <a:cxn ang="0">
                  <a:pos x="26" y="6"/>
                </a:cxn>
                <a:cxn ang="0">
                  <a:pos x="22" y="4"/>
                </a:cxn>
                <a:cxn ang="0">
                  <a:pos x="18" y="2"/>
                </a:cxn>
                <a:cxn ang="0">
                  <a:pos x="12" y="0"/>
                </a:cxn>
                <a:cxn ang="0">
                  <a:pos x="8" y="2"/>
                </a:cxn>
                <a:cxn ang="0">
                  <a:pos x="2" y="4"/>
                </a:cxn>
                <a:cxn ang="0">
                  <a:pos x="2" y="6"/>
                </a:cxn>
                <a:cxn ang="0">
                  <a:pos x="0" y="8"/>
                </a:cxn>
                <a:cxn ang="0">
                  <a:pos x="0" y="10"/>
                </a:cxn>
                <a:cxn ang="0">
                  <a:pos x="2" y="14"/>
                </a:cxn>
                <a:cxn ang="0">
                  <a:pos x="6" y="18"/>
                </a:cxn>
                <a:cxn ang="0">
                  <a:pos x="10" y="26"/>
                </a:cxn>
                <a:cxn ang="0">
                  <a:pos x="12" y="32"/>
                </a:cxn>
                <a:cxn ang="0">
                  <a:pos x="14" y="38"/>
                </a:cxn>
                <a:cxn ang="0">
                  <a:pos x="14" y="42"/>
                </a:cxn>
                <a:cxn ang="0">
                  <a:pos x="16" y="46"/>
                </a:cxn>
                <a:cxn ang="0">
                  <a:pos x="18" y="48"/>
                </a:cxn>
                <a:cxn ang="0">
                  <a:pos x="20" y="50"/>
                </a:cxn>
                <a:cxn ang="0">
                  <a:pos x="24" y="50"/>
                </a:cxn>
                <a:cxn ang="0">
                  <a:pos x="28" y="48"/>
                </a:cxn>
                <a:cxn ang="0">
                  <a:pos x="34" y="48"/>
                </a:cxn>
                <a:cxn ang="0">
                  <a:pos x="38" y="50"/>
                </a:cxn>
                <a:cxn ang="0">
                  <a:pos x="42" y="52"/>
                </a:cxn>
                <a:cxn ang="0">
                  <a:pos x="46" y="54"/>
                </a:cxn>
                <a:cxn ang="0">
                  <a:pos x="50" y="54"/>
                </a:cxn>
                <a:cxn ang="0">
                  <a:pos x="56" y="56"/>
                </a:cxn>
                <a:cxn ang="0">
                  <a:pos x="62" y="56"/>
                </a:cxn>
                <a:cxn ang="0">
                  <a:pos x="68" y="58"/>
                </a:cxn>
                <a:cxn ang="0">
                  <a:pos x="70" y="58"/>
                </a:cxn>
                <a:cxn ang="0">
                  <a:pos x="72" y="58"/>
                </a:cxn>
                <a:cxn ang="0">
                  <a:pos x="88" y="72"/>
                </a:cxn>
                <a:cxn ang="0">
                  <a:pos x="98" y="90"/>
                </a:cxn>
                <a:cxn ang="0">
                  <a:pos x="114" y="104"/>
                </a:cxn>
                <a:cxn ang="0">
                  <a:pos x="118" y="108"/>
                </a:cxn>
                <a:cxn ang="0">
                  <a:pos x="122" y="28"/>
                </a:cxn>
              </a:cxnLst>
              <a:rect l="0" t="0" r="r" b="b"/>
              <a:pathLst>
                <a:path w="122" h="108">
                  <a:moveTo>
                    <a:pt x="122" y="28"/>
                  </a:moveTo>
                  <a:lnTo>
                    <a:pt x="114" y="24"/>
                  </a:lnTo>
                  <a:lnTo>
                    <a:pt x="102" y="18"/>
                  </a:lnTo>
                  <a:lnTo>
                    <a:pt x="92" y="14"/>
                  </a:lnTo>
                  <a:lnTo>
                    <a:pt x="80" y="14"/>
                  </a:lnTo>
                  <a:lnTo>
                    <a:pt x="72" y="20"/>
                  </a:lnTo>
                  <a:lnTo>
                    <a:pt x="72" y="20"/>
                  </a:lnTo>
                  <a:lnTo>
                    <a:pt x="72" y="24"/>
                  </a:lnTo>
                  <a:lnTo>
                    <a:pt x="72" y="28"/>
                  </a:lnTo>
                  <a:lnTo>
                    <a:pt x="70" y="32"/>
                  </a:lnTo>
                  <a:lnTo>
                    <a:pt x="70" y="36"/>
                  </a:lnTo>
                  <a:lnTo>
                    <a:pt x="66" y="40"/>
                  </a:lnTo>
                  <a:lnTo>
                    <a:pt x="64" y="42"/>
                  </a:lnTo>
                  <a:lnTo>
                    <a:pt x="58" y="42"/>
                  </a:lnTo>
                  <a:lnTo>
                    <a:pt x="52" y="42"/>
                  </a:lnTo>
                  <a:lnTo>
                    <a:pt x="48" y="40"/>
                  </a:lnTo>
                  <a:lnTo>
                    <a:pt x="42" y="38"/>
                  </a:lnTo>
                  <a:lnTo>
                    <a:pt x="40" y="32"/>
                  </a:lnTo>
                  <a:lnTo>
                    <a:pt x="38" y="28"/>
                  </a:lnTo>
                  <a:lnTo>
                    <a:pt x="34" y="22"/>
                  </a:lnTo>
                  <a:lnTo>
                    <a:pt x="34" y="18"/>
                  </a:lnTo>
                  <a:lnTo>
                    <a:pt x="32" y="14"/>
                  </a:lnTo>
                  <a:lnTo>
                    <a:pt x="32" y="12"/>
                  </a:lnTo>
                  <a:lnTo>
                    <a:pt x="30" y="12"/>
                  </a:lnTo>
                  <a:lnTo>
                    <a:pt x="28" y="10"/>
                  </a:lnTo>
                  <a:lnTo>
                    <a:pt x="26" y="6"/>
                  </a:lnTo>
                  <a:lnTo>
                    <a:pt x="22" y="4"/>
                  </a:lnTo>
                  <a:lnTo>
                    <a:pt x="18" y="2"/>
                  </a:lnTo>
                  <a:lnTo>
                    <a:pt x="12" y="0"/>
                  </a:lnTo>
                  <a:lnTo>
                    <a:pt x="8" y="2"/>
                  </a:lnTo>
                  <a:lnTo>
                    <a:pt x="2" y="4"/>
                  </a:lnTo>
                  <a:lnTo>
                    <a:pt x="2" y="6"/>
                  </a:lnTo>
                  <a:lnTo>
                    <a:pt x="0" y="8"/>
                  </a:lnTo>
                  <a:lnTo>
                    <a:pt x="0" y="10"/>
                  </a:lnTo>
                  <a:lnTo>
                    <a:pt x="2" y="14"/>
                  </a:lnTo>
                  <a:lnTo>
                    <a:pt x="6" y="18"/>
                  </a:lnTo>
                  <a:lnTo>
                    <a:pt x="10" y="26"/>
                  </a:lnTo>
                  <a:lnTo>
                    <a:pt x="12" y="32"/>
                  </a:lnTo>
                  <a:lnTo>
                    <a:pt x="14" y="38"/>
                  </a:lnTo>
                  <a:lnTo>
                    <a:pt x="14" y="42"/>
                  </a:lnTo>
                  <a:lnTo>
                    <a:pt x="16" y="46"/>
                  </a:lnTo>
                  <a:lnTo>
                    <a:pt x="18" y="48"/>
                  </a:lnTo>
                  <a:lnTo>
                    <a:pt x="20" y="50"/>
                  </a:lnTo>
                  <a:lnTo>
                    <a:pt x="24" y="50"/>
                  </a:lnTo>
                  <a:lnTo>
                    <a:pt x="28" y="48"/>
                  </a:lnTo>
                  <a:lnTo>
                    <a:pt x="34" y="48"/>
                  </a:lnTo>
                  <a:lnTo>
                    <a:pt x="38" y="50"/>
                  </a:lnTo>
                  <a:lnTo>
                    <a:pt x="42" y="52"/>
                  </a:lnTo>
                  <a:lnTo>
                    <a:pt x="46" y="54"/>
                  </a:lnTo>
                  <a:lnTo>
                    <a:pt x="50" y="54"/>
                  </a:lnTo>
                  <a:lnTo>
                    <a:pt x="56" y="56"/>
                  </a:lnTo>
                  <a:lnTo>
                    <a:pt x="62" y="56"/>
                  </a:lnTo>
                  <a:lnTo>
                    <a:pt x="68" y="58"/>
                  </a:lnTo>
                  <a:lnTo>
                    <a:pt x="70" y="58"/>
                  </a:lnTo>
                  <a:lnTo>
                    <a:pt x="72" y="58"/>
                  </a:lnTo>
                  <a:lnTo>
                    <a:pt x="88" y="72"/>
                  </a:lnTo>
                  <a:lnTo>
                    <a:pt x="98" y="90"/>
                  </a:lnTo>
                  <a:lnTo>
                    <a:pt x="114" y="104"/>
                  </a:lnTo>
                  <a:lnTo>
                    <a:pt x="118" y="108"/>
                  </a:lnTo>
                  <a:lnTo>
                    <a:pt x="122" y="2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58" name="Freeform 319"/>
            <p:cNvSpPr/>
            <p:nvPr/>
          </p:nvSpPr>
          <p:spPr bwMode="gray">
            <a:xfrm>
              <a:off x="2285" y="3296"/>
              <a:ext cx="508" cy="408"/>
            </a:xfrm>
            <a:custGeom>
              <a:avLst/>
              <a:gdLst/>
              <a:ahLst/>
              <a:cxnLst>
                <a:cxn ang="0">
                  <a:pos x="98" y="124"/>
                </a:cxn>
                <a:cxn ang="0">
                  <a:pos x="110" y="100"/>
                </a:cxn>
                <a:cxn ang="0">
                  <a:pos x="128" y="86"/>
                </a:cxn>
                <a:cxn ang="0">
                  <a:pos x="134" y="70"/>
                </a:cxn>
                <a:cxn ang="0">
                  <a:pos x="170" y="48"/>
                </a:cxn>
                <a:cxn ang="0">
                  <a:pos x="190" y="60"/>
                </a:cxn>
                <a:cxn ang="0">
                  <a:pos x="202" y="56"/>
                </a:cxn>
                <a:cxn ang="0">
                  <a:pos x="196" y="44"/>
                </a:cxn>
                <a:cxn ang="0">
                  <a:pos x="204" y="28"/>
                </a:cxn>
                <a:cxn ang="0">
                  <a:pos x="230" y="18"/>
                </a:cxn>
                <a:cxn ang="0">
                  <a:pos x="222" y="8"/>
                </a:cxn>
                <a:cxn ang="0">
                  <a:pos x="238" y="0"/>
                </a:cxn>
                <a:cxn ang="0">
                  <a:pos x="246" y="8"/>
                </a:cxn>
                <a:cxn ang="0">
                  <a:pos x="252" y="12"/>
                </a:cxn>
                <a:cxn ang="0">
                  <a:pos x="256" y="4"/>
                </a:cxn>
                <a:cxn ang="0">
                  <a:pos x="268" y="20"/>
                </a:cxn>
                <a:cxn ang="0">
                  <a:pos x="298" y="18"/>
                </a:cxn>
                <a:cxn ang="0">
                  <a:pos x="300" y="32"/>
                </a:cxn>
                <a:cxn ang="0">
                  <a:pos x="286" y="52"/>
                </a:cxn>
                <a:cxn ang="0">
                  <a:pos x="326" y="82"/>
                </a:cxn>
                <a:cxn ang="0">
                  <a:pos x="344" y="78"/>
                </a:cxn>
                <a:cxn ang="0">
                  <a:pos x="358" y="10"/>
                </a:cxn>
                <a:cxn ang="0">
                  <a:pos x="364" y="0"/>
                </a:cxn>
                <a:cxn ang="0">
                  <a:pos x="378" y="20"/>
                </a:cxn>
                <a:cxn ang="0">
                  <a:pos x="376" y="36"/>
                </a:cxn>
                <a:cxn ang="0">
                  <a:pos x="390" y="42"/>
                </a:cxn>
                <a:cxn ang="0">
                  <a:pos x="404" y="66"/>
                </a:cxn>
                <a:cxn ang="0">
                  <a:pos x="412" y="80"/>
                </a:cxn>
                <a:cxn ang="0">
                  <a:pos x="424" y="100"/>
                </a:cxn>
                <a:cxn ang="0">
                  <a:pos x="454" y="136"/>
                </a:cxn>
                <a:cxn ang="0">
                  <a:pos x="506" y="210"/>
                </a:cxn>
                <a:cxn ang="0">
                  <a:pos x="508" y="272"/>
                </a:cxn>
                <a:cxn ang="0">
                  <a:pos x="488" y="294"/>
                </a:cxn>
                <a:cxn ang="0">
                  <a:pos x="472" y="332"/>
                </a:cxn>
                <a:cxn ang="0">
                  <a:pos x="460" y="352"/>
                </a:cxn>
                <a:cxn ang="0">
                  <a:pos x="460" y="384"/>
                </a:cxn>
                <a:cxn ang="0">
                  <a:pos x="414" y="408"/>
                </a:cxn>
                <a:cxn ang="0">
                  <a:pos x="394" y="392"/>
                </a:cxn>
                <a:cxn ang="0">
                  <a:pos x="376" y="396"/>
                </a:cxn>
                <a:cxn ang="0">
                  <a:pos x="344" y="388"/>
                </a:cxn>
                <a:cxn ang="0">
                  <a:pos x="274" y="318"/>
                </a:cxn>
                <a:cxn ang="0">
                  <a:pos x="214" y="294"/>
                </a:cxn>
                <a:cxn ang="0">
                  <a:pos x="134" y="326"/>
                </a:cxn>
                <a:cxn ang="0">
                  <a:pos x="120" y="340"/>
                </a:cxn>
                <a:cxn ang="0">
                  <a:pos x="80" y="338"/>
                </a:cxn>
                <a:cxn ang="0">
                  <a:pos x="64" y="352"/>
                </a:cxn>
                <a:cxn ang="0">
                  <a:pos x="36" y="350"/>
                </a:cxn>
                <a:cxn ang="0">
                  <a:pos x="30" y="340"/>
                </a:cxn>
                <a:cxn ang="0">
                  <a:pos x="20" y="342"/>
                </a:cxn>
                <a:cxn ang="0">
                  <a:pos x="26" y="326"/>
                </a:cxn>
                <a:cxn ang="0">
                  <a:pos x="24" y="284"/>
                </a:cxn>
                <a:cxn ang="0">
                  <a:pos x="4" y="228"/>
                </a:cxn>
                <a:cxn ang="0">
                  <a:pos x="4" y="194"/>
                </a:cxn>
                <a:cxn ang="0">
                  <a:pos x="12" y="154"/>
                </a:cxn>
                <a:cxn ang="0">
                  <a:pos x="30" y="138"/>
                </a:cxn>
              </a:cxnLst>
              <a:rect l="0" t="0" r="r" b="b"/>
              <a:pathLst>
                <a:path w="508" h="408">
                  <a:moveTo>
                    <a:pt x="30" y="138"/>
                  </a:moveTo>
                  <a:lnTo>
                    <a:pt x="60" y="136"/>
                  </a:lnTo>
                  <a:lnTo>
                    <a:pt x="92" y="130"/>
                  </a:lnTo>
                  <a:lnTo>
                    <a:pt x="92" y="130"/>
                  </a:lnTo>
                  <a:lnTo>
                    <a:pt x="94" y="128"/>
                  </a:lnTo>
                  <a:lnTo>
                    <a:pt x="98" y="124"/>
                  </a:lnTo>
                  <a:lnTo>
                    <a:pt x="100" y="120"/>
                  </a:lnTo>
                  <a:lnTo>
                    <a:pt x="104" y="116"/>
                  </a:lnTo>
                  <a:lnTo>
                    <a:pt x="106" y="112"/>
                  </a:lnTo>
                  <a:lnTo>
                    <a:pt x="108" y="108"/>
                  </a:lnTo>
                  <a:lnTo>
                    <a:pt x="110" y="104"/>
                  </a:lnTo>
                  <a:lnTo>
                    <a:pt x="110" y="100"/>
                  </a:lnTo>
                  <a:lnTo>
                    <a:pt x="110" y="96"/>
                  </a:lnTo>
                  <a:lnTo>
                    <a:pt x="112" y="92"/>
                  </a:lnTo>
                  <a:lnTo>
                    <a:pt x="114" y="88"/>
                  </a:lnTo>
                  <a:lnTo>
                    <a:pt x="118" y="86"/>
                  </a:lnTo>
                  <a:lnTo>
                    <a:pt x="122" y="86"/>
                  </a:lnTo>
                  <a:lnTo>
                    <a:pt x="128" y="86"/>
                  </a:lnTo>
                  <a:lnTo>
                    <a:pt x="128" y="84"/>
                  </a:lnTo>
                  <a:lnTo>
                    <a:pt x="128" y="82"/>
                  </a:lnTo>
                  <a:lnTo>
                    <a:pt x="128" y="80"/>
                  </a:lnTo>
                  <a:lnTo>
                    <a:pt x="130" y="76"/>
                  </a:lnTo>
                  <a:lnTo>
                    <a:pt x="130" y="72"/>
                  </a:lnTo>
                  <a:lnTo>
                    <a:pt x="134" y="70"/>
                  </a:lnTo>
                  <a:lnTo>
                    <a:pt x="136" y="70"/>
                  </a:lnTo>
                  <a:lnTo>
                    <a:pt x="140" y="66"/>
                  </a:lnTo>
                  <a:lnTo>
                    <a:pt x="146" y="56"/>
                  </a:lnTo>
                  <a:lnTo>
                    <a:pt x="156" y="48"/>
                  </a:lnTo>
                  <a:lnTo>
                    <a:pt x="170" y="48"/>
                  </a:lnTo>
                  <a:lnTo>
                    <a:pt x="170" y="48"/>
                  </a:lnTo>
                  <a:lnTo>
                    <a:pt x="172" y="50"/>
                  </a:lnTo>
                  <a:lnTo>
                    <a:pt x="176" y="52"/>
                  </a:lnTo>
                  <a:lnTo>
                    <a:pt x="180" y="54"/>
                  </a:lnTo>
                  <a:lnTo>
                    <a:pt x="182" y="56"/>
                  </a:lnTo>
                  <a:lnTo>
                    <a:pt x="186" y="58"/>
                  </a:lnTo>
                  <a:lnTo>
                    <a:pt x="190" y="60"/>
                  </a:lnTo>
                  <a:lnTo>
                    <a:pt x="194" y="60"/>
                  </a:lnTo>
                  <a:lnTo>
                    <a:pt x="196" y="60"/>
                  </a:lnTo>
                  <a:lnTo>
                    <a:pt x="198" y="62"/>
                  </a:lnTo>
                  <a:lnTo>
                    <a:pt x="198" y="60"/>
                  </a:lnTo>
                  <a:lnTo>
                    <a:pt x="200" y="58"/>
                  </a:lnTo>
                  <a:lnTo>
                    <a:pt x="202" y="56"/>
                  </a:lnTo>
                  <a:lnTo>
                    <a:pt x="202" y="54"/>
                  </a:lnTo>
                  <a:lnTo>
                    <a:pt x="202" y="52"/>
                  </a:lnTo>
                  <a:lnTo>
                    <a:pt x="200" y="50"/>
                  </a:lnTo>
                  <a:lnTo>
                    <a:pt x="198" y="48"/>
                  </a:lnTo>
                  <a:lnTo>
                    <a:pt x="196" y="46"/>
                  </a:lnTo>
                  <a:lnTo>
                    <a:pt x="196" y="44"/>
                  </a:lnTo>
                  <a:lnTo>
                    <a:pt x="198" y="42"/>
                  </a:lnTo>
                  <a:lnTo>
                    <a:pt x="202" y="40"/>
                  </a:lnTo>
                  <a:lnTo>
                    <a:pt x="204" y="32"/>
                  </a:lnTo>
                  <a:lnTo>
                    <a:pt x="202" y="32"/>
                  </a:lnTo>
                  <a:lnTo>
                    <a:pt x="204" y="30"/>
                  </a:lnTo>
                  <a:lnTo>
                    <a:pt x="204" y="28"/>
                  </a:lnTo>
                  <a:lnTo>
                    <a:pt x="206" y="24"/>
                  </a:lnTo>
                  <a:lnTo>
                    <a:pt x="208" y="22"/>
                  </a:lnTo>
                  <a:lnTo>
                    <a:pt x="212" y="20"/>
                  </a:lnTo>
                  <a:lnTo>
                    <a:pt x="228" y="20"/>
                  </a:lnTo>
                  <a:lnTo>
                    <a:pt x="228" y="18"/>
                  </a:lnTo>
                  <a:lnTo>
                    <a:pt x="230" y="18"/>
                  </a:lnTo>
                  <a:lnTo>
                    <a:pt x="232" y="16"/>
                  </a:lnTo>
                  <a:lnTo>
                    <a:pt x="232" y="14"/>
                  </a:lnTo>
                  <a:lnTo>
                    <a:pt x="232" y="10"/>
                  </a:lnTo>
                  <a:lnTo>
                    <a:pt x="222" y="10"/>
                  </a:lnTo>
                  <a:lnTo>
                    <a:pt x="222" y="10"/>
                  </a:lnTo>
                  <a:lnTo>
                    <a:pt x="222" y="8"/>
                  </a:lnTo>
                  <a:lnTo>
                    <a:pt x="224" y="6"/>
                  </a:lnTo>
                  <a:lnTo>
                    <a:pt x="224" y="4"/>
                  </a:lnTo>
                  <a:lnTo>
                    <a:pt x="228" y="2"/>
                  </a:lnTo>
                  <a:lnTo>
                    <a:pt x="232" y="0"/>
                  </a:lnTo>
                  <a:lnTo>
                    <a:pt x="234" y="0"/>
                  </a:lnTo>
                  <a:lnTo>
                    <a:pt x="238" y="0"/>
                  </a:lnTo>
                  <a:lnTo>
                    <a:pt x="242" y="0"/>
                  </a:lnTo>
                  <a:lnTo>
                    <a:pt x="244" y="0"/>
                  </a:lnTo>
                  <a:lnTo>
                    <a:pt x="246" y="2"/>
                  </a:lnTo>
                  <a:lnTo>
                    <a:pt x="248" y="2"/>
                  </a:lnTo>
                  <a:lnTo>
                    <a:pt x="246" y="6"/>
                  </a:lnTo>
                  <a:lnTo>
                    <a:pt x="246" y="8"/>
                  </a:lnTo>
                  <a:lnTo>
                    <a:pt x="244" y="8"/>
                  </a:lnTo>
                  <a:lnTo>
                    <a:pt x="244" y="10"/>
                  </a:lnTo>
                  <a:lnTo>
                    <a:pt x="244" y="10"/>
                  </a:lnTo>
                  <a:lnTo>
                    <a:pt x="246" y="10"/>
                  </a:lnTo>
                  <a:lnTo>
                    <a:pt x="248" y="12"/>
                  </a:lnTo>
                  <a:lnTo>
                    <a:pt x="252" y="12"/>
                  </a:lnTo>
                  <a:lnTo>
                    <a:pt x="252" y="12"/>
                  </a:lnTo>
                  <a:lnTo>
                    <a:pt x="254" y="10"/>
                  </a:lnTo>
                  <a:lnTo>
                    <a:pt x="254" y="8"/>
                  </a:lnTo>
                  <a:lnTo>
                    <a:pt x="254" y="6"/>
                  </a:lnTo>
                  <a:lnTo>
                    <a:pt x="254" y="4"/>
                  </a:lnTo>
                  <a:lnTo>
                    <a:pt x="256" y="4"/>
                  </a:lnTo>
                  <a:lnTo>
                    <a:pt x="258" y="4"/>
                  </a:lnTo>
                  <a:lnTo>
                    <a:pt x="262" y="6"/>
                  </a:lnTo>
                  <a:lnTo>
                    <a:pt x="264" y="12"/>
                  </a:lnTo>
                  <a:lnTo>
                    <a:pt x="266" y="16"/>
                  </a:lnTo>
                  <a:lnTo>
                    <a:pt x="268" y="18"/>
                  </a:lnTo>
                  <a:lnTo>
                    <a:pt x="268" y="20"/>
                  </a:lnTo>
                  <a:lnTo>
                    <a:pt x="280" y="14"/>
                  </a:lnTo>
                  <a:lnTo>
                    <a:pt x="282" y="14"/>
                  </a:lnTo>
                  <a:lnTo>
                    <a:pt x="284" y="14"/>
                  </a:lnTo>
                  <a:lnTo>
                    <a:pt x="290" y="14"/>
                  </a:lnTo>
                  <a:lnTo>
                    <a:pt x="294" y="16"/>
                  </a:lnTo>
                  <a:lnTo>
                    <a:pt x="298" y="18"/>
                  </a:lnTo>
                  <a:lnTo>
                    <a:pt x="300" y="20"/>
                  </a:lnTo>
                  <a:lnTo>
                    <a:pt x="302" y="24"/>
                  </a:lnTo>
                  <a:lnTo>
                    <a:pt x="304" y="28"/>
                  </a:lnTo>
                  <a:lnTo>
                    <a:pt x="302" y="30"/>
                  </a:lnTo>
                  <a:lnTo>
                    <a:pt x="302" y="32"/>
                  </a:lnTo>
                  <a:lnTo>
                    <a:pt x="300" y="32"/>
                  </a:lnTo>
                  <a:lnTo>
                    <a:pt x="298" y="34"/>
                  </a:lnTo>
                  <a:lnTo>
                    <a:pt x="294" y="36"/>
                  </a:lnTo>
                  <a:lnTo>
                    <a:pt x="292" y="40"/>
                  </a:lnTo>
                  <a:lnTo>
                    <a:pt x="290" y="44"/>
                  </a:lnTo>
                  <a:lnTo>
                    <a:pt x="288" y="48"/>
                  </a:lnTo>
                  <a:lnTo>
                    <a:pt x="286" y="52"/>
                  </a:lnTo>
                  <a:lnTo>
                    <a:pt x="286" y="54"/>
                  </a:lnTo>
                  <a:lnTo>
                    <a:pt x="290" y="56"/>
                  </a:lnTo>
                  <a:lnTo>
                    <a:pt x="298" y="62"/>
                  </a:lnTo>
                  <a:lnTo>
                    <a:pt x="308" y="70"/>
                  </a:lnTo>
                  <a:lnTo>
                    <a:pt x="318" y="76"/>
                  </a:lnTo>
                  <a:lnTo>
                    <a:pt x="326" y="82"/>
                  </a:lnTo>
                  <a:lnTo>
                    <a:pt x="330" y="82"/>
                  </a:lnTo>
                  <a:lnTo>
                    <a:pt x="330" y="84"/>
                  </a:lnTo>
                  <a:lnTo>
                    <a:pt x="334" y="84"/>
                  </a:lnTo>
                  <a:lnTo>
                    <a:pt x="336" y="84"/>
                  </a:lnTo>
                  <a:lnTo>
                    <a:pt x="340" y="82"/>
                  </a:lnTo>
                  <a:lnTo>
                    <a:pt x="344" y="78"/>
                  </a:lnTo>
                  <a:lnTo>
                    <a:pt x="348" y="70"/>
                  </a:lnTo>
                  <a:lnTo>
                    <a:pt x="352" y="58"/>
                  </a:lnTo>
                  <a:lnTo>
                    <a:pt x="354" y="48"/>
                  </a:lnTo>
                  <a:lnTo>
                    <a:pt x="356" y="42"/>
                  </a:lnTo>
                  <a:lnTo>
                    <a:pt x="358" y="12"/>
                  </a:lnTo>
                  <a:lnTo>
                    <a:pt x="358" y="10"/>
                  </a:lnTo>
                  <a:lnTo>
                    <a:pt x="358" y="10"/>
                  </a:lnTo>
                  <a:lnTo>
                    <a:pt x="358" y="6"/>
                  </a:lnTo>
                  <a:lnTo>
                    <a:pt x="358" y="4"/>
                  </a:lnTo>
                  <a:lnTo>
                    <a:pt x="360" y="2"/>
                  </a:lnTo>
                  <a:lnTo>
                    <a:pt x="360" y="0"/>
                  </a:lnTo>
                  <a:lnTo>
                    <a:pt x="364" y="0"/>
                  </a:lnTo>
                  <a:lnTo>
                    <a:pt x="368" y="0"/>
                  </a:lnTo>
                  <a:lnTo>
                    <a:pt x="372" y="4"/>
                  </a:lnTo>
                  <a:lnTo>
                    <a:pt x="376" y="6"/>
                  </a:lnTo>
                  <a:lnTo>
                    <a:pt x="376" y="12"/>
                  </a:lnTo>
                  <a:lnTo>
                    <a:pt x="378" y="16"/>
                  </a:lnTo>
                  <a:lnTo>
                    <a:pt x="378" y="20"/>
                  </a:lnTo>
                  <a:lnTo>
                    <a:pt x="378" y="22"/>
                  </a:lnTo>
                  <a:lnTo>
                    <a:pt x="378" y="24"/>
                  </a:lnTo>
                  <a:lnTo>
                    <a:pt x="376" y="24"/>
                  </a:lnTo>
                  <a:lnTo>
                    <a:pt x="376" y="28"/>
                  </a:lnTo>
                  <a:lnTo>
                    <a:pt x="376" y="32"/>
                  </a:lnTo>
                  <a:lnTo>
                    <a:pt x="376" y="36"/>
                  </a:lnTo>
                  <a:lnTo>
                    <a:pt x="378" y="40"/>
                  </a:lnTo>
                  <a:lnTo>
                    <a:pt x="378" y="42"/>
                  </a:lnTo>
                  <a:lnTo>
                    <a:pt x="382" y="42"/>
                  </a:lnTo>
                  <a:lnTo>
                    <a:pt x="384" y="42"/>
                  </a:lnTo>
                  <a:lnTo>
                    <a:pt x="388" y="42"/>
                  </a:lnTo>
                  <a:lnTo>
                    <a:pt x="390" y="42"/>
                  </a:lnTo>
                  <a:lnTo>
                    <a:pt x="392" y="44"/>
                  </a:lnTo>
                  <a:lnTo>
                    <a:pt x="394" y="46"/>
                  </a:lnTo>
                  <a:lnTo>
                    <a:pt x="396" y="50"/>
                  </a:lnTo>
                  <a:lnTo>
                    <a:pt x="398" y="56"/>
                  </a:lnTo>
                  <a:lnTo>
                    <a:pt x="402" y="62"/>
                  </a:lnTo>
                  <a:lnTo>
                    <a:pt x="404" y="66"/>
                  </a:lnTo>
                  <a:lnTo>
                    <a:pt x="408" y="68"/>
                  </a:lnTo>
                  <a:lnTo>
                    <a:pt x="408" y="68"/>
                  </a:lnTo>
                  <a:lnTo>
                    <a:pt x="408" y="70"/>
                  </a:lnTo>
                  <a:lnTo>
                    <a:pt x="410" y="72"/>
                  </a:lnTo>
                  <a:lnTo>
                    <a:pt x="410" y="76"/>
                  </a:lnTo>
                  <a:lnTo>
                    <a:pt x="412" y="80"/>
                  </a:lnTo>
                  <a:lnTo>
                    <a:pt x="414" y="84"/>
                  </a:lnTo>
                  <a:lnTo>
                    <a:pt x="416" y="88"/>
                  </a:lnTo>
                  <a:lnTo>
                    <a:pt x="416" y="92"/>
                  </a:lnTo>
                  <a:lnTo>
                    <a:pt x="418" y="94"/>
                  </a:lnTo>
                  <a:lnTo>
                    <a:pt x="420" y="98"/>
                  </a:lnTo>
                  <a:lnTo>
                    <a:pt x="424" y="100"/>
                  </a:lnTo>
                  <a:lnTo>
                    <a:pt x="426" y="104"/>
                  </a:lnTo>
                  <a:lnTo>
                    <a:pt x="430" y="108"/>
                  </a:lnTo>
                  <a:lnTo>
                    <a:pt x="434" y="112"/>
                  </a:lnTo>
                  <a:lnTo>
                    <a:pt x="436" y="114"/>
                  </a:lnTo>
                  <a:lnTo>
                    <a:pt x="436" y="114"/>
                  </a:lnTo>
                  <a:lnTo>
                    <a:pt x="454" y="136"/>
                  </a:lnTo>
                  <a:lnTo>
                    <a:pt x="454" y="144"/>
                  </a:lnTo>
                  <a:lnTo>
                    <a:pt x="488" y="170"/>
                  </a:lnTo>
                  <a:lnTo>
                    <a:pt x="490" y="174"/>
                  </a:lnTo>
                  <a:lnTo>
                    <a:pt x="496" y="182"/>
                  </a:lnTo>
                  <a:lnTo>
                    <a:pt x="502" y="194"/>
                  </a:lnTo>
                  <a:lnTo>
                    <a:pt x="506" y="210"/>
                  </a:lnTo>
                  <a:lnTo>
                    <a:pt x="506" y="224"/>
                  </a:lnTo>
                  <a:lnTo>
                    <a:pt x="508" y="240"/>
                  </a:lnTo>
                  <a:lnTo>
                    <a:pt x="508" y="256"/>
                  </a:lnTo>
                  <a:lnTo>
                    <a:pt x="508" y="268"/>
                  </a:lnTo>
                  <a:lnTo>
                    <a:pt x="508" y="272"/>
                  </a:lnTo>
                  <a:lnTo>
                    <a:pt x="508" y="272"/>
                  </a:lnTo>
                  <a:lnTo>
                    <a:pt x="508" y="276"/>
                  </a:lnTo>
                  <a:lnTo>
                    <a:pt x="504" y="280"/>
                  </a:lnTo>
                  <a:lnTo>
                    <a:pt x="502" y="284"/>
                  </a:lnTo>
                  <a:lnTo>
                    <a:pt x="498" y="288"/>
                  </a:lnTo>
                  <a:lnTo>
                    <a:pt x="494" y="292"/>
                  </a:lnTo>
                  <a:lnTo>
                    <a:pt x="488" y="294"/>
                  </a:lnTo>
                  <a:lnTo>
                    <a:pt x="480" y="312"/>
                  </a:lnTo>
                  <a:lnTo>
                    <a:pt x="480" y="312"/>
                  </a:lnTo>
                  <a:lnTo>
                    <a:pt x="478" y="316"/>
                  </a:lnTo>
                  <a:lnTo>
                    <a:pt x="476" y="322"/>
                  </a:lnTo>
                  <a:lnTo>
                    <a:pt x="474" y="326"/>
                  </a:lnTo>
                  <a:lnTo>
                    <a:pt x="472" y="332"/>
                  </a:lnTo>
                  <a:lnTo>
                    <a:pt x="470" y="336"/>
                  </a:lnTo>
                  <a:lnTo>
                    <a:pt x="466" y="338"/>
                  </a:lnTo>
                  <a:lnTo>
                    <a:pt x="462" y="340"/>
                  </a:lnTo>
                  <a:lnTo>
                    <a:pt x="460" y="344"/>
                  </a:lnTo>
                  <a:lnTo>
                    <a:pt x="460" y="346"/>
                  </a:lnTo>
                  <a:lnTo>
                    <a:pt x="460" y="352"/>
                  </a:lnTo>
                  <a:lnTo>
                    <a:pt x="462" y="358"/>
                  </a:lnTo>
                  <a:lnTo>
                    <a:pt x="464" y="364"/>
                  </a:lnTo>
                  <a:lnTo>
                    <a:pt x="466" y="370"/>
                  </a:lnTo>
                  <a:lnTo>
                    <a:pt x="466" y="376"/>
                  </a:lnTo>
                  <a:lnTo>
                    <a:pt x="464" y="380"/>
                  </a:lnTo>
                  <a:lnTo>
                    <a:pt x="460" y="384"/>
                  </a:lnTo>
                  <a:lnTo>
                    <a:pt x="452" y="388"/>
                  </a:lnTo>
                  <a:lnTo>
                    <a:pt x="440" y="394"/>
                  </a:lnTo>
                  <a:lnTo>
                    <a:pt x="430" y="402"/>
                  </a:lnTo>
                  <a:lnTo>
                    <a:pt x="420" y="406"/>
                  </a:lnTo>
                  <a:lnTo>
                    <a:pt x="416" y="408"/>
                  </a:lnTo>
                  <a:lnTo>
                    <a:pt x="414" y="408"/>
                  </a:lnTo>
                  <a:lnTo>
                    <a:pt x="412" y="406"/>
                  </a:lnTo>
                  <a:lnTo>
                    <a:pt x="408" y="404"/>
                  </a:lnTo>
                  <a:lnTo>
                    <a:pt x="402" y="400"/>
                  </a:lnTo>
                  <a:lnTo>
                    <a:pt x="398" y="396"/>
                  </a:lnTo>
                  <a:lnTo>
                    <a:pt x="396" y="392"/>
                  </a:lnTo>
                  <a:lnTo>
                    <a:pt x="394" y="392"/>
                  </a:lnTo>
                  <a:lnTo>
                    <a:pt x="392" y="392"/>
                  </a:lnTo>
                  <a:lnTo>
                    <a:pt x="390" y="392"/>
                  </a:lnTo>
                  <a:lnTo>
                    <a:pt x="386" y="394"/>
                  </a:lnTo>
                  <a:lnTo>
                    <a:pt x="384" y="396"/>
                  </a:lnTo>
                  <a:lnTo>
                    <a:pt x="380" y="396"/>
                  </a:lnTo>
                  <a:lnTo>
                    <a:pt x="376" y="396"/>
                  </a:lnTo>
                  <a:lnTo>
                    <a:pt x="372" y="396"/>
                  </a:lnTo>
                  <a:lnTo>
                    <a:pt x="368" y="394"/>
                  </a:lnTo>
                  <a:lnTo>
                    <a:pt x="366" y="394"/>
                  </a:lnTo>
                  <a:lnTo>
                    <a:pt x="364" y="392"/>
                  </a:lnTo>
                  <a:lnTo>
                    <a:pt x="346" y="392"/>
                  </a:lnTo>
                  <a:lnTo>
                    <a:pt x="344" y="388"/>
                  </a:lnTo>
                  <a:lnTo>
                    <a:pt x="338" y="380"/>
                  </a:lnTo>
                  <a:lnTo>
                    <a:pt x="334" y="366"/>
                  </a:lnTo>
                  <a:lnTo>
                    <a:pt x="330" y="354"/>
                  </a:lnTo>
                  <a:lnTo>
                    <a:pt x="318" y="334"/>
                  </a:lnTo>
                  <a:lnTo>
                    <a:pt x="292" y="332"/>
                  </a:lnTo>
                  <a:lnTo>
                    <a:pt x="274" y="318"/>
                  </a:lnTo>
                  <a:lnTo>
                    <a:pt x="272" y="316"/>
                  </a:lnTo>
                  <a:lnTo>
                    <a:pt x="266" y="310"/>
                  </a:lnTo>
                  <a:lnTo>
                    <a:pt x="256" y="304"/>
                  </a:lnTo>
                  <a:lnTo>
                    <a:pt x="240" y="296"/>
                  </a:lnTo>
                  <a:lnTo>
                    <a:pt x="220" y="292"/>
                  </a:lnTo>
                  <a:lnTo>
                    <a:pt x="214" y="294"/>
                  </a:lnTo>
                  <a:lnTo>
                    <a:pt x="204" y="296"/>
                  </a:lnTo>
                  <a:lnTo>
                    <a:pt x="190" y="300"/>
                  </a:lnTo>
                  <a:lnTo>
                    <a:pt x="178" y="304"/>
                  </a:lnTo>
                  <a:lnTo>
                    <a:pt x="144" y="324"/>
                  </a:lnTo>
                  <a:lnTo>
                    <a:pt x="136" y="324"/>
                  </a:lnTo>
                  <a:lnTo>
                    <a:pt x="134" y="326"/>
                  </a:lnTo>
                  <a:lnTo>
                    <a:pt x="134" y="328"/>
                  </a:lnTo>
                  <a:lnTo>
                    <a:pt x="132" y="332"/>
                  </a:lnTo>
                  <a:lnTo>
                    <a:pt x="130" y="334"/>
                  </a:lnTo>
                  <a:lnTo>
                    <a:pt x="128" y="338"/>
                  </a:lnTo>
                  <a:lnTo>
                    <a:pt x="124" y="340"/>
                  </a:lnTo>
                  <a:lnTo>
                    <a:pt x="120" y="340"/>
                  </a:lnTo>
                  <a:lnTo>
                    <a:pt x="116" y="340"/>
                  </a:lnTo>
                  <a:lnTo>
                    <a:pt x="110" y="340"/>
                  </a:lnTo>
                  <a:lnTo>
                    <a:pt x="106" y="340"/>
                  </a:lnTo>
                  <a:lnTo>
                    <a:pt x="104" y="338"/>
                  </a:lnTo>
                  <a:lnTo>
                    <a:pt x="102" y="338"/>
                  </a:lnTo>
                  <a:lnTo>
                    <a:pt x="80" y="338"/>
                  </a:lnTo>
                  <a:lnTo>
                    <a:pt x="78" y="338"/>
                  </a:lnTo>
                  <a:lnTo>
                    <a:pt x="76" y="340"/>
                  </a:lnTo>
                  <a:lnTo>
                    <a:pt x="74" y="342"/>
                  </a:lnTo>
                  <a:lnTo>
                    <a:pt x="70" y="344"/>
                  </a:lnTo>
                  <a:lnTo>
                    <a:pt x="68" y="346"/>
                  </a:lnTo>
                  <a:lnTo>
                    <a:pt x="64" y="352"/>
                  </a:lnTo>
                  <a:lnTo>
                    <a:pt x="60" y="352"/>
                  </a:lnTo>
                  <a:lnTo>
                    <a:pt x="52" y="352"/>
                  </a:lnTo>
                  <a:lnTo>
                    <a:pt x="48" y="352"/>
                  </a:lnTo>
                  <a:lnTo>
                    <a:pt x="44" y="352"/>
                  </a:lnTo>
                  <a:lnTo>
                    <a:pt x="40" y="352"/>
                  </a:lnTo>
                  <a:lnTo>
                    <a:pt x="36" y="350"/>
                  </a:lnTo>
                  <a:lnTo>
                    <a:pt x="34" y="350"/>
                  </a:lnTo>
                  <a:lnTo>
                    <a:pt x="32" y="348"/>
                  </a:lnTo>
                  <a:lnTo>
                    <a:pt x="32" y="346"/>
                  </a:lnTo>
                  <a:lnTo>
                    <a:pt x="32" y="342"/>
                  </a:lnTo>
                  <a:lnTo>
                    <a:pt x="32" y="342"/>
                  </a:lnTo>
                  <a:lnTo>
                    <a:pt x="30" y="340"/>
                  </a:lnTo>
                  <a:lnTo>
                    <a:pt x="30" y="342"/>
                  </a:lnTo>
                  <a:lnTo>
                    <a:pt x="28" y="342"/>
                  </a:lnTo>
                  <a:lnTo>
                    <a:pt x="26" y="344"/>
                  </a:lnTo>
                  <a:lnTo>
                    <a:pt x="24" y="344"/>
                  </a:lnTo>
                  <a:lnTo>
                    <a:pt x="22" y="344"/>
                  </a:lnTo>
                  <a:lnTo>
                    <a:pt x="20" y="342"/>
                  </a:lnTo>
                  <a:lnTo>
                    <a:pt x="18" y="342"/>
                  </a:lnTo>
                  <a:lnTo>
                    <a:pt x="16" y="338"/>
                  </a:lnTo>
                  <a:lnTo>
                    <a:pt x="16" y="336"/>
                  </a:lnTo>
                  <a:lnTo>
                    <a:pt x="16" y="332"/>
                  </a:lnTo>
                  <a:lnTo>
                    <a:pt x="20" y="330"/>
                  </a:lnTo>
                  <a:lnTo>
                    <a:pt x="26" y="326"/>
                  </a:lnTo>
                  <a:lnTo>
                    <a:pt x="30" y="300"/>
                  </a:lnTo>
                  <a:lnTo>
                    <a:pt x="30" y="300"/>
                  </a:lnTo>
                  <a:lnTo>
                    <a:pt x="28" y="296"/>
                  </a:lnTo>
                  <a:lnTo>
                    <a:pt x="28" y="292"/>
                  </a:lnTo>
                  <a:lnTo>
                    <a:pt x="26" y="288"/>
                  </a:lnTo>
                  <a:lnTo>
                    <a:pt x="24" y="284"/>
                  </a:lnTo>
                  <a:lnTo>
                    <a:pt x="22" y="280"/>
                  </a:lnTo>
                  <a:lnTo>
                    <a:pt x="22" y="278"/>
                  </a:lnTo>
                  <a:lnTo>
                    <a:pt x="18" y="272"/>
                  </a:lnTo>
                  <a:lnTo>
                    <a:pt x="12" y="258"/>
                  </a:lnTo>
                  <a:lnTo>
                    <a:pt x="8" y="242"/>
                  </a:lnTo>
                  <a:lnTo>
                    <a:pt x="4" y="228"/>
                  </a:lnTo>
                  <a:lnTo>
                    <a:pt x="4" y="218"/>
                  </a:lnTo>
                  <a:lnTo>
                    <a:pt x="8" y="214"/>
                  </a:lnTo>
                  <a:lnTo>
                    <a:pt x="8" y="208"/>
                  </a:lnTo>
                  <a:lnTo>
                    <a:pt x="8" y="202"/>
                  </a:lnTo>
                  <a:lnTo>
                    <a:pt x="6" y="196"/>
                  </a:lnTo>
                  <a:lnTo>
                    <a:pt x="4" y="194"/>
                  </a:lnTo>
                  <a:lnTo>
                    <a:pt x="2" y="188"/>
                  </a:lnTo>
                  <a:lnTo>
                    <a:pt x="0" y="178"/>
                  </a:lnTo>
                  <a:lnTo>
                    <a:pt x="0" y="168"/>
                  </a:lnTo>
                  <a:lnTo>
                    <a:pt x="4" y="160"/>
                  </a:lnTo>
                  <a:lnTo>
                    <a:pt x="8" y="158"/>
                  </a:lnTo>
                  <a:lnTo>
                    <a:pt x="12" y="154"/>
                  </a:lnTo>
                  <a:lnTo>
                    <a:pt x="16" y="150"/>
                  </a:lnTo>
                  <a:lnTo>
                    <a:pt x="20" y="148"/>
                  </a:lnTo>
                  <a:lnTo>
                    <a:pt x="24" y="144"/>
                  </a:lnTo>
                  <a:lnTo>
                    <a:pt x="28" y="140"/>
                  </a:lnTo>
                  <a:lnTo>
                    <a:pt x="30" y="138"/>
                  </a:lnTo>
                  <a:lnTo>
                    <a:pt x="30" y="13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60" name="Freeform 321"/>
            <p:cNvSpPr/>
            <p:nvPr/>
          </p:nvSpPr>
          <p:spPr bwMode="gray">
            <a:xfrm>
              <a:off x="2047" y="3042"/>
              <a:ext cx="136" cy="148"/>
            </a:xfrm>
            <a:custGeom>
              <a:avLst/>
              <a:gdLst/>
              <a:ahLst/>
              <a:cxnLst>
                <a:cxn ang="0">
                  <a:pos x="2" y="2"/>
                </a:cxn>
                <a:cxn ang="0">
                  <a:pos x="8" y="4"/>
                </a:cxn>
                <a:cxn ang="0">
                  <a:pos x="18" y="2"/>
                </a:cxn>
                <a:cxn ang="0">
                  <a:pos x="24" y="0"/>
                </a:cxn>
                <a:cxn ang="0">
                  <a:pos x="32" y="4"/>
                </a:cxn>
                <a:cxn ang="0">
                  <a:pos x="38" y="14"/>
                </a:cxn>
                <a:cxn ang="0">
                  <a:pos x="42" y="18"/>
                </a:cxn>
                <a:cxn ang="0">
                  <a:pos x="42" y="20"/>
                </a:cxn>
                <a:cxn ang="0">
                  <a:pos x="66" y="42"/>
                </a:cxn>
                <a:cxn ang="0">
                  <a:pos x="72" y="42"/>
                </a:cxn>
                <a:cxn ang="0">
                  <a:pos x="92" y="60"/>
                </a:cxn>
                <a:cxn ang="0">
                  <a:pos x="110" y="74"/>
                </a:cxn>
                <a:cxn ang="0">
                  <a:pos x="108" y="74"/>
                </a:cxn>
                <a:cxn ang="0">
                  <a:pos x="104" y="76"/>
                </a:cxn>
                <a:cxn ang="0">
                  <a:pos x="104" y="78"/>
                </a:cxn>
                <a:cxn ang="0">
                  <a:pos x="114" y="88"/>
                </a:cxn>
                <a:cxn ang="0">
                  <a:pos x="126" y="100"/>
                </a:cxn>
                <a:cxn ang="0">
                  <a:pos x="128" y="102"/>
                </a:cxn>
                <a:cxn ang="0">
                  <a:pos x="132" y="108"/>
                </a:cxn>
                <a:cxn ang="0">
                  <a:pos x="136" y="116"/>
                </a:cxn>
                <a:cxn ang="0">
                  <a:pos x="134" y="116"/>
                </a:cxn>
                <a:cxn ang="0">
                  <a:pos x="134" y="120"/>
                </a:cxn>
                <a:cxn ang="0">
                  <a:pos x="136" y="128"/>
                </a:cxn>
                <a:cxn ang="0">
                  <a:pos x="136" y="132"/>
                </a:cxn>
                <a:cxn ang="0">
                  <a:pos x="136" y="140"/>
                </a:cxn>
                <a:cxn ang="0">
                  <a:pos x="132" y="146"/>
                </a:cxn>
                <a:cxn ang="0">
                  <a:pos x="126" y="148"/>
                </a:cxn>
                <a:cxn ang="0">
                  <a:pos x="122" y="148"/>
                </a:cxn>
                <a:cxn ang="0">
                  <a:pos x="100" y="138"/>
                </a:cxn>
                <a:cxn ang="0">
                  <a:pos x="82" y="116"/>
                </a:cxn>
                <a:cxn ang="0">
                  <a:pos x="62" y="88"/>
                </a:cxn>
                <a:cxn ang="0">
                  <a:pos x="52" y="68"/>
                </a:cxn>
                <a:cxn ang="0">
                  <a:pos x="44" y="60"/>
                </a:cxn>
                <a:cxn ang="0">
                  <a:pos x="40" y="54"/>
                </a:cxn>
                <a:cxn ang="0">
                  <a:pos x="34" y="46"/>
                </a:cxn>
                <a:cxn ang="0">
                  <a:pos x="14" y="18"/>
                </a:cxn>
                <a:cxn ang="0">
                  <a:pos x="12" y="16"/>
                </a:cxn>
                <a:cxn ang="0">
                  <a:pos x="6" y="12"/>
                </a:cxn>
                <a:cxn ang="0">
                  <a:pos x="0" y="6"/>
                </a:cxn>
                <a:cxn ang="0">
                  <a:pos x="0" y="0"/>
                </a:cxn>
              </a:cxnLst>
              <a:rect l="0" t="0" r="r" b="b"/>
              <a:pathLst>
                <a:path w="136" h="148">
                  <a:moveTo>
                    <a:pt x="0" y="0"/>
                  </a:moveTo>
                  <a:lnTo>
                    <a:pt x="2" y="2"/>
                  </a:lnTo>
                  <a:lnTo>
                    <a:pt x="4" y="2"/>
                  </a:lnTo>
                  <a:lnTo>
                    <a:pt x="8" y="4"/>
                  </a:lnTo>
                  <a:lnTo>
                    <a:pt x="12" y="4"/>
                  </a:lnTo>
                  <a:lnTo>
                    <a:pt x="18" y="2"/>
                  </a:lnTo>
                  <a:lnTo>
                    <a:pt x="20" y="2"/>
                  </a:lnTo>
                  <a:lnTo>
                    <a:pt x="24" y="0"/>
                  </a:lnTo>
                  <a:lnTo>
                    <a:pt x="28" y="2"/>
                  </a:lnTo>
                  <a:lnTo>
                    <a:pt x="32" y="4"/>
                  </a:lnTo>
                  <a:lnTo>
                    <a:pt x="36" y="8"/>
                  </a:lnTo>
                  <a:lnTo>
                    <a:pt x="38" y="14"/>
                  </a:lnTo>
                  <a:lnTo>
                    <a:pt x="40" y="16"/>
                  </a:lnTo>
                  <a:lnTo>
                    <a:pt x="42" y="18"/>
                  </a:lnTo>
                  <a:lnTo>
                    <a:pt x="42" y="20"/>
                  </a:lnTo>
                  <a:lnTo>
                    <a:pt x="42" y="20"/>
                  </a:lnTo>
                  <a:lnTo>
                    <a:pt x="42" y="20"/>
                  </a:lnTo>
                  <a:lnTo>
                    <a:pt x="66" y="42"/>
                  </a:lnTo>
                  <a:lnTo>
                    <a:pt x="68" y="40"/>
                  </a:lnTo>
                  <a:lnTo>
                    <a:pt x="72" y="42"/>
                  </a:lnTo>
                  <a:lnTo>
                    <a:pt x="82" y="50"/>
                  </a:lnTo>
                  <a:lnTo>
                    <a:pt x="92" y="60"/>
                  </a:lnTo>
                  <a:lnTo>
                    <a:pt x="104" y="68"/>
                  </a:lnTo>
                  <a:lnTo>
                    <a:pt x="110" y="74"/>
                  </a:lnTo>
                  <a:lnTo>
                    <a:pt x="108" y="74"/>
                  </a:lnTo>
                  <a:lnTo>
                    <a:pt x="108" y="74"/>
                  </a:lnTo>
                  <a:lnTo>
                    <a:pt x="106" y="74"/>
                  </a:lnTo>
                  <a:lnTo>
                    <a:pt x="104" y="76"/>
                  </a:lnTo>
                  <a:lnTo>
                    <a:pt x="102" y="76"/>
                  </a:lnTo>
                  <a:lnTo>
                    <a:pt x="104" y="78"/>
                  </a:lnTo>
                  <a:lnTo>
                    <a:pt x="106" y="82"/>
                  </a:lnTo>
                  <a:lnTo>
                    <a:pt x="114" y="88"/>
                  </a:lnTo>
                  <a:lnTo>
                    <a:pt x="114" y="100"/>
                  </a:lnTo>
                  <a:lnTo>
                    <a:pt x="126" y="100"/>
                  </a:lnTo>
                  <a:lnTo>
                    <a:pt x="126" y="100"/>
                  </a:lnTo>
                  <a:lnTo>
                    <a:pt x="128" y="102"/>
                  </a:lnTo>
                  <a:lnTo>
                    <a:pt x="130" y="104"/>
                  </a:lnTo>
                  <a:lnTo>
                    <a:pt x="132" y="108"/>
                  </a:lnTo>
                  <a:lnTo>
                    <a:pt x="134" y="112"/>
                  </a:lnTo>
                  <a:lnTo>
                    <a:pt x="136" y="116"/>
                  </a:lnTo>
                  <a:lnTo>
                    <a:pt x="136" y="116"/>
                  </a:lnTo>
                  <a:lnTo>
                    <a:pt x="134" y="116"/>
                  </a:lnTo>
                  <a:lnTo>
                    <a:pt x="134" y="118"/>
                  </a:lnTo>
                  <a:lnTo>
                    <a:pt x="134" y="120"/>
                  </a:lnTo>
                  <a:lnTo>
                    <a:pt x="134" y="124"/>
                  </a:lnTo>
                  <a:lnTo>
                    <a:pt x="136" y="128"/>
                  </a:lnTo>
                  <a:lnTo>
                    <a:pt x="136" y="130"/>
                  </a:lnTo>
                  <a:lnTo>
                    <a:pt x="136" y="132"/>
                  </a:lnTo>
                  <a:lnTo>
                    <a:pt x="136" y="136"/>
                  </a:lnTo>
                  <a:lnTo>
                    <a:pt x="136" y="140"/>
                  </a:lnTo>
                  <a:lnTo>
                    <a:pt x="134" y="144"/>
                  </a:lnTo>
                  <a:lnTo>
                    <a:pt x="132" y="146"/>
                  </a:lnTo>
                  <a:lnTo>
                    <a:pt x="128" y="148"/>
                  </a:lnTo>
                  <a:lnTo>
                    <a:pt x="126" y="148"/>
                  </a:lnTo>
                  <a:lnTo>
                    <a:pt x="122" y="148"/>
                  </a:lnTo>
                  <a:lnTo>
                    <a:pt x="122" y="148"/>
                  </a:lnTo>
                  <a:lnTo>
                    <a:pt x="102" y="142"/>
                  </a:lnTo>
                  <a:lnTo>
                    <a:pt x="100" y="138"/>
                  </a:lnTo>
                  <a:lnTo>
                    <a:pt x="92" y="128"/>
                  </a:lnTo>
                  <a:lnTo>
                    <a:pt x="82" y="116"/>
                  </a:lnTo>
                  <a:lnTo>
                    <a:pt x="72" y="102"/>
                  </a:lnTo>
                  <a:lnTo>
                    <a:pt x="62" y="88"/>
                  </a:lnTo>
                  <a:lnTo>
                    <a:pt x="56" y="78"/>
                  </a:lnTo>
                  <a:lnTo>
                    <a:pt x="52" y="68"/>
                  </a:lnTo>
                  <a:lnTo>
                    <a:pt x="44" y="62"/>
                  </a:lnTo>
                  <a:lnTo>
                    <a:pt x="44" y="60"/>
                  </a:lnTo>
                  <a:lnTo>
                    <a:pt x="42" y="58"/>
                  </a:lnTo>
                  <a:lnTo>
                    <a:pt x="40" y="54"/>
                  </a:lnTo>
                  <a:lnTo>
                    <a:pt x="38" y="50"/>
                  </a:lnTo>
                  <a:lnTo>
                    <a:pt x="34" y="46"/>
                  </a:lnTo>
                  <a:lnTo>
                    <a:pt x="32" y="42"/>
                  </a:lnTo>
                  <a:lnTo>
                    <a:pt x="14" y="18"/>
                  </a:lnTo>
                  <a:lnTo>
                    <a:pt x="14" y="18"/>
                  </a:lnTo>
                  <a:lnTo>
                    <a:pt x="12" y="16"/>
                  </a:lnTo>
                  <a:lnTo>
                    <a:pt x="8" y="14"/>
                  </a:lnTo>
                  <a:lnTo>
                    <a:pt x="6" y="12"/>
                  </a:lnTo>
                  <a:lnTo>
                    <a:pt x="2" y="8"/>
                  </a:lnTo>
                  <a:lnTo>
                    <a:pt x="0" y="6"/>
                  </a:lnTo>
                  <a:lnTo>
                    <a:pt x="0" y="2"/>
                  </a:lnTo>
                  <a:lnTo>
                    <a:pt x="0"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61" name="Freeform 322"/>
            <p:cNvSpPr/>
            <p:nvPr/>
          </p:nvSpPr>
          <p:spPr bwMode="gray">
            <a:xfrm>
              <a:off x="2179" y="3194"/>
              <a:ext cx="116" cy="32"/>
            </a:xfrm>
            <a:custGeom>
              <a:avLst/>
              <a:gdLst/>
              <a:ahLst/>
              <a:cxnLst>
                <a:cxn ang="0">
                  <a:pos x="50" y="22"/>
                </a:cxn>
                <a:cxn ang="0">
                  <a:pos x="22" y="22"/>
                </a:cxn>
                <a:cxn ang="0">
                  <a:pos x="0" y="10"/>
                </a:cxn>
                <a:cxn ang="0">
                  <a:pos x="2" y="4"/>
                </a:cxn>
                <a:cxn ang="0">
                  <a:pos x="2" y="4"/>
                </a:cxn>
                <a:cxn ang="0">
                  <a:pos x="6" y="2"/>
                </a:cxn>
                <a:cxn ang="0">
                  <a:pos x="10" y="0"/>
                </a:cxn>
                <a:cxn ang="0">
                  <a:pos x="14" y="0"/>
                </a:cxn>
                <a:cxn ang="0">
                  <a:pos x="20" y="0"/>
                </a:cxn>
                <a:cxn ang="0">
                  <a:pos x="26" y="0"/>
                </a:cxn>
                <a:cxn ang="0">
                  <a:pos x="56" y="8"/>
                </a:cxn>
                <a:cxn ang="0">
                  <a:pos x="58" y="8"/>
                </a:cxn>
                <a:cxn ang="0">
                  <a:pos x="62" y="6"/>
                </a:cxn>
                <a:cxn ang="0">
                  <a:pos x="66" y="6"/>
                </a:cxn>
                <a:cxn ang="0">
                  <a:pos x="72" y="6"/>
                </a:cxn>
                <a:cxn ang="0">
                  <a:pos x="80" y="6"/>
                </a:cxn>
                <a:cxn ang="0">
                  <a:pos x="84" y="8"/>
                </a:cxn>
                <a:cxn ang="0">
                  <a:pos x="90" y="12"/>
                </a:cxn>
                <a:cxn ang="0">
                  <a:pos x="96" y="14"/>
                </a:cxn>
                <a:cxn ang="0">
                  <a:pos x="102" y="16"/>
                </a:cxn>
                <a:cxn ang="0">
                  <a:pos x="108" y="18"/>
                </a:cxn>
                <a:cxn ang="0">
                  <a:pos x="110" y="20"/>
                </a:cxn>
                <a:cxn ang="0">
                  <a:pos x="112" y="20"/>
                </a:cxn>
                <a:cxn ang="0">
                  <a:pos x="112" y="20"/>
                </a:cxn>
                <a:cxn ang="0">
                  <a:pos x="114" y="22"/>
                </a:cxn>
                <a:cxn ang="0">
                  <a:pos x="114" y="24"/>
                </a:cxn>
                <a:cxn ang="0">
                  <a:pos x="116" y="28"/>
                </a:cxn>
                <a:cxn ang="0">
                  <a:pos x="114" y="30"/>
                </a:cxn>
                <a:cxn ang="0">
                  <a:pos x="114" y="32"/>
                </a:cxn>
                <a:cxn ang="0">
                  <a:pos x="110" y="32"/>
                </a:cxn>
                <a:cxn ang="0">
                  <a:pos x="100" y="32"/>
                </a:cxn>
                <a:cxn ang="0">
                  <a:pos x="88" y="30"/>
                </a:cxn>
                <a:cxn ang="0">
                  <a:pos x="76" y="30"/>
                </a:cxn>
                <a:cxn ang="0">
                  <a:pos x="72" y="28"/>
                </a:cxn>
                <a:cxn ang="0">
                  <a:pos x="50" y="22"/>
                </a:cxn>
              </a:cxnLst>
              <a:rect l="0" t="0" r="r" b="b"/>
              <a:pathLst>
                <a:path w="116" h="32">
                  <a:moveTo>
                    <a:pt x="50" y="22"/>
                  </a:moveTo>
                  <a:lnTo>
                    <a:pt x="22" y="22"/>
                  </a:lnTo>
                  <a:lnTo>
                    <a:pt x="0" y="10"/>
                  </a:lnTo>
                  <a:lnTo>
                    <a:pt x="2" y="4"/>
                  </a:lnTo>
                  <a:lnTo>
                    <a:pt x="2" y="4"/>
                  </a:lnTo>
                  <a:lnTo>
                    <a:pt x="6" y="2"/>
                  </a:lnTo>
                  <a:lnTo>
                    <a:pt x="10" y="0"/>
                  </a:lnTo>
                  <a:lnTo>
                    <a:pt x="14" y="0"/>
                  </a:lnTo>
                  <a:lnTo>
                    <a:pt x="20" y="0"/>
                  </a:lnTo>
                  <a:lnTo>
                    <a:pt x="26" y="0"/>
                  </a:lnTo>
                  <a:lnTo>
                    <a:pt x="56" y="8"/>
                  </a:lnTo>
                  <a:lnTo>
                    <a:pt x="58" y="8"/>
                  </a:lnTo>
                  <a:lnTo>
                    <a:pt x="62" y="6"/>
                  </a:lnTo>
                  <a:lnTo>
                    <a:pt x="66" y="6"/>
                  </a:lnTo>
                  <a:lnTo>
                    <a:pt x="72" y="6"/>
                  </a:lnTo>
                  <a:lnTo>
                    <a:pt x="80" y="6"/>
                  </a:lnTo>
                  <a:lnTo>
                    <a:pt x="84" y="8"/>
                  </a:lnTo>
                  <a:lnTo>
                    <a:pt x="90" y="12"/>
                  </a:lnTo>
                  <a:lnTo>
                    <a:pt x="96" y="14"/>
                  </a:lnTo>
                  <a:lnTo>
                    <a:pt x="102" y="16"/>
                  </a:lnTo>
                  <a:lnTo>
                    <a:pt x="108" y="18"/>
                  </a:lnTo>
                  <a:lnTo>
                    <a:pt x="110" y="20"/>
                  </a:lnTo>
                  <a:lnTo>
                    <a:pt x="112" y="20"/>
                  </a:lnTo>
                  <a:lnTo>
                    <a:pt x="112" y="20"/>
                  </a:lnTo>
                  <a:lnTo>
                    <a:pt x="114" y="22"/>
                  </a:lnTo>
                  <a:lnTo>
                    <a:pt x="114" y="24"/>
                  </a:lnTo>
                  <a:lnTo>
                    <a:pt x="116" y="28"/>
                  </a:lnTo>
                  <a:lnTo>
                    <a:pt x="114" y="30"/>
                  </a:lnTo>
                  <a:lnTo>
                    <a:pt x="114" y="32"/>
                  </a:lnTo>
                  <a:lnTo>
                    <a:pt x="110" y="32"/>
                  </a:lnTo>
                  <a:lnTo>
                    <a:pt x="100" y="32"/>
                  </a:lnTo>
                  <a:lnTo>
                    <a:pt x="88" y="30"/>
                  </a:lnTo>
                  <a:lnTo>
                    <a:pt x="76" y="30"/>
                  </a:lnTo>
                  <a:lnTo>
                    <a:pt x="72" y="28"/>
                  </a:lnTo>
                  <a:lnTo>
                    <a:pt x="50" y="2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62" name="Freeform 323"/>
            <p:cNvSpPr/>
            <p:nvPr/>
          </p:nvSpPr>
          <p:spPr bwMode="gray">
            <a:xfrm>
              <a:off x="4551" y="3258"/>
              <a:ext cx="176" cy="204"/>
            </a:xfrm>
            <a:custGeom>
              <a:avLst/>
              <a:gdLst/>
              <a:ahLst/>
              <a:cxnLst>
                <a:cxn ang="0">
                  <a:pos x="2" y="94"/>
                </a:cxn>
                <a:cxn ang="0">
                  <a:pos x="8" y="90"/>
                </a:cxn>
                <a:cxn ang="0">
                  <a:pos x="22" y="84"/>
                </a:cxn>
                <a:cxn ang="0">
                  <a:pos x="28" y="80"/>
                </a:cxn>
                <a:cxn ang="0">
                  <a:pos x="26" y="70"/>
                </a:cxn>
                <a:cxn ang="0">
                  <a:pos x="24" y="66"/>
                </a:cxn>
                <a:cxn ang="0">
                  <a:pos x="24" y="52"/>
                </a:cxn>
                <a:cxn ang="0">
                  <a:pos x="28" y="44"/>
                </a:cxn>
                <a:cxn ang="0">
                  <a:pos x="26" y="36"/>
                </a:cxn>
                <a:cxn ang="0">
                  <a:pos x="34" y="18"/>
                </a:cxn>
                <a:cxn ang="0">
                  <a:pos x="42" y="16"/>
                </a:cxn>
                <a:cxn ang="0">
                  <a:pos x="48" y="8"/>
                </a:cxn>
                <a:cxn ang="0">
                  <a:pos x="58" y="4"/>
                </a:cxn>
                <a:cxn ang="0">
                  <a:pos x="64" y="6"/>
                </a:cxn>
                <a:cxn ang="0">
                  <a:pos x="68" y="0"/>
                </a:cxn>
                <a:cxn ang="0">
                  <a:pos x="74" y="2"/>
                </a:cxn>
                <a:cxn ang="0">
                  <a:pos x="72" y="20"/>
                </a:cxn>
                <a:cxn ang="0">
                  <a:pos x="98" y="46"/>
                </a:cxn>
                <a:cxn ang="0">
                  <a:pos x="110" y="48"/>
                </a:cxn>
                <a:cxn ang="0">
                  <a:pos x="118" y="60"/>
                </a:cxn>
                <a:cxn ang="0">
                  <a:pos x="128" y="66"/>
                </a:cxn>
                <a:cxn ang="0">
                  <a:pos x="140" y="78"/>
                </a:cxn>
                <a:cxn ang="0">
                  <a:pos x="166" y="90"/>
                </a:cxn>
                <a:cxn ang="0">
                  <a:pos x="166" y="98"/>
                </a:cxn>
                <a:cxn ang="0">
                  <a:pos x="168" y="104"/>
                </a:cxn>
                <a:cxn ang="0">
                  <a:pos x="174" y="108"/>
                </a:cxn>
                <a:cxn ang="0">
                  <a:pos x="176" y="120"/>
                </a:cxn>
                <a:cxn ang="0">
                  <a:pos x="174" y="156"/>
                </a:cxn>
                <a:cxn ang="0">
                  <a:pos x="162" y="152"/>
                </a:cxn>
                <a:cxn ang="0">
                  <a:pos x="132" y="150"/>
                </a:cxn>
                <a:cxn ang="0">
                  <a:pos x="112" y="180"/>
                </a:cxn>
                <a:cxn ang="0">
                  <a:pos x="106" y="190"/>
                </a:cxn>
                <a:cxn ang="0">
                  <a:pos x="98" y="186"/>
                </a:cxn>
                <a:cxn ang="0">
                  <a:pos x="84" y="200"/>
                </a:cxn>
                <a:cxn ang="0">
                  <a:pos x="82" y="194"/>
                </a:cxn>
                <a:cxn ang="0">
                  <a:pos x="76" y="188"/>
                </a:cxn>
                <a:cxn ang="0">
                  <a:pos x="56" y="188"/>
                </a:cxn>
                <a:cxn ang="0">
                  <a:pos x="50" y="198"/>
                </a:cxn>
                <a:cxn ang="0">
                  <a:pos x="46" y="202"/>
                </a:cxn>
                <a:cxn ang="0">
                  <a:pos x="40" y="204"/>
                </a:cxn>
                <a:cxn ang="0">
                  <a:pos x="30" y="160"/>
                </a:cxn>
                <a:cxn ang="0">
                  <a:pos x="30" y="150"/>
                </a:cxn>
                <a:cxn ang="0">
                  <a:pos x="24" y="138"/>
                </a:cxn>
                <a:cxn ang="0">
                  <a:pos x="10" y="118"/>
                </a:cxn>
                <a:cxn ang="0">
                  <a:pos x="2" y="102"/>
                </a:cxn>
              </a:cxnLst>
              <a:rect l="0" t="0" r="r" b="b"/>
              <a:pathLst>
                <a:path w="176" h="204">
                  <a:moveTo>
                    <a:pt x="0" y="96"/>
                  </a:moveTo>
                  <a:lnTo>
                    <a:pt x="2" y="94"/>
                  </a:lnTo>
                  <a:lnTo>
                    <a:pt x="2" y="94"/>
                  </a:lnTo>
                  <a:lnTo>
                    <a:pt x="4" y="94"/>
                  </a:lnTo>
                  <a:lnTo>
                    <a:pt x="6" y="92"/>
                  </a:lnTo>
                  <a:lnTo>
                    <a:pt x="8" y="90"/>
                  </a:lnTo>
                  <a:lnTo>
                    <a:pt x="12" y="88"/>
                  </a:lnTo>
                  <a:lnTo>
                    <a:pt x="18" y="86"/>
                  </a:lnTo>
                  <a:lnTo>
                    <a:pt x="22" y="84"/>
                  </a:lnTo>
                  <a:lnTo>
                    <a:pt x="24" y="84"/>
                  </a:lnTo>
                  <a:lnTo>
                    <a:pt x="26" y="82"/>
                  </a:lnTo>
                  <a:lnTo>
                    <a:pt x="28" y="80"/>
                  </a:lnTo>
                  <a:lnTo>
                    <a:pt x="28" y="76"/>
                  </a:lnTo>
                  <a:lnTo>
                    <a:pt x="28" y="74"/>
                  </a:lnTo>
                  <a:lnTo>
                    <a:pt x="26" y="70"/>
                  </a:lnTo>
                  <a:lnTo>
                    <a:pt x="26" y="68"/>
                  </a:lnTo>
                  <a:lnTo>
                    <a:pt x="24" y="68"/>
                  </a:lnTo>
                  <a:lnTo>
                    <a:pt x="24" y="66"/>
                  </a:lnTo>
                  <a:lnTo>
                    <a:pt x="24" y="62"/>
                  </a:lnTo>
                  <a:lnTo>
                    <a:pt x="24" y="56"/>
                  </a:lnTo>
                  <a:lnTo>
                    <a:pt x="24" y="52"/>
                  </a:lnTo>
                  <a:lnTo>
                    <a:pt x="26" y="48"/>
                  </a:lnTo>
                  <a:lnTo>
                    <a:pt x="26" y="46"/>
                  </a:lnTo>
                  <a:lnTo>
                    <a:pt x="28" y="44"/>
                  </a:lnTo>
                  <a:lnTo>
                    <a:pt x="28" y="40"/>
                  </a:lnTo>
                  <a:lnTo>
                    <a:pt x="26" y="38"/>
                  </a:lnTo>
                  <a:lnTo>
                    <a:pt x="26" y="36"/>
                  </a:lnTo>
                  <a:lnTo>
                    <a:pt x="26" y="36"/>
                  </a:lnTo>
                  <a:lnTo>
                    <a:pt x="16" y="20"/>
                  </a:lnTo>
                  <a:lnTo>
                    <a:pt x="34" y="18"/>
                  </a:lnTo>
                  <a:lnTo>
                    <a:pt x="36" y="18"/>
                  </a:lnTo>
                  <a:lnTo>
                    <a:pt x="38" y="18"/>
                  </a:lnTo>
                  <a:lnTo>
                    <a:pt x="42" y="16"/>
                  </a:lnTo>
                  <a:lnTo>
                    <a:pt x="44" y="12"/>
                  </a:lnTo>
                  <a:lnTo>
                    <a:pt x="46" y="10"/>
                  </a:lnTo>
                  <a:lnTo>
                    <a:pt x="48" y="8"/>
                  </a:lnTo>
                  <a:lnTo>
                    <a:pt x="52" y="6"/>
                  </a:lnTo>
                  <a:lnTo>
                    <a:pt x="54" y="4"/>
                  </a:lnTo>
                  <a:lnTo>
                    <a:pt x="58" y="4"/>
                  </a:lnTo>
                  <a:lnTo>
                    <a:pt x="60" y="6"/>
                  </a:lnTo>
                  <a:lnTo>
                    <a:pt x="62" y="6"/>
                  </a:lnTo>
                  <a:lnTo>
                    <a:pt x="64" y="6"/>
                  </a:lnTo>
                  <a:lnTo>
                    <a:pt x="66" y="4"/>
                  </a:lnTo>
                  <a:lnTo>
                    <a:pt x="66" y="2"/>
                  </a:lnTo>
                  <a:lnTo>
                    <a:pt x="68" y="0"/>
                  </a:lnTo>
                  <a:lnTo>
                    <a:pt x="70" y="0"/>
                  </a:lnTo>
                  <a:lnTo>
                    <a:pt x="72" y="0"/>
                  </a:lnTo>
                  <a:lnTo>
                    <a:pt x="74" y="2"/>
                  </a:lnTo>
                  <a:lnTo>
                    <a:pt x="74" y="6"/>
                  </a:lnTo>
                  <a:lnTo>
                    <a:pt x="72" y="10"/>
                  </a:lnTo>
                  <a:lnTo>
                    <a:pt x="72" y="20"/>
                  </a:lnTo>
                  <a:lnTo>
                    <a:pt x="76" y="32"/>
                  </a:lnTo>
                  <a:lnTo>
                    <a:pt x="86" y="42"/>
                  </a:lnTo>
                  <a:lnTo>
                    <a:pt x="98" y="46"/>
                  </a:lnTo>
                  <a:lnTo>
                    <a:pt x="108" y="44"/>
                  </a:lnTo>
                  <a:lnTo>
                    <a:pt x="108" y="46"/>
                  </a:lnTo>
                  <a:lnTo>
                    <a:pt x="110" y="48"/>
                  </a:lnTo>
                  <a:lnTo>
                    <a:pt x="112" y="52"/>
                  </a:lnTo>
                  <a:lnTo>
                    <a:pt x="114" y="56"/>
                  </a:lnTo>
                  <a:lnTo>
                    <a:pt x="118" y="60"/>
                  </a:lnTo>
                  <a:lnTo>
                    <a:pt x="124" y="62"/>
                  </a:lnTo>
                  <a:lnTo>
                    <a:pt x="124" y="62"/>
                  </a:lnTo>
                  <a:lnTo>
                    <a:pt x="128" y="66"/>
                  </a:lnTo>
                  <a:lnTo>
                    <a:pt x="132" y="68"/>
                  </a:lnTo>
                  <a:lnTo>
                    <a:pt x="136" y="72"/>
                  </a:lnTo>
                  <a:lnTo>
                    <a:pt x="140" y="78"/>
                  </a:lnTo>
                  <a:lnTo>
                    <a:pt x="142" y="82"/>
                  </a:lnTo>
                  <a:lnTo>
                    <a:pt x="144" y="88"/>
                  </a:lnTo>
                  <a:lnTo>
                    <a:pt x="166" y="90"/>
                  </a:lnTo>
                  <a:lnTo>
                    <a:pt x="166" y="92"/>
                  </a:lnTo>
                  <a:lnTo>
                    <a:pt x="166" y="94"/>
                  </a:lnTo>
                  <a:lnTo>
                    <a:pt x="166" y="98"/>
                  </a:lnTo>
                  <a:lnTo>
                    <a:pt x="166" y="102"/>
                  </a:lnTo>
                  <a:lnTo>
                    <a:pt x="168" y="104"/>
                  </a:lnTo>
                  <a:lnTo>
                    <a:pt x="168" y="104"/>
                  </a:lnTo>
                  <a:lnTo>
                    <a:pt x="170" y="106"/>
                  </a:lnTo>
                  <a:lnTo>
                    <a:pt x="172" y="106"/>
                  </a:lnTo>
                  <a:lnTo>
                    <a:pt x="174" y="108"/>
                  </a:lnTo>
                  <a:lnTo>
                    <a:pt x="176" y="112"/>
                  </a:lnTo>
                  <a:lnTo>
                    <a:pt x="176" y="116"/>
                  </a:lnTo>
                  <a:lnTo>
                    <a:pt x="176" y="120"/>
                  </a:lnTo>
                  <a:lnTo>
                    <a:pt x="176" y="132"/>
                  </a:lnTo>
                  <a:lnTo>
                    <a:pt x="176" y="144"/>
                  </a:lnTo>
                  <a:lnTo>
                    <a:pt x="174" y="156"/>
                  </a:lnTo>
                  <a:lnTo>
                    <a:pt x="172" y="162"/>
                  </a:lnTo>
                  <a:lnTo>
                    <a:pt x="170" y="160"/>
                  </a:lnTo>
                  <a:lnTo>
                    <a:pt x="162" y="152"/>
                  </a:lnTo>
                  <a:lnTo>
                    <a:pt x="150" y="148"/>
                  </a:lnTo>
                  <a:lnTo>
                    <a:pt x="136" y="148"/>
                  </a:lnTo>
                  <a:lnTo>
                    <a:pt x="132" y="150"/>
                  </a:lnTo>
                  <a:lnTo>
                    <a:pt x="126" y="158"/>
                  </a:lnTo>
                  <a:lnTo>
                    <a:pt x="116" y="168"/>
                  </a:lnTo>
                  <a:lnTo>
                    <a:pt x="112" y="180"/>
                  </a:lnTo>
                  <a:lnTo>
                    <a:pt x="108" y="192"/>
                  </a:lnTo>
                  <a:lnTo>
                    <a:pt x="108" y="190"/>
                  </a:lnTo>
                  <a:lnTo>
                    <a:pt x="106" y="190"/>
                  </a:lnTo>
                  <a:lnTo>
                    <a:pt x="104" y="188"/>
                  </a:lnTo>
                  <a:lnTo>
                    <a:pt x="102" y="186"/>
                  </a:lnTo>
                  <a:lnTo>
                    <a:pt x="98" y="186"/>
                  </a:lnTo>
                  <a:lnTo>
                    <a:pt x="94" y="188"/>
                  </a:lnTo>
                  <a:lnTo>
                    <a:pt x="88" y="192"/>
                  </a:lnTo>
                  <a:lnTo>
                    <a:pt x="84" y="200"/>
                  </a:lnTo>
                  <a:lnTo>
                    <a:pt x="84" y="200"/>
                  </a:lnTo>
                  <a:lnTo>
                    <a:pt x="82" y="196"/>
                  </a:lnTo>
                  <a:lnTo>
                    <a:pt x="82" y="194"/>
                  </a:lnTo>
                  <a:lnTo>
                    <a:pt x="80" y="192"/>
                  </a:lnTo>
                  <a:lnTo>
                    <a:pt x="78" y="188"/>
                  </a:lnTo>
                  <a:lnTo>
                    <a:pt x="76" y="188"/>
                  </a:lnTo>
                  <a:lnTo>
                    <a:pt x="58" y="184"/>
                  </a:lnTo>
                  <a:lnTo>
                    <a:pt x="58" y="186"/>
                  </a:lnTo>
                  <a:lnTo>
                    <a:pt x="56" y="188"/>
                  </a:lnTo>
                  <a:lnTo>
                    <a:pt x="54" y="192"/>
                  </a:lnTo>
                  <a:lnTo>
                    <a:pt x="52" y="194"/>
                  </a:lnTo>
                  <a:lnTo>
                    <a:pt x="50" y="198"/>
                  </a:lnTo>
                  <a:lnTo>
                    <a:pt x="48" y="198"/>
                  </a:lnTo>
                  <a:lnTo>
                    <a:pt x="46" y="200"/>
                  </a:lnTo>
                  <a:lnTo>
                    <a:pt x="46" y="202"/>
                  </a:lnTo>
                  <a:lnTo>
                    <a:pt x="44" y="202"/>
                  </a:lnTo>
                  <a:lnTo>
                    <a:pt x="42" y="204"/>
                  </a:lnTo>
                  <a:lnTo>
                    <a:pt x="40" y="204"/>
                  </a:lnTo>
                  <a:lnTo>
                    <a:pt x="38" y="202"/>
                  </a:lnTo>
                  <a:lnTo>
                    <a:pt x="34" y="180"/>
                  </a:lnTo>
                  <a:lnTo>
                    <a:pt x="30" y="160"/>
                  </a:lnTo>
                  <a:lnTo>
                    <a:pt x="30" y="158"/>
                  </a:lnTo>
                  <a:lnTo>
                    <a:pt x="30" y="154"/>
                  </a:lnTo>
                  <a:lnTo>
                    <a:pt x="30" y="150"/>
                  </a:lnTo>
                  <a:lnTo>
                    <a:pt x="28" y="144"/>
                  </a:lnTo>
                  <a:lnTo>
                    <a:pt x="26" y="140"/>
                  </a:lnTo>
                  <a:lnTo>
                    <a:pt x="24" y="138"/>
                  </a:lnTo>
                  <a:lnTo>
                    <a:pt x="12" y="122"/>
                  </a:lnTo>
                  <a:lnTo>
                    <a:pt x="12" y="120"/>
                  </a:lnTo>
                  <a:lnTo>
                    <a:pt x="10" y="118"/>
                  </a:lnTo>
                  <a:lnTo>
                    <a:pt x="6" y="114"/>
                  </a:lnTo>
                  <a:lnTo>
                    <a:pt x="4" y="108"/>
                  </a:lnTo>
                  <a:lnTo>
                    <a:pt x="2" y="102"/>
                  </a:lnTo>
                  <a:lnTo>
                    <a:pt x="0" y="9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63" name="Freeform 324"/>
            <p:cNvSpPr/>
            <p:nvPr/>
          </p:nvSpPr>
          <p:spPr bwMode="gray">
            <a:xfrm>
              <a:off x="4401" y="3118"/>
              <a:ext cx="178" cy="244"/>
            </a:xfrm>
            <a:custGeom>
              <a:avLst/>
              <a:gdLst/>
              <a:ahLst/>
              <a:cxnLst>
                <a:cxn ang="0">
                  <a:pos x="72" y="216"/>
                </a:cxn>
                <a:cxn ang="0">
                  <a:pos x="68" y="200"/>
                </a:cxn>
                <a:cxn ang="0">
                  <a:pos x="58" y="176"/>
                </a:cxn>
                <a:cxn ang="0">
                  <a:pos x="46" y="148"/>
                </a:cxn>
                <a:cxn ang="0">
                  <a:pos x="18" y="108"/>
                </a:cxn>
                <a:cxn ang="0">
                  <a:pos x="4" y="90"/>
                </a:cxn>
                <a:cxn ang="0">
                  <a:pos x="6" y="84"/>
                </a:cxn>
                <a:cxn ang="0">
                  <a:pos x="4" y="78"/>
                </a:cxn>
                <a:cxn ang="0">
                  <a:pos x="0" y="74"/>
                </a:cxn>
                <a:cxn ang="0">
                  <a:pos x="6" y="64"/>
                </a:cxn>
                <a:cxn ang="0">
                  <a:pos x="14" y="64"/>
                </a:cxn>
                <a:cxn ang="0">
                  <a:pos x="28" y="68"/>
                </a:cxn>
                <a:cxn ang="0">
                  <a:pos x="36" y="66"/>
                </a:cxn>
                <a:cxn ang="0">
                  <a:pos x="38" y="62"/>
                </a:cxn>
                <a:cxn ang="0">
                  <a:pos x="42" y="54"/>
                </a:cxn>
                <a:cxn ang="0">
                  <a:pos x="46" y="48"/>
                </a:cxn>
                <a:cxn ang="0">
                  <a:pos x="60" y="44"/>
                </a:cxn>
                <a:cxn ang="0">
                  <a:pos x="82" y="18"/>
                </a:cxn>
                <a:cxn ang="0">
                  <a:pos x="82" y="8"/>
                </a:cxn>
                <a:cxn ang="0">
                  <a:pos x="88" y="4"/>
                </a:cxn>
                <a:cxn ang="0">
                  <a:pos x="100" y="8"/>
                </a:cxn>
                <a:cxn ang="0">
                  <a:pos x="116" y="14"/>
                </a:cxn>
                <a:cxn ang="0">
                  <a:pos x="124" y="22"/>
                </a:cxn>
                <a:cxn ang="0">
                  <a:pos x="126" y="28"/>
                </a:cxn>
                <a:cxn ang="0">
                  <a:pos x="134" y="36"/>
                </a:cxn>
                <a:cxn ang="0">
                  <a:pos x="146" y="36"/>
                </a:cxn>
                <a:cxn ang="0">
                  <a:pos x="158" y="38"/>
                </a:cxn>
                <a:cxn ang="0">
                  <a:pos x="162" y="42"/>
                </a:cxn>
                <a:cxn ang="0">
                  <a:pos x="162" y="60"/>
                </a:cxn>
                <a:cxn ang="0">
                  <a:pos x="156" y="66"/>
                </a:cxn>
                <a:cxn ang="0">
                  <a:pos x="148" y="64"/>
                </a:cxn>
                <a:cxn ang="0">
                  <a:pos x="142" y="66"/>
                </a:cxn>
                <a:cxn ang="0">
                  <a:pos x="128" y="72"/>
                </a:cxn>
                <a:cxn ang="0">
                  <a:pos x="122" y="82"/>
                </a:cxn>
                <a:cxn ang="0">
                  <a:pos x="118" y="92"/>
                </a:cxn>
                <a:cxn ang="0">
                  <a:pos x="114" y="98"/>
                </a:cxn>
                <a:cxn ang="0">
                  <a:pos x="110" y="116"/>
                </a:cxn>
                <a:cxn ang="0">
                  <a:pos x="114" y="126"/>
                </a:cxn>
                <a:cxn ang="0">
                  <a:pos x="116" y="134"/>
                </a:cxn>
                <a:cxn ang="0">
                  <a:pos x="118" y="134"/>
                </a:cxn>
                <a:cxn ang="0">
                  <a:pos x="126" y="134"/>
                </a:cxn>
                <a:cxn ang="0">
                  <a:pos x="126" y="136"/>
                </a:cxn>
                <a:cxn ang="0">
                  <a:pos x="138" y="140"/>
                </a:cxn>
                <a:cxn ang="0">
                  <a:pos x="142" y="140"/>
                </a:cxn>
                <a:cxn ang="0">
                  <a:pos x="150" y="134"/>
                </a:cxn>
                <a:cxn ang="0">
                  <a:pos x="152" y="156"/>
                </a:cxn>
                <a:cxn ang="0">
                  <a:pos x="156" y="158"/>
                </a:cxn>
                <a:cxn ang="0">
                  <a:pos x="164" y="160"/>
                </a:cxn>
                <a:cxn ang="0">
                  <a:pos x="176" y="176"/>
                </a:cxn>
                <a:cxn ang="0">
                  <a:pos x="178" y="184"/>
                </a:cxn>
                <a:cxn ang="0">
                  <a:pos x="174" y="192"/>
                </a:cxn>
                <a:cxn ang="0">
                  <a:pos x="174" y="206"/>
                </a:cxn>
                <a:cxn ang="0">
                  <a:pos x="176" y="210"/>
                </a:cxn>
                <a:cxn ang="0">
                  <a:pos x="178" y="220"/>
                </a:cxn>
                <a:cxn ang="0">
                  <a:pos x="170" y="224"/>
                </a:cxn>
                <a:cxn ang="0">
                  <a:pos x="156" y="230"/>
                </a:cxn>
                <a:cxn ang="0">
                  <a:pos x="148" y="238"/>
                </a:cxn>
                <a:cxn ang="0">
                  <a:pos x="132" y="244"/>
                </a:cxn>
                <a:cxn ang="0">
                  <a:pos x="120" y="244"/>
                </a:cxn>
                <a:cxn ang="0">
                  <a:pos x="112" y="240"/>
                </a:cxn>
                <a:cxn ang="0">
                  <a:pos x="98" y="234"/>
                </a:cxn>
                <a:cxn ang="0">
                  <a:pos x="82" y="226"/>
                </a:cxn>
              </a:cxnLst>
              <a:rect l="0" t="0" r="r" b="b"/>
              <a:pathLst>
                <a:path w="178" h="244">
                  <a:moveTo>
                    <a:pt x="82" y="226"/>
                  </a:moveTo>
                  <a:lnTo>
                    <a:pt x="76" y="222"/>
                  </a:lnTo>
                  <a:lnTo>
                    <a:pt x="72" y="216"/>
                  </a:lnTo>
                  <a:lnTo>
                    <a:pt x="70" y="210"/>
                  </a:lnTo>
                  <a:lnTo>
                    <a:pt x="68" y="204"/>
                  </a:lnTo>
                  <a:lnTo>
                    <a:pt x="68" y="200"/>
                  </a:lnTo>
                  <a:lnTo>
                    <a:pt x="66" y="196"/>
                  </a:lnTo>
                  <a:lnTo>
                    <a:pt x="64" y="190"/>
                  </a:lnTo>
                  <a:lnTo>
                    <a:pt x="58" y="176"/>
                  </a:lnTo>
                  <a:lnTo>
                    <a:pt x="52" y="164"/>
                  </a:lnTo>
                  <a:lnTo>
                    <a:pt x="48" y="152"/>
                  </a:lnTo>
                  <a:lnTo>
                    <a:pt x="46" y="148"/>
                  </a:lnTo>
                  <a:lnTo>
                    <a:pt x="40" y="136"/>
                  </a:lnTo>
                  <a:lnTo>
                    <a:pt x="30" y="122"/>
                  </a:lnTo>
                  <a:lnTo>
                    <a:pt x="18" y="108"/>
                  </a:lnTo>
                  <a:lnTo>
                    <a:pt x="10" y="98"/>
                  </a:lnTo>
                  <a:lnTo>
                    <a:pt x="6" y="94"/>
                  </a:lnTo>
                  <a:lnTo>
                    <a:pt x="4" y="90"/>
                  </a:lnTo>
                  <a:lnTo>
                    <a:pt x="4" y="86"/>
                  </a:lnTo>
                  <a:lnTo>
                    <a:pt x="4" y="84"/>
                  </a:lnTo>
                  <a:lnTo>
                    <a:pt x="6" y="84"/>
                  </a:lnTo>
                  <a:lnTo>
                    <a:pt x="6" y="84"/>
                  </a:lnTo>
                  <a:lnTo>
                    <a:pt x="6" y="80"/>
                  </a:lnTo>
                  <a:lnTo>
                    <a:pt x="4" y="78"/>
                  </a:lnTo>
                  <a:lnTo>
                    <a:pt x="4" y="76"/>
                  </a:lnTo>
                  <a:lnTo>
                    <a:pt x="2" y="74"/>
                  </a:lnTo>
                  <a:lnTo>
                    <a:pt x="0" y="74"/>
                  </a:lnTo>
                  <a:lnTo>
                    <a:pt x="2" y="68"/>
                  </a:lnTo>
                  <a:lnTo>
                    <a:pt x="4" y="66"/>
                  </a:lnTo>
                  <a:lnTo>
                    <a:pt x="6" y="64"/>
                  </a:lnTo>
                  <a:lnTo>
                    <a:pt x="8" y="62"/>
                  </a:lnTo>
                  <a:lnTo>
                    <a:pt x="10" y="62"/>
                  </a:lnTo>
                  <a:lnTo>
                    <a:pt x="14" y="64"/>
                  </a:lnTo>
                  <a:lnTo>
                    <a:pt x="16" y="66"/>
                  </a:lnTo>
                  <a:lnTo>
                    <a:pt x="26" y="66"/>
                  </a:lnTo>
                  <a:lnTo>
                    <a:pt x="28" y="68"/>
                  </a:lnTo>
                  <a:lnTo>
                    <a:pt x="30" y="68"/>
                  </a:lnTo>
                  <a:lnTo>
                    <a:pt x="34" y="68"/>
                  </a:lnTo>
                  <a:lnTo>
                    <a:pt x="36" y="66"/>
                  </a:lnTo>
                  <a:lnTo>
                    <a:pt x="36" y="64"/>
                  </a:lnTo>
                  <a:lnTo>
                    <a:pt x="36" y="64"/>
                  </a:lnTo>
                  <a:lnTo>
                    <a:pt x="38" y="62"/>
                  </a:lnTo>
                  <a:lnTo>
                    <a:pt x="40" y="60"/>
                  </a:lnTo>
                  <a:lnTo>
                    <a:pt x="40" y="56"/>
                  </a:lnTo>
                  <a:lnTo>
                    <a:pt x="42" y="54"/>
                  </a:lnTo>
                  <a:lnTo>
                    <a:pt x="42" y="54"/>
                  </a:lnTo>
                  <a:lnTo>
                    <a:pt x="44" y="50"/>
                  </a:lnTo>
                  <a:lnTo>
                    <a:pt x="46" y="48"/>
                  </a:lnTo>
                  <a:lnTo>
                    <a:pt x="46" y="48"/>
                  </a:lnTo>
                  <a:lnTo>
                    <a:pt x="48" y="48"/>
                  </a:lnTo>
                  <a:lnTo>
                    <a:pt x="60" y="44"/>
                  </a:lnTo>
                  <a:lnTo>
                    <a:pt x="70" y="36"/>
                  </a:lnTo>
                  <a:lnTo>
                    <a:pt x="78" y="28"/>
                  </a:lnTo>
                  <a:lnTo>
                    <a:pt x="82" y="18"/>
                  </a:lnTo>
                  <a:lnTo>
                    <a:pt x="84" y="14"/>
                  </a:lnTo>
                  <a:lnTo>
                    <a:pt x="84" y="10"/>
                  </a:lnTo>
                  <a:lnTo>
                    <a:pt x="82" y="8"/>
                  </a:lnTo>
                  <a:lnTo>
                    <a:pt x="82" y="4"/>
                  </a:lnTo>
                  <a:lnTo>
                    <a:pt x="82" y="0"/>
                  </a:lnTo>
                  <a:lnTo>
                    <a:pt x="88" y="4"/>
                  </a:lnTo>
                  <a:lnTo>
                    <a:pt x="94" y="6"/>
                  </a:lnTo>
                  <a:lnTo>
                    <a:pt x="96" y="6"/>
                  </a:lnTo>
                  <a:lnTo>
                    <a:pt x="100" y="8"/>
                  </a:lnTo>
                  <a:lnTo>
                    <a:pt x="104" y="10"/>
                  </a:lnTo>
                  <a:lnTo>
                    <a:pt x="110" y="12"/>
                  </a:lnTo>
                  <a:lnTo>
                    <a:pt x="116" y="14"/>
                  </a:lnTo>
                  <a:lnTo>
                    <a:pt x="122" y="18"/>
                  </a:lnTo>
                  <a:lnTo>
                    <a:pt x="124" y="22"/>
                  </a:lnTo>
                  <a:lnTo>
                    <a:pt x="124" y="22"/>
                  </a:lnTo>
                  <a:lnTo>
                    <a:pt x="124" y="24"/>
                  </a:lnTo>
                  <a:lnTo>
                    <a:pt x="124" y="26"/>
                  </a:lnTo>
                  <a:lnTo>
                    <a:pt x="126" y="28"/>
                  </a:lnTo>
                  <a:lnTo>
                    <a:pt x="126" y="32"/>
                  </a:lnTo>
                  <a:lnTo>
                    <a:pt x="130" y="34"/>
                  </a:lnTo>
                  <a:lnTo>
                    <a:pt x="134" y="36"/>
                  </a:lnTo>
                  <a:lnTo>
                    <a:pt x="140" y="36"/>
                  </a:lnTo>
                  <a:lnTo>
                    <a:pt x="142" y="36"/>
                  </a:lnTo>
                  <a:lnTo>
                    <a:pt x="146" y="36"/>
                  </a:lnTo>
                  <a:lnTo>
                    <a:pt x="150" y="36"/>
                  </a:lnTo>
                  <a:lnTo>
                    <a:pt x="154" y="38"/>
                  </a:lnTo>
                  <a:lnTo>
                    <a:pt x="158" y="38"/>
                  </a:lnTo>
                  <a:lnTo>
                    <a:pt x="158" y="38"/>
                  </a:lnTo>
                  <a:lnTo>
                    <a:pt x="160" y="40"/>
                  </a:lnTo>
                  <a:lnTo>
                    <a:pt x="162" y="42"/>
                  </a:lnTo>
                  <a:lnTo>
                    <a:pt x="162" y="44"/>
                  </a:lnTo>
                  <a:lnTo>
                    <a:pt x="156" y="60"/>
                  </a:lnTo>
                  <a:lnTo>
                    <a:pt x="162" y="60"/>
                  </a:lnTo>
                  <a:lnTo>
                    <a:pt x="162" y="66"/>
                  </a:lnTo>
                  <a:lnTo>
                    <a:pt x="156" y="66"/>
                  </a:lnTo>
                  <a:lnTo>
                    <a:pt x="156" y="66"/>
                  </a:lnTo>
                  <a:lnTo>
                    <a:pt x="154" y="64"/>
                  </a:lnTo>
                  <a:lnTo>
                    <a:pt x="152" y="64"/>
                  </a:lnTo>
                  <a:lnTo>
                    <a:pt x="148" y="64"/>
                  </a:lnTo>
                  <a:lnTo>
                    <a:pt x="146" y="66"/>
                  </a:lnTo>
                  <a:lnTo>
                    <a:pt x="146" y="66"/>
                  </a:lnTo>
                  <a:lnTo>
                    <a:pt x="142" y="66"/>
                  </a:lnTo>
                  <a:lnTo>
                    <a:pt x="138" y="68"/>
                  </a:lnTo>
                  <a:lnTo>
                    <a:pt x="134" y="68"/>
                  </a:lnTo>
                  <a:lnTo>
                    <a:pt x="128" y="72"/>
                  </a:lnTo>
                  <a:lnTo>
                    <a:pt x="124" y="76"/>
                  </a:lnTo>
                  <a:lnTo>
                    <a:pt x="122" y="80"/>
                  </a:lnTo>
                  <a:lnTo>
                    <a:pt x="122" y="82"/>
                  </a:lnTo>
                  <a:lnTo>
                    <a:pt x="122" y="86"/>
                  </a:lnTo>
                  <a:lnTo>
                    <a:pt x="120" y="90"/>
                  </a:lnTo>
                  <a:lnTo>
                    <a:pt x="118" y="92"/>
                  </a:lnTo>
                  <a:lnTo>
                    <a:pt x="118" y="94"/>
                  </a:lnTo>
                  <a:lnTo>
                    <a:pt x="116" y="96"/>
                  </a:lnTo>
                  <a:lnTo>
                    <a:pt x="114" y="98"/>
                  </a:lnTo>
                  <a:lnTo>
                    <a:pt x="112" y="102"/>
                  </a:lnTo>
                  <a:lnTo>
                    <a:pt x="110" y="108"/>
                  </a:lnTo>
                  <a:lnTo>
                    <a:pt x="110" y="116"/>
                  </a:lnTo>
                  <a:lnTo>
                    <a:pt x="114" y="122"/>
                  </a:lnTo>
                  <a:lnTo>
                    <a:pt x="114" y="124"/>
                  </a:lnTo>
                  <a:lnTo>
                    <a:pt x="114" y="126"/>
                  </a:lnTo>
                  <a:lnTo>
                    <a:pt x="116" y="128"/>
                  </a:lnTo>
                  <a:lnTo>
                    <a:pt x="116" y="132"/>
                  </a:lnTo>
                  <a:lnTo>
                    <a:pt x="116" y="134"/>
                  </a:lnTo>
                  <a:lnTo>
                    <a:pt x="116" y="134"/>
                  </a:lnTo>
                  <a:lnTo>
                    <a:pt x="116" y="134"/>
                  </a:lnTo>
                  <a:lnTo>
                    <a:pt x="118" y="134"/>
                  </a:lnTo>
                  <a:lnTo>
                    <a:pt x="120" y="132"/>
                  </a:lnTo>
                  <a:lnTo>
                    <a:pt x="122" y="132"/>
                  </a:lnTo>
                  <a:lnTo>
                    <a:pt x="126" y="134"/>
                  </a:lnTo>
                  <a:lnTo>
                    <a:pt x="126" y="136"/>
                  </a:lnTo>
                  <a:lnTo>
                    <a:pt x="126" y="136"/>
                  </a:lnTo>
                  <a:lnTo>
                    <a:pt x="126" y="136"/>
                  </a:lnTo>
                  <a:lnTo>
                    <a:pt x="128" y="138"/>
                  </a:lnTo>
                  <a:lnTo>
                    <a:pt x="132" y="138"/>
                  </a:lnTo>
                  <a:lnTo>
                    <a:pt x="138" y="140"/>
                  </a:lnTo>
                  <a:lnTo>
                    <a:pt x="140" y="140"/>
                  </a:lnTo>
                  <a:lnTo>
                    <a:pt x="142" y="140"/>
                  </a:lnTo>
                  <a:lnTo>
                    <a:pt x="142" y="140"/>
                  </a:lnTo>
                  <a:lnTo>
                    <a:pt x="144" y="138"/>
                  </a:lnTo>
                  <a:lnTo>
                    <a:pt x="148" y="136"/>
                  </a:lnTo>
                  <a:lnTo>
                    <a:pt x="150" y="134"/>
                  </a:lnTo>
                  <a:lnTo>
                    <a:pt x="152" y="132"/>
                  </a:lnTo>
                  <a:lnTo>
                    <a:pt x="154" y="130"/>
                  </a:lnTo>
                  <a:lnTo>
                    <a:pt x="152" y="156"/>
                  </a:lnTo>
                  <a:lnTo>
                    <a:pt x="152" y="156"/>
                  </a:lnTo>
                  <a:lnTo>
                    <a:pt x="154" y="158"/>
                  </a:lnTo>
                  <a:lnTo>
                    <a:pt x="156" y="158"/>
                  </a:lnTo>
                  <a:lnTo>
                    <a:pt x="160" y="160"/>
                  </a:lnTo>
                  <a:lnTo>
                    <a:pt x="160" y="160"/>
                  </a:lnTo>
                  <a:lnTo>
                    <a:pt x="164" y="160"/>
                  </a:lnTo>
                  <a:lnTo>
                    <a:pt x="166" y="160"/>
                  </a:lnTo>
                  <a:lnTo>
                    <a:pt x="176" y="176"/>
                  </a:lnTo>
                  <a:lnTo>
                    <a:pt x="176" y="176"/>
                  </a:lnTo>
                  <a:lnTo>
                    <a:pt x="176" y="178"/>
                  </a:lnTo>
                  <a:lnTo>
                    <a:pt x="178" y="180"/>
                  </a:lnTo>
                  <a:lnTo>
                    <a:pt x="178" y="184"/>
                  </a:lnTo>
                  <a:lnTo>
                    <a:pt x="176" y="186"/>
                  </a:lnTo>
                  <a:lnTo>
                    <a:pt x="176" y="188"/>
                  </a:lnTo>
                  <a:lnTo>
                    <a:pt x="174" y="192"/>
                  </a:lnTo>
                  <a:lnTo>
                    <a:pt x="174" y="196"/>
                  </a:lnTo>
                  <a:lnTo>
                    <a:pt x="174" y="202"/>
                  </a:lnTo>
                  <a:lnTo>
                    <a:pt x="174" y="206"/>
                  </a:lnTo>
                  <a:lnTo>
                    <a:pt x="174" y="208"/>
                  </a:lnTo>
                  <a:lnTo>
                    <a:pt x="176" y="208"/>
                  </a:lnTo>
                  <a:lnTo>
                    <a:pt x="176" y="210"/>
                  </a:lnTo>
                  <a:lnTo>
                    <a:pt x="178" y="214"/>
                  </a:lnTo>
                  <a:lnTo>
                    <a:pt x="178" y="216"/>
                  </a:lnTo>
                  <a:lnTo>
                    <a:pt x="178" y="220"/>
                  </a:lnTo>
                  <a:lnTo>
                    <a:pt x="176" y="222"/>
                  </a:lnTo>
                  <a:lnTo>
                    <a:pt x="174" y="224"/>
                  </a:lnTo>
                  <a:lnTo>
                    <a:pt x="170" y="224"/>
                  </a:lnTo>
                  <a:lnTo>
                    <a:pt x="166" y="226"/>
                  </a:lnTo>
                  <a:lnTo>
                    <a:pt x="160" y="228"/>
                  </a:lnTo>
                  <a:lnTo>
                    <a:pt x="156" y="230"/>
                  </a:lnTo>
                  <a:lnTo>
                    <a:pt x="154" y="234"/>
                  </a:lnTo>
                  <a:lnTo>
                    <a:pt x="152" y="236"/>
                  </a:lnTo>
                  <a:lnTo>
                    <a:pt x="148" y="238"/>
                  </a:lnTo>
                  <a:lnTo>
                    <a:pt x="142" y="240"/>
                  </a:lnTo>
                  <a:lnTo>
                    <a:pt x="138" y="242"/>
                  </a:lnTo>
                  <a:lnTo>
                    <a:pt x="132" y="244"/>
                  </a:lnTo>
                  <a:lnTo>
                    <a:pt x="130" y="244"/>
                  </a:lnTo>
                  <a:lnTo>
                    <a:pt x="128" y="244"/>
                  </a:lnTo>
                  <a:lnTo>
                    <a:pt x="120" y="244"/>
                  </a:lnTo>
                  <a:lnTo>
                    <a:pt x="118" y="244"/>
                  </a:lnTo>
                  <a:lnTo>
                    <a:pt x="116" y="242"/>
                  </a:lnTo>
                  <a:lnTo>
                    <a:pt x="112" y="240"/>
                  </a:lnTo>
                  <a:lnTo>
                    <a:pt x="108" y="238"/>
                  </a:lnTo>
                  <a:lnTo>
                    <a:pt x="104" y="236"/>
                  </a:lnTo>
                  <a:lnTo>
                    <a:pt x="98" y="234"/>
                  </a:lnTo>
                  <a:lnTo>
                    <a:pt x="96" y="232"/>
                  </a:lnTo>
                  <a:lnTo>
                    <a:pt x="94" y="230"/>
                  </a:lnTo>
                  <a:lnTo>
                    <a:pt x="82" y="22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64" name="Freeform 325"/>
            <p:cNvSpPr/>
            <p:nvPr/>
          </p:nvSpPr>
          <p:spPr bwMode="gray">
            <a:xfrm>
              <a:off x="4525" y="2938"/>
              <a:ext cx="176" cy="172"/>
            </a:xfrm>
            <a:custGeom>
              <a:avLst/>
              <a:gdLst/>
              <a:ahLst/>
              <a:cxnLst>
                <a:cxn ang="0">
                  <a:pos x="166" y="50"/>
                </a:cxn>
                <a:cxn ang="0">
                  <a:pos x="162" y="46"/>
                </a:cxn>
                <a:cxn ang="0">
                  <a:pos x="152" y="38"/>
                </a:cxn>
                <a:cxn ang="0">
                  <a:pos x="142" y="34"/>
                </a:cxn>
                <a:cxn ang="0">
                  <a:pos x="134" y="26"/>
                </a:cxn>
                <a:cxn ang="0">
                  <a:pos x="126" y="22"/>
                </a:cxn>
                <a:cxn ang="0">
                  <a:pos x="110" y="26"/>
                </a:cxn>
                <a:cxn ang="0">
                  <a:pos x="100" y="30"/>
                </a:cxn>
                <a:cxn ang="0">
                  <a:pos x="84" y="32"/>
                </a:cxn>
                <a:cxn ang="0">
                  <a:pos x="72" y="30"/>
                </a:cxn>
                <a:cxn ang="0">
                  <a:pos x="62" y="22"/>
                </a:cxn>
                <a:cxn ang="0">
                  <a:pos x="54" y="14"/>
                </a:cxn>
                <a:cxn ang="0">
                  <a:pos x="48" y="6"/>
                </a:cxn>
                <a:cxn ang="0">
                  <a:pos x="42" y="4"/>
                </a:cxn>
                <a:cxn ang="0">
                  <a:pos x="42" y="0"/>
                </a:cxn>
                <a:cxn ang="0">
                  <a:pos x="40" y="2"/>
                </a:cxn>
                <a:cxn ang="0">
                  <a:pos x="40" y="6"/>
                </a:cxn>
                <a:cxn ang="0">
                  <a:pos x="38" y="8"/>
                </a:cxn>
                <a:cxn ang="0">
                  <a:pos x="36" y="12"/>
                </a:cxn>
                <a:cxn ang="0">
                  <a:pos x="36" y="16"/>
                </a:cxn>
                <a:cxn ang="0">
                  <a:pos x="36" y="20"/>
                </a:cxn>
                <a:cxn ang="0">
                  <a:pos x="32" y="18"/>
                </a:cxn>
                <a:cxn ang="0">
                  <a:pos x="32" y="14"/>
                </a:cxn>
                <a:cxn ang="0">
                  <a:pos x="34" y="10"/>
                </a:cxn>
                <a:cxn ang="0">
                  <a:pos x="32" y="6"/>
                </a:cxn>
                <a:cxn ang="0">
                  <a:pos x="24" y="10"/>
                </a:cxn>
                <a:cxn ang="0">
                  <a:pos x="18" y="16"/>
                </a:cxn>
                <a:cxn ang="0">
                  <a:pos x="10" y="20"/>
                </a:cxn>
                <a:cxn ang="0">
                  <a:pos x="0" y="30"/>
                </a:cxn>
                <a:cxn ang="0">
                  <a:pos x="0" y="36"/>
                </a:cxn>
                <a:cxn ang="0">
                  <a:pos x="2" y="48"/>
                </a:cxn>
                <a:cxn ang="0">
                  <a:pos x="4" y="54"/>
                </a:cxn>
                <a:cxn ang="0">
                  <a:pos x="2" y="62"/>
                </a:cxn>
                <a:cxn ang="0">
                  <a:pos x="0" y="72"/>
                </a:cxn>
                <a:cxn ang="0">
                  <a:pos x="6" y="84"/>
                </a:cxn>
                <a:cxn ang="0">
                  <a:pos x="48" y="98"/>
                </a:cxn>
                <a:cxn ang="0">
                  <a:pos x="56" y="98"/>
                </a:cxn>
                <a:cxn ang="0">
                  <a:pos x="62" y="96"/>
                </a:cxn>
                <a:cxn ang="0">
                  <a:pos x="66" y="96"/>
                </a:cxn>
                <a:cxn ang="0">
                  <a:pos x="66" y="102"/>
                </a:cxn>
                <a:cxn ang="0">
                  <a:pos x="60" y="108"/>
                </a:cxn>
                <a:cxn ang="0">
                  <a:pos x="60" y="122"/>
                </a:cxn>
                <a:cxn ang="0">
                  <a:pos x="60" y="140"/>
                </a:cxn>
                <a:cxn ang="0">
                  <a:pos x="64" y="148"/>
                </a:cxn>
                <a:cxn ang="0">
                  <a:pos x="68" y="164"/>
                </a:cxn>
                <a:cxn ang="0">
                  <a:pos x="116" y="152"/>
                </a:cxn>
                <a:cxn ang="0">
                  <a:pos x="122" y="140"/>
                </a:cxn>
                <a:cxn ang="0">
                  <a:pos x="116" y="140"/>
                </a:cxn>
                <a:cxn ang="0">
                  <a:pos x="112" y="136"/>
                </a:cxn>
                <a:cxn ang="0">
                  <a:pos x="108" y="126"/>
                </a:cxn>
                <a:cxn ang="0">
                  <a:pos x="104" y="124"/>
                </a:cxn>
                <a:cxn ang="0">
                  <a:pos x="106" y="118"/>
                </a:cxn>
                <a:cxn ang="0">
                  <a:pos x="126" y="124"/>
                </a:cxn>
                <a:cxn ang="0">
                  <a:pos x="144" y="124"/>
                </a:cxn>
                <a:cxn ang="0">
                  <a:pos x="156" y="122"/>
                </a:cxn>
                <a:cxn ang="0">
                  <a:pos x="162" y="120"/>
                </a:cxn>
                <a:cxn ang="0">
                  <a:pos x="156" y="100"/>
                </a:cxn>
                <a:cxn ang="0">
                  <a:pos x="154" y="90"/>
                </a:cxn>
                <a:cxn ang="0">
                  <a:pos x="166" y="76"/>
                </a:cxn>
                <a:cxn ang="0">
                  <a:pos x="168" y="62"/>
                </a:cxn>
                <a:cxn ang="0">
                  <a:pos x="176" y="58"/>
                </a:cxn>
              </a:cxnLst>
              <a:rect l="0" t="0" r="r" b="b"/>
              <a:pathLst>
                <a:path w="176" h="172">
                  <a:moveTo>
                    <a:pt x="176" y="58"/>
                  </a:moveTo>
                  <a:lnTo>
                    <a:pt x="170" y="54"/>
                  </a:lnTo>
                  <a:lnTo>
                    <a:pt x="166" y="50"/>
                  </a:lnTo>
                  <a:lnTo>
                    <a:pt x="166" y="50"/>
                  </a:lnTo>
                  <a:lnTo>
                    <a:pt x="164" y="48"/>
                  </a:lnTo>
                  <a:lnTo>
                    <a:pt x="162" y="46"/>
                  </a:lnTo>
                  <a:lnTo>
                    <a:pt x="160" y="44"/>
                  </a:lnTo>
                  <a:lnTo>
                    <a:pt x="156" y="40"/>
                  </a:lnTo>
                  <a:lnTo>
                    <a:pt x="152" y="38"/>
                  </a:lnTo>
                  <a:lnTo>
                    <a:pt x="146" y="36"/>
                  </a:lnTo>
                  <a:lnTo>
                    <a:pt x="144" y="34"/>
                  </a:lnTo>
                  <a:lnTo>
                    <a:pt x="142" y="34"/>
                  </a:lnTo>
                  <a:lnTo>
                    <a:pt x="138" y="32"/>
                  </a:lnTo>
                  <a:lnTo>
                    <a:pt x="136" y="28"/>
                  </a:lnTo>
                  <a:lnTo>
                    <a:pt x="134" y="26"/>
                  </a:lnTo>
                  <a:lnTo>
                    <a:pt x="132" y="24"/>
                  </a:lnTo>
                  <a:lnTo>
                    <a:pt x="132" y="24"/>
                  </a:lnTo>
                  <a:lnTo>
                    <a:pt x="126" y="22"/>
                  </a:lnTo>
                  <a:lnTo>
                    <a:pt x="120" y="24"/>
                  </a:lnTo>
                  <a:lnTo>
                    <a:pt x="116" y="24"/>
                  </a:lnTo>
                  <a:lnTo>
                    <a:pt x="110" y="26"/>
                  </a:lnTo>
                  <a:lnTo>
                    <a:pt x="108" y="26"/>
                  </a:lnTo>
                  <a:lnTo>
                    <a:pt x="106" y="28"/>
                  </a:lnTo>
                  <a:lnTo>
                    <a:pt x="100" y="30"/>
                  </a:lnTo>
                  <a:lnTo>
                    <a:pt x="94" y="32"/>
                  </a:lnTo>
                  <a:lnTo>
                    <a:pt x="88" y="32"/>
                  </a:lnTo>
                  <a:lnTo>
                    <a:pt x="84" y="32"/>
                  </a:lnTo>
                  <a:lnTo>
                    <a:pt x="80" y="32"/>
                  </a:lnTo>
                  <a:lnTo>
                    <a:pt x="78" y="32"/>
                  </a:lnTo>
                  <a:lnTo>
                    <a:pt x="72" y="30"/>
                  </a:lnTo>
                  <a:lnTo>
                    <a:pt x="68" y="28"/>
                  </a:lnTo>
                  <a:lnTo>
                    <a:pt x="64" y="24"/>
                  </a:lnTo>
                  <a:lnTo>
                    <a:pt x="62" y="22"/>
                  </a:lnTo>
                  <a:lnTo>
                    <a:pt x="62" y="22"/>
                  </a:lnTo>
                  <a:lnTo>
                    <a:pt x="56" y="18"/>
                  </a:lnTo>
                  <a:lnTo>
                    <a:pt x="54" y="14"/>
                  </a:lnTo>
                  <a:lnTo>
                    <a:pt x="50" y="10"/>
                  </a:lnTo>
                  <a:lnTo>
                    <a:pt x="50" y="8"/>
                  </a:lnTo>
                  <a:lnTo>
                    <a:pt x="48" y="6"/>
                  </a:lnTo>
                  <a:lnTo>
                    <a:pt x="46" y="4"/>
                  </a:lnTo>
                  <a:lnTo>
                    <a:pt x="44" y="4"/>
                  </a:lnTo>
                  <a:lnTo>
                    <a:pt x="42" y="4"/>
                  </a:lnTo>
                  <a:lnTo>
                    <a:pt x="42" y="2"/>
                  </a:lnTo>
                  <a:lnTo>
                    <a:pt x="42" y="2"/>
                  </a:lnTo>
                  <a:lnTo>
                    <a:pt x="42" y="0"/>
                  </a:lnTo>
                  <a:lnTo>
                    <a:pt x="42" y="0"/>
                  </a:lnTo>
                  <a:lnTo>
                    <a:pt x="40" y="0"/>
                  </a:lnTo>
                  <a:lnTo>
                    <a:pt x="40" y="2"/>
                  </a:lnTo>
                  <a:lnTo>
                    <a:pt x="42" y="4"/>
                  </a:lnTo>
                  <a:lnTo>
                    <a:pt x="40" y="4"/>
                  </a:lnTo>
                  <a:lnTo>
                    <a:pt x="40" y="6"/>
                  </a:lnTo>
                  <a:lnTo>
                    <a:pt x="40" y="8"/>
                  </a:lnTo>
                  <a:lnTo>
                    <a:pt x="38" y="8"/>
                  </a:lnTo>
                  <a:lnTo>
                    <a:pt x="38" y="8"/>
                  </a:lnTo>
                  <a:lnTo>
                    <a:pt x="38" y="10"/>
                  </a:lnTo>
                  <a:lnTo>
                    <a:pt x="36" y="12"/>
                  </a:lnTo>
                  <a:lnTo>
                    <a:pt x="36" y="12"/>
                  </a:lnTo>
                  <a:lnTo>
                    <a:pt x="36" y="12"/>
                  </a:lnTo>
                  <a:lnTo>
                    <a:pt x="36" y="14"/>
                  </a:lnTo>
                  <a:lnTo>
                    <a:pt x="36" y="16"/>
                  </a:lnTo>
                  <a:lnTo>
                    <a:pt x="36" y="16"/>
                  </a:lnTo>
                  <a:lnTo>
                    <a:pt x="36" y="18"/>
                  </a:lnTo>
                  <a:lnTo>
                    <a:pt x="36" y="20"/>
                  </a:lnTo>
                  <a:lnTo>
                    <a:pt x="34" y="20"/>
                  </a:lnTo>
                  <a:lnTo>
                    <a:pt x="34" y="20"/>
                  </a:lnTo>
                  <a:lnTo>
                    <a:pt x="32" y="18"/>
                  </a:lnTo>
                  <a:lnTo>
                    <a:pt x="32" y="16"/>
                  </a:lnTo>
                  <a:lnTo>
                    <a:pt x="32" y="16"/>
                  </a:lnTo>
                  <a:lnTo>
                    <a:pt x="32" y="14"/>
                  </a:lnTo>
                  <a:lnTo>
                    <a:pt x="34" y="14"/>
                  </a:lnTo>
                  <a:lnTo>
                    <a:pt x="34" y="12"/>
                  </a:lnTo>
                  <a:lnTo>
                    <a:pt x="34" y="10"/>
                  </a:lnTo>
                  <a:lnTo>
                    <a:pt x="32" y="8"/>
                  </a:lnTo>
                  <a:lnTo>
                    <a:pt x="32" y="6"/>
                  </a:lnTo>
                  <a:lnTo>
                    <a:pt x="32" y="6"/>
                  </a:lnTo>
                  <a:lnTo>
                    <a:pt x="32" y="4"/>
                  </a:lnTo>
                  <a:lnTo>
                    <a:pt x="28" y="6"/>
                  </a:lnTo>
                  <a:lnTo>
                    <a:pt x="24" y="10"/>
                  </a:lnTo>
                  <a:lnTo>
                    <a:pt x="22" y="14"/>
                  </a:lnTo>
                  <a:lnTo>
                    <a:pt x="20" y="16"/>
                  </a:lnTo>
                  <a:lnTo>
                    <a:pt x="18" y="16"/>
                  </a:lnTo>
                  <a:lnTo>
                    <a:pt x="18" y="18"/>
                  </a:lnTo>
                  <a:lnTo>
                    <a:pt x="14" y="18"/>
                  </a:lnTo>
                  <a:lnTo>
                    <a:pt x="10" y="20"/>
                  </a:lnTo>
                  <a:lnTo>
                    <a:pt x="6" y="24"/>
                  </a:lnTo>
                  <a:lnTo>
                    <a:pt x="2" y="26"/>
                  </a:lnTo>
                  <a:lnTo>
                    <a:pt x="0" y="30"/>
                  </a:lnTo>
                  <a:lnTo>
                    <a:pt x="0" y="30"/>
                  </a:lnTo>
                  <a:lnTo>
                    <a:pt x="0" y="32"/>
                  </a:lnTo>
                  <a:lnTo>
                    <a:pt x="0" y="36"/>
                  </a:lnTo>
                  <a:lnTo>
                    <a:pt x="0" y="42"/>
                  </a:lnTo>
                  <a:lnTo>
                    <a:pt x="0" y="46"/>
                  </a:lnTo>
                  <a:lnTo>
                    <a:pt x="2" y="48"/>
                  </a:lnTo>
                  <a:lnTo>
                    <a:pt x="2" y="48"/>
                  </a:lnTo>
                  <a:lnTo>
                    <a:pt x="2" y="50"/>
                  </a:lnTo>
                  <a:lnTo>
                    <a:pt x="4" y="54"/>
                  </a:lnTo>
                  <a:lnTo>
                    <a:pt x="4" y="58"/>
                  </a:lnTo>
                  <a:lnTo>
                    <a:pt x="2" y="60"/>
                  </a:lnTo>
                  <a:lnTo>
                    <a:pt x="2" y="62"/>
                  </a:lnTo>
                  <a:lnTo>
                    <a:pt x="2" y="64"/>
                  </a:lnTo>
                  <a:lnTo>
                    <a:pt x="0" y="68"/>
                  </a:lnTo>
                  <a:lnTo>
                    <a:pt x="0" y="72"/>
                  </a:lnTo>
                  <a:lnTo>
                    <a:pt x="2" y="76"/>
                  </a:lnTo>
                  <a:lnTo>
                    <a:pt x="2" y="80"/>
                  </a:lnTo>
                  <a:lnTo>
                    <a:pt x="6" y="84"/>
                  </a:lnTo>
                  <a:lnTo>
                    <a:pt x="12" y="86"/>
                  </a:lnTo>
                  <a:lnTo>
                    <a:pt x="44" y="90"/>
                  </a:lnTo>
                  <a:lnTo>
                    <a:pt x="48" y="98"/>
                  </a:lnTo>
                  <a:lnTo>
                    <a:pt x="48" y="98"/>
                  </a:lnTo>
                  <a:lnTo>
                    <a:pt x="52" y="98"/>
                  </a:lnTo>
                  <a:lnTo>
                    <a:pt x="56" y="98"/>
                  </a:lnTo>
                  <a:lnTo>
                    <a:pt x="60" y="98"/>
                  </a:lnTo>
                  <a:lnTo>
                    <a:pt x="60" y="98"/>
                  </a:lnTo>
                  <a:lnTo>
                    <a:pt x="62" y="96"/>
                  </a:lnTo>
                  <a:lnTo>
                    <a:pt x="62" y="96"/>
                  </a:lnTo>
                  <a:lnTo>
                    <a:pt x="64" y="96"/>
                  </a:lnTo>
                  <a:lnTo>
                    <a:pt x="66" y="96"/>
                  </a:lnTo>
                  <a:lnTo>
                    <a:pt x="66" y="98"/>
                  </a:lnTo>
                  <a:lnTo>
                    <a:pt x="66" y="102"/>
                  </a:lnTo>
                  <a:lnTo>
                    <a:pt x="66" y="102"/>
                  </a:lnTo>
                  <a:lnTo>
                    <a:pt x="64" y="104"/>
                  </a:lnTo>
                  <a:lnTo>
                    <a:pt x="62" y="106"/>
                  </a:lnTo>
                  <a:lnTo>
                    <a:pt x="60" y="108"/>
                  </a:lnTo>
                  <a:lnTo>
                    <a:pt x="60" y="112"/>
                  </a:lnTo>
                  <a:lnTo>
                    <a:pt x="58" y="116"/>
                  </a:lnTo>
                  <a:lnTo>
                    <a:pt x="60" y="122"/>
                  </a:lnTo>
                  <a:lnTo>
                    <a:pt x="62" y="128"/>
                  </a:lnTo>
                  <a:lnTo>
                    <a:pt x="68" y="132"/>
                  </a:lnTo>
                  <a:lnTo>
                    <a:pt x="60" y="140"/>
                  </a:lnTo>
                  <a:lnTo>
                    <a:pt x="62" y="140"/>
                  </a:lnTo>
                  <a:lnTo>
                    <a:pt x="62" y="144"/>
                  </a:lnTo>
                  <a:lnTo>
                    <a:pt x="64" y="148"/>
                  </a:lnTo>
                  <a:lnTo>
                    <a:pt x="66" y="154"/>
                  </a:lnTo>
                  <a:lnTo>
                    <a:pt x="68" y="160"/>
                  </a:lnTo>
                  <a:lnTo>
                    <a:pt x="68" y="164"/>
                  </a:lnTo>
                  <a:lnTo>
                    <a:pt x="80" y="166"/>
                  </a:lnTo>
                  <a:lnTo>
                    <a:pt x="98" y="172"/>
                  </a:lnTo>
                  <a:lnTo>
                    <a:pt x="116" y="152"/>
                  </a:lnTo>
                  <a:lnTo>
                    <a:pt x="124" y="148"/>
                  </a:lnTo>
                  <a:lnTo>
                    <a:pt x="124" y="140"/>
                  </a:lnTo>
                  <a:lnTo>
                    <a:pt x="122" y="140"/>
                  </a:lnTo>
                  <a:lnTo>
                    <a:pt x="122" y="140"/>
                  </a:lnTo>
                  <a:lnTo>
                    <a:pt x="118" y="140"/>
                  </a:lnTo>
                  <a:lnTo>
                    <a:pt x="116" y="140"/>
                  </a:lnTo>
                  <a:lnTo>
                    <a:pt x="114" y="140"/>
                  </a:lnTo>
                  <a:lnTo>
                    <a:pt x="112" y="138"/>
                  </a:lnTo>
                  <a:lnTo>
                    <a:pt x="112" y="136"/>
                  </a:lnTo>
                  <a:lnTo>
                    <a:pt x="112" y="130"/>
                  </a:lnTo>
                  <a:lnTo>
                    <a:pt x="110" y="128"/>
                  </a:lnTo>
                  <a:lnTo>
                    <a:pt x="108" y="126"/>
                  </a:lnTo>
                  <a:lnTo>
                    <a:pt x="106" y="124"/>
                  </a:lnTo>
                  <a:lnTo>
                    <a:pt x="104" y="124"/>
                  </a:lnTo>
                  <a:lnTo>
                    <a:pt x="104" y="124"/>
                  </a:lnTo>
                  <a:lnTo>
                    <a:pt x="104" y="122"/>
                  </a:lnTo>
                  <a:lnTo>
                    <a:pt x="104" y="118"/>
                  </a:lnTo>
                  <a:lnTo>
                    <a:pt x="106" y="118"/>
                  </a:lnTo>
                  <a:lnTo>
                    <a:pt x="108" y="120"/>
                  </a:lnTo>
                  <a:lnTo>
                    <a:pt x="114" y="122"/>
                  </a:lnTo>
                  <a:lnTo>
                    <a:pt x="126" y="124"/>
                  </a:lnTo>
                  <a:lnTo>
                    <a:pt x="128" y="130"/>
                  </a:lnTo>
                  <a:lnTo>
                    <a:pt x="144" y="128"/>
                  </a:lnTo>
                  <a:lnTo>
                    <a:pt x="144" y="124"/>
                  </a:lnTo>
                  <a:lnTo>
                    <a:pt x="152" y="120"/>
                  </a:lnTo>
                  <a:lnTo>
                    <a:pt x="154" y="120"/>
                  </a:lnTo>
                  <a:lnTo>
                    <a:pt x="156" y="122"/>
                  </a:lnTo>
                  <a:lnTo>
                    <a:pt x="158" y="122"/>
                  </a:lnTo>
                  <a:lnTo>
                    <a:pt x="160" y="120"/>
                  </a:lnTo>
                  <a:lnTo>
                    <a:pt x="162" y="120"/>
                  </a:lnTo>
                  <a:lnTo>
                    <a:pt x="164" y="118"/>
                  </a:lnTo>
                  <a:lnTo>
                    <a:pt x="164" y="116"/>
                  </a:lnTo>
                  <a:lnTo>
                    <a:pt x="156" y="100"/>
                  </a:lnTo>
                  <a:lnTo>
                    <a:pt x="156" y="98"/>
                  </a:lnTo>
                  <a:lnTo>
                    <a:pt x="154" y="96"/>
                  </a:lnTo>
                  <a:lnTo>
                    <a:pt x="154" y="90"/>
                  </a:lnTo>
                  <a:lnTo>
                    <a:pt x="154" y="84"/>
                  </a:lnTo>
                  <a:lnTo>
                    <a:pt x="156" y="78"/>
                  </a:lnTo>
                  <a:lnTo>
                    <a:pt x="166" y="76"/>
                  </a:lnTo>
                  <a:lnTo>
                    <a:pt x="164" y="64"/>
                  </a:lnTo>
                  <a:lnTo>
                    <a:pt x="164" y="64"/>
                  </a:lnTo>
                  <a:lnTo>
                    <a:pt x="168" y="62"/>
                  </a:lnTo>
                  <a:lnTo>
                    <a:pt x="170" y="62"/>
                  </a:lnTo>
                  <a:lnTo>
                    <a:pt x="174" y="60"/>
                  </a:lnTo>
                  <a:lnTo>
                    <a:pt x="176" y="58"/>
                  </a:lnTo>
                  <a:lnTo>
                    <a:pt x="176" y="5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65" name="Freeform 326"/>
            <p:cNvSpPr/>
            <p:nvPr/>
          </p:nvSpPr>
          <p:spPr bwMode="gray">
            <a:xfrm>
              <a:off x="4679" y="2996"/>
              <a:ext cx="52" cy="86"/>
            </a:xfrm>
            <a:custGeom>
              <a:avLst/>
              <a:gdLst/>
              <a:ahLst/>
              <a:cxnLst>
                <a:cxn ang="0">
                  <a:pos x="52" y="28"/>
                </a:cxn>
                <a:cxn ang="0">
                  <a:pos x="52" y="28"/>
                </a:cxn>
                <a:cxn ang="0">
                  <a:pos x="48" y="26"/>
                </a:cxn>
                <a:cxn ang="0">
                  <a:pos x="46" y="22"/>
                </a:cxn>
                <a:cxn ang="0">
                  <a:pos x="40" y="16"/>
                </a:cxn>
                <a:cxn ang="0">
                  <a:pos x="34" y="12"/>
                </a:cxn>
                <a:cxn ang="0">
                  <a:pos x="28" y="6"/>
                </a:cxn>
                <a:cxn ang="0">
                  <a:pos x="22" y="0"/>
                </a:cxn>
                <a:cxn ang="0">
                  <a:pos x="22" y="0"/>
                </a:cxn>
                <a:cxn ang="0">
                  <a:pos x="20" y="2"/>
                </a:cxn>
                <a:cxn ang="0">
                  <a:pos x="16" y="4"/>
                </a:cxn>
                <a:cxn ang="0">
                  <a:pos x="14" y="4"/>
                </a:cxn>
                <a:cxn ang="0">
                  <a:pos x="10" y="6"/>
                </a:cxn>
                <a:cxn ang="0">
                  <a:pos x="10" y="6"/>
                </a:cxn>
                <a:cxn ang="0">
                  <a:pos x="12" y="18"/>
                </a:cxn>
                <a:cxn ang="0">
                  <a:pos x="2" y="20"/>
                </a:cxn>
                <a:cxn ang="0">
                  <a:pos x="0" y="26"/>
                </a:cxn>
                <a:cxn ang="0">
                  <a:pos x="0" y="32"/>
                </a:cxn>
                <a:cxn ang="0">
                  <a:pos x="0" y="38"/>
                </a:cxn>
                <a:cxn ang="0">
                  <a:pos x="2" y="40"/>
                </a:cxn>
                <a:cxn ang="0">
                  <a:pos x="2" y="42"/>
                </a:cxn>
                <a:cxn ang="0">
                  <a:pos x="10" y="58"/>
                </a:cxn>
                <a:cxn ang="0">
                  <a:pos x="14" y="58"/>
                </a:cxn>
                <a:cxn ang="0">
                  <a:pos x="16" y="60"/>
                </a:cxn>
                <a:cxn ang="0">
                  <a:pos x="16" y="62"/>
                </a:cxn>
                <a:cxn ang="0">
                  <a:pos x="18" y="66"/>
                </a:cxn>
                <a:cxn ang="0">
                  <a:pos x="18" y="70"/>
                </a:cxn>
                <a:cxn ang="0">
                  <a:pos x="18" y="72"/>
                </a:cxn>
                <a:cxn ang="0">
                  <a:pos x="16" y="74"/>
                </a:cxn>
                <a:cxn ang="0">
                  <a:pos x="16" y="78"/>
                </a:cxn>
                <a:cxn ang="0">
                  <a:pos x="16" y="80"/>
                </a:cxn>
                <a:cxn ang="0">
                  <a:pos x="16" y="84"/>
                </a:cxn>
                <a:cxn ang="0">
                  <a:pos x="18" y="86"/>
                </a:cxn>
                <a:cxn ang="0">
                  <a:pos x="24" y="84"/>
                </a:cxn>
                <a:cxn ang="0">
                  <a:pos x="26" y="84"/>
                </a:cxn>
                <a:cxn ang="0">
                  <a:pos x="36" y="82"/>
                </a:cxn>
                <a:cxn ang="0">
                  <a:pos x="40" y="82"/>
                </a:cxn>
                <a:cxn ang="0">
                  <a:pos x="46" y="82"/>
                </a:cxn>
                <a:cxn ang="0">
                  <a:pos x="46" y="82"/>
                </a:cxn>
                <a:cxn ang="0">
                  <a:pos x="44" y="80"/>
                </a:cxn>
                <a:cxn ang="0">
                  <a:pos x="42" y="78"/>
                </a:cxn>
                <a:cxn ang="0">
                  <a:pos x="42" y="74"/>
                </a:cxn>
                <a:cxn ang="0">
                  <a:pos x="40" y="64"/>
                </a:cxn>
                <a:cxn ang="0">
                  <a:pos x="36" y="62"/>
                </a:cxn>
                <a:cxn ang="0">
                  <a:pos x="36" y="62"/>
                </a:cxn>
                <a:cxn ang="0">
                  <a:pos x="34" y="58"/>
                </a:cxn>
                <a:cxn ang="0">
                  <a:pos x="32" y="54"/>
                </a:cxn>
                <a:cxn ang="0">
                  <a:pos x="32" y="50"/>
                </a:cxn>
                <a:cxn ang="0">
                  <a:pos x="32" y="44"/>
                </a:cxn>
                <a:cxn ang="0">
                  <a:pos x="34" y="40"/>
                </a:cxn>
                <a:cxn ang="0">
                  <a:pos x="38" y="40"/>
                </a:cxn>
                <a:cxn ang="0">
                  <a:pos x="40" y="40"/>
                </a:cxn>
                <a:cxn ang="0">
                  <a:pos x="42" y="42"/>
                </a:cxn>
                <a:cxn ang="0">
                  <a:pos x="44" y="42"/>
                </a:cxn>
                <a:cxn ang="0">
                  <a:pos x="44" y="40"/>
                </a:cxn>
                <a:cxn ang="0">
                  <a:pos x="46" y="38"/>
                </a:cxn>
                <a:cxn ang="0">
                  <a:pos x="46" y="38"/>
                </a:cxn>
                <a:cxn ang="0">
                  <a:pos x="46" y="36"/>
                </a:cxn>
                <a:cxn ang="0">
                  <a:pos x="48" y="34"/>
                </a:cxn>
                <a:cxn ang="0">
                  <a:pos x="48" y="32"/>
                </a:cxn>
                <a:cxn ang="0">
                  <a:pos x="52" y="28"/>
                </a:cxn>
              </a:cxnLst>
              <a:rect l="0" t="0" r="r" b="b"/>
              <a:pathLst>
                <a:path w="52" h="86">
                  <a:moveTo>
                    <a:pt x="52" y="28"/>
                  </a:moveTo>
                  <a:lnTo>
                    <a:pt x="52" y="28"/>
                  </a:lnTo>
                  <a:lnTo>
                    <a:pt x="48" y="26"/>
                  </a:lnTo>
                  <a:lnTo>
                    <a:pt x="46" y="22"/>
                  </a:lnTo>
                  <a:lnTo>
                    <a:pt x="40" y="16"/>
                  </a:lnTo>
                  <a:lnTo>
                    <a:pt x="34" y="12"/>
                  </a:lnTo>
                  <a:lnTo>
                    <a:pt x="28" y="6"/>
                  </a:lnTo>
                  <a:lnTo>
                    <a:pt x="22" y="0"/>
                  </a:lnTo>
                  <a:lnTo>
                    <a:pt x="22" y="0"/>
                  </a:lnTo>
                  <a:lnTo>
                    <a:pt x="20" y="2"/>
                  </a:lnTo>
                  <a:lnTo>
                    <a:pt x="16" y="4"/>
                  </a:lnTo>
                  <a:lnTo>
                    <a:pt x="14" y="4"/>
                  </a:lnTo>
                  <a:lnTo>
                    <a:pt x="10" y="6"/>
                  </a:lnTo>
                  <a:lnTo>
                    <a:pt x="10" y="6"/>
                  </a:lnTo>
                  <a:lnTo>
                    <a:pt x="12" y="18"/>
                  </a:lnTo>
                  <a:lnTo>
                    <a:pt x="2" y="20"/>
                  </a:lnTo>
                  <a:lnTo>
                    <a:pt x="0" y="26"/>
                  </a:lnTo>
                  <a:lnTo>
                    <a:pt x="0" y="32"/>
                  </a:lnTo>
                  <a:lnTo>
                    <a:pt x="0" y="38"/>
                  </a:lnTo>
                  <a:lnTo>
                    <a:pt x="2" y="40"/>
                  </a:lnTo>
                  <a:lnTo>
                    <a:pt x="2" y="42"/>
                  </a:lnTo>
                  <a:lnTo>
                    <a:pt x="10" y="58"/>
                  </a:lnTo>
                  <a:lnTo>
                    <a:pt x="14" y="58"/>
                  </a:lnTo>
                  <a:lnTo>
                    <a:pt x="16" y="60"/>
                  </a:lnTo>
                  <a:lnTo>
                    <a:pt x="16" y="62"/>
                  </a:lnTo>
                  <a:lnTo>
                    <a:pt x="18" y="66"/>
                  </a:lnTo>
                  <a:lnTo>
                    <a:pt x="18" y="70"/>
                  </a:lnTo>
                  <a:lnTo>
                    <a:pt x="18" y="72"/>
                  </a:lnTo>
                  <a:lnTo>
                    <a:pt x="16" y="74"/>
                  </a:lnTo>
                  <a:lnTo>
                    <a:pt x="16" y="78"/>
                  </a:lnTo>
                  <a:lnTo>
                    <a:pt x="16" y="80"/>
                  </a:lnTo>
                  <a:lnTo>
                    <a:pt x="16" y="84"/>
                  </a:lnTo>
                  <a:lnTo>
                    <a:pt x="18" y="86"/>
                  </a:lnTo>
                  <a:lnTo>
                    <a:pt x="24" y="84"/>
                  </a:lnTo>
                  <a:lnTo>
                    <a:pt x="26" y="84"/>
                  </a:lnTo>
                  <a:lnTo>
                    <a:pt x="36" y="82"/>
                  </a:lnTo>
                  <a:lnTo>
                    <a:pt x="40" y="82"/>
                  </a:lnTo>
                  <a:lnTo>
                    <a:pt x="46" y="82"/>
                  </a:lnTo>
                  <a:lnTo>
                    <a:pt x="46" y="82"/>
                  </a:lnTo>
                  <a:lnTo>
                    <a:pt x="44" y="80"/>
                  </a:lnTo>
                  <a:lnTo>
                    <a:pt x="42" y="78"/>
                  </a:lnTo>
                  <a:lnTo>
                    <a:pt x="42" y="74"/>
                  </a:lnTo>
                  <a:lnTo>
                    <a:pt x="40" y="64"/>
                  </a:lnTo>
                  <a:lnTo>
                    <a:pt x="36" y="62"/>
                  </a:lnTo>
                  <a:lnTo>
                    <a:pt x="36" y="62"/>
                  </a:lnTo>
                  <a:lnTo>
                    <a:pt x="34" y="58"/>
                  </a:lnTo>
                  <a:lnTo>
                    <a:pt x="32" y="54"/>
                  </a:lnTo>
                  <a:lnTo>
                    <a:pt x="32" y="50"/>
                  </a:lnTo>
                  <a:lnTo>
                    <a:pt x="32" y="44"/>
                  </a:lnTo>
                  <a:lnTo>
                    <a:pt x="34" y="40"/>
                  </a:lnTo>
                  <a:lnTo>
                    <a:pt x="38" y="40"/>
                  </a:lnTo>
                  <a:lnTo>
                    <a:pt x="40" y="40"/>
                  </a:lnTo>
                  <a:lnTo>
                    <a:pt x="42" y="42"/>
                  </a:lnTo>
                  <a:lnTo>
                    <a:pt x="44" y="42"/>
                  </a:lnTo>
                  <a:lnTo>
                    <a:pt x="44" y="40"/>
                  </a:lnTo>
                  <a:lnTo>
                    <a:pt x="46" y="38"/>
                  </a:lnTo>
                  <a:lnTo>
                    <a:pt x="46" y="38"/>
                  </a:lnTo>
                  <a:lnTo>
                    <a:pt x="46" y="36"/>
                  </a:lnTo>
                  <a:lnTo>
                    <a:pt x="48" y="34"/>
                  </a:lnTo>
                  <a:lnTo>
                    <a:pt x="48" y="32"/>
                  </a:lnTo>
                  <a:lnTo>
                    <a:pt x="52" y="2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66" name="Freeform 327"/>
            <p:cNvSpPr/>
            <p:nvPr/>
          </p:nvSpPr>
          <p:spPr bwMode="gray">
            <a:xfrm>
              <a:off x="4711" y="3024"/>
              <a:ext cx="46" cy="56"/>
            </a:xfrm>
            <a:custGeom>
              <a:avLst/>
              <a:gdLst/>
              <a:ahLst/>
              <a:cxnLst>
                <a:cxn ang="0">
                  <a:pos x="20" y="0"/>
                </a:cxn>
                <a:cxn ang="0">
                  <a:pos x="28" y="4"/>
                </a:cxn>
                <a:cxn ang="0">
                  <a:pos x="36" y="8"/>
                </a:cxn>
                <a:cxn ang="0">
                  <a:pos x="46" y="10"/>
                </a:cxn>
                <a:cxn ang="0">
                  <a:pos x="44" y="16"/>
                </a:cxn>
                <a:cxn ang="0">
                  <a:pos x="44" y="16"/>
                </a:cxn>
                <a:cxn ang="0">
                  <a:pos x="42" y="18"/>
                </a:cxn>
                <a:cxn ang="0">
                  <a:pos x="40" y="20"/>
                </a:cxn>
                <a:cxn ang="0">
                  <a:pos x="38" y="22"/>
                </a:cxn>
                <a:cxn ang="0">
                  <a:pos x="38" y="24"/>
                </a:cxn>
                <a:cxn ang="0">
                  <a:pos x="36" y="26"/>
                </a:cxn>
                <a:cxn ang="0">
                  <a:pos x="36" y="28"/>
                </a:cxn>
                <a:cxn ang="0">
                  <a:pos x="38" y="30"/>
                </a:cxn>
                <a:cxn ang="0">
                  <a:pos x="38" y="30"/>
                </a:cxn>
                <a:cxn ang="0">
                  <a:pos x="40" y="32"/>
                </a:cxn>
                <a:cxn ang="0">
                  <a:pos x="42" y="36"/>
                </a:cxn>
                <a:cxn ang="0">
                  <a:pos x="42" y="38"/>
                </a:cxn>
                <a:cxn ang="0">
                  <a:pos x="42" y="38"/>
                </a:cxn>
                <a:cxn ang="0">
                  <a:pos x="40" y="42"/>
                </a:cxn>
                <a:cxn ang="0">
                  <a:pos x="40" y="44"/>
                </a:cxn>
                <a:cxn ang="0">
                  <a:pos x="40" y="46"/>
                </a:cxn>
                <a:cxn ang="0">
                  <a:pos x="40" y="48"/>
                </a:cxn>
                <a:cxn ang="0">
                  <a:pos x="40" y="50"/>
                </a:cxn>
                <a:cxn ang="0">
                  <a:pos x="38" y="52"/>
                </a:cxn>
                <a:cxn ang="0">
                  <a:pos x="36" y="52"/>
                </a:cxn>
                <a:cxn ang="0">
                  <a:pos x="34" y="52"/>
                </a:cxn>
                <a:cxn ang="0">
                  <a:pos x="34" y="52"/>
                </a:cxn>
                <a:cxn ang="0">
                  <a:pos x="32" y="50"/>
                </a:cxn>
                <a:cxn ang="0">
                  <a:pos x="28" y="50"/>
                </a:cxn>
                <a:cxn ang="0">
                  <a:pos x="26" y="52"/>
                </a:cxn>
                <a:cxn ang="0">
                  <a:pos x="24" y="52"/>
                </a:cxn>
                <a:cxn ang="0">
                  <a:pos x="20" y="50"/>
                </a:cxn>
                <a:cxn ang="0">
                  <a:pos x="20" y="50"/>
                </a:cxn>
                <a:cxn ang="0">
                  <a:pos x="18" y="54"/>
                </a:cxn>
                <a:cxn ang="0">
                  <a:pos x="20" y="56"/>
                </a:cxn>
                <a:cxn ang="0">
                  <a:pos x="14" y="54"/>
                </a:cxn>
                <a:cxn ang="0">
                  <a:pos x="14" y="54"/>
                </a:cxn>
                <a:cxn ang="0">
                  <a:pos x="12" y="52"/>
                </a:cxn>
                <a:cxn ang="0">
                  <a:pos x="10" y="50"/>
                </a:cxn>
                <a:cxn ang="0">
                  <a:pos x="10" y="46"/>
                </a:cxn>
                <a:cxn ang="0">
                  <a:pos x="8" y="36"/>
                </a:cxn>
                <a:cxn ang="0">
                  <a:pos x="4" y="34"/>
                </a:cxn>
                <a:cxn ang="0">
                  <a:pos x="4" y="34"/>
                </a:cxn>
                <a:cxn ang="0">
                  <a:pos x="2" y="30"/>
                </a:cxn>
                <a:cxn ang="0">
                  <a:pos x="0" y="26"/>
                </a:cxn>
                <a:cxn ang="0">
                  <a:pos x="0" y="22"/>
                </a:cxn>
                <a:cxn ang="0">
                  <a:pos x="0" y="16"/>
                </a:cxn>
                <a:cxn ang="0">
                  <a:pos x="2" y="12"/>
                </a:cxn>
                <a:cxn ang="0">
                  <a:pos x="6" y="12"/>
                </a:cxn>
                <a:cxn ang="0">
                  <a:pos x="8" y="12"/>
                </a:cxn>
                <a:cxn ang="0">
                  <a:pos x="10" y="14"/>
                </a:cxn>
                <a:cxn ang="0">
                  <a:pos x="12" y="14"/>
                </a:cxn>
                <a:cxn ang="0">
                  <a:pos x="12" y="12"/>
                </a:cxn>
                <a:cxn ang="0">
                  <a:pos x="14" y="10"/>
                </a:cxn>
                <a:cxn ang="0">
                  <a:pos x="14" y="10"/>
                </a:cxn>
                <a:cxn ang="0">
                  <a:pos x="14" y="8"/>
                </a:cxn>
                <a:cxn ang="0">
                  <a:pos x="16" y="6"/>
                </a:cxn>
                <a:cxn ang="0">
                  <a:pos x="16" y="4"/>
                </a:cxn>
                <a:cxn ang="0">
                  <a:pos x="20" y="0"/>
                </a:cxn>
              </a:cxnLst>
              <a:rect l="0" t="0" r="r" b="b"/>
              <a:pathLst>
                <a:path w="46" h="56">
                  <a:moveTo>
                    <a:pt x="20" y="0"/>
                  </a:moveTo>
                  <a:lnTo>
                    <a:pt x="28" y="4"/>
                  </a:lnTo>
                  <a:lnTo>
                    <a:pt x="36" y="8"/>
                  </a:lnTo>
                  <a:lnTo>
                    <a:pt x="46" y="10"/>
                  </a:lnTo>
                  <a:lnTo>
                    <a:pt x="44" y="16"/>
                  </a:lnTo>
                  <a:lnTo>
                    <a:pt x="44" y="16"/>
                  </a:lnTo>
                  <a:lnTo>
                    <a:pt x="42" y="18"/>
                  </a:lnTo>
                  <a:lnTo>
                    <a:pt x="40" y="20"/>
                  </a:lnTo>
                  <a:lnTo>
                    <a:pt x="38" y="22"/>
                  </a:lnTo>
                  <a:lnTo>
                    <a:pt x="38" y="24"/>
                  </a:lnTo>
                  <a:lnTo>
                    <a:pt x="36" y="26"/>
                  </a:lnTo>
                  <a:lnTo>
                    <a:pt x="36" y="28"/>
                  </a:lnTo>
                  <a:lnTo>
                    <a:pt x="38" y="30"/>
                  </a:lnTo>
                  <a:lnTo>
                    <a:pt x="38" y="30"/>
                  </a:lnTo>
                  <a:lnTo>
                    <a:pt x="40" y="32"/>
                  </a:lnTo>
                  <a:lnTo>
                    <a:pt x="42" y="36"/>
                  </a:lnTo>
                  <a:lnTo>
                    <a:pt x="42" y="38"/>
                  </a:lnTo>
                  <a:lnTo>
                    <a:pt x="42" y="38"/>
                  </a:lnTo>
                  <a:lnTo>
                    <a:pt x="40" y="42"/>
                  </a:lnTo>
                  <a:lnTo>
                    <a:pt x="40" y="44"/>
                  </a:lnTo>
                  <a:lnTo>
                    <a:pt x="40" y="46"/>
                  </a:lnTo>
                  <a:lnTo>
                    <a:pt x="40" y="48"/>
                  </a:lnTo>
                  <a:lnTo>
                    <a:pt x="40" y="50"/>
                  </a:lnTo>
                  <a:lnTo>
                    <a:pt x="38" y="52"/>
                  </a:lnTo>
                  <a:lnTo>
                    <a:pt x="36" y="52"/>
                  </a:lnTo>
                  <a:lnTo>
                    <a:pt x="34" y="52"/>
                  </a:lnTo>
                  <a:lnTo>
                    <a:pt x="34" y="52"/>
                  </a:lnTo>
                  <a:lnTo>
                    <a:pt x="32" y="50"/>
                  </a:lnTo>
                  <a:lnTo>
                    <a:pt x="28" y="50"/>
                  </a:lnTo>
                  <a:lnTo>
                    <a:pt x="26" y="52"/>
                  </a:lnTo>
                  <a:lnTo>
                    <a:pt x="24" y="52"/>
                  </a:lnTo>
                  <a:lnTo>
                    <a:pt x="20" y="50"/>
                  </a:lnTo>
                  <a:lnTo>
                    <a:pt x="20" y="50"/>
                  </a:lnTo>
                  <a:lnTo>
                    <a:pt x="18" y="54"/>
                  </a:lnTo>
                  <a:lnTo>
                    <a:pt x="20" y="56"/>
                  </a:lnTo>
                  <a:lnTo>
                    <a:pt x="14" y="54"/>
                  </a:lnTo>
                  <a:lnTo>
                    <a:pt x="14" y="54"/>
                  </a:lnTo>
                  <a:lnTo>
                    <a:pt x="12" y="52"/>
                  </a:lnTo>
                  <a:lnTo>
                    <a:pt x="10" y="50"/>
                  </a:lnTo>
                  <a:lnTo>
                    <a:pt x="10" y="46"/>
                  </a:lnTo>
                  <a:lnTo>
                    <a:pt x="8" y="36"/>
                  </a:lnTo>
                  <a:lnTo>
                    <a:pt x="4" y="34"/>
                  </a:lnTo>
                  <a:lnTo>
                    <a:pt x="4" y="34"/>
                  </a:lnTo>
                  <a:lnTo>
                    <a:pt x="2" y="30"/>
                  </a:lnTo>
                  <a:lnTo>
                    <a:pt x="0" y="26"/>
                  </a:lnTo>
                  <a:lnTo>
                    <a:pt x="0" y="22"/>
                  </a:lnTo>
                  <a:lnTo>
                    <a:pt x="0" y="16"/>
                  </a:lnTo>
                  <a:lnTo>
                    <a:pt x="2" y="12"/>
                  </a:lnTo>
                  <a:lnTo>
                    <a:pt x="6" y="12"/>
                  </a:lnTo>
                  <a:lnTo>
                    <a:pt x="8" y="12"/>
                  </a:lnTo>
                  <a:lnTo>
                    <a:pt x="10" y="14"/>
                  </a:lnTo>
                  <a:lnTo>
                    <a:pt x="12" y="14"/>
                  </a:lnTo>
                  <a:lnTo>
                    <a:pt x="12" y="12"/>
                  </a:lnTo>
                  <a:lnTo>
                    <a:pt x="14" y="10"/>
                  </a:lnTo>
                  <a:lnTo>
                    <a:pt x="14" y="10"/>
                  </a:lnTo>
                  <a:lnTo>
                    <a:pt x="14" y="8"/>
                  </a:lnTo>
                  <a:lnTo>
                    <a:pt x="16" y="6"/>
                  </a:lnTo>
                  <a:lnTo>
                    <a:pt x="16" y="4"/>
                  </a:lnTo>
                  <a:lnTo>
                    <a:pt x="20"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67" name="Freeform 328"/>
            <p:cNvSpPr/>
            <p:nvPr/>
          </p:nvSpPr>
          <p:spPr bwMode="gray">
            <a:xfrm>
              <a:off x="4747" y="3034"/>
              <a:ext cx="46" cy="42"/>
            </a:xfrm>
            <a:custGeom>
              <a:avLst/>
              <a:gdLst/>
              <a:ahLst/>
              <a:cxnLst>
                <a:cxn ang="0">
                  <a:pos x="46" y="18"/>
                </a:cxn>
                <a:cxn ang="0">
                  <a:pos x="38" y="12"/>
                </a:cxn>
                <a:cxn ang="0">
                  <a:pos x="32" y="8"/>
                </a:cxn>
                <a:cxn ang="0">
                  <a:pos x="20" y="4"/>
                </a:cxn>
                <a:cxn ang="0">
                  <a:pos x="10" y="0"/>
                </a:cxn>
                <a:cxn ang="0">
                  <a:pos x="8" y="2"/>
                </a:cxn>
                <a:cxn ang="0">
                  <a:pos x="8" y="6"/>
                </a:cxn>
                <a:cxn ang="0">
                  <a:pos x="8" y="6"/>
                </a:cxn>
                <a:cxn ang="0">
                  <a:pos x="6" y="8"/>
                </a:cxn>
                <a:cxn ang="0">
                  <a:pos x="4" y="10"/>
                </a:cxn>
                <a:cxn ang="0">
                  <a:pos x="2" y="12"/>
                </a:cxn>
                <a:cxn ang="0">
                  <a:pos x="2" y="14"/>
                </a:cxn>
                <a:cxn ang="0">
                  <a:pos x="0" y="16"/>
                </a:cxn>
                <a:cxn ang="0">
                  <a:pos x="0" y="18"/>
                </a:cxn>
                <a:cxn ang="0">
                  <a:pos x="2" y="20"/>
                </a:cxn>
                <a:cxn ang="0">
                  <a:pos x="2" y="20"/>
                </a:cxn>
                <a:cxn ang="0">
                  <a:pos x="4" y="22"/>
                </a:cxn>
                <a:cxn ang="0">
                  <a:pos x="6" y="26"/>
                </a:cxn>
                <a:cxn ang="0">
                  <a:pos x="6" y="28"/>
                </a:cxn>
                <a:cxn ang="0">
                  <a:pos x="6" y="28"/>
                </a:cxn>
                <a:cxn ang="0">
                  <a:pos x="4" y="32"/>
                </a:cxn>
                <a:cxn ang="0">
                  <a:pos x="4" y="34"/>
                </a:cxn>
                <a:cxn ang="0">
                  <a:pos x="4" y="36"/>
                </a:cxn>
                <a:cxn ang="0">
                  <a:pos x="4" y="38"/>
                </a:cxn>
                <a:cxn ang="0">
                  <a:pos x="4" y="40"/>
                </a:cxn>
                <a:cxn ang="0">
                  <a:pos x="2" y="40"/>
                </a:cxn>
                <a:cxn ang="0">
                  <a:pos x="2" y="42"/>
                </a:cxn>
                <a:cxn ang="0">
                  <a:pos x="4" y="42"/>
                </a:cxn>
                <a:cxn ang="0">
                  <a:pos x="8" y="42"/>
                </a:cxn>
                <a:cxn ang="0">
                  <a:pos x="8" y="42"/>
                </a:cxn>
                <a:cxn ang="0">
                  <a:pos x="10" y="40"/>
                </a:cxn>
                <a:cxn ang="0">
                  <a:pos x="10" y="40"/>
                </a:cxn>
                <a:cxn ang="0">
                  <a:pos x="12" y="40"/>
                </a:cxn>
                <a:cxn ang="0">
                  <a:pos x="14" y="40"/>
                </a:cxn>
                <a:cxn ang="0">
                  <a:pos x="16" y="40"/>
                </a:cxn>
                <a:cxn ang="0">
                  <a:pos x="16" y="40"/>
                </a:cxn>
                <a:cxn ang="0">
                  <a:pos x="18" y="40"/>
                </a:cxn>
                <a:cxn ang="0">
                  <a:pos x="20" y="40"/>
                </a:cxn>
                <a:cxn ang="0">
                  <a:pos x="22" y="42"/>
                </a:cxn>
                <a:cxn ang="0">
                  <a:pos x="24" y="42"/>
                </a:cxn>
                <a:cxn ang="0">
                  <a:pos x="26" y="42"/>
                </a:cxn>
                <a:cxn ang="0">
                  <a:pos x="26" y="42"/>
                </a:cxn>
                <a:cxn ang="0">
                  <a:pos x="28" y="42"/>
                </a:cxn>
                <a:cxn ang="0">
                  <a:pos x="28" y="40"/>
                </a:cxn>
                <a:cxn ang="0">
                  <a:pos x="30" y="38"/>
                </a:cxn>
                <a:cxn ang="0">
                  <a:pos x="30" y="36"/>
                </a:cxn>
                <a:cxn ang="0">
                  <a:pos x="32" y="32"/>
                </a:cxn>
                <a:cxn ang="0">
                  <a:pos x="34" y="28"/>
                </a:cxn>
                <a:cxn ang="0">
                  <a:pos x="36" y="26"/>
                </a:cxn>
                <a:cxn ang="0">
                  <a:pos x="40" y="26"/>
                </a:cxn>
                <a:cxn ang="0">
                  <a:pos x="42" y="22"/>
                </a:cxn>
                <a:cxn ang="0">
                  <a:pos x="46" y="18"/>
                </a:cxn>
              </a:cxnLst>
              <a:rect l="0" t="0" r="r" b="b"/>
              <a:pathLst>
                <a:path w="46" h="42">
                  <a:moveTo>
                    <a:pt x="46" y="18"/>
                  </a:moveTo>
                  <a:lnTo>
                    <a:pt x="38" y="12"/>
                  </a:lnTo>
                  <a:lnTo>
                    <a:pt x="32" y="8"/>
                  </a:lnTo>
                  <a:lnTo>
                    <a:pt x="20" y="4"/>
                  </a:lnTo>
                  <a:lnTo>
                    <a:pt x="10" y="0"/>
                  </a:lnTo>
                  <a:lnTo>
                    <a:pt x="8" y="2"/>
                  </a:lnTo>
                  <a:lnTo>
                    <a:pt x="8" y="6"/>
                  </a:lnTo>
                  <a:lnTo>
                    <a:pt x="8" y="6"/>
                  </a:lnTo>
                  <a:lnTo>
                    <a:pt x="6" y="8"/>
                  </a:lnTo>
                  <a:lnTo>
                    <a:pt x="4" y="10"/>
                  </a:lnTo>
                  <a:lnTo>
                    <a:pt x="2" y="12"/>
                  </a:lnTo>
                  <a:lnTo>
                    <a:pt x="2" y="14"/>
                  </a:lnTo>
                  <a:lnTo>
                    <a:pt x="0" y="16"/>
                  </a:lnTo>
                  <a:lnTo>
                    <a:pt x="0" y="18"/>
                  </a:lnTo>
                  <a:lnTo>
                    <a:pt x="2" y="20"/>
                  </a:lnTo>
                  <a:lnTo>
                    <a:pt x="2" y="20"/>
                  </a:lnTo>
                  <a:lnTo>
                    <a:pt x="4" y="22"/>
                  </a:lnTo>
                  <a:lnTo>
                    <a:pt x="6" y="26"/>
                  </a:lnTo>
                  <a:lnTo>
                    <a:pt x="6" y="28"/>
                  </a:lnTo>
                  <a:lnTo>
                    <a:pt x="6" y="28"/>
                  </a:lnTo>
                  <a:lnTo>
                    <a:pt x="4" y="32"/>
                  </a:lnTo>
                  <a:lnTo>
                    <a:pt x="4" y="34"/>
                  </a:lnTo>
                  <a:lnTo>
                    <a:pt x="4" y="36"/>
                  </a:lnTo>
                  <a:lnTo>
                    <a:pt x="4" y="38"/>
                  </a:lnTo>
                  <a:lnTo>
                    <a:pt x="4" y="40"/>
                  </a:lnTo>
                  <a:lnTo>
                    <a:pt x="2" y="40"/>
                  </a:lnTo>
                  <a:lnTo>
                    <a:pt x="2" y="42"/>
                  </a:lnTo>
                  <a:lnTo>
                    <a:pt x="4" y="42"/>
                  </a:lnTo>
                  <a:lnTo>
                    <a:pt x="8" y="42"/>
                  </a:lnTo>
                  <a:lnTo>
                    <a:pt x="8" y="42"/>
                  </a:lnTo>
                  <a:lnTo>
                    <a:pt x="10" y="40"/>
                  </a:lnTo>
                  <a:lnTo>
                    <a:pt x="10" y="40"/>
                  </a:lnTo>
                  <a:lnTo>
                    <a:pt x="12" y="40"/>
                  </a:lnTo>
                  <a:lnTo>
                    <a:pt x="14" y="40"/>
                  </a:lnTo>
                  <a:lnTo>
                    <a:pt x="16" y="40"/>
                  </a:lnTo>
                  <a:lnTo>
                    <a:pt x="16" y="40"/>
                  </a:lnTo>
                  <a:lnTo>
                    <a:pt x="18" y="40"/>
                  </a:lnTo>
                  <a:lnTo>
                    <a:pt x="20" y="40"/>
                  </a:lnTo>
                  <a:lnTo>
                    <a:pt x="22" y="42"/>
                  </a:lnTo>
                  <a:lnTo>
                    <a:pt x="24" y="42"/>
                  </a:lnTo>
                  <a:lnTo>
                    <a:pt x="26" y="42"/>
                  </a:lnTo>
                  <a:lnTo>
                    <a:pt x="26" y="42"/>
                  </a:lnTo>
                  <a:lnTo>
                    <a:pt x="28" y="42"/>
                  </a:lnTo>
                  <a:lnTo>
                    <a:pt x="28" y="40"/>
                  </a:lnTo>
                  <a:lnTo>
                    <a:pt x="30" y="38"/>
                  </a:lnTo>
                  <a:lnTo>
                    <a:pt x="30" y="36"/>
                  </a:lnTo>
                  <a:lnTo>
                    <a:pt x="32" y="32"/>
                  </a:lnTo>
                  <a:lnTo>
                    <a:pt x="34" y="28"/>
                  </a:lnTo>
                  <a:lnTo>
                    <a:pt x="36" y="26"/>
                  </a:lnTo>
                  <a:lnTo>
                    <a:pt x="40" y="26"/>
                  </a:lnTo>
                  <a:lnTo>
                    <a:pt x="42" y="22"/>
                  </a:lnTo>
                  <a:lnTo>
                    <a:pt x="46" y="1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68" name="Freeform 329"/>
            <p:cNvSpPr/>
            <p:nvPr/>
          </p:nvSpPr>
          <p:spPr bwMode="gray">
            <a:xfrm>
              <a:off x="4445" y="2936"/>
              <a:ext cx="148" cy="242"/>
            </a:xfrm>
            <a:custGeom>
              <a:avLst/>
              <a:gdLst/>
              <a:ahLst/>
              <a:cxnLst>
                <a:cxn ang="0">
                  <a:pos x="128" y="204"/>
                </a:cxn>
                <a:cxn ang="0">
                  <a:pos x="126" y="212"/>
                </a:cxn>
                <a:cxn ang="0">
                  <a:pos x="114" y="240"/>
                </a:cxn>
                <a:cxn ang="0">
                  <a:pos x="118" y="226"/>
                </a:cxn>
                <a:cxn ang="0">
                  <a:pos x="114" y="220"/>
                </a:cxn>
                <a:cxn ang="0">
                  <a:pos x="106" y="218"/>
                </a:cxn>
                <a:cxn ang="0">
                  <a:pos x="96" y="218"/>
                </a:cxn>
                <a:cxn ang="0">
                  <a:pos x="82" y="214"/>
                </a:cxn>
                <a:cxn ang="0">
                  <a:pos x="80" y="206"/>
                </a:cxn>
                <a:cxn ang="0">
                  <a:pos x="78" y="200"/>
                </a:cxn>
                <a:cxn ang="0">
                  <a:pos x="60" y="192"/>
                </a:cxn>
                <a:cxn ang="0">
                  <a:pos x="50" y="188"/>
                </a:cxn>
                <a:cxn ang="0">
                  <a:pos x="36" y="180"/>
                </a:cxn>
                <a:cxn ang="0">
                  <a:pos x="26" y="172"/>
                </a:cxn>
                <a:cxn ang="0">
                  <a:pos x="26" y="172"/>
                </a:cxn>
                <a:cxn ang="0">
                  <a:pos x="14" y="168"/>
                </a:cxn>
                <a:cxn ang="0">
                  <a:pos x="2" y="166"/>
                </a:cxn>
                <a:cxn ang="0">
                  <a:pos x="4" y="160"/>
                </a:cxn>
                <a:cxn ang="0">
                  <a:pos x="14" y="142"/>
                </a:cxn>
                <a:cxn ang="0">
                  <a:pos x="18" y="122"/>
                </a:cxn>
                <a:cxn ang="0">
                  <a:pos x="18" y="92"/>
                </a:cxn>
                <a:cxn ang="0">
                  <a:pos x="20" y="72"/>
                </a:cxn>
                <a:cxn ang="0">
                  <a:pos x="18" y="66"/>
                </a:cxn>
                <a:cxn ang="0">
                  <a:pos x="18" y="56"/>
                </a:cxn>
                <a:cxn ang="0">
                  <a:pos x="34" y="50"/>
                </a:cxn>
                <a:cxn ang="0">
                  <a:pos x="68" y="22"/>
                </a:cxn>
                <a:cxn ang="0">
                  <a:pos x="78" y="12"/>
                </a:cxn>
                <a:cxn ang="0">
                  <a:pos x="86" y="8"/>
                </a:cxn>
                <a:cxn ang="0">
                  <a:pos x="94" y="6"/>
                </a:cxn>
                <a:cxn ang="0">
                  <a:pos x="102" y="2"/>
                </a:cxn>
                <a:cxn ang="0">
                  <a:pos x="112" y="0"/>
                </a:cxn>
                <a:cxn ang="0">
                  <a:pos x="116" y="2"/>
                </a:cxn>
                <a:cxn ang="0">
                  <a:pos x="114" y="6"/>
                </a:cxn>
                <a:cxn ang="0">
                  <a:pos x="106" y="10"/>
                </a:cxn>
                <a:cxn ang="0">
                  <a:pos x="98" y="20"/>
                </a:cxn>
                <a:cxn ang="0">
                  <a:pos x="86" y="26"/>
                </a:cxn>
                <a:cxn ang="0">
                  <a:pos x="80" y="32"/>
                </a:cxn>
                <a:cxn ang="0">
                  <a:pos x="80" y="44"/>
                </a:cxn>
                <a:cxn ang="0">
                  <a:pos x="82" y="50"/>
                </a:cxn>
                <a:cxn ang="0">
                  <a:pos x="84" y="60"/>
                </a:cxn>
                <a:cxn ang="0">
                  <a:pos x="82" y="66"/>
                </a:cxn>
                <a:cxn ang="0">
                  <a:pos x="82" y="78"/>
                </a:cxn>
                <a:cxn ang="0">
                  <a:pos x="92" y="88"/>
                </a:cxn>
                <a:cxn ang="0">
                  <a:pos x="128" y="100"/>
                </a:cxn>
                <a:cxn ang="0">
                  <a:pos x="140" y="100"/>
                </a:cxn>
                <a:cxn ang="0">
                  <a:pos x="142" y="98"/>
                </a:cxn>
                <a:cxn ang="0">
                  <a:pos x="146" y="100"/>
                </a:cxn>
                <a:cxn ang="0">
                  <a:pos x="144" y="106"/>
                </a:cxn>
                <a:cxn ang="0">
                  <a:pos x="140" y="114"/>
                </a:cxn>
                <a:cxn ang="0">
                  <a:pos x="142" y="130"/>
                </a:cxn>
                <a:cxn ang="0">
                  <a:pos x="142" y="142"/>
                </a:cxn>
                <a:cxn ang="0">
                  <a:pos x="146" y="156"/>
                </a:cxn>
                <a:cxn ang="0">
                  <a:pos x="146" y="166"/>
                </a:cxn>
                <a:cxn ang="0">
                  <a:pos x="144" y="160"/>
                </a:cxn>
                <a:cxn ang="0">
                  <a:pos x="120" y="168"/>
                </a:cxn>
                <a:cxn ang="0">
                  <a:pos x="128" y="178"/>
                </a:cxn>
                <a:cxn ang="0">
                  <a:pos x="122" y="174"/>
                </a:cxn>
                <a:cxn ang="0">
                  <a:pos x="120" y="186"/>
                </a:cxn>
                <a:cxn ang="0">
                  <a:pos x="124" y="194"/>
                </a:cxn>
              </a:cxnLst>
              <a:rect l="0" t="0" r="r" b="b"/>
              <a:pathLst>
                <a:path w="148" h="242">
                  <a:moveTo>
                    <a:pt x="124" y="194"/>
                  </a:moveTo>
                  <a:lnTo>
                    <a:pt x="126" y="200"/>
                  </a:lnTo>
                  <a:lnTo>
                    <a:pt x="128" y="204"/>
                  </a:lnTo>
                  <a:lnTo>
                    <a:pt x="128" y="208"/>
                  </a:lnTo>
                  <a:lnTo>
                    <a:pt x="126" y="212"/>
                  </a:lnTo>
                  <a:lnTo>
                    <a:pt x="126" y="212"/>
                  </a:lnTo>
                  <a:lnTo>
                    <a:pt x="118" y="242"/>
                  </a:lnTo>
                  <a:lnTo>
                    <a:pt x="116" y="240"/>
                  </a:lnTo>
                  <a:lnTo>
                    <a:pt x="114" y="240"/>
                  </a:lnTo>
                  <a:lnTo>
                    <a:pt x="112" y="242"/>
                  </a:lnTo>
                  <a:lnTo>
                    <a:pt x="112" y="242"/>
                  </a:lnTo>
                  <a:lnTo>
                    <a:pt x="118" y="226"/>
                  </a:lnTo>
                  <a:lnTo>
                    <a:pt x="118" y="224"/>
                  </a:lnTo>
                  <a:lnTo>
                    <a:pt x="116" y="222"/>
                  </a:lnTo>
                  <a:lnTo>
                    <a:pt x="114" y="220"/>
                  </a:lnTo>
                  <a:lnTo>
                    <a:pt x="114" y="220"/>
                  </a:lnTo>
                  <a:lnTo>
                    <a:pt x="110" y="220"/>
                  </a:lnTo>
                  <a:lnTo>
                    <a:pt x="106" y="218"/>
                  </a:lnTo>
                  <a:lnTo>
                    <a:pt x="102" y="218"/>
                  </a:lnTo>
                  <a:lnTo>
                    <a:pt x="98" y="218"/>
                  </a:lnTo>
                  <a:lnTo>
                    <a:pt x="96" y="218"/>
                  </a:lnTo>
                  <a:lnTo>
                    <a:pt x="90" y="218"/>
                  </a:lnTo>
                  <a:lnTo>
                    <a:pt x="86" y="216"/>
                  </a:lnTo>
                  <a:lnTo>
                    <a:pt x="82" y="214"/>
                  </a:lnTo>
                  <a:lnTo>
                    <a:pt x="82" y="210"/>
                  </a:lnTo>
                  <a:lnTo>
                    <a:pt x="80" y="208"/>
                  </a:lnTo>
                  <a:lnTo>
                    <a:pt x="80" y="206"/>
                  </a:lnTo>
                  <a:lnTo>
                    <a:pt x="80" y="204"/>
                  </a:lnTo>
                  <a:lnTo>
                    <a:pt x="80" y="204"/>
                  </a:lnTo>
                  <a:lnTo>
                    <a:pt x="78" y="200"/>
                  </a:lnTo>
                  <a:lnTo>
                    <a:pt x="72" y="196"/>
                  </a:lnTo>
                  <a:lnTo>
                    <a:pt x="66" y="194"/>
                  </a:lnTo>
                  <a:lnTo>
                    <a:pt x="60" y="192"/>
                  </a:lnTo>
                  <a:lnTo>
                    <a:pt x="56" y="190"/>
                  </a:lnTo>
                  <a:lnTo>
                    <a:pt x="52" y="188"/>
                  </a:lnTo>
                  <a:lnTo>
                    <a:pt x="50" y="188"/>
                  </a:lnTo>
                  <a:lnTo>
                    <a:pt x="46" y="186"/>
                  </a:lnTo>
                  <a:lnTo>
                    <a:pt x="40" y="184"/>
                  </a:lnTo>
                  <a:lnTo>
                    <a:pt x="36" y="180"/>
                  </a:lnTo>
                  <a:lnTo>
                    <a:pt x="32" y="178"/>
                  </a:lnTo>
                  <a:lnTo>
                    <a:pt x="28" y="174"/>
                  </a:lnTo>
                  <a:lnTo>
                    <a:pt x="26" y="172"/>
                  </a:lnTo>
                  <a:lnTo>
                    <a:pt x="26" y="172"/>
                  </a:lnTo>
                  <a:lnTo>
                    <a:pt x="26" y="172"/>
                  </a:lnTo>
                  <a:lnTo>
                    <a:pt x="26" y="172"/>
                  </a:lnTo>
                  <a:lnTo>
                    <a:pt x="26" y="172"/>
                  </a:lnTo>
                  <a:lnTo>
                    <a:pt x="20" y="170"/>
                  </a:lnTo>
                  <a:lnTo>
                    <a:pt x="14" y="168"/>
                  </a:lnTo>
                  <a:lnTo>
                    <a:pt x="10" y="168"/>
                  </a:lnTo>
                  <a:lnTo>
                    <a:pt x="4" y="166"/>
                  </a:lnTo>
                  <a:lnTo>
                    <a:pt x="2" y="166"/>
                  </a:lnTo>
                  <a:lnTo>
                    <a:pt x="0" y="166"/>
                  </a:lnTo>
                  <a:lnTo>
                    <a:pt x="2" y="162"/>
                  </a:lnTo>
                  <a:lnTo>
                    <a:pt x="4" y="160"/>
                  </a:lnTo>
                  <a:lnTo>
                    <a:pt x="4" y="160"/>
                  </a:lnTo>
                  <a:lnTo>
                    <a:pt x="10" y="154"/>
                  </a:lnTo>
                  <a:lnTo>
                    <a:pt x="14" y="142"/>
                  </a:lnTo>
                  <a:lnTo>
                    <a:pt x="16" y="136"/>
                  </a:lnTo>
                  <a:lnTo>
                    <a:pt x="18" y="130"/>
                  </a:lnTo>
                  <a:lnTo>
                    <a:pt x="18" y="122"/>
                  </a:lnTo>
                  <a:lnTo>
                    <a:pt x="18" y="114"/>
                  </a:lnTo>
                  <a:lnTo>
                    <a:pt x="18" y="104"/>
                  </a:lnTo>
                  <a:lnTo>
                    <a:pt x="18" y="92"/>
                  </a:lnTo>
                  <a:lnTo>
                    <a:pt x="18" y="80"/>
                  </a:lnTo>
                  <a:lnTo>
                    <a:pt x="20" y="74"/>
                  </a:lnTo>
                  <a:lnTo>
                    <a:pt x="20" y="72"/>
                  </a:lnTo>
                  <a:lnTo>
                    <a:pt x="20" y="70"/>
                  </a:lnTo>
                  <a:lnTo>
                    <a:pt x="18" y="68"/>
                  </a:lnTo>
                  <a:lnTo>
                    <a:pt x="18" y="66"/>
                  </a:lnTo>
                  <a:lnTo>
                    <a:pt x="20" y="62"/>
                  </a:lnTo>
                  <a:lnTo>
                    <a:pt x="18" y="58"/>
                  </a:lnTo>
                  <a:lnTo>
                    <a:pt x="18" y="56"/>
                  </a:lnTo>
                  <a:lnTo>
                    <a:pt x="20" y="56"/>
                  </a:lnTo>
                  <a:lnTo>
                    <a:pt x="20" y="54"/>
                  </a:lnTo>
                  <a:lnTo>
                    <a:pt x="34" y="50"/>
                  </a:lnTo>
                  <a:lnTo>
                    <a:pt x="44" y="34"/>
                  </a:lnTo>
                  <a:lnTo>
                    <a:pt x="50" y="24"/>
                  </a:lnTo>
                  <a:lnTo>
                    <a:pt x="68" y="22"/>
                  </a:lnTo>
                  <a:lnTo>
                    <a:pt x="76" y="14"/>
                  </a:lnTo>
                  <a:lnTo>
                    <a:pt x="76" y="14"/>
                  </a:lnTo>
                  <a:lnTo>
                    <a:pt x="78" y="12"/>
                  </a:lnTo>
                  <a:lnTo>
                    <a:pt x="80" y="10"/>
                  </a:lnTo>
                  <a:lnTo>
                    <a:pt x="84" y="8"/>
                  </a:lnTo>
                  <a:lnTo>
                    <a:pt x="86" y="8"/>
                  </a:lnTo>
                  <a:lnTo>
                    <a:pt x="88" y="8"/>
                  </a:lnTo>
                  <a:lnTo>
                    <a:pt x="92" y="8"/>
                  </a:lnTo>
                  <a:lnTo>
                    <a:pt x="94" y="6"/>
                  </a:lnTo>
                  <a:lnTo>
                    <a:pt x="96" y="6"/>
                  </a:lnTo>
                  <a:lnTo>
                    <a:pt x="98" y="4"/>
                  </a:lnTo>
                  <a:lnTo>
                    <a:pt x="102" y="2"/>
                  </a:lnTo>
                  <a:lnTo>
                    <a:pt x="106" y="2"/>
                  </a:lnTo>
                  <a:lnTo>
                    <a:pt x="110" y="0"/>
                  </a:lnTo>
                  <a:lnTo>
                    <a:pt x="112" y="0"/>
                  </a:lnTo>
                  <a:lnTo>
                    <a:pt x="114" y="0"/>
                  </a:lnTo>
                  <a:lnTo>
                    <a:pt x="114" y="2"/>
                  </a:lnTo>
                  <a:lnTo>
                    <a:pt x="116" y="2"/>
                  </a:lnTo>
                  <a:lnTo>
                    <a:pt x="116" y="4"/>
                  </a:lnTo>
                  <a:lnTo>
                    <a:pt x="114" y="4"/>
                  </a:lnTo>
                  <a:lnTo>
                    <a:pt x="114" y="6"/>
                  </a:lnTo>
                  <a:lnTo>
                    <a:pt x="112" y="6"/>
                  </a:lnTo>
                  <a:lnTo>
                    <a:pt x="110" y="8"/>
                  </a:lnTo>
                  <a:lnTo>
                    <a:pt x="106" y="10"/>
                  </a:lnTo>
                  <a:lnTo>
                    <a:pt x="102" y="14"/>
                  </a:lnTo>
                  <a:lnTo>
                    <a:pt x="98" y="18"/>
                  </a:lnTo>
                  <a:lnTo>
                    <a:pt x="98" y="20"/>
                  </a:lnTo>
                  <a:lnTo>
                    <a:pt x="94" y="20"/>
                  </a:lnTo>
                  <a:lnTo>
                    <a:pt x="90" y="22"/>
                  </a:lnTo>
                  <a:lnTo>
                    <a:pt x="86" y="26"/>
                  </a:lnTo>
                  <a:lnTo>
                    <a:pt x="82" y="28"/>
                  </a:lnTo>
                  <a:lnTo>
                    <a:pt x="80" y="32"/>
                  </a:lnTo>
                  <a:lnTo>
                    <a:pt x="80" y="32"/>
                  </a:lnTo>
                  <a:lnTo>
                    <a:pt x="80" y="34"/>
                  </a:lnTo>
                  <a:lnTo>
                    <a:pt x="80" y="38"/>
                  </a:lnTo>
                  <a:lnTo>
                    <a:pt x="80" y="44"/>
                  </a:lnTo>
                  <a:lnTo>
                    <a:pt x="80" y="48"/>
                  </a:lnTo>
                  <a:lnTo>
                    <a:pt x="82" y="50"/>
                  </a:lnTo>
                  <a:lnTo>
                    <a:pt x="82" y="50"/>
                  </a:lnTo>
                  <a:lnTo>
                    <a:pt x="82" y="52"/>
                  </a:lnTo>
                  <a:lnTo>
                    <a:pt x="84" y="56"/>
                  </a:lnTo>
                  <a:lnTo>
                    <a:pt x="84" y="60"/>
                  </a:lnTo>
                  <a:lnTo>
                    <a:pt x="82" y="62"/>
                  </a:lnTo>
                  <a:lnTo>
                    <a:pt x="82" y="64"/>
                  </a:lnTo>
                  <a:lnTo>
                    <a:pt x="82" y="66"/>
                  </a:lnTo>
                  <a:lnTo>
                    <a:pt x="80" y="70"/>
                  </a:lnTo>
                  <a:lnTo>
                    <a:pt x="80" y="74"/>
                  </a:lnTo>
                  <a:lnTo>
                    <a:pt x="82" y="78"/>
                  </a:lnTo>
                  <a:lnTo>
                    <a:pt x="82" y="82"/>
                  </a:lnTo>
                  <a:lnTo>
                    <a:pt x="86" y="86"/>
                  </a:lnTo>
                  <a:lnTo>
                    <a:pt x="92" y="88"/>
                  </a:lnTo>
                  <a:lnTo>
                    <a:pt x="124" y="92"/>
                  </a:lnTo>
                  <a:lnTo>
                    <a:pt x="128" y="100"/>
                  </a:lnTo>
                  <a:lnTo>
                    <a:pt x="128" y="100"/>
                  </a:lnTo>
                  <a:lnTo>
                    <a:pt x="132" y="100"/>
                  </a:lnTo>
                  <a:lnTo>
                    <a:pt x="136" y="100"/>
                  </a:lnTo>
                  <a:lnTo>
                    <a:pt x="140" y="100"/>
                  </a:lnTo>
                  <a:lnTo>
                    <a:pt x="140" y="100"/>
                  </a:lnTo>
                  <a:lnTo>
                    <a:pt x="142" y="98"/>
                  </a:lnTo>
                  <a:lnTo>
                    <a:pt x="142" y="98"/>
                  </a:lnTo>
                  <a:lnTo>
                    <a:pt x="144" y="98"/>
                  </a:lnTo>
                  <a:lnTo>
                    <a:pt x="146" y="98"/>
                  </a:lnTo>
                  <a:lnTo>
                    <a:pt x="146" y="100"/>
                  </a:lnTo>
                  <a:lnTo>
                    <a:pt x="146" y="104"/>
                  </a:lnTo>
                  <a:lnTo>
                    <a:pt x="146" y="104"/>
                  </a:lnTo>
                  <a:lnTo>
                    <a:pt x="144" y="106"/>
                  </a:lnTo>
                  <a:lnTo>
                    <a:pt x="142" y="108"/>
                  </a:lnTo>
                  <a:lnTo>
                    <a:pt x="140" y="110"/>
                  </a:lnTo>
                  <a:lnTo>
                    <a:pt x="140" y="114"/>
                  </a:lnTo>
                  <a:lnTo>
                    <a:pt x="138" y="118"/>
                  </a:lnTo>
                  <a:lnTo>
                    <a:pt x="140" y="124"/>
                  </a:lnTo>
                  <a:lnTo>
                    <a:pt x="142" y="130"/>
                  </a:lnTo>
                  <a:lnTo>
                    <a:pt x="148" y="134"/>
                  </a:lnTo>
                  <a:lnTo>
                    <a:pt x="140" y="142"/>
                  </a:lnTo>
                  <a:lnTo>
                    <a:pt x="142" y="142"/>
                  </a:lnTo>
                  <a:lnTo>
                    <a:pt x="142" y="146"/>
                  </a:lnTo>
                  <a:lnTo>
                    <a:pt x="144" y="150"/>
                  </a:lnTo>
                  <a:lnTo>
                    <a:pt x="146" y="156"/>
                  </a:lnTo>
                  <a:lnTo>
                    <a:pt x="148" y="162"/>
                  </a:lnTo>
                  <a:lnTo>
                    <a:pt x="148" y="166"/>
                  </a:lnTo>
                  <a:lnTo>
                    <a:pt x="146" y="166"/>
                  </a:lnTo>
                  <a:lnTo>
                    <a:pt x="146" y="166"/>
                  </a:lnTo>
                  <a:lnTo>
                    <a:pt x="146" y="164"/>
                  </a:lnTo>
                  <a:lnTo>
                    <a:pt x="144" y="160"/>
                  </a:lnTo>
                  <a:lnTo>
                    <a:pt x="142" y="156"/>
                  </a:lnTo>
                  <a:lnTo>
                    <a:pt x="118" y="160"/>
                  </a:lnTo>
                  <a:lnTo>
                    <a:pt x="120" y="168"/>
                  </a:lnTo>
                  <a:lnTo>
                    <a:pt x="126" y="168"/>
                  </a:lnTo>
                  <a:lnTo>
                    <a:pt x="130" y="178"/>
                  </a:lnTo>
                  <a:lnTo>
                    <a:pt x="128" y="178"/>
                  </a:lnTo>
                  <a:lnTo>
                    <a:pt x="126" y="176"/>
                  </a:lnTo>
                  <a:lnTo>
                    <a:pt x="124" y="176"/>
                  </a:lnTo>
                  <a:lnTo>
                    <a:pt x="122" y="174"/>
                  </a:lnTo>
                  <a:lnTo>
                    <a:pt x="120" y="174"/>
                  </a:lnTo>
                  <a:lnTo>
                    <a:pt x="120" y="176"/>
                  </a:lnTo>
                  <a:lnTo>
                    <a:pt x="120" y="186"/>
                  </a:lnTo>
                  <a:lnTo>
                    <a:pt x="120" y="186"/>
                  </a:lnTo>
                  <a:lnTo>
                    <a:pt x="122" y="188"/>
                  </a:lnTo>
                  <a:lnTo>
                    <a:pt x="124" y="19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69" name="Freeform 330"/>
            <p:cNvSpPr/>
            <p:nvPr/>
          </p:nvSpPr>
          <p:spPr bwMode="gray">
            <a:xfrm>
              <a:off x="4405" y="3102"/>
              <a:ext cx="80" cy="84"/>
            </a:xfrm>
            <a:custGeom>
              <a:avLst/>
              <a:gdLst/>
              <a:ahLst/>
              <a:cxnLst>
                <a:cxn ang="0">
                  <a:pos x="10" y="80"/>
                </a:cxn>
                <a:cxn ang="0">
                  <a:pos x="10" y="74"/>
                </a:cxn>
                <a:cxn ang="0">
                  <a:pos x="6" y="74"/>
                </a:cxn>
                <a:cxn ang="0">
                  <a:pos x="4" y="72"/>
                </a:cxn>
                <a:cxn ang="0">
                  <a:pos x="2" y="70"/>
                </a:cxn>
                <a:cxn ang="0">
                  <a:pos x="0" y="68"/>
                </a:cxn>
                <a:cxn ang="0">
                  <a:pos x="0" y="66"/>
                </a:cxn>
                <a:cxn ang="0">
                  <a:pos x="6" y="54"/>
                </a:cxn>
                <a:cxn ang="0">
                  <a:pos x="14" y="44"/>
                </a:cxn>
                <a:cxn ang="0">
                  <a:pos x="24" y="36"/>
                </a:cxn>
                <a:cxn ang="0">
                  <a:pos x="28" y="34"/>
                </a:cxn>
                <a:cxn ang="0">
                  <a:pos x="30" y="22"/>
                </a:cxn>
                <a:cxn ang="0">
                  <a:pos x="32" y="20"/>
                </a:cxn>
                <a:cxn ang="0">
                  <a:pos x="34" y="18"/>
                </a:cxn>
                <a:cxn ang="0">
                  <a:pos x="36" y="18"/>
                </a:cxn>
                <a:cxn ang="0">
                  <a:pos x="38" y="16"/>
                </a:cxn>
                <a:cxn ang="0">
                  <a:pos x="38" y="12"/>
                </a:cxn>
                <a:cxn ang="0">
                  <a:pos x="38" y="8"/>
                </a:cxn>
                <a:cxn ang="0">
                  <a:pos x="38" y="6"/>
                </a:cxn>
                <a:cxn ang="0">
                  <a:pos x="40" y="2"/>
                </a:cxn>
                <a:cxn ang="0">
                  <a:pos x="40" y="0"/>
                </a:cxn>
                <a:cxn ang="0">
                  <a:pos x="42" y="0"/>
                </a:cxn>
                <a:cxn ang="0">
                  <a:pos x="44" y="0"/>
                </a:cxn>
                <a:cxn ang="0">
                  <a:pos x="50" y="2"/>
                </a:cxn>
                <a:cxn ang="0">
                  <a:pos x="54" y="2"/>
                </a:cxn>
                <a:cxn ang="0">
                  <a:pos x="60" y="4"/>
                </a:cxn>
                <a:cxn ang="0">
                  <a:pos x="66" y="6"/>
                </a:cxn>
                <a:cxn ang="0">
                  <a:pos x="66" y="6"/>
                </a:cxn>
                <a:cxn ang="0">
                  <a:pos x="66" y="6"/>
                </a:cxn>
                <a:cxn ang="0">
                  <a:pos x="66" y="6"/>
                </a:cxn>
                <a:cxn ang="0">
                  <a:pos x="68" y="6"/>
                </a:cxn>
                <a:cxn ang="0">
                  <a:pos x="70" y="10"/>
                </a:cxn>
                <a:cxn ang="0">
                  <a:pos x="74" y="12"/>
                </a:cxn>
                <a:cxn ang="0">
                  <a:pos x="78" y="16"/>
                </a:cxn>
                <a:cxn ang="0">
                  <a:pos x="78" y="18"/>
                </a:cxn>
                <a:cxn ang="0">
                  <a:pos x="78" y="20"/>
                </a:cxn>
                <a:cxn ang="0">
                  <a:pos x="78" y="24"/>
                </a:cxn>
                <a:cxn ang="0">
                  <a:pos x="80" y="26"/>
                </a:cxn>
                <a:cxn ang="0">
                  <a:pos x="80" y="30"/>
                </a:cxn>
                <a:cxn ang="0">
                  <a:pos x="78" y="34"/>
                </a:cxn>
                <a:cxn ang="0">
                  <a:pos x="74" y="44"/>
                </a:cxn>
                <a:cxn ang="0">
                  <a:pos x="66" y="52"/>
                </a:cxn>
                <a:cxn ang="0">
                  <a:pos x="56" y="60"/>
                </a:cxn>
                <a:cxn ang="0">
                  <a:pos x="44" y="64"/>
                </a:cxn>
                <a:cxn ang="0">
                  <a:pos x="42" y="64"/>
                </a:cxn>
                <a:cxn ang="0">
                  <a:pos x="42" y="64"/>
                </a:cxn>
                <a:cxn ang="0">
                  <a:pos x="40" y="66"/>
                </a:cxn>
                <a:cxn ang="0">
                  <a:pos x="38" y="70"/>
                </a:cxn>
                <a:cxn ang="0">
                  <a:pos x="38" y="70"/>
                </a:cxn>
                <a:cxn ang="0">
                  <a:pos x="36" y="72"/>
                </a:cxn>
                <a:cxn ang="0">
                  <a:pos x="36" y="76"/>
                </a:cxn>
                <a:cxn ang="0">
                  <a:pos x="34" y="78"/>
                </a:cxn>
                <a:cxn ang="0">
                  <a:pos x="32" y="80"/>
                </a:cxn>
                <a:cxn ang="0">
                  <a:pos x="32" y="80"/>
                </a:cxn>
                <a:cxn ang="0">
                  <a:pos x="32" y="82"/>
                </a:cxn>
                <a:cxn ang="0">
                  <a:pos x="30" y="84"/>
                </a:cxn>
                <a:cxn ang="0">
                  <a:pos x="26" y="84"/>
                </a:cxn>
                <a:cxn ang="0">
                  <a:pos x="24" y="84"/>
                </a:cxn>
                <a:cxn ang="0">
                  <a:pos x="22" y="82"/>
                </a:cxn>
                <a:cxn ang="0">
                  <a:pos x="12" y="82"/>
                </a:cxn>
                <a:cxn ang="0">
                  <a:pos x="10" y="80"/>
                </a:cxn>
              </a:cxnLst>
              <a:rect l="0" t="0" r="r" b="b"/>
              <a:pathLst>
                <a:path w="80" h="84">
                  <a:moveTo>
                    <a:pt x="10" y="80"/>
                  </a:moveTo>
                  <a:lnTo>
                    <a:pt x="10" y="74"/>
                  </a:lnTo>
                  <a:lnTo>
                    <a:pt x="6" y="74"/>
                  </a:lnTo>
                  <a:lnTo>
                    <a:pt x="4" y="72"/>
                  </a:lnTo>
                  <a:lnTo>
                    <a:pt x="2" y="70"/>
                  </a:lnTo>
                  <a:lnTo>
                    <a:pt x="0" y="68"/>
                  </a:lnTo>
                  <a:lnTo>
                    <a:pt x="0" y="66"/>
                  </a:lnTo>
                  <a:lnTo>
                    <a:pt x="6" y="54"/>
                  </a:lnTo>
                  <a:lnTo>
                    <a:pt x="14" y="44"/>
                  </a:lnTo>
                  <a:lnTo>
                    <a:pt x="24" y="36"/>
                  </a:lnTo>
                  <a:lnTo>
                    <a:pt x="28" y="34"/>
                  </a:lnTo>
                  <a:lnTo>
                    <a:pt x="30" y="22"/>
                  </a:lnTo>
                  <a:lnTo>
                    <a:pt x="32" y="20"/>
                  </a:lnTo>
                  <a:lnTo>
                    <a:pt x="34" y="18"/>
                  </a:lnTo>
                  <a:lnTo>
                    <a:pt x="36" y="18"/>
                  </a:lnTo>
                  <a:lnTo>
                    <a:pt x="38" y="16"/>
                  </a:lnTo>
                  <a:lnTo>
                    <a:pt x="38" y="12"/>
                  </a:lnTo>
                  <a:lnTo>
                    <a:pt x="38" y="8"/>
                  </a:lnTo>
                  <a:lnTo>
                    <a:pt x="38" y="6"/>
                  </a:lnTo>
                  <a:lnTo>
                    <a:pt x="40" y="2"/>
                  </a:lnTo>
                  <a:lnTo>
                    <a:pt x="40" y="0"/>
                  </a:lnTo>
                  <a:lnTo>
                    <a:pt x="42" y="0"/>
                  </a:lnTo>
                  <a:lnTo>
                    <a:pt x="44" y="0"/>
                  </a:lnTo>
                  <a:lnTo>
                    <a:pt x="50" y="2"/>
                  </a:lnTo>
                  <a:lnTo>
                    <a:pt x="54" y="2"/>
                  </a:lnTo>
                  <a:lnTo>
                    <a:pt x="60" y="4"/>
                  </a:lnTo>
                  <a:lnTo>
                    <a:pt x="66" y="6"/>
                  </a:lnTo>
                  <a:lnTo>
                    <a:pt x="66" y="6"/>
                  </a:lnTo>
                  <a:lnTo>
                    <a:pt x="66" y="6"/>
                  </a:lnTo>
                  <a:lnTo>
                    <a:pt x="66" y="6"/>
                  </a:lnTo>
                  <a:lnTo>
                    <a:pt x="68" y="6"/>
                  </a:lnTo>
                  <a:lnTo>
                    <a:pt x="70" y="10"/>
                  </a:lnTo>
                  <a:lnTo>
                    <a:pt x="74" y="12"/>
                  </a:lnTo>
                  <a:lnTo>
                    <a:pt x="78" y="16"/>
                  </a:lnTo>
                  <a:lnTo>
                    <a:pt x="78" y="18"/>
                  </a:lnTo>
                  <a:lnTo>
                    <a:pt x="78" y="20"/>
                  </a:lnTo>
                  <a:lnTo>
                    <a:pt x="78" y="24"/>
                  </a:lnTo>
                  <a:lnTo>
                    <a:pt x="80" y="26"/>
                  </a:lnTo>
                  <a:lnTo>
                    <a:pt x="80" y="30"/>
                  </a:lnTo>
                  <a:lnTo>
                    <a:pt x="78" y="34"/>
                  </a:lnTo>
                  <a:lnTo>
                    <a:pt x="74" y="44"/>
                  </a:lnTo>
                  <a:lnTo>
                    <a:pt x="66" y="52"/>
                  </a:lnTo>
                  <a:lnTo>
                    <a:pt x="56" y="60"/>
                  </a:lnTo>
                  <a:lnTo>
                    <a:pt x="44" y="64"/>
                  </a:lnTo>
                  <a:lnTo>
                    <a:pt x="42" y="64"/>
                  </a:lnTo>
                  <a:lnTo>
                    <a:pt x="42" y="64"/>
                  </a:lnTo>
                  <a:lnTo>
                    <a:pt x="40" y="66"/>
                  </a:lnTo>
                  <a:lnTo>
                    <a:pt x="38" y="70"/>
                  </a:lnTo>
                  <a:lnTo>
                    <a:pt x="38" y="70"/>
                  </a:lnTo>
                  <a:lnTo>
                    <a:pt x="36" y="72"/>
                  </a:lnTo>
                  <a:lnTo>
                    <a:pt x="36" y="76"/>
                  </a:lnTo>
                  <a:lnTo>
                    <a:pt x="34" y="78"/>
                  </a:lnTo>
                  <a:lnTo>
                    <a:pt x="32" y="80"/>
                  </a:lnTo>
                  <a:lnTo>
                    <a:pt x="32" y="80"/>
                  </a:lnTo>
                  <a:lnTo>
                    <a:pt x="32" y="82"/>
                  </a:lnTo>
                  <a:lnTo>
                    <a:pt x="30" y="84"/>
                  </a:lnTo>
                  <a:lnTo>
                    <a:pt x="26" y="84"/>
                  </a:lnTo>
                  <a:lnTo>
                    <a:pt x="24" y="84"/>
                  </a:lnTo>
                  <a:lnTo>
                    <a:pt x="22" y="82"/>
                  </a:lnTo>
                  <a:lnTo>
                    <a:pt x="12" y="82"/>
                  </a:lnTo>
                  <a:lnTo>
                    <a:pt x="10" y="8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70" name="Freeform 331"/>
            <p:cNvSpPr/>
            <p:nvPr/>
          </p:nvSpPr>
          <p:spPr bwMode="gray">
            <a:xfrm>
              <a:off x="4515" y="3442"/>
              <a:ext cx="268" cy="660"/>
            </a:xfrm>
            <a:custGeom>
              <a:avLst/>
              <a:gdLst/>
              <a:ahLst/>
              <a:cxnLst>
                <a:cxn ang="0">
                  <a:pos x="82" y="28"/>
                </a:cxn>
                <a:cxn ang="0">
                  <a:pos x="78" y="38"/>
                </a:cxn>
                <a:cxn ang="0">
                  <a:pos x="68" y="58"/>
                </a:cxn>
                <a:cxn ang="0">
                  <a:pos x="52" y="90"/>
                </a:cxn>
                <a:cxn ang="0">
                  <a:pos x="46" y="126"/>
                </a:cxn>
                <a:cxn ang="0">
                  <a:pos x="44" y="238"/>
                </a:cxn>
                <a:cxn ang="0">
                  <a:pos x="32" y="256"/>
                </a:cxn>
                <a:cxn ang="0">
                  <a:pos x="22" y="282"/>
                </a:cxn>
                <a:cxn ang="0">
                  <a:pos x="24" y="310"/>
                </a:cxn>
                <a:cxn ang="0">
                  <a:pos x="20" y="332"/>
                </a:cxn>
                <a:cxn ang="0">
                  <a:pos x="20" y="370"/>
                </a:cxn>
                <a:cxn ang="0">
                  <a:pos x="18" y="382"/>
                </a:cxn>
                <a:cxn ang="0">
                  <a:pos x="22" y="390"/>
                </a:cxn>
                <a:cxn ang="0">
                  <a:pos x="20" y="428"/>
                </a:cxn>
                <a:cxn ang="0">
                  <a:pos x="10" y="438"/>
                </a:cxn>
                <a:cxn ang="0">
                  <a:pos x="2" y="466"/>
                </a:cxn>
                <a:cxn ang="0">
                  <a:pos x="2" y="530"/>
                </a:cxn>
                <a:cxn ang="0">
                  <a:pos x="2" y="554"/>
                </a:cxn>
                <a:cxn ang="0">
                  <a:pos x="54" y="570"/>
                </a:cxn>
                <a:cxn ang="0">
                  <a:pos x="56" y="588"/>
                </a:cxn>
                <a:cxn ang="0">
                  <a:pos x="114" y="660"/>
                </a:cxn>
                <a:cxn ang="0">
                  <a:pos x="106" y="624"/>
                </a:cxn>
                <a:cxn ang="0">
                  <a:pos x="82" y="616"/>
                </a:cxn>
                <a:cxn ang="0">
                  <a:pos x="56" y="568"/>
                </a:cxn>
                <a:cxn ang="0">
                  <a:pos x="54" y="534"/>
                </a:cxn>
                <a:cxn ang="0">
                  <a:pos x="78" y="506"/>
                </a:cxn>
                <a:cxn ang="0">
                  <a:pos x="92" y="492"/>
                </a:cxn>
                <a:cxn ang="0">
                  <a:pos x="96" y="482"/>
                </a:cxn>
                <a:cxn ang="0">
                  <a:pos x="96" y="466"/>
                </a:cxn>
                <a:cxn ang="0">
                  <a:pos x="82" y="456"/>
                </a:cxn>
                <a:cxn ang="0">
                  <a:pos x="74" y="436"/>
                </a:cxn>
                <a:cxn ang="0">
                  <a:pos x="82" y="424"/>
                </a:cxn>
                <a:cxn ang="0">
                  <a:pos x="88" y="424"/>
                </a:cxn>
                <a:cxn ang="0">
                  <a:pos x="124" y="368"/>
                </a:cxn>
                <a:cxn ang="0">
                  <a:pos x="112" y="346"/>
                </a:cxn>
                <a:cxn ang="0">
                  <a:pos x="112" y="334"/>
                </a:cxn>
                <a:cxn ang="0">
                  <a:pos x="142" y="314"/>
                </a:cxn>
                <a:cxn ang="0">
                  <a:pos x="148" y="300"/>
                </a:cxn>
                <a:cxn ang="0">
                  <a:pos x="164" y="294"/>
                </a:cxn>
                <a:cxn ang="0">
                  <a:pos x="210" y="282"/>
                </a:cxn>
                <a:cxn ang="0">
                  <a:pos x="218" y="250"/>
                </a:cxn>
                <a:cxn ang="0">
                  <a:pos x="206" y="216"/>
                </a:cxn>
                <a:cxn ang="0">
                  <a:pos x="200" y="202"/>
                </a:cxn>
                <a:cxn ang="0">
                  <a:pos x="200" y="180"/>
                </a:cxn>
                <a:cxn ang="0">
                  <a:pos x="214" y="134"/>
                </a:cxn>
                <a:cxn ang="0">
                  <a:pos x="220" y="120"/>
                </a:cxn>
                <a:cxn ang="0">
                  <a:pos x="230" y="110"/>
                </a:cxn>
                <a:cxn ang="0">
                  <a:pos x="262" y="84"/>
                </a:cxn>
                <a:cxn ang="0">
                  <a:pos x="268" y="68"/>
                </a:cxn>
                <a:cxn ang="0">
                  <a:pos x="262" y="62"/>
                </a:cxn>
                <a:cxn ang="0">
                  <a:pos x="258" y="58"/>
                </a:cxn>
                <a:cxn ang="0">
                  <a:pos x="252" y="58"/>
                </a:cxn>
                <a:cxn ang="0">
                  <a:pos x="250" y="72"/>
                </a:cxn>
                <a:cxn ang="0">
                  <a:pos x="246" y="86"/>
                </a:cxn>
                <a:cxn ang="0">
                  <a:pos x="176" y="34"/>
                </a:cxn>
                <a:cxn ang="0">
                  <a:pos x="146" y="18"/>
                </a:cxn>
                <a:cxn ang="0">
                  <a:pos x="144" y="6"/>
                </a:cxn>
                <a:cxn ang="0">
                  <a:pos x="138" y="2"/>
                </a:cxn>
                <a:cxn ang="0">
                  <a:pos x="120" y="16"/>
                </a:cxn>
                <a:cxn ang="0">
                  <a:pos x="118" y="8"/>
                </a:cxn>
                <a:cxn ang="0">
                  <a:pos x="94" y="0"/>
                </a:cxn>
                <a:cxn ang="0">
                  <a:pos x="86" y="14"/>
                </a:cxn>
              </a:cxnLst>
              <a:rect l="0" t="0" r="r" b="b"/>
              <a:pathLst>
                <a:path w="268" h="660">
                  <a:moveTo>
                    <a:pt x="82" y="18"/>
                  </a:moveTo>
                  <a:lnTo>
                    <a:pt x="82" y="20"/>
                  </a:lnTo>
                  <a:lnTo>
                    <a:pt x="82" y="22"/>
                  </a:lnTo>
                  <a:lnTo>
                    <a:pt x="82" y="28"/>
                  </a:lnTo>
                  <a:lnTo>
                    <a:pt x="82" y="32"/>
                  </a:lnTo>
                  <a:lnTo>
                    <a:pt x="82" y="36"/>
                  </a:lnTo>
                  <a:lnTo>
                    <a:pt x="80" y="36"/>
                  </a:lnTo>
                  <a:lnTo>
                    <a:pt x="78" y="38"/>
                  </a:lnTo>
                  <a:lnTo>
                    <a:pt x="76" y="40"/>
                  </a:lnTo>
                  <a:lnTo>
                    <a:pt x="72" y="44"/>
                  </a:lnTo>
                  <a:lnTo>
                    <a:pt x="70" y="50"/>
                  </a:lnTo>
                  <a:lnTo>
                    <a:pt x="68" y="58"/>
                  </a:lnTo>
                  <a:lnTo>
                    <a:pt x="66" y="62"/>
                  </a:lnTo>
                  <a:lnTo>
                    <a:pt x="62" y="70"/>
                  </a:lnTo>
                  <a:lnTo>
                    <a:pt x="56" y="80"/>
                  </a:lnTo>
                  <a:lnTo>
                    <a:pt x="52" y="90"/>
                  </a:lnTo>
                  <a:lnTo>
                    <a:pt x="50" y="98"/>
                  </a:lnTo>
                  <a:lnTo>
                    <a:pt x="48" y="104"/>
                  </a:lnTo>
                  <a:lnTo>
                    <a:pt x="48" y="112"/>
                  </a:lnTo>
                  <a:lnTo>
                    <a:pt x="46" y="126"/>
                  </a:lnTo>
                  <a:lnTo>
                    <a:pt x="48" y="144"/>
                  </a:lnTo>
                  <a:lnTo>
                    <a:pt x="46" y="234"/>
                  </a:lnTo>
                  <a:lnTo>
                    <a:pt x="46" y="236"/>
                  </a:lnTo>
                  <a:lnTo>
                    <a:pt x="44" y="238"/>
                  </a:lnTo>
                  <a:lnTo>
                    <a:pt x="40" y="242"/>
                  </a:lnTo>
                  <a:lnTo>
                    <a:pt x="38" y="246"/>
                  </a:lnTo>
                  <a:lnTo>
                    <a:pt x="34" y="250"/>
                  </a:lnTo>
                  <a:lnTo>
                    <a:pt x="32" y="256"/>
                  </a:lnTo>
                  <a:lnTo>
                    <a:pt x="30" y="260"/>
                  </a:lnTo>
                  <a:lnTo>
                    <a:pt x="28" y="262"/>
                  </a:lnTo>
                  <a:lnTo>
                    <a:pt x="24" y="280"/>
                  </a:lnTo>
                  <a:lnTo>
                    <a:pt x="22" y="282"/>
                  </a:lnTo>
                  <a:lnTo>
                    <a:pt x="22" y="284"/>
                  </a:lnTo>
                  <a:lnTo>
                    <a:pt x="24" y="292"/>
                  </a:lnTo>
                  <a:lnTo>
                    <a:pt x="22" y="302"/>
                  </a:lnTo>
                  <a:lnTo>
                    <a:pt x="24" y="310"/>
                  </a:lnTo>
                  <a:lnTo>
                    <a:pt x="22" y="322"/>
                  </a:lnTo>
                  <a:lnTo>
                    <a:pt x="18" y="324"/>
                  </a:lnTo>
                  <a:lnTo>
                    <a:pt x="18" y="332"/>
                  </a:lnTo>
                  <a:lnTo>
                    <a:pt x="20" y="332"/>
                  </a:lnTo>
                  <a:lnTo>
                    <a:pt x="20" y="336"/>
                  </a:lnTo>
                  <a:lnTo>
                    <a:pt x="20" y="348"/>
                  </a:lnTo>
                  <a:lnTo>
                    <a:pt x="20" y="360"/>
                  </a:lnTo>
                  <a:lnTo>
                    <a:pt x="20" y="370"/>
                  </a:lnTo>
                  <a:lnTo>
                    <a:pt x="20" y="374"/>
                  </a:lnTo>
                  <a:lnTo>
                    <a:pt x="18" y="378"/>
                  </a:lnTo>
                  <a:lnTo>
                    <a:pt x="18" y="380"/>
                  </a:lnTo>
                  <a:lnTo>
                    <a:pt x="18" y="382"/>
                  </a:lnTo>
                  <a:lnTo>
                    <a:pt x="18" y="384"/>
                  </a:lnTo>
                  <a:lnTo>
                    <a:pt x="20" y="386"/>
                  </a:lnTo>
                  <a:lnTo>
                    <a:pt x="20" y="388"/>
                  </a:lnTo>
                  <a:lnTo>
                    <a:pt x="22" y="390"/>
                  </a:lnTo>
                  <a:lnTo>
                    <a:pt x="22" y="396"/>
                  </a:lnTo>
                  <a:lnTo>
                    <a:pt x="22" y="408"/>
                  </a:lnTo>
                  <a:lnTo>
                    <a:pt x="22" y="420"/>
                  </a:lnTo>
                  <a:lnTo>
                    <a:pt x="20" y="428"/>
                  </a:lnTo>
                  <a:lnTo>
                    <a:pt x="20" y="430"/>
                  </a:lnTo>
                  <a:lnTo>
                    <a:pt x="16" y="432"/>
                  </a:lnTo>
                  <a:lnTo>
                    <a:pt x="14" y="434"/>
                  </a:lnTo>
                  <a:lnTo>
                    <a:pt x="10" y="438"/>
                  </a:lnTo>
                  <a:lnTo>
                    <a:pt x="6" y="442"/>
                  </a:lnTo>
                  <a:lnTo>
                    <a:pt x="4" y="446"/>
                  </a:lnTo>
                  <a:lnTo>
                    <a:pt x="2" y="452"/>
                  </a:lnTo>
                  <a:lnTo>
                    <a:pt x="2" y="466"/>
                  </a:lnTo>
                  <a:lnTo>
                    <a:pt x="2" y="486"/>
                  </a:lnTo>
                  <a:lnTo>
                    <a:pt x="2" y="506"/>
                  </a:lnTo>
                  <a:lnTo>
                    <a:pt x="2" y="524"/>
                  </a:lnTo>
                  <a:lnTo>
                    <a:pt x="2" y="530"/>
                  </a:lnTo>
                  <a:lnTo>
                    <a:pt x="0" y="532"/>
                  </a:lnTo>
                  <a:lnTo>
                    <a:pt x="0" y="536"/>
                  </a:lnTo>
                  <a:lnTo>
                    <a:pt x="2" y="542"/>
                  </a:lnTo>
                  <a:lnTo>
                    <a:pt x="2" y="554"/>
                  </a:lnTo>
                  <a:lnTo>
                    <a:pt x="14" y="568"/>
                  </a:lnTo>
                  <a:lnTo>
                    <a:pt x="52" y="568"/>
                  </a:lnTo>
                  <a:lnTo>
                    <a:pt x="54" y="568"/>
                  </a:lnTo>
                  <a:lnTo>
                    <a:pt x="54" y="570"/>
                  </a:lnTo>
                  <a:lnTo>
                    <a:pt x="54" y="572"/>
                  </a:lnTo>
                  <a:lnTo>
                    <a:pt x="54" y="574"/>
                  </a:lnTo>
                  <a:lnTo>
                    <a:pt x="54" y="580"/>
                  </a:lnTo>
                  <a:lnTo>
                    <a:pt x="56" y="588"/>
                  </a:lnTo>
                  <a:lnTo>
                    <a:pt x="56" y="612"/>
                  </a:lnTo>
                  <a:lnTo>
                    <a:pt x="60" y="638"/>
                  </a:lnTo>
                  <a:lnTo>
                    <a:pt x="100" y="640"/>
                  </a:lnTo>
                  <a:lnTo>
                    <a:pt x="114" y="660"/>
                  </a:lnTo>
                  <a:lnTo>
                    <a:pt x="116" y="654"/>
                  </a:lnTo>
                  <a:lnTo>
                    <a:pt x="118" y="648"/>
                  </a:lnTo>
                  <a:lnTo>
                    <a:pt x="118" y="638"/>
                  </a:lnTo>
                  <a:lnTo>
                    <a:pt x="106" y="624"/>
                  </a:lnTo>
                  <a:lnTo>
                    <a:pt x="94" y="614"/>
                  </a:lnTo>
                  <a:lnTo>
                    <a:pt x="92" y="616"/>
                  </a:lnTo>
                  <a:lnTo>
                    <a:pt x="88" y="616"/>
                  </a:lnTo>
                  <a:lnTo>
                    <a:pt x="82" y="616"/>
                  </a:lnTo>
                  <a:lnTo>
                    <a:pt x="74" y="612"/>
                  </a:lnTo>
                  <a:lnTo>
                    <a:pt x="66" y="604"/>
                  </a:lnTo>
                  <a:lnTo>
                    <a:pt x="60" y="590"/>
                  </a:lnTo>
                  <a:lnTo>
                    <a:pt x="56" y="568"/>
                  </a:lnTo>
                  <a:lnTo>
                    <a:pt x="56" y="564"/>
                  </a:lnTo>
                  <a:lnTo>
                    <a:pt x="54" y="554"/>
                  </a:lnTo>
                  <a:lnTo>
                    <a:pt x="52" y="544"/>
                  </a:lnTo>
                  <a:lnTo>
                    <a:pt x="54" y="534"/>
                  </a:lnTo>
                  <a:lnTo>
                    <a:pt x="62" y="526"/>
                  </a:lnTo>
                  <a:lnTo>
                    <a:pt x="74" y="508"/>
                  </a:lnTo>
                  <a:lnTo>
                    <a:pt x="74" y="508"/>
                  </a:lnTo>
                  <a:lnTo>
                    <a:pt x="78" y="506"/>
                  </a:lnTo>
                  <a:lnTo>
                    <a:pt x="80" y="502"/>
                  </a:lnTo>
                  <a:lnTo>
                    <a:pt x="84" y="500"/>
                  </a:lnTo>
                  <a:lnTo>
                    <a:pt x="88" y="496"/>
                  </a:lnTo>
                  <a:lnTo>
                    <a:pt x="92" y="492"/>
                  </a:lnTo>
                  <a:lnTo>
                    <a:pt x="94" y="490"/>
                  </a:lnTo>
                  <a:lnTo>
                    <a:pt x="94" y="486"/>
                  </a:lnTo>
                  <a:lnTo>
                    <a:pt x="94" y="484"/>
                  </a:lnTo>
                  <a:lnTo>
                    <a:pt x="96" y="482"/>
                  </a:lnTo>
                  <a:lnTo>
                    <a:pt x="96" y="478"/>
                  </a:lnTo>
                  <a:lnTo>
                    <a:pt x="96" y="474"/>
                  </a:lnTo>
                  <a:lnTo>
                    <a:pt x="96" y="470"/>
                  </a:lnTo>
                  <a:lnTo>
                    <a:pt x="96" y="466"/>
                  </a:lnTo>
                  <a:lnTo>
                    <a:pt x="94" y="462"/>
                  </a:lnTo>
                  <a:lnTo>
                    <a:pt x="90" y="460"/>
                  </a:lnTo>
                  <a:lnTo>
                    <a:pt x="86" y="458"/>
                  </a:lnTo>
                  <a:lnTo>
                    <a:pt x="82" y="456"/>
                  </a:lnTo>
                  <a:lnTo>
                    <a:pt x="78" y="452"/>
                  </a:lnTo>
                  <a:lnTo>
                    <a:pt x="76" y="448"/>
                  </a:lnTo>
                  <a:lnTo>
                    <a:pt x="74" y="444"/>
                  </a:lnTo>
                  <a:lnTo>
                    <a:pt x="74" y="436"/>
                  </a:lnTo>
                  <a:lnTo>
                    <a:pt x="74" y="432"/>
                  </a:lnTo>
                  <a:lnTo>
                    <a:pt x="76" y="428"/>
                  </a:lnTo>
                  <a:lnTo>
                    <a:pt x="78" y="426"/>
                  </a:lnTo>
                  <a:lnTo>
                    <a:pt x="82" y="424"/>
                  </a:lnTo>
                  <a:lnTo>
                    <a:pt x="84" y="424"/>
                  </a:lnTo>
                  <a:lnTo>
                    <a:pt x="86" y="424"/>
                  </a:lnTo>
                  <a:lnTo>
                    <a:pt x="88" y="424"/>
                  </a:lnTo>
                  <a:lnTo>
                    <a:pt x="88" y="424"/>
                  </a:lnTo>
                  <a:lnTo>
                    <a:pt x="104" y="402"/>
                  </a:lnTo>
                  <a:lnTo>
                    <a:pt x="112" y="382"/>
                  </a:lnTo>
                  <a:lnTo>
                    <a:pt x="112" y="370"/>
                  </a:lnTo>
                  <a:lnTo>
                    <a:pt x="124" y="368"/>
                  </a:lnTo>
                  <a:lnTo>
                    <a:pt x="124" y="354"/>
                  </a:lnTo>
                  <a:lnTo>
                    <a:pt x="112" y="348"/>
                  </a:lnTo>
                  <a:lnTo>
                    <a:pt x="112" y="348"/>
                  </a:lnTo>
                  <a:lnTo>
                    <a:pt x="112" y="346"/>
                  </a:lnTo>
                  <a:lnTo>
                    <a:pt x="110" y="344"/>
                  </a:lnTo>
                  <a:lnTo>
                    <a:pt x="110" y="340"/>
                  </a:lnTo>
                  <a:lnTo>
                    <a:pt x="110" y="336"/>
                  </a:lnTo>
                  <a:lnTo>
                    <a:pt x="112" y="334"/>
                  </a:lnTo>
                  <a:lnTo>
                    <a:pt x="114" y="332"/>
                  </a:lnTo>
                  <a:lnTo>
                    <a:pt x="118" y="332"/>
                  </a:lnTo>
                  <a:lnTo>
                    <a:pt x="138" y="334"/>
                  </a:lnTo>
                  <a:lnTo>
                    <a:pt x="142" y="314"/>
                  </a:lnTo>
                  <a:lnTo>
                    <a:pt x="142" y="312"/>
                  </a:lnTo>
                  <a:lnTo>
                    <a:pt x="144" y="310"/>
                  </a:lnTo>
                  <a:lnTo>
                    <a:pt x="144" y="306"/>
                  </a:lnTo>
                  <a:lnTo>
                    <a:pt x="148" y="300"/>
                  </a:lnTo>
                  <a:lnTo>
                    <a:pt x="150" y="296"/>
                  </a:lnTo>
                  <a:lnTo>
                    <a:pt x="154" y="294"/>
                  </a:lnTo>
                  <a:lnTo>
                    <a:pt x="160" y="292"/>
                  </a:lnTo>
                  <a:lnTo>
                    <a:pt x="164" y="294"/>
                  </a:lnTo>
                  <a:lnTo>
                    <a:pt x="172" y="294"/>
                  </a:lnTo>
                  <a:lnTo>
                    <a:pt x="184" y="294"/>
                  </a:lnTo>
                  <a:lnTo>
                    <a:pt x="198" y="290"/>
                  </a:lnTo>
                  <a:lnTo>
                    <a:pt x="210" y="282"/>
                  </a:lnTo>
                  <a:lnTo>
                    <a:pt x="218" y="266"/>
                  </a:lnTo>
                  <a:lnTo>
                    <a:pt x="220" y="262"/>
                  </a:lnTo>
                  <a:lnTo>
                    <a:pt x="220" y="256"/>
                  </a:lnTo>
                  <a:lnTo>
                    <a:pt x="218" y="250"/>
                  </a:lnTo>
                  <a:lnTo>
                    <a:pt x="216" y="242"/>
                  </a:lnTo>
                  <a:lnTo>
                    <a:pt x="214" y="234"/>
                  </a:lnTo>
                  <a:lnTo>
                    <a:pt x="208" y="218"/>
                  </a:lnTo>
                  <a:lnTo>
                    <a:pt x="206" y="216"/>
                  </a:lnTo>
                  <a:lnTo>
                    <a:pt x="206" y="214"/>
                  </a:lnTo>
                  <a:lnTo>
                    <a:pt x="204" y="210"/>
                  </a:lnTo>
                  <a:lnTo>
                    <a:pt x="202" y="206"/>
                  </a:lnTo>
                  <a:lnTo>
                    <a:pt x="200" y="202"/>
                  </a:lnTo>
                  <a:lnTo>
                    <a:pt x="200" y="196"/>
                  </a:lnTo>
                  <a:lnTo>
                    <a:pt x="202" y="194"/>
                  </a:lnTo>
                  <a:lnTo>
                    <a:pt x="202" y="190"/>
                  </a:lnTo>
                  <a:lnTo>
                    <a:pt x="200" y="180"/>
                  </a:lnTo>
                  <a:lnTo>
                    <a:pt x="200" y="168"/>
                  </a:lnTo>
                  <a:lnTo>
                    <a:pt x="200" y="158"/>
                  </a:lnTo>
                  <a:lnTo>
                    <a:pt x="202" y="152"/>
                  </a:lnTo>
                  <a:lnTo>
                    <a:pt x="214" y="134"/>
                  </a:lnTo>
                  <a:lnTo>
                    <a:pt x="214" y="132"/>
                  </a:lnTo>
                  <a:lnTo>
                    <a:pt x="214" y="128"/>
                  </a:lnTo>
                  <a:lnTo>
                    <a:pt x="218" y="124"/>
                  </a:lnTo>
                  <a:lnTo>
                    <a:pt x="220" y="120"/>
                  </a:lnTo>
                  <a:lnTo>
                    <a:pt x="224" y="116"/>
                  </a:lnTo>
                  <a:lnTo>
                    <a:pt x="228" y="112"/>
                  </a:lnTo>
                  <a:lnTo>
                    <a:pt x="230" y="110"/>
                  </a:lnTo>
                  <a:lnTo>
                    <a:pt x="230" y="110"/>
                  </a:lnTo>
                  <a:lnTo>
                    <a:pt x="238" y="104"/>
                  </a:lnTo>
                  <a:lnTo>
                    <a:pt x="246" y="98"/>
                  </a:lnTo>
                  <a:lnTo>
                    <a:pt x="254" y="90"/>
                  </a:lnTo>
                  <a:lnTo>
                    <a:pt x="262" y="84"/>
                  </a:lnTo>
                  <a:lnTo>
                    <a:pt x="264" y="82"/>
                  </a:lnTo>
                  <a:lnTo>
                    <a:pt x="266" y="76"/>
                  </a:lnTo>
                  <a:lnTo>
                    <a:pt x="268" y="72"/>
                  </a:lnTo>
                  <a:lnTo>
                    <a:pt x="268" y="68"/>
                  </a:lnTo>
                  <a:lnTo>
                    <a:pt x="268" y="64"/>
                  </a:lnTo>
                  <a:lnTo>
                    <a:pt x="266" y="62"/>
                  </a:lnTo>
                  <a:lnTo>
                    <a:pt x="264" y="62"/>
                  </a:lnTo>
                  <a:lnTo>
                    <a:pt x="262" y="62"/>
                  </a:lnTo>
                  <a:lnTo>
                    <a:pt x="262" y="60"/>
                  </a:lnTo>
                  <a:lnTo>
                    <a:pt x="260" y="60"/>
                  </a:lnTo>
                  <a:lnTo>
                    <a:pt x="258" y="60"/>
                  </a:lnTo>
                  <a:lnTo>
                    <a:pt x="258" y="58"/>
                  </a:lnTo>
                  <a:lnTo>
                    <a:pt x="258" y="58"/>
                  </a:lnTo>
                  <a:lnTo>
                    <a:pt x="258" y="56"/>
                  </a:lnTo>
                  <a:lnTo>
                    <a:pt x="260" y="56"/>
                  </a:lnTo>
                  <a:lnTo>
                    <a:pt x="252" y="58"/>
                  </a:lnTo>
                  <a:lnTo>
                    <a:pt x="252" y="60"/>
                  </a:lnTo>
                  <a:lnTo>
                    <a:pt x="250" y="66"/>
                  </a:lnTo>
                  <a:lnTo>
                    <a:pt x="250" y="70"/>
                  </a:lnTo>
                  <a:lnTo>
                    <a:pt x="250" y="72"/>
                  </a:lnTo>
                  <a:lnTo>
                    <a:pt x="250" y="74"/>
                  </a:lnTo>
                  <a:lnTo>
                    <a:pt x="248" y="78"/>
                  </a:lnTo>
                  <a:lnTo>
                    <a:pt x="246" y="82"/>
                  </a:lnTo>
                  <a:lnTo>
                    <a:pt x="246" y="86"/>
                  </a:lnTo>
                  <a:lnTo>
                    <a:pt x="246" y="88"/>
                  </a:lnTo>
                  <a:lnTo>
                    <a:pt x="194" y="88"/>
                  </a:lnTo>
                  <a:lnTo>
                    <a:pt x="210" y="52"/>
                  </a:lnTo>
                  <a:lnTo>
                    <a:pt x="176" y="34"/>
                  </a:lnTo>
                  <a:lnTo>
                    <a:pt x="170" y="28"/>
                  </a:lnTo>
                  <a:lnTo>
                    <a:pt x="154" y="22"/>
                  </a:lnTo>
                  <a:lnTo>
                    <a:pt x="150" y="20"/>
                  </a:lnTo>
                  <a:lnTo>
                    <a:pt x="146" y="18"/>
                  </a:lnTo>
                  <a:lnTo>
                    <a:pt x="144" y="16"/>
                  </a:lnTo>
                  <a:lnTo>
                    <a:pt x="144" y="14"/>
                  </a:lnTo>
                  <a:lnTo>
                    <a:pt x="144" y="10"/>
                  </a:lnTo>
                  <a:lnTo>
                    <a:pt x="144" y="6"/>
                  </a:lnTo>
                  <a:lnTo>
                    <a:pt x="144" y="6"/>
                  </a:lnTo>
                  <a:lnTo>
                    <a:pt x="142" y="4"/>
                  </a:lnTo>
                  <a:lnTo>
                    <a:pt x="140" y="2"/>
                  </a:lnTo>
                  <a:lnTo>
                    <a:pt x="138" y="2"/>
                  </a:lnTo>
                  <a:lnTo>
                    <a:pt x="134" y="0"/>
                  </a:lnTo>
                  <a:lnTo>
                    <a:pt x="132" y="2"/>
                  </a:lnTo>
                  <a:lnTo>
                    <a:pt x="130" y="4"/>
                  </a:lnTo>
                  <a:lnTo>
                    <a:pt x="120" y="16"/>
                  </a:lnTo>
                  <a:lnTo>
                    <a:pt x="120" y="16"/>
                  </a:lnTo>
                  <a:lnTo>
                    <a:pt x="120" y="14"/>
                  </a:lnTo>
                  <a:lnTo>
                    <a:pt x="120" y="12"/>
                  </a:lnTo>
                  <a:lnTo>
                    <a:pt x="118" y="8"/>
                  </a:lnTo>
                  <a:lnTo>
                    <a:pt x="116" y="6"/>
                  </a:lnTo>
                  <a:lnTo>
                    <a:pt x="114" y="4"/>
                  </a:lnTo>
                  <a:lnTo>
                    <a:pt x="108" y="4"/>
                  </a:lnTo>
                  <a:lnTo>
                    <a:pt x="94" y="0"/>
                  </a:lnTo>
                  <a:lnTo>
                    <a:pt x="94" y="2"/>
                  </a:lnTo>
                  <a:lnTo>
                    <a:pt x="92" y="6"/>
                  </a:lnTo>
                  <a:lnTo>
                    <a:pt x="90" y="10"/>
                  </a:lnTo>
                  <a:lnTo>
                    <a:pt x="86" y="14"/>
                  </a:lnTo>
                  <a:lnTo>
                    <a:pt x="82" y="1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72" name="Freeform 333"/>
            <p:cNvSpPr/>
            <p:nvPr/>
          </p:nvSpPr>
          <p:spPr bwMode="gray">
            <a:xfrm>
              <a:off x="4479" y="3354"/>
              <a:ext cx="150" cy="756"/>
            </a:xfrm>
            <a:custGeom>
              <a:avLst/>
              <a:gdLst/>
              <a:ahLst/>
              <a:cxnLst>
                <a:cxn ang="0">
                  <a:pos x="130" y="742"/>
                </a:cxn>
                <a:cxn ang="0">
                  <a:pos x="102" y="748"/>
                </a:cxn>
                <a:cxn ang="0">
                  <a:pos x="92" y="748"/>
                </a:cxn>
                <a:cxn ang="0">
                  <a:pos x="54" y="716"/>
                </a:cxn>
                <a:cxn ang="0">
                  <a:pos x="70" y="688"/>
                </a:cxn>
                <a:cxn ang="0">
                  <a:pos x="58" y="678"/>
                </a:cxn>
                <a:cxn ang="0">
                  <a:pos x="42" y="678"/>
                </a:cxn>
                <a:cxn ang="0">
                  <a:pos x="34" y="686"/>
                </a:cxn>
                <a:cxn ang="0">
                  <a:pos x="0" y="622"/>
                </a:cxn>
                <a:cxn ang="0">
                  <a:pos x="8" y="540"/>
                </a:cxn>
                <a:cxn ang="0">
                  <a:pos x="30" y="452"/>
                </a:cxn>
                <a:cxn ang="0">
                  <a:pos x="28" y="398"/>
                </a:cxn>
                <a:cxn ang="0">
                  <a:pos x="48" y="368"/>
                </a:cxn>
                <a:cxn ang="0">
                  <a:pos x="46" y="336"/>
                </a:cxn>
                <a:cxn ang="0">
                  <a:pos x="38" y="352"/>
                </a:cxn>
                <a:cxn ang="0">
                  <a:pos x="36" y="372"/>
                </a:cxn>
                <a:cxn ang="0">
                  <a:pos x="30" y="380"/>
                </a:cxn>
                <a:cxn ang="0">
                  <a:pos x="50" y="260"/>
                </a:cxn>
                <a:cxn ang="0">
                  <a:pos x="56" y="214"/>
                </a:cxn>
                <a:cxn ang="0">
                  <a:pos x="66" y="184"/>
                </a:cxn>
                <a:cxn ang="0">
                  <a:pos x="66" y="166"/>
                </a:cxn>
                <a:cxn ang="0">
                  <a:pos x="68" y="150"/>
                </a:cxn>
                <a:cxn ang="0">
                  <a:pos x="70" y="134"/>
                </a:cxn>
                <a:cxn ang="0">
                  <a:pos x="68" y="110"/>
                </a:cxn>
                <a:cxn ang="0">
                  <a:pos x="72" y="88"/>
                </a:cxn>
                <a:cxn ang="0">
                  <a:pos x="64" y="30"/>
                </a:cxn>
                <a:cxn ang="0">
                  <a:pos x="46" y="10"/>
                </a:cxn>
                <a:cxn ang="0">
                  <a:pos x="60" y="6"/>
                </a:cxn>
                <a:cxn ang="0">
                  <a:pos x="74" y="8"/>
                </a:cxn>
                <a:cxn ang="0">
                  <a:pos x="100" y="46"/>
                </a:cxn>
                <a:cxn ang="0">
                  <a:pos x="110" y="106"/>
                </a:cxn>
                <a:cxn ang="0">
                  <a:pos x="116" y="108"/>
                </a:cxn>
                <a:cxn ang="0">
                  <a:pos x="118" y="116"/>
                </a:cxn>
                <a:cxn ang="0">
                  <a:pos x="114" y="126"/>
                </a:cxn>
                <a:cxn ang="0">
                  <a:pos x="104" y="146"/>
                </a:cxn>
                <a:cxn ang="0">
                  <a:pos x="88" y="178"/>
                </a:cxn>
                <a:cxn ang="0">
                  <a:pos x="82" y="214"/>
                </a:cxn>
                <a:cxn ang="0">
                  <a:pos x="80" y="326"/>
                </a:cxn>
                <a:cxn ang="0">
                  <a:pos x="68" y="344"/>
                </a:cxn>
                <a:cxn ang="0">
                  <a:pos x="58" y="370"/>
                </a:cxn>
                <a:cxn ang="0">
                  <a:pos x="60" y="398"/>
                </a:cxn>
                <a:cxn ang="0">
                  <a:pos x="56" y="420"/>
                </a:cxn>
                <a:cxn ang="0">
                  <a:pos x="56" y="458"/>
                </a:cxn>
                <a:cxn ang="0">
                  <a:pos x="54" y="470"/>
                </a:cxn>
                <a:cxn ang="0">
                  <a:pos x="58" y="478"/>
                </a:cxn>
                <a:cxn ang="0">
                  <a:pos x="56" y="516"/>
                </a:cxn>
                <a:cxn ang="0">
                  <a:pos x="46" y="526"/>
                </a:cxn>
                <a:cxn ang="0">
                  <a:pos x="38" y="554"/>
                </a:cxn>
                <a:cxn ang="0">
                  <a:pos x="38" y="618"/>
                </a:cxn>
                <a:cxn ang="0">
                  <a:pos x="38" y="642"/>
                </a:cxn>
                <a:cxn ang="0">
                  <a:pos x="90" y="658"/>
                </a:cxn>
                <a:cxn ang="0">
                  <a:pos x="92" y="676"/>
                </a:cxn>
                <a:cxn ang="0">
                  <a:pos x="150" y="748"/>
                </a:cxn>
              </a:cxnLst>
              <a:rect l="0" t="0" r="r" b="b"/>
              <a:pathLst>
                <a:path w="150" h="756">
                  <a:moveTo>
                    <a:pt x="150" y="748"/>
                  </a:moveTo>
                  <a:lnTo>
                    <a:pt x="144" y="752"/>
                  </a:lnTo>
                  <a:lnTo>
                    <a:pt x="136" y="748"/>
                  </a:lnTo>
                  <a:lnTo>
                    <a:pt x="130" y="742"/>
                  </a:lnTo>
                  <a:lnTo>
                    <a:pt x="122" y="744"/>
                  </a:lnTo>
                  <a:lnTo>
                    <a:pt x="112" y="750"/>
                  </a:lnTo>
                  <a:lnTo>
                    <a:pt x="106" y="756"/>
                  </a:lnTo>
                  <a:lnTo>
                    <a:pt x="102" y="748"/>
                  </a:lnTo>
                  <a:lnTo>
                    <a:pt x="104" y="738"/>
                  </a:lnTo>
                  <a:lnTo>
                    <a:pt x="102" y="732"/>
                  </a:lnTo>
                  <a:lnTo>
                    <a:pt x="92" y="736"/>
                  </a:lnTo>
                  <a:lnTo>
                    <a:pt x="92" y="748"/>
                  </a:lnTo>
                  <a:lnTo>
                    <a:pt x="76" y="748"/>
                  </a:lnTo>
                  <a:lnTo>
                    <a:pt x="70" y="728"/>
                  </a:lnTo>
                  <a:lnTo>
                    <a:pt x="54" y="730"/>
                  </a:lnTo>
                  <a:lnTo>
                    <a:pt x="54" y="716"/>
                  </a:lnTo>
                  <a:lnTo>
                    <a:pt x="66" y="712"/>
                  </a:lnTo>
                  <a:lnTo>
                    <a:pt x="72" y="694"/>
                  </a:lnTo>
                  <a:lnTo>
                    <a:pt x="72" y="690"/>
                  </a:lnTo>
                  <a:lnTo>
                    <a:pt x="70" y="688"/>
                  </a:lnTo>
                  <a:lnTo>
                    <a:pt x="66" y="684"/>
                  </a:lnTo>
                  <a:lnTo>
                    <a:pt x="62" y="682"/>
                  </a:lnTo>
                  <a:lnTo>
                    <a:pt x="60" y="680"/>
                  </a:lnTo>
                  <a:lnTo>
                    <a:pt x="58" y="678"/>
                  </a:lnTo>
                  <a:lnTo>
                    <a:pt x="56" y="676"/>
                  </a:lnTo>
                  <a:lnTo>
                    <a:pt x="50" y="676"/>
                  </a:lnTo>
                  <a:lnTo>
                    <a:pt x="46" y="676"/>
                  </a:lnTo>
                  <a:lnTo>
                    <a:pt x="42" y="678"/>
                  </a:lnTo>
                  <a:lnTo>
                    <a:pt x="38" y="680"/>
                  </a:lnTo>
                  <a:lnTo>
                    <a:pt x="36" y="682"/>
                  </a:lnTo>
                  <a:lnTo>
                    <a:pt x="34" y="684"/>
                  </a:lnTo>
                  <a:lnTo>
                    <a:pt x="34" y="686"/>
                  </a:lnTo>
                  <a:lnTo>
                    <a:pt x="34" y="686"/>
                  </a:lnTo>
                  <a:lnTo>
                    <a:pt x="2" y="654"/>
                  </a:lnTo>
                  <a:lnTo>
                    <a:pt x="0" y="642"/>
                  </a:lnTo>
                  <a:lnTo>
                    <a:pt x="0" y="622"/>
                  </a:lnTo>
                  <a:lnTo>
                    <a:pt x="0" y="600"/>
                  </a:lnTo>
                  <a:lnTo>
                    <a:pt x="4" y="576"/>
                  </a:lnTo>
                  <a:lnTo>
                    <a:pt x="6" y="554"/>
                  </a:lnTo>
                  <a:lnTo>
                    <a:pt x="8" y="540"/>
                  </a:lnTo>
                  <a:lnTo>
                    <a:pt x="8" y="534"/>
                  </a:lnTo>
                  <a:lnTo>
                    <a:pt x="26" y="510"/>
                  </a:lnTo>
                  <a:lnTo>
                    <a:pt x="30" y="484"/>
                  </a:lnTo>
                  <a:lnTo>
                    <a:pt x="30" y="452"/>
                  </a:lnTo>
                  <a:lnTo>
                    <a:pt x="16" y="432"/>
                  </a:lnTo>
                  <a:lnTo>
                    <a:pt x="34" y="414"/>
                  </a:lnTo>
                  <a:lnTo>
                    <a:pt x="36" y="398"/>
                  </a:lnTo>
                  <a:lnTo>
                    <a:pt x="28" y="398"/>
                  </a:lnTo>
                  <a:lnTo>
                    <a:pt x="32" y="388"/>
                  </a:lnTo>
                  <a:lnTo>
                    <a:pt x="38" y="388"/>
                  </a:lnTo>
                  <a:lnTo>
                    <a:pt x="46" y="384"/>
                  </a:lnTo>
                  <a:lnTo>
                    <a:pt x="48" y="368"/>
                  </a:lnTo>
                  <a:lnTo>
                    <a:pt x="48" y="358"/>
                  </a:lnTo>
                  <a:lnTo>
                    <a:pt x="50" y="348"/>
                  </a:lnTo>
                  <a:lnTo>
                    <a:pt x="54" y="332"/>
                  </a:lnTo>
                  <a:lnTo>
                    <a:pt x="46" y="336"/>
                  </a:lnTo>
                  <a:lnTo>
                    <a:pt x="42" y="344"/>
                  </a:lnTo>
                  <a:lnTo>
                    <a:pt x="40" y="346"/>
                  </a:lnTo>
                  <a:lnTo>
                    <a:pt x="40" y="348"/>
                  </a:lnTo>
                  <a:lnTo>
                    <a:pt x="38" y="352"/>
                  </a:lnTo>
                  <a:lnTo>
                    <a:pt x="38" y="356"/>
                  </a:lnTo>
                  <a:lnTo>
                    <a:pt x="38" y="362"/>
                  </a:lnTo>
                  <a:lnTo>
                    <a:pt x="38" y="368"/>
                  </a:lnTo>
                  <a:lnTo>
                    <a:pt x="36" y="372"/>
                  </a:lnTo>
                  <a:lnTo>
                    <a:pt x="34" y="376"/>
                  </a:lnTo>
                  <a:lnTo>
                    <a:pt x="32" y="378"/>
                  </a:lnTo>
                  <a:lnTo>
                    <a:pt x="30" y="378"/>
                  </a:lnTo>
                  <a:lnTo>
                    <a:pt x="30" y="380"/>
                  </a:lnTo>
                  <a:lnTo>
                    <a:pt x="28" y="352"/>
                  </a:lnTo>
                  <a:lnTo>
                    <a:pt x="40" y="314"/>
                  </a:lnTo>
                  <a:lnTo>
                    <a:pt x="46" y="282"/>
                  </a:lnTo>
                  <a:lnTo>
                    <a:pt x="50" y="260"/>
                  </a:lnTo>
                  <a:lnTo>
                    <a:pt x="50" y="244"/>
                  </a:lnTo>
                  <a:lnTo>
                    <a:pt x="50" y="240"/>
                  </a:lnTo>
                  <a:lnTo>
                    <a:pt x="50" y="228"/>
                  </a:lnTo>
                  <a:lnTo>
                    <a:pt x="56" y="214"/>
                  </a:lnTo>
                  <a:lnTo>
                    <a:pt x="60" y="200"/>
                  </a:lnTo>
                  <a:lnTo>
                    <a:pt x="64" y="190"/>
                  </a:lnTo>
                  <a:lnTo>
                    <a:pt x="66" y="186"/>
                  </a:lnTo>
                  <a:lnTo>
                    <a:pt x="66" y="184"/>
                  </a:lnTo>
                  <a:lnTo>
                    <a:pt x="66" y="182"/>
                  </a:lnTo>
                  <a:lnTo>
                    <a:pt x="66" y="176"/>
                  </a:lnTo>
                  <a:lnTo>
                    <a:pt x="66" y="172"/>
                  </a:lnTo>
                  <a:lnTo>
                    <a:pt x="66" y="166"/>
                  </a:lnTo>
                  <a:lnTo>
                    <a:pt x="66" y="164"/>
                  </a:lnTo>
                  <a:lnTo>
                    <a:pt x="68" y="160"/>
                  </a:lnTo>
                  <a:lnTo>
                    <a:pt x="68" y="154"/>
                  </a:lnTo>
                  <a:lnTo>
                    <a:pt x="68" y="150"/>
                  </a:lnTo>
                  <a:lnTo>
                    <a:pt x="70" y="146"/>
                  </a:lnTo>
                  <a:lnTo>
                    <a:pt x="70" y="142"/>
                  </a:lnTo>
                  <a:lnTo>
                    <a:pt x="70" y="140"/>
                  </a:lnTo>
                  <a:lnTo>
                    <a:pt x="70" y="134"/>
                  </a:lnTo>
                  <a:lnTo>
                    <a:pt x="70" y="128"/>
                  </a:lnTo>
                  <a:lnTo>
                    <a:pt x="70" y="122"/>
                  </a:lnTo>
                  <a:lnTo>
                    <a:pt x="70" y="116"/>
                  </a:lnTo>
                  <a:lnTo>
                    <a:pt x="68" y="110"/>
                  </a:lnTo>
                  <a:lnTo>
                    <a:pt x="70" y="106"/>
                  </a:lnTo>
                  <a:lnTo>
                    <a:pt x="70" y="100"/>
                  </a:lnTo>
                  <a:lnTo>
                    <a:pt x="72" y="96"/>
                  </a:lnTo>
                  <a:lnTo>
                    <a:pt x="72" y="88"/>
                  </a:lnTo>
                  <a:lnTo>
                    <a:pt x="74" y="74"/>
                  </a:lnTo>
                  <a:lnTo>
                    <a:pt x="72" y="56"/>
                  </a:lnTo>
                  <a:lnTo>
                    <a:pt x="68" y="36"/>
                  </a:lnTo>
                  <a:lnTo>
                    <a:pt x="64" y="30"/>
                  </a:lnTo>
                  <a:lnTo>
                    <a:pt x="60" y="22"/>
                  </a:lnTo>
                  <a:lnTo>
                    <a:pt x="54" y="16"/>
                  </a:lnTo>
                  <a:lnTo>
                    <a:pt x="48" y="12"/>
                  </a:lnTo>
                  <a:lnTo>
                    <a:pt x="46" y="10"/>
                  </a:lnTo>
                  <a:lnTo>
                    <a:pt x="46" y="10"/>
                  </a:lnTo>
                  <a:lnTo>
                    <a:pt x="50" y="8"/>
                  </a:lnTo>
                  <a:lnTo>
                    <a:pt x="54" y="8"/>
                  </a:lnTo>
                  <a:lnTo>
                    <a:pt x="60" y="6"/>
                  </a:lnTo>
                  <a:lnTo>
                    <a:pt x="66" y="2"/>
                  </a:lnTo>
                  <a:lnTo>
                    <a:pt x="72" y="0"/>
                  </a:lnTo>
                  <a:lnTo>
                    <a:pt x="72" y="2"/>
                  </a:lnTo>
                  <a:lnTo>
                    <a:pt x="74" y="8"/>
                  </a:lnTo>
                  <a:lnTo>
                    <a:pt x="80" y="18"/>
                  </a:lnTo>
                  <a:lnTo>
                    <a:pt x="90" y="34"/>
                  </a:lnTo>
                  <a:lnTo>
                    <a:pt x="98" y="46"/>
                  </a:lnTo>
                  <a:lnTo>
                    <a:pt x="100" y="46"/>
                  </a:lnTo>
                  <a:lnTo>
                    <a:pt x="100" y="48"/>
                  </a:lnTo>
                  <a:lnTo>
                    <a:pt x="102" y="52"/>
                  </a:lnTo>
                  <a:lnTo>
                    <a:pt x="102" y="60"/>
                  </a:lnTo>
                  <a:lnTo>
                    <a:pt x="110" y="106"/>
                  </a:lnTo>
                  <a:lnTo>
                    <a:pt x="112" y="106"/>
                  </a:lnTo>
                  <a:lnTo>
                    <a:pt x="112" y="106"/>
                  </a:lnTo>
                  <a:lnTo>
                    <a:pt x="114" y="108"/>
                  </a:lnTo>
                  <a:lnTo>
                    <a:pt x="116" y="108"/>
                  </a:lnTo>
                  <a:lnTo>
                    <a:pt x="118" y="106"/>
                  </a:lnTo>
                  <a:lnTo>
                    <a:pt x="118" y="108"/>
                  </a:lnTo>
                  <a:lnTo>
                    <a:pt x="118" y="110"/>
                  </a:lnTo>
                  <a:lnTo>
                    <a:pt x="118" y="116"/>
                  </a:lnTo>
                  <a:lnTo>
                    <a:pt x="118" y="120"/>
                  </a:lnTo>
                  <a:lnTo>
                    <a:pt x="118" y="124"/>
                  </a:lnTo>
                  <a:lnTo>
                    <a:pt x="116" y="124"/>
                  </a:lnTo>
                  <a:lnTo>
                    <a:pt x="114" y="126"/>
                  </a:lnTo>
                  <a:lnTo>
                    <a:pt x="112" y="128"/>
                  </a:lnTo>
                  <a:lnTo>
                    <a:pt x="108" y="132"/>
                  </a:lnTo>
                  <a:lnTo>
                    <a:pt x="106" y="138"/>
                  </a:lnTo>
                  <a:lnTo>
                    <a:pt x="104" y="146"/>
                  </a:lnTo>
                  <a:lnTo>
                    <a:pt x="102" y="150"/>
                  </a:lnTo>
                  <a:lnTo>
                    <a:pt x="98" y="158"/>
                  </a:lnTo>
                  <a:lnTo>
                    <a:pt x="92" y="168"/>
                  </a:lnTo>
                  <a:lnTo>
                    <a:pt x="88" y="178"/>
                  </a:lnTo>
                  <a:lnTo>
                    <a:pt x="86" y="186"/>
                  </a:lnTo>
                  <a:lnTo>
                    <a:pt x="84" y="192"/>
                  </a:lnTo>
                  <a:lnTo>
                    <a:pt x="84" y="200"/>
                  </a:lnTo>
                  <a:lnTo>
                    <a:pt x="82" y="214"/>
                  </a:lnTo>
                  <a:lnTo>
                    <a:pt x="84" y="232"/>
                  </a:lnTo>
                  <a:lnTo>
                    <a:pt x="82" y="322"/>
                  </a:lnTo>
                  <a:lnTo>
                    <a:pt x="82" y="324"/>
                  </a:lnTo>
                  <a:lnTo>
                    <a:pt x="80" y="326"/>
                  </a:lnTo>
                  <a:lnTo>
                    <a:pt x="76" y="330"/>
                  </a:lnTo>
                  <a:lnTo>
                    <a:pt x="74" y="334"/>
                  </a:lnTo>
                  <a:lnTo>
                    <a:pt x="70" y="338"/>
                  </a:lnTo>
                  <a:lnTo>
                    <a:pt x="68" y="344"/>
                  </a:lnTo>
                  <a:lnTo>
                    <a:pt x="66" y="348"/>
                  </a:lnTo>
                  <a:lnTo>
                    <a:pt x="64" y="350"/>
                  </a:lnTo>
                  <a:lnTo>
                    <a:pt x="60" y="368"/>
                  </a:lnTo>
                  <a:lnTo>
                    <a:pt x="58" y="370"/>
                  </a:lnTo>
                  <a:lnTo>
                    <a:pt x="58" y="372"/>
                  </a:lnTo>
                  <a:lnTo>
                    <a:pt x="60" y="380"/>
                  </a:lnTo>
                  <a:lnTo>
                    <a:pt x="58" y="390"/>
                  </a:lnTo>
                  <a:lnTo>
                    <a:pt x="60" y="398"/>
                  </a:lnTo>
                  <a:lnTo>
                    <a:pt x="58" y="410"/>
                  </a:lnTo>
                  <a:lnTo>
                    <a:pt x="54" y="412"/>
                  </a:lnTo>
                  <a:lnTo>
                    <a:pt x="54" y="420"/>
                  </a:lnTo>
                  <a:lnTo>
                    <a:pt x="56" y="420"/>
                  </a:lnTo>
                  <a:lnTo>
                    <a:pt x="56" y="424"/>
                  </a:lnTo>
                  <a:lnTo>
                    <a:pt x="56" y="436"/>
                  </a:lnTo>
                  <a:lnTo>
                    <a:pt x="56" y="448"/>
                  </a:lnTo>
                  <a:lnTo>
                    <a:pt x="56" y="458"/>
                  </a:lnTo>
                  <a:lnTo>
                    <a:pt x="56" y="462"/>
                  </a:lnTo>
                  <a:lnTo>
                    <a:pt x="54" y="466"/>
                  </a:lnTo>
                  <a:lnTo>
                    <a:pt x="54" y="468"/>
                  </a:lnTo>
                  <a:lnTo>
                    <a:pt x="54" y="470"/>
                  </a:lnTo>
                  <a:lnTo>
                    <a:pt x="54" y="472"/>
                  </a:lnTo>
                  <a:lnTo>
                    <a:pt x="56" y="474"/>
                  </a:lnTo>
                  <a:lnTo>
                    <a:pt x="56" y="476"/>
                  </a:lnTo>
                  <a:lnTo>
                    <a:pt x="58" y="478"/>
                  </a:lnTo>
                  <a:lnTo>
                    <a:pt x="58" y="484"/>
                  </a:lnTo>
                  <a:lnTo>
                    <a:pt x="58" y="496"/>
                  </a:lnTo>
                  <a:lnTo>
                    <a:pt x="58" y="508"/>
                  </a:lnTo>
                  <a:lnTo>
                    <a:pt x="56" y="516"/>
                  </a:lnTo>
                  <a:lnTo>
                    <a:pt x="56" y="518"/>
                  </a:lnTo>
                  <a:lnTo>
                    <a:pt x="52" y="520"/>
                  </a:lnTo>
                  <a:lnTo>
                    <a:pt x="50" y="522"/>
                  </a:lnTo>
                  <a:lnTo>
                    <a:pt x="46" y="526"/>
                  </a:lnTo>
                  <a:lnTo>
                    <a:pt x="42" y="530"/>
                  </a:lnTo>
                  <a:lnTo>
                    <a:pt x="40" y="534"/>
                  </a:lnTo>
                  <a:lnTo>
                    <a:pt x="38" y="540"/>
                  </a:lnTo>
                  <a:lnTo>
                    <a:pt x="38" y="554"/>
                  </a:lnTo>
                  <a:lnTo>
                    <a:pt x="38" y="574"/>
                  </a:lnTo>
                  <a:lnTo>
                    <a:pt x="38" y="594"/>
                  </a:lnTo>
                  <a:lnTo>
                    <a:pt x="38" y="612"/>
                  </a:lnTo>
                  <a:lnTo>
                    <a:pt x="38" y="618"/>
                  </a:lnTo>
                  <a:lnTo>
                    <a:pt x="36" y="620"/>
                  </a:lnTo>
                  <a:lnTo>
                    <a:pt x="36" y="624"/>
                  </a:lnTo>
                  <a:lnTo>
                    <a:pt x="38" y="630"/>
                  </a:lnTo>
                  <a:lnTo>
                    <a:pt x="38" y="642"/>
                  </a:lnTo>
                  <a:lnTo>
                    <a:pt x="50" y="656"/>
                  </a:lnTo>
                  <a:lnTo>
                    <a:pt x="88" y="656"/>
                  </a:lnTo>
                  <a:lnTo>
                    <a:pt x="90" y="656"/>
                  </a:lnTo>
                  <a:lnTo>
                    <a:pt x="90" y="658"/>
                  </a:lnTo>
                  <a:lnTo>
                    <a:pt x="90" y="660"/>
                  </a:lnTo>
                  <a:lnTo>
                    <a:pt x="90" y="662"/>
                  </a:lnTo>
                  <a:lnTo>
                    <a:pt x="90" y="668"/>
                  </a:lnTo>
                  <a:lnTo>
                    <a:pt x="92" y="676"/>
                  </a:lnTo>
                  <a:lnTo>
                    <a:pt x="92" y="700"/>
                  </a:lnTo>
                  <a:lnTo>
                    <a:pt x="96" y="726"/>
                  </a:lnTo>
                  <a:lnTo>
                    <a:pt x="136" y="728"/>
                  </a:lnTo>
                  <a:lnTo>
                    <a:pt x="150" y="74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73" name="Freeform 334"/>
            <p:cNvSpPr/>
            <p:nvPr/>
          </p:nvSpPr>
          <p:spPr bwMode="gray">
            <a:xfrm>
              <a:off x="4659" y="3404"/>
              <a:ext cx="110" cy="126"/>
            </a:xfrm>
            <a:custGeom>
              <a:avLst/>
              <a:gdLst/>
              <a:ahLst/>
              <a:cxnLst>
                <a:cxn ang="0">
                  <a:pos x="110" y="94"/>
                </a:cxn>
                <a:cxn ang="0">
                  <a:pos x="108" y="84"/>
                </a:cxn>
                <a:cxn ang="0">
                  <a:pos x="104" y="76"/>
                </a:cxn>
                <a:cxn ang="0">
                  <a:pos x="102" y="72"/>
                </a:cxn>
                <a:cxn ang="0">
                  <a:pos x="98" y="70"/>
                </a:cxn>
                <a:cxn ang="0">
                  <a:pos x="92" y="70"/>
                </a:cxn>
                <a:cxn ang="0">
                  <a:pos x="90" y="72"/>
                </a:cxn>
                <a:cxn ang="0">
                  <a:pos x="76" y="68"/>
                </a:cxn>
                <a:cxn ang="0">
                  <a:pos x="72" y="64"/>
                </a:cxn>
                <a:cxn ang="0">
                  <a:pos x="72" y="54"/>
                </a:cxn>
                <a:cxn ang="0">
                  <a:pos x="68" y="32"/>
                </a:cxn>
                <a:cxn ang="0">
                  <a:pos x="68" y="24"/>
                </a:cxn>
                <a:cxn ang="0">
                  <a:pos x="68" y="18"/>
                </a:cxn>
                <a:cxn ang="0">
                  <a:pos x="68" y="18"/>
                </a:cxn>
                <a:cxn ang="0">
                  <a:pos x="64" y="16"/>
                </a:cxn>
                <a:cxn ang="0">
                  <a:pos x="56" y="8"/>
                </a:cxn>
                <a:cxn ang="0">
                  <a:pos x="46" y="2"/>
                </a:cxn>
                <a:cxn ang="0">
                  <a:pos x="36" y="0"/>
                </a:cxn>
                <a:cxn ang="0">
                  <a:pos x="30" y="4"/>
                </a:cxn>
                <a:cxn ang="0">
                  <a:pos x="18" y="10"/>
                </a:cxn>
                <a:cxn ang="0">
                  <a:pos x="8" y="24"/>
                </a:cxn>
                <a:cxn ang="0">
                  <a:pos x="6" y="28"/>
                </a:cxn>
                <a:cxn ang="0">
                  <a:pos x="2" y="38"/>
                </a:cxn>
                <a:cxn ang="0">
                  <a:pos x="0" y="52"/>
                </a:cxn>
                <a:cxn ang="0">
                  <a:pos x="2" y="56"/>
                </a:cxn>
                <a:cxn ang="0">
                  <a:pos x="10" y="60"/>
                </a:cxn>
                <a:cxn ang="0">
                  <a:pos x="32" y="72"/>
                </a:cxn>
                <a:cxn ang="0">
                  <a:pos x="50" y="126"/>
                </a:cxn>
                <a:cxn ang="0">
                  <a:pos x="102" y="124"/>
                </a:cxn>
                <a:cxn ang="0">
                  <a:pos x="104" y="116"/>
                </a:cxn>
                <a:cxn ang="0">
                  <a:pos x="106" y="110"/>
                </a:cxn>
                <a:cxn ang="0">
                  <a:pos x="106" y="104"/>
                </a:cxn>
                <a:cxn ang="0">
                  <a:pos x="108" y="96"/>
                </a:cxn>
              </a:cxnLst>
              <a:rect l="0" t="0" r="r" b="b"/>
              <a:pathLst>
                <a:path w="110" h="126">
                  <a:moveTo>
                    <a:pt x="108" y="96"/>
                  </a:moveTo>
                  <a:lnTo>
                    <a:pt x="110" y="94"/>
                  </a:lnTo>
                  <a:lnTo>
                    <a:pt x="108" y="90"/>
                  </a:lnTo>
                  <a:lnTo>
                    <a:pt x="108" y="84"/>
                  </a:lnTo>
                  <a:lnTo>
                    <a:pt x="106" y="80"/>
                  </a:lnTo>
                  <a:lnTo>
                    <a:pt x="104" y="76"/>
                  </a:lnTo>
                  <a:lnTo>
                    <a:pt x="102" y="72"/>
                  </a:lnTo>
                  <a:lnTo>
                    <a:pt x="102" y="72"/>
                  </a:lnTo>
                  <a:lnTo>
                    <a:pt x="100" y="70"/>
                  </a:lnTo>
                  <a:lnTo>
                    <a:pt x="98" y="70"/>
                  </a:lnTo>
                  <a:lnTo>
                    <a:pt x="94" y="70"/>
                  </a:lnTo>
                  <a:lnTo>
                    <a:pt x="92" y="70"/>
                  </a:lnTo>
                  <a:lnTo>
                    <a:pt x="90" y="70"/>
                  </a:lnTo>
                  <a:lnTo>
                    <a:pt x="90" y="72"/>
                  </a:lnTo>
                  <a:lnTo>
                    <a:pt x="78" y="68"/>
                  </a:lnTo>
                  <a:lnTo>
                    <a:pt x="76" y="68"/>
                  </a:lnTo>
                  <a:lnTo>
                    <a:pt x="74" y="66"/>
                  </a:lnTo>
                  <a:lnTo>
                    <a:pt x="72" y="64"/>
                  </a:lnTo>
                  <a:lnTo>
                    <a:pt x="72" y="64"/>
                  </a:lnTo>
                  <a:lnTo>
                    <a:pt x="72" y="54"/>
                  </a:lnTo>
                  <a:lnTo>
                    <a:pt x="70" y="42"/>
                  </a:lnTo>
                  <a:lnTo>
                    <a:pt x="68" y="32"/>
                  </a:lnTo>
                  <a:lnTo>
                    <a:pt x="68" y="28"/>
                  </a:lnTo>
                  <a:lnTo>
                    <a:pt x="68" y="24"/>
                  </a:lnTo>
                  <a:lnTo>
                    <a:pt x="68" y="20"/>
                  </a:lnTo>
                  <a:lnTo>
                    <a:pt x="68" y="18"/>
                  </a:lnTo>
                  <a:lnTo>
                    <a:pt x="68" y="18"/>
                  </a:lnTo>
                  <a:lnTo>
                    <a:pt x="68" y="18"/>
                  </a:lnTo>
                  <a:lnTo>
                    <a:pt x="66" y="18"/>
                  </a:lnTo>
                  <a:lnTo>
                    <a:pt x="64" y="16"/>
                  </a:lnTo>
                  <a:lnTo>
                    <a:pt x="60" y="12"/>
                  </a:lnTo>
                  <a:lnTo>
                    <a:pt x="56" y="8"/>
                  </a:lnTo>
                  <a:lnTo>
                    <a:pt x="52" y="6"/>
                  </a:lnTo>
                  <a:lnTo>
                    <a:pt x="46" y="2"/>
                  </a:lnTo>
                  <a:lnTo>
                    <a:pt x="42" y="2"/>
                  </a:lnTo>
                  <a:lnTo>
                    <a:pt x="36" y="0"/>
                  </a:lnTo>
                  <a:lnTo>
                    <a:pt x="34" y="2"/>
                  </a:lnTo>
                  <a:lnTo>
                    <a:pt x="30" y="4"/>
                  </a:lnTo>
                  <a:lnTo>
                    <a:pt x="24" y="6"/>
                  </a:lnTo>
                  <a:lnTo>
                    <a:pt x="18" y="10"/>
                  </a:lnTo>
                  <a:lnTo>
                    <a:pt x="12" y="16"/>
                  </a:lnTo>
                  <a:lnTo>
                    <a:pt x="8" y="24"/>
                  </a:lnTo>
                  <a:lnTo>
                    <a:pt x="6" y="24"/>
                  </a:lnTo>
                  <a:lnTo>
                    <a:pt x="6" y="28"/>
                  </a:lnTo>
                  <a:lnTo>
                    <a:pt x="4" y="32"/>
                  </a:lnTo>
                  <a:lnTo>
                    <a:pt x="2" y="38"/>
                  </a:lnTo>
                  <a:lnTo>
                    <a:pt x="0" y="46"/>
                  </a:lnTo>
                  <a:lnTo>
                    <a:pt x="0" y="52"/>
                  </a:lnTo>
                  <a:lnTo>
                    <a:pt x="0" y="54"/>
                  </a:lnTo>
                  <a:lnTo>
                    <a:pt x="2" y="56"/>
                  </a:lnTo>
                  <a:lnTo>
                    <a:pt x="6" y="58"/>
                  </a:lnTo>
                  <a:lnTo>
                    <a:pt x="10" y="60"/>
                  </a:lnTo>
                  <a:lnTo>
                    <a:pt x="26" y="66"/>
                  </a:lnTo>
                  <a:lnTo>
                    <a:pt x="32" y="72"/>
                  </a:lnTo>
                  <a:lnTo>
                    <a:pt x="66" y="90"/>
                  </a:lnTo>
                  <a:lnTo>
                    <a:pt x="50" y="126"/>
                  </a:lnTo>
                  <a:lnTo>
                    <a:pt x="102" y="126"/>
                  </a:lnTo>
                  <a:lnTo>
                    <a:pt x="102" y="124"/>
                  </a:lnTo>
                  <a:lnTo>
                    <a:pt x="102" y="120"/>
                  </a:lnTo>
                  <a:lnTo>
                    <a:pt x="104" y="116"/>
                  </a:lnTo>
                  <a:lnTo>
                    <a:pt x="106" y="112"/>
                  </a:lnTo>
                  <a:lnTo>
                    <a:pt x="106" y="110"/>
                  </a:lnTo>
                  <a:lnTo>
                    <a:pt x="106" y="108"/>
                  </a:lnTo>
                  <a:lnTo>
                    <a:pt x="106" y="104"/>
                  </a:lnTo>
                  <a:lnTo>
                    <a:pt x="108" y="98"/>
                  </a:lnTo>
                  <a:lnTo>
                    <a:pt x="108" y="9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74" name="Freeform 335"/>
            <p:cNvSpPr/>
            <p:nvPr/>
          </p:nvSpPr>
          <p:spPr bwMode="gray">
            <a:xfrm>
              <a:off x="4335" y="2928"/>
              <a:ext cx="52" cy="70"/>
            </a:xfrm>
            <a:custGeom>
              <a:avLst/>
              <a:gdLst/>
              <a:ahLst/>
              <a:cxnLst>
                <a:cxn ang="0">
                  <a:pos x="50" y="64"/>
                </a:cxn>
                <a:cxn ang="0">
                  <a:pos x="46" y="60"/>
                </a:cxn>
                <a:cxn ang="0">
                  <a:pos x="44" y="54"/>
                </a:cxn>
                <a:cxn ang="0">
                  <a:pos x="46" y="46"/>
                </a:cxn>
                <a:cxn ang="0">
                  <a:pos x="48" y="42"/>
                </a:cxn>
                <a:cxn ang="0">
                  <a:pos x="48" y="36"/>
                </a:cxn>
                <a:cxn ang="0">
                  <a:pos x="48" y="32"/>
                </a:cxn>
                <a:cxn ang="0">
                  <a:pos x="50" y="20"/>
                </a:cxn>
                <a:cxn ang="0">
                  <a:pos x="52" y="10"/>
                </a:cxn>
                <a:cxn ang="0">
                  <a:pos x="52" y="6"/>
                </a:cxn>
                <a:cxn ang="0">
                  <a:pos x="52" y="0"/>
                </a:cxn>
                <a:cxn ang="0">
                  <a:pos x="48" y="0"/>
                </a:cxn>
                <a:cxn ang="0">
                  <a:pos x="44" y="0"/>
                </a:cxn>
                <a:cxn ang="0">
                  <a:pos x="40" y="2"/>
                </a:cxn>
                <a:cxn ang="0">
                  <a:pos x="36" y="0"/>
                </a:cxn>
                <a:cxn ang="0">
                  <a:pos x="34" y="2"/>
                </a:cxn>
                <a:cxn ang="0">
                  <a:pos x="30" y="10"/>
                </a:cxn>
                <a:cxn ang="0">
                  <a:pos x="28" y="14"/>
                </a:cxn>
                <a:cxn ang="0">
                  <a:pos x="24" y="20"/>
                </a:cxn>
                <a:cxn ang="0">
                  <a:pos x="20" y="22"/>
                </a:cxn>
                <a:cxn ang="0">
                  <a:pos x="16" y="24"/>
                </a:cxn>
                <a:cxn ang="0">
                  <a:pos x="14" y="28"/>
                </a:cxn>
                <a:cxn ang="0">
                  <a:pos x="14" y="32"/>
                </a:cxn>
                <a:cxn ang="0">
                  <a:pos x="10" y="36"/>
                </a:cxn>
                <a:cxn ang="0">
                  <a:pos x="8" y="38"/>
                </a:cxn>
                <a:cxn ang="0">
                  <a:pos x="6" y="40"/>
                </a:cxn>
                <a:cxn ang="0">
                  <a:pos x="6" y="42"/>
                </a:cxn>
                <a:cxn ang="0">
                  <a:pos x="4" y="44"/>
                </a:cxn>
                <a:cxn ang="0">
                  <a:pos x="2" y="44"/>
                </a:cxn>
                <a:cxn ang="0">
                  <a:pos x="0" y="42"/>
                </a:cxn>
                <a:cxn ang="0">
                  <a:pos x="0" y="44"/>
                </a:cxn>
                <a:cxn ang="0">
                  <a:pos x="8" y="52"/>
                </a:cxn>
                <a:cxn ang="0">
                  <a:pos x="12" y="60"/>
                </a:cxn>
                <a:cxn ang="0">
                  <a:pos x="16" y="64"/>
                </a:cxn>
                <a:cxn ang="0">
                  <a:pos x="20" y="62"/>
                </a:cxn>
                <a:cxn ang="0">
                  <a:pos x="26" y="66"/>
                </a:cxn>
                <a:cxn ang="0">
                  <a:pos x="30" y="66"/>
                </a:cxn>
                <a:cxn ang="0">
                  <a:pos x="36" y="66"/>
                </a:cxn>
                <a:cxn ang="0">
                  <a:pos x="40" y="66"/>
                </a:cxn>
                <a:cxn ang="0">
                  <a:pos x="44" y="68"/>
                </a:cxn>
                <a:cxn ang="0">
                  <a:pos x="48" y="70"/>
                </a:cxn>
                <a:cxn ang="0">
                  <a:pos x="50" y="70"/>
                </a:cxn>
                <a:cxn ang="0">
                  <a:pos x="52" y="70"/>
                </a:cxn>
              </a:cxnLst>
              <a:rect l="0" t="0" r="r" b="b"/>
              <a:pathLst>
                <a:path w="52" h="70">
                  <a:moveTo>
                    <a:pt x="52" y="70"/>
                  </a:moveTo>
                  <a:lnTo>
                    <a:pt x="50" y="64"/>
                  </a:lnTo>
                  <a:lnTo>
                    <a:pt x="46" y="60"/>
                  </a:lnTo>
                  <a:lnTo>
                    <a:pt x="46" y="60"/>
                  </a:lnTo>
                  <a:lnTo>
                    <a:pt x="44" y="58"/>
                  </a:lnTo>
                  <a:lnTo>
                    <a:pt x="44" y="54"/>
                  </a:lnTo>
                  <a:lnTo>
                    <a:pt x="44" y="50"/>
                  </a:lnTo>
                  <a:lnTo>
                    <a:pt x="46" y="46"/>
                  </a:lnTo>
                  <a:lnTo>
                    <a:pt x="46" y="46"/>
                  </a:lnTo>
                  <a:lnTo>
                    <a:pt x="48" y="42"/>
                  </a:lnTo>
                  <a:lnTo>
                    <a:pt x="48" y="40"/>
                  </a:lnTo>
                  <a:lnTo>
                    <a:pt x="48" y="36"/>
                  </a:lnTo>
                  <a:lnTo>
                    <a:pt x="48" y="34"/>
                  </a:lnTo>
                  <a:lnTo>
                    <a:pt x="48" y="32"/>
                  </a:lnTo>
                  <a:lnTo>
                    <a:pt x="48" y="26"/>
                  </a:lnTo>
                  <a:lnTo>
                    <a:pt x="50" y="20"/>
                  </a:lnTo>
                  <a:lnTo>
                    <a:pt x="50" y="14"/>
                  </a:lnTo>
                  <a:lnTo>
                    <a:pt x="52" y="10"/>
                  </a:lnTo>
                  <a:lnTo>
                    <a:pt x="52" y="8"/>
                  </a:lnTo>
                  <a:lnTo>
                    <a:pt x="52" y="6"/>
                  </a:lnTo>
                  <a:lnTo>
                    <a:pt x="52" y="2"/>
                  </a:lnTo>
                  <a:lnTo>
                    <a:pt x="52" y="0"/>
                  </a:lnTo>
                  <a:lnTo>
                    <a:pt x="50" y="0"/>
                  </a:lnTo>
                  <a:lnTo>
                    <a:pt x="48" y="0"/>
                  </a:lnTo>
                  <a:lnTo>
                    <a:pt x="46" y="0"/>
                  </a:lnTo>
                  <a:lnTo>
                    <a:pt x="44" y="0"/>
                  </a:lnTo>
                  <a:lnTo>
                    <a:pt x="42" y="0"/>
                  </a:lnTo>
                  <a:lnTo>
                    <a:pt x="40" y="2"/>
                  </a:lnTo>
                  <a:lnTo>
                    <a:pt x="38" y="0"/>
                  </a:lnTo>
                  <a:lnTo>
                    <a:pt x="36" y="0"/>
                  </a:lnTo>
                  <a:lnTo>
                    <a:pt x="36" y="0"/>
                  </a:lnTo>
                  <a:lnTo>
                    <a:pt x="34" y="2"/>
                  </a:lnTo>
                  <a:lnTo>
                    <a:pt x="32" y="4"/>
                  </a:lnTo>
                  <a:lnTo>
                    <a:pt x="30" y="10"/>
                  </a:lnTo>
                  <a:lnTo>
                    <a:pt x="30" y="10"/>
                  </a:lnTo>
                  <a:lnTo>
                    <a:pt x="28" y="14"/>
                  </a:lnTo>
                  <a:lnTo>
                    <a:pt x="26" y="16"/>
                  </a:lnTo>
                  <a:lnTo>
                    <a:pt x="24" y="20"/>
                  </a:lnTo>
                  <a:lnTo>
                    <a:pt x="20" y="22"/>
                  </a:lnTo>
                  <a:lnTo>
                    <a:pt x="20" y="22"/>
                  </a:lnTo>
                  <a:lnTo>
                    <a:pt x="18" y="22"/>
                  </a:lnTo>
                  <a:lnTo>
                    <a:pt x="16" y="24"/>
                  </a:lnTo>
                  <a:lnTo>
                    <a:pt x="14" y="26"/>
                  </a:lnTo>
                  <a:lnTo>
                    <a:pt x="14" y="28"/>
                  </a:lnTo>
                  <a:lnTo>
                    <a:pt x="14" y="30"/>
                  </a:lnTo>
                  <a:lnTo>
                    <a:pt x="14" y="32"/>
                  </a:lnTo>
                  <a:lnTo>
                    <a:pt x="12" y="34"/>
                  </a:lnTo>
                  <a:lnTo>
                    <a:pt x="10" y="36"/>
                  </a:lnTo>
                  <a:lnTo>
                    <a:pt x="8" y="36"/>
                  </a:lnTo>
                  <a:lnTo>
                    <a:pt x="8" y="38"/>
                  </a:lnTo>
                  <a:lnTo>
                    <a:pt x="6" y="40"/>
                  </a:lnTo>
                  <a:lnTo>
                    <a:pt x="6" y="40"/>
                  </a:lnTo>
                  <a:lnTo>
                    <a:pt x="6" y="40"/>
                  </a:lnTo>
                  <a:lnTo>
                    <a:pt x="6" y="42"/>
                  </a:lnTo>
                  <a:lnTo>
                    <a:pt x="6" y="42"/>
                  </a:lnTo>
                  <a:lnTo>
                    <a:pt x="4" y="44"/>
                  </a:lnTo>
                  <a:lnTo>
                    <a:pt x="2" y="44"/>
                  </a:lnTo>
                  <a:lnTo>
                    <a:pt x="2" y="44"/>
                  </a:lnTo>
                  <a:lnTo>
                    <a:pt x="0" y="42"/>
                  </a:lnTo>
                  <a:lnTo>
                    <a:pt x="0" y="42"/>
                  </a:lnTo>
                  <a:lnTo>
                    <a:pt x="0" y="44"/>
                  </a:lnTo>
                  <a:lnTo>
                    <a:pt x="0" y="44"/>
                  </a:lnTo>
                  <a:lnTo>
                    <a:pt x="8" y="52"/>
                  </a:lnTo>
                  <a:lnTo>
                    <a:pt x="8" y="52"/>
                  </a:lnTo>
                  <a:lnTo>
                    <a:pt x="10" y="56"/>
                  </a:lnTo>
                  <a:lnTo>
                    <a:pt x="12" y="60"/>
                  </a:lnTo>
                  <a:lnTo>
                    <a:pt x="14" y="64"/>
                  </a:lnTo>
                  <a:lnTo>
                    <a:pt x="16" y="64"/>
                  </a:lnTo>
                  <a:lnTo>
                    <a:pt x="18" y="62"/>
                  </a:lnTo>
                  <a:lnTo>
                    <a:pt x="20" y="62"/>
                  </a:lnTo>
                  <a:lnTo>
                    <a:pt x="24" y="64"/>
                  </a:lnTo>
                  <a:lnTo>
                    <a:pt x="26" y="66"/>
                  </a:lnTo>
                  <a:lnTo>
                    <a:pt x="28" y="66"/>
                  </a:lnTo>
                  <a:lnTo>
                    <a:pt x="30" y="66"/>
                  </a:lnTo>
                  <a:lnTo>
                    <a:pt x="34" y="66"/>
                  </a:lnTo>
                  <a:lnTo>
                    <a:pt x="36" y="66"/>
                  </a:lnTo>
                  <a:lnTo>
                    <a:pt x="40" y="66"/>
                  </a:lnTo>
                  <a:lnTo>
                    <a:pt x="40" y="66"/>
                  </a:lnTo>
                  <a:lnTo>
                    <a:pt x="42" y="66"/>
                  </a:lnTo>
                  <a:lnTo>
                    <a:pt x="44" y="68"/>
                  </a:lnTo>
                  <a:lnTo>
                    <a:pt x="48" y="68"/>
                  </a:lnTo>
                  <a:lnTo>
                    <a:pt x="48" y="70"/>
                  </a:lnTo>
                  <a:lnTo>
                    <a:pt x="50" y="70"/>
                  </a:lnTo>
                  <a:lnTo>
                    <a:pt x="50" y="70"/>
                  </a:lnTo>
                  <a:lnTo>
                    <a:pt x="52" y="70"/>
                  </a:lnTo>
                  <a:lnTo>
                    <a:pt x="52" y="7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75" name="Freeform 336"/>
            <p:cNvSpPr/>
            <p:nvPr/>
          </p:nvSpPr>
          <p:spPr bwMode="gray">
            <a:xfrm>
              <a:off x="4275" y="2880"/>
              <a:ext cx="60" cy="74"/>
            </a:xfrm>
            <a:custGeom>
              <a:avLst/>
              <a:gdLst/>
              <a:ahLst/>
              <a:cxnLst>
                <a:cxn ang="0">
                  <a:pos x="60" y="40"/>
                </a:cxn>
                <a:cxn ang="0">
                  <a:pos x="60" y="40"/>
                </a:cxn>
                <a:cxn ang="0">
                  <a:pos x="58" y="42"/>
                </a:cxn>
                <a:cxn ang="0">
                  <a:pos x="56" y="46"/>
                </a:cxn>
                <a:cxn ang="0">
                  <a:pos x="54" y="48"/>
                </a:cxn>
                <a:cxn ang="0">
                  <a:pos x="50" y="50"/>
                </a:cxn>
                <a:cxn ang="0">
                  <a:pos x="46" y="52"/>
                </a:cxn>
                <a:cxn ang="0">
                  <a:pos x="46" y="52"/>
                </a:cxn>
                <a:cxn ang="0">
                  <a:pos x="44" y="52"/>
                </a:cxn>
                <a:cxn ang="0">
                  <a:pos x="42" y="54"/>
                </a:cxn>
                <a:cxn ang="0">
                  <a:pos x="40" y="58"/>
                </a:cxn>
                <a:cxn ang="0">
                  <a:pos x="40" y="58"/>
                </a:cxn>
                <a:cxn ang="0">
                  <a:pos x="38" y="60"/>
                </a:cxn>
                <a:cxn ang="0">
                  <a:pos x="36" y="62"/>
                </a:cxn>
                <a:cxn ang="0">
                  <a:pos x="32" y="62"/>
                </a:cxn>
                <a:cxn ang="0">
                  <a:pos x="32" y="62"/>
                </a:cxn>
                <a:cxn ang="0">
                  <a:pos x="30" y="64"/>
                </a:cxn>
                <a:cxn ang="0">
                  <a:pos x="26" y="66"/>
                </a:cxn>
                <a:cxn ang="0">
                  <a:pos x="24" y="68"/>
                </a:cxn>
                <a:cxn ang="0">
                  <a:pos x="16" y="74"/>
                </a:cxn>
                <a:cxn ang="0">
                  <a:pos x="10" y="70"/>
                </a:cxn>
                <a:cxn ang="0">
                  <a:pos x="6" y="66"/>
                </a:cxn>
                <a:cxn ang="0">
                  <a:pos x="4" y="62"/>
                </a:cxn>
                <a:cxn ang="0">
                  <a:pos x="0" y="54"/>
                </a:cxn>
                <a:cxn ang="0">
                  <a:pos x="2" y="54"/>
                </a:cxn>
                <a:cxn ang="0">
                  <a:pos x="2" y="50"/>
                </a:cxn>
                <a:cxn ang="0">
                  <a:pos x="4" y="48"/>
                </a:cxn>
                <a:cxn ang="0">
                  <a:pos x="6" y="44"/>
                </a:cxn>
                <a:cxn ang="0">
                  <a:pos x="8" y="42"/>
                </a:cxn>
                <a:cxn ang="0">
                  <a:pos x="8" y="40"/>
                </a:cxn>
                <a:cxn ang="0">
                  <a:pos x="8" y="38"/>
                </a:cxn>
                <a:cxn ang="0">
                  <a:pos x="8" y="36"/>
                </a:cxn>
                <a:cxn ang="0">
                  <a:pos x="6" y="34"/>
                </a:cxn>
                <a:cxn ang="0">
                  <a:pos x="6" y="32"/>
                </a:cxn>
                <a:cxn ang="0">
                  <a:pos x="6" y="32"/>
                </a:cxn>
                <a:cxn ang="0">
                  <a:pos x="6" y="30"/>
                </a:cxn>
                <a:cxn ang="0">
                  <a:pos x="6" y="28"/>
                </a:cxn>
                <a:cxn ang="0">
                  <a:pos x="8" y="28"/>
                </a:cxn>
                <a:cxn ang="0">
                  <a:pos x="32" y="28"/>
                </a:cxn>
                <a:cxn ang="0">
                  <a:pos x="32" y="18"/>
                </a:cxn>
                <a:cxn ang="0">
                  <a:pos x="22" y="8"/>
                </a:cxn>
                <a:cxn ang="0">
                  <a:pos x="26" y="8"/>
                </a:cxn>
                <a:cxn ang="0">
                  <a:pos x="26" y="0"/>
                </a:cxn>
                <a:cxn ang="0">
                  <a:pos x="46" y="0"/>
                </a:cxn>
                <a:cxn ang="0">
                  <a:pos x="46" y="2"/>
                </a:cxn>
                <a:cxn ang="0">
                  <a:pos x="46" y="32"/>
                </a:cxn>
                <a:cxn ang="0">
                  <a:pos x="54" y="32"/>
                </a:cxn>
                <a:cxn ang="0">
                  <a:pos x="54" y="34"/>
                </a:cxn>
                <a:cxn ang="0">
                  <a:pos x="54" y="34"/>
                </a:cxn>
                <a:cxn ang="0">
                  <a:pos x="54" y="36"/>
                </a:cxn>
                <a:cxn ang="0">
                  <a:pos x="56" y="38"/>
                </a:cxn>
                <a:cxn ang="0">
                  <a:pos x="60" y="40"/>
                </a:cxn>
              </a:cxnLst>
              <a:rect l="0" t="0" r="r" b="b"/>
              <a:pathLst>
                <a:path w="60" h="74">
                  <a:moveTo>
                    <a:pt x="60" y="40"/>
                  </a:moveTo>
                  <a:lnTo>
                    <a:pt x="60" y="40"/>
                  </a:lnTo>
                  <a:lnTo>
                    <a:pt x="58" y="42"/>
                  </a:lnTo>
                  <a:lnTo>
                    <a:pt x="56" y="46"/>
                  </a:lnTo>
                  <a:lnTo>
                    <a:pt x="54" y="48"/>
                  </a:lnTo>
                  <a:lnTo>
                    <a:pt x="50" y="50"/>
                  </a:lnTo>
                  <a:lnTo>
                    <a:pt x="46" y="52"/>
                  </a:lnTo>
                  <a:lnTo>
                    <a:pt x="46" y="52"/>
                  </a:lnTo>
                  <a:lnTo>
                    <a:pt x="44" y="52"/>
                  </a:lnTo>
                  <a:lnTo>
                    <a:pt x="42" y="54"/>
                  </a:lnTo>
                  <a:lnTo>
                    <a:pt x="40" y="58"/>
                  </a:lnTo>
                  <a:lnTo>
                    <a:pt x="40" y="58"/>
                  </a:lnTo>
                  <a:lnTo>
                    <a:pt x="38" y="60"/>
                  </a:lnTo>
                  <a:lnTo>
                    <a:pt x="36" y="62"/>
                  </a:lnTo>
                  <a:lnTo>
                    <a:pt x="32" y="62"/>
                  </a:lnTo>
                  <a:lnTo>
                    <a:pt x="32" y="62"/>
                  </a:lnTo>
                  <a:lnTo>
                    <a:pt x="30" y="64"/>
                  </a:lnTo>
                  <a:lnTo>
                    <a:pt x="26" y="66"/>
                  </a:lnTo>
                  <a:lnTo>
                    <a:pt x="24" y="68"/>
                  </a:lnTo>
                  <a:lnTo>
                    <a:pt x="16" y="74"/>
                  </a:lnTo>
                  <a:lnTo>
                    <a:pt x="10" y="70"/>
                  </a:lnTo>
                  <a:lnTo>
                    <a:pt x="6" y="66"/>
                  </a:lnTo>
                  <a:lnTo>
                    <a:pt x="4" y="62"/>
                  </a:lnTo>
                  <a:lnTo>
                    <a:pt x="0" y="54"/>
                  </a:lnTo>
                  <a:lnTo>
                    <a:pt x="2" y="54"/>
                  </a:lnTo>
                  <a:lnTo>
                    <a:pt x="2" y="50"/>
                  </a:lnTo>
                  <a:lnTo>
                    <a:pt x="4" y="48"/>
                  </a:lnTo>
                  <a:lnTo>
                    <a:pt x="6" y="44"/>
                  </a:lnTo>
                  <a:lnTo>
                    <a:pt x="8" y="42"/>
                  </a:lnTo>
                  <a:lnTo>
                    <a:pt x="8" y="40"/>
                  </a:lnTo>
                  <a:lnTo>
                    <a:pt x="8" y="38"/>
                  </a:lnTo>
                  <a:lnTo>
                    <a:pt x="8" y="36"/>
                  </a:lnTo>
                  <a:lnTo>
                    <a:pt x="6" y="34"/>
                  </a:lnTo>
                  <a:lnTo>
                    <a:pt x="6" y="32"/>
                  </a:lnTo>
                  <a:lnTo>
                    <a:pt x="6" y="32"/>
                  </a:lnTo>
                  <a:lnTo>
                    <a:pt x="6" y="30"/>
                  </a:lnTo>
                  <a:lnTo>
                    <a:pt x="6" y="28"/>
                  </a:lnTo>
                  <a:lnTo>
                    <a:pt x="8" y="28"/>
                  </a:lnTo>
                  <a:lnTo>
                    <a:pt x="32" y="28"/>
                  </a:lnTo>
                  <a:lnTo>
                    <a:pt x="32" y="18"/>
                  </a:lnTo>
                  <a:lnTo>
                    <a:pt x="22" y="8"/>
                  </a:lnTo>
                  <a:lnTo>
                    <a:pt x="26" y="8"/>
                  </a:lnTo>
                  <a:lnTo>
                    <a:pt x="26" y="0"/>
                  </a:lnTo>
                  <a:lnTo>
                    <a:pt x="46" y="0"/>
                  </a:lnTo>
                  <a:lnTo>
                    <a:pt x="46" y="2"/>
                  </a:lnTo>
                  <a:lnTo>
                    <a:pt x="46" y="32"/>
                  </a:lnTo>
                  <a:lnTo>
                    <a:pt x="54" y="32"/>
                  </a:lnTo>
                  <a:lnTo>
                    <a:pt x="54" y="34"/>
                  </a:lnTo>
                  <a:lnTo>
                    <a:pt x="54" y="34"/>
                  </a:lnTo>
                  <a:lnTo>
                    <a:pt x="54" y="36"/>
                  </a:lnTo>
                  <a:lnTo>
                    <a:pt x="56" y="38"/>
                  </a:lnTo>
                  <a:lnTo>
                    <a:pt x="60" y="4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76" name="Freeform 337"/>
            <p:cNvSpPr/>
            <p:nvPr/>
          </p:nvSpPr>
          <p:spPr bwMode="gray">
            <a:xfrm>
              <a:off x="4321" y="2872"/>
              <a:ext cx="14" cy="40"/>
            </a:xfrm>
            <a:custGeom>
              <a:avLst/>
              <a:gdLst/>
              <a:ahLst/>
              <a:cxnLst>
                <a:cxn ang="0">
                  <a:pos x="14" y="0"/>
                </a:cxn>
                <a:cxn ang="0">
                  <a:pos x="14" y="0"/>
                </a:cxn>
                <a:cxn ang="0">
                  <a:pos x="12" y="0"/>
                </a:cxn>
                <a:cxn ang="0">
                  <a:pos x="10" y="0"/>
                </a:cxn>
                <a:cxn ang="0">
                  <a:pos x="10" y="2"/>
                </a:cxn>
                <a:cxn ang="0">
                  <a:pos x="8" y="2"/>
                </a:cxn>
                <a:cxn ang="0">
                  <a:pos x="6" y="4"/>
                </a:cxn>
                <a:cxn ang="0">
                  <a:pos x="6" y="4"/>
                </a:cxn>
                <a:cxn ang="0">
                  <a:pos x="4" y="6"/>
                </a:cxn>
                <a:cxn ang="0">
                  <a:pos x="2" y="4"/>
                </a:cxn>
                <a:cxn ang="0">
                  <a:pos x="0" y="4"/>
                </a:cxn>
                <a:cxn ang="0">
                  <a:pos x="0" y="6"/>
                </a:cxn>
                <a:cxn ang="0">
                  <a:pos x="0" y="8"/>
                </a:cxn>
                <a:cxn ang="0">
                  <a:pos x="0" y="8"/>
                </a:cxn>
                <a:cxn ang="0">
                  <a:pos x="0" y="40"/>
                </a:cxn>
                <a:cxn ang="0">
                  <a:pos x="8" y="40"/>
                </a:cxn>
                <a:cxn ang="0">
                  <a:pos x="8" y="40"/>
                </a:cxn>
                <a:cxn ang="0">
                  <a:pos x="8" y="38"/>
                </a:cxn>
                <a:cxn ang="0">
                  <a:pos x="10" y="36"/>
                </a:cxn>
                <a:cxn ang="0">
                  <a:pos x="12" y="34"/>
                </a:cxn>
                <a:cxn ang="0">
                  <a:pos x="12" y="32"/>
                </a:cxn>
                <a:cxn ang="0">
                  <a:pos x="12" y="30"/>
                </a:cxn>
                <a:cxn ang="0">
                  <a:pos x="12" y="28"/>
                </a:cxn>
                <a:cxn ang="0">
                  <a:pos x="10" y="24"/>
                </a:cxn>
                <a:cxn ang="0">
                  <a:pos x="10" y="18"/>
                </a:cxn>
                <a:cxn ang="0">
                  <a:pos x="10" y="14"/>
                </a:cxn>
                <a:cxn ang="0">
                  <a:pos x="10" y="12"/>
                </a:cxn>
                <a:cxn ang="0">
                  <a:pos x="12" y="10"/>
                </a:cxn>
                <a:cxn ang="0">
                  <a:pos x="12" y="8"/>
                </a:cxn>
                <a:cxn ang="0">
                  <a:pos x="14" y="4"/>
                </a:cxn>
                <a:cxn ang="0">
                  <a:pos x="14" y="0"/>
                </a:cxn>
              </a:cxnLst>
              <a:rect l="0" t="0" r="r" b="b"/>
              <a:pathLst>
                <a:path w="14" h="40">
                  <a:moveTo>
                    <a:pt x="14" y="0"/>
                  </a:moveTo>
                  <a:lnTo>
                    <a:pt x="14" y="0"/>
                  </a:lnTo>
                  <a:lnTo>
                    <a:pt x="12" y="0"/>
                  </a:lnTo>
                  <a:lnTo>
                    <a:pt x="10" y="0"/>
                  </a:lnTo>
                  <a:lnTo>
                    <a:pt x="10" y="2"/>
                  </a:lnTo>
                  <a:lnTo>
                    <a:pt x="8" y="2"/>
                  </a:lnTo>
                  <a:lnTo>
                    <a:pt x="6" y="4"/>
                  </a:lnTo>
                  <a:lnTo>
                    <a:pt x="6" y="4"/>
                  </a:lnTo>
                  <a:lnTo>
                    <a:pt x="4" y="6"/>
                  </a:lnTo>
                  <a:lnTo>
                    <a:pt x="2" y="4"/>
                  </a:lnTo>
                  <a:lnTo>
                    <a:pt x="0" y="4"/>
                  </a:lnTo>
                  <a:lnTo>
                    <a:pt x="0" y="6"/>
                  </a:lnTo>
                  <a:lnTo>
                    <a:pt x="0" y="8"/>
                  </a:lnTo>
                  <a:lnTo>
                    <a:pt x="0" y="8"/>
                  </a:lnTo>
                  <a:lnTo>
                    <a:pt x="0" y="40"/>
                  </a:lnTo>
                  <a:lnTo>
                    <a:pt x="8" y="40"/>
                  </a:lnTo>
                  <a:lnTo>
                    <a:pt x="8" y="40"/>
                  </a:lnTo>
                  <a:lnTo>
                    <a:pt x="8" y="38"/>
                  </a:lnTo>
                  <a:lnTo>
                    <a:pt x="10" y="36"/>
                  </a:lnTo>
                  <a:lnTo>
                    <a:pt x="12" y="34"/>
                  </a:lnTo>
                  <a:lnTo>
                    <a:pt x="12" y="32"/>
                  </a:lnTo>
                  <a:lnTo>
                    <a:pt x="12" y="30"/>
                  </a:lnTo>
                  <a:lnTo>
                    <a:pt x="12" y="28"/>
                  </a:lnTo>
                  <a:lnTo>
                    <a:pt x="10" y="24"/>
                  </a:lnTo>
                  <a:lnTo>
                    <a:pt x="10" y="18"/>
                  </a:lnTo>
                  <a:lnTo>
                    <a:pt x="10" y="14"/>
                  </a:lnTo>
                  <a:lnTo>
                    <a:pt x="10" y="12"/>
                  </a:lnTo>
                  <a:lnTo>
                    <a:pt x="12" y="10"/>
                  </a:lnTo>
                  <a:lnTo>
                    <a:pt x="12" y="8"/>
                  </a:lnTo>
                  <a:lnTo>
                    <a:pt x="14" y="4"/>
                  </a:lnTo>
                  <a:lnTo>
                    <a:pt x="14"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77" name="Freeform 338"/>
            <p:cNvSpPr/>
            <p:nvPr/>
          </p:nvSpPr>
          <p:spPr bwMode="gray">
            <a:xfrm>
              <a:off x="4349" y="2992"/>
              <a:ext cx="48" cy="40"/>
            </a:xfrm>
            <a:custGeom>
              <a:avLst/>
              <a:gdLst/>
              <a:ahLst/>
              <a:cxnLst>
                <a:cxn ang="0">
                  <a:pos x="48" y="16"/>
                </a:cxn>
                <a:cxn ang="0">
                  <a:pos x="46" y="14"/>
                </a:cxn>
                <a:cxn ang="0">
                  <a:pos x="42" y="12"/>
                </a:cxn>
                <a:cxn ang="0">
                  <a:pos x="40" y="8"/>
                </a:cxn>
                <a:cxn ang="0">
                  <a:pos x="38" y="6"/>
                </a:cxn>
                <a:cxn ang="0">
                  <a:pos x="36" y="6"/>
                </a:cxn>
                <a:cxn ang="0">
                  <a:pos x="34" y="6"/>
                </a:cxn>
                <a:cxn ang="0">
                  <a:pos x="30" y="4"/>
                </a:cxn>
                <a:cxn ang="0">
                  <a:pos x="26" y="2"/>
                </a:cxn>
                <a:cxn ang="0">
                  <a:pos x="22" y="2"/>
                </a:cxn>
                <a:cxn ang="0">
                  <a:pos x="16" y="2"/>
                </a:cxn>
                <a:cxn ang="0">
                  <a:pos x="12" y="2"/>
                </a:cxn>
                <a:cxn ang="0">
                  <a:pos x="6" y="0"/>
                </a:cxn>
                <a:cxn ang="0">
                  <a:pos x="2" y="0"/>
                </a:cxn>
                <a:cxn ang="0">
                  <a:pos x="2" y="2"/>
                </a:cxn>
                <a:cxn ang="0">
                  <a:pos x="2" y="6"/>
                </a:cxn>
                <a:cxn ang="0">
                  <a:pos x="2" y="10"/>
                </a:cxn>
                <a:cxn ang="0">
                  <a:pos x="2" y="16"/>
                </a:cxn>
                <a:cxn ang="0">
                  <a:pos x="8" y="24"/>
                </a:cxn>
                <a:cxn ang="0">
                  <a:pos x="8" y="20"/>
                </a:cxn>
                <a:cxn ang="0">
                  <a:pos x="6" y="18"/>
                </a:cxn>
                <a:cxn ang="0">
                  <a:pos x="8" y="16"/>
                </a:cxn>
                <a:cxn ang="0">
                  <a:pos x="14" y="20"/>
                </a:cxn>
                <a:cxn ang="0">
                  <a:pos x="24" y="30"/>
                </a:cxn>
                <a:cxn ang="0">
                  <a:pos x="22" y="32"/>
                </a:cxn>
                <a:cxn ang="0">
                  <a:pos x="24" y="36"/>
                </a:cxn>
                <a:cxn ang="0">
                  <a:pos x="24" y="36"/>
                </a:cxn>
                <a:cxn ang="0">
                  <a:pos x="26" y="34"/>
                </a:cxn>
                <a:cxn ang="0">
                  <a:pos x="26" y="34"/>
                </a:cxn>
                <a:cxn ang="0">
                  <a:pos x="28" y="34"/>
                </a:cxn>
                <a:cxn ang="0">
                  <a:pos x="28" y="36"/>
                </a:cxn>
                <a:cxn ang="0">
                  <a:pos x="32" y="40"/>
                </a:cxn>
                <a:cxn ang="0">
                  <a:pos x="36" y="38"/>
                </a:cxn>
                <a:cxn ang="0">
                  <a:pos x="40" y="32"/>
                </a:cxn>
                <a:cxn ang="0">
                  <a:pos x="40" y="28"/>
                </a:cxn>
                <a:cxn ang="0">
                  <a:pos x="44" y="22"/>
                </a:cxn>
              </a:cxnLst>
              <a:rect l="0" t="0" r="r" b="b"/>
              <a:pathLst>
                <a:path w="48" h="40">
                  <a:moveTo>
                    <a:pt x="48" y="16"/>
                  </a:moveTo>
                  <a:lnTo>
                    <a:pt x="48" y="16"/>
                  </a:lnTo>
                  <a:lnTo>
                    <a:pt x="48" y="16"/>
                  </a:lnTo>
                  <a:lnTo>
                    <a:pt x="46" y="14"/>
                  </a:lnTo>
                  <a:lnTo>
                    <a:pt x="44" y="14"/>
                  </a:lnTo>
                  <a:lnTo>
                    <a:pt x="42" y="12"/>
                  </a:lnTo>
                  <a:lnTo>
                    <a:pt x="40" y="10"/>
                  </a:lnTo>
                  <a:lnTo>
                    <a:pt x="40" y="8"/>
                  </a:lnTo>
                  <a:lnTo>
                    <a:pt x="38" y="6"/>
                  </a:lnTo>
                  <a:lnTo>
                    <a:pt x="38" y="6"/>
                  </a:lnTo>
                  <a:lnTo>
                    <a:pt x="38" y="6"/>
                  </a:lnTo>
                  <a:lnTo>
                    <a:pt x="36" y="6"/>
                  </a:lnTo>
                  <a:lnTo>
                    <a:pt x="36" y="6"/>
                  </a:lnTo>
                  <a:lnTo>
                    <a:pt x="34" y="6"/>
                  </a:lnTo>
                  <a:lnTo>
                    <a:pt x="34" y="6"/>
                  </a:lnTo>
                  <a:lnTo>
                    <a:pt x="30" y="4"/>
                  </a:lnTo>
                  <a:lnTo>
                    <a:pt x="28" y="4"/>
                  </a:lnTo>
                  <a:lnTo>
                    <a:pt x="26" y="2"/>
                  </a:lnTo>
                  <a:lnTo>
                    <a:pt x="26" y="2"/>
                  </a:lnTo>
                  <a:lnTo>
                    <a:pt x="22" y="2"/>
                  </a:lnTo>
                  <a:lnTo>
                    <a:pt x="20" y="2"/>
                  </a:lnTo>
                  <a:lnTo>
                    <a:pt x="16" y="2"/>
                  </a:lnTo>
                  <a:lnTo>
                    <a:pt x="14" y="2"/>
                  </a:lnTo>
                  <a:lnTo>
                    <a:pt x="12" y="2"/>
                  </a:lnTo>
                  <a:lnTo>
                    <a:pt x="10" y="0"/>
                  </a:lnTo>
                  <a:lnTo>
                    <a:pt x="6" y="0"/>
                  </a:lnTo>
                  <a:lnTo>
                    <a:pt x="4" y="0"/>
                  </a:lnTo>
                  <a:lnTo>
                    <a:pt x="2" y="0"/>
                  </a:lnTo>
                  <a:lnTo>
                    <a:pt x="0" y="0"/>
                  </a:lnTo>
                  <a:lnTo>
                    <a:pt x="2" y="2"/>
                  </a:lnTo>
                  <a:lnTo>
                    <a:pt x="2" y="4"/>
                  </a:lnTo>
                  <a:lnTo>
                    <a:pt x="2" y="6"/>
                  </a:lnTo>
                  <a:lnTo>
                    <a:pt x="2" y="8"/>
                  </a:lnTo>
                  <a:lnTo>
                    <a:pt x="2" y="10"/>
                  </a:lnTo>
                  <a:lnTo>
                    <a:pt x="2" y="12"/>
                  </a:lnTo>
                  <a:lnTo>
                    <a:pt x="2" y="16"/>
                  </a:lnTo>
                  <a:lnTo>
                    <a:pt x="4" y="20"/>
                  </a:lnTo>
                  <a:lnTo>
                    <a:pt x="8" y="24"/>
                  </a:lnTo>
                  <a:lnTo>
                    <a:pt x="10" y="22"/>
                  </a:lnTo>
                  <a:lnTo>
                    <a:pt x="8" y="20"/>
                  </a:lnTo>
                  <a:lnTo>
                    <a:pt x="8" y="18"/>
                  </a:lnTo>
                  <a:lnTo>
                    <a:pt x="6" y="18"/>
                  </a:lnTo>
                  <a:lnTo>
                    <a:pt x="8" y="16"/>
                  </a:lnTo>
                  <a:lnTo>
                    <a:pt x="8" y="16"/>
                  </a:lnTo>
                  <a:lnTo>
                    <a:pt x="10" y="18"/>
                  </a:lnTo>
                  <a:lnTo>
                    <a:pt x="14" y="20"/>
                  </a:lnTo>
                  <a:lnTo>
                    <a:pt x="18" y="24"/>
                  </a:lnTo>
                  <a:lnTo>
                    <a:pt x="24" y="30"/>
                  </a:lnTo>
                  <a:lnTo>
                    <a:pt x="22" y="30"/>
                  </a:lnTo>
                  <a:lnTo>
                    <a:pt x="22" y="32"/>
                  </a:lnTo>
                  <a:lnTo>
                    <a:pt x="22" y="34"/>
                  </a:lnTo>
                  <a:lnTo>
                    <a:pt x="24" y="36"/>
                  </a:lnTo>
                  <a:lnTo>
                    <a:pt x="24" y="36"/>
                  </a:lnTo>
                  <a:lnTo>
                    <a:pt x="24" y="36"/>
                  </a:lnTo>
                  <a:lnTo>
                    <a:pt x="26" y="36"/>
                  </a:lnTo>
                  <a:lnTo>
                    <a:pt x="26" y="34"/>
                  </a:lnTo>
                  <a:lnTo>
                    <a:pt x="26" y="34"/>
                  </a:lnTo>
                  <a:lnTo>
                    <a:pt x="26" y="34"/>
                  </a:lnTo>
                  <a:lnTo>
                    <a:pt x="28" y="34"/>
                  </a:lnTo>
                  <a:lnTo>
                    <a:pt x="28" y="34"/>
                  </a:lnTo>
                  <a:lnTo>
                    <a:pt x="28" y="36"/>
                  </a:lnTo>
                  <a:lnTo>
                    <a:pt x="28" y="36"/>
                  </a:lnTo>
                  <a:lnTo>
                    <a:pt x="30" y="38"/>
                  </a:lnTo>
                  <a:lnTo>
                    <a:pt x="32" y="40"/>
                  </a:lnTo>
                  <a:lnTo>
                    <a:pt x="34" y="38"/>
                  </a:lnTo>
                  <a:lnTo>
                    <a:pt x="36" y="38"/>
                  </a:lnTo>
                  <a:lnTo>
                    <a:pt x="38" y="36"/>
                  </a:lnTo>
                  <a:lnTo>
                    <a:pt x="40" y="32"/>
                  </a:lnTo>
                  <a:lnTo>
                    <a:pt x="40" y="30"/>
                  </a:lnTo>
                  <a:lnTo>
                    <a:pt x="40" y="28"/>
                  </a:lnTo>
                  <a:lnTo>
                    <a:pt x="42" y="24"/>
                  </a:lnTo>
                  <a:lnTo>
                    <a:pt x="44" y="22"/>
                  </a:lnTo>
                  <a:lnTo>
                    <a:pt x="48" y="1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78" name="Freeform 339"/>
            <p:cNvSpPr/>
            <p:nvPr/>
          </p:nvSpPr>
          <p:spPr bwMode="gray">
            <a:xfrm>
              <a:off x="4383" y="3010"/>
              <a:ext cx="82" cy="30"/>
            </a:xfrm>
            <a:custGeom>
              <a:avLst/>
              <a:gdLst/>
              <a:ahLst/>
              <a:cxnLst>
                <a:cxn ang="0">
                  <a:pos x="12" y="6"/>
                </a:cxn>
                <a:cxn ang="0">
                  <a:pos x="8" y="10"/>
                </a:cxn>
                <a:cxn ang="0">
                  <a:pos x="6" y="14"/>
                </a:cxn>
                <a:cxn ang="0">
                  <a:pos x="2" y="20"/>
                </a:cxn>
                <a:cxn ang="0">
                  <a:pos x="0" y="20"/>
                </a:cxn>
                <a:cxn ang="0">
                  <a:pos x="6" y="22"/>
                </a:cxn>
                <a:cxn ang="0">
                  <a:pos x="10" y="20"/>
                </a:cxn>
                <a:cxn ang="0">
                  <a:pos x="16" y="20"/>
                </a:cxn>
                <a:cxn ang="0">
                  <a:pos x="28" y="18"/>
                </a:cxn>
                <a:cxn ang="0">
                  <a:pos x="32" y="18"/>
                </a:cxn>
                <a:cxn ang="0">
                  <a:pos x="40" y="20"/>
                </a:cxn>
                <a:cxn ang="0">
                  <a:pos x="42" y="22"/>
                </a:cxn>
                <a:cxn ang="0">
                  <a:pos x="46" y="26"/>
                </a:cxn>
                <a:cxn ang="0">
                  <a:pos x="50" y="28"/>
                </a:cxn>
                <a:cxn ang="0">
                  <a:pos x="56" y="28"/>
                </a:cxn>
                <a:cxn ang="0">
                  <a:pos x="56" y="26"/>
                </a:cxn>
                <a:cxn ang="0">
                  <a:pos x="56" y="26"/>
                </a:cxn>
                <a:cxn ang="0">
                  <a:pos x="54" y="24"/>
                </a:cxn>
                <a:cxn ang="0">
                  <a:pos x="52" y="22"/>
                </a:cxn>
                <a:cxn ang="0">
                  <a:pos x="54" y="20"/>
                </a:cxn>
                <a:cxn ang="0">
                  <a:pos x="60" y="18"/>
                </a:cxn>
                <a:cxn ang="0">
                  <a:pos x="62" y="14"/>
                </a:cxn>
                <a:cxn ang="0">
                  <a:pos x="64" y="12"/>
                </a:cxn>
                <a:cxn ang="0">
                  <a:pos x="68" y="12"/>
                </a:cxn>
                <a:cxn ang="0">
                  <a:pos x="72" y="12"/>
                </a:cxn>
                <a:cxn ang="0">
                  <a:pos x="76" y="14"/>
                </a:cxn>
                <a:cxn ang="0">
                  <a:pos x="80" y="18"/>
                </a:cxn>
                <a:cxn ang="0">
                  <a:pos x="82" y="14"/>
                </a:cxn>
                <a:cxn ang="0">
                  <a:pos x="80" y="10"/>
                </a:cxn>
                <a:cxn ang="0">
                  <a:pos x="78" y="6"/>
                </a:cxn>
                <a:cxn ang="0">
                  <a:pos x="70" y="4"/>
                </a:cxn>
                <a:cxn ang="0">
                  <a:pos x="66" y="4"/>
                </a:cxn>
                <a:cxn ang="0">
                  <a:pos x="62" y="4"/>
                </a:cxn>
                <a:cxn ang="0">
                  <a:pos x="50" y="8"/>
                </a:cxn>
                <a:cxn ang="0">
                  <a:pos x="44" y="10"/>
                </a:cxn>
                <a:cxn ang="0">
                  <a:pos x="40" y="10"/>
                </a:cxn>
                <a:cxn ang="0">
                  <a:pos x="34" y="8"/>
                </a:cxn>
                <a:cxn ang="0">
                  <a:pos x="32" y="8"/>
                </a:cxn>
                <a:cxn ang="0">
                  <a:pos x="30" y="6"/>
                </a:cxn>
                <a:cxn ang="0">
                  <a:pos x="16" y="0"/>
                </a:cxn>
              </a:cxnLst>
              <a:rect l="0" t="0" r="r" b="b"/>
              <a:pathLst>
                <a:path w="82" h="30">
                  <a:moveTo>
                    <a:pt x="16" y="0"/>
                  </a:moveTo>
                  <a:lnTo>
                    <a:pt x="12" y="6"/>
                  </a:lnTo>
                  <a:lnTo>
                    <a:pt x="10" y="8"/>
                  </a:lnTo>
                  <a:lnTo>
                    <a:pt x="8" y="10"/>
                  </a:lnTo>
                  <a:lnTo>
                    <a:pt x="6" y="14"/>
                  </a:lnTo>
                  <a:lnTo>
                    <a:pt x="6" y="14"/>
                  </a:lnTo>
                  <a:lnTo>
                    <a:pt x="4" y="18"/>
                  </a:lnTo>
                  <a:lnTo>
                    <a:pt x="2" y="20"/>
                  </a:lnTo>
                  <a:lnTo>
                    <a:pt x="0" y="20"/>
                  </a:lnTo>
                  <a:lnTo>
                    <a:pt x="0" y="20"/>
                  </a:lnTo>
                  <a:lnTo>
                    <a:pt x="6" y="22"/>
                  </a:lnTo>
                  <a:lnTo>
                    <a:pt x="6" y="22"/>
                  </a:lnTo>
                  <a:lnTo>
                    <a:pt x="8" y="22"/>
                  </a:lnTo>
                  <a:lnTo>
                    <a:pt x="10" y="20"/>
                  </a:lnTo>
                  <a:lnTo>
                    <a:pt x="12" y="20"/>
                  </a:lnTo>
                  <a:lnTo>
                    <a:pt x="16" y="20"/>
                  </a:lnTo>
                  <a:lnTo>
                    <a:pt x="22" y="18"/>
                  </a:lnTo>
                  <a:lnTo>
                    <a:pt x="28" y="18"/>
                  </a:lnTo>
                  <a:lnTo>
                    <a:pt x="30" y="18"/>
                  </a:lnTo>
                  <a:lnTo>
                    <a:pt x="32" y="18"/>
                  </a:lnTo>
                  <a:lnTo>
                    <a:pt x="36" y="18"/>
                  </a:lnTo>
                  <a:lnTo>
                    <a:pt x="40" y="20"/>
                  </a:lnTo>
                  <a:lnTo>
                    <a:pt x="42" y="22"/>
                  </a:lnTo>
                  <a:lnTo>
                    <a:pt x="42" y="22"/>
                  </a:lnTo>
                  <a:lnTo>
                    <a:pt x="44" y="24"/>
                  </a:lnTo>
                  <a:lnTo>
                    <a:pt x="46" y="26"/>
                  </a:lnTo>
                  <a:lnTo>
                    <a:pt x="50" y="30"/>
                  </a:lnTo>
                  <a:lnTo>
                    <a:pt x="50" y="28"/>
                  </a:lnTo>
                  <a:lnTo>
                    <a:pt x="54" y="28"/>
                  </a:lnTo>
                  <a:lnTo>
                    <a:pt x="56" y="28"/>
                  </a:lnTo>
                  <a:lnTo>
                    <a:pt x="56" y="26"/>
                  </a:lnTo>
                  <a:lnTo>
                    <a:pt x="56" y="26"/>
                  </a:lnTo>
                  <a:lnTo>
                    <a:pt x="56" y="26"/>
                  </a:lnTo>
                  <a:lnTo>
                    <a:pt x="56" y="26"/>
                  </a:lnTo>
                  <a:lnTo>
                    <a:pt x="54" y="24"/>
                  </a:lnTo>
                  <a:lnTo>
                    <a:pt x="54" y="24"/>
                  </a:lnTo>
                  <a:lnTo>
                    <a:pt x="52" y="22"/>
                  </a:lnTo>
                  <a:lnTo>
                    <a:pt x="52" y="22"/>
                  </a:lnTo>
                  <a:lnTo>
                    <a:pt x="54" y="20"/>
                  </a:lnTo>
                  <a:lnTo>
                    <a:pt x="54" y="20"/>
                  </a:lnTo>
                  <a:lnTo>
                    <a:pt x="58" y="18"/>
                  </a:lnTo>
                  <a:lnTo>
                    <a:pt x="60" y="18"/>
                  </a:lnTo>
                  <a:lnTo>
                    <a:pt x="62" y="16"/>
                  </a:lnTo>
                  <a:lnTo>
                    <a:pt x="62" y="14"/>
                  </a:lnTo>
                  <a:lnTo>
                    <a:pt x="64" y="14"/>
                  </a:lnTo>
                  <a:lnTo>
                    <a:pt x="64" y="12"/>
                  </a:lnTo>
                  <a:lnTo>
                    <a:pt x="66" y="12"/>
                  </a:lnTo>
                  <a:lnTo>
                    <a:pt x="68" y="12"/>
                  </a:lnTo>
                  <a:lnTo>
                    <a:pt x="70" y="10"/>
                  </a:lnTo>
                  <a:lnTo>
                    <a:pt x="72" y="12"/>
                  </a:lnTo>
                  <a:lnTo>
                    <a:pt x="76" y="14"/>
                  </a:lnTo>
                  <a:lnTo>
                    <a:pt x="76" y="14"/>
                  </a:lnTo>
                  <a:lnTo>
                    <a:pt x="78" y="16"/>
                  </a:lnTo>
                  <a:lnTo>
                    <a:pt x="80" y="18"/>
                  </a:lnTo>
                  <a:lnTo>
                    <a:pt x="82" y="14"/>
                  </a:lnTo>
                  <a:lnTo>
                    <a:pt x="82" y="14"/>
                  </a:lnTo>
                  <a:lnTo>
                    <a:pt x="80" y="12"/>
                  </a:lnTo>
                  <a:lnTo>
                    <a:pt x="80" y="10"/>
                  </a:lnTo>
                  <a:lnTo>
                    <a:pt x="82" y="8"/>
                  </a:lnTo>
                  <a:lnTo>
                    <a:pt x="78" y="6"/>
                  </a:lnTo>
                  <a:lnTo>
                    <a:pt x="74" y="4"/>
                  </a:lnTo>
                  <a:lnTo>
                    <a:pt x="70" y="4"/>
                  </a:lnTo>
                  <a:lnTo>
                    <a:pt x="68" y="4"/>
                  </a:lnTo>
                  <a:lnTo>
                    <a:pt x="66" y="4"/>
                  </a:lnTo>
                  <a:lnTo>
                    <a:pt x="64" y="4"/>
                  </a:lnTo>
                  <a:lnTo>
                    <a:pt x="62" y="4"/>
                  </a:lnTo>
                  <a:lnTo>
                    <a:pt x="56" y="6"/>
                  </a:lnTo>
                  <a:lnTo>
                    <a:pt x="50" y="8"/>
                  </a:lnTo>
                  <a:lnTo>
                    <a:pt x="46" y="8"/>
                  </a:lnTo>
                  <a:lnTo>
                    <a:pt x="44" y="10"/>
                  </a:lnTo>
                  <a:lnTo>
                    <a:pt x="42" y="10"/>
                  </a:lnTo>
                  <a:lnTo>
                    <a:pt x="40" y="10"/>
                  </a:lnTo>
                  <a:lnTo>
                    <a:pt x="36" y="8"/>
                  </a:lnTo>
                  <a:lnTo>
                    <a:pt x="34" y="8"/>
                  </a:lnTo>
                  <a:lnTo>
                    <a:pt x="32" y="8"/>
                  </a:lnTo>
                  <a:lnTo>
                    <a:pt x="32" y="8"/>
                  </a:lnTo>
                  <a:lnTo>
                    <a:pt x="32" y="6"/>
                  </a:lnTo>
                  <a:lnTo>
                    <a:pt x="30" y="6"/>
                  </a:lnTo>
                  <a:lnTo>
                    <a:pt x="26" y="4"/>
                  </a:lnTo>
                  <a:lnTo>
                    <a:pt x="16"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79" name="Freeform 340"/>
            <p:cNvSpPr/>
            <p:nvPr/>
          </p:nvSpPr>
          <p:spPr bwMode="gray">
            <a:xfrm>
              <a:off x="3961" y="2686"/>
              <a:ext cx="386" cy="248"/>
            </a:xfrm>
            <a:custGeom>
              <a:avLst/>
              <a:gdLst/>
              <a:ahLst/>
              <a:cxnLst>
                <a:cxn ang="0">
                  <a:pos x="380" y="178"/>
                </a:cxn>
                <a:cxn ang="0">
                  <a:pos x="384" y="170"/>
                </a:cxn>
                <a:cxn ang="0">
                  <a:pos x="386" y="164"/>
                </a:cxn>
                <a:cxn ang="0">
                  <a:pos x="374" y="162"/>
                </a:cxn>
                <a:cxn ang="0">
                  <a:pos x="356" y="162"/>
                </a:cxn>
                <a:cxn ang="0">
                  <a:pos x="346" y="166"/>
                </a:cxn>
                <a:cxn ang="0">
                  <a:pos x="340" y="164"/>
                </a:cxn>
                <a:cxn ang="0">
                  <a:pos x="334" y="170"/>
                </a:cxn>
                <a:cxn ang="0">
                  <a:pos x="332" y="184"/>
                </a:cxn>
                <a:cxn ang="0">
                  <a:pos x="326" y="192"/>
                </a:cxn>
                <a:cxn ang="0">
                  <a:pos x="314" y="196"/>
                </a:cxn>
                <a:cxn ang="0">
                  <a:pos x="302" y="198"/>
                </a:cxn>
                <a:cxn ang="0">
                  <a:pos x="268" y="190"/>
                </a:cxn>
                <a:cxn ang="0">
                  <a:pos x="258" y="184"/>
                </a:cxn>
                <a:cxn ang="0">
                  <a:pos x="254" y="162"/>
                </a:cxn>
                <a:cxn ang="0">
                  <a:pos x="244" y="136"/>
                </a:cxn>
                <a:cxn ang="0">
                  <a:pos x="244" y="116"/>
                </a:cxn>
                <a:cxn ang="0">
                  <a:pos x="232" y="90"/>
                </a:cxn>
                <a:cxn ang="0">
                  <a:pos x="208" y="62"/>
                </a:cxn>
                <a:cxn ang="0">
                  <a:pos x="194" y="50"/>
                </a:cxn>
                <a:cxn ang="0">
                  <a:pos x="184" y="54"/>
                </a:cxn>
                <a:cxn ang="0">
                  <a:pos x="164" y="48"/>
                </a:cxn>
                <a:cxn ang="0">
                  <a:pos x="142" y="12"/>
                </a:cxn>
                <a:cxn ang="0">
                  <a:pos x="126" y="10"/>
                </a:cxn>
                <a:cxn ang="0">
                  <a:pos x="100" y="20"/>
                </a:cxn>
                <a:cxn ang="0">
                  <a:pos x="54" y="14"/>
                </a:cxn>
                <a:cxn ang="0">
                  <a:pos x="26" y="0"/>
                </a:cxn>
                <a:cxn ang="0">
                  <a:pos x="6" y="22"/>
                </a:cxn>
                <a:cxn ang="0">
                  <a:pos x="22" y="58"/>
                </a:cxn>
                <a:cxn ang="0">
                  <a:pos x="30" y="80"/>
                </a:cxn>
                <a:cxn ang="0">
                  <a:pos x="44" y="88"/>
                </a:cxn>
                <a:cxn ang="0">
                  <a:pos x="58" y="108"/>
                </a:cxn>
                <a:cxn ang="0">
                  <a:pos x="82" y="142"/>
                </a:cxn>
                <a:cxn ang="0">
                  <a:pos x="94" y="148"/>
                </a:cxn>
                <a:cxn ang="0">
                  <a:pos x="94" y="140"/>
                </a:cxn>
                <a:cxn ang="0">
                  <a:pos x="80" y="116"/>
                </a:cxn>
                <a:cxn ang="0">
                  <a:pos x="52" y="72"/>
                </a:cxn>
                <a:cxn ang="0">
                  <a:pos x="30" y="24"/>
                </a:cxn>
                <a:cxn ang="0">
                  <a:pos x="30" y="16"/>
                </a:cxn>
                <a:cxn ang="0">
                  <a:pos x="42" y="18"/>
                </a:cxn>
                <a:cxn ang="0">
                  <a:pos x="68" y="66"/>
                </a:cxn>
                <a:cxn ang="0">
                  <a:pos x="84" y="80"/>
                </a:cxn>
                <a:cxn ang="0">
                  <a:pos x="96" y="90"/>
                </a:cxn>
                <a:cxn ang="0">
                  <a:pos x="116" y="116"/>
                </a:cxn>
                <a:cxn ang="0">
                  <a:pos x="142" y="148"/>
                </a:cxn>
                <a:cxn ang="0">
                  <a:pos x="150" y="198"/>
                </a:cxn>
                <a:cxn ang="0">
                  <a:pos x="174" y="204"/>
                </a:cxn>
                <a:cxn ang="0">
                  <a:pos x="226" y="224"/>
                </a:cxn>
                <a:cxn ang="0">
                  <a:pos x="272" y="240"/>
                </a:cxn>
                <a:cxn ang="0">
                  <a:pos x="304" y="240"/>
                </a:cxn>
                <a:cxn ang="0">
                  <a:pos x="314" y="244"/>
                </a:cxn>
                <a:cxn ang="0">
                  <a:pos x="318" y="242"/>
                </a:cxn>
                <a:cxn ang="0">
                  <a:pos x="322" y="232"/>
                </a:cxn>
                <a:cxn ang="0">
                  <a:pos x="320" y="226"/>
                </a:cxn>
                <a:cxn ang="0">
                  <a:pos x="346" y="222"/>
                </a:cxn>
                <a:cxn ang="0">
                  <a:pos x="340" y="194"/>
                </a:cxn>
                <a:cxn ang="0">
                  <a:pos x="360" y="190"/>
                </a:cxn>
                <a:cxn ang="0">
                  <a:pos x="366" y="190"/>
                </a:cxn>
                <a:cxn ang="0">
                  <a:pos x="374" y="186"/>
                </a:cxn>
              </a:cxnLst>
              <a:rect l="0" t="0" r="r" b="b"/>
              <a:pathLst>
                <a:path w="386" h="248">
                  <a:moveTo>
                    <a:pt x="374" y="186"/>
                  </a:moveTo>
                  <a:lnTo>
                    <a:pt x="378" y="182"/>
                  </a:lnTo>
                  <a:lnTo>
                    <a:pt x="378" y="178"/>
                  </a:lnTo>
                  <a:lnTo>
                    <a:pt x="380" y="178"/>
                  </a:lnTo>
                  <a:lnTo>
                    <a:pt x="382" y="174"/>
                  </a:lnTo>
                  <a:lnTo>
                    <a:pt x="382" y="172"/>
                  </a:lnTo>
                  <a:lnTo>
                    <a:pt x="384" y="172"/>
                  </a:lnTo>
                  <a:lnTo>
                    <a:pt x="384" y="170"/>
                  </a:lnTo>
                  <a:lnTo>
                    <a:pt x="386" y="168"/>
                  </a:lnTo>
                  <a:lnTo>
                    <a:pt x="386" y="166"/>
                  </a:lnTo>
                  <a:lnTo>
                    <a:pt x="386" y="164"/>
                  </a:lnTo>
                  <a:lnTo>
                    <a:pt x="386" y="164"/>
                  </a:lnTo>
                  <a:lnTo>
                    <a:pt x="384" y="164"/>
                  </a:lnTo>
                  <a:lnTo>
                    <a:pt x="382" y="162"/>
                  </a:lnTo>
                  <a:lnTo>
                    <a:pt x="376" y="162"/>
                  </a:lnTo>
                  <a:lnTo>
                    <a:pt x="374" y="162"/>
                  </a:lnTo>
                  <a:lnTo>
                    <a:pt x="372" y="162"/>
                  </a:lnTo>
                  <a:lnTo>
                    <a:pt x="366" y="162"/>
                  </a:lnTo>
                  <a:lnTo>
                    <a:pt x="362" y="162"/>
                  </a:lnTo>
                  <a:lnTo>
                    <a:pt x="356" y="162"/>
                  </a:lnTo>
                  <a:lnTo>
                    <a:pt x="352" y="164"/>
                  </a:lnTo>
                  <a:lnTo>
                    <a:pt x="350" y="164"/>
                  </a:lnTo>
                  <a:lnTo>
                    <a:pt x="348" y="164"/>
                  </a:lnTo>
                  <a:lnTo>
                    <a:pt x="346" y="166"/>
                  </a:lnTo>
                  <a:lnTo>
                    <a:pt x="342" y="164"/>
                  </a:lnTo>
                  <a:lnTo>
                    <a:pt x="342" y="164"/>
                  </a:lnTo>
                  <a:lnTo>
                    <a:pt x="340" y="164"/>
                  </a:lnTo>
                  <a:lnTo>
                    <a:pt x="340" y="164"/>
                  </a:lnTo>
                  <a:lnTo>
                    <a:pt x="338" y="164"/>
                  </a:lnTo>
                  <a:lnTo>
                    <a:pt x="336" y="166"/>
                  </a:lnTo>
                  <a:lnTo>
                    <a:pt x="334" y="170"/>
                  </a:lnTo>
                  <a:lnTo>
                    <a:pt x="334" y="170"/>
                  </a:lnTo>
                  <a:lnTo>
                    <a:pt x="334" y="174"/>
                  </a:lnTo>
                  <a:lnTo>
                    <a:pt x="332" y="178"/>
                  </a:lnTo>
                  <a:lnTo>
                    <a:pt x="332" y="182"/>
                  </a:lnTo>
                  <a:lnTo>
                    <a:pt x="332" y="184"/>
                  </a:lnTo>
                  <a:lnTo>
                    <a:pt x="332" y="186"/>
                  </a:lnTo>
                  <a:lnTo>
                    <a:pt x="332" y="188"/>
                  </a:lnTo>
                  <a:lnTo>
                    <a:pt x="328" y="190"/>
                  </a:lnTo>
                  <a:lnTo>
                    <a:pt x="326" y="192"/>
                  </a:lnTo>
                  <a:lnTo>
                    <a:pt x="324" y="192"/>
                  </a:lnTo>
                  <a:lnTo>
                    <a:pt x="322" y="192"/>
                  </a:lnTo>
                  <a:lnTo>
                    <a:pt x="318" y="194"/>
                  </a:lnTo>
                  <a:lnTo>
                    <a:pt x="314" y="196"/>
                  </a:lnTo>
                  <a:lnTo>
                    <a:pt x="314" y="196"/>
                  </a:lnTo>
                  <a:lnTo>
                    <a:pt x="312" y="196"/>
                  </a:lnTo>
                  <a:lnTo>
                    <a:pt x="308" y="198"/>
                  </a:lnTo>
                  <a:lnTo>
                    <a:pt x="302" y="198"/>
                  </a:lnTo>
                  <a:lnTo>
                    <a:pt x="294" y="198"/>
                  </a:lnTo>
                  <a:lnTo>
                    <a:pt x="284" y="196"/>
                  </a:lnTo>
                  <a:lnTo>
                    <a:pt x="276" y="194"/>
                  </a:lnTo>
                  <a:lnTo>
                    <a:pt x="268" y="190"/>
                  </a:lnTo>
                  <a:lnTo>
                    <a:pt x="262" y="188"/>
                  </a:lnTo>
                  <a:lnTo>
                    <a:pt x="262" y="186"/>
                  </a:lnTo>
                  <a:lnTo>
                    <a:pt x="260" y="186"/>
                  </a:lnTo>
                  <a:lnTo>
                    <a:pt x="258" y="184"/>
                  </a:lnTo>
                  <a:lnTo>
                    <a:pt x="256" y="180"/>
                  </a:lnTo>
                  <a:lnTo>
                    <a:pt x="256" y="176"/>
                  </a:lnTo>
                  <a:lnTo>
                    <a:pt x="254" y="172"/>
                  </a:lnTo>
                  <a:lnTo>
                    <a:pt x="254" y="162"/>
                  </a:lnTo>
                  <a:lnTo>
                    <a:pt x="250" y="152"/>
                  </a:lnTo>
                  <a:lnTo>
                    <a:pt x="244" y="142"/>
                  </a:lnTo>
                  <a:lnTo>
                    <a:pt x="244" y="140"/>
                  </a:lnTo>
                  <a:lnTo>
                    <a:pt x="244" y="136"/>
                  </a:lnTo>
                  <a:lnTo>
                    <a:pt x="244" y="132"/>
                  </a:lnTo>
                  <a:lnTo>
                    <a:pt x="242" y="126"/>
                  </a:lnTo>
                  <a:lnTo>
                    <a:pt x="242" y="122"/>
                  </a:lnTo>
                  <a:lnTo>
                    <a:pt x="244" y="116"/>
                  </a:lnTo>
                  <a:lnTo>
                    <a:pt x="244" y="112"/>
                  </a:lnTo>
                  <a:lnTo>
                    <a:pt x="242" y="96"/>
                  </a:lnTo>
                  <a:lnTo>
                    <a:pt x="240" y="96"/>
                  </a:lnTo>
                  <a:lnTo>
                    <a:pt x="232" y="90"/>
                  </a:lnTo>
                  <a:lnTo>
                    <a:pt x="222" y="80"/>
                  </a:lnTo>
                  <a:lnTo>
                    <a:pt x="210" y="64"/>
                  </a:lnTo>
                  <a:lnTo>
                    <a:pt x="210" y="64"/>
                  </a:lnTo>
                  <a:lnTo>
                    <a:pt x="208" y="62"/>
                  </a:lnTo>
                  <a:lnTo>
                    <a:pt x="206" y="58"/>
                  </a:lnTo>
                  <a:lnTo>
                    <a:pt x="202" y="56"/>
                  </a:lnTo>
                  <a:lnTo>
                    <a:pt x="198" y="52"/>
                  </a:lnTo>
                  <a:lnTo>
                    <a:pt x="194" y="50"/>
                  </a:lnTo>
                  <a:lnTo>
                    <a:pt x="190" y="50"/>
                  </a:lnTo>
                  <a:lnTo>
                    <a:pt x="188" y="52"/>
                  </a:lnTo>
                  <a:lnTo>
                    <a:pt x="186" y="52"/>
                  </a:lnTo>
                  <a:lnTo>
                    <a:pt x="184" y="54"/>
                  </a:lnTo>
                  <a:lnTo>
                    <a:pt x="180" y="54"/>
                  </a:lnTo>
                  <a:lnTo>
                    <a:pt x="174" y="54"/>
                  </a:lnTo>
                  <a:lnTo>
                    <a:pt x="168" y="50"/>
                  </a:lnTo>
                  <a:lnTo>
                    <a:pt x="164" y="48"/>
                  </a:lnTo>
                  <a:lnTo>
                    <a:pt x="156" y="42"/>
                  </a:lnTo>
                  <a:lnTo>
                    <a:pt x="148" y="30"/>
                  </a:lnTo>
                  <a:lnTo>
                    <a:pt x="144" y="14"/>
                  </a:lnTo>
                  <a:lnTo>
                    <a:pt x="142" y="12"/>
                  </a:lnTo>
                  <a:lnTo>
                    <a:pt x="140" y="12"/>
                  </a:lnTo>
                  <a:lnTo>
                    <a:pt x="136" y="10"/>
                  </a:lnTo>
                  <a:lnTo>
                    <a:pt x="130" y="10"/>
                  </a:lnTo>
                  <a:lnTo>
                    <a:pt x="126" y="10"/>
                  </a:lnTo>
                  <a:lnTo>
                    <a:pt x="120" y="10"/>
                  </a:lnTo>
                  <a:lnTo>
                    <a:pt x="116" y="14"/>
                  </a:lnTo>
                  <a:lnTo>
                    <a:pt x="112" y="16"/>
                  </a:lnTo>
                  <a:lnTo>
                    <a:pt x="100" y="20"/>
                  </a:lnTo>
                  <a:lnTo>
                    <a:pt x="82" y="20"/>
                  </a:lnTo>
                  <a:lnTo>
                    <a:pt x="78" y="20"/>
                  </a:lnTo>
                  <a:lnTo>
                    <a:pt x="68" y="18"/>
                  </a:lnTo>
                  <a:lnTo>
                    <a:pt x="54" y="14"/>
                  </a:lnTo>
                  <a:lnTo>
                    <a:pt x="42" y="10"/>
                  </a:lnTo>
                  <a:lnTo>
                    <a:pt x="32" y="4"/>
                  </a:lnTo>
                  <a:lnTo>
                    <a:pt x="30" y="2"/>
                  </a:lnTo>
                  <a:lnTo>
                    <a:pt x="26" y="0"/>
                  </a:lnTo>
                  <a:lnTo>
                    <a:pt x="14" y="2"/>
                  </a:lnTo>
                  <a:lnTo>
                    <a:pt x="0" y="10"/>
                  </a:lnTo>
                  <a:lnTo>
                    <a:pt x="2" y="14"/>
                  </a:lnTo>
                  <a:lnTo>
                    <a:pt x="6" y="22"/>
                  </a:lnTo>
                  <a:lnTo>
                    <a:pt x="12" y="36"/>
                  </a:lnTo>
                  <a:lnTo>
                    <a:pt x="18" y="48"/>
                  </a:lnTo>
                  <a:lnTo>
                    <a:pt x="22" y="58"/>
                  </a:lnTo>
                  <a:lnTo>
                    <a:pt x="22" y="58"/>
                  </a:lnTo>
                  <a:lnTo>
                    <a:pt x="24" y="62"/>
                  </a:lnTo>
                  <a:lnTo>
                    <a:pt x="26" y="68"/>
                  </a:lnTo>
                  <a:lnTo>
                    <a:pt x="28" y="74"/>
                  </a:lnTo>
                  <a:lnTo>
                    <a:pt x="30" y="80"/>
                  </a:lnTo>
                  <a:lnTo>
                    <a:pt x="32" y="82"/>
                  </a:lnTo>
                  <a:lnTo>
                    <a:pt x="34" y="82"/>
                  </a:lnTo>
                  <a:lnTo>
                    <a:pt x="38" y="84"/>
                  </a:lnTo>
                  <a:lnTo>
                    <a:pt x="44" y="88"/>
                  </a:lnTo>
                  <a:lnTo>
                    <a:pt x="48" y="92"/>
                  </a:lnTo>
                  <a:lnTo>
                    <a:pt x="52" y="98"/>
                  </a:lnTo>
                  <a:lnTo>
                    <a:pt x="56" y="106"/>
                  </a:lnTo>
                  <a:lnTo>
                    <a:pt x="58" y="108"/>
                  </a:lnTo>
                  <a:lnTo>
                    <a:pt x="62" y="118"/>
                  </a:lnTo>
                  <a:lnTo>
                    <a:pt x="68" y="128"/>
                  </a:lnTo>
                  <a:lnTo>
                    <a:pt x="76" y="136"/>
                  </a:lnTo>
                  <a:lnTo>
                    <a:pt x="82" y="142"/>
                  </a:lnTo>
                  <a:lnTo>
                    <a:pt x="84" y="144"/>
                  </a:lnTo>
                  <a:lnTo>
                    <a:pt x="88" y="146"/>
                  </a:lnTo>
                  <a:lnTo>
                    <a:pt x="92" y="148"/>
                  </a:lnTo>
                  <a:lnTo>
                    <a:pt x="94" y="148"/>
                  </a:lnTo>
                  <a:lnTo>
                    <a:pt x="96" y="148"/>
                  </a:lnTo>
                  <a:lnTo>
                    <a:pt x="98" y="148"/>
                  </a:lnTo>
                  <a:lnTo>
                    <a:pt x="98" y="144"/>
                  </a:lnTo>
                  <a:lnTo>
                    <a:pt x="94" y="140"/>
                  </a:lnTo>
                  <a:lnTo>
                    <a:pt x="90" y="134"/>
                  </a:lnTo>
                  <a:lnTo>
                    <a:pt x="86" y="126"/>
                  </a:lnTo>
                  <a:lnTo>
                    <a:pt x="82" y="120"/>
                  </a:lnTo>
                  <a:lnTo>
                    <a:pt x="80" y="116"/>
                  </a:lnTo>
                  <a:lnTo>
                    <a:pt x="74" y="108"/>
                  </a:lnTo>
                  <a:lnTo>
                    <a:pt x="68" y="94"/>
                  </a:lnTo>
                  <a:lnTo>
                    <a:pt x="62" y="82"/>
                  </a:lnTo>
                  <a:lnTo>
                    <a:pt x="52" y="72"/>
                  </a:lnTo>
                  <a:lnTo>
                    <a:pt x="42" y="58"/>
                  </a:lnTo>
                  <a:lnTo>
                    <a:pt x="34" y="42"/>
                  </a:lnTo>
                  <a:lnTo>
                    <a:pt x="30" y="24"/>
                  </a:lnTo>
                  <a:lnTo>
                    <a:pt x="30" y="24"/>
                  </a:lnTo>
                  <a:lnTo>
                    <a:pt x="30" y="22"/>
                  </a:lnTo>
                  <a:lnTo>
                    <a:pt x="30" y="20"/>
                  </a:lnTo>
                  <a:lnTo>
                    <a:pt x="30" y="18"/>
                  </a:lnTo>
                  <a:lnTo>
                    <a:pt x="30" y="16"/>
                  </a:lnTo>
                  <a:lnTo>
                    <a:pt x="32" y="14"/>
                  </a:lnTo>
                  <a:lnTo>
                    <a:pt x="34" y="14"/>
                  </a:lnTo>
                  <a:lnTo>
                    <a:pt x="38" y="16"/>
                  </a:lnTo>
                  <a:lnTo>
                    <a:pt x="42" y="18"/>
                  </a:lnTo>
                  <a:lnTo>
                    <a:pt x="44" y="24"/>
                  </a:lnTo>
                  <a:lnTo>
                    <a:pt x="50" y="36"/>
                  </a:lnTo>
                  <a:lnTo>
                    <a:pt x="58" y="52"/>
                  </a:lnTo>
                  <a:lnTo>
                    <a:pt x="68" y="66"/>
                  </a:lnTo>
                  <a:lnTo>
                    <a:pt x="78" y="78"/>
                  </a:lnTo>
                  <a:lnTo>
                    <a:pt x="78" y="78"/>
                  </a:lnTo>
                  <a:lnTo>
                    <a:pt x="80" y="78"/>
                  </a:lnTo>
                  <a:lnTo>
                    <a:pt x="84" y="80"/>
                  </a:lnTo>
                  <a:lnTo>
                    <a:pt x="88" y="80"/>
                  </a:lnTo>
                  <a:lnTo>
                    <a:pt x="92" y="84"/>
                  </a:lnTo>
                  <a:lnTo>
                    <a:pt x="94" y="86"/>
                  </a:lnTo>
                  <a:lnTo>
                    <a:pt x="96" y="90"/>
                  </a:lnTo>
                  <a:lnTo>
                    <a:pt x="98" y="96"/>
                  </a:lnTo>
                  <a:lnTo>
                    <a:pt x="100" y="98"/>
                  </a:lnTo>
                  <a:lnTo>
                    <a:pt x="106" y="106"/>
                  </a:lnTo>
                  <a:lnTo>
                    <a:pt x="116" y="116"/>
                  </a:lnTo>
                  <a:lnTo>
                    <a:pt x="124" y="126"/>
                  </a:lnTo>
                  <a:lnTo>
                    <a:pt x="134" y="136"/>
                  </a:lnTo>
                  <a:lnTo>
                    <a:pt x="140" y="142"/>
                  </a:lnTo>
                  <a:lnTo>
                    <a:pt x="142" y="148"/>
                  </a:lnTo>
                  <a:lnTo>
                    <a:pt x="144" y="160"/>
                  </a:lnTo>
                  <a:lnTo>
                    <a:pt x="148" y="176"/>
                  </a:lnTo>
                  <a:lnTo>
                    <a:pt x="148" y="198"/>
                  </a:lnTo>
                  <a:lnTo>
                    <a:pt x="150" y="198"/>
                  </a:lnTo>
                  <a:lnTo>
                    <a:pt x="154" y="200"/>
                  </a:lnTo>
                  <a:lnTo>
                    <a:pt x="160" y="202"/>
                  </a:lnTo>
                  <a:lnTo>
                    <a:pt x="170" y="204"/>
                  </a:lnTo>
                  <a:lnTo>
                    <a:pt x="174" y="204"/>
                  </a:lnTo>
                  <a:lnTo>
                    <a:pt x="186" y="208"/>
                  </a:lnTo>
                  <a:lnTo>
                    <a:pt x="198" y="216"/>
                  </a:lnTo>
                  <a:lnTo>
                    <a:pt x="208" y="224"/>
                  </a:lnTo>
                  <a:lnTo>
                    <a:pt x="226" y="224"/>
                  </a:lnTo>
                  <a:lnTo>
                    <a:pt x="230" y="226"/>
                  </a:lnTo>
                  <a:lnTo>
                    <a:pt x="240" y="230"/>
                  </a:lnTo>
                  <a:lnTo>
                    <a:pt x="254" y="236"/>
                  </a:lnTo>
                  <a:lnTo>
                    <a:pt x="272" y="240"/>
                  </a:lnTo>
                  <a:lnTo>
                    <a:pt x="278" y="240"/>
                  </a:lnTo>
                  <a:lnTo>
                    <a:pt x="290" y="240"/>
                  </a:lnTo>
                  <a:lnTo>
                    <a:pt x="304" y="240"/>
                  </a:lnTo>
                  <a:lnTo>
                    <a:pt x="304" y="240"/>
                  </a:lnTo>
                  <a:lnTo>
                    <a:pt x="306" y="240"/>
                  </a:lnTo>
                  <a:lnTo>
                    <a:pt x="308" y="240"/>
                  </a:lnTo>
                  <a:lnTo>
                    <a:pt x="310" y="242"/>
                  </a:lnTo>
                  <a:lnTo>
                    <a:pt x="314" y="244"/>
                  </a:lnTo>
                  <a:lnTo>
                    <a:pt x="314" y="248"/>
                  </a:lnTo>
                  <a:lnTo>
                    <a:pt x="316" y="248"/>
                  </a:lnTo>
                  <a:lnTo>
                    <a:pt x="316" y="244"/>
                  </a:lnTo>
                  <a:lnTo>
                    <a:pt x="318" y="242"/>
                  </a:lnTo>
                  <a:lnTo>
                    <a:pt x="320" y="238"/>
                  </a:lnTo>
                  <a:lnTo>
                    <a:pt x="322" y="236"/>
                  </a:lnTo>
                  <a:lnTo>
                    <a:pt x="322" y="234"/>
                  </a:lnTo>
                  <a:lnTo>
                    <a:pt x="322" y="232"/>
                  </a:lnTo>
                  <a:lnTo>
                    <a:pt x="322" y="230"/>
                  </a:lnTo>
                  <a:lnTo>
                    <a:pt x="320" y="228"/>
                  </a:lnTo>
                  <a:lnTo>
                    <a:pt x="320" y="226"/>
                  </a:lnTo>
                  <a:lnTo>
                    <a:pt x="320" y="226"/>
                  </a:lnTo>
                  <a:lnTo>
                    <a:pt x="320" y="224"/>
                  </a:lnTo>
                  <a:lnTo>
                    <a:pt x="320" y="222"/>
                  </a:lnTo>
                  <a:lnTo>
                    <a:pt x="322" y="222"/>
                  </a:lnTo>
                  <a:lnTo>
                    <a:pt x="346" y="222"/>
                  </a:lnTo>
                  <a:lnTo>
                    <a:pt x="346" y="212"/>
                  </a:lnTo>
                  <a:lnTo>
                    <a:pt x="336" y="202"/>
                  </a:lnTo>
                  <a:lnTo>
                    <a:pt x="340" y="202"/>
                  </a:lnTo>
                  <a:lnTo>
                    <a:pt x="340" y="194"/>
                  </a:lnTo>
                  <a:lnTo>
                    <a:pt x="360" y="194"/>
                  </a:lnTo>
                  <a:lnTo>
                    <a:pt x="360" y="194"/>
                  </a:lnTo>
                  <a:lnTo>
                    <a:pt x="360" y="192"/>
                  </a:lnTo>
                  <a:lnTo>
                    <a:pt x="360" y="190"/>
                  </a:lnTo>
                  <a:lnTo>
                    <a:pt x="362" y="190"/>
                  </a:lnTo>
                  <a:lnTo>
                    <a:pt x="364" y="192"/>
                  </a:lnTo>
                  <a:lnTo>
                    <a:pt x="366" y="190"/>
                  </a:lnTo>
                  <a:lnTo>
                    <a:pt x="366" y="190"/>
                  </a:lnTo>
                  <a:lnTo>
                    <a:pt x="368" y="188"/>
                  </a:lnTo>
                  <a:lnTo>
                    <a:pt x="370" y="188"/>
                  </a:lnTo>
                  <a:lnTo>
                    <a:pt x="372" y="188"/>
                  </a:lnTo>
                  <a:lnTo>
                    <a:pt x="374" y="186"/>
                  </a:lnTo>
                  <a:lnTo>
                    <a:pt x="374" y="18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80" name="Freeform 341"/>
            <p:cNvSpPr/>
            <p:nvPr/>
          </p:nvSpPr>
          <p:spPr bwMode="gray">
            <a:xfrm>
              <a:off x="4305" y="2920"/>
              <a:ext cx="82" cy="46"/>
            </a:xfrm>
            <a:custGeom>
              <a:avLst/>
              <a:gdLst/>
              <a:ahLst/>
              <a:cxnLst>
                <a:cxn ang="0">
                  <a:pos x="80" y="8"/>
                </a:cxn>
                <a:cxn ang="0">
                  <a:pos x="76" y="8"/>
                </a:cxn>
                <a:cxn ang="0">
                  <a:pos x="72" y="8"/>
                </a:cxn>
                <a:cxn ang="0">
                  <a:pos x="68" y="8"/>
                </a:cxn>
                <a:cxn ang="0">
                  <a:pos x="66" y="8"/>
                </a:cxn>
                <a:cxn ang="0">
                  <a:pos x="62" y="12"/>
                </a:cxn>
                <a:cxn ang="0">
                  <a:pos x="60" y="18"/>
                </a:cxn>
                <a:cxn ang="0">
                  <a:pos x="56" y="24"/>
                </a:cxn>
                <a:cxn ang="0">
                  <a:pos x="50" y="30"/>
                </a:cxn>
                <a:cxn ang="0">
                  <a:pos x="48" y="30"/>
                </a:cxn>
                <a:cxn ang="0">
                  <a:pos x="44" y="34"/>
                </a:cxn>
                <a:cxn ang="0">
                  <a:pos x="44" y="38"/>
                </a:cxn>
                <a:cxn ang="0">
                  <a:pos x="42" y="42"/>
                </a:cxn>
                <a:cxn ang="0">
                  <a:pos x="38" y="44"/>
                </a:cxn>
                <a:cxn ang="0">
                  <a:pos x="36" y="46"/>
                </a:cxn>
                <a:cxn ang="0">
                  <a:pos x="34" y="42"/>
                </a:cxn>
                <a:cxn ang="0">
                  <a:pos x="32" y="42"/>
                </a:cxn>
                <a:cxn ang="0">
                  <a:pos x="30" y="44"/>
                </a:cxn>
                <a:cxn ang="0">
                  <a:pos x="30" y="42"/>
                </a:cxn>
                <a:cxn ang="0">
                  <a:pos x="30" y="36"/>
                </a:cxn>
                <a:cxn ang="0">
                  <a:pos x="30" y="34"/>
                </a:cxn>
                <a:cxn ang="0">
                  <a:pos x="26" y="32"/>
                </a:cxn>
                <a:cxn ang="0">
                  <a:pos x="22" y="30"/>
                </a:cxn>
                <a:cxn ang="0">
                  <a:pos x="18" y="30"/>
                </a:cxn>
                <a:cxn ang="0">
                  <a:pos x="16" y="32"/>
                </a:cxn>
                <a:cxn ang="0">
                  <a:pos x="12" y="30"/>
                </a:cxn>
                <a:cxn ang="0">
                  <a:pos x="10" y="28"/>
                </a:cxn>
                <a:cxn ang="0">
                  <a:pos x="2" y="24"/>
                </a:cxn>
                <a:cxn ang="0">
                  <a:pos x="2" y="22"/>
                </a:cxn>
                <a:cxn ang="0">
                  <a:pos x="2" y="22"/>
                </a:cxn>
                <a:cxn ang="0">
                  <a:pos x="6" y="22"/>
                </a:cxn>
                <a:cxn ang="0">
                  <a:pos x="10" y="18"/>
                </a:cxn>
                <a:cxn ang="0">
                  <a:pos x="12" y="14"/>
                </a:cxn>
                <a:cxn ang="0">
                  <a:pos x="16" y="12"/>
                </a:cxn>
                <a:cxn ang="0">
                  <a:pos x="20" y="10"/>
                </a:cxn>
                <a:cxn ang="0">
                  <a:pos x="26" y="4"/>
                </a:cxn>
                <a:cxn ang="0">
                  <a:pos x="28" y="2"/>
                </a:cxn>
                <a:cxn ang="0">
                  <a:pos x="32" y="0"/>
                </a:cxn>
                <a:cxn ang="0">
                  <a:pos x="34" y="0"/>
                </a:cxn>
                <a:cxn ang="0">
                  <a:pos x="40" y="0"/>
                </a:cxn>
                <a:cxn ang="0">
                  <a:pos x="42" y="0"/>
                </a:cxn>
                <a:cxn ang="0">
                  <a:pos x="48" y="0"/>
                </a:cxn>
                <a:cxn ang="0">
                  <a:pos x="58" y="0"/>
                </a:cxn>
                <a:cxn ang="0">
                  <a:pos x="70" y="2"/>
                </a:cxn>
                <a:cxn ang="0">
                  <a:pos x="80" y="2"/>
                </a:cxn>
                <a:cxn ang="0">
                  <a:pos x="82" y="4"/>
                </a:cxn>
                <a:cxn ang="0">
                  <a:pos x="82" y="6"/>
                </a:cxn>
              </a:cxnLst>
              <a:rect l="0" t="0" r="r" b="b"/>
              <a:pathLst>
                <a:path w="82" h="46">
                  <a:moveTo>
                    <a:pt x="82" y="8"/>
                  </a:moveTo>
                  <a:lnTo>
                    <a:pt x="80" y="8"/>
                  </a:lnTo>
                  <a:lnTo>
                    <a:pt x="78" y="8"/>
                  </a:lnTo>
                  <a:lnTo>
                    <a:pt x="76" y="8"/>
                  </a:lnTo>
                  <a:lnTo>
                    <a:pt x="74" y="8"/>
                  </a:lnTo>
                  <a:lnTo>
                    <a:pt x="72" y="8"/>
                  </a:lnTo>
                  <a:lnTo>
                    <a:pt x="70" y="10"/>
                  </a:lnTo>
                  <a:lnTo>
                    <a:pt x="68" y="8"/>
                  </a:lnTo>
                  <a:lnTo>
                    <a:pt x="66" y="8"/>
                  </a:lnTo>
                  <a:lnTo>
                    <a:pt x="66" y="8"/>
                  </a:lnTo>
                  <a:lnTo>
                    <a:pt x="64" y="10"/>
                  </a:lnTo>
                  <a:lnTo>
                    <a:pt x="62" y="12"/>
                  </a:lnTo>
                  <a:lnTo>
                    <a:pt x="60" y="18"/>
                  </a:lnTo>
                  <a:lnTo>
                    <a:pt x="60" y="18"/>
                  </a:lnTo>
                  <a:lnTo>
                    <a:pt x="58" y="22"/>
                  </a:lnTo>
                  <a:lnTo>
                    <a:pt x="56" y="24"/>
                  </a:lnTo>
                  <a:lnTo>
                    <a:pt x="54" y="28"/>
                  </a:lnTo>
                  <a:lnTo>
                    <a:pt x="50" y="30"/>
                  </a:lnTo>
                  <a:lnTo>
                    <a:pt x="50" y="30"/>
                  </a:lnTo>
                  <a:lnTo>
                    <a:pt x="48" y="30"/>
                  </a:lnTo>
                  <a:lnTo>
                    <a:pt x="46" y="32"/>
                  </a:lnTo>
                  <a:lnTo>
                    <a:pt x="44" y="34"/>
                  </a:lnTo>
                  <a:lnTo>
                    <a:pt x="44" y="36"/>
                  </a:lnTo>
                  <a:lnTo>
                    <a:pt x="44" y="38"/>
                  </a:lnTo>
                  <a:lnTo>
                    <a:pt x="44" y="40"/>
                  </a:lnTo>
                  <a:lnTo>
                    <a:pt x="42" y="42"/>
                  </a:lnTo>
                  <a:lnTo>
                    <a:pt x="40" y="44"/>
                  </a:lnTo>
                  <a:lnTo>
                    <a:pt x="38" y="44"/>
                  </a:lnTo>
                  <a:lnTo>
                    <a:pt x="38" y="46"/>
                  </a:lnTo>
                  <a:lnTo>
                    <a:pt x="36" y="46"/>
                  </a:lnTo>
                  <a:lnTo>
                    <a:pt x="34" y="44"/>
                  </a:lnTo>
                  <a:lnTo>
                    <a:pt x="34" y="42"/>
                  </a:lnTo>
                  <a:lnTo>
                    <a:pt x="32" y="42"/>
                  </a:lnTo>
                  <a:lnTo>
                    <a:pt x="32" y="42"/>
                  </a:lnTo>
                  <a:lnTo>
                    <a:pt x="32" y="44"/>
                  </a:lnTo>
                  <a:lnTo>
                    <a:pt x="30" y="44"/>
                  </a:lnTo>
                  <a:lnTo>
                    <a:pt x="30" y="42"/>
                  </a:lnTo>
                  <a:lnTo>
                    <a:pt x="30" y="42"/>
                  </a:lnTo>
                  <a:lnTo>
                    <a:pt x="30" y="38"/>
                  </a:lnTo>
                  <a:lnTo>
                    <a:pt x="30" y="36"/>
                  </a:lnTo>
                  <a:lnTo>
                    <a:pt x="30" y="36"/>
                  </a:lnTo>
                  <a:lnTo>
                    <a:pt x="30" y="34"/>
                  </a:lnTo>
                  <a:lnTo>
                    <a:pt x="28" y="32"/>
                  </a:lnTo>
                  <a:lnTo>
                    <a:pt x="26" y="32"/>
                  </a:lnTo>
                  <a:lnTo>
                    <a:pt x="24" y="30"/>
                  </a:lnTo>
                  <a:lnTo>
                    <a:pt x="22" y="30"/>
                  </a:lnTo>
                  <a:lnTo>
                    <a:pt x="20" y="30"/>
                  </a:lnTo>
                  <a:lnTo>
                    <a:pt x="18" y="30"/>
                  </a:lnTo>
                  <a:lnTo>
                    <a:pt x="16" y="32"/>
                  </a:lnTo>
                  <a:lnTo>
                    <a:pt x="16" y="32"/>
                  </a:lnTo>
                  <a:lnTo>
                    <a:pt x="14" y="32"/>
                  </a:lnTo>
                  <a:lnTo>
                    <a:pt x="12" y="30"/>
                  </a:lnTo>
                  <a:lnTo>
                    <a:pt x="12" y="28"/>
                  </a:lnTo>
                  <a:lnTo>
                    <a:pt x="10" y="28"/>
                  </a:lnTo>
                  <a:lnTo>
                    <a:pt x="6" y="24"/>
                  </a:lnTo>
                  <a:lnTo>
                    <a:pt x="2" y="24"/>
                  </a:lnTo>
                  <a:lnTo>
                    <a:pt x="0" y="24"/>
                  </a:lnTo>
                  <a:lnTo>
                    <a:pt x="2" y="22"/>
                  </a:lnTo>
                  <a:lnTo>
                    <a:pt x="2" y="22"/>
                  </a:lnTo>
                  <a:lnTo>
                    <a:pt x="2" y="22"/>
                  </a:lnTo>
                  <a:lnTo>
                    <a:pt x="2" y="22"/>
                  </a:lnTo>
                  <a:lnTo>
                    <a:pt x="6" y="22"/>
                  </a:lnTo>
                  <a:lnTo>
                    <a:pt x="8" y="20"/>
                  </a:lnTo>
                  <a:lnTo>
                    <a:pt x="10" y="18"/>
                  </a:lnTo>
                  <a:lnTo>
                    <a:pt x="10" y="18"/>
                  </a:lnTo>
                  <a:lnTo>
                    <a:pt x="12" y="14"/>
                  </a:lnTo>
                  <a:lnTo>
                    <a:pt x="14" y="12"/>
                  </a:lnTo>
                  <a:lnTo>
                    <a:pt x="16" y="12"/>
                  </a:lnTo>
                  <a:lnTo>
                    <a:pt x="16" y="12"/>
                  </a:lnTo>
                  <a:lnTo>
                    <a:pt x="20" y="10"/>
                  </a:lnTo>
                  <a:lnTo>
                    <a:pt x="24" y="8"/>
                  </a:lnTo>
                  <a:lnTo>
                    <a:pt x="26" y="4"/>
                  </a:lnTo>
                  <a:lnTo>
                    <a:pt x="28" y="2"/>
                  </a:lnTo>
                  <a:lnTo>
                    <a:pt x="28" y="2"/>
                  </a:lnTo>
                  <a:lnTo>
                    <a:pt x="30" y="0"/>
                  </a:lnTo>
                  <a:lnTo>
                    <a:pt x="32" y="0"/>
                  </a:lnTo>
                  <a:lnTo>
                    <a:pt x="34" y="0"/>
                  </a:lnTo>
                  <a:lnTo>
                    <a:pt x="34" y="0"/>
                  </a:lnTo>
                  <a:lnTo>
                    <a:pt x="36" y="0"/>
                  </a:lnTo>
                  <a:lnTo>
                    <a:pt x="40" y="0"/>
                  </a:lnTo>
                  <a:lnTo>
                    <a:pt x="42" y="0"/>
                  </a:lnTo>
                  <a:lnTo>
                    <a:pt x="42" y="0"/>
                  </a:lnTo>
                  <a:lnTo>
                    <a:pt x="44" y="0"/>
                  </a:lnTo>
                  <a:lnTo>
                    <a:pt x="48" y="0"/>
                  </a:lnTo>
                  <a:lnTo>
                    <a:pt x="54" y="0"/>
                  </a:lnTo>
                  <a:lnTo>
                    <a:pt x="58" y="0"/>
                  </a:lnTo>
                  <a:lnTo>
                    <a:pt x="64" y="0"/>
                  </a:lnTo>
                  <a:lnTo>
                    <a:pt x="70" y="2"/>
                  </a:lnTo>
                  <a:lnTo>
                    <a:pt x="76" y="2"/>
                  </a:lnTo>
                  <a:lnTo>
                    <a:pt x="80" y="2"/>
                  </a:lnTo>
                  <a:lnTo>
                    <a:pt x="80" y="4"/>
                  </a:lnTo>
                  <a:lnTo>
                    <a:pt x="82" y="4"/>
                  </a:lnTo>
                  <a:lnTo>
                    <a:pt x="82" y="6"/>
                  </a:lnTo>
                  <a:lnTo>
                    <a:pt x="82" y="6"/>
                  </a:lnTo>
                  <a:lnTo>
                    <a:pt x="82" y="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81" name="Freeform 342"/>
            <p:cNvSpPr/>
            <p:nvPr/>
          </p:nvSpPr>
          <p:spPr bwMode="gray">
            <a:xfrm>
              <a:off x="4293" y="2944"/>
              <a:ext cx="44" cy="24"/>
            </a:xfrm>
            <a:custGeom>
              <a:avLst/>
              <a:gdLst/>
              <a:ahLst/>
              <a:cxnLst>
                <a:cxn ang="0">
                  <a:pos x="44" y="20"/>
                </a:cxn>
                <a:cxn ang="0">
                  <a:pos x="42" y="22"/>
                </a:cxn>
                <a:cxn ang="0">
                  <a:pos x="40" y="22"/>
                </a:cxn>
                <a:cxn ang="0">
                  <a:pos x="40" y="24"/>
                </a:cxn>
                <a:cxn ang="0">
                  <a:pos x="32" y="22"/>
                </a:cxn>
                <a:cxn ang="0">
                  <a:pos x="26" y="22"/>
                </a:cxn>
                <a:cxn ang="0">
                  <a:pos x="20" y="20"/>
                </a:cxn>
                <a:cxn ang="0">
                  <a:pos x="16" y="18"/>
                </a:cxn>
                <a:cxn ang="0">
                  <a:pos x="12" y="18"/>
                </a:cxn>
                <a:cxn ang="0">
                  <a:pos x="12" y="16"/>
                </a:cxn>
                <a:cxn ang="0">
                  <a:pos x="6" y="14"/>
                </a:cxn>
                <a:cxn ang="0">
                  <a:pos x="2" y="12"/>
                </a:cxn>
                <a:cxn ang="0">
                  <a:pos x="0" y="10"/>
                </a:cxn>
                <a:cxn ang="0">
                  <a:pos x="8" y="4"/>
                </a:cxn>
                <a:cxn ang="0">
                  <a:pos x="10" y="2"/>
                </a:cxn>
                <a:cxn ang="0">
                  <a:pos x="12" y="0"/>
                </a:cxn>
                <a:cxn ang="0">
                  <a:pos x="14" y="0"/>
                </a:cxn>
                <a:cxn ang="0">
                  <a:pos x="16" y="0"/>
                </a:cxn>
                <a:cxn ang="0">
                  <a:pos x="20" y="2"/>
                </a:cxn>
                <a:cxn ang="0">
                  <a:pos x="24" y="4"/>
                </a:cxn>
                <a:cxn ang="0">
                  <a:pos x="24" y="6"/>
                </a:cxn>
                <a:cxn ang="0">
                  <a:pos x="26" y="6"/>
                </a:cxn>
                <a:cxn ang="0">
                  <a:pos x="26" y="8"/>
                </a:cxn>
                <a:cxn ang="0">
                  <a:pos x="30" y="8"/>
                </a:cxn>
                <a:cxn ang="0">
                  <a:pos x="30" y="8"/>
                </a:cxn>
                <a:cxn ang="0">
                  <a:pos x="32" y="6"/>
                </a:cxn>
                <a:cxn ang="0">
                  <a:pos x="34" y="6"/>
                </a:cxn>
                <a:cxn ang="0">
                  <a:pos x="38" y="6"/>
                </a:cxn>
                <a:cxn ang="0">
                  <a:pos x="38" y="6"/>
                </a:cxn>
                <a:cxn ang="0">
                  <a:pos x="40" y="8"/>
                </a:cxn>
                <a:cxn ang="0">
                  <a:pos x="42" y="10"/>
                </a:cxn>
                <a:cxn ang="0">
                  <a:pos x="44" y="12"/>
                </a:cxn>
                <a:cxn ang="0">
                  <a:pos x="44" y="14"/>
                </a:cxn>
                <a:cxn ang="0">
                  <a:pos x="44" y="16"/>
                </a:cxn>
                <a:cxn ang="0">
                  <a:pos x="44" y="18"/>
                </a:cxn>
                <a:cxn ang="0">
                  <a:pos x="44" y="20"/>
                </a:cxn>
              </a:cxnLst>
              <a:rect l="0" t="0" r="r" b="b"/>
              <a:pathLst>
                <a:path w="44" h="24">
                  <a:moveTo>
                    <a:pt x="44" y="20"/>
                  </a:moveTo>
                  <a:lnTo>
                    <a:pt x="42" y="22"/>
                  </a:lnTo>
                  <a:lnTo>
                    <a:pt x="40" y="22"/>
                  </a:lnTo>
                  <a:lnTo>
                    <a:pt x="40" y="24"/>
                  </a:lnTo>
                  <a:lnTo>
                    <a:pt x="32" y="22"/>
                  </a:lnTo>
                  <a:lnTo>
                    <a:pt x="26" y="22"/>
                  </a:lnTo>
                  <a:lnTo>
                    <a:pt x="20" y="20"/>
                  </a:lnTo>
                  <a:lnTo>
                    <a:pt x="16" y="18"/>
                  </a:lnTo>
                  <a:lnTo>
                    <a:pt x="12" y="18"/>
                  </a:lnTo>
                  <a:lnTo>
                    <a:pt x="12" y="16"/>
                  </a:lnTo>
                  <a:lnTo>
                    <a:pt x="6" y="14"/>
                  </a:lnTo>
                  <a:lnTo>
                    <a:pt x="2" y="12"/>
                  </a:lnTo>
                  <a:lnTo>
                    <a:pt x="0" y="10"/>
                  </a:lnTo>
                  <a:lnTo>
                    <a:pt x="8" y="4"/>
                  </a:lnTo>
                  <a:lnTo>
                    <a:pt x="10" y="2"/>
                  </a:lnTo>
                  <a:lnTo>
                    <a:pt x="12" y="0"/>
                  </a:lnTo>
                  <a:lnTo>
                    <a:pt x="14" y="0"/>
                  </a:lnTo>
                  <a:lnTo>
                    <a:pt x="16" y="0"/>
                  </a:lnTo>
                  <a:lnTo>
                    <a:pt x="20" y="2"/>
                  </a:lnTo>
                  <a:lnTo>
                    <a:pt x="24" y="4"/>
                  </a:lnTo>
                  <a:lnTo>
                    <a:pt x="24" y="6"/>
                  </a:lnTo>
                  <a:lnTo>
                    <a:pt x="26" y="6"/>
                  </a:lnTo>
                  <a:lnTo>
                    <a:pt x="26" y="8"/>
                  </a:lnTo>
                  <a:lnTo>
                    <a:pt x="30" y="8"/>
                  </a:lnTo>
                  <a:lnTo>
                    <a:pt x="30" y="8"/>
                  </a:lnTo>
                  <a:lnTo>
                    <a:pt x="32" y="6"/>
                  </a:lnTo>
                  <a:lnTo>
                    <a:pt x="34" y="6"/>
                  </a:lnTo>
                  <a:lnTo>
                    <a:pt x="38" y="6"/>
                  </a:lnTo>
                  <a:lnTo>
                    <a:pt x="38" y="6"/>
                  </a:lnTo>
                  <a:lnTo>
                    <a:pt x="40" y="8"/>
                  </a:lnTo>
                  <a:lnTo>
                    <a:pt x="42" y="10"/>
                  </a:lnTo>
                  <a:lnTo>
                    <a:pt x="44" y="12"/>
                  </a:lnTo>
                  <a:lnTo>
                    <a:pt x="44" y="14"/>
                  </a:lnTo>
                  <a:lnTo>
                    <a:pt x="44" y="16"/>
                  </a:lnTo>
                  <a:lnTo>
                    <a:pt x="44" y="18"/>
                  </a:lnTo>
                  <a:lnTo>
                    <a:pt x="44" y="2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82" name="Freeform 343"/>
            <p:cNvSpPr/>
            <p:nvPr/>
          </p:nvSpPr>
          <p:spPr bwMode="gray">
            <a:xfrm>
              <a:off x="4543" y="2872"/>
              <a:ext cx="38" cy="28"/>
            </a:xfrm>
            <a:custGeom>
              <a:avLst/>
              <a:gdLst/>
              <a:ahLst/>
              <a:cxnLst>
                <a:cxn ang="0">
                  <a:pos x="4" y="0"/>
                </a:cxn>
                <a:cxn ang="0">
                  <a:pos x="6" y="2"/>
                </a:cxn>
                <a:cxn ang="0">
                  <a:pos x="6" y="6"/>
                </a:cxn>
                <a:cxn ang="0">
                  <a:pos x="6" y="10"/>
                </a:cxn>
                <a:cxn ang="0">
                  <a:pos x="4" y="12"/>
                </a:cxn>
                <a:cxn ang="0">
                  <a:pos x="2" y="14"/>
                </a:cxn>
                <a:cxn ang="0">
                  <a:pos x="0" y="14"/>
                </a:cxn>
                <a:cxn ang="0">
                  <a:pos x="0" y="16"/>
                </a:cxn>
                <a:cxn ang="0">
                  <a:pos x="0" y="20"/>
                </a:cxn>
                <a:cxn ang="0">
                  <a:pos x="2" y="22"/>
                </a:cxn>
                <a:cxn ang="0">
                  <a:pos x="2" y="24"/>
                </a:cxn>
                <a:cxn ang="0">
                  <a:pos x="4" y="26"/>
                </a:cxn>
                <a:cxn ang="0">
                  <a:pos x="4" y="28"/>
                </a:cxn>
                <a:cxn ang="0">
                  <a:pos x="4" y="28"/>
                </a:cxn>
                <a:cxn ang="0">
                  <a:pos x="6" y="28"/>
                </a:cxn>
                <a:cxn ang="0">
                  <a:pos x="8" y="28"/>
                </a:cxn>
                <a:cxn ang="0">
                  <a:pos x="12" y="26"/>
                </a:cxn>
                <a:cxn ang="0">
                  <a:pos x="14" y="24"/>
                </a:cxn>
                <a:cxn ang="0">
                  <a:pos x="16" y="24"/>
                </a:cxn>
                <a:cxn ang="0">
                  <a:pos x="18" y="22"/>
                </a:cxn>
                <a:cxn ang="0">
                  <a:pos x="20" y="22"/>
                </a:cxn>
                <a:cxn ang="0">
                  <a:pos x="22" y="24"/>
                </a:cxn>
                <a:cxn ang="0">
                  <a:pos x="22" y="24"/>
                </a:cxn>
                <a:cxn ang="0">
                  <a:pos x="32" y="22"/>
                </a:cxn>
                <a:cxn ang="0">
                  <a:pos x="38" y="20"/>
                </a:cxn>
                <a:cxn ang="0">
                  <a:pos x="38" y="12"/>
                </a:cxn>
                <a:cxn ang="0">
                  <a:pos x="32" y="10"/>
                </a:cxn>
                <a:cxn ang="0">
                  <a:pos x="24" y="8"/>
                </a:cxn>
                <a:cxn ang="0">
                  <a:pos x="30" y="6"/>
                </a:cxn>
                <a:cxn ang="0">
                  <a:pos x="20" y="6"/>
                </a:cxn>
                <a:cxn ang="0">
                  <a:pos x="14" y="2"/>
                </a:cxn>
                <a:cxn ang="0">
                  <a:pos x="4" y="0"/>
                </a:cxn>
              </a:cxnLst>
              <a:rect l="0" t="0" r="r" b="b"/>
              <a:pathLst>
                <a:path w="38" h="28">
                  <a:moveTo>
                    <a:pt x="4" y="0"/>
                  </a:moveTo>
                  <a:lnTo>
                    <a:pt x="6" y="2"/>
                  </a:lnTo>
                  <a:lnTo>
                    <a:pt x="6" y="6"/>
                  </a:lnTo>
                  <a:lnTo>
                    <a:pt x="6" y="10"/>
                  </a:lnTo>
                  <a:lnTo>
                    <a:pt x="4" y="12"/>
                  </a:lnTo>
                  <a:lnTo>
                    <a:pt x="2" y="14"/>
                  </a:lnTo>
                  <a:lnTo>
                    <a:pt x="0" y="14"/>
                  </a:lnTo>
                  <a:lnTo>
                    <a:pt x="0" y="16"/>
                  </a:lnTo>
                  <a:lnTo>
                    <a:pt x="0" y="20"/>
                  </a:lnTo>
                  <a:lnTo>
                    <a:pt x="2" y="22"/>
                  </a:lnTo>
                  <a:lnTo>
                    <a:pt x="2" y="24"/>
                  </a:lnTo>
                  <a:lnTo>
                    <a:pt x="4" y="26"/>
                  </a:lnTo>
                  <a:lnTo>
                    <a:pt x="4" y="28"/>
                  </a:lnTo>
                  <a:lnTo>
                    <a:pt x="4" y="28"/>
                  </a:lnTo>
                  <a:lnTo>
                    <a:pt x="6" y="28"/>
                  </a:lnTo>
                  <a:lnTo>
                    <a:pt x="8" y="28"/>
                  </a:lnTo>
                  <a:lnTo>
                    <a:pt x="12" y="26"/>
                  </a:lnTo>
                  <a:lnTo>
                    <a:pt x="14" y="24"/>
                  </a:lnTo>
                  <a:lnTo>
                    <a:pt x="16" y="24"/>
                  </a:lnTo>
                  <a:lnTo>
                    <a:pt x="18" y="22"/>
                  </a:lnTo>
                  <a:lnTo>
                    <a:pt x="20" y="22"/>
                  </a:lnTo>
                  <a:lnTo>
                    <a:pt x="22" y="24"/>
                  </a:lnTo>
                  <a:lnTo>
                    <a:pt x="22" y="24"/>
                  </a:lnTo>
                  <a:lnTo>
                    <a:pt x="32" y="22"/>
                  </a:lnTo>
                  <a:lnTo>
                    <a:pt x="38" y="20"/>
                  </a:lnTo>
                  <a:lnTo>
                    <a:pt x="38" y="12"/>
                  </a:lnTo>
                  <a:lnTo>
                    <a:pt x="32" y="10"/>
                  </a:lnTo>
                  <a:lnTo>
                    <a:pt x="24" y="8"/>
                  </a:lnTo>
                  <a:lnTo>
                    <a:pt x="30" y="6"/>
                  </a:lnTo>
                  <a:lnTo>
                    <a:pt x="20" y="6"/>
                  </a:lnTo>
                  <a:lnTo>
                    <a:pt x="14" y="2"/>
                  </a:lnTo>
                  <a:lnTo>
                    <a:pt x="4"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83" name="Freeform 344"/>
            <p:cNvSpPr/>
            <p:nvPr/>
          </p:nvSpPr>
          <p:spPr bwMode="gray">
            <a:xfrm>
              <a:off x="4505" y="2866"/>
              <a:ext cx="44" cy="36"/>
            </a:xfrm>
            <a:custGeom>
              <a:avLst/>
              <a:gdLst/>
              <a:ahLst/>
              <a:cxnLst>
                <a:cxn ang="0">
                  <a:pos x="12" y="2"/>
                </a:cxn>
                <a:cxn ang="0">
                  <a:pos x="8" y="6"/>
                </a:cxn>
                <a:cxn ang="0">
                  <a:pos x="12" y="8"/>
                </a:cxn>
                <a:cxn ang="0">
                  <a:pos x="14" y="8"/>
                </a:cxn>
                <a:cxn ang="0">
                  <a:pos x="16" y="8"/>
                </a:cxn>
                <a:cxn ang="0">
                  <a:pos x="18" y="8"/>
                </a:cxn>
                <a:cxn ang="0">
                  <a:pos x="22" y="10"/>
                </a:cxn>
                <a:cxn ang="0">
                  <a:pos x="24" y="10"/>
                </a:cxn>
                <a:cxn ang="0">
                  <a:pos x="26" y="14"/>
                </a:cxn>
                <a:cxn ang="0">
                  <a:pos x="26" y="14"/>
                </a:cxn>
                <a:cxn ang="0">
                  <a:pos x="26" y="16"/>
                </a:cxn>
                <a:cxn ang="0">
                  <a:pos x="26" y="18"/>
                </a:cxn>
                <a:cxn ang="0">
                  <a:pos x="26" y="20"/>
                </a:cxn>
                <a:cxn ang="0">
                  <a:pos x="24" y="22"/>
                </a:cxn>
                <a:cxn ang="0">
                  <a:pos x="20" y="22"/>
                </a:cxn>
                <a:cxn ang="0">
                  <a:pos x="10" y="18"/>
                </a:cxn>
                <a:cxn ang="0">
                  <a:pos x="4" y="18"/>
                </a:cxn>
                <a:cxn ang="0">
                  <a:pos x="0" y="22"/>
                </a:cxn>
                <a:cxn ang="0">
                  <a:pos x="6" y="26"/>
                </a:cxn>
                <a:cxn ang="0">
                  <a:pos x="6" y="26"/>
                </a:cxn>
                <a:cxn ang="0">
                  <a:pos x="10" y="26"/>
                </a:cxn>
                <a:cxn ang="0">
                  <a:pos x="14" y="26"/>
                </a:cxn>
                <a:cxn ang="0">
                  <a:pos x="16" y="26"/>
                </a:cxn>
                <a:cxn ang="0">
                  <a:pos x="20" y="28"/>
                </a:cxn>
                <a:cxn ang="0">
                  <a:pos x="20" y="30"/>
                </a:cxn>
                <a:cxn ang="0">
                  <a:pos x="22" y="32"/>
                </a:cxn>
                <a:cxn ang="0">
                  <a:pos x="26" y="34"/>
                </a:cxn>
                <a:cxn ang="0">
                  <a:pos x="30" y="36"/>
                </a:cxn>
                <a:cxn ang="0">
                  <a:pos x="34" y="36"/>
                </a:cxn>
                <a:cxn ang="0">
                  <a:pos x="36" y="36"/>
                </a:cxn>
                <a:cxn ang="0">
                  <a:pos x="40" y="36"/>
                </a:cxn>
                <a:cxn ang="0">
                  <a:pos x="42" y="36"/>
                </a:cxn>
                <a:cxn ang="0">
                  <a:pos x="42" y="34"/>
                </a:cxn>
                <a:cxn ang="0">
                  <a:pos x="42" y="30"/>
                </a:cxn>
                <a:cxn ang="0">
                  <a:pos x="40" y="30"/>
                </a:cxn>
                <a:cxn ang="0">
                  <a:pos x="40" y="28"/>
                </a:cxn>
                <a:cxn ang="0">
                  <a:pos x="38" y="24"/>
                </a:cxn>
                <a:cxn ang="0">
                  <a:pos x="38" y="22"/>
                </a:cxn>
                <a:cxn ang="0">
                  <a:pos x="38" y="18"/>
                </a:cxn>
                <a:cxn ang="0">
                  <a:pos x="40" y="18"/>
                </a:cxn>
                <a:cxn ang="0">
                  <a:pos x="42" y="16"/>
                </a:cxn>
                <a:cxn ang="0">
                  <a:pos x="44" y="14"/>
                </a:cxn>
                <a:cxn ang="0">
                  <a:pos x="44" y="12"/>
                </a:cxn>
                <a:cxn ang="0">
                  <a:pos x="44" y="8"/>
                </a:cxn>
                <a:cxn ang="0">
                  <a:pos x="42" y="4"/>
                </a:cxn>
                <a:cxn ang="0">
                  <a:pos x="28" y="2"/>
                </a:cxn>
                <a:cxn ang="0">
                  <a:pos x="20" y="0"/>
                </a:cxn>
                <a:cxn ang="0">
                  <a:pos x="12" y="2"/>
                </a:cxn>
              </a:cxnLst>
              <a:rect l="0" t="0" r="r" b="b"/>
              <a:pathLst>
                <a:path w="44" h="36">
                  <a:moveTo>
                    <a:pt x="12" y="2"/>
                  </a:moveTo>
                  <a:lnTo>
                    <a:pt x="8" y="6"/>
                  </a:lnTo>
                  <a:lnTo>
                    <a:pt x="12" y="8"/>
                  </a:lnTo>
                  <a:lnTo>
                    <a:pt x="14" y="8"/>
                  </a:lnTo>
                  <a:lnTo>
                    <a:pt x="16" y="8"/>
                  </a:lnTo>
                  <a:lnTo>
                    <a:pt x="18" y="8"/>
                  </a:lnTo>
                  <a:lnTo>
                    <a:pt x="22" y="10"/>
                  </a:lnTo>
                  <a:lnTo>
                    <a:pt x="24" y="10"/>
                  </a:lnTo>
                  <a:lnTo>
                    <a:pt x="26" y="14"/>
                  </a:lnTo>
                  <a:lnTo>
                    <a:pt x="26" y="14"/>
                  </a:lnTo>
                  <a:lnTo>
                    <a:pt x="26" y="16"/>
                  </a:lnTo>
                  <a:lnTo>
                    <a:pt x="26" y="18"/>
                  </a:lnTo>
                  <a:lnTo>
                    <a:pt x="26" y="20"/>
                  </a:lnTo>
                  <a:lnTo>
                    <a:pt x="24" y="22"/>
                  </a:lnTo>
                  <a:lnTo>
                    <a:pt x="20" y="22"/>
                  </a:lnTo>
                  <a:lnTo>
                    <a:pt x="10" y="18"/>
                  </a:lnTo>
                  <a:lnTo>
                    <a:pt x="4" y="18"/>
                  </a:lnTo>
                  <a:lnTo>
                    <a:pt x="0" y="22"/>
                  </a:lnTo>
                  <a:lnTo>
                    <a:pt x="6" y="26"/>
                  </a:lnTo>
                  <a:lnTo>
                    <a:pt x="6" y="26"/>
                  </a:lnTo>
                  <a:lnTo>
                    <a:pt x="10" y="26"/>
                  </a:lnTo>
                  <a:lnTo>
                    <a:pt x="14" y="26"/>
                  </a:lnTo>
                  <a:lnTo>
                    <a:pt x="16" y="26"/>
                  </a:lnTo>
                  <a:lnTo>
                    <a:pt x="20" y="28"/>
                  </a:lnTo>
                  <a:lnTo>
                    <a:pt x="20" y="30"/>
                  </a:lnTo>
                  <a:lnTo>
                    <a:pt x="22" y="32"/>
                  </a:lnTo>
                  <a:lnTo>
                    <a:pt x="26" y="34"/>
                  </a:lnTo>
                  <a:lnTo>
                    <a:pt x="30" y="36"/>
                  </a:lnTo>
                  <a:lnTo>
                    <a:pt x="34" y="36"/>
                  </a:lnTo>
                  <a:lnTo>
                    <a:pt x="36" y="36"/>
                  </a:lnTo>
                  <a:lnTo>
                    <a:pt x="40" y="36"/>
                  </a:lnTo>
                  <a:lnTo>
                    <a:pt x="42" y="36"/>
                  </a:lnTo>
                  <a:lnTo>
                    <a:pt x="42" y="34"/>
                  </a:lnTo>
                  <a:lnTo>
                    <a:pt x="42" y="30"/>
                  </a:lnTo>
                  <a:lnTo>
                    <a:pt x="40" y="30"/>
                  </a:lnTo>
                  <a:lnTo>
                    <a:pt x="40" y="28"/>
                  </a:lnTo>
                  <a:lnTo>
                    <a:pt x="38" y="24"/>
                  </a:lnTo>
                  <a:lnTo>
                    <a:pt x="38" y="22"/>
                  </a:lnTo>
                  <a:lnTo>
                    <a:pt x="38" y="18"/>
                  </a:lnTo>
                  <a:lnTo>
                    <a:pt x="40" y="18"/>
                  </a:lnTo>
                  <a:lnTo>
                    <a:pt x="42" y="16"/>
                  </a:lnTo>
                  <a:lnTo>
                    <a:pt x="44" y="14"/>
                  </a:lnTo>
                  <a:lnTo>
                    <a:pt x="44" y="12"/>
                  </a:lnTo>
                  <a:lnTo>
                    <a:pt x="44" y="8"/>
                  </a:lnTo>
                  <a:lnTo>
                    <a:pt x="42" y="4"/>
                  </a:lnTo>
                  <a:lnTo>
                    <a:pt x="28" y="2"/>
                  </a:lnTo>
                  <a:lnTo>
                    <a:pt x="20" y="0"/>
                  </a:lnTo>
                  <a:lnTo>
                    <a:pt x="12" y="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84" name="Freeform 345"/>
            <p:cNvSpPr/>
            <p:nvPr/>
          </p:nvSpPr>
          <p:spPr bwMode="gray">
            <a:xfrm>
              <a:off x="4369" y="2820"/>
              <a:ext cx="140" cy="54"/>
            </a:xfrm>
            <a:custGeom>
              <a:avLst/>
              <a:gdLst/>
              <a:ahLst/>
              <a:cxnLst>
                <a:cxn ang="0">
                  <a:pos x="18" y="2"/>
                </a:cxn>
                <a:cxn ang="0">
                  <a:pos x="16" y="2"/>
                </a:cxn>
                <a:cxn ang="0">
                  <a:pos x="14" y="4"/>
                </a:cxn>
                <a:cxn ang="0">
                  <a:pos x="10" y="6"/>
                </a:cxn>
                <a:cxn ang="0">
                  <a:pos x="6" y="8"/>
                </a:cxn>
                <a:cxn ang="0">
                  <a:pos x="2" y="10"/>
                </a:cxn>
                <a:cxn ang="0">
                  <a:pos x="0" y="14"/>
                </a:cxn>
                <a:cxn ang="0">
                  <a:pos x="0" y="18"/>
                </a:cxn>
                <a:cxn ang="0">
                  <a:pos x="0" y="18"/>
                </a:cxn>
                <a:cxn ang="0">
                  <a:pos x="2" y="20"/>
                </a:cxn>
                <a:cxn ang="0">
                  <a:pos x="4" y="22"/>
                </a:cxn>
                <a:cxn ang="0">
                  <a:pos x="8" y="22"/>
                </a:cxn>
                <a:cxn ang="0">
                  <a:pos x="12" y="22"/>
                </a:cxn>
                <a:cxn ang="0">
                  <a:pos x="16" y="20"/>
                </a:cxn>
                <a:cxn ang="0">
                  <a:pos x="20" y="18"/>
                </a:cxn>
                <a:cxn ang="0">
                  <a:pos x="24" y="16"/>
                </a:cxn>
                <a:cxn ang="0">
                  <a:pos x="28" y="16"/>
                </a:cxn>
                <a:cxn ang="0">
                  <a:pos x="32" y="16"/>
                </a:cxn>
                <a:cxn ang="0">
                  <a:pos x="34" y="18"/>
                </a:cxn>
                <a:cxn ang="0">
                  <a:pos x="36" y="18"/>
                </a:cxn>
                <a:cxn ang="0">
                  <a:pos x="40" y="20"/>
                </a:cxn>
                <a:cxn ang="0">
                  <a:pos x="44" y="22"/>
                </a:cxn>
                <a:cxn ang="0">
                  <a:pos x="48" y="22"/>
                </a:cxn>
                <a:cxn ang="0">
                  <a:pos x="50" y="24"/>
                </a:cxn>
                <a:cxn ang="0">
                  <a:pos x="52" y="24"/>
                </a:cxn>
                <a:cxn ang="0">
                  <a:pos x="68" y="32"/>
                </a:cxn>
                <a:cxn ang="0">
                  <a:pos x="68" y="32"/>
                </a:cxn>
                <a:cxn ang="0">
                  <a:pos x="70" y="34"/>
                </a:cxn>
                <a:cxn ang="0">
                  <a:pos x="74" y="36"/>
                </a:cxn>
                <a:cxn ang="0">
                  <a:pos x="80" y="40"/>
                </a:cxn>
                <a:cxn ang="0">
                  <a:pos x="88" y="40"/>
                </a:cxn>
                <a:cxn ang="0">
                  <a:pos x="98" y="42"/>
                </a:cxn>
                <a:cxn ang="0">
                  <a:pos x="98" y="46"/>
                </a:cxn>
                <a:cxn ang="0">
                  <a:pos x="90" y="50"/>
                </a:cxn>
                <a:cxn ang="0">
                  <a:pos x="92" y="54"/>
                </a:cxn>
                <a:cxn ang="0">
                  <a:pos x="94" y="54"/>
                </a:cxn>
                <a:cxn ang="0">
                  <a:pos x="96" y="54"/>
                </a:cxn>
                <a:cxn ang="0">
                  <a:pos x="102" y="54"/>
                </a:cxn>
                <a:cxn ang="0">
                  <a:pos x="108" y="54"/>
                </a:cxn>
                <a:cxn ang="0">
                  <a:pos x="114" y="54"/>
                </a:cxn>
                <a:cxn ang="0">
                  <a:pos x="120" y="54"/>
                </a:cxn>
                <a:cxn ang="0">
                  <a:pos x="122" y="54"/>
                </a:cxn>
                <a:cxn ang="0">
                  <a:pos x="138" y="52"/>
                </a:cxn>
                <a:cxn ang="0">
                  <a:pos x="138" y="52"/>
                </a:cxn>
                <a:cxn ang="0">
                  <a:pos x="138" y="50"/>
                </a:cxn>
                <a:cxn ang="0">
                  <a:pos x="140" y="48"/>
                </a:cxn>
                <a:cxn ang="0">
                  <a:pos x="140" y="46"/>
                </a:cxn>
                <a:cxn ang="0">
                  <a:pos x="138" y="42"/>
                </a:cxn>
                <a:cxn ang="0">
                  <a:pos x="120" y="34"/>
                </a:cxn>
                <a:cxn ang="0">
                  <a:pos x="116" y="30"/>
                </a:cxn>
                <a:cxn ang="0">
                  <a:pos x="86" y="22"/>
                </a:cxn>
                <a:cxn ang="0">
                  <a:pos x="76" y="20"/>
                </a:cxn>
                <a:cxn ang="0">
                  <a:pos x="74" y="20"/>
                </a:cxn>
                <a:cxn ang="0">
                  <a:pos x="70" y="16"/>
                </a:cxn>
                <a:cxn ang="0">
                  <a:pos x="66" y="14"/>
                </a:cxn>
                <a:cxn ang="0">
                  <a:pos x="58" y="8"/>
                </a:cxn>
                <a:cxn ang="0">
                  <a:pos x="32" y="0"/>
                </a:cxn>
                <a:cxn ang="0">
                  <a:pos x="18" y="2"/>
                </a:cxn>
              </a:cxnLst>
              <a:rect l="0" t="0" r="r" b="b"/>
              <a:pathLst>
                <a:path w="140" h="54">
                  <a:moveTo>
                    <a:pt x="18" y="2"/>
                  </a:moveTo>
                  <a:lnTo>
                    <a:pt x="16" y="2"/>
                  </a:lnTo>
                  <a:lnTo>
                    <a:pt x="14" y="4"/>
                  </a:lnTo>
                  <a:lnTo>
                    <a:pt x="10" y="6"/>
                  </a:lnTo>
                  <a:lnTo>
                    <a:pt x="6" y="8"/>
                  </a:lnTo>
                  <a:lnTo>
                    <a:pt x="2" y="10"/>
                  </a:lnTo>
                  <a:lnTo>
                    <a:pt x="0" y="14"/>
                  </a:lnTo>
                  <a:lnTo>
                    <a:pt x="0" y="18"/>
                  </a:lnTo>
                  <a:lnTo>
                    <a:pt x="0" y="18"/>
                  </a:lnTo>
                  <a:lnTo>
                    <a:pt x="2" y="20"/>
                  </a:lnTo>
                  <a:lnTo>
                    <a:pt x="4" y="22"/>
                  </a:lnTo>
                  <a:lnTo>
                    <a:pt x="8" y="22"/>
                  </a:lnTo>
                  <a:lnTo>
                    <a:pt x="12" y="22"/>
                  </a:lnTo>
                  <a:lnTo>
                    <a:pt x="16" y="20"/>
                  </a:lnTo>
                  <a:lnTo>
                    <a:pt x="20" y="18"/>
                  </a:lnTo>
                  <a:lnTo>
                    <a:pt x="24" y="16"/>
                  </a:lnTo>
                  <a:lnTo>
                    <a:pt x="28" y="16"/>
                  </a:lnTo>
                  <a:lnTo>
                    <a:pt x="32" y="16"/>
                  </a:lnTo>
                  <a:lnTo>
                    <a:pt x="34" y="18"/>
                  </a:lnTo>
                  <a:lnTo>
                    <a:pt x="36" y="18"/>
                  </a:lnTo>
                  <a:lnTo>
                    <a:pt x="40" y="20"/>
                  </a:lnTo>
                  <a:lnTo>
                    <a:pt x="44" y="22"/>
                  </a:lnTo>
                  <a:lnTo>
                    <a:pt x="48" y="22"/>
                  </a:lnTo>
                  <a:lnTo>
                    <a:pt x="50" y="24"/>
                  </a:lnTo>
                  <a:lnTo>
                    <a:pt x="52" y="24"/>
                  </a:lnTo>
                  <a:lnTo>
                    <a:pt x="68" y="32"/>
                  </a:lnTo>
                  <a:lnTo>
                    <a:pt x="68" y="32"/>
                  </a:lnTo>
                  <a:lnTo>
                    <a:pt x="70" y="34"/>
                  </a:lnTo>
                  <a:lnTo>
                    <a:pt x="74" y="36"/>
                  </a:lnTo>
                  <a:lnTo>
                    <a:pt x="80" y="40"/>
                  </a:lnTo>
                  <a:lnTo>
                    <a:pt x="88" y="40"/>
                  </a:lnTo>
                  <a:lnTo>
                    <a:pt x="98" y="42"/>
                  </a:lnTo>
                  <a:lnTo>
                    <a:pt x="98" y="46"/>
                  </a:lnTo>
                  <a:lnTo>
                    <a:pt x="90" y="50"/>
                  </a:lnTo>
                  <a:lnTo>
                    <a:pt x="92" y="54"/>
                  </a:lnTo>
                  <a:lnTo>
                    <a:pt x="94" y="54"/>
                  </a:lnTo>
                  <a:lnTo>
                    <a:pt x="96" y="54"/>
                  </a:lnTo>
                  <a:lnTo>
                    <a:pt x="102" y="54"/>
                  </a:lnTo>
                  <a:lnTo>
                    <a:pt x="108" y="54"/>
                  </a:lnTo>
                  <a:lnTo>
                    <a:pt x="114" y="54"/>
                  </a:lnTo>
                  <a:lnTo>
                    <a:pt x="120" y="54"/>
                  </a:lnTo>
                  <a:lnTo>
                    <a:pt x="122" y="54"/>
                  </a:lnTo>
                  <a:lnTo>
                    <a:pt x="138" y="52"/>
                  </a:lnTo>
                  <a:lnTo>
                    <a:pt x="138" y="52"/>
                  </a:lnTo>
                  <a:lnTo>
                    <a:pt x="138" y="50"/>
                  </a:lnTo>
                  <a:lnTo>
                    <a:pt x="140" y="48"/>
                  </a:lnTo>
                  <a:lnTo>
                    <a:pt x="140" y="46"/>
                  </a:lnTo>
                  <a:lnTo>
                    <a:pt x="138" y="42"/>
                  </a:lnTo>
                  <a:lnTo>
                    <a:pt x="120" y="34"/>
                  </a:lnTo>
                  <a:lnTo>
                    <a:pt x="116" y="30"/>
                  </a:lnTo>
                  <a:lnTo>
                    <a:pt x="86" y="22"/>
                  </a:lnTo>
                  <a:lnTo>
                    <a:pt x="76" y="20"/>
                  </a:lnTo>
                  <a:lnTo>
                    <a:pt x="74" y="20"/>
                  </a:lnTo>
                  <a:lnTo>
                    <a:pt x="70" y="16"/>
                  </a:lnTo>
                  <a:lnTo>
                    <a:pt x="66" y="14"/>
                  </a:lnTo>
                  <a:lnTo>
                    <a:pt x="58" y="8"/>
                  </a:lnTo>
                  <a:lnTo>
                    <a:pt x="32" y="0"/>
                  </a:lnTo>
                  <a:lnTo>
                    <a:pt x="18" y="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85" name="Freeform 346"/>
            <p:cNvSpPr/>
            <p:nvPr/>
          </p:nvSpPr>
          <p:spPr bwMode="gray">
            <a:xfrm>
              <a:off x="4605" y="1462"/>
              <a:ext cx="440" cy="658"/>
            </a:xfrm>
            <a:custGeom>
              <a:avLst/>
              <a:gdLst/>
              <a:ahLst/>
              <a:cxnLst>
                <a:cxn ang="0">
                  <a:pos x="96" y="110"/>
                </a:cxn>
                <a:cxn ang="0">
                  <a:pos x="70" y="128"/>
                </a:cxn>
                <a:cxn ang="0">
                  <a:pos x="50" y="154"/>
                </a:cxn>
                <a:cxn ang="0">
                  <a:pos x="66" y="176"/>
                </a:cxn>
                <a:cxn ang="0">
                  <a:pos x="54" y="202"/>
                </a:cxn>
                <a:cxn ang="0">
                  <a:pos x="22" y="214"/>
                </a:cxn>
                <a:cxn ang="0">
                  <a:pos x="2" y="226"/>
                </a:cxn>
                <a:cxn ang="0">
                  <a:pos x="26" y="256"/>
                </a:cxn>
                <a:cxn ang="0">
                  <a:pos x="52" y="258"/>
                </a:cxn>
                <a:cxn ang="0">
                  <a:pos x="38" y="272"/>
                </a:cxn>
                <a:cxn ang="0">
                  <a:pos x="20" y="274"/>
                </a:cxn>
                <a:cxn ang="0">
                  <a:pos x="24" y="296"/>
                </a:cxn>
                <a:cxn ang="0">
                  <a:pos x="46" y="318"/>
                </a:cxn>
                <a:cxn ang="0">
                  <a:pos x="94" y="304"/>
                </a:cxn>
                <a:cxn ang="0">
                  <a:pos x="120" y="314"/>
                </a:cxn>
                <a:cxn ang="0">
                  <a:pos x="142" y="378"/>
                </a:cxn>
                <a:cxn ang="0">
                  <a:pos x="144" y="410"/>
                </a:cxn>
                <a:cxn ang="0">
                  <a:pos x="142" y="428"/>
                </a:cxn>
                <a:cxn ang="0">
                  <a:pos x="148" y="434"/>
                </a:cxn>
                <a:cxn ang="0">
                  <a:pos x="166" y="448"/>
                </a:cxn>
                <a:cxn ang="0">
                  <a:pos x="162" y="456"/>
                </a:cxn>
                <a:cxn ang="0">
                  <a:pos x="166" y="470"/>
                </a:cxn>
                <a:cxn ang="0">
                  <a:pos x="160" y="502"/>
                </a:cxn>
                <a:cxn ang="0">
                  <a:pos x="150" y="532"/>
                </a:cxn>
                <a:cxn ang="0">
                  <a:pos x="166" y="598"/>
                </a:cxn>
                <a:cxn ang="0">
                  <a:pos x="194" y="646"/>
                </a:cxn>
                <a:cxn ang="0">
                  <a:pos x="214" y="648"/>
                </a:cxn>
                <a:cxn ang="0">
                  <a:pos x="234" y="652"/>
                </a:cxn>
                <a:cxn ang="0">
                  <a:pos x="242" y="610"/>
                </a:cxn>
                <a:cxn ang="0">
                  <a:pos x="258" y="564"/>
                </a:cxn>
                <a:cxn ang="0">
                  <a:pos x="282" y="556"/>
                </a:cxn>
                <a:cxn ang="0">
                  <a:pos x="328" y="510"/>
                </a:cxn>
                <a:cxn ang="0">
                  <a:pos x="348" y="500"/>
                </a:cxn>
                <a:cxn ang="0">
                  <a:pos x="372" y="486"/>
                </a:cxn>
                <a:cxn ang="0">
                  <a:pos x="378" y="464"/>
                </a:cxn>
                <a:cxn ang="0">
                  <a:pos x="340" y="474"/>
                </a:cxn>
                <a:cxn ang="0">
                  <a:pos x="344" y="468"/>
                </a:cxn>
                <a:cxn ang="0">
                  <a:pos x="360" y="438"/>
                </a:cxn>
                <a:cxn ang="0">
                  <a:pos x="370" y="436"/>
                </a:cxn>
                <a:cxn ang="0">
                  <a:pos x="390" y="426"/>
                </a:cxn>
                <a:cxn ang="0">
                  <a:pos x="384" y="392"/>
                </a:cxn>
                <a:cxn ang="0">
                  <a:pos x="402" y="374"/>
                </a:cxn>
                <a:cxn ang="0">
                  <a:pos x="414" y="322"/>
                </a:cxn>
                <a:cxn ang="0">
                  <a:pos x="382" y="310"/>
                </a:cxn>
                <a:cxn ang="0">
                  <a:pos x="380" y="270"/>
                </a:cxn>
                <a:cxn ang="0">
                  <a:pos x="380" y="210"/>
                </a:cxn>
                <a:cxn ang="0">
                  <a:pos x="396" y="174"/>
                </a:cxn>
                <a:cxn ang="0">
                  <a:pos x="414" y="140"/>
                </a:cxn>
                <a:cxn ang="0">
                  <a:pos x="410" y="130"/>
                </a:cxn>
                <a:cxn ang="0">
                  <a:pos x="436" y="86"/>
                </a:cxn>
                <a:cxn ang="0">
                  <a:pos x="408" y="74"/>
                </a:cxn>
                <a:cxn ang="0">
                  <a:pos x="398" y="108"/>
                </a:cxn>
                <a:cxn ang="0">
                  <a:pos x="398" y="66"/>
                </a:cxn>
                <a:cxn ang="0">
                  <a:pos x="368" y="78"/>
                </a:cxn>
                <a:cxn ang="0">
                  <a:pos x="364" y="60"/>
                </a:cxn>
                <a:cxn ang="0">
                  <a:pos x="332" y="62"/>
                </a:cxn>
                <a:cxn ang="0">
                  <a:pos x="368" y="44"/>
                </a:cxn>
                <a:cxn ang="0">
                  <a:pos x="338" y="18"/>
                </a:cxn>
                <a:cxn ang="0">
                  <a:pos x="288" y="38"/>
                </a:cxn>
                <a:cxn ang="0">
                  <a:pos x="318" y="4"/>
                </a:cxn>
                <a:cxn ang="0">
                  <a:pos x="224" y="42"/>
                </a:cxn>
                <a:cxn ang="0">
                  <a:pos x="164" y="66"/>
                </a:cxn>
              </a:cxnLst>
              <a:rect l="0" t="0" r="r" b="b"/>
              <a:pathLst>
                <a:path w="440" h="658">
                  <a:moveTo>
                    <a:pt x="104" y="78"/>
                  </a:moveTo>
                  <a:lnTo>
                    <a:pt x="102" y="78"/>
                  </a:lnTo>
                  <a:lnTo>
                    <a:pt x="102" y="80"/>
                  </a:lnTo>
                  <a:lnTo>
                    <a:pt x="98" y="82"/>
                  </a:lnTo>
                  <a:lnTo>
                    <a:pt x="96" y="86"/>
                  </a:lnTo>
                  <a:lnTo>
                    <a:pt x="96" y="88"/>
                  </a:lnTo>
                  <a:lnTo>
                    <a:pt x="94" y="92"/>
                  </a:lnTo>
                  <a:lnTo>
                    <a:pt x="96" y="94"/>
                  </a:lnTo>
                  <a:lnTo>
                    <a:pt x="96" y="96"/>
                  </a:lnTo>
                  <a:lnTo>
                    <a:pt x="96" y="102"/>
                  </a:lnTo>
                  <a:lnTo>
                    <a:pt x="96" y="110"/>
                  </a:lnTo>
                  <a:lnTo>
                    <a:pt x="96" y="110"/>
                  </a:lnTo>
                  <a:lnTo>
                    <a:pt x="96" y="112"/>
                  </a:lnTo>
                  <a:lnTo>
                    <a:pt x="96" y="116"/>
                  </a:lnTo>
                  <a:lnTo>
                    <a:pt x="96" y="118"/>
                  </a:lnTo>
                  <a:lnTo>
                    <a:pt x="94" y="122"/>
                  </a:lnTo>
                  <a:lnTo>
                    <a:pt x="90" y="122"/>
                  </a:lnTo>
                  <a:lnTo>
                    <a:pt x="76" y="122"/>
                  </a:lnTo>
                  <a:lnTo>
                    <a:pt x="74" y="122"/>
                  </a:lnTo>
                  <a:lnTo>
                    <a:pt x="74" y="124"/>
                  </a:lnTo>
                  <a:lnTo>
                    <a:pt x="72" y="126"/>
                  </a:lnTo>
                  <a:lnTo>
                    <a:pt x="70" y="128"/>
                  </a:lnTo>
                  <a:lnTo>
                    <a:pt x="68" y="128"/>
                  </a:lnTo>
                  <a:lnTo>
                    <a:pt x="56" y="130"/>
                  </a:lnTo>
                  <a:lnTo>
                    <a:pt x="56" y="132"/>
                  </a:lnTo>
                  <a:lnTo>
                    <a:pt x="56" y="134"/>
                  </a:lnTo>
                  <a:lnTo>
                    <a:pt x="56" y="138"/>
                  </a:lnTo>
                  <a:lnTo>
                    <a:pt x="52" y="142"/>
                  </a:lnTo>
                  <a:lnTo>
                    <a:pt x="52" y="142"/>
                  </a:lnTo>
                  <a:lnTo>
                    <a:pt x="50" y="144"/>
                  </a:lnTo>
                  <a:lnTo>
                    <a:pt x="48" y="146"/>
                  </a:lnTo>
                  <a:lnTo>
                    <a:pt x="48" y="150"/>
                  </a:lnTo>
                  <a:lnTo>
                    <a:pt x="50" y="154"/>
                  </a:lnTo>
                  <a:lnTo>
                    <a:pt x="50" y="154"/>
                  </a:lnTo>
                  <a:lnTo>
                    <a:pt x="54" y="156"/>
                  </a:lnTo>
                  <a:lnTo>
                    <a:pt x="58" y="156"/>
                  </a:lnTo>
                  <a:lnTo>
                    <a:pt x="62" y="158"/>
                  </a:lnTo>
                  <a:lnTo>
                    <a:pt x="68" y="158"/>
                  </a:lnTo>
                  <a:lnTo>
                    <a:pt x="68" y="160"/>
                  </a:lnTo>
                  <a:lnTo>
                    <a:pt x="68" y="162"/>
                  </a:lnTo>
                  <a:lnTo>
                    <a:pt x="68" y="166"/>
                  </a:lnTo>
                  <a:lnTo>
                    <a:pt x="68" y="168"/>
                  </a:lnTo>
                  <a:lnTo>
                    <a:pt x="66" y="172"/>
                  </a:lnTo>
                  <a:lnTo>
                    <a:pt x="66" y="176"/>
                  </a:lnTo>
                  <a:lnTo>
                    <a:pt x="68" y="180"/>
                  </a:lnTo>
                  <a:lnTo>
                    <a:pt x="68" y="182"/>
                  </a:lnTo>
                  <a:lnTo>
                    <a:pt x="68" y="186"/>
                  </a:lnTo>
                  <a:lnTo>
                    <a:pt x="68" y="190"/>
                  </a:lnTo>
                  <a:lnTo>
                    <a:pt x="66" y="192"/>
                  </a:lnTo>
                  <a:lnTo>
                    <a:pt x="64" y="194"/>
                  </a:lnTo>
                  <a:lnTo>
                    <a:pt x="62" y="194"/>
                  </a:lnTo>
                  <a:lnTo>
                    <a:pt x="58" y="194"/>
                  </a:lnTo>
                  <a:lnTo>
                    <a:pt x="56" y="196"/>
                  </a:lnTo>
                  <a:lnTo>
                    <a:pt x="56" y="200"/>
                  </a:lnTo>
                  <a:lnTo>
                    <a:pt x="54" y="202"/>
                  </a:lnTo>
                  <a:lnTo>
                    <a:pt x="54" y="202"/>
                  </a:lnTo>
                  <a:lnTo>
                    <a:pt x="52" y="202"/>
                  </a:lnTo>
                  <a:lnTo>
                    <a:pt x="48" y="202"/>
                  </a:lnTo>
                  <a:lnTo>
                    <a:pt x="46" y="202"/>
                  </a:lnTo>
                  <a:lnTo>
                    <a:pt x="44" y="202"/>
                  </a:lnTo>
                  <a:lnTo>
                    <a:pt x="42" y="204"/>
                  </a:lnTo>
                  <a:lnTo>
                    <a:pt x="42" y="206"/>
                  </a:lnTo>
                  <a:lnTo>
                    <a:pt x="38" y="208"/>
                  </a:lnTo>
                  <a:lnTo>
                    <a:pt x="32" y="212"/>
                  </a:lnTo>
                  <a:lnTo>
                    <a:pt x="28" y="214"/>
                  </a:lnTo>
                  <a:lnTo>
                    <a:pt x="22" y="214"/>
                  </a:lnTo>
                  <a:lnTo>
                    <a:pt x="22" y="214"/>
                  </a:lnTo>
                  <a:lnTo>
                    <a:pt x="20" y="214"/>
                  </a:lnTo>
                  <a:lnTo>
                    <a:pt x="16" y="214"/>
                  </a:lnTo>
                  <a:lnTo>
                    <a:pt x="14" y="216"/>
                  </a:lnTo>
                  <a:lnTo>
                    <a:pt x="10" y="218"/>
                  </a:lnTo>
                  <a:lnTo>
                    <a:pt x="10" y="220"/>
                  </a:lnTo>
                  <a:lnTo>
                    <a:pt x="8" y="222"/>
                  </a:lnTo>
                  <a:lnTo>
                    <a:pt x="6" y="222"/>
                  </a:lnTo>
                  <a:lnTo>
                    <a:pt x="6" y="224"/>
                  </a:lnTo>
                  <a:lnTo>
                    <a:pt x="4" y="224"/>
                  </a:lnTo>
                  <a:lnTo>
                    <a:pt x="2" y="226"/>
                  </a:lnTo>
                  <a:lnTo>
                    <a:pt x="0" y="230"/>
                  </a:lnTo>
                  <a:lnTo>
                    <a:pt x="2" y="234"/>
                  </a:lnTo>
                  <a:lnTo>
                    <a:pt x="4" y="238"/>
                  </a:lnTo>
                  <a:lnTo>
                    <a:pt x="6" y="240"/>
                  </a:lnTo>
                  <a:lnTo>
                    <a:pt x="10" y="240"/>
                  </a:lnTo>
                  <a:lnTo>
                    <a:pt x="18" y="246"/>
                  </a:lnTo>
                  <a:lnTo>
                    <a:pt x="20" y="248"/>
                  </a:lnTo>
                  <a:lnTo>
                    <a:pt x="22" y="250"/>
                  </a:lnTo>
                  <a:lnTo>
                    <a:pt x="24" y="252"/>
                  </a:lnTo>
                  <a:lnTo>
                    <a:pt x="24" y="254"/>
                  </a:lnTo>
                  <a:lnTo>
                    <a:pt x="26" y="256"/>
                  </a:lnTo>
                  <a:lnTo>
                    <a:pt x="30" y="256"/>
                  </a:lnTo>
                  <a:lnTo>
                    <a:pt x="34" y="256"/>
                  </a:lnTo>
                  <a:lnTo>
                    <a:pt x="40" y="256"/>
                  </a:lnTo>
                  <a:lnTo>
                    <a:pt x="40" y="254"/>
                  </a:lnTo>
                  <a:lnTo>
                    <a:pt x="40" y="252"/>
                  </a:lnTo>
                  <a:lnTo>
                    <a:pt x="42" y="252"/>
                  </a:lnTo>
                  <a:lnTo>
                    <a:pt x="44" y="250"/>
                  </a:lnTo>
                  <a:lnTo>
                    <a:pt x="46" y="252"/>
                  </a:lnTo>
                  <a:lnTo>
                    <a:pt x="48" y="254"/>
                  </a:lnTo>
                  <a:lnTo>
                    <a:pt x="50" y="256"/>
                  </a:lnTo>
                  <a:lnTo>
                    <a:pt x="52" y="258"/>
                  </a:lnTo>
                  <a:lnTo>
                    <a:pt x="52" y="260"/>
                  </a:lnTo>
                  <a:lnTo>
                    <a:pt x="48" y="262"/>
                  </a:lnTo>
                  <a:lnTo>
                    <a:pt x="44" y="264"/>
                  </a:lnTo>
                  <a:lnTo>
                    <a:pt x="42" y="266"/>
                  </a:lnTo>
                  <a:lnTo>
                    <a:pt x="42" y="268"/>
                  </a:lnTo>
                  <a:lnTo>
                    <a:pt x="44" y="270"/>
                  </a:lnTo>
                  <a:lnTo>
                    <a:pt x="44" y="272"/>
                  </a:lnTo>
                  <a:lnTo>
                    <a:pt x="44" y="274"/>
                  </a:lnTo>
                  <a:lnTo>
                    <a:pt x="44" y="274"/>
                  </a:lnTo>
                  <a:lnTo>
                    <a:pt x="42" y="274"/>
                  </a:lnTo>
                  <a:lnTo>
                    <a:pt x="38" y="272"/>
                  </a:lnTo>
                  <a:lnTo>
                    <a:pt x="36" y="270"/>
                  </a:lnTo>
                  <a:lnTo>
                    <a:pt x="32" y="268"/>
                  </a:lnTo>
                  <a:lnTo>
                    <a:pt x="32" y="268"/>
                  </a:lnTo>
                  <a:lnTo>
                    <a:pt x="32" y="270"/>
                  </a:lnTo>
                  <a:lnTo>
                    <a:pt x="30" y="272"/>
                  </a:lnTo>
                  <a:lnTo>
                    <a:pt x="30" y="276"/>
                  </a:lnTo>
                  <a:lnTo>
                    <a:pt x="30" y="278"/>
                  </a:lnTo>
                  <a:lnTo>
                    <a:pt x="28" y="278"/>
                  </a:lnTo>
                  <a:lnTo>
                    <a:pt x="26" y="278"/>
                  </a:lnTo>
                  <a:lnTo>
                    <a:pt x="24" y="276"/>
                  </a:lnTo>
                  <a:lnTo>
                    <a:pt x="20" y="274"/>
                  </a:lnTo>
                  <a:lnTo>
                    <a:pt x="18" y="272"/>
                  </a:lnTo>
                  <a:lnTo>
                    <a:pt x="16" y="274"/>
                  </a:lnTo>
                  <a:lnTo>
                    <a:pt x="12" y="276"/>
                  </a:lnTo>
                  <a:lnTo>
                    <a:pt x="10" y="278"/>
                  </a:lnTo>
                  <a:lnTo>
                    <a:pt x="8" y="280"/>
                  </a:lnTo>
                  <a:lnTo>
                    <a:pt x="10" y="282"/>
                  </a:lnTo>
                  <a:lnTo>
                    <a:pt x="12" y="286"/>
                  </a:lnTo>
                  <a:lnTo>
                    <a:pt x="14" y="290"/>
                  </a:lnTo>
                  <a:lnTo>
                    <a:pt x="18" y="292"/>
                  </a:lnTo>
                  <a:lnTo>
                    <a:pt x="22" y="294"/>
                  </a:lnTo>
                  <a:lnTo>
                    <a:pt x="24" y="296"/>
                  </a:lnTo>
                  <a:lnTo>
                    <a:pt x="26" y="296"/>
                  </a:lnTo>
                  <a:lnTo>
                    <a:pt x="26" y="304"/>
                  </a:lnTo>
                  <a:lnTo>
                    <a:pt x="28" y="304"/>
                  </a:lnTo>
                  <a:lnTo>
                    <a:pt x="30" y="304"/>
                  </a:lnTo>
                  <a:lnTo>
                    <a:pt x="34" y="306"/>
                  </a:lnTo>
                  <a:lnTo>
                    <a:pt x="38" y="308"/>
                  </a:lnTo>
                  <a:lnTo>
                    <a:pt x="40" y="310"/>
                  </a:lnTo>
                  <a:lnTo>
                    <a:pt x="42" y="312"/>
                  </a:lnTo>
                  <a:lnTo>
                    <a:pt x="44" y="314"/>
                  </a:lnTo>
                  <a:lnTo>
                    <a:pt x="44" y="316"/>
                  </a:lnTo>
                  <a:lnTo>
                    <a:pt x="46" y="318"/>
                  </a:lnTo>
                  <a:lnTo>
                    <a:pt x="48" y="318"/>
                  </a:lnTo>
                  <a:lnTo>
                    <a:pt x="50" y="318"/>
                  </a:lnTo>
                  <a:lnTo>
                    <a:pt x="54" y="318"/>
                  </a:lnTo>
                  <a:lnTo>
                    <a:pt x="58" y="316"/>
                  </a:lnTo>
                  <a:lnTo>
                    <a:pt x="66" y="312"/>
                  </a:lnTo>
                  <a:lnTo>
                    <a:pt x="70" y="308"/>
                  </a:lnTo>
                  <a:lnTo>
                    <a:pt x="74" y="306"/>
                  </a:lnTo>
                  <a:lnTo>
                    <a:pt x="78" y="304"/>
                  </a:lnTo>
                  <a:lnTo>
                    <a:pt x="82" y="304"/>
                  </a:lnTo>
                  <a:lnTo>
                    <a:pt x="88" y="304"/>
                  </a:lnTo>
                  <a:lnTo>
                    <a:pt x="94" y="304"/>
                  </a:lnTo>
                  <a:lnTo>
                    <a:pt x="98" y="302"/>
                  </a:lnTo>
                  <a:lnTo>
                    <a:pt x="104" y="302"/>
                  </a:lnTo>
                  <a:lnTo>
                    <a:pt x="108" y="302"/>
                  </a:lnTo>
                  <a:lnTo>
                    <a:pt x="108" y="302"/>
                  </a:lnTo>
                  <a:lnTo>
                    <a:pt x="110" y="302"/>
                  </a:lnTo>
                  <a:lnTo>
                    <a:pt x="112" y="304"/>
                  </a:lnTo>
                  <a:lnTo>
                    <a:pt x="114" y="306"/>
                  </a:lnTo>
                  <a:lnTo>
                    <a:pt x="116" y="310"/>
                  </a:lnTo>
                  <a:lnTo>
                    <a:pt x="118" y="314"/>
                  </a:lnTo>
                  <a:lnTo>
                    <a:pt x="118" y="314"/>
                  </a:lnTo>
                  <a:lnTo>
                    <a:pt x="120" y="314"/>
                  </a:lnTo>
                  <a:lnTo>
                    <a:pt x="124" y="316"/>
                  </a:lnTo>
                  <a:lnTo>
                    <a:pt x="126" y="318"/>
                  </a:lnTo>
                  <a:lnTo>
                    <a:pt x="128" y="324"/>
                  </a:lnTo>
                  <a:lnTo>
                    <a:pt x="132" y="330"/>
                  </a:lnTo>
                  <a:lnTo>
                    <a:pt x="132" y="348"/>
                  </a:lnTo>
                  <a:lnTo>
                    <a:pt x="132" y="350"/>
                  </a:lnTo>
                  <a:lnTo>
                    <a:pt x="134" y="352"/>
                  </a:lnTo>
                  <a:lnTo>
                    <a:pt x="136" y="358"/>
                  </a:lnTo>
                  <a:lnTo>
                    <a:pt x="138" y="364"/>
                  </a:lnTo>
                  <a:lnTo>
                    <a:pt x="140" y="370"/>
                  </a:lnTo>
                  <a:lnTo>
                    <a:pt x="142" y="378"/>
                  </a:lnTo>
                  <a:lnTo>
                    <a:pt x="140" y="384"/>
                  </a:lnTo>
                  <a:lnTo>
                    <a:pt x="140" y="390"/>
                  </a:lnTo>
                  <a:lnTo>
                    <a:pt x="142" y="394"/>
                  </a:lnTo>
                  <a:lnTo>
                    <a:pt x="144" y="398"/>
                  </a:lnTo>
                  <a:lnTo>
                    <a:pt x="148" y="402"/>
                  </a:lnTo>
                  <a:lnTo>
                    <a:pt x="148" y="404"/>
                  </a:lnTo>
                  <a:lnTo>
                    <a:pt x="148" y="406"/>
                  </a:lnTo>
                  <a:lnTo>
                    <a:pt x="146" y="408"/>
                  </a:lnTo>
                  <a:lnTo>
                    <a:pt x="146" y="410"/>
                  </a:lnTo>
                  <a:lnTo>
                    <a:pt x="144" y="410"/>
                  </a:lnTo>
                  <a:lnTo>
                    <a:pt x="144" y="410"/>
                  </a:lnTo>
                  <a:lnTo>
                    <a:pt x="142" y="410"/>
                  </a:lnTo>
                  <a:lnTo>
                    <a:pt x="140" y="410"/>
                  </a:lnTo>
                  <a:lnTo>
                    <a:pt x="140" y="410"/>
                  </a:lnTo>
                  <a:lnTo>
                    <a:pt x="138" y="412"/>
                  </a:lnTo>
                  <a:lnTo>
                    <a:pt x="138" y="416"/>
                  </a:lnTo>
                  <a:lnTo>
                    <a:pt x="140" y="418"/>
                  </a:lnTo>
                  <a:lnTo>
                    <a:pt x="142" y="420"/>
                  </a:lnTo>
                  <a:lnTo>
                    <a:pt x="144" y="422"/>
                  </a:lnTo>
                  <a:lnTo>
                    <a:pt x="144" y="424"/>
                  </a:lnTo>
                  <a:lnTo>
                    <a:pt x="144" y="426"/>
                  </a:lnTo>
                  <a:lnTo>
                    <a:pt x="142" y="428"/>
                  </a:lnTo>
                  <a:lnTo>
                    <a:pt x="138" y="430"/>
                  </a:lnTo>
                  <a:lnTo>
                    <a:pt x="136" y="434"/>
                  </a:lnTo>
                  <a:lnTo>
                    <a:pt x="134" y="436"/>
                  </a:lnTo>
                  <a:lnTo>
                    <a:pt x="132" y="438"/>
                  </a:lnTo>
                  <a:lnTo>
                    <a:pt x="132" y="440"/>
                  </a:lnTo>
                  <a:lnTo>
                    <a:pt x="134" y="440"/>
                  </a:lnTo>
                  <a:lnTo>
                    <a:pt x="138" y="440"/>
                  </a:lnTo>
                  <a:lnTo>
                    <a:pt x="142" y="440"/>
                  </a:lnTo>
                  <a:lnTo>
                    <a:pt x="146" y="438"/>
                  </a:lnTo>
                  <a:lnTo>
                    <a:pt x="146" y="436"/>
                  </a:lnTo>
                  <a:lnTo>
                    <a:pt x="148" y="434"/>
                  </a:lnTo>
                  <a:lnTo>
                    <a:pt x="150" y="430"/>
                  </a:lnTo>
                  <a:lnTo>
                    <a:pt x="152" y="426"/>
                  </a:lnTo>
                  <a:lnTo>
                    <a:pt x="154" y="424"/>
                  </a:lnTo>
                  <a:lnTo>
                    <a:pt x="156" y="424"/>
                  </a:lnTo>
                  <a:lnTo>
                    <a:pt x="158" y="426"/>
                  </a:lnTo>
                  <a:lnTo>
                    <a:pt x="160" y="430"/>
                  </a:lnTo>
                  <a:lnTo>
                    <a:pt x="162" y="434"/>
                  </a:lnTo>
                  <a:lnTo>
                    <a:pt x="162" y="438"/>
                  </a:lnTo>
                  <a:lnTo>
                    <a:pt x="164" y="442"/>
                  </a:lnTo>
                  <a:lnTo>
                    <a:pt x="164" y="446"/>
                  </a:lnTo>
                  <a:lnTo>
                    <a:pt x="166" y="448"/>
                  </a:lnTo>
                  <a:lnTo>
                    <a:pt x="168" y="450"/>
                  </a:lnTo>
                  <a:lnTo>
                    <a:pt x="172" y="450"/>
                  </a:lnTo>
                  <a:lnTo>
                    <a:pt x="176" y="452"/>
                  </a:lnTo>
                  <a:lnTo>
                    <a:pt x="178" y="456"/>
                  </a:lnTo>
                  <a:lnTo>
                    <a:pt x="178" y="460"/>
                  </a:lnTo>
                  <a:lnTo>
                    <a:pt x="178" y="464"/>
                  </a:lnTo>
                  <a:lnTo>
                    <a:pt x="178" y="464"/>
                  </a:lnTo>
                  <a:lnTo>
                    <a:pt x="174" y="464"/>
                  </a:lnTo>
                  <a:lnTo>
                    <a:pt x="170" y="462"/>
                  </a:lnTo>
                  <a:lnTo>
                    <a:pt x="166" y="458"/>
                  </a:lnTo>
                  <a:lnTo>
                    <a:pt x="162" y="456"/>
                  </a:lnTo>
                  <a:lnTo>
                    <a:pt x="156" y="454"/>
                  </a:lnTo>
                  <a:lnTo>
                    <a:pt x="152" y="454"/>
                  </a:lnTo>
                  <a:lnTo>
                    <a:pt x="148" y="454"/>
                  </a:lnTo>
                  <a:lnTo>
                    <a:pt x="148" y="456"/>
                  </a:lnTo>
                  <a:lnTo>
                    <a:pt x="148" y="456"/>
                  </a:lnTo>
                  <a:lnTo>
                    <a:pt x="148" y="458"/>
                  </a:lnTo>
                  <a:lnTo>
                    <a:pt x="150" y="460"/>
                  </a:lnTo>
                  <a:lnTo>
                    <a:pt x="152" y="464"/>
                  </a:lnTo>
                  <a:lnTo>
                    <a:pt x="156" y="466"/>
                  </a:lnTo>
                  <a:lnTo>
                    <a:pt x="162" y="468"/>
                  </a:lnTo>
                  <a:lnTo>
                    <a:pt x="166" y="470"/>
                  </a:lnTo>
                  <a:lnTo>
                    <a:pt x="170" y="470"/>
                  </a:lnTo>
                  <a:lnTo>
                    <a:pt x="172" y="472"/>
                  </a:lnTo>
                  <a:lnTo>
                    <a:pt x="174" y="474"/>
                  </a:lnTo>
                  <a:lnTo>
                    <a:pt x="176" y="476"/>
                  </a:lnTo>
                  <a:lnTo>
                    <a:pt x="176" y="480"/>
                  </a:lnTo>
                  <a:lnTo>
                    <a:pt x="176" y="484"/>
                  </a:lnTo>
                  <a:lnTo>
                    <a:pt x="172" y="490"/>
                  </a:lnTo>
                  <a:lnTo>
                    <a:pt x="168" y="494"/>
                  </a:lnTo>
                  <a:lnTo>
                    <a:pt x="166" y="498"/>
                  </a:lnTo>
                  <a:lnTo>
                    <a:pt x="162" y="500"/>
                  </a:lnTo>
                  <a:lnTo>
                    <a:pt x="160" y="502"/>
                  </a:lnTo>
                  <a:lnTo>
                    <a:pt x="158" y="502"/>
                  </a:lnTo>
                  <a:lnTo>
                    <a:pt x="156" y="504"/>
                  </a:lnTo>
                  <a:lnTo>
                    <a:pt x="158" y="506"/>
                  </a:lnTo>
                  <a:lnTo>
                    <a:pt x="158" y="508"/>
                  </a:lnTo>
                  <a:lnTo>
                    <a:pt x="160" y="508"/>
                  </a:lnTo>
                  <a:lnTo>
                    <a:pt x="162" y="508"/>
                  </a:lnTo>
                  <a:lnTo>
                    <a:pt x="156" y="514"/>
                  </a:lnTo>
                  <a:lnTo>
                    <a:pt x="148" y="526"/>
                  </a:lnTo>
                  <a:lnTo>
                    <a:pt x="148" y="526"/>
                  </a:lnTo>
                  <a:lnTo>
                    <a:pt x="150" y="528"/>
                  </a:lnTo>
                  <a:lnTo>
                    <a:pt x="150" y="532"/>
                  </a:lnTo>
                  <a:lnTo>
                    <a:pt x="152" y="538"/>
                  </a:lnTo>
                  <a:lnTo>
                    <a:pt x="152" y="544"/>
                  </a:lnTo>
                  <a:lnTo>
                    <a:pt x="154" y="550"/>
                  </a:lnTo>
                  <a:lnTo>
                    <a:pt x="154" y="558"/>
                  </a:lnTo>
                  <a:lnTo>
                    <a:pt x="156" y="566"/>
                  </a:lnTo>
                  <a:lnTo>
                    <a:pt x="158" y="572"/>
                  </a:lnTo>
                  <a:lnTo>
                    <a:pt x="160" y="578"/>
                  </a:lnTo>
                  <a:lnTo>
                    <a:pt x="162" y="584"/>
                  </a:lnTo>
                  <a:lnTo>
                    <a:pt x="164" y="588"/>
                  </a:lnTo>
                  <a:lnTo>
                    <a:pt x="166" y="594"/>
                  </a:lnTo>
                  <a:lnTo>
                    <a:pt x="166" y="598"/>
                  </a:lnTo>
                  <a:lnTo>
                    <a:pt x="166" y="600"/>
                  </a:lnTo>
                  <a:lnTo>
                    <a:pt x="178" y="620"/>
                  </a:lnTo>
                  <a:lnTo>
                    <a:pt x="180" y="620"/>
                  </a:lnTo>
                  <a:lnTo>
                    <a:pt x="180" y="624"/>
                  </a:lnTo>
                  <a:lnTo>
                    <a:pt x="180" y="628"/>
                  </a:lnTo>
                  <a:lnTo>
                    <a:pt x="182" y="634"/>
                  </a:lnTo>
                  <a:lnTo>
                    <a:pt x="184" y="638"/>
                  </a:lnTo>
                  <a:lnTo>
                    <a:pt x="184" y="642"/>
                  </a:lnTo>
                  <a:lnTo>
                    <a:pt x="186" y="644"/>
                  </a:lnTo>
                  <a:lnTo>
                    <a:pt x="190" y="646"/>
                  </a:lnTo>
                  <a:lnTo>
                    <a:pt x="194" y="646"/>
                  </a:lnTo>
                  <a:lnTo>
                    <a:pt x="202" y="646"/>
                  </a:lnTo>
                  <a:lnTo>
                    <a:pt x="208" y="644"/>
                  </a:lnTo>
                  <a:lnTo>
                    <a:pt x="212" y="642"/>
                  </a:lnTo>
                  <a:lnTo>
                    <a:pt x="214" y="642"/>
                  </a:lnTo>
                  <a:lnTo>
                    <a:pt x="216" y="640"/>
                  </a:lnTo>
                  <a:lnTo>
                    <a:pt x="218" y="640"/>
                  </a:lnTo>
                  <a:lnTo>
                    <a:pt x="220" y="640"/>
                  </a:lnTo>
                  <a:lnTo>
                    <a:pt x="220" y="642"/>
                  </a:lnTo>
                  <a:lnTo>
                    <a:pt x="218" y="644"/>
                  </a:lnTo>
                  <a:lnTo>
                    <a:pt x="216" y="646"/>
                  </a:lnTo>
                  <a:lnTo>
                    <a:pt x="214" y="648"/>
                  </a:lnTo>
                  <a:lnTo>
                    <a:pt x="212" y="650"/>
                  </a:lnTo>
                  <a:lnTo>
                    <a:pt x="210" y="650"/>
                  </a:lnTo>
                  <a:lnTo>
                    <a:pt x="212" y="652"/>
                  </a:lnTo>
                  <a:lnTo>
                    <a:pt x="214" y="654"/>
                  </a:lnTo>
                  <a:lnTo>
                    <a:pt x="218" y="656"/>
                  </a:lnTo>
                  <a:lnTo>
                    <a:pt x="222" y="656"/>
                  </a:lnTo>
                  <a:lnTo>
                    <a:pt x="226" y="658"/>
                  </a:lnTo>
                  <a:lnTo>
                    <a:pt x="228" y="658"/>
                  </a:lnTo>
                  <a:lnTo>
                    <a:pt x="232" y="658"/>
                  </a:lnTo>
                  <a:lnTo>
                    <a:pt x="234" y="656"/>
                  </a:lnTo>
                  <a:lnTo>
                    <a:pt x="234" y="652"/>
                  </a:lnTo>
                  <a:lnTo>
                    <a:pt x="234" y="644"/>
                  </a:lnTo>
                  <a:lnTo>
                    <a:pt x="234" y="638"/>
                  </a:lnTo>
                  <a:lnTo>
                    <a:pt x="236" y="632"/>
                  </a:lnTo>
                  <a:lnTo>
                    <a:pt x="238" y="630"/>
                  </a:lnTo>
                  <a:lnTo>
                    <a:pt x="240" y="626"/>
                  </a:lnTo>
                  <a:lnTo>
                    <a:pt x="240" y="622"/>
                  </a:lnTo>
                  <a:lnTo>
                    <a:pt x="240" y="618"/>
                  </a:lnTo>
                  <a:lnTo>
                    <a:pt x="238" y="616"/>
                  </a:lnTo>
                  <a:lnTo>
                    <a:pt x="238" y="614"/>
                  </a:lnTo>
                  <a:lnTo>
                    <a:pt x="238" y="612"/>
                  </a:lnTo>
                  <a:lnTo>
                    <a:pt x="242" y="610"/>
                  </a:lnTo>
                  <a:lnTo>
                    <a:pt x="244" y="608"/>
                  </a:lnTo>
                  <a:lnTo>
                    <a:pt x="246" y="608"/>
                  </a:lnTo>
                  <a:lnTo>
                    <a:pt x="246" y="606"/>
                  </a:lnTo>
                  <a:lnTo>
                    <a:pt x="250" y="590"/>
                  </a:lnTo>
                  <a:lnTo>
                    <a:pt x="252" y="576"/>
                  </a:lnTo>
                  <a:lnTo>
                    <a:pt x="252" y="574"/>
                  </a:lnTo>
                  <a:lnTo>
                    <a:pt x="252" y="572"/>
                  </a:lnTo>
                  <a:lnTo>
                    <a:pt x="250" y="570"/>
                  </a:lnTo>
                  <a:lnTo>
                    <a:pt x="252" y="566"/>
                  </a:lnTo>
                  <a:lnTo>
                    <a:pt x="254" y="566"/>
                  </a:lnTo>
                  <a:lnTo>
                    <a:pt x="258" y="564"/>
                  </a:lnTo>
                  <a:lnTo>
                    <a:pt x="260" y="564"/>
                  </a:lnTo>
                  <a:lnTo>
                    <a:pt x="260" y="566"/>
                  </a:lnTo>
                  <a:lnTo>
                    <a:pt x="260" y="566"/>
                  </a:lnTo>
                  <a:lnTo>
                    <a:pt x="262" y="566"/>
                  </a:lnTo>
                  <a:lnTo>
                    <a:pt x="266" y="566"/>
                  </a:lnTo>
                  <a:lnTo>
                    <a:pt x="268" y="564"/>
                  </a:lnTo>
                  <a:lnTo>
                    <a:pt x="270" y="562"/>
                  </a:lnTo>
                  <a:lnTo>
                    <a:pt x="272" y="560"/>
                  </a:lnTo>
                  <a:lnTo>
                    <a:pt x="276" y="558"/>
                  </a:lnTo>
                  <a:lnTo>
                    <a:pt x="280" y="556"/>
                  </a:lnTo>
                  <a:lnTo>
                    <a:pt x="282" y="556"/>
                  </a:lnTo>
                  <a:lnTo>
                    <a:pt x="284" y="556"/>
                  </a:lnTo>
                  <a:lnTo>
                    <a:pt x="286" y="552"/>
                  </a:lnTo>
                  <a:lnTo>
                    <a:pt x="292" y="544"/>
                  </a:lnTo>
                  <a:lnTo>
                    <a:pt x="302" y="534"/>
                  </a:lnTo>
                  <a:lnTo>
                    <a:pt x="310" y="526"/>
                  </a:lnTo>
                  <a:lnTo>
                    <a:pt x="318" y="518"/>
                  </a:lnTo>
                  <a:lnTo>
                    <a:pt x="322" y="516"/>
                  </a:lnTo>
                  <a:lnTo>
                    <a:pt x="324" y="518"/>
                  </a:lnTo>
                  <a:lnTo>
                    <a:pt x="326" y="516"/>
                  </a:lnTo>
                  <a:lnTo>
                    <a:pt x="326" y="512"/>
                  </a:lnTo>
                  <a:lnTo>
                    <a:pt x="328" y="510"/>
                  </a:lnTo>
                  <a:lnTo>
                    <a:pt x="330" y="506"/>
                  </a:lnTo>
                  <a:lnTo>
                    <a:pt x="330" y="504"/>
                  </a:lnTo>
                  <a:lnTo>
                    <a:pt x="332" y="502"/>
                  </a:lnTo>
                  <a:lnTo>
                    <a:pt x="334" y="500"/>
                  </a:lnTo>
                  <a:lnTo>
                    <a:pt x="336" y="498"/>
                  </a:lnTo>
                  <a:lnTo>
                    <a:pt x="338" y="498"/>
                  </a:lnTo>
                  <a:lnTo>
                    <a:pt x="340" y="500"/>
                  </a:lnTo>
                  <a:lnTo>
                    <a:pt x="342" y="504"/>
                  </a:lnTo>
                  <a:lnTo>
                    <a:pt x="346" y="504"/>
                  </a:lnTo>
                  <a:lnTo>
                    <a:pt x="348" y="504"/>
                  </a:lnTo>
                  <a:lnTo>
                    <a:pt x="348" y="500"/>
                  </a:lnTo>
                  <a:lnTo>
                    <a:pt x="350" y="498"/>
                  </a:lnTo>
                  <a:lnTo>
                    <a:pt x="352" y="498"/>
                  </a:lnTo>
                  <a:lnTo>
                    <a:pt x="356" y="498"/>
                  </a:lnTo>
                  <a:lnTo>
                    <a:pt x="358" y="498"/>
                  </a:lnTo>
                  <a:lnTo>
                    <a:pt x="358" y="498"/>
                  </a:lnTo>
                  <a:lnTo>
                    <a:pt x="358" y="498"/>
                  </a:lnTo>
                  <a:lnTo>
                    <a:pt x="360" y="496"/>
                  </a:lnTo>
                  <a:lnTo>
                    <a:pt x="364" y="494"/>
                  </a:lnTo>
                  <a:lnTo>
                    <a:pt x="366" y="490"/>
                  </a:lnTo>
                  <a:lnTo>
                    <a:pt x="370" y="488"/>
                  </a:lnTo>
                  <a:lnTo>
                    <a:pt x="372" y="486"/>
                  </a:lnTo>
                  <a:lnTo>
                    <a:pt x="374" y="484"/>
                  </a:lnTo>
                  <a:lnTo>
                    <a:pt x="380" y="480"/>
                  </a:lnTo>
                  <a:lnTo>
                    <a:pt x="384" y="478"/>
                  </a:lnTo>
                  <a:lnTo>
                    <a:pt x="386" y="476"/>
                  </a:lnTo>
                  <a:lnTo>
                    <a:pt x="390" y="474"/>
                  </a:lnTo>
                  <a:lnTo>
                    <a:pt x="390" y="472"/>
                  </a:lnTo>
                  <a:lnTo>
                    <a:pt x="390" y="470"/>
                  </a:lnTo>
                  <a:lnTo>
                    <a:pt x="388" y="468"/>
                  </a:lnTo>
                  <a:lnTo>
                    <a:pt x="386" y="466"/>
                  </a:lnTo>
                  <a:lnTo>
                    <a:pt x="382" y="464"/>
                  </a:lnTo>
                  <a:lnTo>
                    <a:pt x="378" y="464"/>
                  </a:lnTo>
                  <a:lnTo>
                    <a:pt x="372" y="464"/>
                  </a:lnTo>
                  <a:lnTo>
                    <a:pt x="368" y="464"/>
                  </a:lnTo>
                  <a:lnTo>
                    <a:pt x="364" y="464"/>
                  </a:lnTo>
                  <a:lnTo>
                    <a:pt x="362" y="464"/>
                  </a:lnTo>
                  <a:lnTo>
                    <a:pt x="362" y="466"/>
                  </a:lnTo>
                  <a:lnTo>
                    <a:pt x="360" y="468"/>
                  </a:lnTo>
                  <a:lnTo>
                    <a:pt x="358" y="470"/>
                  </a:lnTo>
                  <a:lnTo>
                    <a:pt x="354" y="472"/>
                  </a:lnTo>
                  <a:lnTo>
                    <a:pt x="348" y="474"/>
                  </a:lnTo>
                  <a:lnTo>
                    <a:pt x="344" y="474"/>
                  </a:lnTo>
                  <a:lnTo>
                    <a:pt x="340" y="474"/>
                  </a:lnTo>
                  <a:lnTo>
                    <a:pt x="338" y="472"/>
                  </a:lnTo>
                  <a:lnTo>
                    <a:pt x="334" y="472"/>
                  </a:lnTo>
                  <a:lnTo>
                    <a:pt x="334" y="472"/>
                  </a:lnTo>
                  <a:lnTo>
                    <a:pt x="334" y="472"/>
                  </a:lnTo>
                  <a:lnTo>
                    <a:pt x="334" y="470"/>
                  </a:lnTo>
                  <a:lnTo>
                    <a:pt x="334" y="468"/>
                  </a:lnTo>
                  <a:lnTo>
                    <a:pt x="334" y="466"/>
                  </a:lnTo>
                  <a:lnTo>
                    <a:pt x="334" y="466"/>
                  </a:lnTo>
                  <a:lnTo>
                    <a:pt x="336" y="466"/>
                  </a:lnTo>
                  <a:lnTo>
                    <a:pt x="340" y="466"/>
                  </a:lnTo>
                  <a:lnTo>
                    <a:pt x="344" y="468"/>
                  </a:lnTo>
                  <a:lnTo>
                    <a:pt x="346" y="468"/>
                  </a:lnTo>
                  <a:lnTo>
                    <a:pt x="348" y="468"/>
                  </a:lnTo>
                  <a:lnTo>
                    <a:pt x="358" y="462"/>
                  </a:lnTo>
                  <a:lnTo>
                    <a:pt x="364" y="450"/>
                  </a:lnTo>
                  <a:lnTo>
                    <a:pt x="356" y="448"/>
                  </a:lnTo>
                  <a:lnTo>
                    <a:pt x="358" y="448"/>
                  </a:lnTo>
                  <a:lnTo>
                    <a:pt x="360" y="446"/>
                  </a:lnTo>
                  <a:lnTo>
                    <a:pt x="362" y="444"/>
                  </a:lnTo>
                  <a:lnTo>
                    <a:pt x="362" y="442"/>
                  </a:lnTo>
                  <a:lnTo>
                    <a:pt x="360" y="438"/>
                  </a:lnTo>
                  <a:lnTo>
                    <a:pt x="360" y="438"/>
                  </a:lnTo>
                  <a:lnTo>
                    <a:pt x="358" y="438"/>
                  </a:lnTo>
                  <a:lnTo>
                    <a:pt x="356" y="436"/>
                  </a:lnTo>
                  <a:lnTo>
                    <a:pt x="356" y="434"/>
                  </a:lnTo>
                  <a:lnTo>
                    <a:pt x="356" y="432"/>
                  </a:lnTo>
                  <a:lnTo>
                    <a:pt x="356" y="430"/>
                  </a:lnTo>
                  <a:lnTo>
                    <a:pt x="358" y="430"/>
                  </a:lnTo>
                  <a:lnTo>
                    <a:pt x="362" y="428"/>
                  </a:lnTo>
                  <a:lnTo>
                    <a:pt x="366" y="428"/>
                  </a:lnTo>
                  <a:lnTo>
                    <a:pt x="366" y="430"/>
                  </a:lnTo>
                  <a:lnTo>
                    <a:pt x="368" y="432"/>
                  </a:lnTo>
                  <a:lnTo>
                    <a:pt x="370" y="436"/>
                  </a:lnTo>
                  <a:lnTo>
                    <a:pt x="372" y="442"/>
                  </a:lnTo>
                  <a:lnTo>
                    <a:pt x="374" y="448"/>
                  </a:lnTo>
                  <a:lnTo>
                    <a:pt x="378" y="452"/>
                  </a:lnTo>
                  <a:lnTo>
                    <a:pt x="378" y="456"/>
                  </a:lnTo>
                  <a:lnTo>
                    <a:pt x="380" y="456"/>
                  </a:lnTo>
                  <a:lnTo>
                    <a:pt x="396" y="458"/>
                  </a:lnTo>
                  <a:lnTo>
                    <a:pt x="394" y="434"/>
                  </a:lnTo>
                  <a:lnTo>
                    <a:pt x="394" y="434"/>
                  </a:lnTo>
                  <a:lnTo>
                    <a:pt x="394" y="432"/>
                  </a:lnTo>
                  <a:lnTo>
                    <a:pt x="392" y="428"/>
                  </a:lnTo>
                  <a:lnTo>
                    <a:pt x="390" y="426"/>
                  </a:lnTo>
                  <a:lnTo>
                    <a:pt x="386" y="422"/>
                  </a:lnTo>
                  <a:lnTo>
                    <a:pt x="384" y="420"/>
                  </a:lnTo>
                  <a:lnTo>
                    <a:pt x="382" y="418"/>
                  </a:lnTo>
                  <a:lnTo>
                    <a:pt x="380" y="414"/>
                  </a:lnTo>
                  <a:lnTo>
                    <a:pt x="380" y="412"/>
                  </a:lnTo>
                  <a:lnTo>
                    <a:pt x="380" y="412"/>
                  </a:lnTo>
                  <a:lnTo>
                    <a:pt x="386" y="412"/>
                  </a:lnTo>
                  <a:lnTo>
                    <a:pt x="386" y="396"/>
                  </a:lnTo>
                  <a:lnTo>
                    <a:pt x="386" y="394"/>
                  </a:lnTo>
                  <a:lnTo>
                    <a:pt x="384" y="394"/>
                  </a:lnTo>
                  <a:lnTo>
                    <a:pt x="384" y="392"/>
                  </a:lnTo>
                  <a:lnTo>
                    <a:pt x="382" y="388"/>
                  </a:lnTo>
                  <a:lnTo>
                    <a:pt x="382" y="386"/>
                  </a:lnTo>
                  <a:lnTo>
                    <a:pt x="382" y="384"/>
                  </a:lnTo>
                  <a:lnTo>
                    <a:pt x="386" y="384"/>
                  </a:lnTo>
                  <a:lnTo>
                    <a:pt x="392" y="382"/>
                  </a:lnTo>
                  <a:lnTo>
                    <a:pt x="396" y="382"/>
                  </a:lnTo>
                  <a:lnTo>
                    <a:pt x="396" y="382"/>
                  </a:lnTo>
                  <a:lnTo>
                    <a:pt x="398" y="380"/>
                  </a:lnTo>
                  <a:lnTo>
                    <a:pt x="400" y="378"/>
                  </a:lnTo>
                  <a:lnTo>
                    <a:pt x="402" y="376"/>
                  </a:lnTo>
                  <a:lnTo>
                    <a:pt x="402" y="374"/>
                  </a:lnTo>
                  <a:lnTo>
                    <a:pt x="402" y="370"/>
                  </a:lnTo>
                  <a:lnTo>
                    <a:pt x="410" y="364"/>
                  </a:lnTo>
                  <a:lnTo>
                    <a:pt x="420" y="350"/>
                  </a:lnTo>
                  <a:lnTo>
                    <a:pt x="426" y="340"/>
                  </a:lnTo>
                  <a:lnTo>
                    <a:pt x="426" y="340"/>
                  </a:lnTo>
                  <a:lnTo>
                    <a:pt x="424" y="336"/>
                  </a:lnTo>
                  <a:lnTo>
                    <a:pt x="424" y="332"/>
                  </a:lnTo>
                  <a:lnTo>
                    <a:pt x="422" y="328"/>
                  </a:lnTo>
                  <a:lnTo>
                    <a:pt x="418" y="324"/>
                  </a:lnTo>
                  <a:lnTo>
                    <a:pt x="414" y="324"/>
                  </a:lnTo>
                  <a:lnTo>
                    <a:pt x="414" y="322"/>
                  </a:lnTo>
                  <a:lnTo>
                    <a:pt x="414" y="320"/>
                  </a:lnTo>
                  <a:lnTo>
                    <a:pt x="412" y="316"/>
                  </a:lnTo>
                  <a:lnTo>
                    <a:pt x="412" y="314"/>
                  </a:lnTo>
                  <a:lnTo>
                    <a:pt x="408" y="310"/>
                  </a:lnTo>
                  <a:lnTo>
                    <a:pt x="406" y="308"/>
                  </a:lnTo>
                  <a:lnTo>
                    <a:pt x="400" y="308"/>
                  </a:lnTo>
                  <a:lnTo>
                    <a:pt x="394" y="308"/>
                  </a:lnTo>
                  <a:lnTo>
                    <a:pt x="388" y="310"/>
                  </a:lnTo>
                  <a:lnTo>
                    <a:pt x="384" y="310"/>
                  </a:lnTo>
                  <a:lnTo>
                    <a:pt x="382" y="310"/>
                  </a:lnTo>
                  <a:lnTo>
                    <a:pt x="382" y="310"/>
                  </a:lnTo>
                  <a:lnTo>
                    <a:pt x="382" y="308"/>
                  </a:lnTo>
                  <a:lnTo>
                    <a:pt x="382" y="306"/>
                  </a:lnTo>
                  <a:lnTo>
                    <a:pt x="382" y="300"/>
                  </a:lnTo>
                  <a:lnTo>
                    <a:pt x="382" y="298"/>
                  </a:lnTo>
                  <a:lnTo>
                    <a:pt x="382" y="292"/>
                  </a:lnTo>
                  <a:lnTo>
                    <a:pt x="382" y="286"/>
                  </a:lnTo>
                  <a:lnTo>
                    <a:pt x="382" y="280"/>
                  </a:lnTo>
                  <a:lnTo>
                    <a:pt x="382" y="276"/>
                  </a:lnTo>
                  <a:lnTo>
                    <a:pt x="380" y="272"/>
                  </a:lnTo>
                  <a:lnTo>
                    <a:pt x="380" y="270"/>
                  </a:lnTo>
                  <a:lnTo>
                    <a:pt x="380" y="270"/>
                  </a:lnTo>
                  <a:lnTo>
                    <a:pt x="378" y="268"/>
                  </a:lnTo>
                  <a:lnTo>
                    <a:pt x="374" y="266"/>
                  </a:lnTo>
                  <a:lnTo>
                    <a:pt x="372" y="264"/>
                  </a:lnTo>
                  <a:lnTo>
                    <a:pt x="370" y="260"/>
                  </a:lnTo>
                  <a:lnTo>
                    <a:pt x="370" y="258"/>
                  </a:lnTo>
                  <a:lnTo>
                    <a:pt x="374" y="256"/>
                  </a:lnTo>
                  <a:lnTo>
                    <a:pt x="374" y="254"/>
                  </a:lnTo>
                  <a:lnTo>
                    <a:pt x="376" y="250"/>
                  </a:lnTo>
                  <a:lnTo>
                    <a:pt x="378" y="242"/>
                  </a:lnTo>
                  <a:lnTo>
                    <a:pt x="380" y="230"/>
                  </a:lnTo>
                  <a:lnTo>
                    <a:pt x="380" y="210"/>
                  </a:lnTo>
                  <a:lnTo>
                    <a:pt x="378" y="188"/>
                  </a:lnTo>
                  <a:lnTo>
                    <a:pt x="378" y="186"/>
                  </a:lnTo>
                  <a:lnTo>
                    <a:pt x="380" y="184"/>
                  </a:lnTo>
                  <a:lnTo>
                    <a:pt x="380" y="180"/>
                  </a:lnTo>
                  <a:lnTo>
                    <a:pt x="382" y="176"/>
                  </a:lnTo>
                  <a:lnTo>
                    <a:pt x="384" y="174"/>
                  </a:lnTo>
                  <a:lnTo>
                    <a:pt x="388" y="172"/>
                  </a:lnTo>
                  <a:lnTo>
                    <a:pt x="392" y="172"/>
                  </a:lnTo>
                  <a:lnTo>
                    <a:pt x="392" y="172"/>
                  </a:lnTo>
                  <a:lnTo>
                    <a:pt x="394" y="174"/>
                  </a:lnTo>
                  <a:lnTo>
                    <a:pt x="396" y="174"/>
                  </a:lnTo>
                  <a:lnTo>
                    <a:pt x="400" y="174"/>
                  </a:lnTo>
                  <a:lnTo>
                    <a:pt x="402" y="174"/>
                  </a:lnTo>
                  <a:lnTo>
                    <a:pt x="406" y="170"/>
                  </a:lnTo>
                  <a:lnTo>
                    <a:pt x="408" y="166"/>
                  </a:lnTo>
                  <a:lnTo>
                    <a:pt x="408" y="162"/>
                  </a:lnTo>
                  <a:lnTo>
                    <a:pt x="408" y="158"/>
                  </a:lnTo>
                  <a:lnTo>
                    <a:pt x="408" y="154"/>
                  </a:lnTo>
                  <a:lnTo>
                    <a:pt x="408" y="150"/>
                  </a:lnTo>
                  <a:lnTo>
                    <a:pt x="408" y="146"/>
                  </a:lnTo>
                  <a:lnTo>
                    <a:pt x="412" y="144"/>
                  </a:lnTo>
                  <a:lnTo>
                    <a:pt x="414" y="140"/>
                  </a:lnTo>
                  <a:lnTo>
                    <a:pt x="416" y="138"/>
                  </a:lnTo>
                  <a:lnTo>
                    <a:pt x="414" y="138"/>
                  </a:lnTo>
                  <a:lnTo>
                    <a:pt x="410" y="138"/>
                  </a:lnTo>
                  <a:lnTo>
                    <a:pt x="406" y="138"/>
                  </a:lnTo>
                  <a:lnTo>
                    <a:pt x="402" y="140"/>
                  </a:lnTo>
                  <a:lnTo>
                    <a:pt x="400" y="140"/>
                  </a:lnTo>
                  <a:lnTo>
                    <a:pt x="398" y="140"/>
                  </a:lnTo>
                  <a:lnTo>
                    <a:pt x="396" y="138"/>
                  </a:lnTo>
                  <a:lnTo>
                    <a:pt x="398" y="136"/>
                  </a:lnTo>
                  <a:lnTo>
                    <a:pt x="404" y="134"/>
                  </a:lnTo>
                  <a:lnTo>
                    <a:pt x="410" y="130"/>
                  </a:lnTo>
                  <a:lnTo>
                    <a:pt x="416" y="128"/>
                  </a:lnTo>
                  <a:lnTo>
                    <a:pt x="422" y="124"/>
                  </a:lnTo>
                  <a:lnTo>
                    <a:pt x="426" y="120"/>
                  </a:lnTo>
                  <a:lnTo>
                    <a:pt x="430" y="114"/>
                  </a:lnTo>
                  <a:lnTo>
                    <a:pt x="434" y="108"/>
                  </a:lnTo>
                  <a:lnTo>
                    <a:pt x="436" y="102"/>
                  </a:lnTo>
                  <a:lnTo>
                    <a:pt x="436" y="98"/>
                  </a:lnTo>
                  <a:lnTo>
                    <a:pt x="436" y="94"/>
                  </a:lnTo>
                  <a:lnTo>
                    <a:pt x="436" y="92"/>
                  </a:lnTo>
                  <a:lnTo>
                    <a:pt x="436" y="90"/>
                  </a:lnTo>
                  <a:lnTo>
                    <a:pt x="436" y="86"/>
                  </a:lnTo>
                  <a:lnTo>
                    <a:pt x="440" y="84"/>
                  </a:lnTo>
                  <a:lnTo>
                    <a:pt x="422" y="72"/>
                  </a:lnTo>
                  <a:lnTo>
                    <a:pt x="422" y="74"/>
                  </a:lnTo>
                  <a:lnTo>
                    <a:pt x="422" y="76"/>
                  </a:lnTo>
                  <a:lnTo>
                    <a:pt x="420" y="78"/>
                  </a:lnTo>
                  <a:lnTo>
                    <a:pt x="418" y="80"/>
                  </a:lnTo>
                  <a:lnTo>
                    <a:pt x="416" y="82"/>
                  </a:lnTo>
                  <a:lnTo>
                    <a:pt x="414" y="78"/>
                  </a:lnTo>
                  <a:lnTo>
                    <a:pt x="412" y="76"/>
                  </a:lnTo>
                  <a:lnTo>
                    <a:pt x="410" y="74"/>
                  </a:lnTo>
                  <a:lnTo>
                    <a:pt x="408" y="74"/>
                  </a:lnTo>
                  <a:lnTo>
                    <a:pt x="406" y="76"/>
                  </a:lnTo>
                  <a:lnTo>
                    <a:pt x="406" y="78"/>
                  </a:lnTo>
                  <a:lnTo>
                    <a:pt x="406" y="82"/>
                  </a:lnTo>
                  <a:lnTo>
                    <a:pt x="408" y="84"/>
                  </a:lnTo>
                  <a:lnTo>
                    <a:pt x="408" y="84"/>
                  </a:lnTo>
                  <a:lnTo>
                    <a:pt x="410" y="86"/>
                  </a:lnTo>
                  <a:lnTo>
                    <a:pt x="410" y="86"/>
                  </a:lnTo>
                  <a:lnTo>
                    <a:pt x="410" y="88"/>
                  </a:lnTo>
                  <a:lnTo>
                    <a:pt x="408" y="92"/>
                  </a:lnTo>
                  <a:lnTo>
                    <a:pt x="406" y="98"/>
                  </a:lnTo>
                  <a:lnTo>
                    <a:pt x="398" y="108"/>
                  </a:lnTo>
                  <a:lnTo>
                    <a:pt x="386" y="118"/>
                  </a:lnTo>
                  <a:lnTo>
                    <a:pt x="372" y="128"/>
                  </a:lnTo>
                  <a:lnTo>
                    <a:pt x="362" y="136"/>
                  </a:lnTo>
                  <a:lnTo>
                    <a:pt x="354" y="140"/>
                  </a:lnTo>
                  <a:lnTo>
                    <a:pt x="356" y="138"/>
                  </a:lnTo>
                  <a:lnTo>
                    <a:pt x="362" y="130"/>
                  </a:lnTo>
                  <a:lnTo>
                    <a:pt x="370" y="120"/>
                  </a:lnTo>
                  <a:lnTo>
                    <a:pt x="378" y="110"/>
                  </a:lnTo>
                  <a:lnTo>
                    <a:pt x="382" y="100"/>
                  </a:lnTo>
                  <a:lnTo>
                    <a:pt x="388" y="88"/>
                  </a:lnTo>
                  <a:lnTo>
                    <a:pt x="398" y="66"/>
                  </a:lnTo>
                  <a:lnTo>
                    <a:pt x="398" y="66"/>
                  </a:lnTo>
                  <a:lnTo>
                    <a:pt x="396" y="64"/>
                  </a:lnTo>
                  <a:lnTo>
                    <a:pt x="394" y="64"/>
                  </a:lnTo>
                  <a:lnTo>
                    <a:pt x="390" y="62"/>
                  </a:lnTo>
                  <a:lnTo>
                    <a:pt x="386" y="64"/>
                  </a:lnTo>
                  <a:lnTo>
                    <a:pt x="382" y="64"/>
                  </a:lnTo>
                  <a:lnTo>
                    <a:pt x="376" y="68"/>
                  </a:lnTo>
                  <a:lnTo>
                    <a:pt x="376" y="70"/>
                  </a:lnTo>
                  <a:lnTo>
                    <a:pt x="374" y="72"/>
                  </a:lnTo>
                  <a:lnTo>
                    <a:pt x="372" y="74"/>
                  </a:lnTo>
                  <a:lnTo>
                    <a:pt x="368" y="78"/>
                  </a:lnTo>
                  <a:lnTo>
                    <a:pt x="366" y="80"/>
                  </a:lnTo>
                  <a:lnTo>
                    <a:pt x="362" y="82"/>
                  </a:lnTo>
                  <a:lnTo>
                    <a:pt x="358" y="84"/>
                  </a:lnTo>
                  <a:lnTo>
                    <a:pt x="356" y="86"/>
                  </a:lnTo>
                  <a:lnTo>
                    <a:pt x="356" y="84"/>
                  </a:lnTo>
                  <a:lnTo>
                    <a:pt x="356" y="82"/>
                  </a:lnTo>
                  <a:lnTo>
                    <a:pt x="356" y="80"/>
                  </a:lnTo>
                  <a:lnTo>
                    <a:pt x="360" y="78"/>
                  </a:lnTo>
                  <a:lnTo>
                    <a:pt x="364" y="74"/>
                  </a:lnTo>
                  <a:lnTo>
                    <a:pt x="368" y="68"/>
                  </a:lnTo>
                  <a:lnTo>
                    <a:pt x="364" y="60"/>
                  </a:lnTo>
                  <a:lnTo>
                    <a:pt x="360" y="60"/>
                  </a:lnTo>
                  <a:lnTo>
                    <a:pt x="352" y="60"/>
                  </a:lnTo>
                  <a:lnTo>
                    <a:pt x="340" y="64"/>
                  </a:lnTo>
                  <a:lnTo>
                    <a:pt x="330" y="72"/>
                  </a:lnTo>
                  <a:lnTo>
                    <a:pt x="326" y="78"/>
                  </a:lnTo>
                  <a:lnTo>
                    <a:pt x="326" y="78"/>
                  </a:lnTo>
                  <a:lnTo>
                    <a:pt x="326" y="76"/>
                  </a:lnTo>
                  <a:lnTo>
                    <a:pt x="326" y="72"/>
                  </a:lnTo>
                  <a:lnTo>
                    <a:pt x="328" y="68"/>
                  </a:lnTo>
                  <a:lnTo>
                    <a:pt x="328" y="64"/>
                  </a:lnTo>
                  <a:lnTo>
                    <a:pt x="332" y="62"/>
                  </a:lnTo>
                  <a:lnTo>
                    <a:pt x="336" y="60"/>
                  </a:lnTo>
                  <a:lnTo>
                    <a:pt x="340" y="58"/>
                  </a:lnTo>
                  <a:lnTo>
                    <a:pt x="346" y="56"/>
                  </a:lnTo>
                  <a:lnTo>
                    <a:pt x="352" y="56"/>
                  </a:lnTo>
                  <a:lnTo>
                    <a:pt x="358" y="54"/>
                  </a:lnTo>
                  <a:lnTo>
                    <a:pt x="360" y="54"/>
                  </a:lnTo>
                  <a:lnTo>
                    <a:pt x="362" y="54"/>
                  </a:lnTo>
                  <a:lnTo>
                    <a:pt x="362" y="52"/>
                  </a:lnTo>
                  <a:lnTo>
                    <a:pt x="364" y="50"/>
                  </a:lnTo>
                  <a:lnTo>
                    <a:pt x="366" y="48"/>
                  </a:lnTo>
                  <a:lnTo>
                    <a:pt x="368" y="44"/>
                  </a:lnTo>
                  <a:lnTo>
                    <a:pt x="368" y="40"/>
                  </a:lnTo>
                  <a:lnTo>
                    <a:pt x="366" y="36"/>
                  </a:lnTo>
                  <a:lnTo>
                    <a:pt x="362" y="32"/>
                  </a:lnTo>
                  <a:lnTo>
                    <a:pt x="358" y="30"/>
                  </a:lnTo>
                  <a:lnTo>
                    <a:pt x="352" y="28"/>
                  </a:lnTo>
                  <a:lnTo>
                    <a:pt x="348" y="28"/>
                  </a:lnTo>
                  <a:lnTo>
                    <a:pt x="348" y="28"/>
                  </a:lnTo>
                  <a:lnTo>
                    <a:pt x="340" y="28"/>
                  </a:lnTo>
                  <a:lnTo>
                    <a:pt x="340" y="18"/>
                  </a:lnTo>
                  <a:lnTo>
                    <a:pt x="340" y="18"/>
                  </a:lnTo>
                  <a:lnTo>
                    <a:pt x="338" y="18"/>
                  </a:lnTo>
                  <a:lnTo>
                    <a:pt x="334" y="18"/>
                  </a:lnTo>
                  <a:lnTo>
                    <a:pt x="330" y="20"/>
                  </a:lnTo>
                  <a:lnTo>
                    <a:pt x="328" y="22"/>
                  </a:lnTo>
                  <a:lnTo>
                    <a:pt x="324" y="24"/>
                  </a:lnTo>
                  <a:lnTo>
                    <a:pt x="324" y="24"/>
                  </a:lnTo>
                  <a:lnTo>
                    <a:pt x="320" y="26"/>
                  </a:lnTo>
                  <a:lnTo>
                    <a:pt x="314" y="26"/>
                  </a:lnTo>
                  <a:lnTo>
                    <a:pt x="308" y="28"/>
                  </a:lnTo>
                  <a:lnTo>
                    <a:pt x="304" y="30"/>
                  </a:lnTo>
                  <a:lnTo>
                    <a:pt x="300" y="32"/>
                  </a:lnTo>
                  <a:lnTo>
                    <a:pt x="288" y="38"/>
                  </a:lnTo>
                  <a:lnTo>
                    <a:pt x="290" y="36"/>
                  </a:lnTo>
                  <a:lnTo>
                    <a:pt x="298" y="30"/>
                  </a:lnTo>
                  <a:lnTo>
                    <a:pt x="306" y="22"/>
                  </a:lnTo>
                  <a:lnTo>
                    <a:pt x="314" y="16"/>
                  </a:lnTo>
                  <a:lnTo>
                    <a:pt x="322" y="14"/>
                  </a:lnTo>
                  <a:lnTo>
                    <a:pt x="322" y="14"/>
                  </a:lnTo>
                  <a:lnTo>
                    <a:pt x="322" y="12"/>
                  </a:lnTo>
                  <a:lnTo>
                    <a:pt x="324" y="10"/>
                  </a:lnTo>
                  <a:lnTo>
                    <a:pt x="322" y="8"/>
                  </a:lnTo>
                  <a:lnTo>
                    <a:pt x="322" y="6"/>
                  </a:lnTo>
                  <a:lnTo>
                    <a:pt x="318" y="4"/>
                  </a:lnTo>
                  <a:lnTo>
                    <a:pt x="312" y="2"/>
                  </a:lnTo>
                  <a:lnTo>
                    <a:pt x="298" y="2"/>
                  </a:lnTo>
                  <a:lnTo>
                    <a:pt x="278" y="0"/>
                  </a:lnTo>
                  <a:lnTo>
                    <a:pt x="258" y="4"/>
                  </a:lnTo>
                  <a:lnTo>
                    <a:pt x="240" y="12"/>
                  </a:lnTo>
                  <a:lnTo>
                    <a:pt x="212" y="30"/>
                  </a:lnTo>
                  <a:lnTo>
                    <a:pt x="212" y="30"/>
                  </a:lnTo>
                  <a:lnTo>
                    <a:pt x="214" y="32"/>
                  </a:lnTo>
                  <a:lnTo>
                    <a:pt x="218" y="34"/>
                  </a:lnTo>
                  <a:lnTo>
                    <a:pt x="220" y="38"/>
                  </a:lnTo>
                  <a:lnTo>
                    <a:pt x="224" y="42"/>
                  </a:lnTo>
                  <a:lnTo>
                    <a:pt x="226" y="48"/>
                  </a:lnTo>
                  <a:lnTo>
                    <a:pt x="228" y="56"/>
                  </a:lnTo>
                  <a:lnTo>
                    <a:pt x="206" y="38"/>
                  </a:lnTo>
                  <a:lnTo>
                    <a:pt x="196" y="40"/>
                  </a:lnTo>
                  <a:lnTo>
                    <a:pt x="202" y="62"/>
                  </a:lnTo>
                  <a:lnTo>
                    <a:pt x="186" y="48"/>
                  </a:lnTo>
                  <a:lnTo>
                    <a:pt x="166" y="54"/>
                  </a:lnTo>
                  <a:lnTo>
                    <a:pt x="164" y="54"/>
                  </a:lnTo>
                  <a:lnTo>
                    <a:pt x="164" y="56"/>
                  </a:lnTo>
                  <a:lnTo>
                    <a:pt x="162" y="60"/>
                  </a:lnTo>
                  <a:lnTo>
                    <a:pt x="164" y="66"/>
                  </a:lnTo>
                  <a:lnTo>
                    <a:pt x="166" y="70"/>
                  </a:lnTo>
                  <a:lnTo>
                    <a:pt x="170" y="76"/>
                  </a:lnTo>
                  <a:lnTo>
                    <a:pt x="152" y="64"/>
                  </a:lnTo>
                  <a:lnTo>
                    <a:pt x="128" y="70"/>
                  </a:lnTo>
                  <a:lnTo>
                    <a:pt x="104" y="7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86" name="Freeform 347"/>
            <p:cNvSpPr/>
            <p:nvPr/>
          </p:nvSpPr>
          <p:spPr bwMode="gray">
            <a:xfrm>
              <a:off x="4999" y="1710"/>
              <a:ext cx="38" cy="46"/>
            </a:xfrm>
            <a:custGeom>
              <a:avLst/>
              <a:gdLst/>
              <a:ahLst/>
              <a:cxnLst>
                <a:cxn ang="0">
                  <a:pos x="10" y="0"/>
                </a:cxn>
                <a:cxn ang="0">
                  <a:pos x="8" y="0"/>
                </a:cxn>
                <a:cxn ang="0">
                  <a:pos x="8" y="0"/>
                </a:cxn>
                <a:cxn ang="0">
                  <a:pos x="6" y="2"/>
                </a:cxn>
                <a:cxn ang="0">
                  <a:pos x="6" y="2"/>
                </a:cxn>
                <a:cxn ang="0">
                  <a:pos x="4" y="6"/>
                </a:cxn>
                <a:cxn ang="0">
                  <a:pos x="4" y="10"/>
                </a:cxn>
                <a:cxn ang="0">
                  <a:pos x="2" y="18"/>
                </a:cxn>
                <a:cxn ang="0">
                  <a:pos x="2" y="22"/>
                </a:cxn>
                <a:cxn ang="0">
                  <a:pos x="2" y="24"/>
                </a:cxn>
                <a:cxn ang="0">
                  <a:pos x="4" y="26"/>
                </a:cxn>
                <a:cxn ang="0">
                  <a:pos x="6" y="26"/>
                </a:cxn>
                <a:cxn ang="0">
                  <a:pos x="8" y="28"/>
                </a:cxn>
                <a:cxn ang="0">
                  <a:pos x="6" y="30"/>
                </a:cxn>
                <a:cxn ang="0">
                  <a:pos x="4" y="30"/>
                </a:cxn>
                <a:cxn ang="0">
                  <a:pos x="2" y="32"/>
                </a:cxn>
                <a:cxn ang="0">
                  <a:pos x="0" y="36"/>
                </a:cxn>
                <a:cxn ang="0">
                  <a:pos x="0" y="38"/>
                </a:cxn>
                <a:cxn ang="0">
                  <a:pos x="2" y="40"/>
                </a:cxn>
                <a:cxn ang="0">
                  <a:pos x="2" y="42"/>
                </a:cxn>
                <a:cxn ang="0">
                  <a:pos x="2" y="42"/>
                </a:cxn>
                <a:cxn ang="0">
                  <a:pos x="4" y="42"/>
                </a:cxn>
                <a:cxn ang="0">
                  <a:pos x="6" y="44"/>
                </a:cxn>
                <a:cxn ang="0">
                  <a:pos x="8" y="44"/>
                </a:cxn>
                <a:cxn ang="0">
                  <a:pos x="10" y="44"/>
                </a:cxn>
                <a:cxn ang="0">
                  <a:pos x="12" y="44"/>
                </a:cxn>
                <a:cxn ang="0">
                  <a:pos x="12" y="40"/>
                </a:cxn>
                <a:cxn ang="0">
                  <a:pos x="14" y="38"/>
                </a:cxn>
                <a:cxn ang="0">
                  <a:pos x="16" y="38"/>
                </a:cxn>
                <a:cxn ang="0">
                  <a:pos x="18" y="36"/>
                </a:cxn>
                <a:cxn ang="0">
                  <a:pos x="20" y="38"/>
                </a:cxn>
                <a:cxn ang="0">
                  <a:pos x="22" y="40"/>
                </a:cxn>
                <a:cxn ang="0">
                  <a:pos x="26" y="42"/>
                </a:cxn>
                <a:cxn ang="0">
                  <a:pos x="30" y="44"/>
                </a:cxn>
                <a:cxn ang="0">
                  <a:pos x="34" y="46"/>
                </a:cxn>
                <a:cxn ang="0">
                  <a:pos x="36" y="46"/>
                </a:cxn>
                <a:cxn ang="0">
                  <a:pos x="38" y="46"/>
                </a:cxn>
                <a:cxn ang="0">
                  <a:pos x="38" y="44"/>
                </a:cxn>
                <a:cxn ang="0">
                  <a:pos x="38" y="38"/>
                </a:cxn>
                <a:cxn ang="0">
                  <a:pos x="36" y="34"/>
                </a:cxn>
                <a:cxn ang="0">
                  <a:pos x="34" y="32"/>
                </a:cxn>
                <a:cxn ang="0">
                  <a:pos x="34" y="30"/>
                </a:cxn>
                <a:cxn ang="0">
                  <a:pos x="32" y="28"/>
                </a:cxn>
                <a:cxn ang="0">
                  <a:pos x="32" y="28"/>
                </a:cxn>
                <a:cxn ang="0">
                  <a:pos x="32" y="26"/>
                </a:cxn>
                <a:cxn ang="0">
                  <a:pos x="30" y="24"/>
                </a:cxn>
                <a:cxn ang="0">
                  <a:pos x="28" y="24"/>
                </a:cxn>
                <a:cxn ang="0">
                  <a:pos x="26" y="24"/>
                </a:cxn>
                <a:cxn ang="0">
                  <a:pos x="24" y="24"/>
                </a:cxn>
                <a:cxn ang="0">
                  <a:pos x="20" y="22"/>
                </a:cxn>
                <a:cxn ang="0">
                  <a:pos x="18" y="20"/>
                </a:cxn>
                <a:cxn ang="0">
                  <a:pos x="16" y="18"/>
                </a:cxn>
                <a:cxn ang="0">
                  <a:pos x="14" y="16"/>
                </a:cxn>
                <a:cxn ang="0">
                  <a:pos x="14" y="16"/>
                </a:cxn>
                <a:cxn ang="0">
                  <a:pos x="16" y="14"/>
                </a:cxn>
                <a:cxn ang="0">
                  <a:pos x="28" y="14"/>
                </a:cxn>
                <a:cxn ang="0">
                  <a:pos x="28" y="4"/>
                </a:cxn>
                <a:cxn ang="0">
                  <a:pos x="26" y="6"/>
                </a:cxn>
                <a:cxn ang="0">
                  <a:pos x="24" y="6"/>
                </a:cxn>
                <a:cxn ang="0">
                  <a:pos x="20" y="6"/>
                </a:cxn>
                <a:cxn ang="0">
                  <a:pos x="16" y="4"/>
                </a:cxn>
                <a:cxn ang="0">
                  <a:pos x="12" y="4"/>
                </a:cxn>
                <a:cxn ang="0">
                  <a:pos x="10" y="0"/>
                </a:cxn>
              </a:cxnLst>
              <a:rect l="0" t="0" r="r" b="b"/>
              <a:pathLst>
                <a:path w="38" h="46">
                  <a:moveTo>
                    <a:pt x="10" y="0"/>
                  </a:moveTo>
                  <a:lnTo>
                    <a:pt x="8" y="0"/>
                  </a:lnTo>
                  <a:lnTo>
                    <a:pt x="8" y="0"/>
                  </a:lnTo>
                  <a:lnTo>
                    <a:pt x="6" y="2"/>
                  </a:lnTo>
                  <a:lnTo>
                    <a:pt x="6" y="2"/>
                  </a:lnTo>
                  <a:lnTo>
                    <a:pt x="4" y="6"/>
                  </a:lnTo>
                  <a:lnTo>
                    <a:pt x="4" y="10"/>
                  </a:lnTo>
                  <a:lnTo>
                    <a:pt x="2" y="18"/>
                  </a:lnTo>
                  <a:lnTo>
                    <a:pt x="2" y="22"/>
                  </a:lnTo>
                  <a:lnTo>
                    <a:pt x="2" y="24"/>
                  </a:lnTo>
                  <a:lnTo>
                    <a:pt x="4" y="26"/>
                  </a:lnTo>
                  <a:lnTo>
                    <a:pt x="6" y="26"/>
                  </a:lnTo>
                  <a:lnTo>
                    <a:pt x="8" y="28"/>
                  </a:lnTo>
                  <a:lnTo>
                    <a:pt x="6" y="30"/>
                  </a:lnTo>
                  <a:lnTo>
                    <a:pt x="4" y="30"/>
                  </a:lnTo>
                  <a:lnTo>
                    <a:pt x="2" y="32"/>
                  </a:lnTo>
                  <a:lnTo>
                    <a:pt x="0" y="36"/>
                  </a:lnTo>
                  <a:lnTo>
                    <a:pt x="0" y="38"/>
                  </a:lnTo>
                  <a:lnTo>
                    <a:pt x="2" y="40"/>
                  </a:lnTo>
                  <a:lnTo>
                    <a:pt x="2" y="42"/>
                  </a:lnTo>
                  <a:lnTo>
                    <a:pt x="2" y="42"/>
                  </a:lnTo>
                  <a:lnTo>
                    <a:pt x="4" y="42"/>
                  </a:lnTo>
                  <a:lnTo>
                    <a:pt x="6" y="44"/>
                  </a:lnTo>
                  <a:lnTo>
                    <a:pt x="8" y="44"/>
                  </a:lnTo>
                  <a:lnTo>
                    <a:pt x="10" y="44"/>
                  </a:lnTo>
                  <a:lnTo>
                    <a:pt x="12" y="44"/>
                  </a:lnTo>
                  <a:lnTo>
                    <a:pt x="12" y="40"/>
                  </a:lnTo>
                  <a:lnTo>
                    <a:pt x="14" y="38"/>
                  </a:lnTo>
                  <a:lnTo>
                    <a:pt x="16" y="38"/>
                  </a:lnTo>
                  <a:lnTo>
                    <a:pt x="18" y="36"/>
                  </a:lnTo>
                  <a:lnTo>
                    <a:pt x="20" y="38"/>
                  </a:lnTo>
                  <a:lnTo>
                    <a:pt x="22" y="40"/>
                  </a:lnTo>
                  <a:lnTo>
                    <a:pt x="26" y="42"/>
                  </a:lnTo>
                  <a:lnTo>
                    <a:pt x="30" y="44"/>
                  </a:lnTo>
                  <a:lnTo>
                    <a:pt x="34" y="46"/>
                  </a:lnTo>
                  <a:lnTo>
                    <a:pt x="36" y="46"/>
                  </a:lnTo>
                  <a:lnTo>
                    <a:pt x="38" y="46"/>
                  </a:lnTo>
                  <a:lnTo>
                    <a:pt x="38" y="44"/>
                  </a:lnTo>
                  <a:lnTo>
                    <a:pt x="38" y="38"/>
                  </a:lnTo>
                  <a:lnTo>
                    <a:pt x="36" y="34"/>
                  </a:lnTo>
                  <a:lnTo>
                    <a:pt x="34" y="32"/>
                  </a:lnTo>
                  <a:lnTo>
                    <a:pt x="34" y="30"/>
                  </a:lnTo>
                  <a:lnTo>
                    <a:pt x="32" y="28"/>
                  </a:lnTo>
                  <a:lnTo>
                    <a:pt x="32" y="28"/>
                  </a:lnTo>
                  <a:lnTo>
                    <a:pt x="32" y="26"/>
                  </a:lnTo>
                  <a:lnTo>
                    <a:pt x="30" y="24"/>
                  </a:lnTo>
                  <a:lnTo>
                    <a:pt x="28" y="24"/>
                  </a:lnTo>
                  <a:lnTo>
                    <a:pt x="26" y="24"/>
                  </a:lnTo>
                  <a:lnTo>
                    <a:pt x="24" y="24"/>
                  </a:lnTo>
                  <a:lnTo>
                    <a:pt x="20" y="22"/>
                  </a:lnTo>
                  <a:lnTo>
                    <a:pt x="18" y="20"/>
                  </a:lnTo>
                  <a:lnTo>
                    <a:pt x="16" y="18"/>
                  </a:lnTo>
                  <a:lnTo>
                    <a:pt x="14" y="16"/>
                  </a:lnTo>
                  <a:lnTo>
                    <a:pt x="14" y="16"/>
                  </a:lnTo>
                  <a:lnTo>
                    <a:pt x="16" y="14"/>
                  </a:lnTo>
                  <a:lnTo>
                    <a:pt x="28" y="14"/>
                  </a:lnTo>
                  <a:lnTo>
                    <a:pt x="28" y="4"/>
                  </a:lnTo>
                  <a:lnTo>
                    <a:pt x="26" y="6"/>
                  </a:lnTo>
                  <a:lnTo>
                    <a:pt x="24" y="6"/>
                  </a:lnTo>
                  <a:lnTo>
                    <a:pt x="20" y="6"/>
                  </a:lnTo>
                  <a:lnTo>
                    <a:pt x="16" y="4"/>
                  </a:lnTo>
                  <a:lnTo>
                    <a:pt x="12" y="4"/>
                  </a:lnTo>
                  <a:lnTo>
                    <a:pt x="10"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87" name="Freeform 348"/>
            <p:cNvSpPr/>
            <p:nvPr/>
          </p:nvSpPr>
          <p:spPr bwMode="gray">
            <a:xfrm>
              <a:off x="4415" y="1754"/>
              <a:ext cx="278" cy="320"/>
            </a:xfrm>
            <a:custGeom>
              <a:avLst/>
              <a:gdLst/>
              <a:ahLst/>
              <a:cxnLst>
                <a:cxn ang="0">
                  <a:pos x="94" y="122"/>
                </a:cxn>
                <a:cxn ang="0">
                  <a:pos x="110" y="128"/>
                </a:cxn>
                <a:cxn ang="0">
                  <a:pos x="138" y="144"/>
                </a:cxn>
                <a:cxn ang="0">
                  <a:pos x="146" y="148"/>
                </a:cxn>
                <a:cxn ang="0">
                  <a:pos x="156" y="182"/>
                </a:cxn>
                <a:cxn ang="0">
                  <a:pos x="148" y="224"/>
                </a:cxn>
                <a:cxn ang="0">
                  <a:pos x="132" y="238"/>
                </a:cxn>
                <a:cxn ang="0">
                  <a:pos x="118" y="238"/>
                </a:cxn>
                <a:cxn ang="0">
                  <a:pos x="110" y="254"/>
                </a:cxn>
                <a:cxn ang="0">
                  <a:pos x="134" y="266"/>
                </a:cxn>
                <a:cxn ang="0">
                  <a:pos x="146" y="258"/>
                </a:cxn>
                <a:cxn ang="0">
                  <a:pos x="174" y="282"/>
                </a:cxn>
                <a:cxn ang="0">
                  <a:pos x="192" y="300"/>
                </a:cxn>
                <a:cxn ang="0">
                  <a:pos x="208" y="312"/>
                </a:cxn>
                <a:cxn ang="0">
                  <a:pos x="222" y="318"/>
                </a:cxn>
                <a:cxn ang="0">
                  <a:pos x="216" y="298"/>
                </a:cxn>
                <a:cxn ang="0">
                  <a:pos x="204" y="286"/>
                </a:cxn>
                <a:cxn ang="0">
                  <a:pos x="218" y="288"/>
                </a:cxn>
                <a:cxn ang="0">
                  <a:pos x="238" y="304"/>
                </a:cxn>
                <a:cxn ang="0">
                  <a:pos x="246" y="302"/>
                </a:cxn>
                <a:cxn ang="0">
                  <a:pos x="246" y="278"/>
                </a:cxn>
                <a:cxn ang="0">
                  <a:pos x="230" y="262"/>
                </a:cxn>
                <a:cxn ang="0">
                  <a:pos x="218" y="252"/>
                </a:cxn>
                <a:cxn ang="0">
                  <a:pos x="210" y="242"/>
                </a:cxn>
                <a:cxn ang="0">
                  <a:pos x="206" y="220"/>
                </a:cxn>
                <a:cxn ang="0">
                  <a:pos x="214" y="208"/>
                </a:cxn>
                <a:cxn ang="0">
                  <a:pos x="224" y="228"/>
                </a:cxn>
                <a:cxn ang="0">
                  <a:pos x="232" y="246"/>
                </a:cxn>
                <a:cxn ang="0">
                  <a:pos x="242" y="248"/>
                </a:cxn>
                <a:cxn ang="0">
                  <a:pos x="260" y="236"/>
                </a:cxn>
                <a:cxn ang="0">
                  <a:pos x="274" y="232"/>
                </a:cxn>
                <a:cxn ang="0">
                  <a:pos x="272" y="220"/>
                </a:cxn>
                <a:cxn ang="0">
                  <a:pos x="276" y="212"/>
                </a:cxn>
                <a:cxn ang="0">
                  <a:pos x="270" y="202"/>
                </a:cxn>
                <a:cxn ang="0">
                  <a:pos x="260" y="200"/>
                </a:cxn>
                <a:cxn ang="0">
                  <a:pos x="254" y="196"/>
                </a:cxn>
                <a:cxn ang="0">
                  <a:pos x="216" y="166"/>
                </a:cxn>
                <a:cxn ang="0">
                  <a:pos x="206" y="168"/>
                </a:cxn>
                <a:cxn ang="0">
                  <a:pos x="210" y="152"/>
                </a:cxn>
                <a:cxn ang="0">
                  <a:pos x="222" y="140"/>
                </a:cxn>
                <a:cxn ang="0">
                  <a:pos x="218" y="126"/>
                </a:cxn>
                <a:cxn ang="0">
                  <a:pos x="208" y="116"/>
                </a:cxn>
                <a:cxn ang="0">
                  <a:pos x="196" y="96"/>
                </a:cxn>
                <a:cxn ang="0">
                  <a:pos x="186" y="94"/>
                </a:cxn>
                <a:cxn ang="0">
                  <a:pos x="176" y="94"/>
                </a:cxn>
                <a:cxn ang="0">
                  <a:pos x="180" y="82"/>
                </a:cxn>
                <a:cxn ang="0">
                  <a:pos x="168" y="78"/>
                </a:cxn>
                <a:cxn ang="0">
                  <a:pos x="150" y="58"/>
                </a:cxn>
                <a:cxn ang="0">
                  <a:pos x="108" y="48"/>
                </a:cxn>
                <a:cxn ang="0">
                  <a:pos x="78" y="44"/>
                </a:cxn>
                <a:cxn ang="0">
                  <a:pos x="84" y="24"/>
                </a:cxn>
                <a:cxn ang="0">
                  <a:pos x="80" y="4"/>
                </a:cxn>
                <a:cxn ang="0">
                  <a:pos x="60" y="16"/>
                </a:cxn>
                <a:cxn ang="0">
                  <a:pos x="72" y="78"/>
                </a:cxn>
                <a:cxn ang="0">
                  <a:pos x="72" y="92"/>
                </a:cxn>
                <a:cxn ang="0">
                  <a:pos x="44" y="38"/>
                </a:cxn>
                <a:cxn ang="0">
                  <a:pos x="40" y="0"/>
                </a:cxn>
                <a:cxn ang="0">
                  <a:pos x="2" y="56"/>
                </a:cxn>
                <a:cxn ang="0">
                  <a:pos x="4" y="68"/>
                </a:cxn>
                <a:cxn ang="0">
                  <a:pos x="22" y="108"/>
                </a:cxn>
                <a:cxn ang="0">
                  <a:pos x="36" y="110"/>
                </a:cxn>
              </a:cxnLst>
              <a:rect l="0" t="0" r="r" b="b"/>
              <a:pathLst>
                <a:path w="278" h="320">
                  <a:moveTo>
                    <a:pt x="80" y="124"/>
                  </a:moveTo>
                  <a:lnTo>
                    <a:pt x="92" y="126"/>
                  </a:lnTo>
                  <a:lnTo>
                    <a:pt x="92" y="124"/>
                  </a:lnTo>
                  <a:lnTo>
                    <a:pt x="92" y="124"/>
                  </a:lnTo>
                  <a:lnTo>
                    <a:pt x="92" y="122"/>
                  </a:lnTo>
                  <a:lnTo>
                    <a:pt x="94" y="122"/>
                  </a:lnTo>
                  <a:lnTo>
                    <a:pt x="94" y="122"/>
                  </a:lnTo>
                  <a:lnTo>
                    <a:pt x="98" y="124"/>
                  </a:lnTo>
                  <a:lnTo>
                    <a:pt x="98" y="124"/>
                  </a:lnTo>
                  <a:lnTo>
                    <a:pt x="102" y="126"/>
                  </a:lnTo>
                  <a:lnTo>
                    <a:pt x="106" y="128"/>
                  </a:lnTo>
                  <a:lnTo>
                    <a:pt x="110" y="128"/>
                  </a:lnTo>
                  <a:lnTo>
                    <a:pt x="116" y="130"/>
                  </a:lnTo>
                  <a:lnTo>
                    <a:pt x="134" y="138"/>
                  </a:lnTo>
                  <a:lnTo>
                    <a:pt x="136" y="140"/>
                  </a:lnTo>
                  <a:lnTo>
                    <a:pt x="136" y="140"/>
                  </a:lnTo>
                  <a:lnTo>
                    <a:pt x="138" y="142"/>
                  </a:lnTo>
                  <a:lnTo>
                    <a:pt x="138" y="144"/>
                  </a:lnTo>
                  <a:lnTo>
                    <a:pt x="138" y="146"/>
                  </a:lnTo>
                  <a:lnTo>
                    <a:pt x="136" y="150"/>
                  </a:lnTo>
                  <a:lnTo>
                    <a:pt x="136" y="148"/>
                  </a:lnTo>
                  <a:lnTo>
                    <a:pt x="138" y="148"/>
                  </a:lnTo>
                  <a:lnTo>
                    <a:pt x="142" y="148"/>
                  </a:lnTo>
                  <a:lnTo>
                    <a:pt x="146" y="148"/>
                  </a:lnTo>
                  <a:lnTo>
                    <a:pt x="148" y="150"/>
                  </a:lnTo>
                  <a:lnTo>
                    <a:pt x="152" y="152"/>
                  </a:lnTo>
                  <a:lnTo>
                    <a:pt x="152" y="156"/>
                  </a:lnTo>
                  <a:lnTo>
                    <a:pt x="154" y="160"/>
                  </a:lnTo>
                  <a:lnTo>
                    <a:pt x="156" y="170"/>
                  </a:lnTo>
                  <a:lnTo>
                    <a:pt x="156" y="182"/>
                  </a:lnTo>
                  <a:lnTo>
                    <a:pt x="156" y="196"/>
                  </a:lnTo>
                  <a:lnTo>
                    <a:pt x="150" y="210"/>
                  </a:lnTo>
                  <a:lnTo>
                    <a:pt x="150" y="210"/>
                  </a:lnTo>
                  <a:lnTo>
                    <a:pt x="150" y="214"/>
                  </a:lnTo>
                  <a:lnTo>
                    <a:pt x="150" y="218"/>
                  </a:lnTo>
                  <a:lnTo>
                    <a:pt x="148" y="224"/>
                  </a:lnTo>
                  <a:lnTo>
                    <a:pt x="146" y="230"/>
                  </a:lnTo>
                  <a:lnTo>
                    <a:pt x="140" y="234"/>
                  </a:lnTo>
                  <a:lnTo>
                    <a:pt x="140" y="236"/>
                  </a:lnTo>
                  <a:lnTo>
                    <a:pt x="138" y="236"/>
                  </a:lnTo>
                  <a:lnTo>
                    <a:pt x="136" y="238"/>
                  </a:lnTo>
                  <a:lnTo>
                    <a:pt x="132" y="238"/>
                  </a:lnTo>
                  <a:lnTo>
                    <a:pt x="128" y="238"/>
                  </a:lnTo>
                  <a:lnTo>
                    <a:pt x="126" y="238"/>
                  </a:lnTo>
                  <a:lnTo>
                    <a:pt x="124" y="238"/>
                  </a:lnTo>
                  <a:lnTo>
                    <a:pt x="124" y="236"/>
                  </a:lnTo>
                  <a:lnTo>
                    <a:pt x="120" y="236"/>
                  </a:lnTo>
                  <a:lnTo>
                    <a:pt x="118" y="238"/>
                  </a:lnTo>
                  <a:lnTo>
                    <a:pt x="116" y="240"/>
                  </a:lnTo>
                  <a:lnTo>
                    <a:pt x="112" y="244"/>
                  </a:lnTo>
                  <a:lnTo>
                    <a:pt x="110" y="250"/>
                  </a:lnTo>
                  <a:lnTo>
                    <a:pt x="110" y="250"/>
                  </a:lnTo>
                  <a:lnTo>
                    <a:pt x="110" y="252"/>
                  </a:lnTo>
                  <a:lnTo>
                    <a:pt x="110" y="254"/>
                  </a:lnTo>
                  <a:lnTo>
                    <a:pt x="112" y="256"/>
                  </a:lnTo>
                  <a:lnTo>
                    <a:pt x="114" y="260"/>
                  </a:lnTo>
                  <a:lnTo>
                    <a:pt x="116" y="262"/>
                  </a:lnTo>
                  <a:lnTo>
                    <a:pt x="122" y="264"/>
                  </a:lnTo>
                  <a:lnTo>
                    <a:pt x="126" y="266"/>
                  </a:lnTo>
                  <a:lnTo>
                    <a:pt x="134" y="266"/>
                  </a:lnTo>
                  <a:lnTo>
                    <a:pt x="136" y="266"/>
                  </a:lnTo>
                  <a:lnTo>
                    <a:pt x="138" y="264"/>
                  </a:lnTo>
                  <a:lnTo>
                    <a:pt x="140" y="262"/>
                  </a:lnTo>
                  <a:lnTo>
                    <a:pt x="144" y="262"/>
                  </a:lnTo>
                  <a:lnTo>
                    <a:pt x="146" y="260"/>
                  </a:lnTo>
                  <a:lnTo>
                    <a:pt x="146" y="258"/>
                  </a:lnTo>
                  <a:lnTo>
                    <a:pt x="144" y="256"/>
                  </a:lnTo>
                  <a:lnTo>
                    <a:pt x="162" y="274"/>
                  </a:lnTo>
                  <a:lnTo>
                    <a:pt x="174" y="276"/>
                  </a:lnTo>
                  <a:lnTo>
                    <a:pt x="174" y="276"/>
                  </a:lnTo>
                  <a:lnTo>
                    <a:pt x="174" y="278"/>
                  </a:lnTo>
                  <a:lnTo>
                    <a:pt x="174" y="282"/>
                  </a:lnTo>
                  <a:lnTo>
                    <a:pt x="174" y="284"/>
                  </a:lnTo>
                  <a:lnTo>
                    <a:pt x="176" y="288"/>
                  </a:lnTo>
                  <a:lnTo>
                    <a:pt x="180" y="292"/>
                  </a:lnTo>
                  <a:lnTo>
                    <a:pt x="184" y="296"/>
                  </a:lnTo>
                  <a:lnTo>
                    <a:pt x="192" y="298"/>
                  </a:lnTo>
                  <a:lnTo>
                    <a:pt x="192" y="300"/>
                  </a:lnTo>
                  <a:lnTo>
                    <a:pt x="196" y="300"/>
                  </a:lnTo>
                  <a:lnTo>
                    <a:pt x="200" y="302"/>
                  </a:lnTo>
                  <a:lnTo>
                    <a:pt x="202" y="306"/>
                  </a:lnTo>
                  <a:lnTo>
                    <a:pt x="206" y="310"/>
                  </a:lnTo>
                  <a:lnTo>
                    <a:pt x="206" y="312"/>
                  </a:lnTo>
                  <a:lnTo>
                    <a:pt x="208" y="312"/>
                  </a:lnTo>
                  <a:lnTo>
                    <a:pt x="210" y="314"/>
                  </a:lnTo>
                  <a:lnTo>
                    <a:pt x="212" y="316"/>
                  </a:lnTo>
                  <a:lnTo>
                    <a:pt x="214" y="318"/>
                  </a:lnTo>
                  <a:lnTo>
                    <a:pt x="218" y="320"/>
                  </a:lnTo>
                  <a:lnTo>
                    <a:pt x="220" y="320"/>
                  </a:lnTo>
                  <a:lnTo>
                    <a:pt x="222" y="318"/>
                  </a:lnTo>
                  <a:lnTo>
                    <a:pt x="222" y="316"/>
                  </a:lnTo>
                  <a:lnTo>
                    <a:pt x="222" y="310"/>
                  </a:lnTo>
                  <a:lnTo>
                    <a:pt x="222" y="310"/>
                  </a:lnTo>
                  <a:lnTo>
                    <a:pt x="220" y="306"/>
                  </a:lnTo>
                  <a:lnTo>
                    <a:pt x="218" y="302"/>
                  </a:lnTo>
                  <a:lnTo>
                    <a:pt x="216" y="298"/>
                  </a:lnTo>
                  <a:lnTo>
                    <a:pt x="212" y="294"/>
                  </a:lnTo>
                  <a:lnTo>
                    <a:pt x="210" y="290"/>
                  </a:lnTo>
                  <a:lnTo>
                    <a:pt x="206" y="290"/>
                  </a:lnTo>
                  <a:lnTo>
                    <a:pt x="206" y="288"/>
                  </a:lnTo>
                  <a:lnTo>
                    <a:pt x="206" y="288"/>
                  </a:lnTo>
                  <a:lnTo>
                    <a:pt x="204" y="286"/>
                  </a:lnTo>
                  <a:lnTo>
                    <a:pt x="204" y="286"/>
                  </a:lnTo>
                  <a:lnTo>
                    <a:pt x="206" y="284"/>
                  </a:lnTo>
                  <a:lnTo>
                    <a:pt x="208" y="284"/>
                  </a:lnTo>
                  <a:lnTo>
                    <a:pt x="210" y="284"/>
                  </a:lnTo>
                  <a:lnTo>
                    <a:pt x="214" y="286"/>
                  </a:lnTo>
                  <a:lnTo>
                    <a:pt x="218" y="288"/>
                  </a:lnTo>
                  <a:lnTo>
                    <a:pt x="222" y="290"/>
                  </a:lnTo>
                  <a:lnTo>
                    <a:pt x="228" y="292"/>
                  </a:lnTo>
                  <a:lnTo>
                    <a:pt x="232" y="296"/>
                  </a:lnTo>
                  <a:lnTo>
                    <a:pt x="236" y="300"/>
                  </a:lnTo>
                  <a:lnTo>
                    <a:pt x="238" y="304"/>
                  </a:lnTo>
                  <a:lnTo>
                    <a:pt x="238" y="304"/>
                  </a:lnTo>
                  <a:lnTo>
                    <a:pt x="240" y="306"/>
                  </a:lnTo>
                  <a:lnTo>
                    <a:pt x="240" y="308"/>
                  </a:lnTo>
                  <a:lnTo>
                    <a:pt x="242" y="308"/>
                  </a:lnTo>
                  <a:lnTo>
                    <a:pt x="244" y="306"/>
                  </a:lnTo>
                  <a:lnTo>
                    <a:pt x="246" y="304"/>
                  </a:lnTo>
                  <a:lnTo>
                    <a:pt x="246" y="302"/>
                  </a:lnTo>
                  <a:lnTo>
                    <a:pt x="248" y="300"/>
                  </a:lnTo>
                  <a:lnTo>
                    <a:pt x="248" y="296"/>
                  </a:lnTo>
                  <a:lnTo>
                    <a:pt x="250" y="290"/>
                  </a:lnTo>
                  <a:lnTo>
                    <a:pt x="250" y="286"/>
                  </a:lnTo>
                  <a:lnTo>
                    <a:pt x="248" y="282"/>
                  </a:lnTo>
                  <a:lnTo>
                    <a:pt x="246" y="278"/>
                  </a:lnTo>
                  <a:lnTo>
                    <a:pt x="244" y="276"/>
                  </a:lnTo>
                  <a:lnTo>
                    <a:pt x="242" y="274"/>
                  </a:lnTo>
                  <a:lnTo>
                    <a:pt x="240" y="272"/>
                  </a:lnTo>
                  <a:lnTo>
                    <a:pt x="236" y="268"/>
                  </a:lnTo>
                  <a:lnTo>
                    <a:pt x="232" y="264"/>
                  </a:lnTo>
                  <a:lnTo>
                    <a:pt x="230" y="262"/>
                  </a:lnTo>
                  <a:lnTo>
                    <a:pt x="226" y="260"/>
                  </a:lnTo>
                  <a:lnTo>
                    <a:pt x="224" y="258"/>
                  </a:lnTo>
                  <a:lnTo>
                    <a:pt x="224" y="258"/>
                  </a:lnTo>
                  <a:lnTo>
                    <a:pt x="222" y="258"/>
                  </a:lnTo>
                  <a:lnTo>
                    <a:pt x="220" y="256"/>
                  </a:lnTo>
                  <a:lnTo>
                    <a:pt x="218" y="252"/>
                  </a:lnTo>
                  <a:lnTo>
                    <a:pt x="218" y="250"/>
                  </a:lnTo>
                  <a:lnTo>
                    <a:pt x="218" y="250"/>
                  </a:lnTo>
                  <a:lnTo>
                    <a:pt x="216" y="250"/>
                  </a:lnTo>
                  <a:lnTo>
                    <a:pt x="214" y="248"/>
                  </a:lnTo>
                  <a:lnTo>
                    <a:pt x="212" y="246"/>
                  </a:lnTo>
                  <a:lnTo>
                    <a:pt x="210" y="242"/>
                  </a:lnTo>
                  <a:lnTo>
                    <a:pt x="208" y="238"/>
                  </a:lnTo>
                  <a:lnTo>
                    <a:pt x="208" y="230"/>
                  </a:lnTo>
                  <a:lnTo>
                    <a:pt x="208" y="230"/>
                  </a:lnTo>
                  <a:lnTo>
                    <a:pt x="206" y="226"/>
                  </a:lnTo>
                  <a:lnTo>
                    <a:pt x="206" y="224"/>
                  </a:lnTo>
                  <a:lnTo>
                    <a:pt x="206" y="220"/>
                  </a:lnTo>
                  <a:lnTo>
                    <a:pt x="206" y="216"/>
                  </a:lnTo>
                  <a:lnTo>
                    <a:pt x="208" y="212"/>
                  </a:lnTo>
                  <a:lnTo>
                    <a:pt x="210" y="208"/>
                  </a:lnTo>
                  <a:lnTo>
                    <a:pt x="212" y="208"/>
                  </a:lnTo>
                  <a:lnTo>
                    <a:pt x="214" y="208"/>
                  </a:lnTo>
                  <a:lnTo>
                    <a:pt x="214" y="208"/>
                  </a:lnTo>
                  <a:lnTo>
                    <a:pt x="216" y="210"/>
                  </a:lnTo>
                  <a:lnTo>
                    <a:pt x="220" y="212"/>
                  </a:lnTo>
                  <a:lnTo>
                    <a:pt x="222" y="216"/>
                  </a:lnTo>
                  <a:lnTo>
                    <a:pt x="222" y="220"/>
                  </a:lnTo>
                  <a:lnTo>
                    <a:pt x="224" y="226"/>
                  </a:lnTo>
                  <a:lnTo>
                    <a:pt x="224" y="228"/>
                  </a:lnTo>
                  <a:lnTo>
                    <a:pt x="226" y="230"/>
                  </a:lnTo>
                  <a:lnTo>
                    <a:pt x="228" y="234"/>
                  </a:lnTo>
                  <a:lnTo>
                    <a:pt x="230" y="240"/>
                  </a:lnTo>
                  <a:lnTo>
                    <a:pt x="230" y="244"/>
                  </a:lnTo>
                  <a:lnTo>
                    <a:pt x="232" y="246"/>
                  </a:lnTo>
                  <a:lnTo>
                    <a:pt x="232" y="246"/>
                  </a:lnTo>
                  <a:lnTo>
                    <a:pt x="232" y="248"/>
                  </a:lnTo>
                  <a:lnTo>
                    <a:pt x="232" y="248"/>
                  </a:lnTo>
                  <a:lnTo>
                    <a:pt x="234" y="250"/>
                  </a:lnTo>
                  <a:lnTo>
                    <a:pt x="236" y="250"/>
                  </a:lnTo>
                  <a:lnTo>
                    <a:pt x="238" y="250"/>
                  </a:lnTo>
                  <a:lnTo>
                    <a:pt x="242" y="248"/>
                  </a:lnTo>
                  <a:lnTo>
                    <a:pt x="246" y="244"/>
                  </a:lnTo>
                  <a:lnTo>
                    <a:pt x="248" y="244"/>
                  </a:lnTo>
                  <a:lnTo>
                    <a:pt x="250" y="242"/>
                  </a:lnTo>
                  <a:lnTo>
                    <a:pt x="252" y="240"/>
                  </a:lnTo>
                  <a:lnTo>
                    <a:pt x="256" y="238"/>
                  </a:lnTo>
                  <a:lnTo>
                    <a:pt x="260" y="236"/>
                  </a:lnTo>
                  <a:lnTo>
                    <a:pt x="264" y="234"/>
                  </a:lnTo>
                  <a:lnTo>
                    <a:pt x="266" y="234"/>
                  </a:lnTo>
                  <a:lnTo>
                    <a:pt x="268" y="234"/>
                  </a:lnTo>
                  <a:lnTo>
                    <a:pt x="270" y="234"/>
                  </a:lnTo>
                  <a:lnTo>
                    <a:pt x="272" y="234"/>
                  </a:lnTo>
                  <a:lnTo>
                    <a:pt x="274" y="232"/>
                  </a:lnTo>
                  <a:lnTo>
                    <a:pt x="276" y="230"/>
                  </a:lnTo>
                  <a:lnTo>
                    <a:pt x="278" y="228"/>
                  </a:lnTo>
                  <a:lnTo>
                    <a:pt x="276" y="224"/>
                  </a:lnTo>
                  <a:lnTo>
                    <a:pt x="274" y="220"/>
                  </a:lnTo>
                  <a:lnTo>
                    <a:pt x="274" y="220"/>
                  </a:lnTo>
                  <a:lnTo>
                    <a:pt x="272" y="220"/>
                  </a:lnTo>
                  <a:lnTo>
                    <a:pt x="270" y="220"/>
                  </a:lnTo>
                  <a:lnTo>
                    <a:pt x="268" y="218"/>
                  </a:lnTo>
                  <a:lnTo>
                    <a:pt x="266" y="218"/>
                  </a:lnTo>
                  <a:lnTo>
                    <a:pt x="266" y="214"/>
                  </a:lnTo>
                  <a:lnTo>
                    <a:pt x="276" y="212"/>
                  </a:lnTo>
                  <a:lnTo>
                    <a:pt x="276" y="212"/>
                  </a:lnTo>
                  <a:lnTo>
                    <a:pt x="276" y="210"/>
                  </a:lnTo>
                  <a:lnTo>
                    <a:pt x="276" y="208"/>
                  </a:lnTo>
                  <a:lnTo>
                    <a:pt x="274" y="206"/>
                  </a:lnTo>
                  <a:lnTo>
                    <a:pt x="272" y="204"/>
                  </a:lnTo>
                  <a:lnTo>
                    <a:pt x="272" y="204"/>
                  </a:lnTo>
                  <a:lnTo>
                    <a:pt x="270" y="202"/>
                  </a:lnTo>
                  <a:lnTo>
                    <a:pt x="270" y="200"/>
                  </a:lnTo>
                  <a:lnTo>
                    <a:pt x="268" y="198"/>
                  </a:lnTo>
                  <a:lnTo>
                    <a:pt x="266" y="198"/>
                  </a:lnTo>
                  <a:lnTo>
                    <a:pt x="262" y="198"/>
                  </a:lnTo>
                  <a:lnTo>
                    <a:pt x="262" y="200"/>
                  </a:lnTo>
                  <a:lnTo>
                    <a:pt x="260" y="200"/>
                  </a:lnTo>
                  <a:lnTo>
                    <a:pt x="258" y="200"/>
                  </a:lnTo>
                  <a:lnTo>
                    <a:pt x="256" y="202"/>
                  </a:lnTo>
                  <a:lnTo>
                    <a:pt x="254" y="202"/>
                  </a:lnTo>
                  <a:lnTo>
                    <a:pt x="254" y="200"/>
                  </a:lnTo>
                  <a:lnTo>
                    <a:pt x="254" y="198"/>
                  </a:lnTo>
                  <a:lnTo>
                    <a:pt x="254" y="196"/>
                  </a:lnTo>
                  <a:lnTo>
                    <a:pt x="252" y="194"/>
                  </a:lnTo>
                  <a:lnTo>
                    <a:pt x="252" y="190"/>
                  </a:lnTo>
                  <a:lnTo>
                    <a:pt x="248" y="186"/>
                  </a:lnTo>
                  <a:lnTo>
                    <a:pt x="244" y="182"/>
                  </a:lnTo>
                  <a:lnTo>
                    <a:pt x="228" y="176"/>
                  </a:lnTo>
                  <a:lnTo>
                    <a:pt x="216" y="166"/>
                  </a:lnTo>
                  <a:lnTo>
                    <a:pt x="216" y="166"/>
                  </a:lnTo>
                  <a:lnTo>
                    <a:pt x="214" y="166"/>
                  </a:lnTo>
                  <a:lnTo>
                    <a:pt x="212" y="168"/>
                  </a:lnTo>
                  <a:lnTo>
                    <a:pt x="210" y="168"/>
                  </a:lnTo>
                  <a:lnTo>
                    <a:pt x="208" y="168"/>
                  </a:lnTo>
                  <a:lnTo>
                    <a:pt x="206" y="168"/>
                  </a:lnTo>
                  <a:lnTo>
                    <a:pt x="206" y="166"/>
                  </a:lnTo>
                  <a:lnTo>
                    <a:pt x="206" y="162"/>
                  </a:lnTo>
                  <a:lnTo>
                    <a:pt x="206" y="162"/>
                  </a:lnTo>
                  <a:lnTo>
                    <a:pt x="208" y="158"/>
                  </a:lnTo>
                  <a:lnTo>
                    <a:pt x="208" y="156"/>
                  </a:lnTo>
                  <a:lnTo>
                    <a:pt x="210" y="152"/>
                  </a:lnTo>
                  <a:lnTo>
                    <a:pt x="208" y="150"/>
                  </a:lnTo>
                  <a:lnTo>
                    <a:pt x="218" y="148"/>
                  </a:lnTo>
                  <a:lnTo>
                    <a:pt x="220" y="148"/>
                  </a:lnTo>
                  <a:lnTo>
                    <a:pt x="220" y="146"/>
                  </a:lnTo>
                  <a:lnTo>
                    <a:pt x="222" y="144"/>
                  </a:lnTo>
                  <a:lnTo>
                    <a:pt x="222" y="140"/>
                  </a:lnTo>
                  <a:lnTo>
                    <a:pt x="218" y="136"/>
                  </a:lnTo>
                  <a:lnTo>
                    <a:pt x="218" y="136"/>
                  </a:lnTo>
                  <a:lnTo>
                    <a:pt x="218" y="132"/>
                  </a:lnTo>
                  <a:lnTo>
                    <a:pt x="216" y="130"/>
                  </a:lnTo>
                  <a:lnTo>
                    <a:pt x="218" y="126"/>
                  </a:lnTo>
                  <a:lnTo>
                    <a:pt x="218" y="126"/>
                  </a:lnTo>
                  <a:lnTo>
                    <a:pt x="220" y="124"/>
                  </a:lnTo>
                  <a:lnTo>
                    <a:pt x="220" y="122"/>
                  </a:lnTo>
                  <a:lnTo>
                    <a:pt x="218" y="120"/>
                  </a:lnTo>
                  <a:lnTo>
                    <a:pt x="218" y="118"/>
                  </a:lnTo>
                  <a:lnTo>
                    <a:pt x="214" y="116"/>
                  </a:lnTo>
                  <a:lnTo>
                    <a:pt x="208" y="116"/>
                  </a:lnTo>
                  <a:lnTo>
                    <a:pt x="208" y="104"/>
                  </a:lnTo>
                  <a:lnTo>
                    <a:pt x="206" y="104"/>
                  </a:lnTo>
                  <a:lnTo>
                    <a:pt x="204" y="102"/>
                  </a:lnTo>
                  <a:lnTo>
                    <a:pt x="200" y="102"/>
                  </a:lnTo>
                  <a:lnTo>
                    <a:pt x="196" y="98"/>
                  </a:lnTo>
                  <a:lnTo>
                    <a:pt x="196" y="96"/>
                  </a:lnTo>
                  <a:lnTo>
                    <a:pt x="196" y="96"/>
                  </a:lnTo>
                  <a:lnTo>
                    <a:pt x="194" y="94"/>
                  </a:lnTo>
                  <a:lnTo>
                    <a:pt x="192" y="92"/>
                  </a:lnTo>
                  <a:lnTo>
                    <a:pt x="190" y="92"/>
                  </a:lnTo>
                  <a:lnTo>
                    <a:pt x="186" y="94"/>
                  </a:lnTo>
                  <a:lnTo>
                    <a:pt x="186" y="94"/>
                  </a:lnTo>
                  <a:lnTo>
                    <a:pt x="184" y="94"/>
                  </a:lnTo>
                  <a:lnTo>
                    <a:pt x="182" y="96"/>
                  </a:lnTo>
                  <a:lnTo>
                    <a:pt x="180" y="96"/>
                  </a:lnTo>
                  <a:lnTo>
                    <a:pt x="178" y="96"/>
                  </a:lnTo>
                  <a:lnTo>
                    <a:pt x="176" y="96"/>
                  </a:lnTo>
                  <a:lnTo>
                    <a:pt x="176" y="94"/>
                  </a:lnTo>
                  <a:lnTo>
                    <a:pt x="178" y="90"/>
                  </a:lnTo>
                  <a:lnTo>
                    <a:pt x="178" y="90"/>
                  </a:lnTo>
                  <a:lnTo>
                    <a:pt x="178" y="88"/>
                  </a:lnTo>
                  <a:lnTo>
                    <a:pt x="180" y="86"/>
                  </a:lnTo>
                  <a:lnTo>
                    <a:pt x="180" y="84"/>
                  </a:lnTo>
                  <a:lnTo>
                    <a:pt x="180" y="82"/>
                  </a:lnTo>
                  <a:lnTo>
                    <a:pt x="178" y="78"/>
                  </a:lnTo>
                  <a:lnTo>
                    <a:pt x="176" y="78"/>
                  </a:lnTo>
                  <a:lnTo>
                    <a:pt x="172" y="76"/>
                  </a:lnTo>
                  <a:lnTo>
                    <a:pt x="172" y="76"/>
                  </a:lnTo>
                  <a:lnTo>
                    <a:pt x="170" y="78"/>
                  </a:lnTo>
                  <a:lnTo>
                    <a:pt x="168" y="78"/>
                  </a:lnTo>
                  <a:lnTo>
                    <a:pt x="166" y="78"/>
                  </a:lnTo>
                  <a:lnTo>
                    <a:pt x="164" y="76"/>
                  </a:lnTo>
                  <a:lnTo>
                    <a:pt x="160" y="74"/>
                  </a:lnTo>
                  <a:lnTo>
                    <a:pt x="156" y="70"/>
                  </a:lnTo>
                  <a:lnTo>
                    <a:pt x="152" y="62"/>
                  </a:lnTo>
                  <a:lnTo>
                    <a:pt x="150" y="58"/>
                  </a:lnTo>
                  <a:lnTo>
                    <a:pt x="144" y="54"/>
                  </a:lnTo>
                  <a:lnTo>
                    <a:pt x="132" y="48"/>
                  </a:lnTo>
                  <a:lnTo>
                    <a:pt x="114" y="46"/>
                  </a:lnTo>
                  <a:lnTo>
                    <a:pt x="114" y="46"/>
                  </a:lnTo>
                  <a:lnTo>
                    <a:pt x="112" y="46"/>
                  </a:lnTo>
                  <a:lnTo>
                    <a:pt x="108" y="48"/>
                  </a:lnTo>
                  <a:lnTo>
                    <a:pt x="106" y="48"/>
                  </a:lnTo>
                  <a:lnTo>
                    <a:pt x="102" y="48"/>
                  </a:lnTo>
                  <a:lnTo>
                    <a:pt x="98" y="48"/>
                  </a:lnTo>
                  <a:lnTo>
                    <a:pt x="96" y="44"/>
                  </a:lnTo>
                  <a:lnTo>
                    <a:pt x="94" y="38"/>
                  </a:lnTo>
                  <a:lnTo>
                    <a:pt x="78" y="44"/>
                  </a:lnTo>
                  <a:lnTo>
                    <a:pt x="78" y="42"/>
                  </a:lnTo>
                  <a:lnTo>
                    <a:pt x="80" y="40"/>
                  </a:lnTo>
                  <a:lnTo>
                    <a:pt x="82" y="34"/>
                  </a:lnTo>
                  <a:lnTo>
                    <a:pt x="82" y="28"/>
                  </a:lnTo>
                  <a:lnTo>
                    <a:pt x="82" y="26"/>
                  </a:lnTo>
                  <a:lnTo>
                    <a:pt x="84" y="24"/>
                  </a:lnTo>
                  <a:lnTo>
                    <a:pt x="84" y="20"/>
                  </a:lnTo>
                  <a:lnTo>
                    <a:pt x="84" y="16"/>
                  </a:lnTo>
                  <a:lnTo>
                    <a:pt x="86" y="12"/>
                  </a:lnTo>
                  <a:lnTo>
                    <a:pt x="84" y="8"/>
                  </a:lnTo>
                  <a:lnTo>
                    <a:pt x="82" y="6"/>
                  </a:lnTo>
                  <a:lnTo>
                    <a:pt x="80" y="4"/>
                  </a:lnTo>
                  <a:lnTo>
                    <a:pt x="78" y="4"/>
                  </a:lnTo>
                  <a:lnTo>
                    <a:pt x="76" y="4"/>
                  </a:lnTo>
                  <a:lnTo>
                    <a:pt x="72" y="6"/>
                  </a:lnTo>
                  <a:lnTo>
                    <a:pt x="68" y="8"/>
                  </a:lnTo>
                  <a:lnTo>
                    <a:pt x="64" y="12"/>
                  </a:lnTo>
                  <a:lnTo>
                    <a:pt x="60" y="16"/>
                  </a:lnTo>
                  <a:lnTo>
                    <a:pt x="56" y="24"/>
                  </a:lnTo>
                  <a:lnTo>
                    <a:pt x="56" y="28"/>
                  </a:lnTo>
                  <a:lnTo>
                    <a:pt x="54" y="36"/>
                  </a:lnTo>
                  <a:lnTo>
                    <a:pt x="54" y="46"/>
                  </a:lnTo>
                  <a:lnTo>
                    <a:pt x="56" y="58"/>
                  </a:lnTo>
                  <a:lnTo>
                    <a:pt x="72" y="78"/>
                  </a:lnTo>
                  <a:lnTo>
                    <a:pt x="72" y="78"/>
                  </a:lnTo>
                  <a:lnTo>
                    <a:pt x="72" y="80"/>
                  </a:lnTo>
                  <a:lnTo>
                    <a:pt x="72" y="84"/>
                  </a:lnTo>
                  <a:lnTo>
                    <a:pt x="72" y="86"/>
                  </a:lnTo>
                  <a:lnTo>
                    <a:pt x="72" y="90"/>
                  </a:lnTo>
                  <a:lnTo>
                    <a:pt x="72" y="92"/>
                  </a:lnTo>
                  <a:lnTo>
                    <a:pt x="70" y="92"/>
                  </a:lnTo>
                  <a:lnTo>
                    <a:pt x="68" y="90"/>
                  </a:lnTo>
                  <a:lnTo>
                    <a:pt x="64" y="86"/>
                  </a:lnTo>
                  <a:lnTo>
                    <a:pt x="56" y="76"/>
                  </a:lnTo>
                  <a:lnTo>
                    <a:pt x="48" y="60"/>
                  </a:lnTo>
                  <a:lnTo>
                    <a:pt x="44" y="38"/>
                  </a:lnTo>
                  <a:lnTo>
                    <a:pt x="44" y="32"/>
                  </a:lnTo>
                  <a:lnTo>
                    <a:pt x="46" y="20"/>
                  </a:lnTo>
                  <a:lnTo>
                    <a:pt x="52" y="4"/>
                  </a:lnTo>
                  <a:lnTo>
                    <a:pt x="52" y="2"/>
                  </a:lnTo>
                  <a:lnTo>
                    <a:pt x="48" y="0"/>
                  </a:lnTo>
                  <a:lnTo>
                    <a:pt x="40" y="0"/>
                  </a:lnTo>
                  <a:lnTo>
                    <a:pt x="32" y="4"/>
                  </a:lnTo>
                  <a:lnTo>
                    <a:pt x="18" y="14"/>
                  </a:lnTo>
                  <a:lnTo>
                    <a:pt x="16" y="18"/>
                  </a:lnTo>
                  <a:lnTo>
                    <a:pt x="10" y="30"/>
                  </a:lnTo>
                  <a:lnTo>
                    <a:pt x="4" y="42"/>
                  </a:lnTo>
                  <a:lnTo>
                    <a:pt x="2" y="56"/>
                  </a:lnTo>
                  <a:lnTo>
                    <a:pt x="2" y="56"/>
                  </a:lnTo>
                  <a:lnTo>
                    <a:pt x="2" y="58"/>
                  </a:lnTo>
                  <a:lnTo>
                    <a:pt x="0" y="58"/>
                  </a:lnTo>
                  <a:lnTo>
                    <a:pt x="0" y="60"/>
                  </a:lnTo>
                  <a:lnTo>
                    <a:pt x="2" y="64"/>
                  </a:lnTo>
                  <a:lnTo>
                    <a:pt x="4" y="68"/>
                  </a:lnTo>
                  <a:lnTo>
                    <a:pt x="6" y="72"/>
                  </a:lnTo>
                  <a:lnTo>
                    <a:pt x="12" y="80"/>
                  </a:lnTo>
                  <a:lnTo>
                    <a:pt x="18" y="88"/>
                  </a:lnTo>
                  <a:lnTo>
                    <a:pt x="22" y="98"/>
                  </a:lnTo>
                  <a:lnTo>
                    <a:pt x="24" y="104"/>
                  </a:lnTo>
                  <a:lnTo>
                    <a:pt x="22" y="108"/>
                  </a:lnTo>
                  <a:lnTo>
                    <a:pt x="26" y="112"/>
                  </a:lnTo>
                  <a:lnTo>
                    <a:pt x="26" y="112"/>
                  </a:lnTo>
                  <a:lnTo>
                    <a:pt x="28" y="110"/>
                  </a:lnTo>
                  <a:lnTo>
                    <a:pt x="30" y="108"/>
                  </a:lnTo>
                  <a:lnTo>
                    <a:pt x="32" y="108"/>
                  </a:lnTo>
                  <a:lnTo>
                    <a:pt x="36" y="110"/>
                  </a:lnTo>
                  <a:lnTo>
                    <a:pt x="40" y="112"/>
                  </a:lnTo>
                  <a:lnTo>
                    <a:pt x="48" y="118"/>
                  </a:lnTo>
                  <a:lnTo>
                    <a:pt x="62" y="122"/>
                  </a:lnTo>
                  <a:lnTo>
                    <a:pt x="80" y="12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88" name="Freeform 349"/>
            <p:cNvSpPr/>
            <p:nvPr/>
          </p:nvSpPr>
          <p:spPr bwMode="gray">
            <a:xfrm>
              <a:off x="4351" y="1992"/>
              <a:ext cx="80" cy="58"/>
            </a:xfrm>
            <a:custGeom>
              <a:avLst/>
              <a:gdLst/>
              <a:ahLst/>
              <a:cxnLst>
                <a:cxn ang="0">
                  <a:pos x="6" y="36"/>
                </a:cxn>
                <a:cxn ang="0">
                  <a:pos x="0" y="46"/>
                </a:cxn>
                <a:cxn ang="0">
                  <a:pos x="2" y="46"/>
                </a:cxn>
                <a:cxn ang="0">
                  <a:pos x="4" y="44"/>
                </a:cxn>
                <a:cxn ang="0">
                  <a:pos x="6" y="44"/>
                </a:cxn>
                <a:cxn ang="0">
                  <a:pos x="10" y="44"/>
                </a:cxn>
                <a:cxn ang="0">
                  <a:pos x="12" y="44"/>
                </a:cxn>
                <a:cxn ang="0">
                  <a:pos x="14" y="46"/>
                </a:cxn>
                <a:cxn ang="0">
                  <a:pos x="16" y="48"/>
                </a:cxn>
                <a:cxn ang="0">
                  <a:pos x="16" y="50"/>
                </a:cxn>
                <a:cxn ang="0">
                  <a:pos x="16" y="52"/>
                </a:cxn>
                <a:cxn ang="0">
                  <a:pos x="18" y="54"/>
                </a:cxn>
                <a:cxn ang="0">
                  <a:pos x="20" y="56"/>
                </a:cxn>
                <a:cxn ang="0">
                  <a:pos x="22" y="58"/>
                </a:cxn>
                <a:cxn ang="0">
                  <a:pos x="26" y="58"/>
                </a:cxn>
                <a:cxn ang="0">
                  <a:pos x="30" y="58"/>
                </a:cxn>
                <a:cxn ang="0">
                  <a:pos x="34" y="56"/>
                </a:cxn>
                <a:cxn ang="0">
                  <a:pos x="54" y="44"/>
                </a:cxn>
                <a:cxn ang="0">
                  <a:pos x="72" y="48"/>
                </a:cxn>
                <a:cxn ang="0">
                  <a:pos x="80" y="42"/>
                </a:cxn>
                <a:cxn ang="0">
                  <a:pos x="80" y="40"/>
                </a:cxn>
                <a:cxn ang="0">
                  <a:pos x="78" y="38"/>
                </a:cxn>
                <a:cxn ang="0">
                  <a:pos x="74" y="34"/>
                </a:cxn>
                <a:cxn ang="0">
                  <a:pos x="70" y="30"/>
                </a:cxn>
                <a:cxn ang="0">
                  <a:pos x="66" y="26"/>
                </a:cxn>
                <a:cxn ang="0">
                  <a:pos x="60" y="24"/>
                </a:cxn>
                <a:cxn ang="0">
                  <a:pos x="60" y="24"/>
                </a:cxn>
                <a:cxn ang="0">
                  <a:pos x="58" y="22"/>
                </a:cxn>
                <a:cxn ang="0">
                  <a:pos x="54" y="20"/>
                </a:cxn>
                <a:cxn ang="0">
                  <a:pos x="50" y="16"/>
                </a:cxn>
                <a:cxn ang="0">
                  <a:pos x="46" y="14"/>
                </a:cxn>
                <a:cxn ang="0">
                  <a:pos x="42" y="12"/>
                </a:cxn>
                <a:cxn ang="0">
                  <a:pos x="38" y="10"/>
                </a:cxn>
                <a:cxn ang="0">
                  <a:pos x="34" y="10"/>
                </a:cxn>
                <a:cxn ang="0">
                  <a:pos x="32" y="0"/>
                </a:cxn>
                <a:cxn ang="0">
                  <a:pos x="22" y="14"/>
                </a:cxn>
                <a:cxn ang="0">
                  <a:pos x="20" y="14"/>
                </a:cxn>
                <a:cxn ang="0">
                  <a:pos x="18" y="14"/>
                </a:cxn>
                <a:cxn ang="0">
                  <a:pos x="16" y="16"/>
                </a:cxn>
                <a:cxn ang="0">
                  <a:pos x="12" y="18"/>
                </a:cxn>
                <a:cxn ang="0">
                  <a:pos x="10" y="20"/>
                </a:cxn>
                <a:cxn ang="0">
                  <a:pos x="6" y="24"/>
                </a:cxn>
                <a:cxn ang="0">
                  <a:pos x="6" y="30"/>
                </a:cxn>
                <a:cxn ang="0">
                  <a:pos x="6" y="36"/>
                </a:cxn>
              </a:cxnLst>
              <a:rect l="0" t="0" r="r" b="b"/>
              <a:pathLst>
                <a:path w="80" h="58">
                  <a:moveTo>
                    <a:pt x="6" y="36"/>
                  </a:moveTo>
                  <a:lnTo>
                    <a:pt x="0" y="46"/>
                  </a:lnTo>
                  <a:lnTo>
                    <a:pt x="2" y="46"/>
                  </a:lnTo>
                  <a:lnTo>
                    <a:pt x="4" y="44"/>
                  </a:lnTo>
                  <a:lnTo>
                    <a:pt x="6" y="44"/>
                  </a:lnTo>
                  <a:lnTo>
                    <a:pt x="10" y="44"/>
                  </a:lnTo>
                  <a:lnTo>
                    <a:pt x="12" y="44"/>
                  </a:lnTo>
                  <a:lnTo>
                    <a:pt x="14" y="46"/>
                  </a:lnTo>
                  <a:lnTo>
                    <a:pt x="16" y="48"/>
                  </a:lnTo>
                  <a:lnTo>
                    <a:pt x="16" y="50"/>
                  </a:lnTo>
                  <a:lnTo>
                    <a:pt x="16" y="52"/>
                  </a:lnTo>
                  <a:lnTo>
                    <a:pt x="18" y="54"/>
                  </a:lnTo>
                  <a:lnTo>
                    <a:pt x="20" y="56"/>
                  </a:lnTo>
                  <a:lnTo>
                    <a:pt x="22" y="58"/>
                  </a:lnTo>
                  <a:lnTo>
                    <a:pt x="26" y="58"/>
                  </a:lnTo>
                  <a:lnTo>
                    <a:pt x="30" y="58"/>
                  </a:lnTo>
                  <a:lnTo>
                    <a:pt x="34" y="56"/>
                  </a:lnTo>
                  <a:lnTo>
                    <a:pt x="54" y="44"/>
                  </a:lnTo>
                  <a:lnTo>
                    <a:pt x="72" y="48"/>
                  </a:lnTo>
                  <a:lnTo>
                    <a:pt x="80" y="42"/>
                  </a:lnTo>
                  <a:lnTo>
                    <a:pt x="80" y="40"/>
                  </a:lnTo>
                  <a:lnTo>
                    <a:pt x="78" y="38"/>
                  </a:lnTo>
                  <a:lnTo>
                    <a:pt x="74" y="34"/>
                  </a:lnTo>
                  <a:lnTo>
                    <a:pt x="70" y="30"/>
                  </a:lnTo>
                  <a:lnTo>
                    <a:pt x="66" y="26"/>
                  </a:lnTo>
                  <a:lnTo>
                    <a:pt x="60" y="24"/>
                  </a:lnTo>
                  <a:lnTo>
                    <a:pt x="60" y="24"/>
                  </a:lnTo>
                  <a:lnTo>
                    <a:pt x="58" y="22"/>
                  </a:lnTo>
                  <a:lnTo>
                    <a:pt x="54" y="20"/>
                  </a:lnTo>
                  <a:lnTo>
                    <a:pt x="50" y="16"/>
                  </a:lnTo>
                  <a:lnTo>
                    <a:pt x="46" y="14"/>
                  </a:lnTo>
                  <a:lnTo>
                    <a:pt x="42" y="12"/>
                  </a:lnTo>
                  <a:lnTo>
                    <a:pt x="38" y="10"/>
                  </a:lnTo>
                  <a:lnTo>
                    <a:pt x="34" y="10"/>
                  </a:lnTo>
                  <a:lnTo>
                    <a:pt x="32" y="0"/>
                  </a:lnTo>
                  <a:lnTo>
                    <a:pt x="22" y="14"/>
                  </a:lnTo>
                  <a:lnTo>
                    <a:pt x="20" y="14"/>
                  </a:lnTo>
                  <a:lnTo>
                    <a:pt x="18" y="14"/>
                  </a:lnTo>
                  <a:lnTo>
                    <a:pt x="16" y="16"/>
                  </a:lnTo>
                  <a:lnTo>
                    <a:pt x="12" y="18"/>
                  </a:lnTo>
                  <a:lnTo>
                    <a:pt x="10" y="20"/>
                  </a:lnTo>
                  <a:lnTo>
                    <a:pt x="6" y="24"/>
                  </a:lnTo>
                  <a:lnTo>
                    <a:pt x="6" y="30"/>
                  </a:lnTo>
                  <a:lnTo>
                    <a:pt x="6" y="3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89" name="Freeform 350"/>
            <p:cNvSpPr/>
            <p:nvPr/>
          </p:nvSpPr>
          <p:spPr bwMode="gray">
            <a:xfrm>
              <a:off x="4149" y="1668"/>
              <a:ext cx="84" cy="122"/>
            </a:xfrm>
            <a:custGeom>
              <a:avLst/>
              <a:gdLst/>
              <a:ahLst/>
              <a:cxnLst>
                <a:cxn ang="0">
                  <a:pos x="14" y="48"/>
                </a:cxn>
                <a:cxn ang="0">
                  <a:pos x="10" y="46"/>
                </a:cxn>
                <a:cxn ang="0">
                  <a:pos x="6" y="46"/>
                </a:cxn>
                <a:cxn ang="0">
                  <a:pos x="2" y="48"/>
                </a:cxn>
                <a:cxn ang="0">
                  <a:pos x="0" y="56"/>
                </a:cxn>
                <a:cxn ang="0">
                  <a:pos x="2" y="64"/>
                </a:cxn>
                <a:cxn ang="0">
                  <a:pos x="4" y="70"/>
                </a:cxn>
                <a:cxn ang="0">
                  <a:pos x="10" y="80"/>
                </a:cxn>
                <a:cxn ang="0">
                  <a:pos x="20" y="86"/>
                </a:cxn>
                <a:cxn ang="0">
                  <a:pos x="24" y="90"/>
                </a:cxn>
                <a:cxn ang="0">
                  <a:pos x="32" y="102"/>
                </a:cxn>
                <a:cxn ang="0">
                  <a:pos x="32" y="106"/>
                </a:cxn>
                <a:cxn ang="0">
                  <a:pos x="34" y="112"/>
                </a:cxn>
                <a:cxn ang="0">
                  <a:pos x="40" y="118"/>
                </a:cxn>
                <a:cxn ang="0">
                  <a:pos x="50" y="122"/>
                </a:cxn>
                <a:cxn ang="0">
                  <a:pos x="64" y="120"/>
                </a:cxn>
                <a:cxn ang="0">
                  <a:pos x="68" y="118"/>
                </a:cxn>
                <a:cxn ang="0">
                  <a:pos x="76" y="114"/>
                </a:cxn>
                <a:cxn ang="0">
                  <a:pos x="84" y="104"/>
                </a:cxn>
                <a:cxn ang="0">
                  <a:pos x="84" y="88"/>
                </a:cxn>
                <a:cxn ang="0">
                  <a:pos x="80" y="68"/>
                </a:cxn>
                <a:cxn ang="0">
                  <a:pos x="78" y="54"/>
                </a:cxn>
                <a:cxn ang="0">
                  <a:pos x="74" y="56"/>
                </a:cxn>
                <a:cxn ang="0">
                  <a:pos x="66" y="56"/>
                </a:cxn>
                <a:cxn ang="0">
                  <a:pos x="60" y="54"/>
                </a:cxn>
                <a:cxn ang="0">
                  <a:pos x="60" y="48"/>
                </a:cxn>
                <a:cxn ang="0">
                  <a:pos x="64" y="42"/>
                </a:cxn>
                <a:cxn ang="0">
                  <a:pos x="72" y="36"/>
                </a:cxn>
                <a:cxn ang="0">
                  <a:pos x="76" y="36"/>
                </a:cxn>
                <a:cxn ang="0">
                  <a:pos x="78" y="30"/>
                </a:cxn>
                <a:cxn ang="0">
                  <a:pos x="80" y="20"/>
                </a:cxn>
                <a:cxn ang="0">
                  <a:pos x="76" y="12"/>
                </a:cxn>
                <a:cxn ang="0">
                  <a:pos x="68" y="0"/>
                </a:cxn>
                <a:cxn ang="0">
                  <a:pos x="64" y="0"/>
                </a:cxn>
                <a:cxn ang="0">
                  <a:pos x="54" y="4"/>
                </a:cxn>
                <a:cxn ang="0">
                  <a:pos x="46" y="4"/>
                </a:cxn>
                <a:cxn ang="0">
                  <a:pos x="40" y="4"/>
                </a:cxn>
                <a:cxn ang="0">
                  <a:pos x="32" y="2"/>
                </a:cxn>
                <a:cxn ang="0">
                  <a:pos x="24" y="6"/>
                </a:cxn>
                <a:cxn ang="0">
                  <a:pos x="20" y="14"/>
                </a:cxn>
                <a:cxn ang="0">
                  <a:pos x="20" y="16"/>
                </a:cxn>
                <a:cxn ang="0">
                  <a:pos x="20" y="24"/>
                </a:cxn>
                <a:cxn ang="0">
                  <a:pos x="24" y="34"/>
                </a:cxn>
                <a:cxn ang="0">
                  <a:pos x="28" y="38"/>
                </a:cxn>
                <a:cxn ang="0">
                  <a:pos x="32" y="42"/>
                </a:cxn>
                <a:cxn ang="0">
                  <a:pos x="34" y="48"/>
                </a:cxn>
                <a:cxn ang="0">
                  <a:pos x="32" y="56"/>
                </a:cxn>
                <a:cxn ang="0">
                  <a:pos x="26" y="58"/>
                </a:cxn>
                <a:cxn ang="0">
                  <a:pos x="20" y="54"/>
                </a:cxn>
              </a:cxnLst>
              <a:rect l="0" t="0" r="r" b="b"/>
              <a:pathLst>
                <a:path w="84" h="122">
                  <a:moveTo>
                    <a:pt x="14" y="48"/>
                  </a:moveTo>
                  <a:lnTo>
                    <a:pt x="14" y="48"/>
                  </a:lnTo>
                  <a:lnTo>
                    <a:pt x="12" y="46"/>
                  </a:lnTo>
                  <a:lnTo>
                    <a:pt x="10" y="46"/>
                  </a:lnTo>
                  <a:lnTo>
                    <a:pt x="8" y="46"/>
                  </a:lnTo>
                  <a:lnTo>
                    <a:pt x="6" y="46"/>
                  </a:lnTo>
                  <a:lnTo>
                    <a:pt x="2" y="46"/>
                  </a:lnTo>
                  <a:lnTo>
                    <a:pt x="2" y="48"/>
                  </a:lnTo>
                  <a:lnTo>
                    <a:pt x="0" y="50"/>
                  </a:lnTo>
                  <a:lnTo>
                    <a:pt x="0" y="56"/>
                  </a:lnTo>
                  <a:lnTo>
                    <a:pt x="2" y="62"/>
                  </a:lnTo>
                  <a:lnTo>
                    <a:pt x="2" y="64"/>
                  </a:lnTo>
                  <a:lnTo>
                    <a:pt x="2" y="66"/>
                  </a:lnTo>
                  <a:lnTo>
                    <a:pt x="4" y="70"/>
                  </a:lnTo>
                  <a:lnTo>
                    <a:pt x="6" y="76"/>
                  </a:lnTo>
                  <a:lnTo>
                    <a:pt x="10" y="80"/>
                  </a:lnTo>
                  <a:lnTo>
                    <a:pt x="14" y="84"/>
                  </a:lnTo>
                  <a:lnTo>
                    <a:pt x="20" y="86"/>
                  </a:lnTo>
                  <a:lnTo>
                    <a:pt x="22" y="88"/>
                  </a:lnTo>
                  <a:lnTo>
                    <a:pt x="24" y="90"/>
                  </a:lnTo>
                  <a:lnTo>
                    <a:pt x="28" y="94"/>
                  </a:lnTo>
                  <a:lnTo>
                    <a:pt x="32" y="102"/>
                  </a:lnTo>
                  <a:lnTo>
                    <a:pt x="32" y="104"/>
                  </a:lnTo>
                  <a:lnTo>
                    <a:pt x="32" y="106"/>
                  </a:lnTo>
                  <a:lnTo>
                    <a:pt x="34" y="108"/>
                  </a:lnTo>
                  <a:lnTo>
                    <a:pt x="34" y="112"/>
                  </a:lnTo>
                  <a:lnTo>
                    <a:pt x="38" y="116"/>
                  </a:lnTo>
                  <a:lnTo>
                    <a:pt x="40" y="118"/>
                  </a:lnTo>
                  <a:lnTo>
                    <a:pt x="44" y="122"/>
                  </a:lnTo>
                  <a:lnTo>
                    <a:pt x="50" y="122"/>
                  </a:lnTo>
                  <a:lnTo>
                    <a:pt x="56" y="122"/>
                  </a:lnTo>
                  <a:lnTo>
                    <a:pt x="64" y="120"/>
                  </a:lnTo>
                  <a:lnTo>
                    <a:pt x="64" y="120"/>
                  </a:lnTo>
                  <a:lnTo>
                    <a:pt x="68" y="118"/>
                  </a:lnTo>
                  <a:lnTo>
                    <a:pt x="72" y="116"/>
                  </a:lnTo>
                  <a:lnTo>
                    <a:pt x="76" y="114"/>
                  </a:lnTo>
                  <a:lnTo>
                    <a:pt x="80" y="110"/>
                  </a:lnTo>
                  <a:lnTo>
                    <a:pt x="84" y="104"/>
                  </a:lnTo>
                  <a:lnTo>
                    <a:pt x="84" y="100"/>
                  </a:lnTo>
                  <a:lnTo>
                    <a:pt x="84" y="88"/>
                  </a:lnTo>
                  <a:lnTo>
                    <a:pt x="82" y="76"/>
                  </a:lnTo>
                  <a:lnTo>
                    <a:pt x="80" y="68"/>
                  </a:lnTo>
                  <a:lnTo>
                    <a:pt x="80" y="54"/>
                  </a:lnTo>
                  <a:lnTo>
                    <a:pt x="78" y="54"/>
                  </a:lnTo>
                  <a:lnTo>
                    <a:pt x="76" y="56"/>
                  </a:lnTo>
                  <a:lnTo>
                    <a:pt x="74" y="56"/>
                  </a:lnTo>
                  <a:lnTo>
                    <a:pt x="70" y="56"/>
                  </a:lnTo>
                  <a:lnTo>
                    <a:pt x="66" y="56"/>
                  </a:lnTo>
                  <a:lnTo>
                    <a:pt x="64" y="56"/>
                  </a:lnTo>
                  <a:lnTo>
                    <a:pt x="60" y="54"/>
                  </a:lnTo>
                  <a:lnTo>
                    <a:pt x="60" y="50"/>
                  </a:lnTo>
                  <a:lnTo>
                    <a:pt x="60" y="48"/>
                  </a:lnTo>
                  <a:lnTo>
                    <a:pt x="62" y="46"/>
                  </a:lnTo>
                  <a:lnTo>
                    <a:pt x="64" y="42"/>
                  </a:lnTo>
                  <a:lnTo>
                    <a:pt x="68" y="40"/>
                  </a:lnTo>
                  <a:lnTo>
                    <a:pt x="72" y="36"/>
                  </a:lnTo>
                  <a:lnTo>
                    <a:pt x="76" y="36"/>
                  </a:lnTo>
                  <a:lnTo>
                    <a:pt x="76" y="36"/>
                  </a:lnTo>
                  <a:lnTo>
                    <a:pt x="78" y="32"/>
                  </a:lnTo>
                  <a:lnTo>
                    <a:pt x="78" y="30"/>
                  </a:lnTo>
                  <a:lnTo>
                    <a:pt x="80" y="24"/>
                  </a:lnTo>
                  <a:lnTo>
                    <a:pt x="80" y="20"/>
                  </a:lnTo>
                  <a:lnTo>
                    <a:pt x="78" y="16"/>
                  </a:lnTo>
                  <a:lnTo>
                    <a:pt x="76" y="12"/>
                  </a:lnTo>
                  <a:lnTo>
                    <a:pt x="72" y="10"/>
                  </a:lnTo>
                  <a:lnTo>
                    <a:pt x="68" y="0"/>
                  </a:lnTo>
                  <a:lnTo>
                    <a:pt x="68" y="0"/>
                  </a:lnTo>
                  <a:lnTo>
                    <a:pt x="64" y="0"/>
                  </a:lnTo>
                  <a:lnTo>
                    <a:pt x="58" y="2"/>
                  </a:lnTo>
                  <a:lnTo>
                    <a:pt x="54" y="4"/>
                  </a:lnTo>
                  <a:lnTo>
                    <a:pt x="48" y="4"/>
                  </a:lnTo>
                  <a:lnTo>
                    <a:pt x="46" y="4"/>
                  </a:lnTo>
                  <a:lnTo>
                    <a:pt x="44" y="4"/>
                  </a:lnTo>
                  <a:lnTo>
                    <a:pt x="40" y="4"/>
                  </a:lnTo>
                  <a:lnTo>
                    <a:pt x="36" y="2"/>
                  </a:lnTo>
                  <a:lnTo>
                    <a:pt x="32" y="2"/>
                  </a:lnTo>
                  <a:lnTo>
                    <a:pt x="28" y="4"/>
                  </a:lnTo>
                  <a:lnTo>
                    <a:pt x="24" y="6"/>
                  </a:lnTo>
                  <a:lnTo>
                    <a:pt x="22" y="8"/>
                  </a:lnTo>
                  <a:lnTo>
                    <a:pt x="20" y="14"/>
                  </a:lnTo>
                  <a:lnTo>
                    <a:pt x="20" y="14"/>
                  </a:lnTo>
                  <a:lnTo>
                    <a:pt x="20" y="16"/>
                  </a:lnTo>
                  <a:lnTo>
                    <a:pt x="20" y="20"/>
                  </a:lnTo>
                  <a:lnTo>
                    <a:pt x="20" y="24"/>
                  </a:lnTo>
                  <a:lnTo>
                    <a:pt x="22" y="28"/>
                  </a:lnTo>
                  <a:lnTo>
                    <a:pt x="24" y="34"/>
                  </a:lnTo>
                  <a:lnTo>
                    <a:pt x="28" y="36"/>
                  </a:lnTo>
                  <a:lnTo>
                    <a:pt x="28" y="38"/>
                  </a:lnTo>
                  <a:lnTo>
                    <a:pt x="30" y="40"/>
                  </a:lnTo>
                  <a:lnTo>
                    <a:pt x="32" y="42"/>
                  </a:lnTo>
                  <a:lnTo>
                    <a:pt x="32" y="46"/>
                  </a:lnTo>
                  <a:lnTo>
                    <a:pt x="34" y="48"/>
                  </a:lnTo>
                  <a:lnTo>
                    <a:pt x="34" y="52"/>
                  </a:lnTo>
                  <a:lnTo>
                    <a:pt x="32" y="56"/>
                  </a:lnTo>
                  <a:lnTo>
                    <a:pt x="28" y="58"/>
                  </a:lnTo>
                  <a:lnTo>
                    <a:pt x="26" y="58"/>
                  </a:lnTo>
                  <a:lnTo>
                    <a:pt x="24" y="56"/>
                  </a:lnTo>
                  <a:lnTo>
                    <a:pt x="20" y="54"/>
                  </a:lnTo>
                  <a:lnTo>
                    <a:pt x="14" y="4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90" name="Freeform 351"/>
            <p:cNvSpPr/>
            <p:nvPr/>
          </p:nvSpPr>
          <p:spPr bwMode="gray">
            <a:xfrm>
              <a:off x="4293" y="1680"/>
              <a:ext cx="68" cy="106"/>
            </a:xfrm>
            <a:custGeom>
              <a:avLst/>
              <a:gdLst/>
              <a:ahLst/>
              <a:cxnLst>
                <a:cxn ang="0">
                  <a:pos x="32" y="0"/>
                </a:cxn>
                <a:cxn ang="0">
                  <a:pos x="26" y="0"/>
                </a:cxn>
                <a:cxn ang="0">
                  <a:pos x="20" y="4"/>
                </a:cxn>
                <a:cxn ang="0">
                  <a:pos x="20" y="4"/>
                </a:cxn>
                <a:cxn ang="0">
                  <a:pos x="18" y="2"/>
                </a:cxn>
                <a:cxn ang="0">
                  <a:pos x="16" y="2"/>
                </a:cxn>
                <a:cxn ang="0">
                  <a:pos x="12" y="8"/>
                </a:cxn>
                <a:cxn ang="0">
                  <a:pos x="8" y="16"/>
                </a:cxn>
                <a:cxn ang="0">
                  <a:pos x="4" y="22"/>
                </a:cxn>
                <a:cxn ang="0">
                  <a:pos x="0" y="30"/>
                </a:cxn>
                <a:cxn ang="0">
                  <a:pos x="2" y="32"/>
                </a:cxn>
                <a:cxn ang="0">
                  <a:pos x="4" y="38"/>
                </a:cxn>
                <a:cxn ang="0">
                  <a:pos x="2" y="46"/>
                </a:cxn>
                <a:cxn ang="0">
                  <a:pos x="2" y="48"/>
                </a:cxn>
                <a:cxn ang="0">
                  <a:pos x="2" y="54"/>
                </a:cxn>
                <a:cxn ang="0">
                  <a:pos x="4" y="66"/>
                </a:cxn>
                <a:cxn ang="0">
                  <a:pos x="8" y="104"/>
                </a:cxn>
                <a:cxn ang="0">
                  <a:pos x="10" y="106"/>
                </a:cxn>
                <a:cxn ang="0">
                  <a:pos x="16" y="106"/>
                </a:cxn>
                <a:cxn ang="0">
                  <a:pos x="20" y="104"/>
                </a:cxn>
                <a:cxn ang="0">
                  <a:pos x="24" y="98"/>
                </a:cxn>
                <a:cxn ang="0">
                  <a:pos x="26" y="90"/>
                </a:cxn>
                <a:cxn ang="0">
                  <a:pos x="24" y="86"/>
                </a:cxn>
                <a:cxn ang="0">
                  <a:pos x="22" y="78"/>
                </a:cxn>
                <a:cxn ang="0">
                  <a:pos x="24" y="72"/>
                </a:cxn>
                <a:cxn ang="0">
                  <a:pos x="30" y="68"/>
                </a:cxn>
                <a:cxn ang="0">
                  <a:pos x="36" y="68"/>
                </a:cxn>
                <a:cxn ang="0">
                  <a:pos x="40" y="66"/>
                </a:cxn>
                <a:cxn ang="0">
                  <a:pos x="48" y="62"/>
                </a:cxn>
                <a:cxn ang="0">
                  <a:pos x="54" y="52"/>
                </a:cxn>
                <a:cxn ang="0">
                  <a:pos x="56" y="48"/>
                </a:cxn>
                <a:cxn ang="0">
                  <a:pos x="62" y="38"/>
                </a:cxn>
                <a:cxn ang="0">
                  <a:pos x="64" y="24"/>
                </a:cxn>
                <a:cxn ang="0">
                  <a:pos x="64" y="22"/>
                </a:cxn>
                <a:cxn ang="0">
                  <a:pos x="68" y="18"/>
                </a:cxn>
                <a:cxn ang="0">
                  <a:pos x="68" y="12"/>
                </a:cxn>
                <a:cxn ang="0">
                  <a:pos x="62" y="8"/>
                </a:cxn>
                <a:cxn ang="0">
                  <a:pos x="56" y="8"/>
                </a:cxn>
                <a:cxn ang="0">
                  <a:pos x="48" y="8"/>
                </a:cxn>
                <a:cxn ang="0">
                  <a:pos x="40" y="6"/>
                </a:cxn>
                <a:cxn ang="0">
                  <a:pos x="34" y="0"/>
                </a:cxn>
              </a:cxnLst>
              <a:rect l="0" t="0" r="r" b="b"/>
              <a:pathLst>
                <a:path w="68" h="106">
                  <a:moveTo>
                    <a:pt x="34" y="0"/>
                  </a:moveTo>
                  <a:lnTo>
                    <a:pt x="32" y="0"/>
                  </a:lnTo>
                  <a:lnTo>
                    <a:pt x="30" y="0"/>
                  </a:lnTo>
                  <a:lnTo>
                    <a:pt x="26" y="0"/>
                  </a:lnTo>
                  <a:lnTo>
                    <a:pt x="22" y="2"/>
                  </a:lnTo>
                  <a:lnTo>
                    <a:pt x="20" y="4"/>
                  </a:lnTo>
                  <a:lnTo>
                    <a:pt x="20" y="4"/>
                  </a:lnTo>
                  <a:lnTo>
                    <a:pt x="20" y="4"/>
                  </a:lnTo>
                  <a:lnTo>
                    <a:pt x="20" y="2"/>
                  </a:lnTo>
                  <a:lnTo>
                    <a:pt x="18" y="2"/>
                  </a:lnTo>
                  <a:lnTo>
                    <a:pt x="18" y="2"/>
                  </a:lnTo>
                  <a:lnTo>
                    <a:pt x="16" y="2"/>
                  </a:lnTo>
                  <a:lnTo>
                    <a:pt x="14" y="4"/>
                  </a:lnTo>
                  <a:lnTo>
                    <a:pt x="12" y="8"/>
                  </a:lnTo>
                  <a:lnTo>
                    <a:pt x="8" y="16"/>
                  </a:lnTo>
                  <a:lnTo>
                    <a:pt x="8" y="16"/>
                  </a:lnTo>
                  <a:lnTo>
                    <a:pt x="6" y="20"/>
                  </a:lnTo>
                  <a:lnTo>
                    <a:pt x="4" y="22"/>
                  </a:lnTo>
                  <a:lnTo>
                    <a:pt x="2" y="26"/>
                  </a:lnTo>
                  <a:lnTo>
                    <a:pt x="0" y="30"/>
                  </a:lnTo>
                  <a:lnTo>
                    <a:pt x="0" y="30"/>
                  </a:lnTo>
                  <a:lnTo>
                    <a:pt x="2" y="32"/>
                  </a:lnTo>
                  <a:lnTo>
                    <a:pt x="4" y="36"/>
                  </a:lnTo>
                  <a:lnTo>
                    <a:pt x="4" y="38"/>
                  </a:lnTo>
                  <a:lnTo>
                    <a:pt x="4" y="42"/>
                  </a:lnTo>
                  <a:lnTo>
                    <a:pt x="2" y="46"/>
                  </a:lnTo>
                  <a:lnTo>
                    <a:pt x="2" y="48"/>
                  </a:lnTo>
                  <a:lnTo>
                    <a:pt x="2" y="48"/>
                  </a:lnTo>
                  <a:lnTo>
                    <a:pt x="2" y="50"/>
                  </a:lnTo>
                  <a:lnTo>
                    <a:pt x="2" y="54"/>
                  </a:lnTo>
                  <a:lnTo>
                    <a:pt x="2" y="60"/>
                  </a:lnTo>
                  <a:lnTo>
                    <a:pt x="4" y="66"/>
                  </a:lnTo>
                  <a:lnTo>
                    <a:pt x="6" y="74"/>
                  </a:lnTo>
                  <a:lnTo>
                    <a:pt x="8" y="104"/>
                  </a:lnTo>
                  <a:lnTo>
                    <a:pt x="8" y="104"/>
                  </a:lnTo>
                  <a:lnTo>
                    <a:pt x="10" y="106"/>
                  </a:lnTo>
                  <a:lnTo>
                    <a:pt x="12" y="106"/>
                  </a:lnTo>
                  <a:lnTo>
                    <a:pt x="16" y="106"/>
                  </a:lnTo>
                  <a:lnTo>
                    <a:pt x="18" y="106"/>
                  </a:lnTo>
                  <a:lnTo>
                    <a:pt x="20" y="104"/>
                  </a:lnTo>
                  <a:lnTo>
                    <a:pt x="24" y="102"/>
                  </a:lnTo>
                  <a:lnTo>
                    <a:pt x="24" y="98"/>
                  </a:lnTo>
                  <a:lnTo>
                    <a:pt x="26" y="90"/>
                  </a:lnTo>
                  <a:lnTo>
                    <a:pt x="26" y="90"/>
                  </a:lnTo>
                  <a:lnTo>
                    <a:pt x="24" y="88"/>
                  </a:lnTo>
                  <a:lnTo>
                    <a:pt x="24" y="86"/>
                  </a:lnTo>
                  <a:lnTo>
                    <a:pt x="24" y="82"/>
                  </a:lnTo>
                  <a:lnTo>
                    <a:pt x="22" y="78"/>
                  </a:lnTo>
                  <a:lnTo>
                    <a:pt x="22" y="76"/>
                  </a:lnTo>
                  <a:lnTo>
                    <a:pt x="24" y="72"/>
                  </a:lnTo>
                  <a:lnTo>
                    <a:pt x="26" y="70"/>
                  </a:lnTo>
                  <a:lnTo>
                    <a:pt x="30" y="68"/>
                  </a:lnTo>
                  <a:lnTo>
                    <a:pt x="34" y="68"/>
                  </a:lnTo>
                  <a:lnTo>
                    <a:pt x="36" y="68"/>
                  </a:lnTo>
                  <a:lnTo>
                    <a:pt x="38" y="68"/>
                  </a:lnTo>
                  <a:lnTo>
                    <a:pt x="40" y="66"/>
                  </a:lnTo>
                  <a:lnTo>
                    <a:pt x="44" y="66"/>
                  </a:lnTo>
                  <a:lnTo>
                    <a:pt x="48" y="62"/>
                  </a:lnTo>
                  <a:lnTo>
                    <a:pt x="52" y="58"/>
                  </a:lnTo>
                  <a:lnTo>
                    <a:pt x="54" y="52"/>
                  </a:lnTo>
                  <a:lnTo>
                    <a:pt x="54" y="50"/>
                  </a:lnTo>
                  <a:lnTo>
                    <a:pt x="56" y="48"/>
                  </a:lnTo>
                  <a:lnTo>
                    <a:pt x="60" y="42"/>
                  </a:lnTo>
                  <a:lnTo>
                    <a:pt x="62" y="38"/>
                  </a:lnTo>
                  <a:lnTo>
                    <a:pt x="62" y="30"/>
                  </a:lnTo>
                  <a:lnTo>
                    <a:pt x="64" y="24"/>
                  </a:lnTo>
                  <a:lnTo>
                    <a:pt x="64" y="24"/>
                  </a:lnTo>
                  <a:lnTo>
                    <a:pt x="64" y="22"/>
                  </a:lnTo>
                  <a:lnTo>
                    <a:pt x="66" y="20"/>
                  </a:lnTo>
                  <a:lnTo>
                    <a:pt x="68" y="18"/>
                  </a:lnTo>
                  <a:lnTo>
                    <a:pt x="68" y="14"/>
                  </a:lnTo>
                  <a:lnTo>
                    <a:pt x="68" y="12"/>
                  </a:lnTo>
                  <a:lnTo>
                    <a:pt x="66" y="10"/>
                  </a:lnTo>
                  <a:lnTo>
                    <a:pt x="62" y="8"/>
                  </a:lnTo>
                  <a:lnTo>
                    <a:pt x="56" y="8"/>
                  </a:lnTo>
                  <a:lnTo>
                    <a:pt x="56" y="8"/>
                  </a:lnTo>
                  <a:lnTo>
                    <a:pt x="52" y="8"/>
                  </a:lnTo>
                  <a:lnTo>
                    <a:pt x="48" y="8"/>
                  </a:lnTo>
                  <a:lnTo>
                    <a:pt x="44" y="8"/>
                  </a:lnTo>
                  <a:lnTo>
                    <a:pt x="40" y="6"/>
                  </a:lnTo>
                  <a:lnTo>
                    <a:pt x="36" y="4"/>
                  </a:lnTo>
                  <a:lnTo>
                    <a:pt x="34"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91" name="Freeform 352"/>
            <p:cNvSpPr/>
            <p:nvPr/>
          </p:nvSpPr>
          <p:spPr bwMode="gray">
            <a:xfrm>
              <a:off x="3893" y="1652"/>
              <a:ext cx="104" cy="116"/>
            </a:xfrm>
            <a:custGeom>
              <a:avLst/>
              <a:gdLst/>
              <a:ahLst/>
              <a:cxnLst>
                <a:cxn ang="0">
                  <a:pos x="4" y="80"/>
                </a:cxn>
                <a:cxn ang="0">
                  <a:pos x="0" y="82"/>
                </a:cxn>
                <a:cxn ang="0">
                  <a:pos x="0" y="86"/>
                </a:cxn>
                <a:cxn ang="0">
                  <a:pos x="4" y="92"/>
                </a:cxn>
                <a:cxn ang="0">
                  <a:pos x="8" y="94"/>
                </a:cxn>
                <a:cxn ang="0">
                  <a:pos x="12" y="100"/>
                </a:cxn>
                <a:cxn ang="0">
                  <a:pos x="14" y="110"/>
                </a:cxn>
                <a:cxn ang="0">
                  <a:pos x="18" y="112"/>
                </a:cxn>
                <a:cxn ang="0">
                  <a:pos x="24" y="116"/>
                </a:cxn>
                <a:cxn ang="0">
                  <a:pos x="30" y="114"/>
                </a:cxn>
                <a:cxn ang="0">
                  <a:pos x="34" y="110"/>
                </a:cxn>
                <a:cxn ang="0">
                  <a:pos x="36" y="106"/>
                </a:cxn>
                <a:cxn ang="0">
                  <a:pos x="42" y="104"/>
                </a:cxn>
                <a:cxn ang="0">
                  <a:pos x="46" y="106"/>
                </a:cxn>
                <a:cxn ang="0">
                  <a:pos x="50" y="106"/>
                </a:cxn>
                <a:cxn ang="0">
                  <a:pos x="54" y="102"/>
                </a:cxn>
                <a:cxn ang="0">
                  <a:pos x="56" y="92"/>
                </a:cxn>
                <a:cxn ang="0">
                  <a:pos x="60" y="74"/>
                </a:cxn>
                <a:cxn ang="0">
                  <a:pos x="82" y="48"/>
                </a:cxn>
                <a:cxn ang="0">
                  <a:pos x="104" y="32"/>
                </a:cxn>
                <a:cxn ang="0">
                  <a:pos x="104" y="32"/>
                </a:cxn>
                <a:cxn ang="0">
                  <a:pos x="98" y="28"/>
                </a:cxn>
                <a:cxn ang="0">
                  <a:pos x="88" y="20"/>
                </a:cxn>
                <a:cxn ang="0">
                  <a:pos x="88" y="18"/>
                </a:cxn>
                <a:cxn ang="0">
                  <a:pos x="84" y="14"/>
                </a:cxn>
                <a:cxn ang="0">
                  <a:pos x="78" y="14"/>
                </a:cxn>
                <a:cxn ang="0">
                  <a:pos x="72" y="20"/>
                </a:cxn>
                <a:cxn ang="0">
                  <a:pos x="70" y="20"/>
                </a:cxn>
                <a:cxn ang="0">
                  <a:pos x="68" y="22"/>
                </a:cxn>
                <a:cxn ang="0">
                  <a:pos x="66" y="16"/>
                </a:cxn>
                <a:cxn ang="0">
                  <a:pos x="64" y="14"/>
                </a:cxn>
                <a:cxn ang="0">
                  <a:pos x="60" y="10"/>
                </a:cxn>
                <a:cxn ang="0">
                  <a:pos x="56" y="8"/>
                </a:cxn>
                <a:cxn ang="0">
                  <a:pos x="50" y="12"/>
                </a:cxn>
                <a:cxn ang="0">
                  <a:pos x="42" y="10"/>
                </a:cxn>
                <a:cxn ang="0">
                  <a:pos x="44" y="6"/>
                </a:cxn>
                <a:cxn ang="0">
                  <a:pos x="46" y="2"/>
                </a:cxn>
                <a:cxn ang="0">
                  <a:pos x="42" y="0"/>
                </a:cxn>
                <a:cxn ang="0">
                  <a:pos x="34" y="2"/>
                </a:cxn>
                <a:cxn ang="0">
                  <a:pos x="28" y="6"/>
                </a:cxn>
                <a:cxn ang="0">
                  <a:pos x="26" y="10"/>
                </a:cxn>
                <a:cxn ang="0">
                  <a:pos x="26" y="10"/>
                </a:cxn>
                <a:cxn ang="0">
                  <a:pos x="22" y="10"/>
                </a:cxn>
                <a:cxn ang="0">
                  <a:pos x="18" y="10"/>
                </a:cxn>
                <a:cxn ang="0">
                  <a:pos x="16" y="14"/>
                </a:cxn>
                <a:cxn ang="0">
                  <a:pos x="14" y="24"/>
                </a:cxn>
                <a:cxn ang="0">
                  <a:pos x="16" y="28"/>
                </a:cxn>
                <a:cxn ang="0">
                  <a:pos x="18" y="34"/>
                </a:cxn>
                <a:cxn ang="0">
                  <a:pos x="16" y="40"/>
                </a:cxn>
                <a:cxn ang="0">
                  <a:pos x="14" y="44"/>
                </a:cxn>
                <a:cxn ang="0">
                  <a:pos x="8" y="54"/>
                </a:cxn>
                <a:cxn ang="0">
                  <a:pos x="4" y="80"/>
                </a:cxn>
              </a:cxnLst>
              <a:rect l="0" t="0" r="r" b="b"/>
              <a:pathLst>
                <a:path w="104" h="116">
                  <a:moveTo>
                    <a:pt x="4" y="80"/>
                  </a:moveTo>
                  <a:lnTo>
                    <a:pt x="4" y="80"/>
                  </a:lnTo>
                  <a:lnTo>
                    <a:pt x="2" y="80"/>
                  </a:lnTo>
                  <a:lnTo>
                    <a:pt x="0" y="82"/>
                  </a:lnTo>
                  <a:lnTo>
                    <a:pt x="0" y="84"/>
                  </a:lnTo>
                  <a:lnTo>
                    <a:pt x="0" y="86"/>
                  </a:lnTo>
                  <a:lnTo>
                    <a:pt x="0" y="90"/>
                  </a:lnTo>
                  <a:lnTo>
                    <a:pt x="4" y="92"/>
                  </a:lnTo>
                  <a:lnTo>
                    <a:pt x="6" y="94"/>
                  </a:lnTo>
                  <a:lnTo>
                    <a:pt x="8" y="94"/>
                  </a:lnTo>
                  <a:lnTo>
                    <a:pt x="10" y="96"/>
                  </a:lnTo>
                  <a:lnTo>
                    <a:pt x="12" y="100"/>
                  </a:lnTo>
                  <a:lnTo>
                    <a:pt x="14" y="104"/>
                  </a:lnTo>
                  <a:lnTo>
                    <a:pt x="14" y="110"/>
                  </a:lnTo>
                  <a:lnTo>
                    <a:pt x="16" y="110"/>
                  </a:lnTo>
                  <a:lnTo>
                    <a:pt x="18" y="112"/>
                  </a:lnTo>
                  <a:lnTo>
                    <a:pt x="20" y="114"/>
                  </a:lnTo>
                  <a:lnTo>
                    <a:pt x="24" y="116"/>
                  </a:lnTo>
                  <a:lnTo>
                    <a:pt x="28" y="116"/>
                  </a:lnTo>
                  <a:lnTo>
                    <a:pt x="30" y="114"/>
                  </a:lnTo>
                  <a:lnTo>
                    <a:pt x="34" y="110"/>
                  </a:lnTo>
                  <a:lnTo>
                    <a:pt x="34" y="110"/>
                  </a:lnTo>
                  <a:lnTo>
                    <a:pt x="34" y="108"/>
                  </a:lnTo>
                  <a:lnTo>
                    <a:pt x="36" y="106"/>
                  </a:lnTo>
                  <a:lnTo>
                    <a:pt x="38" y="106"/>
                  </a:lnTo>
                  <a:lnTo>
                    <a:pt x="42" y="104"/>
                  </a:lnTo>
                  <a:lnTo>
                    <a:pt x="46" y="106"/>
                  </a:lnTo>
                  <a:lnTo>
                    <a:pt x="46" y="106"/>
                  </a:lnTo>
                  <a:lnTo>
                    <a:pt x="48" y="106"/>
                  </a:lnTo>
                  <a:lnTo>
                    <a:pt x="50" y="106"/>
                  </a:lnTo>
                  <a:lnTo>
                    <a:pt x="52" y="104"/>
                  </a:lnTo>
                  <a:lnTo>
                    <a:pt x="54" y="102"/>
                  </a:lnTo>
                  <a:lnTo>
                    <a:pt x="54" y="98"/>
                  </a:lnTo>
                  <a:lnTo>
                    <a:pt x="56" y="92"/>
                  </a:lnTo>
                  <a:lnTo>
                    <a:pt x="56" y="88"/>
                  </a:lnTo>
                  <a:lnTo>
                    <a:pt x="60" y="74"/>
                  </a:lnTo>
                  <a:lnTo>
                    <a:pt x="68" y="60"/>
                  </a:lnTo>
                  <a:lnTo>
                    <a:pt x="82" y="48"/>
                  </a:lnTo>
                  <a:lnTo>
                    <a:pt x="104" y="40"/>
                  </a:lnTo>
                  <a:lnTo>
                    <a:pt x="104" y="32"/>
                  </a:lnTo>
                  <a:lnTo>
                    <a:pt x="104" y="32"/>
                  </a:lnTo>
                  <a:lnTo>
                    <a:pt x="104" y="32"/>
                  </a:lnTo>
                  <a:lnTo>
                    <a:pt x="102" y="30"/>
                  </a:lnTo>
                  <a:lnTo>
                    <a:pt x="98" y="28"/>
                  </a:lnTo>
                  <a:lnTo>
                    <a:pt x="94" y="26"/>
                  </a:lnTo>
                  <a:lnTo>
                    <a:pt x="88" y="20"/>
                  </a:lnTo>
                  <a:lnTo>
                    <a:pt x="88" y="20"/>
                  </a:lnTo>
                  <a:lnTo>
                    <a:pt x="88" y="18"/>
                  </a:lnTo>
                  <a:lnTo>
                    <a:pt x="86" y="16"/>
                  </a:lnTo>
                  <a:lnTo>
                    <a:pt x="84" y="14"/>
                  </a:lnTo>
                  <a:lnTo>
                    <a:pt x="82" y="14"/>
                  </a:lnTo>
                  <a:lnTo>
                    <a:pt x="78" y="14"/>
                  </a:lnTo>
                  <a:lnTo>
                    <a:pt x="76" y="16"/>
                  </a:lnTo>
                  <a:lnTo>
                    <a:pt x="72" y="20"/>
                  </a:lnTo>
                  <a:lnTo>
                    <a:pt x="72" y="20"/>
                  </a:lnTo>
                  <a:lnTo>
                    <a:pt x="70" y="20"/>
                  </a:lnTo>
                  <a:lnTo>
                    <a:pt x="70" y="22"/>
                  </a:lnTo>
                  <a:lnTo>
                    <a:pt x="68" y="22"/>
                  </a:lnTo>
                  <a:lnTo>
                    <a:pt x="66" y="20"/>
                  </a:lnTo>
                  <a:lnTo>
                    <a:pt x="66" y="16"/>
                  </a:lnTo>
                  <a:lnTo>
                    <a:pt x="66" y="16"/>
                  </a:lnTo>
                  <a:lnTo>
                    <a:pt x="64" y="14"/>
                  </a:lnTo>
                  <a:lnTo>
                    <a:pt x="62" y="12"/>
                  </a:lnTo>
                  <a:lnTo>
                    <a:pt x="60" y="10"/>
                  </a:lnTo>
                  <a:lnTo>
                    <a:pt x="58" y="8"/>
                  </a:lnTo>
                  <a:lnTo>
                    <a:pt x="56" y="8"/>
                  </a:lnTo>
                  <a:lnTo>
                    <a:pt x="52" y="8"/>
                  </a:lnTo>
                  <a:lnTo>
                    <a:pt x="50" y="12"/>
                  </a:lnTo>
                  <a:lnTo>
                    <a:pt x="42" y="10"/>
                  </a:lnTo>
                  <a:lnTo>
                    <a:pt x="42" y="10"/>
                  </a:lnTo>
                  <a:lnTo>
                    <a:pt x="44" y="8"/>
                  </a:lnTo>
                  <a:lnTo>
                    <a:pt x="44" y="6"/>
                  </a:lnTo>
                  <a:lnTo>
                    <a:pt x="46" y="4"/>
                  </a:lnTo>
                  <a:lnTo>
                    <a:pt x="46" y="2"/>
                  </a:lnTo>
                  <a:lnTo>
                    <a:pt x="46" y="0"/>
                  </a:lnTo>
                  <a:lnTo>
                    <a:pt x="42" y="0"/>
                  </a:lnTo>
                  <a:lnTo>
                    <a:pt x="40" y="0"/>
                  </a:lnTo>
                  <a:lnTo>
                    <a:pt x="34" y="2"/>
                  </a:lnTo>
                  <a:lnTo>
                    <a:pt x="30" y="4"/>
                  </a:lnTo>
                  <a:lnTo>
                    <a:pt x="28" y="6"/>
                  </a:lnTo>
                  <a:lnTo>
                    <a:pt x="26" y="8"/>
                  </a:lnTo>
                  <a:lnTo>
                    <a:pt x="26" y="10"/>
                  </a:lnTo>
                  <a:lnTo>
                    <a:pt x="26" y="10"/>
                  </a:lnTo>
                  <a:lnTo>
                    <a:pt x="26" y="10"/>
                  </a:lnTo>
                  <a:lnTo>
                    <a:pt x="24" y="10"/>
                  </a:lnTo>
                  <a:lnTo>
                    <a:pt x="22" y="10"/>
                  </a:lnTo>
                  <a:lnTo>
                    <a:pt x="20" y="10"/>
                  </a:lnTo>
                  <a:lnTo>
                    <a:pt x="18" y="10"/>
                  </a:lnTo>
                  <a:lnTo>
                    <a:pt x="16" y="12"/>
                  </a:lnTo>
                  <a:lnTo>
                    <a:pt x="16" y="14"/>
                  </a:lnTo>
                  <a:lnTo>
                    <a:pt x="14" y="18"/>
                  </a:lnTo>
                  <a:lnTo>
                    <a:pt x="14" y="24"/>
                  </a:lnTo>
                  <a:lnTo>
                    <a:pt x="16" y="26"/>
                  </a:lnTo>
                  <a:lnTo>
                    <a:pt x="16" y="28"/>
                  </a:lnTo>
                  <a:lnTo>
                    <a:pt x="18" y="30"/>
                  </a:lnTo>
                  <a:lnTo>
                    <a:pt x="18" y="34"/>
                  </a:lnTo>
                  <a:lnTo>
                    <a:pt x="18" y="36"/>
                  </a:lnTo>
                  <a:lnTo>
                    <a:pt x="16" y="40"/>
                  </a:lnTo>
                  <a:lnTo>
                    <a:pt x="16" y="40"/>
                  </a:lnTo>
                  <a:lnTo>
                    <a:pt x="14" y="44"/>
                  </a:lnTo>
                  <a:lnTo>
                    <a:pt x="12" y="48"/>
                  </a:lnTo>
                  <a:lnTo>
                    <a:pt x="8" y="54"/>
                  </a:lnTo>
                  <a:lnTo>
                    <a:pt x="6" y="64"/>
                  </a:lnTo>
                  <a:lnTo>
                    <a:pt x="4" y="8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92" name="Freeform 353"/>
            <p:cNvSpPr/>
            <p:nvPr/>
          </p:nvSpPr>
          <p:spPr bwMode="gray">
            <a:xfrm>
              <a:off x="3949" y="1708"/>
              <a:ext cx="232" cy="186"/>
            </a:xfrm>
            <a:custGeom>
              <a:avLst/>
              <a:gdLst/>
              <a:ahLst/>
              <a:cxnLst>
                <a:cxn ang="0">
                  <a:pos x="32" y="76"/>
                </a:cxn>
                <a:cxn ang="0">
                  <a:pos x="44" y="74"/>
                </a:cxn>
                <a:cxn ang="0">
                  <a:pos x="46" y="78"/>
                </a:cxn>
                <a:cxn ang="0">
                  <a:pos x="36" y="86"/>
                </a:cxn>
                <a:cxn ang="0">
                  <a:pos x="24" y="86"/>
                </a:cxn>
                <a:cxn ang="0">
                  <a:pos x="10" y="88"/>
                </a:cxn>
                <a:cxn ang="0">
                  <a:pos x="8" y="100"/>
                </a:cxn>
                <a:cxn ang="0">
                  <a:pos x="20" y="104"/>
                </a:cxn>
                <a:cxn ang="0">
                  <a:pos x="54" y="104"/>
                </a:cxn>
                <a:cxn ang="0">
                  <a:pos x="86" y="114"/>
                </a:cxn>
                <a:cxn ang="0">
                  <a:pos x="86" y="124"/>
                </a:cxn>
                <a:cxn ang="0">
                  <a:pos x="76" y="132"/>
                </a:cxn>
                <a:cxn ang="0">
                  <a:pos x="64" y="128"/>
                </a:cxn>
                <a:cxn ang="0">
                  <a:pos x="42" y="132"/>
                </a:cxn>
                <a:cxn ang="0">
                  <a:pos x="32" y="130"/>
                </a:cxn>
                <a:cxn ang="0">
                  <a:pos x="22" y="138"/>
                </a:cxn>
                <a:cxn ang="0">
                  <a:pos x="24" y="148"/>
                </a:cxn>
                <a:cxn ang="0">
                  <a:pos x="48" y="160"/>
                </a:cxn>
                <a:cxn ang="0">
                  <a:pos x="62" y="168"/>
                </a:cxn>
                <a:cxn ang="0">
                  <a:pos x="76" y="184"/>
                </a:cxn>
                <a:cxn ang="0">
                  <a:pos x="146" y="162"/>
                </a:cxn>
                <a:cxn ang="0">
                  <a:pos x="160" y="162"/>
                </a:cxn>
                <a:cxn ang="0">
                  <a:pos x="176" y="170"/>
                </a:cxn>
                <a:cxn ang="0">
                  <a:pos x="184" y="170"/>
                </a:cxn>
                <a:cxn ang="0">
                  <a:pos x="190" y="170"/>
                </a:cxn>
                <a:cxn ang="0">
                  <a:pos x="202" y="168"/>
                </a:cxn>
                <a:cxn ang="0">
                  <a:pos x="210" y="160"/>
                </a:cxn>
                <a:cxn ang="0">
                  <a:pos x="208" y="154"/>
                </a:cxn>
                <a:cxn ang="0">
                  <a:pos x="196" y="152"/>
                </a:cxn>
                <a:cxn ang="0">
                  <a:pos x="196" y="146"/>
                </a:cxn>
                <a:cxn ang="0">
                  <a:pos x="208" y="142"/>
                </a:cxn>
                <a:cxn ang="0">
                  <a:pos x="226" y="142"/>
                </a:cxn>
                <a:cxn ang="0">
                  <a:pos x="232" y="138"/>
                </a:cxn>
                <a:cxn ang="0">
                  <a:pos x="226" y="126"/>
                </a:cxn>
                <a:cxn ang="0">
                  <a:pos x="202" y="116"/>
                </a:cxn>
                <a:cxn ang="0">
                  <a:pos x="174" y="78"/>
                </a:cxn>
                <a:cxn ang="0">
                  <a:pos x="166" y="28"/>
                </a:cxn>
                <a:cxn ang="0">
                  <a:pos x="148" y="20"/>
                </a:cxn>
                <a:cxn ang="0">
                  <a:pos x="140" y="36"/>
                </a:cxn>
                <a:cxn ang="0">
                  <a:pos x="124" y="22"/>
                </a:cxn>
                <a:cxn ang="0">
                  <a:pos x="116" y="18"/>
                </a:cxn>
                <a:cxn ang="0">
                  <a:pos x="106" y="30"/>
                </a:cxn>
                <a:cxn ang="0">
                  <a:pos x="96" y="20"/>
                </a:cxn>
                <a:cxn ang="0">
                  <a:pos x="86" y="6"/>
                </a:cxn>
                <a:cxn ang="0">
                  <a:pos x="80" y="16"/>
                </a:cxn>
                <a:cxn ang="0">
                  <a:pos x="78" y="32"/>
                </a:cxn>
                <a:cxn ang="0">
                  <a:pos x="66" y="32"/>
                </a:cxn>
                <a:cxn ang="0">
                  <a:pos x="62" y="14"/>
                </a:cxn>
                <a:cxn ang="0">
                  <a:pos x="64" y="4"/>
                </a:cxn>
                <a:cxn ang="0">
                  <a:pos x="54" y="0"/>
                </a:cxn>
                <a:cxn ang="0">
                  <a:pos x="14" y="24"/>
                </a:cxn>
                <a:cxn ang="0">
                  <a:pos x="8" y="44"/>
                </a:cxn>
                <a:cxn ang="0">
                  <a:pos x="2" y="56"/>
                </a:cxn>
                <a:cxn ang="0">
                  <a:pos x="0" y="64"/>
                </a:cxn>
                <a:cxn ang="0">
                  <a:pos x="10" y="74"/>
                </a:cxn>
              </a:cxnLst>
              <a:rect l="0" t="0" r="r" b="b"/>
              <a:pathLst>
                <a:path w="232" h="186">
                  <a:moveTo>
                    <a:pt x="24" y="74"/>
                  </a:moveTo>
                  <a:lnTo>
                    <a:pt x="24" y="76"/>
                  </a:lnTo>
                  <a:lnTo>
                    <a:pt x="28" y="76"/>
                  </a:lnTo>
                  <a:lnTo>
                    <a:pt x="32" y="76"/>
                  </a:lnTo>
                  <a:lnTo>
                    <a:pt x="36" y="76"/>
                  </a:lnTo>
                  <a:lnTo>
                    <a:pt x="40" y="76"/>
                  </a:lnTo>
                  <a:lnTo>
                    <a:pt x="42" y="74"/>
                  </a:lnTo>
                  <a:lnTo>
                    <a:pt x="44" y="74"/>
                  </a:lnTo>
                  <a:lnTo>
                    <a:pt x="44" y="74"/>
                  </a:lnTo>
                  <a:lnTo>
                    <a:pt x="46" y="74"/>
                  </a:lnTo>
                  <a:lnTo>
                    <a:pt x="46" y="76"/>
                  </a:lnTo>
                  <a:lnTo>
                    <a:pt x="46" y="78"/>
                  </a:lnTo>
                  <a:lnTo>
                    <a:pt x="46" y="80"/>
                  </a:lnTo>
                  <a:lnTo>
                    <a:pt x="44" y="84"/>
                  </a:lnTo>
                  <a:lnTo>
                    <a:pt x="42" y="86"/>
                  </a:lnTo>
                  <a:lnTo>
                    <a:pt x="36" y="86"/>
                  </a:lnTo>
                  <a:lnTo>
                    <a:pt x="30" y="88"/>
                  </a:lnTo>
                  <a:lnTo>
                    <a:pt x="28" y="88"/>
                  </a:lnTo>
                  <a:lnTo>
                    <a:pt x="26" y="86"/>
                  </a:lnTo>
                  <a:lnTo>
                    <a:pt x="24" y="86"/>
                  </a:lnTo>
                  <a:lnTo>
                    <a:pt x="20" y="86"/>
                  </a:lnTo>
                  <a:lnTo>
                    <a:pt x="16" y="86"/>
                  </a:lnTo>
                  <a:lnTo>
                    <a:pt x="14" y="86"/>
                  </a:lnTo>
                  <a:lnTo>
                    <a:pt x="10" y="88"/>
                  </a:lnTo>
                  <a:lnTo>
                    <a:pt x="8" y="90"/>
                  </a:lnTo>
                  <a:lnTo>
                    <a:pt x="8" y="94"/>
                  </a:lnTo>
                  <a:lnTo>
                    <a:pt x="8" y="100"/>
                  </a:lnTo>
                  <a:lnTo>
                    <a:pt x="8" y="100"/>
                  </a:lnTo>
                  <a:lnTo>
                    <a:pt x="8" y="102"/>
                  </a:lnTo>
                  <a:lnTo>
                    <a:pt x="10" y="102"/>
                  </a:lnTo>
                  <a:lnTo>
                    <a:pt x="14" y="104"/>
                  </a:lnTo>
                  <a:lnTo>
                    <a:pt x="20" y="104"/>
                  </a:lnTo>
                  <a:lnTo>
                    <a:pt x="26" y="106"/>
                  </a:lnTo>
                  <a:lnTo>
                    <a:pt x="36" y="106"/>
                  </a:lnTo>
                  <a:lnTo>
                    <a:pt x="42" y="104"/>
                  </a:lnTo>
                  <a:lnTo>
                    <a:pt x="54" y="104"/>
                  </a:lnTo>
                  <a:lnTo>
                    <a:pt x="68" y="104"/>
                  </a:lnTo>
                  <a:lnTo>
                    <a:pt x="80" y="106"/>
                  </a:lnTo>
                  <a:lnTo>
                    <a:pt x="86" y="112"/>
                  </a:lnTo>
                  <a:lnTo>
                    <a:pt x="86" y="114"/>
                  </a:lnTo>
                  <a:lnTo>
                    <a:pt x="86" y="114"/>
                  </a:lnTo>
                  <a:lnTo>
                    <a:pt x="86" y="118"/>
                  </a:lnTo>
                  <a:lnTo>
                    <a:pt x="86" y="122"/>
                  </a:lnTo>
                  <a:lnTo>
                    <a:pt x="86" y="124"/>
                  </a:lnTo>
                  <a:lnTo>
                    <a:pt x="84" y="128"/>
                  </a:lnTo>
                  <a:lnTo>
                    <a:pt x="82" y="130"/>
                  </a:lnTo>
                  <a:lnTo>
                    <a:pt x="80" y="132"/>
                  </a:lnTo>
                  <a:lnTo>
                    <a:pt x="76" y="132"/>
                  </a:lnTo>
                  <a:lnTo>
                    <a:pt x="70" y="130"/>
                  </a:lnTo>
                  <a:lnTo>
                    <a:pt x="70" y="130"/>
                  </a:lnTo>
                  <a:lnTo>
                    <a:pt x="68" y="128"/>
                  </a:lnTo>
                  <a:lnTo>
                    <a:pt x="64" y="128"/>
                  </a:lnTo>
                  <a:lnTo>
                    <a:pt x="60" y="128"/>
                  </a:lnTo>
                  <a:lnTo>
                    <a:pt x="56" y="128"/>
                  </a:lnTo>
                  <a:lnTo>
                    <a:pt x="50" y="130"/>
                  </a:lnTo>
                  <a:lnTo>
                    <a:pt x="42" y="132"/>
                  </a:lnTo>
                  <a:lnTo>
                    <a:pt x="40" y="132"/>
                  </a:lnTo>
                  <a:lnTo>
                    <a:pt x="38" y="130"/>
                  </a:lnTo>
                  <a:lnTo>
                    <a:pt x="36" y="130"/>
                  </a:lnTo>
                  <a:lnTo>
                    <a:pt x="32" y="130"/>
                  </a:lnTo>
                  <a:lnTo>
                    <a:pt x="30" y="130"/>
                  </a:lnTo>
                  <a:lnTo>
                    <a:pt x="26" y="132"/>
                  </a:lnTo>
                  <a:lnTo>
                    <a:pt x="24" y="134"/>
                  </a:lnTo>
                  <a:lnTo>
                    <a:pt x="22" y="138"/>
                  </a:lnTo>
                  <a:lnTo>
                    <a:pt x="20" y="142"/>
                  </a:lnTo>
                  <a:lnTo>
                    <a:pt x="20" y="144"/>
                  </a:lnTo>
                  <a:lnTo>
                    <a:pt x="22" y="146"/>
                  </a:lnTo>
                  <a:lnTo>
                    <a:pt x="24" y="148"/>
                  </a:lnTo>
                  <a:lnTo>
                    <a:pt x="26" y="152"/>
                  </a:lnTo>
                  <a:lnTo>
                    <a:pt x="32" y="154"/>
                  </a:lnTo>
                  <a:lnTo>
                    <a:pt x="40" y="158"/>
                  </a:lnTo>
                  <a:lnTo>
                    <a:pt x="48" y="160"/>
                  </a:lnTo>
                  <a:lnTo>
                    <a:pt x="50" y="162"/>
                  </a:lnTo>
                  <a:lnTo>
                    <a:pt x="52" y="162"/>
                  </a:lnTo>
                  <a:lnTo>
                    <a:pt x="58" y="166"/>
                  </a:lnTo>
                  <a:lnTo>
                    <a:pt x="62" y="168"/>
                  </a:lnTo>
                  <a:lnTo>
                    <a:pt x="66" y="174"/>
                  </a:lnTo>
                  <a:lnTo>
                    <a:pt x="68" y="178"/>
                  </a:lnTo>
                  <a:lnTo>
                    <a:pt x="70" y="186"/>
                  </a:lnTo>
                  <a:lnTo>
                    <a:pt x="76" y="184"/>
                  </a:lnTo>
                  <a:lnTo>
                    <a:pt x="90" y="182"/>
                  </a:lnTo>
                  <a:lnTo>
                    <a:pt x="110" y="178"/>
                  </a:lnTo>
                  <a:lnTo>
                    <a:pt x="130" y="170"/>
                  </a:lnTo>
                  <a:lnTo>
                    <a:pt x="146" y="162"/>
                  </a:lnTo>
                  <a:lnTo>
                    <a:pt x="148" y="162"/>
                  </a:lnTo>
                  <a:lnTo>
                    <a:pt x="150" y="162"/>
                  </a:lnTo>
                  <a:lnTo>
                    <a:pt x="154" y="162"/>
                  </a:lnTo>
                  <a:lnTo>
                    <a:pt x="160" y="162"/>
                  </a:lnTo>
                  <a:lnTo>
                    <a:pt x="164" y="162"/>
                  </a:lnTo>
                  <a:lnTo>
                    <a:pt x="170" y="164"/>
                  </a:lnTo>
                  <a:lnTo>
                    <a:pt x="174" y="168"/>
                  </a:lnTo>
                  <a:lnTo>
                    <a:pt x="176" y="170"/>
                  </a:lnTo>
                  <a:lnTo>
                    <a:pt x="178" y="172"/>
                  </a:lnTo>
                  <a:lnTo>
                    <a:pt x="180" y="172"/>
                  </a:lnTo>
                  <a:lnTo>
                    <a:pt x="182" y="172"/>
                  </a:lnTo>
                  <a:lnTo>
                    <a:pt x="184" y="170"/>
                  </a:lnTo>
                  <a:lnTo>
                    <a:pt x="186" y="168"/>
                  </a:lnTo>
                  <a:lnTo>
                    <a:pt x="188" y="168"/>
                  </a:lnTo>
                  <a:lnTo>
                    <a:pt x="188" y="168"/>
                  </a:lnTo>
                  <a:lnTo>
                    <a:pt x="190" y="170"/>
                  </a:lnTo>
                  <a:lnTo>
                    <a:pt x="192" y="172"/>
                  </a:lnTo>
                  <a:lnTo>
                    <a:pt x="194" y="172"/>
                  </a:lnTo>
                  <a:lnTo>
                    <a:pt x="198" y="170"/>
                  </a:lnTo>
                  <a:lnTo>
                    <a:pt x="202" y="168"/>
                  </a:lnTo>
                  <a:lnTo>
                    <a:pt x="208" y="164"/>
                  </a:lnTo>
                  <a:lnTo>
                    <a:pt x="208" y="164"/>
                  </a:lnTo>
                  <a:lnTo>
                    <a:pt x="210" y="162"/>
                  </a:lnTo>
                  <a:lnTo>
                    <a:pt x="210" y="160"/>
                  </a:lnTo>
                  <a:lnTo>
                    <a:pt x="210" y="158"/>
                  </a:lnTo>
                  <a:lnTo>
                    <a:pt x="210" y="158"/>
                  </a:lnTo>
                  <a:lnTo>
                    <a:pt x="210" y="156"/>
                  </a:lnTo>
                  <a:lnTo>
                    <a:pt x="208" y="154"/>
                  </a:lnTo>
                  <a:lnTo>
                    <a:pt x="204" y="154"/>
                  </a:lnTo>
                  <a:lnTo>
                    <a:pt x="198" y="154"/>
                  </a:lnTo>
                  <a:lnTo>
                    <a:pt x="198" y="152"/>
                  </a:lnTo>
                  <a:lnTo>
                    <a:pt x="196" y="152"/>
                  </a:lnTo>
                  <a:lnTo>
                    <a:pt x="194" y="150"/>
                  </a:lnTo>
                  <a:lnTo>
                    <a:pt x="194" y="148"/>
                  </a:lnTo>
                  <a:lnTo>
                    <a:pt x="194" y="148"/>
                  </a:lnTo>
                  <a:lnTo>
                    <a:pt x="196" y="146"/>
                  </a:lnTo>
                  <a:lnTo>
                    <a:pt x="200" y="144"/>
                  </a:lnTo>
                  <a:lnTo>
                    <a:pt x="200" y="144"/>
                  </a:lnTo>
                  <a:lnTo>
                    <a:pt x="204" y="144"/>
                  </a:lnTo>
                  <a:lnTo>
                    <a:pt x="208" y="142"/>
                  </a:lnTo>
                  <a:lnTo>
                    <a:pt x="212" y="142"/>
                  </a:lnTo>
                  <a:lnTo>
                    <a:pt x="218" y="140"/>
                  </a:lnTo>
                  <a:lnTo>
                    <a:pt x="222" y="142"/>
                  </a:lnTo>
                  <a:lnTo>
                    <a:pt x="226" y="142"/>
                  </a:lnTo>
                  <a:lnTo>
                    <a:pt x="226" y="142"/>
                  </a:lnTo>
                  <a:lnTo>
                    <a:pt x="228" y="142"/>
                  </a:lnTo>
                  <a:lnTo>
                    <a:pt x="230" y="140"/>
                  </a:lnTo>
                  <a:lnTo>
                    <a:pt x="232" y="138"/>
                  </a:lnTo>
                  <a:lnTo>
                    <a:pt x="232" y="134"/>
                  </a:lnTo>
                  <a:lnTo>
                    <a:pt x="232" y="132"/>
                  </a:lnTo>
                  <a:lnTo>
                    <a:pt x="230" y="128"/>
                  </a:lnTo>
                  <a:lnTo>
                    <a:pt x="226" y="126"/>
                  </a:lnTo>
                  <a:lnTo>
                    <a:pt x="220" y="124"/>
                  </a:lnTo>
                  <a:lnTo>
                    <a:pt x="216" y="122"/>
                  </a:lnTo>
                  <a:lnTo>
                    <a:pt x="210" y="118"/>
                  </a:lnTo>
                  <a:lnTo>
                    <a:pt x="202" y="116"/>
                  </a:lnTo>
                  <a:lnTo>
                    <a:pt x="186" y="114"/>
                  </a:lnTo>
                  <a:lnTo>
                    <a:pt x="184" y="110"/>
                  </a:lnTo>
                  <a:lnTo>
                    <a:pt x="178" y="98"/>
                  </a:lnTo>
                  <a:lnTo>
                    <a:pt x="174" y="78"/>
                  </a:lnTo>
                  <a:lnTo>
                    <a:pt x="174" y="52"/>
                  </a:lnTo>
                  <a:lnTo>
                    <a:pt x="172" y="48"/>
                  </a:lnTo>
                  <a:lnTo>
                    <a:pt x="170" y="38"/>
                  </a:lnTo>
                  <a:lnTo>
                    <a:pt x="166" y="28"/>
                  </a:lnTo>
                  <a:lnTo>
                    <a:pt x="160" y="20"/>
                  </a:lnTo>
                  <a:lnTo>
                    <a:pt x="150" y="18"/>
                  </a:lnTo>
                  <a:lnTo>
                    <a:pt x="150" y="18"/>
                  </a:lnTo>
                  <a:lnTo>
                    <a:pt x="148" y="20"/>
                  </a:lnTo>
                  <a:lnTo>
                    <a:pt x="146" y="24"/>
                  </a:lnTo>
                  <a:lnTo>
                    <a:pt x="142" y="28"/>
                  </a:lnTo>
                  <a:lnTo>
                    <a:pt x="140" y="32"/>
                  </a:lnTo>
                  <a:lnTo>
                    <a:pt x="140" y="36"/>
                  </a:lnTo>
                  <a:lnTo>
                    <a:pt x="140" y="42"/>
                  </a:lnTo>
                  <a:lnTo>
                    <a:pt x="126" y="24"/>
                  </a:lnTo>
                  <a:lnTo>
                    <a:pt x="126" y="22"/>
                  </a:lnTo>
                  <a:lnTo>
                    <a:pt x="124" y="22"/>
                  </a:lnTo>
                  <a:lnTo>
                    <a:pt x="122" y="20"/>
                  </a:lnTo>
                  <a:lnTo>
                    <a:pt x="120" y="18"/>
                  </a:lnTo>
                  <a:lnTo>
                    <a:pt x="118" y="16"/>
                  </a:lnTo>
                  <a:lnTo>
                    <a:pt x="116" y="18"/>
                  </a:lnTo>
                  <a:lnTo>
                    <a:pt x="112" y="20"/>
                  </a:lnTo>
                  <a:lnTo>
                    <a:pt x="110" y="24"/>
                  </a:lnTo>
                  <a:lnTo>
                    <a:pt x="108" y="28"/>
                  </a:lnTo>
                  <a:lnTo>
                    <a:pt x="106" y="30"/>
                  </a:lnTo>
                  <a:lnTo>
                    <a:pt x="104" y="32"/>
                  </a:lnTo>
                  <a:lnTo>
                    <a:pt x="100" y="30"/>
                  </a:lnTo>
                  <a:lnTo>
                    <a:pt x="98" y="26"/>
                  </a:lnTo>
                  <a:lnTo>
                    <a:pt x="96" y="20"/>
                  </a:lnTo>
                  <a:lnTo>
                    <a:pt x="94" y="16"/>
                  </a:lnTo>
                  <a:lnTo>
                    <a:pt x="90" y="12"/>
                  </a:lnTo>
                  <a:lnTo>
                    <a:pt x="88" y="8"/>
                  </a:lnTo>
                  <a:lnTo>
                    <a:pt x="86" y="6"/>
                  </a:lnTo>
                  <a:lnTo>
                    <a:pt x="84" y="6"/>
                  </a:lnTo>
                  <a:lnTo>
                    <a:pt x="82" y="8"/>
                  </a:lnTo>
                  <a:lnTo>
                    <a:pt x="80" y="10"/>
                  </a:lnTo>
                  <a:lnTo>
                    <a:pt x="80" y="16"/>
                  </a:lnTo>
                  <a:lnTo>
                    <a:pt x="80" y="20"/>
                  </a:lnTo>
                  <a:lnTo>
                    <a:pt x="80" y="24"/>
                  </a:lnTo>
                  <a:lnTo>
                    <a:pt x="80" y="28"/>
                  </a:lnTo>
                  <a:lnTo>
                    <a:pt x="78" y="32"/>
                  </a:lnTo>
                  <a:lnTo>
                    <a:pt x="76" y="34"/>
                  </a:lnTo>
                  <a:lnTo>
                    <a:pt x="74" y="34"/>
                  </a:lnTo>
                  <a:lnTo>
                    <a:pt x="70" y="34"/>
                  </a:lnTo>
                  <a:lnTo>
                    <a:pt x="66" y="32"/>
                  </a:lnTo>
                  <a:lnTo>
                    <a:pt x="64" y="28"/>
                  </a:lnTo>
                  <a:lnTo>
                    <a:pt x="62" y="24"/>
                  </a:lnTo>
                  <a:lnTo>
                    <a:pt x="62" y="18"/>
                  </a:lnTo>
                  <a:lnTo>
                    <a:pt x="62" y="14"/>
                  </a:lnTo>
                  <a:lnTo>
                    <a:pt x="64" y="10"/>
                  </a:lnTo>
                  <a:lnTo>
                    <a:pt x="64" y="6"/>
                  </a:lnTo>
                  <a:lnTo>
                    <a:pt x="64" y="6"/>
                  </a:lnTo>
                  <a:lnTo>
                    <a:pt x="64" y="4"/>
                  </a:lnTo>
                  <a:lnTo>
                    <a:pt x="62" y="2"/>
                  </a:lnTo>
                  <a:lnTo>
                    <a:pt x="60" y="0"/>
                  </a:lnTo>
                  <a:lnTo>
                    <a:pt x="58" y="0"/>
                  </a:lnTo>
                  <a:lnTo>
                    <a:pt x="54" y="0"/>
                  </a:lnTo>
                  <a:lnTo>
                    <a:pt x="50" y="2"/>
                  </a:lnTo>
                  <a:lnTo>
                    <a:pt x="40" y="8"/>
                  </a:lnTo>
                  <a:lnTo>
                    <a:pt x="26" y="16"/>
                  </a:lnTo>
                  <a:lnTo>
                    <a:pt x="14" y="24"/>
                  </a:lnTo>
                  <a:lnTo>
                    <a:pt x="8" y="36"/>
                  </a:lnTo>
                  <a:lnTo>
                    <a:pt x="8" y="36"/>
                  </a:lnTo>
                  <a:lnTo>
                    <a:pt x="8" y="40"/>
                  </a:lnTo>
                  <a:lnTo>
                    <a:pt x="8" y="44"/>
                  </a:lnTo>
                  <a:lnTo>
                    <a:pt x="6" y="48"/>
                  </a:lnTo>
                  <a:lnTo>
                    <a:pt x="6" y="52"/>
                  </a:lnTo>
                  <a:lnTo>
                    <a:pt x="2" y="56"/>
                  </a:lnTo>
                  <a:lnTo>
                    <a:pt x="2" y="56"/>
                  </a:lnTo>
                  <a:lnTo>
                    <a:pt x="2" y="58"/>
                  </a:lnTo>
                  <a:lnTo>
                    <a:pt x="0" y="60"/>
                  </a:lnTo>
                  <a:lnTo>
                    <a:pt x="0" y="62"/>
                  </a:lnTo>
                  <a:lnTo>
                    <a:pt x="0" y="64"/>
                  </a:lnTo>
                  <a:lnTo>
                    <a:pt x="0" y="68"/>
                  </a:lnTo>
                  <a:lnTo>
                    <a:pt x="2" y="70"/>
                  </a:lnTo>
                  <a:lnTo>
                    <a:pt x="6" y="72"/>
                  </a:lnTo>
                  <a:lnTo>
                    <a:pt x="10" y="74"/>
                  </a:lnTo>
                  <a:lnTo>
                    <a:pt x="16" y="74"/>
                  </a:lnTo>
                  <a:lnTo>
                    <a:pt x="24" y="7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93" name="Freeform 354"/>
            <p:cNvSpPr/>
            <p:nvPr/>
          </p:nvSpPr>
          <p:spPr bwMode="gray">
            <a:xfrm>
              <a:off x="3957" y="1494"/>
              <a:ext cx="118" cy="90"/>
            </a:xfrm>
            <a:custGeom>
              <a:avLst/>
              <a:gdLst/>
              <a:ahLst/>
              <a:cxnLst>
                <a:cxn ang="0">
                  <a:pos x="58" y="22"/>
                </a:cxn>
                <a:cxn ang="0">
                  <a:pos x="44" y="40"/>
                </a:cxn>
                <a:cxn ang="0">
                  <a:pos x="26" y="60"/>
                </a:cxn>
                <a:cxn ang="0">
                  <a:pos x="14" y="66"/>
                </a:cxn>
                <a:cxn ang="0">
                  <a:pos x="8" y="68"/>
                </a:cxn>
                <a:cxn ang="0">
                  <a:pos x="2" y="68"/>
                </a:cxn>
                <a:cxn ang="0">
                  <a:pos x="0" y="72"/>
                </a:cxn>
                <a:cxn ang="0">
                  <a:pos x="2" y="76"/>
                </a:cxn>
                <a:cxn ang="0">
                  <a:pos x="10" y="84"/>
                </a:cxn>
                <a:cxn ang="0">
                  <a:pos x="28" y="90"/>
                </a:cxn>
                <a:cxn ang="0">
                  <a:pos x="40" y="86"/>
                </a:cxn>
                <a:cxn ang="0">
                  <a:pos x="44" y="88"/>
                </a:cxn>
                <a:cxn ang="0">
                  <a:pos x="50" y="90"/>
                </a:cxn>
                <a:cxn ang="0">
                  <a:pos x="58" y="88"/>
                </a:cxn>
                <a:cxn ang="0">
                  <a:pos x="62" y="82"/>
                </a:cxn>
                <a:cxn ang="0">
                  <a:pos x="70" y="74"/>
                </a:cxn>
                <a:cxn ang="0">
                  <a:pos x="76" y="64"/>
                </a:cxn>
                <a:cxn ang="0">
                  <a:pos x="78" y="58"/>
                </a:cxn>
                <a:cxn ang="0">
                  <a:pos x="84" y="62"/>
                </a:cxn>
                <a:cxn ang="0">
                  <a:pos x="92" y="64"/>
                </a:cxn>
                <a:cxn ang="0">
                  <a:pos x="102" y="56"/>
                </a:cxn>
                <a:cxn ang="0">
                  <a:pos x="104" y="54"/>
                </a:cxn>
                <a:cxn ang="0">
                  <a:pos x="106" y="48"/>
                </a:cxn>
                <a:cxn ang="0">
                  <a:pos x="106" y="44"/>
                </a:cxn>
                <a:cxn ang="0">
                  <a:pos x="104" y="42"/>
                </a:cxn>
                <a:cxn ang="0">
                  <a:pos x="106" y="38"/>
                </a:cxn>
                <a:cxn ang="0">
                  <a:pos x="110" y="30"/>
                </a:cxn>
                <a:cxn ang="0">
                  <a:pos x="108" y="26"/>
                </a:cxn>
                <a:cxn ang="0">
                  <a:pos x="108" y="22"/>
                </a:cxn>
                <a:cxn ang="0">
                  <a:pos x="112" y="16"/>
                </a:cxn>
                <a:cxn ang="0">
                  <a:pos x="116" y="14"/>
                </a:cxn>
                <a:cxn ang="0">
                  <a:pos x="116" y="12"/>
                </a:cxn>
                <a:cxn ang="0">
                  <a:pos x="110" y="6"/>
                </a:cxn>
                <a:cxn ang="0">
                  <a:pos x="104" y="2"/>
                </a:cxn>
                <a:cxn ang="0">
                  <a:pos x="100" y="0"/>
                </a:cxn>
                <a:cxn ang="0">
                  <a:pos x="84" y="12"/>
                </a:cxn>
                <a:cxn ang="0">
                  <a:pos x="76" y="12"/>
                </a:cxn>
                <a:cxn ang="0">
                  <a:pos x="64" y="16"/>
                </a:cxn>
              </a:cxnLst>
              <a:rect l="0" t="0" r="r" b="b"/>
              <a:pathLst>
                <a:path w="118" h="90">
                  <a:moveTo>
                    <a:pt x="60" y="20"/>
                  </a:moveTo>
                  <a:lnTo>
                    <a:pt x="58" y="22"/>
                  </a:lnTo>
                  <a:lnTo>
                    <a:pt x="52" y="30"/>
                  </a:lnTo>
                  <a:lnTo>
                    <a:pt x="44" y="40"/>
                  </a:lnTo>
                  <a:lnTo>
                    <a:pt x="36" y="52"/>
                  </a:lnTo>
                  <a:lnTo>
                    <a:pt x="26" y="60"/>
                  </a:lnTo>
                  <a:lnTo>
                    <a:pt x="18" y="66"/>
                  </a:lnTo>
                  <a:lnTo>
                    <a:pt x="14" y="66"/>
                  </a:lnTo>
                  <a:lnTo>
                    <a:pt x="12" y="68"/>
                  </a:lnTo>
                  <a:lnTo>
                    <a:pt x="8" y="68"/>
                  </a:lnTo>
                  <a:lnTo>
                    <a:pt x="4" y="68"/>
                  </a:lnTo>
                  <a:lnTo>
                    <a:pt x="2" y="68"/>
                  </a:lnTo>
                  <a:lnTo>
                    <a:pt x="0" y="70"/>
                  </a:lnTo>
                  <a:lnTo>
                    <a:pt x="0" y="72"/>
                  </a:lnTo>
                  <a:lnTo>
                    <a:pt x="0" y="74"/>
                  </a:lnTo>
                  <a:lnTo>
                    <a:pt x="2" y="76"/>
                  </a:lnTo>
                  <a:lnTo>
                    <a:pt x="6" y="82"/>
                  </a:lnTo>
                  <a:lnTo>
                    <a:pt x="10" y="84"/>
                  </a:lnTo>
                  <a:lnTo>
                    <a:pt x="18" y="88"/>
                  </a:lnTo>
                  <a:lnTo>
                    <a:pt x="28" y="90"/>
                  </a:lnTo>
                  <a:lnTo>
                    <a:pt x="40" y="84"/>
                  </a:lnTo>
                  <a:lnTo>
                    <a:pt x="40" y="86"/>
                  </a:lnTo>
                  <a:lnTo>
                    <a:pt x="42" y="86"/>
                  </a:lnTo>
                  <a:lnTo>
                    <a:pt x="44" y="88"/>
                  </a:lnTo>
                  <a:lnTo>
                    <a:pt x="46" y="90"/>
                  </a:lnTo>
                  <a:lnTo>
                    <a:pt x="50" y="90"/>
                  </a:lnTo>
                  <a:lnTo>
                    <a:pt x="56" y="88"/>
                  </a:lnTo>
                  <a:lnTo>
                    <a:pt x="58" y="88"/>
                  </a:lnTo>
                  <a:lnTo>
                    <a:pt x="60" y="86"/>
                  </a:lnTo>
                  <a:lnTo>
                    <a:pt x="62" y="82"/>
                  </a:lnTo>
                  <a:lnTo>
                    <a:pt x="66" y="78"/>
                  </a:lnTo>
                  <a:lnTo>
                    <a:pt x="70" y="74"/>
                  </a:lnTo>
                  <a:lnTo>
                    <a:pt x="72" y="68"/>
                  </a:lnTo>
                  <a:lnTo>
                    <a:pt x="76" y="64"/>
                  </a:lnTo>
                  <a:lnTo>
                    <a:pt x="78" y="58"/>
                  </a:lnTo>
                  <a:lnTo>
                    <a:pt x="78" y="58"/>
                  </a:lnTo>
                  <a:lnTo>
                    <a:pt x="80" y="60"/>
                  </a:lnTo>
                  <a:lnTo>
                    <a:pt x="84" y="62"/>
                  </a:lnTo>
                  <a:lnTo>
                    <a:pt x="88" y="64"/>
                  </a:lnTo>
                  <a:lnTo>
                    <a:pt x="92" y="64"/>
                  </a:lnTo>
                  <a:lnTo>
                    <a:pt x="98" y="62"/>
                  </a:lnTo>
                  <a:lnTo>
                    <a:pt x="102" y="56"/>
                  </a:lnTo>
                  <a:lnTo>
                    <a:pt x="102" y="56"/>
                  </a:lnTo>
                  <a:lnTo>
                    <a:pt x="104" y="54"/>
                  </a:lnTo>
                  <a:lnTo>
                    <a:pt x="106" y="52"/>
                  </a:lnTo>
                  <a:lnTo>
                    <a:pt x="106" y="48"/>
                  </a:lnTo>
                  <a:lnTo>
                    <a:pt x="106" y="46"/>
                  </a:lnTo>
                  <a:lnTo>
                    <a:pt x="106" y="44"/>
                  </a:lnTo>
                  <a:lnTo>
                    <a:pt x="102" y="42"/>
                  </a:lnTo>
                  <a:lnTo>
                    <a:pt x="104" y="42"/>
                  </a:lnTo>
                  <a:lnTo>
                    <a:pt x="104" y="40"/>
                  </a:lnTo>
                  <a:lnTo>
                    <a:pt x="106" y="38"/>
                  </a:lnTo>
                  <a:lnTo>
                    <a:pt x="108" y="34"/>
                  </a:lnTo>
                  <a:lnTo>
                    <a:pt x="110" y="30"/>
                  </a:lnTo>
                  <a:lnTo>
                    <a:pt x="110" y="28"/>
                  </a:lnTo>
                  <a:lnTo>
                    <a:pt x="108" y="26"/>
                  </a:lnTo>
                  <a:lnTo>
                    <a:pt x="108" y="26"/>
                  </a:lnTo>
                  <a:lnTo>
                    <a:pt x="108" y="22"/>
                  </a:lnTo>
                  <a:lnTo>
                    <a:pt x="110" y="20"/>
                  </a:lnTo>
                  <a:lnTo>
                    <a:pt x="112" y="16"/>
                  </a:lnTo>
                  <a:lnTo>
                    <a:pt x="114" y="14"/>
                  </a:lnTo>
                  <a:lnTo>
                    <a:pt x="116" y="14"/>
                  </a:lnTo>
                  <a:lnTo>
                    <a:pt x="118" y="12"/>
                  </a:lnTo>
                  <a:lnTo>
                    <a:pt x="116" y="12"/>
                  </a:lnTo>
                  <a:lnTo>
                    <a:pt x="114" y="10"/>
                  </a:lnTo>
                  <a:lnTo>
                    <a:pt x="110" y="6"/>
                  </a:lnTo>
                  <a:lnTo>
                    <a:pt x="108" y="4"/>
                  </a:lnTo>
                  <a:lnTo>
                    <a:pt x="104" y="2"/>
                  </a:lnTo>
                  <a:lnTo>
                    <a:pt x="102" y="0"/>
                  </a:lnTo>
                  <a:lnTo>
                    <a:pt x="100" y="0"/>
                  </a:lnTo>
                  <a:lnTo>
                    <a:pt x="86" y="12"/>
                  </a:lnTo>
                  <a:lnTo>
                    <a:pt x="84" y="12"/>
                  </a:lnTo>
                  <a:lnTo>
                    <a:pt x="82" y="12"/>
                  </a:lnTo>
                  <a:lnTo>
                    <a:pt x="76" y="12"/>
                  </a:lnTo>
                  <a:lnTo>
                    <a:pt x="70" y="14"/>
                  </a:lnTo>
                  <a:lnTo>
                    <a:pt x="64" y="16"/>
                  </a:lnTo>
                  <a:lnTo>
                    <a:pt x="60" y="2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94" name="Freeform 355"/>
            <p:cNvSpPr/>
            <p:nvPr/>
          </p:nvSpPr>
          <p:spPr bwMode="gray">
            <a:xfrm>
              <a:off x="4069" y="1454"/>
              <a:ext cx="22" cy="28"/>
            </a:xfrm>
            <a:custGeom>
              <a:avLst/>
              <a:gdLst/>
              <a:ahLst/>
              <a:cxnLst>
                <a:cxn ang="0">
                  <a:pos x="16" y="2"/>
                </a:cxn>
                <a:cxn ang="0">
                  <a:pos x="14" y="2"/>
                </a:cxn>
                <a:cxn ang="0">
                  <a:pos x="14" y="2"/>
                </a:cxn>
                <a:cxn ang="0">
                  <a:pos x="12" y="0"/>
                </a:cxn>
                <a:cxn ang="0">
                  <a:pos x="10" y="0"/>
                </a:cxn>
                <a:cxn ang="0">
                  <a:pos x="6" y="0"/>
                </a:cxn>
                <a:cxn ang="0">
                  <a:pos x="4" y="2"/>
                </a:cxn>
                <a:cxn ang="0">
                  <a:pos x="2" y="4"/>
                </a:cxn>
                <a:cxn ang="0">
                  <a:pos x="2" y="8"/>
                </a:cxn>
                <a:cxn ang="0">
                  <a:pos x="0" y="12"/>
                </a:cxn>
                <a:cxn ang="0">
                  <a:pos x="2" y="20"/>
                </a:cxn>
                <a:cxn ang="0">
                  <a:pos x="2" y="20"/>
                </a:cxn>
                <a:cxn ang="0">
                  <a:pos x="4" y="22"/>
                </a:cxn>
                <a:cxn ang="0">
                  <a:pos x="6" y="24"/>
                </a:cxn>
                <a:cxn ang="0">
                  <a:pos x="10" y="26"/>
                </a:cxn>
                <a:cxn ang="0">
                  <a:pos x="14" y="26"/>
                </a:cxn>
                <a:cxn ang="0">
                  <a:pos x="16" y="28"/>
                </a:cxn>
                <a:cxn ang="0">
                  <a:pos x="20" y="26"/>
                </a:cxn>
                <a:cxn ang="0">
                  <a:pos x="22" y="24"/>
                </a:cxn>
                <a:cxn ang="0">
                  <a:pos x="22" y="20"/>
                </a:cxn>
                <a:cxn ang="0">
                  <a:pos x="22" y="14"/>
                </a:cxn>
                <a:cxn ang="0">
                  <a:pos x="22" y="10"/>
                </a:cxn>
                <a:cxn ang="0">
                  <a:pos x="20" y="6"/>
                </a:cxn>
                <a:cxn ang="0">
                  <a:pos x="18" y="4"/>
                </a:cxn>
                <a:cxn ang="0">
                  <a:pos x="16" y="2"/>
                </a:cxn>
                <a:cxn ang="0">
                  <a:pos x="16" y="2"/>
                </a:cxn>
                <a:cxn ang="0">
                  <a:pos x="16" y="2"/>
                </a:cxn>
              </a:cxnLst>
              <a:rect l="0" t="0" r="r" b="b"/>
              <a:pathLst>
                <a:path w="22" h="28">
                  <a:moveTo>
                    <a:pt x="16" y="2"/>
                  </a:moveTo>
                  <a:lnTo>
                    <a:pt x="14" y="2"/>
                  </a:lnTo>
                  <a:lnTo>
                    <a:pt x="14" y="2"/>
                  </a:lnTo>
                  <a:lnTo>
                    <a:pt x="12" y="0"/>
                  </a:lnTo>
                  <a:lnTo>
                    <a:pt x="10" y="0"/>
                  </a:lnTo>
                  <a:lnTo>
                    <a:pt x="6" y="0"/>
                  </a:lnTo>
                  <a:lnTo>
                    <a:pt x="4" y="2"/>
                  </a:lnTo>
                  <a:lnTo>
                    <a:pt x="2" y="4"/>
                  </a:lnTo>
                  <a:lnTo>
                    <a:pt x="2" y="8"/>
                  </a:lnTo>
                  <a:lnTo>
                    <a:pt x="0" y="12"/>
                  </a:lnTo>
                  <a:lnTo>
                    <a:pt x="2" y="20"/>
                  </a:lnTo>
                  <a:lnTo>
                    <a:pt x="2" y="20"/>
                  </a:lnTo>
                  <a:lnTo>
                    <a:pt x="4" y="22"/>
                  </a:lnTo>
                  <a:lnTo>
                    <a:pt x="6" y="24"/>
                  </a:lnTo>
                  <a:lnTo>
                    <a:pt x="10" y="26"/>
                  </a:lnTo>
                  <a:lnTo>
                    <a:pt x="14" y="26"/>
                  </a:lnTo>
                  <a:lnTo>
                    <a:pt x="16" y="28"/>
                  </a:lnTo>
                  <a:lnTo>
                    <a:pt x="20" y="26"/>
                  </a:lnTo>
                  <a:lnTo>
                    <a:pt x="22" y="24"/>
                  </a:lnTo>
                  <a:lnTo>
                    <a:pt x="22" y="20"/>
                  </a:lnTo>
                  <a:lnTo>
                    <a:pt x="22" y="14"/>
                  </a:lnTo>
                  <a:lnTo>
                    <a:pt x="22" y="10"/>
                  </a:lnTo>
                  <a:lnTo>
                    <a:pt x="20" y="6"/>
                  </a:lnTo>
                  <a:lnTo>
                    <a:pt x="18" y="4"/>
                  </a:lnTo>
                  <a:lnTo>
                    <a:pt x="16" y="2"/>
                  </a:lnTo>
                  <a:lnTo>
                    <a:pt x="16" y="2"/>
                  </a:lnTo>
                  <a:lnTo>
                    <a:pt x="16" y="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95" name="Freeform 356"/>
            <p:cNvSpPr/>
            <p:nvPr/>
          </p:nvSpPr>
          <p:spPr bwMode="gray">
            <a:xfrm>
              <a:off x="4095" y="1416"/>
              <a:ext cx="68" cy="42"/>
            </a:xfrm>
            <a:custGeom>
              <a:avLst/>
              <a:gdLst/>
              <a:ahLst/>
              <a:cxnLst>
                <a:cxn ang="0">
                  <a:pos x="12" y="12"/>
                </a:cxn>
                <a:cxn ang="0">
                  <a:pos x="12" y="12"/>
                </a:cxn>
                <a:cxn ang="0">
                  <a:pos x="10" y="14"/>
                </a:cxn>
                <a:cxn ang="0">
                  <a:pos x="8" y="14"/>
                </a:cxn>
                <a:cxn ang="0">
                  <a:pos x="4" y="18"/>
                </a:cxn>
                <a:cxn ang="0">
                  <a:pos x="2" y="20"/>
                </a:cxn>
                <a:cxn ang="0">
                  <a:pos x="0" y="24"/>
                </a:cxn>
                <a:cxn ang="0">
                  <a:pos x="0" y="26"/>
                </a:cxn>
                <a:cxn ang="0">
                  <a:pos x="2" y="30"/>
                </a:cxn>
                <a:cxn ang="0">
                  <a:pos x="4" y="34"/>
                </a:cxn>
                <a:cxn ang="0">
                  <a:pos x="10" y="36"/>
                </a:cxn>
                <a:cxn ang="0">
                  <a:pos x="12" y="36"/>
                </a:cxn>
                <a:cxn ang="0">
                  <a:pos x="12" y="34"/>
                </a:cxn>
                <a:cxn ang="0">
                  <a:pos x="16" y="30"/>
                </a:cxn>
                <a:cxn ang="0">
                  <a:pos x="18" y="28"/>
                </a:cxn>
                <a:cxn ang="0">
                  <a:pos x="22" y="26"/>
                </a:cxn>
                <a:cxn ang="0">
                  <a:pos x="26" y="28"/>
                </a:cxn>
                <a:cxn ang="0">
                  <a:pos x="30" y="32"/>
                </a:cxn>
                <a:cxn ang="0">
                  <a:pos x="32" y="34"/>
                </a:cxn>
                <a:cxn ang="0">
                  <a:pos x="36" y="38"/>
                </a:cxn>
                <a:cxn ang="0">
                  <a:pos x="42" y="42"/>
                </a:cxn>
                <a:cxn ang="0">
                  <a:pos x="52" y="40"/>
                </a:cxn>
                <a:cxn ang="0">
                  <a:pos x="62" y="32"/>
                </a:cxn>
                <a:cxn ang="0">
                  <a:pos x="62" y="32"/>
                </a:cxn>
                <a:cxn ang="0">
                  <a:pos x="64" y="30"/>
                </a:cxn>
                <a:cxn ang="0">
                  <a:pos x="66" y="28"/>
                </a:cxn>
                <a:cxn ang="0">
                  <a:pos x="68" y="26"/>
                </a:cxn>
                <a:cxn ang="0">
                  <a:pos x="68" y="22"/>
                </a:cxn>
                <a:cxn ang="0">
                  <a:pos x="66" y="20"/>
                </a:cxn>
                <a:cxn ang="0">
                  <a:pos x="62" y="16"/>
                </a:cxn>
                <a:cxn ang="0">
                  <a:pos x="58" y="14"/>
                </a:cxn>
                <a:cxn ang="0">
                  <a:pos x="40" y="2"/>
                </a:cxn>
                <a:cxn ang="0">
                  <a:pos x="38" y="2"/>
                </a:cxn>
                <a:cxn ang="0">
                  <a:pos x="36" y="2"/>
                </a:cxn>
                <a:cxn ang="0">
                  <a:pos x="32" y="0"/>
                </a:cxn>
                <a:cxn ang="0">
                  <a:pos x="28" y="0"/>
                </a:cxn>
                <a:cxn ang="0">
                  <a:pos x="24" y="2"/>
                </a:cxn>
                <a:cxn ang="0">
                  <a:pos x="18" y="6"/>
                </a:cxn>
                <a:cxn ang="0">
                  <a:pos x="12" y="12"/>
                </a:cxn>
              </a:cxnLst>
              <a:rect l="0" t="0" r="r" b="b"/>
              <a:pathLst>
                <a:path w="68" h="42">
                  <a:moveTo>
                    <a:pt x="12" y="12"/>
                  </a:moveTo>
                  <a:lnTo>
                    <a:pt x="12" y="12"/>
                  </a:lnTo>
                  <a:lnTo>
                    <a:pt x="10" y="14"/>
                  </a:lnTo>
                  <a:lnTo>
                    <a:pt x="8" y="14"/>
                  </a:lnTo>
                  <a:lnTo>
                    <a:pt x="4" y="18"/>
                  </a:lnTo>
                  <a:lnTo>
                    <a:pt x="2" y="20"/>
                  </a:lnTo>
                  <a:lnTo>
                    <a:pt x="0" y="24"/>
                  </a:lnTo>
                  <a:lnTo>
                    <a:pt x="0" y="26"/>
                  </a:lnTo>
                  <a:lnTo>
                    <a:pt x="2" y="30"/>
                  </a:lnTo>
                  <a:lnTo>
                    <a:pt x="4" y="34"/>
                  </a:lnTo>
                  <a:lnTo>
                    <a:pt x="10" y="36"/>
                  </a:lnTo>
                  <a:lnTo>
                    <a:pt x="12" y="36"/>
                  </a:lnTo>
                  <a:lnTo>
                    <a:pt x="12" y="34"/>
                  </a:lnTo>
                  <a:lnTo>
                    <a:pt x="16" y="30"/>
                  </a:lnTo>
                  <a:lnTo>
                    <a:pt x="18" y="28"/>
                  </a:lnTo>
                  <a:lnTo>
                    <a:pt x="22" y="26"/>
                  </a:lnTo>
                  <a:lnTo>
                    <a:pt x="26" y="28"/>
                  </a:lnTo>
                  <a:lnTo>
                    <a:pt x="30" y="32"/>
                  </a:lnTo>
                  <a:lnTo>
                    <a:pt x="32" y="34"/>
                  </a:lnTo>
                  <a:lnTo>
                    <a:pt x="36" y="38"/>
                  </a:lnTo>
                  <a:lnTo>
                    <a:pt x="42" y="42"/>
                  </a:lnTo>
                  <a:lnTo>
                    <a:pt x="52" y="40"/>
                  </a:lnTo>
                  <a:lnTo>
                    <a:pt x="62" y="32"/>
                  </a:lnTo>
                  <a:lnTo>
                    <a:pt x="62" y="32"/>
                  </a:lnTo>
                  <a:lnTo>
                    <a:pt x="64" y="30"/>
                  </a:lnTo>
                  <a:lnTo>
                    <a:pt x="66" y="28"/>
                  </a:lnTo>
                  <a:lnTo>
                    <a:pt x="68" y="26"/>
                  </a:lnTo>
                  <a:lnTo>
                    <a:pt x="68" y="22"/>
                  </a:lnTo>
                  <a:lnTo>
                    <a:pt x="66" y="20"/>
                  </a:lnTo>
                  <a:lnTo>
                    <a:pt x="62" y="16"/>
                  </a:lnTo>
                  <a:lnTo>
                    <a:pt x="58" y="14"/>
                  </a:lnTo>
                  <a:lnTo>
                    <a:pt x="40" y="2"/>
                  </a:lnTo>
                  <a:lnTo>
                    <a:pt x="38" y="2"/>
                  </a:lnTo>
                  <a:lnTo>
                    <a:pt x="36" y="2"/>
                  </a:lnTo>
                  <a:lnTo>
                    <a:pt x="32" y="0"/>
                  </a:lnTo>
                  <a:lnTo>
                    <a:pt x="28" y="0"/>
                  </a:lnTo>
                  <a:lnTo>
                    <a:pt x="24" y="2"/>
                  </a:lnTo>
                  <a:lnTo>
                    <a:pt x="18" y="6"/>
                  </a:lnTo>
                  <a:lnTo>
                    <a:pt x="12" y="1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96" name="Freeform 357"/>
            <p:cNvSpPr/>
            <p:nvPr/>
          </p:nvSpPr>
          <p:spPr bwMode="gray">
            <a:xfrm>
              <a:off x="4095" y="1470"/>
              <a:ext cx="58" cy="34"/>
            </a:xfrm>
            <a:custGeom>
              <a:avLst/>
              <a:gdLst/>
              <a:ahLst/>
              <a:cxnLst>
                <a:cxn ang="0">
                  <a:pos x="12" y="0"/>
                </a:cxn>
                <a:cxn ang="0">
                  <a:pos x="10" y="2"/>
                </a:cxn>
                <a:cxn ang="0">
                  <a:pos x="4" y="8"/>
                </a:cxn>
                <a:cxn ang="0">
                  <a:pos x="0" y="16"/>
                </a:cxn>
                <a:cxn ang="0">
                  <a:pos x="0" y="26"/>
                </a:cxn>
                <a:cxn ang="0">
                  <a:pos x="6" y="34"/>
                </a:cxn>
                <a:cxn ang="0">
                  <a:pos x="8" y="34"/>
                </a:cxn>
                <a:cxn ang="0">
                  <a:pos x="12" y="34"/>
                </a:cxn>
                <a:cxn ang="0">
                  <a:pos x="18" y="34"/>
                </a:cxn>
                <a:cxn ang="0">
                  <a:pos x="24" y="34"/>
                </a:cxn>
                <a:cxn ang="0">
                  <a:pos x="32" y="32"/>
                </a:cxn>
                <a:cxn ang="0">
                  <a:pos x="34" y="30"/>
                </a:cxn>
                <a:cxn ang="0">
                  <a:pos x="38" y="28"/>
                </a:cxn>
                <a:cxn ang="0">
                  <a:pos x="42" y="24"/>
                </a:cxn>
                <a:cxn ang="0">
                  <a:pos x="46" y="20"/>
                </a:cxn>
                <a:cxn ang="0">
                  <a:pos x="48" y="18"/>
                </a:cxn>
                <a:cxn ang="0">
                  <a:pos x="52" y="18"/>
                </a:cxn>
                <a:cxn ang="0">
                  <a:pos x="54" y="18"/>
                </a:cxn>
                <a:cxn ang="0">
                  <a:pos x="56" y="16"/>
                </a:cxn>
                <a:cxn ang="0">
                  <a:pos x="58" y="14"/>
                </a:cxn>
                <a:cxn ang="0">
                  <a:pos x="58" y="12"/>
                </a:cxn>
                <a:cxn ang="0">
                  <a:pos x="56" y="8"/>
                </a:cxn>
                <a:cxn ang="0">
                  <a:pos x="54" y="6"/>
                </a:cxn>
                <a:cxn ang="0">
                  <a:pos x="48" y="4"/>
                </a:cxn>
                <a:cxn ang="0">
                  <a:pos x="32" y="2"/>
                </a:cxn>
                <a:cxn ang="0">
                  <a:pos x="18" y="0"/>
                </a:cxn>
                <a:cxn ang="0">
                  <a:pos x="12" y="0"/>
                </a:cxn>
              </a:cxnLst>
              <a:rect l="0" t="0" r="r" b="b"/>
              <a:pathLst>
                <a:path w="58" h="34">
                  <a:moveTo>
                    <a:pt x="12" y="0"/>
                  </a:moveTo>
                  <a:lnTo>
                    <a:pt x="10" y="2"/>
                  </a:lnTo>
                  <a:lnTo>
                    <a:pt x="4" y="8"/>
                  </a:lnTo>
                  <a:lnTo>
                    <a:pt x="0" y="16"/>
                  </a:lnTo>
                  <a:lnTo>
                    <a:pt x="0" y="26"/>
                  </a:lnTo>
                  <a:lnTo>
                    <a:pt x="6" y="34"/>
                  </a:lnTo>
                  <a:lnTo>
                    <a:pt x="8" y="34"/>
                  </a:lnTo>
                  <a:lnTo>
                    <a:pt x="12" y="34"/>
                  </a:lnTo>
                  <a:lnTo>
                    <a:pt x="18" y="34"/>
                  </a:lnTo>
                  <a:lnTo>
                    <a:pt x="24" y="34"/>
                  </a:lnTo>
                  <a:lnTo>
                    <a:pt x="32" y="32"/>
                  </a:lnTo>
                  <a:lnTo>
                    <a:pt x="34" y="30"/>
                  </a:lnTo>
                  <a:lnTo>
                    <a:pt x="38" y="28"/>
                  </a:lnTo>
                  <a:lnTo>
                    <a:pt x="42" y="24"/>
                  </a:lnTo>
                  <a:lnTo>
                    <a:pt x="46" y="20"/>
                  </a:lnTo>
                  <a:lnTo>
                    <a:pt x="48" y="18"/>
                  </a:lnTo>
                  <a:lnTo>
                    <a:pt x="52" y="18"/>
                  </a:lnTo>
                  <a:lnTo>
                    <a:pt x="54" y="18"/>
                  </a:lnTo>
                  <a:lnTo>
                    <a:pt x="56" y="16"/>
                  </a:lnTo>
                  <a:lnTo>
                    <a:pt x="58" y="14"/>
                  </a:lnTo>
                  <a:lnTo>
                    <a:pt x="58" y="12"/>
                  </a:lnTo>
                  <a:lnTo>
                    <a:pt x="56" y="8"/>
                  </a:lnTo>
                  <a:lnTo>
                    <a:pt x="54" y="6"/>
                  </a:lnTo>
                  <a:lnTo>
                    <a:pt x="48" y="4"/>
                  </a:lnTo>
                  <a:lnTo>
                    <a:pt x="32" y="2"/>
                  </a:lnTo>
                  <a:lnTo>
                    <a:pt x="18" y="0"/>
                  </a:lnTo>
                  <a:lnTo>
                    <a:pt x="12"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97" name="Freeform 358"/>
            <p:cNvSpPr/>
            <p:nvPr/>
          </p:nvSpPr>
          <p:spPr bwMode="gray">
            <a:xfrm>
              <a:off x="4021" y="1576"/>
              <a:ext cx="20" cy="28"/>
            </a:xfrm>
            <a:custGeom>
              <a:avLst/>
              <a:gdLst/>
              <a:ahLst/>
              <a:cxnLst>
                <a:cxn ang="0">
                  <a:pos x="16" y="0"/>
                </a:cxn>
                <a:cxn ang="0">
                  <a:pos x="14" y="0"/>
                </a:cxn>
                <a:cxn ang="0">
                  <a:pos x="12" y="2"/>
                </a:cxn>
                <a:cxn ang="0">
                  <a:pos x="10" y="6"/>
                </a:cxn>
                <a:cxn ang="0">
                  <a:pos x="6" y="10"/>
                </a:cxn>
                <a:cxn ang="0">
                  <a:pos x="2" y="14"/>
                </a:cxn>
                <a:cxn ang="0">
                  <a:pos x="0" y="18"/>
                </a:cxn>
                <a:cxn ang="0">
                  <a:pos x="0" y="24"/>
                </a:cxn>
                <a:cxn ang="0">
                  <a:pos x="2" y="28"/>
                </a:cxn>
                <a:cxn ang="0">
                  <a:pos x="4" y="28"/>
                </a:cxn>
                <a:cxn ang="0">
                  <a:pos x="6" y="28"/>
                </a:cxn>
                <a:cxn ang="0">
                  <a:pos x="8" y="28"/>
                </a:cxn>
                <a:cxn ang="0">
                  <a:pos x="10" y="28"/>
                </a:cxn>
                <a:cxn ang="0">
                  <a:pos x="14" y="26"/>
                </a:cxn>
                <a:cxn ang="0">
                  <a:pos x="16" y="22"/>
                </a:cxn>
                <a:cxn ang="0">
                  <a:pos x="18" y="16"/>
                </a:cxn>
                <a:cxn ang="0">
                  <a:pos x="20" y="14"/>
                </a:cxn>
                <a:cxn ang="0">
                  <a:pos x="20" y="12"/>
                </a:cxn>
                <a:cxn ang="0">
                  <a:pos x="20" y="8"/>
                </a:cxn>
                <a:cxn ang="0">
                  <a:pos x="20" y="6"/>
                </a:cxn>
                <a:cxn ang="0">
                  <a:pos x="20" y="2"/>
                </a:cxn>
                <a:cxn ang="0">
                  <a:pos x="18" y="0"/>
                </a:cxn>
                <a:cxn ang="0">
                  <a:pos x="16" y="0"/>
                </a:cxn>
              </a:cxnLst>
              <a:rect l="0" t="0" r="r" b="b"/>
              <a:pathLst>
                <a:path w="20" h="28">
                  <a:moveTo>
                    <a:pt x="16" y="0"/>
                  </a:moveTo>
                  <a:lnTo>
                    <a:pt x="14" y="0"/>
                  </a:lnTo>
                  <a:lnTo>
                    <a:pt x="12" y="2"/>
                  </a:lnTo>
                  <a:lnTo>
                    <a:pt x="10" y="6"/>
                  </a:lnTo>
                  <a:lnTo>
                    <a:pt x="6" y="10"/>
                  </a:lnTo>
                  <a:lnTo>
                    <a:pt x="2" y="14"/>
                  </a:lnTo>
                  <a:lnTo>
                    <a:pt x="0" y="18"/>
                  </a:lnTo>
                  <a:lnTo>
                    <a:pt x="0" y="24"/>
                  </a:lnTo>
                  <a:lnTo>
                    <a:pt x="2" y="28"/>
                  </a:lnTo>
                  <a:lnTo>
                    <a:pt x="4" y="28"/>
                  </a:lnTo>
                  <a:lnTo>
                    <a:pt x="6" y="28"/>
                  </a:lnTo>
                  <a:lnTo>
                    <a:pt x="8" y="28"/>
                  </a:lnTo>
                  <a:lnTo>
                    <a:pt x="10" y="28"/>
                  </a:lnTo>
                  <a:lnTo>
                    <a:pt x="14" y="26"/>
                  </a:lnTo>
                  <a:lnTo>
                    <a:pt x="16" y="22"/>
                  </a:lnTo>
                  <a:lnTo>
                    <a:pt x="18" y="16"/>
                  </a:lnTo>
                  <a:lnTo>
                    <a:pt x="20" y="14"/>
                  </a:lnTo>
                  <a:lnTo>
                    <a:pt x="20" y="12"/>
                  </a:lnTo>
                  <a:lnTo>
                    <a:pt x="20" y="8"/>
                  </a:lnTo>
                  <a:lnTo>
                    <a:pt x="20" y="6"/>
                  </a:lnTo>
                  <a:lnTo>
                    <a:pt x="20" y="2"/>
                  </a:lnTo>
                  <a:lnTo>
                    <a:pt x="18" y="0"/>
                  </a:lnTo>
                  <a:lnTo>
                    <a:pt x="16"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98" name="Freeform 359"/>
            <p:cNvSpPr/>
            <p:nvPr/>
          </p:nvSpPr>
          <p:spPr bwMode="gray">
            <a:xfrm>
              <a:off x="4019" y="1596"/>
              <a:ext cx="114" cy="90"/>
            </a:xfrm>
            <a:custGeom>
              <a:avLst/>
              <a:gdLst/>
              <a:ahLst/>
              <a:cxnLst>
                <a:cxn ang="0">
                  <a:pos x="28" y="20"/>
                </a:cxn>
                <a:cxn ang="0">
                  <a:pos x="20" y="18"/>
                </a:cxn>
                <a:cxn ang="0">
                  <a:pos x="12" y="22"/>
                </a:cxn>
                <a:cxn ang="0">
                  <a:pos x="10" y="34"/>
                </a:cxn>
                <a:cxn ang="0">
                  <a:pos x="8" y="36"/>
                </a:cxn>
                <a:cxn ang="0">
                  <a:pos x="8" y="46"/>
                </a:cxn>
                <a:cxn ang="0">
                  <a:pos x="2" y="52"/>
                </a:cxn>
                <a:cxn ang="0">
                  <a:pos x="0" y="60"/>
                </a:cxn>
                <a:cxn ang="0">
                  <a:pos x="8" y="68"/>
                </a:cxn>
                <a:cxn ang="0">
                  <a:pos x="16" y="72"/>
                </a:cxn>
                <a:cxn ang="0">
                  <a:pos x="24" y="72"/>
                </a:cxn>
                <a:cxn ang="0">
                  <a:pos x="30" y="64"/>
                </a:cxn>
                <a:cxn ang="0">
                  <a:pos x="32" y="62"/>
                </a:cxn>
                <a:cxn ang="0">
                  <a:pos x="34" y="66"/>
                </a:cxn>
                <a:cxn ang="0">
                  <a:pos x="44" y="68"/>
                </a:cxn>
                <a:cxn ang="0">
                  <a:pos x="50" y="66"/>
                </a:cxn>
                <a:cxn ang="0">
                  <a:pos x="58" y="64"/>
                </a:cxn>
                <a:cxn ang="0">
                  <a:pos x="58" y="68"/>
                </a:cxn>
                <a:cxn ang="0">
                  <a:pos x="52" y="74"/>
                </a:cxn>
                <a:cxn ang="0">
                  <a:pos x="34" y="82"/>
                </a:cxn>
                <a:cxn ang="0">
                  <a:pos x="26" y="88"/>
                </a:cxn>
                <a:cxn ang="0">
                  <a:pos x="38" y="90"/>
                </a:cxn>
                <a:cxn ang="0">
                  <a:pos x="74" y="76"/>
                </a:cxn>
                <a:cxn ang="0">
                  <a:pos x="76" y="72"/>
                </a:cxn>
                <a:cxn ang="0">
                  <a:pos x="82" y="72"/>
                </a:cxn>
                <a:cxn ang="0">
                  <a:pos x="86" y="74"/>
                </a:cxn>
                <a:cxn ang="0">
                  <a:pos x="92" y="72"/>
                </a:cxn>
                <a:cxn ang="0">
                  <a:pos x="100" y="72"/>
                </a:cxn>
                <a:cxn ang="0">
                  <a:pos x="110" y="64"/>
                </a:cxn>
                <a:cxn ang="0">
                  <a:pos x="114" y="38"/>
                </a:cxn>
                <a:cxn ang="0">
                  <a:pos x="106" y="34"/>
                </a:cxn>
                <a:cxn ang="0">
                  <a:pos x="98" y="38"/>
                </a:cxn>
                <a:cxn ang="0">
                  <a:pos x="90" y="32"/>
                </a:cxn>
                <a:cxn ang="0">
                  <a:pos x="86" y="24"/>
                </a:cxn>
                <a:cxn ang="0">
                  <a:pos x="82" y="10"/>
                </a:cxn>
                <a:cxn ang="0">
                  <a:pos x="82" y="0"/>
                </a:cxn>
                <a:cxn ang="0">
                  <a:pos x="76" y="2"/>
                </a:cxn>
                <a:cxn ang="0">
                  <a:pos x="66" y="10"/>
                </a:cxn>
                <a:cxn ang="0">
                  <a:pos x="64" y="22"/>
                </a:cxn>
                <a:cxn ang="0">
                  <a:pos x="66" y="28"/>
                </a:cxn>
                <a:cxn ang="0">
                  <a:pos x="68" y="32"/>
                </a:cxn>
                <a:cxn ang="0">
                  <a:pos x="62" y="42"/>
                </a:cxn>
                <a:cxn ang="0">
                  <a:pos x="56" y="48"/>
                </a:cxn>
                <a:cxn ang="0">
                  <a:pos x="54" y="40"/>
                </a:cxn>
                <a:cxn ang="0">
                  <a:pos x="52" y="30"/>
                </a:cxn>
                <a:cxn ang="0">
                  <a:pos x="44" y="24"/>
                </a:cxn>
                <a:cxn ang="0">
                  <a:pos x="36" y="28"/>
                </a:cxn>
                <a:cxn ang="0">
                  <a:pos x="30" y="20"/>
                </a:cxn>
              </a:cxnLst>
              <a:rect l="0" t="0" r="r" b="b"/>
              <a:pathLst>
                <a:path w="114" h="90">
                  <a:moveTo>
                    <a:pt x="30" y="20"/>
                  </a:moveTo>
                  <a:lnTo>
                    <a:pt x="30" y="20"/>
                  </a:lnTo>
                  <a:lnTo>
                    <a:pt x="28" y="20"/>
                  </a:lnTo>
                  <a:lnTo>
                    <a:pt x="26" y="18"/>
                  </a:lnTo>
                  <a:lnTo>
                    <a:pt x="22" y="18"/>
                  </a:lnTo>
                  <a:lnTo>
                    <a:pt x="20" y="18"/>
                  </a:lnTo>
                  <a:lnTo>
                    <a:pt x="16" y="18"/>
                  </a:lnTo>
                  <a:lnTo>
                    <a:pt x="14" y="20"/>
                  </a:lnTo>
                  <a:lnTo>
                    <a:pt x="12" y="22"/>
                  </a:lnTo>
                  <a:lnTo>
                    <a:pt x="10" y="28"/>
                  </a:lnTo>
                  <a:lnTo>
                    <a:pt x="10" y="34"/>
                  </a:lnTo>
                  <a:lnTo>
                    <a:pt x="10" y="34"/>
                  </a:lnTo>
                  <a:lnTo>
                    <a:pt x="8" y="34"/>
                  </a:lnTo>
                  <a:lnTo>
                    <a:pt x="8" y="34"/>
                  </a:lnTo>
                  <a:lnTo>
                    <a:pt x="8" y="36"/>
                  </a:lnTo>
                  <a:lnTo>
                    <a:pt x="8" y="38"/>
                  </a:lnTo>
                  <a:lnTo>
                    <a:pt x="8" y="46"/>
                  </a:lnTo>
                  <a:lnTo>
                    <a:pt x="8" y="46"/>
                  </a:lnTo>
                  <a:lnTo>
                    <a:pt x="6" y="48"/>
                  </a:lnTo>
                  <a:lnTo>
                    <a:pt x="4" y="50"/>
                  </a:lnTo>
                  <a:lnTo>
                    <a:pt x="2" y="52"/>
                  </a:lnTo>
                  <a:lnTo>
                    <a:pt x="0" y="54"/>
                  </a:lnTo>
                  <a:lnTo>
                    <a:pt x="0" y="56"/>
                  </a:lnTo>
                  <a:lnTo>
                    <a:pt x="0" y="60"/>
                  </a:lnTo>
                  <a:lnTo>
                    <a:pt x="4" y="62"/>
                  </a:lnTo>
                  <a:lnTo>
                    <a:pt x="8" y="66"/>
                  </a:lnTo>
                  <a:lnTo>
                    <a:pt x="8" y="68"/>
                  </a:lnTo>
                  <a:lnTo>
                    <a:pt x="10" y="70"/>
                  </a:lnTo>
                  <a:lnTo>
                    <a:pt x="12" y="72"/>
                  </a:lnTo>
                  <a:lnTo>
                    <a:pt x="16" y="72"/>
                  </a:lnTo>
                  <a:lnTo>
                    <a:pt x="22" y="72"/>
                  </a:lnTo>
                  <a:lnTo>
                    <a:pt x="22" y="72"/>
                  </a:lnTo>
                  <a:lnTo>
                    <a:pt x="24" y="72"/>
                  </a:lnTo>
                  <a:lnTo>
                    <a:pt x="26" y="70"/>
                  </a:lnTo>
                  <a:lnTo>
                    <a:pt x="30" y="68"/>
                  </a:lnTo>
                  <a:lnTo>
                    <a:pt x="30" y="64"/>
                  </a:lnTo>
                  <a:lnTo>
                    <a:pt x="32" y="60"/>
                  </a:lnTo>
                  <a:lnTo>
                    <a:pt x="32" y="60"/>
                  </a:lnTo>
                  <a:lnTo>
                    <a:pt x="32" y="62"/>
                  </a:lnTo>
                  <a:lnTo>
                    <a:pt x="32" y="62"/>
                  </a:lnTo>
                  <a:lnTo>
                    <a:pt x="32" y="64"/>
                  </a:lnTo>
                  <a:lnTo>
                    <a:pt x="34" y="66"/>
                  </a:lnTo>
                  <a:lnTo>
                    <a:pt x="36" y="68"/>
                  </a:lnTo>
                  <a:lnTo>
                    <a:pt x="40" y="68"/>
                  </a:lnTo>
                  <a:lnTo>
                    <a:pt x="44" y="68"/>
                  </a:lnTo>
                  <a:lnTo>
                    <a:pt x="46" y="68"/>
                  </a:lnTo>
                  <a:lnTo>
                    <a:pt x="48" y="66"/>
                  </a:lnTo>
                  <a:lnTo>
                    <a:pt x="50" y="66"/>
                  </a:lnTo>
                  <a:lnTo>
                    <a:pt x="52" y="64"/>
                  </a:lnTo>
                  <a:lnTo>
                    <a:pt x="54" y="64"/>
                  </a:lnTo>
                  <a:lnTo>
                    <a:pt x="58" y="64"/>
                  </a:lnTo>
                  <a:lnTo>
                    <a:pt x="58" y="64"/>
                  </a:lnTo>
                  <a:lnTo>
                    <a:pt x="60" y="66"/>
                  </a:lnTo>
                  <a:lnTo>
                    <a:pt x="58" y="68"/>
                  </a:lnTo>
                  <a:lnTo>
                    <a:pt x="56" y="72"/>
                  </a:lnTo>
                  <a:lnTo>
                    <a:pt x="54" y="72"/>
                  </a:lnTo>
                  <a:lnTo>
                    <a:pt x="52" y="74"/>
                  </a:lnTo>
                  <a:lnTo>
                    <a:pt x="46" y="76"/>
                  </a:lnTo>
                  <a:lnTo>
                    <a:pt x="40" y="78"/>
                  </a:lnTo>
                  <a:lnTo>
                    <a:pt x="34" y="82"/>
                  </a:lnTo>
                  <a:lnTo>
                    <a:pt x="30" y="84"/>
                  </a:lnTo>
                  <a:lnTo>
                    <a:pt x="26" y="86"/>
                  </a:lnTo>
                  <a:lnTo>
                    <a:pt x="26" y="88"/>
                  </a:lnTo>
                  <a:lnTo>
                    <a:pt x="28" y="88"/>
                  </a:lnTo>
                  <a:lnTo>
                    <a:pt x="32" y="88"/>
                  </a:lnTo>
                  <a:lnTo>
                    <a:pt x="38" y="90"/>
                  </a:lnTo>
                  <a:lnTo>
                    <a:pt x="52" y="88"/>
                  </a:lnTo>
                  <a:lnTo>
                    <a:pt x="64" y="80"/>
                  </a:lnTo>
                  <a:lnTo>
                    <a:pt x="74" y="76"/>
                  </a:lnTo>
                  <a:lnTo>
                    <a:pt x="74" y="74"/>
                  </a:lnTo>
                  <a:lnTo>
                    <a:pt x="74" y="74"/>
                  </a:lnTo>
                  <a:lnTo>
                    <a:pt x="76" y="72"/>
                  </a:lnTo>
                  <a:lnTo>
                    <a:pt x="78" y="70"/>
                  </a:lnTo>
                  <a:lnTo>
                    <a:pt x="80" y="70"/>
                  </a:lnTo>
                  <a:lnTo>
                    <a:pt x="82" y="72"/>
                  </a:lnTo>
                  <a:lnTo>
                    <a:pt x="84" y="74"/>
                  </a:lnTo>
                  <a:lnTo>
                    <a:pt x="84" y="74"/>
                  </a:lnTo>
                  <a:lnTo>
                    <a:pt x="86" y="74"/>
                  </a:lnTo>
                  <a:lnTo>
                    <a:pt x="90" y="74"/>
                  </a:lnTo>
                  <a:lnTo>
                    <a:pt x="92" y="70"/>
                  </a:lnTo>
                  <a:lnTo>
                    <a:pt x="92" y="72"/>
                  </a:lnTo>
                  <a:lnTo>
                    <a:pt x="94" y="72"/>
                  </a:lnTo>
                  <a:lnTo>
                    <a:pt x="98" y="72"/>
                  </a:lnTo>
                  <a:lnTo>
                    <a:pt x="100" y="72"/>
                  </a:lnTo>
                  <a:lnTo>
                    <a:pt x="104" y="72"/>
                  </a:lnTo>
                  <a:lnTo>
                    <a:pt x="108" y="68"/>
                  </a:lnTo>
                  <a:lnTo>
                    <a:pt x="110" y="64"/>
                  </a:lnTo>
                  <a:lnTo>
                    <a:pt x="112" y="56"/>
                  </a:lnTo>
                  <a:lnTo>
                    <a:pt x="114" y="46"/>
                  </a:lnTo>
                  <a:lnTo>
                    <a:pt x="114" y="38"/>
                  </a:lnTo>
                  <a:lnTo>
                    <a:pt x="108" y="34"/>
                  </a:lnTo>
                  <a:lnTo>
                    <a:pt x="108" y="34"/>
                  </a:lnTo>
                  <a:lnTo>
                    <a:pt x="106" y="34"/>
                  </a:lnTo>
                  <a:lnTo>
                    <a:pt x="104" y="36"/>
                  </a:lnTo>
                  <a:lnTo>
                    <a:pt x="100" y="38"/>
                  </a:lnTo>
                  <a:lnTo>
                    <a:pt x="98" y="38"/>
                  </a:lnTo>
                  <a:lnTo>
                    <a:pt x="94" y="38"/>
                  </a:lnTo>
                  <a:lnTo>
                    <a:pt x="92" y="36"/>
                  </a:lnTo>
                  <a:lnTo>
                    <a:pt x="90" y="32"/>
                  </a:lnTo>
                  <a:lnTo>
                    <a:pt x="90" y="30"/>
                  </a:lnTo>
                  <a:lnTo>
                    <a:pt x="88" y="28"/>
                  </a:lnTo>
                  <a:lnTo>
                    <a:pt x="86" y="24"/>
                  </a:lnTo>
                  <a:lnTo>
                    <a:pt x="84" y="16"/>
                  </a:lnTo>
                  <a:lnTo>
                    <a:pt x="84" y="14"/>
                  </a:lnTo>
                  <a:lnTo>
                    <a:pt x="82" y="10"/>
                  </a:lnTo>
                  <a:lnTo>
                    <a:pt x="82" y="4"/>
                  </a:lnTo>
                  <a:lnTo>
                    <a:pt x="82" y="2"/>
                  </a:lnTo>
                  <a:lnTo>
                    <a:pt x="82" y="0"/>
                  </a:lnTo>
                  <a:lnTo>
                    <a:pt x="82" y="0"/>
                  </a:lnTo>
                  <a:lnTo>
                    <a:pt x="80" y="0"/>
                  </a:lnTo>
                  <a:lnTo>
                    <a:pt x="76" y="2"/>
                  </a:lnTo>
                  <a:lnTo>
                    <a:pt x="72" y="4"/>
                  </a:lnTo>
                  <a:lnTo>
                    <a:pt x="68" y="6"/>
                  </a:lnTo>
                  <a:lnTo>
                    <a:pt x="66" y="10"/>
                  </a:lnTo>
                  <a:lnTo>
                    <a:pt x="64" y="14"/>
                  </a:lnTo>
                  <a:lnTo>
                    <a:pt x="66" y="20"/>
                  </a:lnTo>
                  <a:lnTo>
                    <a:pt x="64" y="22"/>
                  </a:lnTo>
                  <a:lnTo>
                    <a:pt x="64" y="22"/>
                  </a:lnTo>
                  <a:lnTo>
                    <a:pt x="64" y="24"/>
                  </a:lnTo>
                  <a:lnTo>
                    <a:pt x="66" y="28"/>
                  </a:lnTo>
                  <a:lnTo>
                    <a:pt x="70" y="30"/>
                  </a:lnTo>
                  <a:lnTo>
                    <a:pt x="70" y="30"/>
                  </a:lnTo>
                  <a:lnTo>
                    <a:pt x="68" y="32"/>
                  </a:lnTo>
                  <a:lnTo>
                    <a:pt x="66" y="36"/>
                  </a:lnTo>
                  <a:lnTo>
                    <a:pt x="64" y="38"/>
                  </a:lnTo>
                  <a:lnTo>
                    <a:pt x="62" y="42"/>
                  </a:lnTo>
                  <a:lnTo>
                    <a:pt x="60" y="46"/>
                  </a:lnTo>
                  <a:lnTo>
                    <a:pt x="58" y="48"/>
                  </a:lnTo>
                  <a:lnTo>
                    <a:pt x="56" y="48"/>
                  </a:lnTo>
                  <a:lnTo>
                    <a:pt x="56" y="46"/>
                  </a:lnTo>
                  <a:lnTo>
                    <a:pt x="54" y="44"/>
                  </a:lnTo>
                  <a:lnTo>
                    <a:pt x="54" y="40"/>
                  </a:lnTo>
                  <a:lnTo>
                    <a:pt x="54" y="38"/>
                  </a:lnTo>
                  <a:lnTo>
                    <a:pt x="54" y="34"/>
                  </a:lnTo>
                  <a:lnTo>
                    <a:pt x="52" y="30"/>
                  </a:lnTo>
                  <a:lnTo>
                    <a:pt x="50" y="26"/>
                  </a:lnTo>
                  <a:lnTo>
                    <a:pt x="46" y="24"/>
                  </a:lnTo>
                  <a:lnTo>
                    <a:pt x="44" y="24"/>
                  </a:lnTo>
                  <a:lnTo>
                    <a:pt x="40" y="26"/>
                  </a:lnTo>
                  <a:lnTo>
                    <a:pt x="38" y="26"/>
                  </a:lnTo>
                  <a:lnTo>
                    <a:pt x="36" y="28"/>
                  </a:lnTo>
                  <a:lnTo>
                    <a:pt x="34" y="28"/>
                  </a:lnTo>
                  <a:lnTo>
                    <a:pt x="32" y="26"/>
                  </a:lnTo>
                  <a:lnTo>
                    <a:pt x="30" y="2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99" name="Freeform 360"/>
            <p:cNvSpPr/>
            <p:nvPr/>
          </p:nvSpPr>
          <p:spPr bwMode="gray">
            <a:xfrm>
              <a:off x="4199" y="1466"/>
              <a:ext cx="20" cy="48"/>
            </a:xfrm>
            <a:custGeom>
              <a:avLst/>
              <a:gdLst/>
              <a:ahLst/>
              <a:cxnLst>
                <a:cxn ang="0">
                  <a:pos x="10" y="8"/>
                </a:cxn>
                <a:cxn ang="0">
                  <a:pos x="10" y="8"/>
                </a:cxn>
                <a:cxn ang="0">
                  <a:pos x="8" y="6"/>
                </a:cxn>
                <a:cxn ang="0">
                  <a:pos x="8" y="4"/>
                </a:cxn>
                <a:cxn ang="0">
                  <a:pos x="6" y="2"/>
                </a:cxn>
                <a:cxn ang="0">
                  <a:pos x="6" y="0"/>
                </a:cxn>
                <a:cxn ang="0">
                  <a:pos x="4" y="0"/>
                </a:cxn>
                <a:cxn ang="0">
                  <a:pos x="4" y="0"/>
                </a:cxn>
                <a:cxn ang="0">
                  <a:pos x="2" y="2"/>
                </a:cxn>
                <a:cxn ang="0">
                  <a:pos x="2" y="6"/>
                </a:cxn>
                <a:cxn ang="0">
                  <a:pos x="2" y="12"/>
                </a:cxn>
                <a:cxn ang="0">
                  <a:pos x="0" y="22"/>
                </a:cxn>
                <a:cxn ang="0">
                  <a:pos x="0" y="22"/>
                </a:cxn>
                <a:cxn ang="0">
                  <a:pos x="2" y="26"/>
                </a:cxn>
                <a:cxn ang="0">
                  <a:pos x="2" y="28"/>
                </a:cxn>
                <a:cxn ang="0">
                  <a:pos x="2" y="34"/>
                </a:cxn>
                <a:cxn ang="0">
                  <a:pos x="4" y="38"/>
                </a:cxn>
                <a:cxn ang="0">
                  <a:pos x="8" y="42"/>
                </a:cxn>
                <a:cxn ang="0">
                  <a:pos x="12" y="46"/>
                </a:cxn>
                <a:cxn ang="0">
                  <a:pos x="18" y="48"/>
                </a:cxn>
                <a:cxn ang="0">
                  <a:pos x="18" y="48"/>
                </a:cxn>
                <a:cxn ang="0">
                  <a:pos x="18" y="46"/>
                </a:cxn>
                <a:cxn ang="0">
                  <a:pos x="20" y="46"/>
                </a:cxn>
                <a:cxn ang="0">
                  <a:pos x="20" y="44"/>
                </a:cxn>
                <a:cxn ang="0">
                  <a:pos x="20" y="42"/>
                </a:cxn>
                <a:cxn ang="0">
                  <a:pos x="20" y="38"/>
                </a:cxn>
                <a:cxn ang="0">
                  <a:pos x="18" y="32"/>
                </a:cxn>
                <a:cxn ang="0">
                  <a:pos x="10" y="8"/>
                </a:cxn>
              </a:cxnLst>
              <a:rect l="0" t="0" r="r" b="b"/>
              <a:pathLst>
                <a:path w="20" h="48">
                  <a:moveTo>
                    <a:pt x="10" y="8"/>
                  </a:moveTo>
                  <a:lnTo>
                    <a:pt x="10" y="8"/>
                  </a:lnTo>
                  <a:lnTo>
                    <a:pt x="8" y="6"/>
                  </a:lnTo>
                  <a:lnTo>
                    <a:pt x="8" y="4"/>
                  </a:lnTo>
                  <a:lnTo>
                    <a:pt x="6" y="2"/>
                  </a:lnTo>
                  <a:lnTo>
                    <a:pt x="6" y="0"/>
                  </a:lnTo>
                  <a:lnTo>
                    <a:pt x="4" y="0"/>
                  </a:lnTo>
                  <a:lnTo>
                    <a:pt x="4" y="0"/>
                  </a:lnTo>
                  <a:lnTo>
                    <a:pt x="2" y="2"/>
                  </a:lnTo>
                  <a:lnTo>
                    <a:pt x="2" y="6"/>
                  </a:lnTo>
                  <a:lnTo>
                    <a:pt x="2" y="12"/>
                  </a:lnTo>
                  <a:lnTo>
                    <a:pt x="0" y="22"/>
                  </a:lnTo>
                  <a:lnTo>
                    <a:pt x="0" y="22"/>
                  </a:lnTo>
                  <a:lnTo>
                    <a:pt x="2" y="26"/>
                  </a:lnTo>
                  <a:lnTo>
                    <a:pt x="2" y="28"/>
                  </a:lnTo>
                  <a:lnTo>
                    <a:pt x="2" y="34"/>
                  </a:lnTo>
                  <a:lnTo>
                    <a:pt x="4" y="38"/>
                  </a:lnTo>
                  <a:lnTo>
                    <a:pt x="8" y="42"/>
                  </a:lnTo>
                  <a:lnTo>
                    <a:pt x="12" y="46"/>
                  </a:lnTo>
                  <a:lnTo>
                    <a:pt x="18" y="48"/>
                  </a:lnTo>
                  <a:lnTo>
                    <a:pt x="18" y="48"/>
                  </a:lnTo>
                  <a:lnTo>
                    <a:pt x="18" y="46"/>
                  </a:lnTo>
                  <a:lnTo>
                    <a:pt x="20" y="46"/>
                  </a:lnTo>
                  <a:lnTo>
                    <a:pt x="20" y="44"/>
                  </a:lnTo>
                  <a:lnTo>
                    <a:pt x="20" y="42"/>
                  </a:lnTo>
                  <a:lnTo>
                    <a:pt x="20" y="38"/>
                  </a:lnTo>
                  <a:lnTo>
                    <a:pt x="18" y="32"/>
                  </a:lnTo>
                  <a:lnTo>
                    <a:pt x="10" y="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300" name="Freeform 361"/>
            <p:cNvSpPr/>
            <p:nvPr/>
          </p:nvSpPr>
          <p:spPr bwMode="gray">
            <a:xfrm>
              <a:off x="4149" y="1534"/>
              <a:ext cx="74" cy="90"/>
            </a:xfrm>
            <a:custGeom>
              <a:avLst/>
              <a:gdLst/>
              <a:ahLst/>
              <a:cxnLst>
                <a:cxn ang="0">
                  <a:pos x="16" y="10"/>
                </a:cxn>
                <a:cxn ang="0">
                  <a:pos x="12" y="8"/>
                </a:cxn>
                <a:cxn ang="0">
                  <a:pos x="8" y="6"/>
                </a:cxn>
                <a:cxn ang="0">
                  <a:pos x="2" y="6"/>
                </a:cxn>
                <a:cxn ang="0">
                  <a:pos x="0" y="10"/>
                </a:cxn>
                <a:cxn ang="0">
                  <a:pos x="2" y="22"/>
                </a:cxn>
                <a:cxn ang="0">
                  <a:pos x="4" y="24"/>
                </a:cxn>
                <a:cxn ang="0">
                  <a:pos x="8" y="34"/>
                </a:cxn>
                <a:cxn ang="0">
                  <a:pos x="14" y="44"/>
                </a:cxn>
                <a:cxn ang="0">
                  <a:pos x="16" y="50"/>
                </a:cxn>
                <a:cxn ang="0">
                  <a:pos x="22" y="50"/>
                </a:cxn>
                <a:cxn ang="0">
                  <a:pos x="32" y="52"/>
                </a:cxn>
                <a:cxn ang="0">
                  <a:pos x="36" y="58"/>
                </a:cxn>
                <a:cxn ang="0">
                  <a:pos x="38" y="70"/>
                </a:cxn>
                <a:cxn ang="0">
                  <a:pos x="42" y="82"/>
                </a:cxn>
                <a:cxn ang="0">
                  <a:pos x="52" y="88"/>
                </a:cxn>
                <a:cxn ang="0">
                  <a:pos x="64" y="90"/>
                </a:cxn>
                <a:cxn ang="0">
                  <a:pos x="72" y="84"/>
                </a:cxn>
                <a:cxn ang="0">
                  <a:pos x="74" y="82"/>
                </a:cxn>
                <a:cxn ang="0">
                  <a:pos x="72" y="84"/>
                </a:cxn>
                <a:cxn ang="0">
                  <a:pos x="68" y="86"/>
                </a:cxn>
                <a:cxn ang="0">
                  <a:pos x="64" y="86"/>
                </a:cxn>
                <a:cxn ang="0">
                  <a:pos x="64" y="82"/>
                </a:cxn>
                <a:cxn ang="0">
                  <a:pos x="62" y="58"/>
                </a:cxn>
                <a:cxn ang="0">
                  <a:pos x="58" y="42"/>
                </a:cxn>
                <a:cxn ang="0">
                  <a:pos x="66" y="26"/>
                </a:cxn>
                <a:cxn ang="0">
                  <a:pos x="66" y="8"/>
                </a:cxn>
                <a:cxn ang="0">
                  <a:pos x="60" y="4"/>
                </a:cxn>
                <a:cxn ang="0">
                  <a:pos x="54" y="2"/>
                </a:cxn>
                <a:cxn ang="0">
                  <a:pos x="44" y="0"/>
                </a:cxn>
                <a:cxn ang="0">
                  <a:pos x="38" y="0"/>
                </a:cxn>
                <a:cxn ang="0">
                  <a:pos x="36" y="6"/>
                </a:cxn>
                <a:cxn ang="0">
                  <a:pos x="40" y="24"/>
                </a:cxn>
                <a:cxn ang="0">
                  <a:pos x="44" y="38"/>
                </a:cxn>
                <a:cxn ang="0">
                  <a:pos x="32" y="32"/>
                </a:cxn>
                <a:cxn ang="0">
                  <a:pos x="20" y="24"/>
                </a:cxn>
                <a:cxn ang="0">
                  <a:pos x="16" y="10"/>
                </a:cxn>
              </a:cxnLst>
              <a:rect l="0" t="0" r="r" b="b"/>
              <a:pathLst>
                <a:path w="74" h="90">
                  <a:moveTo>
                    <a:pt x="16" y="10"/>
                  </a:moveTo>
                  <a:lnTo>
                    <a:pt x="16" y="10"/>
                  </a:lnTo>
                  <a:lnTo>
                    <a:pt x="14" y="10"/>
                  </a:lnTo>
                  <a:lnTo>
                    <a:pt x="12" y="8"/>
                  </a:lnTo>
                  <a:lnTo>
                    <a:pt x="10" y="6"/>
                  </a:lnTo>
                  <a:lnTo>
                    <a:pt x="8" y="6"/>
                  </a:lnTo>
                  <a:lnTo>
                    <a:pt x="4" y="6"/>
                  </a:lnTo>
                  <a:lnTo>
                    <a:pt x="2" y="6"/>
                  </a:lnTo>
                  <a:lnTo>
                    <a:pt x="2" y="8"/>
                  </a:lnTo>
                  <a:lnTo>
                    <a:pt x="0" y="10"/>
                  </a:lnTo>
                  <a:lnTo>
                    <a:pt x="0" y="14"/>
                  </a:lnTo>
                  <a:lnTo>
                    <a:pt x="2" y="22"/>
                  </a:lnTo>
                  <a:lnTo>
                    <a:pt x="2" y="22"/>
                  </a:lnTo>
                  <a:lnTo>
                    <a:pt x="4" y="24"/>
                  </a:lnTo>
                  <a:lnTo>
                    <a:pt x="6" y="28"/>
                  </a:lnTo>
                  <a:lnTo>
                    <a:pt x="8" y="34"/>
                  </a:lnTo>
                  <a:lnTo>
                    <a:pt x="12" y="38"/>
                  </a:lnTo>
                  <a:lnTo>
                    <a:pt x="14" y="44"/>
                  </a:lnTo>
                  <a:lnTo>
                    <a:pt x="16" y="50"/>
                  </a:lnTo>
                  <a:lnTo>
                    <a:pt x="16" y="50"/>
                  </a:lnTo>
                  <a:lnTo>
                    <a:pt x="20" y="50"/>
                  </a:lnTo>
                  <a:lnTo>
                    <a:pt x="22" y="50"/>
                  </a:lnTo>
                  <a:lnTo>
                    <a:pt x="28" y="50"/>
                  </a:lnTo>
                  <a:lnTo>
                    <a:pt x="32" y="52"/>
                  </a:lnTo>
                  <a:lnTo>
                    <a:pt x="34" y="54"/>
                  </a:lnTo>
                  <a:lnTo>
                    <a:pt x="36" y="58"/>
                  </a:lnTo>
                  <a:lnTo>
                    <a:pt x="38" y="64"/>
                  </a:lnTo>
                  <a:lnTo>
                    <a:pt x="38" y="70"/>
                  </a:lnTo>
                  <a:lnTo>
                    <a:pt x="40" y="76"/>
                  </a:lnTo>
                  <a:lnTo>
                    <a:pt x="42" y="82"/>
                  </a:lnTo>
                  <a:lnTo>
                    <a:pt x="48" y="86"/>
                  </a:lnTo>
                  <a:lnTo>
                    <a:pt x="52" y="88"/>
                  </a:lnTo>
                  <a:lnTo>
                    <a:pt x="58" y="90"/>
                  </a:lnTo>
                  <a:lnTo>
                    <a:pt x="64" y="90"/>
                  </a:lnTo>
                  <a:lnTo>
                    <a:pt x="68" y="86"/>
                  </a:lnTo>
                  <a:lnTo>
                    <a:pt x="72" y="84"/>
                  </a:lnTo>
                  <a:lnTo>
                    <a:pt x="74" y="84"/>
                  </a:lnTo>
                  <a:lnTo>
                    <a:pt x="74" y="82"/>
                  </a:lnTo>
                  <a:lnTo>
                    <a:pt x="74" y="82"/>
                  </a:lnTo>
                  <a:lnTo>
                    <a:pt x="72" y="84"/>
                  </a:lnTo>
                  <a:lnTo>
                    <a:pt x="70" y="84"/>
                  </a:lnTo>
                  <a:lnTo>
                    <a:pt x="68" y="86"/>
                  </a:lnTo>
                  <a:lnTo>
                    <a:pt x="66" y="86"/>
                  </a:lnTo>
                  <a:lnTo>
                    <a:pt x="64" y="86"/>
                  </a:lnTo>
                  <a:lnTo>
                    <a:pt x="64" y="86"/>
                  </a:lnTo>
                  <a:lnTo>
                    <a:pt x="64" y="82"/>
                  </a:lnTo>
                  <a:lnTo>
                    <a:pt x="64" y="72"/>
                  </a:lnTo>
                  <a:lnTo>
                    <a:pt x="62" y="58"/>
                  </a:lnTo>
                  <a:lnTo>
                    <a:pt x="56" y="44"/>
                  </a:lnTo>
                  <a:lnTo>
                    <a:pt x="58" y="42"/>
                  </a:lnTo>
                  <a:lnTo>
                    <a:pt x="62" y="34"/>
                  </a:lnTo>
                  <a:lnTo>
                    <a:pt x="66" y="26"/>
                  </a:lnTo>
                  <a:lnTo>
                    <a:pt x="68" y="16"/>
                  </a:lnTo>
                  <a:lnTo>
                    <a:pt x="66" y="8"/>
                  </a:lnTo>
                  <a:lnTo>
                    <a:pt x="60" y="4"/>
                  </a:lnTo>
                  <a:lnTo>
                    <a:pt x="60" y="4"/>
                  </a:lnTo>
                  <a:lnTo>
                    <a:pt x="56" y="2"/>
                  </a:lnTo>
                  <a:lnTo>
                    <a:pt x="54" y="2"/>
                  </a:lnTo>
                  <a:lnTo>
                    <a:pt x="50" y="0"/>
                  </a:lnTo>
                  <a:lnTo>
                    <a:pt x="44" y="0"/>
                  </a:lnTo>
                  <a:lnTo>
                    <a:pt x="42" y="0"/>
                  </a:lnTo>
                  <a:lnTo>
                    <a:pt x="38" y="0"/>
                  </a:lnTo>
                  <a:lnTo>
                    <a:pt x="36" y="2"/>
                  </a:lnTo>
                  <a:lnTo>
                    <a:pt x="36" y="6"/>
                  </a:lnTo>
                  <a:lnTo>
                    <a:pt x="38" y="14"/>
                  </a:lnTo>
                  <a:lnTo>
                    <a:pt x="40" y="24"/>
                  </a:lnTo>
                  <a:lnTo>
                    <a:pt x="44" y="32"/>
                  </a:lnTo>
                  <a:lnTo>
                    <a:pt x="44" y="38"/>
                  </a:lnTo>
                  <a:lnTo>
                    <a:pt x="38" y="38"/>
                  </a:lnTo>
                  <a:lnTo>
                    <a:pt x="32" y="32"/>
                  </a:lnTo>
                  <a:lnTo>
                    <a:pt x="26" y="28"/>
                  </a:lnTo>
                  <a:lnTo>
                    <a:pt x="20" y="24"/>
                  </a:lnTo>
                  <a:lnTo>
                    <a:pt x="16" y="18"/>
                  </a:lnTo>
                  <a:lnTo>
                    <a:pt x="16" y="1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301" name="Freeform 362"/>
            <p:cNvSpPr/>
            <p:nvPr/>
          </p:nvSpPr>
          <p:spPr bwMode="gray">
            <a:xfrm>
              <a:off x="4225" y="1592"/>
              <a:ext cx="44" cy="46"/>
            </a:xfrm>
            <a:custGeom>
              <a:avLst/>
              <a:gdLst/>
              <a:ahLst/>
              <a:cxnLst>
                <a:cxn ang="0">
                  <a:pos x="10" y="2"/>
                </a:cxn>
                <a:cxn ang="0">
                  <a:pos x="10" y="2"/>
                </a:cxn>
                <a:cxn ang="0">
                  <a:pos x="10" y="2"/>
                </a:cxn>
                <a:cxn ang="0">
                  <a:pos x="8" y="0"/>
                </a:cxn>
                <a:cxn ang="0">
                  <a:pos x="6" y="0"/>
                </a:cxn>
                <a:cxn ang="0">
                  <a:pos x="4" y="0"/>
                </a:cxn>
                <a:cxn ang="0">
                  <a:pos x="4" y="0"/>
                </a:cxn>
                <a:cxn ang="0">
                  <a:pos x="2" y="2"/>
                </a:cxn>
                <a:cxn ang="0">
                  <a:pos x="2" y="4"/>
                </a:cxn>
                <a:cxn ang="0">
                  <a:pos x="4" y="8"/>
                </a:cxn>
                <a:cxn ang="0">
                  <a:pos x="6" y="12"/>
                </a:cxn>
                <a:cxn ang="0">
                  <a:pos x="6" y="14"/>
                </a:cxn>
                <a:cxn ang="0">
                  <a:pos x="4" y="18"/>
                </a:cxn>
                <a:cxn ang="0">
                  <a:pos x="4" y="22"/>
                </a:cxn>
                <a:cxn ang="0">
                  <a:pos x="4" y="28"/>
                </a:cxn>
                <a:cxn ang="0">
                  <a:pos x="2" y="34"/>
                </a:cxn>
                <a:cxn ang="0">
                  <a:pos x="0" y="38"/>
                </a:cxn>
                <a:cxn ang="0">
                  <a:pos x="16" y="34"/>
                </a:cxn>
                <a:cxn ang="0">
                  <a:pos x="24" y="46"/>
                </a:cxn>
                <a:cxn ang="0">
                  <a:pos x="24" y="44"/>
                </a:cxn>
                <a:cxn ang="0">
                  <a:pos x="28" y="44"/>
                </a:cxn>
                <a:cxn ang="0">
                  <a:pos x="32" y="42"/>
                </a:cxn>
                <a:cxn ang="0">
                  <a:pos x="36" y="40"/>
                </a:cxn>
                <a:cxn ang="0">
                  <a:pos x="40" y="36"/>
                </a:cxn>
                <a:cxn ang="0">
                  <a:pos x="40" y="36"/>
                </a:cxn>
                <a:cxn ang="0">
                  <a:pos x="42" y="32"/>
                </a:cxn>
                <a:cxn ang="0">
                  <a:pos x="42" y="28"/>
                </a:cxn>
                <a:cxn ang="0">
                  <a:pos x="44" y="24"/>
                </a:cxn>
                <a:cxn ang="0">
                  <a:pos x="42" y="18"/>
                </a:cxn>
                <a:cxn ang="0">
                  <a:pos x="40" y="12"/>
                </a:cxn>
                <a:cxn ang="0">
                  <a:pos x="38" y="12"/>
                </a:cxn>
                <a:cxn ang="0">
                  <a:pos x="36" y="10"/>
                </a:cxn>
                <a:cxn ang="0">
                  <a:pos x="34" y="6"/>
                </a:cxn>
                <a:cxn ang="0">
                  <a:pos x="30" y="4"/>
                </a:cxn>
                <a:cxn ang="0">
                  <a:pos x="26" y="0"/>
                </a:cxn>
                <a:cxn ang="0">
                  <a:pos x="22" y="0"/>
                </a:cxn>
                <a:cxn ang="0">
                  <a:pos x="16" y="0"/>
                </a:cxn>
                <a:cxn ang="0">
                  <a:pos x="10" y="2"/>
                </a:cxn>
              </a:cxnLst>
              <a:rect l="0" t="0" r="r" b="b"/>
              <a:pathLst>
                <a:path w="44" h="46">
                  <a:moveTo>
                    <a:pt x="10" y="2"/>
                  </a:moveTo>
                  <a:lnTo>
                    <a:pt x="10" y="2"/>
                  </a:lnTo>
                  <a:lnTo>
                    <a:pt x="10" y="2"/>
                  </a:lnTo>
                  <a:lnTo>
                    <a:pt x="8" y="0"/>
                  </a:lnTo>
                  <a:lnTo>
                    <a:pt x="6" y="0"/>
                  </a:lnTo>
                  <a:lnTo>
                    <a:pt x="4" y="0"/>
                  </a:lnTo>
                  <a:lnTo>
                    <a:pt x="4" y="0"/>
                  </a:lnTo>
                  <a:lnTo>
                    <a:pt x="2" y="2"/>
                  </a:lnTo>
                  <a:lnTo>
                    <a:pt x="2" y="4"/>
                  </a:lnTo>
                  <a:lnTo>
                    <a:pt x="4" y="8"/>
                  </a:lnTo>
                  <a:lnTo>
                    <a:pt x="6" y="12"/>
                  </a:lnTo>
                  <a:lnTo>
                    <a:pt x="6" y="14"/>
                  </a:lnTo>
                  <a:lnTo>
                    <a:pt x="4" y="18"/>
                  </a:lnTo>
                  <a:lnTo>
                    <a:pt x="4" y="22"/>
                  </a:lnTo>
                  <a:lnTo>
                    <a:pt x="4" y="28"/>
                  </a:lnTo>
                  <a:lnTo>
                    <a:pt x="2" y="34"/>
                  </a:lnTo>
                  <a:lnTo>
                    <a:pt x="0" y="38"/>
                  </a:lnTo>
                  <a:lnTo>
                    <a:pt x="16" y="34"/>
                  </a:lnTo>
                  <a:lnTo>
                    <a:pt x="24" y="46"/>
                  </a:lnTo>
                  <a:lnTo>
                    <a:pt x="24" y="44"/>
                  </a:lnTo>
                  <a:lnTo>
                    <a:pt x="28" y="44"/>
                  </a:lnTo>
                  <a:lnTo>
                    <a:pt x="32" y="42"/>
                  </a:lnTo>
                  <a:lnTo>
                    <a:pt x="36" y="40"/>
                  </a:lnTo>
                  <a:lnTo>
                    <a:pt x="40" y="36"/>
                  </a:lnTo>
                  <a:lnTo>
                    <a:pt x="40" y="36"/>
                  </a:lnTo>
                  <a:lnTo>
                    <a:pt x="42" y="32"/>
                  </a:lnTo>
                  <a:lnTo>
                    <a:pt x="42" y="28"/>
                  </a:lnTo>
                  <a:lnTo>
                    <a:pt x="44" y="24"/>
                  </a:lnTo>
                  <a:lnTo>
                    <a:pt x="42" y="18"/>
                  </a:lnTo>
                  <a:lnTo>
                    <a:pt x="40" y="12"/>
                  </a:lnTo>
                  <a:lnTo>
                    <a:pt x="38" y="12"/>
                  </a:lnTo>
                  <a:lnTo>
                    <a:pt x="36" y="10"/>
                  </a:lnTo>
                  <a:lnTo>
                    <a:pt x="34" y="6"/>
                  </a:lnTo>
                  <a:lnTo>
                    <a:pt x="30" y="4"/>
                  </a:lnTo>
                  <a:lnTo>
                    <a:pt x="26" y="0"/>
                  </a:lnTo>
                  <a:lnTo>
                    <a:pt x="22" y="0"/>
                  </a:lnTo>
                  <a:lnTo>
                    <a:pt x="16" y="0"/>
                  </a:lnTo>
                  <a:lnTo>
                    <a:pt x="10" y="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302" name="Freeform 363"/>
            <p:cNvSpPr/>
            <p:nvPr/>
          </p:nvSpPr>
          <p:spPr bwMode="gray">
            <a:xfrm>
              <a:off x="4275" y="1574"/>
              <a:ext cx="168" cy="98"/>
            </a:xfrm>
            <a:custGeom>
              <a:avLst/>
              <a:gdLst/>
              <a:ahLst/>
              <a:cxnLst>
                <a:cxn ang="0">
                  <a:pos x="10" y="2"/>
                </a:cxn>
                <a:cxn ang="0">
                  <a:pos x="4" y="0"/>
                </a:cxn>
                <a:cxn ang="0">
                  <a:pos x="0" y="6"/>
                </a:cxn>
                <a:cxn ang="0">
                  <a:pos x="4" y="24"/>
                </a:cxn>
                <a:cxn ang="0">
                  <a:pos x="6" y="28"/>
                </a:cxn>
                <a:cxn ang="0">
                  <a:pos x="12" y="32"/>
                </a:cxn>
                <a:cxn ang="0">
                  <a:pos x="26" y="26"/>
                </a:cxn>
                <a:cxn ang="0">
                  <a:pos x="30" y="24"/>
                </a:cxn>
                <a:cxn ang="0">
                  <a:pos x="34" y="24"/>
                </a:cxn>
                <a:cxn ang="0">
                  <a:pos x="38" y="38"/>
                </a:cxn>
                <a:cxn ang="0">
                  <a:pos x="44" y="72"/>
                </a:cxn>
                <a:cxn ang="0">
                  <a:pos x="40" y="72"/>
                </a:cxn>
                <a:cxn ang="0">
                  <a:pos x="38" y="80"/>
                </a:cxn>
                <a:cxn ang="0">
                  <a:pos x="48" y="88"/>
                </a:cxn>
                <a:cxn ang="0">
                  <a:pos x="56" y="86"/>
                </a:cxn>
                <a:cxn ang="0">
                  <a:pos x="58" y="84"/>
                </a:cxn>
                <a:cxn ang="0">
                  <a:pos x="68" y="86"/>
                </a:cxn>
                <a:cxn ang="0">
                  <a:pos x="82" y="94"/>
                </a:cxn>
                <a:cxn ang="0">
                  <a:pos x="118" y="96"/>
                </a:cxn>
                <a:cxn ang="0">
                  <a:pos x="118" y="92"/>
                </a:cxn>
                <a:cxn ang="0">
                  <a:pos x="122" y="86"/>
                </a:cxn>
                <a:cxn ang="0">
                  <a:pos x="134" y="88"/>
                </a:cxn>
                <a:cxn ang="0">
                  <a:pos x="142" y="92"/>
                </a:cxn>
                <a:cxn ang="0">
                  <a:pos x="150" y="90"/>
                </a:cxn>
                <a:cxn ang="0">
                  <a:pos x="154" y="82"/>
                </a:cxn>
                <a:cxn ang="0">
                  <a:pos x="156" y="76"/>
                </a:cxn>
                <a:cxn ang="0">
                  <a:pos x="164" y="72"/>
                </a:cxn>
                <a:cxn ang="0">
                  <a:pos x="164" y="66"/>
                </a:cxn>
                <a:cxn ang="0">
                  <a:pos x="168" y="62"/>
                </a:cxn>
                <a:cxn ang="0">
                  <a:pos x="166" y="56"/>
                </a:cxn>
                <a:cxn ang="0">
                  <a:pos x="150" y="50"/>
                </a:cxn>
                <a:cxn ang="0">
                  <a:pos x="138" y="48"/>
                </a:cxn>
                <a:cxn ang="0">
                  <a:pos x="124" y="44"/>
                </a:cxn>
                <a:cxn ang="0">
                  <a:pos x="110" y="46"/>
                </a:cxn>
                <a:cxn ang="0">
                  <a:pos x="100" y="50"/>
                </a:cxn>
                <a:cxn ang="0">
                  <a:pos x="82" y="44"/>
                </a:cxn>
                <a:cxn ang="0">
                  <a:pos x="60" y="30"/>
                </a:cxn>
                <a:cxn ang="0">
                  <a:pos x="52" y="24"/>
                </a:cxn>
                <a:cxn ang="0">
                  <a:pos x="50" y="20"/>
                </a:cxn>
                <a:cxn ang="0">
                  <a:pos x="50" y="16"/>
                </a:cxn>
                <a:cxn ang="0">
                  <a:pos x="48" y="10"/>
                </a:cxn>
                <a:cxn ang="0">
                  <a:pos x="40" y="10"/>
                </a:cxn>
                <a:cxn ang="0">
                  <a:pos x="36" y="14"/>
                </a:cxn>
                <a:cxn ang="0">
                  <a:pos x="28" y="12"/>
                </a:cxn>
                <a:cxn ang="0">
                  <a:pos x="24" y="4"/>
                </a:cxn>
                <a:cxn ang="0">
                  <a:pos x="12" y="2"/>
                </a:cxn>
              </a:cxnLst>
              <a:rect l="0" t="0" r="r" b="b"/>
              <a:pathLst>
                <a:path w="168" h="98">
                  <a:moveTo>
                    <a:pt x="12" y="2"/>
                  </a:moveTo>
                  <a:lnTo>
                    <a:pt x="12" y="2"/>
                  </a:lnTo>
                  <a:lnTo>
                    <a:pt x="10" y="2"/>
                  </a:lnTo>
                  <a:lnTo>
                    <a:pt x="8" y="0"/>
                  </a:lnTo>
                  <a:lnTo>
                    <a:pt x="6" y="0"/>
                  </a:lnTo>
                  <a:lnTo>
                    <a:pt x="4" y="0"/>
                  </a:lnTo>
                  <a:lnTo>
                    <a:pt x="2" y="0"/>
                  </a:lnTo>
                  <a:lnTo>
                    <a:pt x="0" y="2"/>
                  </a:lnTo>
                  <a:lnTo>
                    <a:pt x="0" y="6"/>
                  </a:lnTo>
                  <a:lnTo>
                    <a:pt x="0" y="10"/>
                  </a:lnTo>
                  <a:lnTo>
                    <a:pt x="2" y="16"/>
                  </a:lnTo>
                  <a:lnTo>
                    <a:pt x="4" y="24"/>
                  </a:lnTo>
                  <a:lnTo>
                    <a:pt x="4" y="26"/>
                  </a:lnTo>
                  <a:lnTo>
                    <a:pt x="4" y="26"/>
                  </a:lnTo>
                  <a:lnTo>
                    <a:pt x="6" y="28"/>
                  </a:lnTo>
                  <a:lnTo>
                    <a:pt x="6" y="30"/>
                  </a:lnTo>
                  <a:lnTo>
                    <a:pt x="8" y="32"/>
                  </a:lnTo>
                  <a:lnTo>
                    <a:pt x="12" y="32"/>
                  </a:lnTo>
                  <a:lnTo>
                    <a:pt x="16" y="32"/>
                  </a:lnTo>
                  <a:lnTo>
                    <a:pt x="20" y="30"/>
                  </a:lnTo>
                  <a:lnTo>
                    <a:pt x="26" y="26"/>
                  </a:lnTo>
                  <a:lnTo>
                    <a:pt x="28" y="26"/>
                  </a:lnTo>
                  <a:lnTo>
                    <a:pt x="28" y="24"/>
                  </a:lnTo>
                  <a:lnTo>
                    <a:pt x="30" y="24"/>
                  </a:lnTo>
                  <a:lnTo>
                    <a:pt x="30" y="24"/>
                  </a:lnTo>
                  <a:lnTo>
                    <a:pt x="32" y="24"/>
                  </a:lnTo>
                  <a:lnTo>
                    <a:pt x="34" y="24"/>
                  </a:lnTo>
                  <a:lnTo>
                    <a:pt x="36" y="28"/>
                  </a:lnTo>
                  <a:lnTo>
                    <a:pt x="36" y="32"/>
                  </a:lnTo>
                  <a:lnTo>
                    <a:pt x="38" y="38"/>
                  </a:lnTo>
                  <a:lnTo>
                    <a:pt x="38" y="48"/>
                  </a:lnTo>
                  <a:lnTo>
                    <a:pt x="44" y="72"/>
                  </a:lnTo>
                  <a:lnTo>
                    <a:pt x="44" y="72"/>
                  </a:lnTo>
                  <a:lnTo>
                    <a:pt x="42" y="72"/>
                  </a:lnTo>
                  <a:lnTo>
                    <a:pt x="40" y="72"/>
                  </a:lnTo>
                  <a:lnTo>
                    <a:pt x="40" y="72"/>
                  </a:lnTo>
                  <a:lnTo>
                    <a:pt x="38" y="74"/>
                  </a:lnTo>
                  <a:lnTo>
                    <a:pt x="38" y="76"/>
                  </a:lnTo>
                  <a:lnTo>
                    <a:pt x="38" y="80"/>
                  </a:lnTo>
                  <a:lnTo>
                    <a:pt x="40" y="84"/>
                  </a:lnTo>
                  <a:lnTo>
                    <a:pt x="44" y="88"/>
                  </a:lnTo>
                  <a:lnTo>
                    <a:pt x="48" y="88"/>
                  </a:lnTo>
                  <a:lnTo>
                    <a:pt x="50" y="88"/>
                  </a:lnTo>
                  <a:lnTo>
                    <a:pt x="54" y="88"/>
                  </a:lnTo>
                  <a:lnTo>
                    <a:pt x="56" y="86"/>
                  </a:lnTo>
                  <a:lnTo>
                    <a:pt x="56" y="86"/>
                  </a:lnTo>
                  <a:lnTo>
                    <a:pt x="56" y="86"/>
                  </a:lnTo>
                  <a:lnTo>
                    <a:pt x="58" y="84"/>
                  </a:lnTo>
                  <a:lnTo>
                    <a:pt x="62" y="84"/>
                  </a:lnTo>
                  <a:lnTo>
                    <a:pt x="64" y="84"/>
                  </a:lnTo>
                  <a:lnTo>
                    <a:pt x="68" y="86"/>
                  </a:lnTo>
                  <a:lnTo>
                    <a:pt x="72" y="90"/>
                  </a:lnTo>
                  <a:lnTo>
                    <a:pt x="74" y="92"/>
                  </a:lnTo>
                  <a:lnTo>
                    <a:pt x="82" y="94"/>
                  </a:lnTo>
                  <a:lnTo>
                    <a:pt x="94" y="98"/>
                  </a:lnTo>
                  <a:lnTo>
                    <a:pt x="106" y="96"/>
                  </a:lnTo>
                  <a:lnTo>
                    <a:pt x="118" y="96"/>
                  </a:lnTo>
                  <a:lnTo>
                    <a:pt x="118" y="94"/>
                  </a:lnTo>
                  <a:lnTo>
                    <a:pt x="118" y="94"/>
                  </a:lnTo>
                  <a:lnTo>
                    <a:pt x="118" y="92"/>
                  </a:lnTo>
                  <a:lnTo>
                    <a:pt x="120" y="90"/>
                  </a:lnTo>
                  <a:lnTo>
                    <a:pt x="120" y="88"/>
                  </a:lnTo>
                  <a:lnTo>
                    <a:pt x="122" y="86"/>
                  </a:lnTo>
                  <a:lnTo>
                    <a:pt x="124" y="86"/>
                  </a:lnTo>
                  <a:lnTo>
                    <a:pt x="128" y="86"/>
                  </a:lnTo>
                  <a:lnTo>
                    <a:pt x="134" y="88"/>
                  </a:lnTo>
                  <a:lnTo>
                    <a:pt x="140" y="92"/>
                  </a:lnTo>
                  <a:lnTo>
                    <a:pt x="140" y="92"/>
                  </a:lnTo>
                  <a:lnTo>
                    <a:pt x="142" y="92"/>
                  </a:lnTo>
                  <a:lnTo>
                    <a:pt x="144" y="92"/>
                  </a:lnTo>
                  <a:lnTo>
                    <a:pt x="148" y="92"/>
                  </a:lnTo>
                  <a:lnTo>
                    <a:pt x="150" y="90"/>
                  </a:lnTo>
                  <a:lnTo>
                    <a:pt x="152" y="88"/>
                  </a:lnTo>
                  <a:lnTo>
                    <a:pt x="154" y="86"/>
                  </a:lnTo>
                  <a:lnTo>
                    <a:pt x="154" y="82"/>
                  </a:lnTo>
                  <a:lnTo>
                    <a:pt x="154" y="76"/>
                  </a:lnTo>
                  <a:lnTo>
                    <a:pt x="154" y="76"/>
                  </a:lnTo>
                  <a:lnTo>
                    <a:pt x="156" y="76"/>
                  </a:lnTo>
                  <a:lnTo>
                    <a:pt x="158" y="74"/>
                  </a:lnTo>
                  <a:lnTo>
                    <a:pt x="162" y="74"/>
                  </a:lnTo>
                  <a:lnTo>
                    <a:pt x="164" y="72"/>
                  </a:lnTo>
                  <a:lnTo>
                    <a:pt x="164" y="70"/>
                  </a:lnTo>
                  <a:lnTo>
                    <a:pt x="164" y="66"/>
                  </a:lnTo>
                  <a:lnTo>
                    <a:pt x="164" y="66"/>
                  </a:lnTo>
                  <a:lnTo>
                    <a:pt x="166" y="64"/>
                  </a:lnTo>
                  <a:lnTo>
                    <a:pt x="166" y="64"/>
                  </a:lnTo>
                  <a:lnTo>
                    <a:pt x="168" y="62"/>
                  </a:lnTo>
                  <a:lnTo>
                    <a:pt x="168" y="60"/>
                  </a:lnTo>
                  <a:lnTo>
                    <a:pt x="168" y="58"/>
                  </a:lnTo>
                  <a:lnTo>
                    <a:pt x="166" y="56"/>
                  </a:lnTo>
                  <a:lnTo>
                    <a:pt x="162" y="54"/>
                  </a:lnTo>
                  <a:lnTo>
                    <a:pt x="158" y="52"/>
                  </a:lnTo>
                  <a:lnTo>
                    <a:pt x="150" y="50"/>
                  </a:lnTo>
                  <a:lnTo>
                    <a:pt x="142" y="48"/>
                  </a:lnTo>
                  <a:lnTo>
                    <a:pt x="140" y="48"/>
                  </a:lnTo>
                  <a:lnTo>
                    <a:pt x="138" y="48"/>
                  </a:lnTo>
                  <a:lnTo>
                    <a:pt x="134" y="46"/>
                  </a:lnTo>
                  <a:lnTo>
                    <a:pt x="130" y="44"/>
                  </a:lnTo>
                  <a:lnTo>
                    <a:pt x="124" y="44"/>
                  </a:lnTo>
                  <a:lnTo>
                    <a:pt x="118" y="44"/>
                  </a:lnTo>
                  <a:lnTo>
                    <a:pt x="110" y="44"/>
                  </a:lnTo>
                  <a:lnTo>
                    <a:pt x="110" y="46"/>
                  </a:lnTo>
                  <a:lnTo>
                    <a:pt x="108" y="46"/>
                  </a:lnTo>
                  <a:lnTo>
                    <a:pt x="106" y="48"/>
                  </a:lnTo>
                  <a:lnTo>
                    <a:pt x="100" y="50"/>
                  </a:lnTo>
                  <a:lnTo>
                    <a:pt x="96" y="50"/>
                  </a:lnTo>
                  <a:lnTo>
                    <a:pt x="90" y="48"/>
                  </a:lnTo>
                  <a:lnTo>
                    <a:pt x="82" y="44"/>
                  </a:lnTo>
                  <a:lnTo>
                    <a:pt x="62" y="32"/>
                  </a:lnTo>
                  <a:lnTo>
                    <a:pt x="62" y="32"/>
                  </a:lnTo>
                  <a:lnTo>
                    <a:pt x="60" y="30"/>
                  </a:lnTo>
                  <a:lnTo>
                    <a:pt x="58" y="26"/>
                  </a:lnTo>
                  <a:lnTo>
                    <a:pt x="56" y="24"/>
                  </a:lnTo>
                  <a:lnTo>
                    <a:pt x="52" y="24"/>
                  </a:lnTo>
                  <a:lnTo>
                    <a:pt x="52" y="22"/>
                  </a:lnTo>
                  <a:lnTo>
                    <a:pt x="50" y="22"/>
                  </a:lnTo>
                  <a:lnTo>
                    <a:pt x="50" y="20"/>
                  </a:lnTo>
                  <a:lnTo>
                    <a:pt x="50" y="18"/>
                  </a:lnTo>
                  <a:lnTo>
                    <a:pt x="50" y="18"/>
                  </a:lnTo>
                  <a:lnTo>
                    <a:pt x="50" y="16"/>
                  </a:lnTo>
                  <a:lnTo>
                    <a:pt x="50" y="14"/>
                  </a:lnTo>
                  <a:lnTo>
                    <a:pt x="50" y="10"/>
                  </a:lnTo>
                  <a:lnTo>
                    <a:pt x="48" y="10"/>
                  </a:lnTo>
                  <a:lnTo>
                    <a:pt x="46" y="8"/>
                  </a:lnTo>
                  <a:lnTo>
                    <a:pt x="42" y="8"/>
                  </a:lnTo>
                  <a:lnTo>
                    <a:pt x="40" y="10"/>
                  </a:lnTo>
                  <a:lnTo>
                    <a:pt x="40" y="10"/>
                  </a:lnTo>
                  <a:lnTo>
                    <a:pt x="38" y="12"/>
                  </a:lnTo>
                  <a:lnTo>
                    <a:pt x="36" y="14"/>
                  </a:lnTo>
                  <a:lnTo>
                    <a:pt x="32" y="14"/>
                  </a:lnTo>
                  <a:lnTo>
                    <a:pt x="30" y="14"/>
                  </a:lnTo>
                  <a:lnTo>
                    <a:pt x="28" y="12"/>
                  </a:lnTo>
                  <a:lnTo>
                    <a:pt x="28" y="8"/>
                  </a:lnTo>
                  <a:lnTo>
                    <a:pt x="28" y="6"/>
                  </a:lnTo>
                  <a:lnTo>
                    <a:pt x="24" y="4"/>
                  </a:lnTo>
                  <a:lnTo>
                    <a:pt x="22" y="2"/>
                  </a:lnTo>
                  <a:lnTo>
                    <a:pt x="18" y="2"/>
                  </a:lnTo>
                  <a:lnTo>
                    <a:pt x="12" y="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303" name="Freeform 364"/>
            <p:cNvSpPr/>
            <p:nvPr/>
          </p:nvSpPr>
          <p:spPr bwMode="gray">
            <a:xfrm>
              <a:off x="4185" y="1370"/>
              <a:ext cx="88" cy="102"/>
            </a:xfrm>
            <a:custGeom>
              <a:avLst/>
              <a:gdLst/>
              <a:ahLst/>
              <a:cxnLst>
                <a:cxn ang="0">
                  <a:pos x="30" y="44"/>
                </a:cxn>
                <a:cxn ang="0">
                  <a:pos x="26" y="38"/>
                </a:cxn>
                <a:cxn ang="0">
                  <a:pos x="20" y="32"/>
                </a:cxn>
                <a:cxn ang="0">
                  <a:pos x="14" y="28"/>
                </a:cxn>
                <a:cxn ang="0">
                  <a:pos x="8" y="24"/>
                </a:cxn>
                <a:cxn ang="0">
                  <a:pos x="2" y="16"/>
                </a:cxn>
                <a:cxn ang="0">
                  <a:pos x="0" y="8"/>
                </a:cxn>
                <a:cxn ang="0">
                  <a:pos x="8" y="0"/>
                </a:cxn>
                <a:cxn ang="0">
                  <a:pos x="12" y="0"/>
                </a:cxn>
                <a:cxn ang="0">
                  <a:pos x="20" y="2"/>
                </a:cxn>
                <a:cxn ang="0">
                  <a:pos x="28" y="6"/>
                </a:cxn>
                <a:cxn ang="0">
                  <a:pos x="32" y="16"/>
                </a:cxn>
                <a:cxn ang="0">
                  <a:pos x="32" y="20"/>
                </a:cxn>
                <a:cxn ang="0">
                  <a:pos x="36" y="24"/>
                </a:cxn>
                <a:cxn ang="0">
                  <a:pos x="44" y="26"/>
                </a:cxn>
                <a:cxn ang="0">
                  <a:pos x="44" y="24"/>
                </a:cxn>
                <a:cxn ang="0">
                  <a:pos x="44" y="18"/>
                </a:cxn>
                <a:cxn ang="0">
                  <a:pos x="46" y="12"/>
                </a:cxn>
                <a:cxn ang="0">
                  <a:pos x="50" y="10"/>
                </a:cxn>
                <a:cxn ang="0">
                  <a:pos x="60" y="14"/>
                </a:cxn>
                <a:cxn ang="0">
                  <a:pos x="58" y="20"/>
                </a:cxn>
                <a:cxn ang="0">
                  <a:pos x="58" y="30"/>
                </a:cxn>
                <a:cxn ang="0">
                  <a:pos x="60" y="40"/>
                </a:cxn>
                <a:cxn ang="0">
                  <a:pos x="66" y="46"/>
                </a:cxn>
                <a:cxn ang="0">
                  <a:pos x="70" y="44"/>
                </a:cxn>
                <a:cxn ang="0">
                  <a:pos x="76" y="34"/>
                </a:cxn>
                <a:cxn ang="0">
                  <a:pos x="76" y="32"/>
                </a:cxn>
                <a:cxn ang="0">
                  <a:pos x="80" y="28"/>
                </a:cxn>
                <a:cxn ang="0">
                  <a:pos x="82" y="26"/>
                </a:cxn>
                <a:cxn ang="0">
                  <a:pos x="86" y="28"/>
                </a:cxn>
                <a:cxn ang="0">
                  <a:pos x="88" y="38"/>
                </a:cxn>
                <a:cxn ang="0">
                  <a:pos x="86" y="48"/>
                </a:cxn>
                <a:cxn ang="0">
                  <a:pos x="82" y="68"/>
                </a:cxn>
                <a:cxn ang="0">
                  <a:pos x="88" y="90"/>
                </a:cxn>
                <a:cxn ang="0">
                  <a:pos x="88" y="92"/>
                </a:cxn>
                <a:cxn ang="0">
                  <a:pos x="84" y="98"/>
                </a:cxn>
                <a:cxn ang="0">
                  <a:pos x="82" y="102"/>
                </a:cxn>
                <a:cxn ang="0">
                  <a:pos x="78" y="100"/>
                </a:cxn>
                <a:cxn ang="0">
                  <a:pos x="78" y="96"/>
                </a:cxn>
                <a:cxn ang="0">
                  <a:pos x="76" y="90"/>
                </a:cxn>
                <a:cxn ang="0">
                  <a:pos x="76" y="80"/>
                </a:cxn>
                <a:cxn ang="0">
                  <a:pos x="72" y="76"/>
                </a:cxn>
                <a:cxn ang="0">
                  <a:pos x="66" y="78"/>
                </a:cxn>
                <a:cxn ang="0">
                  <a:pos x="60" y="74"/>
                </a:cxn>
                <a:cxn ang="0">
                  <a:pos x="52" y="70"/>
                </a:cxn>
                <a:cxn ang="0">
                  <a:pos x="44" y="60"/>
                </a:cxn>
              </a:cxnLst>
              <a:rect l="0" t="0" r="r" b="b"/>
              <a:pathLst>
                <a:path w="88" h="102">
                  <a:moveTo>
                    <a:pt x="30" y="46"/>
                  </a:moveTo>
                  <a:lnTo>
                    <a:pt x="30" y="44"/>
                  </a:lnTo>
                  <a:lnTo>
                    <a:pt x="28" y="42"/>
                  </a:lnTo>
                  <a:lnTo>
                    <a:pt x="26" y="38"/>
                  </a:lnTo>
                  <a:lnTo>
                    <a:pt x="24" y="34"/>
                  </a:lnTo>
                  <a:lnTo>
                    <a:pt x="20" y="32"/>
                  </a:lnTo>
                  <a:lnTo>
                    <a:pt x="14" y="30"/>
                  </a:lnTo>
                  <a:lnTo>
                    <a:pt x="14" y="28"/>
                  </a:lnTo>
                  <a:lnTo>
                    <a:pt x="12" y="26"/>
                  </a:lnTo>
                  <a:lnTo>
                    <a:pt x="8" y="24"/>
                  </a:lnTo>
                  <a:lnTo>
                    <a:pt x="6" y="20"/>
                  </a:lnTo>
                  <a:lnTo>
                    <a:pt x="2" y="16"/>
                  </a:lnTo>
                  <a:lnTo>
                    <a:pt x="2" y="12"/>
                  </a:lnTo>
                  <a:lnTo>
                    <a:pt x="0" y="8"/>
                  </a:lnTo>
                  <a:lnTo>
                    <a:pt x="4" y="4"/>
                  </a:lnTo>
                  <a:lnTo>
                    <a:pt x="8" y="0"/>
                  </a:lnTo>
                  <a:lnTo>
                    <a:pt x="8" y="0"/>
                  </a:lnTo>
                  <a:lnTo>
                    <a:pt x="12" y="0"/>
                  </a:lnTo>
                  <a:lnTo>
                    <a:pt x="16" y="0"/>
                  </a:lnTo>
                  <a:lnTo>
                    <a:pt x="20" y="2"/>
                  </a:lnTo>
                  <a:lnTo>
                    <a:pt x="24" y="4"/>
                  </a:lnTo>
                  <a:lnTo>
                    <a:pt x="28" y="6"/>
                  </a:lnTo>
                  <a:lnTo>
                    <a:pt x="30" y="10"/>
                  </a:lnTo>
                  <a:lnTo>
                    <a:pt x="32" y="16"/>
                  </a:lnTo>
                  <a:lnTo>
                    <a:pt x="32" y="18"/>
                  </a:lnTo>
                  <a:lnTo>
                    <a:pt x="32" y="20"/>
                  </a:lnTo>
                  <a:lnTo>
                    <a:pt x="34" y="22"/>
                  </a:lnTo>
                  <a:lnTo>
                    <a:pt x="36" y="24"/>
                  </a:lnTo>
                  <a:lnTo>
                    <a:pt x="40" y="26"/>
                  </a:lnTo>
                  <a:lnTo>
                    <a:pt x="44" y="26"/>
                  </a:lnTo>
                  <a:lnTo>
                    <a:pt x="44" y="26"/>
                  </a:lnTo>
                  <a:lnTo>
                    <a:pt x="44" y="24"/>
                  </a:lnTo>
                  <a:lnTo>
                    <a:pt x="44" y="20"/>
                  </a:lnTo>
                  <a:lnTo>
                    <a:pt x="44" y="18"/>
                  </a:lnTo>
                  <a:lnTo>
                    <a:pt x="44" y="14"/>
                  </a:lnTo>
                  <a:lnTo>
                    <a:pt x="46" y="12"/>
                  </a:lnTo>
                  <a:lnTo>
                    <a:pt x="48" y="10"/>
                  </a:lnTo>
                  <a:lnTo>
                    <a:pt x="50" y="10"/>
                  </a:lnTo>
                  <a:lnTo>
                    <a:pt x="54" y="12"/>
                  </a:lnTo>
                  <a:lnTo>
                    <a:pt x="60" y="14"/>
                  </a:lnTo>
                  <a:lnTo>
                    <a:pt x="60" y="16"/>
                  </a:lnTo>
                  <a:lnTo>
                    <a:pt x="58" y="20"/>
                  </a:lnTo>
                  <a:lnTo>
                    <a:pt x="58" y="24"/>
                  </a:lnTo>
                  <a:lnTo>
                    <a:pt x="58" y="30"/>
                  </a:lnTo>
                  <a:lnTo>
                    <a:pt x="60" y="34"/>
                  </a:lnTo>
                  <a:lnTo>
                    <a:pt x="60" y="40"/>
                  </a:lnTo>
                  <a:lnTo>
                    <a:pt x="64" y="44"/>
                  </a:lnTo>
                  <a:lnTo>
                    <a:pt x="66" y="46"/>
                  </a:lnTo>
                  <a:lnTo>
                    <a:pt x="68" y="46"/>
                  </a:lnTo>
                  <a:lnTo>
                    <a:pt x="70" y="44"/>
                  </a:lnTo>
                  <a:lnTo>
                    <a:pt x="72" y="42"/>
                  </a:lnTo>
                  <a:lnTo>
                    <a:pt x="76" y="34"/>
                  </a:lnTo>
                  <a:lnTo>
                    <a:pt x="76" y="34"/>
                  </a:lnTo>
                  <a:lnTo>
                    <a:pt x="76" y="32"/>
                  </a:lnTo>
                  <a:lnTo>
                    <a:pt x="78" y="30"/>
                  </a:lnTo>
                  <a:lnTo>
                    <a:pt x="80" y="28"/>
                  </a:lnTo>
                  <a:lnTo>
                    <a:pt x="80" y="28"/>
                  </a:lnTo>
                  <a:lnTo>
                    <a:pt x="82" y="26"/>
                  </a:lnTo>
                  <a:lnTo>
                    <a:pt x="84" y="26"/>
                  </a:lnTo>
                  <a:lnTo>
                    <a:pt x="86" y="28"/>
                  </a:lnTo>
                  <a:lnTo>
                    <a:pt x="86" y="32"/>
                  </a:lnTo>
                  <a:lnTo>
                    <a:pt x="88" y="38"/>
                  </a:lnTo>
                  <a:lnTo>
                    <a:pt x="88" y="46"/>
                  </a:lnTo>
                  <a:lnTo>
                    <a:pt x="86" y="48"/>
                  </a:lnTo>
                  <a:lnTo>
                    <a:pt x="84" y="58"/>
                  </a:lnTo>
                  <a:lnTo>
                    <a:pt x="82" y="68"/>
                  </a:lnTo>
                  <a:lnTo>
                    <a:pt x="84" y="80"/>
                  </a:lnTo>
                  <a:lnTo>
                    <a:pt x="88" y="90"/>
                  </a:lnTo>
                  <a:lnTo>
                    <a:pt x="88" y="90"/>
                  </a:lnTo>
                  <a:lnTo>
                    <a:pt x="88" y="92"/>
                  </a:lnTo>
                  <a:lnTo>
                    <a:pt x="86" y="96"/>
                  </a:lnTo>
                  <a:lnTo>
                    <a:pt x="84" y="98"/>
                  </a:lnTo>
                  <a:lnTo>
                    <a:pt x="84" y="100"/>
                  </a:lnTo>
                  <a:lnTo>
                    <a:pt x="82" y="102"/>
                  </a:lnTo>
                  <a:lnTo>
                    <a:pt x="80" y="102"/>
                  </a:lnTo>
                  <a:lnTo>
                    <a:pt x="78" y="100"/>
                  </a:lnTo>
                  <a:lnTo>
                    <a:pt x="78" y="96"/>
                  </a:lnTo>
                  <a:lnTo>
                    <a:pt x="78" y="96"/>
                  </a:lnTo>
                  <a:lnTo>
                    <a:pt x="76" y="92"/>
                  </a:lnTo>
                  <a:lnTo>
                    <a:pt x="76" y="90"/>
                  </a:lnTo>
                  <a:lnTo>
                    <a:pt x="76" y="86"/>
                  </a:lnTo>
                  <a:lnTo>
                    <a:pt x="76" y="80"/>
                  </a:lnTo>
                  <a:lnTo>
                    <a:pt x="74" y="78"/>
                  </a:lnTo>
                  <a:lnTo>
                    <a:pt x="72" y="76"/>
                  </a:lnTo>
                  <a:lnTo>
                    <a:pt x="68" y="74"/>
                  </a:lnTo>
                  <a:lnTo>
                    <a:pt x="66" y="78"/>
                  </a:lnTo>
                  <a:lnTo>
                    <a:pt x="64" y="76"/>
                  </a:lnTo>
                  <a:lnTo>
                    <a:pt x="60" y="74"/>
                  </a:lnTo>
                  <a:lnTo>
                    <a:pt x="56" y="72"/>
                  </a:lnTo>
                  <a:lnTo>
                    <a:pt x="52" y="70"/>
                  </a:lnTo>
                  <a:lnTo>
                    <a:pt x="46" y="66"/>
                  </a:lnTo>
                  <a:lnTo>
                    <a:pt x="44" y="60"/>
                  </a:lnTo>
                  <a:lnTo>
                    <a:pt x="30" y="4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304" name="Freeform 365"/>
            <p:cNvSpPr/>
            <p:nvPr/>
          </p:nvSpPr>
          <p:spPr bwMode="gray">
            <a:xfrm>
              <a:off x="4291" y="1414"/>
              <a:ext cx="38" cy="54"/>
            </a:xfrm>
            <a:custGeom>
              <a:avLst/>
              <a:gdLst/>
              <a:ahLst/>
              <a:cxnLst>
                <a:cxn ang="0">
                  <a:pos x="16" y="0"/>
                </a:cxn>
                <a:cxn ang="0">
                  <a:pos x="14" y="0"/>
                </a:cxn>
                <a:cxn ang="0">
                  <a:pos x="14" y="0"/>
                </a:cxn>
                <a:cxn ang="0">
                  <a:pos x="12" y="0"/>
                </a:cxn>
                <a:cxn ang="0">
                  <a:pos x="8" y="2"/>
                </a:cxn>
                <a:cxn ang="0">
                  <a:pos x="6" y="6"/>
                </a:cxn>
                <a:cxn ang="0">
                  <a:pos x="4" y="10"/>
                </a:cxn>
                <a:cxn ang="0">
                  <a:pos x="2" y="16"/>
                </a:cxn>
                <a:cxn ang="0">
                  <a:pos x="2" y="24"/>
                </a:cxn>
                <a:cxn ang="0">
                  <a:pos x="0" y="48"/>
                </a:cxn>
                <a:cxn ang="0">
                  <a:pos x="2" y="48"/>
                </a:cxn>
                <a:cxn ang="0">
                  <a:pos x="10" y="52"/>
                </a:cxn>
                <a:cxn ang="0">
                  <a:pos x="18" y="54"/>
                </a:cxn>
                <a:cxn ang="0">
                  <a:pos x="28" y="54"/>
                </a:cxn>
                <a:cxn ang="0">
                  <a:pos x="36" y="50"/>
                </a:cxn>
                <a:cxn ang="0">
                  <a:pos x="38" y="40"/>
                </a:cxn>
                <a:cxn ang="0">
                  <a:pos x="16" y="0"/>
                </a:cxn>
              </a:cxnLst>
              <a:rect l="0" t="0" r="r" b="b"/>
              <a:pathLst>
                <a:path w="38" h="54">
                  <a:moveTo>
                    <a:pt x="16" y="0"/>
                  </a:moveTo>
                  <a:lnTo>
                    <a:pt x="14" y="0"/>
                  </a:lnTo>
                  <a:lnTo>
                    <a:pt x="14" y="0"/>
                  </a:lnTo>
                  <a:lnTo>
                    <a:pt x="12" y="0"/>
                  </a:lnTo>
                  <a:lnTo>
                    <a:pt x="8" y="2"/>
                  </a:lnTo>
                  <a:lnTo>
                    <a:pt x="6" y="6"/>
                  </a:lnTo>
                  <a:lnTo>
                    <a:pt x="4" y="10"/>
                  </a:lnTo>
                  <a:lnTo>
                    <a:pt x="2" y="16"/>
                  </a:lnTo>
                  <a:lnTo>
                    <a:pt x="2" y="24"/>
                  </a:lnTo>
                  <a:lnTo>
                    <a:pt x="0" y="48"/>
                  </a:lnTo>
                  <a:lnTo>
                    <a:pt x="2" y="48"/>
                  </a:lnTo>
                  <a:lnTo>
                    <a:pt x="10" y="52"/>
                  </a:lnTo>
                  <a:lnTo>
                    <a:pt x="18" y="54"/>
                  </a:lnTo>
                  <a:lnTo>
                    <a:pt x="28" y="54"/>
                  </a:lnTo>
                  <a:lnTo>
                    <a:pt x="36" y="50"/>
                  </a:lnTo>
                  <a:lnTo>
                    <a:pt x="38" y="40"/>
                  </a:lnTo>
                  <a:lnTo>
                    <a:pt x="16"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305" name="Freeform 366"/>
            <p:cNvSpPr/>
            <p:nvPr/>
          </p:nvSpPr>
          <p:spPr bwMode="gray">
            <a:xfrm>
              <a:off x="4417" y="1424"/>
              <a:ext cx="68" cy="146"/>
            </a:xfrm>
            <a:custGeom>
              <a:avLst/>
              <a:gdLst/>
              <a:ahLst/>
              <a:cxnLst>
                <a:cxn ang="0">
                  <a:pos x="18" y="2"/>
                </a:cxn>
                <a:cxn ang="0">
                  <a:pos x="16" y="0"/>
                </a:cxn>
                <a:cxn ang="0">
                  <a:pos x="12" y="0"/>
                </a:cxn>
                <a:cxn ang="0">
                  <a:pos x="10" y="6"/>
                </a:cxn>
                <a:cxn ang="0">
                  <a:pos x="12" y="10"/>
                </a:cxn>
                <a:cxn ang="0">
                  <a:pos x="12" y="16"/>
                </a:cxn>
                <a:cxn ang="0">
                  <a:pos x="10" y="20"/>
                </a:cxn>
                <a:cxn ang="0">
                  <a:pos x="6" y="22"/>
                </a:cxn>
                <a:cxn ang="0">
                  <a:pos x="4" y="32"/>
                </a:cxn>
                <a:cxn ang="0">
                  <a:pos x="2" y="46"/>
                </a:cxn>
                <a:cxn ang="0">
                  <a:pos x="2" y="54"/>
                </a:cxn>
                <a:cxn ang="0">
                  <a:pos x="0" y="58"/>
                </a:cxn>
                <a:cxn ang="0">
                  <a:pos x="0" y="60"/>
                </a:cxn>
                <a:cxn ang="0">
                  <a:pos x="0" y="66"/>
                </a:cxn>
                <a:cxn ang="0">
                  <a:pos x="6" y="78"/>
                </a:cxn>
                <a:cxn ang="0">
                  <a:pos x="4" y="84"/>
                </a:cxn>
                <a:cxn ang="0">
                  <a:pos x="8" y="84"/>
                </a:cxn>
                <a:cxn ang="0">
                  <a:pos x="12" y="88"/>
                </a:cxn>
                <a:cxn ang="0">
                  <a:pos x="14" y="96"/>
                </a:cxn>
                <a:cxn ang="0">
                  <a:pos x="14" y="100"/>
                </a:cxn>
                <a:cxn ang="0">
                  <a:pos x="14" y="106"/>
                </a:cxn>
                <a:cxn ang="0">
                  <a:pos x="12" y="108"/>
                </a:cxn>
                <a:cxn ang="0">
                  <a:pos x="12" y="110"/>
                </a:cxn>
                <a:cxn ang="0">
                  <a:pos x="10" y="116"/>
                </a:cxn>
                <a:cxn ang="0">
                  <a:pos x="12" y="126"/>
                </a:cxn>
                <a:cxn ang="0">
                  <a:pos x="10" y="130"/>
                </a:cxn>
                <a:cxn ang="0">
                  <a:pos x="12" y="136"/>
                </a:cxn>
                <a:cxn ang="0">
                  <a:pos x="16" y="142"/>
                </a:cxn>
                <a:cxn ang="0">
                  <a:pos x="26" y="146"/>
                </a:cxn>
                <a:cxn ang="0">
                  <a:pos x="34" y="146"/>
                </a:cxn>
                <a:cxn ang="0">
                  <a:pos x="36" y="146"/>
                </a:cxn>
                <a:cxn ang="0">
                  <a:pos x="40" y="146"/>
                </a:cxn>
                <a:cxn ang="0">
                  <a:pos x="46" y="142"/>
                </a:cxn>
                <a:cxn ang="0">
                  <a:pos x="50" y="134"/>
                </a:cxn>
                <a:cxn ang="0">
                  <a:pos x="52" y="130"/>
                </a:cxn>
                <a:cxn ang="0">
                  <a:pos x="56" y="120"/>
                </a:cxn>
                <a:cxn ang="0">
                  <a:pos x="62" y="112"/>
                </a:cxn>
                <a:cxn ang="0">
                  <a:pos x="64" y="108"/>
                </a:cxn>
                <a:cxn ang="0">
                  <a:pos x="68" y="100"/>
                </a:cxn>
                <a:cxn ang="0">
                  <a:pos x="68" y="84"/>
                </a:cxn>
                <a:cxn ang="0">
                  <a:pos x="66" y="80"/>
                </a:cxn>
                <a:cxn ang="0">
                  <a:pos x="60" y="78"/>
                </a:cxn>
                <a:cxn ang="0">
                  <a:pos x="56" y="80"/>
                </a:cxn>
                <a:cxn ang="0">
                  <a:pos x="54" y="80"/>
                </a:cxn>
                <a:cxn ang="0">
                  <a:pos x="50" y="80"/>
                </a:cxn>
                <a:cxn ang="0">
                  <a:pos x="52" y="78"/>
                </a:cxn>
                <a:cxn ang="0">
                  <a:pos x="54" y="74"/>
                </a:cxn>
                <a:cxn ang="0">
                  <a:pos x="56" y="72"/>
                </a:cxn>
                <a:cxn ang="0">
                  <a:pos x="56" y="64"/>
                </a:cxn>
                <a:cxn ang="0">
                  <a:pos x="56" y="56"/>
                </a:cxn>
                <a:cxn ang="0">
                  <a:pos x="54" y="48"/>
                </a:cxn>
                <a:cxn ang="0">
                  <a:pos x="48" y="36"/>
                </a:cxn>
                <a:cxn ang="0">
                  <a:pos x="42" y="28"/>
                </a:cxn>
                <a:cxn ang="0">
                  <a:pos x="38" y="22"/>
                </a:cxn>
                <a:cxn ang="0">
                  <a:pos x="32" y="16"/>
                </a:cxn>
                <a:cxn ang="0">
                  <a:pos x="26" y="12"/>
                </a:cxn>
                <a:cxn ang="0">
                  <a:pos x="24" y="10"/>
                </a:cxn>
                <a:cxn ang="0">
                  <a:pos x="20" y="6"/>
                </a:cxn>
                <a:cxn ang="0">
                  <a:pos x="20" y="2"/>
                </a:cxn>
              </a:cxnLst>
              <a:rect l="0" t="0" r="r" b="b"/>
              <a:pathLst>
                <a:path w="68" h="146">
                  <a:moveTo>
                    <a:pt x="20" y="2"/>
                  </a:moveTo>
                  <a:lnTo>
                    <a:pt x="18" y="2"/>
                  </a:lnTo>
                  <a:lnTo>
                    <a:pt x="18" y="0"/>
                  </a:lnTo>
                  <a:lnTo>
                    <a:pt x="16" y="0"/>
                  </a:lnTo>
                  <a:lnTo>
                    <a:pt x="14" y="0"/>
                  </a:lnTo>
                  <a:lnTo>
                    <a:pt x="12" y="0"/>
                  </a:lnTo>
                  <a:lnTo>
                    <a:pt x="10" y="2"/>
                  </a:lnTo>
                  <a:lnTo>
                    <a:pt x="10" y="6"/>
                  </a:lnTo>
                  <a:lnTo>
                    <a:pt x="10" y="8"/>
                  </a:lnTo>
                  <a:lnTo>
                    <a:pt x="12" y="10"/>
                  </a:lnTo>
                  <a:lnTo>
                    <a:pt x="12" y="12"/>
                  </a:lnTo>
                  <a:lnTo>
                    <a:pt x="12" y="16"/>
                  </a:lnTo>
                  <a:lnTo>
                    <a:pt x="10" y="20"/>
                  </a:lnTo>
                  <a:lnTo>
                    <a:pt x="10" y="20"/>
                  </a:lnTo>
                  <a:lnTo>
                    <a:pt x="8" y="20"/>
                  </a:lnTo>
                  <a:lnTo>
                    <a:pt x="6" y="22"/>
                  </a:lnTo>
                  <a:lnTo>
                    <a:pt x="4" y="26"/>
                  </a:lnTo>
                  <a:lnTo>
                    <a:pt x="4" y="32"/>
                  </a:lnTo>
                  <a:lnTo>
                    <a:pt x="2" y="40"/>
                  </a:lnTo>
                  <a:lnTo>
                    <a:pt x="2" y="46"/>
                  </a:lnTo>
                  <a:lnTo>
                    <a:pt x="2" y="52"/>
                  </a:lnTo>
                  <a:lnTo>
                    <a:pt x="2" y="54"/>
                  </a:lnTo>
                  <a:lnTo>
                    <a:pt x="2" y="56"/>
                  </a:lnTo>
                  <a:lnTo>
                    <a:pt x="0" y="58"/>
                  </a:lnTo>
                  <a:lnTo>
                    <a:pt x="0" y="58"/>
                  </a:lnTo>
                  <a:lnTo>
                    <a:pt x="0" y="60"/>
                  </a:lnTo>
                  <a:lnTo>
                    <a:pt x="0" y="62"/>
                  </a:lnTo>
                  <a:lnTo>
                    <a:pt x="0" y="66"/>
                  </a:lnTo>
                  <a:lnTo>
                    <a:pt x="2" y="72"/>
                  </a:lnTo>
                  <a:lnTo>
                    <a:pt x="6" y="78"/>
                  </a:lnTo>
                  <a:lnTo>
                    <a:pt x="2" y="84"/>
                  </a:lnTo>
                  <a:lnTo>
                    <a:pt x="4" y="84"/>
                  </a:lnTo>
                  <a:lnTo>
                    <a:pt x="6" y="84"/>
                  </a:lnTo>
                  <a:lnTo>
                    <a:pt x="8" y="84"/>
                  </a:lnTo>
                  <a:lnTo>
                    <a:pt x="10" y="86"/>
                  </a:lnTo>
                  <a:lnTo>
                    <a:pt x="12" y="88"/>
                  </a:lnTo>
                  <a:lnTo>
                    <a:pt x="14" y="92"/>
                  </a:lnTo>
                  <a:lnTo>
                    <a:pt x="14" y="96"/>
                  </a:lnTo>
                  <a:lnTo>
                    <a:pt x="14" y="98"/>
                  </a:lnTo>
                  <a:lnTo>
                    <a:pt x="14" y="100"/>
                  </a:lnTo>
                  <a:lnTo>
                    <a:pt x="16" y="102"/>
                  </a:lnTo>
                  <a:lnTo>
                    <a:pt x="14" y="106"/>
                  </a:lnTo>
                  <a:lnTo>
                    <a:pt x="14" y="108"/>
                  </a:lnTo>
                  <a:lnTo>
                    <a:pt x="12" y="108"/>
                  </a:lnTo>
                  <a:lnTo>
                    <a:pt x="12" y="108"/>
                  </a:lnTo>
                  <a:lnTo>
                    <a:pt x="12" y="110"/>
                  </a:lnTo>
                  <a:lnTo>
                    <a:pt x="10" y="112"/>
                  </a:lnTo>
                  <a:lnTo>
                    <a:pt x="10" y="116"/>
                  </a:lnTo>
                  <a:lnTo>
                    <a:pt x="10" y="120"/>
                  </a:lnTo>
                  <a:lnTo>
                    <a:pt x="12" y="126"/>
                  </a:lnTo>
                  <a:lnTo>
                    <a:pt x="12" y="128"/>
                  </a:lnTo>
                  <a:lnTo>
                    <a:pt x="10" y="130"/>
                  </a:lnTo>
                  <a:lnTo>
                    <a:pt x="10" y="132"/>
                  </a:lnTo>
                  <a:lnTo>
                    <a:pt x="12" y="136"/>
                  </a:lnTo>
                  <a:lnTo>
                    <a:pt x="12" y="140"/>
                  </a:lnTo>
                  <a:lnTo>
                    <a:pt x="16" y="142"/>
                  </a:lnTo>
                  <a:lnTo>
                    <a:pt x="22" y="144"/>
                  </a:lnTo>
                  <a:lnTo>
                    <a:pt x="26" y="146"/>
                  </a:lnTo>
                  <a:lnTo>
                    <a:pt x="30" y="146"/>
                  </a:lnTo>
                  <a:lnTo>
                    <a:pt x="34" y="146"/>
                  </a:lnTo>
                  <a:lnTo>
                    <a:pt x="36" y="146"/>
                  </a:lnTo>
                  <a:lnTo>
                    <a:pt x="36" y="146"/>
                  </a:lnTo>
                  <a:lnTo>
                    <a:pt x="38" y="146"/>
                  </a:lnTo>
                  <a:lnTo>
                    <a:pt x="40" y="146"/>
                  </a:lnTo>
                  <a:lnTo>
                    <a:pt x="44" y="144"/>
                  </a:lnTo>
                  <a:lnTo>
                    <a:pt x="46" y="142"/>
                  </a:lnTo>
                  <a:lnTo>
                    <a:pt x="48" y="140"/>
                  </a:lnTo>
                  <a:lnTo>
                    <a:pt x="50" y="134"/>
                  </a:lnTo>
                  <a:lnTo>
                    <a:pt x="50" y="134"/>
                  </a:lnTo>
                  <a:lnTo>
                    <a:pt x="52" y="130"/>
                  </a:lnTo>
                  <a:lnTo>
                    <a:pt x="52" y="126"/>
                  </a:lnTo>
                  <a:lnTo>
                    <a:pt x="56" y="120"/>
                  </a:lnTo>
                  <a:lnTo>
                    <a:pt x="58" y="116"/>
                  </a:lnTo>
                  <a:lnTo>
                    <a:pt x="62" y="112"/>
                  </a:lnTo>
                  <a:lnTo>
                    <a:pt x="64" y="110"/>
                  </a:lnTo>
                  <a:lnTo>
                    <a:pt x="64" y="108"/>
                  </a:lnTo>
                  <a:lnTo>
                    <a:pt x="66" y="104"/>
                  </a:lnTo>
                  <a:lnTo>
                    <a:pt x="68" y="100"/>
                  </a:lnTo>
                  <a:lnTo>
                    <a:pt x="68" y="92"/>
                  </a:lnTo>
                  <a:lnTo>
                    <a:pt x="68" y="84"/>
                  </a:lnTo>
                  <a:lnTo>
                    <a:pt x="68" y="84"/>
                  </a:lnTo>
                  <a:lnTo>
                    <a:pt x="66" y="80"/>
                  </a:lnTo>
                  <a:lnTo>
                    <a:pt x="62" y="78"/>
                  </a:lnTo>
                  <a:lnTo>
                    <a:pt x="60" y="78"/>
                  </a:lnTo>
                  <a:lnTo>
                    <a:pt x="56" y="80"/>
                  </a:lnTo>
                  <a:lnTo>
                    <a:pt x="56" y="80"/>
                  </a:lnTo>
                  <a:lnTo>
                    <a:pt x="54" y="80"/>
                  </a:lnTo>
                  <a:lnTo>
                    <a:pt x="54" y="80"/>
                  </a:lnTo>
                  <a:lnTo>
                    <a:pt x="52" y="80"/>
                  </a:lnTo>
                  <a:lnTo>
                    <a:pt x="50" y="80"/>
                  </a:lnTo>
                  <a:lnTo>
                    <a:pt x="50" y="80"/>
                  </a:lnTo>
                  <a:lnTo>
                    <a:pt x="52" y="78"/>
                  </a:lnTo>
                  <a:lnTo>
                    <a:pt x="54" y="74"/>
                  </a:lnTo>
                  <a:lnTo>
                    <a:pt x="54" y="74"/>
                  </a:lnTo>
                  <a:lnTo>
                    <a:pt x="54" y="74"/>
                  </a:lnTo>
                  <a:lnTo>
                    <a:pt x="56" y="72"/>
                  </a:lnTo>
                  <a:lnTo>
                    <a:pt x="56" y="68"/>
                  </a:lnTo>
                  <a:lnTo>
                    <a:pt x="56" y="64"/>
                  </a:lnTo>
                  <a:lnTo>
                    <a:pt x="56" y="58"/>
                  </a:lnTo>
                  <a:lnTo>
                    <a:pt x="56" y="56"/>
                  </a:lnTo>
                  <a:lnTo>
                    <a:pt x="56" y="52"/>
                  </a:lnTo>
                  <a:lnTo>
                    <a:pt x="54" y="48"/>
                  </a:lnTo>
                  <a:lnTo>
                    <a:pt x="52" y="42"/>
                  </a:lnTo>
                  <a:lnTo>
                    <a:pt x="48" y="36"/>
                  </a:lnTo>
                  <a:lnTo>
                    <a:pt x="44" y="30"/>
                  </a:lnTo>
                  <a:lnTo>
                    <a:pt x="42" y="28"/>
                  </a:lnTo>
                  <a:lnTo>
                    <a:pt x="40" y="26"/>
                  </a:lnTo>
                  <a:lnTo>
                    <a:pt x="38" y="22"/>
                  </a:lnTo>
                  <a:lnTo>
                    <a:pt x="36" y="18"/>
                  </a:lnTo>
                  <a:lnTo>
                    <a:pt x="32" y="16"/>
                  </a:lnTo>
                  <a:lnTo>
                    <a:pt x="30" y="14"/>
                  </a:lnTo>
                  <a:lnTo>
                    <a:pt x="26" y="12"/>
                  </a:lnTo>
                  <a:lnTo>
                    <a:pt x="26" y="12"/>
                  </a:lnTo>
                  <a:lnTo>
                    <a:pt x="24" y="10"/>
                  </a:lnTo>
                  <a:lnTo>
                    <a:pt x="22" y="8"/>
                  </a:lnTo>
                  <a:lnTo>
                    <a:pt x="20" y="6"/>
                  </a:lnTo>
                  <a:lnTo>
                    <a:pt x="18" y="4"/>
                  </a:lnTo>
                  <a:lnTo>
                    <a:pt x="20" y="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306" name="Freeform 367"/>
            <p:cNvSpPr/>
            <p:nvPr/>
          </p:nvSpPr>
          <p:spPr bwMode="gray">
            <a:xfrm>
              <a:off x="4179" y="1838"/>
              <a:ext cx="50" cy="46"/>
            </a:xfrm>
            <a:custGeom>
              <a:avLst/>
              <a:gdLst/>
              <a:ahLst/>
              <a:cxnLst>
                <a:cxn ang="0">
                  <a:pos x="24" y="18"/>
                </a:cxn>
                <a:cxn ang="0">
                  <a:pos x="24" y="18"/>
                </a:cxn>
                <a:cxn ang="0">
                  <a:pos x="22" y="18"/>
                </a:cxn>
                <a:cxn ang="0">
                  <a:pos x="18" y="18"/>
                </a:cxn>
                <a:cxn ang="0">
                  <a:pos x="16" y="20"/>
                </a:cxn>
                <a:cxn ang="0">
                  <a:pos x="12" y="22"/>
                </a:cxn>
                <a:cxn ang="0">
                  <a:pos x="10" y="24"/>
                </a:cxn>
                <a:cxn ang="0">
                  <a:pos x="8" y="26"/>
                </a:cxn>
                <a:cxn ang="0">
                  <a:pos x="8" y="26"/>
                </a:cxn>
                <a:cxn ang="0">
                  <a:pos x="6" y="26"/>
                </a:cxn>
                <a:cxn ang="0">
                  <a:pos x="4" y="26"/>
                </a:cxn>
                <a:cxn ang="0">
                  <a:pos x="2" y="28"/>
                </a:cxn>
                <a:cxn ang="0">
                  <a:pos x="0" y="30"/>
                </a:cxn>
                <a:cxn ang="0">
                  <a:pos x="0" y="32"/>
                </a:cxn>
                <a:cxn ang="0">
                  <a:pos x="0" y="38"/>
                </a:cxn>
                <a:cxn ang="0">
                  <a:pos x="0" y="38"/>
                </a:cxn>
                <a:cxn ang="0">
                  <a:pos x="4" y="40"/>
                </a:cxn>
                <a:cxn ang="0">
                  <a:pos x="6" y="42"/>
                </a:cxn>
                <a:cxn ang="0">
                  <a:pos x="12" y="44"/>
                </a:cxn>
                <a:cxn ang="0">
                  <a:pos x="18" y="46"/>
                </a:cxn>
                <a:cxn ang="0">
                  <a:pos x="24" y="46"/>
                </a:cxn>
                <a:cxn ang="0">
                  <a:pos x="26" y="46"/>
                </a:cxn>
                <a:cxn ang="0">
                  <a:pos x="30" y="46"/>
                </a:cxn>
                <a:cxn ang="0">
                  <a:pos x="34" y="44"/>
                </a:cxn>
                <a:cxn ang="0">
                  <a:pos x="38" y="44"/>
                </a:cxn>
                <a:cxn ang="0">
                  <a:pos x="44" y="44"/>
                </a:cxn>
                <a:cxn ang="0">
                  <a:pos x="48" y="44"/>
                </a:cxn>
                <a:cxn ang="0">
                  <a:pos x="50" y="46"/>
                </a:cxn>
                <a:cxn ang="0">
                  <a:pos x="50" y="44"/>
                </a:cxn>
                <a:cxn ang="0">
                  <a:pos x="48" y="42"/>
                </a:cxn>
                <a:cxn ang="0">
                  <a:pos x="48" y="36"/>
                </a:cxn>
                <a:cxn ang="0">
                  <a:pos x="46" y="30"/>
                </a:cxn>
                <a:cxn ang="0">
                  <a:pos x="44" y="26"/>
                </a:cxn>
                <a:cxn ang="0">
                  <a:pos x="42" y="24"/>
                </a:cxn>
                <a:cxn ang="0">
                  <a:pos x="40" y="22"/>
                </a:cxn>
                <a:cxn ang="0">
                  <a:pos x="40" y="18"/>
                </a:cxn>
                <a:cxn ang="0">
                  <a:pos x="38" y="14"/>
                </a:cxn>
                <a:cxn ang="0">
                  <a:pos x="38" y="10"/>
                </a:cxn>
                <a:cxn ang="0">
                  <a:pos x="36" y="6"/>
                </a:cxn>
                <a:cxn ang="0">
                  <a:pos x="32" y="2"/>
                </a:cxn>
                <a:cxn ang="0">
                  <a:pos x="30" y="0"/>
                </a:cxn>
                <a:cxn ang="0">
                  <a:pos x="26" y="2"/>
                </a:cxn>
                <a:cxn ang="0">
                  <a:pos x="24" y="18"/>
                </a:cxn>
              </a:cxnLst>
              <a:rect l="0" t="0" r="r" b="b"/>
              <a:pathLst>
                <a:path w="50" h="46">
                  <a:moveTo>
                    <a:pt x="24" y="18"/>
                  </a:moveTo>
                  <a:lnTo>
                    <a:pt x="24" y="18"/>
                  </a:lnTo>
                  <a:lnTo>
                    <a:pt x="22" y="18"/>
                  </a:lnTo>
                  <a:lnTo>
                    <a:pt x="18" y="18"/>
                  </a:lnTo>
                  <a:lnTo>
                    <a:pt x="16" y="20"/>
                  </a:lnTo>
                  <a:lnTo>
                    <a:pt x="12" y="22"/>
                  </a:lnTo>
                  <a:lnTo>
                    <a:pt x="10" y="24"/>
                  </a:lnTo>
                  <a:lnTo>
                    <a:pt x="8" y="26"/>
                  </a:lnTo>
                  <a:lnTo>
                    <a:pt x="8" y="26"/>
                  </a:lnTo>
                  <a:lnTo>
                    <a:pt x="6" y="26"/>
                  </a:lnTo>
                  <a:lnTo>
                    <a:pt x="4" y="26"/>
                  </a:lnTo>
                  <a:lnTo>
                    <a:pt x="2" y="28"/>
                  </a:lnTo>
                  <a:lnTo>
                    <a:pt x="0" y="30"/>
                  </a:lnTo>
                  <a:lnTo>
                    <a:pt x="0" y="32"/>
                  </a:lnTo>
                  <a:lnTo>
                    <a:pt x="0" y="38"/>
                  </a:lnTo>
                  <a:lnTo>
                    <a:pt x="0" y="38"/>
                  </a:lnTo>
                  <a:lnTo>
                    <a:pt x="4" y="40"/>
                  </a:lnTo>
                  <a:lnTo>
                    <a:pt x="6" y="42"/>
                  </a:lnTo>
                  <a:lnTo>
                    <a:pt x="12" y="44"/>
                  </a:lnTo>
                  <a:lnTo>
                    <a:pt x="18" y="46"/>
                  </a:lnTo>
                  <a:lnTo>
                    <a:pt x="24" y="46"/>
                  </a:lnTo>
                  <a:lnTo>
                    <a:pt x="26" y="46"/>
                  </a:lnTo>
                  <a:lnTo>
                    <a:pt x="30" y="46"/>
                  </a:lnTo>
                  <a:lnTo>
                    <a:pt x="34" y="44"/>
                  </a:lnTo>
                  <a:lnTo>
                    <a:pt x="38" y="44"/>
                  </a:lnTo>
                  <a:lnTo>
                    <a:pt x="44" y="44"/>
                  </a:lnTo>
                  <a:lnTo>
                    <a:pt x="48" y="44"/>
                  </a:lnTo>
                  <a:lnTo>
                    <a:pt x="50" y="46"/>
                  </a:lnTo>
                  <a:lnTo>
                    <a:pt x="50" y="44"/>
                  </a:lnTo>
                  <a:lnTo>
                    <a:pt x="48" y="42"/>
                  </a:lnTo>
                  <a:lnTo>
                    <a:pt x="48" y="36"/>
                  </a:lnTo>
                  <a:lnTo>
                    <a:pt x="46" y="30"/>
                  </a:lnTo>
                  <a:lnTo>
                    <a:pt x="44" y="26"/>
                  </a:lnTo>
                  <a:lnTo>
                    <a:pt x="42" y="24"/>
                  </a:lnTo>
                  <a:lnTo>
                    <a:pt x="40" y="22"/>
                  </a:lnTo>
                  <a:lnTo>
                    <a:pt x="40" y="18"/>
                  </a:lnTo>
                  <a:lnTo>
                    <a:pt x="38" y="14"/>
                  </a:lnTo>
                  <a:lnTo>
                    <a:pt x="38" y="10"/>
                  </a:lnTo>
                  <a:lnTo>
                    <a:pt x="36" y="6"/>
                  </a:lnTo>
                  <a:lnTo>
                    <a:pt x="32" y="2"/>
                  </a:lnTo>
                  <a:lnTo>
                    <a:pt x="30" y="0"/>
                  </a:lnTo>
                  <a:lnTo>
                    <a:pt x="26" y="2"/>
                  </a:lnTo>
                  <a:lnTo>
                    <a:pt x="24" y="1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307" name="Freeform 368"/>
            <p:cNvSpPr/>
            <p:nvPr/>
          </p:nvSpPr>
          <p:spPr bwMode="gray">
            <a:xfrm>
              <a:off x="4431" y="1676"/>
              <a:ext cx="60" cy="44"/>
            </a:xfrm>
            <a:custGeom>
              <a:avLst/>
              <a:gdLst/>
              <a:ahLst/>
              <a:cxnLst>
                <a:cxn ang="0">
                  <a:pos x="14" y="2"/>
                </a:cxn>
                <a:cxn ang="0">
                  <a:pos x="14" y="2"/>
                </a:cxn>
                <a:cxn ang="0">
                  <a:pos x="12" y="2"/>
                </a:cxn>
                <a:cxn ang="0">
                  <a:pos x="10" y="2"/>
                </a:cxn>
                <a:cxn ang="0">
                  <a:pos x="8" y="2"/>
                </a:cxn>
                <a:cxn ang="0">
                  <a:pos x="4" y="2"/>
                </a:cxn>
                <a:cxn ang="0">
                  <a:pos x="2" y="4"/>
                </a:cxn>
                <a:cxn ang="0">
                  <a:pos x="0" y="8"/>
                </a:cxn>
                <a:cxn ang="0">
                  <a:pos x="0" y="12"/>
                </a:cxn>
                <a:cxn ang="0">
                  <a:pos x="0" y="14"/>
                </a:cxn>
                <a:cxn ang="0">
                  <a:pos x="0" y="16"/>
                </a:cxn>
                <a:cxn ang="0">
                  <a:pos x="0" y="20"/>
                </a:cxn>
                <a:cxn ang="0">
                  <a:pos x="0" y="24"/>
                </a:cxn>
                <a:cxn ang="0">
                  <a:pos x="0" y="28"/>
                </a:cxn>
                <a:cxn ang="0">
                  <a:pos x="2" y="32"/>
                </a:cxn>
                <a:cxn ang="0">
                  <a:pos x="4" y="36"/>
                </a:cxn>
                <a:cxn ang="0">
                  <a:pos x="6" y="38"/>
                </a:cxn>
                <a:cxn ang="0">
                  <a:pos x="12" y="40"/>
                </a:cxn>
                <a:cxn ang="0">
                  <a:pos x="12" y="40"/>
                </a:cxn>
                <a:cxn ang="0">
                  <a:pos x="14" y="42"/>
                </a:cxn>
                <a:cxn ang="0">
                  <a:pos x="18" y="44"/>
                </a:cxn>
                <a:cxn ang="0">
                  <a:pos x="22" y="44"/>
                </a:cxn>
                <a:cxn ang="0">
                  <a:pos x="26" y="42"/>
                </a:cxn>
                <a:cxn ang="0">
                  <a:pos x="58" y="42"/>
                </a:cxn>
                <a:cxn ang="0">
                  <a:pos x="60" y="36"/>
                </a:cxn>
                <a:cxn ang="0">
                  <a:pos x="58" y="34"/>
                </a:cxn>
                <a:cxn ang="0">
                  <a:pos x="58" y="32"/>
                </a:cxn>
                <a:cxn ang="0">
                  <a:pos x="58" y="28"/>
                </a:cxn>
                <a:cxn ang="0">
                  <a:pos x="56" y="22"/>
                </a:cxn>
                <a:cxn ang="0">
                  <a:pos x="56" y="16"/>
                </a:cxn>
                <a:cxn ang="0">
                  <a:pos x="54" y="12"/>
                </a:cxn>
                <a:cxn ang="0">
                  <a:pos x="54" y="8"/>
                </a:cxn>
                <a:cxn ang="0">
                  <a:pos x="54" y="6"/>
                </a:cxn>
                <a:cxn ang="0">
                  <a:pos x="52" y="4"/>
                </a:cxn>
                <a:cxn ang="0">
                  <a:pos x="48" y="0"/>
                </a:cxn>
                <a:cxn ang="0">
                  <a:pos x="44" y="0"/>
                </a:cxn>
                <a:cxn ang="0">
                  <a:pos x="38" y="0"/>
                </a:cxn>
                <a:cxn ang="0">
                  <a:pos x="30" y="2"/>
                </a:cxn>
                <a:cxn ang="0">
                  <a:pos x="14" y="2"/>
                </a:cxn>
              </a:cxnLst>
              <a:rect l="0" t="0" r="r" b="b"/>
              <a:pathLst>
                <a:path w="60" h="44">
                  <a:moveTo>
                    <a:pt x="14" y="2"/>
                  </a:moveTo>
                  <a:lnTo>
                    <a:pt x="14" y="2"/>
                  </a:lnTo>
                  <a:lnTo>
                    <a:pt x="12" y="2"/>
                  </a:lnTo>
                  <a:lnTo>
                    <a:pt x="10" y="2"/>
                  </a:lnTo>
                  <a:lnTo>
                    <a:pt x="8" y="2"/>
                  </a:lnTo>
                  <a:lnTo>
                    <a:pt x="4" y="2"/>
                  </a:lnTo>
                  <a:lnTo>
                    <a:pt x="2" y="4"/>
                  </a:lnTo>
                  <a:lnTo>
                    <a:pt x="0" y="8"/>
                  </a:lnTo>
                  <a:lnTo>
                    <a:pt x="0" y="12"/>
                  </a:lnTo>
                  <a:lnTo>
                    <a:pt x="0" y="14"/>
                  </a:lnTo>
                  <a:lnTo>
                    <a:pt x="0" y="16"/>
                  </a:lnTo>
                  <a:lnTo>
                    <a:pt x="0" y="20"/>
                  </a:lnTo>
                  <a:lnTo>
                    <a:pt x="0" y="24"/>
                  </a:lnTo>
                  <a:lnTo>
                    <a:pt x="0" y="28"/>
                  </a:lnTo>
                  <a:lnTo>
                    <a:pt x="2" y="32"/>
                  </a:lnTo>
                  <a:lnTo>
                    <a:pt x="4" y="36"/>
                  </a:lnTo>
                  <a:lnTo>
                    <a:pt x="6" y="38"/>
                  </a:lnTo>
                  <a:lnTo>
                    <a:pt x="12" y="40"/>
                  </a:lnTo>
                  <a:lnTo>
                    <a:pt x="12" y="40"/>
                  </a:lnTo>
                  <a:lnTo>
                    <a:pt x="14" y="42"/>
                  </a:lnTo>
                  <a:lnTo>
                    <a:pt x="18" y="44"/>
                  </a:lnTo>
                  <a:lnTo>
                    <a:pt x="22" y="44"/>
                  </a:lnTo>
                  <a:lnTo>
                    <a:pt x="26" y="42"/>
                  </a:lnTo>
                  <a:lnTo>
                    <a:pt x="58" y="42"/>
                  </a:lnTo>
                  <a:lnTo>
                    <a:pt x="60" y="36"/>
                  </a:lnTo>
                  <a:lnTo>
                    <a:pt x="58" y="34"/>
                  </a:lnTo>
                  <a:lnTo>
                    <a:pt x="58" y="32"/>
                  </a:lnTo>
                  <a:lnTo>
                    <a:pt x="58" y="28"/>
                  </a:lnTo>
                  <a:lnTo>
                    <a:pt x="56" y="22"/>
                  </a:lnTo>
                  <a:lnTo>
                    <a:pt x="56" y="16"/>
                  </a:lnTo>
                  <a:lnTo>
                    <a:pt x="54" y="12"/>
                  </a:lnTo>
                  <a:lnTo>
                    <a:pt x="54" y="8"/>
                  </a:lnTo>
                  <a:lnTo>
                    <a:pt x="54" y="6"/>
                  </a:lnTo>
                  <a:lnTo>
                    <a:pt x="52" y="4"/>
                  </a:lnTo>
                  <a:lnTo>
                    <a:pt x="48" y="0"/>
                  </a:lnTo>
                  <a:lnTo>
                    <a:pt x="44" y="0"/>
                  </a:lnTo>
                  <a:lnTo>
                    <a:pt x="38" y="0"/>
                  </a:lnTo>
                  <a:lnTo>
                    <a:pt x="30" y="2"/>
                  </a:lnTo>
                  <a:lnTo>
                    <a:pt x="14" y="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308" name="Freeform 369"/>
            <p:cNvSpPr/>
            <p:nvPr/>
          </p:nvSpPr>
          <p:spPr bwMode="gray">
            <a:xfrm>
              <a:off x="4473" y="1882"/>
              <a:ext cx="24" cy="32"/>
            </a:xfrm>
            <a:custGeom>
              <a:avLst/>
              <a:gdLst/>
              <a:ahLst/>
              <a:cxnLst>
                <a:cxn ang="0">
                  <a:pos x="10" y="0"/>
                </a:cxn>
                <a:cxn ang="0">
                  <a:pos x="10" y="0"/>
                </a:cxn>
                <a:cxn ang="0">
                  <a:pos x="8" y="0"/>
                </a:cxn>
                <a:cxn ang="0">
                  <a:pos x="6" y="0"/>
                </a:cxn>
                <a:cxn ang="0">
                  <a:pos x="4" y="2"/>
                </a:cxn>
                <a:cxn ang="0">
                  <a:pos x="2" y="4"/>
                </a:cxn>
                <a:cxn ang="0">
                  <a:pos x="0" y="8"/>
                </a:cxn>
                <a:cxn ang="0">
                  <a:pos x="0" y="14"/>
                </a:cxn>
                <a:cxn ang="0">
                  <a:pos x="0" y="16"/>
                </a:cxn>
                <a:cxn ang="0">
                  <a:pos x="0" y="18"/>
                </a:cxn>
                <a:cxn ang="0">
                  <a:pos x="0" y="22"/>
                </a:cxn>
                <a:cxn ang="0">
                  <a:pos x="0" y="26"/>
                </a:cxn>
                <a:cxn ang="0">
                  <a:pos x="2" y="30"/>
                </a:cxn>
                <a:cxn ang="0">
                  <a:pos x="6" y="32"/>
                </a:cxn>
                <a:cxn ang="0">
                  <a:pos x="8" y="32"/>
                </a:cxn>
                <a:cxn ang="0">
                  <a:pos x="10" y="32"/>
                </a:cxn>
                <a:cxn ang="0">
                  <a:pos x="12" y="32"/>
                </a:cxn>
                <a:cxn ang="0">
                  <a:pos x="16" y="32"/>
                </a:cxn>
                <a:cxn ang="0">
                  <a:pos x="18" y="32"/>
                </a:cxn>
                <a:cxn ang="0">
                  <a:pos x="22" y="30"/>
                </a:cxn>
                <a:cxn ang="0">
                  <a:pos x="24" y="28"/>
                </a:cxn>
                <a:cxn ang="0">
                  <a:pos x="24" y="26"/>
                </a:cxn>
                <a:cxn ang="0">
                  <a:pos x="24" y="24"/>
                </a:cxn>
                <a:cxn ang="0">
                  <a:pos x="24" y="22"/>
                </a:cxn>
                <a:cxn ang="0">
                  <a:pos x="24" y="20"/>
                </a:cxn>
                <a:cxn ang="0">
                  <a:pos x="24" y="16"/>
                </a:cxn>
                <a:cxn ang="0">
                  <a:pos x="24" y="12"/>
                </a:cxn>
                <a:cxn ang="0">
                  <a:pos x="24" y="8"/>
                </a:cxn>
                <a:cxn ang="0">
                  <a:pos x="22" y="4"/>
                </a:cxn>
                <a:cxn ang="0">
                  <a:pos x="20" y="2"/>
                </a:cxn>
                <a:cxn ang="0">
                  <a:pos x="16" y="0"/>
                </a:cxn>
                <a:cxn ang="0">
                  <a:pos x="10" y="0"/>
                </a:cxn>
              </a:cxnLst>
              <a:rect l="0" t="0" r="r" b="b"/>
              <a:pathLst>
                <a:path w="24" h="32">
                  <a:moveTo>
                    <a:pt x="10" y="0"/>
                  </a:moveTo>
                  <a:lnTo>
                    <a:pt x="10" y="0"/>
                  </a:lnTo>
                  <a:lnTo>
                    <a:pt x="8" y="0"/>
                  </a:lnTo>
                  <a:lnTo>
                    <a:pt x="6" y="0"/>
                  </a:lnTo>
                  <a:lnTo>
                    <a:pt x="4" y="2"/>
                  </a:lnTo>
                  <a:lnTo>
                    <a:pt x="2" y="4"/>
                  </a:lnTo>
                  <a:lnTo>
                    <a:pt x="0" y="8"/>
                  </a:lnTo>
                  <a:lnTo>
                    <a:pt x="0" y="14"/>
                  </a:lnTo>
                  <a:lnTo>
                    <a:pt x="0" y="16"/>
                  </a:lnTo>
                  <a:lnTo>
                    <a:pt x="0" y="18"/>
                  </a:lnTo>
                  <a:lnTo>
                    <a:pt x="0" y="22"/>
                  </a:lnTo>
                  <a:lnTo>
                    <a:pt x="0" y="26"/>
                  </a:lnTo>
                  <a:lnTo>
                    <a:pt x="2" y="30"/>
                  </a:lnTo>
                  <a:lnTo>
                    <a:pt x="6" y="32"/>
                  </a:lnTo>
                  <a:lnTo>
                    <a:pt x="8" y="32"/>
                  </a:lnTo>
                  <a:lnTo>
                    <a:pt x="10" y="32"/>
                  </a:lnTo>
                  <a:lnTo>
                    <a:pt x="12" y="32"/>
                  </a:lnTo>
                  <a:lnTo>
                    <a:pt x="16" y="32"/>
                  </a:lnTo>
                  <a:lnTo>
                    <a:pt x="18" y="32"/>
                  </a:lnTo>
                  <a:lnTo>
                    <a:pt x="22" y="30"/>
                  </a:lnTo>
                  <a:lnTo>
                    <a:pt x="24" y="28"/>
                  </a:lnTo>
                  <a:lnTo>
                    <a:pt x="24" y="26"/>
                  </a:lnTo>
                  <a:lnTo>
                    <a:pt x="24" y="24"/>
                  </a:lnTo>
                  <a:lnTo>
                    <a:pt x="24" y="22"/>
                  </a:lnTo>
                  <a:lnTo>
                    <a:pt x="24" y="20"/>
                  </a:lnTo>
                  <a:lnTo>
                    <a:pt x="24" y="16"/>
                  </a:lnTo>
                  <a:lnTo>
                    <a:pt x="24" y="12"/>
                  </a:lnTo>
                  <a:lnTo>
                    <a:pt x="24" y="8"/>
                  </a:lnTo>
                  <a:lnTo>
                    <a:pt x="22" y="4"/>
                  </a:lnTo>
                  <a:lnTo>
                    <a:pt x="20" y="2"/>
                  </a:lnTo>
                  <a:lnTo>
                    <a:pt x="16" y="0"/>
                  </a:lnTo>
                  <a:lnTo>
                    <a:pt x="10" y="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309" name="Freeform 370"/>
            <p:cNvSpPr/>
            <p:nvPr/>
          </p:nvSpPr>
          <p:spPr bwMode="gray">
            <a:xfrm>
              <a:off x="4463" y="1400"/>
              <a:ext cx="228" cy="268"/>
            </a:xfrm>
            <a:custGeom>
              <a:avLst/>
              <a:gdLst/>
              <a:ahLst/>
              <a:cxnLst>
                <a:cxn ang="0">
                  <a:pos x="206" y="82"/>
                </a:cxn>
                <a:cxn ang="0">
                  <a:pos x="198" y="84"/>
                </a:cxn>
                <a:cxn ang="0">
                  <a:pos x="198" y="92"/>
                </a:cxn>
                <a:cxn ang="0">
                  <a:pos x="204" y="96"/>
                </a:cxn>
                <a:cxn ang="0">
                  <a:pos x="200" y="104"/>
                </a:cxn>
                <a:cxn ang="0">
                  <a:pos x="214" y="112"/>
                </a:cxn>
                <a:cxn ang="0">
                  <a:pos x="188" y="122"/>
                </a:cxn>
                <a:cxn ang="0">
                  <a:pos x="164" y="138"/>
                </a:cxn>
                <a:cxn ang="0">
                  <a:pos x="152" y="154"/>
                </a:cxn>
                <a:cxn ang="0">
                  <a:pos x="140" y="160"/>
                </a:cxn>
                <a:cxn ang="0">
                  <a:pos x="120" y="174"/>
                </a:cxn>
                <a:cxn ang="0">
                  <a:pos x="106" y="182"/>
                </a:cxn>
                <a:cxn ang="0">
                  <a:pos x="116" y="188"/>
                </a:cxn>
                <a:cxn ang="0">
                  <a:pos x="112" y="198"/>
                </a:cxn>
                <a:cxn ang="0">
                  <a:pos x="100" y="214"/>
                </a:cxn>
                <a:cxn ang="0">
                  <a:pos x="82" y="224"/>
                </a:cxn>
                <a:cxn ang="0">
                  <a:pos x="76" y="238"/>
                </a:cxn>
                <a:cxn ang="0">
                  <a:pos x="74" y="260"/>
                </a:cxn>
                <a:cxn ang="0">
                  <a:pos x="54" y="268"/>
                </a:cxn>
                <a:cxn ang="0">
                  <a:pos x="46" y="258"/>
                </a:cxn>
                <a:cxn ang="0">
                  <a:pos x="24" y="256"/>
                </a:cxn>
                <a:cxn ang="0">
                  <a:pos x="2" y="240"/>
                </a:cxn>
                <a:cxn ang="0">
                  <a:pos x="12" y="222"/>
                </a:cxn>
                <a:cxn ang="0">
                  <a:pos x="20" y="214"/>
                </a:cxn>
                <a:cxn ang="0">
                  <a:pos x="26" y="206"/>
                </a:cxn>
                <a:cxn ang="0">
                  <a:pos x="40" y="218"/>
                </a:cxn>
                <a:cxn ang="0">
                  <a:pos x="40" y="208"/>
                </a:cxn>
                <a:cxn ang="0">
                  <a:pos x="38" y="198"/>
                </a:cxn>
                <a:cxn ang="0">
                  <a:pos x="28" y="198"/>
                </a:cxn>
                <a:cxn ang="0">
                  <a:pos x="30" y="186"/>
                </a:cxn>
                <a:cxn ang="0">
                  <a:pos x="42" y="176"/>
                </a:cxn>
                <a:cxn ang="0">
                  <a:pos x="62" y="168"/>
                </a:cxn>
                <a:cxn ang="0">
                  <a:pos x="64" y="162"/>
                </a:cxn>
                <a:cxn ang="0">
                  <a:pos x="54" y="144"/>
                </a:cxn>
                <a:cxn ang="0">
                  <a:pos x="54" y="126"/>
                </a:cxn>
                <a:cxn ang="0">
                  <a:pos x="60" y="108"/>
                </a:cxn>
                <a:cxn ang="0">
                  <a:pos x="72" y="120"/>
                </a:cxn>
                <a:cxn ang="0">
                  <a:pos x="80" y="138"/>
                </a:cxn>
                <a:cxn ang="0">
                  <a:pos x="82" y="114"/>
                </a:cxn>
                <a:cxn ang="0">
                  <a:pos x="104" y="94"/>
                </a:cxn>
                <a:cxn ang="0">
                  <a:pos x="122" y="88"/>
                </a:cxn>
                <a:cxn ang="0">
                  <a:pos x="132" y="80"/>
                </a:cxn>
                <a:cxn ang="0">
                  <a:pos x="86" y="74"/>
                </a:cxn>
                <a:cxn ang="0">
                  <a:pos x="68" y="72"/>
                </a:cxn>
                <a:cxn ang="0">
                  <a:pos x="56" y="74"/>
                </a:cxn>
                <a:cxn ang="0">
                  <a:pos x="44" y="54"/>
                </a:cxn>
                <a:cxn ang="0">
                  <a:pos x="44" y="40"/>
                </a:cxn>
                <a:cxn ang="0">
                  <a:pos x="66" y="42"/>
                </a:cxn>
                <a:cxn ang="0">
                  <a:pos x="78" y="26"/>
                </a:cxn>
                <a:cxn ang="0">
                  <a:pos x="100" y="18"/>
                </a:cxn>
                <a:cxn ang="0">
                  <a:pos x="122" y="4"/>
                </a:cxn>
                <a:cxn ang="0">
                  <a:pos x="160" y="2"/>
                </a:cxn>
                <a:cxn ang="0">
                  <a:pos x="188" y="6"/>
                </a:cxn>
                <a:cxn ang="0">
                  <a:pos x="212" y="26"/>
                </a:cxn>
                <a:cxn ang="0">
                  <a:pos x="216" y="30"/>
                </a:cxn>
                <a:cxn ang="0">
                  <a:pos x="218" y="64"/>
                </a:cxn>
              </a:cxnLst>
              <a:rect l="0" t="0" r="r" b="b"/>
              <a:pathLst>
                <a:path w="228" h="268">
                  <a:moveTo>
                    <a:pt x="222" y="68"/>
                  </a:moveTo>
                  <a:lnTo>
                    <a:pt x="228" y="80"/>
                  </a:lnTo>
                  <a:lnTo>
                    <a:pt x="222" y="82"/>
                  </a:lnTo>
                  <a:lnTo>
                    <a:pt x="216" y="84"/>
                  </a:lnTo>
                  <a:lnTo>
                    <a:pt x="212" y="84"/>
                  </a:lnTo>
                  <a:lnTo>
                    <a:pt x="208" y="82"/>
                  </a:lnTo>
                  <a:lnTo>
                    <a:pt x="206" y="82"/>
                  </a:lnTo>
                  <a:lnTo>
                    <a:pt x="204" y="80"/>
                  </a:lnTo>
                  <a:lnTo>
                    <a:pt x="200" y="80"/>
                  </a:lnTo>
                  <a:lnTo>
                    <a:pt x="198" y="80"/>
                  </a:lnTo>
                  <a:lnTo>
                    <a:pt x="196" y="80"/>
                  </a:lnTo>
                  <a:lnTo>
                    <a:pt x="196" y="82"/>
                  </a:lnTo>
                  <a:lnTo>
                    <a:pt x="196" y="84"/>
                  </a:lnTo>
                  <a:lnTo>
                    <a:pt x="198" y="84"/>
                  </a:lnTo>
                  <a:lnTo>
                    <a:pt x="200" y="86"/>
                  </a:lnTo>
                  <a:lnTo>
                    <a:pt x="200" y="88"/>
                  </a:lnTo>
                  <a:lnTo>
                    <a:pt x="200" y="88"/>
                  </a:lnTo>
                  <a:lnTo>
                    <a:pt x="202" y="90"/>
                  </a:lnTo>
                  <a:lnTo>
                    <a:pt x="202" y="90"/>
                  </a:lnTo>
                  <a:lnTo>
                    <a:pt x="200" y="92"/>
                  </a:lnTo>
                  <a:lnTo>
                    <a:pt x="198" y="92"/>
                  </a:lnTo>
                  <a:lnTo>
                    <a:pt x="196" y="92"/>
                  </a:lnTo>
                  <a:lnTo>
                    <a:pt x="196" y="92"/>
                  </a:lnTo>
                  <a:lnTo>
                    <a:pt x="194" y="92"/>
                  </a:lnTo>
                  <a:lnTo>
                    <a:pt x="192" y="94"/>
                  </a:lnTo>
                  <a:lnTo>
                    <a:pt x="192" y="96"/>
                  </a:lnTo>
                  <a:lnTo>
                    <a:pt x="192" y="96"/>
                  </a:lnTo>
                  <a:lnTo>
                    <a:pt x="204" y="96"/>
                  </a:lnTo>
                  <a:lnTo>
                    <a:pt x="208" y="98"/>
                  </a:lnTo>
                  <a:lnTo>
                    <a:pt x="208" y="98"/>
                  </a:lnTo>
                  <a:lnTo>
                    <a:pt x="206" y="100"/>
                  </a:lnTo>
                  <a:lnTo>
                    <a:pt x="206" y="100"/>
                  </a:lnTo>
                  <a:lnTo>
                    <a:pt x="204" y="102"/>
                  </a:lnTo>
                  <a:lnTo>
                    <a:pt x="202" y="102"/>
                  </a:lnTo>
                  <a:lnTo>
                    <a:pt x="200" y="104"/>
                  </a:lnTo>
                  <a:lnTo>
                    <a:pt x="200" y="106"/>
                  </a:lnTo>
                  <a:lnTo>
                    <a:pt x="202" y="106"/>
                  </a:lnTo>
                  <a:lnTo>
                    <a:pt x="202" y="108"/>
                  </a:lnTo>
                  <a:lnTo>
                    <a:pt x="214" y="106"/>
                  </a:lnTo>
                  <a:lnTo>
                    <a:pt x="216" y="108"/>
                  </a:lnTo>
                  <a:lnTo>
                    <a:pt x="216" y="110"/>
                  </a:lnTo>
                  <a:lnTo>
                    <a:pt x="214" y="112"/>
                  </a:lnTo>
                  <a:lnTo>
                    <a:pt x="212" y="114"/>
                  </a:lnTo>
                  <a:lnTo>
                    <a:pt x="210" y="114"/>
                  </a:lnTo>
                  <a:lnTo>
                    <a:pt x="210" y="114"/>
                  </a:lnTo>
                  <a:lnTo>
                    <a:pt x="208" y="114"/>
                  </a:lnTo>
                  <a:lnTo>
                    <a:pt x="200" y="116"/>
                  </a:lnTo>
                  <a:lnTo>
                    <a:pt x="194" y="118"/>
                  </a:lnTo>
                  <a:lnTo>
                    <a:pt x="188" y="122"/>
                  </a:lnTo>
                  <a:lnTo>
                    <a:pt x="186" y="124"/>
                  </a:lnTo>
                  <a:lnTo>
                    <a:pt x="184" y="126"/>
                  </a:lnTo>
                  <a:lnTo>
                    <a:pt x="182" y="128"/>
                  </a:lnTo>
                  <a:lnTo>
                    <a:pt x="176" y="134"/>
                  </a:lnTo>
                  <a:lnTo>
                    <a:pt x="172" y="136"/>
                  </a:lnTo>
                  <a:lnTo>
                    <a:pt x="166" y="138"/>
                  </a:lnTo>
                  <a:lnTo>
                    <a:pt x="164" y="138"/>
                  </a:lnTo>
                  <a:lnTo>
                    <a:pt x="162" y="138"/>
                  </a:lnTo>
                  <a:lnTo>
                    <a:pt x="166" y="142"/>
                  </a:lnTo>
                  <a:lnTo>
                    <a:pt x="160" y="148"/>
                  </a:lnTo>
                  <a:lnTo>
                    <a:pt x="158" y="150"/>
                  </a:lnTo>
                  <a:lnTo>
                    <a:pt x="154" y="152"/>
                  </a:lnTo>
                  <a:lnTo>
                    <a:pt x="152" y="152"/>
                  </a:lnTo>
                  <a:lnTo>
                    <a:pt x="152" y="154"/>
                  </a:lnTo>
                  <a:lnTo>
                    <a:pt x="154" y="156"/>
                  </a:lnTo>
                  <a:lnTo>
                    <a:pt x="154" y="158"/>
                  </a:lnTo>
                  <a:lnTo>
                    <a:pt x="152" y="160"/>
                  </a:lnTo>
                  <a:lnTo>
                    <a:pt x="150" y="162"/>
                  </a:lnTo>
                  <a:lnTo>
                    <a:pt x="148" y="164"/>
                  </a:lnTo>
                  <a:lnTo>
                    <a:pt x="146" y="164"/>
                  </a:lnTo>
                  <a:lnTo>
                    <a:pt x="140" y="160"/>
                  </a:lnTo>
                  <a:lnTo>
                    <a:pt x="132" y="166"/>
                  </a:lnTo>
                  <a:lnTo>
                    <a:pt x="130" y="164"/>
                  </a:lnTo>
                  <a:lnTo>
                    <a:pt x="128" y="164"/>
                  </a:lnTo>
                  <a:lnTo>
                    <a:pt x="124" y="168"/>
                  </a:lnTo>
                  <a:lnTo>
                    <a:pt x="122" y="170"/>
                  </a:lnTo>
                  <a:lnTo>
                    <a:pt x="120" y="172"/>
                  </a:lnTo>
                  <a:lnTo>
                    <a:pt x="120" y="174"/>
                  </a:lnTo>
                  <a:lnTo>
                    <a:pt x="118" y="176"/>
                  </a:lnTo>
                  <a:lnTo>
                    <a:pt x="116" y="178"/>
                  </a:lnTo>
                  <a:lnTo>
                    <a:pt x="114" y="180"/>
                  </a:lnTo>
                  <a:lnTo>
                    <a:pt x="112" y="180"/>
                  </a:lnTo>
                  <a:lnTo>
                    <a:pt x="112" y="180"/>
                  </a:lnTo>
                  <a:lnTo>
                    <a:pt x="108" y="180"/>
                  </a:lnTo>
                  <a:lnTo>
                    <a:pt x="106" y="182"/>
                  </a:lnTo>
                  <a:lnTo>
                    <a:pt x="106" y="184"/>
                  </a:lnTo>
                  <a:lnTo>
                    <a:pt x="106" y="184"/>
                  </a:lnTo>
                  <a:lnTo>
                    <a:pt x="106" y="186"/>
                  </a:lnTo>
                  <a:lnTo>
                    <a:pt x="106" y="188"/>
                  </a:lnTo>
                  <a:lnTo>
                    <a:pt x="108" y="186"/>
                  </a:lnTo>
                  <a:lnTo>
                    <a:pt x="112" y="188"/>
                  </a:lnTo>
                  <a:lnTo>
                    <a:pt x="116" y="188"/>
                  </a:lnTo>
                  <a:lnTo>
                    <a:pt x="118" y="190"/>
                  </a:lnTo>
                  <a:lnTo>
                    <a:pt x="118" y="190"/>
                  </a:lnTo>
                  <a:lnTo>
                    <a:pt x="120" y="192"/>
                  </a:lnTo>
                  <a:lnTo>
                    <a:pt x="118" y="194"/>
                  </a:lnTo>
                  <a:lnTo>
                    <a:pt x="116" y="196"/>
                  </a:lnTo>
                  <a:lnTo>
                    <a:pt x="114" y="198"/>
                  </a:lnTo>
                  <a:lnTo>
                    <a:pt x="112" y="198"/>
                  </a:lnTo>
                  <a:lnTo>
                    <a:pt x="110" y="200"/>
                  </a:lnTo>
                  <a:lnTo>
                    <a:pt x="110" y="202"/>
                  </a:lnTo>
                  <a:lnTo>
                    <a:pt x="108" y="204"/>
                  </a:lnTo>
                  <a:lnTo>
                    <a:pt x="104" y="206"/>
                  </a:lnTo>
                  <a:lnTo>
                    <a:pt x="102" y="208"/>
                  </a:lnTo>
                  <a:lnTo>
                    <a:pt x="102" y="208"/>
                  </a:lnTo>
                  <a:lnTo>
                    <a:pt x="100" y="214"/>
                  </a:lnTo>
                  <a:lnTo>
                    <a:pt x="98" y="218"/>
                  </a:lnTo>
                  <a:lnTo>
                    <a:pt x="96" y="222"/>
                  </a:lnTo>
                  <a:lnTo>
                    <a:pt x="92" y="224"/>
                  </a:lnTo>
                  <a:lnTo>
                    <a:pt x="88" y="224"/>
                  </a:lnTo>
                  <a:lnTo>
                    <a:pt x="86" y="226"/>
                  </a:lnTo>
                  <a:lnTo>
                    <a:pt x="86" y="226"/>
                  </a:lnTo>
                  <a:lnTo>
                    <a:pt x="82" y="224"/>
                  </a:lnTo>
                  <a:lnTo>
                    <a:pt x="80" y="224"/>
                  </a:lnTo>
                  <a:lnTo>
                    <a:pt x="78" y="228"/>
                  </a:lnTo>
                  <a:lnTo>
                    <a:pt x="78" y="230"/>
                  </a:lnTo>
                  <a:lnTo>
                    <a:pt x="76" y="234"/>
                  </a:lnTo>
                  <a:lnTo>
                    <a:pt x="76" y="236"/>
                  </a:lnTo>
                  <a:lnTo>
                    <a:pt x="76" y="236"/>
                  </a:lnTo>
                  <a:lnTo>
                    <a:pt x="76" y="238"/>
                  </a:lnTo>
                  <a:lnTo>
                    <a:pt x="78" y="242"/>
                  </a:lnTo>
                  <a:lnTo>
                    <a:pt x="78" y="246"/>
                  </a:lnTo>
                  <a:lnTo>
                    <a:pt x="78" y="250"/>
                  </a:lnTo>
                  <a:lnTo>
                    <a:pt x="78" y="250"/>
                  </a:lnTo>
                  <a:lnTo>
                    <a:pt x="78" y="256"/>
                  </a:lnTo>
                  <a:lnTo>
                    <a:pt x="76" y="258"/>
                  </a:lnTo>
                  <a:lnTo>
                    <a:pt x="74" y="260"/>
                  </a:lnTo>
                  <a:lnTo>
                    <a:pt x="72" y="262"/>
                  </a:lnTo>
                  <a:lnTo>
                    <a:pt x="70" y="262"/>
                  </a:lnTo>
                  <a:lnTo>
                    <a:pt x="68" y="262"/>
                  </a:lnTo>
                  <a:lnTo>
                    <a:pt x="68" y="262"/>
                  </a:lnTo>
                  <a:lnTo>
                    <a:pt x="62" y="266"/>
                  </a:lnTo>
                  <a:lnTo>
                    <a:pt x="58" y="266"/>
                  </a:lnTo>
                  <a:lnTo>
                    <a:pt x="54" y="268"/>
                  </a:lnTo>
                  <a:lnTo>
                    <a:pt x="52" y="266"/>
                  </a:lnTo>
                  <a:lnTo>
                    <a:pt x="50" y="266"/>
                  </a:lnTo>
                  <a:lnTo>
                    <a:pt x="48" y="264"/>
                  </a:lnTo>
                  <a:lnTo>
                    <a:pt x="48" y="262"/>
                  </a:lnTo>
                  <a:lnTo>
                    <a:pt x="48" y="262"/>
                  </a:lnTo>
                  <a:lnTo>
                    <a:pt x="48" y="262"/>
                  </a:lnTo>
                  <a:lnTo>
                    <a:pt x="46" y="258"/>
                  </a:lnTo>
                  <a:lnTo>
                    <a:pt x="42" y="256"/>
                  </a:lnTo>
                  <a:lnTo>
                    <a:pt x="38" y="254"/>
                  </a:lnTo>
                  <a:lnTo>
                    <a:pt x="36" y="254"/>
                  </a:lnTo>
                  <a:lnTo>
                    <a:pt x="34" y="254"/>
                  </a:lnTo>
                  <a:lnTo>
                    <a:pt x="32" y="254"/>
                  </a:lnTo>
                  <a:lnTo>
                    <a:pt x="28" y="256"/>
                  </a:lnTo>
                  <a:lnTo>
                    <a:pt x="24" y="256"/>
                  </a:lnTo>
                  <a:lnTo>
                    <a:pt x="22" y="254"/>
                  </a:lnTo>
                  <a:lnTo>
                    <a:pt x="20" y="252"/>
                  </a:lnTo>
                  <a:lnTo>
                    <a:pt x="18" y="250"/>
                  </a:lnTo>
                  <a:lnTo>
                    <a:pt x="16" y="250"/>
                  </a:lnTo>
                  <a:lnTo>
                    <a:pt x="10" y="246"/>
                  </a:lnTo>
                  <a:lnTo>
                    <a:pt x="6" y="244"/>
                  </a:lnTo>
                  <a:lnTo>
                    <a:pt x="2" y="240"/>
                  </a:lnTo>
                  <a:lnTo>
                    <a:pt x="2" y="238"/>
                  </a:lnTo>
                  <a:lnTo>
                    <a:pt x="0" y="238"/>
                  </a:lnTo>
                  <a:lnTo>
                    <a:pt x="0" y="236"/>
                  </a:lnTo>
                  <a:lnTo>
                    <a:pt x="4" y="230"/>
                  </a:lnTo>
                  <a:lnTo>
                    <a:pt x="6" y="226"/>
                  </a:lnTo>
                  <a:lnTo>
                    <a:pt x="10" y="224"/>
                  </a:lnTo>
                  <a:lnTo>
                    <a:pt x="12" y="222"/>
                  </a:lnTo>
                  <a:lnTo>
                    <a:pt x="14" y="222"/>
                  </a:lnTo>
                  <a:lnTo>
                    <a:pt x="16" y="222"/>
                  </a:lnTo>
                  <a:lnTo>
                    <a:pt x="20" y="220"/>
                  </a:lnTo>
                  <a:lnTo>
                    <a:pt x="24" y="218"/>
                  </a:lnTo>
                  <a:lnTo>
                    <a:pt x="24" y="216"/>
                  </a:lnTo>
                  <a:lnTo>
                    <a:pt x="22" y="214"/>
                  </a:lnTo>
                  <a:lnTo>
                    <a:pt x="20" y="214"/>
                  </a:lnTo>
                  <a:lnTo>
                    <a:pt x="18" y="214"/>
                  </a:lnTo>
                  <a:lnTo>
                    <a:pt x="18" y="212"/>
                  </a:lnTo>
                  <a:lnTo>
                    <a:pt x="18" y="210"/>
                  </a:lnTo>
                  <a:lnTo>
                    <a:pt x="20" y="208"/>
                  </a:lnTo>
                  <a:lnTo>
                    <a:pt x="22" y="206"/>
                  </a:lnTo>
                  <a:lnTo>
                    <a:pt x="24" y="206"/>
                  </a:lnTo>
                  <a:lnTo>
                    <a:pt x="26" y="206"/>
                  </a:lnTo>
                  <a:lnTo>
                    <a:pt x="28" y="208"/>
                  </a:lnTo>
                  <a:lnTo>
                    <a:pt x="28" y="208"/>
                  </a:lnTo>
                  <a:lnTo>
                    <a:pt x="30" y="212"/>
                  </a:lnTo>
                  <a:lnTo>
                    <a:pt x="34" y="216"/>
                  </a:lnTo>
                  <a:lnTo>
                    <a:pt x="36" y="218"/>
                  </a:lnTo>
                  <a:lnTo>
                    <a:pt x="38" y="218"/>
                  </a:lnTo>
                  <a:lnTo>
                    <a:pt x="40" y="218"/>
                  </a:lnTo>
                  <a:lnTo>
                    <a:pt x="42" y="218"/>
                  </a:lnTo>
                  <a:lnTo>
                    <a:pt x="44" y="218"/>
                  </a:lnTo>
                  <a:lnTo>
                    <a:pt x="44" y="216"/>
                  </a:lnTo>
                  <a:lnTo>
                    <a:pt x="44" y="214"/>
                  </a:lnTo>
                  <a:lnTo>
                    <a:pt x="42" y="212"/>
                  </a:lnTo>
                  <a:lnTo>
                    <a:pt x="42" y="210"/>
                  </a:lnTo>
                  <a:lnTo>
                    <a:pt x="40" y="208"/>
                  </a:lnTo>
                  <a:lnTo>
                    <a:pt x="40" y="206"/>
                  </a:lnTo>
                  <a:lnTo>
                    <a:pt x="36" y="204"/>
                  </a:lnTo>
                  <a:lnTo>
                    <a:pt x="36" y="202"/>
                  </a:lnTo>
                  <a:lnTo>
                    <a:pt x="36" y="200"/>
                  </a:lnTo>
                  <a:lnTo>
                    <a:pt x="38" y="198"/>
                  </a:lnTo>
                  <a:lnTo>
                    <a:pt x="38" y="198"/>
                  </a:lnTo>
                  <a:lnTo>
                    <a:pt x="38" y="198"/>
                  </a:lnTo>
                  <a:lnTo>
                    <a:pt x="40" y="194"/>
                  </a:lnTo>
                  <a:lnTo>
                    <a:pt x="40" y="192"/>
                  </a:lnTo>
                  <a:lnTo>
                    <a:pt x="38" y="192"/>
                  </a:lnTo>
                  <a:lnTo>
                    <a:pt x="38" y="192"/>
                  </a:lnTo>
                  <a:lnTo>
                    <a:pt x="36" y="192"/>
                  </a:lnTo>
                  <a:lnTo>
                    <a:pt x="36" y="192"/>
                  </a:lnTo>
                  <a:lnTo>
                    <a:pt x="28" y="198"/>
                  </a:lnTo>
                  <a:lnTo>
                    <a:pt x="26" y="198"/>
                  </a:lnTo>
                  <a:lnTo>
                    <a:pt x="24" y="196"/>
                  </a:lnTo>
                  <a:lnTo>
                    <a:pt x="26" y="194"/>
                  </a:lnTo>
                  <a:lnTo>
                    <a:pt x="26" y="190"/>
                  </a:lnTo>
                  <a:lnTo>
                    <a:pt x="28" y="188"/>
                  </a:lnTo>
                  <a:lnTo>
                    <a:pt x="30" y="186"/>
                  </a:lnTo>
                  <a:lnTo>
                    <a:pt x="30" y="186"/>
                  </a:lnTo>
                  <a:lnTo>
                    <a:pt x="34" y="180"/>
                  </a:lnTo>
                  <a:lnTo>
                    <a:pt x="36" y="176"/>
                  </a:lnTo>
                  <a:lnTo>
                    <a:pt x="38" y="174"/>
                  </a:lnTo>
                  <a:lnTo>
                    <a:pt x="40" y="174"/>
                  </a:lnTo>
                  <a:lnTo>
                    <a:pt x="40" y="174"/>
                  </a:lnTo>
                  <a:lnTo>
                    <a:pt x="42" y="176"/>
                  </a:lnTo>
                  <a:lnTo>
                    <a:pt x="42" y="176"/>
                  </a:lnTo>
                  <a:lnTo>
                    <a:pt x="44" y="178"/>
                  </a:lnTo>
                  <a:lnTo>
                    <a:pt x="46" y="178"/>
                  </a:lnTo>
                  <a:lnTo>
                    <a:pt x="50" y="176"/>
                  </a:lnTo>
                  <a:lnTo>
                    <a:pt x="54" y="174"/>
                  </a:lnTo>
                  <a:lnTo>
                    <a:pt x="58" y="172"/>
                  </a:lnTo>
                  <a:lnTo>
                    <a:pt x="60" y="170"/>
                  </a:lnTo>
                  <a:lnTo>
                    <a:pt x="62" y="168"/>
                  </a:lnTo>
                  <a:lnTo>
                    <a:pt x="64" y="168"/>
                  </a:lnTo>
                  <a:lnTo>
                    <a:pt x="68" y="166"/>
                  </a:lnTo>
                  <a:lnTo>
                    <a:pt x="68" y="164"/>
                  </a:lnTo>
                  <a:lnTo>
                    <a:pt x="68" y="164"/>
                  </a:lnTo>
                  <a:lnTo>
                    <a:pt x="68" y="164"/>
                  </a:lnTo>
                  <a:lnTo>
                    <a:pt x="66" y="162"/>
                  </a:lnTo>
                  <a:lnTo>
                    <a:pt x="64" y="162"/>
                  </a:lnTo>
                  <a:lnTo>
                    <a:pt x="62" y="162"/>
                  </a:lnTo>
                  <a:lnTo>
                    <a:pt x="60" y="166"/>
                  </a:lnTo>
                  <a:lnTo>
                    <a:pt x="56" y="166"/>
                  </a:lnTo>
                  <a:lnTo>
                    <a:pt x="54" y="164"/>
                  </a:lnTo>
                  <a:lnTo>
                    <a:pt x="52" y="164"/>
                  </a:lnTo>
                  <a:lnTo>
                    <a:pt x="50" y="162"/>
                  </a:lnTo>
                  <a:lnTo>
                    <a:pt x="54" y="144"/>
                  </a:lnTo>
                  <a:lnTo>
                    <a:pt x="58" y="140"/>
                  </a:lnTo>
                  <a:lnTo>
                    <a:pt x="60" y="136"/>
                  </a:lnTo>
                  <a:lnTo>
                    <a:pt x="60" y="134"/>
                  </a:lnTo>
                  <a:lnTo>
                    <a:pt x="58" y="132"/>
                  </a:lnTo>
                  <a:lnTo>
                    <a:pt x="58" y="132"/>
                  </a:lnTo>
                  <a:lnTo>
                    <a:pt x="58" y="132"/>
                  </a:lnTo>
                  <a:lnTo>
                    <a:pt x="54" y="126"/>
                  </a:lnTo>
                  <a:lnTo>
                    <a:pt x="52" y="122"/>
                  </a:lnTo>
                  <a:lnTo>
                    <a:pt x="52" y="118"/>
                  </a:lnTo>
                  <a:lnTo>
                    <a:pt x="52" y="116"/>
                  </a:lnTo>
                  <a:lnTo>
                    <a:pt x="52" y="112"/>
                  </a:lnTo>
                  <a:lnTo>
                    <a:pt x="56" y="110"/>
                  </a:lnTo>
                  <a:lnTo>
                    <a:pt x="58" y="108"/>
                  </a:lnTo>
                  <a:lnTo>
                    <a:pt x="60" y="108"/>
                  </a:lnTo>
                  <a:lnTo>
                    <a:pt x="60" y="108"/>
                  </a:lnTo>
                  <a:lnTo>
                    <a:pt x="64" y="110"/>
                  </a:lnTo>
                  <a:lnTo>
                    <a:pt x="66" y="112"/>
                  </a:lnTo>
                  <a:lnTo>
                    <a:pt x="68" y="114"/>
                  </a:lnTo>
                  <a:lnTo>
                    <a:pt x="70" y="118"/>
                  </a:lnTo>
                  <a:lnTo>
                    <a:pt x="72" y="120"/>
                  </a:lnTo>
                  <a:lnTo>
                    <a:pt x="72" y="120"/>
                  </a:lnTo>
                  <a:lnTo>
                    <a:pt x="74" y="140"/>
                  </a:lnTo>
                  <a:lnTo>
                    <a:pt x="74" y="142"/>
                  </a:lnTo>
                  <a:lnTo>
                    <a:pt x="74" y="144"/>
                  </a:lnTo>
                  <a:lnTo>
                    <a:pt x="76" y="144"/>
                  </a:lnTo>
                  <a:lnTo>
                    <a:pt x="78" y="142"/>
                  </a:lnTo>
                  <a:lnTo>
                    <a:pt x="78" y="140"/>
                  </a:lnTo>
                  <a:lnTo>
                    <a:pt x="80" y="138"/>
                  </a:lnTo>
                  <a:lnTo>
                    <a:pt x="82" y="136"/>
                  </a:lnTo>
                  <a:lnTo>
                    <a:pt x="82" y="134"/>
                  </a:lnTo>
                  <a:lnTo>
                    <a:pt x="80" y="128"/>
                  </a:lnTo>
                  <a:lnTo>
                    <a:pt x="80" y="122"/>
                  </a:lnTo>
                  <a:lnTo>
                    <a:pt x="80" y="118"/>
                  </a:lnTo>
                  <a:lnTo>
                    <a:pt x="80" y="116"/>
                  </a:lnTo>
                  <a:lnTo>
                    <a:pt x="82" y="114"/>
                  </a:lnTo>
                  <a:lnTo>
                    <a:pt x="84" y="110"/>
                  </a:lnTo>
                  <a:lnTo>
                    <a:pt x="84" y="108"/>
                  </a:lnTo>
                  <a:lnTo>
                    <a:pt x="84" y="106"/>
                  </a:lnTo>
                  <a:lnTo>
                    <a:pt x="86" y="102"/>
                  </a:lnTo>
                  <a:lnTo>
                    <a:pt x="86" y="98"/>
                  </a:lnTo>
                  <a:lnTo>
                    <a:pt x="86" y="96"/>
                  </a:lnTo>
                  <a:lnTo>
                    <a:pt x="104" y="94"/>
                  </a:lnTo>
                  <a:lnTo>
                    <a:pt x="108" y="96"/>
                  </a:lnTo>
                  <a:lnTo>
                    <a:pt x="112" y="96"/>
                  </a:lnTo>
                  <a:lnTo>
                    <a:pt x="116" y="96"/>
                  </a:lnTo>
                  <a:lnTo>
                    <a:pt x="118" y="94"/>
                  </a:lnTo>
                  <a:lnTo>
                    <a:pt x="118" y="94"/>
                  </a:lnTo>
                  <a:lnTo>
                    <a:pt x="120" y="90"/>
                  </a:lnTo>
                  <a:lnTo>
                    <a:pt x="122" y="88"/>
                  </a:lnTo>
                  <a:lnTo>
                    <a:pt x="126" y="86"/>
                  </a:lnTo>
                  <a:lnTo>
                    <a:pt x="128" y="86"/>
                  </a:lnTo>
                  <a:lnTo>
                    <a:pt x="130" y="86"/>
                  </a:lnTo>
                  <a:lnTo>
                    <a:pt x="128" y="84"/>
                  </a:lnTo>
                  <a:lnTo>
                    <a:pt x="128" y="84"/>
                  </a:lnTo>
                  <a:lnTo>
                    <a:pt x="130" y="82"/>
                  </a:lnTo>
                  <a:lnTo>
                    <a:pt x="132" y="80"/>
                  </a:lnTo>
                  <a:lnTo>
                    <a:pt x="134" y="80"/>
                  </a:lnTo>
                  <a:lnTo>
                    <a:pt x="134" y="78"/>
                  </a:lnTo>
                  <a:lnTo>
                    <a:pt x="130" y="76"/>
                  </a:lnTo>
                  <a:lnTo>
                    <a:pt x="96" y="80"/>
                  </a:lnTo>
                  <a:lnTo>
                    <a:pt x="92" y="76"/>
                  </a:lnTo>
                  <a:lnTo>
                    <a:pt x="90" y="76"/>
                  </a:lnTo>
                  <a:lnTo>
                    <a:pt x="86" y="74"/>
                  </a:lnTo>
                  <a:lnTo>
                    <a:pt x="82" y="74"/>
                  </a:lnTo>
                  <a:lnTo>
                    <a:pt x="82" y="74"/>
                  </a:lnTo>
                  <a:lnTo>
                    <a:pt x="78" y="74"/>
                  </a:lnTo>
                  <a:lnTo>
                    <a:pt x="74" y="74"/>
                  </a:lnTo>
                  <a:lnTo>
                    <a:pt x="70" y="74"/>
                  </a:lnTo>
                  <a:lnTo>
                    <a:pt x="68" y="72"/>
                  </a:lnTo>
                  <a:lnTo>
                    <a:pt x="68" y="72"/>
                  </a:lnTo>
                  <a:lnTo>
                    <a:pt x="66" y="70"/>
                  </a:lnTo>
                  <a:lnTo>
                    <a:pt x="64" y="70"/>
                  </a:lnTo>
                  <a:lnTo>
                    <a:pt x="62" y="70"/>
                  </a:lnTo>
                  <a:lnTo>
                    <a:pt x="62" y="70"/>
                  </a:lnTo>
                  <a:lnTo>
                    <a:pt x="62" y="72"/>
                  </a:lnTo>
                  <a:lnTo>
                    <a:pt x="58" y="74"/>
                  </a:lnTo>
                  <a:lnTo>
                    <a:pt x="56" y="74"/>
                  </a:lnTo>
                  <a:lnTo>
                    <a:pt x="54" y="74"/>
                  </a:lnTo>
                  <a:lnTo>
                    <a:pt x="54" y="72"/>
                  </a:lnTo>
                  <a:lnTo>
                    <a:pt x="54" y="72"/>
                  </a:lnTo>
                  <a:lnTo>
                    <a:pt x="44" y="64"/>
                  </a:lnTo>
                  <a:lnTo>
                    <a:pt x="42" y="60"/>
                  </a:lnTo>
                  <a:lnTo>
                    <a:pt x="42" y="56"/>
                  </a:lnTo>
                  <a:lnTo>
                    <a:pt x="44" y="54"/>
                  </a:lnTo>
                  <a:lnTo>
                    <a:pt x="44" y="54"/>
                  </a:lnTo>
                  <a:lnTo>
                    <a:pt x="46" y="50"/>
                  </a:lnTo>
                  <a:lnTo>
                    <a:pt x="44" y="46"/>
                  </a:lnTo>
                  <a:lnTo>
                    <a:pt x="44" y="44"/>
                  </a:lnTo>
                  <a:lnTo>
                    <a:pt x="42" y="44"/>
                  </a:lnTo>
                  <a:lnTo>
                    <a:pt x="44" y="42"/>
                  </a:lnTo>
                  <a:lnTo>
                    <a:pt x="44" y="40"/>
                  </a:lnTo>
                  <a:lnTo>
                    <a:pt x="48" y="38"/>
                  </a:lnTo>
                  <a:lnTo>
                    <a:pt x="50" y="36"/>
                  </a:lnTo>
                  <a:lnTo>
                    <a:pt x="52" y="36"/>
                  </a:lnTo>
                  <a:lnTo>
                    <a:pt x="56" y="36"/>
                  </a:lnTo>
                  <a:lnTo>
                    <a:pt x="60" y="38"/>
                  </a:lnTo>
                  <a:lnTo>
                    <a:pt x="64" y="42"/>
                  </a:lnTo>
                  <a:lnTo>
                    <a:pt x="66" y="42"/>
                  </a:lnTo>
                  <a:lnTo>
                    <a:pt x="68" y="44"/>
                  </a:lnTo>
                  <a:lnTo>
                    <a:pt x="70" y="34"/>
                  </a:lnTo>
                  <a:lnTo>
                    <a:pt x="70" y="34"/>
                  </a:lnTo>
                  <a:lnTo>
                    <a:pt x="70" y="32"/>
                  </a:lnTo>
                  <a:lnTo>
                    <a:pt x="72" y="30"/>
                  </a:lnTo>
                  <a:lnTo>
                    <a:pt x="74" y="28"/>
                  </a:lnTo>
                  <a:lnTo>
                    <a:pt x="78" y="26"/>
                  </a:lnTo>
                  <a:lnTo>
                    <a:pt x="82" y="26"/>
                  </a:lnTo>
                  <a:lnTo>
                    <a:pt x="86" y="26"/>
                  </a:lnTo>
                  <a:lnTo>
                    <a:pt x="90" y="24"/>
                  </a:lnTo>
                  <a:lnTo>
                    <a:pt x="92" y="22"/>
                  </a:lnTo>
                  <a:lnTo>
                    <a:pt x="92" y="22"/>
                  </a:lnTo>
                  <a:lnTo>
                    <a:pt x="96" y="26"/>
                  </a:lnTo>
                  <a:lnTo>
                    <a:pt x="100" y="18"/>
                  </a:lnTo>
                  <a:lnTo>
                    <a:pt x="100" y="16"/>
                  </a:lnTo>
                  <a:lnTo>
                    <a:pt x="102" y="14"/>
                  </a:lnTo>
                  <a:lnTo>
                    <a:pt x="106" y="12"/>
                  </a:lnTo>
                  <a:lnTo>
                    <a:pt x="110" y="8"/>
                  </a:lnTo>
                  <a:lnTo>
                    <a:pt x="118" y="6"/>
                  </a:lnTo>
                  <a:lnTo>
                    <a:pt x="120" y="14"/>
                  </a:lnTo>
                  <a:lnTo>
                    <a:pt x="122" y="4"/>
                  </a:lnTo>
                  <a:lnTo>
                    <a:pt x="122" y="2"/>
                  </a:lnTo>
                  <a:lnTo>
                    <a:pt x="126" y="2"/>
                  </a:lnTo>
                  <a:lnTo>
                    <a:pt x="130" y="0"/>
                  </a:lnTo>
                  <a:lnTo>
                    <a:pt x="134" y="0"/>
                  </a:lnTo>
                  <a:lnTo>
                    <a:pt x="138" y="0"/>
                  </a:lnTo>
                  <a:lnTo>
                    <a:pt x="148" y="2"/>
                  </a:lnTo>
                  <a:lnTo>
                    <a:pt x="160" y="2"/>
                  </a:lnTo>
                  <a:lnTo>
                    <a:pt x="170" y="4"/>
                  </a:lnTo>
                  <a:lnTo>
                    <a:pt x="174" y="4"/>
                  </a:lnTo>
                  <a:lnTo>
                    <a:pt x="174" y="14"/>
                  </a:lnTo>
                  <a:lnTo>
                    <a:pt x="180" y="8"/>
                  </a:lnTo>
                  <a:lnTo>
                    <a:pt x="180" y="8"/>
                  </a:lnTo>
                  <a:lnTo>
                    <a:pt x="184" y="6"/>
                  </a:lnTo>
                  <a:lnTo>
                    <a:pt x="188" y="6"/>
                  </a:lnTo>
                  <a:lnTo>
                    <a:pt x="192" y="8"/>
                  </a:lnTo>
                  <a:lnTo>
                    <a:pt x="196" y="8"/>
                  </a:lnTo>
                  <a:lnTo>
                    <a:pt x="200" y="12"/>
                  </a:lnTo>
                  <a:lnTo>
                    <a:pt x="202" y="16"/>
                  </a:lnTo>
                  <a:lnTo>
                    <a:pt x="206" y="20"/>
                  </a:lnTo>
                  <a:lnTo>
                    <a:pt x="210" y="22"/>
                  </a:lnTo>
                  <a:lnTo>
                    <a:pt x="212" y="26"/>
                  </a:lnTo>
                  <a:lnTo>
                    <a:pt x="212" y="26"/>
                  </a:lnTo>
                  <a:lnTo>
                    <a:pt x="208" y="30"/>
                  </a:lnTo>
                  <a:lnTo>
                    <a:pt x="208" y="30"/>
                  </a:lnTo>
                  <a:lnTo>
                    <a:pt x="210" y="30"/>
                  </a:lnTo>
                  <a:lnTo>
                    <a:pt x="210" y="28"/>
                  </a:lnTo>
                  <a:lnTo>
                    <a:pt x="214" y="28"/>
                  </a:lnTo>
                  <a:lnTo>
                    <a:pt x="216" y="30"/>
                  </a:lnTo>
                  <a:lnTo>
                    <a:pt x="220" y="36"/>
                  </a:lnTo>
                  <a:lnTo>
                    <a:pt x="222" y="40"/>
                  </a:lnTo>
                  <a:lnTo>
                    <a:pt x="220" y="46"/>
                  </a:lnTo>
                  <a:lnTo>
                    <a:pt x="218" y="52"/>
                  </a:lnTo>
                  <a:lnTo>
                    <a:pt x="216" y="56"/>
                  </a:lnTo>
                  <a:lnTo>
                    <a:pt x="218" y="60"/>
                  </a:lnTo>
                  <a:lnTo>
                    <a:pt x="218" y="64"/>
                  </a:lnTo>
                  <a:lnTo>
                    <a:pt x="220" y="66"/>
                  </a:lnTo>
                  <a:lnTo>
                    <a:pt x="222" y="68"/>
                  </a:lnTo>
                  <a:lnTo>
                    <a:pt x="222" y="68"/>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310" name="Freeform 371"/>
            <p:cNvSpPr/>
            <p:nvPr/>
          </p:nvSpPr>
          <p:spPr bwMode="gray">
            <a:xfrm>
              <a:off x="4715" y="3574"/>
              <a:ext cx="78" cy="90"/>
            </a:xfrm>
            <a:custGeom>
              <a:avLst/>
              <a:gdLst/>
              <a:ahLst/>
              <a:cxnLst>
                <a:cxn ang="0">
                  <a:pos x="78" y="50"/>
                </a:cxn>
                <a:cxn ang="0">
                  <a:pos x="60" y="32"/>
                </a:cxn>
                <a:cxn ang="0">
                  <a:pos x="60" y="30"/>
                </a:cxn>
                <a:cxn ang="0">
                  <a:pos x="58" y="28"/>
                </a:cxn>
                <a:cxn ang="0">
                  <a:pos x="56" y="26"/>
                </a:cxn>
                <a:cxn ang="0">
                  <a:pos x="52" y="24"/>
                </a:cxn>
                <a:cxn ang="0">
                  <a:pos x="44" y="20"/>
                </a:cxn>
                <a:cxn ang="0">
                  <a:pos x="36" y="18"/>
                </a:cxn>
                <a:cxn ang="0">
                  <a:pos x="32" y="14"/>
                </a:cxn>
                <a:cxn ang="0">
                  <a:pos x="30" y="12"/>
                </a:cxn>
                <a:cxn ang="0">
                  <a:pos x="28" y="10"/>
                </a:cxn>
                <a:cxn ang="0">
                  <a:pos x="28" y="10"/>
                </a:cxn>
                <a:cxn ang="0">
                  <a:pos x="28" y="8"/>
                </a:cxn>
                <a:cxn ang="0">
                  <a:pos x="26" y="6"/>
                </a:cxn>
                <a:cxn ang="0">
                  <a:pos x="24" y="4"/>
                </a:cxn>
                <a:cxn ang="0">
                  <a:pos x="20" y="2"/>
                </a:cxn>
                <a:cxn ang="0">
                  <a:pos x="16" y="0"/>
                </a:cxn>
                <a:cxn ang="0">
                  <a:pos x="12" y="2"/>
                </a:cxn>
                <a:cxn ang="0">
                  <a:pos x="12" y="2"/>
                </a:cxn>
                <a:cxn ang="0">
                  <a:pos x="10" y="6"/>
                </a:cxn>
                <a:cxn ang="0">
                  <a:pos x="8" y="10"/>
                </a:cxn>
                <a:cxn ang="0">
                  <a:pos x="4" y="14"/>
                </a:cxn>
                <a:cxn ang="0">
                  <a:pos x="2" y="20"/>
                </a:cxn>
                <a:cxn ang="0">
                  <a:pos x="0" y="32"/>
                </a:cxn>
                <a:cxn ang="0">
                  <a:pos x="0" y="44"/>
                </a:cxn>
                <a:cxn ang="0">
                  <a:pos x="2" y="52"/>
                </a:cxn>
                <a:cxn ang="0">
                  <a:pos x="2" y="54"/>
                </a:cxn>
                <a:cxn ang="0">
                  <a:pos x="2" y="56"/>
                </a:cxn>
                <a:cxn ang="0">
                  <a:pos x="2" y="58"/>
                </a:cxn>
                <a:cxn ang="0">
                  <a:pos x="2" y="62"/>
                </a:cxn>
                <a:cxn ang="0">
                  <a:pos x="2" y="66"/>
                </a:cxn>
                <a:cxn ang="0">
                  <a:pos x="2" y="72"/>
                </a:cxn>
                <a:cxn ang="0">
                  <a:pos x="4" y="78"/>
                </a:cxn>
                <a:cxn ang="0">
                  <a:pos x="6" y="82"/>
                </a:cxn>
                <a:cxn ang="0">
                  <a:pos x="10" y="86"/>
                </a:cxn>
                <a:cxn ang="0">
                  <a:pos x="12" y="88"/>
                </a:cxn>
                <a:cxn ang="0">
                  <a:pos x="14" y="90"/>
                </a:cxn>
                <a:cxn ang="0">
                  <a:pos x="16" y="90"/>
                </a:cxn>
                <a:cxn ang="0">
                  <a:pos x="20" y="90"/>
                </a:cxn>
                <a:cxn ang="0">
                  <a:pos x="30" y="90"/>
                </a:cxn>
                <a:cxn ang="0">
                  <a:pos x="42" y="90"/>
                </a:cxn>
                <a:cxn ang="0">
                  <a:pos x="50" y="88"/>
                </a:cxn>
                <a:cxn ang="0">
                  <a:pos x="52" y="86"/>
                </a:cxn>
                <a:cxn ang="0">
                  <a:pos x="56" y="84"/>
                </a:cxn>
                <a:cxn ang="0">
                  <a:pos x="60" y="82"/>
                </a:cxn>
                <a:cxn ang="0">
                  <a:pos x="64" y="80"/>
                </a:cxn>
                <a:cxn ang="0">
                  <a:pos x="68" y="78"/>
                </a:cxn>
                <a:cxn ang="0">
                  <a:pos x="70" y="76"/>
                </a:cxn>
                <a:cxn ang="0">
                  <a:pos x="70" y="76"/>
                </a:cxn>
                <a:cxn ang="0">
                  <a:pos x="78" y="50"/>
                </a:cxn>
              </a:cxnLst>
              <a:rect l="0" t="0" r="r" b="b"/>
              <a:pathLst>
                <a:path w="78" h="90">
                  <a:moveTo>
                    <a:pt x="78" y="50"/>
                  </a:moveTo>
                  <a:lnTo>
                    <a:pt x="60" y="32"/>
                  </a:lnTo>
                  <a:lnTo>
                    <a:pt x="60" y="30"/>
                  </a:lnTo>
                  <a:lnTo>
                    <a:pt x="58" y="28"/>
                  </a:lnTo>
                  <a:lnTo>
                    <a:pt x="56" y="26"/>
                  </a:lnTo>
                  <a:lnTo>
                    <a:pt x="52" y="24"/>
                  </a:lnTo>
                  <a:lnTo>
                    <a:pt x="44" y="20"/>
                  </a:lnTo>
                  <a:lnTo>
                    <a:pt x="36" y="18"/>
                  </a:lnTo>
                  <a:lnTo>
                    <a:pt x="32" y="14"/>
                  </a:lnTo>
                  <a:lnTo>
                    <a:pt x="30" y="12"/>
                  </a:lnTo>
                  <a:lnTo>
                    <a:pt x="28" y="10"/>
                  </a:lnTo>
                  <a:lnTo>
                    <a:pt x="28" y="10"/>
                  </a:lnTo>
                  <a:lnTo>
                    <a:pt x="28" y="8"/>
                  </a:lnTo>
                  <a:lnTo>
                    <a:pt x="26" y="6"/>
                  </a:lnTo>
                  <a:lnTo>
                    <a:pt x="24" y="4"/>
                  </a:lnTo>
                  <a:lnTo>
                    <a:pt x="20" y="2"/>
                  </a:lnTo>
                  <a:lnTo>
                    <a:pt x="16" y="0"/>
                  </a:lnTo>
                  <a:lnTo>
                    <a:pt x="12" y="2"/>
                  </a:lnTo>
                  <a:lnTo>
                    <a:pt x="12" y="2"/>
                  </a:lnTo>
                  <a:lnTo>
                    <a:pt x="10" y="6"/>
                  </a:lnTo>
                  <a:lnTo>
                    <a:pt x="8" y="10"/>
                  </a:lnTo>
                  <a:lnTo>
                    <a:pt x="4" y="14"/>
                  </a:lnTo>
                  <a:lnTo>
                    <a:pt x="2" y="20"/>
                  </a:lnTo>
                  <a:lnTo>
                    <a:pt x="0" y="32"/>
                  </a:lnTo>
                  <a:lnTo>
                    <a:pt x="0" y="44"/>
                  </a:lnTo>
                  <a:lnTo>
                    <a:pt x="2" y="52"/>
                  </a:lnTo>
                  <a:lnTo>
                    <a:pt x="2" y="54"/>
                  </a:lnTo>
                  <a:lnTo>
                    <a:pt x="2" y="56"/>
                  </a:lnTo>
                  <a:lnTo>
                    <a:pt x="2" y="58"/>
                  </a:lnTo>
                  <a:lnTo>
                    <a:pt x="2" y="62"/>
                  </a:lnTo>
                  <a:lnTo>
                    <a:pt x="2" y="66"/>
                  </a:lnTo>
                  <a:lnTo>
                    <a:pt x="2" y="72"/>
                  </a:lnTo>
                  <a:lnTo>
                    <a:pt x="4" y="78"/>
                  </a:lnTo>
                  <a:lnTo>
                    <a:pt x="6" y="82"/>
                  </a:lnTo>
                  <a:lnTo>
                    <a:pt x="10" y="86"/>
                  </a:lnTo>
                  <a:lnTo>
                    <a:pt x="12" y="88"/>
                  </a:lnTo>
                  <a:lnTo>
                    <a:pt x="14" y="90"/>
                  </a:lnTo>
                  <a:lnTo>
                    <a:pt x="16" y="90"/>
                  </a:lnTo>
                  <a:lnTo>
                    <a:pt x="20" y="90"/>
                  </a:lnTo>
                  <a:lnTo>
                    <a:pt x="30" y="90"/>
                  </a:lnTo>
                  <a:lnTo>
                    <a:pt x="42" y="90"/>
                  </a:lnTo>
                  <a:lnTo>
                    <a:pt x="50" y="88"/>
                  </a:lnTo>
                  <a:lnTo>
                    <a:pt x="52" y="86"/>
                  </a:lnTo>
                  <a:lnTo>
                    <a:pt x="56" y="84"/>
                  </a:lnTo>
                  <a:lnTo>
                    <a:pt x="60" y="82"/>
                  </a:lnTo>
                  <a:lnTo>
                    <a:pt x="64" y="80"/>
                  </a:lnTo>
                  <a:lnTo>
                    <a:pt x="68" y="78"/>
                  </a:lnTo>
                  <a:lnTo>
                    <a:pt x="70" y="76"/>
                  </a:lnTo>
                  <a:lnTo>
                    <a:pt x="70" y="76"/>
                  </a:lnTo>
                  <a:lnTo>
                    <a:pt x="78" y="5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311" name="Freeform 372"/>
            <p:cNvSpPr/>
            <p:nvPr/>
          </p:nvSpPr>
          <p:spPr bwMode="gray">
            <a:xfrm>
              <a:off x="3651" y="1774"/>
              <a:ext cx="1094" cy="746"/>
            </a:xfrm>
            <a:custGeom>
              <a:avLst/>
              <a:gdLst/>
              <a:ahLst/>
              <a:cxnLst>
                <a:cxn ang="0">
                  <a:pos x="944" y="658"/>
                </a:cxn>
                <a:cxn ang="0">
                  <a:pos x="978" y="698"/>
                </a:cxn>
                <a:cxn ang="0">
                  <a:pos x="1002" y="710"/>
                </a:cxn>
                <a:cxn ang="0">
                  <a:pos x="978" y="672"/>
                </a:cxn>
                <a:cxn ang="0">
                  <a:pos x="970" y="640"/>
                </a:cxn>
                <a:cxn ang="0">
                  <a:pos x="930" y="638"/>
                </a:cxn>
                <a:cxn ang="0">
                  <a:pos x="1022" y="600"/>
                </a:cxn>
                <a:cxn ang="0">
                  <a:pos x="1082" y="568"/>
                </a:cxn>
                <a:cxn ang="0">
                  <a:pos x="1070" y="500"/>
                </a:cxn>
                <a:cxn ang="0">
                  <a:pos x="1024" y="460"/>
                </a:cxn>
                <a:cxn ang="0">
                  <a:pos x="974" y="372"/>
                </a:cxn>
                <a:cxn ang="0">
                  <a:pos x="916" y="354"/>
                </a:cxn>
                <a:cxn ang="0">
                  <a:pos x="878" y="312"/>
                </a:cxn>
                <a:cxn ang="0">
                  <a:pos x="806" y="332"/>
                </a:cxn>
                <a:cxn ang="0">
                  <a:pos x="816" y="458"/>
                </a:cxn>
                <a:cxn ang="0">
                  <a:pos x="790" y="510"/>
                </a:cxn>
                <a:cxn ang="0">
                  <a:pos x="792" y="576"/>
                </a:cxn>
                <a:cxn ang="0">
                  <a:pos x="758" y="556"/>
                </a:cxn>
                <a:cxn ang="0">
                  <a:pos x="736" y="496"/>
                </a:cxn>
                <a:cxn ang="0">
                  <a:pos x="640" y="440"/>
                </a:cxn>
                <a:cxn ang="0">
                  <a:pos x="592" y="392"/>
                </a:cxn>
                <a:cxn ang="0">
                  <a:pos x="644" y="298"/>
                </a:cxn>
                <a:cxn ang="0">
                  <a:pos x="682" y="266"/>
                </a:cxn>
                <a:cxn ang="0">
                  <a:pos x="672" y="194"/>
                </a:cxn>
                <a:cxn ang="0">
                  <a:pos x="738" y="194"/>
                </a:cxn>
                <a:cxn ang="0">
                  <a:pos x="774" y="156"/>
                </a:cxn>
                <a:cxn ang="0">
                  <a:pos x="768" y="114"/>
                </a:cxn>
                <a:cxn ang="0">
                  <a:pos x="744" y="74"/>
                </a:cxn>
                <a:cxn ang="0">
                  <a:pos x="714" y="138"/>
                </a:cxn>
                <a:cxn ang="0">
                  <a:pos x="686" y="106"/>
                </a:cxn>
                <a:cxn ang="0">
                  <a:pos x="658" y="100"/>
                </a:cxn>
                <a:cxn ang="0">
                  <a:pos x="644" y="48"/>
                </a:cxn>
                <a:cxn ang="0">
                  <a:pos x="610" y="4"/>
                </a:cxn>
                <a:cxn ang="0">
                  <a:pos x="598" y="78"/>
                </a:cxn>
                <a:cxn ang="0">
                  <a:pos x="630" y="122"/>
                </a:cxn>
                <a:cxn ang="0">
                  <a:pos x="584" y="124"/>
                </a:cxn>
                <a:cxn ang="0">
                  <a:pos x="544" y="152"/>
                </a:cxn>
                <a:cxn ang="0">
                  <a:pos x="502" y="150"/>
                </a:cxn>
                <a:cxn ang="0">
                  <a:pos x="464" y="122"/>
                </a:cxn>
                <a:cxn ang="0">
                  <a:pos x="424" y="124"/>
                </a:cxn>
                <a:cxn ang="0">
                  <a:pos x="420" y="186"/>
                </a:cxn>
                <a:cxn ang="0">
                  <a:pos x="380" y="148"/>
                </a:cxn>
                <a:cxn ang="0">
                  <a:pos x="342" y="138"/>
                </a:cxn>
                <a:cxn ang="0">
                  <a:pos x="328" y="100"/>
                </a:cxn>
                <a:cxn ang="0">
                  <a:pos x="282" y="84"/>
                </a:cxn>
                <a:cxn ang="0">
                  <a:pos x="220" y="72"/>
                </a:cxn>
                <a:cxn ang="0">
                  <a:pos x="182" y="44"/>
                </a:cxn>
                <a:cxn ang="0">
                  <a:pos x="166" y="62"/>
                </a:cxn>
                <a:cxn ang="0">
                  <a:pos x="124" y="78"/>
                </a:cxn>
                <a:cxn ang="0">
                  <a:pos x="22" y="80"/>
                </a:cxn>
                <a:cxn ang="0">
                  <a:pos x="80" y="388"/>
                </a:cxn>
                <a:cxn ang="0">
                  <a:pos x="152" y="496"/>
                </a:cxn>
                <a:cxn ang="0">
                  <a:pos x="172" y="572"/>
                </a:cxn>
                <a:cxn ang="0">
                  <a:pos x="638" y="646"/>
                </a:cxn>
                <a:cxn ang="0">
                  <a:pos x="720" y="648"/>
                </a:cxn>
                <a:cxn ang="0">
                  <a:pos x="756" y="672"/>
                </a:cxn>
                <a:cxn ang="0">
                  <a:pos x="784" y="704"/>
                </a:cxn>
                <a:cxn ang="0">
                  <a:pos x="752" y="722"/>
                </a:cxn>
                <a:cxn ang="0">
                  <a:pos x="750" y="744"/>
                </a:cxn>
                <a:cxn ang="0">
                  <a:pos x="798" y="722"/>
                </a:cxn>
                <a:cxn ang="0">
                  <a:pos x="840" y="698"/>
                </a:cxn>
              </a:cxnLst>
              <a:rect l="0" t="0" r="r" b="b"/>
              <a:pathLst>
                <a:path w="1094" h="746">
                  <a:moveTo>
                    <a:pt x="850" y="702"/>
                  </a:moveTo>
                  <a:lnTo>
                    <a:pt x="864" y="690"/>
                  </a:lnTo>
                  <a:lnTo>
                    <a:pt x="880" y="682"/>
                  </a:lnTo>
                  <a:lnTo>
                    <a:pt x="894" y="680"/>
                  </a:lnTo>
                  <a:lnTo>
                    <a:pt x="906" y="678"/>
                  </a:lnTo>
                  <a:lnTo>
                    <a:pt x="910" y="678"/>
                  </a:lnTo>
                  <a:lnTo>
                    <a:pt x="916" y="668"/>
                  </a:lnTo>
                  <a:lnTo>
                    <a:pt x="920" y="662"/>
                  </a:lnTo>
                  <a:lnTo>
                    <a:pt x="924" y="658"/>
                  </a:lnTo>
                  <a:lnTo>
                    <a:pt x="928" y="656"/>
                  </a:lnTo>
                  <a:lnTo>
                    <a:pt x="932" y="654"/>
                  </a:lnTo>
                  <a:lnTo>
                    <a:pt x="934" y="654"/>
                  </a:lnTo>
                  <a:lnTo>
                    <a:pt x="936" y="656"/>
                  </a:lnTo>
                  <a:lnTo>
                    <a:pt x="936" y="656"/>
                  </a:lnTo>
                  <a:lnTo>
                    <a:pt x="938" y="656"/>
                  </a:lnTo>
                  <a:lnTo>
                    <a:pt x="944" y="658"/>
                  </a:lnTo>
                  <a:lnTo>
                    <a:pt x="946" y="666"/>
                  </a:lnTo>
                  <a:lnTo>
                    <a:pt x="944" y="674"/>
                  </a:lnTo>
                  <a:lnTo>
                    <a:pt x="940" y="682"/>
                  </a:lnTo>
                  <a:lnTo>
                    <a:pt x="938" y="688"/>
                  </a:lnTo>
                  <a:lnTo>
                    <a:pt x="936" y="690"/>
                  </a:lnTo>
                  <a:lnTo>
                    <a:pt x="946" y="698"/>
                  </a:lnTo>
                  <a:lnTo>
                    <a:pt x="956" y="700"/>
                  </a:lnTo>
                  <a:lnTo>
                    <a:pt x="964" y="696"/>
                  </a:lnTo>
                  <a:lnTo>
                    <a:pt x="970" y="692"/>
                  </a:lnTo>
                  <a:lnTo>
                    <a:pt x="972" y="690"/>
                  </a:lnTo>
                  <a:lnTo>
                    <a:pt x="978" y="690"/>
                  </a:lnTo>
                  <a:lnTo>
                    <a:pt x="980" y="690"/>
                  </a:lnTo>
                  <a:lnTo>
                    <a:pt x="982" y="692"/>
                  </a:lnTo>
                  <a:lnTo>
                    <a:pt x="982" y="694"/>
                  </a:lnTo>
                  <a:lnTo>
                    <a:pt x="980" y="696"/>
                  </a:lnTo>
                  <a:lnTo>
                    <a:pt x="978" y="698"/>
                  </a:lnTo>
                  <a:lnTo>
                    <a:pt x="976" y="700"/>
                  </a:lnTo>
                  <a:lnTo>
                    <a:pt x="974" y="702"/>
                  </a:lnTo>
                  <a:lnTo>
                    <a:pt x="972" y="702"/>
                  </a:lnTo>
                  <a:lnTo>
                    <a:pt x="972" y="702"/>
                  </a:lnTo>
                  <a:lnTo>
                    <a:pt x="966" y="706"/>
                  </a:lnTo>
                  <a:lnTo>
                    <a:pt x="962" y="708"/>
                  </a:lnTo>
                  <a:lnTo>
                    <a:pt x="960" y="712"/>
                  </a:lnTo>
                  <a:lnTo>
                    <a:pt x="960" y="714"/>
                  </a:lnTo>
                  <a:lnTo>
                    <a:pt x="960" y="718"/>
                  </a:lnTo>
                  <a:lnTo>
                    <a:pt x="960" y="720"/>
                  </a:lnTo>
                  <a:lnTo>
                    <a:pt x="962" y="722"/>
                  </a:lnTo>
                  <a:lnTo>
                    <a:pt x="962" y="722"/>
                  </a:lnTo>
                  <a:lnTo>
                    <a:pt x="968" y="722"/>
                  </a:lnTo>
                  <a:lnTo>
                    <a:pt x="980" y="718"/>
                  </a:lnTo>
                  <a:lnTo>
                    <a:pt x="992" y="714"/>
                  </a:lnTo>
                  <a:lnTo>
                    <a:pt x="1002" y="710"/>
                  </a:lnTo>
                  <a:lnTo>
                    <a:pt x="1006" y="708"/>
                  </a:lnTo>
                  <a:lnTo>
                    <a:pt x="1010" y="706"/>
                  </a:lnTo>
                  <a:lnTo>
                    <a:pt x="1012" y="704"/>
                  </a:lnTo>
                  <a:lnTo>
                    <a:pt x="1012" y="702"/>
                  </a:lnTo>
                  <a:lnTo>
                    <a:pt x="1010" y="700"/>
                  </a:lnTo>
                  <a:lnTo>
                    <a:pt x="1008" y="698"/>
                  </a:lnTo>
                  <a:lnTo>
                    <a:pt x="1006" y="696"/>
                  </a:lnTo>
                  <a:lnTo>
                    <a:pt x="1006" y="696"/>
                  </a:lnTo>
                  <a:lnTo>
                    <a:pt x="1004" y="696"/>
                  </a:lnTo>
                  <a:lnTo>
                    <a:pt x="1000" y="694"/>
                  </a:lnTo>
                  <a:lnTo>
                    <a:pt x="996" y="690"/>
                  </a:lnTo>
                  <a:lnTo>
                    <a:pt x="990" y="686"/>
                  </a:lnTo>
                  <a:lnTo>
                    <a:pt x="986" y="682"/>
                  </a:lnTo>
                  <a:lnTo>
                    <a:pt x="982" y="678"/>
                  </a:lnTo>
                  <a:lnTo>
                    <a:pt x="980" y="674"/>
                  </a:lnTo>
                  <a:lnTo>
                    <a:pt x="978" y="672"/>
                  </a:lnTo>
                  <a:lnTo>
                    <a:pt x="976" y="670"/>
                  </a:lnTo>
                  <a:lnTo>
                    <a:pt x="972" y="666"/>
                  </a:lnTo>
                  <a:lnTo>
                    <a:pt x="970" y="662"/>
                  </a:lnTo>
                  <a:lnTo>
                    <a:pt x="972" y="658"/>
                  </a:lnTo>
                  <a:lnTo>
                    <a:pt x="972" y="656"/>
                  </a:lnTo>
                  <a:lnTo>
                    <a:pt x="974" y="654"/>
                  </a:lnTo>
                  <a:lnTo>
                    <a:pt x="974" y="652"/>
                  </a:lnTo>
                  <a:lnTo>
                    <a:pt x="974" y="648"/>
                  </a:lnTo>
                  <a:lnTo>
                    <a:pt x="972" y="646"/>
                  </a:lnTo>
                  <a:lnTo>
                    <a:pt x="970" y="646"/>
                  </a:lnTo>
                  <a:lnTo>
                    <a:pt x="968" y="644"/>
                  </a:lnTo>
                  <a:lnTo>
                    <a:pt x="966" y="646"/>
                  </a:lnTo>
                  <a:lnTo>
                    <a:pt x="964" y="646"/>
                  </a:lnTo>
                  <a:lnTo>
                    <a:pt x="964" y="646"/>
                  </a:lnTo>
                  <a:lnTo>
                    <a:pt x="964" y="640"/>
                  </a:lnTo>
                  <a:lnTo>
                    <a:pt x="970" y="640"/>
                  </a:lnTo>
                  <a:lnTo>
                    <a:pt x="974" y="638"/>
                  </a:lnTo>
                  <a:lnTo>
                    <a:pt x="978" y="636"/>
                  </a:lnTo>
                  <a:lnTo>
                    <a:pt x="980" y="632"/>
                  </a:lnTo>
                  <a:lnTo>
                    <a:pt x="982" y="630"/>
                  </a:lnTo>
                  <a:lnTo>
                    <a:pt x="982" y="628"/>
                  </a:lnTo>
                  <a:lnTo>
                    <a:pt x="980" y="624"/>
                  </a:lnTo>
                  <a:lnTo>
                    <a:pt x="978" y="622"/>
                  </a:lnTo>
                  <a:lnTo>
                    <a:pt x="976" y="620"/>
                  </a:lnTo>
                  <a:lnTo>
                    <a:pt x="972" y="620"/>
                  </a:lnTo>
                  <a:lnTo>
                    <a:pt x="968" y="620"/>
                  </a:lnTo>
                  <a:lnTo>
                    <a:pt x="966" y="622"/>
                  </a:lnTo>
                  <a:lnTo>
                    <a:pt x="964" y="622"/>
                  </a:lnTo>
                  <a:lnTo>
                    <a:pt x="964" y="622"/>
                  </a:lnTo>
                  <a:lnTo>
                    <a:pt x="948" y="628"/>
                  </a:lnTo>
                  <a:lnTo>
                    <a:pt x="936" y="634"/>
                  </a:lnTo>
                  <a:lnTo>
                    <a:pt x="930" y="638"/>
                  </a:lnTo>
                  <a:lnTo>
                    <a:pt x="928" y="640"/>
                  </a:lnTo>
                  <a:lnTo>
                    <a:pt x="918" y="650"/>
                  </a:lnTo>
                  <a:lnTo>
                    <a:pt x="908" y="660"/>
                  </a:lnTo>
                  <a:lnTo>
                    <a:pt x="898" y="666"/>
                  </a:lnTo>
                  <a:lnTo>
                    <a:pt x="892" y="668"/>
                  </a:lnTo>
                  <a:lnTo>
                    <a:pt x="902" y="656"/>
                  </a:lnTo>
                  <a:lnTo>
                    <a:pt x="912" y="644"/>
                  </a:lnTo>
                  <a:lnTo>
                    <a:pt x="922" y="632"/>
                  </a:lnTo>
                  <a:lnTo>
                    <a:pt x="928" y="622"/>
                  </a:lnTo>
                  <a:lnTo>
                    <a:pt x="930" y="620"/>
                  </a:lnTo>
                  <a:lnTo>
                    <a:pt x="952" y="606"/>
                  </a:lnTo>
                  <a:lnTo>
                    <a:pt x="968" y="598"/>
                  </a:lnTo>
                  <a:lnTo>
                    <a:pt x="974" y="598"/>
                  </a:lnTo>
                  <a:lnTo>
                    <a:pt x="990" y="600"/>
                  </a:lnTo>
                  <a:lnTo>
                    <a:pt x="1006" y="600"/>
                  </a:lnTo>
                  <a:lnTo>
                    <a:pt x="1022" y="600"/>
                  </a:lnTo>
                  <a:lnTo>
                    <a:pt x="1034" y="598"/>
                  </a:lnTo>
                  <a:lnTo>
                    <a:pt x="1038" y="598"/>
                  </a:lnTo>
                  <a:lnTo>
                    <a:pt x="1046" y="596"/>
                  </a:lnTo>
                  <a:lnTo>
                    <a:pt x="1052" y="594"/>
                  </a:lnTo>
                  <a:lnTo>
                    <a:pt x="1056" y="590"/>
                  </a:lnTo>
                  <a:lnTo>
                    <a:pt x="1058" y="588"/>
                  </a:lnTo>
                  <a:lnTo>
                    <a:pt x="1060" y="584"/>
                  </a:lnTo>
                  <a:lnTo>
                    <a:pt x="1060" y="582"/>
                  </a:lnTo>
                  <a:lnTo>
                    <a:pt x="1060" y="580"/>
                  </a:lnTo>
                  <a:lnTo>
                    <a:pt x="1060" y="580"/>
                  </a:lnTo>
                  <a:lnTo>
                    <a:pt x="1064" y="574"/>
                  </a:lnTo>
                  <a:lnTo>
                    <a:pt x="1068" y="570"/>
                  </a:lnTo>
                  <a:lnTo>
                    <a:pt x="1072" y="568"/>
                  </a:lnTo>
                  <a:lnTo>
                    <a:pt x="1076" y="566"/>
                  </a:lnTo>
                  <a:lnTo>
                    <a:pt x="1080" y="566"/>
                  </a:lnTo>
                  <a:lnTo>
                    <a:pt x="1082" y="568"/>
                  </a:lnTo>
                  <a:lnTo>
                    <a:pt x="1082" y="568"/>
                  </a:lnTo>
                  <a:lnTo>
                    <a:pt x="1090" y="562"/>
                  </a:lnTo>
                  <a:lnTo>
                    <a:pt x="1094" y="552"/>
                  </a:lnTo>
                  <a:lnTo>
                    <a:pt x="1094" y="540"/>
                  </a:lnTo>
                  <a:lnTo>
                    <a:pt x="1092" y="530"/>
                  </a:lnTo>
                  <a:lnTo>
                    <a:pt x="1088" y="524"/>
                  </a:lnTo>
                  <a:lnTo>
                    <a:pt x="1084" y="520"/>
                  </a:lnTo>
                  <a:lnTo>
                    <a:pt x="1082" y="518"/>
                  </a:lnTo>
                  <a:lnTo>
                    <a:pt x="1078" y="518"/>
                  </a:lnTo>
                  <a:lnTo>
                    <a:pt x="1078" y="518"/>
                  </a:lnTo>
                  <a:lnTo>
                    <a:pt x="1076" y="510"/>
                  </a:lnTo>
                  <a:lnTo>
                    <a:pt x="1074" y="504"/>
                  </a:lnTo>
                  <a:lnTo>
                    <a:pt x="1072" y="502"/>
                  </a:lnTo>
                  <a:lnTo>
                    <a:pt x="1072" y="500"/>
                  </a:lnTo>
                  <a:lnTo>
                    <a:pt x="1072" y="500"/>
                  </a:lnTo>
                  <a:lnTo>
                    <a:pt x="1070" y="500"/>
                  </a:lnTo>
                  <a:lnTo>
                    <a:pt x="1052" y="500"/>
                  </a:lnTo>
                  <a:lnTo>
                    <a:pt x="1048" y="502"/>
                  </a:lnTo>
                  <a:lnTo>
                    <a:pt x="1046" y="504"/>
                  </a:lnTo>
                  <a:lnTo>
                    <a:pt x="1044" y="502"/>
                  </a:lnTo>
                  <a:lnTo>
                    <a:pt x="1042" y="502"/>
                  </a:lnTo>
                  <a:lnTo>
                    <a:pt x="1040" y="500"/>
                  </a:lnTo>
                  <a:lnTo>
                    <a:pt x="1040" y="500"/>
                  </a:lnTo>
                  <a:lnTo>
                    <a:pt x="1034" y="484"/>
                  </a:lnTo>
                  <a:lnTo>
                    <a:pt x="1030" y="468"/>
                  </a:lnTo>
                  <a:lnTo>
                    <a:pt x="1026" y="456"/>
                  </a:lnTo>
                  <a:lnTo>
                    <a:pt x="1024" y="452"/>
                  </a:lnTo>
                  <a:lnTo>
                    <a:pt x="1024" y="452"/>
                  </a:lnTo>
                  <a:lnTo>
                    <a:pt x="1024" y="454"/>
                  </a:lnTo>
                  <a:lnTo>
                    <a:pt x="1024" y="458"/>
                  </a:lnTo>
                  <a:lnTo>
                    <a:pt x="1024" y="460"/>
                  </a:lnTo>
                  <a:lnTo>
                    <a:pt x="1024" y="460"/>
                  </a:lnTo>
                  <a:lnTo>
                    <a:pt x="1024" y="460"/>
                  </a:lnTo>
                  <a:lnTo>
                    <a:pt x="1024" y="456"/>
                  </a:lnTo>
                  <a:lnTo>
                    <a:pt x="1022" y="448"/>
                  </a:lnTo>
                  <a:lnTo>
                    <a:pt x="1016" y="436"/>
                  </a:lnTo>
                  <a:lnTo>
                    <a:pt x="1010" y="422"/>
                  </a:lnTo>
                  <a:lnTo>
                    <a:pt x="1002" y="408"/>
                  </a:lnTo>
                  <a:lnTo>
                    <a:pt x="996" y="398"/>
                  </a:lnTo>
                  <a:lnTo>
                    <a:pt x="994" y="394"/>
                  </a:lnTo>
                  <a:lnTo>
                    <a:pt x="992" y="384"/>
                  </a:lnTo>
                  <a:lnTo>
                    <a:pt x="988" y="378"/>
                  </a:lnTo>
                  <a:lnTo>
                    <a:pt x="986" y="374"/>
                  </a:lnTo>
                  <a:lnTo>
                    <a:pt x="982" y="372"/>
                  </a:lnTo>
                  <a:lnTo>
                    <a:pt x="980" y="370"/>
                  </a:lnTo>
                  <a:lnTo>
                    <a:pt x="976" y="370"/>
                  </a:lnTo>
                  <a:lnTo>
                    <a:pt x="974" y="370"/>
                  </a:lnTo>
                  <a:lnTo>
                    <a:pt x="974" y="372"/>
                  </a:lnTo>
                  <a:lnTo>
                    <a:pt x="972" y="372"/>
                  </a:lnTo>
                  <a:lnTo>
                    <a:pt x="974" y="386"/>
                  </a:lnTo>
                  <a:lnTo>
                    <a:pt x="970" y="394"/>
                  </a:lnTo>
                  <a:lnTo>
                    <a:pt x="964" y="400"/>
                  </a:lnTo>
                  <a:lnTo>
                    <a:pt x="958" y="404"/>
                  </a:lnTo>
                  <a:lnTo>
                    <a:pt x="954" y="404"/>
                  </a:lnTo>
                  <a:lnTo>
                    <a:pt x="942" y="408"/>
                  </a:lnTo>
                  <a:lnTo>
                    <a:pt x="932" y="408"/>
                  </a:lnTo>
                  <a:lnTo>
                    <a:pt x="926" y="404"/>
                  </a:lnTo>
                  <a:lnTo>
                    <a:pt x="924" y="400"/>
                  </a:lnTo>
                  <a:lnTo>
                    <a:pt x="922" y="398"/>
                  </a:lnTo>
                  <a:lnTo>
                    <a:pt x="918" y="388"/>
                  </a:lnTo>
                  <a:lnTo>
                    <a:pt x="918" y="378"/>
                  </a:lnTo>
                  <a:lnTo>
                    <a:pt x="920" y="370"/>
                  </a:lnTo>
                  <a:lnTo>
                    <a:pt x="922" y="366"/>
                  </a:lnTo>
                  <a:lnTo>
                    <a:pt x="916" y="354"/>
                  </a:lnTo>
                  <a:lnTo>
                    <a:pt x="918" y="350"/>
                  </a:lnTo>
                  <a:lnTo>
                    <a:pt x="918" y="348"/>
                  </a:lnTo>
                  <a:lnTo>
                    <a:pt x="918" y="344"/>
                  </a:lnTo>
                  <a:lnTo>
                    <a:pt x="916" y="342"/>
                  </a:lnTo>
                  <a:lnTo>
                    <a:pt x="916" y="342"/>
                  </a:lnTo>
                  <a:lnTo>
                    <a:pt x="912" y="340"/>
                  </a:lnTo>
                  <a:lnTo>
                    <a:pt x="908" y="338"/>
                  </a:lnTo>
                  <a:lnTo>
                    <a:pt x="904" y="334"/>
                  </a:lnTo>
                  <a:lnTo>
                    <a:pt x="900" y="332"/>
                  </a:lnTo>
                  <a:lnTo>
                    <a:pt x="898" y="328"/>
                  </a:lnTo>
                  <a:lnTo>
                    <a:pt x="896" y="326"/>
                  </a:lnTo>
                  <a:lnTo>
                    <a:pt x="894" y="326"/>
                  </a:lnTo>
                  <a:lnTo>
                    <a:pt x="890" y="320"/>
                  </a:lnTo>
                  <a:lnTo>
                    <a:pt x="886" y="316"/>
                  </a:lnTo>
                  <a:lnTo>
                    <a:pt x="882" y="314"/>
                  </a:lnTo>
                  <a:lnTo>
                    <a:pt x="878" y="312"/>
                  </a:lnTo>
                  <a:lnTo>
                    <a:pt x="874" y="312"/>
                  </a:lnTo>
                  <a:lnTo>
                    <a:pt x="870" y="312"/>
                  </a:lnTo>
                  <a:lnTo>
                    <a:pt x="870" y="312"/>
                  </a:lnTo>
                  <a:lnTo>
                    <a:pt x="830" y="310"/>
                  </a:lnTo>
                  <a:lnTo>
                    <a:pt x="826" y="308"/>
                  </a:lnTo>
                  <a:lnTo>
                    <a:pt x="820" y="308"/>
                  </a:lnTo>
                  <a:lnTo>
                    <a:pt x="818" y="308"/>
                  </a:lnTo>
                  <a:lnTo>
                    <a:pt x="814" y="312"/>
                  </a:lnTo>
                  <a:lnTo>
                    <a:pt x="812" y="314"/>
                  </a:lnTo>
                  <a:lnTo>
                    <a:pt x="810" y="318"/>
                  </a:lnTo>
                  <a:lnTo>
                    <a:pt x="810" y="320"/>
                  </a:lnTo>
                  <a:lnTo>
                    <a:pt x="810" y="324"/>
                  </a:lnTo>
                  <a:lnTo>
                    <a:pt x="810" y="324"/>
                  </a:lnTo>
                  <a:lnTo>
                    <a:pt x="808" y="326"/>
                  </a:lnTo>
                  <a:lnTo>
                    <a:pt x="806" y="328"/>
                  </a:lnTo>
                  <a:lnTo>
                    <a:pt x="806" y="332"/>
                  </a:lnTo>
                  <a:lnTo>
                    <a:pt x="806" y="336"/>
                  </a:lnTo>
                  <a:lnTo>
                    <a:pt x="806" y="340"/>
                  </a:lnTo>
                  <a:lnTo>
                    <a:pt x="806" y="342"/>
                  </a:lnTo>
                  <a:lnTo>
                    <a:pt x="806" y="344"/>
                  </a:lnTo>
                  <a:lnTo>
                    <a:pt x="810" y="348"/>
                  </a:lnTo>
                  <a:lnTo>
                    <a:pt x="812" y="354"/>
                  </a:lnTo>
                  <a:lnTo>
                    <a:pt x="814" y="358"/>
                  </a:lnTo>
                  <a:lnTo>
                    <a:pt x="814" y="362"/>
                  </a:lnTo>
                  <a:lnTo>
                    <a:pt x="814" y="366"/>
                  </a:lnTo>
                  <a:lnTo>
                    <a:pt x="808" y="388"/>
                  </a:lnTo>
                  <a:lnTo>
                    <a:pt x="804" y="402"/>
                  </a:lnTo>
                  <a:lnTo>
                    <a:pt x="802" y="408"/>
                  </a:lnTo>
                  <a:lnTo>
                    <a:pt x="806" y="416"/>
                  </a:lnTo>
                  <a:lnTo>
                    <a:pt x="810" y="430"/>
                  </a:lnTo>
                  <a:lnTo>
                    <a:pt x="814" y="446"/>
                  </a:lnTo>
                  <a:lnTo>
                    <a:pt x="816" y="458"/>
                  </a:lnTo>
                  <a:lnTo>
                    <a:pt x="818" y="462"/>
                  </a:lnTo>
                  <a:lnTo>
                    <a:pt x="818" y="470"/>
                  </a:lnTo>
                  <a:lnTo>
                    <a:pt x="816" y="474"/>
                  </a:lnTo>
                  <a:lnTo>
                    <a:pt x="814" y="478"/>
                  </a:lnTo>
                  <a:lnTo>
                    <a:pt x="812" y="482"/>
                  </a:lnTo>
                  <a:lnTo>
                    <a:pt x="810" y="482"/>
                  </a:lnTo>
                  <a:lnTo>
                    <a:pt x="808" y="484"/>
                  </a:lnTo>
                  <a:lnTo>
                    <a:pt x="806" y="484"/>
                  </a:lnTo>
                  <a:lnTo>
                    <a:pt x="804" y="490"/>
                  </a:lnTo>
                  <a:lnTo>
                    <a:pt x="800" y="496"/>
                  </a:lnTo>
                  <a:lnTo>
                    <a:pt x="796" y="500"/>
                  </a:lnTo>
                  <a:lnTo>
                    <a:pt x="792" y="502"/>
                  </a:lnTo>
                  <a:lnTo>
                    <a:pt x="788" y="504"/>
                  </a:lnTo>
                  <a:lnTo>
                    <a:pt x="788" y="504"/>
                  </a:lnTo>
                  <a:lnTo>
                    <a:pt x="790" y="506"/>
                  </a:lnTo>
                  <a:lnTo>
                    <a:pt x="790" y="510"/>
                  </a:lnTo>
                  <a:lnTo>
                    <a:pt x="790" y="514"/>
                  </a:lnTo>
                  <a:lnTo>
                    <a:pt x="790" y="520"/>
                  </a:lnTo>
                  <a:lnTo>
                    <a:pt x="790" y="524"/>
                  </a:lnTo>
                  <a:lnTo>
                    <a:pt x="790" y="530"/>
                  </a:lnTo>
                  <a:lnTo>
                    <a:pt x="790" y="532"/>
                  </a:lnTo>
                  <a:lnTo>
                    <a:pt x="790" y="534"/>
                  </a:lnTo>
                  <a:lnTo>
                    <a:pt x="790" y="540"/>
                  </a:lnTo>
                  <a:lnTo>
                    <a:pt x="792" y="544"/>
                  </a:lnTo>
                  <a:lnTo>
                    <a:pt x="794" y="548"/>
                  </a:lnTo>
                  <a:lnTo>
                    <a:pt x="798" y="552"/>
                  </a:lnTo>
                  <a:lnTo>
                    <a:pt x="800" y="554"/>
                  </a:lnTo>
                  <a:lnTo>
                    <a:pt x="800" y="554"/>
                  </a:lnTo>
                  <a:lnTo>
                    <a:pt x="800" y="562"/>
                  </a:lnTo>
                  <a:lnTo>
                    <a:pt x="798" y="568"/>
                  </a:lnTo>
                  <a:lnTo>
                    <a:pt x="794" y="572"/>
                  </a:lnTo>
                  <a:lnTo>
                    <a:pt x="792" y="576"/>
                  </a:lnTo>
                  <a:lnTo>
                    <a:pt x="790" y="578"/>
                  </a:lnTo>
                  <a:lnTo>
                    <a:pt x="790" y="578"/>
                  </a:lnTo>
                  <a:lnTo>
                    <a:pt x="786" y="582"/>
                  </a:lnTo>
                  <a:lnTo>
                    <a:pt x="782" y="584"/>
                  </a:lnTo>
                  <a:lnTo>
                    <a:pt x="778" y="584"/>
                  </a:lnTo>
                  <a:lnTo>
                    <a:pt x="776" y="582"/>
                  </a:lnTo>
                  <a:lnTo>
                    <a:pt x="774" y="580"/>
                  </a:lnTo>
                  <a:lnTo>
                    <a:pt x="772" y="578"/>
                  </a:lnTo>
                  <a:lnTo>
                    <a:pt x="770" y="576"/>
                  </a:lnTo>
                  <a:lnTo>
                    <a:pt x="770" y="574"/>
                  </a:lnTo>
                  <a:lnTo>
                    <a:pt x="768" y="570"/>
                  </a:lnTo>
                  <a:lnTo>
                    <a:pt x="766" y="566"/>
                  </a:lnTo>
                  <a:lnTo>
                    <a:pt x="764" y="562"/>
                  </a:lnTo>
                  <a:lnTo>
                    <a:pt x="764" y="560"/>
                  </a:lnTo>
                  <a:lnTo>
                    <a:pt x="762" y="558"/>
                  </a:lnTo>
                  <a:lnTo>
                    <a:pt x="758" y="556"/>
                  </a:lnTo>
                  <a:lnTo>
                    <a:pt x="754" y="554"/>
                  </a:lnTo>
                  <a:lnTo>
                    <a:pt x="752" y="550"/>
                  </a:lnTo>
                  <a:lnTo>
                    <a:pt x="752" y="548"/>
                  </a:lnTo>
                  <a:lnTo>
                    <a:pt x="752" y="546"/>
                  </a:lnTo>
                  <a:lnTo>
                    <a:pt x="752" y="544"/>
                  </a:lnTo>
                  <a:lnTo>
                    <a:pt x="752" y="542"/>
                  </a:lnTo>
                  <a:lnTo>
                    <a:pt x="750" y="540"/>
                  </a:lnTo>
                  <a:lnTo>
                    <a:pt x="748" y="534"/>
                  </a:lnTo>
                  <a:lnTo>
                    <a:pt x="746" y="530"/>
                  </a:lnTo>
                  <a:lnTo>
                    <a:pt x="746" y="524"/>
                  </a:lnTo>
                  <a:lnTo>
                    <a:pt x="744" y="522"/>
                  </a:lnTo>
                  <a:lnTo>
                    <a:pt x="744" y="520"/>
                  </a:lnTo>
                  <a:lnTo>
                    <a:pt x="744" y="510"/>
                  </a:lnTo>
                  <a:lnTo>
                    <a:pt x="742" y="504"/>
                  </a:lnTo>
                  <a:lnTo>
                    <a:pt x="738" y="500"/>
                  </a:lnTo>
                  <a:lnTo>
                    <a:pt x="736" y="496"/>
                  </a:lnTo>
                  <a:lnTo>
                    <a:pt x="732" y="494"/>
                  </a:lnTo>
                  <a:lnTo>
                    <a:pt x="730" y="492"/>
                  </a:lnTo>
                  <a:lnTo>
                    <a:pt x="728" y="492"/>
                  </a:lnTo>
                  <a:lnTo>
                    <a:pt x="726" y="492"/>
                  </a:lnTo>
                  <a:lnTo>
                    <a:pt x="726" y="492"/>
                  </a:lnTo>
                  <a:lnTo>
                    <a:pt x="714" y="490"/>
                  </a:lnTo>
                  <a:lnTo>
                    <a:pt x="702" y="490"/>
                  </a:lnTo>
                  <a:lnTo>
                    <a:pt x="690" y="492"/>
                  </a:lnTo>
                  <a:lnTo>
                    <a:pt x="686" y="492"/>
                  </a:lnTo>
                  <a:lnTo>
                    <a:pt x="670" y="488"/>
                  </a:lnTo>
                  <a:lnTo>
                    <a:pt x="660" y="478"/>
                  </a:lnTo>
                  <a:lnTo>
                    <a:pt x="652" y="468"/>
                  </a:lnTo>
                  <a:lnTo>
                    <a:pt x="650" y="458"/>
                  </a:lnTo>
                  <a:lnTo>
                    <a:pt x="650" y="456"/>
                  </a:lnTo>
                  <a:lnTo>
                    <a:pt x="644" y="446"/>
                  </a:lnTo>
                  <a:lnTo>
                    <a:pt x="640" y="440"/>
                  </a:lnTo>
                  <a:lnTo>
                    <a:pt x="636" y="434"/>
                  </a:lnTo>
                  <a:lnTo>
                    <a:pt x="630" y="430"/>
                  </a:lnTo>
                  <a:lnTo>
                    <a:pt x="628" y="428"/>
                  </a:lnTo>
                  <a:lnTo>
                    <a:pt x="624" y="428"/>
                  </a:lnTo>
                  <a:lnTo>
                    <a:pt x="624" y="428"/>
                  </a:lnTo>
                  <a:lnTo>
                    <a:pt x="622" y="420"/>
                  </a:lnTo>
                  <a:lnTo>
                    <a:pt x="620" y="416"/>
                  </a:lnTo>
                  <a:lnTo>
                    <a:pt x="618" y="412"/>
                  </a:lnTo>
                  <a:lnTo>
                    <a:pt x="618" y="412"/>
                  </a:lnTo>
                  <a:lnTo>
                    <a:pt x="616" y="410"/>
                  </a:lnTo>
                  <a:lnTo>
                    <a:pt x="608" y="412"/>
                  </a:lnTo>
                  <a:lnTo>
                    <a:pt x="602" y="410"/>
                  </a:lnTo>
                  <a:lnTo>
                    <a:pt x="598" y="408"/>
                  </a:lnTo>
                  <a:lnTo>
                    <a:pt x="594" y="402"/>
                  </a:lnTo>
                  <a:lnTo>
                    <a:pt x="592" y="398"/>
                  </a:lnTo>
                  <a:lnTo>
                    <a:pt x="592" y="392"/>
                  </a:lnTo>
                  <a:lnTo>
                    <a:pt x="590" y="388"/>
                  </a:lnTo>
                  <a:lnTo>
                    <a:pt x="590" y="386"/>
                  </a:lnTo>
                  <a:lnTo>
                    <a:pt x="590" y="384"/>
                  </a:lnTo>
                  <a:lnTo>
                    <a:pt x="592" y="372"/>
                  </a:lnTo>
                  <a:lnTo>
                    <a:pt x="598" y="358"/>
                  </a:lnTo>
                  <a:lnTo>
                    <a:pt x="608" y="342"/>
                  </a:lnTo>
                  <a:lnTo>
                    <a:pt x="618" y="330"/>
                  </a:lnTo>
                  <a:lnTo>
                    <a:pt x="624" y="320"/>
                  </a:lnTo>
                  <a:lnTo>
                    <a:pt x="628" y="318"/>
                  </a:lnTo>
                  <a:lnTo>
                    <a:pt x="634" y="316"/>
                  </a:lnTo>
                  <a:lnTo>
                    <a:pt x="638" y="312"/>
                  </a:lnTo>
                  <a:lnTo>
                    <a:pt x="642" y="308"/>
                  </a:lnTo>
                  <a:lnTo>
                    <a:pt x="644" y="306"/>
                  </a:lnTo>
                  <a:lnTo>
                    <a:pt x="644" y="304"/>
                  </a:lnTo>
                  <a:lnTo>
                    <a:pt x="646" y="302"/>
                  </a:lnTo>
                  <a:lnTo>
                    <a:pt x="644" y="298"/>
                  </a:lnTo>
                  <a:lnTo>
                    <a:pt x="644" y="296"/>
                  </a:lnTo>
                  <a:lnTo>
                    <a:pt x="646" y="294"/>
                  </a:lnTo>
                  <a:lnTo>
                    <a:pt x="646" y="292"/>
                  </a:lnTo>
                  <a:lnTo>
                    <a:pt x="648" y="292"/>
                  </a:lnTo>
                  <a:lnTo>
                    <a:pt x="650" y="292"/>
                  </a:lnTo>
                  <a:lnTo>
                    <a:pt x="652" y="290"/>
                  </a:lnTo>
                  <a:lnTo>
                    <a:pt x="656" y="292"/>
                  </a:lnTo>
                  <a:lnTo>
                    <a:pt x="662" y="292"/>
                  </a:lnTo>
                  <a:lnTo>
                    <a:pt x="666" y="294"/>
                  </a:lnTo>
                  <a:lnTo>
                    <a:pt x="670" y="296"/>
                  </a:lnTo>
                  <a:lnTo>
                    <a:pt x="672" y="296"/>
                  </a:lnTo>
                  <a:lnTo>
                    <a:pt x="674" y="298"/>
                  </a:lnTo>
                  <a:lnTo>
                    <a:pt x="678" y="292"/>
                  </a:lnTo>
                  <a:lnTo>
                    <a:pt x="682" y="282"/>
                  </a:lnTo>
                  <a:lnTo>
                    <a:pt x="682" y="270"/>
                  </a:lnTo>
                  <a:lnTo>
                    <a:pt x="682" y="266"/>
                  </a:lnTo>
                  <a:lnTo>
                    <a:pt x="684" y="250"/>
                  </a:lnTo>
                  <a:lnTo>
                    <a:pt x="690" y="238"/>
                  </a:lnTo>
                  <a:lnTo>
                    <a:pt x="698" y="230"/>
                  </a:lnTo>
                  <a:lnTo>
                    <a:pt x="700" y="226"/>
                  </a:lnTo>
                  <a:lnTo>
                    <a:pt x="702" y="220"/>
                  </a:lnTo>
                  <a:lnTo>
                    <a:pt x="704" y="218"/>
                  </a:lnTo>
                  <a:lnTo>
                    <a:pt x="704" y="216"/>
                  </a:lnTo>
                  <a:lnTo>
                    <a:pt x="702" y="214"/>
                  </a:lnTo>
                  <a:lnTo>
                    <a:pt x="702" y="214"/>
                  </a:lnTo>
                  <a:lnTo>
                    <a:pt x="700" y="214"/>
                  </a:lnTo>
                  <a:lnTo>
                    <a:pt x="700" y="214"/>
                  </a:lnTo>
                  <a:lnTo>
                    <a:pt x="698" y="216"/>
                  </a:lnTo>
                  <a:lnTo>
                    <a:pt x="668" y="200"/>
                  </a:lnTo>
                  <a:lnTo>
                    <a:pt x="668" y="196"/>
                  </a:lnTo>
                  <a:lnTo>
                    <a:pt x="670" y="196"/>
                  </a:lnTo>
                  <a:lnTo>
                    <a:pt x="672" y="194"/>
                  </a:lnTo>
                  <a:lnTo>
                    <a:pt x="676" y="194"/>
                  </a:lnTo>
                  <a:lnTo>
                    <a:pt x="680" y="194"/>
                  </a:lnTo>
                  <a:lnTo>
                    <a:pt x="684" y="196"/>
                  </a:lnTo>
                  <a:lnTo>
                    <a:pt x="688" y="196"/>
                  </a:lnTo>
                  <a:lnTo>
                    <a:pt x="692" y="196"/>
                  </a:lnTo>
                  <a:lnTo>
                    <a:pt x="694" y="198"/>
                  </a:lnTo>
                  <a:lnTo>
                    <a:pt x="696" y="198"/>
                  </a:lnTo>
                  <a:lnTo>
                    <a:pt x="700" y="196"/>
                  </a:lnTo>
                  <a:lnTo>
                    <a:pt x="704" y="196"/>
                  </a:lnTo>
                  <a:lnTo>
                    <a:pt x="710" y="198"/>
                  </a:lnTo>
                  <a:lnTo>
                    <a:pt x="716" y="198"/>
                  </a:lnTo>
                  <a:lnTo>
                    <a:pt x="720" y="200"/>
                  </a:lnTo>
                  <a:lnTo>
                    <a:pt x="724" y="200"/>
                  </a:lnTo>
                  <a:lnTo>
                    <a:pt x="726" y="202"/>
                  </a:lnTo>
                  <a:lnTo>
                    <a:pt x="732" y="190"/>
                  </a:lnTo>
                  <a:lnTo>
                    <a:pt x="738" y="194"/>
                  </a:lnTo>
                  <a:lnTo>
                    <a:pt x="744" y="194"/>
                  </a:lnTo>
                  <a:lnTo>
                    <a:pt x="748" y="194"/>
                  </a:lnTo>
                  <a:lnTo>
                    <a:pt x="752" y="192"/>
                  </a:lnTo>
                  <a:lnTo>
                    <a:pt x="754" y="190"/>
                  </a:lnTo>
                  <a:lnTo>
                    <a:pt x="756" y="190"/>
                  </a:lnTo>
                  <a:lnTo>
                    <a:pt x="756" y="190"/>
                  </a:lnTo>
                  <a:lnTo>
                    <a:pt x="758" y="186"/>
                  </a:lnTo>
                  <a:lnTo>
                    <a:pt x="760" y="182"/>
                  </a:lnTo>
                  <a:lnTo>
                    <a:pt x="762" y="178"/>
                  </a:lnTo>
                  <a:lnTo>
                    <a:pt x="764" y="174"/>
                  </a:lnTo>
                  <a:lnTo>
                    <a:pt x="766" y="170"/>
                  </a:lnTo>
                  <a:lnTo>
                    <a:pt x="770" y="168"/>
                  </a:lnTo>
                  <a:lnTo>
                    <a:pt x="770" y="168"/>
                  </a:lnTo>
                  <a:lnTo>
                    <a:pt x="772" y="166"/>
                  </a:lnTo>
                  <a:lnTo>
                    <a:pt x="772" y="162"/>
                  </a:lnTo>
                  <a:lnTo>
                    <a:pt x="774" y="156"/>
                  </a:lnTo>
                  <a:lnTo>
                    <a:pt x="774" y="152"/>
                  </a:lnTo>
                  <a:lnTo>
                    <a:pt x="772" y="146"/>
                  </a:lnTo>
                  <a:lnTo>
                    <a:pt x="770" y="140"/>
                  </a:lnTo>
                  <a:lnTo>
                    <a:pt x="770" y="140"/>
                  </a:lnTo>
                  <a:lnTo>
                    <a:pt x="768" y="138"/>
                  </a:lnTo>
                  <a:lnTo>
                    <a:pt x="764" y="136"/>
                  </a:lnTo>
                  <a:lnTo>
                    <a:pt x="762" y="134"/>
                  </a:lnTo>
                  <a:lnTo>
                    <a:pt x="758" y="132"/>
                  </a:lnTo>
                  <a:lnTo>
                    <a:pt x="756" y="128"/>
                  </a:lnTo>
                  <a:lnTo>
                    <a:pt x="756" y="124"/>
                  </a:lnTo>
                  <a:lnTo>
                    <a:pt x="756" y="120"/>
                  </a:lnTo>
                  <a:lnTo>
                    <a:pt x="758" y="118"/>
                  </a:lnTo>
                  <a:lnTo>
                    <a:pt x="764" y="114"/>
                  </a:lnTo>
                  <a:lnTo>
                    <a:pt x="764" y="114"/>
                  </a:lnTo>
                  <a:lnTo>
                    <a:pt x="766" y="114"/>
                  </a:lnTo>
                  <a:lnTo>
                    <a:pt x="768" y="114"/>
                  </a:lnTo>
                  <a:lnTo>
                    <a:pt x="770" y="114"/>
                  </a:lnTo>
                  <a:lnTo>
                    <a:pt x="772" y="112"/>
                  </a:lnTo>
                  <a:lnTo>
                    <a:pt x="774" y="110"/>
                  </a:lnTo>
                  <a:lnTo>
                    <a:pt x="774" y="106"/>
                  </a:lnTo>
                  <a:lnTo>
                    <a:pt x="774" y="102"/>
                  </a:lnTo>
                  <a:lnTo>
                    <a:pt x="772" y="100"/>
                  </a:lnTo>
                  <a:lnTo>
                    <a:pt x="772" y="100"/>
                  </a:lnTo>
                  <a:lnTo>
                    <a:pt x="770" y="98"/>
                  </a:lnTo>
                  <a:lnTo>
                    <a:pt x="766" y="96"/>
                  </a:lnTo>
                  <a:lnTo>
                    <a:pt x="764" y="94"/>
                  </a:lnTo>
                  <a:lnTo>
                    <a:pt x="762" y="94"/>
                  </a:lnTo>
                  <a:lnTo>
                    <a:pt x="760" y="96"/>
                  </a:lnTo>
                  <a:lnTo>
                    <a:pt x="758" y="72"/>
                  </a:lnTo>
                  <a:lnTo>
                    <a:pt x="754" y="74"/>
                  </a:lnTo>
                  <a:lnTo>
                    <a:pt x="750" y="74"/>
                  </a:lnTo>
                  <a:lnTo>
                    <a:pt x="744" y="74"/>
                  </a:lnTo>
                  <a:lnTo>
                    <a:pt x="740" y="72"/>
                  </a:lnTo>
                  <a:lnTo>
                    <a:pt x="736" y="70"/>
                  </a:lnTo>
                  <a:lnTo>
                    <a:pt x="732" y="70"/>
                  </a:lnTo>
                  <a:lnTo>
                    <a:pt x="730" y="70"/>
                  </a:lnTo>
                  <a:lnTo>
                    <a:pt x="734" y="100"/>
                  </a:lnTo>
                  <a:lnTo>
                    <a:pt x="734" y="100"/>
                  </a:lnTo>
                  <a:lnTo>
                    <a:pt x="732" y="102"/>
                  </a:lnTo>
                  <a:lnTo>
                    <a:pt x="728" y="106"/>
                  </a:lnTo>
                  <a:lnTo>
                    <a:pt x="726" y="112"/>
                  </a:lnTo>
                  <a:lnTo>
                    <a:pt x="722" y="120"/>
                  </a:lnTo>
                  <a:lnTo>
                    <a:pt x="718" y="132"/>
                  </a:lnTo>
                  <a:lnTo>
                    <a:pt x="718" y="132"/>
                  </a:lnTo>
                  <a:lnTo>
                    <a:pt x="718" y="134"/>
                  </a:lnTo>
                  <a:lnTo>
                    <a:pt x="716" y="136"/>
                  </a:lnTo>
                  <a:lnTo>
                    <a:pt x="714" y="138"/>
                  </a:lnTo>
                  <a:lnTo>
                    <a:pt x="714" y="138"/>
                  </a:lnTo>
                  <a:lnTo>
                    <a:pt x="710" y="140"/>
                  </a:lnTo>
                  <a:lnTo>
                    <a:pt x="708" y="138"/>
                  </a:lnTo>
                  <a:lnTo>
                    <a:pt x="704" y="136"/>
                  </a:lnTo>
                  <a:lnTo>
                    <a:pt x="700" y="132"/>
                  </a:lnTo>
                  <a:lnTo>
                    <a:pt x="696" y="98"/>
                  </a:lnTo>
                  <a:lnTo>
                    <a:pt x="696" y="98"/>
                  </a:lnTo>
                  <a:lnTo>
                    <a:pt x="694" y="96"/>
                  </a:lnTo>
                  <a:lnTo>
                    <a:pt x="694" y="94"/>
                  </a:lnTo>
                  <a:lnTo>
                    <a:pt x="694" y="94"/>
                  </a:lnTo>
                  <a:lnTo>
                    <a:pt x="692" y="92"/>
                  </a:lnTo>
                  <a:lnTo>
                    <a:pt x="692" y="94"/>
                  </a:lnTo>
                  <a:lnTo>
                    <a:pt x="690" y="96"/>
                  </a:lnTo>
                  <a:lnTo>
                    <a:pt x="688" y="102"/>
                  </a:lnTo>
                  <a:lnTo>
                    <a:pt x="688" y="102"/>
                  </a:lnTo>
                  <a:lnTo>
                    <a:pt x="686" y="104"/>
                  </a:lnTo>
                  <a:lnTo>
                    <a:pt x="686" y="106"/>
                  </a:lnTo>
                  <a:lnTo>
                    <a:pt x="682" y="110"/>
                  </a:lnTo>
                  <a:lnTo>
                    <a:pt x="680" y="112"/>
                  </a:lnTo>
                  <a:lnTo>
                    <a:pt x="678" y="114"/>
                  </a:lnTo>
                  <a:lnTo>
                    <a:pt x="676" y="116"/>
                  </a:lnTo>
                  <a:lnTo>
                    <a:pt x="674" y="116"/>
                  </a:lnTo>
                  <a:lnTo>
                    <a:pt x="672" y="114"/>
                  </a:lnTo>
                  <a:lnTo>
                    <a:pt x="670" y="110"/>
                  </a:lnTo>
                  <a:lnTo>
                    <a:pt x="670" y="106"/>
                  </a:lnTo>
                  <a:lnTo>
                    <a:pt x="670" y="100"/>
                  </a:lnTo>
                  <a:lnTo>
                    <a:pt x="670" y="98"/>
                  </a:lnTo>
                  <a:lnTo>
                    <a:pt x="668" y="96"/>
                  </a:lnTo>
                  <a:lnTo>
                    <a:pt x="666" y="96"/>
                  </a:lnTo>
                  <a:lnTo>
                    <a:pt x="664" y="98"/>
                  </a:lnTo>
                  <a:lnTo>
                    <a:pt x="662" y="98"/>
                  </a:lnTo>
                  <a:lnTo>
                    <a:pt x="660" y="100"/>
                  </a:lnTo>
                  <a:lnTo>
                    <a:pt x="658" y="100"/>
                  </a:lnTo>
                  <a:lnTo>
                    <a:pt x="654" y="100"/>
                  </a:lnTo>
                  <a:lnTo>
                    <a:pt x="652" y="98"/>
                  </a:lnTo>
                  <a:lnTo>
                    <a:pt x="648" y="96"/>
                  </a:lnTo>
                  <a:lnTo>
                    <a:pt x="646" y="94"/>
                  </a:lnTo>
                  <a:lnTo>
                    <a:pt x="644" y="92"/>
                  </a:lnTo>
                  <a:lnTo>
                    <a:pt x="644" y="90"/>
                  </a:lnTo>
                  <a:lnTo>
                    <a:pt x="646" y="88"/>
                  </a:lnTo>
                  <a:lnTo>
                    <a:pt x="648" y="82"/>
                  </a:lnTo>
                  <a:lnTo>
                    <a:pt x="650" y="76"/>
                  </a:lnTo>
                  <a:lnTo>
                    <a:pt x="650" y="70"/>
                  </a:lnTo>
                  <a:lnTo>
                    <a:pt x="650" y="64"/>
                  </a:lnTo>
                  <a:lnTo>
                    <a:pt x="650" y="60"/>
                  </a:lnTo>
                  <a:lnTo>
                    <a:pt x="650" y="58"/>
                  </a:lnTo>
                  <a:lnTo>
                    <a:pt x="648" y="56"/>
                  </a:lnTo>
                  <a:lnTo>
                    <a:pt x="646" y="52"/>
                  </a:lnTo>
                  <a:lnTo>
                    <a:pt x="644" y="48"/>
                  </a:lnTo>
                  <a:lnTo>
                    <a:pt x="644" y="44"/>
                  </a:lnTo>
                  <a:lnTo>
                    <a:pt x="644" y="42"/>
                  </a:lnTo>
                  <a:lnTo>
                    <a:pt x="644" y="42"/>
                  </a:lnTo>
                  <a:lnTo>
                    <a:pt x="642" y="34"/>
                  </a:lnTo>
                  <a:lnTo>
                    <a:pt x="638" y="26"/>
                  </a:lnTo>
                  <a:lnTo>
                    <a:pt x="632" y="16"/>
                  </a:lnTo>
                  <a:lnTo>
                    <a:pt x="626" y="10"/>
                  </a:lnTo>
                  <a:lnTo>
                    <a:pt x="624" y="8"/>
                  </a:lnTo>
                  <a:lnTo>
                    <a:pt x="622" y="2"/>
                  </a:lnTo>
                  <a:lnTo>
                    <a:pt x="620" y="0"/>
                  </a:lnTo>
                  <a:lnTo>
                    <a:pt x="618" y="0"/>
                  </a:lnTo>
                  <a:lnTo>
                    <a:pt x="616" y="0"/>
                  </a:lnTo>
                  <a:lnTo>
                    <a:pt x="614" y="0"/>
                  </a:lnTo>
                  <a:lnTo>
                    <a:pt x="612" y="2"/>
                  </a:lnTo>
                  <a:lnTo>
                    <a:pt x="610" y="4"/>
                  </a:lnTo>
                  <a:lnTo>
                    <a:pt x="610" y="4"/>
                  </a:lnTo>
                  <a:lnTo>
                    <a:pt x="608" y="4"/>
                  </a:lnTo>
                  <a:lnTo>
                    <a:pt x="604" y="6"/>
                  </a:lnTo>
                  <a:lnTo>
                    <a:pt x="604" y="10"/>
                  </a:lnTo>
                  <a:lnTo>
                    <a:pt x="602" y="14"/>
                  </a:lnTo>
                  <a:lnTo>
                    <a:pt x="602" y="20"/>
                  </a:lnTo>
                  <a:lnTo>
                    <a:pt x="600" y="22"/>
                  </a:lnTo>
                  <a:lnTo>
                    <a:pt x="600" y="24"/>
                  </a:lnTo>
                  <a:lnTo>
                    <a:pt x="594" y="28"/>
                  </a:lnTo>
                  <a:lnTo>
                    <a:pt x="590" y="34"/>
                  </a:lnTo>
                  <a:lnTo>
                    <a:pt x="588" y="40"/>
                  </a:lnTo>
                  <a:lnTo>
                    <a:pt x="588" y="44"/>
                  </a:lnTo>
                  <a:lnTo>
                    <a:pt x="588" y="48"/>
                  </a:lnTo>
                  <a:lnTo>
                    <a:pt x="588" y="50"/>
                  </a:lnTo>
                  <a:lnTo>
                    <a:pt x="588" y="52"/>
                  </a:lnTo>
                  <a:lnTo>
                    <a:pt x="590" y="68"/>
                  </a:lnTo>
                  <a:lnTo>
                    <a:pt x="598" y="78"/>
                  </a:lnTo>
                  <a:lnTo>
                    <a:pt x="606" y="84"/>
                  </a:lnTo>
                  <a:lnTo>
                    <a:pt x="612" y="86"/>
                  </a:lnTo>
                  <a:lnTo>
                    <a:pt x="616" y="88"/>
                  </a:lnTo>
                  <a:lnTo>
                    <a:pt x="610" y="92"/>
                  </a:lnTo>
                  <a:lnTo>
                    <a:pt x="608" y="98"/>
                  </a:lnTo>
                  <a:lnTo>
                    <a:pt x="608" y="102"/>
                  </a:lnTo>
                  <a:lnTo>
                    <a:pt x="610" y="106"/>
                  </a:lnTo>
                  <a:lnTo>
                    <a:pt x="612" y="108"/>
                  </a:lnTo>
                  <a:lnTo>
                    <a:pt x="616" y="112"/>
                  </a:lnTo>
                  <a:lnTo>
                    <a:pt x="618" y="114"/>
                  </a:lnTo>
                  <a:lnTo>
                    <a:pt x="622" y="114"/>
                  </a:lnTo>
                  <a:lnTo>
                    <a:pt x="624" y="116"/>
                  </a:lnTo>
                  <a:lnTo>
                    <a:pt x="624" y="116"/>
                  </a:lnTo>
                  <a:lnTo>
                    <a:pt x="628" y="118"/>
                  </a:lnTo>
                  <a:lnTo>
                    <a:pt x="630" y="120"/>
                  </a:lnTo>
                  <a:lnTo>
                    <a:pt x="630" y="122"/>
                  </a:lnTo>
                  <a:lnTo>
                    <a:pt x="630" y="124"/>
                  </a:lnTo>
                  <a:lnTo>
                    <a:pt x="630" y="128"/>
                  </a:lnTo>
                  <a:lnTo>
                    <a:pt x="628" y="130"/>
                  </a:lnTo>
                  <a:lnTo>
                    <a:pt x="628" y="130"/>
                  </a:lnTo>
                  <a:lnTo>
                    <a:pt x="624" y="134"/>
                  </a:lnTo>
                  <a:lnTo>
                    <a:pt x="614" y="140"/>
                  </a:lnTo>
                  <a:lnTo>
                    <a:pt x="606" y="146"/>
                  </a:lnTo>
                  <a:lnTo>
                    <a:pt x="598" y="150"/>
                  </a:lnTo>
                  <a:lnTo>
                    <a:pt x="594" y="152"/>
                  </a:lnTo>
                  <a:lnTo>
                    <a:pt x="588" y="150"/>
                  </a:lnTo>
                  <a:lnTo>
                    <a:pt x="584" y="150"/>
                  </a:lnTo>
                  <a:lnTo>
                    <a:pt x="582" y="150"/>
                  </a:lnTo>
                  <a:lnTo>
                    <a:pt x="582" y="148"/>
                  </a:lnTo>
                  <a:lnTo>
                    <a:pt x="582" y="148"/>
                  </a:lnTo>
                  <a:lnTo>
                    <a:pt x="582" y="148"/>
                  </a:lnTo>
                  <a:lnTo>
                    <a:pt x="584" y="124"/>
                  </a:lnTo>
                  <a:lnTo>
                    <a:pt x="568" y="124"/>
                  </a:lnTo>
                  <a:lnTo>
                    <a:pt x="562" y="124"/>
                  </a:lnTo>
                  <a:lnTo>
                    <a:pt x="558" y="124"/>
                  </a:lnTo>
                  <a:lnTo>
                    <a:pt x="556" y="124"/>
                  </a:lnTo>
                  <a:lnTo>
                    <a:pt x="554" y="126"/>
                  </a:lnTo>
                  <a:lnTo>
                    <a:pt x="554" y="126"/>
                  </a:lnTo>
                  <a:lnTo>
                    <a:pt x="552" y="128"/>
                  </a:lnTo>
                  <a:lnTo>
                    <a:pt x="552" y="128"/>
                  </a:lnTo>
                  <a:lnTo>
                    <a:pt x="554" y="138"/>
                  </a:lnTo>
                  <a:lnTo>
                    <a:pt x="554" y="144"/>
                  </a:lnTo>
                  <a:lnTo>
                    <a:pt x="552" y="148"/>
                  </a:lnTo>
                  <a:lnTo>
                    <a:pt x="552" y="152"/>
                  </a:lnTo>
                  <a:lnTo>
                    <a:pt x="550" y="152"/>
                  </a:lnTo>
                  <a:lnTo>
                    <a:pt x="548" y="152"/>
                  </a:lnTo>
                  <a:lnTo>
                    <a:pt x="546" y="152"/>
                  </a:lnTo>
                  <a:lnTo>
                    <a:pt x="544" y="152"/>
                  </a:lnTo>
                  <a:lnTo>
                    <a:pt x="544" y="150"/>
                  </a:lnTo>
                  <a:lnTo>
                    <a:pt x="542" y="150"/>
                  </a:lnTo>
                  <a:lnTo>
                    <a:pt x="542" y="150"/>
                  </a:lnTo>
                  <a:lnTo>
                    <a:pt x="536" y="146"/>
                  </a:lnTo>
                  <a:lnTo>
                    <a:pt x="532" y="144"/>
                  </a:lnTo>
                  <a:lnTo>
                    <a:pt x="528" y="144"/>
                  </a:lnTo>
                  <a:lnTo>
                    <a:pt x="526" y="144"/>
                  </a:lnTo>
                  <a:lnTo>
                    <a:pt x="524" y="146"/>
                  </a:lnTo>
                  <a:lnTo>
                    <a:pt x="522" y="148"/>
                  </a:lnTo>
                  <a:lnTo>
                    <a:pt x="522" y="148"/>
                  </a:lnTo>
                  <a:lnTo>
                    <a:pt x="516" y="152"/>
                  </a:lnTo>
                  <a:lnTo>
                    <a:pt x="512" y="154"/>
                  </a:lnTo>
                  <a:lnTo>
                    <a:pt x="508" y="154"/>
                  </a:lnTo>
                  <a:lnTo>
                    <a:pt x="506" y="154"/>
                  </a:lnTo>
                  <a:lnTo>
                    <a:pt x="504" y="152"/>
                  </a:lnTo>
                  <a:lnTo>
                    <a:pt x="502" y="150"/>
                  </a:lnTo>
                  <a:lnTo>
                    <a:pt x="500" y="148"/>
                  </a:lnTo>
                  <a:lnTo>
                    <a:pt x="500" y="146"/>
                  </a:lnTo>
                  <a:lnTo>
                    <a:pt x="500" y="146"/>
                  </a:lnTo>
                  <a:lnTo>
                    <a:pt x="498" y="140"/>
                  </a:lnTo>
                  <a:lnTo>
                    <a:pt x="494" y="136"/>
                  </a:lnTo>
                  <a:lnTo>
                    <a:pt x="492" y="134"/>
                  </a:lnTo>
                  <a:lnTo>
                    <a:pt x="488" y="134"/>
                  </a:lnTo>
                  <a:lnTo>
                    <a:pt x="486" y="134"/>
                  </a:lnTo>
                  <a:lnTo>
                    <a:pt x="484" y="134"/>
                  </a:lnTo>
                  <a:lnTo>
                    <a:pt x="482" y="136"/>
                  </a:lnTo>
                  <a:lnTo>
                    <a:pt x="482" y="136"/>
                  </a:lnTo>
                  <a:lnTo>
                    <a:pt x="474" y="132"/>
                  </a:lnTo>
                  <a:lnTo>
                    <a:pt x="468" y="130"/>
                  </a:lnTo>
                  <a:lnTo>
                    <a:pt x="466" y="126"/>
                  </a:lnTo>
                  <a:lnTo>
                    <a:pt x="464" y="124"/>
                  </a:lnTo>
                  <a:lnTo>
                    <a:pt x="464" y="122"/>
                  </a:lnTo>
                  <a:lnTo>
                    <a:pt x="464" y="120"/>
                  </a:lnTo>
                  <a:lnTo>
                    <a:pt x="464" y="120"/>
                  </a:lnTo>
                  <a:lnTo>
                    <a:pt x="462" y="114"/>
                  </a:lnTo>
                  <a:lnTo>
                    <a:pt x="460" y="110"/>
                  </a:lnTo>
                  <a:lnTo>
                    <a:pt x="458" y="108"/>
                  </a:lnTo>
                  <a:lnTo>
                    <a:pt x="456" y="108"/>
                  </a:lnTo>
                  <a:lnTo>
                    <a:pt x="452" y="108"/>
                  </a:lnTo>
                  <a:lnTo>
                    <a:pt x="450" y="110"/>
                  </a:lnTo>
                  <a:lnTo>
                    <a:pt x="448" y="110"/>
                  </a:lnTo>
                  <a:lnTo>
                    <a:pt x="448" y="110"/>
                  </a:lnTo>
                  <a:lnTo>
                    <a:pt x="440" y="110"/>
                  </a:lnTo>
                  <a:lnTo>
                    <a:pt x="434" y="112"/>
                  </a:lnTo>
                  <a:lnTo>
                    <a:pt x="430" y="114"/>
                  </a:lnTo>
                  <a:lnTo>
                    <a:pt x="426" y="116"/>
                  </a:lnTo>
                  <a:lnTo>
                    <a:pt x="424" y="120"/>
                  </a:lnTo>
                  <a:lnTo>
                    <a:pt x="424" y="124"/>
                  </a:lnTo>
                  <a:lnTo>
                    <a:pt x="424" y="128"/>
                  </a:lnTo>
                  <a:lnTo>
                    <a:pt x="424" y="130"/>
                  </a:lnTo>
                  <a:lnTo>
                    <a:pt x="424" y="134"/>
                  </a:lnTo>
                  <a:lnTo>
                    <a:pt x="424" y="134"/>
                  </a:lnTo>
                  <a:lnTo>
                    <a:pt x="424" y="136"/>
                  </a:lnTo>
                  <a:lnTo>
                    <a:pt x="428" y="138"/>
                  </a:lnTo>
                  <a:lnTo>
                    <a:pt x="430" y="142"/>
                  </a:lnTo>
                  <a:lnTo>
                    <a:pt x="430" y="144"/>
                  </a:lnTo>
                  <a:lnTo>
                    <a:pt x="428" y="148"/>
                  </a:lnTo>
                  <a:lnTo>
                    <a:pt x="426" y="150"/>
                  </a:lnTo>
                  <a:lnTo>
                    <a:pt x="426" y="152"/>
                  </a:lnTo>
                  <a:lnTo>
                    <a:pt x="424" y="152"/>
                  </a:lnTo>
                  <a:lnTo>
                    <a:pt x="424" y="178"/>
                  </a:lnTo>
                  <a:lnTo>
                    <a:pt x="422" y="182"/>
                  </a:lnTo>
                  <a:lnTo>
                    <a:pt x="422" y="186"/>
                  </a:lnTo>
                  <a:lnTo>
                    <a:pt x="420" y="186"/>
                  </a:lnTo>
                  <a:lnTo>
                    <a:pt x="420" y="186"/>
                  </a:lnTo>
                  <a:lnTo>
                    <a:pt x="420" y="186"/>
                  </a:lnTo>
                  <a:lnTo>
                    <a:pt x="420" y="186"/>
                  </a:lnTo>
                  <a:lnTo>
                    <a:pt x="420" y="186"/>
                  </a:lnTo>
                  <a:lnTo>
                    <a:pt x="414" y="172"/>
                  </a:lnTo>
                  <a:lnTo>
                    <a:pt x="406" y="158"/>
                  </a:lnTo>
                  <a:lnTo>
                    <a:pt x="400" y="144"/>
                  </a:lnTo>
                  <a:lnTo>
                    <a:pt x="394" y="138"/>
                  </a:lnTo>
                  <a:lnTo>
                    <a:pt x="392" y="136"/>
                  </a:lnTo>
                  <a:lnTo>
                    <a:pt x="390" y="138"/>
                  </a:lnTo>
                  <a:lnTo>
                    <a:pt x="388" y="140"/>
                  </a:lnTo>
                  <a:lnTo>
                    <a:pt x="386" y="144"/>
                  </a:lnTo>
                  <a:lnTo>
                    <a:pt x="386" y="148"/>
                  </a:lnTo>
                  <a:lnTo>
                    <a:pt x="384" y="150"/>
                  </a:lnTo>
                  <a:lnTo>
                    <a:pt x="384" y="152"/>
                  </a:lnTo>
                  <a:lnTo>
                    <a:pt x="380" y="148"/>
                  </a:lnTo>
                  <a:lnTo>
                    <a:pt x="376" y="148"/>
                  </a:lnTo>
                  <a:lnTo>
                    <a:pt x="370" y="148"/>
                  </a:lnTo>
                  <a:lnTo>
                    <a:pt x="366" y="148"/>
                  </a:lnTo>
                  <a:lnTo>
                    <a:pt x="362" y="148"/>
                  </a:lnTo>
                  <a:lnTo>
                    <a:pt x="358" y="150"/>
                  </a:lnTo>
                  <a:lnTo>
                    <a:pt x="358" y="150"/>
                  </a:lnTo>
                  <a:lnTo>
                    <a:pt x="348" y="150"/>
                  </a:lnTo>
                  <a:lnTo>
                    <a:pt x="342" y="148"/>
                  </a:lnTo>
                  <a:lnTo>
                    <a:pt x="340" y="148"/>
                  </a:lnTo>
                  <a:lnTo>
                    <a:pt x="338" y="146"/>
                  </a:lnTo>
                  <a:lnTo>
                    <a:pt x="336" y="144"/>
                  </a:lnTo>
                  <a:lnTo>
                    <a:pt x="336" y="142"/>
                  </a:lnTo>
                  <a:lnTo>
                    <a:pt x="338" y="140"/>
                  </a:lnTo>
                  <a:lnTo>
                    <a:pt x="340" y="140"/>
                  </a:lnTo>
                  <a:lnTo>
                    <a:pt x="342" y="138"/>
                  </a:lnTo>
                  <a:lnTo>
                    <a:pt x="342" y="138"/>
                  </a:lnTo>
                  <a:lnTo>
                    <a:pt x="342" y="138"/>
                  </a:lnTo>
                  <a:lnTo>
                    <a:pt x="346" y="130"/>
                  </a:lnTo>
                  <a:lnTo>
                    <a:pt x="350" y="124"/>
                  </a:lnTo>
                  <a:lnTo>
                    <a:pt x="350" y="120"/>
                  </a:lnTo>
                  <a:lnTo>
                    <a:pt x="350" y="116"/>
                  </a:lnTo>
                  <a:lnTo>
                    <a:pt x="348" y="112"/>
                  </a:lnTo>
                  <a:lnTo>
                    <a:pt x="346" y="110"/>
                  </a:lnTo>
                  <a:lnTo>
                    <a:pt x="344" y="108"/>
                  </a:lnTo>
                  <a:lnTo>
                    <a:pt x="342" y="108"/>
                  </a:lnTo>
                  <a:lnTo>
                    <a:pt x="340" y="106"/>
                  </a:lnTo>
                  <a:lnTo>
                    <a:pt x="340" y="106"/>
                  </a:lnTo>
                  <a:lnTo>
                    <a:pt x="334" y="102"/>
                  </a:lnTo>
                  <a:lnTo>
                    <a:pt x="332" y="100"/>
                  </a:lnTo>
                  <a:lnTo>
                    <a:pt x="330" y="98"/>
                  </a:lnTo>
                  <a:lnTo>
                    <a:pt x="328" y="98"/>
                  </a:lnTo>
                  <a:lnTo>
                    <a:pt x="328" y="100"/>
                  </a:lnTo>
                  <a:lnTo>
                    <a:pt x="326" y="100"/>
                  </a:lnTo>
                  <a:lnTo>
                    <a:pt x="326" y="102"/>
                  </a:lnTo>
                  <a:lnTo>
                    <a:pt x="326" y="104"/>
                  </a:lnTo>
                  <a:lnTo>
                    <a:pt x="328" y="104"/>
                  </a:lnTo>
                  <a:lnTo>
                    <a:pt x="328" y="106"/>
                  </a:lnTo>
                  <a:lnTo>
                    <a:pt x="328" y="110"/>
                  </a:lnTo>
                  <a:lnTo>
                    <a:pt x="326" y="112"/>
                  </a:lnTo>
                  <a:lnTo>
                    <a:pt x="326" y="114"/>
                  </a:lnTo>
                  <a:lnTo>
                    <a:pt x="324" y="114"/>
                  </a:lnTo>
                  <a:lnTo>
                    <a:pt x="322" y="112"/>
                  </a:lnTo>
                  <a:lnTo>
                    <a:pt x="320" y="112"/>
                  </a:lnTo>
                  <a:lnTo>
                    <a:pt x="318" y="110"/>
                  </a:lnTo>
                  <a:lnTo>
                    <a:pt x="316" y="108"/>
                  </a:lnTo>
                  <a:lnTo>
                    <a:pt x="316" y="108"/>
                  </a:lnTo>
                  <a:lnTo>
                    <a:pt x="298" y="94"/>
                  </a:lnTo>
                  <a:lnTo>
                    <a:pt x="282" y="84"/>
                  </a:lnTo>
                  <a:lnTo>
                    <a:pt x="268" y="78"/>
                  </a:lnTo>
                  <a:lnTo>
                    <a:pt x="262" y="76"/>
                  </a:lnTo>
                  <a:lnTo>
                    <a:pt x="252" y="74"/>
                  </a:lnTo>
                  <a:lnTo>
                    <a:pt x="244" y="72"/>
                  </a:lnTo>
                  <a:lnTo>
                    <a:pt x="240" y="70"/>
                  </a:lnTo>
                  <a:lnTo>
                    <a:pt x="236" y="68"/>
                  </a:lnTo>
                  <a:lnTo>
                    <a:pt x="234" y="66"/>
                  </a:lnTo>
                  <a:lnTo>
                    <a:pt x="232" y="66"/>
                  </a:lnTo>
                  <a:lnTo>
                    <a:pt x="232" y="66"/>
                  </a:lnTo>
                  <a:lnTo>
                    <a:pt x="228" y="62"/>
                  </a:lnTo>
                  <a:lnTo>
                    <a:pt x="224" y="62"/>
                  </a:lnTo>
                  <a:lnTo>
                    <a:pt x="222" y="62"/>
                  </a:lnTo>
                  <a:lnTo>
                    <a:pt x="222" y="64"/>
                  </a:lnTo>
                  <a:lnTo>
                    <a:pt x="220" y="66"/>
                  </a:lnTo>
                  <a:lnTo>
                    <a:pt x="220" y="68"/>
                  </a:lnTo>
                  <a:lnTo>
                    <a:pt x="220" y="72"/>
                  </a:lnTo>
                  <a:lnTo>
                    <a:pt x="222" y="74"/>
                  </a:lnTo>
                  <a:lnTo>
                    <a:pt x="222" y="76"/>
                  </a:lnTo>
                  <a:lnTo>
                    <a:pt x="222" y="76"/>
                  </a:lnTo>
                  <a:lnTo>
                    <a:pt x="220" y="80"/>
                  </a:lnTo>
                  <a:lnTo>
                    <a:pt x="218" y="82"/>
                  </a:lnTo>
                  <a:lnTo>
                    <a:pt x="216" y="84"/>
                  </a:lnTo>
                  <a:lnTo>
                    <a:pt x="214" y="82"/>
                  </a:lnTo>
                  <a:lnTo>
                    <a:pt x="212" y="82"/>
                  </a:lnTo>
                  <a:lnTo>
                    <a:pt x="212" y="80"/>
                  </a:lnTo>
                  <a:lnTo>
                    <a:pt x="212" y="80"/>
                  </a:lnTo>
                  <a:lnTo>
                    <a:pt x="208" y="72"/>
                  </a:lnTo>
                  <a:lnTo>
                    <a:pt x="200" y="60"/>
                  </a:lnTo>
                  <a:lnTo>
                    <a:pt x="194" y="52"/>
                  </a:lnTo>
                  <a:lnTo>
                    <a:pt x="190" y="48"/>
                  </a:lnTo>
                  <a:lnTo>
                    <a:pt x="186" y="44"/>
                  </a:lnTo>
                  <a:lnTo>
                    <a:pt x="182" y="44"/>
                  </a:lnTo>
                  <a:lnTo>
                    <a:pt x="180" y="44"/>
                  </a:lnTo>
                  <a:lnTo>
                    <a:pt x="180" y="44"/>
                  </a:lnTo>
                  <a:lnTo>
                    <a:pt x="178" y="46"/>
                  </a:lnTo>
                  <a:lnTo>
                    <a:pt x="180" y="48"/>
                  </a:lnTo>
                  <a:lnTo>
                    <a:pt x="180" y="50"/>
                  </a:lnTo>
                  <a:lnTo>
                    <a:pt x="180" y="52"/>
                  </a:lnTo>
                  <a:lnTo>
                    <a:pt x="182" y="54"/>
                  </a:lnTo>
                  <a:lnTo>
                    <a:pt x="182" y="56"/>
                  </a:lnTo>
                  <a:lnTo>
                    <a:pt x="182" y="56"/>
                  </a:lnTo>
                  <a:lnTo>
                    <a:pt x="180" y="62"/>
                  </a:lnTo>
                  <a:lnTo>
                    <a:pt x="178" y="66"/>
                  </a:lnTo>
                  <a:lnTo>
                    <a:pt x="176" y="68"/>
                  </a:lnTo>
                  <a:lnTo>
                    <a:pt x="174" y="68"/>
                  </a:lnTo>
                  <a:lnTo>
                    <a:pt x="170" y="66"/>
                  </a:lnTo>
                  <a:lnTo>
                    <a:pt x="168" y="64"/>
                  </a:lnTo>
                  <a:lnTo>
                    <a:pt x="166" y="62"/>
                  </a:lnTo>
                  <a:lnTo>
                    <a:pt x="166" y="62"/>
                  </a:lnTo>
                  <a:lnTo>
                    <a:pt x="166" y="60"/>
                  </a:lnTo>
                  <a:lnTo>
                    <a:pt x="162" y="58"/>
                  </a:lnTo>
                  <a:lnTo>
                    <a:pt x="158" y="58"/>
                  </a:lnTo>
                  <a:lnTo>
                    <a:pt x="156" y="58"/>
                  </a:lnTo>
                  <a:lnTo>
                    <a:pt x="152" y="60"/>
                  </a:lnTo>
                  <a:lnTo>
                    <a:pt x="150" y="62"/>
                  </a:lnTo>
                  <a:lnTo>
                    <a:pt x="150" y="64"/>
                  </a:lnTo>
                  <a:lnTo>
                    <a:pt x="150" y="64"/>
                  </a:lnTo>
                  <a:lnTo>
                    <a:pt x="148" y="66"/>
                  </a:lnTo>
                  <a:lnTo>
                    <a:pt x="144" y="68"/>
                  </a:lnTo>
                  <a:lnTo>
                    <a:pt x="142" y="72"/>
                  </a:lnTo>
                  <a:lnTo>
                    <a:pt x="138" y="74"/>
                  </a:lnTo>
                  <a:lnTo>
                    <a:pt x="136" y="76"/>
                  </a:lnTo>
                  <a:lnTo>
                    <a:pt x="134" y="76"/>
                  </a:lnTo>
                  <a:lnTo>
                    <a:pt x="124" y="78"/>
                  </a:lnTo>
                  <a:lnTo>
                    <a:pt x="112" y="84"/>
                  </a:lnTo>
                  <a:lnTo>
                    <a:pt x="102" y="92"/>
                  </a:lnTo>
                  <a:lnTo>
                    <a:pt x="96" y="98"/>
                  </a:lnTo>
                  <a:lnTo>
                    <a:pt x="92" y="100"/>
                  </a:lnTo>
                  <a:lnTo>
                    <a:pt x="86" y="104"/>
                  </a:lnTo>
                  <a:lnTo>
                    <a:pt x="80" y="108"/>
                  </a:lnTo>
                  <a:lnTo>
                    <a:pt x="76" y="108"/>
                  </a:lnTo>
                  <a:lnTo>
                    <a:pt x="72" y="108"/>
                  </a:lnTo>
                  <a:lnTo>
                    <a:pt x="68" y="108"/>
                  </a:lnTo>
                  <a:lnTo>
                    <a:pt x="66" y="106"/>
                  </a:lnTo>
                  <a:lnTo>
                    <a:pt x="60" y="100"/>
                  </a:lnTo>
                  <a:lnTo>
                    <a:pt x="52" y="94"/>
                  </a:lnTo>
                  <a:lnTo>
                    <a:pt x="42" y="88"/>
                  </a:lnTo>
                  <a:lnTo>
                    <a:pt x="34" y="84"/>
                  </a:lnTo>
                  <a:lnTo>
                    <a:pt x="32" y="82"/>
                  </a:lnTo>
                  <a:lnTo>
                    <a:pt x="22" y="80"/>
                  </a:lnTo>
                  <a:lnTo>
                    <a:pt x="12" y="76"/>
                  </a:lnTo>
                  <a:lnTo>
                    <a:pt x="2" y="72"/>
                  </a:lnTo>
                  <a:lnTo>
                    <a:pt x="0" y="72"/>
                  </a:lnTo>
                  <a:lnTo>
                    <a:pt x="0" y="364"/>
                  </a:lnTo>
                  <a:lnTo>
                    <a:pt x="12" y="364"/>
                  </a:lnTo>
                  <a:lnTo>
                    <a:pt x="20" y="370"/>
                  </a:lnTo>
                  <a:lnTo>
                    <a:pt x="30" y="376"/>
                  </a:lnTo>
                  <a:lnTo>
                    <a:pt x="40" y="384"/>
                  </a:lnTo>
                  <a:lnTo>
                    <a:pt x="50" y="392"/>
                  </a:lnTo>
                  <a:lnTo>
                    <a:pt x="58" y="398"/>
                  </a:lnTo>
                  <a:lnTo>
                    <a:pt x="60" y="400"/>
                  </a:lnTo>
                  <a:lnTo>
                    <a:pt x="64" y="400"/>
                  </a:lnTo>
                  <a:lnTo>
                    <a:pt x="70" y="396"/>
                  </a:lnTo>
                  <a:lnTo>
                    <a:pt x="74" y="394"/>
                  </a:lnTo>
                  <a:lnTo>
                    <a:pt x="78" y="390"/>
                  </a:lnTo>
                  <a:lnTo>
                    <a:pt x="80" y="388"/>
                  </a:lnTo>
                  <a:lnTo>
                    <a:pt x="82" y="388"/>
                  </a:lnTo>
                  <a:lnTo>
                    <a:pt x="88" y="392"/>
                  </a:lnTo>
                  <a:lnTo>
                    <a:pt x="96" y="402"/>
                  </a:lnTo>
                  <a:lnTo>
                    <a:pt x="106" y="414"/>
                  </a:lnTo>
                  <a:lnTo>
                    <a:pt x="116" y="428"/>
                  </a:lnTo>
                  <a:lnTo>
                    <a:pt x="124" y="440"/>
                  </a:lnTo>
                  <a:lnTo>
                    <a:pt x="130" y="448"/>
                  </a:lnTo>
                  <a:lnTo>
                    <a:pt x="132" y="452"/>
                  </a:lnTo>
                  <a:lnTo>
                    <a:pt x="136" y="460"/>
                  </a:lnTo>
                  <a:lnTo>
                    <a:pt x="140" y="466"/>
                  </a:lnTo>
                  <a:lnTo>
                    <a:pt x="146" y="472"/>
                  </a:lnTo>
                  <a:lnTo>
                    <a:pt x="150" y="476"/>
                  </a:lnTo>
                  <a:lnTo>
                    <a:pt x="152" y="478"/>
                  </a:lnTo>
                  <a:lnTo>
                    <a:pt x="154" y="478"/>
                  </a:lnTo>
                  <a:lnTo>
                    <a:pt x="154" y="486"/>
                  </a:lnTo>
                  <a:lnTo>
                    <a:pt x="152" y="496"/>
                  </a:lnTo>
                  <a:lnTo>
                    <a:pt x="150" y="508"/>
                  </a:lnTo>
                  <a:lnTo>
                    <a:pt x="148" y="516"/>
                  </a:lnTo>
                  <a:lnTo>
                    <a:pt x="146" y="520"/>
                  </a:lnTo>
                  <a:lnTo>
                    <a:pt x="146" y="526"/>
                  </a:lnTo>
                  <a:lnTo>
                    <a:pt x="146" y="532"/>
                  </a:lnTo>
                  <a:lnTo>
                    <a:pt x="148" y="536"/>
                  </a:lnTo>
                  <a:lnTo>
                    <a:pt x="150" y="538"/>
                  </a:lnTo>
                  <a:lnTo>
                    <a:pt x="150" y="540"/>
                  </a:lnTo>
                  <a:lnTo>
                    <a:pt x="156" y="542"/>
                  </a:lnTo>
                  <a:lnTo>
                    <a:pt x="160" y="548"/>
                  </a:lnTo>
                  <a:lnTo>
                    <a:pt x="164" y="552"/>
                  </a:lnTo>
                  <a:lnTo>
                    <a:pt x="166" y="558"/>
                  </a:lnTo>
                  <a:lnTo>
                    <a:pt x="168" y="562"/>
                  </a:lnTo>
                  <a:lnTo>
                    <a:pt x="170" y="568"/>
                  </a:lnTo>
                  <a:lnTo>
                    <a:pt x="172" y="570"/>
                  </a:lnTo>
                  <a:lnTo>
                    <a:pt x="172" y="572"/>
                  </a:lnTo>
                  <a:lnTo>
                    <a:pt x="188" y="584"/>
                  </a:lnTo>
                  <a:lnTo>
                    <a:pt x="200" y="594"/>
                  </a:lnTo>
                  <a:lnTo>
                    <a:pt x="210" y="598"/>
                  </a:lnTo>
                  <a:lnTo>
                    <a:pt x="214" y="600"/>
                  </a:lnTo>
                  <a:lnTo>
                    <a:pt x="220" y="606"/>
                  </a:lnTo>
                  <a:lnTo>
                    <a:pt x="224" y="612"/>
                  </a:lnTo>
                  <a:lnTo>
                    <a:pt x="228" y="618"/>
                  </a:lnTo>
                  <a:lnTo>
                    <a:pt x="230" y="622"/>
                  </a:lnTo>
                  <a:lnTo>
                    <a:pt x="230" y="626"/>
                  </a:lnTo>
                  <a:lnTo>
                    <a:pt x="230" y="626"/>
                  </a:lnTo>
                  <a:lnTo>
                    <a:pt x="592" y="626"/>
                  </a:lnTo>
                  <a:lnTo>
                    <a:pt x="604" y="636"/>
                  </a:lnTo>
                  <a:lnTo>
                    <a:pt x="628" y="638"/>
                  </a:lnTo>
                  <a:lnTo>
                    <a:pt x="630" y="642"/>
                  </a:lnTo>
                  <a:lnTo>
                    <a:pt x="634" y="644"/>
                  </a:lnTo>
                  <a:lnTo>
                    <a:pt x="638" y="646"/>
                  </a:lnTo>
                  <a:lnTo>
                    <a:pt x="642" y="646"/>
                  </a:lnTo>
                  <a:lnTo>
                    <a:pt x="644" y="646"/>
                  </a:lnTo>
                  <a:lnTo>
                    <a:pt x="646" y="646"/>
                  </a:lnTo>
                  <a:lnTo>
                    <a:pt x="652" y="644"/>
                  </a:lnTo>
                  <a:lnTo>
                    <a:pt x="658" y="642"/>
                  </a:lnTo>
                  <a:lnTo>
                    <a:pt x="662" y="640"/>
                  </a:lnTo>
                  <a:lnTo>
                    <a:pt x="666" y="638"/>
                  </a:lnTo>
                  <a:lnTo>
                    <a:pt x="668" y="636"/>
                  </a:lnTo>
                  <a:lnTo>
                    <a:pt x="668" y="634"/>
                  </a:lnTo>
                  <a:lnTo>
                    <a:pt x="682" y="632"/>
                  </a:lnTo>
                  <a:lnTo>
                    <a:pt x="694" y="634"/>
                  </a:lnTo>
                  <a:lnTo>
                    <a:pt x="702" y="638"/>
                  </a:lnTo>
                  <a:lnTo>
                    <a:pt x="706" y="644"/>
                  </a:lnTo>
                  <a:lnTo>
                    <a:pt x="708" y="646"/>
                  </a:lnTo>
                  <a:lnTo>
                    <a:pt x="716" y="646"/>
                  </a:lnTo>
                  <a:lnTo>
                    <a:pt x="720" y="648"/>
                  </a:lnTo>
                  <a:lnTo>
                    <a:pt x="724" y="650"/>
                  </a:lnTo>
                  <a:lnTo>
                    <a:pt x="726" y="652"/>
                  </a:lnTo>
                  <a:lnTo>
                    <a:pt x="726" y="654"/>
                  </a:lnTo>
                  <a:lnTo>
                    <a:pt x="726" y="656"/>
                  </a:lnTo>
                  <a:lnTo>
                    <a:pt x="724" y="658"/>
                  </a:lnTo>
                  <a:lnTo>
                    <a:pt x="724" y="660"/>
                  </a:lnTo>
                  <a:lnTo>
                    <a:pt x="724" y="660"/>
                  </a:lnTo>
                  <a:lnTo>
                    <a:pt x="726" y="668"/>
                  </a:lnTo>
                  <a:lnTo>
                    <a:pt x="728" y="674"/>
                  </a:lnTo>
                  <a:lnTo>
                    <a:pt x="730" y="674"/>
                  </a:lnTo>
                  <a:lnTo>
                    <a:pt x="734" y="674"/>
                  </a:lnTo>
                  <a:lnTo>
                    <a:pt x="738" y="674"/>
                  </a:lnTo>
                  <a:lnTo>
                    <a:pt x="744" y="674"/>
                  </a:lnTo>
                  <a:lnTo>
                    <a:pt x="748" y="674"/>
                  </a:lnTo>
                  <a:lnTo>
                    <a:pt x="752" y="672"/>
                  </a:lnTo>
                  <a:lnTo>
                    <a:pt x="756" y="672"/>
                  </a:lnTo>
                  <a:lnTo>
                    <a:pt x="762" y="672"/>
                  </a:lnTo>
                  <a:lnTo>
                    <a:pt x="768" y="674"/>
                  </a:lnTo>
                  <a:lnTo>
                    <a:pt x="772" y="676"/>
                  </a:lnTo>
                  <a:lnTo>
                    <a:pt x="776" y="678"/>
                  </a:lnTo>
                  <a:lnTo>
                    <a:pt x="780" y="682"/>
                  </a:lnTo>
                  <a:lnTo>
                    <a:pt x="784" y="684"/>
                  </a:lnTo>
                  <a:lnTo>
                    <a:pt x="788" y="688"/>
                  </a:lnTo>
                  <a:lnTo>
                    <a:pt x="790" y="690"/>
                  </a:lnTo>
                  <a:lnTo>
                    <a:pt x="790" y="692"/>
                  </a:lnTo>
                  <a:lnTo>
                    <a:pt x="788" y="694"/>
                  </a:lnTo>
                  <a:lnTo>
                    <a:pt x="788" y="694"/>
                  </a:lnTo>
                  <a:lnTo>
                    <a:pt x="790" y="698"/>
                  </a:lnTo>
                  <a:lnTo>
                    <a:pt x="790" y="698"/>
                  </a:lnTo>
                  <a:lnTo>
                    <a:pt x="788" y="700"/>
                  </a:lnTo>
                  <a:lnTo>
                    <a:pt x="786" y="702"/>
                  </a:lnTo>
                  <a:lnTo>
                    <a:pt x="784" y="704"/>
                  </a:lnTo>
                  <a:lnTo>
                    <a:pt x="780" y="704"/>
                  </a:lnTo>
                  <a:lnTo>
                    <a:pt x="778" y="702"/>
                  </a:lnTo>
                  <a:lnTo>
                    <a:pt x="774" y="702"/>
                  </a:lnTo>
                  <a:lnTo>
                    <a:pt x="772" y="702"/>
                  </a:lnTo>
                  <a:lnTo>
                    <a:pt x="770" y="702"/>
                  </a:lnTo>
                  <a:lnTo>
                    <a:pt x="764" y="696"/>
                  </a:lnTo>
                  <a:lnTo>
                    <a:pt x="764" y="696"/>
                  </a:lnTo>
                  <a:lnTo>
                    <a:pt x="766" y="700"/>
                  </a:lnTo>
                  <a:lnTo>
                    <a:pt x="766" y="702"/>
                  </a:lnTo>
                  <a:lnTo>
                    <a:pt x="768" y="706"/>
                  </a:lnTo>
                  <a:lnTo>
                    <a:pt x="766" y="712"/>
                  </a:lnTo>
                  <a:lnTo>
                    <a:pt x="766" y="716"/>
                  </a:lnTo>
                  <a:lnTo>
                    <a:pt x="762" y="718"/>
                  </a:lnTo>
                  <a:lnTo>
                    <a:pt x="760" y="718"/>
                  </a:lnTo>
                  <a:lnTo>
                    <a:pt x="756" y="720"/>
                  </a:lnTo>
                  <a:lnTo>
                    <a:pt x="752" y="722"/>
                  </a:lnTo>
                  <a:lnTo>
                    <a:pt x="750" y="724"/>
                  </a:lnTo>
                  <a:lnTo>
                    <a:pt x="750" y="726"/>
                  </a:lnTo>
                  <a:lnTo>
                    <a:pt x="752" y="728"/>
                  </a:lnTo>
                  <a:lnTo>
                    <a:pt x="752" y="730"/>
                  </a:lnTo>
                  <a:lnTo>
                    <a:pt x="752" y="732"/>
                  </a:lnTo>
                  <a:lnTo>
                    <a:pt x="752" y="730"/>
                  </a:lnTo>
                  <a:lnTo>
                    <a:pt x="754" y="730"/>
                  </a:lnTo>
                  <a:lnTo>
                    <a:pt x="754" y="730"/>
                  </a:lnTo>
                  <a:lnTo>
                    <a:pt x="756" y="732"/>
                  </a:lnTo>
                  <a:lnTo>
                    <a:pt x="758" y="736"/>
                  </a:lnTo>
                  <a:lnTo>
                    <a:pt x="756" y="738"/>
                  </a:lnTo>
                  <a:lnTo>
                    <a:pt x="756" y="740"/>
                  </a:lnTo>
                  <a:lnTo>
                    <a:pt x="754" y="740"/>
                  </a:lnTo>
                  <a:lnTo>
                    <a:pt x="752" y="742"/>
                  </a:lnTo>
                  <a:lnTo>
                    <a:pt x="752" y="742"/>
                  </a:lnTo>
                  <a:lnTo>
                    <a:pt x="750" y="744"/>
                  </a:lnTo>
                  <a:lnTo>
                    <a:pt x="748" y="746"/>
                  </a:lnTo>
                  <a:lnTo>
                    <a:pt x="748" y="746"/>
                  </a:lnTo>
                  <a:lnTo>
                    <a:pt x="752" y="746"/>
                  </a:lnTo>
                  <a:lnTo>
                    <a:pt x="754" y="746"/>
                  </a:lnTo>
                  <a:lnTo>
                    <a:pt x="760" y="744"/>
                  </a:lnTo>
                  <a:lnTo>
                    <a:pt x="764" y="740"/>
                  </a:lnTo>
                  <a:lnTo>
                    <a:pt x="768" y="736"/>
                  </a:lnTo>
                  <a:lnTo>
                    <a:pt x="770" y="734"/>
                  </a:lnTo>
                  <a:lnTo>
                    <a:pt x="770" y="730"/>
                  </a:lnTo>
                  <a:lnTo>
                    <a:pt x="772" y="728"/>
                  </a:lnTo>
                  <a:lnTo>
                    <a:pt x="774" y="724"/>
                  </a:lnTo>
                  <a:lnTo>
                    <a:pt x="776" y="722"/>
                  </a:lnTo>
                  <a:lnTo>
                    <a:pt x="782" y="722"/>
                  </a:lnTo>
                  <a:lnTo>
                    <a:pt x="788" y="722"/>
                  </a:lnTo>
                  <a:lnTo>
                    <a:pt x="794" y="722"/>
                  </a:lnTo>
                  <a:lnTo>
                    <a:pt x="798" y="722"/>
                  </a:lnTo>
                  <a:lnTo>
                    <a:pt x="802" y="722"/>
                  </a:lnTo>
                  <a:lnTo>
                    <a:pt x="802" y="722"/>
                  </a:lnTo>
                  <a:lnTo>
                    <a:pt x="800" y="722"/>
                  </a:lnTo>
                  <a:lnTo>
                    <a:pt x="798" y="720"/>
                  </a:lnTo>
                  <a:lnTo>
                    <a:pt x="798" y="718"/>
                  </a:lnTo>
                  <a:lnTo>
                    <a:pt x="798" y="714"/>
                  </a:lnTo>
                  <a:lnTo>
                    <a:pt x="800" y="712"/>
                  </a:lnTo>
                  <a:lnTo>
                    <a:pt x="804" y="708"/>
                  </a:lnTo>
                  <a:lnTo>
                    <a:pt x="806" y="704"/>
                  </a:lnTo>
                  <a:lnTo>
                    <a:pt x="810" y="700"/>
                  </a:lnTo>
                  <a:lnTo>
                    <a:pt x="814" y="698"/>
                  </a:lnTo>
                  <a:lnTo>
                    <a:pt x="820" y="696"/>
                  </a:lnTo>
                  <a:lnTo>
                    <a:pt x="826" y="696"/>
                  </a:lnTo>
                  <a:lnTo>
                    <a:pt x="832" y="696"/>
                  </a:lnTo>
                  <a:lnTo>
                    <a:pt x="838" y="696"/>
                  </a:lnTo>
                  <a:lnTo>
                    <a:pt x="840" y="698"/>
                  </a:lnTo>
                  <a:lnTo>
                    <a:pt x="842" y="698"/>
                  </a:lnTo>
                  <a:lnTo>
                    <a:pt x="846" y="700"/>
                  </a:lnTo>
                  <a:lnTo>
                    <a:pt x="848" y="700"/>
                  </a:lnTo>
                  <a:lnTo>
                    <a:pt x="850" y="702"/>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312" name="Freeform 373"/>
            <p:cNvSpPr/>
            <p:nvPr/>
          </p:nvSpPr>
          <p:spPr bwMode="gray">
            <a:xfrm>
              <a:off x="3313" y="1796"/>
              <a:ext cx="492" cy="498"/>
            </a:xfrm>
            <a:custGeom>
              <a:avLst/>
              <a:gdLst/>
              <a:ahLst/>
              <a:cxnLst>
                <a:cxn ang="0">
                  <a:pos x="318" y="44"/>
                </a:cxn>
                <a:cxn ang="0">
                  <a:pos x="282" y="40"/>
                </a:cxn>
                <a:cxn ang="0">
                  <a:pos x="262" y="32"/>
                </a:cxn>
                <a:cxn ang="0">
                  <a:pos x="242" y="24"/>
                </a:cxn>
                <a:cxn ang="0">
                  <a:pos x="230" y="28"/>
                </a:cxn>
                <a:cxn ang="0">
                  <a:pos x="220" y="32"/>
                </a:cxn>
                <a:cxn ang="0">
                  <a:pos x="176" y="4"/>
                </a:cxn>
                <a:cxn ang="0">
                  <a:pos x="118" y="12"/>
                </a:cxn>
                <a:cxn ang="0">
                  <a:pos x="100" y="14"/>
                </a:cxn>
                <a:cxn ang="0">
                  <a:pos x="68" y="60"/>
                </a:cxn>
                <a:cxn ang="0">
                  <a:pos x="18" y="98"/>
                </a:cxn>
                <a:cxn ang="0">
                  <a:pos x="60" y="144"/>
                </a:cxn>
                <a:cxn ang="0">
                  <a:pos x="58" y="178"/>
                </a:cxn>
                <a:cxn ang="0">
                  <a:pos x="8" y="182"/>
                </a:cxn>
                <a:cxn ang="0">
                  <a:pos x="62" y="228"/>
                </a:cxn>
                <a:cxn ang="0">
                  <a:pos x="86" y="220"/>
                </a:cxn>
                <a:cxn ang="0">
                  <a:pos x="86" y="236"/>
                </a:cxn>
                <a:cxn ang="0">
                  <a:pos x="76" y="260"/>
                </a:cxn>
                <a:cxn ang="0">
                  <a:pos x="52" y="284"/>
                </a:cxn>
                <a:cxn ang="0">
                  <a:pos x="18" y="308"/>
                </a:cxn>
                <a:cxn ang="0">
                  <a:pos x="28" y="328"/>
                </a:cxn>
                <a:cxn ang="0">
                  <a:pos x="38" y="352"/>
                </a:cxn>
                <a:cxn ang="0">
                  <a:pos x="68" y="362"/>
                </a:cxn>
                <a:cxn ang="0">
                  <a:pos x="74" y="386"/>
                </a:cxn>
                <a:cxn ang="0">
                  <a:pos x="92" y="382"/>
                </a:cxn>
                <a:cxn ang="0">
                  <a:pos x="102" y="394"/>
                </a:cxn>
                <a:cxn ang="0">
                  <a:pos x="124" y="390"/>
                </a:cxn>
                <a:cxn ang="0">
                  <a:pos x="138" y="384"/>
                </a:cxn>
                <a:cxn ang="0">
                  <a:pos x="104" y="434"/>
                </a:cxn>
                <a:cxn ang="0">
                  <a:pos x="68" y="464"/>
                </a:cxn>
                <a:cxn ang="0">
                  <a:pos x="86" y="466"/>
                </a:cxn>
                <a:cxn ang="0">
                  <a:pos x="160" y="412"/>
                </a:cxn>
                <a:cxn ang="0">
                  <a:pos x="186" y="390"/>
                </a:cxn>
                <a:cxn ang="0">
                  <a:pos x="178" y="374"/>
                </a:cxn>
                <a:cxn ang="0">
                  <a:pos x="206" y="326"/>
                </a:cxn>
                <a:cxn ang="0">
                  <a:pos x="250" y="322"/>
                </a:cxn>
                <a:cxn ang="0">
                  <a:pos x="212" y="346"/>
                </a:cxn>
                <a:cxn ang="0">
                  <a:pos x="206" y="364"/>
                </a:cxn>
                <a:cxn ang="0">
                  <a:pos x="220" y="376"/>
                </a:cxn>
                <a:cxn ang="0">
                  <a:pos x="246" y="356"/>
                </a:cxn>
                <a:cxn ang="0">
                  <a:pos x="254" y="338"/>
                </a:cxn>
                <a:cxn ang="0">
                  <a:pos x="274" y="338"/>
                </a:cxn>
                <a:cxn ang="0">
                  <a:pos x="312" y="354"/>
                </a:cxn>
                <a:cxn ang="0">
                  <a:pos x="350" y="368"/>
                </a:cxn>
                <a:cxn ang="0">
                  <a:pos x="372" y="372"/>
                </a:cxn>
                <a:cxn ang="0">
                  <a:pos x="426" y="388"/>
                </a:cxn>
                <a:cxn ang="0">
                  <a:pos x="452" y="428"/>
                </a:cxn>
                <a:cxn ang="0">
                  <a:pos x="462" y="454"/>
                </a:cxn>
                <a:cxn ang="0">
                  <a:pos x="472" y="462"/>
                </a:cxn>
                <a:cxn ang="0">
                  <a:pos x="480" y="474"/>
                </a:cxn>
                <a:cxn ang="0">
                  <a:pos x="480" y="496"/>
                </a:cxn>
                <a:cxn ang="0">
                  <a:pos x="490" y="456"/>
                </a:cxn>
                <a:cxn ang="0">
                  <a:pos x="462" y="418"/>
                </a:cxn>
                <a:cxn ang="0">
                  <a:pos x="416" y="368"/>
                </a:cxn>
                <a:cxn ang="0">
                  <a:pos x="378" y="362"/>
                </a:cxn>
              </a:cxnLst>
              <a:rect l="0" t="0" r="r" b="b"/>
              <a:pathLst>
                <a:path w="492" h="498">
                  <a:moveTo>
                    <a:pt x="338" y="50"/>
                  </a:moveTo>
                  <a:lnTo>
                    <a:pt x="336" y="48"/>
                  </a:lnTo>
                  <a:lnTo>
                    <a:pt x="334" y="46"/>
                  </a:lnTo>
                  <a:lnTo>
                    <a:pt x="332" y="46"/>
                  </a:lnTo>
                  <a:lnTo>
                    <a:pt x="328" y="44"/>
                  </a:lnTo>
                  <a:lnTo>
                    <a:pt x="324" y="44"/>
                  </a:lnTo>
                  <a:lnTo>
                    <a:pt x="318" y="44"/>
                  </a:lnTo>
                  <a:lnTo>
                    <a:pt x="310" y="48"/>
                  </a:lnTo>
                  <a:lnTo>
                    <a:pt x="310" y="48"/>
                  </a:lnTo>
                  <a:lnTo>
                    <a:pt x="306" y="48"/>
                  </a:lnTo>
                  <a:lnTo>
                    <a:pt x="300" y="48"/>
                  </a:lnTo>
                  <a:lnTo>
                    <a:pt x="294" y="46"/>
                  </a:lnTo>
                  <a:lnTo>
                    <a:pt x="288" y="44"/>
                  </a:lnTo>
                  <a:lnTo>
                    <a:pt x="282" y="40"/>
                  </a:lnTo>
                  <a:lnTo>
                    <a:pt x="282" y="40"/>
                  </a:lnTo>
                  <a:lnTo>
                    <a:pt x="280" y="40"/>
                  </a:lnTo>
                  <a:lnTo>
                    <a:pt x="276" y="40"/>
                  </a:lnTo>
                  <a:lnTo>
                    <a:pt x="272" y="40"/>
                  </a:lnTo>
                  <a:lnTo>
                    <a:pt x="268" y="38"/>
                  </a:lnTo>
                  <a:lnTo>
                    <a:pt x="264" y="36"/>
                  </a:lnTo>
                  <a:lnTo>
                    <a:pt x="262" y="32"/>
                  </a:lnTo>
                  <a:lnTo>
                    <a:pt x="260" y="30"/>
                  </a:lnTo>
                  <a:lnTo>
                    <a:pt x="258" y="30"/>
                  </a:lnTo>
                  <a:lnTo>
                    <a:pt x="254" y="28"/>
                  </a:lnTo>
                  <a:lnTo>
                    <a:pt x="250" y="26"/>
                  </a:lnTo>
                  <a:lnTo>
                    <a:pt x="246" y="26"/>
                  </a:lnTo>
                  <a:lnTo>
                    <a:pt x="244" y="26"/>
                  </a:lnTo>
                  <a:lnTo>
                    <a:pt x="242" y="24"/>
                  </a:lnTo>
                  <a:lnTo>
                    <a:pt x="240" y="24"/>
                  </a:lnTo>
                  <a:lnTo>
                    <a:pt x="236" y="22"/>
                  </a:lnTo>
                  <a:lnTo>
                    <a:pt x="234" y="20"/>
                  </a:lnTo>
                  <a:lnTo>
                    <a:pt x="230" y="22"/>
                  </a:lnTo>
                  <a:lnTo>
                    <a:pt x="230" y="22"/>
                  </a:lnTo>
                  <a:lnTo>
                    <a:pt x="228" y="26"/>
                  </a:lnTo>
                  <a:lnTo>
                    <a:pt x="230" y="28"/>
                  </a:lnTo>
                  <a:lnTo>
                    <a:pt x="230" y="30"/>
                  </a:lnTo>
                  <a:lnTo>
                    <a:pt x="230" y="34"/>
                  </a:lnTo>
                  <a:lnTo>
                    <a:pt x="230" y="36"/>
                  </a:lnTo>
                  <a:lnTo>
                    <a:pt x="230" y="36"/>
                  </a:lnTo>
                  <a:lnTo>
                    <a:pt x="228" y="36"/>
                  </a:lnTo>
                  <a:lnTo>
                    <a:pt x="224" y="36"/>
                  </a:lnTo>
                  <a:lnTo>
                    <a:pt x="220" y="32"/>
                  </a:lnTo>
                  <a:lnTo>
                    <a:pt x="216" y="28"/>
                  </a:lnTo>
                  <a:lnTo>
                    <a:pt x="212" y="24"/>
                  </a:lnTo>
                  <a:lnTo>
                    <a:pt x="208" y="20"/>
                  </a:lnTo>
                  <a:lnTo>
                    <a:pt x="198" y="16"/>
                  </a:lnTo>
                  <a:lnTo>
                    <a:pt x="188" y="10"/>
                  </a:lnTo>
                  <a:lnTo>
                    <a:pt x="180" y="6"/>
                  </a:lnTo>
                  <a:lnTo>
                    <a:pt x="176" y="4"/>
                  </a:lnTo>
                  <a:lnTo>
                    <a:pt x="172" y="4"/>
                  </a:lnTo>
                  <a:lnTo>
                    <a:pt x="164" y="0"/>
                  </a:lnTo>
                  <a:lnTo>
                    <a:pt x="150" y="0"/>
                  </a:lnTo>
                  <a:lnTo>
                    <a:pt x="134" y="4"/>
                  </a:lnTo>
                  <a:lnTo>
                    <a:pt x="128" y="8"/>
                  </a:lnTo>
                  <a:lnTo>
                    <a:pt x="122" y="10"/>
                  </a:lnTo>
                  <a:lnTo>
                    <a:pt x="118" y="12"/>
                  </a:lnTo>
                  <a:lnTo>
                    <a:pt x="116" y="12"/>
                  </a:lnTo>
                  <a:lnTo>
                    <a:pt x="114" y="12"/>
                  </a:lnTo>
                  <a:lnTo>
                    <a:pt x="112" y="12"/>
                  </a:lnTo>
                  <a:lnTo>
                    <a:pt x="110" y="12"/>
                  </a:lnTo>
                  <a:lnTo>
                    <a:pt x="108" y="12"/>
                  </a:lnTo>
                  <a:lnTo>
                    <a:pt x="104" y="12"/>
                  </a:lnTo>
                  <a:lnTo>
                    <a:pt x="100" y="14"/>
                  </a:lnTo>
                  <a:lnTo>
                    <a:pt x="94" y="16"/>
                  </a:lnTo>
                  <a:lnTo>
                    <a:pt x="88" y="20"/>
                  </a:lnTo>
                  <a:lnTo>
                    <a:pt x="86" y="22"/>
                  </a:lnTo>
                  <a:lnTo>
                    <a:pt x="84" y="28"/>
                  </a:lnTo>
                  <a:lnTo>
                    <a:pt x="80" y="36"/>
                  </a:lnTo>
                  <a:lnTo>
                    <a:pt x="74" y="48"/>
                  </a:lnTo>
                  <a:lnTo>
                    <a:pt x="68" y="60"/>
                  </a:lnTo>
                  <a:lnTo>
                    <a:pt x="58" y="70"/>
                  </a:lnTo>
                  <a:lnTo>
                    <a:pt x="50" y="74"/>
                  </a:lnTo>
                  <a:lnTo>
                    <a:pt x="38" y="76"/>
                  </a:lnTo>
                  <a:lnTo>
                    <a:pt x="28" y="78"/>
                  </a:lnTo>
                  <a:lnTo>
                    <a:pt x="20" y="84"/>
                  </a:lnTo>
                  <a:lnTo>
                    <a:pt x="18" y="92"/>
                  </a:lnTo>
                  <a:lnTo>
                    <a:pt x="18" y="98"/>
                  </a:lnTo>
                  <a:lnTo>
                    <a:pt x="20" y="102"/>
                  </a:lnTo>
                  <a:lnTo>
                    <a:pt x="22" y="106"/>
                  </a:lnTo>
                  <a:lnTo>
                    <a:pt x="26" y="110"/>
                  </a:lnTo>
                  <a:lnTo>
                    <a:pt x="32" y="114"/>
                  </a:lnTo>
                  <a:lnTo>
                    <a:pt x="38" y="120"/>
                  </a:lnTo>
                  <a:lnTo>
                    <a:pt x="48" y="130"/>
                  </a:lnTo>
                  <a:lnTo>
                    <a:pt x="60" y="144"/>
                  </a:lnTo>
                  <a:lnTo>
                    <a:pt x="70" y="156"/>
                  </a:lnTo>
                  <a:lnTo>
                    <a:pt x="76" y="168"/>
                  </a:lnTo>
                  <a:lnTo>
                    <a:pt x="72" y="178"/>
                  </a:lnTo>
                  <a:lnTo>
                    <a:pt x="68" y="180"/>
                  </a:lnTo>
                  <a:lnTo>
                    <a:pt x="64" y="180"/>
                  </a:lnTo>
                  <a:lnTo>
                    <a:pt x="62" y="180"/>
                  </a:lnTo>
                  <a:lnTo>
                    <a:pt x="58" y="178"/>
                  </a:lnTo>
                  <a:lnTo>
                    <a:pt x="54" y="176"/>
                  </a:lnTo>
                  <a:lnTo>
                    <a:pt x="52" y="172"/>
                  </a:lnTo>
                  <a:lnTo>
                    <a:pt x="50" y="170"/>
                  </a:lnTo>
                  <a:lnTo>
                    <a:pt x="46" y="168"/>
                  </a:lnTo>
                  <a:lnTo>
                    <a:pt x="34" y="168"/>
                  </a:lnTo>
                  <a:lnTo>
                    <a:pt x="20" y="172"/>
                  </a:lnTo>
                  <a:lnTo>
                    <a:pt x="8" y="182"/>
                  </a:lnTo>
                  <a:lnTo>
                    <a:pt x="2" y="192"/>
                  </a:lnTo>
                  <a:lnTo>
                    <a:pt x="0" y="200"/>
                  </a:lnTo>
                  <a:lnTo>
                    <a:pt x="0" y="208"/>
                  </a:lnTo>
                  <a:lnTo>
                    <a:pt x="8" y="216"/>
                  </a:lnTo>
                  <a:lnTo>
                    <a:pt x="26" y="226"/>
                  </a:lnTo>
                  <a:lnTo>
                    <a:pt x="44" y="232"/>
                  </a:lnTo>
                  <a:lnTo>
                    <a:pt x="62" y="228"/>
                  </a:lnTo>
                  <a:lnTo>
                    <a:pt x="64" y="228"/>
                  </a:lnTo>
                  <a:lnTo>
                    <a:pt x="66" y="226"/>
                  </a:lnTo>
                  <a:lnTo>
                    <a:pt x="70" y="224"/>
                  </a:lnTo>
                  <a:lnTo>
                    <a:pt x="74" y="222"/>
                  </a:lnTo>
                  <a:lnTo>
                    <a:pt x="78" y="222"/>
                  </a:lnTo>
                  <a:lnTo>
                    <a:pt x="82" y="220"/>
                  </a:lnTo>
                  <a:lnTo>
                    <a:pt x="86" y="220"/>
                  </a:lnTo>
                  <a:lnTo>
                    <a:pt x="88" y="222"/>
                  </a:lnTo>
                  <a:lnTo>
                    <a:pt x="90" y="224"/>
                  </a:lnTo>
                  <a:lnTo>
                    <a:pt x="88" y="226"/>
                  </a:lnTo>
                  <a:lnTo>
                    <a:pt x="86" y="228"/>
                  </a:lnTo>
                  <a:lnTo>
                    <a:pt x="86" y="230"/>
                  </a:lnTo>
                  <a:lnTo>
                    <a:pt x="84" y="234"/>
                  </a:lnTo>
                  <a:lnTo>
                    <a:pt x="86" y="236"/>
                  </a:lnTo>
                  <a:lnTo>
                    <a:pt x="88" y="240"/>
                  </a:lnTo>
                  <a:lnTo>
                    <a:pt x="90" y="242"/>
                  </a:lnTo>
                  <a:lnTo>
                    <a:pt x="92" y="246"/>
                  </a:lnTo>
                  <a:lnTo>
                    <a:pt x="92" y="248"/>
                  </a:lnTo>
                  <a:lnTo>
                    <a:pt x="90" y="252"/>
                  </a:lnTo>
                  <a:lnTo>
                    <a:pt x="86" y="256"/>
                  </a:lnTo>
                  <a:lnTo>
                    <a:pt x="76" y="260"/>
                  </a:lnTo>
                  <a:lnTo>
                    <a:pt x="64" y="266"/>
                  </a:lnTo>
                  <a:lnTo>
                    <a:pt x="56" y="274"/>
                  </a:lnTo>
                  <a:lnTo>
                    <a:pt x="52" y="284"/>
                  </a:lnTo>
                  <a:lnTo>
                    <a:pt x="54" y="284"/>
                  </a:lnTo>
                  <a:lnTo>
                    <a:pt x="54" y="284"/>
                  </a:lnTo>
                  <a:lnTo>
                    <a:pt x="54" y="284"/>
                  </a:lnTo>
                  <a:lnTo>
                    <a:pt x="52" y="284"/>
                  </a:lnTo>
                  <a:lnTo>
                    <a:pt x="52" y="286"/>
                  </a:lnTo>
                  <a:lnTo>
                    <a:pt x="48" y="288"/>
                  </a:lnTo>
                  <a:lnTo>
                    <a:pt x="44" y="290"/>
                  </a:lnTo>
                  <a:lnTo>
                    <a:pt x="36" y="296"/>
                  </a:lnTo>
                  <a:lnTo>
                    <a:pt x="28" y="300"/>
                  </a:lnTo>
                  <a:lnTo>
                    <a:pt x="22" y="304"/>
                  </a:lnTo>
                  <a:lnTo>
                    <a:pt x="18" y="308"/>
                  </a:lnTo>
                  <a:lnTo>
                    <a:pt x="16" y="312"/>
                  </a:lnTo>
                  <a:lnTo>
                    <a:pt x="14" y="316"/>
                  </a:lnTo>
                  <a:lnTo>
                    <a:pt x="16" y="320"/>
                  </a:lnTo>
                  <a:lnTo>
                    <a:pt x="22" y="324"/>
                  </a:lnTo>
                  <a:lnTo>
                    <a:pt x="22" y="326"/>
                  </a:lnTo>
                  <a:lnTo>
                    <a:pt x="24" y="326"/>
                  </a:lnTo>
                  <a:lnTo>
                    <a:pt x="28" y="328"/>
                  </a:lnTo>
                  <a:lnTo>
                    <a:pt x="34" y="330"/>
                  </a:lnTo>
                  <a:lnTo>
                    <a:pt x="38" y="332"/>
                  </a:lnTo>
                  <a:lnTo>
                    <a:pt x="38" y="332"/>
                  </a:lnTo>
                  <a:lnTo>
                    <a:pt x="38" y="336"/>
                  </a:lnTo>
                  <a:lnTo>
                    <a:pt x="38" y="340"/>
                  </a:lnTo>
                  <a:lnTo>
                    <a:pt x="38" y="346"/>
                  </a:lnTo>
                  <a:lnTo>
                    <a:pt x="38" y="352"/>
                  </a:lnTo>
                  <a:lnTo>
                    <a:pt x="42" y="358"/>
                  </a:lnTo>
                  <a:lnTo>
                    <a:pt x="48" y="362"/>
                  </a:lnTo>
                  <a:lnTo>
                    <a:pt x="50" y="362"/>
                  </a:lnTo>
                  <a:lnTo>
                    <a:pt x="54" y="362"/>
                  </a:lnTo>
                  <a:lnTo>
                    <a:pt x="58" y="362"/>
                  </a:lnTo>
                  <a:lnTo>
                    <a:pt x="64" y="362"/>
                  </a:lnTo>
                  <a:lnTo>
                    <a:pt x="68" y="362"/>
                  </a:lnTo>
                  <a:lnTo>
                    <a:pt x="68" y="364"/>
                  </a:lnTo>
                  <a:lnTo>
                    <a:pt x="70" y="366"/>
                  </a:lnTo>
                  <a:lnTo>
                    <a:pt x="70" y="370"/>
                  </a:lnTo>
                  <a:lnTo>
                    <a:pt x="72" y="374"/>
                  </a:lnTo>
                  <a:lnTo>
                    <a:pt x="74" y="380"/>
                  </a:lnTo>
                  <a:lnTo>
                    <a:pt x="74" y="386"/>
                  </a:lnTo>
                  <a:lnTo>
                    <a:pt x="74" y="386"/>
                  </a:lnTo>
                  <a:lnTo>
                    <a:pt x="76" y="388"/>
                  </a:lnTo>
                  <a:lnTo>
                    <a:pt x="80" y="388"/>
                  </a:lnTo>
                  <a:lnTo>
                    <a:pt x="82" y="388"/>
                  </a:lnTo>
                  <a:lnTo>
                    <a:pt x="86" y="386"/>
                  </a:lnTo>
                  <a:lnTo>
                    <a:pt x="90" y="382"/>
                  </a:lnTo>
                  <a:lnTo>
                    <a:pt x="90" y="382"/>
                  </a:lnTo>
                  <a:lnTo>
                    <a:pt x="92" y="382"/>
                  </a:lnTo>
                  <a:lnTo>
                    <a:pt x="94" y="382"/>
                  </a:lnTo>
                  <a:lnTo>
                    <a:pt x="96" y="382"/>
                  </a:lnTo>
                  <a:lnTo>
                    <a:pt x="98" y="384"/>
                  </a:lnTo>
                  <a:lnTo>
                    <a:pt x="98" y="388"/>
                  </a:lnTo>
                  <a:lnTo>
                    <a:pt x="100" y="390"/>
                  </a:lnTo>
                  <a:lnTo>
                    <a:pt x="100" y="392"/>
                  </a:lnTo>
                  <a:lnTo>
                    <a:pt x="102" y="394"/>
                  </a:lnTo>
                  <a:lnTo>
                    <a:pt x="104" y="396"/>
                  </a:lnTo>
                  <a:lnTo>
                    <a:pt x="106" y="398"/>
                  </a:lnTo>
                  <a:lnTo>
                    <a:pt x="110" y="398"/>
                  </a:lnTo>
                  <a:lnTo>
                    <a:pt x="116" y="396"/>
                  </a:lnTo>
                  <a:lnTo>
                    <a:pt x="120" y="392"/>
                  </a:lnTo>
                  <a:lnTo>
                    <a:pt x="122" y="392"/>
                  </a:lnTo>
                  <a:lnTo>
                    <a:pt x="124" y="390"/>
                  </a:lnTo>
                  <a:lnTo>
                    <a:pt x="126" y="388"/>
                  </a:lnTo>
                  <a:lnTo>
                    <a:pt x="128" y="384"/>
                  </a:lnTo>
                  <a:lnTo>
                    <a:pt x="130" y="382"/>
                  </a:lnTo>
                  <a:lnTo>
                    <a:pt x="134" y="380"/>
                  </a:lnTo>
                  <a:lnTo>
                    <a:pt x="136" y="380"/>
                  </a:lnTo>
                  <a:lnTo>
                    <a:pt x="138" y="380"/>
                  </a:lnTo>
                  <a:lnTo>
                    <a:pt x="138" y="384"/>
                  </a:lnTo>
                  <a:lnTo>
                    <a:pt x="138" y="388"/>
                  </a:lnTo>
                  <a:lnTo>
                    <a:pt x="136" y="396"/>
                  </a:lnTo>
                  <a:lnTo>
                    <a:pt x="132" y="408"/>
                  </a:lnTo>
                  <a:lnTo>
                    <a:pt x="126" y="418"/>
                  </a:lnTo>
                  <a:lnTo>
                    <a:pt x="122" y="420"/>
                  </a:lnTo>
                  <a:lnTo>
                    <a:pt x="114" y="426"/>
                  </a:lnTo>
                  <a:lnTo>
                    <a:pt x="104" y="434"/>
                  </a:lnTo>
                  <a:lnTo>
                    <a:pt x="94" y="444"/>
                  </a:lnTo>
                  <a:lnTo>
                    <a:pt x="86" y="454"/>
                  </a:lnTo>
                  <a:lnTo>
                    <a:pt x="84" y="456"/>
                  </a:lnTo>
                  <a:lnTo>
                    <a:pt x="82" y="456"/>
                  </a:lnTo>
                  <a:lnTo>
                    <a:pt x="78" y="458"/>
                  </a:lnTo>
                  <a:lnTo>
                    <a:pt x="74" y="462"/>
                  </a:lnTo>
                  <a:lnTo>
                    <a:pt x="68" y="464"/>
                  </a:lnTo>
                  <a:lnTo>
                    <a:pt x="64" y="470"/>
                  </a:lnTo>
                  <a:lnTo>
                    <a:pt x="62" y="474"/>
                  </a:lnTo>
                  <a:lnTo>
                    <a:pt x="64" y="474"/>
                  </a:lnTo>
                  <a:lnTo>
                    <a:pt x="66" y="472"/>
                  </a:lnTo>
                  <a:lnTo>
                    <a:pt x="72" y="470"/>
                  </a:lnTo>
                  <a:lnTo>
                    <a:pt x="78" y="468"/>
                  </a:lnTo>
                  <a:lnTo>
                    <a:pt x="86" y="466"/>
                  </a:lnTo>
                  <a:lnTo>
                    <a:pt x="94" y="464"/>
                  </a:lnTo>
                  <a:lnTo>
                    <a:pt x="106" y="458"/>
                  </a:lnTo>
                  <a:lnTo>
                    <a:pt x="120" y="450"/>
                  </a:lnTo>
                  <a:lnTo>
                    <a:pt x="134" y="436"/>
                  </a:lnTo>
                  <a:lnTo>
                    <a:pt x="148" y="424"/>
                  </a:lnTo>
                  <a:lnTo>
                    <a:pt x="160" y="412"/>
                  </a:lnTo>
                  <a:lnTo>
                    <a:pt x="160" y="412"/>
                  </a:lnTo>
                  <a:lnTo>
                    <a:pt x="164" y="410"/>
                  </a:lnTo>
                  <a:lnTo>
                    <a:pt x="168" y="408"/>
                  </a:lnTo>
                  <a:lnTo>
                    <a:pt x="172" y="404"/>
                  </a:lnTo>
                  <a:lnTo>
                    <a:pt x="176" y="402"/>
                  </a:lnTo>
                  <a:lnTo>
                    <a:pt x="180" y="398"/>
                  </a:lnTo>
                  <a:lnTo>
                    <a:pt x="184" y="394"/>
                  </a:lnTo>
                  <a:lnTo>
                    <a:pt x="186" y="390"/>
                  </a:lnTo>
                  <a:lnTo>
                    <a:pt x="184" y="386"/>
                  </a:lnTo>
                  <a:lnTo>
                    <a:pt x="182" y="382"/>
                  </a:lnTo>
                  <a:lnTo>
                    <a:pt x="180" y="382"/>
                  </a:lnTo>
                  <a:lnTo>
                    <a:pt x="178" y="380"/>
                  </a:lnTo>
                  <a:lnTo>
                    <a:pt x="178" y="378"/>
                  </a:lnTo>
                  <a:lnTo>
                    <a:pt x="176" y="376"/>
                  </a:lnTo>
                  <a:lnTo>
                    <a:pt x="178" y="374"/>
                  </a:lnTo>
                  <a:lnTo>
                    <a:pt x="182" y="372"/>
                  </a:lnTo>
                  <a:lnTo>
                    <a:pt x="184" y="368"/>
                  </a:lnTo>
                  <a:lnTo>
                    <a:pt x="188" y="360"/>
                  </a:lnTo>
                  <a:lnTo>
                    <a:pt x="194" y="350"/>
                  </a:lnTo>
                  <a:lnTo>
                    <a:pt x="200" y="340"/>
                  </a:lnTo>
                  <a:lnTo>
                    <a:pt x="204" y="328"/>
                  </a:lnTo>
                  <a:lnTo>
                    <a:pt x="206" y="326"/>
                  </a:lnTo>
                  <a:lnTo>
                    <a:pt x="214" y="322"/>
                  </a:lnTo>
                  <a:lnTo>
                    <a:pt x="226" y="318"/>
                  </a:lnTo>
                  <a:lnTo>
                    <a:pt x="244" y="318"/>
                  </a:lnTo>
                  <a:lnTo>
                    <a:pt x="244" y="318"/>
                  </a:lnTo>
                  <a:lnTo>
                    <a:pt x="246" y="320"/>
                  </a:lnTo>
                  <a:lnTo>
                    <a:pt x="248" y="322"/>
                  </a:lnTo>
                  <a:lnTo>
                    <a:pt x="250" y="322"/>
                  </a:lnTo>
                  <a:lnTo>
                    <a:pt x="252" y="324"/>
                  </a:lnTo>
                  <a:lnTo>
                    <a:pt x="252" y="326"/>
                  </a:lnTo>
                  <a:lnTo>
                    <a:pt x="248" y="328"/>
                  </a:lnTo>
                  <a:lnTo>
                    <a:pt x="244" y="328"/>
                  </a:lnTo>
                  <a:lnTo>
                    <a:pt x="232" y="332"/>
                  </a:lnTo>
                  <a:lnTo>
                    <a:pt x="220" y="336"/>
                  </a:lnTo>
                  <a:lnTo>
                    <a:pt x="212" y="346"/>
                  </a:lnTo>
                  <a:lnTo>
                    <a:pt x="212" y="348"/>
                  </a:lnTo>
                  <a:lnTo>
                    <a:pt x="212" y="350"/>
                  </a:lnTo>
                  <a:lnTo>
                    <a:pt x="210" y="354"/>
                  </a:lnTo>
                  <a:lnTo>
                    <a:pt x="208" y="358"/>
                  </a:lnTo>
                  <a:lnTo>
                    <a:pt x="206" y="360"/>
                  </a:lnTo>
                  <a:lnTo>
                    <a:pt x="206" y="362"/>
                  </a:lnTo>
                  <a:lnTo>
                    <a:pt x="206" y="364"/>
                  </a:lnTo>
                  <a:lnTo>
                    <a:pt x="206" y="366"/>
                  </a:lnTo>
                  <a:lnTo>
                    <a:pt x="206" y="370"/>
                  </a:lnTo>
                  <a:lnTo>
                    <a:pt x="208" y="372"/>
                  </a:lnTo>
                  <a:lnTo>
                    <a:pt x="208" y="376"/>
                  </a:lnTo>
                  <a:lnTo>
                    <a:pt x="212" y="376"/>
                  </a:lnTo>
                  <a:lnTo>
                    <a:pt x="214" y="376"/>
                  </a:lnTo>
                  <a:lnTo>
                    <a:pt x="220" y="376"/>
                  </a:lnTo>
                  <a:lnTo>
                    <a:pt x="220" y="374"/>
                  </a:lnTo>
                  <a:lnTo>
                    <a:pt x="224" y="372"/>
                  </a:lnTo>
                  <a:lnTo>
                    <a:pt x="228" y="370"/>
                  </a:lnTo>
                  <a:lnTo>
                    <a:pt x="232" y="368"/>
                  </a:lnTo>
                  <a:lnTo>
                    <a:pt x="236" y="364"/>
                  </a:lnTo>
                  <a:lnTo>
                    <a:pt x="242" y="360"/>
                  </a:lnTo>
                  <a:lnTo>
                    <a:pt x="246" y="356"/>
                  </a:lnTo>
                  <a:lnTo>
                    <a:pt x="248" y="354"/>
                  </a:lnTo>
                  <a:lnTo>
                    <a:pt x="250" y="350"/>
                  </a:lnTo>
                  <a:lnTo>
                    <a:pt x="250" y="348"/>
                  </a:lnTo>
                  <a:lnTo>
                    <a:pt x="250" y="346"/>
                  </a:lnTo>
                  <a:lnTo>
                    <a:pt x="252" y="344"/>
                  </a:lnTo>
                  <a:lnTo>
                    <a:pt x="252" y="340"/>
                  </a:lnTo>
                  <a:lnTo>
                    <a:pt x="254" y="338"/>
                  </a:lnTo>
                  <a:lnTo>
                    <a:pt x="256" y="334"/>
                  </a:lnTo>
                  <a:lnTo>
                    <a:pt x="258" y="334"/>
                  </a:lnTo>
                  <a:lnTo>
                    <a:pt x="262" y="332"/>
                  </a:lnTo>
                  <a:lnTo>
                    <a:pt x="266" y="334"/>
                  </a:lnTo>
                  <a:lnTo>
                    <a:pt x="270" y="338"/>
                  </a:lnTo>
                  <a:lnTo>
                    <a:pt x="272" y="338"/>
                  </a:lnTo>
                  <a:lnTo>
                    <a:pt x="274" y="338"/>
                  </a:lnTo>
                  <a:lnTo>
                    <a:pt x="280" y="338"/>
                  </a:lnTo>
                  <a:lnTo>
                    <a:pt x="284" y="340"/>
                  </a:lnTo>
                  <a:lnTo>
                    <a:pt x="290" y="342"/>
                  </a:lnTo>
                  <a:lnTo>
                    <a:pt x="294" y="346"/>
                  </a:lnTo>
                  <a:lnTo>
                    <a:pt x="296" y="350"/>
                  </a:lnTo>
                  <a:lnTo>
                    <a:pt x="300" y="352"/>
                  </a:lnTo>
                  <a:lnTo>
                    <a:pt x="312" y="354"/>
                  </a:lnTo>
                  <a:lnTo>
                    <a:pt x="330" y="358"/>
                  </a:lnTo>
                  <a:lnTo>
                    <a:pt x="332" y="358"/>
                  </a:lnTo>
                  <a:lnTo>
                    <a:pt x="336" y="358"/>
                  </a:lnTo>
                  <a:lnTo>
                    <a:pt x="340" y="362"/>
                  </a:lnTo>
                  <a:lnTo>
                    <a:pt x="344" y="364"/>
                  </a:lnTo>
                  <a:lnTo>
                    <a:pt x="348" y="370"/>
                  </a:lnTo>
                  <a:lnTo>
                    <a:pt x="350" y="368"/>
                  </a:lnTo>
                  <a:lnTo>
                    <a:pt x="350" y="366"/>
                  </a:lnTo>
                  <a:lnTo>
                    <a:pt x="354" y="364"/>
                  </a:lnTo>
                  <a:lnTo>
                    <a:pt x="356" y="362"/>
                  </a:lnTo>
                  <a:lnTo>
                    <a:pt x="360" y="362"/>
                  </a:lnTo>
                  <a:lnTo>
                    <a:pt x="364" y="362"/>
                  </a:lnTo>
                  <a:lnTo>
                    <a:pt x="366" y="366"/>
                  </a:lnTo>
                  <a:lnTo>
                    <a:pt x="372" y="372"/>
                  </a:lnTo>
                  <a:lnTo>
                    <a:pt x="380" y="382"/>
                  </a:lnTo>
                  <a:lnTo>
                    <a:pt x="390" y="392"/>
                  </a:lnTo>
                  <a:lnTo>
                    <a:pt x="398" y="402"/>
                  </a:lnTo>
                  <a:lnTo>
                    <a:pt x="406" y="408"/>
                  </a:lnTo>
                  <a:lnTo>
                    <a:pt x="408" y="410"/>
                  </a:lnTo>
                  <a:lnTo>
                    <a:pt x="424" y="386"/>
                  </a:lnTo>
                  <a:lnTo>
                    <a:pt x="426" y="388"/>
                  </a:lnTo>
                  <a:lnTo>
                    <a:pt x="432" y="398"/>
                  </a:lnTo>
                  <a:lnTo>
                    <a:pt x="438" y="408"/>
                  </a:lnTo>
                  <a:lnTo>
                    <a:pt x="442" y="418"/>
                  </a:lnTo>
                  <a:lnTo>
                    <a:pt x="444" y="418"/>
                  </a:lnTo>
                  <a:lnTo>
                    <a:pt x="446" y="420"/>
                  </a:lnTo>
                  <a:lnTo>
                    <a:pt x="448" y="424"/>
                  </a:lnTo>
                  <a:lnTo>
                    <a:pt x="452" y="428"/>
                  </a:lnTo>
                  <a:lnTo>
                    <a:pt x="456" y="432"/>
                  </a:lnTo>
                  <a:lnTo>
                    <a:pt x="458" y="436"/>
                  </a:lnTo>
                  <a:lnTo>
                    <a:pt x="458" y="436"/>
                  </a:lnTo>
                  <a:lnTo>
                    <a:pt x="458" y="440"/>
                  </a:lnTo>
                  <a:lnTo>
                    <a:pt x="458" y="444"/>
                  </a:lnTo>
                  <a:lnTo>
                    <a:pt x="460" y="450"/>
                  </a:lnTo>
                  <a:lnTo>
                    <a:pt x="462" y="454"/>
                  </a:lnTo>
                  <a:lnTo>
                    <a:pt x="466" y="458"/>
                  </a:lnTo>
                  <a:lnTo>
                    <a:pt x="466" y="460"/>
                  </a:lnTo>
                  <a:lnTo>
                    <a:pt x="466" y="460"/>
                  </a:lnTo>
                  <a:lnTo>
                    <a:pt x="466" y="462"/>
                  </a:lnTo>
                  <a:lnTo>
                    <a:pt x="468" y="462"/>
                  </a:lnTo>
                  <a:lnTo>
                    <a:pt x="470" y="462"/>
                  </a:lnTo>
                  <a:lnTo>
                    <a:pt x="472" y="462"/>
                  </a:lnTo>
                  <a:lnTo>
                    <a:pt x="476" y="458"/>
                  </a:lnTo>
                  <a:lnTo>
                    <a:pt x="476" y="458"/>
                  </a:lnTo>
                  <a:lnTo>
                    <a:pt x="476" y="460"/>
                  </a:lnTo>
                  <a:lnTo>
                    <a:pt x="478" y="460"/>
                  </a:lnTo>
                  <a:lnTo>
                    <a:pt x="478" y="464"/>
                  </a:lnTo>
                  <a:lnTo>
                    <a:pt x="478" y="468"/>
                  </a:lnTo>
                  <a:lnTo>
                    <a:pt x="480" y="474"/>
                  </a:lnTo>
                  <a:lnTo>
                    <a:pt x="478" y="474"/>
                  </a:lnTo>
                  <a:lnTo>
                    <a:pt x="478" y="476"/>
                  </a:lnTo>
                  <a:lnTo>
                    <a:pt x="476" y="480"/>
                  </a:lnTo>
                  <a:lnTo>
                    <a:pt x="476" y="484"/>
                  </a:lnTo>
                  <a:lnTo>
                    <a:pt x="476" y="488"/>
                  </a:lnTo>
                  <a:lnTo>
                    <a:pt x="478" y="494"/>
                  </a:lnTo>
                  <a:lnTo>
                    <a:pt x="480" y="496"/>
                  </a:lnTo>
                  <a:lnTo>
                    <a:pt x="484" y="498"/>
                  </a:lnTo>
                  <a:lnTo>
                    <a:pt x="486" y="494"/>
                  </a:lnTo>
                  <a:lnTo>
                    <a:pt x="488" y="486"/>
                  </a:lnTo>
                  <a:lnTo>
                    <a:pt x="490" y="474"/>
                  </a:lnTo>
                  <a:lnTo>
                    <a:pt x="492" y="464"/>
                  </a:lnTo>
                  <a:lnTo>
                    <a:pt x="492" y="456"/>
                  </a:lnTo>
                  <a:lnTo>
                    <a:pt x="490" y="456"/>
                  </a:lnTo>
                  <a:lnTo>
                    <a:pt x="488" y="454"/>
                  </a:lnTo>
                  <a:lnTo>
                    <a:pt x="484" y="450"/>
                  </a:lnTo>
                  <a:lnTo>
                    <a:pt x="478" y="444"/>
                  </a:lnTo>
                  <a:lnTo>
                    <a:pt x="474" y="438"/>
                  </a:lnTo>
                  <a:lnTo>
                    <a:pt x="470" y="430"/>
                  </a:lnTo>
                  <a:lnTo>
                    <a:pt x="468" y="426"/>
                  </a:lnTo>
                  <a:lnTo>
                    <a:pt x="462" y="418"/>
                  </a:lnTo>
                  <a:lnTo>
                    <a:pt x="454" y="406"/>
                  </a:lnTo>
                  <a:lnTo>
                    <a:pt x="444" y="392"/>
                  </a:lnTo>
                  <a:lnTo>
                    <a:pt x="434" y="380"/>
                  </a:lnTo>
                  <a:lnTo>
                    <a:pt x="426" y="370"/>
                  </a:lnTo>
                  <a:lnTo>
                    <a:pt x="420" y="366"/>
                  </a:lnTo>
                  <a:lnTo>
                    <a:pt x="418" y="366"/>
                  </a:lnTo>
                  <a:lnTo>
                    <a:pt x="416" y="368"/>
                  </a:lnTo>
                  <a:lnTo>
                    <a:pt x="412" y="372"/>
                  </a:lnTo>
                  <a:lnTo>
                    <a:pt x="408" y="374"/>
                  </a:lnTo>
                  <a:lnTo>
                    <a:pt x="402" y="378"/>
                  </a:lnTo>
                  <a:lnTo>
                    <a:pt x="398" y="378"/>
                  </a:lnTo>
                  <a:lnTo>
                    <a:pt x="396" y="376"/>
                  </a:lnTo>
                  <a:lnTo>
                    <a:pt x="388" y="370"/>
                  </a:lnTo>
                  <a:lnTo>
                    <a:pt x="378" y="362"/>
                  </a:lnTo>
                  <a:lnTo>
                    <a:pt x="368" y="354"/>
                  </a:lnTo>
                  <a:lnTo>
                    <a:pt x="358" y="348"/>
                  </a:lnTo>
                  <a:lnTo>
                    <a:pt x="350" y="342"/>
                  </a:lnTo>
                  <a:lnTo>
                    <a:pt x="338" y="342"/>
                  </a:lnTo>
                  <a:lnTo>
                    <a:pt x="338" y="50"/>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313" name="Freeform 374"/>
            <p:cNvSpPr/>
            <p:nvPr/>
          </p:nvSpPr>
          <p:spPr bwMode="gray">
            <a:xfrm>
              <a:off x="3863" y="2400"/>
              <a:ext cx="738" cy="404"/>
            </a:xfrm>
            <a:custGeom>
              <a:avLst/>
              <a:gdLst/>
              <a:ahLst/>
              <a:cxnLst>
                <a:cxn ang="0">
                  <a:pos x="704" y="42"/>
                </a:cxn>
                <a:cxn ang="0">
                  <a:pos x="724" y="30"/>
                </a:cxn>
                <a:cxn ang="0">
                  <a:pos x="724" y="64"/>
                </a:cxn>
                <a:cxn ang="0">
                  <a:pos x="738" y="74"/>
                </a:cxn>
                <a:cxn ang="0">
                  <a:pos x="726" y="82"/>
                </a:cxn>
                <a:cxn ang="0">
                  <a:pos x="702" y="96"/>
                </a:cxn>
                <a:cxn ang="0">
                  <a:pos x="684" y="114"/>
                </a:cxn>
                <a:cxn ang="0">
                  <a:pos x="688" y="126"/>
                </a:cxn>
                <a:cxn ang="0">
                  <a:pos x="696" y="136"/>
                </a:cxn>
                <a:cxn ang="0">
                  <a:pos x="668" y="140"/>
                </a:cxn>
                <a:cxn ang="0">
                  <a:pos x="644" y="142"/>
                </a:cxn>
                <a:cxn ang="0">
                  <a:pos x="646" y="162"/>
                </a:cxn>
                <a:cxn ang="0">
                  <a:pos x="642" y="192"/>
                </a:cxn>
                <a:cxn ang="0">
                  <a:pos x="630" y="184"/>
                </a:cxn>
                <a:cxn ang="0">
                  <a:pos x="622" y="186"/>
                </a:cxn>
                <a:cxn ang="0">
                  <a:pos x="626" y="204"/>
                </a:cxn>
                <a:cxn ang="0">
                  <a:pos x="616" y="218"/>
                </a:cxn>
                <a:cxn ang="0">
                  <a:pos x="624" y="234"/>
                </a:cxn>
                <a:cxn ang="0">
                  <a:pos x="610" y="240"/>
                </a:cxn>
                <a:cxn ang="0">
                  <a:pos x="556" y="296"/>
                </a:cxn>
                <a:cxn ang="0">
                  <a:pos x="550" y="320"/>
                </a:cxn>
                <a:cxn ang="0">
                  <a:pos x="572" y="368"/>
                </a:cxn>
                <a:cxn ang="0">
                  <a:pos x="566" y="404"/>
                </a:cxn>
                <a:cxn ang="0">
                  <a:pos x="528" y="348"/>
                </a:cxn>
                <a:cxn ang="0">
                  <a:pos x="516" y="326"/>
                </a:cxn>
                <a:cxn ang="0">
                  <a:pos x="446" y="324"/>
                </a:cxn>
                <a:cxn ang="0">
                  <a:pos x="382" y="334"/>
                </a:cxn>
                <a:cxn ang="0">
                  <a:pos x="344" y="376"/>
                </a:cxn>
                <a:cxn ang="0">
                  <a:pos x="308" y="350"/>
                </a:cxn>
                <a:cxn ang="0">
                  <a:pos x="288" y="336"/>
                </a:cxn>
                <a:cxn ang="0">
                  <a:pos x="262" y="334"/>
                </a:cxn>
                <a:cxn ang="0">
                  <a:pos x="228" y="296"/>
                </a:cxn>
                <a:cxn ang="0">
                  <a:pos x="176" y="306"/>
                </a:cxn>
                <a:cxn ang="0">
                  <a:pos x="112" y="288"/>
                </a:cxn>
                <a:cxn ang="0">
                  <a:pos x="84" y="272"/>
                </a:cxn>
                <a:cxn ang="0">
                  <a:pos x="52" y="252"/>
                </a:cxn>
                <a:cxn ang="0">
                  <a:pos x="2" y="156"/>
                </a:cxn>
                <a:cxn ang="0">
                  <a:pos x="6" y="102"/>
                </a:cxn>
                <a:cxn ang="0">
                  <a:pos x="6" y="62"/>
                </a:cxn>
                <a:cxn ang="0">
                  <a:pos x="14" y="22"/>
                </a:cxn>
                <a:cxn ang="0">
                  <a:pos x="416" y="12"/>
                </a:cxn>
                <a:cxn ang="0">
                  <a:pos x="432" y="22"/>
                </a:cxn>
                <a:cxn ang="0">
                  <a:pos x="416" y="40"/>
                </a:cxn>
                <a:cxn ang="0">
                  <a:pos x="454" y="42"/>
                </a:cxn>
                <a:cxn ang="0">
                  <a:pos x="484" y="42"/>
                </a:cxn>
                <a:cxn ang="0">
                  <a:pos x="502" y="44"/>
                </a:cxn>
                <a:cxn ang="0">
                  <a:pos x="490" y="60"/>
                </a:cxn>
                <a:cxn ang="0">
                  <a:pos x="472" y="66"/>
                </a:cxn>
                <a:cxn ang="0">
                  <a:pos x="476" y="84"/>
                </a:cxn>
                <a:cxn ang="0">
                  <a:pos x="472" y="134"/>
                </a:cxn>
                <a:cxn ang="0">
                  <a:pos x="490" y="108"/>
                </a:cxn>
                <a:cxn ang="0">
                  <a:pos x="504" y="64"/>
                </a:cxn>
                <a:cxn ang="0">
                  <a:pos x="520" y="64"/>
                </a:cxn>
                <a:cxn ang="0">
                  <a:pos x="518" y="90"/>
                </a:cxn>
                <a:cxn ang="0">
                  <a:pos x="530" y="92"/>
                </a:cxn>
                <a:cxn ang="0">
                  <a:pos x="536" y="120"/>
                </a:cxn>
                <a:cxn ang="0">
                  <a:pos x="546" y="128"/>
                </a:cxn>
                <a:cxn ang="0">
                  <a:pos x="586" y="114"/>
                </a:cxn>
                <a:cxn ang="0">
                  <a:pos x="596" y="94"/>
                </a:cxn>
                <a:cxn ang="0">
                  <a:pos x="634" y="82"/>
                </a:cxn>
              </a:cxnLst>
              <a:rect l="0" t="0" r="r" b="b"/>
              <a:pathLst>
                <a:path w="738" h="404">
                  <a:moveTo>
                    <a:pt x="640" y="76"/>
                  </a:moveTo>
                  <a:lnTo>
                    <a:pt x="650" y="64"/>
                  </a:lnTo>
                  <a:lnTo>
                    <a:pt x="664" y="58"/>
                  </a:lnTo>
                  <a:lnTo>
                    <a:pt x="680" y="54"/>
                  </a:lnTo>
                  <a:lnTo>
                    <a:pt x="694" y="52"/>
                  </a:lnTo>
                  <a:lnTo>
                    <a:pt x="698" y="52"/>
                  </a:lnTo>
                  <a:lnTo>
                    <a:pt x="704" y="42"/>
                  </a:lnTo>
                  <a:lnTo>
                    <a:pt x="708" y="36"/>
                  </a:lnTo>
                  <a:lnTo>
                    <a:pt x="712" y="32"/>
                  </a:lnTo>
                  <a:lnTo>
                    <a:pt x="716" y="30"/>
                  </a:lnTo>
                  <a:lnTo>
                    <a:pt x="720" y="28"/>
                  </a:lnTo>
                  <a:lnTo>
                    <a:pt x="722" y="28"/>
                  </a:lnTo>
                  <a:lnTo>
                    <a:pt x="724" y="30"/>
                  </a:lnTo>
                  <a:lnTo>
                    <a:pt x="724" y="30"/>
                  </a:lnTo>
                  <a:lnTo>
                    <a:pt x="726" y="30"/>
                  </a:lnTo>
                  <a:lnTo>
                    <a:pt x="732" y="32"/>
                  </a:lnTo>
                  <a:lnTo>
                    <a:pt x="734" y="40"/>
                  </a:lnTo>
                  <a:lnTo>
                    <a:pt x="732" y="48"/>
                  </a:lnTo>
                  <a:lnTo>
                    <a:pt x="728" y="56"/>
                  </a:lnTo>
                  <a:lnTo>
                    <a:pt x="726" y="62"/>
                  </a:lnTo>
                  <a:lnTo>
                    <a:pt x="724" y="64"/>
                  </a:lnTo>
                  <a:lnTo>
                    <a:pt x="724" y="64"/>
                  </a:lnTo>
                  <a:lnTo>
                    <a:pt x="726" y="66"/>
                  </a:lnTo>
                  <a:lnTo>
                    <a:pt x="728" y="68"/>
                  </a:lnTo>
                  <a:lnTo>
                    <a:pt x="732" y="70"/>
                  </a:lnTo>
                  <a:lnTo>
                    <a:pt x="734" y="72"/>
                  </a:lnTo>
                  <a:lnTo>
                    <a:pt x="738" y="74"/>
                  </a:lnTo>
                  <a:lnTo>
                    <a:pt x="738" y="74"/>
                  </a:lnTo>
                  <a:lnTo>
                    <a:pt x="738" y="74"/>
                  </a:lnTo>
                  <a:lnTo>
                    <a:pt x="738" y="76"/>
                  </a:lnTo>
                  <a:lnTo>
                    <a:pt x="736" y="76"/>
                  </a:lnTo>
                  <a:lnTo>
                    <a:pt x="734" y="78"/>
                  </a:lnTo>
                  <a:lnTo>
                    <a:pt x="730" y="80"/>
                  </a:lnTo>
                  <a:lnTo>
                    <a:pt x="730" y="82"/>
                  </a:lnTo>
                  <a:lnTo>
                    <a:pt x="726" y="82"/>
                  </a:lnTo>
                  <a:lnTo>
                    <a:pt x="722" y="84"/>
                  </a:lnTo>
                  <a:lnTo>
                    <a:pt x="718" y="86"/>
                  </a:lnTo>
                  <a:lnTo>
                    <a:pt x="712" y="86"/>
                  </a:lnTo>
                  <a:lnTo>
                    <a:pt x="708" y="88"/>
                  </a:lnTo>
                  <a:lnTo>
                    <a:pt x="706" y="90"/>
                  </a:lnTo>
                  <a:lnTo>
                    <a:pt x="704" y="92"/>
                  </a:lnTo>
                  <a:lnTo>
                    <a:pt x="702" y="96"/>
                  </a:lnTo>
                  <a:lnTo>
                    <a:pt x="698" y="100"/>
                  </a:lnTo>
                  <a:lnTo>
                    <a:pt x="696" y="104"/>
                  </a:lnTo>
                  <a:lnTo>
                    <a:pt x="692" y="106"/>
                  </a:lnTo>
                  <a:lnTo>
                    <a:pt x="692" y="108"/>
                  </a:lnTo>
                  <a:lnTo>
                    <a:pt x="690" y="108"/>
                  </a:lnTo>
                  <a:lnTo>
                    <a:pt x="688" y="110"/>
                  </a:lnTo>
                  <a:lnTo>
                    <a:pt x="684" y="114"/>
                  </a:lnTo>
                  <a:lnTo>
                    <a:pt x="682" y="116"/>
                  </a:lnTo>
                  <a:lnTo>
                    <a:pt x="680" y="118"/>
                  </a:lnTo>
                  <a:lnTo>
                    <a:pt x="680" y="122"/>
                  </a:lnTo>
                  <a:lnTo>
                    <a:pt x="680" y="124"/>
                  </a:lnTo>
                  <a:lnTo>
                    <a:pt x="684" y="124"/>
                  </a:lnTo>
                  <a:lnTo>
                    <a:pt x="686" y="124"/>
                  </a:lnTo>
                  <a:lnTo>
                    <a:pt x="688" y="126"/>
                  </a:lnTo>
                  <a:lnTo>
                    <a:pt x="692" y="126"/>
                  </a:lnTo>
                  <a:lnTo>
                    <a:pt x="694" y="126"/>
                  </a:lnTo>
                  <a:lnTo>
                    <a:pt x="698" y="128"/>
                  </a:lnTo>
                  <a:lnTo>
                    <a:pt x="700" y="130"/>
                  </a:lnTo>
                  <a:lnTo>
                    <a:pt x="702" y="132"/>
                  </a:lnTo>
                  <a:lnTo>
                    <a:pt x="700" y="134"/>
                  </a:lnTo>
                  <a:lnTo>
                    <a:pt x="696" y="136"/>
                  </a:lnTo>
                  <a:lnTo>
                    <a:pt x="692" y="138"/>
                  </a:lnTo>
                  <a:lnTo>
                    <a:pt x="688" y="138"/>
                  </a:lnTo>
                  <a:lnTo>
                    <a:pt x="682" y="138"/>
                  </a:lnTo>
                  <a:lnTo>
                    <a:pt x="676" y="138"/>
                  </a:lnTo>
                  <a:lnTo>
                    <a:pt x="676" y="138"/>
                  </a:lnTo>
                  <a:lnTo>
                    <a:pt x="672" y="138"/>
                  </a:lnTo>
                  <a:lnTo>
                    <a:pt x="668" y="140"/>
                  </a:lnTo>
                  <a:lnTo>
                    <a:pt x="662" y="142"/>
                  </a:lnTo>
                  <a:lnTo>
                    <a:pt x="656" y="142"/>
                  </a:lnTo>
                  <a:lnTo>
                    <a:pt x="650" y="142"/>
                  </a:lnTo>
                  <a:lnTo>
                    <a:pt x="646" y="140"/>
                  </a:lnTo>
                  <a:lnTo>
                    <a:pt x="646" y="142"/>
                  </a:lnTo>
                  <a:lnTo>
                    <a:pt x="644" y="142"/>
                  </a:lnTo>
                  <a:lnTo>
                    <a:pt x="644" y="142"/>
                  </a:lnTo>
                  <a:lnTo>
                    <a:pt x="642" y="144"/>
                  </a:lnTo>
                  <a:lnTo>
                    <a:pt x="642" y="146"/>
                  </a:lnTo>
                  <a:lnTo>
                    <a:pt x="642" y="150"/>
                  </a:lnTo>
                  <a:lnTo>
                    <a:pt x="646" y="152"/>
                  </a:lnTo>
                  <a:lnTo>
                    <a:pt x="646" y="154"/>
                  </a:lnTo>
                  <a:lnTo>
                    <a:pt x="646" y="158"/>
                  </a:lnTo>
                  <a:lnTo>
                    <a:pt x="646" y="162"/>
                  </a:lnTo>
                  <a:lnTo>
                    <a:pt x="646" y="168"/>
                  </a:lnTo>
                  <a:lnTo>
                    <a:pt x="646" y="174"/>
                  </a:lnTo>
                  <a:lnTo>
                    <a:pt x="646" y="178"/>
                  </a:lnTo>
                  <a:lnTo>
                    <a:pt x="646" y="182"/>
                  </a:lnTo>
                  <a:lnTo>
                    <a:pt x="644" y="186"/>
                  </a:lnTo>
                  <a:lnTo>
                    <a:pt x="644" y="190"/>
                  </a:lnTo>
                  <a:lnTo>
                    <a:pt x="642" y="192"/>
                  </a:lnTo>
                  <a:lnTo>
                    <a:pt x="640" y="194"/>
                  </a:lnTo>
                  <a:lnTo>
                    <a:pt x="638" y="192"/>
                  </a:lnTo>
                  <a:lnTo>
                    <a:pt x="638" y="188"/>
                  </a:lnTo>
                  <a:lnTo>
                    <a:pt x="638" y="184"/>
                  </a:lnTo>
                  <a:lnTo>
                    <a:pt x="638" y="184"/>
                  </a:lnTo>
                  <a:lnTo>
                    <a:pt x="634" y="176"/>
                  </a:lnTo>
                  <a:lnTo>
                    <a:pt x="630" y="184"/>
                  </a:lnTo>
                  <a:lnTo>
                    <a:pt x="620" y="176"/>
                  </a:lnTo>
                  <a:lnTo>
                    <a:pt x="620" y="176"/>
                  </a:lnTo>
                  <a:lnTo>
                    <a:pt x="620" y="178"/>
                  </a:lnTo>
                  <a:lnTo>
                    <a:pt x="620" y="178"/>
                  </a:lnTo>
                  <a:lnTo>
                    <a:pt x="620" y="180"/>
                  </a:lnTo>
                  <a:lnTo>
                    <a:pt x="620" y="182"/>
                  </a:lnTo>
                  <a:lnTo>
                    <a:pt x="622" y="186"/>
                  </a:lnTo>
                  <a:lnTo>
                    <a:pt x="622" y="186"/>
                  </a:lnTo>
                  <a:lnTo>
                    <a:pt x="624" y="188"/>
                  </a:lnTo>
                  <a:lnTo>
                    <a:pt x="626" y="192"/>
                  </a:lnTo>
                  <a:lnTo>
                    <a:pt x="628" y="196"/>
                  </a:lnTo>
                  <a:lnTo>
                    <a:pt x="628" y="202"/>
                  </a:lnTo>
                  <a:lnTo>
                    <a:pt x="626" y="202"/>
                  </a:lnTo>
                  <a:lnTo>
                    <a:pt x="626" y="204"/>
                  </a:lnTo>
                  <a:lnTo>
                    <a:pt x="624" y="204"/>
                  </a:lnTo>
                  <a:lnTo>
                    <a:pt x="620" y="206"/>
                  </a:lnTo>
                  <a:lnTo>
                    <a:pt x="612" y="206"/>
                  </a:lnTo>
                  <a:lnTo>
                    <a:pt x="612" y="208"/>
                  </a:lnTo>
                  <a:lnTo>
                    <a:pt x="614" y="210"/>
                  </a:lnTo>
                  <a:lnTo>
                    <a:pt x="614" y="214"/>
                  </a:lnTo>
                  <a:lnTo>
                    <a:pt x="616" y="218"/>
                  </a:lnTo>
                  <a:lnTo>
                    <a:pt x="618" y="226"/>
                  </a:lnTo>
                  <a:lnTo>
                    <a:pt x="618" y="226"/>
                  </a:lnTo>
                  <a:lnTo>
                    <a:pt x="620" y="228"/>
                  </a:lnTo>
                  <a:lnTo>
                    <a:pt x="622" y="228"/>
                  </a:lnTo>
                  <a:lnTo>
                    <a:pt x="624" y="230"/>
                  </a:lnTo>
                  <a:lnTo>
                    <a:pt x="624" y="232"/>
                  </a:lnTo>
                  <a:lnTo>
                    <a:pt x="624" y="234"/>
                  </a:lnTo>
                  <a:lnTo>
                    <a:pt x="622" y="234"/>
                  </a:lnTo>
                  <a:lnTo>
                    <a:pt x="618" y="236"/>
                  </a:lnTo>
                  <a:lnTo>
                    <a:pt x="618" y="236"/>
                  </a:lnTo>
                  <a:lnTo>
                    <a:pt x="616" y="236"/>
                  </a:lnTo>
                  <a:lnTo>
                    <a:pt x="614" y="236"/>
                  </a:lnTo>
                  <a:lnTo>
                    <a:pt x="612" y="238"/>
                  </a:lnTo>
                  <a:lnTo>
                    <a:pt x="610" y="240"/>
                  </a:lnTo>
                  <a:lnTo>
                    <a:pt x="610" y="246"/>
                  </a:lnTo>
                  <a:lnTo>
                    <a:pt x="606" y="250"/>
                  </a:lnTo>
                  <a:lnTo>
                    <a:pt x="602" y="252"/>
                  </a:lnTo>
                  <a:lnTo>
                    <a:pt x="594" y="260"/>
                  </a:lnTo>
                  <a:lnTo>
                    <a:pt x="582" y="270"/>
                  </a:lnTo>
                  <a:lnTo>
                    <a:pt x="570" y="284"/>
                  </a:lnTo>
                  <a:lnTo>
                    <a:pt x="556" y="296"/>
                  </a:lnTo>
                  <a:lnTo>
                    <a:pt x="556" y="296"/>
                  </a:lnTo>
                  <a:lnTo>
                    <a:pt x="554" y="300"/>
                  </a:lnTo>
                  <a:lnTo>
                    <a:pt x="552" y="304"/>
                  </a:lnTo>
                  <a:lnTo>
                    <a:pt x="552" y="308"/>
                  </a:lnTo>
                  <a:lnTo>
                    <a:pt x="550" y="316"/>
                  </a:lnTo>
                  <a:lnTo>
                    <a:pt x="550" y="316"/>
                  </a:lnTo>
                  <a:lnTo>
                    <a:pt x="550" y="320"/>
                  </a:lnTo>
                  <a:lnTo>
                    <a:pt x="550" y="324"/>
                  </a:lnTo>
                  <a:lnTo>
                    <a:pt x="552" y="332"/>
                  </a:lnTo>
                  <a:lnTo>
                    <a:pt x="554" y="338"/>
                  </a:lnTo>
                  <a:lnTo>
                    <a:pt x="558" y="346"/>
                  </a:lnTo>
                  <a:lnTo>
                    <a:pt x="560" y="348"/>
                  </a:lnTo>
                  <a:lnTo>
                    <a:pt x="566" y="356"/>
                  </a:lnTo>
                  <a:lnTo>
                    <a:pt x="572" y="368"/>
                  </a:lnTo>
                  <a:lnTo>
                    <a:pt x="574" y="382"/>
                  </a:lnTo>
                  <a:lnTo>
                    <a:pt x="572" y="398"/>
                  </a:lnTo>
                  <a:lnTo>
                    <a:pt x="572" y="400"/>
                  </a:lnTo>
                  <a:lnTo>
                    <a:pt x="570" y="400"/>
                  </a:lnTo>
                  <a:lnTo>
                    <a:pt x="570" y="402"/>
                  </a:lnTo>
                  <a:lnTo>
                    <a:pt x="568" y="404"/>
                  </a:lnTo>
                  <a:lnTo>
                    <a:pt x="566" y="404"/>
                  </a:lnTo>
                  <a:lnTo>
                    <a:pt x="562" y="404"/>
                  </a:lnTo>
                  <a:lnTo>
                    <a:pt x="558" y="400"/>
                  </a:lnTo>
                  <a:lnTo>
                    <a:pt x="554" y="394"/>
                  </a:lnTo>
                  <a:lnTo>
                    <a:pt x="550" y="392"/>
                  </a:lnTo>
                  <a:lnTo>
                    <a:pt x="542" y="384"/>
                  </a:lnTo>
                  <a:lnTo>
                    <a:pt x="532" y="368"/>
                  </a:lnTo>
                  <a:lnTo>
                    <a:pt x="528" y="348"/>
                  </a:lnTo>
                  <a:lnTo>
                    <a:pt x="528" y="346"/>
                  </a:lnTo>
                  <a:lnTo>
                    <a:pt x="528" y="344"/>
                  </a:lnTo>
                  <a:lnTo>
                    <a:pt x="528" y="340"/>
                  </a:lnTo>
                  <a:lnTo>
                    <a:pt x="526" y="336"/>
                  </a:lnTo>
                  <a:lnTo>
                    <a:pt x="524" y="332"/>
                  </a:lnTo>
                  <a:lnTo>
                    <a:pt x="520" y="330"/>
                  </a:lnTo>
                  <a:lnTo>
                    <a:pt x="516" y="326"/>
                  </a:lnTo>
                  <a:lnTo>
                    <a:pt x="510" y="326"/>
                  </a:lnTo>
                  <a:lnTo>
                    <a:pt x="504" y="324"/>
                  </a:lnTo>
                  <a:lnTo>
                    <a:pt x="490" y="324"/>
                  </a:lnTo>
                  <a:lnTo>
                    <a:pt x="472" y="322"/>
                  </a:lnTo>
                  <a:lnTo>
                    <a:pt x="456" y="322"/>
                  </a:lnTo>
                  <a:lnTo>
                    <a:pt x="446" y="324"/>
                  </a:lnTo>
                  <a:lnTo>
                    <a:pt x="446" y="324"/>
                  </a:lnTo>
                  <a:lnTo>
                    <a:pt x="444" y="328"/>
                  </a:lnTo>
                  <a:lnTo>
                    <a:pt x="438" y="330"/>
                  </a:lnTo>
                  <a:lnTo>
                    <a:pt x="426" y="332"/>
                  </a:lnTo>
                  <a:lnTo>
                    <a:pt x="406" y="332"/>
                  </a:lnTo>
                  <a:lnTo>
                    <a:pt x="402" y="332"/>
                  </a:lnTo>
                  <a:lnTo>
                    <a:pt x="394" y="332"/>
                  </a:lnTo>
                  <a:lnTo>
                    <a:pt x="382" y="334"/>
                  </a:lnTo>
                  <a:lnTo>
                    <a:pt x="372" y="340"/>
                  </a:lnTo>
                  <a:lnTo>
                    <a:pt x="354" y="348"/>
                  </a:lnTo>
                  <a:lnTo>
                    <a:pt x="342" y="366"/>
                  </a:lnTo>
                  <a:lnTo>
                    <a:pt x="342" y="368"/>
                  </a:lnTo>
                  <a:lnTo>
                    <a:pt x="344" y="370"/>
                  </a:lnTo>
                  <a:lnTo>
                    <a:pt x="344" y="372"/>
                  </a:lnTo>
                  <a:lnTo>
                    <a:pt x="344" y="376"/>
                  </a:lnTo>
                  <a:lnTo>
                    <a:pt x="344" y="378"/>
                  </a:lnTo>
                  <a:lnTo>
                    <a:pt x="344" y="382"/>
                  </a:lnTo>
                  <a:lnTo>
                    <a:pt x="340" y="382"/>
                  </a:lnTo>
                  <a:lnTo>
                    <a:pt x="338" y="382"/>
                  </a:lnTo>
                  <a:lnTo>
                    <a:pt x="330" y="376"/>
                  </a:lnTo>
                  <a:lnTo>
                    <a:pt x="320" y="366"/>
                  </a:lnTo>
                  <a:lnTo>
                    <a:pt x="308" y="350"/>
                  </a:lnTo>
                  <a:lnTo>
                    <a:pt x="308" y="350"/>
                  </a:lnTo>
                  <a:lnTo>
                    <a:pt x="306" y="348"/>
                  </a:lnTo>
                  <a:lnTo>
                    <a:pt x="304" y="344"/>
                  </a:lnTo>
                  <a:lnTo>
                    <a:pt x="300" y="342"/>
                  </a:lnTo>
                  <a:lnTo>
                    <a:pt x="296" y="338"/>
                  </a:lnTo>
                  <a:lnTo>
                    <a:pt x="292" y="336"/>
                  </a:lnTo>
                  <a:lnTo>
                    <a:pt x="288" y="336"/>
                  </a:lnTo>
                  <a:lnTo>
                    <a:pt x="286" y="338"/>
                  </a:lnTo>
                  <a:lnTo>
                    <a:pt x="284" y="338"/>
                  </a:lnTo>
                  <a:lnTo>
                    <a:pt x="282" y="340"/>
                  </a:lnTo>
                  <a:lnTo>
                    <a:pt x="278" y="340"/>
                  </a:lnTo>
                  <a:lnTo>
                    <a:pt x="272" y="340"/>
                  </a:lnTo>
                  <a:lnTo>
                    <a:pt x="266" y="336"/>
                  </a:lnTo>
                  <a:lnTo>
                    <a:pt x="262" y="334"/>
                  </a:lnTo>
                  <a:lnTo>
                    <a:pt x="254" y="328"/>
                  </a:lnTo>
                  <a:lnTo>
                    <a:pt x="246" y="316"/>
                  </a:lnTo>
                  <a:lnTo>
                    <a:pt x="242" y="300"/>
                  </a:lnTo>
                  <a:lnTo>
                    <a:pt x="240" y="298"/>
                  </a:lnTo>
                  <a:lnTo>
                    <a:pt x="238" y="298"/>
                  </a:lnTo>
                  <a:lnTo>
                    <a:pt x="234" y="296"/>
                  </a:lnTo>
                  <a:lnTo>
                    <a:pt x="228" y="296"/>
                  </a:lnTo>
                  <a:lnTo>
                    <a:pt x="224" y="296"/>
                  </a:lnTo>
                  <a:lnTo>
                    <a:pt x="218" y="296"/>
                  </a:lnTo>
                  <a:lnTo>
                    <a:pt x="214" y="300"/>
                  </a:lnTo>
                  <a:lnTo>
                    <a:pt x="210" y="302"/>
                  </a:lnTo>
                  <a:lnTo>
                    <a:pt x="198" y="306"/>
                  </a:lnTo>
                  <a:lnTo>
                    <a:pt x="180" y="306"/>
                  </a:lnTo>
                  <a:lnTo>
                    <a:pt x="176" y="306"/>
                  </a:lnTo>
                  <a:lnTo>
                    <a:pt x="166" y="304"/>
                  </a:lnTo>
                  <a:lnTo>
                    <a:pt x="152" y="300"/>
                  </a:lnTo>
                  <a:lnTo>
                    <a:pt x="140" y="296"/>
                  </a:lnTo>
                  <a:lnTo>
                    <a:pt x="130" y="290"/>
                  </a:lnTo>
                  <a:lnTo>
                    <a:pt x="128" y="288"/>
                  </a:lnTo>
                  <a:lnTo>
                    <a:pt x="124" y="286"/>
                  </a:lnTo>
                  <a:lnTo>
                    <a:pt x="112" y="288"/>
                  </a:lnTo>
                  <a:lnTo>
                    <a:pt x="98" y="296"/>
                  </a:lnTo>
                  <a:lnTo>
                    <a:pt x="96" y="294"/>
                  </a:lnTo>
                  <a:lnTo>
                    <a:pt x="96" y="292"/>
                  </a:lnTo>
                  <a:lnTo>
                    <a:pt x="94" y="288"/>
                  </a:lnTo>
                  <a:lnTo>
                    <a:pt x="90" y="282"/>
                  </a:lnTo>
                  <a:lnTo>
                    <a:pt x="88" y="276"/>
                  </a:lnTo>
                  <a:lnTo>
                    <a:pt x="84" y="272"/>
                  </a:lnTo>
                  <a:lnTo>
                    <a:pt x="80" y="268"/>
                  </a:lnTo>
                  <a:lnTo>
                    <a:pt x="74" y="266"/>
                  </a:lnTo>
                  <a:lnTo>
                    <a:pt x="74" y="266"/>
                  </a:lnTo>
                  <a:lnTo>
                    <a:pt x="70" y="264"/>
                  </a:lnTo>
                  <a:lnTo>
                    <a:pt x="66" y="262"/>
                  </a:lnTo>
                  <a:lnTo>
                    <a:pt x="60" y="258"/>
                  </a:lnTo>
                  <a:lnTo>
                    <a:pt x="52" y="252"/>
                  </a:lnTo>
                  <a:lnTo>
                    <a:pt x="46" y="242"/>
                  </a:lnTo>
                  <a:lnTo>
                    <a:pt x="42" y="240"/>
                  </a:lnTo>
                  <a:lnTo>
                    <a:pt x="36" y="230"/>
                  </a:lnTo>
                  <a:lnTo>
                    <a:pt x="26" y="216"/>
                  </a:lnTo>
                  <a:lnTo>
                    <a:pt x="16" y="200"/>
                  </a:lnTo>
                  <a:lnTo>
                    <a:pt x="8" y="180"/>
                  </a:lnTo>
                  <a:lnTo>
                    <a:pt x="2" y="156"/>
                  </a:lnTo>
                  <a:lnTo>
                    <a:pt x="2" y="152"/>
                  </a:lnTo>
                  <a:lnTo>
                    <a:pt x="0" y="140"/>
                  </a:lnTo>
                  <a:lnTo>
                    <a:pt x="0" y="124"/>
                  </a:lnTo>
                  <a:lnTo>
                    <a:pt x="0" y="110"/>
                  </a:lnTo>
                  <a:lnTo>
                    <a:pt x="4" y="104"/>
                  </a:lnTo>
                  <a:lnTo>
                    <a:pt x="6" y="102"/>
                  </a:lnTo>
                  <a:lnTo>
                    <a:pt x="6" y="102"/>
                  </a:lnTo>
                  <a:lnTo>
                    <a:pt x="8" y="100"/>
                  </a:lnTo>
                  <a:lnTo>
                    <a:pt x="10" y="96"/>
                  </a:lnTo>
                  <a:lnTo>
                    <a:pt x="10" y="92"/>
                  </a:lnTo>
                  <a:lnTo>
                    <a:pt x="10" y="86"/>
                  </a:lnTo>
                  <a:lnTo>
                    <a:pt x="8" y="80"/>
                  </a:lnTo>
                  <a:lnTo>
                    <a:pt x="8" y="76"/>
                  </a:lnTo>
                  <a:lnTo>
                    <a:pt x="6" y="62"/>
                  </a:lnTo>
                  <a:lnTo>
                    <a:pt x="6" y="46"/>
                  </a:lnTo>
                  <a:lnTo>
                    <a:pt x="4" y="30"/>
                  </a:lnTo>
                  <a:lnTo>
                    <a:pt x="4" y="20"/>
                  </a:lnTo>
                  <a:lnTo>
                    <a:pt x="6" y="20"/>
                  </a:lnTo>
                  <a:lnTo>
                    <a:pt x="8" y="20"/>
                  </a:lnTo>
                  <a:lnTo>
                    <a:pt x="10" y="22"/>
                  </a:lnTo>
                  <a:lnTo>
                    <a:pt x="14" y="22"/>
                  </a:lnTo>
                  <a:lnTo>
                    <a:pt x="16" y="20"/>
                  </a:lnTo>
                  <a:lnTo>
                    <a:pt x="18" y="18"/>
                  </a:lnTo>
                  <a:lnTo>
                    <a:pt x="18" y="14"/>
                  </a:lnTo>
                  <a:lnTo>
                    <a:pt x="18" y="0"/>
                  </a:lnTo>
                  <a:lnTo>
                    <a:pt x="380" y="0"/>
                  </a:lnTo>
                  <a:lnTo>
                    <a:pt x="392" y="10"/>
                  </a:lnTo>
                  <a:lnTo>
                    <a:pt x="416" y="12"/>
                  </a:lnTo>
                  <a:lnTo>
                    <a:pt x="418" y="16"/>
                  </a:lnTo>
                  <a:lnTo>
                    <a:pt x="422" y="18"/>
                  </a:lnTo>
                  <a:lnTo>
                    <a:pt x="426" y="20"/>
                  </a:lnTo>
                  <a:lnTo>
                    <a:pt x="430" y="20"/>
                  </a:lnTo>
                  <a:lnTo>
                    <a:pt x="432" y="20"/>
                  </a:lnTo>
                  <a:lnTo>
                    <a:pt x="434" y="20"/>
                  </a:lnTo>
                  <a:lnTo>
                    <a:pt x="432" y="22"/>
                  </a:lnTo>
                  <a:lnTo>
                    <a:pt x="432" y="24"/>
                  </a:lnTo>
                  <a:lnTo>
                    <a:pt x="428" y="28"/>
                  </a:lnTo>
                  <a:lnTo>
                    <a:pt x="424" y="32"/>
                  </a:lnTo>
                  <a:lnTo>
                    <a:pt x="422" y="34"/>
                  </a:lnTo>
                  <a:lnTo>
                    <a:pt x="420" y="36"/>
                  </a:lnTo>
                  <a:lnTo>
                    <a:pt x="416" y="38"/>
                  </a:lnTo>
                  <a:lnTo>
                    <a:pt x="416" y="40"/>
                  </a:lnTo>
                  <a:lnTo>
                    <a:pt x="416" y="42"/>
                  </a:lnTo>
                  <a:lnTo>
                    <a:pt x="418" y="42"/>
                  </a:lnTo>
                  <a:lnTo>
                    <a:pt x="422" y="44"/>
                  </a:lnTo>
                  <a:lnTo>
                    <a:pt x="428" y="44"/>
                  </a:lnTo>
                  <a:lnTo>
                    <a:pt x="432" y="44"/>
                  </a:lnTo>
                  <a:lnTo>
                    <a:pt x="442" y="44"/>
                  </a:lnTo>
                  <a:lnTo>
                    <a:pt x="454" y="42"/>
                  </a:lnTo>
                  <a:lnTo>
                    <a:pt x="464" y="38"/>
                  </a:lnTo>
                  <a:lnTo>
                    <a:pt x="464" y="38"/>
                  </a:lnTo>
                  <a:lnTo>
                    <a:pt x="466" y="40"/>
                  </a:lnTo>
                  <a:lnTo>
                    <a:pt x="468" y="40"/>
                  </a:lnTo>
                  <a:lnTo>
                    <a:pt x="470" y="42"/>
                  </a:lnTo>
                  <a:lnTo>
                    <a:pt x="476" y="42"/>
                  </a:lnTo>
                  <a:lnTo>
                    <a:pt x="484" y="42"/>
                  </a:lnTo>
                  <a:lnTo>
                    <a:pt x="484" y="42"/>
                  </a:lnTo>
                  <a:lnTo>
                    <a:pt x="486" y="42"/>
                  </a:lnTo>
                  <a:lnTo>
                    <a:pt x="490" y="40"/>
                  </a:lnTo>
                  <a:lnTo>
                    <a:pt x="492" y="40"/>
                  </a:lnTo>
                  <a:lnTo>
                    <a:pt x="496" y="40"/>
                  </a:lnTo>
                  <a:lnTo>
                    <a:pt x="500" y="42"/>
                  </a:lnTo>
                  <a:lnTo>
                    <a:pt x="502" y="44"/>
                  </a:lnTo>
                  <a:lnTo>
                    <a:pt x="502" y="46"/>
                  </a:lnTo>
                  <a:lnTo>
                    <a:pt x="502" y="48"/>
                  </a:lnTo>
                  <a:lnTo>
                    <a:pt x="502" y="50"/>
                  </a:lnTo>
                  <a:lnTo>
                    <a:pt x="502" y="52"/>
                  </a:lnTo>
                  <a:lnTo>
                    <a:pt x="498" y="56"/>
                  </a:lnTo>
                  <a:lnTo>
                    <a:pt x="496" y="58"/>
                  </a:lnTo>
                  <a:lnTo>
                    <a:pt x="490" y="60"/>
                  </a:lnTo>
                  <a:lnTo>
                    <a:pt x="490" y="58"/>
                  </a:lnTo>
                  <a:lnTo>
                    <a:pt x="488" y="58"/>
                  </a:lnTo>
                  <a:lnTo>
                    <a:pt x="484" y="58"/>
                  </a:lnTo>
                  <a:lnTo>
                    <a:pt x="482" y="58"/>
                  </a:lnTo>
                  <a:lnTo>
                    <a:pt x="478" y="58"/>
                  </a:lnTo>
                  <a:lnTo>
                    <a:pt x="476" y="62"/>
                  </a:lnTo>
                  <a:lnTo>
                    <a:pt x="472" y="66"/>
                  </a:lnTo>
                  <a:lnTo>
                    <a:pt x="470" y="72"/>
                  </a:lnTo>
                  <a:lnTo>
                    <a:pt x="472" y="72"/>
                  </a:lnTo>
                  <a:lnTo>
                    <a:pt x="472" y="72"/>
                  </a:lnTo>
                  <a:lnTo>
                    <a:pt x="474" y="74"/>
                  </a:lnTo>
                  <a:lnTo>
                    <a:pt x="476" y="76"/>
                  </a:lnTo>
                  <a:lnTo>
                    <a:pt x="476" y="80"/>
                  </a:lnTo>
                  <a:lnTo>
                    <a:pt x="476" y="84"/>
                  </a:lnTo>
                  <a:lnTo>
                    <a:pt x="474" y="90"/>
                  </a:lnTo>
                  <a:lnTo>
                    <a:pt x="472" y="92"/>
                  </a:lnTo>
                  <a:lnTo>
                    <a:pt x="470" y="102"/>
                  </a:lnTo>
                  <a:lnTo>
                    <a:pt x="468" y="114"/>
                  </a:lnTo>
                  <a:lnTo>
                    <a:pt x="468" y="126"/>
                  </a:lnTo>
                  <a:lnTo>
                    <a:pt x="472" y="134"/>
                  </a:lnTo>
                  <a:lnTo>
                    <a:pt x="472" y="134"/>
                  </a:lnTo>
                  <a:lnTo>
                    <a:pt x="474" y="134"/>
                  </a:lnTo>
                  <a:lnTo>
                    <a:pt x="478" y="132"/>
                  </a:lnTo>
                  <a:lnTo>
                    <a:pt x="480" y="130"/>
                  </a:lnTo>
                  <a:lnTo>
                    <a:pt x="484" y="126"/>
                  </a:lnTo>
                  <a:lnTo>
                    <a:pt x="486" y="122"/>
                  </a:lnTo>
                  <a:lnTo>
                    <a:pt x="488" y="116"/>
                  </a:lnTo>
                  <a:lnTo>
                    <a:pt x="490" y="108"/>
                  </a:lnTo>
                  <a:lnTo>
                    <a:pt x="494" y="82"/>
                  </a:lnTo>
                  <a:lnTo>
                    <a:pt x="500" y="78"/>
                  </a:lnTo>
                  <a:lnTo>
                    <a:pt x="500" y="78"/>
                  </a:lnTo>
                  <a:lnTo>
                    <a:pt x="500" y="74"/>
                  </a:lnTo>
                  <a:lnTo>
                    <a:pt x="500" y="72"/>
                  </a:lnTo>
                  <a:lnTo>
                    <a:pt x="502" y="68"/>
                  </a:lnTo>
                  <a:lnTo>
                    <a:pt x="504" y="64"/>
                  </a:lnTo>
                  <a:lnTo>
                    <a:pt x="506" y="62"/>
                  </a:lnTo>
                  <a:lnTo>
                    <a:pt x="508" y="62"/>
                  </a:lnTo>
                  <a:lnTo>
                    <a:pt x="508" y="62"/>
                  </a:lnTo>
                  <a:lnTo>
                    <a:pt x="510" y="62"/>
                  </a:lnTo>
                  <a:lnTo>
                    <a:pt x="514" y="62"/>
                  </a:lnTo>
                  <a:lnTo>
                    <a:pt x="516" y="64"/>
                  </a:lnTo>
                  <a:lnTo>
                    <a:pt x="520" y="64"/>
                  </a:lnTo>
                  <a:lnTo>
                    <a:pt x="522" y="68"/>
                  </a:lnTo>
                  <a:lnTo>
                    <a:pt x="524" y="72"/>
                  </a:lnTo>
                  <a:lnTo>
                    <a:pt x="524" y="76"/>
                  </a:lnTo>
                  <a:lnTo>
                    <a:pt x="520" y="86"/>
                  </a:lnTo>
                  <a:lnTo>
                    <a:pt x="520" y="88"/>
                  </a:lnTo>
                  <a:lnTo>
                    <a:pt x="520" y="88"/>
                  </a:lnTo>
                  <a:lnTo>
                    <a:pt x="518" y="90"/>
                  </a:lnTo>
                  <a:lnTo>
                    <a:pt x="518" y="92"/>
                  </a:lnTo>
                  <a:lnTo>
                    <a:pt x="520" y="92"/>
                  </a:lnTo>
                  <a:lnTo>
                    <a:pt x="524" y="92"/>
                  </a:lnTo>
                  <a:lnTo>
                    <a:pt x="526" y="90"/>
                  </a:lnTo>
                  <a:lnTo>
                    <a:pt x="528" y="88"/>
                  </a:lnTo>
                  <a:lnTo>
                    <a:pt x="528" y="90"/>
                  </a:lnTo>
                  <a:lnTo>
                    <a:pt x="530" y="92"/>
                  </a:lnTo>
                  <a:lnTo>
                    <a:pt x="534" y="96"/>
                  </a:lnTo>
                  <a:lnTo>
                    <a:pt x="536" y="100"/>
                  </a:lnTo>
                  <a:lnTo>
                    <a:pt x="536" y="104"/>
                  </a:lnTo>
                  <a:lnTo>
                    <a:pt x="536" y="108"/>
                  </a:lnTo>
                  <a:lnTo>
                    <a:pt x="536" y="114"/>
                  </a:lnTo>
                  <a:lnTo>
                    <a:pt x="536" y="118"/>
                  </a:lnTo>
                  <a:lnTo>
                    <a:pt x="536" y="120"/>
                  </a:lnTo>
                  <a:lnTo>
                    <a:pt x="534" y="122"/>
                  </a:lnTo>
                  <a:lnTo>
                    <a:pt x="534" y="124"/>
                  </a:lnTo>
                  <a:lnTo>
                    <a:pt x="534" y="126"/>
                  </a:lnTo>
                  <a:lnTo>
                    <a:pt x="536" y="126"/>
                  </a:lnTo>
                  <a:lnTo>
                    <a:pt x="536" y="128"/>
                  </a:lnTo>
                  <a:lnTo>
                    <a:pt x="540" y="128"/>
                  </a:lnTo>
                  <a:lnTo>
                    <a:pt x="546" y="128"/>
                  </a:lnTo>
                  <a:lnTo>
                    <a:pt x="554" y="128"/>
                  </a:lnTo>
                  <a:lnTo>
                    <a:pt x="560" y="128"/>
                  </a:lnTo>
                  <a:lnTo>
                    <a:pt x="568" y="126"/>
                  </a:lnTo>
                  <a:lnTo>
                    <a:pt x="572" y="124"/>
                  </a:lnTo>
                  <a:lnTo>
                    <a:pt x="576" y="122"/>
                  </a:lnTo>
                  <a:lnTo>
                    <a:pt x="582" y="118"/>
                  </a:lnTo>
                  <a:lnTo>
                    <a:pt x="586" y="114"/>
                  </a:lnTo>
                  <a:lnTo>
                    <a:pt x="590" y="110"/>
                  </a:lnTo>
                  <a:lnTo>
                    <a:pt x="592" y="106"/>
                  </a:lnTo>
                  <a:lnTo>
                    <a:pt x="594" y="104"/>
                  </a:lnTo>
                  <a:lnTo>
                    <a:pt x="592" y="102"/>
                  </a:lnTo>
                  <a:lnTo>
                    <a:pt x="592" y="98"/>
                  </a:lnTo>
                  <a:lnTo>
                    <a:pt x="594" y="96"/>
                  </a:lnTo>
                  <a:lnTo>
                    <a:pt x="596" y="94"/>
                  </a:lnTo>
                  <a:lnTo>
                    <a:pt x="600" y="92"/>
                  </a:lnTo>
                  <a:lnTo>
                    <a:pt x="606" y="90"/>
                  </a:lnTo>
                  <a:lnTo>
                    <a:pt x="614" y="90"/>
                  </a:lnTo>
                  <a:lnTo>
                    <a:pt x="620" y="90"/>
                  </a:lnTo>
                  <a:lnTo>
                    <a:pt x="626" y="88"/>
                  </a:lnTo>
                  <a:lnTo>
                    <a:pt x="630" y="86"/>
                  </a:lnTo>
                  <a:lnTo>
                    <a:pt x="634" y="82"/>
                  </a:lnTo>
                  <a:lnTo>
                    <a:pt x="638" y="78"/>
                  </a:lnTo>
                  <a:lnTo>
                    <a:pt x="640" y="76"/>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314" name="Freeform 375"/>
            <p:cNvSpPr/>
            <p:nvPr/>
          </p:nvSpPr>
          <p:spPr bwMode="gray">
            <a:xfrm>
              <a:off x="5012" y="2016"/>
              <a:ext cx="136" cy="98"/>
            </a:xfrm>
            <a:custGeom>
              <a:avLst/>
              <a:gdLst/>
              <a:ahLst/>
              <a:cxnLst>
                <a:cxn ang="0">
                  <a:pos x="0" y="32"/>
                </a:cxn>
                <a:cxn ang="0">
                  <a:pos x="22" y="48"/>
                </a:cxn>
                <a:cxn ang="0">
                  <a:pos x="6" y="54"/>
                </a:cxn>
                <a:cxn ang="0">
                  <a:pos x="2" y="54"/>
                </a:cxn>
                <a:cxn ang="0">
                  <a:pos x="0" y="58"/>
                </a:cxn>
                <a:cxn ang="0">
                  <a:pos x="2" y="64"/>
                </a:cxn>
                <a:cxn ang="0">
                  <a:pos x="20" y="68"/>
                </a:cxn>
                <a:cxn ang="0">
                  <a:pos x="56" y="98"/>
                </a:cxn>
                <a:cxn ang="0">
                  <a:pos x="60" y="96"/>
                </a:cxn>
                <a:cxn ang="0">
                  <a:pos x="70" y="92"/>
                </a:cxn>
                <a:cxn ang="0">
                  <a:pos x="76" y="88"/>
                </a:cxn>
                <a:cxn ang="0">
                  <a:pos x="86" y="86"/>
                </a:cxn>
                <a:cxn ang="0">
                  <a:pos x="94" y="88"/>
                </a:cxn>
                <a:cxn ang="0">
                  <a:pos x="100" y="86"/>
                </a:cxn>
                <a:cxn ang="0">
                  <a:pos x="122" y="72"/>
                </a:cxn>
                <a:cxn ang="0">
                  <a:pos x="136" y="44"/>
                </a:cxn>
                <a:cxn ang="0">
                  <a:pos x="134" y="40"/>
                </a:cxn>
                <a:cxn ang="0">
                  <a:pos x="130" y="32"/>
                </a:cxn>
                <a:cxn ang="0">
                  <a:pos x="124" y="24"/>
                </a:cxn>
                <a:cxn ang="0">
                  <a:pos x="118" y="22"/>
                </a:cxn>
                <a:cxn ang="0">
                  <a:pos x="118" y="20"/>
                </a:cxn>
                <a:cxn ang="0">
                  <a:pos x="118" y="16"/>
                </a:cxn>
                <a:cxn ang="0">
                  <a:pos x="114" y="10"/>
                </a:cxn>
                <a:cxn ang="0">
                  <a:pos x="106" y="8"/>
                </a:cxn>
                <a:cxn ang="0">
                  <a:pos x="102" y="10"/>
                </a:cxn>
                <a:cxn ang="0">
                  <a:pos x="94" y="14"/>
                </a:cxn>
                <a:cxn ang="0">
                  <a:pos x="86" y="18"/>
                </a:cxn>
                <a:cxn ang="0">
                  <a:pos x="82" y="22"/>
                </a:cxn>
                <a:cxn ang="0">
                  <a:pos x="76" y="20"/>
                </a:cxn>
                <a:cxn ang="0">
                  <a:pos x="70" y="16"/>
                </a:cxn>
                <a:cxn ang="0">
                  <a:pos x="68" y="12"/>
                </a:cxn>
                <a:cxn ang="0">
                  <a:pos x="60" y="6"/>
                </a:cxn>
                <a:cxn ang="0">
                  <a:pos x="50" y="8"/>
                </a:cxn>
                <a:cxn ang="0">
                  <a:pos x="44" y="16"/>
                </a:cxn>
                <a:cxn ang="0">
                  <a:pos x="44" y="24"/>
                </a:cxn>
                <a:cxn ang="0">
                  <a:pos x="44" y="28"/>
                </a:cxn>
                <a:cxn ang="0">
                  <a:pos x="40" y="28"/>
                </a:cxn>
                <a:cxn ang="0">
                  <a:pos x="34" y="22"/>
                </a:cxn>
                <a:cxn ang="0">
                  <a:pos x="32" y="16"/>
                </a:cxn>
                <a:cxn ang="0">
                  <a:pos x="26" y="8"/>
                </a:cxn>
                <a:cxn ang="0">
                  <a:pos x="18" y="0"/>
                </a:cxn>
                <a:cxn ang="0">
                  <a:pos x="14" y="0"/>
                </a:cxn>
              </a:cxnLst>
              <a:rect l="0" t="0" r="r" b="b"/>
              <a:pathLst>
                <a:path w="136" h="98">
                  <a:moveTo>
                    <a:pt x="12" y="4"/>
                  </a:moveTo>
                  <a:lnTo>
                    <a:pt x="0" y="32"/>
                  </a:lnTo>
                  <a:lnTo>
                    <a:pt x="16" y="36"/>
                  </a:lnTo>
                  <a:lnTo>
                    <a:pt x="22" y="48"/>
                  </a:lnTo>
                  <a:lnTo>
                    <a:pt x="6" y="54"/>
                  </a:lnTo>
                  <a:lnTo>
                    <a:pt x="6" y="54"/>
                  </a:lnTo>
                  <a:lnTo>
                    <a:pt x="4" y="54"/>
                  </a:lnTo>
                  <a:lnTo>
                    <a:pt x="2" y="54"/>
                  </a:lnTo>
                  <a:lnTo>
                    <a:pt x="2" y="56"/>
                  </a:lnTo>
                  <a:lnTo>
                    <a:pt x="0" y="58"/>
                  </a:lnTo>
                  <a:lnTo>
                    <a:pt x="0" y="60"/>
                  </a:lnTo>
                  <a:lnTo>
                    <a:pt x="2" y="64"/>
                  </a:lnTo>
                  <a:lnTo>
                    <a:pt x="6" y="68"/>
                  </a:lnTo>
                  <a:lnTo>
                    <a:pt x="20" y="68"/>
                  </a:lnTo>
                  <a:lnTo>
                    <a:pt x="38" y="86"/>
                  </a:lnTo>
                  <a:lnTo>
                    <a:pt x="56" y="98"/>
                  </a:lnTo>
                  <a:lnTo>
                    <a:pt x="58" y="98"/>
                  </a:lnTo>
                  <a:lnTo>
                    <a:pt x="60" y="96"/>
                  </a:lnTo>
                  <a:lnTo>
                    <a:pt x="66" y="94"/>
                  </a:lnTo>
                  <a:lnTo>
                    <a:pt x="70" y="92"/>
                  </a:lnTo>
                  <a:lnTo>
                    <a:pt x="74" y="90"/>
                  </a:lnTo>
                  <a:lnTo>
                    <a:pt x="76" y="88"/>
                  </a:lnTo>
                  <a:lnTo>
                    <a:pt x="82" y="86"/>
                  </a:lnTo>
                  <a:lnTo>
                    <a:pt x="86" y="86"/>
                  </a:lnTo>
                  <a:lnTo>
                    <a:pt x="90" y="86"/>
                  </a:lnTo>
                  <a:lnTo>
                    <a:pt x="94" y="88"/>
                  </a:lnTo>
                  <a:lnTo>
                    <a:pt x="96" y="88"/>
                  </a:lnTo>
                  <a:lnTo>
                    <a:pt x="100" y="86"/>
                  </a:lnTo>
                  <a:lnTo>
                    <a:pt x="110" y="80"/>
                  </a:lnTo>
                  <a:lnTo>
                    <a:pt x="122" y="72"/>
                  </a:lnTo>
                  <a:lnTo>
                    <a:pt x="132" y="58"/>
                  </a:lnTo>
                  <a:lnTo>
                    <a:pt x="136" y="44"/>
                  </a:lnTo>
                  <a:lnTo>
                    <a:pt x="136" y="42"/>
                  </a:lnTo>
                  <a:lnTo>
                    <a:pt x="134" y="40"/>
                  </a:lnTo>
                  <a:lnTo>
                    <a:pt x="132" y="36"/>
                  </a:lnTo>
                  <a:lnTo>
                    <a:pt x="130" y="32"/>
                  </a:lnTo>
                  <a:lnTo>
                    <a:pt x="126" y="28"/>
                  </a:lnTo>
                  <a:lnTo>
                    <a:pt x="124" y="24"/>
                  </a:lnTo>
                  <a:lnTo>
                    <a:pt x="120" y="22"/>
                  </a:lnTo>
                  <a:lnTo>
                    <a:pt x="118" y="22"/>
                  </a:lnTo>
                  <a:lnTo>
                    <a:pt x="118" y="20"/>
                  </a:lnTo>
                  <a:lnTo>
                    <a:pt x="118" y="20"/>
                  </a:lnTo>
                  <a:lnTo>
                    <a:pt x="118" y="18"/>
                  </a:lnTo>
                  <a:lnTo>
                    <a:pt x="118" y="16"/>
                  </a:lnTo>
                  <a:lnTo>
                    <a:pt x="118" y="12"/>
                  </a:lnTo>
                  <a:lnTo>
                    <a:pt x="114" y="10"/>
                  </a:lnTo>
                  <a:lnTo>
                    <a:pt x="112" y="10"/>
                  </a:lnTo>
                  <a:lnTo>
                    <a:pt x="106" y="8"/>
                  </a:lnTo>
                  <a:lnTo>
                    <a:pt x="104" y="10"/>
                  </a:lnTo>
                  <a:lnTo>
                    <a:pt x="102" y="10"/>
                  </a:lnTo>
                  <a:lnTo>
                    <a:pt x="98" y="12"/>
                  </a:lnTo>
                  <a:lnTo>
                    <a:pt x="94" y="14"/>
                  </a:lnTo>
                  <a:lnTo>
                    <a:pt x="90" y="16"/>
                  </a:lnTo>
                  <a:lnTo>
                    <a:pt x="86" y="18"/>
                  </a:lnTo>
                  <a:lnTo>
                    <a:pt x="84" y="20"/>
                  </a:lnTo>
                  <a:lnTo>
                    <a:pt x="82" y="22"/>
                  </a:lnTo>
                  <a:lnTo>
                    <a:pt x="78" y="22"/>
                  </a:lnTo>
                  <a:lnTo>
                    <a:pt x="76" y="20"/>
                  </a:lnTo>
                  <a:lnTo>
                    <a:pt x="72" y="18"/>
                  </a:lnTo>
                  <a:lnTo>
                    <a:pt x="70" y="16"/>
                  </a:lnTo>
                  <a:lnTo>
                    <a:pt x="70" y="14"/>
                  </a:lnTo>
                  <a:lnTo>
                    <a:pt x="68" y="12"/>
                  </a:lnTo>
                  <a:lnTo>
                    <a:pt x="64" y="8"/>
                  </a:lnTo>
                  <a:lnTo>
                    <a:pt x="60" y="6"/>
                  </a:lnTo>
                  <a:lnTo>
                    <a:pt x="56" y="6"/>
                  </a:lnTo>
                  <a:lnTo>
                    <a:pt x="50" y="8"/>
                  </a:lnTo>
                  <a:lnTo>
                    <a:pt x="46" y="12"/>
                  </a:lnTo>
                  <a:lnTo>
                    <a:pt x="44" y="16"/>
                  </a:lnTo>
                  <a:lnTo>
                    <a:pt x="44" y="20"/>
                  </a:lnTo>
                  <a:lnTo>
                    <a:pt x="44" y="24"/>
                  </a:lnTo>
                  <a:lnTo>
                    <a:pt x="44" y="26"/>
                  </a:lnTo>
                  <a:lnTo>
                    <a:pt x="44" y="28"/>
                  </a:lnTo>
                  <a:lnTo>
                    <a:pt x="42" y="28"/>
                  </a:lnTo>
                  <a:lnTo>
                    <a:pt x="40" y="28"/>
                  </a:lnTo>
                  <a:lnTo>
                    <a:pt x="38" y="24"/>
                  </a:lnTo>
                  <a:lnTo>
                    <a:pt x="34" y="22"/>
                  </a:lnTo>
                  <a:lnTo>
                    <a:pt x="34" y="18"/>
                  </a:lnTo>
                  <a:lnTo>
                    <a:pt x="32" y="16"/>
                  </a:lnTo>
                  <a:lnTo>
                    <a:pt x="28" y="12"/>
                  </a:lnTo>
                  <a:lnTo>
                    <a:pt x="26" y="8"/>
                  </a:lnTo>
                  <a:lnTo>
                    <a:pt x="22" y="4"/>
                  </a:lnTo>
                  <a:lnTo>
                    <a:pt x="18" y="0"/>
                  </a:lnTo>
                  <a:lnTo>
                    <a:pt x="16" y="0"/>
                  </a:lnTo>
                  <a:lnTo>
                    <a:pt x="14" y="0"/>
                  </a:lnTo>
                  <a:lnTo>
                    <a:pt x="12" y="4"/>
                  </a:lnTo>
                </a:path>
              </a:pathLst>
            </a:custGeom>
            <a:grpFill/>
            <a:ln w="635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grpSp>
      <p:cxnSp>
        <p:nvCxnSpPr>
          <p:cNvPr id="9225" name="AutoShape 68"/>
          <p:cNvCxnSpPr/>
          <p:nvPr/>
        </p:nvCxnSpPr>
        <p:spPr>
          <a:xfrm flipH="1">
            <a:off x="5770563" y="2560638"/>
            <a:ext cx="22225" cy="4381500"/>
          </a:xfrm>
          <a:prstGeom prst="straightConnector1">
            <a:avLst/>
          </a:prstGeom>
          <a:ln w="19050" cap="flat" cmpd="sng">
            <a:solidFill>
              <a:schemeClr val="tx1"/>
            </a:solidFill>
            <a:prstDash val="sysDot"/>
            <a:headEnd type="none" w="med" len="med"/>
            <a:tailEnd type="none" w="med" len="med"/>
          </a:ln>
        </p:spPr>
      </p:cxnSp>
      <p:sp>
        <p:nvSpPr>
          <p:cNvPr id="9226" name="Rectangle 43"/>
          <p:cNvSpPr/>
          <p:nvPr/>
        </p:nvSpPr>
        <p:spPr>
          <a:xfrm>
            <a:off x="3629025" y="3163888"/>
            <a:ext cx="6929438" cy="623887"/>
          </a:xfrm>
          <a:prstGeom prst="rect">
            <a:avLst/>
          </a:prstGeom>
          <a:gradFill rotWithShape="0">
            <a:gsLst>
              <a:gs pos="0">
                <a:srgbClr val="FFC000"/>
              </a:gs>
              <a:gs pos="100000">
                <a:srgbClr val="997300"/>
              </a:gs>
            </a:gsLst>
            <a:lin ang="0" scaled="1"/>
            <a:tileRect/>
          </a:gradFill>
          <a:ln w="9525">
            <a:noFill/>
          </a:ln>
        </p:spPr>
        <p:txBody>
          <a:bodyPr lIns="182846" tIns="91423" rIns="182846" bIns="91423"/>
          <a:lstStyle/>
          <a:p>
            <a:pPr marL="1905" indent="-1905" defTabSz="914400">
              <a:buNone/>
            </a:pPr>
            <a:r>
              <a:rPr lang="en-US" altLang="zh-CN" sz="1800" b="1" dirty="0">
                <a:solidFill>
                  <a:srgbClr val="000000"/>
                </a:solidFill>
                <a:latin typeface="Times New Roman" panose="02020603050405020304" pitchFamily="18" charset="0"/>
                <a:ea typeface="Arial Unicode MS" panose="020B0604020202020204" pitchFamily="34" charset="-122"/>
              </a:rPr>
              <a:t>                               Peach Bottom, Fort Saint-Vrain</a:t>
            </a:r>
            <a:endParaRPr lang="en-US" altLang="zh-CN" sz="1800" dirty="0">
              <a:solidFill>
                <a:srgbClr val="000000"/>
              </a:solidFill>
              <a:latin typeface="Times New Roman" panose="02020603050405020304" pitchFamily="18" charset="0"/>
              <a:ea typeface="Arial Unicode MS" panose="020B0604020202020204" pitchFamily="34" charset="-122"/>
            </a:endParaRPr>
          </a:p>
        </p:txBody>
      </p:sp>
      <p:sp>
        <p:nvSpPr>
          <p:cNvPr id="9227" name="Rectangle 46"/>
          <p:cNvSpPr/>
          <p:nvPr/>
        </p:nvSpPr>
        <p:spPr>
          <a:xfrm>
            <a:off x="3790950" y="4086225"/>
            <a:ext cx="6442075" cy="654050"/>
          </a:xfrm>
          <a:prstGeom prst="rect">
            <a:avLst/>
          </a:prstGeom>
          <a:gradFill rotWithShape="0">
            <a:gsLst>
              <a:gs pos="0">
                <a:srgbClr val="92D050"/>
              </a:gs>
              <a:gs pos="100000">
                <a:srgbClr val="587D30"/>
              </a:gs>
            </a:gsLst>
            <a:lin ang="0" scaled="1"/>
            <a:tileRect/>
          </a:gradFill>
          <a:ln w="9525">
            <a:noFill/>
          </a:ln>
        </p:spPr>
        <p:txBody>
          <a:bodyPr lIns="182846" tIns="91423" rIns="182846" bIns="91423"/>
          <a:lstStyle/>
          <a:p>
            <a:pPr marL="1905" indent="-1905" defTabSz="914400">
              <a:buNone/>
            </a:pPr>
            <a:r>
              <a:rPr lang="en-US" altLang="zh-CN" sz="1800" b="1" dirty="0">
                <a:solidFill>
                  <a:srgbClr val="000000"/>
                </a:solidFill>
                <a:latin typeface="Times New Roman" panose="02020603050405020304" pitchFamily="18" charset="0"/>
                <a:ea typeface="Arial Unicode MS" panose="020B0604020202020204" pitchFamily="34" charset="-122"/>
              </a:rPr>
              <a:t>         Magnox Gas Cooled Reactors, Dragon Reactors</a:t>
            </a:r>
            <a:br>
              <a:rPr lang="en-US" altLang="zh-CN" sz="2000" dirty="0">
                <a:solidFill>
                  <a:srgbClr val="000000"/>
                </a:solidFill>
                <a:latin typeface="Times New Roman" panose="02020603050405020304" pitchFamily="18" charset="0"/>
                <a:ea typeface="Arial Unicode MS" panose="020B0604020202020204" pitchFamily="34" charset="-122"/>
              </a:rPr>
            </a:br>
            <a:endParaRPr lang="en-US" altLang="zh-CN" sz="2000" dirty="0">
              <a:solidFill>
                <a:srgbClr val="000000"/>
              </a:solidFill>
              <a:latin typeface="Times New Roman" panose="02020603050405020304" pitchFamily="18" charset="0"/>
              <a:ea typeface="Arial Unicode MS" panose="020B0604020202020204" pitchFamily="34" charset="-122"/>
            </a:endParaRPr>
          </a:p>
        </p:txBody>
      </p:sp>
      <p:sp>
        <p:nvSpPr>
          <p:cNvPr id="9228" name="Rectangle 47"/>
          <p:cNvSpPr/>
          <p:nvPr/>
        </p:nvSpPr>
        <p:spPr>
          <a:xfrm>
            <a:off x="3933825" y="5086350"/>
            <a:ext cx="6275388" cy="650875"/>
          </a:xfrm>
          <a:prstGeom prst="rect">
            <a:avLst/>
          </a:prstGeom>
          <a:gradFill rotWithShape="0">
            <a:gsLst>
              <a:gs pos="0">
                <a:srgbClr val="00B050"/>
              </a:gs>
              <a:gs pos="100000">
                <a:srgbClr val="006A30"/>
              </a:gs>
            </a:gsLst>
            <a:lin ang="0" scaled="1"/>
            <a:tileRect/>
          </a:gradFill>
          <a:ln w="9525">
            <a:noFill/>
          </a:ln>
        </p:spPr>
        <p:txBody>
          <a:bodyPr lIns="0" tIns="0" rIns="0" bIns="0"/>
          <a:lstStyle/>
          <a:p>
            <a:pPr marL="1905" indent="-1905" algn="ctr" defTabSz="914400">
              <a:buNone/>
            </a:pPr>
            <a:r>
              <a:rPr lang="en-US" altLang="zh-CN" sz="1600" b="1" dirty="0">
                <a:solidFill>
                  <a:srgbClr val="000000"/>
                </a:solidFill>
                <a:latin typeface="Times New Roman" panose="02020603050405020304" pitchFamily="18" charset="0"/>
                <a:ea typeface="Arial Unicode MS" panose="020B0604020202020204" pitchFamily="34" charset="-122"/>
              </a:rPr>
              <a:t>AVR Reactors, Thorium Fuelled High Temperature Gas Cooled Reactors</a:t>
            </a:r>
            <a:endParaRPr lang="en-US" altLang="zh-CN" sz="1600" b="1" dirty="0">
              <a:solidFill>
                <a:srgbClr val="000000"/>
              </a:solidFill>
              <a:latin typeface="Times New Roman" panose="02020603050405020304" pitchFamily="18" charset="0"/>
              <a:ea typeface="Arial Unicode MS" panose="020B0604020202020204" pitchFamily="34" charset="-122"/>
            </a:endParaRPr>
          </a:p>
        </p:txBody>
      </p:sp>
      <p:sp>
        <p:nvSpPr>
          <p:cNvPr id="9229" name="AutoShape 53" descr="屏幕快照 2021-09-05 下午10"/>
          <p:cNvSpPr/>
          <p:nvPr/>
        </p:nvSpPr>
        <p:spPr>
          <a:xfrm>
            <a:off x="10580688" y="4062413"/>
            <a:ext cx="863600" cy="650875"/>
          </a:xfrm>
          <a:prstGeom prst="roundRect">
            <a:avLst>
              <a:gd name="adj" fmla="val 16667"/>
            </a:avLst>
          </a:prstGeom>
          <a:blipFill rotWithShape="0">
            <a:blip r:embed="rId1" cstate="print"/>
            <a:stretch>
              <a:fillRect/>
            </a:stretch>
          </a:blipFill>
          <a:ln w="9525">
            <a:noFill/>
          </a:ln>
        </p:spPr>
        <p:txBody>
          <a:bodyPr lIns="182846" tIns="91423" rIns="182846" bIns="91423"/>
          <a:lstStyle/>
          <a:p>
            <a:pPr defTabSz="914400" eaLnBrk="0" hangingPunct="0">
              <a:buNone/>
            </a:pPr>
            <a:endParaRPr lang="zh-CN" altLang="en-US" sz="3600" dirty="0">
              <a:solidFill>
                <a:srgbClr val="000000"/>
              </a:solidFill>
              <a:latin typeface="Times New Roman" panose="02020603050405020304" pitchFamily="18" charset="0"/>
              <a:ea typeface="Arial Unicode MS" panose="020B0604020202020204" pitchFamily="34" charset="-122"/>
            </a:endParaRPr>
          </a:p>
        </p:txBody>
      </p:sp>
      <p:graphicFrame>
        <p:nvGraphicFramePr>
          <p:cNvPr id="13325" name="表格 13324"/>
          <p:cNvGraphicFramePr/>
          <p:nvPr/>
        </p:nvGraphicFramePr>
        <p:xfrm>
          <a:off x="0" y="3114675"/>
          <a:ext cx="2366963" cy="3525838"/>
        </p:xfrm>
        <a:graphic>
          <a:graphicData uri="http://schemas.openxmlformats.org/drawingml/2006/table">
            <a:tbl>
              <a:tblPr/>
              <a:tblGrid>
                <a:gridCol w="2366963"/>
              </a:tblGrid>
              <a:tr h="881063">
                <a:tc>
                  <a:txBody>
                    <a:bodyP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lvl="0" indent="-1905" algn="r" defTabSz="1828800">
                        <a:lnSpc>
                          <a:spcPct val="100000"/>
                        </a:lnSpc>
                        <a:spcBef>
                          <a:spcPct val="0"/>
                        </a:spcBef>
                        <a:spcAft>
                          <a:spcPct val="0"/>
                        </a:spcAft>
                        <a:buClr>
                          <a:srgbClr val="000000"/>
                        </a:buClr>
                        <a:buSzPct val="100000"/>
                        <a:buNone/>
                      </a:pPr>
                      <a:r>
                        <a:rPr lang="en-US" altLang="zh-CN" sz="3600" b="1" dirty="0">
                          <a:solidFill>
                            <a:srgbClr val="E36C0A"/>
                          </a:solidFill>
                          <a:effectLst/>
                          <a:latin typeface="Times New Roman" panose="02020603050405020304" pitchFamily="18" charset="0"/>
                          <a:ea typeface="Arial Unicode MS" panose="020B0604020202020204" pitchFamily="34" charset="-122"/>
                          <a:cs typeface="Times New Roman" panose="02020603050405020304" pitchFamily="18" charset="0"/>
                        </a:rPr>
                        <a:t>USA</a:t>
                      </a:r>
                      <a:endParaRPr lang="en-US" altLang="zh-CN" sz="3600" b="1" dirty="0">
                        <a:solidFill>
                          <a:srgbClr val="E36C0A"/>
                        </a:solidFill>
                        <a:effectLst/>
                        <a:latin typeface="Times New Roman" panose="02020603050405020304" pitchFamily="18" charset="0"/>
                        <a:ea typeface="Arial Unicode MS" panose="020B0604020202020204" pitchFamily="34" charset="-122"/>
                        <a:cs typeface="Times New Roman" panose="02020603050405020304" pitchFamily="18" charset="0"/>
                      </a:endParaRPr>
                    </a:p>
                    <a:p>
                      <a:pPr marL="1905" lvl="0" indent="-1905" defTabSz="1828800">
                        <a:buSzPct val="100000"/>
                        <a:buNone/>
                      </a:pPr>
                      <a:endParaRPr lang="zh-CN" altLang="en-US" sz="2100" dirty="0">
                        <a:solidFill>
                          <a:srgbClr val="E36C0A"/>
                        </a:solidFill>
                        <a:effectLst/>
                        <a:latin typeface="Times New Roman" panose="02020603050405020304" pitchFamily="18" charset="0"/>
                        <a:ea typeface="Arial Unicode MS" panose="020B0604020202020204" pitchFamily="34" charset="-122"/>
                        <a:cs typeface="Times New Roman" panose="02020603050405020304" pitchFamily="18" charset="0"/>
                      </a:endParaRPr>
                    </a:p>
                  </a:txBody>
                  <a:tcPr marL="137134" marR="137134" marT="0" marB="0" anchor="ctr">
                    <a:lnL cap="flat">
                      <a:noFill/>
                    </a:lnL>
                    <a:lnR cap="flat">
                      <a:noFill/>
                    </a:lnR>
                    <a:lnT cap="flat">
                      <a:noFill/>
                    </a:lnT>
                    <a:lnB cap="flat">
                      <a:noFill/>
                    </a:lnB>
                    <a:lnTlToBr>
                      <a:noFill/>
                    </a:lnTlToBr>
                    <a:lnBlToTr>
                      <a:noFill/>
                    </a:lnBlToTr>
                    <a:noFill/>
                  </a:tcPr>
                </a:tc>
              </a:tr>
              <a:tr h="881062">
                <a:tc>
                  <a:txBody>
                    <a:bodyP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lvl="0" indent="-1905" algn="r" defTabSz="1828800">
                        <a:lnSpc>
                          <a:spcPct val="100000"/>
                        </a:lnSpc>
                        <a:spcBef>
                          <a:spcPct val="0"/>
                        </a:spcBef>
                        <a:spcAft>
                          <a:spcPct val="0"/>
                        </a:spcAft>
                        <a:buClr>
                          <a:srgbClr val="000000"/>
                        </a:buClr>
                        <a:buSzPct val="100000"/>
                        <a:buNone/>
                      </a:pPr>
                      <a:r>
                        <a:rPr lang="en-US" altLang="zh-CN" sz="3600" b="1" dirty="0">
                          <a:solidFill>
                            <a:srgbClr val="F8CBAD"/>
                          </a:solidFill>
                          <a:effectLst/>
                          <a:latin typeface="Times New Roman" panose="02020603050405020304" pitchFamily="18" charset="0"/>
                          <a:ea typeface="Arial Unicode MS" panose="020B0604020202020204" pitchFamily="34" charset="-122"/>
                          <a:cs typeface="Times New Roman" panose="02020603050405020304" pitchFamily="18" charset="0"/>
                        </a:rPr>
                        <a:t>UK</a:t>
                      </a:r>
                      <a:endParaRPr lang="zh-CN" altLang="en-US" sz="2100" dirty="0">
                        <a:solidFill>
                          <a:srgbClr val="F8CBAD"/>
                        </a:solidFill>
                        <a:effectLst/>
                        <a:latin typeface="Times New Roman" panose="02020603050405020304" pitchFamily="18" charset="0"/>
                        <a:ea typeface="Arial Unicode MS" panose="020B0604020202020204" pitchFamily="34" charset="-122"/>
                        <a:cs typeface="Times New Roman" panose="02020603050405020304" pitchFamily="18" charset="0"/>
                      </a:endParaRPr>
                    </a:p>
                  </a:txBody>
                  <a:tcPr marL="137134" marR="137134" marT="0" marB="0" anchor="ctr">
                    <a:lnL cap="flat">
                      <a:noFill/>
                    </a:lnL>
                    <a:lnR cap="flat">
                      <a:noFill/>
                    </a:lnR>
                    <a:lnT cap="flat">
                      <a:noFill/>
                    </a:lnT>
                    <a:lnB cap="flat">
                      <a:noFill/>
                    </a:lnB>
                    <a:lnTlToBr>
                      <a:noFill/>
                    </a:lnTlToBr>
                    <a:lnBlToTr>
                      <a:noFill/>
                    </a:lnBlToTr>
                    <a:noFill/>
                  </a:tcPr>
                </a:tc>
              </a:tr>
              <a:tr h="882650">
                <a:tc>
                  <a:txBody>
                    <a:bodyP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lvl="0" indent="-1905" algn="r" defTabSz="1828800">
                        <a:lnSpc>
                          <a:spcPct val="100000"/>
                        </a:lnSpc>
                        <a:spcBef>
                          <a:spcPct val="0"/>
                        </a:spcBef>
                        <a:spcAft>
                          <a:spcPct val="0"/>
                        </a:spcAft>
                        <a:buClr>
                          <a:srgbClr val="000000"/>
                        </a:buClr>
                        <a:buSzPct val="100000"/>
                        <a:buNone/>
                      </a:pPr>
                      <a:r>
                        <a:rPr lang="en-US" altLang="zh-CN" sz="3600" b="1" dirty="0">
                          <a:solidFill>
                            <a:srgbClr val="00B050"/>
                          </a:solidFill>
                          <a:effectLst/>
                          <a:latin typeface="Times New Roman" panose="02020603050405020304" pitchFamily="18" charset="0"/>
                          <a:ea typeface="Arial Unicode MS" panose="020B0604020202020204" pitchFamily="34" charset="-122"/>
                          <a:cs typeface="Times New Roman" panose="02020603050405020304" pitchFamily="18" charset="0"/>
                        </a:rPr>
                        <a:t>Germany</a:t>
                      </a:r>
                      <a:endParaRPr lang="zh-CN" altLang="en-US" sz="2100" dirty="0">
                        <a:solidFill>
                          <a:srgbClr val="000000"/>
                        </a:solidFill>
                        <a:effectLst/>
                        <a:latin typeface="Times New Roman" panose="02020603050405020304" pitchFamily="18" charset="0"/>
                        <a:ea typeface="Arial Unicode MS" panose="020B0604020202020204" pitchFamily="34" charset="-122"/>
                        <a:cs typeface="Times New Roman" panose="02020603050405020304" pitchFamily="18" charset="0"/>
                      </a:endParaRPr>
                    </a:p>
                  </a:txBody>
                  <a:tcPr marL="137134" marR="137134" marT="0" marB="0" anchor="ctr">
                    <a:lnL cap="flat">
                      <a:noFill/>
                    </a:lnL>
                    <a:lnR cap="flat">
                      <a:noFill/>
                    </a:lnR>
                    <a:lnT cap="flat">
                      <a:noFill/>
                    </a:lnT>
                    <a:lnB cap="flat">
                      <a:noFill/>
                    </a:lnB>
                    <a:lnTlToBr>
                      <a:noFill/>
                    </a:lnTlToBr>
                    <a:lnBlToTr>
                      <a:noFill/>
                    </a:lnBlToTr>
                    <a:noFill/>
                  </a:tcPr>
                </a:tc>
              </a:tr>
              <a:tr h="881063">
                <a:tc>
                  <a:txBody>
                    <a:bodyP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lvl="0" indent="-1905" algn="r" defTabSz="1828800">
                        <a:lnSpc>
                          <a:spcPct val="100000"/>
                        </a:lnSpc>
                        <a:spcBef>
                          <a:spcPct val="0"/>
                        </a:spcBef>
                        <a:spcAft>
                          <a:spcPct val="0"/>
                        </a:spcAft>
                        <a:buClr>
                          <a:srgbClr val="000000"/>
                        </a:buClr>
                        <a:buSzPct val="100000"/>
                        <a:buNone/>
                      </a:pPr>
                      <a:r>
                        <a:rPr lang="en-US" altLang="zh-CN" sz="3600" b="1" dirty="0">
                          <a:solidFill>
                            <a:srgbClr val="FF0000"/>
                          </a:solidFill>
                          <a:effectLst/>
                          <a:latin typeface="Times New Roman" panose="02020603050405020304" pitchFamily="18" charset="0"/>
                          <a:ea typeface="Arial Unicode MS" panose="020B0604020202020204" pitchFamily="34" charset="-122"/>
                          <a:cs typeface="Times New Roman" panose="02020603050405020304" pitchFamily="18" charset="0"/>
                        </a:rPr>
                        <a:t>China</a:t>
                      </a:r>
                      <a:endParaRPr lang="zh-CN" altLang="en-US" sz="3600" dirty="0">
                        <a:solidFill>
                          <a:srgbClr val="FF0000"/>
                        </a:solidFill>
                        <a:effectLst/>
                        <a:latin typeface="Times New Roman" panose="02020603050405020304" pitchFamily="18" charset="0"/>
                        <a:ea typeface="Arial Unicode MS" panose="020B0604020202020204" pitchFamily="34" charset="-122"/>
                        <a:cs typeface="Times New Roman" panose="02020603050405020304" pitchFamily="18" charset="0"/>
                      </a:endParaRPr>
                    </a:p>
                  </a:txBody>
                  <a:tcPr marL="137134" marR="137134" marT="0" marB="0" anchor="ctr">
                    <a:lnL cap="flat">
                      <a:noFill/>
                    </a:lnL>
                    <a:lnR cap="flat">
                      <a:noFill/>
                    </a:lnR>
                    <a:lnT cap="flat">
                      <a:noFill/>
                    </a:lnT>
                    <a:lnB cap="flat">
                      <a:noFill/>
                    </a:lnB>
                    <a:lnTlToBr>
                      <a:noFill/>
                    </a:lnTlToBr>
                    <a:lnBlToTr>
                      <a:noFill/>
                    </a:lnBlToTr>
                    <a:noFill/>
                  </a:tcPr>
                </a:tc>
              </a:tr>
            </a:tbl>
          </a:graphicData>
        </a:graphic>
      </p:graphicFrame>
      <p:cxnSp>
        <p:nvCxnSpPr>
          <p:cNvPr id="9235" name="AutoShape 69"/>
          <p:cNvCxnSpPr/>
          <p:nvPr/>
        </p:nvCxnSpPr>
        <p:spPr>
          <a:xfrm>
            <a:off x="2452688" y="2743200"/>
            <a:ext cx="0" cy="4170363"/>
          </a:xfrm>
          <a:prstGeom prst="straightConnector1">
            <a:avLst/>
          </a:prstGeom>
          <a:ln w="12700" cap="flat" cmpd="sng">
            <a:solidFill>
              <a:srgbClr val="7F7F7F"/>
            </a:solidFill>
            <a:prstDash val="solid"/>
            <a:headEnd type="none" w="med" len="med"/>
            <a:tailEnd type="none" w="med" len="med"/>
          </a:ln>
        </p:spPr>
      </p:cxnSp>
      <p:sp>
        <p:nvSpPr>
          <p:cNvPr id="9236" name="AutoShape 53" descr="屏幕快照 2021-09-05 下午10"/>
          <p:cNvSpPr/>
          <p:nvPr/>
        </p:nvSpPr>
        <p:spPr>
          <a:xfrm>
            <a:off x="10415588" y="5153025"/>
            <a:ext cx="863600" cy="649288"/>
          </a:xfrm>
          <a:prstGeom prst="roundRect">
            <a:avLst>
              <a:gd name="adj" fmla="val 16667"/>
            </a:avLst>
          </a:prstGeom>
          <a:blipFill rotWithShape="0">
            <a:blip r:embed="rId2" cstate="print"/>
            <a:stretch>
              <a:fillRect/>
            </a:stretch>
          </a:blipFill>
          <a:ln w="9525">
            <a:noFill/>
          </a:ln>
        </p:spPr>
        <p:txBody>
          <a:bodyPr lIns="182846" tIns="91423" rIns="182846" bIns="91423"/>
          <a:lstStyle/>
          <a:p>
            <a:pPr defTabSz="914400" eaLnBrk="0" hangingPunct="0">
              <a:buNone/>
            </a:pPr>
            <a:endParaRPr lang="zh-CN" altLang="en-US" sz="3600" dirty="0">
              <a:solidFill>
                <a:srgbClr val="000000"/>
              </a:solidFill>
              <a:latin typeface="Times New Roman" panose="02020603050405020304" pitchFamily="18" charset="0"/>
              <a:ea typeface="Arial Unicode MS" panose="020B0604020202020204" pitchFamily="34" charset="-122"/>
            </a:endParaRPr>
          </a:p>
        </p:txBody>
      </p:sp>
      <p:sp>
        <p:nvSpPr>
          <p:cNvPr id="9237" name="文本框 75"/>
          <p:cNvSpPr txBox="1"/>
          <p:nvPr/>
        </p:nvSpPr>
        <p:spPr>
          <a:xfrm>
            <a:off x="13292138" y="236538"/>
            <a:ext cx="8445500" cy="892175"/>
          </a:xfrm>
          <a:prstGeom prst="rect">
            <a:avLst/>
          </a:prstGeom>
          <a:noFill/>
          <a:ln w="9525">
            <a:noFill/>
          </a:ln>
        </p:spPr>
        <p:txBody>
          <a:bodyPr>
            <a:spAutoFit/>
          </a:bodyPr>
          <a:lstStyle/>
          <a:p>
            <a:pPr marL="1905" indent="-1905" algn="ctr">
              <a:buNone/>
            </a:pPr>
            <a:r>
              <a:rPr lang="en-US" altLang="zh-CN" sz="5200" b="1" dirty="0">
                <a:solidFill>
                  <a:srgbClr val="FFFFFF"/>
                </a:solidFill>
                <a:latin typeface="Times New Roman" panose="02020603050405020304" pitchFamily="18" charset="0"/>
                <a:ea typeface="Arial Unicode MS" panose="020B0604020202020204" pitchFamily="34" charset="-122"/>
              </a:rPr>
              <a:t>Foreword</a:t>
            </a:r>
            <a:endParaRPr lang="en-US" altLang="zh-CN" sz="5200" b="1" dirty="0">
              <a:solidFill>
                <a:srgbClr val="FFFFFF"/>
              </a:solidFill>
              <a:latin typeface="Times New Roman" panose="02020603050405020304" pitchFamily="18" charset="0"/>
              <a:ea typeface="Arial Unicode MS" panose="020B0604020202020204" pitchFamily="34" charset="-122"/>
            </a:endParaRPr>
          </a:p>
        </p:txBody>
      </p:sp>
      <p:sp>
        <p:nvSpPr>
          <p:cNvPr id="9238" name="文本框 2"/>
          <p:cNvSpPr txBox="1"/>
          <p:nvPr/>
        </p:nvSpPr>
        <p:spPr>
          <a:xfrm>
            <a:off x="1825625" y="523875"/>
            <a:ext cx="8926513" cy="830263"/>
          </a:xfrm>
          <a:prstGeom prst="rect">
            <a:avLst/>
          </a:prstGeom>
          <a:noFill/>
          <a:ln w="9525">
            <a:noFill/>
          </a:ln>
        </p:spPr>
        <p:txBody>
          <a:bodyPr>
            <a:spAutoFit/>
          </a:bodyPr>
          <a:lstStyle/>
          <a:p>
            <a:pPr marL="1905" indent="-1905" defTabSz="914400">
              <a:buNone/>
            </a:pPr>
            <a:r>
              <a:rPr lang="en-US" altLang="zh-CN" sz="4800" b="1" dirty="0">
                <a:solidFill>
                  <a:srgbClr val="595959"/>
                </a:solidFill>
                <a:latin typeface="Times New Roman" panose="02020603050405020304" pitchFamily="18" charset="0"/>
                <a:ea typeface="Arial Unicode MS" panose="020B0604020202020204" pitchFamily="34" charset="-122"/>
              </a:rPr>
              <a:t>Development of HTR-PM</a:t>
            </a:r>
            <a:endParaRPr lang="en-US" altLang="zh-CN" sz="4800" b="1" dirty="0">
              <a:solidFill>
                <a:srgbClr val="595959"/>
              </a:solidFill>
              <a:latin typeface="Times New Roman" panose="02020603050405020304" pitchFamily="18" charset="0"/>
              <a:ea typeface="Arial Unicode MS" panose="020B0604020202020204" pitchFamily="34" charset="-122"/>
            </a:endParaRPr>
          </a:p>
        </p:txBody>
      </p:sp>
      <p:sp>
        <p:nvSpPr>
          <p:cNvPr id="47" name="右大括号 46"/>
          <p:cNvSpPr/>
          <p:nvPr/>
        </p:nvSpPr>
        <p:spPr>
          <a:xfrm>
            <a:off x="11998325" y="3302000"/>
            <a:ext cx="530225" cy="2571750"/>
          </a:xfrm>
          <a:prstGeom prst="rightBrace">
            <a:avLst>
              <a:gd name="adj1" fmla="val 8333"/>
              <a:gd name="adj2" fmla="val 42489"/>
            </a:avLst>
          </a:prstGeom>
          <a:ln w="5715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tx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9240" name="文本框 56"/>
          <p:cNvSpPr txBox="1"/>
          <p:nvPr/>
        </p:nvSpPr>
        <p:spPr>
          <a:xfrm>
            <a:off x="2249488" y="2136775"/>
            <a:ext cx="1270000" cy="1754188"/>
          </a:xfrm>
          <a:prstGeom prst="rect">
            <a:avLst/>
          </a:prstGeom>
          <a:noFill/>
          <a:ln w="9525">
            <a:noFill/>
          </a:ln>
        </p:spPr>
        <p:txBody>
          <a:bodyPr>
            <a:spAutoFit/>
          </a:bodyPr>
          <a:lstStyle/>
          <a:p>
            <a:pPr marL="1905" indent="-1905">
              <a:buNone/>
            </a:pPr>
            <a:r>
              <a:rPr lang="en-US" altLang="zh-CN" sz="3600" dirty="0">
                <a:solidFill>
                  <a:srgbClr val="000000"/>
                </a:solidFill>
                <a:latin typeface="Times New Roman" panose="02020603050405020304" pitchFamily="18" charset="0"/>
                <a:ea typeface="Arial Unicode MS" panose="020B0604020202020204" pitchFamily="34" charset="-122"/>
              </a:rPr>
              <a:t>1940</a:t>
            </a:r>
            <a:endParaRPr lang="en-US" altLang="zh-CN" sz="36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3600" dirty="0">
                <a:solidFill>
                  <a:srgbClr val="000000"/>
                </a:solidFill>
                <a:latin typeface="Times New Roman" panose="02020603050405020304" pitchFamily="18" charset="0"/>
                <a:ea typeface="Arial Unicode MS" panose="020B0604020202020204" pitchFamily="34" charset="-122"/>
              </a:rPr>
            </a:br>
            <a:endParaRPr lang="en-US" altLang="zh-CN" sz="3600" dirty="0">
              <a:solidFill>
                <a:srgbClr val="000000"/>
              </a:solidFill>
              <a:latin typeface="Times New Roman" panose="02020603050405020304" pitchFamily="18" charset="0"/>
              <a:ea typeface="Arial Unicode MS" panose="020B0604020202020204" pitchFamily="34" charset="-122"/>
            </a:endParaRPr>
          </a:p>
        </p:txBody>
      </p:sp>
      <p:sp>
        <p:nvSpPr>
          <p:cNvPr id="9241" name="文本框 57"/>
          <p:cNvSpPr txBox="1"/>
          <p:nvPr/>
        </p:nvSpPr>
        <p:spPr>
          <a:xfrm>
            <a:off x="5114925" y="2135188"/>
            <a:ext cx="1270000" cy="1754187"/>
          </a:xfrm>
          <a:prstGeom prst="rect">
            <a:avLst/>
          </a:prstGeom>
          <a:noFill/>
          <a:ln w="9525">
            <a:noFill/>
          </a:ln>
        </p:spPr>
        <p:txBody>
          <a:bodyPr>
            <a:spAutoFit/>
          </a:bodyPr>
          <a:lstStyle/>
          <a:p>
            <a:pPr marL="1905" indent="-1905">
              <a:buNone/>
            </a:pPr>
            <a:r>
              <a:rPr lang="en-US" altLang="zh-CN" sz="3600" dirty="0">
                <a:solidFill>
                  <a:srgbClr val="000000"/>
                </a:solidFill>
                <a:latin typeface="Times New Roman" panose="02020603050405020304" pitchFamily="18" charset="0"/>
                <a:ea typeface="Arial Unicode MS" panose="020B0604020202020204" pitchFamily="34" charset="-122"/>
              </a:rPr>
              <a:t>1960</a:t>
            </a:r>
            <a:endParaRPr lang="en-US" altLang="zh-CN" sz="36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3600" dirty="0">
                <a:solidFill>
                  <a:srgbClr val="000000"/>
                </a:solidFill>
                <a:latin typeface="Times New Roman" panose="02020603050405020304" pitchFamily="18" charset="0"/>
                <a:ea typeface="Arial Unicode MS" panose="020B0604020202020204" pitchFamily="34" charset="-122"/>
              </a:rPr>
            </a:br>
            <a:endParaRPr lang="en-US" altLang="zh-CN" sz="3600" dirty="0">
              <a:solidFill>
                <a:srgbClr val="000000"/>
              </a:solidFill>
              <a:latin typeface="Times New Roman" panose="02020603050405020304" pitchFamily="18" charset="0"/>
              <a:ea typeface="Arial Unicode MS" panose="020B0604020202020204" pitchFamily="34" charset="-122"/>
            </a:endParaRPr>
          </a:p>
        </p:txBody>
      </p:sp>
      <p:sp>
        <p:nvSpPr>
          <p:cNvPr id="9243" name="文本框 59"/>
          <p:cNvSpPr txBox="1"/>
          <p:nvPr/>
        </p:nvSpPr>
        <p:spPr>
          <a:xfrm>
            <a:off x="8594725" y="2174875"/>
            <a:ext cx="1271588" cy="1754188"/>
          </a:xfrm>
          <a:prstGeom prst="rect">
            <a:avLst/>
          </a:prstGeom>
          <a:noFill/>
          <a:ln w="9525">
            <a:noFill/>
          </a:ln>
        </p:spPr>
        <p:txBody>
          <a:bodyPr>
            <a:spAutoFit/>
          </a:bodyPr>
          <a:lstStyle/>
          <a:p>
            <a:pPr marL="1905" indent="-1905">
              <a:buNone/>
            </a:pPr>
            <a:r>
              <a:rPr lang="en-US" altLang="zh-CN" sz="3600" dirty="0">
                <a:solidFill>
                  <a:srgbClr val="000000"/>
                </a:solidFill>
                <a:latin typeface="Times New Roman" panose="02020603050405020304" pitchFamily="18" charset="0"/>
                <a:ea typeface="Arial Unicode MS" panose="020B0604020202020204" pitchFamily="34" charset="-122"/>
              </a:rPr>
              <a:t>1980</a:t>
            </a:r>
            <a:endParaRPr lang="en-US" altLang="zh-CN" sz="36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3600" dirty="0">
                <a:solidFill>
                  <a:srgbClr val="000000"/>
                </a:solidFill>
                <a:latin typeface="Times New Roman" panose="02020603050405020304" pitchFamily="18" charset="0"/>
                <a:ea typeface="Arial Unicode MS" panose="020B0604020202020204" pitchFamily="34" charset="-122"/>
              </a:rPr>
            </a:br>
            <a:endParaRPr lang="en-US" altLang="zh-CN" sz="3600" dirty="0">
              <a:solidFill>
                <a:srgbClr val="000000"/>
              </a:solidFill>
              <a:latin typeface="Times New Roman" panose="02020603050405020304" pitchFamily="18" charset="0"/>
              <a:ea typeface="Arial Unicode MS" panose="020B0604020202020204" pitchFamily="34" charset="-122"/>
            </a:endParaRPr>
          </a:p>
        </p:txBody>
      </p:sp>
      <p:cxnSp>
        <p:nvCxnSpPr>
          <p:cNvPr id="9244" name="AutoShape 68"/>
          <p:cNvCxnSpPr/>
          <p:nvPr/>
        </p:nvCxnSpPr>
        <p:spPr>
          <a:xfrm flipH="1">
            <a:off x="11441113" y="2611438"/>
            <a:ext cx="22225" cy="4381500"/>
          </a:xfrm>
          <a:prstGeom prst="straightConnector1">
            <a:avLst/>
          </a:prstGeom>
          <a:ln w="19050" cap="flat" cmpd="sng">
            <a:solidFill>
              <a:schemeClr val="tx1"/>
            </a:solidFill>
            <a:prstDash val="sysDot"/>
            <a:headEnd type="none" w="med" len="med"/>
            <a:tailEnd type="none" w="med" len="med"/>
          </a:ln>
        </p:spPr>
      </p:cxnSp>
      <p:sp>
        <p:nvSpPr>
          <p:cNvPr id="9245" name="文本框 11291"/>
          <p:cNvSpPr txBox="1"/>
          <p:nvPr/>
        </p:nvSpPr>
        <p:spPr>
          <a:xfrm>
            <a:off x="10850563" y="2119313"/>
            <a:ext cx="1271587" cy="1754187"/>
          </a:xfrm>
          <a:prstGeom prst="rect">
            <a:avLst/>
          </a:prstGeom>
          <a:noFill/>
          <a:ln w="9525">
            <a:noFill/>
          </a:ln>
        </p:spPr>
        <p:txBody>
          <a:bodyPr>
            <a:spAutoFit/>
          </a:bodyPr>
          <a:lstStyle/>
          <a:p>
            <a:pPr marL="1905" indent="-1905">
              <a:buNone/>
            </a:pPr>
            <a:r>
              <a:rPr lang="en-US" altLang="zh-CN" sz="3600" dirty="0">
                <a:solidFill>
                  <a:srgbClr val="000000"/>
                </a:solidFill>
                <a:latin typeface="Times New Roman" panose="02020603050405020304" pitchFamily="18" charset="0"/>
                <a:ea typeface="Arial Unicode MS" panose="020B0604020202020204" pitchFamily="34" charset="-122"/>
              </a:rPr>
              <a:t>1990</a:t>
            </a:r>
            <a:endParaRPr lang="en-US" altLang="zh-CN" sz="36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3600" dirty="0">
                <a:solidFill>
                  <a:srgbClr val="000000"/>
                </a:solidFill>
                <a:latin typeface="Times New Roman" panose="02020603050405020304" pitchFamily="18" charset="0"/>
                <a:ea typeface="Arial Unicode MS" panose="020B0604020202020204" pitchFamily="34" charset="-122"/>
              </a:rPr>
            </a:br>
            <a:endParaRPr lang="en-US" altLang="zh-CN" sz="3600" dirty="0">
              <a:solidFill>
                <a:srgbClr val="000000"/>
              </a:solidFill>
              <a:latin typeface="Times New Roman" panose="02020603050405020304" pitchFamily="18" charset="0"/>
              <a:ea typeface="Arial Unicode MS" panose="020B0604020202020204" pitchFamily="34" charset="-122"/>
            </a:endParaRPr>
          </a:p>
        </p:txBody>
      </p:sp>
      <p:sp>
        <p:nvSpPr>
          <p:cNvPr id="9246" name="文本框 11296"/>
          <p:cNvSpPr txBox="1"/>
          <p:nvPr/>
        </p:nvSpPr>
        <p:spPr>
          <a:xfrm>
            <a:off x="3594100" y="2132013"/>
            <a:ext cx="1271588" cy="1754187"/>
          </a:xfrm>
          <a:prstGeom prst="rect">
            <a:avLst/>
          </a:prstGeom>
          <a:noFill/>
          <a:ln w="9525">
            <a:noFill/>
          </a:ln>
        </p:spPr>
        <p:txBody>
          <a:bodyPr>
            <a:spAutoFit/>
          </a:bodyPr>
          <a:lstStyle/>
          <a:p>
            <a:pPr marL="1905" indent="-1905">
              <a:buNone/>
            </a:pPr>
            <a:r>
              <a:rPr lang="en-US" altLang="zh-CN" sz="3600" dirty="0">
                <a:solidFill>
                  <a:srgbClr val="000000"/>
                </a:solidFill>
                <a:latin typeface="Times New Roman" panose="02020603050405020304" pitchFamily="18" charset="0"/>
                <a:ea typeface="Arial Unicode MS" panose="020B0604020202020204" pitchFamily="34" charset="-122"/>
              </a:rPr>
              <a:t>1950</a:t>
            </a:r>
            <a:endParaRPr lang="en-US" altLang="zh-CN" sz="36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3600" dirty="0">
                <a:solidFill>
                  <a:srgbClr val="000000"/>
                </a:solidFill>
                <a:latin typeface="Times New Roman" panose="02020603050405020304" pitchFamily="18" charset="0"/>
                <a:ea typeface="Arial Unicode MS" panose="020B0604020202020204" pitchFamily="34" charset="-122"/>
              </a:rPr>
            </a:br>
            <a:endParaRPr lang="en-US" altLang="zh-CN" sz="3600" dirty="0">
              <a:solidFill>
                <a:srgbClr val="000000"/>
              </a:solidFill>
              <a:latin typeface="Times New Roman" panose="02020603050405020304" pitchFamily="18" charset="0"/>
              <a:ea typeface="Arial Unicode MS" panose="020B0604020202020204" pitchFamily="34" charset="-122"/>
            </a:endParaRPr>
          </a:p>
        </p:txBody>
      </p:sp>
      <p:cxnSp>
        <p:nvCxnSpPr>
          <p:cNvPr id="9247" name="AutoShape 68"/>
          <p:cNvCxnSpPr/>
          <p:nvPr/>
        </p:nvCxnSpPr>
        <p:spPr>
          <a:xfrm flipH="1">
            <a:off x="13804900" y="2611438"/>
            <a:ext cx="22225" cy="4381500"/>
          </a:xfrm>
          <a:prstGeom prst="straightConnector1">
            <a:avLst/>
          </a:prstGeom>
          <a:ln w="19050" cap="flat" cmpd="sng">
            <a:solidFill>
              <a:schemeClr val="tx1"/>
            </a:solidFill>
            <a:prstDash val="sysDot"/>
            <a:headEnd type="none" w="med" len="med"/>
            <a:tailEnd type="none" w="med" len="med"/>
          </a:ln>
        </p:spPr>
      </p:cxnSp>
      <p:sp>
        <p:nvSpPr>
          <p:cNvPr id="9248" name="文本框 11300"/>
          <p:cNvSpPr txBox="1"/>
          <p:nvPr/>
        </p:nvSpPr>
        <p:spPr>
          <a:xfrm>
            <a:off x="13214350" y="2119313"/>
            <a:ext cx="1270000" cy="1754187"/>
          </a:xfrm>
          <a:prstGeom prst="rect">
            <a:avLst/>
          </a:prstGeom>
          <a:noFill/>
          <a:ln w="9525">
            <a:noFill/>
          </a:ln>
        </p:spPr>
        <p:txBody>
          <a:bodyPr>
            <a:spAutoFit/>
          </a:bodyPr>
          <a:lstStyle/>
          <a:p>
            <a:pPr marL="1905" indent="-1905">
              <a:buNone/>
            </a:pPr>
            <a:r>
              <a:rPr lang="en-US" altLang="zh-CN" sz="3600" dirty="0">
                <a:solidFill>
                  <a:srgbClr val="000000"/>
                </a:solidFill>
                <a:latin typeface="Times New Roman" panose="02020603050405020304" pitchFamily="18" charset="0"/>
                <a:ea typeface="Arial Unicode MS" panose="020B0604020202020204" pitchFamily="34" charset="-122"/>
              </a:rPr>
              <a:t>2000</a:t>
            </a:r>
            <a:endParaRPr lang="en-US" altLang="zh-CN" sz="36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3600" dirty="0">
                <a:solidFill>
                  <a:srgbClr val="000000"/>
                </a:solidFill>
                <a:latin typeface="Times New Roman" panose="02020603050405020304" pitchFamily="18" charset="0"/>
                <a:ea typeface="Arial Unicode MS" panose="020B0604020202020204" pitchFamily="34" charset="-122"/>
              </a:rPr>
            </a:br>
            <a:endParaRPr lang="en-US" altLang="zh-CN" sz="3600" dirty="0">
              <a:solidFill>
                <a:srgbClr val="000000"/>
              </a:solidFill>
              <a:latin typeface="Times New Roman" panose="02020603050405020304" pitchFamily="18" charset="0"/>
              <a:ea typeface="Arial Unicode MS" panose="020B0604020202020204" pitchFamily="34" charset="-122"/>
            </a:endParaRPr>
          </a:p>
        </p:txBody>
      </p:sp>
      <p:cxnSp>
        <p:nvCxnSpPr>
          <p:cNvPr id="9249" name="AutoShape 68"/>
          <p:cNvCxnSpPr/>
          <p:nvPr/>
        </p:nvCxnSpPr>
        <p:spPr>
          <a:xfrm flipH="1">
            <a:off x="16281400" y="2592388"/>
            <a:ext cx="22225" cy="4381500"/>
          </a:xfrm>
          <a:prstGeom prst="straightConnector1">
            <a:avLst/>
          </a:prstGeom>
          <a:ln w="19050" cap="flat" cmpd="sng">
            <a:solidFill>
              <a:schemeClr val="tx1"/>
            </a:solidFill>
            <a:prstDash val="sysDot"/>
            <a:headEnd type="none" w="med" len="med"/>
            <a:tailEnd type="none" w="med" len="med"/>
          </a:ln>
        </p:spPr>
      </p:cxnSp>
      <p:sp>
        <p:nvSpPr>
          <p:cNvPr id="9250" name="文本框 11302"/>
          <p:cNvSpPr txBox="1"/>
          <p:nvPr/>
        </p:nvSpPr>
        <p:spPr>
          <a:xfrm>
            <a:off x="15690850" y="2101850"/>
            <a:ext cx="1271588" cy="1754188"/>
          </a:xfrm>
          <a:prstGeom prst="rect">
            <a:avLst/>
          </a:prstGeom>
          <a:noFill/>
          <a:ln w="9525">
            <a:noFill/>
          </a:ln>
        </p:spPr>
        <p:txBody>
          <a:bodyPr>
            <a:spAutoFit/>
          </a:bodyPr>
          <a:lstStyle/>
          <a:p>
            <a:pPr marL="1905" indent="-1905">
              <a:buNone/>
            </a:pPr>
            <a:r>
              <a:rPr lang="en-US" altLang="zh-CN" sz="3600" dirty="0">
                <a:solidFill>
                  <a:srgbClr val="000000"/>
                </a:solidFill>
                <a:latin typeface="Times New Roman" panose="02020603050405020304" pitchFamily="18" charset="0"/>
                <a:ea typeface="Arial Unicode MS" panose="020B0604020202020204" pitchFamily="34" charset="-122"/>
              </a:rPr>
              <a:t>2010</a:t>
            </a:r>
            <a:endParaRPr lang="en-US" altLang="zh-CN" sz="36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3600" dirty="0">
                <a:solidFill>
                  <a:srgbClr val="000000"/>
                </a:solidFill>
                <a:latin typeface="Times New Roman" panose="02020603050405020304" pitchFamily="18" charset="0"/>
                <a:ea typeface="Arial Unicode MS" panose="020B0604020202020204" pitchFamily="34" charset="-122"/>
              </a:rPr>
            </a:br>
            <a:endParaRPr lang="en-US" altLang="zh-CN" sz="3600" dirty="0">
              <a:solidFill>
                <a:srgbClr val="000000"/>
              </a:solidFill>
              <a:latin typeface="Times New Roman" panose="02020603050405020304" pitchFamily="18" charset="0"/>
              <a:ea typeface="Arial Unicode MS" panose="020B0604020202020204" pitchFamily="34" charset="-122"/>
            </a:endParaRPr>
          </a:p>
        </p:txBody>
      </p:sp>
      <p:cxnSp>
        <p:nvCxnSpPr>
          <p:cNvPr id="9251" name="AutoShape 68"/>
          <p:cNvCxnSpPr/>
          <p:nvPr/>
        </p:nvCxnSpPr>
        <p:spPr>
          <a:xfrm flipH="1">
            <a:off x="18659475" y="2627313"/>
            <a:ext cx="22225" cy="4381500"/>
          </a:xfrm>
          <a:prstGeom prst="straightConnector1">
            <a:avLst/>
          </a:prstGeom>
          <a:ln w="19050" cap="flat" cmpd="sng">
            <a:solidFill>
              <a:schemeClr val="tx1"/>
            </a:solidFill>
            <a:prstDash val="sysDot"/>
            <a:headEnd type="none" w="med" len="med"/>
            <a:tailEnd type="none" w="med" len="med"/>
          </a:ln>
        </p:spPr>
      </p:cxnSp>
      <p:sp>
        <p:nvSpPr>
          <p:cNvPr id="9252" name="文本框 11304"/>
          <p:cNvSpPr txBox="1"/>
          <p:nvPr/>
        </p:nvSpPr>
        <p:spPr>
          <a:xfrm>
            <a:off x="18068925" y="2135188"/>
            <a:ext cx="1271588" cy="1754187"/>
          </a:xfrm>
          <a:prstGeom prst="rect">
            <a:avLst/>
          </a:prstGeom>
          <a:noFill/>
          <a:ln w="9525">
            <a:noFill/>
          </a:ln>
        </p:spPr>
        <p:txBody>
          <a:bodyPr>
            <a:spAutoFit/>
          </a:bodyPr>
          <a:lstStyle/>
          <a:p>
            <a:pPr marL="1905" indent="-1905">
              <a:buNone/>
            </a:pPr>
            <a:r>
              <a:rPr lang="en-US" altLang="zh-CN" sz="3600" dirty="0">
                <a:solidFill>
                  <a:srgbClr val="000000"/>
                </a:solidFill>
                <a:latin typeface="Times New Roman" panose="02020603050405020304" pitchFamily="18" charset="0"/>
                <a:ea typeface="Arial Unicode MS" panose="020B0604020202020204" pitchFamily="34" charset="-122"/>
              </a:rPr>
              <a:t>2020</a:t>
            </a:r>
            <a:endParaRPr lang="en-US" altLang="zh-CN" sz="36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3600" dirty="0">
                <a:solidFill>
                  <a:srgbClr val="000000"/>
                </a:solidFill>
                <a:latin typeface="Times New Roman" panose="02020603050405020304" pitchFamily="18" charset="0"/>
                <a:ea typeface="Arial Unicode MS" panose="020B0604020202020204" pitchFamily="34" charset="-122"/>
              </a:rPr>
            </a:br>
            <a:endParaRPr lang="en-US" altLang="zh-CN" sz="3600" dirty="0">
              <a:solidFill>
                <a:srgbClr val="000000"/>
              </a:solidFill>
              <a:latin typeface="Times New Roman" panose="02020603050405020304" pitchFamily="18" charset="0"/>
              <a:ea typeface="Arial Unicode MS" panose="020B0604020202020204" pitchFamily="34" charset="-122"/>
            </a:endParaRPr>
          </a:p>
        </p:txBody>
      </p:sp>
      <p:sp>
        <p:nvSpPr>
          <p:cNvPr id="49" name="文本框 48"/>
          <p:cNvSpPr txBox="1"/>
          <p:nvPr/>
        </p:nvSpPr>
        <p:spPr>
          <a:xfrm>
            <a:off x="12677474" y="3800283"/>
            <a:ext cx="2586359" cy="1200329"/>
          </a:xfrm>
          <a:prstGeom prst="rect">
            <a:avLst/>
          </a:prstGeom>
          <a:solidFill>
            <a:srgbClr val="F2F5F0"/>
          </a:solidFill>
        </p:spPr>
        <p:txBody>
          <a:bodyPr wrap="square">
            <a:spAutoFit/>
          </a:bodyPr>
          <a:lstStyle>
            <a:defPPr>
              <a:defRPr lang="zh-CN"/>
            </a:defPPr>
            <a:lvl1pPr>
              <a:defRPr sz="24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pPr marL="0" marR="0" lvl="0" indent="0" algn="l" defTabSz="50482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1">
                <a:ln>
                  <a:noFill/>
                </a:ln>
                <a:gradFill flip="none" rotWithShape="1">
                  <a:gsLst>
                    <a:gs pos="50000">
                      <a:srgbClr val="1D78FA"/>
                    </a:gs>
                    <a:gs pos="0">
                      <a:srgbClr val="1D78FA">
                        <a:lumMod val="60000"/>
                        <a:lumOff val="40000"/>
                      </a:srgbClr>
                    </a:gs>
                    <a:gs pos="100000">
                      <a:srgbClr val="1D78FA"/>
                    </a:gs>
                  </a:gsLst>
                  <a:lin ang="2700000" scaled="1"/>
                  <a:tileRect/>
                </a:gra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Suspension for technical or non-technical reasons</a:t>
            </a:r>
            <a:endParaRPr kumimoji="0" lang="zh-CN" altLang="en-US" sz="2400" b="1" i="0" u="none" strike="noStrike" kern="1200" cap="none" spc="0" normalizeH="0" baseline="0" noProof="1">
              <a:ln>
                <a:noFill/>
              </a:ln>
              <a:gradFill flip="none" rotWithShape="1">
                <a:gsLst>
                  <a:gs pos="50000">
                    <a:srgbClr val="1D78FA"/>
                  </a:gs>
                  <a:gs pos="0">
                    <a:srgbClr val="1D78FA">
                      <a:lumMod val="60000"/>
                      <a:lumOff val="40000"/>
                    </a:srgbClr>
                  </a:gs>
                  <a:gs pos="100000">
                    <a:srgbClr val="1D78FA"/>
                  </a:gs>
                </a:gsLst>
                <a:lin ang="2700000" scaled="1"/>
                <a:tileRect/>
              </a:gra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9254" name="图片 11306"/>
          <p:cNvPicPr>
            <a:picLocks noChangeAspect="1"/>
          </p:cNvPicPr>
          <p:nvPr/>
        </p:nvPicPr>
        <p:blipFill>
          <a:blip r:embed="rId3" cstate="print"/>
          <a:stretch>
            <a:fillRect/>
          </a:stretch>
        </p:blipFill>
        <p:spPr>
          <a:xfrm>
            <a:off x="3162300" y="6734175"/>
            <a:ext cx="3889375" cy="5127625"/>
          </a:xfrm>
          <a:prstGeom prst="rect">
            <a:avLst/>
          </a:prstGeom>
          <a:noFill/>
          <a:ln w="9525">
            <a:noFill/>
          </a:ln>
        </p:spPr>
      </p:pic>
      <p:grpSp>
        <p:nvGrpSpPr>
          <p:cNvPr id="9255" name="组合 73"/>
          <p:cNvGrpSpPr/>
          <p:nvPr/>
        </p:nvGrpSpPr>
        <p:grpSpPr>
          <a:xfrm>
            <a:off x="8115300" y="6115050"/>
            <a:ext cx="15303500" cy="657225"/>
            <a:chOff x="8115794" y="6190487"/>
            <a:chExt cx="14574213" cy="657880"/>
          </a:xfrm>
        </p:grpSpPr>
        <p:sp>
          <p:nvSpPr>
            <p:cNvPr id="9293" name="Rectangle 57"/>
            <p:cNvSpPr/>
            <p:nvPr/>
          </p:nvSpPr>
          <p:spPr>
            <a:xfrm>
              <a:off x="8115794" y="6200021"/>
              <a:ext cx="13290655" cy="648346"/>
            </a:xfrm>
            <a:prstGeom prst="rect">
              <a:avLst/>
            </a:prstGeom>
            <a:gradFill rotWithShape="0">
              <a:gsLst>
                <a:gs pos="0">
                  <a:srgbClr val="FF0000"/>
                </a:gs>
                <a:gs pos="100000">
                  <a:srgbClr val="990000"/>
                </a:gs>
              </a:gsLst>
              <a:lin ang="0" scaled="1"/>
              <a:tileRect/>
            </a:gradFill>
            <a:ln w="38100">
              <a:noFill/>
            </a:ln>
          </p:spPr>
          <p:txBody>
            <a:bodyPr lIns="182846" tIns="91423" rIns="182846" bIns="91423"/>
            <a:lstStyle/>
            <a:p>
              <a:pPr defTabSz="914400" eaLnBrk="0" hangingPunct="0">
                <a:buNone/>
              </a:pPr>
              <a:endParaRPr lang="zh-CN" altLang="en-US" sz="3600" dirty="0">
                <a:solidFill>
                  <a:srgbClr val="000000"/>
                </a:solidFill>
                <a:latin typeface="Times New Roman" panose="02020603050405020304" pitchFamily="18" charset="0"/>
                <a:ea typeface="Arial Unicode MS" panose="020B0604020202020204" pitchFamily="34" charset="-122"/>
              </a:endParaRPr>
            </a:p>
          </p:txBody>
        </p:sp>
        <p:sp>
          <p:nvSpPr>
            <p:cNvPr id="9294" name="AutoShape 58" descr="屏幕快照 2021-09-05 下午10"/>
            <p:cNvSpPr/>
            <p:nvPr/>
          </p:nvSpPr>
          <p:spPr>
            <a:xfrm>
              <a:off x="21850932" y="6190487"/>
              <a:ext cx="839075" cy="651524"/>
            </a:xfrm>
            <a:prstGeom prst="roundRect">
              <a:avLst>
                <a:gd name="adj" fmla="val 16667"/>
              </a:avLst>
            </a:prstGeom>
            <a:blipFill rotWithShape="0">
              <a:blip r:embed="rId4" cstate="print"/>
              <a:stretch>
                <a:fillRect/>
              </a:stretch>
            </a:blipFill>
            <a:ln w="9525">
              <a:noFill/>
            </a:ln>
          </p:spPr>
          <p:txBody>
            <a:bodyPr lIns="182846" tIns="91423" rIns="182846" bIns="91423"/>
            <a:lstStyle/>
            <a:p>
              <a:pPr defTabSz="914400" eaLnBrk="0" hangingPunct="0">
                <a:buNone/>
              </a:pPr>
              <a:endParaRPr lang="zh-CN" altLang="en-US" sz="3600" dirty="0">
                <a:solidFill>
                  <a:srgbClr val="000000"/>
                </a:solidFill>
                <a:latin typeface="Times New Roman" panose="02020603050405020304" pitchFamily="18" charset="0"/>
                <a:ea typeface="Arial Unicode MS" panose="020B0604020202020204" pitchFamily="34" charset="-122"/>
              </a:endParaRPr>
            </a:p>
          </p:txBody>
        </p:sp>
      </p:grpSp>
      <p:graphicFrame>
        <p:nvGraphicFramePr>
          <p:cNvPr id="13360" name="表格 13359"/>
          <p:cNvGraphicFramePr/>
          <p:nvPr/>
        </p:nvGraphicFramePr>
        <p:xfrm>
          <a:off x="12139613" y="9358313"/>
          <a:ext cx="4908550" cy="2078038"/>
        </p:xfrm>
        <a:graphic>
          <a:graphicData uri="http://schemas.openxmlformats.org/drawingml/2006/table">
            <a:tbl>
              <a:tblPr/>
              <a:tblGrid>
                <a:gridCol w="4908550"/>
              </a:tblGrid>
              <a:tr h="2078038">
                <a:tc>
                  <a:txBody>
                    <a:bodyP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lvl="0" indent="-1905" algn="ctr" defTabSz="1828800">
                        <a:lnSpc>
                          <a:spcPct val="100000"/>
                        </a:lnSpc>
                        <a:spcBef>
                          <a:spcPct val="0"/>
                        </a:spcBef>
                        <a:spcAft>
                          <a:spcPct val="0"/>
                        </a:spcAft>
                        <a:buClr>
                          <a:srgbClr val="000000"/>
                        </a:buClr>
                        <a:buSzPct val="100000"/>
                        <a:buNone/>
                      </a:pPr>
                      <a:r>
                        <a:rPr lang="en-US" altLang="zh-CN" sz="2000" b="1" dirty="0" err="1">
                          <a:solidFill>
                            <a:srgbClr val="0072BB"/>
                          </a:solidFill>
                          <a:effectLst/>
                          <a:latin typeface="Times New Roman" panose="02020603050405020304" pitchFamily="18" charset="0"/>
                          <a:ea typeface="黑体" panose="02010609060101010101" pitchFamily="49" charset="-122"/>
                          <a:cs typeface="Times New Roman" panose="02020603050405020304" pitchFamily="18" charset="0"/>
                        </a:rPr>
                        <a:t>Huaneng</a:t>
                      </a:r>
                      <a:r>
                        <a:rPr lang="en-US" altLang="zh-CN" sz="2000" b="1" dirty="0">
                          <a:solidFill>
                            <a:srgbClr val="0072BB"/>
                          </a:solidFill>
                          <a:effectLst/>
                          <a:latin typeface="Times New Roman" panose="02020603050405020304" pitchFamily="18" charset="0"/>
                          <a:ea typeface="黑体" panose="02010609060101010101" pitchFamily="49" charset="-122"/>
                          <a:cs typeface="Times New Roman" panose="02020603050405020304" pitchFamily="18" charset="0"/>
                        </a:rPr>
                        <a:t> Shandong </a:t>
                      </a:r>
                      <a:r>
                        <a:rPr lang="en-US" altLang="zh-CN" sz="2000" b="1" dirty="0" err="1">
                          <a:solidFill>
                            <a:srgbClr val="0072BB"/>
                          </a:solidFill>
                          <a:effectLst/>
                          <a:latin typeface="Times New Roman" panose="02020603050405020304" pitchFamily="18" charset="0"/>
                          <a:ea typeface="黑体" panose="02010609060101010101" pitchFamily="49" charset="-122"/>
                          <a:cs typeface="Times New Roman" panose="02020603050405020304" pitchFamily="18" charset="0"/>
                        </a:rPr>
                        <a:t>Shidao</a:t>
                      </a:r>
                      <a:r>
                        <a:rPr lang="en-US" altLang="zh-CN" sz="2000" b="1" dirty="0">
                          <a:solidFill>
                            <a:srgbClr val="0072BB"/>
                          </a:solidFill>
                          <a:effectLst/>
                          <a:latin typeface="Times New Roman" panose="02020603050405020304" pitchFamily="18" charset="0"/>
                          <a:ea typeface="黑体" panose="02010609060101010101" pitchFamily="49" charset="-122"/>
                          <a:cs typeface="Times New Roman" panose="02020603050405020304" pitchFamily="18" charset="0"/>
                        </a:rPr>
                        <a:t> Bay Nuclear Power Co., Ltd.</a:t>
                      </a:r>
                      <a:r>
                        <a:rPr lang="en-US" altLang="zh-CN" sz="2000" b="1" dirty="0">
                          <a:solidFill>
                            <a:srgbClr val="595959"/>
                          </a:solidFill>
                          <a:effectLst/>
                          <a:latin typeface="Times New Roman" panose="02020603050405020304" pitchFamily="18" charset="0"/>
                          <a:ea typeface="黑体" panose="02010609060101010101" pitchFamily="49" charset="-122"/>
                          <a:cs typeface="Times New Roman" panose="02020603050405020304" pitchFamily="18" charset="0"/>
                        </a:rPr>
                        <a:t> (HSNPC) was established with the purpose of the construction, operation and maintenance of 200MWe pebble-bed modular high temperature gas cooled reactor (</a:t>
                      </a:r>
                      <a:r>
                        <a:rPr lang="en-US" altLang="zh-CN" sz="2000" b="1" dirty="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HTR-PM</a:t>
                      </a:r>
                      <a:r>
                        <a:rPr lang="en-US" altLang="zh-CN" sz="2000" b="1" dirty="0">
                          <a:solidFill>
                            <a:srgbClr val="595959"/>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000" b="1" dirty="0">
                        <a:solidFill>
                          <a:srgbClr val="595959"/>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137134" marR="137134" marT="0" marB="0" anchor="ctr">
                    <a:lnL cap="flat">
                      <a:noFill/>
                    </a:lnL>
                    <a:lnR cap="flat">
                      <a:noFill/>
                    </a:lnR>
                    <a:lnT cap="flat">
                      <a:noFill/>
                    </a:lnT>
                    <a:lnB cap="flat">
                      <a:noFill/>
                    </a:lnB>
                    <a:lnTlToBr>
                      <a:noFill/>
                    </a:lnTlToBr>
                    <a:lnBlToTr>
                      <a:noFill/>
                    </a:lnBlToTr>
                    <a:noFill/>
                  </a:tcPr>
                </a:tc>
              </a:tr>
            </a:tbl>
          </a:graphicData>
        </a:graphic>
      </p:graphicFrame>
      <p:grpSp>
        <p:nvGrpSpPr>
          <p:cNvPr id="9258" name="组合 63"/>
          <p:cNvGrpSpPr/>
          <p:nvPr/>
        </p:nvGrpSpPr>
        <p:grpSpPr>
          <a:xfrm>
            <a:off x="12187238" y="8609013"/>
            <a:ext cx="4748212" cy="623887"/>
            <a:chOff x="11158984" y="9124826"/>
            <a:chExt cx="4747675" cy="623621"/>
          </a:xfrm>
        </p:grpSpPr>
        <p:pic>
          <p:nvPicPr>
            <p:cNvPr id="9290" name="图片 11316"/>
            <p:cNvPicPr>
              <a:picLocks noChangeAspect="1"/>
            </p:cNvPicPr>
            <p:nvPr/>
          </p:nvPicPr>
          <p:blipFill>
            <a:blip r:embed="rId5" cstate="print"/>
            <a:stretch>
              <a:fillRect/>
            </a:stretch>
          </p:blipFill>
          <p:spPr>
            <a:xfrm>
              <a:off x="11158984" y="9243060"/>
              <a:ext cx="1613500" cy="393700"/>
            </a:xfrm>
            <a:prstGeom prst="rect">
              <a:avLst/>
            </a:prstGeom>
            <a:noFill/>
            <a:ln w="9525">
              <a:noFill/>
            </a:ln>
          </p:spPr>
        </p:pic>
        <p:pic>
          <p:nvPicPr>
            <p:cNvPr id="9291" name="图片 11317"/>
            <p:cNvPicPr>
              <a:picLocks noChangeAspect="1"/>
            </p:cNvPicPr>
            <p:nvPr/>
          </p:nvPicPr>
          <p:blipFill>
            <a:blip r:embed="rId6" cstate="print">
              <a:clrChange>
                <a:clrFrom>
                  <a:srgbClr val="FFFFFF"/>
                </a:clrFrom>
                <a:clrTo>
                  <a:srgbClr val="FFFFFF">
                    <a:alpha val="0"/>
                  </a:srgbClr>
                </a:clrTo>
              </a:clrChange>
            </a:blip>
            <a:stretch>
              <a:fillRect/>
            </a:stretch>
          </p:blipFill>
          <p:spPr>
            <a:xfrm>
              <a:off x="14240171" y="9142762"/>
              <a:ext cx="1666488" cy="605685"/>
            </a:xfrm>
            <a:prstGeom prst="rect">
              <a:avLst/>
            </a:prstGeom>
            <a:noFill/>
            <a:ln w="9525">
              <a:noFill/>
            </a:ln>
          </p:spPr>
        </p:pic>
        <p:pic>
          <p:nvPicPr>
            <p:cNvPr id="9292" name="图片 11318"/>
            <p:cNvPicPr>
              <a:picLocks noChangeAspect="1"/>
            </p:cNvPicPr>
            <p:nvPr/>
          </p:nvPicPr>
          <p:blipFill>
            <a:blip r:embed="rId7" cstate="print">
              <a:clrChange>
                <a:clrFrom>
                  <a:srgbClr val="FDFDFD"/>
                </a:clrFrom>
                <a:clrTo>
                  <a:srgbClr val="FDFDFD">
                    <a:alpha val="0"/>
                  </a:srgbClr>
                </a:clrTo>
              </a:clrChange>
            </a:blip>
            <a:srcRect t="22124" b="13893"/>
            <a:stretch>
              <a:fillRect/>
            </a:stretch>
          </p:blipFill>
          <p:spPr>
            <a:xfrm>
              <a:off x="12952316" y="9124826"/>
              <a:ext cx="1287855" cy="586814"/>
            </a:xfrm>
            <a:prstGeom prst="rect">
              <a:avLst/>
            </a:prstGeom>
            <a:noFill/>
            <a:ln w="9525">
              <a:noFill/>
            </a:ln>
          </p:spPr>
        </p:pic>
      </p:grpSp>
      <p:sp>
        <p:nvSpPr>
          <p:cNvPr id="9259" name="textbox 68"/>
          <p:cNvSpPr/>
          <p:nvPr/>
        </p:nvSpPr>
        <p:spPr>
          <a:xfrm>
            <a:off x="8816975" y="9507538"/>
            <a:ext cx="1882775" cy="387350"/>
          </a:xfrm>
          <a:prstGeom prst="rect">
            <a:avLst/>
          </a:prstGeom>
          <a:noFill/>
          <a:ln w="9525">
            <a:noFill/>
          </a:ln>
        </p:spPr>
        <p:txBody>
          <a:bodyPr lIns="0" tIns="0" rIns="0" bIns="0"/>
          <a:lstStyle/>
          <a:p>
            <a:pPr marL="1905" indent="-1905" defTabSz="914400">
              <a:buNone/>
            </a:pPr>
            <a:br>
              <a:rPr lang="en-US" altLang="zh-CN" sz="3600" b="1" dirty="0">
                <a:solidFill>
                  <a:srgbClr val="FFFFFF"/>
                </a:solidFill>
                <a:latin typeface="Times New Roman" panose="02020603050405020304" pitchFamily="18" charset="0"/>
                <a:ea typeface="Arial Unicode MS" panose="020B0604020202020204" pitchFamily="34" charset="-122"/>
              </a:rPr>
            </a:br>
            <a:r>
              <a:rPr lang="en-US" altLang="zh-CN" sz="3600" b="1" dirty="0">
                <a:solidFill>
                  <a:srgbClr val="FFFFFF"/>
                </a:solidFill>
                <a:latin typeface="Times New Roman" panose="02020603050405020304" pitchFamily="18" charset="0"/>
                <a:ea typeface="Arial Unicode MS" panose="020B0604020202020204" pitchFamily="34" charset="-122"/>
              </a:rPr>
              <a:t>2007</a:t>
            </a:r>
            <a:endParaRPr lang="en-US" altLang="zh-CN" sz="3600" b="1" dirty="0">
              <a:solidFill>
                <a:srgbClr val="FFFFFF"/>
              </a:solidFill>
              <a:latin typeface="Times New Roman" panose="02020603050405020304" pitchFamily="18" charset="0"/>
              <a:ea typeface="Arial Unicode MS" panose="020B0604020202020204" pitchFamily="34" charset="-122"/>
            </a:endParaRPr>
          </a:p>
          <a:p>
            <a:pPr marL="1905" indent="-1905" defTabSz="914400">
              <a:buNone/>
            </a:pPr>
            <a:br>
              <a:rPr lang="en-US" altLang="zh-CN" sz="3600" b="1" dirty="0">
                <a:solidFill>
                  <a:srgbClr val="FFFFFF"/>
                </a:solidFill>
                <a:latin typeface="Times New Roman" panose="02020603050405020304" pitchFamily="18" charset="0"/>
                <a:ea typeface="Arial Unicode MS" panose="020B0604020202020204" pitchFamily="34" charset="-122"/>
              </a:rPr>
            </a:br>
            <a:endParaRPr lang="en-US" altLang="zh-CN" sz="3600" b="1" dirty="0">
              <a:solidFill>
                <a:srgbClr val="FFFFFF"/>
              </a:solidFill>
              <a:latin typeface="Times New Roman" panose="02020603050405020304" pitchFamily="18" charset="0"/>
              <a:ea typeface="Arial Unicode MS" panose="020B0604020202020204" pitchFamily="34" charset="-122"/>
            </a:endParaRPr>
          </a:p>
        </p:txBody>
      </p:sp>
      <p:pic>
        <p:nvPicPr>
          <p:cNvPr id="9260" name="图片 66" descr="华能集团 中核集团 清华大学 建设高温气冷堆示范电站合作意向书.pdf - Adobe Acrobat Pro DC"/>
          <p:cNvPicPr>
            <a:picLocks noChangeAspect="1"/>
          </p:cNvPicPr>
          <p:nvPr/>
        </p:nvPicPr>
        <p:blipFill>
          <a:blip r:embed="rId8" cstate="print"/>
          <a:srcRect l="7190" t="18826" r="25652"/>
          <a:stretch>
            <a:fillRect/>
          </a:stretch>
        </p:blipFill>
        <p:spPr>
          <a:xfrm>
            <a:off x="7604125" y="8512175"/>
            <a:ext cx="4456113" cy="3203575"/>
          </a:xfrm>
          <a:prstGeom prst="rect">
            <a:avLst/>
          </a:prstGeom>
          <a:solidFill>
            <a:srgbClr val="D9D9D9"/>
          </a:solidFill>
          <a:ln w="9525" cap="flat" cmpd="sng">
            <a:solidFill>
              <a:srgbClr val="BFBFBF"/>
            </a:solidFill>
            <a:prstDash val="solid"/>
            <a:round/>
            <a:headEnd type="none" w="med" len="med"/>
            <a:tailEnd type="none" w="med" len="med"/>
          </a:ln>
        </p:spPr>
      </p:pic>
      <p:sp>
        <p:nvSpPr>
          <p:cNvPr id="9261" name="文本框 70"/>
          <p:cNvSpPr txBox="1"/>
          <p:nvPr/>
        </p:nvSpPr>
        <p:spPr>
          <a:xfrm>
            <a:off x="1346200" y="11990388"/>
            <a:ext cx="6480175" cy="461962"/>
          </a:xfrm>
          <a:prstGeom prst="rect">
            <a:avLst/>
          </a:prstGeom>
          <a:noFill/>
          <a:ln w="9525">
            <a:noFill/>
          </a:ln>
        </p:spPr>
        <p:txBody>
          <a:bodyPr>
            <a:spAutoFit/>
          </a:bodyPr>
          <a:lstStyle/>
          <a:p>
            <a:pPr marL="1905" indent="-1905" algn="ctr">
              <a:buNone/>
            </a:pPr>
            <a:r>
              <a:rPr lang="en-US" altLang="zh-CN" sz="2400" b="1" dirty="0">
                <a:solidFill>
                  <a:srgbClr val="231F20"/>
                </a:solidFill>
                <a:latin typeface="Times New Roman" panose="02020603050405020304" pitchFamily="18" charset="0"/>
                <a:ea typeface="Arial Unicode MS" panose="020B0604020202020204" pitchFamily="34" charset="-122"/>
              </a:rPr>
              <a:t>Schematic Diagram of HTR-10 Reactor Body</a:t>
            </a:r>
            <a:endParaRPr lang="en-US" altLang="zh-CN" sz="2400" b="1" dirty="0">
              <a:solidFill>
                <a:srgbClr val="231F20"/>
              </a:solidFill>
              <a:latin typeface="Times New Roman" panose="02020603050405020304" pitchFamily="18" charset="0"/>
              <a:ea typeface="Arial Unicode MS" panose="020B0604020202020204" pitchFamily="34" charset="-122"/>
            </a:endParaRPr>
          </a:p>
        </p:txBody>
      </p:sp>
      <p:graphicFrame>
        <p:nvGraphicFramePr>
          <p:cNvPr id="13373" name="表格 13372"/>
          <p:cNvGraphicFramePr/>
          <p:nvPr/>
        </p:nvGraphicFramePr>
        <p:xfrm>
          <a:off x="8094663" y="6107113"/>
          <a:ext cx="13990638" cy="701040"/>
        </p:xfrm>
        <a:graphic>
          <a:graphicData uri="http://schemas.openxmlformats.org/drawingml/2006/table">
            <a:tbl>
              <a:tblPr/>
              <a:tblGrid>
                <a:gridCol w="3497263"/>
                <a:gridCol w="3763962"/>
                <a:gridCol w="3629025"/>
                <a:gridCol w="3100388"/>
              </a:tblGrid>
              <a:tr h="700088">
                <a:tc>
                  <a:txBody>
                    <a:bodyP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lvl="0" indent="-1905" algn="l" defTabSz="1828800">
                        <a:lnSpc>
                          <a:spcPct val="100000"/>
                        </a:lnSpc>
                        <a:spcBef>
                          <a:spcPct val="0"/>
                        </a:spcBef>
                        <a:spcAft>
                          <a:spcPct val="0"/>
                        </a:spcAft>
                        <a:buClr>
                          <a:srgbClr val="000000"/>
                        </a:buClr>
                        <a:buSzPct val="100000"/>
                        <a:buNone/>
                      </a:pPr>
                      <a:r>
                        <a:rPr lang="en-US" altLang="zh-CN" sz="2000" b="1" dirty="0">
                          <a:solidFill>
                            <a:srgbClr val="FFFFFF"/>
                          </a:solidFill>
                          <a:effectLst/>
                          <a:latin typeface="Times New Roman" panose="02020603050405020304" pitchFamily="18" charset="0"/>
                          <a:ea typeface="Arial Unicode MS" panose="020B0604020202020204" pitchFamily="34" charset="-122"/>
                          <a:cs typeface="Times New Roman" panose="02020603050405020304" pitchFamily="18" charset="0"/>
                        </a:rPr>
                        <a:t>High Temperature Reactor Preliminary Study</a:t>
                      </a:r>
                      <a:endParaRPr lang="zh-CN" altLang="en-US" sz="2000" b="1" dirty="0">
                        <a:solidFill>
                          <a:srgbClr val="FFFFFF"/>
                        </a:solidFill>
                        <a:effectLst/>
                        <a:latin typeface="Times New Roman" panose="02020603050405020304" pitchFamily="18" charset="0"/>
                        <a:ea typeface="Arial Unicode MS" panose="020B0604020202020204" pitchFamily="34" charset="-122"/>
                        <a:cs typeface="Times New Roman" panose="02020603050405020304" pitchFamily="18"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noFill/>
                  </a:tcPr>
                </a:tc>
                <a:tc>
                  <a:txBody>
                    <a:bodyP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lvl="0" indent="-1905" algn="ctr" defTabSz="1828800">
                        <a:lnSpc>
                          <a:spcPct val="100000"/>
                        </a:lnSpc>
                        <a:spcBef>
                          <a:spcPct val="0"/>
                        </a:spcBef>
                        <a:spcAft>
                          <a:spcPct val="0"/>
                        </a:spcAft>
                        <a:buClr>
                          <a:srgbClr val="000000"/>
                        </a:buClr>
                        <a:buSzPct val="100000"/>
                        <a:buNone/>
                      </a:pPr>
                      <a:r>
                        <a:rPr lang="en-US" altLang="zh-CN" sz="2000" b="1" dirty="0">
                          <a:solidFill>
                            <a:srgbClr val="FFFFFF"/>
                          </a:solidFill>
                          <a:effectLst/>
                          <a:latin typeface="Times New Roman" panose="02020603050405020304" pitchFamily="18" charset="0"/>
                          <a:ea typeface="Arial Unicode MS" panose="020B0604020202020204" pitchFamily="34" charset="-122"/>
                          <a:cs typeface="Times New Roman" panose="02020603050405020304" pitchFamily="18" charset="0"/>
                        </a:rPr>
                        <a:t>Construction and Verification of HTR-10 Test Reactor</a:t>
                      </a:r>
                      <a:endParaRPr lang="zh-CN" altLang="en-US" sz="2000" b="1" dirty="0">
                        <a:solidFill>
                          <a:srgbClr val="FFFFFF"/>
                        </a:solidFill>
                        <a:effectLst/>
                        <a:latin typeface="Times New Roman" panose="02020603050405020304" pitchFamily="18" charset="0"/>
                        <a:ea typeface="Arial Unicode MS" panose="020B0604020202020204" pitchFamily="34" charset="-122"/>
                        <a:cs typeface="Times New Roman" panose="02020603050405020304" pitchFamily="18"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noFill/>
                  </a:tcPr>
                </a:tc>
                <a:tc>
                  <a:txBody>
                    <a:bodyP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lvl="0" indent="-1905" algn="ctr" defTabSz="1828800">
                        <a:lnSpc>
                          <a:spcPct val="100000"/>
                        </a:lnSpc>
                        <a:spcBef>
                          <a:spcPct val="0"/>
                        </a:spcBef>
                        <a:spcAft>
                          <a:spcPct val="0"/>
                        </a:spcAft>
                        <a:buClr>
                          <a:srgbClr val="000000"/>
                        </a:buClr>
                        <a:buSzPct val="100000"/>
                        <a:buNone/>
                      </a:pPr>
                      <a:r>
                        <a:rPr lang="en-US" altLang="zh-CN" sz="2000" b="1" dirty="0">
                          <a:solidFill>
                            <a:srgbClr val="FFFFFF"/>
                          </a:solidFill>
                          <a:effectLst/>
                          <a:latin typeface="Times New Roman" panose="02020603050405020304" pitchFamily="18" charset="0"/>
                          <a:ea typeface="Arial Unicode MS" panose="020B0604020202020204" pitchFamily="34" charset="-122"/>
                          <a:cs typeface="Times New Roman" panose="02020603050405020304" pitchFamily="18" charset="0"/>
                        </a:rPr>
                        <a:t>HTR-PM Construction</a:t>
                      </a:r>
                      <a:endParaRPr lang="en-US" altLang="zh-CN" sz="2000" b="1" dirty="0">
                        <a:solidFill>
                          <a:srgbClr val="FFFFFF"/>
                        </a:solidFill>
                        <a:effectLst/>
                        <a:latin typeface="Times New Roman" panose="02020603050405020304" pitchFamily="18" charset="0"/>
                        <a:ea typeface="Arial Unicode MS" panose="020B0604020202020204" pitchFamily="34" charset="-122"/>
                        <a:cs typeface="Times New Roman" panose="02020603050405020304" pitchFamily="18" charset="0"/>
                      </a:endParaRPr>
                    </a:p>
                    <a:p>
                      <a:pPr marL="1905" lvl="0" indent="-1905" defTabSz="1828800">
                        <a:buSzPct val="100000"/>
                        <a:buNone/>
                      </a:pPr>
                      <a:endParaRPr lang="zh-CN" altLang="en-US" sz="2000" b="1" dirty="0">
                        <a:solidFill>
                          <a:srgbClr val="FFFFFF"/>
                        </a:solidFill>
                        <a:effectLst/>
                        <a:latin typeface="Times New Roman" panose="02020603050405020304" pitchFamily="18" charset="0"/>
                        <a:ea typeface="Arial Unicode MS" panose="020B0604020202020204" pitchFamily="34" charset="-122"/>
                        <a:cs typeface="Times New Roman" panose="02020603050405020304" pitchFamily="18"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noFill/>
                  </a:tcPr>
                </a:tc>
                <a:tc>
                  <a:txBody>
                    <a:bodyP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lvl="0" indent="-1905" algn="l" defTabSz="1828800">
                        <a:lnSpc>
                          <a:spcPct val="100000"/>
                        </a:lnSpc>
                        <a:spcBef>
                          <a:spcPct val="0"/>
                        </a:spcBef>
                        <a:spcAft>
                          <a:spcPct val="0"/>
                        </a:spcAft>
                        <a:buClr>
                          <a:srgbClr val="000000"/>
                        </a:buClr>
                        <a:buSzPct val="100000"/>
                        <a:buNone/>
                      </a:pPr>
                      <a:r>
                        <a:rPr lang="en-US" altLang="zh-CN" sz="2000" b="1" dirty="0">
                          <a:solidFill>
                            <a:srgbClr val="FFFFFF"/>
                          </a:solidFill>
                          <a:effectLst/>
                          <a:latin typeface="Times New Roman" panose="02020603050405020304" pitchFamily="18" charset="0"/>
                          <a:ea typeface="Arial Unicode MS" panose="020B0604020202020204" pitchFamily="34" charset="-122"/>
                          <a:cs typeface="Times New Roman" panose="02020603050405020304" pitchFamily="18" charset="0"/>
                        </a:rPr>
                        <a:t>HTR-PM Operation</a:t>
                      </a:r>
                      <a:br>
                        <a:rPr lang="en-US" altLang="zh-CN" sz="2000" b="1" dirty="0">
                          <a:solidFill>
                            <a:srgbClr val="FFFFFF"/>
                          </a:solidFill>
                          <a:effectLst/>
                          <a:latin typeface="Times New Roman" panose="02020603050405020304" pitchFamily="18" charset="0"/>
                          <a:ea typeface="Arial Unicode MS" panose="020B0604020202020204" pitchFamily="34" charset="-122"/>
                          <a:cs typeface="Times New Roman" panose="02020603050405020304" pitchFamily="18" charset="0"/>
                        </a:rPr>
                      </a:br>
                      <a:endParaRPr lang="zh-CN" altLang="en-US" sz="2000" b="1" dirty="0">
                        <a:solidFill>
                          <a:srgbClr val="FFFFFF"/>
                        </a:solidFill>
                        <a:effectLst/>
                        <a:latin typeface="Times New Roman" panose="02020603050405020304" pitchFamily="18" charset="0"/>
                        <a:ea typeface="Arial Unicode MS" panose="020B0604020202020204" pitchFamily="34" charset="-122"/>
                        <a:cs typeface="Times New Roman" panose="02020603050405020304" pitchFamily="18"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noFill/>
                  </a:tcPr>
                </a:tc>
              </a:tr>
            </a:tbl>
          </a:graphicData>
        </a:graphic>
      </p:graphicFrame>
      <p:sp>
        <p:nvSpPr>
          <p:cNvPr id="9274" name="文本框 82"/>
          <p:cNvSpPr txBox="1"/>
          <p:nvPr/>
        </p:nvSpPr>
        <p:spPr>
          <a:xfrm>
            <a:off x="17605375" y="7383463"/>
            <a:ext cx="6294438" cy="708025"/>
          </a:xfrm>
          <a:prstGeom prst="rect">
            <a:avLst/>
          </a:prstGeom>
          <a:noFill/>
          <a:ln w="9525">
            <a:noFill/>
          </a:ln>
        </p:spPr>
        <p:txBody>
          <a:bodyPr>
            <a:spAutoFit/>
          </a:bodyPr>
          <a:lstStyle/>
          <a:p>
            <a:pPr marL="171450" indent="-171450" defTabSz="914400">
              <a:buClr>
                <a:srgbClr val="C00000"/>
              </a:buClr>
              <a:buFont typeface="Wingdings" panose="05000000000000000000" pitchFamily="2" charset="2"/>
              <a:buChar char="n"/>
            </a:pPr>
            <a:r>
              <a:rPr lang="en-US" altLang="zh-CN" sz="2000" b="1" dirty="0">
                <a:solidFill>
                  <a:srgbClr val="333333"/>
                </a:solidFill>
                <a:latin typeface="Times New Roman" panose="02020603050405020304" pitchFamily="18" charset="0"/>
                <a:ea typeface="Arial Unicode MS" panose="020B0604020202020204" pitchFamily="34" charset="-122"/>
              </a:rPr>
              <a:t>On December 6, 2023, the HTR-PM Demonstration Project was officially put into commercial operation</a:t>
            </a:r>
            <a:endParaRPr lang="en-US" altLang="zh-CN" sz="2000" b="1" dirty="0">
              <a:solidFill>
                <a:srgbClr val="333333"/>
              </a:solidFill>
              <a:latin typeface="Times New Roman" panose="02020603050405020304" pitchFamily="18" charset="0"/>
              <a:ea typeface="Arial Unicode MS" panose="020B0604020202020204" pitchFamily="34" charset="-122"/>
            </a:endParaRPr>
          </a:p>
        </p:txBody>
      </p:sp>
      <p:sp>
        <p:nvSpPr>
          <p:cNvPr id="83" name="矩形 82"/>
          <p:cNvSpPr/>
          <p:nvPr/>
        </p:nvSpPr>
        <p:spPr bwMode="auto">
          <a:xfrm>
            <a:off x="17563105" y="8284405"/>
            <a:ext cx="6222527" cy="4066518"/>
          </a:xfrm>
          <a:prstGeom prst="rect">
            <a:avLst/>
          </a:prstGeom>
          <a:blipFill>
            <a:blip r:embed="rId9" cstate="print"/>
            <a:stretch>
              <a:fillRect l="-10156" t="-7487" r="-5912" b="3"/>
            </a:stretch>
          </a:blipFill>
          <a:ln w="12700" cap="flat" cmpd="sng" algn="ctr">
            <a:solidFill>
              <a:srgbClr val="C80700"/>
            </a:solidFill>
            <a:prstDash val="solid"/>
            <a:miter lim="8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5" name="组合 92"/>
          <p:cNvGrpSpPr/>
          <p:nvPr/>
        </p:nvGrpSpPr>
        <p:grpSpPr>
          <a:xfrm>
            <a:off x="19497252" y="2469285"/>
            <a:ext cx="4322220" cy="3350729"/>
            <a:chOff x="19460340" y="2391573"/>
            <a:chExt cx="4322220" cy="3350729"/>
          </a:xfrm>
          <a:effectLst>
            <a:outerShdw blurRad="50800" dist="38100" dir="2700000" algn="tl" rotWithShape="0">
              <a:prstClr val="black">
                <a:alpha val="40000"/>
              </a:prstClr>
            </a:outerShdw>
          </a:effectLst>
        </p:grpSpPr>
        <p:pic>
          <p:nvPicPr>
            <p:cNvPr id="91" name="Picture 5"/>
            <p:cNvPicPr>
              <a:picLocks noChangeAspect="1" noChangeArrowheads="1"/>
            </p:cNvPicPr>
            <p:nvPr/>
          </p:nvPicPr>
          <p:blipFill>
            <a:blip r:embed="rId10" cstate="print"/>
            <a:srcRect/>
            <a:stretch>
              <a:fillRect/>
            </a:stretch>
          </p:blipFill>
          <p:spPr bwMode="auto">
            <a:xfrm>
              <a:off x="19481866" y="2391573"/>
              <a:ext cx="4262456" cy="3315245"/>
            </a:xfrm>
            <a:prstGeom prst="rect">
              <a:avLst/>
            </a:prstGeom>
            <a:noFill/>
            <a:ln>
              <a:noFill/>
            </a:ln>
          </p:spPr>
        </p:pic>
        <p:sp>
          <p:nvSpPr>
            <p:cNvPr id="92" name="文本框 91"/>
            <p:cNvSpPr txBox="1"/>
            <p:nvPr/>
          </p:nvSpPr>
          <p:spPr>
            <a:xfrm>
              <a:off x="19460340" y="5280637"/>
              <a:ext cx="4322220" cy="461665"/>
            </a:xfrm>
            <a:prstGeom prst="rect">
              <a:avLst/>
            </a:prstGeom>
            <a:solidFill>
              <a:schemeClr val="bg1">
                <a:lumMod val="75000"/>
              </a:schemeClr>
            </a:solidFill>
          </p:spPr>
          <p:txBody>
            <a:bodyPr>
              <a:spAutoFit/>
            </a:bodyPr>
            <a:lstStyle/>
            <a:p>
              <a:pPr marL="0" marR="0" lvl="0" indent="0" algn="ctr" defTabSz="1828165"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err="1">
                  <a:ln>
                    <a:noFill/>
                  </a:ln>
                  <a:solidFill>
                    <a:schemeClr val="tx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HTR</a:t>
              </a:r>
              <a:r>
                <a:rPr kumimoji="0" lang="en-US" altLang="zh-CN" sz="2400" b="1" i="0" u="none" strike="noStrike" kern="1200" cap="none" spc="0" normalizeH="0" baseline="0" noProof="0" dirty="0">
                  <a:ln>
                    <a:noFill/>
                  </a:ln>
                  <a:solidFill>
                    <a:schemeClr val="tx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-PM</a:t>
              </a:r>
              <a:endPar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grpSp>
      <p:cxnSp>
        <p:nvCxnSpPr>
          <p:cNvPr id="11312" name="直接连接符 11311"/>
          <p:cNvCxnSpPr/>
          <p:nvPr/>
        </p:nvCxnSpPr>
        <p:spPr>
          <a:xfrm flipV="1">
            <a:off x="15365413" y="6176963"/>
            <a:ext cx="0" cy="2341563"/>
          </a:xfrm>
          <a:prstGeom prst="line">
            <a:avLst/>
          </a:prstGeom>
          <a:ln w="19050">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V="1">
            <a:off x="19835813" y="6538913"/>
            <a:ext cx="0" cy="844550"/>
          </a:xfrm>
          <a:prstGeom prst="line">
            <a:avLst/>
          </a:prstGeom>
          <a:ln w="19050">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9281" name="AutoShape 44" descr="屏幕快照 2021-09-05 下午10"/>
          <p:cNvSpPr/>
          <p:nvPr/>
        </p:nvSpPr>
        <p:spPr>
          <a:xfrm>
            <a:off x="10783888" y="3114675"/>
            <a:ext cx="863600" cy="650875"/>
          </a:xfrm>
          <a:prstGeom prst="roundRect">
            <a:avLst>
              <a:gd name="adj" fmla="val 16667"/>
            </a:avLst>
          </a:prstGeom>
          <a:blipFill rotWithShape="0">
            <a:blip r:embed="rId11" cstate="print"/>
            <a:stretch>
              <a:fillRect/>
            </a:stretch>
          </a:blipFill>
          <a:ln w="9525">
            <a:noFill/>
          </a:ln>
        </p:spPr>
        <p:txBody>
          <a:bodyPr lIns="182846" tIns="91423" rIns="182846" bIns="91423"/>
          <a:lstStyle/>
          <a:p>
            <a:pPr defTabSz="914400" eaLnBrk="0" hangingPunct="0">
              <a:buNone/>
            </a:pPr>
            <a:endParaRPr lang="zh-CN" altLang="en-US" sz="3600" dirty="0">
              <a:solidFill>
                <a:srgbClr val="000000"/>
              </a:solidFill>
              <a:latin typeface="Times New Roman" panose="02020603050405020304" pitchFamily="18" charset="0"/>
              <a:ea typeface="Arial Unicode MS" panose="020B0604020202020204" pitchFamily="34" charset="-122"/>
            </a:endParaRPr>
          </a:p>
        </p:txBody>
      </p:sp>
      <p:sp>
        <p:nvSpPr>
          <p:cNvPr id="9282" name="TextBox 258"/>
          <p:cNvSpPr txBox="1"/>
          <p:nvPr/>
        </p:nvSpPr>
        <p:spPr>
          <a:xfrm>
            <a:off x="4838700" y="6999288"/>
            <a:ext cx="1176338" cy="346075"/>
          </a:xfrm>
          <a:prstGeom prst="rect">
            <a:avLst/>
          </a:prstGeom>
          <a:solidFill>
            <a:schemeClr val="bg1"/>
          </a:solidFill>
          <a:ln w="9525">
            <a:noFill/>
          </a:ln>
        </p:spPr>
        <p:txBody>
          <a:bodyPr lIns="0" tIns="0" rIns="0" bIns="0"/>
          <a:lstStyle/>
          <a:p>
            <a:pPr marL="1905" indent="-1905" algn="just">
              <a:buNone/>
            </a:pPr>
            <a:r>
              <a:rPr lang="en-US" altLang="zh-CN" sz="1000" dirty="0">
                <a:solidFill>
                  <a:srgbClr val="000000"/>
                </a:solidFill>
                <a:latin typeface="Times New Roman" panose="02020603050405020304" pitchFamily="18" charset="0"/>
                <a:ea typeface="Arial Unicode MS" panose="020B0604020202020204" pitchFamily="34" charset="-122"/>
              </a:rPr>
              <a:t>Control rod drive mechanism</a:t>
            </a:r>
            <a:endParaRPr lang="en-US" altLang="zh-CN" sz="10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1000" dirty="0">
                <a:solidFill>
                  <a:srgbClr val="000000"/>
                </a:solidFill>
                <a:latin typeface="Times New Roman" panose="02020603050405020304" pitchFamily="18" charset="0"/>
                <a:ea typeface="Arial Unicode MS" panose="020B0604020202020204" pitchFamily="34" charset="-122"/>
              </a:rPr>
            </a:br>
            <a:endParaRPr lang="en-US" altLang="zh-CN" sz="1000" dirty="0">
              <a:solidFill>
                <a:srgbClr val="000000"/>
              </a:solidFill>
              <a:latin typeface="Times New Roman" panose="02020603050405020304" pitchFamily="18" charset="0"/>
              <a:ea typeface="Arial Unicode MS" panose="020B0604020202020204" pitchFamily="34" charset="-122"/>
            </a:endParaRPr>
          </a:p>
        </p:txBody>
      </p:sp>
      <p:sp>
        <p:nvSpPr>
          <p:cNvPr id="9283" name="TextBox 270"/>
          <p:cNvSpPr txBox="1"/>
          <p:nvPr/>
        </p:nvSpPr>
        <p:spPr>
          <a:xfrm>
            <a:off x="4873625" y="7593013"/>
            <a:ext cx="876300" cy="347662"/>
          </a:xfrm>
          <a:prstGeom prst="rect">
            <a:avLst/>
          </a:prstGeom>
          <a:solidFill>
            <a:schemeClr val="bg1"/>
          </a:solidFill>
          <a:ln w="9525">
            <a:noFill/>
          </a:ln>
        </p:spPr>
        <p:txBody>
          <a:bodyPr lIns="0" tIns="0" rIns="0" bIns="0"/>
          <a:lstStyle/>
          <a:p>
            <a:pPr marL="1905" indent="-1905" algn="just">
              <a:buNone/>
            </a:pPr>
            <a:r>
              <a:rPr lang="en-US" altLang="zh-CN" sz="1000" dirty="0">
                <a:solidFill>
                  <a:srgbClr val="000000"/>
                </a:solidFill>
                <a:latin typeface="Times New Roman" panose="02020603050405020304" pitchFamily="18" charset="0"/>
                <a:ea typeface="Arial Unicode MS" panose="020B0604020202020204" pitchFamily="34" charset="-122"/>
              </a:rPr>
              <a:t>Absorber spheres tank</a:t>
            </a:r>
            <a:endParaRPr lang="en-US" altLang="zh-CN" sz="10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1000" dirty="0">
                <a:solidFill>
                  <a:srgbClr val="000000"/>
                </a:solidFill>
                <a:latin typeface="Times New Roman" panose="02020603050405020304" pitchFamily="18" charset="0"/>
                <a:ea typeface="Arial Unicode MS" panose="020B0604020202020204" pitchFamily="34" charset="-122"/>
              </a:rPr>
            </a:br>
            <a:endParaRPr lang="en-US" altLang="zh-CN" sz="1000" dirty="0">
              <a:solidFill>
                <a:srgbClr val="000000"/>
              </a:solidFill>
              <a:latin typeface="Times New Roman" panose="02020603050405020304" pitchFamily="18" charset="0"/>
              <a:ea typeface="Arial Unicode MS" panose="020B0604020202020204" pitchFamily="34" charset="-122"/>
            </a:endParaRPr>
          </a:p>
        </p:txBody>
      </p:sp>
      <p:sp>
        <p:nvSpPr>
          <p:cNvPr id="9284" name="TextBox 314"/>
          <p:cNvSpPr txBox="1"/>
          <p:nvPr/>
        </p:nvSpPr>
        <p:spPr>
          <a:xfrm>
            <a:off x="4930775" y="8029575"/>
            <a:ext cx="1012825" cy="347663"/>
          </a:xfrm>
          <a:prstGeom prst="rect">
            <a:avLst/>
          </a:prstGeom>
          <a:solidFill>
            <a:schemeClr val="bg1"/>
          </a:solidFill>
          <a:ln w="9525">
            <a:noFill/>
          </a:ln>
        </p:spPr>
        <p:txBody>
          <a:bodyPr lIns="0" tIns="0" rIns="0" bIns="0"/>
          <a:lstStyle/>
          <a:p>
            <a:pPr marL="1905" indent="-1905" algn="just">
              <a:buNone/>
            </a:pPr>
            <a:r>
              <a:rPr lang="en-US" altLang="zh-CN" sz="1000" dirty="0">
                <a:solidFill>
                  <a:srgbClr val="000000"/>
                </a:solidFill>
                <a:latin typeface="Times New Roman" panose="02020603050405020304" pitchFamily="18" charset="0"/>
                <a:ea typeface="Arial Unicode MS" panose="020B0604020202020204" pitchFamily="34" charset="-122"/>
              </a:rPr>
              <a:t>Helium circulator</a:t>
            </a:r>
            <a:endParaRPr lang="en-US" altLang="zh-CN" sz="10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1000" dirty="0">
                <a:solidFill>
                  <a:srgbClr val="000000"/>
                </a:solidFill>
                <a:latin typeface="Times New Roman" panose="02020603050405020304" pitchFamily="18" charset="0"/>
                <a:ea typeface="Arial Unicode MS" panose="020B0604020202020204" pitchFamily="34" charset="-122"/>
              </a:rPr>
            </a:br>
            <a:endParaRPr lang="en-US" altLang="zh-CN" sz="1000" dirty="0">
              <a:solidFill>
                <a:srgbClr val="000000"/>
              </a:solidFill>
              <a:latin typeface="Times New Roman" panose="02020603050405020304" pitchFamily="18" charset="0"/>
              <a:ea typeface="Arial Unicode MS" panose="020B0604020202020204" pitchFamily="34" charset="-122"/>
            </a:endParaRPr>
          </a:p>
        </p:txBody>
      </p:sp>
      <p:sp>
        <p:nvSpPr>
          <p:cNvPr id="9285" name="TextBox 315"/>
          <p:cNvSpPr txBox="1"/>
          <p:nvPr/>
        </p:nvSpPr>
        <p:spPr>
          <a:xfrm>
            <a:off x="4906963" y="8447088"/>
            <a:ext cx="1062037" cy="346075"/>
          </a:xfrm>
          <a:prstGeom prst="rect">
            <a:avLst/>
          </a:prstGeom>
          <a:solidFill>
            <a:schemeClr val="bg1"/>
          </a:solidFill>
          <a:ln w="9525">
            <a:noFill/>
          </a:ln>
        </p:spPr>
        <p:txBody>
          <a:bodyPr lIns="0" tIns="0" rIns="0" bIns="0"/>
          <a:lstStyle/>
          <a:p>
            <a:pPr marL="1905" indent="-1905" algn="ctr">
              <a:buNone/>
            </a:pPr>
            <a:r>
              <a:rPr lang="en-US" altLang="zh-CN" sz="1000" dirty="0">
                <a:solidFill>
                  <a:srgbClr val="000000"/>
                </a:solidFill>
                <a:latin typeface="Times New Roman" panose="02020603050405020304" pitchFamily="18" charset="0"/>
                <a:ea typeface="Arial Unicode MS" panose="020B0604020202020204" pitchFamily="34" charset="-122"/>
              </a:rPr>
              <a:t>Steam generator tube</a:t>
            </a:r>
            <a:endParaRPr lang="en-US" altLang="zh-CN" sz="10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1000" dirty="0">
                <a:solidFill>
                  <a:srgbClr val="000000"/>
                </a:solidFill>
                <a:latin typeface="Times New Roman" panose="02020603050405020304" pitchFamily="18" charset="0"/>
                <a:ea typeface="Arial Unicode MS" panose="020B0604020202020204" pitchFamily="34" charset="-122"/>
              </a:rPr>
            </a:br>
            <a:endParaRPr lang="en-US" altLang="zh-CN" sz="1000" dirty="0">
              <a:solidFill>
                <a:srgbClr val="000000"/>
              </a:solidFill>
              <a:latin typeface="Times New Roman" panose="02020603050405020304" pitchFamily="18" charset="0"/>
              <a:ea typeface="Arial Unicode MS" panose="020B0604020202020204" pitchFamily="34" charset="-122"/>
            </a:endParaRPr>
          </a:p>
        </p:txBody>
      </p:sp>
      <p:sp>
        <p:nvSpPr>
          <p:cNvPr id="9286" name="TextBox 319"/>
          <p:cNvSpPr txBox="1"/>
          <p:nvPr/>
        </p:nvSpPr>
        <p:spPr>
          <a:xfrm>
            <a:off x="5000625" y="8842375"/>
            <a:ext cx="938213" cy="347663"/>
          </a:xfrm>
          <a:prstGeom prst="rect">
            <a:avLst/>
          </a:prstGeom>
          <a:solidFill>
            <a:schemeClr val="bg1"/>
          </a:solidFill>
          <a:ln w="9525">
            <a:noFill/>
          </a:ln>
        </p:spPr>
        <p:txBody>
          <a:bodyPr lIns="0" tIns="0" rIns="0" bIns="0"/>
          <a:lstStyle/>
          <a:p>
            <a:pPr marL="1905" indent="-1905" algn="just">
              <a:buNone/>
            </a:pPr>
            <a:r>
              <a:rPr lang="en-US" altLang="zh-CN" sz="1000" dirty="0">
                <a:solidFill>
                  <a:srgbClr val="000000"/>
                </a:solidFill>
                <a:latin typeface="Times New Roman" panose="02020603050405020304" pitchFamily="18" charset="0"/>
                <a:ea typeface="Arial Unicode MS" panose="020B0604020202020204" pitchFamily="34" charset="-122"/>
              </a:rPr>
              <a:t>Pebble bed reactor core</a:t>
            </a:r>
            <a:endParaRPr lang="en-US" altLang="zh-CN" sz="10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1000" dirty="0">
                <a:solidFill>
                  <a:srgbClr val="000000"/>
                </a:solidFill>
                <a:latin typeface="Times New Roman" panose="02020603050405020304" pitchFamily="18" charset="0"/>
                <a:ea typeface="Arial Unicode MS" panose="020B0604020202020204" pitchFamily="34" charset="-122"/>
              </a:rPr>
            </a:br>
            <a:endParaRPr lang="en-US" altLang="zh-CN" sz="1000" dirty="0">
              <a:solidFill>
                <a:srgbClr val="000000"/>
              </a:solidFill>
              <a:latin typeface="Times New Roman" panose="02020603050405020304" pitchFamily="18" charset="0"/>
              <a:ea typeface="Arial Unicode MS" panose="020B0604020202020204" pitchFamily="34" charset="-122"/>
            </a:endParaRPr>
          </a:p>
        </p:txBody>
      </p:sp>
      <p:sp>
        <p:nvSpPr>
          <p:cNvPr id="9287" name="TextBox 322"/>
          <p:cNvSpPr txBox="1"/>
          <p:nvPr/>
        </p:nvSpPr>
        <p:spPr>
          <a:xfrm>
            <a:off x="4930775" y="9310688"/>
            <a:ext cx="936625" cy="346075"/>
          </a:xfrm>
          <a:prstGeom prst="rect">
            <a:avLst/>
          </a:prstGeom>
          <a:solidFill>
            <a:schemeClr val="bg1"/>
          </a:solidFill>
          <a:ln w="9525">
            <a:noFill/>
          </a:ln>
        </p:spPr>
        <p:txBody>
          <a:bodyPr lIns="0" tIns="0" rIns="0" bIns="0"/>
          <a:lstStyle/>
          <a:p>
            <a:pPr marL="1905" indent="-1905" algn="ctr">
              <a:buNone/>
            </a:pPr>
            <a:r>
              <a:rPr lang="en-US" altLang="zh-CN" sz="1000" dirty="0">
                <a:solidFill>
                  <a:srgbClr val="000000"/>
                </a:solidFill>
                <a:latin typeface="Times New Roman" panose="02020603050405020304" pitchFamily="18" charset="0"/>
                <a:ea typeface="Arial Unicode MS" panose="020B0604020202020204" pitchFamily="34" charset="-122"/>
              </a:rPr>
              <a:t>Hot gas conduit</a:t>
            </a:r>
            <a:endParaRPr lang="en-US" altLang="zh-CN" sz="10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1000" dirty="0">
                <a:solidFill>
                  <a:srgbClr val="000000"/>
                </a:solidFill>
                <a:latin typeface="Times New Roman" panose="02020603050405020304" pitchFamily="18" charset="0"/>
                <a:ea typeface="Arial Unicode MS" panose="020B0604020202020204" pitchFamily="34" charset="-122"/>
              </a:rPr>
            </a:br>
            <a:endParaRPr lang="en-US" altLang="zh-CN" sz="1000" dirty="0">
              <a:solidFill>
                <a:srgbClr val="000000"/>
              </a:solidFill>
              <a:latin typeface="Times New Roman" panose="02020603050405020304" pitchFamily="18" charset="0"/>
              <a:ea typeface="Arial Unicode MS" panose="020B0604020202020204" pitchFamily="34" charset="-122"/>
            </a:endParaRPr>
          </a:p>
        </p:txBody>
      </p:sp>
      <p:sp>
        <p:nvSpPr>
          <p:cNvPr id="9288" name="TextBox 323"/>
          <p:cNvSpPr txBox="1"/>
          <p:nvPr/>
        </p:nvSpPr>
        <p:spPr>
          <a:xfrm>
            <a:off x="5173663" y="10925175"/>
            <a:ext cx="938212" cy="347663"/>
          </a:xfrm>
          <a:prstGeom prst="rect">
            <a:avLst/>
          </a:prstGeom>
          <a:solidFill>
            <a:schemeClr val="bg1"/>
          </a:solidFill>
          <a:ln w="9525">
            <a:noFill/>
          </a:ln>
        </p:spPr>
        <p:txBody>
          <a:bodyPr lIns="0" tIns="0" rIns="0" bIns="0"/>
          <a:lstStyle/>
          <a:p>
            <a:pPr marL="1905" indent="-1905" algn="just">
              <a:buNone/>
            </a:pPr>
            <a:r>
              <a:rPr lang="en-US" altLang="zh-CN" sz="1000" dirty="0">
                <a:solidFill>
                  <a:srgbClr val="000000"/>
                </a:solidFill>
                <a:latin typeface="Times New Roman" panose="02020603050405020304" pitchFamily="18" charset="0"/>
                <a:ea typeface="Arial Unicode MS" panose="020B0604020202020204" pitchFamily="34" charset="-122"/>
              </a:rPr>
              <a:t>Unloading device</a:t>
            </a:r>
            <a:endParaRPr lang="en-US" altLang="zh-CN" sz="10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1000" dirty="0">
                <a:solidFill>
                  <a:srgbClr val="000000"/>
                </a:solidFill>
                <a:latin typeface="Times New Roman" panose="02020603050405020304" pitchFamily="18" charset="0"/>
                <a:ea typeface="Arial Unicode MS" panose="020B0604020202020204" pitchFamily="34" charset="-122"/>
              </a:rPr>
            </a:br>
            <a:endParaRPr lang="en-US" altLang="zh-CN" sz="1000" dirty="0">
              <a:solidFill>
                <a:srgbClr val="000000"/>
              </a:solidFill>
              <a:latin typeface="Times New Roman" panose="02020603050405020304" pitchFamily="18" charset="0"/>
              <a:ea typeface="Arial Unicode MS" panose="020B0604020202020204" pitchFamily="34" charset="-122"/>
            </a:endParaRPr>
          </a:p>
        </p:txBody>
      </p:sp>
      <p:sp>
        <p:nvSpPr>
          <p:cNvPr id="9289" name="TextBox 324"/>
          <p:cNvSpPr txBox="1"/>
          <p:nvPr/>
        </p:nvSpPr>
        <p:spPr>
          <a:xfrm>
            <a:off x="8378825" y="8702675"/>
            <a:ext cx="3071813" cy="827088"/>
          </a:xfrm>
          <a:prstGeom prst="rect">
            <a:avLst/>
          </a:prstGeom>
          <a:solidFill>
            <a:schemeClr val="bg1"/>
          </a:solidFill>
          <a:ln w="9525">
            <a:noFill/>
          </a:ln>
        </p:spPr>
        <p:txBody>
          <a:bodyPr lIns="0" tIns="0" rIns="0" bIns="0"/>
          <a:lstStyle/>
          <a:p>
            <a:pPr marL="1905" indent="-1905" algn="ctr">
              <a:buNone/>
            </a:pPr>
            <a:r>
              <a:rPr lang="en-US" altLang="zh-CN" sz="1000" dirty="0">
                <a:solidFill>
                  <a:srgbClr val="000000"/>
                </a:solidFill>
                <a:latin typeface="Times New Roman" panose="02020603050405020304" pitchFamily="18" charset="0"/>
                <a:ea typeface="Arial Unicode MS" panose="020B0604020202020204" pitchFamily="34" charset="-122"/>
              </a:rPr>
              <a:t>China Huaneng Group Co., Ltd.  China Nuclear Engineering &amp; Construction Group Corporation Limited  Tsinghua University</a:t>
            </a:r>
            <a:endParaRPr lang="en-US" altLang="zh-CN" sz="1000" dirty="0">
              <a:solidFill>
                <a:srgbClr val="000000"/>
              </a:solidFill>
              <a:latin typeface="Times New Roman" panose="02020603050405020304" pitchFamily="18" charset="0"/>
              <a:ea typeface="Arial Unicode MS" panose="020B0604020202020204" pitchFamily="34" charset="-122"/>
            </a:endParaRPr>
          </a:p>
          <a:p>
            <a:pPr marL="1905" indent="-1905" algn="ctr">
              <a:buNone/>
            </a:pPr>
            <a:r>
              <a:rPr lang="en-US" altLang="zh-CN" sz="1000" dirty="0">
                <a:solidFill>
                  <a:srgbClr val="000000"/>
                </a:solidFill>
                <a:latin typeface="Times New Roman" panose="02020603050405020304" pitchFamily="18" charset="0"/>
                <a:ea typeface="Arial Unicode MS" panose="020B0604020202020204" pitchFamily="34" charset="-122"/>
              </a:rPr>
              <a:t>Construction of HTR-PM Demonstration Plant</a:t>
            </a:r>
            <a:endParaRPr lang="en-US" altLang="zh-CN" sz="1000" dirty="0">
              <a:solidFill>
                <a:srgbClr val="000000"/>
              </a:solidFill>
              <a:latin typeface="Times New Roman" panose="02020603050405020304" pitchFamily="18" charset="0"/>
              <a:ea typeface="Arial Unicode MS" panose="020B0604020202020204" pitchFamily="34" charset="-122"/>
            </a:endParaRPr>
          </a:p>
          <a:p>
            <a:pPr marL="1905" indent="-1905" algn="ctr">
              <a:buNone/>
            </a:pPr>
            <a:r>
              <a:rPr lang="en-US" altLang="zh-CN" sz="1000" dirty="0">
                <a:solidFill>
                  <a:srgbClr val="000000"/>
                </a:solidFill>
                <a:latin typeface="Times New Roman" panose="02020603050405020304" pitchFamily="18" charset="0"/>
                <a:ea typeface="Arial Unicode MS" panose="020B0604020202020204" pitchFamily="34" charset="-122"/>
              </a:rPr>
              <a:t>Letter of Intent for Cooperation</a:t>
            </a:r>
            <a:endParaRPr lang="en-US" altLang="zh-CN" sz="10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1000" dirty="0">
                <a:solidFill>
                  <a:srgbClr val="000000"/>
                </a:solidFill>
                <a:latin typeface="Times New Roman" panose="02020603050405020304" pitchFamily="18" charset="0"/>
                <a:ea typeface="Arial Unicode MS" panose="020B0604020202020204" pitchFamily="34" charset="-122"/>
              </a:rPr>
            </a:br>
            <a:endParaRPr lang="en-US" altLang="zh-CN" sz="1000" dirty="0">
              <a:solidFill>
                <a:srgbClr val="000000"/>
              </a:solidFill>
              <a:latin typeface="Times New Roman" panose="02020603050405020304" pitchFamily="18" charset="0"/>
              <a:ea typeface="Arial Unicode MS" panose="020B0604020202020204" pitchFamily="34" charset="-122"/>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文本框 75"/>
          <p:cNvSpPr txBox="1"/>
          <p:nvPr/>
        </p:nvSpPr>
        <p:spPr>
          <a:xfrm>
            <a:off x="13292138" y="236538"/>
            <a:ext cx="8445500" cy="892175"/>
          </a:xfrm>
          <a:prstGeom prst="rect">
            <a:avLst/>
          </a:prstGeom>
          <a:noFill/>
          <a:ln w="9525">
            <a:noFill/>
          </a:ln>
        </p:spPr>
        <p:txBody>
          <a:bodyPr>
            <a:spAutoFit/>
          </a:bodyPr>
          <a:lstStyle/>
          <a:p>
            <a:pPr marL="1905" indent="-1905" algn="ctr">
              <a:buNone/>
            </a:pPr>
            <a:r>
              <a:rPr lang="en-US" altLang="zh-CN" sz="5200" b="1" dirty="0">
                <a:solidFill>
                  <a:srgbClr val="FFFFFF"/>
                </a:solidFill>
                <a:latin typeface="Times New Roman" panose="02020603050405020304" pitchFamily="18" charset="0"/>
                <a:ea typeface="Arial Unicode MS" panose="020B0604020202020204" pitchFamily="34" charset="-122"/>
              </a:rPr>
              <a:t>Foreword</a:t>
            </a:r>
            <a:endParaRPr lang="en-US" altLang="zh-CN" sz="5200" b="1" dirty="0">
              <a:solidFill>
                <a:srgbClr val="FFFFFF"/>
              </a:solidFill>
              <a:latin typeface="Times New Roman" panose="02020603050405020304" pitchFamily="18" charset="0"/>
              <a:ea typeface="Arial Unicode MS" panose="020B0604020202020204" pitchFamily="34" charset="-122"/>
            </a:endParaRPr>
          </a:p>
        </p:txBody>
      </p:sp>
      <p:sp>
        <p:nvSpPr>
          <p:cNvPr id="10243" name="Rectangle 117"/>
          <p:cNvSpPr/>
          <p:nvPr/>
        </p:nvSpPr>
        <p:spPr>
          <a:xfrm>
            <a:off x="4763" y="-323850"/>
            <a:ext cx="184150" cy="647700"/>
          </a:xfrm>
          <a:prstGeom prst="rect">
            <a:avLst/>
          </a:prstGeom>
          <a:noFill/>
          <a:ln w="9525">
            <a:noFill/>
          </a:ln>
        </p:spPr>
        <p:txBody>
          <a:bodyPr wrap="none" anchor="ctr" anchorCtr="0">
            <a:spAutoFit/>
          </a:bodyPr>
          <a:lstStyle/>
          <a:p>
            <a:pPr defTabSz="914400" eaLnBrk="0" hangingPunct="0">
              <a:buNone/>
            </a:pPr>
            <a:endParaRPr lang="zh-CN" altLang="en-US" sz="3600" dirty="0">
              <a:solidFill>
                <a:srgbClr val="000000"/>
              </a:solidFill>
              <a:latin typeface="Times New Roman" panose="02020603050405020304" pitchFamily="18" charset="0"/>
              <a:ea typeface="Arial Unicode MS" panose="020B0604020202020204" pitchFamily="34" charset="-122"/>
            </a:endParaRPr>
          </a:p>
        </p:txBody>
      </p:sp>
      <p:sp>
        <p:nvSpPr>
          <p:cNvPr id="10244" name="文本框 2"/>
          <p:cNvSpPr txBox="1"/>
          <p:nvPr/>
        </p:nvSpPr>
        <p:spPr>
          <a:xfrm>
            <a:off x="1825625" y="523875"/>
            <a:ext cx="9466263" cy="769938"/>
          </a:xfrm>
          <a:prstGeom prst="rect">
            <a:avLst/>
          </a:prstGeom>
          <a:noFill/>
          <a:ln w="9525">
            <a:noFill/>
          </a:ln>
        </p:spPr>
        <p:txBody>
          <a:bodyPr>
            <a:spAutoFit/>
          </a:bodyPr>
          <a:lstStyle/>
          <a:p>
            <a:pPr marL="1905" indent="-1905" defTabSz="914400">
              <a:buNone/>
            </a:pPr>
            <a:r>
              <a:rPr lang="en-US" altLang="zh-CN" sz="4400" b="1" dirty="0">
                <a:solidFill>
                  <a:srgbClr val="595959"/>
                </a:solidFill>
                <a:latin typeface="Times New Roman" panose="02020603050405020304" pitchFamily="18" charset="0"/>
                <a:ea typeface="Arial Unicode MS" panose="020B0604020202020204" pitchFamily="34" charset="-122"/>
              </a:rPr>
              <a:t>Generation IV Nuclear Power Plant</a:t>
            </a:r>
            <a:endParaRPr lang="en-US" altLang="zh-CN" sz="4400" b="1" dirty="0">
              <a:solidFill>
                <a:srgbClr val="595959"/>
              </a:solidFill>
              <a:latin typeface="Times New Roman" panose="02020603050405020304" pitchFamily="18" charset="0"/>
              <a:ea typeface="Arial Unicode MS" panose="020B0604020202020204" pitchFamily="34" charset="-122"/>
            </a:endParaRPr>
          </a:p>
        </p:txBody>
      </p:sp>
      <p:sp>
        <p:nvSpPr>
          <p:cNvPr id="10245" name="TextBox 1"/>
          <p:cNvSpPr txBox="1"/>
          <p:nvPr/>
        </p:nvSpPr>
        <p:spPr>
          <a:xfrm>
            <a:off x="15500350" y="8567738"/>
            <a:ext cx="7853363" cy="1077912"/>
          </a:xfrm>
          <a:prstGeom prst="rect">
            <a:avLst/>
          </a:prstGeom>
          <a:noFill/>
          <a:ln w="9525">
            <a:noFill/>
          </a:ln>
        </p:spPr>
        <p:txBody>
          <a:bodyPr>
            <a:spAutoFit/>
          </a:bodyPr>
          <a:lstStyle/>
          <a:p>
            <a:pPr marL="1905" indent="-1905" defTabSz="914400">
              <a:buNone/>
            </a:pPr>
            <a:r>
              <a:rPr lang="en-US" altLang="zh-CN" sz="3200" b="1" dirty="0">
                <a:solidFill>
                  <a:srgbClr val="187FAF"/>
                </a:solidFill>
                <a:latin typeface="Times New Roman" panose="02020603050405020304" pitchFamily="18" charset="0"/>
                <a:ea typeface="Arial Unicode MS" panose="020B0604020202020204" pitchFamily="34" charset="-122"/>
              </a:rPr>
              <a:t>Advantages of HTR-PM </a:t>
            </a:r>
            <a:r>
              <a:rPr lang="en-US" altLang="zh-CN" sz="3200" b="1" dirty="0">
                <a:solidFill>
                  <a:srgbClr val="C00000"/>
                </a:solidFill>
                <a:latin typeface="Times New Roman" panose="02020603050405020304" pitchFamily="18" charset="0"/>
                <a:ea typeface="Arial Unicode MS" panose="020B0604020202020204" pitchFamily="34" charset="-122"/>
              </a:rPr>
              <a:t>VS</a:t>
            </a:r>
            <a:r>
              <a:rPr lang="en-US" altLang="zh-CN" sz="3200" b="1" dirty="0">
                <a:solidFill>
                  <a:srgbClr val="187FAF"/>
                </a:solidFill>
                <a:latin typeface="Times New Roman" panose="02020603050405020304" pitchFamily="18" charset="0"/>
                <a:ea typeface="Arial Unicode MS" panose="020B0604020202020204" pitchFamily="34" charset="-122"/>
              </a:rPr>
              <a:t> First Three Generations</a:t>
            </a:r>
            <a:endParaRPr lang="en-US" altLang="zh-CN" sz="3200" b="1" dirty="0">
              <a:solidFill>
                <a:srgbClr val="187FAF"/>
              </a:solidFill>
              <a:latin typeface="Times New Roman" panose="02020603050405020304" pitchFamily="18" charset="0"/>
              <a:ea typeface="Arial Unicode MS" panose="020B0604020202020204" pitchFamily="34" charset="-122"/>
            </a:endParaRPr>
          </a:p>
        </p:txBody>
      </p:sp>
      <p:sp>
        <p:nvSpPr>
          <p:cNvPr id="11288" name="任意多边形: 形状 11287"/>
          <p:cNvSpPr/>
          <p:nvPr/>
        </p:nvSpPr>
        <p:spPr>
          <a:xfrm>
            <a:off x="14973300" y="9645650"/>
            <a:ext cx="8802688" cy="2798763"/>
          </a:xfrm>
          <a:custGeom>
            <a:avLst/>
            <a:gdLst>
              <a:gd name="connsiteX0" fmla="*/ 465071 w 9728201"/>
              <a:gd name="connsiteY0" fmla="*/ 0 h 3759200"/>
              <a:gd name="connsiteX1" fmla="*/ 525423 w 9728201"/>
              <a:gd name="connsiteY1" fmla="*/ 0 h 3759200"/>
              <a:gd name="connsiteX2" fmla="*/ 8809076 w 9728201"/>
              <a:gd name="connsiteY2" fmla="*/ 0 h 3759200"/>
              <a:gd name="connsiteX3" fmla="*/ 9263129 w 9728201"/>
              <a:gd name="connsiteY3" fmla="*/ 0 h 3759200"/>
              <a:gd name="connsiteX4" fmla="*/ 9728200 w 9728201"/>
              <a:gd name="connsiteY4" fmla="*/ 465071 h 3759200"/>
              <a:gd name="connsiteX5" fmla="*/ 9728200 w 9728201"/>
              <a:gd name="connsiteY5" fmla="*/ 2862329 h 3759200"/>
              <a:gd name="connsiteX6" fmla="*/ 9726657 w 9728201"/>
              <a:gd name="connsiteY6" fmla="*/ 2877640 h 3759200"/>
              <a:gd name="connsiteX7" fmla="*/ 9728201 w 9728201"/>
              <a:gd name="connsiteY7" fmla="*/ 2875854 h 3759200"/>
              <a:gd name="connsiteX8" fmla="*/ 9728201 w 9728201"/>
              <a:gd name="connsiteY8" fmla="*/ 2909922 h 3759200"/>
              <a:gd name="connsiteX9" fmla="*/ 8878923 w 9728201"/>
              <a:gd name="connsiteY9" fmla="*/ 3759200 h 3759200"/>
              <a:gd name="connsiteX10" fmla="*/ 8809076 w 9728201"/>
              <a:gd name="connsiteY10" fmla="*/ 3759200 h 3759200"/>
              <a:gd name="connsiteX11" fmla="*/ 8790674 w 9728201"/>
              <a:gd name="connsiteY11" fmla="*/ 3759200 h 3759200"/>
              <a:gd name="connsiteX12" fmla="*/ 525423 w 9728201"/>
              <a:gd name="connsiteY12" fmla="*/ 3759200 h 3759200"/>
              <a:gd name="connsiteX13" fmla="*/ 0 w 9728201"/>
              <a:gd name="connsiteY13" fmla="*/ 3233777 h 3759200"/>
              <a:gd name="connsiteX14" fmla="*/ 0 w 9728201"/>
              <a:gd name="connsiteY14" fmla="*/ 525423 h 3759200"/>
              <a:gd name="connsiteX15" fmla="*/ 0 w 9728201"/>
              <a:gd name="connsiteY15" fmla="*/ 525422 h 3759200"/>
              <a:gd name="connsiteX16" fmla="*/ 0 w 9728201"/>
              <a:gd name="connsiteY16" fmla="*/ 465071 h 3759200"/>
              <a:gd name="connsiteX17" fmla="*/ 465071 w 9728201"/>
              <a:gd name="connsiteY17" fmla="*/ 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28201" h="3759200">
                <a:moveTo>
                  <a:pt x="465071" y="0"/>
                </a:moveTo>
                <a:lnTo>
                  <a:pt x="525423" y="0"/>
                </a:lnTo>
                <a:lnTo>
                  <a:pt x="8809076" y="0"/>
                </a:lnTo>
                <a:lnTo>
                  <a:pt x="9263129" y="0"/>
                </a:lnTo>
                <a:cubicBezTo>
                  <a:pt x="9519981" y="0"/>
                  <a:pt x="9728200" y="208219"/>
                  <a:pt x="9728200" y="465071"/>
                </a:cubicBezTo>
                <a:lnTo>
                  <a:pt x="9728200" y="2862329"/>
                </a:lnTo>
                <a:lnTo>
                  <a:pt x="9726657" y="2877640"/>
                </a:lnTo>
                <a:lnTo>
                  <a:pt x="9728201" y="2875854"/>
                </a:lnTo>
                <a:lnTo>
                  <a:pt x="9728201" y="2909922"/>
                </a:lnTo>
                <a:cubicBezTo>
                  <a:pt x="9728201" y="3378965"/>
                  <a:pt x="9347966" y="3759200"/>
                  <a:pt x="8878923" y="3759200"/>
                </a:cubicBezTo>
                <a:lnTo>
                  <a:pt x="8809076" y="3759200"/>
                </a:lnTo>
                <a:lnTo>
                  <a:pt x="8790674" y="3759200"/>
                </a:lnTo>
                <a:lnTo>
                  <a:pt x="525423" y="3759200"/>
                </a:lnTo>
                <a:cubicBezTo>
                  <a:pt x="235240" y="3759200"/>
                  <a:pt x="0" y="3523960"/>
                  <a:pt x="0" y="3233777"/>
                </a:cubicBezTo>
                <a:lnTo>
                  <a:pt x="0" y="525423"/>
                </a:lnTo>
                <a:lnTo>
                  <a:pt x="0" y="525422"/>
                </a:lnTo>
                <a:lnTo>
                  <a:pt x="0" y="465071"/>
                </a:lnTo>
                <a:cubicBezTo>
                  <a:pt x="0" y="208219"/>
                  <a:pt x="208219" y="0"/>
                  <a:pt x="465071" y="0"/>
                </a:cubicBezTo>
                <a:close/>
              </a:path>
            </a:pathLst>
          </a:custGeom>
          <a:solidFill>
            <a:schemeClr val="bg1"/>
          </a:solidFill>
          <a:ln>
            <a:noFill/>
          </a:ln>
          <a:effectLst>
            <a:outerShdw blurRad="406400" dist="139700" dir="5400000" algn="t" rotWithShape="0">
              <a:schemeClr val="accent1">
                <a:lumMod val="50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99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1290" name="椭圆 11289"/>
          <p:cNvSpPr/>
          <p:nvPr/>
        </p:nvSpPr>
        <p:spPr>
          <a:xfrm>
            <a:off x="16146463" y="9907588"/>
            <a:ext cx="396875" cy="396875"/>
          </a:xfrm>
          <a:prstGeom prst="ellipse">
            <a:avLst/>
          </a:prstGeom>
          <a:ln w="22225">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99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0248" name="文本框 11290"/>
          <p:cNvSpPr txBox="1"/>
          <p:nvPr/>
        </p:nvSpPr>
        <p:spPr>
          <a:xfrm>
            <a:off x="16727488" y="9715500"/>
            <a:ext cx="6491287" cy="708025"/>
          </a:xfrm>
          <a:prstGeom prst="rect">
            <a:avLst/>
          </a:prstGeom>
          <a:noFill/>
          <a:ln w="9525">
            <a:noFill/>
          </a:ln>
        </p:spPr>
        <p:txBody>
          <a:bodyPr>
            <a:spAutoFit/>
          </a:bodyPr>
          <a:lstStyle/>
          <a:p>
            <a:pPr marL="1905" indent="-1905">
              <a:buNone/>
            </a:pPr>
            <a:r>
              <a:rPr lang="en-US" altLang="zh-CN" sz="4000" b="1" dirty="0">
                <a:solidFill>
                  <a:srgbClr val="000000"/>
                </a:solidFill>
                <a:latin typeface="Times New Roman" panose="02020603050405020304" pitchFamily="18" charset="0"/>
                <a:ea typeface="Arial Unicode MS" panose="020B0604020202020204" pitchFamily="34" charset="-122"/>
              </a:rPr>
              <a:t>Inherent safety</a:t>
            </a:r>
            <a:endParaRPr lang="en-US" altLang="zh-CN" sz="4000" b="1" dirty="0">
              <a:solidFill>
                <a:srgbClr val="000000"/>
              </a:solidFill>
              <a:latin typeface="Times New Roman" panose="02020603050405020304" pitchFamily="18" charset="0"/>
              <a:ea typeface="Arial Unicode MS" panose="020B0604020202020204" pitchFamily="34" charset="-122"/>
            </a:endParaRPr>
          </a:p>
        </p:txBody>
      </p:sp>
      <p:sp>
        <p:nvSpPr>
          <p:cNvPr id="11295" name="椭圆 11294"/>
          <p:cNvSpPr/>
          <p:nvPr/>
        </p:nvSpPr>
        <p:spPr>
          <a:xfrm>
            <a:off x="16146463" y="10669588"/>
            <a:ext cx="396875" cy="396875"/>
          </a:xfrm>
          <a:prstGeom prst="ellipse">
            <a:avLst/>
          </a:prstGeom>
          <a:ln w="22225">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99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0250" name="文本框 74"/>
          <p:cNvSpPr txBox="1"/>
          <p:nvPr/>
        </p:nvSpPr>
        <p:spPr>
          <a:xfrm>
            <a:off x="16727488" y="10477500"/>
            <a:ext cx="6626225" cy="708025"/>
          </a:xfrm>
          <a:prstGeom prst="rect">
            <a:avLst/>
          </a:prstGeom>
          <a:noFill/>
          <a:ln w="9525">
            <a:noFill/>
          </a:ln>
        </p:spPr>
        <p:txBody>
          <a:bodyPr>
            <a:spAutoFit/>
          </a:bodyPr>
          <a:lstStyle/>
          <a:p>
            <a:pPr marL="1905" indent="-1905">
              <a:buNone/>
            </a:pPr>
            <a:r>
              <a:rPr lang="en-US" altLang="zh-CN" sz="4000" b="1" dirty="0">
                <a:solidFill>
                  <a:srgbClr val="000000"/>
                </a:solidFill>
                <a:latin typeface="Times New Roman" panose="02020603050405020304" pitchFamily="18" charset="0"/>
                <a:ea typeface="Arial Unicode MS" panose="020B0604020202020204" pitchFamily="34" charset="-122"/>
              </a:rPr>
              <a:t>Wide application field</a:t>
            </a:r>
            <a:endParaRPr lang="en-US" altLang="zh-CN" sz="4000" b="1" dirty="0">
              <a:solidFill>
                <a:srgbClr val="000000"/>
              </a:solidFill>
              <a:latin typeface="Times New Roman" panose="02020603050405020304" pitchFamily="18" charset="0"/>
              <a:ea typeface="Arial Unicode MS" panose="020B0604020202020204" pitchFamily="34" charset="-122"/>
            </a:endParaRPr>
          </a:p>
        </p:txBody>
      </p:sp>
      <p:sp>
        <p:nvSpPr>
          <p:cNvPr id="78" name="椭圆 77"/>
          <p:cNvSpPr/>
          <p:nvPr/>
        </p:nvSpPr>
        <p:spPr>
          <a:xfrm>
            <a:off x="16173450" y="11479213"/>
            <a:ext cx="396875" cy="396875"/>
          </a:xfrm>
          <a:prstGeom prst="ellipse">
            <a:avLst/>
          </a:prstGeom>
          <a:ln w="22225">
            <a:solidFill>
              <a:schemeClr val="bg1"/>
            </a:solidFill>
          </a:ln>
          <a:effectLst>
            <a:outerShdw blurRad="292100" dist="127000" dir="5400000" sx="101000" sy="101000" algn="t"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199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0252" name="文本框 78"/>
          <p:cNvSpPr txBox="1"/>
          <p:nvPr/>
        </p:nvSpPr>
        <p:spPr>
          <a:xfrm>
            <a:off x="16756063" y="11287125"/>
            <a:ext cx="6642100" cy="708025"/>
          </a:xfrm>
          <a:prstGeom prst="rect">
            <a:avLst/>
          </a:prstGeom>
          <a:noFill/>
          <a:ln w="9525">
            <a:noFill/>
          </a:ln>
        </p:spPr>
        <p:txBody>
          <a:bodyPr>
            <a:spAutoFit/>
          </a:bodyPr>
          <a:lstStyle/>
          <a:p>
            <a:pPr marL="1905" indent="-1905">
              <a:buNone/>
            </a:pPr>
            <a:r>
              <a:rPr lang="en-US" altLang="zh-CN" sz="4000" b="1" dirty="0">
                <a:solidFill>
                  <a:srgbClr val="000000"/>
                </a:solidFill>
                <a:latin typeface="Times New Roman" panose="02020603050405020304" pitchFamily="18" charset="0"/>
                <a:ea typeface="Arial Unicode MS" panose="020B0604020202020204" pitchFamily="34" charset="-122"/>
              </a:rPr>
              <a:t>Environment-friendly</a:t>
            </a:r>
            <a:endParaRPr lang="en-US" altLang="zh-CN" sz="4000" b="1" dirty="0">
              <a:solidFill>
                <a:srgbClr val="000000"/>
              </a:solidFill>
              <a:latin typeface="Times New Roman" panose="02020603050405020304" pitchFamily="18" charset="0"/>
              <a:ea typeface="Arial Unicode MS" panose="020B0604020202020204" pitchFamily="34" charset="-122"/>
            </a:endParaRPr>
          </a:p>
        </p:txBody>
      </p:sp>
      <p:pic>
        <p:nvPicPr>
          <p:cNvPr id="10253" name="Picture 2"/>
          <p:cNvPicPr>
            <a:picLocks noChangeAspect="1"/>
          </p:cNvPicPr>
          <p:nvPr/>
        </p:nvPicPr>
        <p:blipFill>
          <a:blip r:embed="rId1" cstate="print"/>
          <a:srcRect r="21582"/>
          <a:stretch>
            <a:fillRect/>
          </a:stretch>
        </p:blipFill>
        <p:spPr>
          <a:xfrm>
            <a:off x="7900988" y="1722438"/>
            <a:ext cx="2501900" cy="1522412"/>
          </a:xfrm>
          <a:prstGeom prst="rect">
            <a:avLst/>
          </a:prstGeom>
          <a:noFill/>
          <a:ln w="9525" cap="flat" cmpd="sng">
            <a:solidFill>
              <a:srgbClr val="00B050"/>
            </a:solidFill>
            <a:prstDash val="solid"/>
            <a:round/>
            <a:headEnd type="none" w="med" len="med"/>
            <a:tailEnd type="none" w="med" len="med"/>
          </a:ln>
        </p:spPr>
      </p:pic>
      <p:pic>
        <p:nvPicPr>
          <p:cNvPr id="10254" name="图片 8"/>
          <p:cNvPicPr>
            <a:picLocks noChangeAspect="1"/>
          </p:cNvPicPr>
          <p:nvPr/>
        </p:nvPicPr>
        <p:blipFill>
          <a:blip r:embed="rId2" cstate="print"/>
          <a:stretch>
            <a:fillRect/>
          </a:stretch>
        </p:blipFill>
        <p:spPr>
          <a:xfrm>
            <a:off x="17160875" y="1763713"/>
            <a:ext cx="5149850" cy="6692900"/>
          </a:xfrm>
          <a:prstGeom prst="rect">
            <a:avLst/>
          </a:prstGeom>
          <a:noFill/>
          <a:ln w="9525">
            <a:noFill/>
          </a:ln>
        </p:spPr>
      </p:pic>
      <p:sp>
        <p:nvSpPr>
          <p:cNvPr id="12" name="矩形 11"/>
          <p:cNvSpPr/>
          <p:nvPr/>
        </p:nvSpPr>
        <p:spPr>
          <a:xfrm>
            <a:off x="15517813" y="9779000"/>
            <a:ext cx="7847013" cy="576263"/>
          </a:xfrm>
          <a:prstGeom prst="rect">
            <a:avLst/>
          </a:prstGeom>
          <a:ln w="38100">
            <a:solidFill>
              <a:srgbClr val="C00000"/>
            </a:solidFill>
          </a:ln>
        </p:spPr>
        <p:txBody>
          <a:bodyPr anchor="ctr"/>
          <a:lstStyle/>
          <a:p>
            <a:pPr marL="0" marR="0" lvl="0" indent="457200" algn="ctr" defTabSz="504825" rtl="0" eaLnBrk="1" fontAlgn="auto" latinLnBrk="0" hangingPunct="1">
              <a:lnSpc>
                <a:spcPct val="100000"/>
              </a:lnSpc>
              <a:spcBef>
                <a:spcPct val="0"/>
              </a:spcBef>
              <a:spcAft>
                <a:spcPct val="0"/>
              </a:spcAft>
              <a:buClrTx/>
              <a:buSzTx/>
              <a:buFontTx/>
              <a:buNone/>
              <a:defRPr/>
            </a:pPr>
            <a:endParaRPr kumimoji="0" lang="zh-CN" altLang="en-US" sz="1990" b="0" i="0" u="none" strike="noStrike" kern="1200" cap="none" spc="0" normalizeH="0" baseline="0" noProof="1">
              <a:ln>
                <a:noFill/>
              </a:ln>
              <a:solidFill>
                <a:schemeClr val="tx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10256" name="组合 35"/>
          <p:cNvGrpSpPr/>
          <p:nvPr/>
        </p:nvGrpSpPr>
        <p:grpSpPr>
          <a:xfrm>
            <a:off x="20638" y="1690688"/>
            <a:ext cx="15105062" cy="10801350"/>
            <a:chOff x="20256" y="1690483"/>
            <a:chExt cx="15105444" cy="10801093"/>
          </a:xfrm>
        </p:grpSpPr>
        <p:pic>
          <p:nvPicPr>
            <p:cNvPr id="10269" name="图片 11280"/>
            <p:cNvPicPr>
              <a:picLocks noChangeAspect="1"/>
            </p:cNvPicPr>
            <p:nvPr/>
          </p:nvPicPr>
          <p:blipFill>
            <a:blip r:embed="rId3" cstate="print"/>
            <a:srcRect l="8595" t="2959" r="2354" b="1620"/>
            <a:stretch>
              <a:fillRect/>
            </a:stretch>
          </p:blipFill>
          <p:spPr>
            <a:xfrm>
              <a:off x="20256" y="1690483"/>
              <a:ext cx="14605981" cy="10801093"/>
            </a:xfrm>
            <a:prstGeom prst="rect">
              <a:avLst/>
            </a:prstGeom>
            <a:noFill/>
            <a:ln w="9525">
              <a:noFill/>
            </a:ln>
          </p:spPr>
        </p:pic>
        <p:sp>
          <p:nvSpPr>
            <p:cNvPr id="10270" name="文本框 1"/>
            <p:cNvSpPr txBox="1"/>
            <p:nvPr/>
          </p:nvSpPr>
          <p:spPr>
            <a:xfrm>
              <a:off x="1276775" y="9692920"/>
              <a:ext cx="2612718" cy="1384962"/>
            </a:xfrm>
            <a:prstGeom prst="rect">
              <a:avLst/>
            </a:prstGeom>
            <a:noFill/>
            <a:ln w="9525">
              <a:noFill/>
            </a:ln>
          </p:spPr>
          <p:txBody>
            <a:bodyPr>
              <a:spAutoFit/>
            </a:bodyPr>
            <a:lstStyle/>
            <a:p>
              <a:pPr marL="1905" indent="-1905">
                <a:buNone/>
              </a:pPr>
              <a:r>
                <a:rPr lang="en-US" altLang="zh-CN" sz="2800" b="1" dirty="0">
                  <a:solidFill>
                    <a:srgbClr val="000000"/>
                  </a:solidFill>
                  <a:latin typeface="Times New Roman" panose="02020603050405020304" pitchFamily="18" charset="0"/>
                  <a:ea typeface="Arial Unicode MS" panose="020B0604020202020204" pitchFamily="34" charset="-122"/>
                </a:rPr>
                <a:t>Generation I Nuclear Power Plant</a:t>
              </a:r>
              <a:endParaRPr lang="en-US" altLang="zh-CN" sz="2800" b="1" dirty="0">
                <a:solidFill>
                  <a:srgbClr val="000000"/>
                </a:solidFill>
                <a:latin typeface="Times New Roman" panose="02020603050405020304" pitchFamily="18" charset="0"/>
                <a:ea typeface="Arial Unicode MS" panose="020B0604020202020204" pitchFamily="34" charset="-122"/>
              </a:endParaRPr>
            </a:p>
          </p:txBody>
        </p:sp>
        <p:sp>
          <p:nvSpPr>
            <p:cNvPr id="10271" name="文本框 24"/>
            <p:cNvSpPr txBox="1"/>
            <p:nvPr/>
          </p:nvSpPr>
          <p:spPr>
            <a:xfrm>
              <a:off x="4924267" y="9697869"/>
              <a:ext cx="2612718" cy="1384962"/>
            </a:xfrm>
            <a:prstGeom prst="rect">
              <a:avLst/>
            </a:prstGeom>
            <a:noFill/>
            <a:ln w="9525">
              <a:noFill/>
            </a:ln>
          </p:spPr>
          <p:txBody>
            <a:bodyPr>
              <a:spAutoFit/>
            </a:bodyPr>
            <a:lstStyle/>
            <a:p>
              <a:pPr marL="1905" indent="-1905">
                <a:buNone/>
              </a:pPr>
              <a:r>
                <a:rPr lang="en-US" altLang="zh-CN" sz="2800" b="1" dirty="0">
                  <a:solidFill>
                    <a:srgbClr val="000000"/>
                  </a:solidFill>
                  <a:latin typeface="Times New Roman" panose="02020603050405020304" pitchFamily="18" charset="0"/>
                  <a:ea typeface="Arial Unicode MS" panose="020B0604020202020204" pitchFamily="34" charset="-122"/>
                </a:rPr>
                <a:t>Generation II Nuclear Power Plant</a:t>
              </a:r>
              <a:endParaRPr lang="en-US" altLang="zh-CN" sz="2800" b="1" dirty="0">
                <a:solidFill>
                  <a:srgbClr val="000000"/>
                </a:solidFill>
                <a:latin typeface="Times New Roman" panose="02020603050405020304" pitchFamily="18" charset="0"/>
                <a:ea typeface="Arial Unicode MS" panose="020B0604020202020204" pitchFamily="34" charset="-122"/>
              </a:endParaRPr>
            </a:p>
          </p:txBody>
        </p:sp>
        <p:sp>
          <p:nvSpPr>
            <p:cNvPr id="10272" name="文本框 25"/>
            <p:cNvSpPr txBox="1"/>
            <p:nvPr/>
          </p:nvSpPr>
          <p:spPr>
            <a:xfrm>
              <a:off x="8097190" y="9708242"/>
              <a:ext cx="2612718" cy="1384962"/>
            </a:xfrm>
            <a:prstGeom prst="rect">
              <a:avLst/>
            </a:prstGeom>
            <a:noFill/>
            <a:ln w="9525">
              <a:noFill/>
            </a:ln>
          </p:spPr>
          <p:txBody>
            <a:bodyPr>
              <a:spAutoFit/>
            </a:bodyPr>
            <a:lstStyle/>
            <a:p>
              <a:pPr marL="1905" indent="-1905">
                <a:buNone/>
              </a:pPr>
              <a:r>
                <a:rPr lang="en-US" altLang="zh-CN" sz="2800" b="1" dirty="0">
                  <a:solidFill>
                    <a:srgbClr val="000000"/>
                  </a:solidFill>
                  <a:latin typeface="Times New Roman" panose="02020603050405020304" pitchFamily="18" charset="0"/>
                  <a:ea typeface="Arial Unicode MS" panose="020B0604020202020204" pitchFamily="34" charset="-122"/>
                </a:rPr>
                <a:t>Generation III Nuclear Power Plant</a:t>
              </a:r>
              <a:endParaRPr lang="en-US" altLang="zh-CN" sz="2800" b="1" dirty="0">
                <a:solidFill>
                  <a:srgbClr val="000000"/>
                </a:solidFill>
                <a:latin typeface="Times New Roman" panose="02020603050405020304" pitchFamily="18" charset="0"/>
                <a:ea typeface="Arial Unicode MS" panose="020B0604020202020204" pitchFamily="34" charset="-122"/>
              </a:endParaRPr>
            </a:p>
          </p:txBody>
        </p:sp>
        <p:sp>
          <p:nvSpPr>
            <p:cNvPr id="10273" name="文本框 26"/>
            <p:cNvSpPr txBox="1"/>
            <p:nvPr/>
          </p:nvSpPr>
          <p:spPr>
            <a:xfrm>
              <a:off x="10837259" y="9692920"/>
              <a:ext cx="2612718" cy="1384962"/>
            </a:xfrm>
            <a:prstGeom prst="rect">
              <a:avLst/>
            </a:prstGeom>
            <a:noFill/>
            <a:ln w="9525">
              <a:noFill/>
            </a:ln>
          </p:spPr>
          <p:txBody>
            <a:bodyPr>
              <a:spAutoFit/>
            </a:bodyPr>
            <a:lstStyle/>
            <a:p>
              <a:pPr marL="1905" indent="-1905">
                <a:buNone/>
              </a:pPr>
              <a:r>
                <a:rPr lang="en-US" altLang="zh-CN" sz="2800" b="1" dirty="0">
                  <a:solidFill>
                    <a:srgbClr val="000000"/>
                  </a:solidFill>
                  <a:latin typeface="Times New Roman" panose="02020603050405020304" pitchFamily="18" charset="0"/>
                  <a:ea typeface="Arial Unicode MS" panose="020B0604020202020204" pitchFamily="34" charset="-122"/>
                </a:rPr>
                <a:t>Generation IV Nuclear Power Plant</a:t>
              </a:r>
              <a:endParaRPr lang="en-US" altLang="zh-CN" sz="2800" b="1" dirty="0">
                <a:solidFill>
                  <a:srgbClr val="000000"/>
                </a:solidFill>
                <a:latin typeface="Times New Roman" panose="02020603050405020304" pitchFamily="18" charset="0"/>
                <a:ea typeface="Arial Unicode MS" panose="020B0604020202020204" pitchFamily="34" charset="-122"/>
              </a:endParaRPr>
            </a:p>
          </p:txBody>
        </p:sp>
        <p:sp>
          <p:nvSpPr>
            <p:cNvPr id="10274" name="文本框 30"/>
            <p:cNvSpPr txBox="1"/>
            <p:nvPr/>
          </p:nvSpPr>
          <p:spPr>
            <a:xfrm>
              <a:off x="11308931" y="6059433"/>
              <a:ext cx="3816769" cy="306698"/>
            </a:xfrm>
            <a:prstGeom prst="rect">
              <a:avLst/>
            </a:prstGeom>
            <a:solidFill>
              <a:schemeClr val="bg1"/>
            </a:solidFill>
            <a:ln w="9525">
              <a:noFill/>
            </a:ln>
          </p:spPr>
          <p:txBody>
            <a:bodyPr>
              <a:spAutoFit/>
            </a:bodyPr>
            <a:lstStyle/>
            <a:p>
              <a:pPr marL="1905" indent="-1905">
                <a:buNone/>
              </a:pPr>
              <a:endParaRPr lang="en-US" altLang="zh-CN" sz="1400" dirty="0">
                <a:solidFill>
                  <a:srgbClr val="808080"/>
                </a:solidFill>
                <a:latin typeface="Times New Roman" panose="02020603050405020304" pitchFamily="18" charset="0"/>
                <a:ea typeface="Arial Unicode MS" panose="020B0604020202020204" pitchFamily="34" charset="-122"/>
              </a:endParaRPr>
            </a:p>
          </p:txBody>
        </p:sp>
      </p:grpSp>
      <p:sp>
        <p:nvSpPr>
          <p:cNvPr id="10258" name="TextBox 27"/>
          <p:cNvSpPr txBox="1"/>
          <p:nvPr/>
        </p:nvSpPr>
        <p:spPr>
          <a:xfrm>
            <a:off x="1023938" y="3249613"/>
            <a:ext cx="2374900" cy="446087"/>
          </a:xfrm>
          <a:prstGeom prst="rect">
            <a:avLst/>
          </a:prstGeom>
          <a:solidFill>
            <a:schemeClr val="bg1"/>
          </a:solidFill>
          <a:ln w="9525">
            <a:noFill/>
          </a:ln>
        </p:spPr>
        <p:txBody>
          <a:bodyPr lIns="0" tIns="0" rIns="0" bIns="0"/>
          <a:lstStyle/>
          <a:p>
            <a:pPr marL="1905" indent="-1905" algn="ctr">
              <a:buNone/>
            </a:pPr>
            <a:r>
              <a:rPr lang="en-US" altLang="zh-CN" sz="1200" dirty="0">
                <a:solidFill>
                  <a:srgbClr val="000000"/>
                </a:solidFill>
                <a:latin typeface="Times New Roman" panose="02020603050405020304" pitchFamily="18" charset="0"/>
                <a:ea typeface="Arial Unicode MS" panose="020B0604020202020204" pitchFamily="34" charset="-122"/>
              </a:rPr>
              <a:t>Shippingport Atomic Power Station</a:t>
            </a:r>
            <a:endParaRPr lang="en-US" altLang="zh-CN" sz="12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1200" dirty="0">
                <a:solidFill>
                  <a:srgbClr val="000000"/>
                </a:solidFill>
                <a:latin typeface="Times New Roman" panose="02020603050405020304" pitchFamily="18" charset="0"/>
                <a:ea typeface="Arial Unicode MS" panose="020B0604020202020204" pitchFamily="34" charset="-122"/>
              </a:rPr>
            </a:br>
            <a:endParaRPr lang="en-US" altLang="zh-CN" sz="1200" dirty="0">
              <a:solidFill>
                <a:srgbClr val="000000"/>
              </a:solidFill>
              <a:latin typeface="Times New Roman" panose="02020603050405020304" pitchFamily="18" charset="0"/>
              <a:ea typeface="Arial Unicode MS" panose="020B0604020202020204" pitchFamily="34" charset="-122"/>
            </a:endParaRPr>
          </a:p>
        </p:txBody>
      </p:sp>
      <p:sp>
        <p:nvSpPr>
          <p:cNvPr id="10259" name="TextBox 29"/>
          <p:cNvSpPr txBox="1"/>
          <p:nvPr/>
        </p:nvSpPr>
        <p:spPr>
          <a:xfrm>
            <a:off x="4521200" y="3257550"/>
            <a:ext cx="2374900" cy="446088"/>
          </a:xfrm>
          <a:prstGeom prst="rect">
            <a:avLst/>
          </a:prstGeom>
          <a:solidFill>
            <a:schemeClr val="bg1"/>
          </a:solidFill>
          <a:ln w="9525">
            <a:noFill/>
          </a:ln>
        </p:spPr>
        <p:txBody>
          <a:bodyPr lIns="0" tIns="0" rIns="0" bIns="0"/>
          <a:lstStyle/>
          <a:p>
            <a:pPr marL="1905" indent="-1905" algn="ctr">
              <a:buNone/>
            </a:pPr>
            <a:r>
              <a:rPr lang="en-US" altLang="zh-CN" sz="1200" dirty="0">
                <a:solidFill>
                  <a:srgbClr val="000000"/>
                </a:solidFill>
                <a:latin typeface="Times New Roman" panose="02020603050405020304" pitchFamily="18" charset="0"/>
                <a:ea typeface="Arial Unicode MS" panose="020B0604020202020204" pitchFamily="34" charset="-122"/>
              </a:rPr>
              <a:t>Daya Bay Nuclear Power Plant (M310)</a:t>
            </a:r>
            <a:endParaRPr lang="en-US" altLang="zh-CN" sz="12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1200" dirty="0">
                <a:solidFill>
                  <a:srgbClr val="000000"/>
                </a:solidFill>
                <a:latin typeface="Times New Roman" panose="02020603050405020304" pitchFamily="18" charset="0"/>
                <a:ea typeface="Arial Unicode MS" panose="020B0604020202020204" pitchFamily="34" charset="-122"/>
              </a:rPr>
            </a:br>
            <a:endParaRPr lang="en-US" altLang="zh-CN" sz="1200" dirty="0">
              <a:solidFill>
                <a:srgbClr val="000000"/>
              </a:solidFill>
              <a:latin typeface="Times New Roman" panose="02020603050405020304" pitchFamily="18" charset="0"/>
              <a:ea typeface="Arial Unicode MS" panose="020B0604020202020204" pitchFamily="34" charset="-122"/>
            </a:endParaRPr>
          </a:p>
        </p:txBody>
      </p:sp>
      <p:sp>
        <p:nvSpPr>
          <p:cNvPr id="10260" name="TextBox 31"/>
          <p:cNvSpPr txBox="1"/>
          <p:nvPr/>
        </p:nvSpPr>
        <p:spPr>
          <a:xfrm>
            <a:off x="7972425" y="3241675"/>
            <a:ext cx="2374900" cy="330200"/>
          </a:xfrm>
          <a:prstGeom prst="rect">
            <a:avLst/>
          </a:prstGeom>
          <a:solidFill>
            <a:schemeClr val="bg1"/>
          </a:solidFill>
          <a:ln w="9525">
            <a:noFill/>
          </a:ln>
        </p:spPr>
        <p:txBody>
          <a:bodyPr lIns="0" tIns="0" rIns="0" bIns="0"/>
          <a:lstStyle/>
          <a:p>
            <a:pPr marL="1905" indent="-1905" algn="ctr">
              <a:buNone/>
            </a:pPr>
            <a:r>
              <a:rPr lang="en-US" altLang="zh-CN" sz="1200" dirty="0">
                <a:solidFill>
                  <a:srgbClr val="000000"/>
                </a:solidFill>
                <a:latin typeface="Times New Roman" panose="02020603050405020304" pitchFamily="18" charset="0"/>
                <a:ea typeface="Arial Unicode MS" panose="020B0604020202020204" pitchFamily="34" charset="-122"/>
              </a:rPr>
              <a:t>HPR1000</a:t>
            </a:r>
            <a:endParaRPr lang="en-US" altLang="zh-CN" sz="12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1200" dirty="0">
                <a:solidFill>
                  <a:srgbClr val="000000"/>
                </a:solidFill>
                <a:latin typeface="Times New Roman" panose="02020603050405020304" pitchFamily="18" charset="0"/>
                <a:ea typeface="Arial Unicode MS" panose="020B0604020202020204" pitchFamily="34" charset="-122"/>
              </a:rPr>
            </a:br>
            <a:endParaRPr lang="en-US" altLang="zh-CN" sz="1200" dirty="0">
              <a:solidFill>
                <a:srgbClr val="000000"/>
              </a:solidFill>
              <a:latin typeface="Times New Roman" panose="02020603050405020304" pitchFamily="18" charset="0"/>
              <a:ea typeface="Arial Unicode MS" panose="020B0604020202020204" pitchFamily="34" charset="-122"/>
            </a:endParaRPr>
          </a:p>
        </p:txBody>
      </p:sp>
      <p:sp>
        <p:nvSpPr>
          <p:cNvPr id="10261" name="TextBox 32"/>
          <p:cNvSpPr txBox="1"/>
          <p:nvPr/>
        </p:nvSpPr>
        <p:spPr>
          <a:xfrm>
            <a:off x="1023938" y="5238750"/>
            <a:ext cx="2374900" cy="446088"/>
          </a:xfrm>
          <a:prstGeom prst="rect">
            <a:avLst/>
          </a:prstGeom>
          <a:solidFill>
            <a:schemeClr val="bg1"/>
          </a:solidFill>
          <a:ln w="9525">
            <a:noFill/>
          </a:ln>
        </p:spPr>
        <p:txBody>
          <a:bodyPr lIns="0" tIns="0" rIns="0" bIns="0"/>
          <a:lstStyle/>
          <a:p>
            <a:pPr marL="1905" indent="-1905" algn="ctr">
              <a:buNone/>
            </a:pPr>
            <a:r>
              <a:rPr lang="en-US" altLang="zh-CN" sz="1200" dirty="0">
                <a:solidFill>
                  <a:srgbClr val="000000"/>
                </a:solidFill>
                <a:latin typeface="Times New Roman" panose="02020603050405020304" pitchFamily="18" charset="0"/>
                <a:ea typeface="Arial Unicode MS" panose="020B0604020202020204" pitchFamily="34" charset="-122"/>
              </a:rPr>
              <a:t>Obninsk Nuclear Power Plant (Soviet Union)</a:t>
            </a:r>
            <a:endParaRPr lang="en-US" altLang="zh-CN" sz="12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1200" dirty="0">
                <a:solidFill>
                  <a:srgbClr val="000000"/>
                </a:solidFill>
                <a:latin typeface="Times New Roman" panose="02020603050405020304" pitchFamily="18" charset="0"/>
                <a:ea typeface="Arial Unicode MS" panose="020B0604020202020204" pitchFamily="34" charset="-122"/>
              </a:rPr>
            </a:br>
            <a:endParaRPr lang="en-US" altLang="zh-CN" sz="1200" dirty="0">
              <a:solidFill>
                <a:srgbClr val="000000"/>
              </a:solidFill>
              <a:latin typeface="Times New Roman" panose="02020603050405020304" pitchFamily="18" charset="0"/>
              <a:ea typeface="Arial Unicode MS" panose="020B0604020202020204" pitchFamily="34" charset="-122"/>
            </a:endParaRPr>
          </a:p>
        </p:txBody>
      </p:sp>
      <p:sp>
        <p:nvSpPr>
          <p:cNvPr id="10262" name="TextBox 33"/>
          <p:cNvSpPr txBox="1"/>
          <p:nvPr/>
        </p:nvSpPr>
        <p:spPr>
          <a:xfrm>
            <a:off x="4513263" y="5260975"/>
            <a:ext cx="2374900" cy="446088"/>
          </a:xfrm>
          <a:prstGeom prst="rect">
            <a:avLst/>
          </a:prstGeom>
          <a:solidFill>
            <a:schemeClr val="bg1"/>
          </a:solidFill>
          <a:ln w="9525">
            <a:noFill/>
          </a:ln>
        </p:spPr>
        <p:txBody>
          <a:bodyPr lIns="0" tIns="0" rIns="0" bIns="0"/>
          <a:lstStyle/>
          <a:p>
            <a:pPr marL="1905" indent="-1905" algn="ctr">
              <a:buNone/>
            </a:pPr>
            <a:r>
              <a:rPr lang="en-US" altLang="zh-CN" sz="1200" dirty="0">
                <a:solidFill>
                  <a:srgbClr val="000000"/>
                </a:solidFill>
                <a:latin typeface="Times New Roman" panose="02020603050405020304" pitchFamily="18" charset="0"/>
                <a:ea typeface="Arial Unicode MS" panose="020B0604020202020204" pitchFamily="34" charset="-122"/>
              </a:rPr>
              <a:t>Qinshan Nuclear Power Plant Phase II (CNP650)</a:t>
            </a:r>
            <a:endParaRPr lang="en-US" altLang="zh-CN" sz="12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1200" dirty="0">
                <a:solidFill>
                  <a:srgbClr val="000000"/>
                </a:solidFill>
                <a:latin typeface="Times New Roman" panose="02020603050405020304" pitchFamily="18" charset="0"/>
                <a:ea typeface="Arial Unicode MS" panose="020B0604020202020204" pitchFamily="34" charset="-122"/>
              </a:rPr>
            </a:br>
            <a:endParaRPr lang="en-US" altLang="zh-CN" sz="1200" dirty="0">
              <a:solidFill>
                <a:srgbClr val="000000"/>
              </a:solidFill>
              <a:latin typeface="Times New Roman" panose="02020603050405020304" pitchFamily="18" charset="0"/>
              <a:ea typeface="Arial Unicode MS" panose="020B0604020202020204" pitchFamily="34" charset="-122"/>
            </a:endParaRPr>
          </a:p>
        </p:txBody>
      </p:sp>
      <p:sp>
        <p:nvSpPr>
          <p:cNvPr id="10263" name="TextBox 34"/>
          <p:cNvSpPr txBox="1"/>
          <p:nvPr/>
        </p:nvSpPr>
        <p:spPr>
          <a:xfrm>
            <a:off x="7972425" y="5253038"/>
            <a:ext cx="2374900" cy="446087"/>
          </a:xfrm>
          <a:prstGeom prst="rect">
            <a:avLst/>
          </a:prstGeom>
          <a:solidFill>
            <a:schemeClr val="bg1"/>
          </a:solidFill>
          <a:ln w="9525">
            <a:noFill/>
          </a:ln>
        </p:spPr>
        <p:txBody>
          <a:bodyPr lIns="0" tIns="0" rIns="0" bIns="0"/>
          <a:lstStyle/>
          <a:p>
            <a:pPr marL="1905" indent="-1905" algn="ctr">
              <a:buNone/>
            </a:pPr>
            <a:r>
              <a:rPr lang="en-US" altLang="zh-CN" sz="1200" dirty="0">
                <a:solidFill>
                  <a:srgbClr val="000000"/>
                </a:solidFill>
                <a:latin typeface="Times New Roman" panose="02020603050405020304" pitchFamily="18" charset="0"/>
                <a:ea typeface="Arial Unicode MS" panose="020B0604020202020204" pitchFamily="34" charset="-122"/>
              </a:rPr>
              <a:t>Haiyang Nuclear Power Plant (AP1000)</a:t>
            </a:r>
            <a:endParaRPr lang="en-US" altLang="zh-CN" sz="12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1200" dirty="0">
                <a:solidFill>
                  <a:srgbClr val="000000"/>
                </a:solidFill>
                <a:latin typeface="Times New Roman" panose="02020603050405020304" pitchFamily="18" charset="0"/>
                <a:ea typeface="Arial Unicode MS" panose="020B0604020202020204" pitchFamily="34" charset="-122"/>
              </a:rPr>
            </a:br>
            <a:endParaRPr lang="en-US" altLang="zh-CN" sz="1200" dirty="0">
              <a:solidFill>
                <a:srgbClr val="000000"/>
              </a:solidFill>
              <a:latin typeface="Times New Roman" panose="02020603050405020304" pitchFamily="18" charset="0"/>
              <a:ea typeface="Arial Unicode MS" panose="020B0604020202020204" pitchFamily="34" charset="-122"/>
            </a:endParaRPr>
          </a:p>
        </p:txBody>
      </p:sp>
      <p:sp>
        <p:nvSpPr>
          <p:cNvPr id="10264" name="TextBox 36"/>
          <p:cNvSpPr txBox="1"/>
          <p:nvPr/>
        </p:nvSpPr>
        <p:spPr>
          <a:xfrm>
            <a:off x="4521200" y="7304088"/>
            <a:ext cx="2374900" cy="446087"/>
          </a:xfrm>
          <a:prstGeom prst="rect">
            <a:avLst/>
          </a:prstGeom>
          <a:solidFill>
            <a:schemeClr val="bg1"/>
          </a:solidFill>
          <a:ln w="9525">
            <a:noFill/>
          </a:ln>
        </p:spPr>
        <p:txBody>
          <a:bodyPr lIns="0" tIns="0" rIns="0" bIns="0"/>
          <a:lstStyle/>
          <a:p>
            <a:pPr marL="1905" indent="-1905" algn="ctr">
              <a:buNone/>
            </a:pPr>
            <a:r>
              <a:rPr lang="en-US" altLang="zh-CN" sz="1200" dirty="0">
                <a:solidFill>
                  <a:srgbClr val="000000"/>
                </a:solidFill>
                <a:latin typeface="Times New Roman" panose="02020603050405020304" pitchFamily="18" charset="0"/>
                <a:ea typeface="Arial Unicode MS" panose="020B0604020202020204" pitchFamily="34" charset="-122"/>
              </a:rPr>
              <a:t>Tianwan Nuclear Power Plant Phase I (AES-91)</a:t>
            </a:r>
            <a:endParaRPr lang="en-US" altLang="zh-CN" sz="12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1200" dirty="0">
                <a:solidFill>
                  <a:srgbClr val="000000"/>
                </a:solidFill>
                <a:latin typeface="Times New Roman" panose="02020603050405020304" pitchFamily="18" charset="0"/>
                <a:ea typeface="Arial Unicode MS" panose="020B0604020202020204" pitchFamily="34" charset="-122"/>
              </a:rPr>
            </a:br>
            <a:endParaRPr lang="en-US" altLang="zh-CN" sz="1200" dirty="0">
              <a:solidFill>
                <a:srgbClr val="000000"/>
              </a:solidFill>
              <a:latin typeface="Times New Roman" panose="02020603050405020304" pitchFamily="18" charset="0"/>
              <a:ea typeface="Arial Unicode MS" panose="020B0604020202020204" pitchFamily="34" charset="-122"/>
            </a:endParaRPr>
          </a:p>
        </p:txBody>
      </p:sp>
      <p:sp>
        <p:nvSpPr>
          <p:cNvPr id="10265" name="TextBox 37"/>
          <p:cNvSpPr txBox="1"/>
          <p:nvPr/>
        </p:nvSpPr>
        <p:spPr>
          <a:xfrm>
            <a:off x="7972425" y="7288530"/>
            <a:ext cx="2374900" cy="302260"/>
          </a:xfrm>
          <a:prstGeom prst="rect">
            <a:avLst/>
          </a:prstGeom>
          <a:solidFill>
            <a:schemeClr val="bg1"/>
          </a:solidFill>
          <a:ln w="9525">
            <a:noFill/>
          </a:ln>
        </p:spPr>
        <p:txBody>
          <a:bodyPr lIns="0" tIns="0" rIns="0" bIns="0"/>
          <a:lstStyle/>
          <a:p>
            <a:pPr marL="1905" indent="-1905" algn="ctr">
              <a:buNone/>
            </a:pPr>
            <a:r>
              <a:rPr lang="en-US" altLang="zh-CN" sz="1200" dirty="0">
                <a:solidFill>
                  <a:srgbClr val="000000"/>
                </a:solidFill>
                <a:latin typeface="Times New Roman" panose="02020603050405020304" pitchFamily="18" charset="0"/>
                <a:ea typeface="Arial Unicode MS" panose="020B0604020202020204" pitchFamily="34" charset="-122"/>
              </a:rPr>
              <a:t>Taishan Nuclear Power Plant (EPR)</a:t>
            </a:r>
            <a:br>
              <a:rPr lang="en-US" altLang="zh-CN" sz="1200" dirty="0">
                <a:solidFill>
                  <a:srgbClr val="000000"/>
                </a:solidFill>
                <a:latin typeface="Times New Roman" panose="02020603050405020304" pitchFamily="18" charset="0"/>
                <a:ea typeface="Arial Unicode MS" panose="020B0604020202020204" pitchFamily="34" charset="-122"/>
              </a:rPr>
            </a:br>
            <a:endParaRPr lang="en-US" altLang="zh-CN" sz="1200" dirty="0">
              <a:solidFill>
                <a:srgbClr val="000000"/>
              </a:solidFill>
              <a:latin typeface="Times New Roman" panose="02020603050405020304" pitchFamily="18" charset="0"/>
              <a:ea typeface="Arial Unicode MS" panose="020B0604020202020204" pitchFamily="34" charset="-122"/>
            </a:endParaRPr>
          </a:p>
        </p:txBody>
      </p:sp>
      <p:sp>
        <p:nvSpPr>
          <p:cNvPr id="10266" name="TextBox 38"/>
          <p:cNvSpPr txBox="1"/>
          <p:nvPr/>
        </p:nvSpPr>
        <p:spPr>
          <a:xfrm>
            <a:off x="11325225" y="4033838"/>
            <a:ext cx="3244850" cy="446087"/>
          </a:xfrm>
          <a:prstGeom prst="rect">
            <a:avLst/>
          </a:prstGeom>
          <a:solidFill>
            <a:schemeClr val="bg1"/>
          </a:solidFill>
          <a:ln w="9525">
            <a:noFill/>
          </a:ln>
        </p:spPr>
        <p:txBody>
          <a:bodyPr lIns="0" tIns="0" rIns="0" bIns="0"/>
          <a:lstStyle/>
          <a:p>
            <a:pPr marL="1905" indent="-1905" algn="ctr">
              <a:buNone/>
            </a:pPr>
            <a:r>
              <a:rPr lang="en-US" altLang="zh-CN" sz="1200" dirty="0">
                <a:solidFill>
                  <a:srgbClr val="000000"/>
                </a:solidFill>
                <a:latin typeface="Times New Roman" panose="02020603050405020304" pitchFamily="18" charset="0"/>
                <a:ea typeface="Arial Unicode MS" panose="020B0604020202020204" pitchFamily="34" charset="-122"/>
              </a:rPr>
              <a:t>Shidao Bay Nuclear Power Plant (HTR-PM)</a:t>
            </a:r>
            <a:endParaRPr lang="en-US" altLang="zh-CN" sz="1200" dirty="0">
              <a:solidFill>
                <a:srgbClr val="000000"/>
              </a:solidFill>
              <a:latin typeface="Times New Roman" panose="02020603050405020304" pitchFamily="18" charset="0"/>
              <a:ea typeface="Arial Unicode MS" panose="020B0604020202020204" pitchFamily="34" charset="-122"/>
            </a:endParaRPr>
          </a:p>
          <a:p>
            <a:pPr marL="1905" indent="-1905">
              <a:buNone/>
            </a:pPr>
            <a:br>
              <a:rPr lang="en-US" altLang="zh-CN" sz="1200" dirty="0">
                <a:solidFill>
                  <a:srgbClr val="000000"/>
                </a:solidFill>
                <a:latin typeface="Times New Roman" panose="02020603050405020304" pitchFamily="18" charset="0"/>
                <a:ea typeface="Arial Unicode MS" panose="020B0604020202020204" pitchFamily="34" charset="-122"/>
              </a:rPr>
            </a:br>
            <a:endParaRPr lang="en-US" altLang="zh-CN" sz="1200" dirty="0">
              <a:solidFill>
                <a:srgbClr val="000000"/>
              </a:solidFill>
              <a:latin typeface="Times New Roman" panose="02020603050405020304" pitchFamily="18" charset="0"/>
              <a:ea typeface="Arial Unicode MS" panose="020B0604020202020204" pitchFamily="34" charset="-122"/>
            </a:endParaRPr>
          </a:p>
        </p:txBody>
      </p:sp>
      <p:sp>
        <p:nvSpPr>
          <p:cNvPr id="10267" name="TextBox 39"/>
          <p:cNvSpPr txBox="1"/>
          <p:nvPr/>
        </p:nvSpPr>
        <p:spPr>
          <a:xfrm>
            <a:off x="11325225" y="4266565"/>
            <a:ext cx="5663565" cy="2660015"/>
          </a:xfrm>
          <a:prstGeom prst="rect">
            <a:avLst/>
          </a:prstGeom>
          <a:solidFill>
            <a:schemeClr val="bg1"/>
          </a:solidFill>
          <a:ln w="9525">
            <a:noFill/>
          </a:ln>
        </p:spPr>
        <p:txBody>
          <a:bodyPr lIns="0" tIns="0" rIns="0" bIns="0"/>
          <a:lstStyle/>
          <a:p>
            <a:pPr marL="1905" indent="-1905" algn="just">
              <a:lnSpc>
                <a:spcPct val="150000"/>
              </a:lnSpc>
              <a:buNone/>
            </a:pPr>
            <a:r>
              <a:rPr lang="en-US" altLang="zh-CN" sz="1400" dirty="0">
                <a:solidFill>
                  <a:schemeClr val="tx1"/>
                </a:solidFill>
                <a:latin typeface="Times New Roman" panose="02020603050405020304" pitchFamily="18" charset="0"/>
                <a:ea typeface="Arial Unicode MS" panose="020B0604020202020204" pitchFamily="34" charset="-122"/>
              </a:rPr>
              <a:t>Gas cooled fast reactor system (GFR)</a:t>
            </a:r>
            <a:endParaRPr lang="en-US" altLang="zh-CN" sz="1400" dirty="0">
              <a:solidFill>
                <a:schemeClr val="tx1"/>
              </a:solidFill>
              <a:latin typeface="Times New Roman" panose="02020603050405020304" pitchFamily="18" charset="0"/>
              <a:ea typeface="Arial Unicode MS" panose="020B0604020202020204" pitchFamily="34" charset="-122"/>
            </a:endParaRPr>
          </a:p>
          <a:p>
            <a:pPr marL="1905" indent="-1905" algn="just">
              <a:lnSpc>
                <a:spcPct val="150000"/>
              </a:lnSpc>
              <a:buNone/>
            </a:pPr>
            <a:r>
              <a:rPr lang="en-US" altLang="zh-CN" sz="1400" dirty="0">
                <a:solidFill>
                  <a:schemeClr val="tx1"/>
                </a:solidFill>
                <a:latin typeface="Times New Roman" panose="02020603050405020304" pitchFamily="18" charset="0"/>
                <a:ea typeface="Arial Unicode MS" panose="020B0604020202020204" pitchFamily="34" charset="-122"/>
              </a:rPr>
              <a:t>Lead-cooled fast (liquid-metal-cooled) reactor system (LFR)</a:t>
            </a:r>
            <a:endParaRPr lang="en-US" altLang="zh-CN" sz="1400" dirty="0">
              <a:solidFill>
                <a:schemeClr val="tx1"/>
              </a:solidFill>
              <a:latin typeface="Times New Roman" panose="02020603050405020304" pitchFamily="18" charset="0"/>
              <a:ea typeface="Arial Unicode MS" panose="020B0604020202020204" pitchFamily="34" charset="-122"/>
            </a:endParaRPr>
          </a:p>
          <a:p>
            <a:pPr marL="1905" indent="-1905" algn="just">
              <a:lnSpc>
                <a:spcPct val="150000"/>
              </a:lnSpc>
              <a:buNone/>
            </a:pPr>
            <a:r>
              <a:rPr lang="en-US" altLang="zh-CN" sz="1400" dirty="0">
                <a:solidFill>
                  <a:schemeClr val="tx1"/>
                </a:solidFill>
                <a:latin typeface="Times New Roman" panose="02020603050405020304" pitchFamily="18" charset="0"/>
                <a:ea typeface="Arial Unicode MS" panose="020B0604020202020204" pitchFamily="34" charset="-122"/>
              </a:rPr>
              <a:t>Molten salt reactor system (MSR)</a:t>
            </a:r>
            <a:endParaRPr lang="en-US" altLang="zh-CN" sz="1400" dirty="0">
              <a:solidFill>
                <a:schemeClr val="tx1"/>
              </a:solidFill>
              <a:latin typeface="Times New Roman" panose="02020603050405020304" pitchFamily="18" charset="0"/>
              <a:ea typeface="Arial Unicode MS" panose="020B0604020202020204" pitchFamily="34" charset="-122"/>
            </a:endParaRPr>
          </a:p>
          <a:p>
            <a:pPr marL="1905" indent="-1905" algn="just">
              <a:lnSpc>
                <a:spcPct val="150000"/>
              </a:lnSpc>
              <a:buNone/>
            </a:pPr>
            <a:r>
              <a:rPr lang="en-US" altLang="zh-CN" sz="1400" dirty="0">
                <a:solidFill>
                  <a:schemeClr val="tx1"/>
                </a:solidFill>
                <a:latin typeface="Times New Roman" panose="02020603050405020304" pitchFamily="18" charset="0"/>
                <a:ea typeface="Arial Unicode MS" panose="020B0604020202020204" pitchFamily="34" charset="-122"/>
              </a:rPr>
              <a:t>Sodium-cooled fast reactor system (SFR)</a:t>
            </a:r>
            <a:endParaRPr lang="en-US" altLang="zh-CN" sz="1400" dirty="0">
              <a:solidFill>
                <a:schemeClr val="tx1"/>
              </a:solidFill>
              <a:latin typeface="Times New Roman" panose="02020603050405020304" pitchFamily="18" charset="0"/>
              <a:ea typeface="Arial Unicode MS" panose="020B0604020202020204" pitchFamily="34" charset="-122"/>
            </a:endParaRPr>
          </a:p>
          <a:p>
            <a:pPr marL="1905" indent="-1905">
              <a:lnSpc>
                <a:spcPct val="150000"/>
              </a:lnSpc>
              <a:buNone/>
            </a:pPr>
            <a:r>
              <a:rPr lang="en-US" altLang="zh-CN" sz="1400" dirty="0">
                <a:solidFill>
                  <a:schemeClr val="tx1"/>
                </a:solidFill>
                <a:latin typeface="Times New Roman" panose="02020603050405020304" pitchFamily="18" charset="0"/>
                <a:ea typeface="Arial Unicode MS" panose="020B0604020202020204" pitchFamily="34" charset="-122"/>
                <a:sym typeface="+mn-ea"/>
              </a:rPr>
              <a:t>Very high temperature reactor/high temperature gas cooled reactor (V/HTR)</a:t>
            </a:r>
            <a:endParaRPr lang="en-US" altLang="zh-CN" sz="1400" dirty="0">
              <a:solidFill>
                <a:schemeClr val="tx1"/>
              </a:solidFill>
              <a:latin typeface="Times New Roman" panose="02020603050405020304" pitchFamily="18" charset="0"/>
              <a:ea typeface="Arial Unicode MS" panose="020B0604020202020204" pitchFamily="34" charset="-122"/>
              <a:sym typeface="+mn-ea"/>
            </a:endParaRPr>
          </a:p>
          <a:p>
            <a:pPr marL="1905" indent="-1905" algn="just">
              <a:lnSpc>
                <a:spcPct val="150000"/>
              </a:lnSpc>
              <a:buNone/>
            </a:pPr>
            <a:r>
              <a:rPr lang="en-US" altLang="zh-CN" sz="1400" dirty="0">
                <a:solidFill>
                  <a:schemeClr val="tx1"/>
                </a:solidFill>
                <a:latin typeface="Times New Roman" panose="02020603050405020304" pitchFamily="18" charset="0"/>
                <a:ea typeface="Arial Unicode MS" panose="020B0604020202020204" pitchFamily="34" charset="-122"/>
                <a:sym typeface="+mn-ea"/>
              </a:rPr>
              <a:t>Supercritical water cooled reactor system (SCWR)</a:t>
            </a:r>
            <a:endParaRPr lang="en-US" altLang="zh-CN" sz="1400" dirty="0">
              <a:solidFill>
                <a:schemeClr val="tx1"/>
              </a:solidFill>
              <a:latin typeface="Times New Roman" panose="02020603050405020304" pitchFamily="18" charset="0"/>
              <a:ea typeface="Arial Unicode MS" panose="020B0604020202020204" pitchFamily="34" charset="-122"/>
            </a:endParaRPr>
          </a:p>
          <a:p>
            <a:pPr marL="1905" indent="-1905">
              <a:buNone/>
            </a:pPr>
            <a:br>
              <a:rPr lang="en-US" altLang="zh-CN" sz="1400" dirty="0">
                <a:solidFill>
                  <a:schemeClr val="tx1"/>
                </a:solidFill>
                <a:latin typeface="Times New Roman" panose="02020603050405020304" pitchFamily="18" charset="0"/>
                <a:ea typeface="Arial Unicode MS" panose="020B0604020202020204" pitchFamily="34" charset="-122"/>
                <a:sym typeface="+mn-ea"/>
              </a:rPr>
            </a:br>
            <a:endParaRPr lang="en-US" altLang="zh-CN" sz="1400" dirty="0">
              <a:solidFill>
                <a:schemeClr val="tx1"/>
              </a:solidFill>
              <a:latin typeface="Times New Roman" panose="02020603050405020304" pitchFamily="18" charset="0"/>
              <a:ea typeface="Arial Unicode MS" panose="020B0604020202020204" pitchFamily="34" charset="-122"/>
            </a:endParaRPr>
          </a:p>
          <a:p>
            <a:pPr marL="1905" indent="-1905">
              <a:buNone/>
            </a:pPr>
            <a:endParaRPr lang="en-US" altLang="zh-CN" sz="1400" dirty="0">
              <a:solidFill>
                <a:schemeClr val="tx1"/>
              </a:solidFill>
              <a:latin typeface="Times New Roman" panose="02020603050405020304" pitchFamily="18" charset="0"/>
              <a:ea typeface="Arial Unicode MS" panose="020B0604020202020204" pitchFamily="34" charset="-122"/>
            </a:endParaRPr>
          </a:p>
          <a:p>
            <a:pPr marL="1905" indent="-1905" algn="just">
              <a:buNone/>
            </a:pPr>
            <a:br>
              <a:rPr lang="en-US" altLang="zh-CN" sz="1400" dirty="0">
                <a:solidFill>
                  <a:schemeClr val="tx1"/>
                </a:solidFill>
                <a:latin typeface="Times New Roman" panose="02020603050405020304" pitchFamily="18" charset="0"/>
                <a:ea typeface="Arial Unicode MS" panose="020B0604020202020204" pitchFamily="34" charset="-122"/>
                <a:sym typeface="+mn-ea"/>
              </a:rPr>
            </a:br>
            <a:endParaRPr lang="en-US" altLang="zh-CN" sz="1400" dirty="0">
              <a:solidFill>
                <a:schemeClr val="tx1"/>
              </a:solidFill>
              <a:latin typeface="Times New Roman" panose="02020603050405020304" pitchFamily="18" charset="0"/>
              <a:ea typeface="Arial Unicode MS" panose="020B0604020202020204" pitchFamily="34" charset="-122"/>
              <a:sym typeface="+mn-ea"/>
            </a:endParaRPr>
          </a:p>
        </p:txBody>
      </p:sp>
      <p:sp>
        <p:nvSpPr>
          <p:cNvPr id="11285" name="矩形 11284"/>
          <p:cNvSpPr/>
          <p:nvPr/>
        </p:nvSpPr>
        <p:spPr>
          <a:xfrm>
            <a:off x="11287125" y="5561965"/>
            <a:ext cx="5656580" cy="364490"/>
          </a:xfrm>
          <a:prstGeom prst="rect">
            <a:avLst/>
          </a:prstGeom>
          <a:ln w="38100">
            <a:solidFill>
              <a:srgbClr val="C00000"/>
            </a:solidFill>
          </a:ln>
        </p:spPr>
        <p:txBody>
          <a:bodyPr anchor="ctr">
            <a:noAutofit/>
          </a:bodyPr>
          <a:lstStyle/>
          <a:p>
            <a:pPr marL="0" marR="0" lvl="0" indent="457200" algn="ctr" defTabSz="504825" rtl="0" eaLnBrk="1" fontAlgn="auto" latinLnBrk="0" hangingPunct="1">
              <a:lnSpc>
                <a:spcPct val="100000"/>
              </a:lnSpc>
              <a:spcBef>
                <a:spcPct val="0"/>
              </a:spcBef>
              <a:spcAft>
                <a:spcPct val="0"/>
              </a:spcAft>
              <a:buClrTx/>
              <a:buSzTx/>
              <a:buFontTx/>
              <a:buNone/>
              <a:defRPr/>
            </a:pPr>
            <a:endParaRPr kumimoji="0" lang="zh-CN" altLang="en-US" sz="1990" b="0" i="0" u="none" strike="noStrike" kern="1200" cap="none" spc="0" normalizeH="0" baseline="0" noProof="1">
              <a:ln>
                <a:noFill/>
              </a:ln>
              <a:solidFill>
                <a:schemeClr val="tx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24384000" cy="13716000"/>
          </a:xfrm>
          <a:prstGeom prst="rect">
            <a:avLst/>
          </a:prstGeom>
          <a:solidFill>
            <a:srgbClr val="0359A7">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1267" name="标题 1"/>
          <p:cNvSpPr>
            <a:spLocks noGrp="1"/>
          </p:cNvSpPr>
          <p:nvPr>
            <p:ph type="ctrTitle"/>
          </p:nvPr>
        </p:nvSpPr>
        <p:spPr>
          <a:xfrm>
            <a:off x="2811463" y="4071938"/>
            <a:ext cx="18761075" cy="5572125"/>
          </a:xfrm>
        </p:spPr>
        <p:txBody>
          <a:bodyPr vert="horz" wrap="square" lIns="91440" tIns="45720" rIns="91440" bIns="45720" anchor="t" anchorCtr="0">
            <a:normAutofit/>
          </a:bodyPr>
          <a:lstStyle/>
          <a:p>
            <a:pPr algn="ctr" defTabSz="1828800" eaLnBrk="1" hangingPunct="1">
              <a:buClr>
                <a:srgbClr val="0800E0"/>
              </a:buClr>
              <a:buSzTx/>
              <a:buFontTx/>
              <a:buNone/>
            </a:pPr>
            <a:r>
              <a:rPr lang="en-US" altLang="zh-CN" b="1" kern="1200" dirty="0">
                <a:solidFill>
                  <a:srgbClr val="FFC000"/>
                </a:solidFill>
                <a:latin typeface="Times New Roman" panose="02020603050405020304" pitchFamily="18" charset="0"/>
                <a:ea typeface="Arial Unicode MS" panose="020B0604020202020204" pitchFamily="34" charset="-122"/>
                <a:cs typeface="+mj-cs"/>
              </a:rPr>
              <a:t>PART 1 </a:t>
            </a:r>
            <a:br>
              <a:rPr lang="en-US" altLang="zh-CN" b="1" kern="1200" dirty="0">
                <a:solidFill>
                  <a:srgbClr val="FFC000"/>
                </a:solidFill>
                <a:latin typeface="Times New Roman" panose="02020603050405020304" pitchFamily="18" charset="0"/>
                <a:ea typeface="Arial Unicode MS" panose="020B0604020202020204" pitchFamily="34" charset="-122"/>
                <a:cs typeface="+mj-cs"/>
              </a:rPr>
            </a:br>
            <a:r>
              <a:rPr lang="en-US" altLang="zh-CN" sz="10700" b="1" kern="1200" dirty="0">
                <a:solidFill>
                  <a:srgbClr val="FFC000"/>
                </a:solidFill>
                <a:latin typeface="Times New Roman" panose="02020603050405020304" pitchFamily="18" charset="0"/>
                <a:ea typeface="Arial Unicode MS" panose="020B0604020202020204" pitchFamily="34" charset="-122"/>
                <a:cs typeface="+mj-cs"/>
              </a:rPr>
              <a:t>Inherent Safety</a:t>
            </a:r>
            <a:r>
              <a:rPr lang="en-US" altLang="zh-CN" sz="10700" b="1" kern="1200" dirty="0">
                <a:solidFill>
                  <a:srgbClr val="FFFFFF"/>
                </a:solidFill>
                <a:latin typeface="Times New Roman" panose="02020603050405020304" pitchFamily="18" charset="0"/>
                <a:ea typeface="Arial Unicode MS" panose="020B0604020202020204" pitchFamily="34" charset="-122"/>
                <a:cs typeface="+mj-cs"/>
              </a:rPr>
              <a:t> of HTR-PM Nuclear Power Plant</a:t>
            </a:r>
            <a:endParaRPr lang="en-US" altLang="zh-CN" sz="10700" b="1" kern="1200" dirty="0">
              <a:solidFill>
                <a:srgbClr val="FFFFFF"/>
              </a:solidFill>
              <a:latin typeface="Times New Roman" panose="02020603050405020304" pitchFamily="18" charset="0"/>
              <a:ea typeface="Arial Unicode MS" panose="020B0604020202020204" pitchFamily="34" charset="-122"/>
              <a:cs typeface="+mj-cs"/>
            </a:endParaRPr>
          </a:p>
        </p:txBody>
      </p:sp>
      <p:sp>
        <p:nvSpPr>
          <p:cNvPr id="11268" name="Subtitle 2"/>
          <p:cNvSpPr>
            <a:spLocks noGrp="1"/>
          </p:cNvSpPr>
          <p:nvPr>
            <p:ph type="subTitle" idx="1"/>
          </p:nvPr>
        </p:nvSpPr>
        <p:spPr>
          <a:xfrm>
            <a:off x="3911600" y="8298180"/>
            <a:ext cx="19770725" cy="3376930"/>
          </a:xfrm>
        </p:spPr>
        <p:txBody>
          <a:bodyPr vert="horz" wrap="square" lIns="91440" tIns="45720" rIns="91440" bIns="45720" anchor="t" anchorCtr="0"/>
          <a:lstStyle/>
          <a:p>
            <a:pPr marL="179705" algn="l" defTabSz="914400" eaLnBrk="1" hangingPunct="1">
              <a:lnSpc>
                <a:spcPct val="100000"/>
              </a:lnSpc>
              <a:spcBef>
                <a:spcPct val="0"/>
              </a:spcBef>
              <a:buClrTx/>
              <a:buSzTx/>
            </a:pPr>
            <a:r>
              <a:rPr lang="en-US" altLang="zh-CN" sz="2400" b="1" kern="1200" dirty="0">
                <a:solidFill>
                  <a:srgbClr val="FFC000"/>
                </a:solidFill>
                <a:latin typeface="Times New Roman" panose="02020603050405020304" pitchFamily="18" charset="0"/>
                <a:ea typeface="Arial Unicode MS" panose="020B0604020202020204" pitchFamily="34" charset="-122"/>
                <a:cs typeface="+mn-cs"/>
              </a:rPr>
              <a:t>Inherent Safety</a:t>
            </a:r>
            <a:r>
              <a:rPr lang="en-US" altLang="zh-CN" sz="2400" b="1" kern="1200" dirty="0">
                <a:solidFill>
                  <a:srgbClr val="FFFFFF"/>
                </a:solidFill>
                <a:latin typeface="Times New Roman" panose="02020603050405020304" pitchFamily="18" charset="0"/>
                <a:ea typeface="Arial Unicode MS" panose="020B0604020202020204" pitchFamily="34" charset="-122"/>
                <a:cs typeface="+mn-cs"/>
              </a:rPr>
              <a:t> refers to the capability of a reactor to shut down automatically under any accident conditions throughout its entire operating lifetime.</a:t>
            </a:r>
            <a:endParaRPr lang="en-US" altLang="zh-CN" sz="2400" b="1" kern="1200" dirty="0">
              <a:solidFill>
                <a:srgbClr val="FFFFFF"/>
              </a:solidFill>
              <a:latin typeface="Times New Roman" panose="02020603050405020304" pitchFamily="18" charset="0"/>
              <a:ea typeface="Arial Unicode MS" panose="020B0604020202020204" pitchFamily="34" charset="-122"/>
              <a:cs typeface="+mn-cs"/>
            </a:endParaRPr>
          </a:p>
          <a:p>
            <a:pPr marL="179705" algn="l" defTabSz="914400" eaLnBrk="1" hangingPunct="1">
              <a:lnSpc>
                <a:spcPct val="100000"/>
              </a:lnSpc>
              <a:spcBef>
                <a:spcPct val="0"/>
              </a:spcBef>
              <a:buClrTx/>
              <a:buSzTx/>
            </a:pPr>
            <a:r>
              <a:rPr lang="en-US" altLang="zh-CN" sz="2400" b="1" kern="1200" dirty="0">
                <a:solidFill>
                  <a:srgbClr val="FFFFFF"/>
                </a:solidFill>
                <a:latin typeface="Times New Roman" panose="02020603050405020304" pitchFamily="18" charset="0"/>
                <a:ea typeface="Arial Unicode MS" panose="020B0604020202020204" pitchFamily="34" charset="-122"/>
                <a:cs typeface="+mn-cs"/>
              </a:rPr>
              <a:t>The residual heat generated within the core can be effectively transferred to the external environment through passive natural convection and radiation heat transfer mechanisms. This ensures that the temperature of the fuel elements remains below the maximum allowable limit.</a:t>
            </a:r>
            <a:endParaRPr lang="en-US" altLang="zh-CN" sz="2400" b="1" kern="1200" dirty="0">
              <a:solidFill>
                <a:srgbClr val="FFFFFF"/>
              </a:solidFill>
              <a:latin typeface="Times New Roman" panose="02020603050405020304" pitchFamily="18" charset="0"/>
              <a:ea typeface="Arial Unicode MS" panose="020B0604020202020204" pitchFamily="34" charset="-122"/>
              <a:cs typeface="+mn-cs"/>
            </a:endParaRPr>
          </a:p>
          <a:p>
            <a:pPr marL="179705" algn="l" defTabSz="914400" eaLnBrk="1" hangingPunct="1">
              <a:lnSpc>
                <a:spcPct val="100000"/>
              </a:lnSpc>
              <a:spcBef>
                <a:spcPct val="0"/>
              </a:spcBef>
              <a:buClrTx/>
              <a:buSzTx/>
            </a:pPr>
            <a:r>
              <a:rPr lang="en-US" altLang="zh-CN" sz="2400" b="1" kern="1200" dirty="0">
                <a:solidFill>
                  <a:srgbClr val="FFFFFF"/>
                </a:solidFill>
                <a:latin typeface="Times New Roman" panose="02020603050405020304" pitchFamily="18" charset="0"/>
                <a:ea typeface="Arial Unicode MS" panose="020B0604020202020204" pitchFamily="34" charset="-122"/>
                <a:cs typeface="+mn-cs"/>
              </a:rPr>
              <a:t>Consequently, the risk of severe accidents, such as core and fuel element melting, is eliminated, and the occurrence of radioactive releases that pose threats to public safety and the environment is prevented.</a:t>
            </a:r>
            <a:endParaRPr lang="en-US" altLang="zh-CN" sz="2400" b="1" kern="1200" dirty="0">
              <a:solidFill>
                <a:srgbClr val="FFFFFF"/>
              </a:solidFill>
              <a:latin typeface="Times New Roman" panose="02020603050405020304" pitchFamily="18" charset="0"/>
              <a:ea typeface="Arial Unicode MS" panose="020B0604020202020204" pitchFamily="34" charset="-122"/>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10013950" y="4764088"/>
            <a:ext cx="1382713" cy="4791075"/>
          </a:xfrm>
          <a:prstGeom prst="rect">
            <a:avLst/>
          </a:prstGeom>
          <a:gradFill flip="none" rotWithShape="1">
            <a:gsLst>
              <a:gs pos="0">
                <a:srgbClr val="0070C0"/>
              </a:gs>
              <a:gs pos="100000">
                <a:srgbClr val="1398D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1pPr>
            <a:lvl2pPr marL="606425" lvl="1" indent="-17272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2pPr>
            <a:lvl3pPr marL="1216025" lvl="2" indent="-347345"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3pPr>
            <a:lvl4pPr marL="1825625" lvl="3" indent="-525145"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4pPr>
            <a:lvl5pPr marL="2435225" lvl="4" indent="-69977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5pPr>
            <a:lvl6pPr marL="2286000" lvl="5" indent="-69977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6pPr>
            <a:lvl7pPr marL="2743200" lvl="6" indent="-69977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7pPr>
            <a:lvl8pPr marL="3200400" lvl="7" indent="-69977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8pPr>
            <a:lvl9pPr marL="3657600" lvl="8" indent="-69977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white"/>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73" name="矩形 72"/>
          <p:cNvSpPr/>
          <p:nvPr/>
        </p:nvSpPr>
        <p:spPr>
          <a:xfrm>
            <a:off x="17068800" y="8872538"/>
            <a:ext cx="6958013" cy="3617913"/>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67" name="矩形 66"/>
          <p:cNvSpPr/>
          <p:nvPr/>
        </p:nvSpPr>
        <p:spPr>
          <a:xfrm>
            <a:off x="12788900" y="8224838"/>
            <a:ext cx="954088" cy="3686175"/>
          </a:xfrm>
          <a:prstGeom prst="rect">
            <a:avLst/>
          </a:prstGeom>
          <a:gradFill flip="none" rotWithShape="1">
            <a:gsLst>
              <a:gs pos="0">
                <a:srgbClr val="0070C0"/>
              </a:gs>
              <a:gs pos="100000">
                <a:srgbClr val="1398D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1pPr>
            <a:lvl2pPr marL="606425" lvl="1" indent="-17272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2pPr>
            <a:lvl3pPr marL="1216025" lvl="2" indent="-347345"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3pPr>
            <a:lvl4pPr marL="1825625" lvl="3" indent="-525145"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4pPr>
            <a:lvl5pPr marL="2435225" lvl="4" indent="-69977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5pPr>
            <a:lvl6pPr marL="2286000" lvl="5" indent="-69977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6pPr>
            <a:lvl7pPr marL="2743200" lvl="6" indent="-69977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7pPr>
            <a:lvl8pPr marL="3200400" lvl="7" indent="-69977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8pPr>
            <a:lvl9pPr marL="3657600" lvl="8" indent="-69977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white"/>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5" name="矩形 14"/>
          <p:cNvSpPr/>
          <p:nvPr/>
        </p:nvSpPr>
        <p:spPr>
          <a:xfrm>
            <a:off x="773113" y="1974850"/>
            <a:ext cx="6894513" cy="5164138"/>
          </a:xfrm>
          <a:prstGeom prst="rect">
            <a:avLst/>
          </a:prstGeom>
          <a:no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2" name="矩形 11"/>
          <p:cNvSpPr/>
          <p:nvPr/>
        </p:nvSpPr>
        <p:spPr>
          <a:xfrm>
            <a:off x="17081500" y="2084388"/>
            <a:ext cx="6624638" cy="5773738"/>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2295" name="文本框 2"/>
          <p:cNvSpPr txBox="1"/>
          <p:nvPr/>
        </p:nvSpPr>
        <p:spPr>
          <a:xfrm>
            <a:off x="1827213" y="523875"/>
            <a:ext cx="8924925" cy="830263"/>
          </a:xfrm>
          <a:prstGeom prst="rect">
            <a:avLst/>
          </a:prstGeom>
          <a:noFill/>
          <a:ln w="9525">
            <a:noFill/>
          </a:ln>
        </p:spPr>
        <p:txBody>
          <a:bodyPr>
            <a:spAutoFit/>
          </a:bodyPr>
          <a:lstStyle/>
          <a:p>
            <a:pPr marL="1905" indent="-1905" defTabSz="1828800">
              <a:buNone/>
            </a:pPr>
            <a:r>
              <a:rPr lang="en-US" altLang="zh-CN" sz="4800" b="1" dirty="0">
                <a:solidFill>
                  <a:srgbClr val="595959"/>
                </a:solidFill>
                <a:latin typeface="Times New Roman" panose="02020603050405020304" pitchFamily="18" charset="0"/>
                <a:ea typeface="Arial Unicode MS" panose="020B0604020202020204" pitchFamily="34" charset="-122"/>
              </a:rPr>
              <a:t>Inherent Safety Design</a:t>
            </a:r>
            <a:endParaRPr lang="en-US" altLang="zh-CN" sz="4800" b="1" dirty="0">
              <a:solidFill>
                <a:srgbClr val="595959"/>
              </a:solidFill>
              <a:latin typeface="Times New Roman" panose="02020603050405020304" pitchFamily="18" charset="0"/>
              <a:ea typeface="Arial Unicode MS" panose="020B0604020202020204" pitchFamily="34" charset="-122"/>
            </a:endParaRPr>
          </a:p>
        </p:txBody>
      </p:sp>
      <p:sp>
        <p:nvSpPr>
          <p:cNvPr id="12296" name="文本框 75"/>
          <p:cNvSpPr txBox="1"/>
          <p:nvPr/>
        </p:nvSpPr>
        <p:spPr>
          <a:xfrm>
            <a:off x="13292138" y="236538"/>
            <a:ext cx="10558462" cy="923925"/>
          </a:xfrm>
          <a:prstGeom prst="rect">
            <a:avLst/>
          </a:prstGeom>
          <a:noFill/>
          <a:ln w="9525">
            <a:noFill/>
          </a:ln>
        </p:spPr>
        <p:txBody>
          <a:bodyPr>
            <a:spAutoFit/>
          </a:bodyPr>
          <a:lstStyle/>
          <a:p>
            <a:pPr marL="1905" indent="-1905" algn="ctr" defTabSz="1828800">
              <a:buNone/>
            </a:pPr>
            <a:r>
              <a:rPr lang="en-US" altLang="zh-CN" sz="5400" b="1" dirty="0">
                <a:solidFill>
                  <a:srgbClr val="FFFFFF"/>
                </a:solidFill>
                <a:latin typeface="Times New Roman" panose="02020603050405020304" pitchFamily="18" charset="0"/>
                <a:ea typeface="Arial Unicode MS" panose="020B0604020202020204" pitchFamily="34" charset="-122"/>
              </a:rPr>
              <a:t>Inherent Safety of HTR-PM</a:t>
            </a:r>
            <a:endParaRPr lang="en-US" altLang="zh-CN" sz="5400" b="1" dirty="0">
              <a:solidFill>
                <a:srgbClr val="FFFFFF"/>
              </a:solidFill>
              <a:latin typeface="Times New Roman" panose="02020603050405020304" pitchFamily="18" charset="0"/>
              <a:ea typeface="Arial Unicode MS" panose="020B0604020202020204" pitchFamily="34" charset="-122"/>
            </a:endParaRPr>
          </a:p>
        </p:txBody>
      </p:sp>
      <p:sp>
        <p:nvSpPr>
          <p:cNvPr id="12297" name="Text Box 15"/>
          <p:cNvSpPr txBox="1"/>
          <p:nvPr/>
        </p:nvSpPr>
        <p:spPr>
          <a:xfrm>
            <a:off x="17081500" y="2012950"/>
            <a:ext cx="6624638" cy="646113"/>
          </a:xfrm>
          <a:prstGeom prst="rect">
            <a:avLst/>
          </a:prstGeom>
          <a:solidFill>
            <a:srgbClr val="0072BB"/>
          </a:solidFill>
          <a:ln w="9525">
            <a:noFill/>
          </a:ln>
        </p:spPr>
        <p:txBody>
          <a:bodyPr>
            <a:spAutoFit/>
          </a:bodyPr>
          <a:lstStyle/>
          <a:p>
            <a:pPr marL="1905" indent="-1905" algn="ctr" defTabSz="1828800">
              <a:buNone/>
            </a:pPr>
            <a:r>
              <a:rPr lang="en-US" altLang="zh-CN" sz="3600" b="1" dirty="0">
                <a:solidFill>
                  <a:srgbClr val="FFFFFF"/>
                </a:solidFill>
                <a:latin typeface="Times New Roman" panose="02020603050405020304" pitchFamily="18" charset="0"/>
                <a:ea typeface="Arial Unicode MS" panose="020B0604020202020204" pitchFamily="34" charset="-122"/>
              </a:rPr>
              <a:t>All-ceramic core</a:t>
            </a:r>
            <a:endParaRPr lang="en-US" altLang="zh-CN" sz="3600" b="1" dirty="0">
              <a:solidFill>
                <a:srgbClr val="FFFFFF"/>
              </a:solidFill>
              <a:latin typeface="Times New Roman" panose="02020603050405020304" pitchFamily="18" charset="0"/>
              <a:ea typeface="Arial Unicode MS" panose="020B0604020202020204" pitchFamily="34" charset="-122"/>
            </a:endParaRPr>
          </a:p>
        </p:txBody>
      </p:sp>
      <p:cxnSp>
        <p:nvCxnSpPr>
          <p:cNvPr id="32" name="形状 46"/>
          <p:cNvCxnSpPr/>
          <p:nvPr/>
        </p:nvCxnSpPr>
        <p:spPr>
          <a:xfrm flipV="1">
            <a:off x="7150100" y="6888163"/>
            <a:ext cx="3290888" cy="2673350"/>
          </a:xfrm>
          <a:prstGeom prst="bentConnector3">
            <a:avLst>
              <a:gd name="adj1" fmla="val 50000"/>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形状 46"/>
          <p:cNvCxnSpPr/>
          <p:nvPr/>
        </p:nvCxnSpPr>
        <p:spPr>
          <a:xfrm rot="10800000">
            <a:off x="13406438" y="7437438"/>
            <a:ext cx="4211638" cy="2154238"/>
          </a:xfrm>
          <a:prstGeom prst="bentConnector3">
            <a:avLst>
              <a:gd name="adj1" fmla="val 50000"/>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7188200" y="4822825"/>
            <a:ext cx="2601913" cy="317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11261725" y="4765675"/>
            <a:ext cx="6350000" cy="5715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302" name="Text Box 15"/>
          <p:cNvSpPr txBox="1"/>
          <p:nvPr/>
        </p:nvSpPr>
        <p:spPr>
          <a:xfrm>
            <a:off x="773113" y="1985963"/>
            <a:ext cx="6894512" cy="400050"/>
          </a:xfrm>
          <a:prstGeom prst="rect">
            <a:avLst/>
          </a:prstGeom>
          <a:solidFill>
            <a:srgbClr val="0072BB"/>
          </a:solidFill>
          <a:ln w="9525">
            <a:noFill/>
          </a:ln>
        </p:spPr>
        <p:txBody>
          <a:bodyPr>
            <a:spAutoFit/>
          </a:bodyPr>
          <a:lstStyle/>
          <a:p>
            <a:pPr marL="1905" indent="-1905" algn="ctr" defTabSz="1828800">
              <a:buNone/>
            </a:pPr>
            <a:r>
              <a:rPr lang="en-US" altLang="zh-CN" sz="2000" b="1" dirty="0">
                <a:solidFill>
                  <a:srgbClr val="FFFFFF"/>
                </a:solidFill>
                <a:latin typeface="Times New Roman" panose="02020603050405020304" pitchFamily="18" charset="0"/>
                <a:ea typeface="Arial Unicode MS" panose="020B0604020202020204" pitchFamily="34" charset="-122"/>
              </a:rPr>
              <a:t>High-Temperature Resistant Spherical Coated Particle Fuel</a:t>
            </a:r>
            <a:endParaRPr lang="en-US" altLang="zh-CN" sz="2000" b="1" dirty="0">
              <a:solidFill>
                <a:srgbClr val="FFFFFF"/>
              </a:solidFill>
              <a:latin typeface="Times New Roman" panose="02020603050405020304" pitchFamily="18" charset="0"/>
              <a:ea typeface="Arial Unicode MS" panose="020B0604020202020204" pitchFamily="34" charset="-122"/>
            </a:endParaRPr>
          </a:p>
        </p:txBody>
      </p:sp>
      <p:pic>
        <p:nvPicPr>
          <p:cNvPr id="12303" name="picture 692"/>
          <p:cNvPicPr>
            <a:picLocks noChangeAspect="1"/>
          </p:cNvPicPr>
          <p:nvPr/>
        </p:nvPicPr>
        <p:blipFill>
          <a:blip r:embed="rId1" cstate="print"/>
          <a:stretch>
            <a:fillRect/>
          </a:stretch>
        </p:blipFill>
        <p:spPr>
          <a:xfrm>
            <a:off x="17316450" y="3878263"/>
            <a:ext cx="1079500" cy="3725862"/>
          </a:xfrm>
          <a:prstGeom prst="rect">
            <a:avLst/>
          </a:prstGeom>
          <a:noFill/>
          <a:ln w="9525">
            <a:noFill/>
          </a:ln>
        </p:spPr>
      </p:pic>
      <p:pic>
        <p:nvPicPr>
          <p:cNvPr id="12304" name="picture 690"/>
          <p:cNvPicPr>
            <a:picLocks noChangeAspect="1"/>
          </p:cNvPicPr>
          <p:nvPr/>
        </p:nvPicPr>
        <p:blipFill>
          <a:blip r:embed="rId2" cstate="print"/>
          <a:srcRect t="11404"/>
          <a:stretch>
            <a:fillRect/>
          </a:stretch>
        </p:blipFill>
        <p:spPr>
          <a:xfrm>
            <a:off x="18491200" y="3362325"/>
            <a:ext cx="1447800" cy="4495800"/>
          </a:xfrm>
          <a:prstGeom prst="rect">
            <a:avLst/>
          </a:prstGeom>
          <a:noFill/>
          <a:ln w="9525">
            <a:noFill/>
          </a:ln>
        </p:spPr>
      </p:pic>
      <p:sp>
        <p:nvSpPr>
          <p:cNvPr id="12305" name="Text Box 15"/>
          <p:cNvSpPr txBox="1"/>
          <p:nvPr/>
        </p:nvSpPr>
        <p:spPr>
          <a:xfrm>
            <a:off x="17068800" y="8224838"/>
            <a:ext cx="6958013" cy="646112"/>
          </a:xfrm>
          <a:prstGeom prst="rect">
            <a:avLst/>
          </a:prstGeom>
          <a:solidFill>
            <a:srgbClr val="0072BB"/>
          </a:solidFill>
          <a:ln w="9525">
            <a:noFill/>
          </a:ln>
        </p:spPr>
        <p:txBody>
          <a:bodyPr>
            <a:spAutoFit/>
          </a:bodyPr>
          <a:lstStyle/>
          <a:p>
            <a:pPr marL="1905" indent="-1905" algn="ctr" defTabSz="1828800">
              <a:buNone/>
            </a:pPr>
            <a:r>
              <a:rPr lang="en-US" altLang="zh-CN" sz="3600" b="1" dirty="0">
                <a:solidFill>
                  <a:srgbClr val="FFFFFF"/>
                </a:solidFill>
                <a:latin typeface="Times New Roman" panose="02020603050405020304" pitchFamily="18" charset="0"/>
                <a:ea typeface="Arial Unicode MS" panose="020B0604020202020204" pitchFamily="34" charset="-122"/>
              </a:rPr>
              <a:t>Modular design</a:t>
            </a:r>
            <a:endParaRPr lang="en-US" altLang="zh-CN" sz="3600" b="1" dirty="0">
              <a:solidFill>
                <a:srgbClr val="FFFFFF"/>
              </a:solidFill>
              <a:latin typeface="Times New Roman" panose="02020603050405020304" pitchFamily="18" charset="0"/>
              <a:ea typeface="Arial Unicode MS" panose="020B0604020202020204" pitchFamily="34" charset="-122"/>
            </a:endParaRPr>
          </a:p>
        </p:txBody>
      </p:sp>
      <p:pic>
        <p:nvPicPr>
          <p:cNvPr id="12306" name="图片 1"/>
          <p:cNvPicPr>
            <a:picLocks noChangeAspect="1"/>
          </p:cNvPicPr>
          <p:nvPr/>
        </p:nvPicPr>
        <p:blipFill>
          <a:blip r:embed="rId3" cstate="print"/>
          <a:stretch>
            <a:fillRect/>
          </a:stretch>
        </p:blipFill>
        <p:spPr>
          <a:xfrm>
            <a:off x="869950" y="2705100"/>
            <a:ext cx="3543300" cy="2232025"/>
          </a:xfrm>
          <a:prstGeom prst="rect">
            <a:avLst/>
          </a:prstGeom>
          <a:noFill/>
          <a:ln w="9525">
            <a:noFill/>
          </a:ln>
        </p:spPr>
      </p:pic>
      <p:pic>
        <p:nvPicPr>
          <p:cNvPr id="12307" name="图片 16"/>
          <p:cNvPicPr>
            <a:picLocks noChangeAspect="1"/>
          </p:cNvPicPr>
          <p:nvPr/>
        </p:nvPicPr>
        <p:blipFill>
          <a:blip r:embed="rId4" cstate="print"/>
          <a:stretch>
            <a:fillRect/>
          </a:stretch>
        </p:blipFill>
        <p:spPr>
          <a:xfrm>
            <a:off x="869950" y="4924425"/>
            <a:ext cx="3544888" cy="2214563"/>
          </a:xfrm>
          <a:prstGeom prst="rect">
            <a:avLst/>
          </a:prstGeom>
          <a:noFill/>
          <a:ln w="9525">
            <a:noFill/>
          </a:ln>
        </p:spPr>
      </p:pic>
      <p:sp>
        <p:nvSpPr>
          <p:cNvPr id="14" name="矩形 13"/>
          <p:cNvSpPr/>
          <p:nvPr/>
        </p:nvSpPr>
        <p:spPr>
          <a:xfrm>
            <a:off x="677863" y="7666038"/>
            <a:ext cx="7059613" cy="4824413"/>
          </a:xfrm>
          <a:prstGeom prst="rect">
            <a:avLst/>
          </a:prstGeom>
          <a:no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25" name="图片 24"/>
          <p:cNvPicPr>
            <a:picLocks noChangeAspect="1"/>
          </p:cNvPicPr>
          <p:nvPr/>
        </p:nvPicPr>
        <p:blipFill>
          <a:blip r:embed="rId5" cstate="print">
            <a:lum bright="10000"/>
          </a:blip>
          <a:srcRect l="10893" t="15261" r="46322" b="5707"/>
          <a:stretch>
            <a:fillRect/>
          </a:stretch>
        </p:blipFill>
        <p:spPr>
          <a:xfrm>
            <a:off x="765657" y="8383830"/>
            <a:ext cx="2378026" cy="4106368"/>
          </a:xfrm>
          <a:prstGeom prst="rect">
            <a:avLst/>
          </a:prstGeom>
          <a:effectLst>
            <a:softEdge rad="12700"/>
          </a:effectLst>
        </p:spPr>
      </p:pic>
      <p:sp>
        <p:nvSpPr>
          <p:cNvPr id="12310" name="Text Box 15"/>
          <p:cNvSpPr txBox="1"/>
          <p:nvPr/>
        </p:nvSpPr>
        <p:spPr>
          <a:xfrm>
            <a:off x="677863" y="7670800"/>
            <a:ext cx="7059612" cy="461963"/>
          </a:xfrm>
          <a:prstGeom prst="rect">
            <a:avLst/>
          </a:prstGeom>
          <a:solidFill>
            <a:srgbClr val="0072BB"/>
          </a:solidFill>
          <a:ln w="9525">
            <a:noFill/>
          </a:ln>
        </p:spPr>
        <p:txBody>
          <a:bodyPr>
            <a:spAutoFit/>
          </a:bodyPr>
          <a:lstStyle/>
          <a:p>
            <a:pPr marL="1905" indent="-1905" algn="ctr" defTabSz="1828800">
              <a:buNone/>
            </a:pPr>
            <a:r>
              <a:rPr lang="en-US" altLang="zh-CN" sz="2400" b="1" dirty="0">
                <a:solidFill>
                  <a:srgbClr val="FFFFFF"/>
                </a:solidFill>
                <a:latin typeface="Times New Roman" panose="02020603050405020304" pitchFamily="18" charset="0"/>
                <a:ea typeface="Arial Unicode MS" panose="020B0604020202020204" pitchFamily="34" charset="-122"/>
              </a:rPr>
              <a:t>Low volumetric power density of reactor core</a:t>
            </a:r>
            <a:endParaRPr lang="en-US" altLang="zh-CN" sz="2400" b="1" dirty="0">
              <a:solidFill>
                <a:srgbClr val="FFFFFF"/>
              </a:solidFill>
              <a:latin typeface="Times New Roman" panose="02020603050405020304" pitchFamily="18" charset="0"/>
              <a:ea typeface="Arial Unicode MS" panose="020B0604020202020204" pitchFamily="34" charset="-122"/>
            </a:endParaRPr>
          </a:p>
        </p:txBody>
      </p:sp>
      <p:sp>
        <p:nvSpPr>
          <p:cNvPr id="12311" name="文本框 18"/>
          <p:cNvSpPr txBox="1"/>
          <p:nvPr/>
        </p:nvSpPr>
        <p:spPr>
          <a:xfrm>
            <a:off x="3494088" y="10548938"/>
            <a:ext cx="3859212" cy="1384995"/>
          </a:xfrm>
          <a:prstGeom prst="rect">
            <a:avLst/>
          </a:prstGeom>
          <a:noFill/>
          <a:ln w="9525">
            <a:noFill/>
          </a:ln>
        </p:spPr>
        <p:txBody>
          <a:bodyPr>
            <a:spAutoFit/>
          </a:bodyPr>
          <a:lstStyle/>
          <a:p>
            <a:pPr marL="1905" indent="-1905">
              <a:buNone/>
            </a:pPr>
            <a:r>
              <a:rPr lang="en-US" altLang="zh-CN" sz="2800" dirty="0">
                <a:solidFill>
                  <a:srgbClr val="595959"/>
                </a:solidFill>
                <a:latin typeface="Times New Roman" panose="02020603050405020304" pitchFamily="18" charset="0"/>
                <a:ea typeface="Arial Unicode MS" panose="020B0604020202020204" pitchFamily="34" charset="-122"/>
              </a:rPr>
              <a:t>About 1/30 of that found in a PWR nuclear power plant</a:t>
            </a:r>
            <a:endParaRPr lang="en-US" altLang="zh-CN" sz="2800" dirty="0">
              <a:solidFill>
                <a:srgbClr val="595959"/>
              </a:solidFill>
              <a:latin typeface="Times New Roman" panose="02020603050405020304" pitchFamily="18" charset="0"/>
              <a:ea typeface="Arial Unicode MS" panose="020B0604020202020204" pitchFamily="34" charset="-122"/>
            </a:endParaRPr>
          </a:p>
        </p:txBody>
      </p:sp>
      <p:sp>
        <p:nvSpPr>
          <p:cNvPr id="12312" name="文本框 59"/>
          <p:cNvSpPr txBox="1"/>
          <p:nvPr/>
        </p:nvSpPr>
        <p:spPr>
          <a:xfrm>
            <a:off x="4529935" y="3024187"/>
            <a:ext cx="3136900" cy="3540125"/>
          </a:xfrm>
          <a:prstGeom prst="rect">
            <a:avLst/>
          </a:prstGeom>
          <a:noFill/>
          <a:ln w="9525">
            <a:noFill/>
          </a:ln>
        </p:spPr>
        <p:txBody>
          <a:bodyPr>
            <a:spAutoFit/>
          </a:bodyPr>
          <a:lstStyle/>
          <a:p>
            <a:pPr marL="1905" indent="-1905">
              <a:buNone/>
            </a:pPr>
            <a:r>
              <a:rPr lang="en-US" altLang="zh-CN" sz="3200" dirty="0">
                <a:solidFill>
                  <a:srgbClr val="595959"/>
                </a:solidFill>
                <a:latin typeface="Times New Roman" panose="02020603050405020304" pitchFamily="18" charset="0"/>
                <a:ea typeface="Arial Unicode MS" panose="020B0604020202020204" pitchFamily="34" charset="-122"/>
              </a:rPr>
              <a:t>7g uranium</a:t>
            </a:r>
            <a:endParaRPr lang="en-US" altLang="zh-CN" sz="3200" dirty="0">
              <a:solidFill>
                <a:srgbClr val="595959"/>
              </a:solidFill>
              <a:latin typeface="Times New Roman" panose="02020603050405020304" pitchFamily="18" charset="0"/>
              <a:ea typeface="Arial Unicode MS" panose="020B0604020202020204" pitchFamily="34" charset="-122"/>
            </a:endParaRPr>
          </a:p>
          <a:p>
            <a:pPr marL="1905" indent="-1905">
              <a:buNone/>
            </a:pPr>
            <a:br>
              <a:rPr lang="en-US" altLang="zh-CN" sz="3200" dirty="0">
                <a:solidFill>
                  <a:srgbClr val="595959"/>
                </a:solidFill>
                <a:latin typeface="Times New Roman" panose="02020603050405020304" pitchFamily="18" charset="0"/>
                <a:ea typeface="Arial Unicode MS" panose="020B0604020202020204" pitchFamily="34" charset="-122"/>
              </a:rPr>
            </a:br>
            <a:r>
              <a:rPr lang="en-US" altLang="zh-CN" sz="3200" dirty="0">
                <a:solidFill>
                  <a:srgbClr val="595959"/>
                </a:solidFill>
                <a:latin typeface="Times New Roman" panose="02020603050405020304" pitchFamily="18" charset="0"/>
                <a:ea typeface="Arial Unicode MS" panose="020B0604020202020204" pitchFamily="34" charset="-122"/>
              </a:rPr>
              <a:t>12,000 particles</a:t>
            </a:r>
            <a:endParaRPr lang="en-US" altLang="zh-CN" sz="3200" dirty="0">
              <a:solidFill>
                <a:srgbClr val="595959"/>
              </a:solidFill>
              <a:latin typeface="Times New Roman" panose="02020603050405020304" pitchFamily="18" charset="0"/>
              <a:ea typeface="Arial Unicode MS" panose="020B0604020202020204" pitchFamily="34" charset="-122"/>
            </a:endParaRPr>
          </a:p>
          <a:p>
            <a:pPr marL="1905" indent="-1905">
              <a:buNone/>
            </a:pPr>
            <a:br>
              <a:rPr lang="en-US" altLang="zh-CN" sz="3200" dirty="0">
                <a:solidFill>
                  <a:srgbClr val="595959"/>
                </a:solidFill>
                <a:latin typeface="Times New Roman" panose="02020603050405020304" pitchFamily="18" charset="0"/>
                <a:ea typeface="Arial Unicode MS" panose="020B0604020202020204" pitchFamily="34" charset="-122"/>
              </a:rPr>
            </a:br>
            <a:r>
              <a:rPr lang="en-US" altLang="zh-CN" sz="3200" dirty="0">
                <a:solidFill>
                  <a:srgbClr val="595959"/>
                </a:solidFill>
                <a:latin typeface="Times New Roman" panose="02020603050405020304" pitchFamily="18" charset="0"/>
                <a:ea typeface="Arial Unicode MS" panose="020B0604020202020204" pitchFamily="34" charset="-122"/>
              </a:rPr>
              <a:t>Withstanding 1,650℃ without damage</a:t>
            </a:r>
            <a:endParaRPr lang="en-US" altLang="zh-CN" sz="3200" dirty="0">
              <a:solidFill>
                <a:srgbClr val="595959"/>
              </a:solidFill>
              <a:latin typeface="Times New Roman" panose="02020603050405020304" pitchFamily="18" charset="0"/>
              <a:ea typeface="Arial Unicode MS" panose="020B0604020202020204" pitchFamily="34" charset="-122"/>
            </a:endParaRPr>
          </a:p>
        </p:txBody>
      </p:sp>
      <p:sp>
        <p:nvSpPr>
          <p:cNvPr id="12313" name="文本框 73"/>
          <p:cNvSpPr txBox="1"/>
          <p:nvPr/>
        </p:nvSpPr>
        <p:spPr>
          <a:xfrm>
            <a:off x="20066000" y="3232150"/>
            <a:ext cx="3805238" cy="3970338"/>
          </a:xfrm>
          <a:prstGeom prst="rect">
            <a:avLst/>
          </a:prstGeom>
          <a:noFill/>
          <a:ln w="9525">
            <a:noFill/>
          </a:ln>
        </p:spPr>
        <p:txBody>
          <a:bodyPr>
            <a:spAutoFit/>
          </a:bodyPr>
          <a:lstStyle/>
          <a:p>
            <a:pPr marL="1905" indent="-1905">
              <a:buNone/>
            </a:pPr>
            <a:r>
              <a:rPr lang="en-US" altLang="zh-CN" sz="2800" dirty="0">
                <a:solidFill>
                  <a:srgbClr val="595959"/>
                </a:solidFill>
                <a:latin typeface="Times New Roman" panose="02020603050405020304" pitchFamily="18" charset="0"/>
                <a:ea typeface="Arial Unicode MS" panose="020B0604020202020204" pitchFamily="34" charset="-122"/>
              </a:rPr>
              <a:t>High temperature of 3000℃ without melting</a:t>
            </a:r>
            <a:br>
              <a:rPr lang="en-US" altLang="zh-CN" sz="2800" dirty="0">
                <a:solidFill>
                  <a:srgbClr val="595959"/>
                </a:solidFill>
                <a:latin typeface="Times New Roman" panose="02020603050405020304" pitchFamily="18" charset="0"/>
                <a:ea typeface="Arial Unicode MS" panose="020B0604020202020204" pitchFamily="34" charset="-122"/>
              </a:rPr>
            </a:br>
            <a:r>
              <a:rPr lang="en-US" altLang="zh-CN" sz="2800" dirty="0">
                <a:solidFill>
                  <a:srgbClr val="595959"/>
                </a:solidFill>
                <a:latin typeface="Times New Roman" panose="02020603050405020304" pitchFamily="18" charset="0"/>
                <a:ea typeface="Arial Unicode MS" panose="020B0604020202020204" pitchFamily="34" charset="-122"/>
              </a:rPr>
              <a:t>Large heat capacity and high heat transfer coefficient</a:t>
            </a:r>
            <a:br>
              <a:rPr lang="en-US" altLang="zh-CN" sz="2800" dirty="0">
                <a:solidFill>
                  <a:srgbClr val="595959"/>
                </a:solidFill>
                <a:latin typeface="Times New Roman" panose="02020603050405020304" pitchFamily="18" charset="0"/>
                <a:ea typeface="Arial Unicode MS" panose="020B0604020202020204" pitchFamily="34" charset="-122"/>
              </a:rPr>
            </a:br>
            <a:r>
              <a:rPr lang="en-US" altLang="zh-CN" sz="2800" dirty="0">
                <a:solidFill>
                  <a:srgbClr val="595959"/>
                </a:solidFill>
                <a:latin typeface="Times New Roman" panose="02020603050405020304" pitchFamily="18" charset="0"/>
                <a:ea typeface="Arial Unicode MS" panose="020B0604020202020204" pitchFamily="34" charset="-122"/>
              </a:rPr>
              <a:t>Thoroughly preventing the fuel element temperature from exceeding 1650℃</a:t>
            </a:r>
            <a:endParaRPr lang="en-US" altLang="zh-CN" sz="2800" dirty="0">
              <a:solidFill>
                <a:srgbClr val="595959"/>
              </a:solidFill>
              <a:latin typeface="Times New Roman" panose="02020603050405020304" pitchFamily="18" charset="0"/>
              <a:ea typeface="Arial Unicode MS" panose="020B0604020202020204" pitchFamily="34" charset="-122"/>
            </a:endParaRPr>
          </a:p>
        </p:txBody>
      </p:sp>
      <p:sp>
        <p:nvSpPr>
          <p:cNvPr id="12314" name="文本框 74"/>
          <p:cNvSpPr txBox="1"/>
          <p:nvPr/>
        </p:nvSpPr>
        <p:spPr>
          <a:xfrm>
            <a:off x="20046950" y="9291638"/>
            <a:ext cx="4170363" cy="3046412"/>
          </a:xfrm>
          <a:prstGeom prst="rect">
            <a:avLst/>
          </a:prstGeom>
          <a:noFill/>
          <a:ln w="9525">
            <a:noFill/>
          </a:ln>
        </p:spPr>
        <p:txBody>
          <a:bodyPr>
            <a:spAutoFit/>
          </a:bodyPr>
          <a:lstStyle/>
          <a:p>
            <a:pPr marL="1905" indent="-1905">
              <a:buNone/>
            </a:pPr>
            <a:r>
              <a:rPr lang="en-US" altLang="zh-CN" sz="3200" dirty="0">
                <a:solidFill>
                  <a:srgbClr val="595959"/>
                </a:solidFill>
                <a:latin typeface="Times New Roman" panose="02020603050405020304" pitchFamily="18" charset="0"/>
                <a:ea typeface="Arial Unicode MS" panose="020B0604020202020204" pitchFamily="34" charset="-122"/>
              </a:rPr>
              <a:t>Splitting a large reactor into two smaller modules</a:t>
            </a:r>
            <a:br>
              <a:rPr lang="en-US" altLang="zh-CN" sz="3200" dirty="0">
                <a:solidFill>
                  <a:srgbClr val="595959"/>
                </a:solidFill>
                <a:latin typeface="Times New Roman" panose="02020603050405020304" pitchFamily="18" charset="0"/>
                <a:ea typeface="Arial Unicode MS" panose="020B0604020202020204" pitchFamily="34" charset="-122"/>
              </a:rPr>
            </a:br>
            <a:r>
              <a:rPr lang="en-US" altLang="zh-CN" sz="3200" dirty="0">
                <a:solidFill>
                  <a:srgbClr val="595959"/>
                </a:solidFill>
                <a:latin typeface="Times New Roman" panose="02020603050405020304" pitchFamily="18" charset="0"/>
                <a:ea typeface="Arial Unicode MS" panose="020B0604020202020204" pitchFamily="34" charset="-122"/>
              </a:rPr>
              <a:t>Thermal power of a single reactor module: 250 MWth</a:t>
            </a:r>
            <a:endParaRPr lang="en-US" altLang="zh-CN" sz="3200" dirty="0">
              <a:solidFill>
                <a:srgbClr val="595959"/>
              </a:solidFill>
              <a:latin typeface="Times New Roman" panose="02020603050405020304" pitchFamily="18" charset="0"/>
              <a:ea typeface="Arial Unicode MS" panose="020B0604020202020204" pitchFamily="34" charset="-122"/>
            </a:endParaRPr>
          </a:p>
        </p:txBody>
      </p:sp>
      <p:pic>
        <p:nvPicPr>
          <p:cNvPr id="12315" name="图片 71"/>
          <p:cNvPicPr>
            <a:picLocks noChangeAspect="1"/>
          </p:cNvPicPr>
          <p:nvPr/>
        </p:nvPicPr>
        <p:blipFill>
          <a:blip r:embed="rId6" cstate="print">
            <a:clrChange>
              <a:clrFrom>
                <a:srgbClr val="FFFFFF"/>
              </a:clrFrom>
              <a:clrTo>
                <a:srgbClr val="FFFFFF">
                  <a:alpha val="0"/>
                </a:srgbClr>
              </a:clrTo>
            </a:clrChange>
          </a:blip>
          <a:srcRect l="4961" t="8971" r="50029" b="5759"/>
          <a:stretch>
            <a:fillRect/>
          </a:stretch>
        </p:blipFill>
        <p:spPr>
          <a:xfrm>
            <a:off x="17121188" y="8932863"/>
            <a:ext cx="2759075" cy="3527425"/>
          </a:xfrm>
          <a:prstGeom prst="rect">
            <a:avLst/>
          </a:prstGeom>
          <a:noFill/>
          <a:ln w="9525">
            <a:noFill/>
          </a:ln>
        </p:spPr>
      </p:pic>
      <p:pic>
        <p:nvPicPr>
          <p:cNvPr id="12316" name="图片 69"/>
          <p:cNvPicPr>
            <a:picLocks noChangeAspect="1"/>
          </p:cNvPicPr>
          <p:nvPr/>
        </p:nvPicPr>
        <p:blipFill>
          <a:blip r:embed="rId7" cstate="print"/>
          <a:srcRect t="14784" b="10439"/>
          <a:stretch>
            <a:fillRect/>
          </a:stretch>
        </p:blipFill>
        <p:spPr>
          <a:xfrm>
            <a:off x="6938963" y="4117975"/>
            <a:ext cx="9777412" cy="8342313"/>
          </a:xfrm>
          <a:prstGeom prst="rect">
            <a:avLst/>
          </a:prstGeom>
          <a:noFill/>
          <a:ln w="9525">
            <a:noFill/>
          </a:ln>
        </p:spPr>
      </p:pic>
      <p:sp>
        <p:nvSpPr>
          <p:cNvPr id="12317" name="文本框 86"/>
          <p:cNvSpPr txBox="1"/>
          <p:nvPr/>
        </p:nvSpPr>
        <p:spPr>
          <a:xfrm>
            <a:off x="3200400" y="8343900"/>
            <a:ext cx="4364038" cy="1384300"/>
          </a:xfrm>
          <a:prstGeom prst="rect">
            <a:avLst/>
          </a:prstGeom>
          <a:noFill/>
          <a:ln w="9525">
            <a:noFill/>
          </a:ln>
        </p:spPr>
        <p:txBody>
          <a:bodyPr>
            <a:spAutoFit/>
          </a:bodyPr>
          <a:lstStyle/>
          <a:p>
            <a:pPr marL="1905" indent="-1905">
              <a:buNone/>
            </a:pPr>
            <a:r>
              <a:rPr lang="en-US" altLang="zh-CN" sz="2800" dirty="0">
                <a:solidFill>
                  <a:srgbClr val="595959"/>
                </a:solidFill>
                <a:latin typeface="Times New Roman" panose="02020603050405020304" pitchFamily="18" charset="0"/>
                <a:ea typeface="Arial Unicode MS" panose="020B0604020202020204" pitchFamily="34" charset="-122"/>
              </a:rPr>
              <a:t>Average volumetric power density of reactor core</a:t>
            </a:r>
            <a:br>
              <a:rPr lang="en-US" altLang="zh-CN" sz="2800" dirty="0">
                <a:solidFill>
                  <a:srgbClr val="595959"/>
                </a:solidFill>
                <a:latin typeface="Times New Roman" panose="02020603050405020304" pitchFamily="18" charset="0"/>
                <a:ea typeface="Arial Unicode MS" panose="020B0604020202020204" pitchFamily="34" charset="-122"/>
              </a:rPr>
            </a:br>
            <a:r>
              <a:rPr lang="en-US" altLang="zh-CN" sz="2800" dirty="0">
                <a:solidFill>
                  <a:srgbClr val="595959"/>
                </a:solidFill>
                <a:latin typeface="Times New Roman" panose="02020603050405020304" pitchFamily="18" charset="0"/>
                <a:ea typeface="Arial Unicode MS" panose="020B0604020202020204" pitchFamily="34" charset="-122"/>
              </a:rPr>
              <a:t>3.3 MW·m</a:t>
            </a:r>
            <a:r>
              <a:rPr lang="en-US" altLang="zh-CN" sz="2800" baseline="30000" dirty="0">
                <a:solidFill>
                  <a:srgbClr val="595959"/>
                </a:solidFill>
                <a:latin typeface="Times New Roman" panose="02020603050405020304" pitchFamily="18" charset="0"/>
                <a:ea typeface="Arial Unicode MS" panose="020B0604020202020204" pitchFamily="34" charset="-122"/>
              </a:rPr>
              <a:t>–3</a:t>
            </a:r>
            <a:endParaRPr lang="en-US" altLang="zh-CN" sz="2800" dirty="0">
              <a:solidFill>
                <a:srgbClr val="595959"/>
              </a:solidFill>
              <a:latin typeface="Times New Roman" panose="02020603050405020304" pitchFamily="18" charset="0"/>
              <a:ea typeface="Arial Unicode MS" panose="020B0604020202020204" pitchFamily="34" charset="-122"/>
            </a:endParaRPr>
          </a:p>
        </p:txBody>
      </p:sp>
      <p:grpSp>
        <p:nvGrpSpPr>
          <p:cNvPr id="12318" name="组合 6"/>
          <p:cNvGrpSpPr/>
          <p:nvPr/>
        </p:nvGrpSpPr>
        <p:grpSpPr>
          <a:xfrm>
            <a:off x="7961313" y="2000250"/>
            <a:ext cx="8926512" cy="1994611"/>
            <a:chOff x="7983954" y="1835442"/>
            <a:chExt cx="8926034" cy="1994610"/>
          </a:xfrm>
        </p:grpSpPr>
        <p:sp>
          <p:nvSpPr>
            <p:cNvPr id="12329" name="Text Box 15"/>
            <p:cNvSpPr txBox="1"/>
            <p:nvPr/>
          </p:nvSpPr>
          <p:spPr>
            <a:xfrm>
              <a:off x="7983955" y="2814097"/>
              <a:ext cx="2925385" cy="1015955"/>
            </a:xfrm>
            <a:prstGeom prst="rect">
              <a:avLst/>
            </a:prstGeom>
            <a:noFill/>
            <a:ln w="9525">
              <a:noFill/>
            </a:ln>
          </p:spPr>
          <p:txBody>
            <a:bodyPr>
              <a:spAutoFit/>
            </a:bodyPr>
            <a:lstStyle/>
            <a:p>
              <a:pPr marL="1905" indent="-1905" defTabSz="1828800">
                <a:buNone/>
              </a:pPr>
              <a:r>
                <a:rPr lang="en-US" altLang="zh-CN" sz="2000" b="1" dirty="0">
                  <a:solidFill>
                    <a:srgbClr val="0054A7"/>
                  </a:solidFill>
                  <a:latin typeface="Times New Roman" panose="02020603050405020304" pitchFamily="18" charset="0"/>
                  <a:ea typeface="Arial Unicode MS" panose="020B0604020202020204" pitchFamily="34" charset="-122"/>
                </a:rPr>
                <a:t>Loss of off-site power</a:t>
              </a:r>
              <a:endParaRPr lang="en-US" altLang="zh-CN" sz="2000" b="1" dirty="0">
                <a:solidFill>
                  <a:srgbClr val="0054A7"/>
                </a:solidFill>
                <a:latin typeface="Times New Roman" panose="02020603050405020304" pitchFamily="18" charset="0"/>
                <a:ea typeface="Arial Unicode MS" panose="020B0604020202020204" pitchFamily="34" charset="-122"/>
              </a:endParaRPr>
            </a:p>
            <a:p>
              <a:pPr marL="1905" indent="-1905" defTabSz="1828800">
                <a:buNone/>
              </a:pPr>
              <a:r>
                <a:rPr lang="en-US" altLang="zh-CN" sz="2000" b="1" dirty="0">
                  <a:solidFill>
                    <a:srgbClr val="0054A7"/>
                  </a:solidFill>
                  <a:latin typeface="Times New Roman" panose="02020603050405020304" pitchFamily="18" charset="0"/>
                  <a:ea typeface="Arial Unicode MS" panose="020B0604020202020204" pitchFamily="34" charset="-122"/>
                </a:rPr>
                <a:t>Shutdown of helium circulator</a:t>
              </a:r>
              <a:endParaRPr lang="en-US" altLang="zh-CN" sz="2000" b="1" dirty="0">
                <a:solidFill>
                  <a:srgbClr val="0054A7"/>
                </a:solidFill>
                <a:latin typeface="Times New Roman" panose="02020603050405020304" pitchFamily="18" charset="0"/>
                <a:ea typeface="Arial Unicode MS" panose="020B0604020202020204" pitchFamily="34" charset="-122"/>
              </a:endParaRPr>
            </a:p>
          </p:txBody>
        </p:sp>
        <p:sp>
          <p:nvSpPr>
            <p:cNvPr id="12330" name="文本框 20"/>
            <p:cNvSpPr txBox="1"/>
            <p:nvPr/>
          </p:nvSpPr>
          <p:spPr>
            <a:xfrm>
              <a:off x="7983954" y="1835442"/>
              <a:ext cx="8926034" cy="646517"/>
            </a:xfrm>
            <a:prstGeom prst="rect">
              <a:avLst/>
            </a:prstGeom>
            <a:solidFill>
              <a:srgbClr val="C00000"/>
            </a:solidFill>
            <a:ln w="9525">
              <a:noFill/>
            </a:ln>
          </p:spPr>
          <p:txBody>
            <a:bodyPr>
              <a:spAutoFit/>
            </a:bodyPr>
            <a:lstStyle/>
            <a:p>
              <a:pPr marL="1905" indent="-1905" algn="ctr" defTabSz="1828800">
                <a:buNone/>
              </a:pPr>
              <a:r>
                <a:rPr lang="en-US" altLang="zh-CN" sz="3600" b="1" dirty="0">
                  <a:solidFill>
                    <a:srgbClr val="FFFFFF"/>
                  </a:solidFill>
                  <a:latin typeface="Times New Roman" panose="02020603050405020304" pitchFamily="18" charset="0"/>
                  <a:ea typeface="Arial Unicode MS" panose="020B0604020202020204" pitchFamily="34" charset="-122"/>
                </a:rPr>
                <a:t>HTR-10 Inherent Safety Verification</a:t>
              </a:r>
              <a:endParaRPr lang="en-US" altLang="zh-CN" sz="3600" b="1" dirty="0">
                <a:solidFill>
                  <a:srgbClr val="FFFFFF"/>
                </a:solidFill>
                <a:latin typeface="Times New Roman" panose="02020603050405020304" pitchFamily="18" charset="0"/>
                <a:ea typeface="Arial Unicode MS" panose="020B0604020202020204" pitchFamily="34" charset="-122"/>
              </a:endParaRPr>
            </a:p>
          </p:txBody>
        </p:sp>
        <p:sp>
          <p:nvSpPr>
            <p:cNvPr id="22" name="加号 21"/>
            <p:cNvSpPr/>
            <p:nvPr/>
          </p:nvSpPr>
          <p:spPr>
            <a:xfrm>
              <a:off x="10846063" y="2993064"/>
              <a:ext cx="631791" cy="632007"/>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2332" name="Text Box 15"/>
            <p:cNvSpPr txBox="1"/>
            <p:nvPr/>
          </p:nvSpPr>
          <p:spPr>
            <a:xfrm>
              <a:off x="11449370" y="2880262"/>
              <a:ext cx="1640665" cy="708090"/>
            </a:xfrm>
            <a:prstGeom prst="rect">
              <a:avLst/>
            </a:prstGeom>
            <a:noFill/>
            <a:ln w="9525">
              <a:noFill/>
            </a:ln>
          </p:spPr>
          <p:txBody>
            <a:bodyPr>
              <a:spAutoFit/>
            </a:bodyPr>
            <a:lstStyle/>
            <a:p>
              <a:pPr marL="1905" indent="-1905" defTabSz="1828800">
                <a:buNone/>
              </a:pPr>
              <a:r>
                <a:rPr lang="en-US" altLang="zh-CN" sz="2000" b="1" dirty="0">
                  <a:solidFill>
                    <a:srgbClr val="0054A7"/>
                  </a:solidFill>
                  <a:latin typeface="Times New Roman" panose="02020603050405020304" pitchFamily="18" charset="0"/>
                  <a:ea typeface="Arial Unicode MS" panose="020B0604020202020204" pitchFamily="34" charset="-122"/>
                </a:rPr>
                <a:t>Control rod</a:t>
              </a:r>
              <a:br>
                <a:rPr lang="en-US" altLang="zh-CN" sz="2000" b="1" dirty="0">
                  <a:solidFill>
                    <a:srgbClr val="0054A7"/>
                  </a:solidFill>
                  <a:latin typeface="Times New Roman" panose="02020603050405020304" pitchFamily="18" charset="0"/>
                  <a:ea typeface="Arial Unicode MS" panose="020B0604020202020204" pitchFamily="34" charset="-122"/>
                </a:rPr>
              </a:br>
              <a:r>
                <a:rPr lang="en-US" altLang="zh-CN" sz="2000" b="1" dirty="0">
                  <a:solidFill>
                    <a:srgbClr val="0054A7"/>
                  </a:solidFill>
                  <a:latin typeface="Times New Roman" panose="02020603050405020304" pitchFamily="18" charset="0"/>
                  <a:ea typeface="Arial Unicode MS" panose="020B0604020202020204" pitchFamily="34" charset="-122"/>
                </a:rPr>
                <a:t>No rod drop</a:t>
              </a:r>
              <a:endParaRPr lang="en-US" altLang="zh-CN" sz="2000" b="1" dirty="0">
                <a:solidFill>
                  <a:srgbClr val="0054A7"/>
                </a:solidFill>
                <a:latin typeface="Times New Roman" panose="02020603050405020304" pitchFamily="18" charset="0"/>
                <a:ea typeface="Arial Unicode MS" panose="020B0604020202020204" pitchFamily="34" charset="-122"/>
              </a:endParaRPr>
            </a:p>
          </p:txBody>
        </p:sp>
        <p:sp>
          <p:nvSpPr>
            <p:cNvPr id="8" name="箭头: 右 7"/>
            <p:cNvSpPr/>
            <p:nvPr/>
          </p:nvSpPr>
          <p:spPr>
            <a:xfrm>
              <a:off x="13133528" y="3070873"/>
              <a:ext cx="527022" cy="4589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2334" name="Text Box 15"/>
            <p:cNvSpPr txBox="1"/>
            <p:nvPr/>
          </p:nvSpPr>
          <p:spPr>
            <a:xfrm>
              <a:off x="13915741" y="2702260"/>
              <a:ext cx="2870932" cy="1015663"/>
            </a:xfrm>
            <a:prstGeom prst="rect">
              <a:avLst/>
            </a:prstGeom>
            <a:noFill/>
            <a:ln w="9525">
              <a:noFill/>
            </a:ln>
          </p:spPr>
          <p:txBody>
            <a:bodyPr>
              <a:spAutoFit/>
            </a:bodyPr>
            <a:lstStyle/>
            <a:p>
              <a:pPr marL="342900" indent="-342900" defTabSz="1828800">
                <a:buFont typeface="Wingdings" panose="05000000000000000000" pitchFamily="2" charset="2"/>
                <a:buChar char="p"/>
              </a:pPr>
              <a:r>
                <a:rPr lang="en-US" altLang="zh-CN" sz="2000" b="1" dirty="0">
                  <a:solidFill>
                    <a:srgbClr val="0054A7"/>
                  </a:solidFill>
                  <a:latin typeface="Times New Roman" panose="02020603050405020304" pitchFamily="18" charset="0"/>
                  <a:ea typeface="Arial Unicode MS" panose="020B0604020202020204" pitchFamily="34" charset="-122"/>
                </a:rPr>
                <a:t>Automatic shutdown of reactor</a:t>
              </a:r>
              <a:endParaRPr lang="en-US" altLang="zh-CN" sz="2000" b="1" dirty="0">
                <a:solidFill>
                  <a:srgbClr val="0054A7"/>
                </a:solidFill>
                <a:latin typeface="Times New Roman" panose="02020603050405020304" pitchFamily="18" charset="0"/>
                <a:ea typeface="Arial Unicode MS" panose="020B0604020202020204" pitchFamily="34" charset="-122"/>
              </a:endParaRPr>
            </a:p>
            <a:p>
              <a:pPr marL="342900" indent="-342900" defTabSz="1828800">
                <a:buFont typeface="Wingdings" panose="05000000000000000000" pitchFamily="2" charset="2"/>
                <a:buChar char="p"/>
              </a:pPr>
              <a:r>
                <a:rPr lang="en-US" altLang="zh-CN" sz="2000" b="1" dirty="0">
                  <a:solidFill>
                    <a:srgbClr val="0054A7"/>
                  </a:solidFill>
                  <a:latin typeface="Times New Roman" panose="02020603050405020304" pitchFamily="18" charset="0"/>
                  <a:ea typeface="Arial Unicode MS" panose="020B0604020202020204" pitchFamily="34" charset="-122"/>
                </a:rPr>
                <a:t>Intact core</a:t>
              </a:r>
              <a:endParaRPr lang="en-US" altLang="zh-CN" sz="2000" b="1" dirty="0">
                <a:solidFill>
                  <a:srgbClr val="0054A7"/>
                </a:solidFill>
                <a:latin typeface="Times New Roman" panose="02020603050405020304" pitchFamily="18" charset="0"/>
                <a:ea typeface="Arial Unicode MS" panose="020B0604020202020204" pitchFamily="34" charset="-122"/>
              </a:endParaRPr>
            </a:p>
          </p:txBody>
        </p:sp>
      </p:grpSp>
      <p:sp>
        <p:nvSpPr>
          <p:cNvPr id="12319" name="TextBox 39"/>
          <p:cNvSpPr txBox="1"/>
          <p:nvPr/>
        </p:nvSpPr>
        <p:spPr>
          <a:xfrm>
            <a:off x="1152525" y="3876675"/>
            <a:ext cx="523875" cy="276225"/>
          </a:xfrm>
          <a:prstGeom prst="rect">
            <a:avLst/>
          </a:prstGeom>
          <a:solidFill>
            <a:schemeClr val="bg1"/>
          </a:solidFill>
          <a:ln w="9525">
            <a:noFill/>
          </a:ln>
        </p:spPr>
        <p:txBody>
          <a:bodyPr lIns="0" tIns="0" rIns="0" bIns="0">
            <a:spAutoFit/>
          </a:bodyPr>
          <a:lstStyle/>
          <a:p>
            <a:pPr marL="1905" indent="-1905">
              <a:buNone/>
            </a:pPr>
            <a:r>
              <a:rPr lang="en-US" altLang="zh-CN" dirty="0">
                <a:solidFill>
                  <a:srgbClr val="000000"/>
                </a:solidFill>
                <a:latin typeface="Times New Roman" panose="02020603050405020304" pitchFamily="18" charset="0"/>
                <a:ea typeface="Arial Unicode MS" panose="020B0604020202020204" pitchFamily="34" charset="-122"/>
              </a:rPr>
              <a:t>Fuel sphere</a:t>
            </a:r>
            <a:endParaRPr lang="en-US" altLang="zh-CN" dirty="0">
              <a:solidFill>
                <a:srgbClr val="000000"/>
              </a:solidFill>
              <a:latin typeface="Times New Roman" panose="02020603050405020304" pitchFamily="18" charset="0"/>
              <a:ea typeface="Arial Unicode MS" panose="020B0604020202020204" pitchFamily="34" charset="-122"/>
            </a:endParaRPr>
          </a:p>
        </p:txBody>
      </p:sp>
      <p:sp>
        <p:nvSpPr>
          <p:cNvPr id="12320" name="TextBox 40"/>
          <p:cNvSpPr txBox="1"/>
          <p:nvPr/>
        </p:nvSpPr>
        <p:spPr>
          <a:xfrm>
            <a:off x="2019300" y="4233863"/>
            <a:ext cx="676275" cy="138112"/>
          </a:xfrm>
          <a:prstGeom prst="rect">
            <a:avLst/>
          </a:prstGeom>
          <a:solidFill>
            <a:schemeClr val="bg1"/>
          </a:solidFill>
          <a:ln w="9525">
            <a:noFill/>
          </a:ln>
        </p:spPr>
        <p:txBody>
          <a:bodyPr lIns="0" tIns="0" rIns="0" bIns="0">
            <a:spAutoFit/>
          </a:bodyPr>
          <a:lstStyle/>
          <a:p>
            <a:pPr marL="1905" indent="-1905">
              <a:buNone/>
            </a:pPr>
            <a:r>
              <a:rPr lang="en-US" altLang="zh-CN" dirty="0">
                <a:solidFill>
                  <a:srgbClr val="000000"/>
                </a:solidFill>
                <a:latin typeface="Times New Roman" panose="02020603050405020304" pitchFamily="18" charset="0"/>
                <a:ea typeface="Arial Unicode MS" panose="020B0604020202020204" pitchFamily="34" charset="-122"/>
              </a:rPr>
              <a:t>Hemisphere</a:t>
            </a:r>
            <a:endParaRPr lang="en-US" altLang="zh-CN" dirty="0">
              <a:solidFill>
                <a:srgbClr val="000000"/>
              </a:solidFill>
              <a:latin typeface="Times New Roman" panose="02020603050405020304" pitchFamily="18" charset="0"/>
              <a:ea typeface="Arial Unicode MS" panose="020B0604020202020204" pitchFamily="34" charset="-122"/>
            </a:endParaRPr>
          </a:p>
        </p:txBody>
      </p:sp>
      <p:sp>
        <p:nvSpPr>
          <p:cNvPr id="12321" name="TextBox 41"/>
          <p:cNvSpPr txBox="1"/>
          <p:nvPr/>
        </p:nvSpPr>
        <p:spPr>
          <a:xfrm>
            <a:off x="2695575" y="3333750"/>
            <a:ext cx="720725" cy="138113"/>
          </a:xfrm>
          <a:prstGeom prst="rect">
            <a:avLst/>
          </a:prstGeom>
          <a:solidFill>
            <a:schemeClr val="bg1"/>
          </a:solidFill>
          <a:ln w="9525">
            <a:noFill/>
          </a:ln>
        </p:spPr>
        <p:txBody>
          <a:bodyPr lIns="0" tIns="0" rIns="0" bIns="0">
            <a:spAutoFit/>
          </a:bodyPr>
          <a:lstStyle/>
          <a:p>
            <a:pPr marL="1905" indent="-1905">
              <a:buNone/>
            </a:pPr>
            <a:r>
              <a:rPr lang="en-US" altLang="zh-CN" dirty="0">
                <a:solidFill>
                  <a:srgbClr val="000000"/>
                </a:solidFill>
                <a:latin typeface="Times New Roman" panose="02020603050405020304" pitchFamily="18" charset="0"/>
                <a:ea typeface="Arial Unicode MS" panose="020B0604020202020204" pitchFamily="34" charset="-122"/>
              </a:rPr>
              <a:t>No-fuel area</a:t>
            </a:r>
            <a:endParaRPr lang="en-US" altLang="zh-CN" dirty="0">
              <a:solidFill>
                <a:srgbClr val="000000"/>
              </a:solidFill>
              <a:latin typeface="Times New Roman" panose="02020603050405020304" pitchFamily="18" charset="0"/>
              <a:ea typeface="Arial Unicode MS" panose="020B0604020202020204" pitchFamily="34" charset="-122"/>
            </a:endParaRPr>
          </a:p>
        </p:txBody>
      </p:sp>
      <p:sp>
        <p:nvSpPr>
          <p:cNvPr id="12322" name="TextBox 42"/>
          <p:cNvSpPr txBox="1"/>
          <p:nvPr/>
        </p:nvSpPr>
        <p:spPr>
          <a:xfrm>
            <a:off x="2667000" y="3514725"/>
            <a:ext cx="523875" cy="138113"/>
          </a:xfrm>
          <a:prstGeom prst="rect">
            <a:avLst/>
          </a:prstGeom>
          <a:solidFill>
            <a:schemeClr val="bg1"/>
          </a:solidFill>
          <a:ln w="9525">
            <a:noFill/>
          </a:ln>
        </p:spPr>
        <p:txBody>
          <a:bodyPr lIns="0" tIns="0" rIns="0" bIns="0">
            <a:spAutoFit/>
          </a:bodyPr>
          <a:lstStyle/>
          <a:p>
            <a:pPr marL="1905" indent="-1905">
              <a:buNone/>
            </a:pPr>
            <a:r>
              <a:rPr lang="en-US" altLang="zh-CN" dirty="0">
                <a:solidFill>
                  <a:srgbClr val="000000"/>
                </a:solidFill>
                <a:latin typeface="Times New Roman" panose="02020603050405020304" pitchFamily="18" charset="0"/>
                <a:ea typeface="Arial Unicode MS" panose="020B0604020202020204" pitchFamily="34" charset="-122"/>
              </a:rPr>
              <a:t>Fuel area</a:t>
            </a:r>
            <a:endParaRPr lang="en-US" altLang="zh-CN" dirty="0">
              <a:solidFill>
                <a:srgbClr val="000000"/>
              </a:solidFill>
              <a:latin typeface="Times New Roman" panose="02020603050405020304" pitchFamily="18" charset="0"/>
              <a:ea typeface="Arial Unicode MS" panose="020B0604020202020204" pitchFamily="34" charset="-122"/>
            </a:endParaRPr>
          </a:p>
        </p:txBody>
      </p:sp>
      <p:sp>
        <p:nvSpPr>
          <p:cNvPr id="12323" name="TextBox 43"/>
          <p:cNvSpPr txBox="1"/>
          <p:nvPr/>
        </p:nvSpPr>
        <p:spPr>
          <a:xfrm>
            <a:off x="2724150" y="4572000"/>
            <a:ext cx="847725" cy="276225"/>
          </a:xfrm>
          <a:prstGeom prst="rect">
            <a:avLst/>
          </a:prstGeom>
          <a:solidFill>
            <a:schemeClr val="bg1"/>
          </a:solidFill>
          <a:ln w="9525">
            <a:noFill/>
          </a:ln>
        </p:spPr>
        <p:txBody>
          <a:bodyPr lIns="0" tIns="0" rIns="0" bIns="0">
            <a:spAutoFit/>
          </a:bodyPr>
          <a:lstStyle/>
          <a:p>
            <a:pPr marL="1905" indent="-1905">
              <a:buNone/>
            </a:pPr>
            <a:r>
              <a:rPr lang="en-US" altLang="zh-CN" dirty="0">
                <a:solidFill>
                  <a:srgbClr val="000000"/>
                </a:solidFill>
                <a:latin typeface="Times New Roman" panose="02020603050405020304" pitchFamily="18" charset="0"/>
                <a:ea typeface="Arial Unicode MS" panose="020B0604020202020204" pitchFamily="34" charset="-122"/>
              </a:rPr>
              <a:t>Coated fuel particle</a:t>
            </a:r>
            <a:endParaRPr lang="en-US" altLang="zh-CN" dirty="0">
              <a:solidFill>
                <a:srgbClr val="000000"/>
              </a:solidFill>
              <a:latin typeface="Times New Roman" panose="02020603050405020304" pitchFamily="18" charset="0"/>
              <a:ea typeface="Arial Unicode MS" panose="020B0604020202020204" pitchFamily="34" charset="-122"/>
            </a:endParaRPr>
          </a:p>
        </p:txBody>
      </p:sp>
      <p:sp>
        <p:nvSpPr>
          <p:cNvPr id="12324" name="TextBox 44"/>
          <p:cNvSpPr txBox="1"/>
          <p:nvPr/>
        </p:nvSpPr>
        <p:spPr>
          <a:xfrm>
            <a:off x="3743325" y="4784725"/>
            <a:ext cx="847725" cy="138113"/>
          </a:xfrm>
          <a:prstGeom prst="rect">
            <a:avLst/>
          </a:prstGeom>
          <a:solidFill>
            <a:schemeClr val="bg1"/>
          </a:solidFill>
          <a:ln w="9525">
            <a:noFill/>
          </a:ln>
        </p:spPr>
        <p:txBody>
          <a:bodyPr lIns="0" tIns="0" rIns="0" bIns="0">
            <a:spAutoFit/>
          </a:bodyPr>
          <a:lstStyle/>
          <a:p>
            <a:pPr marL="1905" indent="-1905">
              <a:buNone/>
            </a:pPr>
            <a:r>
              <a:rPr lang="en-US" altLang="zh-CN" dirty="0">
                <a:solidFill>
                  <a:srgbClr val="000000"/>
                </a:solidFill>
                <a:latin typeface="Times New Roman" panose="02020603050405020304" pitchFamily="18" charset="0"/>
                <a:ea typeface="Arial Unicode MS" panose="020B0604020202020204" pitchFamily="34" charset="-122"/>
              </a:rPr>
              <a:t>Kernel UO2</a:t>
            </a:r>
            <a:endParaRPr lang="en-US" altLang="zh-CN" dirty="0">
              <a:solidFill>
                <a:srgbClr val="000000"/>
              </a:solidFill>
              <a:latin typeface="Times New Roman" panose="02020603050405020304" pitchFamily="18" charset="0"/>
              <a:ea typeface="Arial Unicode MS" panose="020B0604020202020204" pitchFamily="34" charset="-122"/>
            </a:endParaRPr>
          </a:p>
        </p:txBody>
      </p:sp>
      <p:sp>
        <p:nvSpPr>
          <p:cNvPr id="12325" name="TextBox 45"/>
          <p:cNvSpPr txBox="1"/>
          <p:nvPr/>
        </p:nvSpPr>
        <p:spPr>
          <a:xfrm>
            <a:off x="3590925" y="3609975"/>
            <a:ext cx="847725" cy="187325"/>
          </a:xfrm>
          <a:prstGeom prst="rect">
            <a:avLst/>
          </a:prstGeom>
          <a:solidFill>
            <a:schemeClr val="bg1"/>
          </a:solidFill>
          <a:ln w="9525">
            <a:noFill/>
          </a:ln>
        </p:spPr>
        <p:txBody>
          <a:bodyPr lIns="0" tIns="0" rIns="0" bIns="0"/>
          <a:lstStyle/>
          <a:p>
            <a:pPr marL="1905" indent="-1905">
              <a:buNone/>
            </a:pPr>
            <a:r>
              <a:rPr lang="en-US" altLang="zh-CN" sz="700" dirty="0">
                <a:solidFill>
                  <a:srgbClr val="000000"/>
                </a:solidFill>
                <a:latin typeface="Times New Roman" panose="02020603050405020304" pitchFamily="18" charset="0"/>
                <a:ea typeface="Arial Unicode MS" panose="020B0604020202020204" pitchFamily="34" charset="-122"/>
              </a:rPr>
              <a:t>Outer tight P</a:t>
            </a:r>
            <a:r>
              <a:rPr lang="en-US" altLang="zh-CN" sz="700" baseline="-25000" dirty="0">
                <a:solidFill>
                  <a:srgbClr val="000000"/>
                </a:solidFill>
                <a:latin typeface="Times New Roman" panose="02020603050405020304" pitchFamily="18" charset="0"/>
                <a:ea typeface="Arial Unicode MS" panose="020B0604020202020204" pitchFamily="34" charset="-122"/>
              </a:rPr>
              <a:t>y</a:t>
            </a:r>
            <a:r>
              <a:rPr lang="en-US" altLang="zh-CN" sz="700" dirty="0">
                <a:solidFill>
                  <a:srgbClr val="000000"/>
                </a:solidFill>
                <a:latin typeface="Times New Roman" panose="02020603050405020304" pitchFamily="18" charset="0"/>
                <a:ea typeface="Arial Unicode MS" panose="020B0604020202020204" pitchFamily="34" charset="-122"/>
              </a:rPr>
              <a:t>C layer</a:t>
            </a:r>
            <a:endParaRPr lang="en-US" altLang="zh-CN" sz="700" dirty="0">
              <a:solidFill>
                <a:srgbClr val="000000"/>
              </a:solidFill>
              <a:latin typeface="Times New Roman" panose="02020603050405020304" pitchFamily="18" charset="0"/>
              <a:ea typeface="Arial Unicode MS" panose="020B0604020202020204" pitchFamily="34" charset="-122"/>
            </a:endParaRPr>
          </a:p>
        </p:txBody>
      </p:sp>
      <p:sp>
        <p:nvSpPr>
          <p:cNvPr id="12326" name="TextBox 46"/>
          <p:cNvSpPr txBox="1"/>
          <p:nvPr/>
        </p:nvSpPr>
        <p:spPr>
          <a:xfrm>
            <a:off x="3595688" y="3752850"/>
            <a:ext cx="847725" cy="187325"/>
          </a:xfrm>
          <a:prstGeom prst="rect">
            <a:avLst/>
          </a:prstGeom>
          <a:solidFill>
            <a:schemeClr val="bg1"/>
          </a:solidFill>
          <a:ln w="9525">
            <a:noFill/>
          </a:ln>
        </p:spPr>
        <p:txBody>
          <a:bodyPr lIns="0" tIns="0" rIns="0" bIns="0"/>
          <a:lstStyle/>
          <a:p>
            <a:pPr marL="1905" indent="-1905">
              <a:buNone/>
            </a:pPr>
            <a:r>
              <a:rPr lang="en-US" altLang="zh-CN" sz="700" dirty="0">
                <a:solidFill>
                  <a:srgbClr val="000000"/>
                </a:solidFill>
                <a:latin typeface="Times New Roman" panose="02020603050405020304" pitchFamily="18" charset="0"/>
                <a:ea typeface="Arial Unicode MS" panose="020B0604020202020204" pitchFamily="34" charset="-122"/>
              </a:rPr>
              <a:t>SiC layer</a:t>
            </a:r>
            <a:endParaRPr lang="en-US" altLang="zh-CN" sz="700" dirty="0">
              <a:solidFill>
                <a:srgbClr val="000000"/>
              </a:solidFill>
              <a:latin typeface="Times New Roman" panose="02020603050405020304" pitchFamily="18" charset="0"/>
              <a:ea typeface="Arial Unicode MS" panose="020B0604020202020204" pitchFamily="34" charset="-122"/>
            </a:endParaRPr>
          </a:p>
        </p:txBody>
      </p:sp>
      <p:sp>
        <p:nvSpPr>
          <p:cNvPr id="12327" name="TextBox 48"/>
          <p:cNvSpPr txBox="1"/>
          <p:nvPr/>
        </p:nvSpPr>
        <p:spPr>
          <a:xfrm>
            <a:off x="3629025" y="3905250"/>
            <a:ext cx="847725" cy="187325"/>
          </a:xfrm>
          <a:prstGeom prst="rect">
            <a:avLst/>
          </a:prstGeom>
          <a:solidFill>
            <a:schemeClr val="bg1"/>
          </a:solidFill>
          <a:ln w="9525">
            <a:noFill/>
          </a:ln>
        </p:spPr>
        <p:txBody>
          <a:bodyPr lIns="0" tIns="0" rIns="0" bIns="0"/>
          <a:lstStyle/>
          <a:p>
            <a:pPr marL="1905" indent="-1905">
              <a:buNone/>
            </a:pPr>
            <a:r>
              <a:rPr lang="en-US" altLang="zh-CN" sz="700" dirty="0">
                <a:solidFill>
                  <a:srgbClr val="000000"/>
                </a:solidFill>
                <a:latin typeface="Times New Roman" panose="02020603050405020304" pitchFamily="18" charset="0"/>
                <a:ea typeface="Arial Unicode MS" panose="020B0604020202020204" pitchFamily="34" charset="-122"/>
              </a:rPr>
              <a:t>Innder tight P</a:t>
            </a:r>
            <a:r>
              <a:rPr lang="en-US" altLang="zh-CN" sz="700" baseline="-25000" dirty="0">
                <a:solidFill>
                  <a:srgbClr val="000000"/>
                </a:solidFill>
                <a:latin typeface="Times New Roman" panose="02020603050405020304" pitchFamily="18" charset="0"/>
                <a:ea typeface="Arial Unicode MS" panose="020B0604020202020204" pitchFamily="34" charset="-122"/>
              </a:rPr>
              <a:t>y</a:t>
            </a:r>
            <a:r>
              <a:rPr lang="en-US" altLang="zh-CN" sz="700" dirty="0">
                <a:solidFill>
                  <a:srgbClr val="000000"/>
                </a:solidFill>
                <a:latin typeface="Times New Roman" panose="02020603050405020304" pitchFamily="18" charset="0"/>
                <a:ea typeface="Arial Unicode MS" panose="020B0604020202020204" pitchFamily="34" charset="-122"/>
              </a:rPr>
              <a:t>C layer</a:t>
            </a:r>
            <a:endParaRPr lang="en-US" altLang="zh-CN" sz="700" dirty="0">
              <a:solidFill>
                <a:srgbClr val="000000"/>
              </a:solidFill>
              <a:latin typeface="Times New Roman" panose="02020603050405020304" pitchFamily="18" charset="0"/>
              <a:ea typeface="Arial Unicode MS" panose="020B0604020202020204" pitchFamily="34" charset="-122"/>
            </a:endParaRPr>
          </a:p>
        </p:txBody>
      </p:sp>
      <p:sp>
        <p:nvSpPr>
          <p:cNvPr id="12328" name="TextBox 49"/>
          <p:cNvSpPr txBox="1"/>
          <p:nvPr/>
        </p:nvSpPr>
        <p:spPr>
          <a:xfrm>
            <a:off x="3581400" y="4067175"/>
            <a:ext cx="847725" cy="187325"/>
          </a:xfrm>
          <a:prstGeom prst="rect">
            <a:avLst/>
          </a:prstGeom>
          <a:solidFill>
            <a:schemeClr val="bg1"/>
          </a:solidFill>
          <a:ln w="9525">
            <a:noFill/>
          </a:ln>
        </p:spPr>
        <p:txBody>
          <a:bodyPr lIns="0" tIns="0" rIns="0" bIns="0"/>
          <a:lstStyle/>
          <a:p>
            <a:pPr marL="1905" indent="-1905">
              <a:buNone/>
            </a:pPr>
            <a:r>
              <a:rPr lang="en-US" altLang="zh-CN" sz="700" dirty="0">
                <a:solidFill>
                  <a:srgbClr val="000000"/>
                </a:solidFill>
                <a:latin typeface="Times New Roman" panose="02020603050405020304" pitchFamily="18" charset="0"/>
                <a:ea typeface="Arial Unicode MS" panose="020B0604020202020204" pitchFamily="34" charset="-122"/>
              </a:rPr>
              <a:t>Buffer P</a:t>
            </a:r>
            <a:r>
              <a:rPr lang="en-US" altLang="zh-CN" sz="700" baseline="-25000" dirty="0">
                <a:solidFill>
                  <a:srgbClr val="000000"/>
                </a:solidFill>
                <a:latin typeface="Times New Roman" panose="02020603050405020304" pitchFamily="18" charset="0"/>
                <a:ea typeface="Arial Unicode MS" panose="020B0604020202020204" pitchFamily="34" charset="-122"/>
              </a:rPr>
              <a:t>y</a:t>
            </a:r>
            <a:r>
              <a:rPr lang="en-US" altLang="zh-CN" sz="700" dirty="0">
                <a:solidFill>
                  <a:srgbClr val="000000"/>
                </a:solidFill>
                <a:latin typeface="Times New Roman" panose="02020603050405020304" pitchFamily="18" charset="0"/>
                <a:ea typeface="Arial Unicode MS" panose="020B0604020202020204" pitchFamily="34" charset="-122"/>
              </a:rPr>
              <a:t>C layer</a:t>
            </a:r>
            <a:endParaRPr lang="en-US" altLang="zh-CN" sz="700" dirty="0">
              <a:solidFill>
                <a:srgbClr val="000000"/>
              </a:solidFill>
              <a:latin typeface="Times New Roman" panose="02020603050405020304" pitchFamily="18" charset="0"/>
              <a:ea typeface="Arial Unicode MS" panose="020B0604020202020204" pitchFamily="34" charset="-122"/>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组合 14"/>
          <p:cNvGrpSpPr/>
          <p:nvPr/>
        </p:nvGrpSpPr>
        <p:grpSpPr>
          <a:xfrm>
            <a:off x="7037388" y="1741488"/>
            <a:ext cx="9744075" cy="10812462"/>
            <a:chOff x="7590484" y="1741486"/>
            <a:chExt cx="9742734" cy="10583693"/>
          </a:xfrm>
        </p:grpSpPr>
        <p:pic>
          <p:nvPicPr>
            <p:cNvPr id="13329" name="图片 32"/>
            <p:cNvPicPr>
              <a:picLocks noChangeAspect="1"/>
            </p:cNvPicPr>
            <p:nvPr/>
          </p:nvPicPr>
          <p:blipFill>
            <a:blip r:embed="rId1" cstate="print"/>
            <a:srcRect l="6113" r="41989" b="2200"/>
            <a:stretch>
              <a:fillRect/>
            </a:stretch>
          </p:blipFill>
          <p:spPr>
            <a:xfrm>
              <a:off x="7590484" y="1741486"/>
              <a:ext cx="9742734" cy="10538684"/>
            </a:xfrm>
            <a:prstGeom prst="rect">
              <a:avLst/>
            </a:prstGeom>
            <a:noFill/>
            <a:ln w="9525">
              <a:noFill/>
            </a:ln>
          </p:spPr>
        </p:pic>
        <p:sp>
          <p:nvSpPr>
            <p:cNvPr id="35" name="AutoShape 11"/>
            <p:cNvSpPr>
              <a:spLocks noChangeArrowheads="1"/>
            </p:cNvSpPr>
            <p:nvPr/>
          </p:nvSpPr>
          <p:spPr bwMode="auto">
            <a:xfrm>
              <a:off x="7590484" y="7257873"/>
              <a:ext cx="3168214" cy="733446"/>
            </a:xfrm>
            <a:prstGeom prst="wedgeRectCallout">
              <a:avLst>
                <a:gd name="adj1" fmla="val 89661"/>
                <a:gd name="adj2" fmla="val -38201"/>
              </a:avLst>
            </a:prstGeom>
            <a:solidFill>
              <a:srgbClr val="0070C0"/>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marR="0" lvl="0" indent="-1905" algn="ctr" defTabSz="1828800" rtl="0" eaLnBrk="1" fontAlgn="base" latinLnBrk="0" hangingPunct="1">
                <a:lnSpc>
                  <a:spcPct val="100000"/>
                </a:lnSpc>
                <a:spcBef>
                  <a:spcPct val="0"/>
                </a:spcBef>
                <a:spcAft>
                  <a:spcPct val="0"/>
                </a:spcAft>
                <a:buClr>
                  <a:srgbClr val="000000"/>
                </a:buClr>
                <a:buSzPct val="100000"/>
                <a:buFontTx/>
                <a:buNone/>
                <a:defRPr/>
              </a:pPr>
              <a:r>
                <a:rPr kumimoji="0" lang="en-US" altLang="zh-CN" sz="24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rPr>
                <a:t>Passive residual heat removal system</a:t>
              </a:r>
              <a:endParaRPr kumimoji="0" lang="en-US" altLang="zh-CN" sz="24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endParaRPr>
            </a:p>
          </p:txBody>
        </p:sp>
        <p:sp>
          <p:nvSpPr>
            <p:cNvPr id="36" name="AutoShape 11"/>
            <p:cNvSpPr>
              <a:spLocks noChangeArrowheads="1"/>
            </p:cNvSpPr>
            <p:nvPr/>
          </p:nvSpPr>
          <p:spPr bwMode="auto">
            <a:xfrm>
              <a:off x="14201511" y="11044756"/>
              <a:ext cx="2360288" cy="658859"/>
            </a:xfrm>
            <a:prstGeom prst="wedgeRectCallout">
              <a:avLst>
                <a:gd name="adj1" fmla="val -53178"/>
                <a:gd name="adj2" fmla="val -159676"/>
              </a:avLst>
            </a:prstGeom>
            <a:solidFill>
              <a:srgbClr val="0070C0"/>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marR="0" lvl="0" indent="-1905" algn="ctr" defTabSz="1828800" rtl="0" eaLnBrk="1" fontAlgn="base" latinLnBrk="0" hangingPunct="1">
                <a:lnSpc>
                  <a:spcPct val="100000"/>
                </a:lnSpc>
                <a:spcBef>
                  <a:spcPct val="0"/>
                </a:spcBef>
                <a:spcAft>
                  <a:spcPct val="0"/>
                </a:spcAft>
                <a:buClr>
                  <a:srgbClr val="000000"/>
                </a:buClr>
                <a:buSzPct val="100000"/>
                <a:buFontTx/>
                <a:buNone/>
                <a:defRPr/>
              </a:pPr>
              <a:r>
                <a:rPr kumimoji="0" lang="en-US" altLang="zh-CN" sz="24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rPr>
                <a:t>Steam generator</a:t>
              </a:r>
              <a:endParaRPr kumimoji="0" lang="en-US" altLang="zh-CN" sz="24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endParaRPr>
            </a:p>
          </p:txBody>
        </p:sp>
        <p:sp>
          <p:nvSpPr>
            <p:cNvPr id="39" name="AutoShape 11"/>
            <p:cNvSpPr>
              <a:spLocks noChangeArrowheads="1"/>
            </p:cNvSpPr>
            <p:nvPr/>
          </p:nvSpPr>
          <p:spPr bwMode="auto">
            <a:xfrm>
              <a:off x="13423743" y="2041390"/>
              <a:ext cx="2525365" cy="731893"/>
            </a:xfrm>
            <a:prstGeom prst="wedgeRectCallout">
              <a:avLst>
                <a:gd name="adj1" fmla="val -32300"/>
                <a:gd name="adj2" fmla="val 155280"/>
              </a:avLst>
            </a:prstGeom>
            <a:solidFill>
              <a:srgbClr val="0070C0"/>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marR="0" lvl="0" indent="-1905" algn="ctr" defTabSz="1828800" rtl="0" eaLnBrk="1" fontAlgn="base" latinLnBrk="0" hangingPunct="1">
                <a:lnSpc>
                  <a:spcPct val="100000"/>
                </a:lnSpc>
                <a:spcBef>
                  <a:spcPct val="0"/>
                </a:spcBef>
                <a:spcAft>
                  <a:spcPct val="0"/>
                </a:spcAft>
                <a:buClr>
                  <a:srgbClr val="000000"/>
                </a:buClr>
                <a:buSzPct val="100000"/>
                <a:buFontTx/>
                <a:buNone/>
                <a:defRPr/>
              </a:pPr>
              <a:r>
                <a:rPr kumimoji="0" lang="en-US" altLang="zh-CN" sz="18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rPr>
                <a:t>Contl rod system</a:t>
              </a:r>
              <a:endParaRPr kumimoji="0" lang="en-US" altLang="zh-CN" sz="18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endParaRPr>
            </a:p>
            <a:p>
              <a:pPr marL="1905" marR="0" lvl="0" indent="-1905" algn="ctr" defTabSz="1828800" rtl="0" eaLnBrk="1" fontAlgn="base" latinLnBrk="0" hangingPunct="1">
                <a:lnSpc>
                  <a:spcPct val="100000"/>
                </a:lnSpc>
                <a:spcBef>
                  <a:spcPct val="0"/>
                </a:spcBef>
                <a:spcAft>
                  <a:spcPct val="0"/>
                </a:spcAft>
                <a:buClr>
                  <a:srgbClr val="000000"/>
                </a:buClr>
                <a:buSzPct val="100000"/>
                <a:buFontTx/>
                <a:buNone/>
                <a:defRPr/>
              </a:pPr>
              <a:r>
                <a:rPr kumimoji="0" lang="en-US" altLang="zh-CN" sz="18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rPr>
                <a:t>Absorber sphere shutdown system</a:t>
              </a:r>
              <a:endParaRPr kumimoji="0" lang="en-US" altLang="zh-CN" sz="18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endParaRPr>
            </a:p>
          </p:txBody>
        </p:sp>
        <p:sp>
          <p:nvSpPr>
            <p:cNvPr id="40" name="AutoShape 11"/>
            <p:cNvSpPr>
              <a:spLocks noChangeArrowheads="1"/>
            </p:cNvSpPr>
            <p:nvPr/>
          </p:nvSpPr>
          <p:spPr bwMode="auto">
            <a:xfrm>
              <a:off x="8922213" y="8998254"/>
              <a:ext cx="2747585" cy="731892"/>
            </a:xfrm>
            <a:prstGeom prst="wedgeRectCallout">
              <a:avLst>
                <a:gd name="adj1" fmla="val 92530"/>
                <a:gd name="adj2" fmla="val -99930"/>
              </a:avLst>
            </a:prstGeom>
            <a:solidFill>
              <a:srgbClr val="0070C0"/>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marR="0" lvl="0" indent="-1905" algn="ctr" defTabSz="1828800" rtl="0" eaLnBrk="1" fontAlgn="base" latinLnBrk="0" hangingPunct="1">
                <a:lnSpc>
                  <a:spcPct val="100000"/>
                </a:lnSpc>
                <a:spcBef>
                  <a:spcPct val="0"/>
                </a:spcBef>
                <a:spcAft>
                  <a:spcPct val="0"/>
                </a:spcAft>
                <a:buClr>
                  <a:srgbClr val="000000"/>
                </a:buClr>
                <a:buSzPct val="100000"/>
                <a:buFontTx/>
                <a:buNone/>
                <a:defRPr/>
              </a:pPr>
              <a:r>
                <a:rPr kumimoji="0" lang="en-US" altLang="zh-CN" sz="24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rPr>
                <a:t>Reactor vessel</a:t>
              </a:r>
              <a:endParaRPr kumimoji="0" lang="en-US" altLang="zh-CN" sz="24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endParaRPr>
            </a:p>
          </p:txBody>
        </p:sp>
        <p:sp>
          <p:nvSpPr>
            <p:cNvPr id="41" name="AutoShape 11"/>
            <p:cNvSpPr>
              <a:spLocks noChangeArrowheads="1"/>
            </p:cNvSpPr>
            <p:nvPr/>
          </p:nvSpPr>
          <p:spPr bwMode="auto">
            <a:xfrm>
              <a:off x="9895217" y="11593287"/>
              <a:ext cx="2647586" cy="731892"/>
            </a:xfrm>
            <a:prstGeom prst="wedgeRectCallout">
              <a:avLst>
                <a:gd name="adj1" fmla="val 48636"/>
                <a:gd name="adj2" fmla="val -187552"/>
              </a:avLst>
            </a:prstGeom>
            <a:solidFill>
              <a:srgbClr val="0070C0"/>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marR="0" lvl="0" indent="-1905" algn="ctr" defTabSz="1828800" rtl="0" eaLnBrk="1" fontAlgn="base" latinLnBrk="0" hangingPunct="1">
                <a:lnSpc>
                  <a:spcPct val="100000"/>
                </a:lnSpc>
                <a:spcBef>
                  <a:spcPct val="0"/>
                </a:spcBef>
                <a:spcAft>
                  <a:spcPct val="0"/>
                </a:spcAft>
                <a:buClr>
                  <a:srgbClr val="000000"/>
                </a:buClr>
                <a:buSzPct val="100000"/>
                <a:buFontTx/>
                <a:buNone/>
                <a:defRPr/>
              </a:pPr>
              <a:r>
                <a:rPr kumimoji="0" lang="en-US" altLang="zh-CN" sz="24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rPr>
                <a:t>Fuel handling system</a:t>
              </a:r>
              <a:endParaRPr kumimoji="0" lang="en-US" altLang="zh-CN" sz="24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endParaRPr>
            </a:p>
          </p:txBody>
        </p:sp>
      </p:grpSp>
      <p:sp>
        <p:nvSpPr>
          <p:cNvPr id="22" name="矩形 21"/>
          <p:cNvSpPr/>
          <p:nvPr/>
        </p:nvSpPr>
        <p:spPr>
          <a:xfrm>
            <a:off x="16781463" y="1752600"/>
            <a:ext cx="7602538" cy="10755313"/>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2" name="矩形 11"/>
          <p:cNvSpPr/>
          <p:nvPr/>
        </p:nvSpPr>
        <p:spPr>
          <a:xfrm>
            <a:off x="1309688" y="3752850"/>
            <a:ext cx="1666875" cy="5227638"/>
          </a:xfrm>
          <a:prstGeom prst="rect">
            <a:avLst/>
          </a:prstGeom>
          <a:gradFill flip="none" rotWithShape="1">
            <a:gsLst>
              <a:gs pos="0">
                <a:srgbClr val="0070C0"/>
              </a:gs>
              <a:gs pos="100000">
                <a:srgbClr val="1398D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1pPr>
            <a:lvl2pPr marL="606425" lvl="1" indent="-17272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2pPr>
            <a:lvl3pPr marL="1216025" lvl="2" indent="-347345"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3pPr>
            <a:lvl4pPr marL="1825625" lvl="3" indent="-525145"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4pPr>
            <a:lvl5pPr marL="2435225" lvl="4" indent="-69977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5pPr>
            <a:lvl6pPr marL="2286000" lvl="5" indent="-69977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6pPr>
            <a:lvl7pPr marL="2743200" lvl="6" indent="-69977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7pPr>
            <a:lvl8pPr marL="3200400" lvl="7" indent="-69977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8pPr>
            <a:lvl9pPr marL="3657600" lvl="8" indent="-69977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white"/>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0" name="矩形 9"/>
          <p:cNvSpPr/>
          <p:nvPr/>
        </p:nvSpPr>
        <p:spPr>
          <a:xfrm>
            <a:off x="4621213" y="7121525"/>
            <a:ext cx="1146175" cy="4411663"/>
          </a:xfrm>
          <a:prstGeom prst="rect">
            <a:avLst/>
          </a:prstGeom>
          <a:gradFill flip="none" rotWithShape="1">
            <a:gsLst>
              <a:gs pos="0">
                <a:srgbClr val="0070C0"/>
              </a:gs>
              <a:gs pos="100000">
                <a:srgbClr val="1398D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1pPr>
            <a:lvl2pPr marL="606425" lvl="1" indent="-17272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2pPr>
            <a:lvl3pPr marL="1216025" lvl="2" indent="-347345"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3pPr>
            <a:lvl4pPr marL="1825625" lvl="3" indent="-525145"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4pPr>
            <a:lvl5pPr marL="2435225" lvl="4" indent="-69977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5pPr>
            <a:lvl6pPr marL="2286000" lvl="5" indent="-69977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6pPr>
            <a:lvl7pPr marL="2743200" lvl="6" indent="-69977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7pPr>
            <a:lvl8pPr marL="3200400" lvl="7" indent="-69977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8pPr>
            <a:lvl9pPr marL="3657600" lvl="8" indent="-699770" algn="l" defTabSz="914400" rtl="0" eaLnBrk="0" fontAlgn="base" latinLnBrk="0" hangingPunct="0">
              <a:lnSpc>
                <a:spcPct val="100000"/>
              </a:lnSpc>
              <a:spcBef>
                <a:spcPct val="0"/>
              </a:spcBef>
              <a:spcAft>
                <a:spcPct val="0"/>
              </a:spcAft>
              <a:buNone/>
              <a:defRPr b="0" i="0" u="none" kern="1200" baseline="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white"/>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13318" name="组合 17"/>
          <p:cNvGrpSpPr/>
          <p:nvPr/>
        </p:nvGrpSpPr>
        <p:grpSpPr>
          <a:xfrm>
            <a:off x="276225" y="1752600"/>
            <a:ext cx="7175500" cy="10801350"/>
            <a:chOff x="153721" y="1753209"/>
            <a:chExt cx="7175479" cy="10800025"/>
          </a:xfrm>
        </p:grpSpPr>
        <p:pic>
          <p:nvPicPr>
            <p:cNvPr id="13324" name="图片 12"/>
            <p:cNvPicPr>
              <a:picLocks noChangeAspect="1"/>
            </p:cNvPicPr>
            <p:nvPr/>
          </p:nvPicPr>
          <p:blipFill>
            <a:blip r:embed="rId2" cstate="print"/>
            <a:srcRect l="24600" t="11423" r="18939" b="8006"/>
            <a:stretch>
              <a:fillRect/>
            </a:stretch>
          </p:blipFill>
          <p:spPr>
            <a:xfrm>
              <a:off x="153721" y="1753209"/>
              <a:ext cx="6823972" cy="10800025"/>
            </a:xfrm>
            <a:prstGeom prst="rect">
              <a:avLst/>
            </a:prstGeom>
            <a:noFill/>
            <a:ln w="9525">
              <a:noFill/>
            </a:ln>
          </p:spPr>
        </p:pic>
        <p:sp>
          <p:nvSpPr>
            <p:cNvPr id="5" name="AutoShape 11"/>
            <p:cNvSpPr>
              <a:spLocks noChangeArrowheads="1"/>
            </p:cNvSpPr>
            <p:nvPr/>
          </p:nvSpPr>
          <p:spPr bwMode="auto">
            <a:xfrm>
              <a:off x="2095228" y="9378623"/>
              <a:ext cx="2103431" cy="733335"/>
            </a:xfrm>
            <a:prstGeom prst="wedgeRectCallout">
              <a:avLst>
                <a:gd name="adj1" fmla="val 1432"/>
                <a:gd name="adj2" fmla="val -219735"/>
              </a:avLst>
            </a:prstGeom>
            <a:solidFill>
              <a:srgbClr val="0070C0"/>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lIns="0" tIns="0" rIns="0" bIns="0" anchor="ct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marR="0" lvl="0" indent="-1905" algn="ctr" defTabSz="1828800" rtl="0" eaLnBrk="1" fontAlgn="base" latinLnBrk="0" hangingPunct="1">
                <a:lnSpc>
                  <a:spcPct val="100000"/>
                </a:lnSpc>
                <a:spcBef>
                  <a:spcPct val="0"/>
                </a:spcBef>
                <a:spcAft>
                  <a:spcPct val="0"/>
                </a:spcAft>
                <a:buClr>
                  <a:srgbClr val="000000"/>
                </a:buClr>
                <a:buSzPct val="100000"/>
                <a:buFontTx/>
                <a:buNone/>
                <a:defRPr/>
              </a:pPr>
              <a:br>
                <a:rPr kumimoji="0" lang="en-US" altLang="zh-CN" sz="2000" b="1" i="0" u="none" strike="noStrike" kern="1200" cap="none" spc="0" normalizeH="0" baseline="0" noProof="0" dirty="0">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rPr>
              </a:br>
              <a:r>
                <a:rPr kumimoji="0" lang="en-US" altLang="zh-CN" sz="20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rPr>
                <a:t>Hot gas conduit</a:t>
              </a:r>
              <a:endParaRPr kumimoji="0" lang="en-US" altLang="zh-CN" sz="20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endParaRPr>
            </a:p>
            <a:p>
              <a:pPr marL="1905" marR="0" lvl="0" indent="-1905" algn="l" defTabSz="1828800" rtl="0" eaLnBrk="1" fontAlgn="base" latinLnBrk="0" hangingPunct="1">
                <a:lnSpc>
                  <a:spcPct val="100000"/>
                </a:lnSpc>
                <a:spcBef>
                  <a:spcPct val="0"/>
                </a:spcBef>
                <a:spcAft>
                  <a:spcPct val="0"/>
                </a:spcAft>
                <a:buClrTx/>
                <a:buSzPct val="100000"/>
                <a:buFontTx/>
                <a:buNone/>
                <a:defRPr/>
              </a:pPr>
              <a:br>
                <a:rPr kumimoji="0" lang="en-US" altLang="zh-CN" sz="2000" b="1" i="0" u="none" strike="noStrike" kern="1200" cap="none" spc="0" normalizeH="0" baseline="0" noProof="0" dirty="0">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rPr>
              </a:br>
              <a:endParaRPr kumimoji="0" lang="en-US" altLang="zh-CN" sz="20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endParaRPr>
            </a:p>
          </p:txBody>
        </p:sp>
        <p:sp>
          <p:nvSpPr>
            <p:cNvPr id="16" name="AutoShape 11"/>
            <p:cNvSpPr>
              <a:spLocks noChangeArrowheads="1"/>
            </p:cNvSpPr>
            <p:nvPr/>
          </p:nvSpPr>
          <p:spPr bwMode="auto">
            <a:xfrm>
              <a:off x="3287437" y="2796069"/>
              <a:ext cx="2103432" cy="731747"/>
            </a:xfrm>
            <a:prstGeom prst="wedgeRectCallout">
              <a:avLst>
                <a:gd name="adj1" fmla="val -99599"/>
                <a:gd name="adj2" fmla="val 116522"/>
              </a:avLst>
            </a:prstGeom>
            <a:solidFill>
              <a:srgbClr val="0070C0"/>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marR="0" lvl="0" indent="-1905" algn="ctr" defTabSz="1828800" rtl="0" eaLnBrk="1" fontAlgn="base" latinLnBrk="0" hangingPunct="1">
                <a:lnSpc>
                  <a:spcPct val="100000"/>
                </a:lnSpc>
                <a:spcBef>
                  <a:spcPct val="0"/>
                </a:spcBef>
                <a:spcAft>
                  <a:spcPct val="0"/>
                </a:spcAft>
                <a:buClr>
                  <a:srgbClr val="000000"/>
                </a:buClr>
                <a:buSzPct val="100000"/>
                <a:buFontTx/>
                <a:buNone/>
                <a:defRPr/>
              </a:pPr>
              <a:r>
                <a:rPr kumimoji="0" lang="en-US" altLang="zh-CN" sz="24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rPr>
                <a:t>Ceramic internals</a:t>
              </a:r>
              <a:endParaRPr kumimoji="0" lang="en-US" altLang="zh-CN" sz="24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endParaRPr>
            </a:p>
          </p:txBody>
        </p:sp>
        <p:sp>
          <p:nvSpPr>
            <p:cNvPr id="17" name="AutoShape 11"/>
            <p:cNvSpPr>
              <a:spLocks noChangeArrowheads="1"/>
            </p:cNvSpPr>
            <p:nvPr/>
          </p:nvSpPr>
          <p:spPr bwMode="auto">
            <a:xfrm>
              <a:off x="3028676" y="4092897"/>
              <a:ext cx="2903529" cy="733335"/>
            </a:xfrm>
            <a:prstGeom prst="wedgeRectCallout">
              <a:avLst>
                <a:gd name="adj1" fmla="val -99599"/>
                <a:gd name="adj2" fmla="val 116522"/>
              </a:avLst>
            </a:prstGeom>
            <a:solidFill>
              <a:srgbClr val="0070C0"/>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marR="0" lvl="0" indent="-1905" algn="ctr" defTabSz="1828800" rtl="0" eaLnBrk="1" fontAlgn="base" latinLnBrk="0" hangingPunct="1">
                <a:lnSpc>
                  <a:spcPct val="100000"/>
                </a:lnSpc>
                <a:spcBef>
                  <a:spcPct val="0"/>
                </a:spcBef>
                <a:spcAft>
                  <a:spcPct val="0"/>
                </a:spcAft>
                <a:buClr>
                  <a:srgbClr val="000000"/>
                </a:buClr>
                <a:buSzPct val="100000"/>
                <a:buFontTx/>
                <a:buNone/>
                <a:defRPr/>
              </a:pPr>
              <a:r>
                <a:rPr kumimoji="0" lang="en-US" altLang="zh-CN" sz="24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rPr>
                <a:t>Spherical coated particle fuel</a:t>
              </a:r>
              <a:endParaRPr kumimoji="0" lang="en-US" altLang="zh-CN" sz="24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endParaRPr>
            </a:p>
          </p:txBody>
        </p:sp>
        <p:sp>
          <p:nvSpPr>
            <p:cNvPr id="4" name="AutoShape 11"/>
            <p:cNvSpPr>
              <a:spLocks noChangeArrowheads="1"/>
            </p:cNvSpPr>
            <p:nvPr/>
          </p:nvSpPr>
          <p:spPr bwMode="auto">
            <a:xfrm>
              <a:off x="5225769" y="4899248"/>
              <a:ext cx="2103431" cy="731748"/>
            </a:xfrm>
            <a:prstGeom prst="wedgeRectCallout">
              <a:avLst>
                <a:gd name="adj1" fmla="val -60598"/>
                <a:gd name="adj2" fmla="val 145327"/>
              </a:avLst>
            </a:prstGeom>
            <a:solidFill>
              <a:srgbClr val="0070C0"/>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marR="0" lvl="0" indent="-1905" algn="ctr" defTabSz="1828800" rtl="0" eaLnBrk="1" fontAlgn="base" latinLnBrk="0" hangingPunct="1">
                <a:lnSpc>
                  <a:spcPct val="100000"/>
                </a:lnSpc>
                <a:spcBef>
                  <a:spcPct val="0"/>
                </a:spcBef>
                <a:spcAft>
                  <a:spcPct val="0"/>
                </a:spcAft>
                <a:buClr>
                  <a:srgbClr val="000000"/>
                </a:buClr>
                <a:buSzPct val="100000"/>
                <a:buFontTx/>
                <a:buNone/>
                <a:defRPr/>
              </a:pPr>
              <a:r>
                <a:rPr kumimoji="0" lang="en-US" altLang="zh-CN" sz="24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rPr>
                <a:t>Helium circulator</a:t>
              </a:r>
              <a:endParaRPr kumimoji="0" lang="en-US" altLang="zh-CN" sz="2400" b="1" i="0" u="none" strike="noStrike" kern="1200" cap="none" spc="0" normalizeH="0" baseline="0" noProof="1">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Calibri" panose="020F0502020204030204" pitchFamily="34" charset="0"/>
              </a:endParaRPr>
            </a:p>
          </p:txBody>
        </p:sp>
      </p:grpSp>
      <p:sp>
        <p:nvSpPr>
          <p:cNvPr id="13319" name="文本框 2"/>
          <p:cNvSpPr txBox="1"/>
          <p:nvPr/>
        </p:nvSpPr>
        <p:spPr>
          <a:xfrm>
            <a:off x="1827213" y="523875"/>
            <a:ext cx="8924925" cy="769938"/>
          </a:xfrm>
          <a:prstGeom prst="rect">
            <a:avLst/>
          </a:prstGeom>
          <a:noFill/>
          <a:ln w="9525">
            <a:noFill/>
          </a:ln>
        </p:spPr>
        <p:txBody>
          <a:bodyPr>
            <a:spAutoFit/>
          </a:bodyPr>
          <a:lstStyle/>
          <a:p>
            <a:pPr marL="1905" indent="-1905" defTabSz="1828800">
              <a:buNone/>
            </a:pPr>
            <a:r>
              <a:rPr lang="en-US" altLang="zh-CN" sz="4400" b="1" dirty="0">
                <a:solidFill>
                  <a:srgbClr val="595959"/>
                </a:solidFill>
                <a:latin typeface="Times New Roman" panose="02020603050405020304" pitchFamily="18" charset="0"/>
                <a:ea typeface="Arial Unicode MS" panose="020B0604020202020204" pitchFamily="34" charset="-122"/>
              </a:rPr>
              <a:t>Matching Design of Inherent Safety</a:t>
            </a:r>
            <a:endParaRPr lang="en-US" altLang="zh-CN" sz="4400" b="1" dirty="0">
              <a:solidFill>
                <a:srgbClr val="595959"/>
              </a:solidFill>
              <a:latin typeface="Times New Roman" panose="02020603050405020304" pitchFamily="18" charset="0"/>
              <a:ea typeface="Arial Unicode MS" panose="020B0604020202020204" pitchFamily="34" charset="-122"/>
            </a:endParaRPr>
          </a:p>
        </p:txBody>
      </p:sp>
      <p:sp>
        <p:nvSpPr>
          <p:cNvPr id="13320" name="文本框 19"/>
          <p:cNvSpPr txBox="1"/>
          <p:nvPr/>
        </p:nvSpPr>
        <p:spPr>
          <a:xfrm>
            <a:off x="16781463" y="3000375"/>
            <a:ext cx="7281862" cy="2678113"/>
          </a:xfrm>
          <a:prstGeom prst="rect">
            <a:avLst/>
          </a:prstGeom>
          <a:solidFill>
            <a:schemeClr val="bg1"/>
          </a:solidFill>
          <a:ln w="9525">
            <a:noFill/>
          </a:ln>
        </p:spPr>
        <p:txBody>
          <a:bodyPr>
            <a:spAutoFit/>
          </a:bodyPr>
          <a:lstStyle/>
          <a:p>
            <a:pPr marL="1905" indent="-1905" algn="just">
              <a:buNone/>
            </a:pPr>
            <a:r>
              <a:rPr lang="en-US" altLang="zh-CN" sz="2800" dirty="0">
                <a:solidFill>
                  <a:srgbClr val="000000"/>
                </a:solidFill>
                <a:latin typeface="Times New Roman" panose="02020603050405020304" pitchFamily="18" charset="0"/>
                <a:ea typeface="Arial Unicode MS" panose="020B0604020202020204" pitchFamily="34" charset="-122"/>
              </a:rPr>
              <a:t>These designs make the HTR-PM a Generation IV nuclear energy system that is resistant to core meltdown.</a:t>
            </a:r>
            <a:endParaRPr lang="en-US" altLang="zh-CN" sz="2800" dirty="0">
              <a:solidFill>
                <a:srgbClr val="000000"/>
              </a:solidFill>
              <a:latin typeface="Times New Roman" panose="02020603050405020304" pitchFamily="18" charset="0"/>
              <a:ea typeface="Arial Unicode MS" panose="020B0604020202020204" pitchFamily="34" charset="-122"/>
            </a:endParaRPr>
          </a:p>
          <a:p>
            <a:pPr marL="1905" indent="-1905" algn="just">
              <a:buNone/>
            </a:pPr>
            <a:r>
              <a:rPr lang="en-US" altLang="zh-CN" sz="2800" dirty="0">
                <a:solidFill>
                  <a:srgbClr val="000000"/>
                </a:solidFill>
                <a:latin typeface="Times New Roman" panose="02020603050405020304" pitchFamily="18" charset="0"/>
                <a:ea typeface="Arial Unicode MS" panose="020B0604020202020204" pitchFamily="34" charset="-122"/>
              </a:rPr>
              <a:t>However, </a:t>
            </a:r>
            <a:r>
              <a:rPr lang="en-US" altLang="zh-CN" sz="2800" b="1" dirty="0">
                <a:solidFill>
                  <a:srgbClr val="FF0000"/>
                </a:solidFill>
                <a:latin typeface="Times New Roman" panose="02020603050405020304" pitchFamily="18" charset="0"/>
                <a:ea typeface="Arial Unicode MS" panose="020B0604020202020204" pitchFamily="34" charset="-122"/>
              </a:rPr>
              <a:t>they also present challenges in terms of the construction, operation, and maintenance of HTR-PM.</a:t>
            </a:r>
            <a:endParaRPr lang="en-US" altLang="zh-CN" sz="2800" dirty="0">
              <a:solidFill>
                <a:srgbClr val="000000"/>
              </a:solidFill>
              <a:latin typeface="Times New Roman" panose="02020603050405020304" pitchFamily="18" charset="0"/>
              <a:ea typeface="Arial Unicode MS" panose="020B0604020202020204" pitchFamily="34" charset="-122"/>
            </a:endParaRPr>
          </a:p>
        </p:txBody>
      </p:sp>
      <p:sp>
        <p:nvSpPr>
          <p:cNvPr id="13321" name="文本框 20"/>
          <p:cNvSpPr txBox="1"/>
          <p:nvPr/>
        </p:nvSpPr>
        <p:spPr>
          <a:xfrm>
            <a:off x="16865600" y="5749925"/>
            <a:ext cx="7280275" cy="5694363"/>
          </a:xfrm>
          <a:prstGeom prst="rect">
            <a:avLst/>
          </a:prstGeom>
          <a:solidFill>
            <a:schemeClr val="bg1"/>
          </a:solidFill>
          <a:ln w="9525">
            <a:noFill/>
          </a:ln>
        </p:spPr>
        <p:txBody>
          <a:bodyPr>
            <a:spAutoFit/>
          </a:bodyPr>
          <a:lstStyle/>
          <a:p>
            <a:pPr marL="1905" indent="-1905" algn="just">
              <a:buNone/>
            </a:pPr>
            <a:r>
              <a:rPr lang="en-US" altLang="zh-CN" sz="2800" dirty="0">
                <a:solidFill>
                  <a:srgbClr val="000000"/>
                </a:solidFill>
                <a:latin typeface="Times New Roman" panose="02020603050405020304" pitchFamily="18" charset="0"/>
                <a:ea typeface="Arial Unicode MS" panose="020B0604020202020204" pitchFamily="34" charset="-122"/>
              </a:rPr>
              <a:t>For example:</a:t>
            </a:r>
            <a:endParaRPr lang="en-US" altLang="zh-CN" sz="2800" dirty="0">
              <a:solidFill>
                <a:srgbClr val="000000"/>
              </a:solidFill>
              <a:latin typeface="Times New Roman" panose="02020603050405020304" pitchFamily="18" charset="0"/>
              <a:ea typeface="Arial Unicode MS" panose="020B0604020202020204" pitchFamily="34" charset="-122"/>
            </a:endParaRPr>
          </a:p>
          <a:p>
            <a:pPr marL="1905" indent="-1905" algn="just">
              <a:buNone/>
            </a:pPr>
            <a:r>
              <a:rPr lang="en-US" altLang="zh-CN" sz="2800" dirty="0">
                <a:solidFill>
                  <a:srgbClr val="000000"/>
                </a:solidFill>
                <a:latin typeface="Times New Roman" panose="02020603050405020304" pitchFamily="18" charset="0"/>
                <a:ea typeface="Arial Unicode MS" panose="020B0604020202020204" pitchFamily="34" charset="-122"/>
              </a:rPr>
              <a:t>How can large-scale manufacturing of spherical coated particle fuel be achieved?</a:t>
            </a:r>
            <a:endParaRPr lang="en-US" altLang="zh-CN" sz="2800" dirty="0">
              <a:solidFill>
                <a:srgbClr val="000000"/>
              </a:solidFill>
              <a:latin typeface="Times New Roman" panose="02020603050405020304" pitchFamily="18" charset="0"/>
              <a:ea typeface="Arial Unicode MS" panose="020B0604020202020204" pitchFamily="34" charset="-122"/>
            </a:endParaRPr>
          </a:p>
          <a:p>
            <a:pPr marL="1905" indent="-1905" algn="just">
              <a:buNone/>
            </a:pPr>
            <a:r>
              <a:rPr lang="en-US" altLang="zh-CN" sz="2800" dirty="0">
                <a:solidFill>
                  <a:srgbClr val="000000"/>
                </a:solidFill>
                <a:latin typeface="Times New Roman" panose="02020603050405020304" pitchFamily="18" charset="0"/>
                <a:ea typeface="Arial Unicode MS" panose="020B0604020202020204" pitchFamily="34" charset="-122"/>
              </a:rPr>
              <a:t>How is the nuclear material accounting of spherical fuel carried out in operation stage?</a:t>
            </a:r>
            <a:endParaRPr lang="en-US" altLang="zh-CN" sz="2800" dirty="0">
              <a:solidFill>
                <a:srgbClr val="000000"/>
              </a:solidFill>
              <a:latin typeface="Times New Roman" panose="02020603050405020304" pitchFamily="18" charset="0"/>
              <a:ea typeface="Arial Unicode MS" panose="020B0604020202020204" pitchFamily="34" charset="-122"/>
            </a:endParaRPr>
          </a:p>
          <a:p>
            <a:pPr marL="1905" indent="-1905" algn="just">
              <a:buNone/>
            </a:pPr>
            <a:r>
              <a:rPr lang="en-US" altLang="zh-CN" sz="2800" dirty="0">
                <a:solidFill>
                  <a:srgbClr val="000000"/>
                </a:solidFill>
                <a:latin typeface="Times New Roman" panose="02020603050405020304" pitchFamily="18" charset="0"/>
                <a:ea typeface="Arial Unicode MS" panose="020B0604020202020204" pitchFamily="34" charset="-122"/>
              </a:rPr>
              <a:t>How can the installation error be controlled when stacking the internals composed of graphite and carbon bricks?</a:t>
            </a:r>
            <a:endParaRPr lang="en-US" altLang="zh-CN" sz="2800" dirty="0">
              <a:solidFill>
                <a:srgbClr val="000000"/>
              </a:solidFill>
              <a:latin typeface="Times New Roman" panose="02020603050405020304" pitchFamily="18" charset="0"/>
              <a:ea typeface="Arial Unicode MS" panose="020B0604020202020204" pitchFamily="34" charset="-122"/>
            </a:endParaRPr>
          </a:p>
          <a:p>
            <a:pPr marL="1905" indent="-1905" algn="just">
              <a:buNone/>
            </a:pPr>
            <a:r>
              <a:rPr lang="en-US" altLang="zh-CN" sz="2800" dirty="0">
                <a:solidFill>
                  <a:srgbClr val="000000"/>
                </a:solidFill>
                <a:latin typeface="Times New Roman" panose="02020603050405020304" pitchFamily="18" charset="0"/>
                <a:ea typeface="Arial Unicode MS" panose="020B0604020202020204" pitchFamily="34" charset="-122"/>
              </a:rPr>
              <a:t>All the above questions can be summarized into a single inquiry:</a:t>
            </a:r>
            <a:endParaRPr lang="en-US" altLang="zh-CN" sz="2800" dirty="0">
              <a:solidFill>
                <a:srgbClr val="000000"/>
              </a:solidFill>
              <a:latin typeface="Times New Roman" panose="02020603050405020304" pitchFamily="18" charset="0"/>
              <a:ea typeface="Arial Unicode MS" panose="020B0604020202020204" pitchFamily="34" charset="-122"/>
            </a:endParaRPr>
          </a:p>
          <a:p>
            <a:pPr marL="1905" indent="-1905" algn="just">
              <a:buNone/>
            </a:pPr>
            <a:r>
              <a:rPr lang="en-US" altLang="zh-CN" sz="2800" b="1" dirty="0">
                <a:solidFill>
                  <a:srgbClr val="FF0000"/>
                </a:solidFill>
                <a:latin typeface="Times New Roman" panose="02020603050405020304" pitchFamily="18" charset="0"/>
                <a:ea typeface="Arial Unicode MS" panose="020B0604020202020204" pitchFamily="34" charset="-122"/>
              </a:rPr>
              <a:t>How can a HTR-PM nuclear power plant be successfully constructed, operated, and maintained?</a:t>
            </a:r>
            <a:endParaRPr lang="en-US" altLang="zh-CN" sz="2800" dirty="0">
              <a:solidFill>
                <a:srgbClr val="000000"/>
              </a:solidFill>
              <a:latin typeface="Times New Roman" panose="02020603050405020304" pitchFamily="18" charset="0"/>
              <a:ea typeface="Arial Unicode MS" panose="020B0604020202020204" pitchFamily="34" charset="-122"/>
            </a:endParaRPr>
          </a:p>
        </p:txBody>
      </p:sp>
      <p:sp>
        <p:nvSpPr>
          <p:cNvPr id="13322" name="文本框 75"/>
          <p:cNvSpPr txBox="1"/>
          <p:nvPr/>
        </p:nvSpPr>
        <p:spPr>
          <a:xfrm>
            <a:off x="13292138" y="236538"/>
            <a:ext cx="10558462" cy="923925"/>
          </a:xfrm>
          <a:prstGeom prst="rect">
            <a:avLst/>
          </a:prstGeom>
          <a:noFill/>
          <a:ln w="9525">
            <a:noFill/>
          </a:ln>
        </p:spPr>
        <p:txBody>
          <a:bodyPr>
            <a:spAutoFit/>
          </a:bodyPr>
          <a:lstStyle/>
          <a:p>
            <a:pPr marL="1905" indent="-1905" algn="ctr" defTabSz="1828800">
              <a:buNone/>
            </a:pPr>
            <a:r>
              <a:rPr lang="en-US" altLang="zh-CN" sz="5400" b="1" dirty="0">
                <a:solidFill>
                  <a:srgbClr val="FFFFFF"/>
                </a:solidFill>
                <a:latin typeface="Times New Roman" panose="02020603050405020304" pitchFamily="18" charset="0"/>
                <a:ea typeface="Arial Unicode MS" panose="020B0604020202020204" pitchFamily="34" charset="-122"/>
              </a:rPr>
              <a:t>Inherent Safety of HTR-PM</a:t>
            </a:r>
            <a:endParaRPr lang="en-US" altLang="zh-CN" sz="5400" b="1" dirty="0">
              <a:solidFill>
                <a:srgbClr val="FFFFFF"/>
              </a:solidFill>
              <a:latin typeface="Times New Roman" panose="02020603050405020304" pitchFamily="18" charset="0"/>
              <a:ea typeface="Arial Unicode MS" panose="020B0604020202020204" pitchFamily="34" charset="-122"/>
            </a:endParaRPr>
          </a:p>
        </p:txBody>
      </p:sp>
      <p:sp>
        <p:nvSpPr>
          <p:cNvPr id="13323" name="Text Box 15"/>
          <p:cNvSpPr txBox="1"/>
          <p:nvPr/>
        </p:nvSpPr>
        <p:spPr>
          <a:xfrm>
            <a:off x="16781463" y="1757363"/>
            <a:ext cx="7602537" cy="646112"/>
          </a:xfrm>
          <a:prstGeom prst="rect">
            <a:avLst/>
          </a:prstGeom>
          <a:solidFill>
            <a:srgbClr val="0072BB"/>
          </a:solidFill>
          <a:ln w="9525">
            <a:noFill/>
          </a:ln>
        </p:spPr>
        <p:txBody>
          <a:bodyPr>
            <a:spAutoFit/>
          </a:bodyPr>
          <a:lstStyle/>
          <a:p>
            <a:pPr marL="1905" indent="-1905" algn="ctr" defTabSz="1828800">
              <a:buNone/>
            </a:pPr>
            <a:r>
              <a:rPr lang="en-US" altLang="zh-CN" sz="3600" b="1" dirty="0">
                <a:solidFill>
                  <a:srgbClr val="FFFFFF"/>
                </a:solidFill>
                <a:latin typeface="Times New Roman" panose="02020603050405020304" pitchFamily="18" charset="0"/>
                <a:ea typeface="Arial Unicode MS" panose="020B0604020202020204" pitchFamily="34" charset="-122"/>
              </a:rPr>
              <a:t>Construction and O&amp;M Challenges</a:t>
            </a:r>
            <a:endParaRPr lang="en-US" altLang="zh-CN" sz="3600" b="1" dirty="0">
              <a:solidFill>
                <a:srgbClr val="FFFFFF"/>
              </a:solidFill>
              <a:latin typeface="Times New Roman" panose="02020603050405020304" pitchFamily="18" charset="0"/>
              <a:ea typeface="Arial Unicode MS" panose="020B0604020202020204" pitchFamily="34" charset="-122"/>
            </a:endParaRPr>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24384000" cy="13716000"/>
          </a:xfrm>
          <a:prstGeom prst="rect">
            <a:avLst/>
          </a:prstGeom>
          <a:solidFill>
            <a:srgbClr val="0359A7">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3554" name="标题 1"/>
          <p:cNvSpPr>
            <a:spLocks noGrp="1" noChangeArrowheads="1"/>
          </p:cNvSpPr>
          <p:nvPr>
            <p:ph type="ctrTitle"/>
          </p:nvPr>
        </p:nvSpPr>
        <p:spPr>
          <a:xfrm>
            <a:off x="5329238" y="4071938"/>
            <a:ext cx="13725525" cy="5572125"/>
          </a:xfrm>
        </p:spPr>
        <p:txBody>
          <a:bodyPr vert="horz" wrap="square" lIns="91440" tIns="45720" rIns="91440" bIns="45720" numCol="1" anchor="t" anchorCtr="0" compatLnSpc="1">
            <a:normAutofit fontScale="90000"/>
          </a:bodyPr>
          <a:lstStyle/>
          <a:p>
            <a:pPr marL="0" marR="0" lvl="0" indent="0" algn="ctr" defTabSz="1828800" rtl="0" eaLnBrk="1" fontAlgn="base" latinLnBrk="0" hangingPunct="1">
              <a:lnSpc>
                <a:spcPct val="90000"/>
              </a:lnSpc>
              <a:spcBef>
                <a:spcPct val="0"/>
              </a:spcBef>
              <a:spcAft>
                <a:spcPct val="0"/>
              </a:spcAft>
              <a:buClrTx/>
              <a:buSzTx/>
              <a:buFontTx/>
              <a:buNone/>
              <a:defRPr/>
            </a:pPr>
            <a:r>
              <a:rPr kumimoji="0" lang="en-US" altLang="zh-CN" sz="8800" b="1" i="0" u="none" strike="noStrike" kern="1200" cap="none" spc="0" normalizeH="0" baseline="0" noProof="0" dirty="0">
                <a:ln>
                  <a:noFill/>
                </a:ln>
                <a:solidFill>
                  <a:srgbClr val="FFC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PART 2 </a:t>
            </a:r>
            <a:br>
              <a:rPr kumimoji="0" lang="en-US" altLang="zh-CN" sz="10700" b="1" i="0" u="none" strike="noStrike" kern="1200" cap="none" spc="0" normalizeH="0" baseline="0" noProof="0" dirty="0">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br>
            <a:r>
              <a:rPr kumimoji="0" lang="en-US" altLang="zh-CN" sz="10700" b="1" i="0" u="none" strike="noStrike" kern="1200" cap="none" spc="0" normalizeH="0" baseline="0" noProof="0" dirty="0">
                <a:ln>
                  <a:noFill/>
                </a:ln>
                <a:solidFill>
                  <a:srgbClr val="FFC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Construction</a:t>
            </a:r>
            <a:r>
              <a:rPr kumimoji="0" lang="en-US" altLang="zh-CN" sz="10700" b="1" i="0" u="none" strike="noStrike" kern="1200" cap="none" spc="0" normalizeH="0" baseline="0" noProof="0" dirty="0">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 of HTR-PM Nuclear Power Plant</a:t>
            </a:r>
            <a:endParaRPr kumimoji="0" lang="en-US" altLang="zh-CN" sz="10700" b="1" i="0" u="none" strike="noStrike" kern="1200" cap="none" spc="0" normalizeH="0" baseline="0" noProof="0" dirty="0">
              <a:ln>
                <a:noFill/>
              </a:ln>
              <a:solidFill>
                <a:srgbClr val="FFFFFF"/>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4340" name="Subtitle 2"/>
          <p:cNvSpPr>
            <a:spLocks noGrp="1"/>
          </p:cNvSpPr>
          <p:nvPr>
            <p:ph type="subTitle" idx="1"/>
          </p:nvPr>
        </p:nvSpPr>
        <p:spPr>
          <a:xfrm>
            <a:off x="4487545" y="8226425"/>
            <a:ext cx="17926050" cy="1334135"/>
          </a:xfrm>
        </p:spPr>
        <p:txBody>
          <a:bodyPr vert="horz" wrap="square" lIns="91440" tIns="45720" rIns="91440" bIns="45720" anchor="t" anchorCtr="0"/>
          <a:lstStyle/>
          <a:p>
            <a:pPr marL="179705" algn="ctr" defTabSz="914400" eaLnBrk="1" hangingPunct="1">
              <a:lnSpc>
                <a:spcPct val="100000"/>
              </a:lnSpc>
              <a:spcBef>
                <a:spcPct val="0"/>
              </a:spcBef>
              <a:buClrTx/>
              <a:buSzTx/>
            </a:pPr>
            <a:r>
              <a:rPr lang="en-US" altLang="zh-CN" sz="2400" b="1" kern="1200" dirty="0">
                <a:solidFill>
                  <a:srgbClr val="FFFFFF"/>
                </a:solidFill>
                <a:latin typeface="Times New Roman" panose="02020603050405020304" pitchFamily="18" charset="0"/>
                <a:ea typeface="Arial Unicode MS" panose="020B0604020202020204" pitchFamily="34" charset="-122"/>
                <a:cs typeface="+mn-cs"/>
              </a:rPr>
              <a:t>The primary challenge in the construction of a HTR-PM nuclear power plant lies in effectively transforming the </a:t>
            </a:r>
            <a:r>
              <a:rPr lang="en-US" altLang="zh-CN" sz="2400" b="1" kern="1200" dirty="0">
                <a:solidFill>
                  <a:srgbClr val="FFC000"/>
                </a:solidFill>
                <a:latin typeface="Times New Roman" panose="02020603050405020304" pitchFamily="18" charset="0"/>
                <a:ea typeface="Arial Unicode MS" panose="020B0604020202020204" pitchFamily="34" charset="-122"/>
                <a:cs typeface="+mn-cs"/>
              </a:rPr>
              <a:t>inherent safety depicted in design drawings into physical structures.</a:t>
            </a:r>
            <a:endParaRPr lang="en-US" altLang="zh-CN" sz="2400" b="1" kern="1200" dirty="0">
              <a:solidFill>
                <a:srgbClr val="FFFFFF"/>
              </a:solidFill>
              <a:latin typeface="Times New Roman" panose="02020603050405020304" pitchFamily="18" charset="0"/>
              <a:ea typeface="Arial Unicode MS" panose="020B0604020202020204" pitchFamily="34" charset="-122"/>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文本框 1"/>
          <p:cNvSpPr txBox="1"/>
          <p:nvPr/>
        </p:nvSpPr>
        <p:spPr>
          <a:xfrm>
            <a:off x="1827213" y="523875"/>
            <a:ext cx="8924925" cy="830263"/>
          </a:xfrm>
          <a:prstGeom prst="rect">
            <a:avLst/>
          </a:prstGeom>
          <a:noFill/>
          <a:ln w="9525">
            <a:noFill/>
          </a:ln>
        </p:spPr>
        <p:txBody>
          <a:bodyPr>
            <a:spAutoFit/>
          </a:bodyPr>
          <a:lstStyle/>
          <a:p>
            <a:pPr marL="1905" indent="-1905" defTabSz="1828800">
              <a:buNone/>
            </a:pPr>
            <a:r>
              <a:rPr lang="en-US" altLang="zh-CN" sz="4800" b="1" dirty="0">
                <a:solidFill>
                  <a:srgbClr val="595959"/>
                </a:solidFill>
                <a:latin typeface="Times New Roman" panose="02020603050405020304" pitchFamily="18" charset="0"/>
                <a:ea typeface="Arial Unicode MS" panose="020B0604020202020204" pitchFamily="34" charset="-122"/>
              </a:rPr>
              <a:t>Spherical coated particle fuel</a:t>
            </a:r>
            <a:endParaRPr lang="en-US" altLang="zh-CN" sz="4800" b="1" dirty="0">
              <a:solidFill>
                <a:srgbClr val="595959"/>
              </a:solidFill>
              <a:latin typeface="Times New Roman" panose="02020603050405020304" pitchFamily="18" charset="0"/>
              <a:ea typeface="Arial Unicode MS" panose="020B0604020202020204" pitchFamily="34" charset="-122"/>
            </a:endParaRPr>
          </a:p>
        </p:txBody>
      </p:sp>
      <p:sp>
        <p:nvSpPr>
          <p:cNvPr id="15363" name="文本框 30"/>
          <p:cNvSpPr txBox="1"/>
          <p:nvPr/>
        </p:nvSpPr>
        <p:spPr>
          <a:xfrm>
            <a:off x="12192000" y="203200"/>
            <a:ext cx="12192000" cy="769938"/>
          </a:xfrm>
          <a:prstGeom prst="rect">
            <a:avLst/>
          </a:prstGeom>
          <a:noFill/>
          <a:ln w="9525">
            <a:noFill/>
          </a:ln>
        </p:spPr>
        <p:txBody>
          <a:bodyPr>
            <a:spAutoFit/>
          </a:bodyPr>
          <a:lstStyle/>
          <a:p>
            <a:pPr marL="1905" indent="-1905" algn="ctr" defTabSz="1828800">
              <a:buNone/>
            </a:pPr>
            <a:r>
              <a:rPr lang="en-US" altLang="zh-CN" sz="4400" b="1" dirty="0">
                <a:solidFill>
                  <a:srgbClr val="FFFFFF"/>
                </a:solidFill>
                <a:latin typeface="Times New Roman" panose="02020603050405020304" pitchFamily="18" charset="0"/>
                <a:ea typeface="Arial Unicode MS" panose="020B0604020202020204" pitchFamily="34" charset="-122"/>
              </a:rPr>
              <a:t>Construction of HTR-PM Nuclear Power Plant</a:t>
            </a:r>
            <a:endParaRPr lang="en-US" altLang="zh-CN" sz="4400" b="1" dirty="0">
              <a:solidFill>
                <a:srgbClr val="FFFFFF"/>
              </a:solidFill>
              <a:latin typeface="Times New Roman" panose="02020603050405020304" pitchFamily="18" charset="0"/>
              <a:ea typeface="Arial Unicode MS" panose="020B0604020202020204" pitchFamily="34" charset="-122"/>
            </a:endParaRPr>
          </a:p>
        </p:txBody>
      </p:sp>
      <p:grpSp>
        <p:nvGrpSpPr>
          <p:cNvPr id="15364" name="组合 41"/>
          <p:cNvGrpSpPr/>
          <p:nvPr/>
        </p:nvGrpSpPr>
        <p:grpSpPr>
          <a:xfrm>
            <a:off x="14412913" y="7567613"/>
            <a:ext cx="9251950" cy="4824412"/>
            <a:chOff x="13849948" y="7585891"/>
            <a:chExt cx="9252627" cy="4823618"/>
          </a:xfrm>
        </p:grpSpPr>
        <p:sp>
          <p:nvSpPr>
            <p:cNvPr id="38" name="矩形 37"/>
            <p:cNvSpPr/>
            <p:nvPr/>
          </p:nvSpPr>
          <p:spPr>
            <a:xfrm>
              <a:off x="13849948" y="7585891"/>
              <a:ext cx="9252627" cy="4823618"/>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5390" name="Text Box 15"/>
            <p:cNvSpPr txBox="1"/>
            <p:nvPr/>
          </p:nvSpPr>
          <p:spPr>
            <a:xfrm>
              <a:off x="13849948" y="7585891"/>
              <a:ext cx="9252627" cy="584679"/>
            </a:xfrm>
            <a:prstGeom prst="rect">
              <a:avLst/>
            </a:prstGeom>
            <a:solidFill>
              <a:srgbClr val="0072BB"/>
            </a:solidFill>
            <a:ln w="9525">
              <a:noFill/>
            </a:ln>
          </p:spPr>
          <p:txBody>
            <a:bodyPr>
              <a:spAutoFit/>
            </a:bodyPr>
            <a:lstStyle/>
            <a:p>
              <a:pPr marL="1905" indent="-1905" algn="ctr" defTabSz="1828800">
                <a:buNone/>
              </a:pPr>
              <a:r>
                <a:rPr lang="en-US" altLang="zh-CN" sz="3200" b="1" dirty="0">
                  <a:solidFill>
                    <a:srgbClr val="FFFFFF"/>
                  </a:solidFill>
                  <a:latin typeface="Times New Roman" panose="02020603050405020304" pitchFamily="18" charset="0"/>
                  <a:ea typeface="Arial Unicode MS" panose="020B0604020202020204" pitchFamily="34" charset="-122"/>
                </a:rPr>
                <a:t>Solution</a:t>
              </a:r>
              <a:endParaRPr lang="en-US" altLang="zh-CN" sz="3200" b="1" dirty="0">
                <a:solidFill>
                  <a:srgbClr val="FFFFFF"/>
                </a:solidFill>
                <a:latin typeface="Times New Roman" panose="02020603050405020304" pitchFamily="18" charset="0"/>
                <a:ea typeface="Arial Unicode MS" panose="020B0604020202020204" pitchFamily="34" charset="-122"/>
              </a:endParaRPr>
            </a:p>
          </p:txBody>
        </p:sp>
        <p:pic>
          <p:nvPicPr>
            <p:cNvPr id="15391" name="Picture 1"/>
            <p:cNvPicPr>
              <a:picLocks noChangeAspect="1"/>
            </p:cNvPicPr>
            <p:nvPr/>
          </p:nvPicPr>
          <p:blipFill>
            <a:blip r:embed="rId1" cstate="print"/>
            <a:stretch>
              <a:fillRect/>
            </a:stretch>
          </p:blipFill>
          <p:spPr>
            <a:xfrm>
              <a:off x="17920637" y="8364378"/>
              <a:ext cx="5001494" cy="3851418"/>
            </a:xfrm>
            <a:prstGeom prst="rect">
              <a:avLst/>
            </a:prstGeom>
            <a:noFill/>
            <a:ln w="9525">
              <a:noFill/>
            </a:ln>
          </p:spPr>
        </p:pic>
      </p:grpSp>
      <p:sp>
        <p:nvSpPr>
          <p:cNvPr id="15365" name="矩形 18"/>
          <p:cNvSpPr/>
          <p:nvPr/>
        </p:nvSpPr>
        <p:spPr>
          <a:xfrm>
            <a:off x="-173037" y="1838325"/>
            <a:ext cx="27014487" cy="584200"/>
          </a:xfrm>
          <a:prstGeom prst="rect">
            <a:avLst/>
          </a:prstGeom>
          <a:noFill/>
          <a:ln w="9525">
            <a:noFill/>
          </a:ln>
        </p:spPr>
        <p:txBody>
          <a:bodyPr>
            <a:spAutoFit/>
          </a:bodyPr>
          <a:lstStyle/>
          <a:p>
            <a:pPr marL="1905" indent="1082675" algn="just">
              <a:buNone/>
            </a:pPr>
            <a:r>
              <a:rPr lang="en-US" altLang="zh-CN" sz="3200" b="1" dirty="0">
                <a:solidFill>
                  <a:srgbClr val="335A89"/>
                </a:solidFill>
                <a:latin typeface="Times New Roman" panose="02020603050405020304" pitchFamily="18" charset="0"/>
                <a:ea typeface="Arial Unicode MS" panose="020B0604020202020204" pitchFamily="34" charset="-122"/>
              </a:rPr>
              <a:t>The main process for manufacturing spherical fuel elements includes:</a:t>
            </a:r>
            <a:endParaRPr lang="en-US" altLang="zh-CN" sz="3200" b="1" dirty="0">
              <a:solidFill>
                <a:srgbClr val="335A89"/>
              </a:solidFill>
              <a:latin typeface="Times New Roman" panose="02020603050405020304" pitchFamily="18" charset="0"/>
              <a:ea typeface="Arial Unicode MS" panose="020B0604020202020204" pitchFamily="34" charset="-122"/>
            </a:endParaRPr>
          </a:p>
        </p:txBody>
      </p:sp>
      <p:sp>
        <p:nvSpPr>
          <p:cNvPr id="20" name="矩形 19"/>
          <p:cNvSpPr/>
          <p:nvPr/>
        </p:nvSpPr>
        <p:spPr>
          <a:xfrm flipH="1">
            <a:off x="4632325" y="2889250"/>
            <a:ext cx="3467100" cy="1219200"/>
          </a:xfrm>
          <a:prstGeom prst="rect">
            <a:avLst/>
          </a:prstGeom>
          <a:ln>
            <a:solidFill>
              <a:srgbClr val="DEDEDE"/>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marR="0" lvl="0" indent="-1905" algn="ctr" defTabSz="504825" rtl="0" eaLnBrk="1" fontAlgn="base" latinLnBrk="0" hangingPunct="1">
              <a:lnSpc>
                <a:spcPct val="100000"/>
              </a:lnSpc>
              <a:spcBef>
                <a:spcPct val="0"/>
              </a:spcBef>
              <a:spcAft>
                <a:spcPct val="0"/>
              </a:spcAft>
              <a:buClr>
                <a:srgbClr val="000000"/>
              </a:buClr>
              <a:buSzPct val="100000"/>
              <a:buFontTx/>
              <a:buNone/>
              <a:defRPr/>
            </a:pPr>
            <a:r>
              <a:rPr kumimoji="0" lang="en-US" altLang="zh-CN" sz="3200" b="0" i="0" u="none" strike="noStrike" kern="1200" cap="none" spc="0" normalizeH="0" baseline="0" noProof="1">
                <a:ln>
                  <a:noFill/>
                </a:ln>
                <a:solidFill>
                  <a:srgbClr val="335A89"/>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Preparation of UO</a:t>
            </a:r>
            <a:r>
              <a:rPr kumimoji="0" lang="en-US" altLang="zh-CN" sz="3200" b="0" i="0" u="none" strike="noStrike" kern="1200" cap="none" spc="0" normalizeH="0" baseline="-25000" noProof="1">
                <a:ln>
                  <a:noFill/>
                </a:ln>
                <a:solidFill>
                  <a:srgbClr val="335A89"/>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2</a:t>
            </a:r>
            <a:r>
              <a:rPr kumimoji="0" lang="en-US" altLang="zh-CN" sz="3200" b="0" i="0" u="none" strike="noStrike" kern="1200" cap="none" spc="0" normalizeH="0" baseline="0" noProof="1">
                <a:ln>
                  <a:noFill/>
                </a:ln>
                <a:solidFill>
                  <a:srgbClr val="335A89"/>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 kernel</a:t>
            </a:r>
            <a:endParaRPr kumimoji="0" lang="en-US" altLang="zh-CN" sz="3200" b="0" i="0" u="none" strike="noStrike" kern="1200" cap="none" spc="0" normalizeH="0" baseline="0" noProof="1">
              <a:ln>
                <a:noFill/>
              </a:ln>
              <a:solidFill>
                <a:srgbClr val="335A89"/>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1" name="下箭头 29"/>
          <p:cNvSpPr/>
          <p:nvPr/>
        </p:nvSpPr>
        <p:spPr>
          <a:xfrm rot="16200000" flipH="1">
            <a:off x="8746331" y="2997994"/>
            <a:ext cx="581025" cy="1004888"/>
          </a:xfrm>
          <a:prstGeom prst="downArrow">
            <a:avLst>
              <a:gd name="adj1" fmla="val 50000"/>
              <a:gd name="adj2" fmla="val 110577"/>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4800" b="0" i="0" u="none" strike="noStrike" kern="1200" cap="none" spc="0" normalizeH="0" baseline="0" noProof="1">
              <a:ln>
                <a:noFill/>
              </a:ln>
              <a:solidFill>
                <a:schemeClr val="tx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2" name="矩形 21"/>
          <p:cNvSpPr/>
          <p:nvPr/>
        </p:nvSpPr>
        <p:spPr>
          <a:xfrm flipH="1">
            <a:off x="9906000" y="2889250"/>
            <a:ext cx="3778250" cy="1219200"/>
          </a:xfrm>
          <a:prstGeom prst="rect">
            <a:avLst/>
          </a:prstGeom>
          <a:ln>
            <a:solidFill>
              <a:srgbClr val="DEDEDE"/>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marR="0" lvl="0" indent="-1905" algn="ctr" defTabSz="504825" rtl="0" eaLnBrk="1" fontAlgn="base" latinLnBrk="0" hangingPunct="1">
              <a:lnSpc>
                <a:spcPct val="100000"/>
              </a:lnSpc>
              <a:spcBef>
                <a:spcPct val="0"/>
              </a:spcBef>
              <a:spcAft>
                <a:spcPct val="0"/>
              </a:spcAft>
              <a:buClr>
                <a:srgbClr val="000000"/>
              </a:buClr>
              <a:buSzPct val="100000"/>
              <a:buFontTx/>
              <a:buNone/>
              <a:defRPr/>
            </a:pPr>
            <a:r>
              <a:rPr kumimoji="0" lang="en-US" altLang="zh-CN" sz="3200" b="0" i="0" u="none" strike="noStrike" kern="1200" cap="none" spc="0" normalizeH="0" baseline="0" noProof="1">
                <a:ln>
                  <a:noFill/>
                </a:ln>
                <a:solidFill>
                  <a:srgbClr val="335A89"/>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Preparation of coated particle</a:t>
            </a:r>
            <a:endParaRPr kumimoji="0" lang="en-US" altLang="zh-CN" sz="3200" b="0" i="0" u="none" strike="noStrike" kern="1200" cap="none" spc="0" normalizeH="0" baseline="0" noProof="1">
              <a:ln>
                <a:noFill/>
              </a:ln>
              <a:solidFill>
                <a:srgbClr val="335A89"/>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3" name="矩形 22"/>
          <p:cNvSpPr/>
          <p:nvPr/>
        </p:nvSpPr>
        <p:spPr>
          <a:xfrm flipH="1">
            <a:off x="15544800" y="2865438"/>
            <a:ext cx="3892550" cy="1219200"/>
          </a:xfrm>
          <a:prstGeom prst="rect">
            <a:avLst/>
          </a:prstGeom>
          <a:ln>
            <a:solidFill>
              <a:srgbClr val="DEDEDE"/>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marR="0" lvl="0" indent="-1905" algn="ctr" defTabSz="504825" rtl="0" eaLnBrk="1" fontAlgn="base" latinLnBrk="0" hangingPunct="1">
              <a:lnSpc>
                <a:spcPct val="100000"/>
              </a:lnSpc>
              <a:spcBef>
                <a:spcPct val="0"/>
              </a:spcBef>
              <a:spcAft>
                <a:spcPct val="0"/>
              </a:spcAft>
              <a:buClr>
                <a:srgbClr val="000000"/>
              </a:buClr>
              <a:buSzPct val="100000"/>
              <a:buFontTx/>
              <a:buNone/>
              <a:defRPr/>
            </a:pPr>
            <a:r>
              <a:rPr kumimoji="0" lang="en-US" altLang="zh-CN" sz="3200" b="0" i="0" u="none" strike="noStrike" kern="1200" cap="none" spc="0" normalizeH="0" baseline="0" noProof="1">
                <a:ln>
                  <a:noFill/>
                </a:ln>
                <a:solidFill>
                  <a:srgbClr val="335A89"/>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Preparation of fuel sphere</a:t>
            </a:r>
            <a:endParaRPr kumimoji="0" lang="en-US" altLang="zh-CN" sz="3200" b="0" i="0" u="none" strike="noStrike" kern="1200" cap="none" spc="0" normalizeH="0" baseline="0" noProof="1">
              <a:ln>
                <a:noFill/>
              </a:ln>
              <a:solidFill>
                <a:srgbClr val="335A89"/>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4" name="矩形 23"/>
          <p:cNvSpPr/>
          <p:nvPr/>
        </p:nvSpPr>
        <p:spPr>
          <a:xfrm flipH="1">
            <a:off x="9839325" y="5797550"/>
            <a:ext cx="3844925" cy="1219200"/>
          </a:xfrm>
          <a:prstGeom prst="rect">
            <a:avLst/>
          </a:prstGeom>
          <a:ln>
            <a:solidFill>
              <a:srgbClr val="DEDEDE"/>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marR="0" lvl="0" indent="-1905" algn="ctr" defTabSz="504825" rtl="0" eaLnBrk="1" fontAlgn="base" latinLnBrk="0" hangingPunct="1">
              <a:lnSpc>
                <a:spcPct val="100000"/>
              </a:lnSpc>
              <a:spcBef>
                <a:spcPct val="0"/>
              </a:spcBef>
              <a:spcAft>
                <a:spcPct val="0"/>
              </a:spcAft>
              <a:buClr>
                <a:srgbClr val="000000"/>
              </a:buClr>
              <a:buSzPct val="100000"/>
              <a:buFontTx/>
              <a:buNone/>
              <a:defRPr/>
            </a:pPr>
            <a:r>
              <a:rPr kumimoji="0" lang="en-US" altLang="zh-CN" sz="3200" b="0" i="0" u="none" strike="noStrike" kern="1200" cap="none" spc="0" normalizeH="0" baseline="0" noProof="1">
                <a:ln>
                  <a:noFill/>
                </a:ln>
                <a:solidFill>
                  <a:srgbClr val="335A89"/>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Preparation of matrix graphite powder</a:t>
            </a:r>
            <a:endParaRPr kumimoji="0" lang="en-US" altLang="zh-CN" sz="3200" b="0" i="0" u="none" strike="noStrike" kern="1200" cap="none" spc="0" normalizeH="0" baseline="0" noProof="1">
              <a:ln>
                <a:noFill/>
              </a:ln>
              <a:solidFill>
                <a:srgbClr val="335A89"/>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5" name="下箭头 33"/>
          <p:cNvSpPr/>
          <p:nvPr/>
        </p:nvSpPr>
        <p:spPr>
          <a:xfrm rot="16200000" flipH="1">
            <a:off x="14452600" y="2997200"/>
            <a:ext cx="581025" cy="1006475"/>
          </a:xfrm>
          <a:prstGeom prst="downArrow">
            <a:avLst>
              <a:gd name="adj1" fmla="val 50000"/>
              <a:gd name="adj2" fmla="val 106538"/>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4800" b="0" i="0" u="none" strike="noStrike" kern="1200" cap="none" spc="0" normalizeH="0" baseline="0" noProof="1">
              <a:ln>
                <a:noFill/>
              </a:ln>
              <a:solidFill>
                <a:schemeClr val="tx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6" name="下箭头 34"/>
          <p:cNvSpPr/>
          <p:nvPr/>
        </p:nvSpPr>
        <p:spPr>
          <a:xfrm rot="10800000" flipH="1">
            <a:off x="11593513" y="4449763"/>
            <a:ext cx="581025" cy="1006475"/>
          </a:xfrm>
          <a:prstGeom prst="downArrow">
            <a:avLst>
              <a:gd name="adj1" fmla="val 50000"/>
              <a:gd name="adj2" fmla="val 106538"/>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4800" b="0" i="0" u="none" strike="noStrike" kern="1200" cap="none" spc="0" normalizeH="0" baseline="0" noProof="1">
              <a:ln>
                <a:noFill/>
              </a:ln>
              <a:solidFill>
                <a:schemeClr val="tx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7" name="下箭头 35"/>
          <p:cNvSpPr/>
          <p:nvPr/>
        </p:nvSpPr>
        <p:spPr>
          <a:xfrm rot="13913418" flipH="1">
            <a:off x="14303375" y="3897313"/>
            <a:ext cx="581025" cy="2127250"/>
          </a:xfrm>
          <a:prstGeom prst="downArrow">
            <a:avLst>
              <a:gd name="adj1" fmla="val 50000"/>
              <a:gd name="adj2" fmla="val 132121"/>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4800" b="0" i="0" u="none" strike="noStrike" kern="1200" cap="none" spc="0" normalizeH="0" baseline="0" noProof="1">
              <a:ln>
                <a:noFill/>
              </a:ln>
              <a:solidFill>
                <a:schemeClr val="tx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8" name="下箭头 37"/>
          <p:cNvSpPr/>
          <p:nvPr/>
        </p:nvSpPr>
        <p:spPr>
          <a:xfrm rot="16200000" flipH="1">
            <a:off x="3543300" y="2997200"/>
            <a:ext cx="581025" cy="1006475"/>
          </a:xfrm>
          <a:prstGeom prst="downArrow">
            <a:avLst>
              <a:gd name="adj1" fmla="val 50000"/>
              <a:gd name="adj2" fmla="val 110577"/>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4800" b="0" i="0" u="none" strike="noStrike" kern="1200" cap="none" spc="0" normalizeH="0" baseline="0" noProof="1">
              <a:ln>
                <a:noFill/>
              </a:ln>
              <a:solidFill>
                <a:schemeClr val="tx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9" name="下箭头 38"/>
          <p:cNvSpPr/>
          <p:nvPr/>
        </p:nvSpPr>
        <p:spPr>
          <a:xfrm rot="16200000" flipH="1">
            <a:off x="20216813" y="3022600"/>
            <a:ext cx="581025" cy="1006475"/>
          </a:xfrm>
          <a:prstGeom prst="downArrow">
            <a:avLst>
              <a:gd name="adj1" fmla="val 50000"/>
              <a:gd name="adj2" fmla="val 106538"/>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4800" b="0" i="0" u="none" strike="noStrike" kern="1200" cap="none" spc="0" normalizeH="0" baseline="0" noProof="1">
              <a:ln>
                <a:noFill/>
              </a:ln>
              <a:solidFill>
                <a:schemeClr val="tx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30" name="矩形 29"/>
          <p:cNvSpPr/>
          <p:nvPr/>
        </p:nvSpPr>
        <p:spPr>
          <a:xfrm flipH="1">
            <a:off x="20993100" y="3001963"/>
            <a:ext cx="3390900" cy="99377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marR="0" lvl="0" indent="-1905" algn="ctr" defTabSz="504825" rtl="0" eaLnBrk="1" fontAlgn="base" latinLnBrk="0" hangingPunct="1">
              <a:lnSpc>
                <a:spcPct val="100000"/>
              </a:lnSpc>
              <a:spcBef>
                <a:spcPct val="0"/>
              </a:spcBef>
              <a:spcAft>
                <a:spcPct val="0"/>
              </a:spcAft>
              <a:buClr>
                <a:srgbClr val="000000"/>
              </a:buClr>
              <a:buSzPct val="100000"/>
              <a:buFontTx/>
              <a:buNone/>
              <a:defRPr/>
            </a:pPr>
            <a:r>
              <a:rPr kumimoji="0" lang="en-US" altLang="zh-CN" sz="3200" b="1" i="0" u="none" strike="noStrike" kern="1200" cap="none" spc="0" normalizeH="0" baseline="0" noProof="1">
                <a:ln>
                  <a:noFill/>
                </a:ln>
                <a:solidFill>
                  <a:srgbClr val="335A89"/>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Spherical fuel elements</a:t>
            </a:r>
            <a:endParaRPr kumimoji="0" lang="en-US" altLang="zh-CN" sz="3200" b="1" i="0" u="none" strike="noStrike" kern="1200" cap="none" spc="0" normalizeH="0" baseline="0" noProof="1">
              <a:ln>
                <a:noFill/>
              </a:ln>
              <a:solidFill>
                <a:srgbClr val="335A89"/>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31" name="矩形 30"/>
          <p:cNvSpPr/>
          <p:nvPr/>
        </p:nvSpPr>
        <p:spPr>
          <a:xfrm flipH="1">
            <a:off x="565150" y="2914650"/>
            <a:ext cx="2681288" cy="99377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defRPr>
            </a:lvl1pPr>
            <a:lvl2pPr marL="252730" lvl="1"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2pPr>
            <a:lvl3pPr marL="504825" lvl="2"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3pPr>
            <a:lvl4pPr marL="755650" lvl="3"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4pPr>
            <a:lvl5pPr marL="1008380" lvl="4" indent="0" algn="l" defTabSz="504825" rtl="0" eaLnBrk="1" fontAlgn="base" latinLnBrk="0" hangingPunct="1">
              <a:lnSpc>
                <a:spcPct val="100000"/>
              </a:lnSpc>
              <a:spcBef>
                <a:spcPct val="0"/>
              </a:spcBef>
              <a:spcAft>
                <a:spcPct val="0"/>
              </a:spcAft>
              <a:buNone/>
              <a:defRPr sz="900" kern="1200">
                <a:solidFill>
                  <a:schemeClr val="tx1"/>
                </a:solidFill>
                <a:latin typeface="等线" panose="02010600030101010101" pitchFamily="2" charset="-122"/>
                <a:ea typeface="等线" panose="02010600030101010101" pitchFamily="2" charset="-122"/>
                <a:cs typeface="+mn-cs"/>
              </a:defRPr>
            </a:lvl5pPr>
          </a:lstStyle>
          <a:p>
            <a:pPr marL="1905" marR="0" lvl="0" indent="-1905" algn="ctr" defTabSz="504825" rtl="0" eaLnBrk="1" fontAlgn="base" latinLnBrk="0" hangingPunct="1">
              <a:lnSpc>
                <a:spcPct val="100000"/>
              </a:lnSpc>
              <a:spcBef>
                <a:spcPct val="0"/>
              </a:spcBef>
              <a:spcAft>
                <a:spcPct val="0"/>
              </a:spcAft>
              <a:buClr>
                <a:srgbClr val="000000"/>
              </a:buClr>
              <a:buSzPct val="100000"/>
              <a:buFontTx/>
              <a:buNone/>
              <a:defRPr/>
            </a:pPr>
            <a:r>
              <a:rPr kumimoji="0" lang="en-US" altLang="zh-CN" sz="3200" b="1" i="0" u="none" strike="noStrike" kern="1200" cap="none" spc="0" normalizeH="0" baseline="0" noProof="1">
                <a:ln>
                  <a:noFill/>
                </a:ln>
                <a:solidFill>
                  <a:srgbClr val="335A89"/>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U</a:t>
            </a:r>
            <a:r>
              <a:rPr kumimoji="0" lang="en-US" altLang="zh-CN" sz="3200" b="1" i="0" u="none" strike="noStrike" kern="1200" cap="none" spc="0" normalizeH="0" baseline="-25000" noProof="1">
                <a:ln>
                  <a:noFill/>
                </a:ln>
                <a:solidFill>
                  <a:srgbClr val="335A89"/>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3</a:t>
            </a:r>
            <a:r>
              <a:rPr kumimoji="0" lang="en-US" altLang="zh-CN" sz="3200" b="1" i="0" u="none" strike="noStrike" kern="1200" cap="none" spc="0" normalizeH="0" baseline="0" noProof="1">
                <a:ln>
                  <a:noFill/>
                </a:ln>
                <a:solidFill>
                  <a:srgbClr val="335A89"/>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O</a:t>
            </a:r>
            <a:r>
              <a:rPr kumimoji="0" lang="en-US" altLang="zh-CN" sz="3200" b="1" i="0" u="none" strike="noStrike" kern="1200" cap="none" spc="0" normalizeH="0" baseline="-25000" noProof="1">
                <a:ln>
                  <a:noFill/>
                </a:ln>
                <a:solidFill>
                  <a:srgbClr val="335A89"/>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8</a:t>
            </a:r>
            <a:r>
              <a:rPr kumimoji="0" lang="en-US" altLang="zh-CN" sz="3200" b="1" i="0" u="none" strike="noStrike" kern="1200" cap="none" spc="0" normalizeH="0" baseline="0" noProof="1">
                <a:ln>
                  <a:noFill/>
                </a:ln>
                <a:solidFill>
                  <a:srgbClr val="335A89"/>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 powder</a:t>
            </a:r>
            <a:endParaRPr kumimoji="0" lang="en-US" altLang="zh-CN" sz="3200" b="1" i="0" u="none" strike="noStrike" kern="1200" cap="none" spc="0" normalizeH="0" baseline="0" noProof="1">
              <a:ln>
                <a:noFill/>
              </a:ln>
              <a:solidFill>
                <a:srgbClr val="335A89"/>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15378" name="Picture 3" descr="20080513043"/>
          <p:cNvPicPr>
            <a:picLocks noChangeAspect="1"/>
          </p:cNvPicPr>
          <p:nvPr/>
        </p:nvPicPr>
        <p:blipFill>
          <a:blip r:embed="rId2" cstate="print"/>
          <a:srcRect t="11780" b="2068"/>
          <a:stretch>
            <a:fillRect/>
          </a:stretch>
        </p:blipFill>
        <p:spPr>
          <a:xfrm>
            <a:off x="20632738" y="4610100"/>
            <a:ext cx="3003550" cy="2330450"/>
          </a:xfrm>
          <a:prstGeom prst="rect">
            <a:avLst/>
          </a:prstGeom>
          <a:noFill/>
          <a:ln w="9525">
            <a:noFill/>
          </a:ln>
        </p:spPr>
      </p:pic>
      <p:pic>
        <p:nvPicPr>
          <p:cNvPr id="33" name="Picture 4"/>
          <p:cNvPicPr>
            <a:picLocks noChangeAspect="1" noChangeArrowheads="1"/>
          </p:cNvPicPr>
          <p:nvPr/>
        </p:nvPicPr>
        <p:blipFill>
          <a:blip r:embed="rId3" cstate="print"/>
          <a:srcRect/>
          <a:stretch>
            <a:fillRect/>
          </a:stretch>
        </p:blipFill>
        <p:spPr bwMode="auto">
          <a:xfrm>
            <a:off x="747091" y="4275150"/>
            <a:ext cx="2904923" cy="2808913"/>
          </a:xfrm>
          <a:prstGeom prst="ellipse">
            <a:avLst/>
          </a:prstGeom>
          <a:ln>
            <a:noFill/>
          </a:ln>
          <a:effectLst>
            <a:softEdge rad="112500"/>
          </a:effectLst>
        </p:spPr>
      </p:pic>
      <p:pic>
        <p:nvPicPr>
          <p:cNvPr id="15380" name="图片 33"/>
          <p:cNvPicPr>
            <a:picLocks noChangeAspect="1"/>
          </p:cNvPicPr>
          <p:nvPr/>
        </p:nvPicPr>
        <p:blipFill>
          <a:blip r:embed="rId4" cstate="print"/>
          <a:srcRect r="11484"/>
          <a:stretch>
            <a:fillRect/>
          </a:stretch>
        </p:blipFill>
        <p:spPr>
          <a:xfrm>
            <a:off x="16081375" y="4654550"/>
            <a:ext cx="2820988" cy="2286000"/>
          </a:xfrm>
          <a:prstGeom prst="rect">
            <a:avLst/>
          </a:prstGeom>
          <a:noFill/>
          <a:ln w="9525">
            <a:noFill/>
          </a:ln>
        </p:spPr>
      </p:pic>
      <p:pic>
        <p:nvPicPr>
          <p:cNvPr id="15381" name="图片 34"/>
          <p:cNvPicPr>
            <a:picLocks noChangeAspect="1"/>
          </p:cNvPicPr>
          <p:nvPr/>
        </p:nvPicPr>
        <p:blipFill>
          <a:blip r:embed="rId5" cstate="print"/>
          <a:stretch>
            <a:fillRect/>
          </a:stretch>
        </p:blipFill>
        <p:spPr>
          <a:xfrm>
            <a:off x="4749800" y="4414838"/>
            <a:ext cx="3221038" cy="2463800"/>
          </a:xfrm>
          <a:prstGeom prst="rect">
            <a:avLst/>
          </a:prstGeom>
          <a:noFill/>
          <a:ln w="9525" cap="flat" cmpd="sng">
            <a:solidFill>
              <a:srgbClr val="7F7F7F"/>
            </a:solidFill>
            <a:prstDash val="solid"/>
            <a:round/>
            <a:headEnd type="none" w="med" len="med"/>
            <a:tailEnd type="none" w="med" len="med"/>
          </a:ln>
        </p:spPr>
      </p:pic>
      <p:sp>
        <p:nvSpPr>
          <p:cNvPr id="36" name="箭头: 下 35"/>
          <p:cNvSpPr/>
          <p:nvPr/>
        </p:nvSpPr>
        <p:spPr>
          <a:xfrm>
            <a:off x="5907088" y="7077075"/>
            <a:ext cx="436563" cy="923925"/>
          </a:xfrm>
          <a:prstGeom prst="downArrow">
            <a:avLst/>
          </a:prstGeom>
          <a:solidFill>
            <a:srgbClr val="0072BB"/>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3" name="组合 44"/>
          <p:cNvGrpSpPr/>
          <p:nvPr/>
        </p:nvGrpSpPr>
        <p:grpSpPr>
          <a:xfrm>
            <a:off x="565604" y="8170666"/>
            <a:ext cx="12056274" cy="3790254"/>
            <a:chOff x="565604" y="8170666"/>
            <a:chExt cx="12056274" cy="3790254"/>
          </a:xfrm>
          <a:effectLst>
            <a:outerShdw blurRad="50800" dist="38100" dir="2700000" algn="tl" rotWithShape="0">
              <a:prstClr val="black">
                <a:alpha val="40000"/>
              </a:prstClr>
            </a:outerShdw>
          </a:effectLst>
        </p:grpSpPr>
        <p:pic>
          <p:nvPicPr>
            <p:cNvPr id="1026" name="Picture 2"/>
            <p:cNvPicPr>
              <a:picLocks noChangeAspect="1" noChangeArrowheads="1"/>
            </p:cNvPicPr>
            <p:nvPr/>
          </p:nvPicPr>
          <p:blipFill>
            <a:blip r:embed="rId6" cstate="print"/>
            <a:srcRect/>
            <a:stretch>
              <a:fillRect/>
            </a:stretch>
          </p:blipFill>
          <p:spPr bwMode="auto">
            <a:xfrm>
              <a:off x="565604" y="8707537"/>
              <a:ext cx="4186172" cy="3207881"/>
            </a:xfrm>
            <a:prstGeom prst="rect">
              <a:avLst/>
            </a:prstGeom>
            <a:noFill/>
          </p:spPr>
        </p:pic>
        <p:pic>
          <p:nvPicPr>
            <p:cNvPr id="1027" name="Picture 3"/>
            <p:cNvPicPr>
              <a:picLocks noChangeAspect="1" noChangeArrowheads="1"/>
            </p:cNvPicPr>
            <p:nvPr/>
          </p:nvPicPr>
          <p:blipFill>
            <a:blip r:embed="rId7" cstate="print"/>
            <a:srcRect/>
            <a:stretch>
              <a:fillRect/>
            </a:stretch>
          </p:blipFill>
          <p:spPr bwMode="auto">
            <a:xfrm>
              <a:off x="4809970" y="8753038"/>
              <a:ext cx="4095169" cy="3207882"/>
            </a:xfrm>
            <a:prstGeom prst="rect">
              <a:avLst/>
            </a:prstGeom>
            <a:noFill/>
          </p:spPr>
        </p:pic>
        <p:sp>
          <p:nvSpPr>
            <p:cNvPr id="37" name="文本框 36"/>
            <p:cNvSpPr txBox="1"/>
            <p:nvPr/>
          </p:nvSpPr>
          <p:spPr>
            <a:xfrm>
              <a:off x="8847909" y="8736451"/>
              <a:ext cx="3773805" cy="3219450"/>
            </a:xfrm>
            <a:prstGeom prst="rect">
              <a:avLst/>
            </a:prstGeom>
            <a:solidFill>
              <a:schemeClr val="bg1"/>
            </a:solidFill>
            <a:effectLst>
              <a:outerShdw blurRad="50800" dist="38100" dir="2700000" algn="tl" rotWithShape="0">
                <a:prstClr val="black">
                  <a:alpha val="40000"/>
                </a:prstClr>
              </a:outerShdw>
            </a:effectLst>
          </p:spPr>
          <p:txBody>
            <a:bodyPr>
              <a:noAutofit/>
            </a:bodyPr>
            <a:lstStyle/>
            <a:p>
              <a:pPr marL="0" marR="0" lvl="0" indent="0" algn="l" defTabSz="504825" rtl="0" eaLnBrk="1" fontAlgn="auto" latinLnBrk="0" hangingPunct="1">
                <a:lnSpc>
                  <a:spcPct val="100000"/>
                </a:lnSpc>
                <a:spcBef>
                  <a:spcPct val="0"/>
                </a:spcBef>
                <a:spcAft>
                  <a:spcPct val="0"/>
                </a:spcAft>
                <a:buClrTx/>
                <a:buSzTx/>
                <a:buFontTx/>
                <a:buNone/>
                <a:defRPr/>
              </a:pPr>
              <a:r>
                <a:rPr lang="zh-CN" altLang="en-US" sz="2400" b="1" noProof="1">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In mass production, the </a:t>
              </a:r>
              <a:r>
                <a:rPr lang="zh-CN" altLang="en-US" sz="2400" b="1" noProof="1">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rPr>
                <a:t>overall pass rate of UO2 kernel is low </a:t>
              </a:r>
              <a:r>
                <a:rPr lang="zh-CN" altLang="en-US" sz="2400" b="1" noProof="1">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rPr>
                <a:t>and exhibits significant fluctuations.</a:t>
              </a:r>
              <a:endParaRPr lang="zh-CN" altLang="en-US" sz="2400" b="1" noProof="1">
                <a:solidFill>
                  <a:srgbClr val="335A89"/>
                </a:solidFill>
                <a:latin typeface="Times New Roman" panose="02020603050405020304" pitchFamily="18" charset="0"/>
                <a:ea typeface="Arial Unicode MS" panose="020B0604020202020204" pitchFamily="34" charset="-122"/>
                <a:cs typeface="Times New Roman" panose="02020603050405020304" pitchFamily="18" charset="0"/>
              </a:endParaRPr>
            </a:p>
            <a:p>
              <a:pPr marL="0" marR="0" lvl="0" indent="0" algn="l" defTabSz="504825"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1">
                  <a:ln>
                    <a:noFill/>
                  </a:ln>
                  <a:solidFill>
                    <a:srgbClr val="335A89"/>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Irregular fragments and unqualified particles exists.</a:t>
              </a:r>
              <a:endParaRPr kumimoji="0" lang="zh-CN" altLang="en-US" sz="2400" b="1" i="0" u="none" strike="noStrike" kern="1200" cap="none" spc="0" normalizeH="0" baseline="0" noProof="1">
                <a:ln>
                  <a:noFill/>
                </a:ln>
                <a:solidFill>
                  <a:srgbClr val="335A89"/>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40" name="Text Box 15"/>
            <p:cNvSpPr txBox="1">
              <a:spLocks noChangeArrowheads="1"/>
            </p:cNvSpPr>
            <p:nvPr/>
          </p:nvSpPr>
          <p:spPr bwMode="gray">
            <a:xfrm>
              <a:off x="566647" y="8170666"/>
              <a:ext cx="12055231" cy="583565"/>
            </a:xfrm>
            <a:prstGeom prst="rect">
              <a:avLst/>
            </a:prstGeom>
            <a:solidFill>
              <a:srgbClr val="0072BB"/>
            </a:solidFill>
            <a:ln w="9525" algn="ctr">
              <a:noFill/>
              <a:miter lim="800000"/>
            </a:ln>
            <a:effectLst/>
          </p:spPr>
          <p:txBody>
            <a:bodyPr>
              <a:spAutoFit/>
            </a:bodyPr>
            <a:lstStyle/>
            <a:p>
              <a:pPr marL="0" marR="0" lvl="0" indent="0" algn="ctr" defTabSz="1828800" rtl="0" eaLnBrk="1" fontAlgn="auto"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1">
                  <a:ln>
                    <a:noFill/>
                  </a:ln>
                  <a:solidFill>
                    <a:schemeClr val="bg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Main Challenges</a:t>
              </a:r>
              <a:endParaRPr kumimoji="0" lang="zh-CN" altLang="en-US" sz="3200" b="1" i="0" u="none" strike="noStrike" kern="1200" cap="none" spc="0" normalizeH="0" baseline="0" noProof="1">
                <a:ln>
                  <a:noFill/>
                </a:ln>
                <a:solidFill>
                  <a:schemeClr val="bg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grpSp>
      <p:sp>
        <p:nvSpPr>
          <p:cNvPr id="15384" name="文本框 43"/>
          <p:cNvSpPr txBox="1"/>
          <p:nvPr/>
        </p:nvSpPr>
        <p:spPr>
          <a:xfrm>
            <a:off x="14590713" y="8777288"/>
            <a:ext cx="3773487" cy="3108325"/>
          </a:xfrm>
          <a:prstGeom prst="rect">
            <a:avLst/>
          </a:prstGeom>
          <a:solidFill>
            <a:schemeClr val="bg1"/>
          </a:solidFill>
          <a:ln w="9525">
            <a:noFill/>
          </a:ln>
        </p:spPr>
        <p:txBody>
          <a:bodyPr>
            <a:spAutoFit/>
          </a:bodyPr>
          <a:lstStyle/>
          <a:p>
            <a:pPr marL="1905" indent="-1905">
              <a:buNone/>
            </a:pPr>
            <a:r>
              <a:rPr lang="en-US" altLang="zh-CN" sz="2800" b="1" dirty="0">
                <a:solidFill>
                  <a:srgbClr val="335A89"/>
                </a:solidFill>
                <a:latin typeface="Times New Roman" panose="02020603050405020304" pitchFamily="18" charset="0"/>
                <a:ea typeface="Arial Unicode MS" panose="020B0604020202020204" pitchFamily="34" charset="-122"/>
              </a:rPr>
              <a:t>Through testing and exploration, this is achieved by optimizing the reduction process parameters of UO</a:t>
            </a:r>
            <a:r>
              <a:rPr lang="en-US" altLang="zh-CN" sz="2800" b="1" baseline="-25000" dirty="0">
                <a:solidFill>
                  <a:srgbClr val="335A89"/>
                </a:solidFill>
                <a:latin typeface="Times New Roman" panose="02020603050405020304" pitchFamily="18" charset="0"/>
                <a:ea typeface="Arial Unicode MS" panose="020B0604020202020204" pitchFamily="34" charset="-122"/>
              </a:rPr>
              <a:t>3</a:t>
            </a:r>
            <a:r>
              <a:rPr lang="en-US" altLang="zh-CN" sz="2800" b="1" dirty="0">
                <a:solidFill>
                  <a:srgbClr val="335A89"/>
                </a:solidFill>
                <a:latin typeface="Times New Roman" panose="02020603050405020304" pitchFamily="18" charset="0"/>
                <a:ea typeface="Arial Unicode MS" panose="020B0604020202020204" pitchFamily="34" charset="-122"/>
              </a:rPr>
              <a:t> in the production of UO</a:t>
            </a:r>
            <a:r>
              <a:rPr lang="en-US" altLang="zh-CN" sz="2800" b="1" baseline="-25000" dirty="0">
                <a:solidFill>
                  <a:srgbClr val="335A89"/>
                </a:solidFill>
                <a:latin typeface="Times New Roman" panose="02020603050405020304" pitchFamily="18" charset="0"/>
                <a:ea typeface="Arial Unicode MS" panose="020B0604020202020204" pitchFamily="34" charset="-122"/>
              </a:rPr>
              <a:t>2</a:t>
            </a:r>
            <a:r>
              <a:rPr lang="en-US" altLang="zh-CN" sz="2800" b="1" dirty="0">
                <a:solidFill>
                  <a:srgbClr val="335A89"/>
                </a:solidFill>
                <a:latin typeface="Times New Roman" panose="02020603050405020304" pitchFamily="18" charset="0"/>
                <a:ea typeface="Arial Unicode MS" panose="020B0604020202020204" pitchFamily="34" charset="-122"/>
              </a:rPr>
              <a:t> kernel.</a:t>
            </a:r>
            <a:endParaRPr lang="en-US" altLang="zh-CN" sz="2800" b="1" dirty="0">
              <a:solidFill>
                <a:srgbClr val="335A89"/>
              </a:solidFill>
              <a:latin typeface="Times New Roman" panose="02020603050405020304" pitchFamily="18" charset="0"/>
              <a:ea typeface="Arial Unicode MS" panose="020B0604020202020204" pitchFamily="34" charset="-122"/>
            </a:endParaRPr>
          </a:p>
        </p:txBody>
      </p:sp>
      <p:sp>
        <p:nvSpPr>
          <p:cNvPr id="43" name="箭头: 右 42"/>
          <p:cNvSpPr/>
          <p:nvPr/>
        </p:nvSpPr>
        <p:spPr>
          <a:xfrm>
            <a:off x="13034963" y="9464675"/>
            <a:ext cx="1116013" cy="895350"/>
          </a:xfrm>
          <a:prstGeom prst="rightArrow">
            <a:avLst/>
          </a:prstGeom>
          <a:solidFill>
            <a:srgbClr val="0359A7"/>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504825" rtl="0" eaLnBrk="1" fontAlgn="auto" latinLnBrk="0" hangingPunct="1">
              <a:lnSpc>
                <a:spcPct val="100000"/>
              </a:lnSpc>
              <a:spcBef>
                <a:spcPct val="0"/>
              </a:spcBef>
              <a:spcAft>
                <a:spcPct val="0"/>
              </a:spcAft>
              <a:buClrTx/>
              <a:buSzTx/>
              <a:buFontTx/>
              <a:buNone/>
              <a:defRPr/>
            </a:pPr>
            <a:endParaRPr kumimoji="0" lang="zh-CN" altLang="en-US" sz="900" b="0" i="0" u="none" strike="noStrike" kern="1200" cap="none" spc="0" normalizeH="0" baseline="0" noProof="1">
              <a:ln>
                <a:noFill/>
              </a:ln>
              <a:solidFill>
                <a:schemeClr val="lt1"/>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5386" name="TextBox 40"/>
          <p:cNvSpPr txBox="1"/>
          <p:nvPr/>
        </p:nvSpPr>
        <p:spPr>
          <a:xfrm>
            <a:off x="2695575" y="11310938"/>
            <a:ext cx="1978025" cy="444500"/>
          </a:xfrm>
          <a:prstGeom prst="rect">
            <a:avLst/>
          </a:prstGeom>
          <a:solidFill>
            <a:schemeClr val="bg1"/>
          </a:solidFill>
          <a:ln w="9525">
            <a:noFill/>
          </a:ln>
        </p:spPr>
        <p:txBody>
          <a:bodyPr lIns="0" tIns="0" rIns="0" bIns="0"/>
          <a:lstStyle/>
          <a:p>
            <a:pPr marL="1905" indent="-1905" algn="ctr">
              <a:buNone/>
            </a:pPr>
            <a:r>
              <a:rPr lang="en-US" altLang="zh-CN" sz="1600" dirty="0">
                <a:solidFill>
                  <a:srgbClr val="000000"/>
                </a:solidFill>
                <a:latin typeface="Times New Roman" panose="02020603050405020304" pitchFamily="18" charset="0"/>
                <a:ea typeface="Arial Unicode MS" panose="020B0604020202020204" pitchFamily="34" charset="-122"/>
              </a:rPr>
              <a:t>Irregular fragments</a:t>
            </a:r>
            <a:endParaRPr lang="en-US" altLang="zh-CN" sz="1600" dirty="0">
              <a:solidFill>
                <a:srgbClr val="000000"/>
              </a:solidFill>
              <a:latin typeface="Times New Roman" panose="02020603050405020304" pitchFamily="18" charset="0"/>
              <a:ea typeface="Arial Unicode MS" panose="020B0604020202020204" pitchFamily="34" charset="-122"/>
            </a:endParaRPr>
          </a:p>
        </p:txBody>
      </p:sp>
      <p:sp>
        <p:nvSpPr>
          <p:cNvPr id="15387" name="TextBox 45"/>
          <p:cNvSpPr txBox="1"/>
          <p:nvPr/>
        </p:nvSpPr>
        <p:spPr>
          <a:xfrm>
            <a:off x="7348538" y="11453813"/>
            <a:ext cx="1490662" cy="442912"/>
          </a:xfrm>
          <a:prstGeom prst="rect">
            <a:avLst/>
          </a:prstGeom>
          <a:solidFill>
            <a:schemeClr val="bg1"/>
          </a:solidFill>
          <a:ln w="9525">
            <a:noFill/>
          </a:ln>
        </p:spPr>
        <p:txBody>
          <a:bodyPr lIns="0" tIns="0" rIns="0" bIns="0"/>
          <a:lstStyle/>
          <a:p>
            <a:pPr marL="1905" indent="-1905" algn="ctr">
              <a:buNone/>
            </a:pPr>
            <a:r>
              <a:rPr lang="en-US" altLang="zh-CN" sz="1600" dirty="0">
                <a:solidFill>
                  <a:srgbClr val="000000"/>
                </a:solidFill>
                <a:latin typeface="Times New Roman" panose="02020603050405020304" pitchFamily="18" charset="0"/>
                <a:ea typeface="Arial Unicode MS" panose="020B0604020202020204" pitchFamily="34" charset="-122"/>
              </a:rPr>
              <a:t>Defective particles</a:t>
            </a:r>
            <a:endParaRPr lang="en-US" altLang="zh-CN" sz="1600" dirty="0">
              <a:solidFill>
                <a:srgbClr val="000000"/>
              </a:solidFill>
              <a:latin typeface="Times New Roman" panose="02020603050405020304" pitchFamily="18" charset="0"/>
              <a:ea typeface="Arial Unicode MS" panose="020B0604020202020204" pitchFamily="34" charset="-122"/>
            </a:endParaRPr>
          </a:p>
        </p:txBody>
      </p:sp>
      <p:sp>
        <p:nvSpPr>
          <p:cNvPr id="15388" name="TextBox 46"/>
          <p:cNvSpPr txBox="1"/>
          <p:nvPr/>
        </p:nvSpPr>
        <p:spPr>
          <a:xfrm>
            <a:off x="21256625" y="11545888"/>
            <a:ext cx="2152650" cy="442912"/>
          </a:xfrm>
          <a:prstGeom prst="rect">
            <a:avLst/>
          </a:prstGeom>
          <a:solidFill>
            <a:schemeClr val="bg1"/>
          </a:solidFill>
          <a:ln w="9525">
            <a:noFill/>
          </a:ln>
        </p:spPr>
        <p:txBody>
          <a:bodyPr lIns="0" tIns="0" rIns="0" bIns="0"/>
          <a:lstStyle/>
          <a:p>
            <a:pPr marL="1905" indent="-1905" algn="ctr">
              <a:buNone/>
            </a:pPr>
            <a:r>
              <a:rPr lang="en-US" altLang="zh-CN" sz="1600" dirty="0">
                <a:solidFill>
                  <a:srgbClr val="000000"/>
                </a:solidFill>
                <a:latin typeface="Times New Roman" panose="02020603050405020304" pitchFamily="18" charset="0"/>
                <a:ea typeface="Arial Unicode MS" panose="020B0604020202020204" pitchFamily="34" charset="-122"/>
              </a:rPr>
              <a:t>Normal particles</a:t>
            </a:r>
            <a:endParaRPr lang="en-US" altLang="zh-CN" sz="1600" dirty="0">
              <a:solidFill>
                <a:srgbClr val="000000"/>
              </a:solidFill>
              <a:latin typeface="Times New Roman" panose="02020603050405020304" pitchFamily="18" charset="0"/>
              <a:ea typeface="Arial Unicode MS" panose="020B0604020202020204" pitchFamily="34"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COMMONDATA" val="eyJoZGlkIjoiODI1MDVmMDk1MjQxM2VlMmY5YTlmNWQxMDQ0MGM0YjYifQ=="/>
  <p:tag name="commondata" val="eyJoZGlkIjoiZTA3NmYwNmVkMDhiZTVkZTFiMjJjOTIwOTA5YWQzODEifQ=="/>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ISLIDE.ICON" val="#140518;#37094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108000" rIns="108000" rtlCol="0">
        <a:noAutofit/>
      </a:bodyPr>
      <a:lstStyle>
        <a:defPPr>
          <a:defRPr sz="40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p : p r o p e r t i e s   x m l n s : p = " h t t p : / / s c h e m a s . m i c r o s o f t . c o m / o f f i c e / 2 0 0 6 / m e t a d a t a / p r o p e r t i e s "   x m l n s : x s i = " h t t p : / / w w w . w 3 . o r g / 2 0 0 1 / X M L S c h e m a - i n s t a n c e "   x m l n s : p c = " h t t p : / / s c h e m a s . m i c r o s o f t . c o m / o f f i c e / i n f o p a t h / 2 0 0 7 / P a r t n e r C o n t r o l s " > < d o c u m e n t M a n a g e m e n t > < T a x C a t c h A l l   x m l n s = " f 1 b d 9 5 7 d - 0 8 d 6 - 4 a c 7 - 9 9 a c - 6 2 2 5 a e 4 e 3 b a e "   x s i : n i l = " t r u e " / > < O p e n _ x 0 0 2 0 _ w i t h _ x 0 0 2 0 _ S e c l o r e   x m l n s = " 9 0 f 4 2 0 3 8 - 5 4 4 b - 4 1 5 7 - 9 1 e 7 - f c 3 a 4 d c d 1 f b f "   x s i : n i l = " t r u e " / > < l c f 7 6 f 1 5 5 c e d 4 d d c b 4 0 9 7 1 3 4 f f 3 c 3 3 2 f   x m l n s = " 9 0 f 4 2 0 3 8 - 5 4 4 b - 4 1 5 7 - 9 1 e 7 - f c 3 a 4 d c d 1 f b f " > < T e r m s   x m l n s = " h t t p : / / s c h e m a s . m i c r o s o f t . c o m / o f f i c e / i n f o p a t h / 2 0 0 7 / P a r t n e r C o n t r o l s " > < / T e r m s > < / l c f 7 6 f 1 5 5 c e d 4 d d c b 4 0 9 7 1 3 4 f f 3 c 3 3 2 f > < / d o c u m e n t M a n a g e m e n t > < / p : p r o p e r t i e s > 
</file>

<file path=customXml/item2.xml>��< ? m s o - c o n t e n t T y p e ? > < F o r m T e m p l a t e s   x m l n s = " h t t p : / / s c h e m a s . m i c r o s o f t . c o m / s h a r e p o i n t / v 3 / c o n t e n t t y p e / f o r m s " / > 
</file>

<file path=customXml/item3.xml>��< ? m s o - c o n t e n t T y p e ? > < s p e : R e c e i v e r s   x m l n s : s p e = " h t t p : / / s c h e m a s . m i c r o s o f t . c o m / s h a r e p o i n t / e v e n t s " > < / s p e : R e c e i v e r s > 
</file>

<file path=customXml/item4.xml>��< ? x m l   v e r s i o n = " 1 . 0 " ? > < c t : c o n t e n t T y p e S c h e m a   c t : _ = " "   m a : _ = " "   m a : c o n t e n t T y p e N a m e = " D o c u m e n t "   m a : c o n t e n t T y p e I D = " 0 x 0 1 0 1 0 0 B 4 2 0 C B F C E 6 C B 7 B 4 3 A E 1 7 5 1 F C 3 D D B B 3 6 B "   m a : c o n t e n t T y p e V e r s i o n = " 3 1 "   m a : c o n t e n t T y p e D e s c r i p t i o n = " C r e a t e   a   n e w   d o c u m e n t . "   m a : c o n t e n t T y p e S c o p e = " "   m a : v e r s i o n I D = " e 0 6 b 8 3 5 f 3 f 1 c 3 d 4 3 b 2 8 c f 8 6 a 0 3 5 5 9 5 7 2 "   x m l n s : c t = " h t t p : / / s c h e m a s . m i c r o s o f t . c o m / o f f i c e / 2 0 0 6 / m e t a d a t a / c o n t e n t T y p e "   x m l n s : m a = " h t t p : / / s c h e m a s . m i c r o s o f t . c o m / o f f i c e / 2 0 0 6 / m e t a d a t a / p r o p e r t i e s / m e t a A t t r i b u t e s " >  
 < x s d : s c h e m a   t a r g e t N a m e s p a c e = " h t t p : / / s c h e m a s . m i c r o s o f t . c o m / o f f i c e / 2 0 0 6 / m e t a d a t a / p r o p e r t i e s "   m a : r o o t = " t r u e "   m a : f i e l d s I D = " 3 d f d 2 6 a f 8 b 5 e 1 4 6 1 4 4 5 a b 8 2 8 f 9 5 2 6 7 3 3 "   n s 2 : _ = " "   n s 3 : _ = " "   x m l n s : x s d = " h t t p : / / w w w . w 3 . o r g / 2 0 0 1 / X M L S c h e m a "   x m l n s : x s = " h t t p : / / w w w . w 3 . o r g / 2 0 0 1 / X M L S c h e m a "   x m l n s : p = " h t t p : / / s c h e m a s . m i c r o s o f t . c o m / o f f i c e / 2 0 0 6 / m e t a d a t a / p r o p e r t i e s "   x m l n s : n s 2 = " f 1 b d 9 5 7 d - 0 8 d 6 - 4 a c 7 - 9 9 a c - 6 2 2 5 a e 4 e 3 b a e "   x m l n s : n s 3 = " 9 0 f 4 2 0 3 8 - 5 4 4 b - 4 1 5 7 - 9 1 e 7 - f c 3 a 4 d c d 1 f b f " >  
 < x s d : i m p o r t   n a m e s p a c e = " f 1 b d 9 5 7 d - 0 8 d 6 - 4 a c 7 - 9 9 a c - 6 2 2 5 a e 4 e 3 b a e " / >  
 < x s d : i m p o r t   n a m e s p a c e = " 9 0 f 4 2 0 3 8 - 5 4 4 b - 4 1 5 7 - 9 1 e 7 - f c 3 a 4 d c d 1 f b f " / >  
 < x s d : e l e m e n t   n a m e = " p r o p e r t i e s " >  
 < x s d : c o m p l e x T y p e >  
 < x s d : s e q u e n c e >  
 < x s d : e l e m e n t   n a m e = " d o c u m e n t M a n a g e m e n t " >  
 < x s d : c o m p l e x T y p e >  
 < x s d : a l l >  
 < x s d : e l e m e n t   r e f = " n s 2 : _ d l c _ D o c I d "   m i n O c c u r s = " 0 " / >  
 < x s d : e l e m e n t   r e f = " n s 2 : _ d l c _ D o c I d U r l "   m i n O c c u r s = " 0 " / >  
 < x s d : e l e m e n t   r e f = " n s 2 : _ d l c _ D o c I d P e r s i s t I d "   m i n O c c u r s = " 0 " / >  
 < x s d : e l e m e n t   r e f = " n s 3 : M e d i a S e r v i c e M e t a d a t a "   m i n O c c u r s = " 0 " / >  
 < x s d : e l e m e n t   r e f = " n s 3 : M e d i a S e r v i c e F a s t M e t a d a t a "   m i n O c c u r s = " 0 " / >  
 < x s d : e l e m e n t   r e f = " n s 3 : M e d i a S e r v i c e A u t o T a g s "   m i n O c c u r s = " 0 " / >  
 < x s d : e l e m e n t   r e f = " n s 3 : M e d i a S e r v i c e D a t e T a k e n "   m i n O c c u r s = " 0 " / >  
 < x s d : e l e m e n t   r e f = " n s 2 : S h a r e d W i t h U s e r s "   m i n O c c u r s = " 0 " / >  
 < x s d : e l e m e n t   r e f = " n s 2 : S h a r e d W i t h D e t a i l s "   m i n O c c u r s = " 0 " / >  
 < x s d : e l e m e n t   r e f = " n s 3 : M e d i a S e r v i c e A u t o K e y P o i n t s "   m i n O c c u r s = " 0 " / >  
 < x s d : e l e m e n t   r e f = " n s 3 : M e d i a S e r v i c e K e y P o i n t s "   m i n O c c u r s = " 0 " / >  
 < x s d : e l e m e n t   r e f = " n s 3 : M e d i a S e r v i c e G e n e r a t i o n T i m e "   m i n O c c u r s = " 0 " / >  
 < x s d : e l e m e n t   r e f = " n s 3 : M e d i a S e r v i c e E v e n t H a s h C o d e "   m i n O c c u r s = " 0 " / >  
 < x s d : e l e m e n t   r e f = " n s 3 : M e d i a S e r v i c e O C R "   m i n O c c u r s = " 0 " / >  
 < x s d : e l e m e n t   r e f = " n s 3 : O p e n _ x 0 0 2 0 _ w i t h _ x 0 0 2 0 _ S e c l o r e "   m i n O c c u r s = " 0 " / >  
 < x s d : e l e m e n t   r e f = " n s 3 : M e d i a S e r v i c e L o c a t i o n "   m i n O c c u r s = " 0 " / >  
 < x s d : e l e m e n t   r e f = " n s 3 : M e d i a L e n g t h I n S e c o n d s "   m i n O c c u r s = " 0 " / >  
 < x s d : e l e m e n t   r e f = " n s 3 : l c f 7 6 f 1 5 5 c e d 4 d d c b 4 0 9 7 1 3 4 f f 3 c 3 3 2 f "   m i n O c c u r s = " 0 " / >  
 < x s d : e l e m e n t   r e f = " n s 2 : T a x C a t c h A l l "   m i n O c c u r s = " 0 " / >  
 < x s d : e l e m e n t   r e f = " n s 3 : M e d i a S e r v i c e O b j e c t D e t e c t o r V e r s i o n s "   m i n O c c u r s = " 0 " / >  
 < x s d : e l e m e n t   r e f = " n s 3 : M e d i a S e r v i c e S e a r c h P r o p e r t i e s "   m i n O c c u r s = " 0 " / >  
 < / x s d : a l l >  
 < / x s d : c o m p l e x T y p e >  
 < / x s d : e l e m e n t >  
 < / x s d : s e q u e n c e >  
 < / x s d : c o m p l e x T y p e >  
 < / x s d : e l e m e n t >  
 < / x s d : s c h e m a >  
 < x s d : s c h e m a   t a r g e t N a m e s p a c e = " f 1 b d 9 5 7 d - 0 8 d 6 - 4 a c 7 - 9 9 a c - 6 2 2 5 a e 4 e 3 b a e "   e l e m e n t F o r m D e f a u l t = " q u a l i f i e d "   x m l n s : x s d = " h t t p : / / w w w . w 3 . o r g / 2 0 0 1 / X M L S c h e m a "   x m l n s : x s = " h t t p : / / w w w . w 3 . o r g / 2 0 0 1 / X M L S c h e m a "   x m l n s : d m s = " h t t p : / / s c h e m a s . m i c r o s o f t . c o m / o f f i c e / 2 0 0 6 / d o c u m e n t M a n a g e m e n t / t y p e s "   x m l n s : p c = " h t t p : / / s c h e m a s . m i c r o s o f t . c o m / o f f i c e / i n f o p a t h / 2 0 0 7 / P a r t n e r C o n t r o l s " >  
 < x s d : i m p o r t   n a m e s p a c e = " h t t p : / / s c h e m a s . m i c r o s o f t . c o m / o f f i c e / 2 0 0 6 / d o c u m e n t M a n a g e m e n t / t y p e s " / >  
 < x s d : i m p o r t   n a m e s p a c e = " h t t p : / / s c h e m a s . m i c r o s o f t . c o m / o f f i c e / i n f o p a t h / 2 0 0 7 / P a r t n e r C o n t r o l s " / >  
 < x s d : e l e m e n t   n a m e = " _ d l c _ D o c I d "   m a : i n d e x = " 8 "   n i l l a b l e = " t r u e "   m a : d i s p l a y N a m e = " D o c u m e n t   I D   V a l u e "   m a : d e s c r i p t i o n = " T h e   v a l u e   o f   t h e   d o c u m e n t   I D   a s s i g n e d   t o   t h i s   i t e m . "   m a : i n t e r n a l N a m e = " _ d l c _ D o c I d "   m a : r e a d O n l y = " t r u e " >  
 < x s d : s i m p l e T y p e >  
 < x s d : r e s t r i c t i o n   b a s e = " d m s : T e x t " / >  
 < / x s d : s i m p l e T y p e >  
 < / x s d : e l e m e n t >  
 < x s d : e l e m e n t   n a m e = " _ d l c _ D o c I d U r l "   m a : i n d e x = " 9 "   n i l l a b l e = " t r u e "   m a : d i s p l a y N a m e = " D o c u m e n t   I D "   m a : d e s c r i p t i o n = " P e r m a n e n t   l i n k   t o   t h i s   d o c u m e n t . "   m a : h i d d e n = " t r u e "   m a : i n t e r n a l N a m e = " _ d l c _ D o c I d U r l "   m a : r e a d O n l y = " t r u e " >  
 < x s d : c o m p l e x T y p e >  
 < x s d : c o m p l e x C o n t e n t >  
 < x s d : e x t e n s i o n   b a s e = " d m s : U R L " >  
 < x s d : s e q u e n c e >  
 < x s d : e l e m e n t   n a m e = " U r l "   t y p e = " d m s : V a l i d U r l "   m i n O c c u r s = " 0 "   n i l l a b l e = " t r u e " / >  
 < x s d : e l e m e n t   n a m e = " D e s c r i p t i o n "   t y p e = " x s d : s t r i n g "   n i l l a b l e = " t r u e " / >  
 < / x s d : s e q u e n c e >  
 < / x s d : e x t e n s i o n >  
 < / x s d : c o m p l e x C o n t e n t >  
 < / x s d : c o m p l e x T y p e >  
 < / x s d : e l e m e n t >  
 < x s d : e l e m e n t   n a m e = " _ d l c _ D o c I d P e r s i s t I d "   m a : i n d e x = " 1 0 "   n i l l a b l e = " t r u e "   m a : d i s p l a y N a m e = " P e r s i s t   I D "   m a : d e s c r i p t i o n = " K e e p   I D   o n   a d d . "   m a : h i d d e n = " t r u e "   m a : i n t e r n a l N a m e = " _ d l c _ D o c I d P e r s i s t I d "   m a : r e a d O n l y = " t r u e " >  
 < x s d : s i m p l e T y p e >  
 < x s d : r e s t r i c t i o n   b a s e = " d m s : B o o l e a n " / >  
 < / x s d : s i m p l e T y p e >  
 < / x s d : e l e m e n t >  
 < x s d : e l e m e n t   n a m e = " S h a r e d W i t h U s e r s "   m a : i n d e x = " 1 5 "   n i l l a b l e = " t r u e "   m a : d i s p l a y N a m e = " S h a r e d   W i t h "   m a : i n t e r n a l N a m e = " S h a r e d W i t h U s e r s "   m a : r e a d O n l y = " t r u e " >  
 < x s d : c o m p l e x T y p e >  
 < x s d : c o m p l e x C o n t e n t >  
 < x s d : e x t e n s i o n   b a s e = " d m s : U s e r M u l t i " >  
 < x s d : s e q u e n c e >  
 < x s d : e l e m e n t   n a m e = " U s e r I n f o "   m i n O c c u r s = " 0 "   m a x O c c u r s = " u n b o u n d e d " >  
 < x s d : c o m p l e x T y p e >  
 < x s d : s e q u e n c e >  
 < x s d : e l e m e n t   n a m e = " D i s p l a y N a m e "   t y p e = " x s d : s t r i n g "   m i n O c c u r s = " 0 " / >  
 < x s d : e l e m e n t   n a m e = " A c c o u n t I d "   t y p e = " d m s : U s e r I d "   m i n O c c u r s = " 0 "   n i l l a b l e = " t r u e " / >  
 < x s d : e l e m e n t   n a m e = " A c c o u n t T y p e "   t y p e = " x s d : s t r i n g "   m i n O c c u r s = " 0 " / >  
 < / x s d : s e q u e n c e >  
 < / x s d : c o m p l e x T y p e >  
 < / x s d : e l e m e n t >  
 < / x s d : s e q u e n c e >  
 < / x s d : e x t e n s i o n >  
 < / x s d : c o m p l e x C o n t e n t >  
 < / x s d : c o m p l e x T y p e >  
 < / x s d : e l e m e n t >  
 < x s d : e l e m e n t   n a m e = " S h a r e d W i t h D e t a i l s "   m a : i n d e x = " 1 6 "   n i l l a b l e = " t r u e "   m a : d i s p l a y N a m e = " S h a r e d   W i t h   D e t a i l s "   m a : i n t e r n a l N a m e = " S h a r e d W i t h D e t a i l s "   m a : r e a d O n l y = " t r u e " >  
 < x s d : s i m p l e T y p e >  
 < x s d : r e s t r i c t i o n   b a s e = " d m s : N o t e " >  
 < x s d : m a x L e n g t h   v a l u e = " 2 5 5 " / >  
 < / x s d : r e s t r i c t i o n >  
 < / x s d : s i m p l e T y p e >  
 < / x s d : e l e m e n t >  
 < x s d : e l e m e n t   n a m e = " T a x C a t c h A l l "   m a : i n d e x = " 2 7 "   n i l l a b l e = " t r u e "   m a : d i s p l a y N a m e = " T a x o n o m y   C a t c h   A l l   C o l u m n "   m a : h i d d e n = " t r u e "   m a : l i s t = " { 7 4 0 4 3 d 0 c - 4 8 e 9 - 4 4 0 4 - 9 7 6 1 - 5 0 7 1 2 e d 1 5 7 5 5 } "   m a : i n t e r n a l N a m e = " T a x C a t c h A l l "   m a : s h o w F i e l d = " C a t c h A l l D a t a "   m a : w e b = " f 1 b d 9 5 7 d - 0 8 d 6 - 4 a c 7 - 9 9 a c - 6 2 2 5 a e 4 e 3 b a e " >  
 < x s d : c o m p l e x T y p e >  
 < x s d : c o m p l e x C o n t e n t >  
 < x s d : e x t e n s i o n   b a s e = " d m s : M u l t i C h o i c e L o o k u p " >  
 < x s d : s e q u e n c e >  
 < x s d : e l e m e n t   n a m e = " V a l u e "   t y p e = " d m s : L o o k u p "   m a x O c c u r s = " u n b o u n d e d "   m i n O c c u r s = " 0 "   n i l l a b l e = " t r u e " / >  
 < / x s d : s e q u e n c e >  
 < / x s d : e x t e n s i o n >  
 < / x s d : c o m p l e x C o n t e n t >  
 < / x s d : c o m p l e x T y p e >  
 < / x s d : e l e m e n t >  
 < / x s d : s c h e m a >  
 < x s d : s c h e m a   t a r g e t N a m e s p a c e = " 9 0 f 4 2 0 3 8 - 5 4 4 b - 4 1 5 7 - 9 1 e 7 - f c 3 a 4 d c d 1 f b f "   e l e m e n t F o r m D e f a u l t = " q u a l i f i e d "   x m l n s : x s d = " h t t p : / / w w w . w 3 . o r g / 2 0 0 1 / X M L S c h e m a "   x m l n s : x s = " h t t p : / / w w w . w 3 . o r g / 2 0 0 1 / X M L S c h e m a "   x m l n s : d m s = " h t t p : / / s c h e m a s . m i c r o s o f t . c o m / o f f i c e / 2 0 0 6 / d o c u m e n t M a n a g e m e n t / t y p e s "   x m l n s : p c = " h t t p : / / s c h e m a s . m i c r o s o f t . c o m / o f f i c e / i n f o p a t h / 2 0 0 7 / P a r t n e r C o n t r o l s " >  
 < x s d : i m p o r t   n a m e s p a c e = " h t t p : / / s c h e m a s . m i c r o s o f t . c o m / o f f i c e / 2 0 0 6 / d o c u m e n t M a n a g e m e n t / t y p e s " / >  
 < x s d : i m p o r t   n a m e s p a c e = " h t t p : / / s c h e m a s . m i c r o s o f t . c o m / o f f i c e / i n f o p a t h / 2 0 0 7 / P a r t n e r C o n t r o l s " / >  
 < x s d : e l e m e n t   n a m e = " M e d i a S e r v i c e M e t a d a t a "   m a : i n d e x = " 1 1 "   n i l l a b l e = " t r u e "   m a : d i s p l a y N a m e = " M e d i a S e r v i c e M e t a d a t a "   m a : h i d d e n = " t r u e "   m a : i n t e r n a l N a m e = " M e d i a S e r v i c e M e t a d a t a "   m a : r e a d O n l y = " t r u e " >  
 < x s d : s i m p l e T y p e >  
 < x s d : r e s t r i c t i o n   b a s e = " d m s : N o t e " / >  
 < / x s d : s i m p l e T y p e >  
 < / x s d : e l e m e n t >  
 < x s d : e l e m e n t   n a m e = " M e d i a S e r v i c e F a s t M e t a d a t a "   m a : i n d e x = " 1 2 "   n i l l a b l e = " t r u e "   m a : d i s p l a y N a m e = " M e d i a S e r v i c e F a s t M e t a d a t a "   m a : h i d d e n = " t r u e "   m a : i n t e r n a l N a m e = " M e d i a S e r v i c e F a s t M e t a d a t a "   m a : r e a d O n l y = " t r u e " >  
 < x s d : s i m p l e T y p e >  
 < x s d : r e s t r i c t i o n   b a s e = " d m s : N o t e " / >  
 < / x s d : s i m p l e T y p e >  
 < / x s d : e l e m e n t >  
 < x s d : e l e m e n t   n a m e = " M e d i a S e r v i c e A u t o T a g s "   m a : i n d e x = " 1 3 "   n i l l a b l e = " t r u e "   m a : d i s p l a y N a m e = " T a g s "   m a : i n t e r n a l N a m e = " M e d i a S e r v i c e A u t o T a g s "   m a : r e a d O n l y = " t r u e " >  
 < x s d : s i m p l e T y p e >  
 < x s d : r e s t r i c t i o n   b a s e = " d m s : T e x t " / >  
 < / x s d : s i m p l e T y p e >  
 < / x s d : e l e m e n t >  
 < x s d : e l e m e n t   n a m e = " M e d i a S e r v i c e D a t e T a k e n "   m a : i n d e x = " 1 4 "   n i l l a b l e = " t r u e "   m a : d i s p l a y N a m e = " M e d i a S e r v i c e D a t e T a k e n "   m a : h i d d e n = " t r u e "   m a : i n t e r n a l N a m e = " M e d i a S e r v i c e D a t e T a k e n "   m a : r e a d O n l y = " t r u e " >  
 < x s d : s i m p l e T y p e >  
 < x s d : r e s t r i c t i o n   b a s e = " d m s : T e x t " / >  
 < / x s d : s i m p l e T y p e >  
 < / x s d : e l e m e n t >  
 < x s d : e l e m e n t   n a m e = " M e d i a S e r v i c e A u t o K e y P o i n t s "   m a : i n d e x = " 1 7 "   n i l l a b l e = " t r u e "   m a : d i s p l a y N a m e = " M e d i a S e r v i c e A u t o K e y P o i n t s "   m a : h i d d e n = " t r u e "   m a : i n t e r n a l N a m e = " M e d i a S e r v i c e A u t o K e y P o i n t s "   m a : r e a d O n l y = " t r u e " >  
 < x s d : s i m p l e T y p e >  
 < x s d : r e s t r i c t i o n   b a s e = " d m s : N o t e " / >  
 < / x s d : s i m p l e T y p e >  
 < / x s d : e l e m e n t >  
 < x s d : e l e m e n t   n a m e = " M e d i a S e r v i c e K e y P o i n t s "   m a : i n d e x = " 1 8 "   n i l l a b l e = " t r u e "   m a : d i s p l a y N a m e = " K e y P o i n t s "   m a : i n t e r n a l N a m e = " M e d i a S e r v i c e K e y P o i n t s "   m a : r e a d O n l y = " t r u e " >  
 < x s d : s i m p l e T y p e >  
 < x s d : r e s t r i c t i o n   b a s e = " d m s : N o t e " >  
 < x s d : m a x L e n g t h   v a l u e = " 2 5 5 " / >  
 < / x s d : r e s t r i c t i o n >  
 < / x s d : s i m p l e T y p e >  
 < / x s d : e l e m e n t >  
 < x s d : e l e m e n t   n a m e = " M e d i a S e r v i c e G e n e r a t i o n T i m e "   m a : i n d e x = " 1 9 "   n i l l a b l e = " t r u e "   m a : d i s p l a y N a m e = " M e d i a S e r v i c e G e n e r a t i o n T i m e "   m a : h i d d e n = " t r u e "   m a : i n t e r n a l N a m e = " M e d i a S e r v i c e G e n e r a t i o n T i m e "   m a : r e a d O n l y = " t r u e " >  
 < x s d : s i m p l e T y p e >  
 < x s d : r e s t r i c t i o n   b a s e = " d m s : T e x t " / >  
 < / x s d : s i m p l e T y p e >  
 < / x s d : e l e m e n t >  
 < x s d : e l e m e n t   n a m e = " M e d i a S e r v i c e E v e n t H a s h C o d e "   m a : i n d e x = " 2 0 "   n i l l a b l e = " t r u e "   m a : d i s p l a y N a m e = " M e d i a S e r v i c e E v e n t H a s h C o d e "   m a : h i d d e n = " t r u e "   m a : i n t e r n a l N a m e = " M e d i a S e r v i c e E v e n t H a s h C o d e "   m a : r e a d O n l y = " t r u e " >  
 < x s d : s i m p l e T y p e >  
 < x s d : r e s t r i c t i o n   b a s e = " d m s : T e x t " / >  
 < / x s d : s i m p l e T y p e >  
 < / x s d : e l e m e n t >  
 < x s d : e l e m e n t   n a m e = " M e d i a S e r v i c e O C R "   m a : i n d e x = " 2 1 "   n i l l a b l e = " t r u e "   m a : d i s p l a y N a m e = " E x t r a c t e d   T e x t "   m a : i n t e r n a l N a m e = " M e d i a S e r v i c e O C R "   m a : r e a d O n l y = " t r u e " >  
 < x s d : s i m p l e T y p e >  
 < x s d : r e s t r i c t i o n   b a s e = " d m s : N o t e " >  
 < x s d : m a x L e n g t h   v a l u e = " 2 5 5 " / >  
 < / x s d : r e s t r i c t i o n >  
 < / x s d : s i m p l e T y p e >  
 < / x s d : e l e m e n t >  
 < x s d : e l e m e n t   n a m e = " O p e n _ x 0 0 2 0 _ w i t h _ x 0 0 2 0 _ S e c l o r e "   m a : i n d e x = " 2 2 "   n i l l a b l e = " t r u e "   m a : d i s p l a y N a m e = " O p e n   w i t h   S e c l o r e "   m a : h i d d e n = " t r u e "   m a : i n t e r n a l N a m e = " O p e n _ x 0 0 2 0 _ w i t h _ x 0 0 2 0 _ S e c l o r e " >  
 < x s d : s i m p l e T y p e >  
 < x s d : r e s t r i c t i o n   b a s e = " d m s : T e x t " / >  
 < / x s d : s i m p l e T y p e >  
 < / x s d : e l e m e n t >  
 < x s d : e l e m e n t   n a m e = " M e d i a S e r v i c e L o c a t i o n "   m a : i n d e x = " 2 3 "   n i l l a b l e = " t r u e "   m a : d i s p l a y N a m e = " L o c a t i o n "   m a : i n t e r n a l N a m e = " M e d i a S e r v i c e L o c a t i o n "   m a : r e a d O n l y = " t r u e " >  
 < x s d : s i m p l e T y p e >  
 < x s d : r e s t r i c t i o n   b a s e = " d m s : T e x t " / >  
 < / x s d : s i m p l e T y p e >  
 < / x s d : e l e m e n t >  
 < x s d : e l e m e n t   n a m e = " M e d i a L e n g t h I n S e c o n d s "   m a : i n d e x = " 2 4 "   n i l l a b l e = " t r u e "   m a : d i s p l a y N a m e = " M e d i a L e n g t h I n S e c o n d s "   m a : h i d d e n = " t r u e "   m a : i n t e r n a l N a m e = " M e d i a L e n g t h I n S e c o n d s "   m a : r e a d O n l y = " t r u e " >  
 < x s d : s i m p l e T y p e >  
 < x s d : r e s t r i c t i o n   b a s e = " d m s : U n k n o w n " / >  
 < / x s d : s i m p l e T y p e >  
 < / x s d : e l e m e n t >  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3 8 c 7 b d 7 1 - 0 d e 2 - 4 5 0 a - 8 d 3 d - 7 8 c 5 3 3 4 3 8 3 f 5 "   m a : t e r m S e t I d = " 0 9 8 1 4 c d 3 - 5 6 8 e - f e 9 0 - 9 8 1 4 - 8 d 6 2 1 f f 8 f b 8 4 "   m a : a n c h o r I d = " f b a 5 4 f b 3 - c 3 e 1 - f e 8 1 - a 7 7 6 - c a 4 b 6 9 1 4 8 c 4 d "   m a : o p e n = " t r u e "   m a : i s K e y w o r d = " f a l s e " >  
 < x s d : c o m p l e x T y p e >  
 < x s d : s e q u e n c e >  
 < x s d : e l e m e n t   r e f = " p c : T e r m s "   m i n O c c u r s = " 0 "   m a x O c c u r s = " 1 " > < / x s d : e l e m e n t >  
 < / x s d : s e q u e n c e >  
 < / x s d : c o m p l e x T y p e >  
 < / x s d : e l e m e n t >  
 < x s d : e l e m e n t   n a m e = " M e d i a S e r v i c e O b j e c t D e t e c t o r V e r s i o n s "   m a : i n d e x = " 2 8 "   n i l l a b l e = " t r u e "   m a : d i s p l a y N a m e = " M e d i a S e r v i c e O b j e c t D e t e c t o r V e r s i o n s "   m a : h i d d e n = " t r u e "   m a : i n d e x e d = " t r u e "   m a : i n t e r n a l N a m e = " M e d i a S e r v i c e O b j e c t D e t e c t o r V e r s i o n s "   m a : r e a d O n l y = " t r u e " >  
 < x s d : s i m p l e T y p e >  
 < x s d : r e s t r i c t i o n   b a s e = " d m s : T e x t " / >  
 < / x s d : s i m p l e T y p e >  
 < / x s d : e l e m e n t >  
 < x s d : e l e m e n t   n a m e = " M e d i a S e r v i c e S e a r c h P r o p e r t i e s "   m a : i n d e x = " 2 9 "   n i l l a b l e = " t r u e "   m a : d i s p l a y N a m e = " M e d i a S e r v i c e S e a r c h P r o p e r t i e s "   m a : h i d d e n = " t r u e "   m a : i n t e r n a l N a m e = " M e d i a S e r v i c e S e a r c h P r o p e r t i e s "   m a : r e a d O n l y = " t r u e " >  
 < x s d : s i m p l e T y p e >  
 < x s d : r e s t r i c t i o n   b a s e = " d m s : N o t e " / >  
 < / x s d : s i m p l e T y p e >  
 < / x s d : e l e m e n t >  
 < / x s d : s c h e m a >  
 < x s d : s c h e m a   t a r g e t N a m e s p a c e = " h t t p : / / s c h e m a s . o p e n x m l f o r m a t s . o r g / p a c k a g e / 2 0 0 6 / m e t a d a t a / c o r e - p r o p e r t i e s "   e l e m e n t F o r m D e f a u l t = " q u a l i f i e d "   a t t r i b u t e F o r m D e f a u l t = " u n q u a l i f i e d "   b l o c k D e f a u l t = " # a l l "   x m l n s = " h t t p : / / s c h e m a s . o p e n x m l f o r m a t s . o r g / p a c k a g e / 2 0 0 6 / m e t a d a t a / c o r e - p r o p e r t i e s "   x m l n s : x s d = " h t t p : / / w w w . w 3 . o r g / 2 0 0 1 / X M L S c h e m a "   x m l n s : x s i = " h t t p : / / w w w . w 3 . o r g / 2 0 0 1 / X M L S c h e m a - i n s t a n c e "   x m l n s : d c = " h t t p : / / p u r l . o r g / d c / e l e m e n t s / 1 . 1 / "   x m l n s : d c t e r m s = " h t t p : / / p u r l . o r g / d c / t e r m s / "   x m l n s : o d o c = " h t t p : / / s c h e m a s . m i c r o s o f t . c o m / i n t e r n a l / o b d " >  
 < x s d : i m p o r t   n a m e s p a c e = " h t t p : / / p u r l . o r g / d c / e l e m e n t s / 1 . 1 / "   s c h e m a L o c a t i o n = " h t t p : / / d u b l i n c o r e . o r g / s c h e m a s / x m l s / q d c / 2 0 0 3 / 0 4 / 0 2 / d c . x s d " / >  
 < x s d : i m p o r t   n a m e s p a c e = " h t t p : / / p u r l . o r g / d c / t e r m s / "   s c h e m a L o c a t i o n = " h t t p : / / d u b l i n c o r e . o r g / s c h e m a s / x m l s / q d c / 2 0 0 3 / 0 4 / 0 2 / d c t e r m s . x s d " / >  
 < x s d : e l e m e n t   n a m e = " c o r e P r o p e r t i e s "   t y p e = " C T _ c o r e P r o p e r t i e s " / >  
 < x s d : c o m p l e x T y p e   n a m e = " C T _ c o r e P r o p e r t i e s " >  
 < x s d : a l l >  
 < x s d : e l e m e n t   r e f = " d c : c r e a t o r "   m i n O c c u r s = " 0 "   m a x O c c u r s = " 1 " / >  
 < x s d : e l e m e n t   r e f = " d c t e r m s : c r e a t e d "   m i n O c c u r s = " 0 "   m a x O c c u r s = " 1 " / >  
 < x s d : e l e m e n t   r e f = " d c : i d e n t i f i e r "   m i n O c c u r s = " 0 "   m a x O c c u r s = " 1 " / >  
 < x s d : e l e m e n t   n a m e = " c o n t e n t T y p e "   m i n O c c u r s = " 0 "   m a x O c c u r s = " 1 "   t y p e = " x s d : s t r i n g "   m a : i n d e x = " 0 "   m a : d i s p l a y N a m e = " C o n t e n t   T y p e " / >  
 < x s d : e l e m e n t   r e f = " d c : t i t l e "   m i n O c c u r s = " 0 "   m a x O c c u r s = " 1 "   m a : i n d e x = " 4 "   m a : d i s p l a y N a m e = " T i t l e " / >  
 < x s d : e l e m e n t   r e f = " d c : s u b j e c t "   m i n O c c u r s = " 0 "   m a x O c c u r s = " 1 " / >  
 < x s d : e l e m e n t   r e f = " d c : d e s c r i p t i o n "   m i n O c c u r s = " 0 "   m a x O c c u r s = " 1 " / >  
 < x s d : e l e m e n t   n a m e = " k e y w o r d s "   m i n O c c u r s = " 0 "   m a x O c c u r s = " 1 "   t y p e = " x s d : s t r i n g " / >  
 < x s d : e l e m e n t   r e f = " d c : l a n g u a g e "   m i n O c c u r s = " 0 "   m a x O c c u r s = " 1 " / >  
 < x s d : e l e m e n t   n a m e = " c a t e g o r y "   m i n O c c u r s = " 0 "   m a x O c c u r s = " 1 "   t y p e = " x s d : s t r i n g " / >  
 < x s d : e l e m e n t   n a m e = " v e r s i o n "   m i n O c c u r s = " 0 "   m a x O c c u r s = " 1 "   t y p e = " x s d : s t r i n g " / >  
 < x s d : e l e m e n t   n a m e = " r e v i s i o n "   m i n O c c u r s = " 0 "   m a x O c c u r s = " 1 "   t y p e = " x s d : s t r i n g " >  
 < x s d : a n n o t a t i o n >  
 < x s d : d o c u m e n t a t i o n >  
                                                 T h i s   v a l u e   i n d i c a t e s   t h e   n u m b e r   o f   s a v e s   o r   r e v i s i o n s .   T h e   a p p l i c a t i o n   i s   r e s p o n s i b l e   f o r   u p d a t i n g   t h i s   v a l u e   a f t e r   e a c h   r e v i s i o n .  
                                         < / x s d : d o c u m e n t a t i o n >  
 < / x s d : a n n o t a t i o n >  
 < / x s d : e l e m e n t >  
 < x s d : e l e m e n t   n a m e = " l a s t M o d i f i e d B y "   m i n O c c u r s = " 0 "   m a x O c c u r s = " 1 "   t y p e = " x s d : s t r i n g " / >  
 < x s d : e l e m e n t   r e f = " d c t e r m s : m o d i f i e d "   m i n O c c u r s = " 0 "   m a x O c c u r s = " 1 " / >  
 < x s d : e l e m e n t   n a m e = " c o n t e n t S t a t u s "   m i n O c c u r s = " 0 "   m a x O c c u r s = " 1 "   t y p e = " x s d : s t r i n g " / >  
 < / x s d : a l l >  
 < / x s d : c o m p l e x T y p e >  
 < / x s d : s c h e m a >  
 < x s : s c h e m a   t a r g e t N a m e s p a c e = " h t t p : / / s c h e m a s . m i c r o s o f t . c o m / o f f i c e / i n f o p a t h / 2 0 0 7 / P a r t n e r C o n t r o l s "   e l e m e n t F o r m D e f a u l t = " q u a l i f i e d "   a t t r i b u t e F o r m D e f a u l t = " u n q u a l i f i e d "   x m l n s : p c = " h t t p : / / s c h e m a s . m i c r o s o f t . c o m / o f f i c e / i n f o p a t h / 2 0 0 7 / P a r t n e r C o n t r o l s "   x m l n s : x s = " h t t p : / / w w w . w 3 . o r g / 2 0 0 1 / X M L S c h e m a " >  
 < x s : e l e m e n t   n a m e = " P e r s o n " >  
 < x s : c o m p l e x T y p e >  
 < x s : s e q u e n c e >  
 < x s : e l e m e n t   r e f = " p c : D i s p l a y N a m e "   m i n O c c u r s = " 0 " > < / x s : e l e m e n t >  
 < x s : e l e m e n t   r e f = " p c : A c c o u n t I d "   m i n O c c u r s = " 0 " > < / x s : e l e m e n t >  
 < x s : e l e m e n t   r e f = " p c : A c c o u n t T y p e "   m i n O c c u r s = " 0 " > < / x s : e l e m e n t >  
 < / x s : s e q u e n c e >  
 < / x s : c o m p l e x T y p e >  
 < / x s : e l e m e n t >  
 < x s : e l e m e n t   n a m e = " D i s p l a y N a m e "   t y p e = " x s : s t r i n g " > < / x s : e l e m e n t >  
 < x s : e l e m e n t   n a m e = " A c c o u n t I d "   t y p e = " x s : s t r i n g " > < / x s : e l e m e n t >  
 < x s : e l e m e n t   n a m e = " A c c o u n t T y p e "   t y p e = " x s : s t r i n g " > < / x s : e l e m e n t >  
 < x s : e l e m e n t   n a m e = " B D C A s s o c i a t e d E n t i t y " >  
 < x s : c o m p l e x T y p e >  
 < x s : s e q u e n c e >  
 < x s : e l e m e n t   r e f = " p c : B D C E n t i t y "   m i n O c c u r s = " 0 "   m a x O c c u r s = " u n b o u n d e d " > < / x s : e l e m e n t >  
 < / x s : s e q u e n c e >  
 < x s : a t t r i b u t e   r e f = " p c : E n t i t y N a m e s p a c e " > < / x s : a t t r i b u t e >  
 < x s : a t t r i b u t e   r e f = " p c : E n t i t y N a m e " > < / x s : a t t r i b u t e >  
 < x s : a t t r i b u t e   r e f = " p c : S y s t e m I n s t a n c e N a m e " > < / x s : a t t r i b u t e >  
 < x s : a t t r i b u t e   r e f = " p c : A s s o c i a t i o n N a m e " > < / x s : a t t r i b u t e >  
 < / x s : c o m p l e x T y p e >  
 < / x s : e l e m e n t >  
 < x s : a t t r i b u t e   n a m e = " E n t i t y N a m e s p a c e "   t y p e = " x s : s t r i n g " > < / x s : a t t r i b u t e >  
 < x s : a t t r i b u t e   n a m e = " E n t i t y N a m e "   t y p e = " x s : s t r i n g " > < / x s : a t t r i b u t e >  
 < x s : a t t r i b u t e   n a m e = " S y s t e m I n s t a n c e N a m e "   t y p e = " x s : s t r i n g " > < / x s : a t t r i b u t e >  
 < x s : a t t r i b u t e   n a m e = " A s s o c i a t i o n N a m e "   t y p e = " x s : s t r i n g " > < / x s : a t t r i b u t e >  
 < x s : e l e m e n t   n a m e = " B D C E n t i t y " >  
 < x s : c o m p l e x T y p e >  
 < x s : s e q u e n c e >  
 < x s : e l e m e n t   r e f = " p c : E n t i t y D i s p l a y N a m e "   m i n O c c u r s = " 0 " > < / x s : e l e m e n t >  
 < x s : e l e m e n t   r e f = " p c : E n t i t y I n s t a n c e R e f e r e n c e "   m i n O c c u r s = " 0 " > < / x s : e l e m e n t >  
 < x s : e l e m e n t   r e f = " p c : E n t i t y I d 1 "   m i n O c c u r s = " 0 " > < / x s : e l e m e n t >  
 < x s : e l e m e n t   r e f = " p c : E n t i t y I d 2 "   m i n O c c u r s = " 0 " > < / x s : e l e m e n t >  
 < x s : e l e m e n t   r e f = " p c : E n t i t y I d 3 "   m i n O c c u r s = " 0 " > < / x s : e l e m e n t >  
 < x s : e l e m e n t   r e f = " p c : E n t i t y I d 4 "   m i n O c c u r s = " 0 " > < / x s : e l e m e n t >  
 < x s : e l e m e n t   r e f = " p c : E n t i t y I d 5 "   m i n O c c u r s = " 0 " > < / x s : e l e m e n t >  
 < / x s : s e q u e n c e >  
 < / x s : c o m p l e x T y p e >  
 < / x s : e l e m e n t >  
 < x s : e l e m e n t   n a m e = " E n t i t y D i s p l a y N a m e "   t y p e = " x s : s t r i n g " > < / x s : e l e m e n t >  
 < x s : e l e m e n t   n a m e = " E n t i t y I n s t a n c e R e f e r e n c e "   t y p e = " x s : s t r i n g " > < / x s : e l e m e n t >  
 < x s : e l e m e n t   n a m e = " E n t i t y I d 1 "   t y p e = " x s : s t r i n g " > < / x s : e l e m e n t >  
 < x s : e l e m e n t   n a m e = " E n t i t y I d 2 "   t y p e = " x s : s t r i n g " > < / x s : e l e m e n t >  
 < x s : e l e m e n t   n a m e = " E n t i t y I d 3 "   t y p e = " x s : s t r i n g " > < / x s : e l e m e n t >  
 < x s : e l e m e n t   n a m e = " E n t i t y I d 4 "   t y p e = " x s : s t r i n g " > < / x s : e l e m e n t >  
 < x s : e l e m e n t   n a m e = " E n t i t y I d 5 "   t y p e = " x s : s t r i n g " > < / x s : e l e m e n t >  
 < x s : e l e m e n t   n a m e = " T e r m s " >  
 < x s : c o m p l e x T y p e >  
 < x s : s e q u e n c e >  
 < x s : e l e m e n t   r e f = " p c : T e r m I n f o "   m i n O c c u r s = " 0 "   m a x O c c u r s = " u n b o u n d e d " > < / x s : e l e m e n t >  
 < / x s : s e q u e n c e >  
 < / x s : c o m p l e x T y p e >  
 < / x s : e l e m e n t >  
 < x s : e l e m e n t   n a m e = " T e r m I n f o " >  
 < x s : c o m p l e x T y p e >  
 < x s : s e q u e n c e >  
 < x s : e l e m e n t   r e f = " p c : T e r m N a m e "   m i n O c c u r s = " 0 " > < / x s : e l e m e n t >  
 < x s : e l e m e n t   r e f = " p c : T e r m I d "   m i n O c c u r s = " 0 " > < / x s : e l e m e n t >  
 < / x s : s e q u e n c e >  
 < / x s : c o m p l e x T y p e >  
 < / x s : e l e m e n t >  
 < x s : e l e m e n t   n a m e = " T e r m N a m e "   t y p e = " x s : s t r i n g " > < / x s : e l e m e n t >  
 < x s : e l e m e n t   n a m e = " T e r m I d "   t y p e = " x s : s t r i n g " > < / x s : e l e m e n t >  
 < / x s : s c h e m a >  
 < / c t : c o n t e n t T y p e S c h e m a > 
</file>

<file path=customXml/itemProps6.xml><?xml version="1.0" encoding="utf-8"?>
<ds:datastoreItem xmlns:ds="http://schemas.openxmlformats.org/officeDocument/2006/customXml" ds:itemID="{22005270-5E8F-4E9A-BBEC-F0CAA985FAF6}">
  <ds:schemaRefs/>
</ds:datastoreItem>
</file>

<file path=customXml/itemProps7.xml><?xml version="1.0" encoding="utf-8"?>
<ds:datastoreItem xmlns:ds="http://schemas.openxmlformats.org/officeDocument/2006/customXml" ds:itemID="{F273C403-334B-46FF-AAA8-2D4EF0DC30B9}">
  <ds:schemaRefs/>
</ds:datastoreItem>
</file>

<file path=customXml/itemProps8.xml><?xml version="1.0" encoding="utf-8"?>
<ds:datastoreItem xmlns:ds="http://schemas.openxmlformats.org/officeDocument/2006/customXml" ds:itemID="{AF205138-6D74-4817-81C4-2C3E87221D37}">
  <ds:schemaRefs/>
</ds:datastoreItem>
</file>

<file path=customXml/itemProps9.xml><?xml version="1.0" encoding="utf-8"?>
<ds:datastoreItem xmlns:ds="http://schemas.openxmlformats.org/officeDocument/2006/customXml" ds:itemID="{0F08E3CA-634D-4405-8ABA-C8BCA01601C5}">
  <ds:schemaRefs/>
</ds:datastoreItem>
</file>

<file path=docProps/app.xml><?xml version="1.0" encoding="utf-8"?>
<Properties xmlns="http://schemas.openxmlformats.org/officeDocument/2006/extended-properties" xmlns:vt="http://schemas.openxmlformats.org/officeDocument/2006/docPropsVTypes">
  <TotalTime>0</TotalTime>
  <Words>17074</Words>
  <Application>WPS 演示</Application>
  <PresentationFormat>自定义</PresentationFormat>
  <Paragraphs>661</Paragraphs>
  <Slides>20</Slides>
  <Notes>20</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20</vt:i4>
      </vt:variant>
    </vt:vector>
  </HeadingPairs>
  <TitlesOfParts>
    <vt:vector size="37" baseType="lpstr">
      <vt:lpstr>Arial</vt:lpstr>
      <vt:lpstr>宋体</vt:lpstr>
      <vt:lpstr>Wingdings</vt:lpstr>
      <vt:lpstr>等线</vt:lpstr>
      <vt:lpstr>微软雅黑</vt:lpstr>
      <vt:lpstr>等线 Light</vt:lpstr>
      <vt:lpstr>Calibri</vt:lpstr>
      <vt:lpstr>Calibri Light</vt:lpstr>
      <vt:lpstr>Arial</vt:lpstr>
      <vt:lpstr>黑体</vt:lpstr>
      <vt:lpstr>Times New Roman</vt:lpstr>
      <vt:lpstr>Arial Unicode MS</vt:lpstr>
      <vt:lpstr>Arial Unicode MS</vt:lpstr>
      <vt:lpstr>iekie jianheiti</vt:lpstr>
      <vt:lpstr>Yu Gothic</vt:lpstr>
      <vt:lpstr>Office 主题​​</vt:lpstr>
      <vt:lpstr>3_Office 主题​​</vt:lpstr>
      <vt:lpstr>Generation IV Nuclear Power Plant  Construction, Operation and Maintenance of HTR-PM</vt:lpstr>
      <vt:lpstr>PowerPoint 演示文稿</vt:lpstr>
      <vt:lpstr>PowerPoint 演示文稿</vt:lpstr>
      <vt:lpstr>PowerPoint 演示文稿</vt:lpstr>
      <vt:lpstr>PART 1  Inherent Safety of HTR-PM Nuclear Power Plant</vt:lpstr>
      <vt:lpstr>PowerPoint 演示文稿</vt:lpstr>
      <vt:lpstr>PowerPoint 演示文稿</vt:lpstr>
      <vt:lpstr>PART 2  Construction of HTR-PM Nuclear Power Plant</vt:lpstr>
      <vt:lpstr>PowerPoint 演示文稿</vt:lpstr>
      <vt:lpstr>PowerPoint 演示文稿</vt:lpstr>
      <vt:lpstr>PowerPoint 演示文稿</vt:lpstr>
      <vt:lpstr>PowerPoint 演示文稿</vt:lpstr>
      <vt:lpstr>PowerPoint 演示文稿</vt:lpstr>
      <vt:lpstr>PART 3  O&amp;M of HTR-PM Nuclear Power Plants</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潘鲁汉</dc:creator>
  <cp:lastModifiedBy>XY-Z</cp:lastModifiedBy>
  <cp:revision>982</cp:revision>
  <cp:lastPrinted>2023-06-14T15:10:00Z</cp:lastPrinted>
  <dcterms:created xsi:type="dcterms:W3CDTF">2022-10-30T13:14:00Z</dcterms:created>
  <dcterms:modified xsi:type="dcterms:W3CDTF">2024-04-14T02:07:40Z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2052-12.1.0.16729</vt:lpwstr>
  </property>
  <property fmtid="{D5CDD505-2E9C-101B-9397-08002B2CF9AE}" pid="3" name="ICV">
    <vt:lpwstr>636C9129226C4F1BAA858756B55F67EE_12</vt:lpwstr>
  </property>
  <property fmtid="{D5CDD505-2E9C-101B-9397-08002B2CF9AE}" pid="4" name="ContentTypeId">
    <vt:lpwstr>0x010100B420CBFCE6CB7B43AE1751FC3DDBB36B</vt:lpwstr>
  </property>
  <property fmtid="{D5CDD505-2E9C-101B-9397-08002B2CF9AE}" pid="5" name="MediaServiceImageTags">
    <vt:lpwstr/>
  </property>
</Properties>
</file>