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145705951" r:id="rId6"/>
    <p:sldId id="299" r:id="rId7"/>
    <p:sldId id="298" r:id="rId8"/>
    <p:sldId id="1369" r:id="rId9"/>
    <p:sldId id="2145705952" r:id="rId10"/>
    <p:sldId id="258" r:id="rId11"/>
    <p:sldId id="2145705955" r:id="rId12"/>
    <p:sldId id="2145705957" r:id="rId13"/>
    <p:sldId id="259" r:id="rId14"/>
    <p:sldId id="260" r:id="rId15"/>
    <p:sldId id="2145705953" r:id="rId16"/>
    <p:sldId id="2145705954" r:id="rId17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3C7402-FD11-C3D6-459D-C9C5113F2E02}" name="ALI, Selma" initials="AS" userId="S::Se.Ali@iaea.org::bd504fea-7a67-4604-b04e-9df1be9980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BE153-5AC7-4ECE-A485-AA89D75F03C5}" v="20" dt="2024-04-11T14:55:00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7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305C45-96FC-4C33-925F-FC2A35364982}" type="doc">
      <dgm:prSet loTypeId="urn:microsoft.com/office/officeart/2005/8/layout/vList3" loCatId="picture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025315BF-CA9F-4641-813C-3C8246569587}">
      <dgm:prSet phldrT="[Text]" custT="1"/>
      <dgm:spPr/>
      <dgm:t>
        <a:bodyPr/>
        <a:lstStyle/>
        <a:p>
          <a:r>
            <a:rPr lang="en-US" sz="1600" b="1" i="0" dirty="0"/>
            <a:t>The Fundamental safety objective is to protect people and the environment from the harmful effects of ionizing radiation.</a:t>
          </a:r>
          <a:endParaRPr lang="en-GB" sz="1600" b="1" i="0" dirty="0"/>
        </a:p>
      </dgm:t>
    </dgm:pt>
    <dgm:pt modelId="{9B168073-AE1F-4498-883B-2BD7A207D48D}" type="parTrans" cxnId="{B5C67C57-27A0-4415-BF16-D71DE1F15BCC}">
      <dgm:prSet/>
      <dgm:spPr/>
      <dgm:t>
        <a:bodyPr/>
        <a:lstStyle/>
        <a:p>
          <a:endParaRPr lang="en-GB"/>
        </a:p>
      </dgm:t>
    </dgm:pt>
    <dgm:pt modelId="{CD44680D-BED0-476D-AF9F-7D0DE29BC7F3}" type="sibTrans" cxnId="{B5C67C57-27A0-4415-BF16-D71DE1F15BCC}">
      <dgm:prSet/>
      <dgm:spPr/>
      <dgm:t>
        <a:bodyPr/>
        <a:lstStyle/>
        <a:p>
          <a:endParaRPr lang="en-GB"/>
        </a:p>
      </dgm:t>
    </dgm:pt>
    <dgm:pt modelId="{07F0EF44-EDE6-4499-9753-A9A209B58D06}" type="pres">
      <dgm:prSet presAssocID="{94305C45-96FC-4C33-925F-FC2A35364982}" presName="linearFlow" presStyleCnt="0">
        <dgm:presLayoutVars>
          <dgm:dir/>
          <dgm:resizeHandles val="exact"/>
        </dgm:presLayoutVars>
      </dgm:prSet>
      <dgm:spPr/>
    </dgm:pt>
    <dgm:pt modelId="{0F4F3D6B-2ED7-44D7-9E43-93C6173ABC56}" type="pres">
      <dgm:prSet presAssocID="{025315BF-CA9F-4641-813C-3C8246569587}" presName="composite" presStyleCnt="0"/>
      <dgm:spPr/>
    </dgm:pt>
    <dgm:pt modelId="{E88B15B8-5001-48D5-93A5-0A9188EA28CF}" type="pres">
      <dgm:prSet presAssocID="{025315BF-CA9F-4641-813C-3C8246569587}" presName="imgShp" presStyleLbl="fgImgPlace1" presStyleIdx="0" presStyleCnt="1"/>
      <dgm:spPr/>
    </dgm:pt>
    <dgm:pt modelId="{A6C1FFC9-FDD7-45B8-95B0-86EA6B1D4ADC}" type="pres">
      <dgm:prSet presAssocID="{025315BF-CA9F-4641-813C-3C8246569587}" presName="txShp" presStyleLbl="node1" presStyleIdx="0" presStyleCnt="1">
        <dgm:presLayoutVars>
          <dgm:bulletEnabled val="1"/>
        </dgm:presLayoutVars>
      </dgm:prSet>
      <dgm:spPr/>
    </dgm:pt>
  </dgm:ptLst>
  <dgm:cxnLst>
    <dgm:cxn modelId="{DDC2662D-8961-4D1E-B9F4-B29D21E6B64F}" type="presOf" srcId="{94305C45-96FC-4C33-925F-FC2A35364982}" destId="{07F0EF44-EDE6-4499-9753-A9A209B58D06}" srcOrd="0" destOrd="0" presId="urn:microsoft.com/office/officeart/2005/8/layout/vList3"/>
    <dgm:cxn modelId="{B5C67C57-27A0-4415-BF16-D71DE1F15BCC}" srcId="{94305C45-96FC-4C33-925F-FC2A35364982}" destId="{025315BF-CA9F-4641-813C-3C8246569587}" srcOrd="0" destOrd="0" parTransId="{9B168073-AE1F-4498-883B-2BD7A207D48D}" sibTransId="{CD44680D-BED0-476D-AF9F-7D0DE29BC7F3}"/>
    <dgm:cxn modelId="{3A085AC8-813F-486B-A523-CCDE50A2FABB}" type="presOf" srcId="{025315BF-CA9F-4641-813C-3C8246569587}" destId="{A6C1FFC9-FDD7-45B8-95B0-86EA6B1D4ADC}" srcOrd="0" destOrd="0" presId="urn:microsoft.com/office/officeart/2005/8/layout/vList3"/>
    <dgm:cxn modelId="{A0EC76B1-1FFD-42B5-9A77-6EEAC92B83AE}" type="presParOf" srcId="{07F0EF44-EDE6-4499-9753-A9A209B58D06}" destId="{0F4F3D6B-2ED7-44D7-9E43-93C6173ABC56}" srcOrd="0" destOrd="0" presId="urn:microsoft.com/office/officeart/2005/8/layout/vList3"/>
    <dgm:cxn modelId="{24D71119-4F9A-44CB-8942-05B97949ADEF}" type="presParOf" srcId="{0F4F3D6B-2ED7-44D7-9E43-93C6173ABC56}" destId="{E88B15B8-5001-48D5-93A5-0A9188EA28CF}" srcOrd="0" destOrd="0" presId="urn:microsoft.com/office/officeart/2005/8/layout/vList3"/>
    <dgm:cxn modelId="{ECD2086E-6897-48B7-87EF-FB61C3589177}" type="presParOf" srcId="{0F4F3D6B-2ED7-44D7-9E43-93C6173ABC56}" destId="{A6C1FFC9-FDD7-45B8-95B0-86EA6B1D4AD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415A82-A981-4ED0-8900-C0649E1FC0B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686406-1F81-410B-8432-60B372AD73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IAEA will continue supporting Member States in </a:t>
          </a:r>
          <a:r>
            <a:rPr lang="en-US" b="1" dirty="0"/>
            <a:t>enhancing operational safety of NPPs </a:t>
          </a:r>
          <a:r>
            <a:rPr lang="en-US" dirty="0"/>
            <a:t>via providence of </a:t>
          </a:r>
          <a:r>
            <a:rPr lang="en-US" b="1" dirty="0"/>
            <a:t>peer reviews, safety standards and capacity building activities.</a:t>
          </a:r>
          <a:endParaRPr lang="en-US" dirty="0"/>
        </a:p>
      </dgm:t>
    </dgm:pt>
    <dgm:pt modelId="{5684C929-B991-4FDB-970F-A34366749E25}" type="parTrans" cxnId="{1C96DFD4-9FB9-4442-9BF1-9448E154D5CB}">
      <dgm:prSet/>
      <dgm:spPr/>
      <dgm:t>
        <a:bodyPr/>
        <a:lstStyle/>
        <a:p>
          <a:endParaRPr lang="en-US"/>
        </a:p>
      </dgm:t>
    </dgm:pt>
    <dgm:pt modelId="{FA03C4CB-B601-4794-9649-AAE21E98A549}" type="sibTrans" cxnId="{1C96DFD4-9FB9-4442-9BF1-9448E154D5C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1F3D84-4DC8-49FB-9A93-9AB294F221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Agency will also continue </a:t>
          </a:r>
          <a:r>
            <a:rPr lang="en-US" b="1" dirty="0"/>
            <a:t>assisting Member States </a:t>
          </a:r>
          <a:r>
            <a:rPr lang="en-US" dirty="0"/>
            <a:t>planning to operate their NPPs beyond its’ design life, through activities such as the </a:t>
          </a:r>
          <a:r>
            <a:rPr lang="en-US" b="1" dirty="0"/>
            <a:t>SALTO peer review service.</a:t>
          </a:r>
        </a:p>
      </dgm:t>
    </dgm:pt>
    <dgm:pt modelId="{01F7A810-75CE-4C42-B6AA-5EF8E41A2ABF}" type="parTrans" cxnId="{0ED1D49E-7400-4862-8D37-2B3301444962}">
      <dgm:prSet/>
      <dgm:spPr/>
      <dgm:t>
        <a:bodyPr/>
        <a:lstStyle/>
        <a:p>
          <a:endParaRPr lang="en-US"/>
        </a:p>
      </dgm:t>
    </dgm:pt>
    <dgm:pt modelId="{19B01825-D627-419D-94D5-85F04AF24726}" type="sibTrans" cxnId="{0ED1D49E-7400-4862-8D37-2B330144496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D7B8475-A492-43CE-A9B6-568469381E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IAEA is fully committed to </a:t>
          </a:r>
          <a:r>
            <a:rPr lang="en-GB" b="1"/>
            <a:t>enabling the effective, safe and secure global deployment of advanced nuclear reactors</a:t>
          </a:r>
          <a:r>
            <a:rPr lang="en-GB"/>
            <a:t>.</a:t>
          </a:r>
          <a:endParaRPr lang="en-US"/>
        </a:p>
      </dgm:t>
    </dgm:pt>
    <dgm:pt modelId="{D2F593F8-6C3B-4612-93B5-6CF5BD90C754}" type="parTrans" cxnId="{C93435F2-6FBF-46B3-82FA-501F88006A36}">
      <dgm:prSet/>
      <dgm:spPr/>
      <dgm:t>
        <a:bodyPr/>
        <a:lstStyle/>
        <a:p>
          <a:endParaRPr lang="en-US"/>
        </a:p>
      </dgm:t>
    </dgm:pt>
    <dgm:pt modelId="{E9A37183-C047-44D9-BFE6-828B11E4E4CF}" type="sibTrans" cxnId="{C93435F2-6FBF-46B3-82FA-501F88006A3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423605-E97E-41D8-9184-E99B796DB6B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The Agency </a:t>
          </a:r>
          <a:r>
            <a:rPr lang="en-GB" b="1" dirty="0"/>
            <a:t>encourages Member States to share their operating experience via the Incident Reporting System</a:t>
          </a:r>
          <a:r>
            <a:rPr lang="en-GB" dirty="0"/>
            <a:t>, in order to enhance the global operational safety of NPPs.</a:t>
          </a:r>
          <a:endParaRPr lang="en-US" dirty="0"/>
        </a:p>
      </dgm:t>
    </dgm:pt>
    <dgm:pt modelId="{D316CEBB-58BD-405A-A8FB-C118C5819AB5}" type="parTrans" cxnId="{C26691C7-943F-4AE3-A0D6-32B3B3547C13}">
      <dgm:prSet/>
      <dgm:spPr/>
      <dgm:t>
        <a:bodyPr/>
        <a:lstStyle/>
        <a:p>
          <a:endParaRPr lang="en-US"/>
        </a:p>
      </dgm:t>
    </dgm:pt>
    <dgm:pt modelId="{47655771-E4A0-4730-8610-2B2ACCFBB8C9}" type="sibTrans" cxnId="{C26691C7-943F-4AE3-A0D6-32B3B3547C13}">
      <dgm:prSet/>
      <dgm:spPr/>
      <dgm:t>
        <a:bodyPr/>
        <a:lstStyle/>
        <a:p>
          <a:endParaRPr lang="en-US"/>
        </a:p>
      </dgm:t>
    </dgm:pt>
    <dgm:pt modelId="{9AD1C618-A8A1-40C2-B231-8FB0C93DF112}" type="pres">
      <dgm:prSet presAssocID="{E9415A82-A981-4ED0-8900-C0649E1FC0B4}" presName="root" presStyleCnt="0">
        <dgm:presLayoutVars>
          <dgm:dir/>
          <dgm:resizeHandles val="exact"/>
        </dgm:presLayoutVars>
      </dgm:prSet>
      <dgm:spPr/>
    </dgm:pt>
    <dgm:pt modelId="{3591CA59-06A1-4466-9164-C339DA5CBDA6}" type="pres">
      <dgm:prSet presAssocID="{E9415A82-A981-4ED0-8900-C0649E1FC0B4}" presName="container" presStyleCnt="0">
        <dgm:presLayoutVars>
          <dgm:dir/>
          <dgm:resizeHandles val="exact"/>
        </dgm:presLayoutVars>
      </dgm:prSet>
      <dgm:spPr/>
    </dgm:pt>
    <dgm:pt modelId="{EA6A5A01-A759-42F3-B693-EB5C8BCFDD95}" type="pres">
      <dgm:prSet presAssocID="{63686406-1F81-410B-8432-60B372AD73B2}" presName="compNode" presStyleCnt="0"/>
      <dgm:spPr/>
    </dgm:pt>
    <dgm:pt modelId="{43FD17A6-7C08-44C1-A4B1-4E209774D8B9}" type="pres">
      <dgm:prSet presAssocID="{63686406-1F81-410B-8432-60B372AD73B2}" presName="iconBgRect" presStyleLbl="bgShp" presStyleIdx="0" presStyleCnt="4"/>
      <dgm:spPr/>
    </dgm:pt>
    <dgm:pt modelId="{1E6EC6D3-12FB-4AD3-910F-66E0EB6A3512}" type="pres">
      <dgm:prSet presAssocID="{63686406-1F81-410B-8432-60B372AD73B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ield Tick with solid fill"/>
        </a:ext>
      </dgm:extLst>
    </dgm:pt>
    <dgm:pt modelId="{4F32ED60-CBCA-484D-96CA-EEBF49EE71E3}" type="pres">
      <dgm:prSet presAssocID="{63686406-1F81-410B-8432-60B372AD73B2}" presName="spaceRect" presStyleCnt="0"/>
      <dgm:spPr/>
    </dgm:pt>
    <dgm:pt modelId="{7070E72B-918A-4DD4-8247-0B296F38E0A4}" type="pres">
      <dgm:prSet presAssocID="{63686406-1F81-410B-8432-60B372AD73B2}" presName="textRect" presStyleLbl="revTx" presStyleIdx="0" presStyleCnt="4">
        <dgm:presLayoutVars>
          <dgm:chMax val="1"/>
          <dgm:chPref val="1"/>
        </dgm:presLayoutVars>
      </dgm:prSet>
      <dgm:spPr/>
    </dgm:pt>
    <dgm:pt modelId="{8EA9821B-0F68-4852-8730-F52DCF9375F0}" type="pres">
      <dgm:prSet presAssocID="{FA03C4CB-B601-4794-9649-AAE21E98A549}" presName="sibTrans" presStyleLbl="sibTrans2D1" presStyleIdx="0" presStyleCnt="0"/>
      <dgm:spPr/>
    </dgm:pt>
    <dgm:pt modelId="{A2CFC14C-4993-4E30-BE1A-40A85BA4F8F6}" type="pres">
      <dgm:prSet presAssocID="{8F1F3D84-4DC8-49FB-9A93-9AB294F22183}" presName="compNode" presStyleCnt="0"/>
      <dgm:spPr/>
    </dgm:pt>
    <dgm:pt modelId="{B742091A-C989-4F54-A25F-AAE23D7C4B1C}" type="pres">
      <dgm:prSet presAssocID="{8F1F3D84-4DC8-49FB-9A93-9AB294F22183}" presName="iconBgRect" presStyleLbl="bgShp" presStyleIdx="1" presStyleCnt="4"/>
      <dgm:spPr/>
    </dgm:pt>
    <dgm:pt modelId="{8955C5C8-A583-4E18-B2CC-F3EB11B18EF3}" type="pres">
      <dgm:prSet presAssocID="{8F1F3D84-4DC8-49FB-9A93-9AB294F2218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 with solid fill"/>
        </a:ext>
      </dgm:extLst>
    </dgm:pt>
    <dgm:pt modelId="{DC8D85C8-D4C7-4001-BE6E-E36858FFD78E}" type="pres">
      <dgm:prSet presAssocID="{8F1F3D84-4DC8-49FB-9A93-9AB294F22183}" presName="spaceRect" presStyleCnt="0"/>
      <dgm:spPr/>
    </dgm:pt>
    <dgm:pt modelId="{38888945-3AFC-4306-9636-19528726CE9B}" type="pres">
      <dgm:prSet presAssocID="{8F1F3D84-4DC8-49FB-9A93-9AB294F22183}" presName="textRect" presStyleLbl="revTx" presStyleIdx="1" presStyleCnt="4">
        <dgm:presLayoutVars>
          <dgm:chMax val="1"/>
          <dgm:chPref val="1"/>
        </dgm:presLayoutVars>
      </dgm:prSet>
      <dgm:spPr/>
    </dgm:pt>
    <dgm:pt modelId="{0354573A-DA1C-4AF3-93C6-C34910510C53}" type="pres">
      <dgm:prSet presAssocID="{19B01825-D627-419D-94D5-85F04AF24726}" presName="sibTrans" presStyleLbl="sibTrans2D1" presStyleIdx="0" presStyleCnt="0"/>
      <dgm:spPr/>
    </dgm:pt>
    <dgm:pt modelId="{D6DE8817-95C7-4A32-9158-7FB5FFAFF93D}" type="pres">
      <dgm:prSet presAssocID="{FD7B8475-A492-43CE-A9B6-568469381EE8}" presName="compNode" presStyleCnt="0"/>
      <dgm:spPr/>
    </dgm:pt>
    <dgm:pt modelId="{A9942BA2-9EBC-4C34-893D-C58F387D501E}" type="pres">
      <dgm:prSet presAssocID="{FD7B8475-A492-43CE-A9B6-568469381EE8}" presName="iconBgRect" presStyleLbl="bgShp" presStyleIdx="2" presStyleCnt="4"/>
      <dgm:spPr/>
    </dgm:pt>
    <dgm:pt modelId="{A117AE6B-C3C5-4A72-823A-2370615CC85A}" type="pres">
      <dgm:prSet presAssocID="{FD7B8475-A492-43CE-A9B6-568469381EE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41A7C99C-4FEF-4578-AFB0-DC487487DD53}" type="pres">
      <dgm:prSet presAssocID="{FD7B8475-A492-43CE-A9B6-568469381EE8}" presName="spaceRect" presStyleCnt="0"/>
      <dgm:spPr/>
    </dgm:pt>
    <dgm:pt modelId="{128DE255-BDCE-466C-BA79-B0FFF0BAE33E}" type="pres">
      <dgm:prSet presAssocID="{FD7B8475-A492-43CE-A9B6-568469381EE8}" presName="textRect" presStyleLbl="revTx" presStyleIdx="2" presStyleCnt="4">
        <dgm:presLayoutVars>
          <dgm:chMax val="1"/>
          <dgm:chPref val="1"/>
        </dgm:presLayoutVars>
      </dgm:prSet>
      <dgm:spPr/>
    </dgm:pt>
    <dgm:pt modelId="{6B8FBABF-8977-42B8-9239-B36D3630E7E0}" type="pres">
      <dgm:prSet presAssocID="{E9A37183-C047-44D9-BFE6-828B11E4E4CF}" presName="sibTrans" presStyleLbl="sibTrans2D1" presStyleIdx="0" presStyleCnt="0"/>
      <dgm:spPr/>
    </dgm:pt>
    <dgm:pt modelId="{84DB4600-4A6C-463A-B85E-F7D6BE5BB494}" type="pres">
      <dgm:prSet presAssocID="{D2423605-E97E-41D8-9184-E99B796DB6BD}" presName="compNode" presStyleCnt="0"/>
      <dgm:spPr/>
    </dgm:pt>
    <dgm:pt modelId="{B0EF3ED7-D03C-4207-9022-1BB3248BFDA0}" type="pres">
      <dgm:prSet presAssocID="{D2423605-E97E-41D8-9184-E99B796DB6BD}" presName="iconBgRect" presStyleLbl="bgShp" presStyleIdx="3" presStyleCnt="4"/>
      <dgm:spPr/>
    </dgm:pt>
    <dgm:pt modelId="{FDD453D2-0E01-4348-8E69-FD7DE57F9FA9}" type="pres">
      <dgm:prSet presAssocID="{D2423605-E97E-41D8-9184-E99B796DB6B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e with solid fill"/>
        </a:ext>
      </dgm:extLst>
    </dgm:pt>
    <dgm:pt modelId="{A883C093-D8A0-4F1D-ACE0-0BDC381D2581}" type="pres">
      <dgm:prSet presAssocID="{D2423605-E97E-41D8-9184-E99B796DB6BD}" presName="spaceRect" presStyleCnt="0"/>
      <dgm:spPr/>
    </dgm:pt>
    <dgm:pt modelId="{EC33BFD3-FF0E-4F75-923F-064C5DF5D4AF}" type="pres">
      <dgm:prSet presAssocID="{D2423605-E97E-41D8-9184-E99B796DB6B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30E6A2F-1B88-489A-A496-52C78F2FC4AB}" type="presOf" srcId="{FD7B8475-A492-43CE-A9B6-568469381EE8}" destId="{128DE255-BDCE-466C-BA79-B0FFF0BAE33E}" srcOrd="0" destOrd="0" presId="urn:microsoft.com/office/officeart/2018/2/layout/IconCircleList"/>
    <dgm:cxn modelId="{D4C5E634-DB3F-4425-95E2-0CC78A5D3FC4}" type="presOf" srcId="{E9A37183-C047-44D9-BFE6-828B11E4E4CF}" destId="{6B8FBABF-8977-42B8-9239-B36D3630E7E0}" srcOrd="0" destOrd="0" presId="urn:microsoft.com/office/officeart/2018/2/layout/IconCircleList"/>
    <dgm:cxn modelId="{96601D3B-A33D-4755-8401-881133C20A9E}" type="presOf" srcId="{63686406-1F81-410B-8432-60B372AD73B2}" destId="{7070E72B-918A-4DD4-8247-0B296F38E0A4}" srcOrd="0" destOrd="0" presId="urn:microsoft.com/office/officeart/2018/2/layout/IconCircleList"/>
    <dgm:cxn modelId="{FBB1BA69-DC83-48D0-8FFA-334A8CA47C65}" type="presOf" srcId="{19B01825-D627-419D-94D5-85F04AF24726}" destId="{0354573A-DA1C-4AF3-93C6-C34910510C53}" srcOrd="0" destOrd="0" presId="urn:microsoft.com/office/officeart/2018/2/layout/IconCircleList"/>
    <dgm:cxn modelId="{6F385E6B-0BEA-43D6-9430-C348092A5146}" type="presOf" srcId="{8F1F3D84-4DC8-49FB-9A93-9AB294F22183}" destId="{38888945-3AFC-4306-9636-19528726CE9B}" srcOrd="0" destOrd="0" presId="urn:microsoft.com/office/officeart/2018/2/layout/IconCircleList"/>
    <dgm:cxn modelId="{4B534286-5A7A-4A7C-8035-48883DDF199D}" type="presOf" srcId="{FA03C4CB-B601-4794-9649-AAE21E98A549}" destId="{8EA9821B-0F68-4852-8730-F52DCF9375F0}" srcOrd="0" destOrd="0" presId="urn:microsoft.com/office/officeart/2018/2/layout/IconCircleList"/>
    <dgm:cxn modelId="{1B3CFB8E-CCDC-42A5-9730-D3571C19EB9D}" type="presOf" srcId="{E9415A82-A981-4ED0-8900-C0649E1FC0B4}" destId="{9AD1C618-A8A1-40C2-B231-8FB0C93DF112}" srcOrd="0" destOrd="0" presId="urn:microsoft.com/office/officeart/2018/2/layout/IconCircleList"/>
    <dgm:cxn modelId="{0ED1D49E-7400-4862-8D37-2B3301444962}" srcId="{E9415A82-A981-4ED0-8900-C0649E1FC0B4}" destId="{8F1F3D84-4DC8-49FB-9A93-9AB294F22183}" srcOrd="1" destOrd="0" parTransId="{01F7A810-75CE-4C42-B6AA-5EF8E41A2ABF}" sibTransId="{19B01825-D627-419D-94D5-85F04AF24726}"/>
    <dgm:cxn modelId="{CC5B1DC3-BA5A-4632-91C1-D7579CD89EA7}" type="presOf" srcId="{D2423605-E97E-41D8-9184-E99B796DB6BD}" destId="{EC33BFD3-FF0E-4F75-923F-064C5DF5D4AF}" srcOrd="0" destOrd="0" presId="urn:microsoft.com/office/officeart/2018/2/layout/IconCircleList"/>
    <dgm:cxn modelId="{C26691C7-943F-4AE3-A0D6-32B3B3547C13}" srcId="{E9415A82-A981-4ED0-8900-C0649E1FC0B4}" destId="{D2423605-E97E-41D8-9184-E99B796DB6BD}" srcOrd="3" destOrd="0" parTransId="{D316CEBB-58BD-405A-A8FB-C118C5819AB5}" sibTransId="{47655771-E4A0-4730-8610-2B2ACCFBB8C9}"/>
    <dgm:cxn modelId="{1C96DFD4-9FB9-4442-9BF1-9448E154D5CB}" srcId="{E9415A82-A981-4ED0-8900-C0649E1FC0B4}" destId="{63686406-1F81-410B-8432-60B372AD73B2}" srcOrd="0" destOrd="0" parTransId="{5684C929-B991-4FDB-970F-A34366749E25}" sibTransId="{FA03C4CB-B601-4794-9649-AAE21E98A549}"/>
    <dgm:cxn modelId="{C93435F2-6FBF-46B3-82FA-501F88006A36}" srcId="{E9415A82-A981-4ED0-8900-C0649E1FC0B4}" destId="{FD7B8475-A492-43CE-A9B6-568469381EE8}" srcOrd="2" destOrd="0" parTransId="{D2F593F8-6C3B-4612-93B5-6CF5BD90C754}" sibTransId="{E9A37183-C047-44D9-BFE6-828B11E4E4CF}"/>
    <dgm:cxn modelId="{DECE20FA-BB5B-46F0-8910-626BEF0D6F63}" type="presParOf" srcId="{9AD1C618-A8A1-40C2-B231-8FB0C93DF112}" destId="{3591CA59-06A1-4466-9164-C339DA5CBDA6}" srcOrd="0" destOrd="0" presId="urn:microsoft.com/office/officeart/2018/2/layout/IconCircleList"/>
    <dgm:cxn modelId="{3D7E8B71-C047-418D-9BDE-F051546D1805}" type="presParOf" srcId="{3591CA59-06A1-4466-9164-C339DA5CBDA6}" destId="{EA6A5A01-A759-42F3-B693-EB5C8BCFDD95}" srcOrd="0" destOrd="0" presId="urn:microsoft.com/office/officeart/2018/2/layout/IconCircleList"/>
    <dgm:cxn modelId="{874066A7-E683-4BB0-B1F4-C2A88045BCB1}" type="presParOf" srcId="{EA6A5A01-A759-42F3-B693-EB5C8BCFDD95}" destId="{43FD17A6-7C08-44C1-A4B1-4E209774D8B9}" srcOrd="0" destOrd="0" presId="urn:microsoft.com/office/officeart/2018/2/layout/IconCircleList"/>
    <dgm:cxn modelId="{F3EFFC5B-F22E-48D2-AB35-A6050013EAC7}" type="presParOf" srcId="{EA6A5A01-A759-42F3-B693-EB5C8BCFDD95}" destId="{1E6EC6D3-12FB-4AD3-910F-66E0EB6A3512}" srcOrd="1" destOrd="0" presId="urn:microsoft.com/office/officeart/2018/2/layout/IconCircleList"/>
    <dgm:cxn modelId="{5D4E2CB3-4528-4FFA-9EB0-F4143A334D5B}" type="presParOf" srcId="{EA6A5A01-A759-42F3-B693-EB5C8BCFDD95}" destId="{4F32ED60-CBCA-484D-96CA-EEBF49EE71E3}" srcOrd="2" destOrd="0" presId="urn:microsoft.com/office/officeart/2018/2/layout/IconCircleList"/>
    <dgm:cxn modelId="{9D58B21D-A55E-48E9-9BFB-AAB1B3817A3D}" type="presParOf" srcId="{EA6A5A01-A759-42F3-B693-EB5C8BCFDD95}" destId="{7070E72B-918A-4DD4-8247-0B296F38E0A4}" srcOrd="3" destOrd="0" presId="urn:microsoft.com/office/officeart/2018/2/layout/IconCircleList"/>
    <dgm:cxn modelId="{947A7DB1-537D-4C6D-983C-C8F2B3940C60}" type="presParOf" srcId="{3591CA59-06A1-4466-9164-C339DA5CBDA6}" destId="{8EA9821B-0F68-4852-8730-F52DCF9375F0}" srcOrd="1" destOrd="0" presId="urn:microsoft.com/office/officeart/2018/2/layout/IconCircleList"/>
    <dgm:cxn modelId="{8649E8AC-639B-4DFB-8477-14FB07779037}" type="presParOf" srcId="{3591CA59-06A1-4466-9164-C339DA5CBDA6}" destId="{A2CFC14C-4993-4E30-BE1A-40A85BA4F8F6}" srcOrd="2" destOrd="0" presId="urn:microsoft.com/office/officeart/2018/2/layout/IconCircleList"/>
    <dgm:cxn modelId="{82E86F5C-6BD4-4CE3-B845-72F23AC6D15F}" type="presParOf" srcId="{A2CFC14C-4993-4E30-BE1A-40A85BA4F8F6}" destId="{B742091A-C989-4F54-A25F-AAE23D7C4B1C}" srcOrd="0" destOrd="0" presId="urn:microsoft.com/office/officeart/2018/2/layout/IconCircleList"/>
    <dgm:cxn modelId="{AFAFD24F-7A70-4F03-96C9-35952B560794}" type="presParOf" srcId="{A2CFC14C-4993-4E30-BE1A-40A85BA4F8F6}" destId="{8955C5C8-A583-4E18-B2CC-F3EB11B18EF3}" srcOrd="1" destOrd="0" presId="urn:microsoft.com/office/officeart/2018/2/layout/IconCircleList"/>
    <dgm:cxn modelId="{A4125607-6D39-405D-8702-549E92A1C3F3}" type="presParOf" srcId="{A2CFC14C-4993-4E30-BE1A-40A85BA4F8F6}" destId="{DC8D85C8-D4C7-4001-BE6E-E36858FFD78E}" srcOrd="2" destOrd="0" presId="urn:microsoft.com/office/officeart/2018/2/layout/IconCircleList"/>
    <dgm:cxn modelId="{1DF71F13-6C28-40E3-A691-D6197B76593D}" type="presParOf" srcId="{A2CFC14C-4993-4E30-BE1A-40A85BA4F8F6}" destId="{38888945-3AFC-4306-9636-19528726CE9B}" srcOrd="3" destOrd="0" presId="urn:microsoft.com/office/officeart/2018/2/layout/IconCircleList"/>
    <dgm:cxn modelId="{45D566B6-7E2E-42A4-BC9E-10E48558A556}" type="presParOf" srcId="{3591CA59-06A1-4466-9164-C339DA5CBDA6}" destId="{0354573A-DA1C-4AF3-93C6-C34910510C53}" srcOrd="3" destOrd="0" presId="urn:microsoft.com/office/officeart/2018/2/layout/IconCircleList"/>
    <dgm:cxn modelId="{9883E51D-D03C-4554-982E-008615846573}" type="presParOf" srcId="{3591CA59-06A1-4466-9164-C339DA5CBDA6}" destId="{D6DE8817-95C7-4A32-9158-7FB5FFAFF93D}" srcOrd="4" destOrd="0" presId="urn:microsoft.com/office/officeart/2018/2/layout/IconCircleList"/>
    <dgm:cxn modelId="{4C79AA17-3A17-4DB4-BE78-C561A5B564AE}" type="presParOf" srcId="{D6DE8817-95C7-4A32-9158-7FB5FFAFF93D}" destId="{A9942BA2-9EBC-4C34-893D-C58F387D501E}" srcOrd="0" destOrd="0" presId="urn:microsoft.com/office/officeart/2018/2/layout/IconCircleList"/>
    <dgm:cxn modelId="{FF9116E1-FD14-4F57-B274-D3D0CA0EBD4E}" type="presParOf" srcId="{D6DE8817-95C7-4A32-9158-7FB5FFAFF93D}" destId="{A117AE6B-C3C5-4A72-823A-2370615CC85A}" srcOrd="1" destOrd="0" presId="urn:microsoft.com/office/officeart/2018/2/layout/IconCircleList"/>
    <dgm:cxn modelId="{774B68EC-6E6B-4945-981F-DA6843035E90}" type="presParOf" srcId="{D6DE8817-95C7-4A32-9158-7FB5FFAFF93D}" destId="{41A7C99C-4FEF-4578-AFB0-DC487487DD53}" srcOrd="2" destOrd="0" presId="urn:microsoft.com/office/officeart/2018/2/layout/IconCircleList"/>
    <dgm:cxn modelId="{798F2439-1334-4117-A44E-996BF9C3FE24}" type="presParOf" srcId="{D6DE8817-95C7-4A32-9158-7FB5FFAFF93D}" destId="{128DE255-BDCE-466C-BA79-B0FFF0BAE33E}" srcOrd="3" destOrd="0" presId="urn:microsoft.com/office/officeart/2018/2/layout/IconCircleList"/>
    <dgm:cxn modelId="{5C964567-79A8-497E-B47E-FC7B886F6DB9}" type="presParOf" srcId="{3591CA59-06A1-4466-9164-C339DA5CBDA6}" destId="{6B8FBABF-8977-42B8-9239-B36D3630E7E0}" srcOrd="5" destOrd="0" presId="urn:microsoft.com/office/officeart/2018/2/layout/IconCircleList"/>
    <dgm:cxn modelId="{15A87BA7-182A-4679-B6E6-4711546E3639}" type="presParOf" srcId="{3591CA59-06A1-4466-9164-C339DA5CBDA6}" destId="{84DB4600-4A6C-463A-B85E-F7D6BE5BB494}" srcOrd="6" destOrd="0" presId="urn:microsoft.com/office/officeart/2018/2/layout/IconCircleList"/>
    <dgm:cxn modelId="{6BCBB3D1-3280-417C-AB25-DA627CFAD19F}" type="presParOf" srcId="{84DB4600-4A6C-463A-B85E-F7D6BE5BB494}" destId="{B0EF3ED7-D03C-4207-9022-1BB3248BFDA0}" srcOrd="0" destOrd="0" presId="urn:microsoft.com/office/officeart/2018/2/layout/IconCircleList"/>
    <dgm:cxn modelId="{0678B083-A7E7-4E4C-8874-AC35707F0AA8}" type="presParOf" srcId="{84DB4600-4A6C-463A-B85E-F7D6BE5BB494}" destId="{FDD453D2-0E01-4348-8E69-FD7DE57F9FA9}" srcOrd="1" destOrd="0" presId="urn:microsoft.com/office/officeart/2018/2/layout/IconCircleList"/>
    <dgm:cxn modelId="{2C0B7D72-0428-4FD0-B92D-97967ECF1D71}" type="presParOf" srcId="{84DB4600-4A6C-463A-B85E-F7D6BE5BB494}" destId="{A883C093-D8A0-4F1D-ACE0-0BDC381D2581}" srcOrd="2" destOrd="0" presId="urn:microsoft.com/office/officeart/2018/2/layout/IconCircleList"/>
    <dgm:cxn modelId="{FED167EB-5FD4-4AB3-9410-2C689D6FB967}" type="presParOf" srcId="{84DB4600-4A6C-463A-B85E-F7D6BE5BB494}" destId="{EC33BFD3-FF0E-4F75-923F-064C5DF5D4AF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1FFC9-FDD7-45B8-95B0-86EA6B1D4ADC}">
      <dsp:nvSpPr>
        <dsp:cNvPr id="0" name=""/>
        <dsp:cNvSpPr/>
      </dsp:nvSpPr>
      <dsp:spPr>
        <a:xfrm rot="10800000">
          <a:off x="1611396" y="0"/>
          <a:ext cx="5384616" cy="102048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00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The Fundamental safety objective is to protect people and the environment from the harmful effects of ionizing radiation.</a:t>
          </a:r>
          <a:endParaRPr lang="en-GB" sz="1600" b="1" i="0" kern="1200" dirty="0"/>
        </a:p>
      </dsp:txBody>
      <dsp:txXfrm rot="10800000">
        <a:off x="1866517" y="0"/>
        <a:ext cx="5129495" cy="1020485"/>
      </dsp:txXfrm>
    </dsp:sp>
    <dsp:sp modelId="{E88B15B8-5001-48D5-93A5-0A9188EA28CF}">
      <dsp:nvSpPr>
        <dsp:cNvPr id="0" name=""/>
        <dsp:cNvSpPr/>
      </dsp:nvSpPr>
      <dsp:spPr>
        <a:xfrm>
          <a:off x="1101154" y="0"/>
          <a:ext cx="1020485" cy="1020485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D17A6-7C08-44C1-A4B1-4E209774D8B9}">
      <dsp:nvSpPr>
        <dsp:cNvPr id="0" name=""/>
        <dsp:cNvSpPr/>
      </dsp:nvSpPr>
      <dsp:spPr>
        <a:xfrm>
          <a:off x="40178" y="841492"/>
          <a:ext cx="1482346" cy="14823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EC6D3-12FB-4AD3-910F-66E0EB6A3512}">
      <dsp:nvSpPr>
        <dsp:cNvPr id="0" name=""/>
        <dsp:cNvSpPr/>
      </dsp:nvSpPr>
      <dsp:spPr>
        <a:xfrm>
          <a:off x="351470" y="1152785"/>
          <a:ext cx="859761" cy="8597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0E72B-918A-4DD4-8247-0B296F38E0A4}">
      <dsp:nvSpPr>
        <dsp:cNvPr id="0" name=""/>
        <dsp:cNvSpPr/>
      </dsp:nvSpPr>
      <dsp:spPr>
        <a:xfrm>
          <a:off x="1840170" y="841492"/>
          <a:ext cx="3494102" cy="148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IAEA will continue supporting Member States in </a:t>
          </a:r>
          <a:r>
            <a:rPr lang="en-US" sz="1600" b="1" kern="1200" dirty="0"/>
            <a:t>enhancing operational safety of NPPs </a:t>
          </a:r>
          <a:r>
            <a:rPr lang="en-US" sz="1600" kern="1200" dirty="0"/>
            <a:t>via providence of </a:t>
          </a:r>
          <a:r>
            <a:rPr lang="en-US" sz="1600" b="1" kern="1200" dirty="0"/>
            <a:t>peer reviews, safety standards and capacity building activities.</a:t>
          </a:r>
          <a:endParaRPr lang="en-US" sz="1600" kern="1200" dirty="0"/>
        </a:p>
      </dsp:txBody>
      <dsp:txXfrm>
        <a:off x="1840170" y="841492"/>
        <a:ext cx="3494102" cy="1482346"/>
      </dsp:txXfrm>
    </dsp:sp>
    <dsp:sp modelId="{B742091A-C989-4F54-A25F-AAE23D7C4B1C}">
      <dsp:nvSpPr>
        <dsp:cNvPr id="0" name=""/>
        <dsp:cNvSpPr/>
      </dsp:nvSpPr>
      <dsp:spPr>
        <a:xfrm>
          <a:off x="5943093" y="841492"/>
          <a:ext cx="1482346" cy="14823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5C5C8-A583-4E18-B2CC-F3EB11B18EF3}">
      <dsp:nvSpPr>
        <dsp:cNvPr id="0" name=""/>
        <dsp:cNvSpPr/>
      </dsp:nvSpPr>
      <dsp:spPr>
        <a:xfrm>
          <a:off x="6254386" y="1152785"/>
          <a:ext cx="859761" cy="8597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88945-3AFC-4306-9636-19528726CE9B}">
      <dsp:nvSpPr>
        <dsp:cNvPr id="0" name=""/>
        <dsp:cNvSpPr/>
      </dsp:nvSpPr>
      <dsp:spPr>
        <a:xfrm>
          <a:off x="7743086" y="841492"/>
          <a:ext cx="3494102" cy="148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Agency will also continue </a:t>
          </a:r>
          <a:r>
            <a:rPr lang="en-US" sz="1600" b="1" kern="1200" dirty="0"/>
            <a:t>assisting Member States </a:t>
          </a:r>
          <a:r>
            <a:rPr lang="en-US" sz="1600" kern="1200" dirty="0"/>
            <a:t>planning to operate their NPPs beyond its’ design life, through activities such as the </a:t>
          </a:r>
          <a:r>
            <a:rPr lang="en-US" sz="1600" b="1" kern="1200" dirty="0"/>
            <a:t>SALTO peer review service.</a:t>
          </a:r>
        </a:p>
      </dsp:txBody>
      <dsp:txXfrm>
        <a:off x="7743086" y="841492"/>
        <a:ext cx="3494102" cy="1482346"/>
      </dsp:txXfrm>
    </dsp:sp>
    <dsp:sp modelId="{A9942BA2-9EBC-4C34-893D-C58F387D501E}">
      <dsp:nvSpPr>
        <dsp:cNvPr id="0" name=""/>
        <dsp:cNvSpPr/>
      </dsp:nvSpPr>
      <dsp:spPr>
        <a:xfrm>
          <a:off x="40178" y="3275773"/>
          <a:ext cx="1482346" cy="14823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7AE6B-C3C5-4A72-823A-2370615CC85A}">
      <dsp:nvSpPr>
        <dsp:cNvPr id="0" name=""/>
        <dsp:cNvSpPr/>
      </dsp:nvSpPr>
      <dsp:spPr>
        <a:xfrm>
          <a:off x="351470" y="3587065"/>
          <a:ext cx="859761" cy="8597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DE255-BDCE-466C-BA79-B0FFF0BAE33E}">
      <dsp:nvSpPr>
        <dsp:cNvPr id="0" name=""/>
        <dsp:cNvSpPr/>
      </dsp:nvSpPr>
      <dsp:spPr>
        <a:xfrm>
          <a:off x="1840170" y="3275773"/>
          <a:ext cx="3494102" cy="148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IAEA is fully committed to </a:t>
          </a:r>
          <a:r>
            <a:rPr lang="en-GB" sz="1600" b="1" kern="1200"/>
            <a:t>enabling the effective, safe and secure global deployment of advanced nuclear reactors</a:t>
          </a:r>
          <a:r>
            <a:rPr lang="en-GB" sz="1600" kern="1200"/>
            <a:t>.</a:t>
          </a:r>
          <a:endParaRPr lang="en-US" sz="1600" kern="1200"/>
        </a:p>
      </dsp:txBody>
      <dsp:txXfrm>
        <a:off x="1840170" y="3275773"/>
        <a:ext cx="3494102" cy="1482346"/>
      </dsp:txXfrm>
    </dsp:sp>
    <dsp:sp modelId="{B0EF3ED7-D03C-4207-9022-1BB3248BFDA0}">
      <dsp:nvSpPr>
        <dsp:cNvPr id="0" name=""/>
        <dsp:cNvSpPr/>
      </dsp:nvSpPr>
      <dsp:spPr>
        <a:xfrm>
          <a:off x="5943093" y="3275773"/>
          <a:ext cx="1482346" cy="14823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453D2-0E01-4348-8E69-FD7DE57F9FA9}">
      <dsp:nvSpPr>
        <dsp:cNvPr id="0" name=""/>
        <dsp:cNvSpPr/>
      </dsp:nvSpPr>
      <dsp:spPr>
        <a:xfrm>
          <a:off x="6254386" y="3587065"/>
          <a:ext cx="859761" cy="8597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3BFD3-FF0E-4F75-923F-064C5DF5D4AF}">
      <dsp:nvSpPr>
        <dsp:cNvPr id="0" name=""/>
        <dsp:cNvSpPr/>
      </dsp:nvSpPr>
      <dsp:spPr>
        <a:xfrm>
          <a:off x="7743086" y="3275773"/>
          <a:ext cx="3494102" cy="148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The Agency </a:t>
          </a:r>
          <a:r>
            <a:rPr lang="en-GB" sz="1600" b="1" kern="1200" dirty="0"/>
            <a:t>encourages Member States to share their operating experience via the Incident Reporting System</a:t>
          </a:r>
          <a:r>
            <a:rPr lang="en-GB" sz="1600" kern="1200" dirty="0"/>
            <a:t>, in order to enhance the global operational safety of NPPs.</a:t>
          </a:r>
          <a:endParaRPr lang="en-US" sz="1600" kern="1200" dirty="0"/>
        </a:p>
      </dsp:txBody>
      <dsp:txXfrm>
        <a:off x="7743086" y="3275773"/>
        <a:ext cx="3494102" cy="1482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BB7818-BD12-C3A6-B58D-8A2628F548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D71B8-A08F-63B4-F3CE-130582F262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560A0-C9F1-4850-BED7-D67FA318B596}" type="datetimeFigureOut">
              <a:rPr lang="en-GB" smtClean="0"/>
              <a:t>2024-04-12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220B2-8448-3E02-8B7A-09F2DE8587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9800C-29B9-BC0B-8B24-CEA12658A0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2DED6-B098-4075-A76E-D0BDC1FD46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557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74C42-9B6A-4BD7-A181-716777B30C1B}" type="datetimeFigureOut">
              <a:rPr lang="en-GB" smtClean="0"/>
              <a:t>2024-04-12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2ED80-DCE9-4C87-8B10-5FF1DDFC0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2185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45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" y="803275"/>
            <a:ext cx="7145338" cy="4019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07000"/>
              </a:lnSpc>
              <a:buFont typeface="+mj-lt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746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28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57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F960-CFAA-4356-BB41-48B897E09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353" y="841013"/>
            <a:ext cx="6183166" cy="1342522"/>
          </a:xfrm>
        </p:spPr>
        <p:txBody>
          <a:bodyPr anchor="t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50CCE-AA06-4471-B6AE-984FE75DD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353" y="2568168"/>
            <a:ext cx="6183166" cy="1342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80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79F2-0B07-4264-A27E-0B6B2275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4BF84-D094-4B0B-9EC0-6AEF4A91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644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3BC3-E7CF-4A51-9A25-74376526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8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F53DF-F0E0-4C37-BC84-E023DE06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BE00-697B-4869-8C84-BA568F68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9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fif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A8945F-7C57-4179-B31F-8DEFE190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95" y="776652"/>
            <a:ext cx="6425619" cy="2030180"/>
          </a:xfrm>
        </p:spPr>
        <p:txBody>
          <a:bodyPr>
            <a:normAutofit/>
          </a:bodyPr>
          <a:lstStyle/>
          <a:p>
            <a:r>
              <a:rPr lang="en-GB" dirty="0"/>
              <a:t>IAEA Support for the Enhancement of Operational Safety of NPPs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37E1A3-D055-41D2-8490-65704E57D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95" y="3248946"/>
            <a:ext cx="6425619" cy="1342521"/>
          </a:xfrm>
        </p:spPr>
        <p:txBody>
          <a:bodyPr/>
          <a:lstStyle/>
          <a:p>
            <a:r>
              <a:rPr lang="en-US" b="1" dirty="0" err="1"/>
              <a:t>Ms</a:t>
            </a:r>
            <a:r>
              <a:rPr lang="en-US" b="1" dirty="0"/>
              <a:t> Anna Hajduk Bradford</a:t>
            </a:r>
          </a:p>
          <a:p>
            <a:r>
              <a:rPr lang="en-US" b="1" dirty="0"/>
              <a:t> IAEA Director Division of Nuclear Installation Safety</a:t>
            </a:r>
          </a:p>
        </p:txBody>
      </p:sp>
    </p:spTree>
    <p:extLst>
      <p:ext uri="{BB962C8B-B14F-4D97-AF65-F5344CB8AC3E}">
        <p14:creationId xmlns:p14="http://schemas.microsoft.com/office/powerpoint/2010/main" val="150440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B1E9-D6C4-3BED-855E-022C3975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48" y="435428"/>
            <a:ext cx="3351679" cy="598463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latin typeface="+mn-lt"/>
              </a:rPr>
              <a:t>Capacity Building</a:t>
            </a:r>
            <a:endParaRPr lang="en-AT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1BF0E-F915-D256-05FE-00B8D04C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532709"/>
            <a:ext cx="4650376" cy="4448599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sz="1900" dirty="0"/>
              <a:t>The IAEA regularly organizes many </a:t>
            </a:r>
            <a:r>
              <a:rPr lang="en-GB" sz="1900" b="1" dirty="0"/>
              <a:t>workshops, training events and webinars </a:t>
            </a:r>
            <a:r>
              <a:rPr lang="en-GB" sz="1900" dirty="0"/>
              <a:t>to support Member States  building their capabilities in areas such as </a:t>
            </a:r>
            <a:r>
              <a:rPr lang="en-GB" sz="1900" b="1" dirty="0"/>
              <a:t>operational safety, management for safety and safety culture.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500" b="1" dirty="0"/>
              <a:t> 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For example</a:t>
            </a: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 this week the IAEA is conducting a workshop on Leadership 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management and safety culture in the Armenian NPP (</a:t>
            </a:r>
            <a:r>
              <a:rPr lang="en-GB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Metsamor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en-GB" sz="1500" b="1" dirty="0"/>
          </a:p>
          <a:p>
            <a:pPr>
              <a:lnSpc>
                <a:spcPct val="150000"/>
              </a:lnSpc>
            </a:pPr>
            <a:r>
              <a:rPr lang="en-GB" sz="1900" dirty="0"/>
              <a:t>We also provide </a:t>
            </a:r>
            <a:r>
              <a:rPr lang="en-GB" sz="1900" b="1" dirty="0"/>
              <a:t>training courses and            e-learning </a:t>
            </a:r>
            <a:r>
              <a:rPr lang="en-GB" sz="1900" dirty="0"/>
              <a:t>modules for </a:t>
            </a:r>
            <a:r>
              <a:rPr lang="en-GB" sz="1900" b="1" dirty="0"/>
              <a:t>OSART and SALTO reviewers.</a:t>
            </a:r>
          </a:p>
          <a:p>
            <a:endParaRPr lang="en-GB" sz="1900" dirty="0"/>
          </a:p>
          <a:p>
            <a:endParaRPr lang="en-AT" sz="1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935E72-100A-BDC2-B917-CACF1CEA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" b="-3"/>
          <a:stretch/>
        </p:blipFill>
        <p:spPr>
          <a:xfrm>
            <a:off x="5711062" y="518628"/>
            <a:ext cx="6062784" cy="353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CA66B-1B69-D474-E6FF-41CA66CF3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0" r="-1" b="-1"/>
          <a:stretch/>
        </p:blipFill>
        <p:spPr>
          <a:xfrm>
            <a:off x="5711061" y="4213356"/>
            <a:ext cx="2902140" cy="2041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FA1DD-6FCF-D9AF-C89C-41BA3BB27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20" r="-1" b="-1"/>
          <a:stretch/>
        </p:blipFill>
        <p:spPr>
          <a:xfrm>
            <a:off x="8871705" y="4199528"/>
            <a:ext cx="2902140" cy="204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AD61D-B756-36D4-91A7-A338DFB2BCEA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73620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B1E9-D6C4-3BED-855E-022C3975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8" y="164828"/>
            <a:ext cx="10515600" cy="1325563"/>
          </a:xfrm>
        </p:spPr>
        <p:txBody>
          <a:bodyPr/>
          <a:lstStyle/>
          <a:p>
            <a:r>
              <a:rPr lang="en-US" sz="2900" b="1" dirty="0">
                <a:latin typeface="+mn-lt"/>
              </a:rPr>
              <a:t>IAEA activities in SMRs and advanced reactors</a:t>
            </a:r>
            <a:br>
              <a:rPr lang="en-US" dirty="0"/>
            </a:b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1BF0E-F915-D256-05FE-00B8D04C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83" y="986404"/>
            <a:ext cx="7802624" cy="502251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900" b="1" dirty="0"/>
              <a:t>SMR Platform </a:t>
            </a:r>
            <a:r>
              <a:rPr lang="en-GB" sz="1900" b="1" dirty="0"/>
              <a:t>coordinates the Agency’s activities </a:t>
            </a:r>
            <a:r>
              <a:rPr lang="en-GB" sz="1900" dirty="0"/>
              <a:t>in the field of SMRs and provides a ‘</a:t>
            </a:r>
            <a:r>
              <a:rPr lang="en-GB" sz="1900" b="1" dirty="0"/>
              <a:t>one‑stop shop</a:t>
            </a:r>
            <a:r>
              <a:rPr lang="en-GB" sz="1900" dirty="0"/>
              <a:t>’ for Member States and other stakeholders. </a:t>
            </a:r>
          </a:p>
          <a:p>
            <a:pPr>
              <a:lnSpc>
                <a:spcPct val="150000"/>
              </a:lnSpc>
            </a:pPr>
            <a:r>
              <a:rPr lang="en-GB" sz="1900" dirty="0"/>
              <a:t>The </a:t>
            </a:r>
            <a:r>
              <a:rPr lang="en-GB" sz="1900" b="1" dirty="0"/>
              <a:t>Nuclear Harmonization and Standardization Initiative (NHSI) </a:t>
            </a:r>
            <a:r>
              <a:rPr lang="en-US" sz="1900" dirty="0"/>
              <a:t>was initiated in 2022 with the goal of enabling the</a:t>
            </a:r>
            <a:r>
              <a:rPr lang="en-GB" sz="1900" dirty="0"/>
              <a:t> </a:t>
            </a:r>
            <a:r>
              <a:rPr lang="en-GB" sz="1900" b="1" dirty="0"/>
              <a:t>effective global deployment of safe and secure advanced nuclear reactors.</a:t>
            </a:r>
          </a:p>
          <a:p>
            <a:pPr>
              <a:lnSpc>
                <a:spcPct val="150000"/>
              </a:lnSpc>
            </a:pPr>
            <a:r>
              <a:rPr lang="en-GB" sz="1900" dirty="0"/>
              <a:t>Recently the IAEA concluded a </a:t>
            </a:r>
            <a:r>
              <a:rPr lang="en-GB" sz="1900" b="1" dirty="0"/>
              <a:t>review for safety standards for Applicability to Non-Water-Cooled Reactors and SMRs</a:t>
            </a:r>
            <a:r>
              <a:rPr lang="en-GB" sz="1900" dirty="0"/>
              <a:t>,</a:t>
            </a:r>
            <a:r>
              <a:rPr lang="en-GB" sz="1900" dirty="0">
                <a:latin typeface="+mn-lt"/>
              </a:rPr>
              <a:t> the review is documented in the safety report </a:t>
            </a:r>
            <a:r>
              <a:rPr lang="en-GB" sz="1900" b="1" dirty="0">
                <a:latin typeface="+mn-lt"/>
              </a:rPr>
              <a:t>SR-123.</a:t>
            </a:r>
          </a:p>
          <a:p>
            <a:pPr>
              <a:lnSpc>
                <a:spcPct val="150000"/>
              </a:lnSpc>
            </a:pPr>
            <a:r>
              <a:rPr lang="en-GB" sz="1900" dirty="0"/>
              <a:t>The IAEA is organizing its first  </a:t>
            </a:r>
            <a:r>
              <a:rPr lang="en-GB" sz="1900" b="1" dirty="0"/>
              <a:t>International Conference on Small Modular Reactors and their Applications </a:t>
            </a:r>
            <a:r>
              <a:rPr lang="en-GB" sz="1900" dirty="0"/>
              <a:t>which will be held from </a:t>
            </a:r>
            <a:r>
              <a:rPr lang="en-GB" sz="1900" b="1" dirty="0"/>
              <a:t>21 to 25 October </a:t>
            </a:r>
            <a:r>
              <a:rPr lang="en-GB" sz="1900" dirty="0"/>
              <a:t>2024 at the IAEA Headquarters in Vienna, Austria. </a:t>
            </a:r>
          </a:p>
          <a:p>
            <a:endParaRPr lang="en-GB" sz="2000" dirty="0"/>
          </a:p>
          <a:p>
            <a:endParaRPr lang="en-AT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22E6AC47-4BF3-8511-3B67-658931017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83" t="23227" r="21975" b="16369"/>
          <a:stretch/>
        </p:blipFill>
        <p:spPr bwMode="auto">
          <a:xfrm>
            <a:off x="8813075" y="1217405"/>
            <a:ext cx="2924495" cy="4265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DCD85A2-3520-7B68-9282-07F56020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48" y="1140788"/>
            <a:ext cx="699206" cy="6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81C0149-9A57-D6F5-21C3-7B1DED0A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78" y="4757535"/>
            <a:ext cx="725324" cy="7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B6ECB-C567-D8CF-5E5C-8D3EEDBC2074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2725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A275-982C-B875-D4DF-4A1B88D9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7" y="3771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In Conclusion…</a:t>
            </a:r>
            <a:br>
              <a:rPr lang="en-GB" sz="3200" dirty="0"/>
            </a:br>
            <a:endParaRPr lang="en-GB" sz="3200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54A72B78-C667-B974-D2C5-D491DA684B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151818"/>
              </p:ext>
            </p:extLst>
          </p:nvPr>
        </p:nvGraphicFramePr>
        <p:xfrm>
          <a:off x="335977" y="881256"/>
          <a:ext cx="11277367" cy="559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11FFC6-DF41-FA9F-B6BA-65C3281D0C88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79364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B415-5DE5-05AF-EA00-05297F78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Thank you !</a:t>
            </a:r>
          </a:p>
        </p:txBody>
      </p:sp>
      <p:pic>
        <p:nvPicPr>
          <p:cNvPr id="3" name="Picture 2" descr="H:\VIC photo.jpg">
            <a:extLst>
              <a:ext uri="{FF2B5EF4-FFF2-40B4-BE49-F238E27FC236}">
                <a16:creationId xmlns:a16="http://schemas.microsoft.com/office/drawing/2014/main" id="{4443E9A4-2918-115A-2121-8919953D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r="19602" b="1"/>
          <a:stretch/>
        </p:blipFill>
        <p:spPr bwMode="auto">
          <a:xfrm>
            <a:off x="5823751" y="10"/>
            <a:ext cx="6366726" cy="634748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186953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2047-6E16-A9ED-5CC2-9E1CD91B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779" y="-25563"/>
            <a:ext cx="10515600" cy="1325563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The International Atomic Energy Agency </a:t>
            </a:r>
            <a:endParaRPr lang="en-GB" sz="2800" b="1" dirty="0">
              <a:latin typeface="+mn-lt"/>
            </a:endParaRPr>
          </a:p>
        </p:txBody>
      </p:sp>
      <p:pic>
        <p:nvPicPr>
          <p:cNvPr id="1028" name="Picture 4" descr="Atoms for Peace Speech | IAEA">
            <a:extLst>
              <a:ext uri="{FF2B5EF4-FFF2-40B4-BE49-F238E27FC236}">
                <a16:creationId xmlns:a16="http://schemas.microsoft.com/office/drawing/2014/main" id="{7779019F-DF07-A634-5A9D-85535078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79" y="1144170"/>
            <a:ext cx="1759248" cy="1513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2A98C5-A5E7-2A1B-476D-02C37D74555D}"/>
              </a:ext>
            </a:extLst>
          </p:cNvPr>
          <p:cNvSpPr txBox="1">
            <a:spLocks/>
          </p:cNvSpPr>
          <p:nvPr/>
        </p:nvSpPr>
        <p:spPr>
          <a:xfrm>
            <a:off x="1129154" y="1379816"/>
            <a:ext cx="2348431" cy="1649584"/>
          </a:xfrm>
          <a:prstGeom prst="rect">
            <a:avLst/>
          </a:prstGeom>
        </p:spPr>
        <p:txBody>
          <a:bodyPr spcFirstLastPara="1" vert="horz" lIns="121920" tIns="60960" rIns="121920" bIns="60960" numCol="1" rtlCol="0">
            <a:prstTxWarp prst="textArchDown">
              <a:avLst>
                <a:gd name="adj" fmla="val 2795343"/>
              </a:avLst>
            </a:prstTxWarp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33" b="1" dirty="0"/>
              <a:t>Established in 1957</a:t>
            </a:r>
            <a:endParaRPr lang="en-GB" sz="1733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B6C273-AA94-A0A6-B1F8-D1AED2A1AAF4}"/>
              </a:ext>
            </a:extLst>
          </p:cNvPr>
          <p:cNvSpPr txBox="1">
            <a:spLocks/>
          </p:cNvSpPr>
          <p:nvPr/>
        </p:nvSpPr>
        <p:spPr>
          <a:xfrm>
            <a:off x="4962309" y="2582307"/>
            <a:ext cx="2172052" cy="105817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With a vision to harness the power of the atom for the benefit of humankind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76B7869-EF5C-4256-7668-94811CEAE08A}"/>
              </a:ext>
            </a:extLst>
          </p:cNvPr>
          <p:cNvSpPr txBox="1">
            <a:spLocks/>
          </p:cNvSpPr>
          <p:nvPr/>
        </p:nvSpPr>
        <p:spPr>
          <a:xfrm>
            <a:off x="8579564" y="2053221"/>
            <a:ext cx="1826363" cy="1058172"/>
          </a:xfrm>
          <a:prstGeom prst="rect">
            <a:avLst/>
          </a:prstGeom>
        </p:spPr>
        <p:txBody>
          <a:bodyPr spcFirstLastPara="1" vert="horz" lIns="121920" tIns="60960" rIns="121920" bIns="60960" numCol="1" rtlCol="0">
            <a:prstTxWarp prst="textArchDown">
              <a:avLst>
                <a:gd name="adj" fmla="val 1798336"/>
              </a:avLst>
            </a:prstTxWarp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178 Member States</a:t>
            </a:r>
            <a:endParaRPr lang="en-GB" b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9F7BD1D-59D2-A8A6-F6C7-06093BD4AE39}"/>
              </a:ext>
            </a:extLst>
          </p:cNvPr>
          <p:cNvSpPr txBox="1">
            <a:spLocks/>
          </p:cNvSpPr>
          <p:nvPr/>
        </p:nvSpPr>
        <p:spPr>
          <a:xfrm>
            <a:off x="1217343" y="5284879"/>
            <a:ext cx="2348430" cy="105817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It works with partners worldwide to promote the safe, secure and peaceful use of nuclear technologies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2FD6E92-C67B-E869-69C7-6D2909F71D31}"/>
              </a:ext>
            </a:extLst>
          </p:cNvPr>
          <p:cNvSpPr txBox="1">
            <a:spLocks/>
          </p:cNvSpPr>
          <p:nvPr/>
        </p:nvSpPr>
        <p:spPr>
          <a:xfrm>
            <a:off x="4983559" y="5263190"/>
            <a:ext cx="2402661" cy="105817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Safety &amp; Security,</a:t>
            </a:r>
          </a:p>
          <a:p>
            <a:pPr algn="ctr"/>
            <a:r>
              <a:rPr lang="en-GB" sz="1200" b="1" dirty="0"/>
              <a:t> Safeguards, TC, Nuclear Energy, Nuclear Applications, Management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60AEE07-D787-A71C-422D-6CEF09D6B04F}"/>
              </a:ext>
            </a:extLst>
          </p:cNvPr>
          <p:cNvSpPr txBox="1">
            <a:spLocks/>
          </p:cNvSpPr>
          <p:nvPr/>
        </p:nvSpPr>
        <p:spPr>
          <a:xfrm>
            <a:off x="8404129" y="5333775"/>
            <a:ext cx="2459479" cy="105817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Publications, review missions, forums &amp; conferences, capacity building, TC projects, lab services, networks,… </a:t>
            </a:r>
          </a:p>
        </p:txBody>
      </p:sp>
      <p:pic>
        <p:nvPicPr>
          <p:cNvPr id="2052" name="Picture 4" descr="565,282 Partnership Icon Images, Stock Photos, 3D objects ...">
            <a:extLst>
              <a:ext uri="{FF2B5EF4-FFF2-40B4-BE49-F238E27FC236}">
                <a16:creationId xmlns:a16="http://schemas.microsoft.com/office/drawing/2014/main" id="{E805675D-DD93-E783-CE56-7FC78D980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-7890" r="531" b="7890"/>
          <a:stretch/>
        </p:blipFill>
        <p:spPr bwMode="auto">
          <a:xfrm>
            <a:off x="1339124" y="3585271"/>
            <a:ext cx="1992978" cy="1649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99,749 Technical Support Icon Images, Stock Photos, 3D objects, &amp; Vectors |  Shutterstock">
            <a:extLst>
              <a:ext uri="{FF2B5EF4-FFF2-40B4-BE49-F238E27FC236}">
                <a16:creationId xmlns:a16="http://schemas.microsoft.com/office/drawing/2014/main" id="{FAA4D1BA-2797-381E-E5C4-C1B7E5A07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4" b="18128"/>
          <a:stretch/>
        </p:blipFill>
        <p:spPr bwMode="auto">
          <a:xfrm>
            <a:off x="8639282" y="3722090"/>
            <a:ext cx="1891510" cy="1437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t Department Icon">
            <a:extLst>
              <a:ext uri="{FF2B5EF4-FFF2-40B4-BE49-F238E27FC236}">
                <a16:creationId xmlns:a16="http://schemas.microsoft.com/office/drawing/2014/main" id="{F4543380-0F9E-4118-5BF1-8BBD2063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47" y="3618002"/>
            <a:ext cx="1698117" cy="1464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orld map the black color icon Royalty Free Vector Image">
            <a:extLst>
              <a:ext uri="{FF2B5EF4-FFF2-40B4-BE49-F238E27FC236}">
                <a16:creationId xmlns:a16="http://schemas.microsoft.com/office/drawing/2014/main" id="{A4F25D13-7657-DF6E-731C-60C898F9F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2"/>
          <a:stretch/>
        </p:blipFill>
        <p:spPr bwMode="auto">
          <a:xfrm>
            <a:off x="8479568" y="1141142"/>
            <a:ext cx="2051224" cy="1437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tom - icon by Adioma">
            <a:extLst>
              <a:ext uri="{FF2B5EF4-FFF2-40B4-BE49-F238E27FC236}">
                <a16:creationId xmlns:a16="http://schemas.microsoft.com/office/drawing/2014/main" id="{0E444BC6-6072-DC60-F662-170DA7A2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47" y="1100031"/>
            <a:ext cx="1653856" cy="144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AEA Logo PNG Vector">
            <a:extLst>
              <a:ext uri="{FF2B5EF4-FFF2-40B4-BE49-F238E27FC236}">
                <a16:creationId xmlns:a16="http://schemas.microsoft.com/office/drawing/2014/main" id="{B5AD9EA3-7507-8641-C976-5363E5E5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0" y="145735"/>
            <a:ext cx="1299073" cy="98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3A9562-1FF0-45FC-0625-48C3343C8E4E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2615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057">
            <a:extLst>
              <a:ext uri="{FF2B5EF4-FFF2-40B4-BE49-F238E27FC236}">
                <a16:creationId xmlns:a16="http://schemas.microsoft.com/office/drawing/2014/main" id="{1070EA86-13BC-B3D0-D856-C7F0CD1A3EC0}"/>
              </a:ext>
            </a:extLst>
          </p:cNvPr>
          <p:cNvSpPr/>
          <p:nvPr/>
        </p:nvSpPr>
        <p:spPr>
          <a:xfrm>
            <a:off x="4476318" y="857251"/>
            <a:ext cx="121031" cy="5143500"/>
          </a:xfrm>
          <a:prstGeom prst="rect">
            <a:avLst/>
          </a:prstGeom>
          <a:solidFill>
            <a:srgbClr val="1A3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50" name="Picture 2" descr="white smoke coming out from factory">
            <a:extLst>
              <a:ext uri="{FF2B5EF4-FFF2-40B4-BE49-F238E27FC236}">
                <a16:creationId xmlns:a16="http://schemas.microsoft.com/office/drawing/2014/main" id="{D9C2FCE1-1E8C-A71B-6731-C2C3AB035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72" b="21112"/>
          <a:stretch/>
        </p:blipFill>
        <p:spPr bwMode="auto">
          <a:xfrm>
            <a:off x="192349" y="857251"/>
            <a:ext cx="42839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F5F0C-CB8B-1731-BAF7-EF79E6C474F7}"/>
              </a:ext>
            </a:extLst>
          </p:cNvPr>
          <p:cNvSpPr/>
          <p:nvPr/>
        </p:nvSpPr>
        <p:spPr>
          <a:xfrm>
            <a:off x="153217" y="857250"/>
            <a:ext cx="4342980" cy="5143500"/>
          </a:xfrm>
          <a:prstGeom prst="rect">
            <a:avLst/>
          </a:prstGeom>
          <a:gradFill>
            <a:gsLst>
              <a:gs pos="0">
                <a:srgbClr val="0056B4">
                  <a:alpha val="70000"/>
                </a:srgbClr>
              </a:gs>
              <a:gs pos="100000">
                <a:srgbClr val="1A3A99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AACDC-1B0D-F65B-0DC9-6FE04E40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72" y="2182563"/>
            <a:ext cx="3244911" cy="3190776"/>
          </a:xfrm>
        </p:spPr>
        <p:txBody>
          <a:bodyPr>
            <a:normAutofit/>
          </a:bodyPr>
          <a:lstStyle/>
          <a:p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en-GB" sz="1867" i="1" dirty="0">
                <a:solidFill>
                  <a:schemeClr val="bg1"/>
                </a:solidFill>
              </a:rPr>
              <a:t>Strengthening nuclear safety and security worldwide through international cooperation”</a:t>
            </a:r>
            <a:br>
              <a:rPr lang="en-GB" dirty="0">
                <a:solidFill>
                  <a:schemeClr val="bg1"/>
                </a:solidFill>
              </a:rPr>
            </a:br>
            <a:endParaRPr lang="id-ID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97067E-C901-1C8D-3923-E0D94508F0F5}"/>
              </a:ext>
            </a:extLst>
          </p:cNvPr>
          <p:cNvCxnSpPr/>
          <p:nvPr/>
        </p:nvCxnSpPr>
        <p:spPr>
          <a:xfrm>
            <a:off x="539879" y="2136377"/>
            <a:ext cx="504056" cy="0"/>
          </a:xfrm>
          <a:prstGeom prst="line">
            <a:avLst/>
          </a:prstGeom>
          <a:ln w="38100">
            <a:solidFill>
              <a:srgbClr val="9EC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2D153C-6261-0C78-E179-E456FF5BBA0B}"/>
              </a:ext>
            </a:extLst>
          </p:cNvPr>
          <p:cNvSpPr/>
          <p:nvPr/>
        </p:nvSpPr>
        <p:spPr>
          <a:xfrm>
            <a:off x="3771960" y="1073463"/>
            <a:ext cx="1152128" cy="775800"/>
          </a:xfrm>
          <a:prstGeom prst="roundRect">
            <a:avLst>
              <a:gd name="adj" fmla="val 8148"/>
            </a:avLst>
          </a:prstGeom>
          <a:solidFill>
            <a:srgbClr val="9E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0CC97A-3A43-BF48-FBFF-9EEEF4193AF9}"/>
              </a:ext>
            </a:extLst>
          </p:cNvPr>
          <p:cNvSpPr/>
          <p:nvPr/>
        </p:nvSpPr>
        <p:spPr>
          <a:xfrm>
            <a:off x="3836603" y="3039407"/>
            <a:ext cx="1152128" cy="775800"/>
          </a:xfrm>
          <a:prstGeom prst="roundRect">
            <a:avLst>
              <a:gd name="adj" fmla="val 8148"/>
            </a:avLst>
          </a:prstGeom>
          <a:solidFill>
            <a:srgbClr val="9E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4C4DC2-B879-6555-8587-FCCC890E3CD3}"/>
              </a:ext>
            </a:extLst>
          </p:cNvPr>
          <p:cNvSpPr/>
          <p:nvPr/>
        </p:nvSpPr>
        <p:spPr>
          <a:xfrm>
            <a:off x="3836603" y="3967025"/>
            <a:ext cx="1152128" cy="775800"/>
          </a:xfrm>
          <a:prstGeom prst="roundRect">
            <a:avLst>
              <a:gd name="adj" fmla="val 8148"/>
            </a:avLst>
          </a:prstGeom>
          <a:solidFill>
            <a:srgbClr val="9E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E179E-4203-152F-5839-27FDE0AF7EFF}"/>
              </a:ext>
            </a:extLst>
          </p:cNvPr>
          <p:cNvSpPr txBox="1"/>
          <p:nvPr/>
        </p:nvSpPr>
        <p:spPr>
          <a:xfrm>
            <a:off x="4978623" y="1172785"/>
            <a:ext cx="1360033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sz="1200" b="1" dirty="0"/>
              <a:t>Nuclear Installation Safety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B293A-60ED-B864-4AFB-18C524A239E8}"/>
              </a:ext>
            </a:extLst>
          </p:cNvPr>
          <p:cNvSpPr txBox="1"/>
          <p:nvPr/>
        </p:nvSpPr>
        <p:spPr>
          <a:xfrm>
            <a:off x="5016377" y="2056083"/>
            <a:ext cx="122413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200" b="1" dirty="0"/>
              <a:t>Radiation, Waste and Transport Safety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CF49E6-89E9-977F-8334-A0C1A2731F65}"/>
              </a:ext>
            </a:extLst>
          </p:cNvPr>
          <p:cNvSpPr txBox="1"/>
          <p:nvPr/>
        </p:nvSpPr>
        <p:spPr>
          <a:xfrm>
            <a:off x="5055640" y="3251061"/>
            <a:ext cx="1224136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200" b="1" dirty="0"/>
              <a:t>Nuclear Security</a:t>
            </a:r>
          </a:p>
        </p:txBody>
      </p:sp>
      <p:pic>
        <p:nvPicPr>
          <p:cNvPr id="22" name="Picture 2" descr="S:\NSOC-Public\Communication\Presentations and Speeches\2017\NPT Side event\draft files\5555002495_bf34e5b7d8_o.jpg">
            <a:extLst>
              <a:ext uri="{FF2B5EF4-FFF2-40B4-BE49-F238E27FC236}">
                <a16:creationId xmlns:a16="http://schemas.microsoft.com/office/drawing/2014/main" id="{FC66266B-E991-29BE-6AD4-20A8AF0FE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4446" y="4047327"/>
            <a:ext cx="1029641" cy="638988"/>
          </a:xfrm>
          <a:prstGeom prst="roundRect">
            <a:avLst>
              <a:gd name="adj" fmla="val 7723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4" name="Picture 4" descr="S:\NSOC-Public\Communication\Presentations and Speeches\2017\NPT Side event\draft files\8505820561_55e840fd55_o.jpg">
            <a:extLst>
              <a:ext uri="{FF2B5EF4-FFF2-40B4-BE49-F238E27FC236}">
                <a16:creationId xmlns:a16="http://schemas.microsoft.com/office/drawing/2014/main" id="{9A5BE161-A4CA-D909-E184-C13B15F59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1088" y="1175176"/>
            <a:ext cx="964763" cy="631225"/>
          </a:xfrm>
          <a:prstGeom prst="roundRect">
            <a:avLst>
              <a:gd name="adj" fmla="val 9122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3D741517-88D7-EC5B-31D8-414622CD2410}"/>
              </a:ext>
            </a:extLst>
          </p:cNvPr>
          <p:cNvGrpSpPr/>
          <p:nvPr/>
        </p:nvGrpSpPr>
        <p:grpSpPr>
          <a:xfrm>
            <a:off x="3653466" y="1351978"/>
            <a:ext cx="218769" cy="218769"/>
            <a:chOff x="6190806" y="1839409"/>
            <a:chExt cx="218769" cy="218769"/>
          </a:xfrm>
        </p:grpSpPr>
        <p:sp>
          <p:nvSpPr>
            <p:cNvPr id="2049" name="Oval 2048">
              <a:extLst>
                <a:ext uri="{FF2B5EF4-FFF2-40B4-BE49-F238E27FC236}">
                  <a16:creationId xmlns:a16="http://schemas.microsoft.com/office/drawing/2014/main" id="{AD47A43F-70A0-1399-820D-34712476AF22}"/>
                </a:ext>
              </a:extLst>
            </p:cNvPr>
            <p:cNvSpPr/>
            <p:nvPr/>
          </p:nvSpPr>
          <p:spPr>
            <a:xfrm>
              <a:off x="6190806" y="1839409"/>
              <a:ext cx="218769" cy="21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51" name="Freeform 13">
              <a:extLst>
                <a:ext uri="{FF2B5EF4-FFF2-40B4-BE49-F238E27FC236}">
                  <a16:creationId xmlns:a16="http://schemas.microsoft.com/office/drawing/2014/main" id="{634C4011-45E7-3E86-DCA6-63E531FAB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9514" y="1877494"/>
              <a:ext cx="141353" cy="142598"/>
            </a:xfrm>
            <a:custGeom>
              <a:avLst/>
              <a:gdLst>
                <a:gd name="T0" fmla="*/ 96 w 96"/>
                <a:gd name="T1" fmla="*/ 48 h 96"/>
                <a:gd name="T2" fmla="*/ 91 w 96"/>
                <a:gd name="T3" fmla="*/ 39 h 96"/>
                <a:gd name="T4" fmla="*/ 92 w 96"/>
                <a:gd name="T5" fmla="*/ 30 h 96"/>
                <a:gd name="T6" fmla="*/ 85 w 96"/>
                <a:gd name="T7" fmla="*/ 24 h 96"/>
                <a:gd name="T8" fmla="*/ 82 w 96"/>
                <a:gd name="T9" fmla="*/ 14 h 96"/>
                <a:gd name="T10" fmla="*/ 72 w 96"/>
                <a:gd name="T11" fmla="*/ 11 h 96"/>
                <a:gd name="T12" fmla="*/ 66 w 96"/>
                <a:gd name="T13" fmla="*/ 4 h 96"/>
                <a:gd name="T14" fmla="*/ 57 w 96"/>
                <a:gd name="T15" fmla="*/ 5 h 96"/>
                <a:gd name="T16" fmla="*/ 48 w 96"/>
                <a:gd name="T17" fmla="*/ 0 h 96"/>
                <a:gd name="T18" fmla="*/ 39 w 96"/>
                <a:gd name="T19" fmla="*/ 5 h 96"/>
                <a:gd name="T20" fmla="*/ 30 w 96"/>
                <a:gd name="T21" fmla="*/ 4 h 96"/>
                <a:gd name="T22" fmla="*/ 24 w 96"/>
                <a:gd name="T23" fmla="*/ 11 h 96"/>
                <a:gd name="T24" fmla="*/ 14 w 96"/>
                <a:gd name="T25" fmla="*/ 14 h 96"/>
                <a:gd name="T26" fmla="*/ 11 w 96"/>
                <a:gd name="T27" fmla="*/ 24 h 96"/>
                <a:gd name="T28" fmla="*/ 4 w 96"/>
                <a:gd name="T29" fmla="*/ 30 h 96"/>
                <a:gd name="T30" fmla="*/ 5 w 96"/>
                <a:gd name="T31" fmla="*/ 39 h 96"/>
                <a:gd name="T32" fmla="*/ 0 w 96"/>
                <a:gd name="T33" fmla="*/ 48 h 96"/>
                <a:gd name="T34" fmla="*/ 5 w 96"/>
                <a:gd name="T35" fmla="*/ 57 h 96"/>
                <a:gd name="T36" fmla="*/ 4 w 96"/>
                <a:gd name="T37" fmla="*/ 66 h 96"/>
                <a:gd name="T38" fmla="*/ 11 w 96"/>
                <a:gd name="T39" fmla="*/ 72 h 96"/>
                <a:gd name="T40" fmla="*/ 14 w 96"/>
                <a:gd name="T41" fmla="*/ 82 h 96"/>
                <a:gd name="T42" fmla="*/ 24 w 96"/>
                <a:gd name="T43" fmla="*/ 85 h 96"/>
                <a:gd name="T44" fmla="*/ 30 w 96"/>
                <a:gd name="T45" fmla="*/ 92 h 96"/>
                <a:gd name="T46" fmla="*/ 39 w 96"/>
                <a:gd name="T47" fmla="*/ 91 h 96"/>
                <a:gd name="T48" fmla="*/ 48 w 96"/>
                <a:gd name="T49" fmla="*/ 96 h 96"/>
                <a:gd name="T50" fmla="*/ 57 w 96"/>
                <a:gd name="T51" fmla="*/ 91 h 96"/>
                <a:gd name="T52" fmla="*/ 66 w 96"/>
                <a:gd name="T53" fmla="*/ 92 h 96"/>
                <a:gd name="T54" fmla="*/ 72 w 96"/>
                <a:gd name="T55" fmla="*/ 85 h 96"/>
                <a:gd name="T56" fmla="*/ 82 w 96"/>
                <a:gd name="T57" fmla="*/ 82 h 96"/>
                <a:gd name="T58" fmla="*/ 85 w 96"/>
                <a:gd name="T59" fmla="*/ 72 h 96"/>
                <a:gd name="T60" fmla="*/ 92 w 96"/>
                <a:gd name="T61" fmla="*/ 66 h 96"/>
                <a:gd name="T62" fmla="*/ 91 w 96"/>
                <a:gd name="T63" fmla="*/ 57 h 96"/>
                <a:gd name="T64" fmla="*/ 96 w 96"/>
                <a:gd name="T65" fmla="*/ 48 h 96"/>
                <a:gd name="T66" fmla="*/ 69 w 96"/>
                <a:gd name="T67" fmla="*/ 35 h 96"/>
                <a:gd name="T68" fmla="*/ 39 w 96"/>
                <a:gd name="T69" fmla="*/ 63 h 96"/>
                <a:gd name="T70" fmla="*/ 38 w 96"/>
                <a:gd name="T71" fmla="*/ 64 h 96"/>
                <a:gd name="T72" fmla="*/ 37 w 96"/>
                <a:gd name="T73" fmla="*/ 63 h 96"/>
                <a:gd name="T74" fmla="*/ 27 w 96"/>
                <a:gd name="T75" fmla="*/ 53 h 96"/>
                <a:gd name="T76" fmla="*/ 27 w 96"/>
                <a:gd name="T77" fmla="*/ 51 h 96"/>
                <a:gd name="T78" fmla="*/ 29 w 96"/>
                <a:gd name="T79" fmla="*/ 51 h 96"/>
                <a:gd name="T80" fmla="*/ 38 w 96"/>
                <a:gd name="T81" fmla="*/ 59 h 96"/>
                <a:gd name="T82" fmla="*/ 67 w 96"/>
                <a:gd name="T83" fmla="*/ 33 h 96"/>
                <a:gd name="T84" fmla="*/ 69 w 96"/>
                <a:gd name="T85" fmla="*/ 33 h 96"/>
                <a:gd name="T86" fmla="*/ 69 w 96"/>
                <a:gd name="T87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cubicBezTo>
                    <a:pt x="96" y="44"/>
                    <a:pt x="94" y="41"/>
                    <a:pt x="91" y="39"/>
                  </a:cubicBezTo>
                  <a:cubicBezTo>
                    <a:pt x="93" y="37"/>
                    <a:pt x="94" y="33"/>
                    <a:pt x="92" y="30"/>
                  </a:cubicBezTo>
                  <a:cubicBezTo>
                    <a:pt x="91" y="26"/>
                    <a:pt x="88" y="24"/>
                    <a:pt x="85" y="24"/>
                  </a:cubicBezTo>
                  <a:cubicBezTo>
                    <a:pt x="85" y="20"/>
                    <a:pt x="84" y="17"/>
                    <a:pt x="82" y="14"/>
                  </a:cubicBezTo>
                  <a:cubicBezTo>
                    <a:pt x="79" y="12"/>
                    <a:pt x="76" y="11"/>
                    <a:pt x="72" y="11"/>
                  </a:cubicBezTo>
                  <a:cubicBezTo>
                    <a:pt x="72" y="8"/>
                    <a:pt x="70" y="5"/>
                    <a:pt x="66" y="4"/>
                  </a:cubicBezTo>
                  <a:cubicBezTo>
                    <a:pt x="63" y="2"/>
                    <a:pt x="59" y="3"/>
                    <a:pt x="57" y="5"/>
                  </a:cubicBezTo>
                  <a:cubicBezTo>
                    <a:pt x="55" y="2"/>
                    <a:pt x="52" y="0"/>
                    <a:pt x="48" y="0"/>
                  </a:cubicBezTo>
                  <a:cubicBezTo>
                    <a:pt x="44" y="0"/>
                    <a:pt x="41" y="2"/>
                    <a:pt x="39" y="5"/>
                  </a:cubicBezTo>
                  <a:cubicBezTo>
                    <a:pt x="37" y="3"/>
                    <a:pt x="33" y="2"/>
                    <a:pt x="30" y="4"/>
                  </a:cubicBezTo>
                  <a:cubicBezTo>
                    <a:pt x="26" y="5"/>
                    <a:pt x="24" y="8"/>
                    <a:pt x="24" y="11"/>
                  </a:cubicBezTo>
                  <a:cubicBezTo>
                    <a:pt x="20" y="11"/>
                    <a:pt x="17" y="12"/>
                    <a:pt x="14" y="14"/>
                  </a:cubicBezTo>
                  <a:cubicBezTo>
                    <a:pt x="12" y="17"/>
                    <a:pt x="11" y="20"/>
                    <a:pt x="11" y="24"/>
                  </a:cubicBezTo>
                  <a:cubicBezTo>
                    <a:pt x="8" y="24"/>
                    <a:pt x="5" y="26"/>
                    <a:pt x="4" y="30"/>
                  </a:cubicBezTo>
                  <a:cubicBezTo>
                    <a:pt x="2" y="33"/>
                    <a:pt x="3" y="37"/>
                    <a:pt x="5" y="39"/>
                  </a:cubicBezTo>
                  <a:cubicBezTo>
                    <a:pt x="2" y="41"/>
                    <a:pt x="0" y="44"/>
                    <a:pt x="0" y="48"/>
                  </a:cubicBezTo>
                  <a:cubicBezTo>
                    <a:pt x="0" y="52"/>
                    <a:pt x="2" y="55"/>
                    <a:pt x="5" y="57"/>
                  </a:cubicBezTo>
                  <a:cubicBezTo>
                    <a:pt x="3" y="59"/>
                    <a:pt x="2" y="63"/>
                    <a:pt x="4" y="66"/>
                  </a:cubicBezTo>
                  <a:cubicBezTo>
                    <a:pt x="5" y="70"/>
                    <a:pt x="8" y="72"/>
                    <a:pt x="11" y="72"/>
                  </a:cubicBezTo>
                  <a:cubicBezTo>
                    <a:pt x="11" y="76"/>
                    <a:pt x="12" y="79"/>
                    <a:pt x="14" y="82"/>
                  </a:cubicBezTo>
                  <a:cubicBezTo>
                    <a:pt x="17" y="84"/>
                    <a:pt x="20" y="85"/>
                    <a:pt x="24" y="85"/>
                  </a:cubicBezTo>
                  <a:cubicBezTo>
                    <a:pt x="24" y="88"/>
                    <a:pt x="26" y="91"/>
                    <a:pt x="30" y="92"/>
                  </a:cubicBezTo>
                  <a:cubicBezTo>
                    <a:pt x="33" y="94"/>
                    <a:pt x="37" y="93"/>
                    <a:pt x="39" y="91"/>
                  </a:cubicBezTo>
                  <a:cubicBezTo>
                    <a:pt x="41" y="94"/>
                    <a:pt x="44" y="96"/>
                    <a:pt x="48" y="96"/>
                  </a:cubicBezTo>
                  <a:cubicBezTo>
                    <a:pt x="52" y="96"/>
                    <a:pt x="55" y="94"/>
                    <a:pt x="57" y="91"/>
                  </a:cubicBezTo>
                  <a:cubicBezTo>
                    <a:pt x="59" y="93"/>
                    <a:pt x="63" y="94"/>
                    <a:pt x="66" y="92"/>
                  </a:cubicBezTo>
                  <a:cubicBezTo>
                    <a:pt x="70" y="91"/>
                    <a:pt x="72" y="88"/>
                    <a:pt x="72" y="85"/>
                  </a:cubicBezTo>
                  <a:cubicBezTo>
                    <a:pt x="76" y="85"/>
                    <a:pt x="79" y="84"/>
                    <a:pt x="82" y="82"/>
                  </a:cubicBezTo>
                  <a:cubicBezTo>
                    <a:pt x="84" y="79"/>
                    <a:pt x="85" y="76"/>
                    <a:pt x="85" y="72"/>
                  </a:cubicBezTo>
                  <a:cubicBezTo>
                    <a:pt x="88" y="72"/>
                    <a:pt x="91" y="70"/>
                    <a:pt x="92" y="66"/>
                  </a:cubicBezTo>
                  <a:cubicBezTo>
                    <a:pt x="94" y="63"/>
                    <a:pt x="93" y="59"/>
                    <a:pt x="91" y="57"/>
                  </a:cubicBezTo>
                  <a:cubicBezTo>
                    <a:pt x="94" y="55"/>
                    <a:pt x="96" y="52"/>
                    <a:pt x="96" y="48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rgbClr val="0056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03A885D8-EDB3-5722-9F30-E1804B5BD417}"/>
              </a:ext>
            </a:extLst>
          </p:cNvPr>
          <p:cNvGrpSpPr/>
          <p:nvPr/>
        </p:nvGrpSpPr>
        <p:grpSpPr>
          <a:xfrm>
            <a:off x="3705334" y="4257438"/>
            <a:ext cx="218769" cy="218769"/>
            <a:chOff x="6190806" y="1839409"/>
            <a:chExt cx="218769" cy="218769"/>
          </a:xfrm>
        </p:grpSpPr>
        <p:sp>
          <p:nvSpPr>
            <p:cNvPr id="2056" name="Oval 2055">
              <a:extLst>
                <a:ext uri="{FF2B5EF4-FFF2-40B4-BE49-F238E27FC236}">
                  <a16:creationId xmlns:a16="http://schemas.microsoft.com/office/drawing/2014/main" id="{5A363C29-9DC3-FFD2-73E4-C77F2908F183}"/>
                </a:ext>
              </a:extLst>
            </p:cNvPr>
            <p:cNvSpPr/>
            <p:nvPr/>
          </p:nvSpPr>
          <p:spPr>
            <a:xfrm>
              <a:off x="6190806" y="1839409"/>
              <a:ext cx="218769" cy="21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57" name="Freeform 13">
              <a:extLst>
                <a:ext uri="{FF2B5EF4-FFF2-40B4-BE49-F238E27FC236}">
                  <a16:creationId xmlns:a16="http://schemas.microsoft.com/office/drawing/2014/main" id="{394582F3-1819-1DEE-8983-334B5E3021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9514" y="1877494"/>
              <a:ext cx="141353" cy="142598"/>
            </a:xfrm>
            <a:custGeom>
              <a:avLst/>
              <a:gdLst>
                <a:gd name="T0" fmla="*/ 96 w 96"/>
                <a:gd name="T1" fmla="*/ 48 h 96"/>
                <a:gd name="T2" fmla="*/ 91 w 96"/>
                <a:gd name="T3" fmla="*/ 39 h 96"/>
                <a:gd name="T4" fmla="*/ 92 w 96"/>
                <a:gd name="T5" fmla="*/ 30 h 96"/>
                <a:gd name="T6" fmla="*/ 85 w 96"/>
                <a:gd name="T7" fmla="*/ 24 h 96"/>
                <a:gd name="T8" fmla="*/ 82 w 96"/>
                <a:gd name="T9" fmla="*/ 14 h 96"/>
                <a:gd name="T10" fmla="*/ 72 w 96"/>
                <a:gd name="T11" fmla="*/ 11 h 96"/>
                <a:gd name="T12" fmla="*/ 66 w 96"/>
                <a:gd name="T13" fmla="*/ 4 h 96"/>
                <a:gd name="T14" fmla="*/ 57 w 96"/>
                <a:gd name="T15" fmla="*/ 5 h 96"/>
                <a:gd name="T16" fmla="*/ 48 w 96"/>
                <a:gd name="T17" fmla="*/ 0 h 96"/>
                <a:gd name="T18" fmla="*/ 39 w 96"/>
                <a:gd name="T19" fmla="*/ 5 h 96"/>
                <a:gd name="T20" fmla="*/ 30 w 96"/>
                <a:gd name="T21" fmla="*/ 4 h 96"/>
                <a:gd name="T22" fmla="*/ 24 w 96"/>
                <a:gd name="T23" fmla="*/ 11 h 96"/>
                <a:gd name="T24" fmla="*/ 14 w 96"/>
                <a:gd name="T25" fmla="*/ 14 h 96"/>
                <a:gd name="T26" fmla="*/ 11 w 96"/>
                <a:gd name="T27" fmla="*/ 24 h 96"/>
                <a:gd name="T28" fmla="*/ 4 w 96"/>
                <a:gd name="T29" fmla="*/ 30 h 96"/>
                <a:gd name="T30" fmla="*/ 5 w 96"/>
                <a:gd name="T31" fmla="*/ 39 h 96"/>
                <a:gd name="T32" fmla="*/ 0 w 96"/>
                <a:gd name="T33" fmla="*/ 48 h 96"/>
                <a:gd name="T34" fmla="*/ 5 w 96"/>
                <a:gd name="T35" fmla="*/ 57 h 96"/>
                <a:gd name="T36" fmla="*/ 4 w 96"/>
                <a:gd name="T37" fmla="*/ 66 h 96"/>
                <a:gd name="T38" fmla="*/ 11 w 96"/>
                <a:gd name="T39" fmla="*/ 72 h 96"/>
                <a:gd name="T40" fmla="*/ 14 w 96"/>
                <a:gd name="T41" fmla="*/ 82 h 96"/>
                <a:gd name="T42" fmla="*/ 24 w 96"/>
                <a:gd name="T43" fmla="*/ 85 h 96"/>
                <a:gd name="T44" fmla="*/ 30 w 96"/>
                <a:gd name="T45" fmla="*/ 92 h 96"/>
                <a:gd name="T46" fmla="*/ 39 w 96"/>
                <a:gd name="T47" fmla="*/ 91 h 96"/>
                <a:gd name="T48" fmla="*/ 48 w 96"/>
                <a:gd name="T49" fmla="*/ 96 h 96"/>
                <a:gd name="T50" fmla="*/ 57 w 96"/>
                <a:gd name="T51" fmla="*/ 91 h 96"/>
                <a:gd name="T52" fmla="*/ 66 w 96"/>
                <a:gd name="T53" fmla="*/ 92 h 96"/>
                <a:gd name="T54" fmla="*/ 72 w 96"/>
                <a:gd name="T55" fmla="*/ 85 h 96"/>
                <a:gd name="T56" fmla="*/ 82 w 96"/>
                <a:gd name="T57" fmla="*/ 82 h 96"/>
                <a:gd name="T58" fmla="*/ 85 w 96"/>
                <a:gd name="T59" fmla="*/ 72 h 96"/>
                <a:gd name="T60" fmla="*/ 92 w 96"/>
                <a:gd name="T61" fmla="*/ 66 h 96"/>
                <a:gd name="T62" fmla="*/ 91 w 96"/>
                <a:gd name="T63" fmla="*/ 57 h 96"/>
                <a:gd name="T64" fmla="*/ 96 w 96"/>
                <a:gd name="T65" fmla="*/ 48 h 96"/>
                <a:gd name="T66" fmla="*/ 69 w 96"/>
                <a:gd name="T67" fmla="*/ 35 h 96"/>
                <a:gd name="T68" fmla="*/ 39 w 96"/>
                <a:gd name="T69" fmla="*/ 63 h 96"/>
                <a:gd name="T70" fmla="*/ 38 w 96"/>
                <a:gd name="T71" fmla="*/ 64 h 96"/>
                <a:gd name="T72" fmla="*/ 37 w 96"/>
                <a:gd name="T73" fmla="*/ 63 h 96"/>
                <a:gd name="T74" fmla="*/ 27 w 96"/>
                <a:gd name="T75" fmla="*/ 53 h 96"/>
                <a:gd name="T76" fmla="*/ 27 w 96"/>
                <a:gd name="T77" fmla="*/ 51 h 96"/>
                <a:gd name="T78" fmla="*/ 29 w 96"/>
                <a:gd name="T79" fmla="*/ 51 h 96"/>
                <a:gd name="T80" fmla="*/ 38 w 96"/>
                <a:gd name="T81" fmla="*/ 59 h 96"/>
                <a:gd name="T82" fmla="*/ 67 w 96"/>
                <a:gd name="T83" fmla="*/ 33 h 96"/>
                <a:gd name="T84" fmla="*/ 69 w 96"/>
                <a:gd name="T85" fmla="*/ 33 h 96"/>
                <a:gd name="T86" fmla="*/ 69 w 96"/>
                <a:gd name="T87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cubicBezTo>
                    <a:pt x="96" y="44"/>
                    <a:pt x="94" y="41"/>
                    <a:pt x="91" y="39"/>
                  </a:cubicBezTo>
                  <a:cubicBezTo>
                    <a:pt x="93" y="37"/>
                    <a:pt x="94" y="33"/>
                    <a:pt x="92" y="30"/>
                  </a:cubicBezTo>
                  <a:cubicBezTo>
                    <a:pt x="91" y="26"/>
                    <a:pt x="88" y="24"/>
                    <a:pt x="85" y="24"/>
                  </a:cubicBezTo>
                  <a:cubicBezTo>
                    <a:pt x="85" y="20"/>
                    <a:pt x="84" y="17"/>
                    <a:pt x="82" y="14"/>
                  </a:cubicBezTo>
                  <a:cubicBezTo>
                    <a:pt x="79" y="12"/>
                    <a:pt x="76" y="11"/>
                    <a:pt x="72" y="11"/>
                  </a:cubicBezTo>
                  <a:cubicBezTo>
                    <a:pt x="72" y="8"/>
                    <a:pt x="70" y="5"/>
                    <a:pt x="66" y="4"/>
                  </a:cubicBezTo>
                  <a:cubicBezTo>
                    <a:pt x="63" y="2"/>
                    <a:pt x="59" y="3"/>
                    <a:pt x="57" y="5"/>
                  </a:cubicBezTo>
                  <a:cubicBezTo>
                    <a:pt x="55" y="2"/>
                    <a:pt x="52" y="0"/>
                    <a:pt x="48" y="0"/>
                  </a:cubicBezTo>
                  <a:cubicBezTo>
                    <a:pt x="44" y="0"/>
                    <a:pt x="41" y="2"/>
                    <a:pt x="39" y="5"/>
                  </a:cubicBezTo>
                  <a:cubicBezTo>
                    <a:pt x="37" y="3"/>
                    <a:pt x="33" y="2"/>
                    <a:pt x="30" y="4"/>
                  </a:cubicBezTo>
                  <a:cubicBezTo>
                    <a:pt x="26" y="5"/>
                    <a:pt x="24" y="8"/>
                    <a:pt x="24" y="11"/>
                  </a:cubicBezTo>
                  <a:cubicBezTo>
                    <a:pt x="20" y="11"/>
                    <a:pt x="17" y="12"/>
                    <a:pt x="14" y="14"/>
                  </a:cubicBezTo>
                  <a:cubicBezTo>
                    <a:pt x="12" y="17"/>
                    <a:pt x="11" y="20"/>
                    <a:pt x="11" y="24"/>
                  </a:cubicBezTo>
                  <a:cubicBezTo>
                    <a:pt x="8" y="24"/>
                    <a:pt x="5" y="26"/>
                    <a:pt x="4" y="30"/>
                  </a:cubicBezTo>
                  <a:cubicBezTo>
                    <a:pt x="2" y="33"/>
                    <a:pt x="3" y="37"/>
                    <a:pt x="5" y="39"/>
                  </a:cubicBezTo>
                  <a:cubicBezTo>
                    <a:pt x="2" y="41"/>
                    <a:pt x="0" y="44"/>
                    <a:pt x="0" y="48"/>
                  </a:cubicBezTo>
                  <a:cubicBezTo>
                    <a:pt x="0" y="52"/>
                    <a:pt x="2" y="55"/>
                    <a:pt x="5" y="57"/>
                  </a:cubicBezTo>
                  <a:cubicBezTo>
                    <a:pt x="3" y="59"/>
                    <a:pt x="2" y="63"/>
                    <a:pt x="4" y="66"/>
                  </a:cubicBezTo>
                  <a:cubicBezTo>
                    <a:pt x="5" y="70"/>
                    <a:pt x="8" y="72"/>
                    <a:pt x="11" y="72"/>
                  </a:cubicBezTo>
                  <a:cubicBezTo>
                    <a:pt x="11" y="76"/>
                    <a:pt x="12" y="79"/>
                    <a:pt x="14" y="82"/>
                  </a:cubicBezTo>
                  <a:cubicBezTo>
                    <a:pt x="17" y="84"/>
                    <a:pt x="20" y="85"/>
                    <a:pt x="24" y="85"/>
                  </a:cubicBezTo>
                  <a:cubicBezTo>
                    <a:pt x="24" y="88"/>
                    <a:pt x="26" y="91"/>
                    <a:pt x="30" y="92"/>
                  </a:cubicBezTo>
                  <a:cubicBezTo>
                    <a:pt x="33" y="94"/>
                    <a:pt x="37" y="93"/>
                    <a:pt x="39" y="91"/>
                  </a:cubicBezTo>
                  <a:cubicBezTo>
                    <a:pt x="41" y="94"/>
                    <a:pt x="44" y="96"/>
                    <a:pt x="48" y="96"/>
                  </a:cubicBezTo>
                  <a:cubicBezTo>
                    <a:pt x="52" y="96"/>
                    <a:pt x="55" y="94"/>
                    <a:pt x="57" y="91"/>
                  </a:cubicBezTo>
                  <a:cubicBezTo>
                    <a:pt x="59" y="93"/>
                    <a:pt x="63" y="94"/>
                    <a:pt x="66" y="92"/>
                  </a:cubicBezTo>
                  <a:cubicBezTo>
                    <a:pt x="70" y="91"/>
                    <a:pt x="72" y="88"/>
                    <a:pt x="72" y="85"/>
                  </a:cubicBezTo>
                  <a:cubicBezTo>
                    <a:pt x="76" y="85"/>
                    <a:pt x="79" y="84"/>
                    <a:pt x="82" y="82"/>
                  </a:cubicBezTo>
                  <a:cubicBezTo>
                    <a:pt x="84" y="79"/>
                    <a:pt x="85" y="76"/>
                    <a:pt x="85" y="72"/>
                  </a:cubicBezTo>
                  <a:cubicBezTo>
                    <a:pt x="88" y="72"/>
                    <a:pt x="91" y="70"/>
                    <a:pt x="92" y="66"/>
                  </a:cubicBezTo>
                  <a:cubicBezTo>
                    <a:pt x="94" y="63"/>
                    <a:pt x="93" y="59"/>
                    <a:pt x="91" y="57"/>
                  </a:cubicBezTo>
                  <a:cubicBezTo>
                    <a:pt x="94" y="55"/>
                    <a:pt x="96" y="52"/>
                    <a:pt x="96" y="48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rgbClr val="0056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83BC3E-58CD-2C13-ECA7-826BCCA6AB0D}"/>
              </a:ext>
            </a:extLst>
          </p:cNvPr>
          <p:cNvSpPr/>
          <p:nvPr/>
        </p:nvSpPr>
        <p:spPr>
          <a:xfrm>
            <a:off x="3816752" y="2047461"/>
            <a:ext cx="1152128" cy="775800"/>
          </a:xfrm>
          <a:prstGeom prst="roundRect">
            <a:avLst>
              <a:gd name="adj" fmla="val 8148"/>
            </a:avLst>
          </a:prstGeom>
          <a:solidFill>
            <a:srgbClr val="9E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423DC-067D-62F5-A392-E9E8062563EF}"/>
              </a:ext>
            </a:extLst>
          </p:cNvPr>
          <p:cNvSpPr/>
          <p:nvPr/>
        </p:nvSpPr>
        <p:spPr>
          <a:xfrm>
            <a:off x="3868221" y="5002929"/>
            <a:ext cx="1152128" cy="775800"/>
          </a:xfrm>
          <a:prstGeom prst="roundRect">
            <a:avLst>
              <a:gd name="adj" fmla="val 8148"/>
            </a:avLst>
          </a:prstGeom>
          <a:solidFill>
            <a:srgbClr val="9EC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0171E9-6DF4-0E64-65B1-69A0D9A91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1"/>
          <a:stretch/>
        </p:blipFill>
        <p:spPr bwMode="auto">
          <a:xfrm>
            <a:off x="3872235" y="2125620"/>
            <a:ext cx="1001501" cy="631227"/>
          </a:xfrm>
          <a:prstGeom prst="roundRect">
            <a:avLst>
              <a:gd name="adj" fmla="val 6859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376A8DA-BD52-5B7E-DB26-B64737EDE9BC}"/>
              </a:ext>
            </a:extLst>
          </p:cNvPr>
          <p:cNvGrpSpPr/>
          <p:nvPr/>
        </p:nvGrpSpPr>
        <p:grpSpPr>
          <a:xfrm>
            <a:off x="3670060" y="2326193"/>
            <a:ext cx="218769" cy="218769"/>
            <a:chOff x="6190806" y="1839409"/>
            <a:chExt cx="218769" cy="218769"/>
          </a:xfrm>
        </p:grpSpPr>
        <p:sp>
          <p:nvSpPr>
            <p:cNvPr id="2059" name="Oval 2058">
              <a:extLst>
                <a:ext uri="{FF2B5EF4-FFF2-40B4-BE49-F238E27FC236}">
                  <a16:creationId xmlns:a16="http://schemas.microsoft.com/office/drawing/2014/main" id="{716B01CE-893F-982F-A4D1-767396F9DA3D}"/>
                </a:ext>
              </a:extLst>
            </p:cNvPr>
            <p:cNvSpPr/>
            <p:nvPr/>
          </p:nvSpPr>
          <p:spPr>
            <a:xfrm>
              <a:off x="6190806" y="1839409"/>
              <a:ext cx="218769" cy="21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60" name="Freeform 13">
              <a:extLst>
                <a:ext uri="{FF2B5EF4-FFF2-40B4-BE49-F238E27FC236}">
                  <a16:creationId xmlns:a16="http://schemas.microsoft.com/office/drawing/2014/main" id="{B8AA3628-07E0-75E5-0A66-1A2958658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9514" y="1877494"/>
              <a:ext cx="141353" cy="142598"/>
            </a:xfrm>
            <a:custGeom>
              <a:avLst/>
              <a:gdLst>
                <a:gd name="T0" fmla="*/ 96 w 96"/>
                <a:gd name="T1" fmla="*/ 48 h 96"/>
                <a:gd name="T2" fmla="*/ 91 w 96"/>
                <a:gd name="T3" fmla="*/ 39 h 96"/>
                <a:gd name="T4" fmla="*/ 92 w 96"/>
                <a:gd name="T5" fmla="*/ 30 h 96"/>
                <a:gd name="T6" fmla="*/ 85 w 96"/>
                <a:gd name="T7" fmla="*/ 24 h 96"/>
                <a:gd name="T8" fmla="*/ 82 w 96"/>
                <a:gd name="T9" fmla="*/ 14 h 96"/>
                <a:gd name="T10" fmla="*/ 72 w 96"/>
                <a:gd name="T11" fmla="*/ 11 h 96"/>
                <a:gd name="T12" fmla="*/ 66 w 96"/>
                <a:gd name="T13" fmla="*/ 4 h 96"/>
                <a:gd name="T14" fmla="*/ 57 w 96"/>
                <a:gd name="T15" fmla="*/ 5 h 96"/>
                <a:gd name="T16" fmla="*/ 48 w 96"/>
                <a:gd name="T17" fmla="*/ 0 h 96"/>
                <a:gd name="T18" fmla="*/ 39 w 96"/>
                <a:gd name="T19" fmla="*/ 5 h 96"/>
                <a:gd name="T20" fmla="*/ 30 w 96"/>
                <a:gd name="T21" fmla="*/ 4 h 96"/>
                <a:gd name="T22" fmla="*/ 24 w 96"/>
                <a:gd name="T23" fmla="*/ 11 h 96"/>
                <a:gd name="T24" fmla="*/ 14 w 96"/>
                <a:gd name="T25" fmla="*/ 14 h 96"/>
                <a:gd name="T26" fmla="*/ 11 w 96"/>
                <a:gd name="T27" fmla="*/ 24 h 96"/>
                <a:gd name="T28" fmla="*/ 4 w 96"/>
                <a:gd name="T29" fmla="*/ 30 h 96"/>
                <a:gd name="T30" fmla="*/ 5 w 96"/>
                <a:gd name="T31" fmla="*/ 39 h 96"/>
                <a:gd name="T32" fmla="*/ 0 w 96"/>
                <a:gd name="T33" fmla="*/ 48 h 96"/>
                <a:gd name="T34" fmla="*/ 5 w 96"/>
                <a:gd name="T35" fmla="*/ 57 h 96"/>
                <a:gd name="T36" fmla="*/ 4 w 96"/>
                <a:gd name="T37" fmla="*/ 66 h 96"/>
                <a:gd name="T38" fmla="*/ 11 w 96"/>
                <a:gd name="T39" fmla="*/ 72 h 96"/>
                <a:gd name="T40" fmla="*/ 14 w 96"/>
                <a:gd name="T41" fmla="*/ 82 h 96"/>
                <a:gd name="T42" fmla="*/ 24 w 96"/>
                <a:gd name="T43" fmla="*/ 85 h 96"/>
                <a:gd name="T44" fmla="*/ 30 w 96"/>
                <a:gd name="T45" fmla="*/ 92 h 96"/>
                <a:gd name="T46" fmla="*/ 39 w 96"/>
                <a:gd name="T47" fmla="*/ 91 h 96"/>
                <a:gd name="T48" fmla="*/ 48 w 96"/>
                <a:gd name="T49" fmla="*/ 96 h 96"/>
                <a:gd name="T50" fmla="*/ 57 w 96"/>
                <a:gd name="T51" fmla="*/ 91 h 96"/>
                <a:gd name="T52" fmla="*/ 66 w 96"/>
                <a:gd name="T53" fmla="*/ 92 h 96"/>
                <a:gd name="T54" fmla="*/ 72 w 96"/>
                <a:gd name="T55" fmla="*/ 85 h 96"/>
                <a:gd name="T56" fmla="*/ 82 w 96"/>
                <a:gd name="T57" fmla="*/ 82 h 96"/>
                <a:gd name="T58" fmla="*/ 85 w 96"/>
                <a:gd name="T59" fmla="*/ 72 h 96"/>
                <a:gd name="T60" fmla="*/ 92 w 96"/>
                <a:gd name="T61" fmla="*/ 66 h 96"/>
                <a:gd name="T62" fmla="*/ 91 w 96"/>
                <a:gd name="T63" fmla="*/ 57 h 96"/>
                <a:gd name="T64" fmla="*/ 96 w 96"/>
                <a:gd name="T65" fmla="*/ 48 h 96"/>
                <a:gd name="T66" fmla="*/ 69 w 96"/>
                <a:gd name="T67" fmla="*/ 35 h 96"/>
                <a:gd name="T68" fmla="*/ 39 w 96"/>
                <a:gd name="T69" fmla="*/ 63 h 96"/>
                <a:gd name="T70" fmla="*/ 38 w 96"/>
                <a:gd name="T71" fmla="*/ 64 h 96"/>
                <a:gd name="T72" fmla="*/ 37 w 96"/>
                <a:gd name="T73" fmla="*/ 63 h 96"/>
                <a:gd name="T74" fmla="*/ 27 w 96"/>
                <a:gd name="T75" fmla="*/ 53 h 96"/>
                <a:gd name="T76" fmla="*/ 27 w 96"/>
                <a:gd name="T77" fmla="*/ 51 h 96"/>
                <a:gd name="T78" fmla="*/ 29 w 96"/>
                <a:gd name="T79" fmla="*/ 51 h 96"/>
                <a:gd name="T80" fmla="*/ 38 w 96"/>
                <a:gd name="T81" fmla="*/ 59 h 96"/>
                <a:gd name="T82" fmla="*/ 67 w 96"/>
                <a:gd name="T83" fmla="*/ 33 h 96"/>
                <a:gd name="T84" fmla="*/ 69 w 96"/>
                <a:gd name="T85" fmla="*/ 33 h 96"/>
                <a:gd name="T86" fmla="*/ 69 w 96"/>
                <a:gd name="T87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cubicBezTo>
                    <a:pt x="96" y="44"/>
                    <a:pt x="94" y="41"/>
                    <a:pt x="91" y="39"/>
                  </a:cubicBezTo>
                  <a:cubicBezTo>
                    <a:pt x="93" y="37"/>
                    <a:pt x="94" y="33"/>
                    <a:pt x="92" y="30"/>
                  </a:cubicBezTo>
                  <a:cubicBezTo>
                    <a:pt x="91" y="26"/>
                    <a:pt x="88" y="24"/>
                    <a:pt x="85" y="24"/>
                  </a:cubicBezTo>
                  <a:cubicBezTo>
                    <a:pt x="85" y="20"/>
                    <a:pt x="84" y="17"/>
                    <a:pt x="82" y="14"/>
                  </a:cubicBezTo>
                  <a:cubicBezTo>
                    <a:pt x="79" y="12"/>
                    <a:pt x="76" y="11"/>
                    <a:pt x="72" y="11"/>
                  </a:cubicBezTo>
                  <a:cubicBezTo>
                    <a:pt x="72" y="8"/>
                    <a:pt x="70" y="5"/>
                    <a:pt x="66" y="4"/>
                  </a:cubicBezTo>
                  <a:cubicBezTo>
                    <a:pt x="63" y="2"/>
                    <a:pt x="59" y="3"/>
                    <a:pt x="57" y="5"/>
                  </a:cubicBezTo>
                  <a:cubicBezTo>
                    <a:pt x="55" y="2"/>
                    <a:pt x="52" y="0"/>
                    <a:pt x="48" y="0"/>
                  </a:cubicBezTo>
                  <a:cubicBezTo>
                    <a:pt x="44" y="0"/>
                    <a:pt x="41" y="2"/>
                    <a:pt x="39" y="5"/>
                  </a:cubicBezTo>
                  <a:cubicBezTo>
                    <a:pt x="37" y="3"/>
                    <a:pt x="33" y="2"/>
                    <a:pt x="30" y="4"/>
                  </a:cubicBezTo>
                  <a:cubicBezTo>
                    <a:pt x="26" y="5"/>
                    <a:pt x="24" y="8"/>
                    <a:pt x="24" y="11"/>
                  </a:cubicBezTo>
                  <a:cubicBezTo>
                    <a:pt x="20" y="11"/>
                    <a:pt x="17" y="12"/>
                    <a:pt x="14" y="14"/>
                  </a:cubicBezTo>
                  <a:cubicBezTo>
                    <a:pt x="12" y="17"/>
                    <a:pt x="11" y="20"/>
                    <a:pt x="11" y="24"/>
                  </a:cubicBezTo>
                  <a:cubicBezTo>
                    <a:pt x="8" y="24"/>
                    <a:pt x="5" y="26"/>
                    <a:pt x="4" y="30"/>
                  </a:cubicBezTo>
                  <a:cubicBezTo>
                    <a:pt x="2" y="33"/>
                    <a:pt x="3" y="37"/>
                    <a:pt x="5" y="39"/>
                  </a:cubicBezTo>
                  <a:cubicBezTo>
                    <a:pt x="2" y="41"/>
                    <a:pt x="0" y="44"/>
                    <a:pt x="0" y="48"/>
                  </a:cubicBezTo>
                  <a:cubicBezTo>
                    <a:pt x="0" y="52"/>
                    <a:pt x="2" y="55"/>
                    <a:pt x="5" y="57"/>
                  </a:cubicBezTo>
                  <a:cubicBezTo>
                    <a:pt x="3" y="59"/>
                    <a:pt x="2" y="63"/>
                    <a:pt x="4" y="66"/>
                  </a:cubicBezTo>
                  <a:cubicBezTo>
                    <a:pt x="5" y="70"/>
                    <a:pt x="8" y="72"/>
                    <a:pt x="11" y="72"/>
                  </a:cubicBezTo>
                  <a:cubicBezTo>
                    <a:pt x="11" y="76"/>
                    <a:pt x="12" y="79"/>
                    <a:pt x="14" y="82"/>
                  </a:cubicBezTo>
                  <a:cubicBezTo>
                    <a:pt x="17" y="84"/>
                    <a:pt x="20" y="85"/>
                    <a:pt x="24" y="85"/>
                  </a:cubicBezTo>
                  <a:cubicBezTo>
                    <a:pt x="24" y="88"/>
                    <a:pt x="26" y="91"/>
                    <a:pt x="30" y="92"/>
                  </a:cubicBezTo>
                  <a:cubicBezTo>
                    <a:pt x="33" y="94"/>
                    <a:pt x="37" y="93"/>
                    <a:pt x="39" y="91"/>
                  </a:cubicBezTo>
                  <a:cubicBezTo>
                    <a:pt x="41" y="94"/>
                    <a:pt x="44" y="96"/>
                    <a:pt x="48" y="96"/>
                  </a:cubicBezTo>
                  <a:cubicBezTo>
                    <a:pt x="52" y="96"/>
                    <a:pt x="55" y="94"/>
                    <a:pt x="57" y="91"/>
                  </a:cubicBezTo>
                  <a:cubicBezTo>
                    <a:pt x="59" y="93"/>
                    <a:pt x="63" y="94"/>
                    <a:pt x="66" y="92"/>
                  </a:cubicBezTo>
                  <a:cubicBezTo>
                    <a:pt x="70" y="91"/>
                    <a:pt x="72" y="88"/>
                    <a:pt x="72" y="85"/>
                  </a:cubicBezTo>
                  <a:cubicBezTo>
                    <a:pt x="76" y="85"/>
                    <a:pt x="79" y="84"/>
                    <a:pt x="82" y="82"/>
                  </a:cubicBezTo>
                  <a:cubicBezTo>
                    <a:pt x="84" y="79"/>
                    <a:pt x="85" y="76"/>
                    <a:pt x="85" y="72"/>
                  </a:cubicBezTo>
                  <a:cubicBezTo>
                    <a:pt x="88" y="72"/>
                    <a:pt x="91" y="70"/>
                    <a:pt x="92" y="66"/>
                  </a:cubicBezTo>
                  <a:cubicBezTo>
                    <a:pt x="94" y="63"/>
                    <a:pt x="93" y="59"/>
                    <a:pt x="91" y="57"/>
                  </a:cubicBezTo>
                  <a:cubicBezTo>
                    <a:pt x="94" y="55"/>
                    <a:pt x="96" y="52"/>
                    <a:pt x="96" y="48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rgbClr val="0056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61" name="TextBox 2060">
            <a:extLst>
              <a:ext uri="{FF2B5EF4-FFF2-40B4-BE49-F238E27FC236}">
                <a16:creationId xmlns:a16="http://schemas.microsoft.com/office/drawing/2014/main" id="{7F0E6A8F-AB90-735E-FF34-EE11A03A9E68}"/>
              </a:ext>
            </a:extLst>
          </p:cNvPr>
          <p:cNvSpPr txBox="1"/>
          <p:nvPr/>
        </p:nvSpPr>
        <p:spPr>
          <a:xfrm>
            <a:off x="5063807" y="4011420"/>
            <a:ext cx="122413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200" b="1" dirty="0"/>
              <a:t>Incident and Emergency Center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A768BA72-B9FC-B1A7-E92F-6568A1DE4212}"/>
              </a:ext>
            </a:extLst>
          </p:cNvPr>
          <p:cNvSpPr txBox="1"/>
          <p:nvPr/>
        </p:nvSpPr>
        <p:spPr>
          <a:xfrm>
            <a:off x="5078068" y="5018548"/>
            <a:ext cx="1224136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100" b="1" dirty="0"/>
              <a:t>Nuclear Safety and Security Coordination Office</a:t>
            </a:r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0E3A7585-9C88-846A-3D58-2882C165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" b="5522"/>
          <a:stretch/>
        </p:blipFill>
        <p:spPr bwMode="auto">
          <a:xfrm>
            <a:off x="3919963" y="5085152"/>
            <a:ext cx="1037075" cy="611355"/>
          </a:xfrm>
          <a:prstGeom prst="roundRect">
            <a:avLst>
              <a:gd name="adj" fmla="val 4279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948EE74A-A3E0-FEB3-121F-AC57A9F520A2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8"/>
          <a:stretch/>
        </p:blipFill>
        <p:spPr>
          <a:xfrm>
            <a:off x="3904203" y="3095990"/>
            <a:ext cx="993389" cy="681961"/>
          </a:xfrm>
          <a:prstGeom prst="roundRect">
            <a:avLst>
              <a:gd name="adj" fmla="val 6859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933E3528-FEA6-0CB2-6C6A-D9087396E6A8}"/>
              </a:ext>
            </a:extLst>
          </p:cNvPr>
          <p:cNvGrpSpPr/>
          <p:nvPr/>
        </p:nvGrpSpPr>
        <p:grpSpPr>
          <a:xfrm>
            <a:off x="3733253" y="3317924"/>
            <a:ext cx="218769" cy="218769"/>
            <a:chOff x="6190806" y="1839409"/>
            <a:chExt cx="218769" cy="218769"/>
          </a:xfrm>
        </p:grpSpPr>
        <p:sp>
          <p:nvSpPr>
            <p:cNvPr id="2053" name="Oval 2052">
              <a:extLst>
                <a:ext uri="{FF2B5EF4-FFF2-40B4-BE49-F238E27FC236}">
                  <a16:creationId xmlns:a16="http://schemas.microsoft.com/office/drawing/2014/main" id="{0578C69C-255B-C58F-BC00-10ACCA243545}"/>
                </a:ext>
              </a:extLst>
            </p:cNvPr>
            <p:cNvSpPr/>
            <p:nvPr/>
          </p:nvSpPr>
          <p:spPr>
            <a:xfrm>
              <a:off x="6190806" y="1839409"/>
              <a:ext cx="218769" cy="21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54" name="Freeform 13">
              <a:extLst>
                <a:ext uri="{FF2B5EF4-FFF2-40B4-BE49-F238E27FC236}">
                  <a16:creationId xmlns:a16="http://schemas.microsoft.com/office/drawing/2014/main" id="{662B16B6-C92B-B3F9-B243-F897FFD72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9514" y="1877494"/>
              <a:ext cx="141353" cy="142598"/>
            </a:xfrm>
            <a:custGeom>
              <a:avLst/>
              <a:gdLst>
                <a:gd name="T0" fmla="*/ 96 w 96"/>
                <a:gd name="T1" fmla="*/ 48 h 96"/>
                <a:gd name="T2" fmla="*/ 91 w 96"/>
                <a:gd name="T3" fmla="*/ 39 h 96"/>
                <a:gd name="T4" fmla="*/ 92 w 96"/>
                <a:gd name="T5" fmla="*/ 30 h 96"/>
                <a:gd name="T6" fmla="*/ 85 w 96"/>
                <a:gd name="T7" fmla="*/ 24 h 96"/>
                <a:gd name="T8" fmla="*/ 82 w 96"/>
                <a:gd name="T9" fmla="*/ 14 h 96"/>
                <a:gd name="T10" fmla="*/ 72 w 96"/>
                <a:gd name="T11" fmla="*/ 11 h 96"/>
                <a:gd name="T12" fmla="*/ 66 w 96"/>
                <a:gd name="T13" fmla="*/ 4 h 96"/>
                <a:gd name="T14" fmla="*/ 57 w 96"/>
                <a:gd name="T15" fmla="*/ 5 h 96"/>
                <a:gd name="T16" fmla="*/ 48 w 96"/>
                <a:gd name="T17" fmla="*/ 0 h 96"/>
                <a:gd name="T18" fmla="*/ 39 w 96"/>
                <a:gd name="T19" fmla="*/ 5 h 96"/>
                <a:gd name="T20" fmla="*/ 30 w 96"/>
                <a:gd name="T21" fmla="*/ 4 h 96"/>
                <a:gd name="T22" fmla="*/ 24 w 96"/>
                <a:gd name="T23" fmla="*/ 11 h 96"/>
                <a:gd name="T24" fmla="*/ 14 w 96"/>
                <a:gd name="T25" fmla="*/ 14 h 96"/>
                <a:gd name="T26" fmla="*/ 11 w 96"/>
                <a:gd name="T27" fmla="*/ 24 h 96"/>
                <a:gd name="T28" fmla="*/ 4 w 96"/>
                <a:gd name="T29" fmla="*/ 30 h 96"/>
                <a:gd name="T30" fmla="*/ 5 w 96"/>
                <a:gd name="T31" fmla="*/ 39 h 96"/>
                <a:gd name="T32" fmla="*/ 0 w 96"/>
                <a:gd name="T33" fmla="*/ 48 h 96"/>
                <a:gd name="T34" fmla="*/ 5 w 96"/>
                <a:gd name="T35" fmla="*/ 57 h 96"/>
                <a:gd name="T36" fmla="*/ 4 w 96"/>
                <a:gd name="T37" fmla="*/ 66 h 96"/>
                <a:gd name="T38" fmla="*/ 11 w 96"/>
                <a:gd name="T39" fmla="*/ 72 h 96"/>
                <a:gd name="T40" fmla="*/ 14 w 96"/>
                <a:gd name="T41" fmla="*/ 82 h 96"/>
                <a:gd name="T42" fmla="*/ 24 w 96"/>
                <a:gd name="T43" fmla="*/ 85 h 96"/>
                <a:gd name="T44" fmla="*/ 30 w 96"/>
                <a:gd name="T45" fmla="*/ 92 h 96"/>
                <a:gd name="T46" fmla="*/ 39 w 96"/>
                <a:gd name="T47" fmla="*/ 91 h 96"/>
                <a:gd name="T48" fmla="*/ 48 w 96"/>
                <a:gd name="T49" fmla="*/ 96 h 96"/>
                <a:gd name="T50" fmla="*/ 57 w 96"/>
                <a:gd name="T51" fmla="*/ 91 h 96"/>
                <a:gd name="T52" fmla="*/ 66 w 96"/>
                <a:gd name="T53" fmla="*/ 92 h 96"/>
                <a:gd name="T54" fmla="*/ 72 w 96"/>
                <a:gd name="T55" fmla="*/ 85 h 96"/>
                <a:gd name="T56" fmla="*/ 82 w 96"/>
                <a:gd name="T57" fmla="*/ 82 h 96"/>
                <a:gd name="T58" fmla="*/ 85 w 96"/>
                <a:gd name="T59" fmla="*/ 72 h 96"/>
                <a:gd name="T60" fmla="*/ 92 w 96"/>
                <a:gd name="T61" fmla="*/ 66 h 96"/>
                <a:gd name="T62" fmla="*/ 91 w 96"/>
                <a:gd name="T63" fmla="*/ 57 h 96"/>
                <a:gd name="T64" fmla="*/ 96 w 96"/>
                <a:gd name="T65" fmla="*/ 48 h 96"/>
                <a:gd name="T66" fmla="*/ 69 w 96"/>
                <a:gd name="T67" fmla="*/ 35 h 96"/>
                <a:gd name="T68" fmla="*/ 39 w 96"/>
                <a:gd name="T69" fmla="*/ 63 h 96"/>
                <a:gd name="T70" fmla="*/ 38 w 96"/>
                <a:gd name="T71" fmla="*/ 64 h 96"/>
                <a:gd name="T72" fmla="*/ 37 w 96"/>
                <a:gd name="T73" fmla="*/ 63 h 96"/>
                <a:gd name="T74" fmla="*/ 27 w 96"/>
                <a:gd name="T75" fmla="*/ 53 h 96"/>
                <a:gd name="T76" fmla="*/ 27 w 96"/>
                <a:gd name="T77" fmla="*/ 51 h 96"/>
                <a:gd name="T78" fmla="*/ 29 w 96"/>
                <a:gd name="T79" fmla="*/ 51 h 96"/>
                <a:gd name="T80" fmla="*/ 38 w 96"/>
                <a:gd name="T81" fmla="*/ 59 h 96"/>
                <a:gd name="T82" fmla="*/ 67 w 96"/>
                <a:gd name="T83" fmla="*/ 33 h 96"/>
                <a:gd name="T84" fmla="*/ 69 w 96"/>
                <a:gd name="T85" fmla="*/ 33 h 96"/>
                <a:gd name="T86" fmla="*/ 69 w 96"/>
                <a:gd name="T87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cubicBezTo>
                    <a:pt x="96" y="44"/>
                    <a:pt x="94" y="41"/>
                    <a:pt x="91" y="39"/>
                  </a:cubicBezTo>
                  <a:cubicBezTo>
                    <a:pt x="93" y="37"/>
                    <a:pt x="94" y="33"/>
                    <a:pt x="92" y="30"/>
                  </a:cubicBezTo>
                  <a:cubicBezTo>
                    <a:pt x="91" y="26"/>
                    <a:pt x="88" y="24"/>
                    <a:pt x="85" y="24"/>
                  </a:cubicBezTo>
                  <a:cubicBezTo>
                    <a:pt x="85" y="20"/>
                    <a:pt x="84" y="17"/>
                    <a:pt x="82" y="14"/>
                  </a:cubicBezTo>
                  <a:cubicBezTo>
                    <a:pt x="79" y="12"/>
                    <a:pt x="76" y="11"/>
                    <a:pt x="72" y="11"/>
                  </a:cubicBezTo>
                  <a:cubicBezTo>
                    <a:pt x="72" y="8"/>
                    <a:pt x="70" y="5"/>
                    <a:pt x="66" y="4"/>
                  </a:cubicBezTo>
                  <a:cubicBezTo>
                    <a:pt x="63" y="2"/>
                    <a:pt x="59" y="3"/>
                    <a:pt x="57" y="5"/>
                  </a:cubicBezTo>
                  <a:cubicBezTo>
                    <a:pt x="55" y="2"/>
                    <a:pt x="52" y="0"/>
                    <a:pt x="48" y="0"/>
                  </a:cubicBezTo>
                  <a:cubicBezTo>
                    <a:pt x="44" y="0"/>
                    <a:pt x="41" y="2"/>
                    <a:pt x="39" y="5"/>
                  </a:cubicBezTo>
                  <a:cubicBezTo>
                    <a:pt x="37" y="3"/>
                    <a:pt x="33" y="2"/>
                    <a:pt x="30" y="4"/>
                  </a:cubicBezTo>
                  <a:cubicBezTo>
                    <a:pt x="26" y="5"/>
                    <a:pt x="24" y="8"/>
                    <a:pt x="24" y="11"/>
                  </a:cubicBezTo>
                  <a:cubicBezTo>
                    <a:pt x="20" y="11"/>
                    <a:pt x="17" y="12"/>
                    <a:pt x="14" y="14"/>
                  </a:cubicBezTo>
                  <a:cubicBezTo>
                    <a:pt x="12" y="17"/>
                    <a:pt x="11" y="20"/>
                    <a:pt x="11" y="24"/>
                  </a:cubicBezTo>
                  <a:cubicBezTo>
                    <a:pt x="8" y="24"/>
                    <a:pt x="5" y="26"/>
                    <a:pt x="4" y="30"/>
                  </a:cubicBezTo>
                  <a:cubicBezTo>
                    <a:pt x="2" y="33"/>
                    <a:pt x="3" y="37"/>
                    <a:pt x="5" y="39"/>
                  </a:cubicBezTo>
                  <a:cubicBezTo>
                    <a:pt x="2" y="41"/>
                    <a:pt x="0" y="44"/>
                    <a:pt x="0" y="48"/>
                  </a:cubicBezTo>
                  <a:cubicBezTo>
                    <a:pt x="0" y="52"/>
                    <a:pt x="2" y="55"/>
                    <a:pt x="5" y="57"/>
                  </a:cubicBezTo>
                  <a:cubicBezTo>
                    <a:pt x="3" y="59"/>
                    <a:pt x="2" y="63"/>
                    <a:pt x="4" y="66"/>
                  </a:cubicBezTo>
                  <a:cubicBezTo>
                    <a:pt x="5" y="70"/>
                    <a:pt x="8" y="72"/>
                    <a:pt x="11" y="72"/>
                  </a:cubicBezTo>
                  <a:cubicBezTo>
                    <a:pt x="11" y="76"/>
                    <a:pt x="12" y="79"/>
                    <a:pt x="14" y="82"/>
                  </a:cubicBezTo>
                  <a:cubicBezTo>
                    <a:pt x="17" y="84"/>
                    <a:pt x="20" y="85"/>
                    <a:pt x="24" y="85"/>
                  </a:cubicBezTo>
                  <a:cubicBezTo>
                    <a:pt x="24" y="88"/>
                    <a:pt x="26" y="91"/>
                    <a:pt x="30" y="92"/>
                  </a:cubicBezTo>
                  <a:cubicBezTo>
                    <a:pt x="33" y="94"/>
                    <a:pt x="37" y="93"/>
                    <a:pt x="39" y="91"/>
                  </a:cubicBezTo>
                  <a:cubicBezTo>
                    <a:pt x="41" y="94"/>
                    <a:pt x="44" y="96"/>
                    <a:pt x="48" y="96"/>
                  </a:cubicBezTo>
                  <a:cubicBezTo>
                    <a:pt x="52" y="96"/>
                    <a:pt x="55" y="94"/>
                    <a:pt x="57" y="91"/>
                  </a:cubicBezTo>
                  <a:cubicBezTo>
                    <a:pt x="59" y="93"/>
                    <a:pt x="63" y="94"/>
                    <a:pt x="66" y="92"/>
                  </a:cubicBezTo>
                  <a:cubicBezTo>
                    <a:pt x="70" y="91"/>
                    <a:pt x="72" y="88"/>
                    <a:pt x="72" y="85"/>
                  </a:cubicBezTo>
                  <a:cubicBezTo>
                    <a:pt x="76" y="85"/>
                    <a:pt x="79" y="84"/>
                    <a:pt x="82" y="82"/>
                  </a:cubicBezTo>
                  <a:cubicBezTo>
                    <a:pt x="84" y="79"/>
                    <a:pt x="85" y="76"/>
                    <a:pt x="85" y="72"/>
                  </a:cubicBezTo>
                  <a:cubicBezTo>
                    <a:pt x="88" y="72"/>
                    <a:pt x="91" y="70"/>
                    <a:pt x="92" y="66"/>
                  </a:cubicBezTo>
                  <a:cubicBezTo>
                    <a:pt x="94" y="63"/>
                    <a:pt x="93" y="59"/>
                    <a:pt x="91" y="57"/>
                  </a:cubicBezTo>
                  <a:cubicBezTo>
                    <a:pt x="94" y="55"/>
                    <a:pt x="96" y="52"/>
                    <a:pt x="96" y="48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rgbClr val="0056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67" name="TextBox 2066">
            <a:extLst>
              <a:ext uri="{FF2B5EF4-FFF2-40B4-BE49-F238E27FC236}">
                <a16:creationId xmlns:a16="http://schemas.microsoft.com/office/drawing/2014/main" id="{7BB02182-0D2C-14D4-F178-F2732B2EBFA5}"/>
              </a:ext>
            </a:extLst>
          </p:cNvPr>
          <p:cNvSpPr txBox="1"/>
          <p:nvPr/>
        </p:nvSpPr>
        <p:spPr>
          <a:xfrm>
            <a:off x="153217" y="218784"/>
            <a:ext cx="7812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ea typeface="+mj-ea"/>
                <a:cs typeface="+mj-cs"/>
              </a:rPr>
              <a:t>The Department of Nuclear Safety and Security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4E43D4-562E-B650-77A3-D89D825E9C09}"/>
              </a:ext>
            </a:extLst>
          </p:cNvPr>
          <p:cNvGrpSpPr/>
          <p:nvPr/>
        </p:nvGrpSpPr>
        <p:grpSpPr>
          <a:xfrm>
            <a:off x="3724142" y="5287254"/>
            <a:ext cx="218769" cy="218769"/>
            <a:chOff x="6190806" y="1839409"/>
            <a:chExt cx="218769" cy="21876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6FE1D2-8E3F-A6D7-E51A-5ACF80C014FA}"/>
                </a:ext>
              </a:extLst>
            </p:cNvPr>
            <p:cNvSpPr/>
            <p:nvPr/>
          </p:nvSpPr>
          <p:spPr>
            <a:xfrm>
              <a:off x="6190806" y="1839409"/>
              <a:ext cx="218769" cy="21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D8EC835-06D8-22F5-6564-494925230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9514" y="1877494"/>
              <a:ext cx="141353" cy="142598"/>
            </a:xfrm>
            <a:custGeom>
              <a:avLst/>
              <a:gdLst>
                <a:gd name="T0" fmla="*/ 96 w 96"/>
                <a:gd name="T1" fmla="*/ 48 h 96"/>
                <a:gd name="T2" fmla="*/ 91 w 96"/>
                <a:gd name="T3" fmla="*/ 39 h 96"/>
                <a:gd name="T4" fmla="*/ 92 w 96"/>
                <a:gd name="T5" fmla="*/ 30 h 96"/>
                <a:gd name="T6" fmla="*/ 85 w 96"/>
                <a:gd name="T7" fmla="*/ 24 h 96"/>
                <a:gd name="T8" fmla="*/ 82 w 96"/>
                <a:gd name="T9" fmla="*/ 14 h 96"/>
                <a:gd name="T10" fmla="*/ 72 w 96"/>
                <a:gd name="T11" fmla="*/ 11 h 96"/>
                <a:gd name="T12" fmla="*/ 66 w 96"/>
                <a:gd name="T13" fmla="*/ 4 h 96"/>
                <a:gd name="T14" fmla="*/ 57 w 96"/>
                <a:gd name="T15" fmla="*/ 5 h 96"/>
                <a:gd name="T16" fmla="*/ 48 w 96"/>
                <a:gd name="T17" fmla="*/ 0 h 96"/>
                <a:gd name="T18" fmla="*/ 39 w 96"/>
                <a:gd name="T19" fmla="*/ 5 h 96"/>
                <a:gd name="T20" fmla="*/ 30 w 96"/>
                <a:gd name="T21" fmla="*/ 4 h 96"/>
                <a:gd name="T22" fmla="*/ 24 w 96"/>
                <a:gd name="T23" fmla="*/ 11 h 96"/>
                <a:gd name="T24" fmla="*/ 14 w 96"/>
                <a:gd name="T25" fmla="*/ 14 h 96"/>
                <a:gd name="T26" fmla="*/ 11 w 96"/>
                <a:gd name="T27" fmla="*/ 24 h 96"/>
                <a:gd name="T28" fmla="*/ 4 w 96"/>
                <a:gd name="T29" fmla="*/ 30 h 96"/>
                <a:gd name="T30" fmla="*/ 5 w 96"/>
                <a:gd name="T31" fmla="*/ 39 h 96"/>
                <a:gd name="T32" fmla="*/ 0 w 96"/>
                <a:gd name="T33" fmla="*/ 48 h 96"/>
                <a:gd name="T34" fmla="*/ 5 w 96"/>
                <a:gd name="T35" fmla="*/ 57 h 96"/>
                <a:gd name="T36" fmla="*/ 4 w 96"/>
                <a:gd name="T37" fmla="*/ 66 h 96"/>
                <a:gd name="T38" fmla="*/ 11 w 96"/>
                <a:gd name="T39" fmla="*/ 72 h 96"/>
                <a:gd name="T40" fmla="*/ 14 w 96"/>
                <a:gd name="T41" fmla="*/ 82 h 96"/>
                <a:gd name="T42" fmla="*/ 24 w 96"/>
                <a:gd name="T43" fmla="*/ 85 h 96"/>
                <a:gd name="T44" fmla="*/ 30 w 96"/>
                <a:gd name="T45" fmla="*/ 92 h 96"/>
                <a:gd name="T46" fmla="*/ 39 w 96"/>
                <a:gd name="T47" fmla="*/ 91 h 96"/>
                <a:gd name="T48" fmla="*/ 48 w 96"/>
                <a:gd name="T49" fmla="*/ 96 h 96"/>
                <a:gd name="T50" fmla="*/ 57 w 96"/>
                <a:gd name="T51" fmla="*/ 91 h 96"/>
                <a:gd name="T52" fmla="*/ 66 w 96"/>
                <a:gd name="T53" fmla="*/ 92 h 96"/>
                <a:gd name="T54" fmla="*/ 72 w 96"/>
                <a:gd name="T55" fmla="*/ 85 h 96"/>
                <a:gd name="T56" fmla="*/ 82 w 96"/>
                <a:gd name="T57" fmla="*/ 82 h 96"/>
                <a:gd name="T58" fmla="*/ 85 w 96"/>
                <a:gd name="T59" fmla="*/ 72 h 96"/>
                <a:gd name="T60" fmla="*/ 92 w 96"/>
                <a:gd name="T61" fmla="*/ 66 h 96"/>
                <a:gd name="T62" fmla="*/ 91 w 96"/>
                <a:gd name="T63" fmla="*/ 57 h 96"/>
                <a:gd name="T64" fmla="*/ 96 w 96"/>
                <a:gd name="T65" fmla="*/ 48 h 96"/>
                <a:gd name="T66" fmla="*/ 69 w 96"/>
                <a:gd name="T67" fmla="*/ 35 h 96"/>
                <a:gd name="T68" fmla="*/ 39 w 96"/>
                <a:gd name="T69" fmla="*/ 63 h 96"/>
                <a:gd name="T70" fmla="*/ 38 w 96"/>
                <a:gd name="T71" fmla="*/ 64 h 96"/>
                <a:gd name="T72" fmla="*/ 37 w 96"/>
                <a:gd name="T73" fmla="*/ 63 h 96"/>
                <a:gd name="T74" fmla="*/ 27 w 96"/>
                <a:gd name="T75" fmla="*/ 53 h 96"/>
                <a:gd name="T76" fmla="*/ 27 w 96"/>
                <a:gd name="T77" fmla="*/ 51 h 96"/>
                <a:gd name="T78" fmla="*/ 29 w 96"/>
                <a:gd name="T79" fmla="*/ 51 h 96"/>
                <a:gd name="T80" fmla="*/ 38 w 96"/>
                <a:gd name="T81" fmla="*/ 59 h 96"/>
                <a:gd name="T82" fmla="*/ 67 w 96"/>
                <a:gd name="T83" fmla="*/ 33 h 96"/>
                <a:gd name="T84" fmla="*/ 69 w 96"/>
                <a:gd name="T85" fmla="*/ 33 h 96"/>
                <a:gd name="T86" fmla="*/ 69 w 96"/>
                <a:gd name="T87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96">
                  <a:moveTo>
                    <a:pt x="96" y="48"/>
                  </a:moveTo>
                  <a:cubicBezTo>
                    <a:pt x="96" y="44"/>
                    <a:pt x="94" y="41"/>
                    <a:pt x="91" y="39"/>
                  </a:cubicBezTo>
                  <a:cubicBezTo>
                    <a:pt x="93" y="37"/>
                    <a:pt x="94" y="33"/>
                    <a:pt x="92" y="30"/>
                  </a:cubicBezTo>
                  <a:cubicBezTo>
                    <a:pt x="91" y="26"/>
                    <a:pt x="88" y="24"/>
                    <a:pt x="85" y="24"/>
                  </a:cubicBezTo>
                  <a:cubicBezTo>
                    <a:pt x="85" y="20"/>
                    <a:pt x="84" y="17"/>
                    <a:pt x="82" y="14"/>
                  </a:cubicBezTo>
                  <a:cubicBezTo>
                    <a:pt x="79" y="12"/>
                    <a:pt x="76" y="11"/>
                    <a:pt x="72" y="11"/>
                  </a:cubicBezTo>
                  <a:cubicBezTo>
                    <a:pt x="72" y="8"/>
                    <a:pt x="70" y="5"/>
                    <a:pt x="66" y="4"/>
                  </a:cubicBezTo>
                  <a:cubicBezTo>
                    <a:pt x="63" y="2"/>
                    <a:pt x="59" y="3"/>
                    <a:pt x="57" y="5"/>
                  </a:cubicBezTo>
                  <a:cubicBezTo>
                    <a:pt x="55" y="2"/>
                    <a:pt x="52" y="0"/>
                    <a:pt x="48" y="0"/>
                  </a:cubicBezTo>
                  <a:cubicBezTo>
                    <a:pt x="44" y="0"/>
                    <a:pt x="41" y="2"/>
                    <a:pt x="39" y="5"/>
                  </a:cubicBezTo>
                  <a:cubicBezTo>
                    <a:pt x="37" y="3"/>
                    <a:pt x="33" y="2"/>
                    <a:pt x="30" y="4"/>
                  </a:cubicBezTo>
                  <a:cubicBezTo>
                    <a:pt x="26" y="5"/>
                    <a:pt x="24" y="8"/>
                    <a:pt x="24" y="11"/>
                  </a:cubicBezTo>
                  <a:cubicBezTo>
                    <a:pt x="20" y="11"/>
                    <a:pt x="17" y="12"/>
                    <a:pt x="14" y="14"/>
                  </a:cubicBezTo>
                  <a:cubicBezTo>
                    <a:pt x="12" y="17"/>
                    <a:pt x="11" y="20"/>
                    <a:pt x="11" y="24"/>
                  </a:cubicBezTo>
                  <a:cubicBezTo>
                    <a:pt x="8" y="24"/>
                    <a:pt x="5" y="26"/>
                    <a:pt x="4" y="30"/>
                  </a:cubicBezTo>
                  <a:cubicBezTo>
                    <a:pt x="2" y="33"/>
                    <a:pt x="3" y="37"/>
                    <a:pt x="5" y="39"/>
                  </a:cubicBezTo>
                  <a:cubicBezTo>
                    <a:pt x="2" y="41"/>
                    <a:pt x="0" y="44"/>
                    <a:pt x="0" y="48"/>
                  </a:cubicBezTo>
                  <a:cubicBezTo>
                    <a:pt x="0" y="52"/>
                    <a:pt x="2" y="55"/>
                    <a:pt x="5" y="57"/>
                  </a:cubicBezTo>
                  <a:cubicBezTo>
                    <a:pt x="3" y="59"/>
                    <a:pt x="2" y="63"/>
                    <a:pt x="4" y="66"/>
                  </a:cubicBezTo>
                  <a:cubicBezTo>
                    <a:pt x="5" y="70"/>
                    <a:pt x="8" y="72"/>
                    <a:pt x="11" y="72"/>
                  </a:cubicBezTo>
                  <a:cubicBezTo>
                    <a:pt x="11" y="76"/>
                    <a:pt x="12" y="79"/>
                    <a:pt x="14" y="82"/>
                  </a:cubicBezTo>
                  <a:cubicBezTo>
                    <a:pt x="17" y="84"/>
                    <a:pt x="20" y="85"/>
                    <a:pt x="24" y="85"/>
                  </a:cubicBezTo>
                  <a:cubicBezTo>
                    <a:pt x="24" y="88"/>
                    <a:pt x="26" y="91"/>
                    <a:pt x="30" y="92"/>
                  </a:cubicBezTo>
                  <a:cubicBezTo>
                    <a:pt x="33" y="94"/>
                    <a:pt x="37" y="93"/>
                    <a:pt x="39" y="91"/>
                  </a:cubicBezTo>
                  <a:cubicBezTo>
                    <a:pt x="41" y="94"/>
                    <a:pt x="44" y="96"/>
                    <a:pt x="48" y="96"/>
                  </a:cubicBezTo>
                  <a:cubicBezTo>
                    <a:pt x="52" y="96"/>
                    <a:pt x="55" y="94"/>
                    <a:pt x="57" y="91"/>
                  </a:cubicBezTo>
                  <a:cubicBezTo>
                    <a:pt x="59" y="93"/>
                    <a:pt x="63" y="94"/>
                    <a:pt x="66" y="92"/>
                  </a:cubicBezTo>
                  <a:cubicBezTo>
                    <a:pt x="70" y="91"/>
                    <a:pt x="72" y="88"/>
                    <a:pt x="72" y="85"/>
                  </a:cubicBezTo>
                  <a:cubicBezTo>
                    <a:pt x="76" y="85"/>
                    <a:pt x="79" y="84"/>
                    <a:pt x="82" y="82"/>
                  </a:cubicBezTo>
                  <a:cubicBezTo>
                    <a:pt x="84" y="79"/>
                    <a:pt x="85" y="76"/>
                    <a:pt x="85" y="72"/>
                  </a:cubicBezTo>
                  <a:cubicBezTo>
                    <a:pt x="88" y="72"/>
                    <a:pt x="91" y="70"/>
                    <a:pt x="92" y="66"/>
                  </a:cubicBezTo>
                  <a:cubicBezTo>
                    <a:pt x="94" y="63"/>
                    <a:pt x="93" y="59"/>
                    <a:pt x="91" y="57"/>
                  </a:cubicBezTo>
                  <a:cubicBezTo>
                    <a:pt x="94" y="55"/>
                    <a:pt x="96" y="52"/>
                    <a:pt x="96" y="48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rgbClr val="0056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D266E65-2F09-19A8-0F4A-FD90BB7A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495" y="1213891"/>
            <a:ext cx="5155932" cy="4351338"/>
          </a:xfrm>
          <a:noFill/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0" i="0" dirty="0">
                <a:solidFill>
                  <a:srgbClr val="1A1A1A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The Division of Nuclear Installation Safety </a:t>
            </a:r>
            <a:r>
              <a:rPr lang="en-GB" sz="2400" b="1" i="0" dirty="0">
                <a:solidFill>
                  <a:srgbClr val="1A1A1A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supports Member States in establishing the appropriate safety infrastructure </a:t>
            </a:r>
            <a:r>
              <a:rPr lang="en-GB" sz="2400" b="0" i="0" dirty="0">
                <a:solidFill>
                  <a:srgbClr val="1A1A1A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and in continuously </a:t>
            </a:r>
            <a:r>
              <a:rPr lang="en-GB" sz="2400" b="1" i="0" dirty="0">
                <a:solidFill>
                  <a:srgbClr val="1A1A1A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improving the safety </a:t>
            </a:r>
            <a:r>
              <a:rPr lang="en-GB" sz="2400" b="0" i="0" dirty="0">
                <a:solidFill>
                  <a:srgbClr val="1A1A1A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of nuclear installations during </a:t>
            </a:r>
            <a:r>
              <a:rPr lang="en-GB" sz="2400" b="1" i="0" dirty="0">
                <a:solidFill>
                  <a:srgbClr val="1A1A1A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site evaluation, design, construction and operation</a:t>
            </a:r>
            <a:r>
              <a:rPr lang="en-GB" sz="2400" b="0" i="0" dirty="0">
                <a:solidFill>
                  <a:srgbClr val="1A1A1A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AT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AA281-F749-9312-1333-CBE6F86C5B17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545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LS Report">
            <a:extLst>
              <a:ext uri="{FF2B5EF4-FFF2-40B4-BE49-F238E27FC236}">
                <a16:creationId xmlns:a16="http://schemas.microsoft.com/office/drawing/2014/main" id="{B6203414-C3C4-CC8A-7D0B-41382970A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5" b="11089"/>
          <a:stretch/>
        </p:blipFill>
        <p:spPr bwMode="auto">
          <a:xfrm flipH="1">
            <a:off x="1189608" y="1813255"/>
            <a:ext cx="8578800" cy="386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966404-2D04-F6DC-995D-2E6660EB34EB}"/>
              </a:ext>
            </a:extLst>
          </p:cNvPr>
          <p:cNvSpPr/>
          <p:nvPr/>
        </p:nvSpPr>
        <p:spPr>
          <a:xfrm>
            <a:off x="1197114" y="1811250"/>
            <a:ext cx="8578799" cy="3867895"/>
          </a:xfrm>
          <a:prstGeom prst="rect">
            <a:avLst/>
          </a:prstGeom>
          <a:gradFill>
            <a:gsLst>
              <a:gs pos="0">
                <a:srgbClr val="0056B4">
                  <a:alpha val="70000"/>
                </a:srgbClr>
              </a:gs>
              <a:gs pos="100000">
                <a:srgbClr val="1A3A99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A53E8-8BEC-DA41-DA3A-9D373585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3" y="278248"/>
            <a:ext cx="8448939" cy="64807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 "/>
              </a:rPr>
              <a:t>IAEA Support to MSs to enhance operational safety</a:t>
            </a:r>
            <a:endParaRPr lang="id-ID" sz="2400" b="1" dirty="0">
              <a:latin typeface="Arial 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C7886-C5D7-F12E-D063-10BB6139A779}"/>
              </a:ext>
            </a:extLst>
          </p:cNvPr>
          <p:cNvSpPr txBox="1"/>
          <p:nvPr/>
        </p:nvSpPr>
        <p:spPr>
          <a:xfrm>
            <a:off x="1439285" y="1828647"/>
            <a:ext cx="477562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a typeface="Calibri" panose="020F0502020204030204" pitchFamily="34" charset="0"/>
              </a:rPr>
              <a:t>E</a:t>
            </a:r>
            <a:r>
              <a:rPr lang="en-GB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nsuring the safe and reliable operation of the </a:t>
            </a:r>
            <a:r>
              <a:rPr lang="en-GB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existing</a:t>
            </a:r>
            <a:r>
              <a:rPr lang="en-GB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nuclear power plants, including the activities during commissioning and the preparations for decommissioning.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a typeface="Calibri" panose="020F0502020204030204" pitchFamily="34" charset="0"/>
              </a:rPr>
              <a:t>Ensuring the safe and reliable operation beyond the originally licensed plant life    ‘Long-Term Operation’.</a:t>
            </a:r>
            <a:r>
              <a:rPr lang="en-GB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ea typeface="Calibri" panose="020F0502020204030204" pitchFamily="34" charset="0"/>
              </a:rPr>
              <a:t>Sharing operating experience between various organizations in the Agency’s Member States via </a:t>
            </a:r>
            <a:r>
              <a:rPr lang="en-GB" sz="1800" b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the Incident Reporting </a:t>
            </a:r>
            <a:r>
              <a:rPr lang="en-GB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System.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5606D503-78B3-3AC8-E90E-3ADA5FADB3C1}"/>
              </a:ext>
            </a:extLst>
          </p:cNvPr>
          <p:cNvSpPr/>
          <p:nvPr/>
        </p:nvSpPr>
        <p:spPr>
          <a:xfrm>
            <a:off x="6149084" y="968082"/>
            <a:ext cx="4356992" cy="5261971"/>
          </a:xfrm>
          <a:prstGeom prst="roundRect">
            <a:avLst>
              <a:gd name="adj" fmla="val 2031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BD4F75-68D6-6F0B-A3E1-00E85EB37944}"/>
              </a:ext>
            </a:extLst>
          </p:cNvPr>
          <p:cNvGrpSpPr/>
          <p:nvPr/>
        </p:nvGrpSpPr>
        <p:grpSpPr>
          <a:xfrm>
            <a:off x="6280121" y="1237278"/>
            <a:ext cx="3890628" cy="4920860"/>
            <a:chOff x="3538059" y="1069575"/>
            <a:chExt cx="2917971" cy="3366013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7719D13B-C4F0-AEF0-C761-E562AD88EB21}"/>
                </a:ext>
              </a:extLst>
            </p:cNvPr>
            <p:cNvGrpSpPr/>
            <p:nvPr/>
          </p:nvGrpSpPr>
          <p:grpSpPr>
            <a:xfrm>
              <a:off x="3538059" y="1069575"/>
              <a:ext cx="2917971" cy="3086351"/>
              <a:chOff x="4623556" y="1266314"/>
              <a:chExt cx="3890628" cy="4115135"/>
            </a:xfrm>
          </p:grpSpPr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FFB5ADDE-CF1D-2146-B1A1-6361D2C319F5}"/>
                  </a:ext>
                </a:extLst>
              </p:cNvPr>
              <p:cNvSpPr txBox="1"/>
              <p:nvPr/>
            </p:nvSpPr>
            <p:spPr>
              <a:xfrm>
                <a:off x="4662264" y="1266314"/>
                <a:ext cx="3851920" cy="421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Arial "/>
                    <a:ea typeface="+mj-ea"/>
                    <a:cs typeface="+mj-cs"/>
                  </a:rPr>
                  <a:t>Via </a:t>
                </a:r>
              </a:p>
            </p:txBody>
          </p:sp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128160E0-C077-6247-E9C0-E37C2ACED6EA}"/>
                  </a:ext>
                </a:extLst>
              </p:cNvPr>
              <p:cNvGrpSpPr/>
              <p:nvPr/>
            </p:nvGrpSpPr>
            <p:grpSpPr>
              <a:xfrm>
                <a:off x="4623556" y="1727071"/>
                <a:ext cx="3712824" cy="3654378"/>
                <a:chOff x="4639931" y="1727071"/>
                <a:chExt cx="3712824" cy="3654378"/>
              </a:xfrm>
            </p:grpSpPr>
            <p:sp>
              <p:nvSpPr>
                <p:cNvPr id="1044" name="Rectangle: Rounded Corners 1043">
                  <a:extLst>
                    <a:ext uri="{FF2B5EF4-FFF2-40B4-BE49-F238E27FC236}">
                      <a16:creationId xmlns:a16="http://schemas.microsoft.com/office/drawing/2014/main" id="{9695EC3E-E566-484C-0948-58F217023931}"/>
                    </a:ext>
                  </a:extLst>
                </p:cNvPr>
                <p:cNvSpPr/>
                <p:nvPr/>
              </p:nvSpPr>
              <p:spPr>
                <a:xfrm>
                  <a:off x="4788024" y="1727071"/>
                  <a:ext cx="1152128" cy="745380"/>
                </a:xfrm>
                <a:prstGeom prst="roundRect">
                  <a:avLst>
                    <a:gd name="adj" fmla="val 8148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046" name="Rectangle: Rounded Corners 1045">
                  <a:extLst>
                    <a:ext uri="{FF2B5EF4-FFF2-40B4-BE49-F238E27FC236}">
                      <a16:creationId xmlns:a16="http://schemas.microsoft.com/office/drawing/2014/main" id="{264BD154-ADDC-501D-4A5C-BB39CE7969EC}"/>
                    </a:ext>
                  </a:extLst>
                </p:cNvPr>
                <p:cNvSpPr/>
                <p:nvPr/>
              </p:nvSpPr>
              <p:spPr>
                <a:xfrm>
                  <a:off x="4724405" y="3203461"/>
                  <a:ext cx="1152128" cy="745380"/>
                </a:xfrm>
                <a:prstGeom prst="roundRect">
                  <a:avLst>
                    <a:gd name="adj" fmla="val 8148"/>
                  </a:avLst>
                </a:prstGeom>
                <a:solidFill>
                  <a:srgbClr val="9EC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047" name="Rectangle: Rounded Corners 1046">
                  <a:extLst>
                    <a:ext uri="{FF2B5EF4-FFF2-40B4-BE49-F238E27FC236}">
                      <a16:creationId xmlns:a16="http://schemas.microsoft.com/office/drawing/2014/main" id="{0F2A03CD-6571-FBAF-2C2E-9682FD61046E}"/>
                    </a:ext>
                  </a:extLst>
                </p:cNvPr>
                <p:cNvSpPr/>
                <p:nvPr/>
              </p:nvSpPr>
              <p:spPr>
                <a:xfrm>
                  <a:off x="4761529" y="4636069"/>
                  <a:ext cx="1152128" cy="745380"/>
                </a:xfrm>
                <a:prstGeom prst="roundRect">
                  <a:avLst>
                    <a:gd name="adj" fmla="val 8148"/>
                  </a:avLst>
                </a:prstGeom>
                <a:solidFill>
                  <a:srgbClr val="9EC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/>
                </a:p>
              </p:txBody>
            </p:sp>
            <p:sp>
              <p:nvSpPr>
                <p:cNvPr id="1048" name="TextBox 1047">
                  <a:extLst>
                    <a:ext uri="{FF2B5EF4-FFF2-40B4-BE49-F238E27FC236}">
                      <a16:creationId xmlns:a16="http://schemas.microsoft.com/office/drawing/2014/main" id="{B1B7CDBD-9F47-38B8-2802-F9176D1950C9}"/>
                    </a:ext>
                  </a:extLst>
                </p:cNvPr>
                <p:cNvSpPr txBox="1"/>
                <p:nvPr/>
              </p:nvSpPr>
              <p:spPr>
                <a:xfrm>
                  <a:off x="6191667" y="2044048"/>
                  <a:ext cx="2159283" cy="308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46" indent="-171446">
                    <a:buFont typeface="Arial" panose="020B0604020202020204" pitchFamily="34" charset="0"/>
                    <a:buChar char="•"/>
                  </a:pPr>
                  <a:r>
                    <a:rPr lang="en-US" sz="1600" b="1" dirty="0"/>
                    <a:t>Safety Standards</a:t>
                  </a:r>
                </a:p>
              </p:txBody>
            </p:sp>
            <p:sp>
              <p:nvSpPr>
                <p:cNvPr id="1049" name="TextBox 1048">
                  <a:extLst>
                    <a:ext uri="{FF2B5EF4-FFF2-40B4-BE49-F238E27FC236}">
                      <a16:creationId xmlns:a16="http://schemas.microsoft.com/office/drawing/2014/main" id="{066AC0E7-DC7D-4FA7-ADCD-FC70FD1B51B6}"/>
                    </a:ext>
                  </a:extLst>
                </p:cNvPr>
                <p:cNvSpPr txBox="1"/>
                <p:nvPr/>
              </p:nvSpPr>
              <p:spPr>
                <a:xfrm>
                  <a:off x="6167220" y="3269204"/>
                  <a:ext cx="2159283" cy="1136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46" indent="-171446">
                    <a:buFont typeface="Arial" panose="020B0604020202020204" pitchFamily="34" charset="0"/>
                    <a:buChar char="•"/>
                  </a:pPr>
                  <a:r>
                    <a:rPr lang="en-US" sz="1600" b="1" dirty="0"/>
                    <a:t>Peer Reviews</a:t>
                  </a:r>
                </a:p>
                <a:p>
                  <a:pPr marL="171446" indent="-171446">
                    <a:buFont typeface="Arial" panose="020B0604020202020204" pitchFamily="34" charset="0"/>
                    <a:buChar char="•"/>
                  </a:pPr>
                  <a:r>
                    <a:rPr lang="en-US" sz="1600" b="1" dirty="0"/>
                    <a:t>Advisory Services</a:t>
                  </a:r>
                </a:p>
                <a:p>
                  <a:pPr marL="171446" indent="-171446">
                    <a:buFont typeface="Arial" panose="020B0604020202020204" pitchFamily="34" charset="0"/>
                    <a:buChar char="•"/>
                  </a:pPr>
                  <a:r>
                    <a:rPr lang="en-US" sz="1600" b="1" dirty="0"/>
                    <a:t>Support Missions</a:t>
                  </a:r>
                </a:p>
                <a:p>
                  <a:pPr marL="171446" indent="-171446">
                    <a:buFont typeface="Arial" panose="020B0604020202020204" pitchFamily="34" charset="0"/>
                    <a:buChar char="•"/>
                  </a:pPr>
                  <a:endParaRPr lang="en-US" sz="1600" dirty="0">
                    <a:solidFill>
                      <a:srgbClr val="1A3A99"/>
                    </a:solidFill>
                  </a:endParaRPr>
                </a:p>
                <a:p>
                  <a:pPr marL="171446" indent="-171446">
                    <a:buFont typeface="Arial" panose="020B0604020202020204" pitchFamily="34" charset="0"/>
                    <a:buChar char="•"/>
                  </a:pPr>
                  <a:endParaRPr lang="en-US" sz="1100" dirty="0">
                    <a:solidFill>
                      <a:srgbClr val="1A3A99"/>
                    </a:solidFill>
                  </a:endParaRPr>
                </a:p>
              </p:txBody>
            </p:sp>
            <p:cxnSp>
              <p:nvCxnSpPr>
                <p:cNvPr id="1051" name="Straight Connector 1050">
                  <a:extLst>
                    <a:ext uri="{FF2B5EF4-FFF2-40B4-BE49-F238E27FC236}">
                      <a16:creationId xmlns:a16="http://schemas.microsoft.com/office/drawing/2014/main" id="{3E65AAD2-A383-94D7-84D3-C37018BA5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1672" y="2568414"/>
                  <a:ext cx="2161083" cy="0"/>
                </a:xfrm>
                <a:prstGeom prst="line">
                  <a:avLst/>
                </a:prstGeom>
                <a:ln>
                  <a:solidFill>
                    <a:srgbClr val="9EC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E2D85C69-D152-F5E3-8DE9-8146783680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87992" y="4184735"/>
                  <a:ext cx="2161083" cy="0"/>
                </a:xfrm>
                <a:prstGeom prst="line">
                  <a:avLst/>
                </a:prstGeom>
                <a:ln>
                  <a:solidFill>
                    <a:srgbClr val="9EC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53" name="Picture 2">
                  <a:extLst>
                    <a:ext uri="{FF2B5EF4-FFF2-40B4-BE49-F238E27FC236}">
                      <a16:creationId xmlns:a16="http://schemas.microsoft.com/office/drawing/2014/main" id="{965F60D2-6AD2-C679-3F8B-C0A9401E46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9" r="2319"/>
                <a:stretch/>
              </p:blipFill>
              <p:spPr bwMode="auto">
                <a:xfrm>
                  <a:off x="4786224" y="3256865"/>
                  <a:ext cx="1037075" cy="611355"/>
                </a:xfrm>
                <a:prstGeom prst="roundRect">
                  <a:avLst>
                    <a:gd name="adj" fmla="val 6887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2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4" name="Picture 3">
                  <a:extLst>
                    <a:ext uri="{FF2B5EF4-FFF2-40B4-BE49-F238E27FC236}">
                      <a16:creationId xmlns:a16="http://schemas.microsoft.com/office/drawing/2014/main" id="{71E0CF10-7A25-2F12-BA46-8C35CED6C3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2" r="2502"/>
                <a:stretch/>
              </p:blipFill>
              <p:spPr bwMode="auto">
                <a:xfrm>
                  <a:off x="4845551" y="1794084"/>
                  <a:ext cx="1037075" cy="611355"/>
                </a:xfrm>
                <a:prstGeom prst="roundRect">
                  <a:avLst>
                    <a:gd name="adj" fmla="val 427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2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5" name="Picture 1054">
                  <a:extLst>
                    <a:ext uri="{FF2B5EF4-FFF2-40B4-BE49-F238E27FC236}">
                      <a16:creationId xmlns:a16="http://schemas.microsoft.com/office/drawing/2014/main" id="{39C4BADD-691D-1E7A-89F8-1D885EF420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9" r="2319"/>
                <a:stretch/>
              </p:blipFill>
              <p:spPr>
                <a:xfrm>
                  <a:off x="4819056" y="4703082"/>
                  <a:ext cx="1037075" cy="611355"/>
                </a:xfrm>
                <a:prstGeom prst="roundRect">
                  <a:avLst>
                    <a:gd name="adj" fmla="val 692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20000"/>
                    </a:prstClr>
                  </a:outerShdw>
                </a:effectLst>
              </p:spPr>
            </p:pic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A4D7B48C-4840-ECCF-4547-F1655BD93029}"/>
                    </a:ext>
                  </a:extLst>
                </p:cNvPr>
                <p:cNvGrpSpPr/>
                <p:nvPr/>
              </p:nvGrpSpPr>
              <p:grpSpPr>
                <a:xfrm>
                  <a:off x="4678639" y="1990377"/>
                  <a:ext cx="218769" cy="218769"/>
                  <a:chOff x="6190806" y="1839409"/>
                  <a:chExt cx="218769" cy="218769"/>
                </a:xfrm>
              </p:grpSpPr>
              <p:sp>
                <p:nvSpPr>
                  <p:cNvPr id="1063" name="Oval 1062">
                    <a:extLst>
                      <a:ext uri="{FF2B5EF4-FFF2-40B4-BE49-F238E27FC236}">
                        <a16:creationId xmlns:a16="http://schemas.microsoft.com/office/drawing/2014/main" id="{3E316CB3-2897-47BC-D141-62C7F7940641}"/>
                      </a:ext>
                    </a:extLst>
                  </p:cNvPr>
                  <p:cNvSpPr/>
                  <p:nvPr/>
                </p:nvSpPr>
                <p:spPr>
                  <a:xfrm>
                    <a:off x="6190806" y="1839409"/>
                    <a:ext cx="218769" cy="21876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/>
                  </a:p>
                </p:txBody>
              </p:sp>
              <p:sp>
                <p:nvSpPr>
                  <p:cNvPr id="1064" name="Freeform 13">
                    <a:extLst>
                      <a:ext uri="{FF2B5EF4-FFF2-40B4-BE49-F238E27FC236}">
                        <a16:creationId xmlns:a16="http://schemas.microsoft.com/office/drawing/2014/main" id="{61530748-744C-D738-D345-793C765B12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29514" y="1877494"/>
                    <a:ext cx="141353" cy="142598"/>
                  </a:xfrm>
                  <a:custGeom>
                    <a:avLst/>
                    <a:gdLst>
                      <a:gd name="T0" fmla="*/ 96 w 96"/>
                      <a:gd name="T1" fmla="*/ 48 h 96"/>
                      <a:gd name="T2" fmla="*/ 91 w 96"/>
                      <a:gd name="T3" fmla="*/ 39 h 96"/>
                      <a:gd name="T4" fmla="*/ 92 w 96"/>
                      <a:gd name="T5" fmla="*/ 30 h 96"/>
                      <a:gd name="T6" fmla="*/ 85 w 96"/>
                      <a:gd name="T7" fmla="*/ 24 h 96"/>
                      <a:gd name="T8" fmla="*/ 82 w 96"/>
                      <a:gd name="T9" fmla="*/ 14 h 96"/>
                      <a:gd name="T10" fmla="*/ 72 w 96"/>
                      <a:gd name="T11" fmla="*/ 11 h 96"/>
                      <a:gd name="T12" fmla="*/ 66 w 96"/>
                      <a:gd name="T13" fmla="*/ 4 h 96"/>
                      <a:gd name="T14" fmla="*/ 57 w 96"/>
                      <a:gd name="T15" fmla="*/ 5 h 96"/>
                      <a:gd name="T16" fmla="*/ 48 w 96"/>
                      <a:gd name="T17" fmla="*/ 0 h 96"/>
                      <a:gd name="T18" fmla="*/ 39 w 96"/>
                      <a:gd name="T19" fmla="*/ 5 h 96"/>
                      <a:gd name="T20" fmla="*/ 30 w 96"/>
                      <a:gd name="T21" fmla="*/ 4 h 96"/>
                      <a:gd name="T22" fmla="*/ 24 w 96"/>
                      <a:gd name="T23" fmla="*/ 11 h 96"/>
                      <a:gd name="T24" fmla="*/ 14 w 96"/>
                      <a:gd name="T25" fmla="*/ 14 h 96"/>
                      <a:gd name="T26" fmla="*/ 11 w 96"/>
                      <a:gd name="T27" fmla="*/ 24 h 96"/>
                      <a:gd name="T28" fmla="*/ 4 w 96"/>
                      <a:gd name="T29" fmla="*/ 30 h 96"/>
                      <a:gd name="T30" fmla="*/ 5 w 96"/>
                      <a:gd name="T31" fmla="*/ 39 h 96"/>
                      <a:gd name="T32" fmla="*/ 0 w 96"/>
                      <a:gd name="T33" fmla="*/ 48 h 96"/>
                      <a:gd name="T34" fmla="*/ 5 w 96"/>
                      <a:gd name="T35" fmla="*/ 57 h 96"/>
                      <a:gd name="T36" fmla="*/ 4 w 96"/>
                      <a:gd name="T37" fmla="*/ 66 h 96"/>
                      <a:gd name="T38" fmla="*/ 11 w 96"/>
                      <a:gd name="T39" fmla="*/ 72 h 96"/>
                      <a:gd name="T40" fmla="*/ 14 w 96"/>
                      <a:gd name="T41" fmla="*/ 82 h 96"/>
                      <a:gd name="T42" fmla="*/ 24 w 96"/>
                      <a:gd name="T43" fmla="*/ 85 h 96"/>
                      <a:gd name="T44" fmla="*/ 30 w 96"/>
                      <a:gd name="T45" fmla="*/ 92 h 96"/>
                      <a:gd name="T46" fmla="*/ 39 w 96"/>
                      <a:gd name="T47" fmla="*/ 91 h 96"/>
                      <a:gd name="T48" fmla="*/ 48 w 96"/>
                      <a:gd name="T49" fmla="*/ 96 h 96"/>
                      <a:gd name="T50" fmla="*/ 57 w 96"/>
                      <a:gd name="T51" fmla="*/ 91 h 96"/>
                      <a:gd name="T52" fmla="*/ 66 w 96"/>
                      <a:gd name="T53" fmla="*/ 92 h 96"/>
                      <a:gd name="T54" fmla="*/ 72 w 96"/>
                      <a:gd name="T55" fmla="*/ 85 h 96"/>
                      <a:gd name="T56" fmla="*/ 82 w 96"/>
                      <a:gd name="T57" fmla="*/ 82 h 96"/>
                      <a:gd name="T58" fmla="*/ 85 w 96"/>
                      <a:gd name="T59" fmla="*/ 72 h 96"/>
                      <a:gd name="T60" fmla="*/ 92 w 96"/>
                      <a:gd name="T61" fmla="*/ 66 h 96"/>
                      <a:gd name="T62" fmla="*/ 91 w 96"/>
                      <a:gd name="T63" fmla="*/ 57 h 96"/>
                      <a:gd name="T64" fmla="*/ 96 w 96"/>
                      <a:gd name="T65" fmla="*/ 48 h 96"/>
                      <a:gd name="T66" fmla="*/ 69 w 96"/>
                      <a:gd name="T67" fmla="*/ 35 h 96"/>
                      <a:gd name="T68" fmla="*/ 39 w 96"/>
                      <a:gd name="T69" fmla="*/ 63 h 96"/>
                      <a:gd name="T70" fmla="*/ 38 w 96"/>
                      <a:gd name="T71" fmla="*/ 64 h 96"/>
                      <a:gd name="T72" fmla="*/ 37 w 96"/>
                      <a:gd name="T73" fmla="*/ 63 h 96"/>
                      <a:gd name="T74" fmla="*/ 27 w 96"/>
                      <a:gd name="T75" fmla="*/ 53 h 96"/>
                      <a:gd name="T76" fmla="*/ 27 w 96"/>
                      <a:gd name="T77" fmla="*/ 51 h 96"/>
                      <a:gd name="T78" fmla="*/ 29 w 96"/>
                      <a:gd name="T79" fmla="*/ 51 h 96"/>
                      <a:gd name="T80" fmla="*/ 38 w 96"/>
                      <a:gd name="T81" fmla="*/ 59 h 96"/>
                      <a:gd name="T82" fmla="*/ 67 w 96"/>
                      <a:gd name="T83" fmla="*/ 33 h 96"/>
                      <a:gd name="T84" fmla="*/ 69 w 96"/>
                      <a:gd name="T85" fmla="*/ 33 h 96"/>
                      <a:gd name="T86" fmla="*/ 69 w 96"/>
                      <a:gd name="T87" fmla="*/ 35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96" h="96">
                        <a:moveTo>
                          <a:pt x="96" y="48"/>
                        </a:moveTo>
                        <a:cubicBezTo>
                          <a:pt x="96" y="44"/>
                          <a:pt x="94" y="41"/>
                          <a:pt x="91" y="39"/>
                        </a:cubicBezTo>
                        <a:cubicBezTo>
                          <a:pt x="93" y="37"/>
                          <a:pt x="94" y="33"/>
                          <a:pt x="92" y="30"/>
                        </a:cubicBezTo>
                        <a:cubicBezTo>
                          <a:pt x="91" y="26"/>
                          <a:pt x="88" y="24"/>
                          <a:pt x="85" y="24"/>
                        </a:cubicBezTo>
                        <a:cubicBezTo>
                          <a:pt x="85" y="20"/>
                          <a:pt x="84" y="17"/>
                          <a:pt x="82" y="14"/>
                        </a:cubicBezTo>
                        <a:cubicBezTo>
                          <a:pt x="79" y="12"/>
                          <a:pt x="76" y="11"/>
                          <a:pt x="72" y="11"/>
                        </a:cubicBezTo>
                        <a:cubicBezTo>
                          <a:pt x="72" y="8"/>
                          <a:pt x="70" y="5"/>
                          <a:pt x="66" y="4"/>
                        </a:cubicBezTo>
                        <a:cubicBezTo>
                          <a:pt x="63" y="2"/>
                          <a:pt x="59" y="3"/>
                          <a:pt x="57" y="5"/>
                        </a:cubicBezTo>
                        <a:cubicBezTo>
                          <a:pt x="55" y="2"/>
                          <a:pt x="52" y="0"/>
                          <a:pt x="48" y="0"/>
                        </a:cubicBezTo>
                        <a:cubicBezTo>
                          <a:pt x="44" y="0"/>
                          <a:pt x="41" y="2"/>
                          <a:pt x="39" y="5"/>
                        </a:cubicBezTo>
                        <a:cubicBezTo>
                          <a:pt x="37" y="3"/>
                          <a:pt x="33" y="2"/>
                          <a:pt x="30" y="4"/>
                        </a:cubicBezTo>
                        <a:cubicBezTo>
                          <a:pt x="26" y="5"/>
                          <a:pt x="24" y="8"/>
                          <a:pt x="24" y="11"/>
                        </a:cubicBezTo>
                        <a:cubicBezTo>
                          <a:pt x="20" y="11"/>
                          <a:pt x="17" y="12"/>
                          <a:pt x="14" y="14"/>
                        </a:cubicBezTo>
                        <a:cubicBezTo>
                          <a:pt x="12" y="17"/>
                          <a:pt x="11" y="20"/>
                          <a:pt x="11" y="24"/>
                        </a:cubicBezTo>
                        <a:cubicBezTo>
                          <a:pt x="8" y="24"/>
                          <a:pt x="5" y="26"/>
                          <a:pt x="4" y="30"/>
                        </a:cubicBezTo>
                        <a:cubicBezTo>
                          <a:pt x="2" y="33"/>
                          <a:pt x="3" y="37"/>
                          <a:pt x="5" y="39"/>
                        </a:cubicBezTo>
                        <a:cubicBezTo>
                          <a:pt x="2" y="41"/>
                          <a:pt x="0" y="44"/>
                          <a:pt x="0" y="48"/>
                        </a:cubicBezTo>
                        <a:cubicBezTo>
                          <a:pt x="0" y="52"/>
                          <a:pt x="2" y="55"/>
                          <a:pt x="5" y="57"/>
                        </a:cubicBezTo>
                        <a:cubicBezTo>
                          <a:pt x="3" y="59"/>
                          <a:pt x="2" y="63"/>
                          <a:pt x="4" y="66"/>
                        </a:cubicBezTo>
                        <a:cubicBezTo>
                          <a:pt x="5" y="70"/>
                          <a:pt x="8" y="72"/>
                          <a:pt x="11" y="72"/>
                        </a:cubicBezTo>
                        <a:cubicBezTo>
                          <a:pt x="11" y="76"/>
                          <a:pt x="12" y="79"/>
                          <a:pt x="14" y="82"/>
                        </a:cubicBezTo>
                        <a:cubicBezTo>
                          <a:pt x="17" y="84"/>
                          <a:pt x="20" y="85"/>
                          <a:pt x="24" y="85"/>
                        </a:cubicBezTo>
                        <a:cubicBezTo>
                          <a:pt x="24" y="88"/>
                          <a:pt x="26" y="91"/>
                          <a:pt x="30" y="92"/>
                        </a:cubicBezTo>
                        <a:cubicBezTo>
                          <a:pt x="33" y="94"/>
                          <a:pt x="37" y="93"/>
                          <a:pt x="39" y="91"/>
                        </a:cubicBezTo>
                        <a:cubicBezTo>
                          <a:pt x="41" y="94"/>
                          <a:pt x="44" y="96"/>
                          <a:pt x="48" y="96"/>
                        </a:cubicBezTo>
                        <a:cubicBezTo>
                          <a:pt x="52" y="96"/>
                          <a:pt x="55" y="94"/>
                          <a:pt x="57" y="91"/>
                        </a:cubicBezTo>
                        <a:cubicBezTo>
                          <a:pt x="59" y="93"/>
                          <a:pt x="63" y="94"/>
                          <a:pt x="66" y="92"/>
                        </a:cubicBezTo>
                        <a:cubicBezTo>
                          <a:pt x="70" y="91"/>
                          <a:pt x="72" y="88"/>
                          <a:pt x="72" y="85"/>
                        </a:cubicBezTo>
                        <a:cubicBezTo>
                          <a:pt x="76" y="85"/>
                          <a:pt x="79" y="84"/>
                          <a:pt x="82" y="82"/>
                        </a:cubicBezTo>
                        <a:cubicBezTo>
                          <a:pt x="84" y="79"/>
                          <a:pt x="85" y="76"/>
                          <a:pt x="85" y="72"/>
                        </a:cubicBezTo>
                        <a:cubicBezTo>
                          <a:pt x="88" y="72"/>
                          <a:pt x="91" y="70"/>
                          <a:pt x="92" y="66"/>
                        </a:cubicBezTo>
                        <a:cubicBezTo>
                          <a:pt x="94" y="63"/>
                          <a:pt x="93" y="59"/>
                          <a:pt x="91" y="57"/>
                        </a:cubicBezTo>
                        <a:cubicBezTo>
                          <a:pt x="94" y="55"/>
                          <a:pt x="96" y="52"/>
                          <a:pt x="96" y="48"/>
                        </a:cubicBezTo>
                        <a:close/>
                        <a:moveTo>
                          <a:pt x="69" y="35"/>
                        </a:moveTo>
                        <a:cubicBezTo>
                          <a:pt x="39" y="63"/>
                          <a:pt x="39" y="63"/>
                          <a:pt x="39" y="63"/>
                        </a:cubicBezTo>
                        <a:cubicBezTo>
                          <a:pt x="39" y="64"/>
                          <a:pt x="38" y="64"/>
                          <a:pt x="38" y="64"/>
                        </a:cubicBezTo>
                        <a:cubicBezTo>
                          <a:pt x="37" y="64"/>
                          <a:pt x="37" y="64"/>
                          <a:pt x="37" y="63"/>
                        </a:cubicBezTo>
                        <a:cubicBezTo>
                          <a:pt x="27" y="53"/>
                          <a:pt x="27" y="53"/>
                          <a:pt x="27" y="53"/>
                        </a:cubicBezTo>
                        <a:cubicBezTo>
                          <a:pt x="26" y="53"/>
                          <a:pt x="26" y="51"/>
                          <a:pt x="27" y="51"/>
                        </a:cubicBezTo>
                        <a:cubicBezTo>
                          <a:pt x="27" y="50"/>
                          <a:pt x="29" y="50"/>
                          <a:pt x="29" y="51"/>
                        </a:cubicBezTo>
                        <a:cubicBezTo>
                          <a:pt x="38" y="59"/>
                          <a:pt x="38" y="59"/>
                          <a:pt x="38" y="59"/>
                        </a:cubicBezTo>
                        <a:cubicBezTo>
                          <a:pt x="67" y="33"/>
                          <a:pt x="67" y="33"/>
                          <a:pt x="67" y="33"/>
                        </a:cubicBezTo>
                        <a:cubicBezTo>
                          <a:pt x="67" y="32"/>
                          <a:pt x="69" y="32"/>
                          <a:pt x="69" y="33"/>
                        </a:cubicBezTo>
                        <a:cubicBezTo>
                          <a:pt x="70" y="33"/>
                          <a:pt x="70" y="35"/>
                          <a:pt x="69" y="35"/>
                        </a:cubicBezTo>
                        <a:close/>
                      </a:path>
                    </a:pathLst>
                  </a:custGeom>
                  <a:solidFill>
                    <a:srgbClr val="0056B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  <p:grpSp>
              <p:nvGrpSpPr>
                <p:cNvPr id="1057" name="Group 1056">
                  <a:extLst>
                    <a:ext uri="{FF2B5EF4-FFF2-40B4-BE49-F238E27FC236}">
                      <a16:creationId xmlns:a16="http://schemas.microsoft.com/office/drawing/2014/main" id="{3A7A3F3C-FA2C-4704-FC02-41ED6397AF1D}"/>
                    </a:ext>
                  </a:extLst>
                </p:cNvPr>
                <p:cNvGrpSpPr/>
                <p:nvPr/>
              </p:nvGrpSpPr>
              <p:grpSpPr>
                <a:xfrm>
                  <a:off x="4639931" y="3475857"/>
                  <a:ext cx="218769" cy="218770"/>
                  <a:chOff x="6152098" y="2387583"/>
                  <a:chExt cx="218769" cy="218770"/>
                </a:xfrm>
              </p:grpSpPr>
              <p:sp>
                <p:nvSpPr>
                  <p:cNvPr id="1061" name="Oval 1060">
                    <a:extLst>
                      <a:ext uri="{FF2B5EF4-FFF2-40B4-BE49-F238E27FC236}">
                        <a16:creationId xmlns:a16="http://schemas.microsoft.com/office/drawing/2014/main" id="{CFF57609-AB36-B04C-0D26-182279D453E9}"/>
                      </a:ext>
                    </a:extLst>
                  </p:cNvPr>
                  <p:cNvSpPr/>
                  <p:nvPr/>
                </p:nvSpPr>
                <p:spPr>
                  <a:xfrm>
                    <a:off x="6152098" y="2387583"/>
                    <a:ext cx="218769" cy="2187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/>
                  </a:p>
                </p:txBody>
              </p:sp>
              <p:sp>
                <p:nvSpPr>
                  <p:cNvPr id="1062" name="Freeform 13">
                    <a:extLst>
                      <a:ext uri="{FF2B5EF4-FFF2-40B4-BE49-F238E27FC236}">
                        <a16:creationId xmlns:a16="http://schemas.microsoft.com/office/drawing/2014/main" id="{6E1ED8A9-5E67-922B-F716-412B873B90F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197197" y="2425669"/>
                    <a:ext cx="141353" cy="142598"/>
                  </a:xfrm>
                  <a:custGeom>
                    <a:avLst/>
                    <a:gdLst>
                      <a:gd name="T0" fmla="*/ 96 w 96"/>
                      <a:gd name="T1" fmla="*/ 48 h 96"/>
                      <a:gd name="T2" fmla="*/ 91 w 96"/>
                      <a:gd name="T3" fmla="*/ 39 h 96"/>
                      <a:gd name="T4" fmla="*/ 92 w 96"/>
                      <a:gd name="T5" fmla="*/ 30 h 96"/>
                      <a:gd name="T6" fmla="*/ 85 w 96"/>
                      <a:gd name="T7" fmla="*/ 24 h 96"/>
                      <a:gd name="T8" fmla="*/ 82 w 96"/>
                      <a:gd name="T9" fmla="*/ 14 h 96"/>
                      <a:gd name="T10" fmla="*/ 72 w 96"/>
                      <a:gd name="T11" fmla="*/ 11 h 96"/>
                      <a:gd name="T12" fmla="*/ 66 w 96"/>
                      <a:gd name="T13" fmla="*/ 4 h 96"/>
                      <a:gd name="T14" fmla="*/ 57 w 96"/>
                      <a:gd name="T15" fmla="*/ 5 h 96"/>
                      <a:gd name="T16" fmla="*/ 48 w 96"/>
                      <a:gd name="T17" fmla="*/ 0 h 96"/>
                      <a:gd name="T18" fmla="*/ 39 w 96"/>
                      <a:gd name="T19" fmla="*/ 5 h 96"/>
                      <a:gd name="T20" fmla="*/ 30 w 96"/>
                      <a:gd name="T21" fmla="*/ 4 h 96"/>
                      <a:gd name="T22" fmla="*/ 24 w 96"/>
                      <a:gd name="T23" fmla="*/ 11 h 96"/>
                      <a:gd name="T24" fmla="*/ 14 w 96"/>
                      <a:gd name="T25" fmla="*/ 14 h 96"/>
                      <a:gd name="T26" fmla="*/ 11 w 96"/>
                      <a:gd name="T27" fmla="*/ 24 h 96"/>
                      <a:gd name="T28" fmla="*/ 4 w 96"/>
                      <a:gd name="T29" fmla="*/ 30 h 96"/>
                      <a:gd name="T30" fmla="*/ 5 w 96"/>
                      <a:gd name="T31" fmla="*/ 39 h 96"/>
                      <a:gd name="T32" fmla="*/ 0 w 96"/>
                      <a:gd name="T33" fmla="*/ 48 h 96"/>
                      <a:gd name="T34" fmla="*/ 5 w 96"/>
                      <a:gd name="T35" fmla="*/ 57 h 96"/>
                      <a:gd name="T36" fmla="*/ 4 w 96"/>
                      <a:gd name="T37" fmla="*/ 66 h 96"/>
                      <a:gd name="T38" fmla="*/ 11 w 96"/>
                      <a:gd name="T39" fmla="*/ 72 h 96"/>
                      <a:gd name="T40" fmla="*/ 14 w 96"/>
                      <a:gd name="T41" fmla="*/ 82 h 96"/>
                      <a:gd name="T42" fmla="*/ 24 w 96"/>
                      <a:gd name="T43" fmla="*/ 85 h 96"/>
                      <a:gd name="T44" fmla="*/ 30 w 96"/>
                      <a:gd name="T45" fmla="*/ 92 h 96"/>
                      <a:gd name="T46" fmla="*/ 39 w 96"/>
                      <a:gd name="T47" fmla="*/ 91 h 96"/>
                      <a:gd name="T48" fmla="*/ 48 w 96"/>
                      <a:gd name="T49" fmla="*/ 96 h 96"/>
                      <a:gd name="T50" fmla="*/ 57 w 96"/>
                      <a:gd name="T51" fmla="*/ 91 h 96"/>
                      <a:gd name="T52" fmla="*/ 66 w 96"/>
                      <a:gd name="T53" fmla="*/ 92 h 96"/>
                      <a:gd name="T54" fmla="*/ 72 w 96"/>
                      <a:gd name="T55" fmla="*/ 85 h 96"/>
                      <a:gd name="T56" fmla="*/ 82 w 96"/>
                      <a:gd name="T57" fmla="*/ 82 h 96"/>
                      <a:gd name="T58" fmla="*/ 85 w 96"/>
                      <a:gd name="T59" fmla="*/ 72 h 96"/>
                      <a:gd name="T60" fmla="*/ 92 w 96"/>
                      <a:gd name="T61" fmla="*/ 66 h 96"/>
                      <a:gd name="T62" fmla="*/ 91 w 96"/>
                      <a:gd name="T63" fmla="*/ 57 h 96"/>
                      <a:gd name="T64" fmla="*/ 96 w 96"/>
                      <a:gd name="T65" fmla="*/ 48 h 96"/>
                      <a:gd name="T66" fmla="*/ 69 w 96"/>
                      <a:gd name="T67" fmla="*/ 35 h 96"/>
                      <a:gd name="T68" fmla="*/ 39 w 96"/>
                      <a:gd name="T69" fmla="*/ 63 h 96"/>
                      <a:gd name="T70" fmla="*/ 38 w 96"/>
                      <a:gd name="T71" fmla="*/ 64 h 96"/>
                      <a:gd name="T72" fmla="*/ 37 w 96"/>
                      <a:gd name="T73" fmla="*/ 63 h 96"/>
                      <a:gd name="T74" fmla="*/ 27 w 96"/>
                      <a:gd name="T75" fmla="*/ 53 h 96"/>
                      <a:gd name="T76" fmla="*/ 27 w 96"/>
                      <a:gd name="T77" fmla="*/ 51 h 96"/>
                      <a:gd name="T78" fmla="*/ 29 w 96"/>
                      <a:gd name="T79" fmla="*/ 51 h 96"/>
                      <a:gd name="T80" fmla="*/ 38 w 96"/>
                      <a:gd name="T81" fmla="*/ 59 h 96"/>
                      <a:gd name="T82" fmla="*/ 67 w 96"/>
                      <a:gd name="T83" fmla="*/ 33 h 96"/>
                      <a:gd name="T84" fmla="*/ 69 w 96"/>
                      <a:gd name="T85" fmla="*/ 33 h 96"/>
                      <a:gd name="T86" fmla="*/ 69 w 96"/>
                      <a:gd name="T87" fmla="*/ 35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96" h="96">
                        <a:moveTo>
                          <a:pt x="96" y="48"/>
                        </a:moveTo>
                        <a:cubicBezTo>
                          <a:pt x="96" y="44"/>
                          <a:pt x="94" y="41"/>
                          <a:pt x="91" y="39"/>
                        </a:cubicBezTo>
                        <a:cubicBezTo>
                          <a:pt x="93" y="37"/>
                          <a:pt x="94" y="33"/>
                          <a:pt x="92" y="30"/>
                        </a:cubicBezTo>
                        <a:cubicBezTo>
                          <a:pt x="91" y="26"/>
                          <a:pt x="88" y="24"/>
                          <a:pt x="85" y="24"/>
                        </a:cubicBezTo>
                        <a:cubicBezTo>
                          <a:pt x="85" y="20"/>
                          <a:pt x="84" y="17"/>
                          <a:pt x="82" y="14"/>
                        </a:cubicBezTo>
                        <a:cubicBezTo>
                          <a:pt x="79" y="12"/>
                          <a:pt x="76" y="11"/>
                          <a:pt x="72" y="11"/>
                        </a:cubicBezTo>
                        <a:cubicBezTo>
                          <a:pt x="72" y="8"/>
                          <a:pt x="70" y="5"/>
                          <a:pt x="66" y="4"/>
                        </a:cubicBezTo>
                        <a:cubicBezTo>
                          <a:pt x="63" y="2"/>
                          <a:pt x="59" y="3"/>
                          <a:pt x="57" y="5"/>
                        </a:cubicBezTo>
                        <a:cubicBezTo>
                          <a:pt x="55" y="2"/>
                          <a:pt x="52" y="0"/>
                          <a:pt x="48" y="0"/>
                        </a:cubicBezTo>
                        <a:cubicBezTo>
                          <a:pt x="44" y="0"/>
                          <a:pt x="41" y="2"/>
                          <a:pt x="39" y="5"/>
                        </a:cubicBezTo>
                        <a:cubicBezTo>
                          <a:pt x="37" y="3"/>
                          <a:pt x="33" y="2"/>
                          <a:pt x="30" y="4"/>
                        </a:cubicBezTo>
                        <a:cubicBezTo>
                          <a:pt x="26" y="5"/>
                          <a:pt x="24" y="8"/>
                          <a:pt x="24" y="11"/>
                        </a:cubicBezTo>
                        <a:cubicBezTo>
                          <a:pt x="20" y="11"/>
                          <a:pt x="17" y="12"/>
                          <a:pt x="14" y="14"/>
                        </a:cubicBezTo>
                        <a:cubicBezTo>
                          <a:pt x="12" y="17"/>
                          <a:pt x="11" y="20"/>
                          <a:pt x="11" y="24"/>
                        </a:cubicBezTo>
                        <a:cubicBezTo>
                          <a:pt x="8" y="24"/>
                          <a:pt x="5" y="26"/>
                          <a:pt x="4" y="30"/>
                        </a:cubicBezTo>
                        <a:cubicBezTo>
                          <a:pt x="2" y="33"/>
                          <a:pt x="3" y="37"/>
                          <a:pt x="5" y="39"/>
                        </a:cubicBezTo>
                        <a:cubicBezTo>
                          <a:pt x="2" y="41"/>
                          <a:pt x="0" y="44"/>
                          <a:pt x="0" y="48"/>
                        </a:cubicBezTo>
                        <a:cubicBezTo>
                          <a:pt x="0" y="52"/>
                          <a:pt x="2" y="55"/>
                          <a:pt x="5" y="57"/>
                        </a:cubicBezTo>
                        <a:cubicBezTo>
                          <a:pt x="3" y="59"/>
                          <a:pt x="2" y="63"/>
                          <a:pt x="4" y="66"/>
                        </a:cubicBezTo>
                        <a:cubicBezTo>
                          <a:pt x="5" y="70"/>
                          <a:pt x="8" y="72"/>
                          <a:pt x="11" y="72"/>
                        </a:cubicBezTo>
                        <a:cubicBezTo>
                          <a:pt x="11" y="76"/>
                          <a:pt x="12" y="79"/>
                          <a:pt x="14" y="82"/>
                        </a:cubicBezTo>
                        <a:cubicBezTo>
                          <a:pt x="17" y="84"/>
                          <a:pt x="20" y="85"/>
                          <a:pt x="24" y="85"/>
                        </a:cubicBezTo>
                        <a:cubicBezTo>
                          <a:pt x="24" y="88"/>
                          <a:pt x="26" y="91"/>
                          <a:pt x="30" y="92"/>
                        </a:cubicBezTo>
                        <a:cubicBezTo>
                          <a:pt x="33" y="94"/>
                          <a:pt x="37" y="93"/>
                          <a:pt x="39" y="91"/>
                        </a:cubicBezTo>
                        <a:cubicBezTo>
                          <a:pt x="41" y="94"/>
                          <a:pt x="44" y="96"/>
                          <a:pt x="48" y="96"/>
                        </a:cubicBezTo>
                        <a:cubicBezTo>
                          <a:pt x="52" y="96"/>
                          <a:pt x="55" y="94"/>
                          <a:pt x="57" y="91"/>
                        </a:cubicBezTo>
                        <a:cubicBezTo>
                          <a:pt x="59" y="93"/>
                          <a:pt x="63" y="94"/>
                          <a:pt x="66" y="92"/>
                        </a:cubicBezTo>
                        <a:cubicBezTo>
                          <a:pt x="70" y="91"/>
                          <a:pt x="72" y="88"/>
                          <a:pt x="72" y="85"/>
                        </a:cubicBezTo>
                        <a:cubicBezTo>
                          <a:pt x="76" y="85"/>
                          <a:pt x="79" y="84"/>
                          <a:pt x="82" y="82"/>
                        </a:cubicBezTo>
                        <a:cubicBezTo>
                          <a:pt x="84" y="79"/>
                          <a:pt x="85" y="76"/>
                          <a:pt x="85" y="72"/>
                        </a:cubicBezTo>
                        <a:cubicBezTo>
                          <a:pt x="88" y="72"/>
                          <a:pt x="91" y="70"/>
                          <a:pt x="92" y="66"/>
                        </a:cubicBezTo>
                        <a:cubicBezTo>
                          <a:pt x="94" y="63"/>
                          <a:pt x="93" y="59"/>
                          <a:pt x="91" y="57"/>
                        </a:cubicBezTo>
                        <a:cubicBezTo>
                          <a:pt x="94" y="55"/>
                          <a:pt x="96" y="52"/>
                          <a:pt x="96" y="48"/>
                        </a:cubicBezTo>
                        <a:close/>
                        <a:moveTo>
                          <a:pt x="69" y="35"/>
                        </a:moveTo>
                        <a:cubicBezTo>
                          <a:pt x="39" y="63"/>
                          <a:pt x="39" y="63"/>
                          <a:pt x="39" y="63"/>
                        </a:cubicBezTo>
                        <a:cubicBezTo>
                          <a:pt x="39" y="64"/>
                          <a:pt x="38" y="64"/>
                          <a:pt x="38" y="64"/>
                        </a:cubicBezTo>
                        <a:cubicBezTo>
                          <a:pt x="37" y="64"/>
                          <a:pt x="37" y="64"/>
                          <a:pt x="37" y="63"/>
                        </a:cubicBezTo>
                        <a:cubicBezTo>
                          <a:pt x="27" y="53"/>
                          <a:pt x="27" y="53"/>
                          <a:pt x="27" y="53"/>
                        </a:cubicBezTo>
                        <a:cubicBezTo>
                          <a:pt x="26" y="53"/>
                          <a:pt x="26" y="51"/>
                          <a:pt x="27" y="51"/>
                        </a:cubicBezTo>
                        <a:cubicBezTo>
                          <a:pt x="27" y="50"/>
                          <a:pt x="29" y="50"/>
                          <a:pt x="29" y="51"/>
                        </a:cubicBezTo>
                        <a:cubicBezTo>
                          <a:pt x="38" y="59"/>
                          <a:pt x="38" y="59"/>
                          <a:pt x="38" y="59"/>
                        </a:cubicBezTo>
                        <a:cubicBezTo>
                          <a:pt x="67" y="33"/>
                          <a:pt x="67" y="33"/>
                          <a:pt x="67" y="33"/>
                        </a:cubicBezTo>
                        <a:cubicBezTo>
                          <a:pt x="67" y="32"/>
                          <a:pt x="69" y="32"/>
                          <a:pt x="69" y="33"/>
                        </a:cubicBezTo>
                        <a:cubicBezTo>
                          <a:pt x="70" y="33"/>
                          <a:pt x="70" y="35"/>
                          <a:pt x="69" y="35"/>
                        </a:cubicBezTo>
                        <a:close/>
                      </a:path>
                    </a:pathLst>
                  </a:custGeom>
                  <a:solidFill>
                    <a:srgbClr val="0056B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  <p:grpSp>
              <p:nvGrpSpPr>
                <p:cNvPr id="1058" name="Group 1057">
                  <a:extLst>
                    <a:ext uri="{FF2B5EF4-FFF2-40B4-BE49-F238E27FC236}">
                      <a16:creationId xmlns:a16="http://schemas.microsoft.com/office/drawing/2014/main" id="{439E032B-D7AF-3141-9912-3B4BF76E088B}"/>
                    </a:ext>
                  </a:extLst>
                </p:cNvPr>
                <p:cNvGrpSpPr/>
                <p:nvPr/>
              </p:nvGrpSpPr>
              <p:grpSpPr>
                <a:xfrm>
                  <a:off x="4652144" y="4899377"/>
                  <a:ext cx="218769" cy="218769"/>
                  <a:chOff x="6164311" y="2873795"/>
                  <a:chExt cx="218769" cy="218769"/>
                </a:xfrm>
              </p:grpSpPr>
              <p:sp>
                <p:nvSpPr>
                  <p:cNvPr id="1059" name="Oval 1058">
                    <a:extLst>
                      <a:ext uri="{FF2B5EF4-FFF2-40B4-BE49-F238E27FC236}">
                        <a16:creationId xmlns:a16="http://schemas.microsoft.com/office/drawing/2014/main" id="{8F2571AF-0A99-2004-1361-DA26BDC3916A}"/>
                      </a:ext>
                    </a:extLst>
                  </p:cNvPr>
                  <p:cNvSpPr/>
                  <p:nvPr/>
                </p:nvSpPr>
                <p:spPr>
                  <a:xfrm>
                    <a:off x="6164311" y="2873795"/>
                    <a:ext cx="218769" cy="21876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/>
                  </a:p>
                </p:txBody>
              </p:sp>
              <p:sp>
                <p:nvSpPr>
                  <p:cNvPr id="1060" name="Freeform 13">
                    <a:extLst>
                      <a:ext uri="{FF2B5EF4-FFF2-40B4-BE49-F238E27FC236}">
                        <a16:creationId xmlns:a16="http://schemas.microsoft.com/office/drawing/2014/main" id="{FCD2E37F-3793-F023-9804-18259F925C1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03018" y="2911876"/>
                    <a:ext cx="141353" cy="142599"/>
                  </a:xfrm>
                  <a:custGeom>
                    <a:avLst/>
                    <a:gdLst>
                      <a:gd name="T0" fmla="*/ 96 w 96"/>
                      <a:gd name="T1" fmla="*/ 48 h 96"/>
                      <a:gd name="T2" fmla="*/ 91 w 96"/>
                      <a:gd name="T3" fmla="*/ 39 h 96"/>
                      <a:gd name="T4" fmla="*/ 92 w 96"/>
                      <a:gd name="T5" fmla="*/ 30 h 96"/>
                      <a:gd name="T6" fmla="*/ 85 w 96"/>
                      <a:gd name="T7" fmla="*/ 24 h 96"/>
                      <a:gd name="T8" fmla="*/ 82 w 96"/>
                      <a:gd name="T9" fmla="*/ 14 h 96"/>
                      <a:gd name="T10" fmla="*/ 72 w 96"/>
                      <a:gd name="T11" fmla="*/ 11 h 96"/>
                      <a:gd name="T12" fmla="*/ 66 w 96"/>
                      <a:gd name="T13" fmla="*/ 4 h 96"/>
                      <a:gd name="T14" fmla="*/ 57 w 96"/>
                      <a:gd name="T15" fmla="*/ 5 h 96"/>
                      <a:gd name="T16" fmla="*/ 48 w 96"/>
                      <a:gd name="T17" fmla="*/ 0 h 96"/>
                      <a:gd name="T18" fmla="*/ 39 w 96"/>
                      <a:gd name="T19" fmla="*/ 5 h 96"/>
                      <a:gd name="T20" fmla="*/ 30 w 96"/>
                      <a:gd name="T21" fmla="*/ 4 h 96"/>
                      <a:gd name="T22" fmla="*/ 24 w 96"/>
                      <a:gd name="T23" fmla="*/ 11 h 96"/>
                      <a:gd name="T24" fmla="*/ 14 w 96"/>
                      <a:gd name="T25" fmla="*/ 14 h 96"/>
                      <a:gd name="T26" fmla="*/ 11 w 96"/>
                      <a:gd name="T27" fmla="*/ 24 h 96"/>
                      <a:gd name="T28" fmla="*/ 4 w 96"/>
                      <a:gd name="T29" fmla="*/ 30 h 96"/>
                      <a:gd name="T30" fmla="*/ 5 w 96"/>
                      <a:gd name="T31" fmla="*/ 39 h 96"/>
                      <a:gd name="T32" fmla="*/ 0 w 96"/>
                      <a:gd name="T33" fmla="*/ 48 h 96"/>
                      <a:gd name="T34" fmla="*/ 5 w 96"/>
                      <a:gd name="T35" fmla="*/ 57 h 96"/>
                      <a:gd name="T36" fmla="*/ 4 w 96"/>
                      <a:gd name="T37" fmla="*/ 66 h 96"/>
                      <a:gd name="T38" fmla="*/ 11 w 96"/>
                      <a:gd name="T39" fmla="*/ 72 h 96"/>
                      <a:gd name="T40" fmla="*/ 14 w 96"/>
                      <a:gd name="T41" fmla="*/ 82 h 96"/>
                      <a:gd name="T42" fmla="*/ 24 w 96"/>
                      <a:gd name="T43" fmla="*/ 85 h 96"/>
                      <a:gd name="T44" fmla="*/ 30 w 96"/>
                      <a:gd name="T45" fmla="*/ 92 h 96"/>
                      <a:gd name="T46" fmla="*/ 39 w 96"/>
                      <a:gd name="T47" fmla="*/ 91 h 96"/>
                      <a:gd name="T48" fmla="*/ 48 w 96"/>
                      <a:gd name="T49" fmla="*/ 96 h 96"/>
                      <a:gd name="T50" fmla="*/ 57 w 96"/>
                      <a:gd name="T51" fmla="*/ 91 h 96"/>
                      <a:gd name="T52" fmla="*/ 66 w 96"/>
                      <a:gd name="T53" fmla="*/ 92 h 96"/>
                      <a:gd name="T54" fmla="*/ 72 w 96"/>
                      <a:gd name="T55" fmla="*/ 85 h 96"/>
                      <a:gd name="T56" fmla="*/ 82 w 96"/>
                      <a:gd name="T57" fmla="*/ 82 h 96"/>
                      <a:gd name="T58" fmla="*/ 85 w 96"/>
                      <a:gd name="T59" fmla="*/ 72 h 96"/>
                      <a:gd name="T60" fmla="*/ 92 w 96"/>
                      <a:gd name="T61" fmla="*/ 66 h 96"/>
                      <a:gd name="T62" fmla="*/ 91 w 96"/>
                      <a:gd name="T63" fmla="*/ 57 h 96"/>
                      <a:gd name="T64" fmla="*/ 96 w 96"/>
                      <a:gd name="T65" fmla="*/ 48 h 96"/>
                      <a:gd name="T66" fmla="*/ 69 w 96"/>
                      <a:gd name="T67" fmla="*/ 35 h 96"/>
                      <a:gd name="T68" fmla="*/ 39 w 96"/>
                      <a:gd name="T69" fmla="*/ 63 h 96"/>
                      <a:gd name="T70" fmla="*/ 38 w 96"/>
                      <a:gd name="T71" fmla="*/ 64 h 96"/>
                      <a:gd name="T72" fmla="*/ 37 w 96"/>
                      <a:gd name="T73" fmla="*/ 63 h 96"/>
                      <a:gd name="T74" fmla="*/ 27 w 96"/>
                      <a:gd name="T75" fmla="*/ 53 h 96"/>
                      <a:gd name="T76" fmla="*/ 27 w 96"/>
                      <a:gd name="T77" fmla="*/ 51 h 96"/>
                      <a:gd name="T78" fmla="*/ 29 w 96"/>
                      <a:gd name="T79" fmla="*/ 51 h 96"/>
                      <a:gd name="T80" fmla="*/ 38 w 96"/>
                      <a:gd name="T81" fmla="*/ 59 h 96"/>
                      <a:gd name="T82" fmla="*/ 67 w 96"/>
                      <a:gd name="T83" fmla="*/ 33 h 96"/>
                      <a:gd name="T84" fmla="*/ 69 w 96"/>
                      <a:gd name="T85" fmla="*/ 33 h 96"/>
                      <a:gd name="T86" fmla="*/ 69 w 96"/>
                      <a:gd name="T87" fmla="*/ 35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96" h="96">
                        <a:moveTo>
                          <a:pt x="96" y="48"/>
                        </a:moveTo>
                        <a:cubicBezTo>
                          <a:pt x="96" y="44"/>
                          <a:pt x="94" y="41"/>
                          <a:pt x="91" y="39"/>
                        </a:cubicBezTo>
                        <a:cubicBezTo>
                          <a:pt x="93" y="37"/>
                          <a:pt x="94" y="33"/>
                          <a:pt x="92" y="30"/>
                        </a:cubicBezTo>
                        <a:cubicBezTo>
                          <a:pt x="91" y="26"/>
                          <a:pt x="88" y="24"/>
                          <a:pt x="85" y="24"/>
                        </a:cubicBezTo>
                        <a:cubicBezTo>
                          <a:pt x="85" y="20"/>
                          <a:pt x="84" y="17"/>
                          <a:pt x="82" y="14"/>
                        </a:cubicBezTo>
                        <a:cubicBezTo>
                          <a:pt x="79" y="12"/>
                          <a:pt x="76" y="11"/>
                          <a:pt x="72" y="11"/>
                        </a:cubicBezTo>
                        <a:cubicBezTo>
                          <a:pt x="72" y="8"/>
                          <a:pt x="70" y="5"/>
                          <a:pt x="66" y="4"/>
                        </a:cubicBezTo>
                        <a:cubicBezTo>
                          <a:pt x="63" y="2"/>
                          <a:pt x="59" y="3"/>
                          <a:pt x="57" y="5"/>
                        </a:cubicBezTo>
                        <a:cubicBezTo>
                          <a:pt x="55" y="2"/>
                          <a:pt x="52" y="0"/>
                          <a:pt x="48" y="0"/>
                        </a:cubicBezTo>
                        <a:cubicBezTo>
                          <a:pt x="44" y="0"/>
                          <a:pt x="41" y="2"/>
                          <a:pt x="39" y="5"/>
                        </a:cubicBezTo>
                        <a:cubicBezTo>
                          <a:pt x="37" y="3"/>
                          <a:pt x="33" y="2"/>
                          <a:pt x="30" y="4"/>
                        </a:cubicBezTo>
                        <a:cubicBezTo>
                          <a:pt x="26" y="5"/>
                          <a:pt x="24" y="8"/>
                          <a:pt x="24" y="11"/>
                        </a:cubicBezTo>
                        <a:cubicBezTo>
                          <a:pt x="20" y="11"/>
                          <a:pt x="17" y="12"/>
                          <a:pt x="14" y="14"/>
                        </a:cubicBezTo>
                        <a:cubicBezTo>
                          <a:pt x="12" y="17"/>
                          <a:pt x="11" y="20"/>
                          <a:pt x="11" y="24"/>
                        </a:cubicBezTo>
                        <a:cubicBezTo>
                          <a:pt x="8" y="24"/>
                          <a:pt x="5" y="26"/>
                          <a:pt x="4" y="30"/>
                        </a:cubicBezTo>
                        <a:cubicBezTo>
                          <a:pt x="2" y="33"/>
                          <a:pt x="3" y="37"/>
                          <a:pt x="5" y="39"/>
                        </a:cubicBezTo>
                        <a:cubicBezTo>
                          <a:pt x="2" y="41"/>
                          <a:pt x="0" y="44"/>
                          <a:pt x="0" y="48"/>
                        </a:cubicBezTo>
                        <a:cubicBezTo>
                          <a:pt x="0" y="52"/>
                          <a:pt x="2" y="55"/>
                          <a:pt x="5" y="57"/>
                        </a:cubicBezTo>
                        <a:cubicBezTo>
                          <a:pt x="3" y="59"/>
                          <a:pt x="2" y="63"/>
                          <a:pt x="4" y="66"/>
                        </a:cubicBezTo>
                        <a:cubicBezTo>
                          <a:pt x="5" y="70"/>
                          <a:pt x="8" y="72"/>
                          <a:pt x="11" y="72"/>
                        </a:cubicBezTo>
                        <a:cubicBezTo>
                          <a:pt x="11" y="76"/>
                          <a:pt x="12" y="79"/>
                          <a:pt x="14" y="82"/>
                        </a:cubicBezTo>
                        <a:cubicBezTo>
                          <a:pt x="17" y="84"/>
                          <a:pt x="20" y="85"/>
                          <a:pt x="24" y="85"/>
                        </a:cubicBezTo>
                        <a:cubicBezTo>
                          <a:pt x="24" y="88"/>
                          <a:pt x="26" y="91"/>
                          <a:pt x="30" y="92"/>
                        </a:cubicBezTo>
                        <a:cubicBezTo>
                          <a:pt x="33" y="94"/>
                          <a:pt x="37" y="93"/>
                          <a:pt x="39" y="91"/>
                        </a:cubicBezTo>
                        <a:cubicBezTo>
                          <a:pt x="41" y="94"/>
                          <a:pt x="44" y="96"/>
                          <a:pt x="48" y="96"/>
                        </a:cubicBezTo>
                        <a:cubicBezTo>
                          <a:pt x="52" y="96"/>
                          <a:pt x="55" y="94"/>
                          <a:pt x="57" y="91"/>
                        </a:cubicBezTo>
                        <a:cubicBezTo>
                          <a:pt x="59" y="93"/>
                          <a:pt x="63" y="94"/>
                          <a:pt x="66" y="92"/>
                        </a:cubicBezTo>
                        <a:cubicBezTo>
                          <a:pt x="70" y="91"/>
                          <a:pt x="72" y="88"/>
                          <a:pt x="72" y="85"/>
                        </a:cubicBezTo>
                        <a:cubicBezTo>
                          <a:pt x="76" y="85"/>
                          <a:pt x="79" y="84"/>
                          <a:pt x="82" y="82"/>
                        </a:cubicBezTo>
                        <a:cubicBezTo>
                          <a:pt x="84" y="79"/>
                          <a:pt x="85" y="76"/>
                          <a:pt x="85" y="72"/>
                        </a:cubicBezTo>
                        <a:cubicBezTo>
                          <a:pt x="88" y="72"/>
                          <a:pt x="91" y="70"/>
                          <a:pt x="92" y="66"/>
                        </a:cubicBezTo>
                        <a:cubicBezTo>
                          <a:pt x="94" y="63"/>
                          <a:pt x="93" y="59"/>
                          <a:pt x="91" y="57"/>
                        </a:cubicBezTo>
                        <a:cubicBezTo>
                          <a:pt x="94" y="55"/>
                          <a:pt x="96" y="52"/>
                          <a:pt x="96" y="48"/>
                        </a:cubicBezTo>
                        <a:close/>
                        <a:moveTo>
                          <a:pt x="69" y="35"/>
                        </a:moveTo>
                        <a:cubicBezTo>
                          <a:pt x="39" y="63"/>
                          <a:pt x="39" y="63"/>
                          <a:pt x="39" y="63"/>
                        </a:cubicBezTo>
                        <a:cubicBezTo>
                          <a:pt x="39" y="64"/>
                          <a:pt x="38" y="64"/>
                          <a:pt x="38" y="64"/>
                        </a:cubicBezTo>
                        <a:cubicBezTo>
                          <a:pt x="37" y="64"/>
                          <a:pt x="37" y="64"/>
                          <a:pt x="37" y="63"/>
                        </a:cubicBezTo>
                        <a:cubicBezTo>
                          <a:pt x="27" y="53"/>
                          <a:pt x="27" y="53"/>
                          <a:pt x="27" y="53"/>
                        </a:cubicBezTo>
                        <a:cubicBezTo>
                          <a:pt x="26" y="53"/>
                          <a:pt x="26" y="51"/>
                          <a:pt x="27" y="51"/>
                        </a:cubicBezTo>
                        <a:cubicBezTo>
                          <a:pt x="27" y="50"/>
                          <a:pt x="29" y="50"/>
                          <a:pt x="29" y="51"/>
                        </a:cubicBezTo>
                        <a:cubicBezTo>
                          <a:pt x="38" y="59"/>
                          <a:pt x="38" y="59"/>
                          <a:pt x="38" y="59"/>
                        </a:cubicBezTo>
                        <a:cubicBezTo>
                          <a:pt x="67" y="33"/>
                          <a:pt x="67" y="33"/>
                          <a:pt x="67" y="33"/>
                        </a:cubicBezTo>
                        <a:cubicBezTo>
                          <a:pt x="67" y="32"/>
                          <a:pt x="69" y="32"/>
                          <a:pt x="69" y="33"/>
                        </a:cubicBezTo>
                        <a:cubicBezTo>
                          <a:pt x="70" y="33"/>
                          <a:pt x="70" y="35"/>
                          <a:pt x="69" y="35"/>
                        </a:cubicBezTo>
                        <a:close/>
                      </a:path>
                    </a:pathLst>
                  </a:custGeom>
                  <a:solidFill>
                    <a:srgbClr val="0056B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203CB2-C128-332A-9A39-6283DF2A1FE4}"/>
                </a:ext>
              </a:extLst>
            </p:cNvPr>
            <p:cNvGrpSpPr/>
            <p:nvPr/>
          </p:nvGrpSpPr>
          <p:grpSpPr>
            <a:xfrm>
              <a:off x="4666262" y="3635581"/>
              <a:ext cx="1638076" cy="800007"/>
              <a:chOff x="4666262" y="3635581"/>
              <a:chExt cx="1638076" cy="800007"/>
            </a:xfrm>
          </p:grpSpPr>
          <p:sp>
            <p:nvSpPr>
              <p:cNvPr id="1065" name="TextBox 1064">
                <a:extLst>
                  <a:ext uri="{FF2B5EF4-FFF2-40B4-BE49-F238E27FC236}">
                    <a16:creationId xmlns:a16="http://schemas.microsoft.com/office/drawing/2014/main" id="{4010C450-AA48-7B38-704F-5A6309D45BDA}"/>
                  </a:ext>
                </a:extLst>
              </p:cNvPr>
              <p:cNvSpPr txBox="1"/>
              <p:nvPr/>
            </p:nvSpPr>
            <p:spPr>
              <a:xfrm>
                <a:off x="4666262" y="3635581"/>
                <a:ext cx="1619462" cy="800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594" indent="-228594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Capacity Building</a:t>
                </a:r>
              </a:p>
              <a:p>
                <a:pPr marL="228594" indent="-228594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Knowledge and experience Sharing</a:t>
                </a:r>
              </a:p>
              <a:p>
                <a:pPr marL="171446" indent="-171446">
                  <a:buFont typeface="Arial" panose="020B0604020202020204" pitchFamily="34" charset="0"/>
                  <a:buChar char="•"/>
                </a:pPr>
                <a:endParaRPr lang="en-US" sz="1100" dirty="0">
                  <a:solidFill>
                    <a:srgbClr val="1A3A99"/>
                  </a:solidFill>
                </a:endParaRPr>
              </a:p>
              <a:p>
                <a:pPr marL="171446" indent="-171446">
                  <a:buFont typeface="Arial" panose="020B0604020202020204" pitchFamily="34" charset="0"/>
                  <a:buChar char="•"/>
                </a:pPr>
                <a:endParaRPr lang="en-US" sz="1100" dirty="0">
                  <a:solidFill>
                    <a:srgbClr val="1A3A99"/>
                  </a:solidFill>
                </a:endParaRPr>
              </a:p>
            </p:txBody>
          </p:sp>
          <p:cxnSp>
            <p:nvCxnSpPr>
              <p:cNvPr id="1072" name="Straight Connector 1071">
                <a:extLst>
                  <a:ext uri="{FF2B5EF4-FFF2-40B4-BE49-F238E27FC236}">
                    <a16:creationId xmlns:a16="http://schemas.microsoft.com/office/drawing/2014/main" id="{A7DFD453-51BD-2E68-7D6E-EE507891C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3526" y="4227934"/>
                <a:ext cx="1620812" cy="0"/>
              </a:xfrm>
              <a:prstGeom prst="line">
                <a:avLst/>
              </a:prstGeom>
              <a:ln>
                <a:solidFill>
                  <a:srgbClr val="9EC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22E180-AC25-CBB3-A471-6AFF2CB45B8D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80697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76AB-1C29-5FEE-24B3-0FC8A6318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  Fundamental Safety Principles</a:t>
            </a:r>
            <a:endParaRPr lang="en-GB" sz="3200" b="1" dirty="0">
              <a:latin typeface="+mn-lt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DE21BAD-F9F2-B6D0-CBA8-EB1B1EB4FB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409767"/>
              </p:ext>
            </p:extLst>
          </p:nvPr>
        </p:nvGraphicFramePr>
        <p:xfrm>
          <a:off x="3434926" y="1120679"/>
          <a:ext cx="8097167" cy="1020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1E7F9CE1-41AA-0EC1-A75E-78F4F1D79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775" y="967004"/>
            <a:ext cx="1752436" cy="263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B18BDC-02AC-CBAF-C6DA-D89EEAF83FA1}"/>
              </a:ext>
            </a:extLst>
          </p:cNvPr>
          <p:cNvSpPr txBox="1"/>
          <p:nvPr/>
        </p:nvSpPr>
        <p:spPr>
          <a:xfrm>
            <a:off x="854265" y="3775973"/>
            <a:ext cx="27214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10 Fundamental Safety Principles</a:t>
            </a:r>
          </a:p>
          <a:p>
            <a:pPr algn="ctr"/>
            <a:r>
              <a:rPr lang="en-GB" sz="1400" dirty="0"/>
              <a:t> </a:t>
            </a:r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Basis on which </a:t>
            </a:r>
            <a:r>
              <a:rPr lang="en-GB" sz="1400" b="1" dirty="0"/>
              <a:t>safety requirements </a:t>
            </a:r>
            <a:r>
              <a:rPr lang="en-GB" sz="1400" dirty="0"/>
              <a:t>are developed and </a:t>
            </a:r>
            <a:r>
              <a:rPr lang="en-GB" sz="1400" b="1" dirty="0"/>
              <a:t>safety measures </a:t>
            </a:r>
            <a:r>
              <a:rPr lang="en-GB" sz="1400" dirty="0"/>
              <a:t>are implemented to achieve the </a:t>
            </a:r>
            <a:r>
              <a:rPr lang="en-GB" sz="1400" b="1" dirty="0"/>
              <a:t>fundamental safety objective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E9E9CB6-1125-37A9-E361-EA9D7A9537E5}"/>
              </a:ext>
            </a:extLst>
          </p:cNvPr>
          <p:cNvSpPr/>
          <p:nvPr/>
        </p:nvSpPr>
        <p:spPr>
          <a:xfrm>
            <a:off x="1926960" y="4293096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nuclear plant&quot; Icon - Download for free – Iconduck">
            <a:extLst>
              <a:ext uri="{FF2B5EF4-FFF2-40B4-BE49-F238E27FC236}">
                <a16:creationId xmlns:a16="http://schemas.microsoft.com/office/drawing/2014/main" id="{EBDCF711-7C1B-9C38-F448-F5733458B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84" y="1151102"/>
            <a:ext cx="931168" cy="9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F2D4D5-E65B-AD7D-9CC1-CB0EBE762027}"/>
              </a:ext>
            </a:extLst>
          </p:cNvPr>
          <p:cNvSpPr/>
          <p:nvPr/>
        </p:nvSpPr>
        <p:spPr>
          <a:xfrm>
            <a:off x="7656203" y="2545878"/>
            <a:ext cx="2939819" cy="3494436"/>
          </a:xfrm>
          <a:prstGeom prst="rect">
            <a:avLst/>
          </a:prstGeom>
          <a:gradFill>
            <a:gsLst>
              <a:gs pos="0">
                <a:srgbClr val="0056B4">
                  <a:alpha val="70000"/>
                </a:srgbClr>
              </a:gs>
              <a:gs pos="100000">
                <a:srgbClr val="1A3A99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6: Limitation of risks to individuals</a:t>
            </a: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7: Protection of present and future generations</a:t>
            </a: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8: Prevention of accidents</a:t>
            </a: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9: Emergency preparedness and response </a:t>
            </a: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92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10:Protective actions to reduce existing or unregulated radiation risks.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C9234-276E-BB0B-6C95-C38C4BDAD8E7}"/>
              </a:ext>
            </a:extLst>
          </p:cNvPr>
          <p:cNvSpPr/>
          <p:nvPr/>
        </p:nvSpPr>
        <p:spPr>
          <a:xfrm>
            <a:off x="4367808" y="2545878"/>
            <a:ext cx="2939819" cy="3494436"/>
          </a:xfrm>
          <a:prstGeom prst="rect">
            <a:avLst/>
          </a:prstGeom>
          <a:gradFill>
            <a:gsLst>
              <a:gs pos="0">
                <a:srgbClr val="0056B4">
                  <a:alpha val="70000"/>
                </a:srgbClr>
              </a:gs>
              <a:gs pos="100000">
                <a:srgbClr val="1A3A99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13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1: Responsibility for safety</a:t>
            </a:r>
          </a:p>
          <a:p>
            <a:pPr defTabSz="1219170">
              <a:defRPr/>
            </a:pPr>
            <a:endParaRPr lang="en-US" sz="1333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13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2: Role of Government</a:t>
            </a:r>
          </a:p>
          <a:p>
            <a:pPr defTabSz="1219170">
              <a:defRPr/>
            </a:pPr>
            <a:endParaRPr lang="en-US" sz="1333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13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3: Leadership and management for safety</a:t>
            </a:r>
          </a:p>
          <a:p>
            <a:pPr defTabSz="1219170">
              <a:defRPr/>
            </a:pPr>
            <a:endParaRPr lang="en-US" sz="1333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13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4: Justification of facilities and activities</a:t>
            </a:r>
          </a:p>
          <a:p>
            <a:pPr defTabSz="1219170">
              <a:defRPr/>
            </a:pPr>
            <a:endParaRPr lang="en-US" sz="1333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GB" sz="13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5: Optimization of protection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03444-F326-8D69-5DFB-98118349958E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2933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56F5-F798-6F6B-DD1D-D2649D7F5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8" y="171142"/>
            <a:ext cx="10356541" cy="94877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+mn-lt"/>
              </a:rPr>
              <a:t>Peer reviews to enhance operational safety 1/2</a:t>
            </a:r>
            <a:br>
              <a:rPr lang="en-US" sz="3200" b="1" dirty="0">
                <a:latin typeface="+mn-lt"/>
              </a:rPr>
            </a:br>
            <a:endParaRPr lang="en-GB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15950-8BE1-972A-165E-F86B7FF5D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88" y="850985"/>
            <a:ext cx="6734185" cy="51560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Operational Safety Review Missions (OSART)</a:t>
            </a:r>
          </a:p>
          <a:p>
            <a:pPr>
              <a:lnSpc>
                <a:spcPct val="150000"/>
              </a:lnSpc>
            </a:pPr>
            <a:r>
              <a:rPr lang="en-GB" sz="1900" dirty="0"/>
              <a:t>The OSART service provides Member States with an </a:t>
            </a:r>
            <a:r>
              <a:rPr lang="en-GB" sz="1900" b="1" dirty="0"/>
              <a:t>objective and independent assessment on the status </a:t>
            </a:r>
            <a:r>
              <a:rPr lang="en-GB" sz="1900" dirty="0"/>
              <a:t>of nuclear power plants operational safety with respect to the </a:t>
            </a:r>
            <a:r>
              <a:rPr lang="en-GB" sz="1900" b="1" dirty="0"/>
              <a:t>IAEA Safety Standards</a:t>
            </a:r>
            <a:r>
              <a:rPr lang="en-GB" sz="1900" dirty="0"/>
              <a:t>.</a:t>
            </a:r>
          </a:p>
          <a:p>
            <a:pPr>
              <a:lnSpc>
                <a:spcPct val="150000"/>
              </a:lnSpc>
            </a:pPr>
            <a:r>
              <a:rPr lang="en-GB" sz="1900" dirty="0"/>
              <a:t>We also provide technical assistance, seminars and support missions.</a:t>
            </a:r>
          </a:p>
          <a:p>
            <a:pPr>
              <a:lnSpc>
                <a:spcPct val="150000"/>
              </a:lnSpc>
            </a:pPr>
            <a:r>
              <a:rPr lang="en-GB" sz="1900" b="1" dirty="0"/>
              <a:t>40 Years of OSART Missions</a:t>
            </a:r>
          </a:p>
          <a:p>
            <a:pPr>
              <a:lnSpc>
                <a:spcPct val="150000"/>
              </a:lnSpc>
            </a:pPr>
            <a:r>
              <a:rPr lang="en-GB" sz="1900" b="1" dirty="0"/>
              <a:t>219 missions</a:t>
            </a:r>
            <a:r>
              <a:rPr lang="en-GB" sz="1900" dirty="0"/>
              <a:t>: 118 sites, 37 countries</a:t>
            </a:r>
          </a:p>
          <a:p>
            <a:pPr lvl="1">
              <a:lnSpc>
                <a:spcPct val="150000"/>
              </a:lnSpc>
            </a:pPr>
            <a:r>
              <a:rPr lang="en-GB" sz="1900" dirty="0"/>
              <a:t>187 OSART missions to operational plants</a:t>
            </a:r>
          </a:p>
          <a:p>
            <a:pPr lvl="1">
              <a:lnSpc>
                <a:spcPct val="150000"/>
              </a:lnSpc>
            </a:pPr>
            <a:r>
              <a:rPr lang="en-GB" sz="1900" dirty="0"/>
              <a:t>29 OSART missions to plants under construction</a:t>
            </a:r>
          </a:p>
          <a:p>
            <a:pPr lvl="1">
              <a:lnSpc>
                <a:spcPct val="150000"/>
              </a:lnSpc>
            </a:pPr>
            <a:r>
              <a:rPr lang="en-GB" sz="1900" dirty="0"/>
              <a:t>3 corporate missions</a:t>
            </a:r>
          </a:p>
          <a:p>
            <a:pPr>
              <a:lnSpc>
                <a:spcPct val="150000"/>
              </a:lnSpc>
            </a:pPr>
            <a:r>
              <a:rPr lang="en-GB" sz="1900" b="1" dirty="0"/>
              <a:t>161 follow-up </a:t>
            </a:r>
            <a:r>
              <a:rPr lang="en-GB" sz="1900" dirty="0"/>
              <a:t>missions (started in 1989)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8D307-8151-4F58-F849-AF7488DE6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128" y="261825"/>
            <a:ext cx="3434066" cy="281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B44CD-7F6D-3AC9-3B97-74B531D7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128" y="3627949"/>
            <a:ext cx="3599801" cy="270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F0611B-63CA-752F-C447-A3FA759D9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847" y="3306599"/>
            <a:ext cx="2023518" cy="302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7C14C1-7D0F-65BC-BB8A-5E172160A7C3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1088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1BF0E-F915-D256-05FE-00B8D04C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15" y="1063480"/>
            <a:ext cx="5966882" cy="5192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Safety Aspects of Long-Term Operation (SALTO)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The SALTO peer review service </a:t>
            </a:r>
            <a:r>
              <a:rPr lang="en-GB" sz="1800" b="1" dirty="0"/>
              <a:t>provides advice and assistance</a:t>
            </a:r>
            <a:r>
              <a:rPr lang="en-GB" sz="1800" dirty="0"/>
              <a:t> to Member States embarking </a:t>
            </a:r>
            <a:r>
              <a:rPr lang="en-GB" sz="1800" b="1" dirty="0"/>
              <a:t>on long term operation </a:t>
            </a:r>
            <a:r>
              <a:rPr lang="en-GB" sz="1800" dirty="0"/>
              <a:t>(LTO) in </a:t>
            </a:r>
            <a:r>
              <a:rPr lang="en-GB" sz="1800" b="1" dirty="0"/>
              <a:t>enhancing the safety </a:t>
            </a:r>
            <a:r>
              <a:rPr lang="en-GB" sz="1800" dirty="0"/>
              <a:t>of nuclear power plants (NPPs).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A SALTO mission is often </a:t>
            </a:r>
            <a:r>
              <a:rPr lang="en-GB" sz="1800" b="1" dirty="0"/>
              <a:t>preceded by a pre-SALTO mission </a:t>
            </a:r>
            <a:r>
              <a:rPr lang="en-GB" sz="1800" dirty="0"/>
              <a:t>to ensure that </a:t>
            </a:r>
            <a:r>
              <a:rPr lang="en-GB" sz="1800" b="1" dirty="0"/>
              <a:t>preparatory work</a:t>
            </a:r>
            <a:r>
              <a:rPr lang="en-GB" sz="1800" dirty="0"/>
              <a:t> is focused on those areas that will add most safety value.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So far,  </a:t>
            </a:r>
            <a:r>
              <a:rPr lang="en-GB" sz="1800" b="1" dirty="0"/>
              <a:t>56 SALTO </a:t>
            </a:r>
            <a:r>
              <a:rPr lang="en-GB" sz="1800" dirty="0"/>
              <a:t>missions have been conducted in </a:t>
            </a:r>
            <a:r>
              <a:rPr lang="en-GB" sz="1800" b="1" dirty="0"/>
              <a:t>20 countries </a:t>
            </a:r>
            <a:r>
              <a:rPr lang="en-GB" sz="1800" dirty="0"/>
              <a:t>since its establishment in </a:t>
            </a:r>
            <a:r>
              <a:rPr lang="en-GB" sz="1800" b="1" dirty="0"/>
              <a:t>2007</a:t>
            </a:r>
            <a:r>
              <a:rPr lang="en-GB" sz="1800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A9E10C-779E-5F37-E176-11A2A3090434}"/>
              </a:ext>
            </a:extLst>
          </p:cNvPr>
          <p:cNvSpPr txBox="1">
            <a:spLocks/>
          </p:cNvSpPr>
          <p:nvPr/>
        </p:nvSpPr>
        <p:spPr>
          <a:xfrm>
            <a:off x="35957" y="189249"/>
            <a:ext cx="10356541" cy="752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Peer reviews to enhance operational safety 2/2</a:t>
            </a:r>
            <a:br>
              <a:rPr lang="en-US" sz="3200" b="1" dirty="0">
                <a:latin typeface="+mn-lt"/>
              </a:rPr>
            </a:br>
            <a:endParaRPr lang="en-GB" sz="32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3C2B9-0FBB-E6B6-A2A0-5C403FD75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920" y="800730"/>
            <a:ext cx="4672479" cy="262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5A0A9-4035-0C43-6934-95F422A5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568" y="3600053"/>
            <a:ext cx="3950208" cy="262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6792C-8EA6-8EF0-69E0-06821A2D33D0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5587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FBDD-0222-14F6-F45D-B6B633F4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187572"/>
            <a:ext cx="10515600" cy="975404"/>
          </a:xfrm>
        </p:spPr>
        <p:txBody>
          <a:bodyPr/>
          <a:lstStyle/>
          <a:p>
            <a:r>
              <a:rPr lang="en-US" sz="3100" b="1">
                <a:latin typeface="+mn-lt"/>
              </a:rPr>
              <a:t>Other IAEA peer reviews and advisory services</a:t>
            </a:r>
            <a:endParaRPr lang="en-GB" sz="31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46850-8933-538F-D912-A433F4513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8344" y="1197863"/>
            <a:ext cx="7941815" cy="4877015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dirty="0"/>
              <a:t>Peer Review of Operational Safety Performance Experience (PROSPER)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Independent Safety Culture Assessment (ISCA)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Integrated Regulatory Review Service (IRRS)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Safety Evaluation of Fuel Cycle Facilities During Operation (SEDO)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Site and External Events Design (SEED)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Technical Safety Review (TSR)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Integrated Safety Assessment of Research Reactors (INSARR)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50E98-3AC6-6F77-9DB8-32B835C23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81"/>
          <a:stretch/>
        </p:blipFill>
        <p:spPr>
          <a:xfrm>
            <a:off x="7730837" y="939736"/>
            <a:ext cx="3204478" cy="251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29C7E5-A0AD-5ECB-F6E3-FA6158573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r="672"/>
          <a:stretch/>
        </p:blipFill>
        <p:spPr>
          <a:xfrm>
            <a:off x="7730837" y="3874380"/>
            <a:ext cx="3204478" cy="241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07AA1-6658-4F25-22D1-202C2764375E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2754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554B-1361-8D70-FA68-C618B23E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51" y="193039"/>
            <a:ext cx="10515600" cy="975995"/>
          </a:xfrm>
        </p:spPr>
        <p:txBody>
          <a:bodyPr/>
          <a:lstStyle/>
          <a:p>
            <a:r>
              <a:rPr lang="en-GB" sz="2900" b="1" dirty="0">
                <a:latin typeface="+mn-lt"/>
              </a:rPr>
              <a:t>Incident Reporting System for Nuclear Installations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71D75-C252-44CA-1D08-A025C7695029}"/>
              </a:ext>
            </a:extLst>
          </p:cNvPr>
          <p:cNvSpPr txBox="1"/>
          <p:nvPr/>
        </p:nvSpPr>
        <p:spPr>
          <a:xfrm>
            <a:off x="484956" y="844082"/>
            <a:ext cx="8827803" cy="5343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I</a:t>
            </a:r>
            <a:r>
              <a:rPr lang="en-GB" dirty="0"/>
              <a:t>ncident </a:t>
            </a:r>
            <a:r>
              <a:rPr lang="en-GB" b="1" dirty="0"/>
              <a:t>R</a:t>
            </a:r>
            <a:r>
              <a:rPr lang="en-GB" dirty="0"/>
              <a:t>eport </a:t>
            </a:r>
            <a:r>
              <a:rPr lang="en-GB" b="1" dirty="0"/>
              <a:t>S</a:t>
            </a:r>
            <a:r>
              <a:rPr lang="en-GB" dirty="0"/>
              <a:t>ystem (</a:t>
            </a:r>
            <a:r>
              <a:rPr lang="en-GB" b="1" dirty="0"/>
              <a:t>IRS</a:t>
            </a:r>
            <a:r>
              <a:rPr lang="en-GB" dirty="0"/>
              <a:t>) is currently the </a:t>
            </a:r>
            <a:r>
              <a:rPr lang="en-GB" b="1" dirty="0"/>
              <a:t>only global mechanism </a:t>
            </a:r>
            <a:r>
              <a:rPr lang="en-GB" dirty="0"/>
              <a:t>to satisfy Article 19 of the </a:t>
            </a:r>
            <a:r>
              <a:rPr lang="en-GB" b="1" dirty="0"/>
              <a:t>C</a:t>
            </a:r>
            <a:r>
              <a:rPr lang="en-GB" dirty="0"/>
              <a:t>onvention on </a:t>
            </a:r>
            <a:r>
              <a:rPr lang="en-GB" b="1" dirty="0"/>
              <a:t>N</a:t>
            </a:r>
            <a:r>
              <a:rPr lang="en-GB" dirty="0"/>
              <a:t>uclear </a:t>
            </a:r>
            <a:r>
              <a:rPr lang="en-GB" b="1" dirty="0"/>
              <a:t>S</a:t>
            </a:r>
            <a:r>
              <a:rPr lang="en-GB" dirty="0"/>
              <a:t>afety: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	 …</a:t>
            </a:r>
            <a:r>
              <a:rPr lang="en-GB" i="1" dirty="0"/>
              <a:t>each contracting Party shall… have existing mechanisms… to share important operating experience  …….. with </a:t>
            </a:r>
            <a:r>
              <a:rPr lang="en-GB" b="1" i="1" dirty="0"/>
              <a:t>international bodies</a:t>
            </a:r>
            <a:r>
              <a:rPr lang="en-GB" i="1" dirty="0"/>
              <a:t>…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IRS Platform is Jointly operated by the </a:t>
            </a:r>
            <a:r>
              <a:rPr lang="en-US" altLang="en-US" b="1" dirty="0"/>
              <a:t>IAEA</a:t>
            </a:r>
            <a:r>
              <a:rPr lang="en-US" altLang="en-US" dirty="0"/>
              <a:t> and the </a:t>
            </a:r>
            <a:r>
              <a:rPr lang="en-US" altLang="en-US" b="1" dirty="0"/>
              <a:t>OECD/NEA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b="1" dirty="0"/>
              <a:t>37</a:t>
            </a:r>
            <a:r>
              <a:rPr lang="en-GB" dirty="0"/>
              <a:t> participating Member States with over </a:t>
            </a:r>
            <a:r>
              <a:rPr lang="en-GB" b="1" dirty="0"/>
              <a:t>1300</a:t>
            </a:r>
            <a:r>
              <a:rPr lang="en-GB" dirty="0"/>
              <a:t> users.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b="1" dirty="0"/>
              <a:t>Fundamental Objective: </a:t>
            </a:r>
            <a:r>
              <a:rPr lang="en-GB" altLang="en-US" dirty="0"/>
              <a:t>contribute to improving the safety of commercial NPPs and facilitate the exchange of operational experience between participating Member States (MS).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Members States s</a:t>
            </a:r>
            <a:r>
              <a:rPr lang="en-GB" dirty="0"/>
              <a:t>hare event reports on safety significant events and lessons learned to prevent similar events……</a:t>
            </a:r>
            <a:r>
              <a:rPr lang="en-GB" altLang="en-US" dirty="0"/>
              <a:t>Events from Commissioning, Construction, Operation and Decommissioning (more than 4800 events report available) for MS.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2AD49-A1A8-3788-8665-4DF6C744A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864" y="1877207"/>
            <a:ext cx="1969677" cy="286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1034D-33E3-0720-B2C0-D50FBEB77CCF}"/>
              </a:ext>
            </a:extLst>
          </p:cNvPr>
          <p:cNvSpPr txBox="1"/>
          <p:nvPr/>
        </p:nvSpPr>
        <p:spPr>
          <a:xfrm>
            <a:off x="11718758" y="5871411"/>
            <a:ext cx="47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9EEBB9-AA22-4C9D-ADD4-ACBD55592CC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6892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618f22-1e4b-4821-a2cd-0e01b150a3d3">
      <Terms xmlns="http://schemas.microsoft.com/office/infopath/2007/PartnerControls"/>
    </lcf76f155ced4ddcb4097134ff3c332f>
    <TaxCatchAll xmlns="236b3794-7949-4982-b691-3e011a8ddf3f" xsi:nil="true"/>
    <SharedWithUsers xmlns="236b3794-7949-4982-b691-3e011a8ddf3f">
      <UserInfo>
        <DisplayName>GLASS, Beth Wangui</DisplayName>
        <AccountId>12</AccountId>
        <AccountType/>
      </UserInfo>
      <UserInfo>
        <DisplayName>ZIESCHE, Janina</DisplayName>
        <AccountId>22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CA211D28BBC4DA87AF10D63B137E3" ma:contentTypeVersion="12" ma:contentTypeDescription="Create a new document." ma:contentTypeScope="" ma:versionID="a6da4d6e40ac81074b1b527e3c4e40b3">
  <xsd:schema xmlns:xsd="http://www.w3.org/2001/XMLSchema" xmlns:xs="http://www.w3.org/2001/XMLSchema" xmlns:p="http://schemas.microsoft.com/office/2006/metadata/properties" xmlns:ns2="8f618f22-1e4b-4821-a2cd-0e01b150a3d3" xmlns:ns3="236b3794-7949-4982-b691-3e011a8ddf3f" targetNamespace="http://schemas.microsoft.com/office/2006/metadata/properties" ma:root="true" ma:fieldsID="647f35ca63f7650c73ade93d7d75e63f" ns2:_="" ns3:_="">
    <xsd:import namespace="8f618f22-1e4b-4821-a2cd-0e01b150a3d3"/>
    <xsd:import namespace="236b3794-7949-4982-b691-3e011a8ddf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18f22-1e4b-4821-a2cd-0e01b150a3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b3794-7949-4982-b691-3e011a8ddf3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74d5e1f-eccc-42a5-a297-40748399342d}" ma:internalName="TaxCatchAll" ma:showField="CatchAllData" ma:web="236b3794-7949-4982-b691-3e011a8ddf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9A6C2A-C9EF-4750-9F60-03F66EE6EA39}">
  <ds:schemaRefs>
    <ds:schemaRef ds:uri="http://purl.org/dc/dcmitype/"/>
    <ds:schemaRef ds:uri="http://schemas.microsoft.com/office/2006/documentManagement/types"/>
    <ds:schemaRef ds:uri="http://purl.org/dc/elements/1.1/"/>
    <ds:schemaRef ds:uri="236b3794-7949-4982-b691-3e011a8ddf3f"/>
    <ds:schemaRef ds:uri="http://purl.org/dc/terms/"/>
    <ds:schemaRef ds:uri="http://schemas.microsoft.com/office/infopath/2007/PartnerControls"/>
    <ds:schemaRef ds:uri="8f618f22-1e4b-4821-a2cd-0e01b150a3d3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9BCC07-84D5-4E22-A823-E55BA69C8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618f22-1e4b-4821-a2cd-0e01b150a3d3"/>
    <ds:schemaRef ds:uri="236b3794-7949-4982-b691-3e011a8ddf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B14D5F-B35E-4BE4-8A18-DBEB7A8C6C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12275</TotalTime>
  <Words>1088</Words>
  <Application>Microsoft Office PowerPoint</Application>
  <PresentationFormat>Widescreen</PresentationFormat>
  <Paragraphs>118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</vt:lpstr>
      <vt:lpstr>Calibri</vt:lpstr>
      <vt:lpstr>Calibri Light</vt:lpstr>
      <vt:lpstr>Times New Roman</vt:lpstr>
      <vt:lpstr>Wingdings</vt:lpstr>
      <vt:lpstr>Office Theme</vt:lpstr>
      <vt:lpstr>IAEA Support for the Enhancement of Operational Safety of NPPs</vt:lpstr>
      <vt:lpstr>The International Atomic Energy Agency </vt:lpstr>
      <vt:lpstr> “Strengthening nuclear safety and security worldwide through international cooperation” </vt:lpstr>
      <vt:lpstr>IAEA Support to MSs to enhance operational safety</vt:lpstr>
      <vt:lpstr>  Fundamental Safety Principles</vt:lpstr>
      <vt:lpstr>Peer reviews to enhance operational safety 1/2 </vt:lpstr>
      <vt:lpstr>PowerPoint Presentation</vt:lpstr>
      <vt:lpstr>Other IAEA peer reviews and advisory services</vt:lpstr>
      <vt:lpstr>Incident Reporting System for Nuclear Installations</vt:lpstr>
      <vt:lpstr>Capacity Building</vt:lpstr>
      <vt:lpstr>IAEA activities in SMRs and advanced reactors </vt:lpstr>
      <vt:lpstr>In Conclusion… 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Schlosman</dc:creator>
  <cp:lastModifiedBy>MORGAN, Simon Philip</cp:lastModifiedBy>
  <cp:revision>21</cp:revision>
  <cp:lastPrinted>2024-03-20T14:46:47Z</cp:lastPrinted>
  <dcterms:created xsi:type="dcterms:W3CDTF">2021-04-28T15:23:16Z</dcterms:created>
  <dcterms:modified xsi:type="dcterms:W3CDTF">2024-04-12T06:28:27Z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0x0101005BBCA211D28BBC4DA87AF10D63B137E3</vt:lpwstr>
  </property>
</Properties>
</file>