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845" r:id="rId6"/>
    <p:sldId id="309" r:id="rId7"/>
    <p:sldId id="815" r:id="rId8"/>
    <p:sldId id="821" r:id="rId9"/>
    <p:sldId id="834" r:id="rId10"/>
    <p:sldId id="824" r:id="rId11"/>
    <p:sldId id="835" r:id="rId12"/>
    <p:sldId id="267" r:id="rId13"/>
    <p:sldId id="823" r:id="rId14"/>
    <p:sldId id="832" r:id="rId15"/>
    <p:sldId id="838" r:id="rId16"/>
    <p:sldId id="836" r:id="rId17"/>
    <p:sldId id="828" r:id="rId18"/>
    <p:sldId id="264" r:id="rId19"/>
    <p:sldId id="814" r:id="rId20"/>
    <p:sldId id="833" r:id="rId21"/>
    <p:sldId id="843" r:id="rId22"/>
    <p:sldId id="84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78" autoAdjust="0"/>
    <p:restoredTop sz="93457" autoAdjust="0"/>
  </p:normalViewPr>
  <p:slideViewPr>
    <p:cSldViewPr snapToGrid="0">
      <p:cViewPr varScale="1">
        <p:scale>
          <a:sx n="63" d="100"/>
          <a:sy n="63" d="100"/>
        </p:scale>
        <p:origin x="9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49962-8187-47C2-9ABD-7AF94F4B516D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2493-B355-4E30-8993-65AA49DEBD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3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42493-B355-4E30-8993-65AA49DEBD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1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42493-B355-4E30-8993-65AA49DEBD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9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42493-B355-4E30-8993-65AA49DEBD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2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42493-B355-4E30-8993-65AA49DEBD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42493-B355-4E30-8993-65AA49DEBD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1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42493-B355-4E30-8993-65AA49DEBD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11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42493-B355-4E30-8993-65AA49DEBD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3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42493-B355-4E30-8993-65AA49DEBD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64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42493-B355-4E30-8993-65AA49DEBD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25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42493-B355-4E30-8993-65AA49DEBD1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80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42493-B355-4E30-8993-65AA49DEBD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6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960-CFAA-4356-BB41-48B897E0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353" y="841013"/>
            <a:ext cx="6183166" cy="1342522"/>
          </a:xfrm>
        </p:spPr>
        <p:txBody>
          <a:bodyPr anchor="t" anchorCtr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50CCE-AA06-4471-B6AE-984FE75D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353" y="2568168"/>
            <a:ext cx="6183166" cy="134252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80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44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3BC3-E7CF-4A51-9A25-7437652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88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49" y="6492877"/>
            <a:ext cx="506006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9449" y="2194560"/>
            <a:ext cx="10802899" cy="415245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5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(reduce font if over 1 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9448" y="2216075"/>
            <a:ext cx="5257800" cy="410942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CF8D78-4703-AAF5-C924-DCC80D2C1B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34548" y="2216075"/>
            <a:ext cx="5257800" cy="410942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58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F53DF-F0E0-4C37-BC84-E023DE06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DBE00-697B-4869-8C84-BA568F68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9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61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8945F-7C57-4179-B31F-8DEFE1909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95" y="776652"/>
            <a:ext cx="6425619" cy="2030180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Nuclear Plant Safety and Reliability by using New Methods for Predicting and Preventing Significant Equipment Failures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37E1A3-D055-41D2-8490-65704E57D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4034" y="3613355"/>
            <a:ext cx="2923931" cy="616904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Pat Murray</a:t>
            </a:r>
          </a:p>
          <a:p>
            <a:r>
              <a:rPr lang="en-US" sz="1600" dirty="0"/>
              <a:t>EQRPI, Inc.</a:t>
            </a:r>
          </a:p>
        </p:txBody>
      </p:sp>
    </p:spTree>
    <p:extLst>
      <p:ext uri="{BB962C8B-B14F-4D97-AF65-F5344CB8AC3E}">
        <p14:creationId xmlns:p14="http://schemas.microsoft.com/office/powerpoint/2010/main" val="15044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1DD3-8CA9-8069-74A8-91466B24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3266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Information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4F44C-E24B-BD95-A989-C8724F009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83" y="1043266"/>
            <a:ext cx="11424920" cy="53328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Information Objects are individual elements that data sources can be broken down into to facilitate information automation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Allow for an “apples to apples” comparison of data sources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Some NPP data sources that should be broken down into information objects include:</a:t>
            </a:r>
          </a:p>
          <a:p>
            <a:pPr lvl="1"/>
            <a:r>
              <a:rPr lang="en-US" dirty="0"/>
              <a:t>Event Reports (Condition Reports)</a:t>
            </a:r>
          </a:p>
          <a:p>
            <a:pPr lvl="1"/>
            <a:r>
              <a:rPr lang="en-US" dirty="0"/>
              <a:t>Work Management Data</a:t>
            </a:r>
          </a:p>
          <a:p>
            <a:pPr lvl="1"/>
            <a:r>
              <a:rPr lang="en-US" dirty="0"/>
              <a:t>External Operating Experience</a:t>
            </a:r>
          </a:p>
          <a:p>
            <a:pPr lvl="1"/>
            <a:r>
              <a:rPr lang="en-US" dirty="0"/>
              <a:t>Equipment/Inventory Data</a:t>
            </a:r>
          </a:p>
          <a:p>
            <a:pPr lvl="1"/>
            <a:r>
              <a:rPr lang="en-US" dirty="0"/>
              <a:t>Plant sensors and recorders</a:t>
            </a:r>
          </a:p>
          <a:p>
            <a:pPr lvl="1"/>
            <a:r>
              <a:rPr lang="en-US" dirty="0"/>
              <a:t>Virtually any data source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22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1DD3-8CA9-8069-74A8-91466B24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Important Event Information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4F44C-E24B-BD95-A989-C8724F009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1253330"/>
            <a:ext cx="10825480" cy="488330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Process/Sub-Process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Causes (direct, contributing, root)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Human and Performance Shaping Factors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Causing or Responsible Organization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Failed Barriers/Defenses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Significance or Consequence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Others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0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1DD3-8CA9-8069-74A8-91466B24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1193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Important Equipment Information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4F44C-E24B-BD95-A989-C8724F009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19"/>
            <a:ext cx="10359732" cy="462150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Component Type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Manufacturer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Model#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u="sng" dirty="0"/>
              <a:t>Manufacture Date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Critical Characteristics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Potential Failure Modes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Others as specified by Engineering</a:t>
            </a:r>
          </a:p>
        </p:txBody>
      </p:sp>
    </p:spTree>
    <p:extLst>
      <p:ext uri="{BB962C8B-B14F-4D97-AF65-F5344CB8AC3E}">
        <p14:creationId xmlns:p14="http://schemas.microsoft.com/office/powerpoint/2010/main" val="36081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26A6-B31A-0BB3-6EE5-CCE7FABB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28" y="192131"/>
            <a:ext cx="11483272" cy="685199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Training AI to Create Equipment Information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90F13-D93F-413B-E5E2-A224631AF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37" y="1108933"/>
            <a:ext cx="11036643" cy="5106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Component Type</a:t>
            </a:r>
          </a:p>
          <a:p>
            <a:r>
              <a:rPr lang="en-US" dirty="0"/>
              <a:t>Convert the thousands of component types into a concise and consistent list that you can use for all comparisons internal and external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Manufacturer</a:t>
            </a:r>
          </a:p>
          <a:p>
            <a:r>
              <a:rPr lang="en-US" dirty="0"/>
              <a:t>Train the AI to recognize the correct manufacturer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Model Number</a:t>
            </a:r>
          </a:p>
          <a:p>
            <a:r>
              <a:rPr lang="en-US" dirty="0"/>
              <a:t>Train the AI to select key characters from the model number to facilitate in equipment model number comparison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60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F3257C6-47FB-44DA-B293-A7717BD0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4" y="226344"/>
            <a:ext cx="11280246" cy="63549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+mn-lt"/>
              </a:rPr>
              <a:t>Training AI to Create Equipment Information Objects</a:t>
            </a:r>
            <a:endParaRPr lang="en-US" dirty="0">
              <a:latin typeface="+mn-lt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1B95CF1-3098-4166-B10C-D47F901D3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186246"/>
            <a:ext cx="10533449" cy="4584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Manufacture Date</a:t>
            </a:r>
          </a:p>
          <a:p>
            <a:r>
              <a:rPr lang="en-US" dirty="0"/>
              <a:t>One of the most important information objects for event comparison</a:t>
            </a:r>
          </a:p>
          <a:p>
            <a:r>
              <a:rPr lang="en-US" dirty="0"/>
              <a:t>The older a piece of equipment is, the more failure modes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Critical Characteristics</a:t>
            </a:r>
          </a:p>
          <a:p>
            <a:r>
              <a:rPr lang="en-US" dirty="0"/>
              <a:t>Physical attributes of a piece of equipment that can impact the ability of it to meet its fit/form/function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Potential Failure Modes</a:t>
            </a:r>
          </a:p>
          <a:p>
            <a:r>
              <a:rPr lang="en-US" dirty="0"/>
              <a:t>Ways in which a component or part can fail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2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DBB7-E442-6DAD-04D6-9CBFE4EE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60516"/>
            <a:ext cx="10515600" cy="762617"/>
          </a:xfrm>
        </p:spPr>
        <p:txBody>
          <a:bodyPr>
            <a:normAutofit/>
          </a:bodyPr>
          <a:lstStyle/>
          <a:p>
            <a:r>
              <a:rPr lang="en-US" sz="4000" b="1" dirty="0"/>
              <a:t>Hierarchy of Information Objects for AI Evaluation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05EE9A-D1C2-682B-AFCA-C6317329A2CC}"/>
              </a:ext>
            </a:extLst>
          </p:cNvPr>
          <p:cNvSpPr/>
          <p:nvPr/>
        </p:nvSpPr>
        <p:spPr>
          <a:xfrm>
            <a:off x="3508887" y="1337270"/>
            <a:ext cx="2035278" cy="8554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Basic Component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6ABD0-06F3-88DC-E05E-2FAE0ABE2284}"/>
              </a:ext>
            </a:extLst>
          </p:cNvPr>
          <p:cNvSpPr/>
          <p:nvPr/>
        </p:nvSpPr>
        <p:spPr>
          <a:xfrm>
            <a:off x="5999521" y="3590205"/>
            <a:ext cx="2035278" cy="8554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Manufacturer Model#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4C8A5E-C01B-A6F1-44DA-77C86E06F442}"/>
              </a:ext>
            </a:extLst>
          </p:cNvPr>
          <p:cNvSpPr/>
          <p:nvPr/>
        </p:nvSpPr>
        <p:spPr>
          <a:xfrm>
            <a:off x="3508887" y="2508193"/>
            <a:ext cx="2035278" cy="8554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(Root) Cause of Failure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E1923A-BD4F-354F-999D-87C827FA02C6}"/>
              </a:ext>
            </a:extLst>
          </p:cNvPr>
          <p:cNvSpPr/>
          <p:nvPr/>
        </p:nvSpPr>
        <p:spPr>
          <a:xfrm>
            <a:off x="3508887" y="3590205"/>
            <a:ext cx="2035278" cy="8554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Failure Mode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03DCC-0B41-386C-0AE7-B6F0DBC4D71A}"/>
              </a:ext>
            </a:extLst>
          </p:cNvPr>
          <p:cNvSpPr txBox="1"/>
          <p:nvPr/>
        </p:nvSpPr>
        <p:spPr>
          <a:xfrm>
            <a:off x="9708739" y="823133"/>
            <a:ext cx="154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7F5F3-67A3-4359-608F-7BC229A748F3}"/>
              </a:ext>
            </a:extLst>
          </p:cNvPr>
          <p:cNvSpPr txBox="1"/>
          <p:nvPr/>
        </p:nvSpPr>
        <p:spPr>
          <a:xfrm>
            <a:off x="9748067" y="5244222"/>
            <a:ext cx="870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5879FA-8E59-351F-52E9-47B39F78D802}"/>
              </a:ext>
            </a:extLst>
          </p:cNvPr>
          <p:cNvSpPr/>
          <p:nvPr/>
        </p:nvSpPr>
        <p:spPr>
          <a:xfrm>
            <a:off x="3508886" y="4715898"/>
            <a:ext cx="4525907" cy="8554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Manufacture Date, Storage Years, How Long Installed, Plant Conditions,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Repaired or Issued to Maintenance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79D6E5-1380-A730-F227-5CA922BF1FD9}"/>
              </a:ext>
            </a:extLst>
          </p:cNvPr>
          <p:cNvCxnSpPr>
            <a:cxnSpLocks/>
          </p:cNvCxnSpPr>
          <p:nvPr/>
        </p:nvCxnSpPr>
        <p:spPr>
          <a:xfrm>
            <a:off x="10045493" y="1370532"/>
            <a:ext cx="0" cy="37730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6C400F-9C3C-E017-6EF0-0FEE45E08A08}"/>
              </a:ext>
            </a:extLst>
          </p:cNvPr>
          <p:cNvCxnSpPr/>
          <p:nvPr/>
        </p:nvCxnSpPr>
        <p:spPr>
          <a:xfrm>
            <a:off x="636639" y="2399578"/>
            <a:ext cx="88828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D0AF1A-79C4-A7F3-3797-9E90D0B9703B}"/>
              </a:ext>
            </a:extLst>
          </p:cNvPr>
          <p:cNvCxnSpPr/>
          <p:nvPr/>
        </p:nvCxnSpPr>
        <p:spPr>
          <a:xfrm>
            <a:off x="604690" y="3481126"/>
            <a:ext cx="88828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959630-7B64-97E1-DB0E-6D3747FC1650}"/>
              </a:ext>
            </a:extLst>
          </p:cNvPr>
          <p:cNvCxnSpPr/>
          <p:nvPr/>
        </p:nvCxnSpPr>
        <p:spPr>
          <a:xfrm>
            <a:off x="604690" y="4587255"/>
            <a:ext cx="88828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6FCBDD0-5608-0805-962D-7B1769B2F9A8}"/>
              </a:ext>
            </a:extLst>
          </p:cNvPr>
          <p:cNvSpPr/>
          <p:nvPr/>
        </p:nvSpPr>
        <p:spPr>
          <a:xfrm>
            <a:off x="5999521" y="2510651"/>
            <a:ext cx="2035278" cy="8554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Contributors,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Extent of Condition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58CE23-4258-E555-EA46-ECC456F912E2}"/>
              </a:ext>
            </a:extLst>
          </p:cNvPr>
          <p:cNvCxnSpPr>
            <a:cxnSpLocks/>
          </p:cNvCxnSpPr>
          <p:nvPr/>
        </p:nvCxnSpPr>
        <p:spPr>
          <a:xfrm>
            <a:off x="10045493" y="1351709"/>
            <a:ext cx="0" cy="10478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ADEE1B8-16B7-995A-0E75-EC54632078E1}"/>
              </a:ext>
            </a:extLst>
          </p:cNvPr>
          <p:cNvCxnSpPr>
            <a:cxnSpLocks/>
          </p:cNvCxnSpPr>
          <p:nvPr/>
        </p:nvCxnSpPr>
        <p:spPr>
          <a:xfrm>
            <a:off x="10045493" y="2399578"/>
            <a:ext cx="0" cy="144534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C97DC08-E194-A0C9-2B8E-3B62543EC37F}"/>
              </a:ext>
            </a:extLst>
          </p:cNvPr>
          <p:cNvSpPr txBox="1"/>
          <p:nvPr/>
        </p:nvSpPr>
        <p:spPr>
          <a:xfrm>
            <a:off x="10483029" y="2935896"/>
            <a:ext cx="870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Useful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96DB5-2DBA-2CD8-E723-F6A202C7A531}"/>
              </a:ext>
            </a:extLst>
          </p:cNvPr>
          <p:cNvSpPr/>
          <p:nvPr/>
        </p:nvSpPr>
        <p:spPr>
          <a:xfrm>
            <a:off x="6067731" y="1343954"/>
            <a:ext cx="2035278" cy="8554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Direct Cause of Event</a:t>
            </a:r>
          </a:p>
        </p:txBody>
      </p:sp>
    </p:spTree>
    <p:extLst>
      <p:ext uri="{BB962C8B-B14F-4D97-AF65-F5344CB8AC3E}">
        <p14:creationId xmlns:p14="http://schemas.microsoft.com/office/powerpoint/2010/main" val="1363991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1DD3-8CA9-8069-74A8-91466B24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91440"/>
            <a:ext cx="112522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+mn-lt"/>
              </a:rPr>
              <a:t>Training AI to look for similar Internal/External 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4F44C-E24B-BD95-A989-C8724F009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Break equipment information and internal and external events down into information objects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Only assign information objects that exist (do not interpolate)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Compare data sources by looking for information object matches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When enough of the information objects match up then you have started to identify similar OE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The more dimensions that match-up, the more similar an event is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Note:  Most plants will not identify repeat events even when they are repeat events</a:t>
            </a:r>
          </a:p>
        </p:txBody>
      </p:sp>
    </p:spTree>
    <p:extLst>
      <p:ext uri="{BB962C8B-B14F-4D97-AF65-F5344CB8AC3E}">
        <p14:creationId xmlns:p14="http://schemas.microsoft.com/office/powerpoint/2010/main" val="3135531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1DD3-8CA9-8069-74A8-91466B24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Practical Application (INPO IER 21-4)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4F44C-E24B-BD95-A989-C8724F009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1442721"/>
            <a:ext cx="10515600" cy="444642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Data at many US plants harmonized into one large database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Tens of thousands of event reports evaluated, and component/parts testing data bases broken down into information objects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Hundreds of potential poor quality SPVs and critical parts identified and removed from plant and inventory before they failed unexpectedly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06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AD7456-4B1F-7B26-3DFC-4D96AEE39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80" y="1166733"/>
            <a:ext cx="6512241" cy="5091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C4E1F2-05BB-D450-E659-2289D897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Improving Safety and Plant Performance Through Better Use of OE</a:t>
            </a:r>
          </a:p>
        </p:txBody>
      </p:sp>
    </p:spTree>
    <p:extLst>
      <p:ext uri="{BB962C8B-B14F-4D97-AF65-F5344CB8AC3E}">
        <p14:creationId xmlns:p14="http://schemas.microsoft.com/office/powerpoint/2010/main" val="1098466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119A-BAC7-B57D-9A9B-FF2BB7B8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92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5908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B1E9-D6C4-3BED-855E-022C3975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12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+mn-lt"/>
              </a:rPr>
              <a:t>Goal = Reduce impactful unplanned equipment failures through better use of internal and external Operating Experience</a:t>
            </a:r>
            <a:endParaRPr lang="en-AT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80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36B8-F86A-73D9-79A1-8866BDA0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305" y="379410"/>
            <a:ext cx="6477000" cy="563562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Continuous Improvement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CFB44-E5A8-1E46-8F32-958E4E461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099" y="1336066"/>
            <a:ext cx="4120160" cy="3682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9EA373-748F-9129-BBFB-11810B113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96" y="1803014"/>
            <a:ext cx="4500677" cy="33887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A91166-99D5-690B-9896-404EF320E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805" y="2762951"/>
            <a:ext cx="534389" cy="5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5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B1E9-D6C4-3BED-855E-022C3975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0"/>
            <a:ext cx="11348720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+mn-lt"/>
              </a:rPr>
              <a:t>Barriers to Successful Use of OE to Prevent Equipment Failures</a:t>
            </a:r>
            <a:endParaRPr lang="en-AT" sz="3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1BF0E-F915-D256-05FE-00B8D04CF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192370"/>
            <a:ext cx="10685746" cy="503473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Too much data to evaluate effectively to identify the relevant OE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Inadequate information reported to provide enough details for the OE to be useful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Lack of reporting of low-level events or near misses by other plants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Inaccurate cause evaluation and subsequent inaccurately reported conclusions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Digitization errors that occur during data conversion or migration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Overall data quality is poor</a:t>
            </a:r>
          </a:p>
          <a:p>
            <a:endParaRPr lang="en-US" dirty="0"/>
          </a:p>
          <a:p>
            <a:endParaRPr lang="en-US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57868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1DD3-8CA9-8069-74A8-91466B24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22542"/>
            <a:ext cx="11264694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en-US" sz="3200" b="1" dirty="0">
                <a:latin typeface="+mn-lt"/>
              </a:rPr>
              <a:t> Questions to Ask After Significant Equipment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4F44C-E24B-BD95-A989-C8724F009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29" y="152346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Why didn’t we see this unplanned failure coming?</a:t>
            </a:r>
          </a:p>
          <a:p>
            <a:pPr lvl="1"/>
            <a:r>
              <a:rPr lang="en-US" sz="2800" dirty="0"/>
              <a:t>Should evaluate this for every unplanned important equipment failure</a:t>
            </a:r>
          </a:p>
          <a:p>
            <a:endParaRPr lang="en-US" dirty="0"/>
          </a:p>
          <a:p>
            <a:r>
              <a:rPr lang="en-US" dirty="0"/>
              <a:t>Was the equipment properly classified as critical (important)?</a:t>
            </a:r>
          </a:p>
          <a:p>
            <a:pPr lvl="1"/>
            <a:r>
              <a:rPr lang="en-US" sz="2800" dirty="0"/>
              <a:t>Two main types of important equipment</a:t>
            </a:r>
          </a:p>
          <a:p>
            <a:pPr lvl="2"/>
            <a:r>
              <a:rPr lang="en-US" sz="2800" dirty="0"/>
              <a:t>Nuclear Safety/Critical</a:t>
            </a:r>
          </a:p>
          <a:p>
            <a:pPr lvl="2"/>
            <a:r>
              <a:rPr lang="en-US" sz="2800" dirty="0"/>
              <a:t>Plant Reliability/Critical</a:t>
            </a:r>
          </a:p>
          <a:p>
            <a:pPr lvl="2"/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7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1DD3-8CA9-8069-74A8-91466B24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Non-Safety Critical (Important)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4F44C-E24B-BD95-A989-C8724F009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444480" cy="5009683"/>
          </a:xfrm>
        </p:spPr>
        <p:txBody>
          <a:bodyPr>
            <a:normAutofit/>
          </a:bodyPr>
          <a:lstStyle/>
          <a:p>
            <a:r>
              <a:rPr lang="en-US" sz="2900" dirty="0"/>
              <a:t>Highest probability of components that will put the plant at risk</a:t>
            </a:r>
          </a:p>
          <a:p>
            <a:r>
              <a:rPr lang="en-US" sz="2900" dirty="0"/>
              <a:t>Include SPVs and others that can affect reactivity when they fail</a:t>
            </a:r>
          </a:p>
          <a:p>
            <a:r>
              <a:rPr lang="en-US" sz="2900" dirty="0"/>
              <a:t>These failures are not always reportable to the Regulator yet highly impactful to the plant</a:t>
            </a:r>
          </a:p>
          <a:p>
            <a:r>
              <a:rPr lang="en-US" sz="2900" dirty="0"/>
              <a:t>Failure may not be classified as a “significant event”</a:t>
            </a:r>
          </a:p>
          <a:p>
            <a:r>
              <a:rPr lang="en-US" sz="2900" dirty="0"/>
              <a:t>Only added to the PM program recently if at all at many plants</a:t>
            </a:r>
          </a:p>
          <a:p>
            <a:r>
              <a:rPr lang="en-US" sz="2900" dirty="0"/>
              <a:t>Did not have the same rigor at the time of purchase or storage</a:t>
            </a:r>
          </a:p>
          <a:p>
            <a:r>
              <a:rPr lang="en-US" sz="2900" dirty="0"/>
              <a:t>Lack of regulatory guidance on how to evaluate the various processes involving non-safety important equipment to maintain plant reliability</a:t>
            </a:r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21608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1DD3-8CA9-8069-74A8-91466B24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Data Quality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4F44C-E24B-BD95-A989-C8724F009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1253331"/>
            <a:ext cx="2740208" cy="4351338"/>
          </a:xfrm>
        </p:spPr>
        <p:txBody>
          <a:bodyPr>
            <a:normAutofit/>
          </a:bodyPr>
          <a:lstStyle/>
          <a:p>
            <a:r>
              <a:rPr lang="en-US" sz="3500" dirty="0"/>
              <a:t>Accurate</a:t>
            </a:r>
          </a:p>
          <a:p>
            <a:endParaRPr lang="en-US" sz="3500" dirty="0"/>
          </a:p>
          <a:p>
            <a:r>
              <a:rPr lang="en-US" sz="3500" dirty="0"/>
              <a:t>Complete</a:t>
            </a:r>
          </a:p>
          <a:p>
            <a:endParaRPr lang="en-US" sz="3500" dirty="0"/>
          </a:p>
          <a:p>
            <a:r>
              <a:rPr lang="en-US" sz="3500" dirty="0"/>
              <a:t>Correct</a:t>
            </a:r>
          </a:p>
          <a:p>
            <a:endParaRPr lang="en-US" sz="35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EC98EE-2B5A-46E5-0A84-9C2B9EC6E43C}"/>
              </a:ext>
            </a:extLst>
          </p:cNvPr>
          <p:cNvSpPr txBox="1">
            <a:spLocks/>
          </p:cNvSpPr>
          <p:nvPr/>
        </p:nvSpPr>
        <p:spPr>
          <a:xfrm>
            <a:off x="196645" y="4573494"/>
            <a:ext cx="11798710" cy="5014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Digitization accuracy x Information completeness x Information correctness = Final Product</a:t>
            </a:r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018E3-351A-72D9-870E-ACD96FB41124}"/>
              </a:ext>
            </a:extLst>
          </p:cNvPr>
          <p:cNvSpPr txBox="1"/>
          <p:nvPr/>
        </p:nvSpPr>
        <p:spPr>
          <a:xfrm>
            <a:off x="1125793" y="5229798"/>
            <a:ext cx="79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90 %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1312A-D9C4-0973-95E2-9F5C050AA9F8}"/>
              </a:ext>
            </a:extLst>
          </p:cNvPr>
          <p:cNvSpPr txBox="1"/>
          <p:nvPr/>
        </p:nvSpPr>
        <p:spPr>
          <a:xfrm>
            <a:off x="4626077" y="5229798"/>
            <a:ext cx="79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80 %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BA77A-AD82-0003-4EB7-FDD8E17CBBDC}"/>
              </a:ext>
            </a:extLst>
          </p:cNvPr>
          <p:cNvSpPr txBox="1"/>
          <p:nvPr/>
        </p:nvSpPr>
        <p:spPr>
          <a:xfrm>
            <a:off x="8087032" y="5229798"/>
            <a:ext cx="79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80 %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A661B-7421-4E9D-0B1E-325E2E90D555}"/>
              </a:ext>
            </a:extLst>
          </p:cNvPr>
          <p:cNvSpPr txBox="1"/>
          <p:nvPr/>
        </p:nvSpPr>
        <p:spPr>
          <a:xfrm>
            <a:off x="10572916" y="5235337"/>
            <a:ext cx="9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57.6 %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22CB0-FC12-9876-06F2-A3BE24038BD7}"/>
              </a:ext>
            </a:extLst>
          </p:cNvPr>
          <p:cNvSpPr txBox="1"/>
          <p:nvPr/>
        </p:nvSpPr>
        <p:spPr>
          <a:xfrm>
            <a:off x="2824316" y="5204559"/>
            <a:ext cx="614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E5327-5EED-AE5B-45FE-77B8545C6AEA}"/>
              </a:ext>
            </a:extLst>
          </p:cNvPr>
          <p:cNvSpPr txBox="1"/>
          <p:nvPr/>
        </p:nvSpPr>
        <p:spPr>
          <a:xfrm>
            <a:off x="6447503" y="5181882"/>
            <a:ext cx="614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4BACA1-0DD8-42DC-0A2D-8D32E9B83A45}"/>
              </a:ext>
            </a:extLst>
          </p:cNvPr>
          <p:cNvSpPr txBox="1"/>
          <p:nvPr/>
        </p:nvSpPr>
        <p:spPr>
          <a:xfrm>
            <a:off x="9908459" y="5172742"/>
            <a:ext cx="614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= </a:t>
            </a:r>
          </a:p>
        </p:txBody>
      </p:sp>
    </p:spTree>
    <p:extLst>
      <p:ext uri="{BB962C8B-B14F-4D97-AF65-F5344CB8AC3E}">
        <p14:creationId xmlns:p14="http://schemas.microsoft.com/office/powerpoint/2010/main" val="43640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1964-F6D0-6B3D-BAC9-F0D071F0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115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A090-B095-489F-3347-F705405CD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104265"/>
            <a:ext cx="11274168" cy="5012330"/>
          </a:xfrm>
        </p:spPr>
        <p:txBody>
          <a:bodyPr/>
          <a:lstStyle/>
          <a:p>
            <a:r>
              <a:rPr lang="en-US" dirty="0"/>
              <a:t>Aura of mysticism around it as if it were an animate entity</a:t>
            </a:r>
          </a:p>
          <a:p>
            <a:r>
              <a:rPr lang="en-US" dirty="0"/>
              <a:t>Great tool to help evaluate a lot of data quickly</a:t>
            </a:r>
          </a:p>
          <a:p>
            <a:r>
              <a:rPr lang="en-US" dirty="0"/>
              <a:t>Can not effectively be used on non-digitized data</a:t>
            </a:r>
          </a:p>
          <a:p>
            <a:r>
              <a:rPr lang="en-US" dirty="0"/>
              <a:t>Vulnerable or Prone to Issues that are hard to detect including:</a:t>
            </a:r>
          </a:p>
          <a:p>
            <a:pPr lvl="1"/>
            <a:r>
              <a:rPr lang="en-US" dirty="0"/>
              <a:t>Programming Bias</a:t>
            </a:r>
          </a:p>
          <a:p>
            <a:pPr lvl="1"/>
            <a:r>
              <a:rPr lang="en-US" dirty="0"/>
              <a:t>Data Bias</a:t>
            </a:r>
          </a:p>
          <a:p>
            <a:r>
              <a:rPr lang="en-US" dirty="0"/>
              <a:t>Evolving Continuously – Continuously Taught and Self Learning</a:t>
            </a:r>
          </a:p>
          <a:p>
            <a:r>
              <a:rPr lang="en-US" dirty="0"/>
              <a:t>Data Scientists with no nuclear plant experience generally are developing</a:t>
            </a:r>
          </a:p>
          <a:p>
            <a:pPr lvl="1"/>
            <a:r>
              <a:rPr lang="en-US" dirty="0"/>
              <a:t>Usefulness is a direct function of how much involvement of a plant SME</a:t>
            </a:r>
          </a:p>
        </p:txBody>
      </p:sp>
    </p:spTree>
    <p:extLst>
      <p:ext uri="{BB962C8B-B14F-4D97-AF65-F5344CB8AC3E}">
        <p14:creationId xmlns:p14="http://schemas.microsoft.com/office/powerpoint/2010/main" val="152347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CB23B-3AE4-4C4E-868D-7D92D6D56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407" y="1400586"/>
            <a:ext cx="10122946" cy="42600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Can you tell me why the green light on the pier was significant to Atticus Finch in F. Scott Fitzgerald’s novel “The Great Gatsby”?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the novel “The Great Gatsby”, the green light on the pier represents Gatsby’s longing and yearning for his lost love Daisy. Atticus Finch, being a moral compass, recognizes the green light represents the unattainable dreams and desires of Gatsby.</a:t>
            </a:r>
          </a:p>
          <a:p>
            <a:endParaRPr lang="en-US" dirty="0"/>
          </a:p>
          <a:p>
            <a:r>
              <a:rPr lang="en-US" dirty="0"/>
              <a:t>Artificial Intelligence makes assumptions based on available data, patterns, programming, frequency, and recent inquiries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DC5B8036-6B70-70D2-E4DE-B52CFB40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408766"/>
            <a:ext cx="11633200" cy="71514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Should We Blindly Trust the Results of Artificial Intelligence?</a:t>
            </a:r>
          </a:p>
        </p:txBody>
      </p:sp>
    </p:spTree>
    <p:extLst>
      <p:ext uri="{BB962C8B-B14F-4D97-AF65-F5344CB8AC3E}">
        <p14:creationId xmlns:p14="http://schemas.microsoft.com/office/powerpoint/2010/main" val="2790674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618f22-1e4b-4821-a2cd-0e01b150a3d3">
      <Terms xmlns="http://schemas.microsoft.com/office/infopath/2007/PartnerControls"/>
    </lcf76f155ced4ddcb4097134ff3c332f>
    <TaxCatchAll xmlns="236b3794-7949-4982-b691-3e011a8ddf3f" xsi:nil="true"/>
    <SharedWithUsers xmlns="236b3794-7949-4982-b691-3e011a8ddf3f">
      <UserInfo>
        <DisplayName>GLASS, Beth Wangui</DisplayName>
        <AccountId>12</AccountId>
        <AccountType/>
      </UserInfo>
      <UserInfo>
        <DisplayName>ZIESCHE, Janina</DisplayName>
        <AccountId>22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CA211D28BBC4DA87AF10D63B137E3" ma:contentTypeVersion="12" ma:contentTypeDescription="Create a new document." ma:contentTypeScope="" ma:versionID="a6da4d6e40ac81074b1b527e3c4e40b3">
  <xsd:schema xmlns:xsd="http://www.w3.org/2001/XMLSchema" xmlns:xs="http://www.w3.org/2001/XMLSchema" xmlns:p="http://schemas.microsoft.com/office/2006/metadata/properties" xmlns:ns2="8f618f22-1e4b-4821-a2cd-0e01b150a3d3" xmlns:ns3="236b3794-7949-4982-b691-3e011a8ddf3f" targetNamespace="http://schemas.microsoft.com/office/2006/metadata/properties" ma:root="true" ma:fieldsID="647f35ca63f7650c73ade93d7d75e63f" ns2:_="" ns3:_="">
    <xsd:import namespace="8f618f22-1e4b-4821-a2cd-0e01b150a3d3"/>
    <xsd:import namespace="236b3794-7949-4982-b691-3e011a8ddf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18f22-1e4b-4821-a2cd-0e01b150a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b3794-7949-4982-b691-3e011a8ddf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74d5e1f-eccc-42a5-a297-40748399342d}" ma:internalName="TaxCatchAll" ma:showField="CatchAllData" ma:web="236b3794-7949-4982-b691-3e011a8ddf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B14D5F-B35E-4BE4-8A18-DBEB7A8C6C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9A6C2A-C9EF-4750-9F60-03F66EE6EA39}">
  <ds:schemaRefs>
    <ds:schemaRef ds:uri="http://schemas.microsoft.com/office/2006/metadata/properties"/>
    <ds:schemaRef ds:uri="http://schemas.microsoft.com/office/infopath/2007/PartnerControls"/>
    <ds:schemaRef ds:uri="8f618f22-1e4b-4821-a2cd-0e01b150a3d3"/>
    <ds:schemaRef ds:uri="236b3794-7949-4982-b691-3e011a8ddf3f"/>
  </ds:schemaRefs>
</ds:datastoreItem>
</file>

<file path=customXml/itemProps3.xml><?xml version="1.0" encoding="utf-8"?>
<ds:datastoreItem xmlns:ds="http://schemas.openxmlformats.org/officeDocument/2006/customXml" ds:itemID="{9D9BCC07-84D5-4E22-A823-E55BA69C8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618f22-1e4b-4821-a2cd-0e01b150a3d3"/>
    <ds:schemaRef ds:uri="236b3794-7949-4982-b691-3e011a8ddf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3973</TotalTime>
  <Words>933</Words>
  <Application>Microsoft Office PowerPoint</Application>
  <PresentationFormat>Widescreen</PresentationFormat>
  <Paragraphs>144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Office Theme</vt:lpstr>
      <vt:lpstr>Improving Nuclear Plant Safety and Reliability by using New Methods for Predicting and Preventing Significant Equipment Failures</vt:lpstr>
      <vt:lpstr>Goal = Reduce impactful unplanned equipment failures through better use of internal and external Operating Experience</vt:lpstr>
      <vt:lpstr>Continuous Improvement</vt:lpstr>
      <vt:lpstr>Barriers to Successful Use of OE to Prevent Equipment Failures</vt:lpstr>
      <vt:lpstr>Important Questions to Ask After Significant Equipment Failure</vt:lpstr>
      <vt:lpstr>Non-Safety Critical (Important) Equipment</vt:lpstr>
      <vt:lpstr>Data Quality Attributes</vt:lpstr>
      <vt:lpstr>Artificial Intelligence</vt:lpstr>
      <vt:lpstr>Should We Blindly Trust the Results of Artificial Intelligence?</vt:lpstr>
      <vt:lpstr>Information Objects</vt:lpstr>
      <vt:lpstr>Important Event Information Objects</vt:lpstr>
      <vt:lpstr>Important Equipment Information Objects</vt:lpstr>
      <vt:lpstr>Training AI to Create Equipment Information Objects</vt:lpstr>
      <vt:lpstr>Training AI to Create Equipment Information Objects</vt:lpstr>
      <vt:lpstr>Hierarchy of Information Objects for AI Evaluation</vt:lpstr>
      <vt:lpstr>Training AI to look for similar Internal/External OE</vt:lpstr>
      <vt:lpstr>Practical Application (INPO IER 21-4)</vt:lpstr>
      <vt:lpstr>Improving Safety and Plant Performance Through Better Use of OE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Pat Murray</cp:lastModifiedBy>
  <cp:revision>70</cp:revision>
  <dcterms:created xsi:type="dcterms:W3CDTF">2021-04-28T15:23:16Z</dcterms:created>
  <dcterms:modified xsi:type="dcterms:W3CDTF">2024-04-16T21:48:46Z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0x0101005BBCA211D28BBC4DA87AF10D63B137E3</vt:lpwstr>
  </property>
</Properties>
</file>