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27"/>
  </p:notesMasterIdLst>
  <p:sldIdLst>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81" r:id="rId16"/>
    <p:sldId id="270" r:id="rId17"/>
    <p:sldId id="271" r:id="rId18"/>
    <p:sldId id="272" r:id="rId19"/>
    <p:sldId id="273" r:id="rId20"/>
    <p:sldId id="275" r:id="rId21"/>
    <p:sldId id="276" r:id="rId22"/>
    <p:sldId id="277" r:id="rId23"/>
    <p:sldId id="278" r:id="rId24"/>
    <p:sldId id="279" r:id="rId25"/>
    <p:sldId id="28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978" autoAdjust="0"/>
    <p:restoredTop sz="94660"/>
  </p:normalViewPr>
  <p:slideViewPr>
    <p:cSldViewPr snapToGrid="0">
      <p:cViewPr varScale="1">
        <p:scale>
          <a:sx n="69" d="100"/>
          <a:sy n="69" d="100"/>
        </p:scale>
        <p:origin x="680"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E:\&#12304;&#32769;&#21270;&#31649;&#29702;&#22788;&#12305;\09%20&#22788;&#23460;&#24037;&#20316;\&#31185;&#25216;&#21019;&#26032;&#22870;\&#20013;&#22269;&#26680;&#33021;&#34892;&#19994;&#20225;&#19994;&#25216;&#26415;&#21019;&#26032;&#24037;&#31243;&#22870;\30&#19975;&#36816;&#34892;&#25968;&#25454;.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销售额</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54C-4084-B60B-0680AD33245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54C-4084-B60B-0680AD33245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54C-4084-B60B-0680AD33245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54C-4084-B60B-0680AD33245E}"/>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854C-4084-B60B-0680AD33245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zh-CN"/>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Sheet1!$A$2:$A$6</c:f>
              <c:strCache>
                <c:ptCount val="5"/>
                <c:pt idx="0">
                  <c:v>coal</c:v>
                </c:pt>
                <c:pt idx="1">
                  <c:v>hydro</c:v>
                </c:pt>
                <c:pt idx="2">
                  <c:v>wind</c:v>
                </c:pt>
                <c:pt idx="3">
                  <c:v>nuclear</c:v>
                </c:pt>
                <c:pt idx="4">
                  <c:v>solar</c:v>
                </c:pt>
              </c:strCache>
            </c:strRef>
          </c:cat>
          <c:val>
            <c:numRef>
              <c:f>Sheet1!$B$2:$B$6</c:f>
              <c:numCache>
                <c:formatCode>0.00%</c:formatCode>
                <c:ptCount val="5"/>
                <c:pt idx="0">
                  <c:v>0.69950000000000001</c:v>
                </c:pt>
                <c:pt idx="1">
                  <c:v>0.12809999999999999</c:v>
                </c:pt>
                <c:pt idx="2">
                  <c:v>9.0800000000000006E-2</c:v>
                </c:pt>
                <c:pt idx="3">
                  <c:v>4.8599999999999997E-2</c:v>
                </c:pt>
                <c:pt idx="4">
                  <c:v>3.3000000000000002E-2</c:v>
                </c:pt>
              </c:numCache>
            </c:numRef>
          </c:val>
          <c:extLst>
            <c:ext xmlns:c16="http://schemas.microsoft.com/office/drawing/2014/chart" uri="{C3380CC4-5D6E-409C-BE32-E72D297353CC}">
              <c16:uniqueId val="{0000000A-854C-4084-B60B-0680AD33245E}"/>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发电量</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bg1"/>
                    </a:solidFill>
                    <a:latin typeface="微软雅黑 Light" panose="020B0502040204020203" pitchFamily="34" charset="-122"/>
                    <a:ea typeface="微软雅黑 Light" panose="020B0502040204020203" pitchFamily="34" charset="-122"/>
                    <a:cs typeface="+mn-cs"/>
                  </a:defRPr>
                </a:pPr>
                <a:endParaRPr lang="zh-CN"/>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Sheet1!$A$2:$A$4</c:f>
              <c:strCache>
                <c:ptCount val="3"/>
                <c:pt idx="0">
                  <c:v>2020年</c:v>
                </c:pt>
                <c:pt idx="1">
                  <c:v>2021年</c:v>
                </c:pt>
                <c:pt idx="2">
                  <c:v>2022年</c:v>
                </c:pt>
              </c:strCache>
            </c:strRef>
          </c:cat>
          <c:val>
            <c:numRef>
              <c:f>Sheet1!$B$2:$B$4</c:f>
              <c:numCache>
                <c:formatCode>General</c:formatCode>
                <c:ptCount val="3"/>
                <c:pt idx="0">
                  <c:v>26.821000000000002</c:v>
                </c:pt>
                <c:pt idx="1">
                  <c:v>27.445</c:v>
                </c:pt>
                <c:pt idx="2">
                  <c:v>27.93</c:v>
                </c:pt>
              </c:numCache>
            </c:numRef>
          </c:val>
          <c:extLst>
            <c:ext xmlns:c16="http://schemas.microsoft.com/office/drawing/2014/chart" uri="{C3380CC4-5D6E-409C-BE32-E72D297353CC}">
              <c16:uniqueId val="{00000000-3CB2-4EFA-BD73-4C430417E65A}"/>
            </c:ext>
          </c:extLst>
        </c:ser>
        <c:dLbls>
          <c:showLegendKey val="0"/>
          <c:showVal val="0"/>
          <c:showCatName val="0"/>
          <c:showSerName val="0"/>
          <c:showPercent val="0"/>
          <c:showBubbleSize val="0"/>
        </c:dLbls>
        <c:gapWidth val="247"/>
        <c:overlap val="-22"/>
        <c:axId val="569469648"/>
        <c:axId val="569467680"/>
      </c:barChart>
      <c:lineChart>
        <c:grouping val="standard"/>
        <c:varyColors val="0"/>
        <c:ser>
          <c:idx val="1"/>
          <c:order val="1"/>
          <c:tx>
            <c:strRef>
              <c:f>Sheet1!$C$1</c:f>
              <c:strCache>
                <c:ptCount val="1"/>
                <c:pt idx="0">
                  <c:v>负荷因子</c:v>
                </c:pt>
              </c:strCache>
            </c:strRef>
          </c:tx>
          <c:spPr>
            <a:ln w="22225" cap="rnd">
              <a:solidFill>
                <a:schemeClr val="accent2"/>
              </a:solidFill>
              <a:round/>
            </a:ln>
            <a:effectLst/>
          </c:spPr>
          <c:marker>
            <c:symbol val="none"/>
          </c:marker>
          <c:dLbls>
            <c:spPr>
              <a:noFill/>
              <a:ln>
                <a:noFill/>
              </a:ln>
              <a:effectLst/>
            </c:spPr>
            <c:txPr>
              <a:bodyPr rot="0" spcFirstLastPara="1" vertOverflow="ellipsis" vert="horz" wrap="square" anchor="ctr" anchorCtr="1"/>
              <a:lstStyle/>
              <a:p>
                <a:pPr>
                  <a:defRPr sz="700" b="1" i="0" u="none" strike="noStrike" kern="1200" baseline="0">
                    <a:solidFill>
                      <a:srgbClr val="C00000"/>
                    </a:solidFill>
                    <a:latin typeface="微软雅黑 Light" panose="020B0502040204020203" pitchFamily="34" charset="-122"/>
                    <a:ea typeface="微软雅黑 Light" panose="020B0502040204020203" pitchFamily="34" charset="-122"/>
                    <a:cs typeface="+mn-cs"/>
                  </a:defRPr>
                </a:pPr>
                <a:endParaRPr lang="zh-CN"/>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Sheet1!$A$2:$A$4</c:f>
              <c:strCache>
                <c:ptCount val="3"/>
                <c:pt idx="0">
                  <c:v>2020年</c:v>
                </c:pt>
                <c:pt idx="1">
                  <c:v>2021年</c:v>
                </c:pt>
                <c:pt idx="2">
                  <c:v>2022年</c:v>
                </c:pt>
              </c:strCache>
            </c:strRef>
          </c:cat>
          <c:val>
            <c:numRef>
              <c:f>Sheet1!$C$2:$C$4</c:f>
              <c:numCache>
                <c:formatCode>General</c:formatCode>
                <c:ptCount val="3"/>
                <c:pt idx="0">
                  <c:v>92.53</c:v>
                </c:pt>
                <c:pt idx="1">
                  <c:v>94.95</c:v>
                </c:pt>
                <c:pt idx="2">
                  <c:v>91.1</c:v>
                </c:pt>
              </c:numCache>
            </c:numRef>
          </c:val>
          <c:smooth val="0"/>
          <c:extLst>
            <c:ext xmlns:c16="http://schemas.microsoft.com/office/drawing/2014/chart" uri="{C3380CC4-5D6E-409C-BE32-E72D297353CC}">
              <c16:uniqueId val="{00000001-3CB2-4EFA-BD73-4C430417E65A}"/>
            </c:ext>
          </c:extLst>
        </c:ser>
        <c:dLbls>
          <c:showLegendKey val="0"/>
          <c:showVal val="0"/>
          <c:showCatName val="0"/>
          <c:showSerName val="0"/>
          <c:showPercent val="0"/>
          <c:showBubbleSize val="0"/>
        </c:dLbls>
        <c:marker val="1"/>
        <c:smooth val="0"/>
        <c:axId val="617773568"/>
        <c:axId val="617773240"/>
      </c:lineChart>
      <c:catAx>
        <c:axId val="569469648"/>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cap="none" spc="0" normalizeH="0" baseline="0">
                <a:solidFill>
                  <a:schemeClr val="dk1">
                    <a:lumMod val="65000"/>
                    <a:lumOff val="35000"/>
                  </a:schemeClr>
                </a:solidFill>
                <a:latin typeface="微软雅黑 Light" panose="020B0502040204020203" pitchFamily="34" charset="-122"/>
                <a:ea typeface="微软雅黑 Light" panose="020B0502040204020203" pitchFamily="34" charset="-122"/>
                <a:cs typeface="+mn-cs"/>
              </a:defRPr>
            </a:pPr>
            <a:endParaRPr lang="zh-CN"/>
          </a:p>
        </c:txPr>
        <c:crossAx val="569467680"/>
        <c:crosses val="autoZero"/>
        <c:auto val="1"/>
        <c:lblAlgn val="ctr"/>
        <c:lblOffset val="100"/>
        <c:noMultiLvlLbl val="0"/>
      </c:catAx>
      <c:valAx>
        <c:axId val="569467680"/>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latin typeface="微软雅黑 Light" panose="020B0502040204020203" pitchFamily="34" charset="-122"/>
                <a:ea typeface="微软雅黑 Light" panose="020B0502040204020203" pitchFamily="34" charset="-122"/>
                <a:cs typeface="+mn-cs"/>
              </a:defRPr>
            </a:pPr>
            <a:endParaRPr lang="zh-CN"/>
          </a:p>
        </c:txPr>
        <c:crossAx val="569469648"/>
        <c:crosses val="autoZero"/>
        <c:crossBetween val="between"/>
      </c:valAx>
      <c:valAx>
        <c:axId val="617773240"/>
        <c:scaling>
          <c:orientation val="minMax"/>
          <c:min val="0"/>
        </c:scaling>
        <c:delete val="0"/>
        <c:axPos val="r"/>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latin typeface="微软雅黑 Light" panose="020B0502040204020203" pitchFamily="34" charset="-122"/>
                <a:ea typeface="微软雅黑 Light" panose="020B0502040204020203" pitchFamily="34" charset="-122"/>
                <a:cs typeface="+mn-cs"/>
              </a:defRPr>
            </a:pPr>
            <a:endParaRPr lang="zh-CN"/>
          </a:p>
        </c:txPr>
        <c:crossAx val="617773568"/>
        <c:crosses val="max"/>
        <c:crossBetween val="between"/>
      </c:valAx>
      <c:catAx>
        <c:axId val="617773568"/>
        <c:scaling>
          <c:orientation val="minMax"/>
        </c:scaling>
        <c:delete val="1"/>
        <c:axPos val="b"/>
        <c:numFmt formatCode="General" sourceLinked="1"/>
        <c:majorTickMark val="out"/>
        <c:minorTickMark val="none"/>
        <c:tickLblPos val="nextTo"/>
        <c:crossAx val="617773240"/>
        <c:crosses val="autoZero"/>
        <c:auto val="1"/>
        <c:lblAlgn val="ctr"/>
        <c:lblOffset val="100"/>
        <c:noMultiLvlLbl val="0"/>
      </c:catAx>
      <c:spPr>
        <a:pattFill prst="ltDnDiag">
          <a:fgClr>
            <a:schemeClr val="dk1">
              <a:lumMod val="15000"/>
              <a:lumOff val="85000"/>
            </a:schemeClr>
          </a:fgClr>
          <a:bgClr>
            <a:schemeClr val="lt1"/>
          </a:bgClr>
        </a:patt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微软雅黑 Light" panose="020B0502040204020203" pitchFamily="34" charset="-122"/>
              <a:ea typeface="微软雅黑 Light" panose="020B0502040204020203" pitchFamily="34" charset="-122"/>
              <a:cs typeface="+mn-cs"/>
            </a:defRPr>
          </a:pPr>
          <a:endParaRPr lang="zh-CN"/>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latin typeface="微软雅黑 Light" panose="020B0502040204020203" pitchFamily="34" charset="-122"/>
          <a:ea typeface="微软雅黑 Light" panose="020B0502040204020203" pitchFamily="34" charset="-122"/>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880"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1048881"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215EA0-9D81-4B49-98E1-A8FE27315957}" type="datetimeFigureOut">
              <a:rPr lang="en-GB" smtClean="0"/>
              <a:t>14/04/2024</a:t>
            </a:fld>
            <a:endParaRPr lang="en-GB"/>
          </a:p>
        </p:txBody>
      </p:sp>
      <p:sp>
        <p:nvSpPr>
          <p:cNvPr id="1048882"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1048883"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48884"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1048885"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C9B379-8FC8-492A-B577-AD6BBCC93ABA}" type="slidenum">
              <a:rPr lang="en-GB" smtClean="0"/>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3" name="幻灯片图像占位符 1"/>
          <p:cNvSpPr>
            <a:spLocks noGrp="1" noRot="1" noChangeAspect="1"/>
          </p:cNvSpPr>
          <p:nvPr>
            <p:ph type="sldImg"/>
          </p:nvPr>
        </p:nvSpPr>
        <p:spPr/>
      </p:sp>
      <p:sp>
        <p:nvSpPr>
          <p:cNvPr id="1048594" name="备注占位符 2"/>
          <p:cNvSpPr>
            <a:spLocks noGrp="1"/>
          </p:cNvSpPr>
          <p:nvPr>
            <p:ph type="body" idx="1"/>
          </p:nvPr>
        </p:nvSpPr>
        <p:spPr/>
        <p:txBody>
          <a:bodyPr/>
          <a:lstStyle/>
          <a:p>
            <a:endParaRPr lang="zh-CN" altLang="en-US"/>
          </a:p>
        </p:txBody>
      </p:sp>
      <p:sp>
        <p:nvSpPr>
          <p:cNvPr id="1048595" name="灯片编号占位符 3"/>
          <p:cNvSpPr>
            <a:spLocks noGrp="1"/>
          </p:cNvSpPr>
          <p:nvPr>
            <p:ph type="sldNum" sz="quarter" idx="10"/>
          </p:nvPr>
        </p:nvSpPr>
        <p:spPr/>
        <p:txBody>
          <a:bodyPr/>
          <a:lstStyle/>
          <a:p>
            <a:fld id="{F628B4AE-89E5-425B-BDF1-3E48D2A8F30C}" type="slidenum">
              <a:rPr lang="zh-CN" altLang="en-US" smtClean="0"/>
              <a:t>2</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59" name="幻灯片图像占位符 1"/>
          <p:cNvSpPr>
            <a:spLocks noGrp="1" noRot="1" noChangeAspect="1"/>
          </p:cNvSpPr>
          <p:nvPr>
            <p:ph type="sldImg"/>
          </p:nvPr>
        </p:nvSpPr>
        <p:spPr/>
      </p:sp>
      <p:sp>
        <p:nvSpPr>
          <p:cNvPr id="1048860" name="备注占位符 2"/>
          <p:cNvSpPr>
            <a:spLocks noGrp="1"/>
          </p:cNvSpPr>
          <p:nvPr>
            <p:ph type="body" idx="1"/>
          </p:nvPr>
        </p:nvSpPr>
        <p:spPr/>
        <p:txBody>
          <a:bodyPr/>
          <a:lstStyle/>
          <a:p>
            <a:endParaRPr lang="zh-CN" altLang="en-US"/>
          </a:p>
        </p:txBody>
      </p:sp>
      <p:sp>
        <p:nvSpPr>
          <p:cNvPr id="1048861" name="灯片编号占位符 3"/>
          <p:cNvSpPr>
            <a:spLocks noGrp="1"/>
          </p:cNvSpPr>
          <p:nvPr>
            <p:ph type="sldNum" sz="quarter" idx="10"/>
          </p:nvPr>
        </p:nvSpPr>
        <p:spPr/>
        <p:txBody>
          <a:bodyPr/>
          <a:lstStyle/>
          <a:p>
            <a:fld id="{F628B4AE-89E5-425B-BDF1-3E48D2A8F30C}" type="slidenum">
              <a:rPr lang="zh-CN" altLang="en-US" smtClean="0"/>
              <a:t>20</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0" name="幻灯片图像占位符 1"/>
          <p:cNvSpPr>
            <a:spLocks noGrp="1" noRot="1" noChangeAspect="1"/>
          </p:cNvSpPr>
          <p:nvPr>
            <p:ph type="sldImg"/>
          </p:nvPr>
        </p:nvSpPr>
        <p:spPr/>
      </p:sp>
      <p:sp>
        <p:nvSpPr>
          <p:cNvPr id="1048601" name="备注占位符 2"/>
          <p:cNvSpPr>
            <a:spLocks noGrp="1"/>
          </p:cNvSpPr>
          <p:nvPr>
            <p:ph type="body" idx="1"/>
          </p:nvPr>
        </p:nvSpPr>
        <p:spPr/>
        <p:txBody>
          <a:bodyPr/>
          <a:lstStyle/>
          <a:p>
            <a:endParaRPr lang="zh-CN" altLang="en-US"/>
          </a:p>
        </p:txBody>
      </p:sp>
      <p:sp>
        <p:nvSpPr>
          <p:cNvPr id="1048602" name="灯片编号占位符 3"/>
          <p:cNvSpPr>
            <a:spLocks noGrp="1"/>
          </p:cNvSpPr>
          <p:nvPr>
            <p:ph type="sldNum" sz="quarter" idx="10"/>
          </p:nvPr>
        </p:nvSpPr>
        <p:spPr/>
        <p:txBody>
          <a:bodyPr/>
          <a:lstStyle/>
          <a:p>
            <a:fld id="{F628B4AE-89E5-425B-BDF1-3E48D2A8F30C}" type="slidenum">
              <a:rPr lang="zh-CN" altLang="en-US" smtClean="0"/>
              <a:t>3</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1" name="幻灯片图像占位符 1"/>
          <p:cNvSpPr>
            <a:spLocks noGrp="1" noRot="1" noChangeAspect="1"/>
          </p:cNvSpPr>
          <p:nvPr>
            <p:ph type="sldImg"/>
          </p:nvPr>
        </p:nvSpPr>
        <p:spPr/>
      </p:sp>
      <p:sp>
        <p:nvSpPr>
          <p:cNvPr id="1048612" name="备注占位符 2"/>
          <p:cNvSpPr>
            <a:spLocks noGrp="1"/>
          </p:cNvSpPr>
          <p:nvPr>
            <p:ph type="body" idx="1"/>
          </p:nvPr>
        </p:nvSpPr>
        <p:spPr/>
        <p:txBody>
          <a:bodyPr/>
          <a:lstStyle/>
          <a:p>
            <a:endParaRPr lang="zh-CN" altLang="en-US" dirty="0"/>
          </a:p>
        </p:txBody>
      </p:sp>
      <p:sp>
        <p:nvSpPr>
          <p:cNvPr id="1048613" name="灯片编号占位符 3"/>
          <p:cNvSpPr>
            <a:spLocks noGrp="1"/>
          </p:cNvSpPr>
          <p:nvPr>
            <p:ph type="sldNum" sz="quarter" idx="10"/>
          </p:nvPr>
        </p:nvSpPr>
        <p:spPr/>
        <p:txBody>
          <a:bodyPr/>
          <a:lstStyle/>
          <a:p>
            <a:fld id="{F628B4AE-89E5-425B-BDF1-3E48D2A8F30C}" type="slidenum">
              <a:rPr lang="zh-CN" altLang="en-US" smtClean="0"/>
              <a:t>4</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7" name="幻灯片图像占位符 1"/>
          <p:cNvSpPr>
            <a:spLocks noGrp="1" noRot="1" noChangeAspect="1"/>
          </p:cNvSpPr>
          <p:nvPr>
            <p:ph type="sldImg"/>
          </p:nvPr>
        </p:nvSpPr>
        <p:spPr/>
      </p:sp>
      <p:sp>
        <p:nvSpPr>
          <p:cNvPr id="1048628"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pPr>
            <a:endParaRPr lang="en-US" altLang="zh-CN" sz="1200" dirty="0">
              <a:solidFill>
                <a:srgbClr val="000000">
                  <a:lumMod val="65000"/>
                  <a:lumOff val="35000"/>
                </a:srgbClr>
              </a:solidFill>
              <a:latin typeface="Times New Roman" panose="02020603050405020304" pitchFamily="18" charset="0"/>
              <a:ea typeface="微软雅黑" pitchFamily="34" charset="-122"/>
              <a:cs typeface="Times New Roman" panose="02020603050405020304" pitchFamily="18" charset="0"/>
            </a:endParaRPr>
          </a:p>
          <a:p>
            <a:endParaRPr lang="zh-CN" altLang="en-US" dirty="0"/>
          </a:p>
        </p:txBody>
      </p:sp>
      <p:sp>
        <p:nvSpPr>
          <p:cNvPr id="1048629" name="灯片编号占位符 3"/>
          <p:cNvSpPr>
            <a:spLocks noGrp="1"/>
          </p:cNvSpPr>
          <p:nvPr>
            <p:ph type="sldNum" sz="quarter" idx="10"/>
          </p:nvPr>
        </p:nvSpPr>
        <p:spPr/>
        <p:txBody>
          <a:bodyPr/>
          <a:lstStyle/>
          <a:p>
            <a:fld id="{F628B4AE-89E5-425B-BDF1-3E48D2A8F30C}" type="slidenum">
              <a:rPr lang="zh-CN" altLang="en-US" smtClean="0"/>
              <a:t>6</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23" name="幻灯片图像占位符 1"/>
          <p:cNvSpPr>
            <a:spLocks noGrp="1" noRot="1" noChangeAspect="1"/>
          </p:cNvSpPr>
          <p:nvPr>
            <p:ph type="sldImg"/>
          </p:nvPr>
        </p:nvSpPr>
        <p:spPr/>
      </p:sp>
      <p:sp>
        <p:nvSpPr>
          <p:cNvPr id="1048724" name="备注占位符 2"/>
          <p:cNvSpPr>
            <a:spLocks noGrp="1"/>
          </p:cNvSpPr>
          <p:nvPr>
            <p:ph type="body" idx="1"/>
          </p:nvPr>
        </p:nvSpPr>
        <p:spPr/>
        <p:txBody>
          <a:bodyPr/>
          <a:lstStyle/>
          <a:p>
            <a:endParaRPr lang="zh-CN" altLang="en-US" dirty="0"/>
          </a:p>
        </p:txBody>
      </p:sp>
      <p:sp>
        <p:nvSpPr>
          <p:cNvPr id="1048725" name="灯片编号占位符 3"/>
          <p:cNvSpPr>
            <a:spLocks noGrp="1"/>
          </p:cNvSpPr>
          <p:nvPr>
            <p:ph type="sldNum" sz="quarter" idx="10"/>
          </p:nvPr>
        </p:nvSpPr>
        <p:spPr/>
        <p:txBody>
          <a:bodyPr/>
          <a:lstStyle/>
          <a:p>
            <a:fld id="{F628B4AE-89E5-425B-BDF1-3E48D2A8F30C}" type="slidenum">
              <a:rPr lang="zh-CN" altLang="en-US" smtClean="0"/>
              <a:t>7</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29" name="幻灯片图像占位符 1"/>
          <p:cNvSpPr>
            <a:spLocks noGrp="1" noRot="1" noChangeAspect="1"/>
          </p:cNvSpPr>
          <p:nvPr>
            <p:ph type="sldImg"/>
          </p:nvPr>
        </p:nvSpPr>
        <p:spPr/>
      </p:sp>
      <p:sp>
        <p:nvSpPr>
          <p:cNvPr id="1048730" name="备注占位符 2"/>
          <p:cNvSpPr>
            <a:spLocks noGrp="1"/>
          </p:cNvSpPr>
          <p:nvPr>
            <p:ph type="body" idx="1"/>
          </p:nvPr>
        </p:nvSpPr>
        <p:spPr/>
        <p:txBody>
          <a:bodyPr/>
          <a:lstStyle/>
          <a:p>
            <a:endParaRPr lang="zh-CN" altLang="en-US"/>
          </a:p>
        </p:txBody>
      </p:sp>
      <p:sp>
        <p:nvSpPr>
          <p:cNvPr id="1048731" name="灯片编号占位符 3"/>
          <p:cNvSpPr>
            <a:spLocks noGrp="1"/>
          </p:cNvSpPr>
          <p:nvPr>
            <p:ph type="sldNum" sz="quarter" idx="10"/>
          </p:nvPr>
        </p:nvSpPr>
        <p:spPr/>
        <p:txBody>
          <a:bodyPr/>
          <a:lstStyle/>
          <a:p>
            <a:fld id="{F628B4AE-89E5-425B-BDF1-3E48D2A8F30C}" type="slidenum">
              <a:rPr lang="zh-CN" altLang="en-US" smtClean="0"/>
              <a:t>8</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46" name="幻灯片图像占位符 1"/>
          <p:cNvSpPr>
            <a:spLocks noGrp="1" noRot="1" noChangeAspect="1"/>
          </p:cNvSpPr>
          <p:nvPr>
            <p:ph type="sldImg"/>
          </p:nvPr>
        </p:nvSpPr>
        <p:spPr/>
      </p:sp>
      <p:sp>
        <p:nvSpPr>
          <p:cNvPr id="1048747"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pPr>
            <a:r>
              <a:rPr lang="zh-CN" altLang="en-US" dirty="0"/>
              <a:t>为保证核电厂长期安全运行，中国建立了完善的核安全监管体系，该体系包括三个层次，分别是</a:t>
            </a:r>
            <a:r>
              <a:rPr lang="en-US" altLang="zh-CN" dirty="0"/>
              <a:t>nuclear</a:t>
            </a:r>
            <a:r>
              <a:rPr lang="en-US" altLang="zh-CN" baseline="0" dirty="0"/>
              <a:t> safety law, safety requirement and safety guidance.</a:t>
            </a:r>
            <a:r>
              <a:rPr lang="zh-CN" altLang="en-US" baseline="0" dirty="0"/>
              <a:t>在核电业主和监管部门的共同努力下， 中国核电厂保持长期安全稳定运行，为延寿运行打下了基础。</a:t>
            </a:r>
            <a:endParaRPr lang="en-US" altLang="zh-CN" baseline="0" dirty="0"/>
          </a:p>
          <a:p>
            <a:pPr marL="0" marR="0" indent="0" algn="l" defTabSz="914400" rtl="0" eaLnBrk="1" fontAlgn="auto" latinLnBrk="0" hangingPunct="1">
              <a:lnSpc>
                <a:spcPct val="100000"/>
              </a:lnSpc>
              <a:spcBef>
                <a:spcPts val="0"/>
              </a:spcBef>
              <a:spcAft>
                <a:spcPts val="0"/>
              </a:spcAft>
              <a:buClrTx/>
              <a:buSzTx/>
              <a:buFontTx/>
              <a:buNone/>
            </a:pPr>
            <a:r>
              <a:rPr lang="en-US" altLang="zh-CN" sz="1200" baseline="0" dirty="0">
                <a:solidFill>
                  <a:srgbClr val="0070C0"/>
                </a:solidFill>
                <a:latin typeface="Calibri" panose="020F0502020204030204" pitchFamily="34" charset="0"/>
                <a:cs typeface="Calibri" panose="020F0502020204030204" pitchFamily="34" charset="0"/>
              </a:rPr>
              <a:t>To ensure the long term safety operation of NPP, </a:t>
            </a:r>
            <a:r>
              <a:rPr lang="en-US" altLang="zh-CN" sz="1200" dirty="0">
                <a:solidFill>
                  <a:srgbClr val="0070C0"/>
                </a:solidFill>
                <a:latin typeface="Calibri" panose="020F0502020204030204" pitchFamily="34" charset="0"/>
                <a:cs typeface="Calibri" panose="020F0502020204030204" pitchFamily="34" charset="0"/>
              </a:rPr>
              <a:t>China has established nuclear safety</a:t>
            </a:r>
            <a:r>
              <a:rPr lang="en-US" altLang="zh-CN" sz="1200" baseline="0" dirty="0">
                <a:solidFill>
                  <a:srgbClr val="0070C0"/>
                </a:solidFill>
                <a:latin typeface="Calibri" panose="020F0502020204030204" pitchFamily="34" charset="0"/>
                <a:cs typeface="Calibri" panose="020F0502020204030204" pitchFamily="34" charset="0"/>
              </a:rPr>
              <a:t> regulatory system, this system contains three level, </a:t>
            </a:r>
            <a:r>
              <a:rPr lang="en-US" altLang="zh-CN" dirty="0"/>
              <a:t>nuclear</a:t>
            </a:r>
            <a:r>
              <a:rPr lang="en-US" altLang="zh-CN" baseline="0" dirty="0"/>
              <a:t> safety law, safety requirement and safety guidance. In the joint efforts of nuclear power owner and regulators, the NPPs maintain safety and high performance operation, and established the basis of life extension.</a:t>
            </a:r>
            <a:endParaRPr lang="zh-CN" altLang="en-US" dirty="0"/>
          </a:p>
        </p:txBody>
      </p:sp>
      <p:sp>
        <p:nvSpPr>
          <p:cNvPr id="1048748" name="灯片编号占位符 3"/>
          <p:cNvSpPr>
            <a:spLocks noGrp="1"/>
          </p:cNvSpPr>
          <p:nvPr>
            <p:ph type="sldNum" sz="quarter" idx="10"/>
          </p:nvPr>
        </p:nvSpPr>
        <p:spPr/>
        <p:txBody>
          <a:bodyPr/>
          <a:lstStyle/>
          <a:p>
            <a:fld id="{F628B4AE-89E5-425B-BDF1-3E48D2A8F30C}" type="slidenum">
              <a:rPr lang="zh-CN" altLang="en-US" smtClean="0"/>
              <a:t>9</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20" name="幻灯片图像占位符 1"/>
          <p:cNvSpPr>
            <a:spLocks noGrp="1" noRot="1" noChangeAspect="1"/>
          </p:cNvSpPr>
          <p:nvPr>
            <p:ph type="sldImg"/>
          </p:nvPr>
        </p:nvSpPr>
        <p:spPr/>
      </p:sp>
      <p:sp>
        <p:nvSpPr>
          <p:cNvPr id="1048821" name="备注占位符 2"/>
          <p:cNvSpPr>
            <a:spLocks noGrp="1"/>
          </p:cNvSpPr>
          <p:nvPr>
            <p:ph type="body" idx="1"/>
          </p:nvPr>
        </p:nvSpPr>
        <p:spPr/>
        <p:txBody>
          <a:bodyPr/>
          <a:lstStyle/>
          <a:p>
            <a:endParaRPr lang="zh-CN" altLang="en-US" dirty="0"/>
          </a:p>
        </p:txBody>
      </p:sp>
      <p:sp>
        <p:nvSpPr>
          <p:cNvPr id="1048822" name="灯片编号占位符 3"/>
          <p:cNvSpPr>
            <a:spLocks noGrp="1"/>
          </p:cNvSpPr>
          <p:nvPr>
            <p:ph type="sldNum" sz="quarter" idx="10"/>
          </p:nvPr>
        </p:nvSpPr>
        <p:spPr/>
        <p:txBody>
          <a:bodyPr/>
          <a:lstStyle/>
          <a:p>
            <a:fld id="{F628B4AE-89E5-425B-BDF1-3E48D2A8F30C}" type="slidenum">
              <a:rPr lang="zh-CN" altLang="en-US" smtClean="0"/>
              <a:t>15</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39" name="幻灯片图像占位符 1"/>
          <p:cNvSpPr>
            <a:spLocks noGrp="1" noRot="1" noChangeAspect="1"/>
          </p:cNvSpPr>
          <p:nvPr>
            <p:ph type="sldImg"/>
          </p:nvPr>
        </p:nvSpPr>
        <p:spPr/>
      </p:sp>
      <p:sp>
        <p:nvSpPr>
          <p:cNvPr id="1048840" name="备注占位符 2"/>
          <p:cNvSpPr>
            <a:spLocks noGrp="1"/>
          </p:cNvSpPr>
          <p:nvPr>
            <p:ph type="body" idx="1"/>
          </p:nvPr>
        </p:nvSpPr>
        <p:spPr/>
        <p:txBody>
          <a:bodyPr/>
          <a:lstStyle/>
          <a:p>
            <a:endParaRPr lang="zh-CN" altLang="en-US" dirty="0"/>
          </a:p>
        </p:txBody>
      </p:sp>
      <p:sp>
        <p:nvSpPr>
          <p:cNvPr id="1048841" name="灯片编号占位符 3"/>
          <p:cNvSpPr>
            <a:spLocks noGrp="1"/>
          </p:cNvSpPr>
          <p:nvPr>
            <p:ph type="sldNum" sz="quarter" idx="10"/>
          </p:nvPr>
        </p:nvSpPr>
        <p:spPr/>
        <p:txBody>
          <a:bodyPr/>
          <a:lstStyle/>
          <a:p>
            <a:fld id="{F628B4AE-89E5-425B-BDF1-3E48D2A8F30C}" type="slidenum">
              <a:rPr lang="zh-CN" altLang="en-US" smtClean="0"/>
              <a:t>18</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48578" name="Title 1"/>
          <p:cNvSpPr>
            <a:spLocks noGrp="1"/>
          </p:cNvSpPr>
          <p:nvPr>
            <p:ph type="ctrTitle"/>
          </p:nvPr>
        </p:nvSpPr>
        <p:spPr>
          <a:xfrm>
            <a:off x="601353" y="841013"/>
            <a:ext cx="6183166" cy="1342522"/>
          </a:xfrm>
        </p:spPr>
        <p:txBody>
          <a:bodyPr anchor="t" anchorCtr="0">
            <a:normAutofit/>
          </a:bodyPr>
          <a:lstStyle>
            <a:lvl1pPr algn="ctr">
              <a:defRPr sz="4400">
                <a:solidFill>
                  <a:schemeClr val="bg1"/>
                </a:solidFill>
              </a:defRPr>
            </a:lvl1pPr>
          </a:lstStyle>
          <a:p>
            <a:r>
              <a:rPr lang="en-US" dirty="0"/>
              <a:t>Click to edit Master title style</a:t>
            </a:r>
          </a:p>
        </p:txBody>
      </p:sp>
      <p:sp>
        <p:nvSpPr>
          <p:cNvPr id="1048579" name="Subtitle 2"/>
          <p:cNvSpPr>
            <a:spLocks noGrp="1"/>
          </p:cNvSpPr>
          <p:nvPr>
            <p:ph type="subTitle" idx="1"/>
          </p:nvPr>
        </p:nvSpPr>
        <p:spPr>
          <a:xfrm>
            <a:off x="601353" y="2568168"/>
            <a:ext cx="6183166" cy="1342521"/>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1048877" name="Title 1"/>
          <p:cNvSpPr>
            <a:spLocks noGrp="1"/>
          </p:cNvSpPr>
          <p:nvPr>
            <p:ph type="title"/>
          </p:nvPr>
        </p:nvSpPr>
        <p:spPr/>
        <p:txBody>
          <a:bodyPr/>
          <a:lstStyle/>
          <a:p>
            <a:r>
              <a:rPr lang="en-US"/>
              <a:t>Click to edit Master title style</a:t>
            </a:r>
          </a:p>
        </p:txBody>
      </p:sp>
      <p:sp>
        <p:nvSpPr>
          <p:cNvPr id="1048878"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48879"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sp>
        <p:nvSpPr>
          <p:cNvPr id="1048582" name="流程图: 手动输入 6"/>
          <p:cNvSpPr/>
          <p:nvPr userDrawn="1"/>
        </p:nvSpPr>
        <p:spPr>
          <a:xfrm rot="16200000" flipH="1">
            <a:off x="6104645" y="268998"/>
            <a:ext cx="6356350" cy="581836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4556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4556 h 10000"/>
              <a:gd name="connsiteX0" fmla="*/ 30 w 10000"/>
              <a:gd name="connsiteY0" fmla="*/ 3246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3246 h 10000"/>
              <a:gd name="connsiteX0" fmla="*/ 1 w 10019"/>
              <a:gd name="connsiteY0" fmla="*/ 3208 h 10000"/>
              <a:gd name="connsiteX1" fmla="*/ 10019 w 10019"/>
              <a:gd name="connsiteY1" fmla="*/ 0 h 10000"/>
              <a:gd name="connsiteX2" fmla="*/ 10019 w 10019"/>
              <a:gd name="connsiteY2" fmla="*/ 10000 h 10000"/>
              <a:gd name="connsiteX3" fmla="*/ 19 w 10019"/>
              <a:gd name="connsiteY3" fmla="*/ 10000 h 10000"/>
              <a:gd name="connsiteX4" fmla="*/ 1 w 10019"/>
              <a:gd name="connsiteY4" fmla="*/ 3208 h 10000"/>
              <a:gd name="connsiteX0" fmla="*/ 6 w 10024"/>
              <a:gd name="connsiteY0" fmla="*/ 3208 h 10000"/>
              <a:gd name="connsiteX1" fmla="*/ 10024 w 10024"/>
              <a:gd name="connsiteY1" fmla="*/ 0 h 10000"/>
              <a:gd name="connsiteX2" fmla="*/ 10024 w 10024"/>
              <a:gd name="connsiteY2" fmla="*/ 10000 h 10000"/>
              <a:gd name="connsiteX3" fmla="*/ 0 w 10024"/>
              <a:gd name="connsiteY3" fmla="*/ 10000 h 10000"/>
              <a:gd name="connsiteX4" fmla="*/ 6 w 10024"/>
              <a:gd name="connsiteY4" fmla="*/ 3208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4" h="10000">
                <a:moveTo>
                  <a:pt x="6" y="3208"/>
                </a:moveTo>
                <a:lnTo>
                  <a:pt x="10024" y="0"/>
                </a:lnTo>
                <a:lnTo>
                  <a:pt x="10024" y="10000"/>
                </a:lnTo>
                <a:lnTo>
                  <a:pt x="0" y="10000"/>
                </a:lnTo>
                <a:cubicBezTo>
                  <a:pt x="10" y="7749"/>
                  <a:pt x="-4" y="5459"/>
                  <a:pt x="6" y="3208"/>
                </a:cubicBezTo>
                <a:close/>
              </a:path>
            </a:pathLst>
          </a:custGeom>
          <a:solidFill>
            <a:srgbClr val="1479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n>
                <a:noFill/>
              </a:ln>
              <a:solidFill>
                <a:srgbClr val="0081CC"/>
              </a:solidFill>
            </a:endParaRPr>
          </a:p>
        </p:txBody>
      </p:sp>
      <p:pic>
        <p:nvPicPr>
          <p:cNvPr id="2097152" name="Picture 2" descr="C:\Users\huangyu\Desktop\培根总秦山座谈会汇报材料\国之光荣.png"/>
          <p:cNvPicPr>
            <a:picLocks noChangeAspect="1" noChangeArrowheads="1"/>
          </p:cNvPicPr>
          <p:nvPr userDrawn="1"/>
        </p:nvPicPr>
        <p:blipFill>
          <a:blip r:embed="rId2">
            <a:lum bright="70000" contrast="-70000"/>
          </a:blip>
          <a:srcRect/>
          <a:stretch>
            <a:fillRect/>
          </a:stretch>
        </p:blipFill>
        <p:spPr bwMode="auto">
          <a:xfrm>
            <a:off x="9889093" y="2498570"/>
            <a:ext cx="1974091" cy="4053767"/>
          </a:xfrm>
          <a:prstGeom prst="rect">
            <a:avLst/>
          </a:prstGeom>
          <a:noFill/>
          <a:ln>
            <a:noFill/>
          </a:ln>
        </p:spPr>
      </p:pic>
      <p:pic>
        <p:nvPicPr>
          <p:cNvPr id="2097153" name="图片 60"/>
          <p:cNvPicPr>
            <a:picLocks noChangeAspect="1"/>
          </p:cNvPicPr>
          <p:nvPr userDrawn="1"/>
        </p:nvPicPr>
        <p:blipFill>
          <a:blip r:embed="rId3">
            <a:duotone>
              <a:prstClr val="black"/>
              <a:schemeClr val="accent5">
                <a:tint val="45000"/>
                <a:satMod val="400000"/>
              </a:schemeClr>
            </a:duotone>
          </a:blip>
          <a:srcRect/>
          <a:stretch>
            <a:fillRect/>
          </a:stretch>
        </p:blipFill>
        <p:spPr bwMode="auto">
          <a:xfrm>
            <a:off x="7477030" y="204649"/>
            <a:ext cx="3575519" cy="305821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转场页">
    <p:spTree>
      <p:nvGrpSpPr>
        <p:cNvPr id="1" name=""/>
        <p:cNvGrpSpPr/>
        <p:nvPr/>
      </p:nvGrpSpPr>
      <p:grpSpPr>
        <a:xfrm>
          <a:off x="0" y="0"/>
          <a:ext cx="0" cy="0"/>
          <a:chOff x="0" y="0"/>
          <a:chExt cx="0" cy="0"/>
        </a:xfrm>
      </p:grpSpPr>
      <p:pic>
        <p:nvPicPr>
          <p:cNvPr id="2097154" name="Picture 2"/>
          <p:cNvPicPr>
            <a:picLocks noChangeAspect="1" noChangeArrowheads="1"/>
          </p:cNvPicPr>
          <p:nvPr userDrawn="1"/>
        </p:nvPicPr>
        <p:blipFill rotWithShape="1">
          <a:blip r:embed="rId2" cstate="print"/>
          <a:srcRect t="15502"/>
          <a:stretch>
            <a:fillRect/>
          </a:stretch>
        </p:blipFill>
        <p:spPr bwMode="auto">
          <a:xfrm>
            <a:off x="239349" y="164638"/>
            <a:ext cx="3456384" cy="838271"/>
          </a:xfrm>
          <a:prstGeom prst="rect">
            <a:avLst/>
          </a:prstGeom>
          <a:noFill/>
        </p:spPr>
      </p:pic>
      <p:pic>
        <p:nvPicPr>
          <p:cNvPr id="2097155" name="Picture 2" descr="C:\Users\huangyu\Desktop\培根总秦山座谈会汇报材料\国之光荣.png"/>
          <p:cNvPicPr>
            <a:picLocks noChangeAspect="1" noChangeArrowheads="1"/>
          </p:cNvPicPr>
          <p:nvPr userDrawn="1"/>
        </p:nvPicPr>
        <p:blipFill>
          <a:blip r:embed="rId3"/>
          <a:srcRect/>
          <a:stretch>
            <a:fillRect/>
          </a:stretch>
        </p:blipFill>
        <p:spPr bwMode="auto">
          <a:xfrm>
            <a:off x="9530677" y="644692"/>
            <a:ext cx="1461867" cy="3329881"/>
          </a:xfrm>
          <a:prstGeom prst="rect">
            <a:avLst/>
          </a:prstGeom>
          <a:noFill/>
          <a:ln>
            <a:noFill/>
          </a:ln>
        </p:spPr>
      </p:pic>
      <p:sp>
        <p:nvSpPr>
          <p:cNvPr id="1048596" name="灯片编号占位符 5"/>
          <p:cNvSpPr>
            <a:spLocks noGrp="1"/>
          </p:cNvSpPr>
          <p:nvPr>
            <p:ph type="sldNum" sz="quarter" idx="4"/>
          </p:nvPr>
        </p:nvSpPr>
        <p:spPr>
          <a:xfrm>
            <a:off x="9234599" y="6474181"/>
            <a:ext cx="2844800" cy="288032"/>
          </a:xfrm>
          <a:prstGeom prst="rect">
            <a:avLst/>
          </a:prstGeom>
        </p:spPr>
        <p:txBody>
          <a:bodyPr vert="horz" lIns="91440" tIns="45720" rIns="91440" bIns="45720" rtlCol="0" anchor="ctr"/>
          <a:lstStyle>
            <a:lvl1pPr algn="r">
              <a:defRPr sz="1067">
                <a:solidFill>
                  <a:schemeClr val="tx1">
                    <a:tint val="75000"/>
                  </a:schemeClr>
                </a:solidFill>
                <a:latin typeface="微软雅黑" panose="020B0503020204020204" pitchFamily="34" charset="-122"/>
                <a:ea typeface="微软雅黑" panose="020B0503020204020204" pitchFamily="34" charset="-122"/>
                <a:cs typeface="Arial" panose="020B0604020202020204" pitchFamily="34" charset="0"/>
              </a:defRPr>
            </a:lvl1pPr>
          </a:lstStyle>
          <a:p>
            <a:fld id="{0C913308-F349-4B6D-A68A-DD1791B4A57B}" type="slidenum">
              <a:rPr lang="zh-CN" altLang="en-US" smtClean="0"/>
              <a:t>‹#›</a:t>
            </a:fld>
            <a:endParaRPr lang="zh-CN"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内容页1">
    <p:spTree>
      <p:nvGrpSpPr>
        <p:cNvPr id="1" name=""/>
        <p:cNvGrpSpPr/>
        <p:nvPr/>
      </p:nvGrpSpPr>
      <p:grpSpPr>
        <a:xfrm>
          <a:off x="0" y="0"/>
          <a:ext cx="0" cy="0"/>
          <a:chOff x="0" y="0"/>
          <a:chExt cx="0" cy="0"/>
        </a:xfrm>
      </p:grpSpPr>
      <p:sp>
        <p:nvSpPr>
          <p:cNvPr id="1048603" name="文本占位符 2"/>
          <p:cNvSpPr>
            <a:spLocks noGrp="1"/>
          </p:cNvSpPr>
          <p:nvPr>
            <p:ph idx="1"/>
          </p:nvPr>
        </p:nvSpPr>
        <p:spPr>
          <a:xfrm>
            <a:off x="335360" y="1124744"/>
            <a:ext cx="11617291" cy="5280587"/>
          </a:xfrm>
          <a:prstGeom prst="rect">
            <a:avLst/>
          </a:prstGeom>
        </p:spPr>
        <p:txBody>
          <a:bodyPr vert="horz" lIns="91440" tIns="45720" rIns="91440" bIns="45720" rtlCol="0">
            <a:normAutofit/>
          </a:bodyPr>
          <a:lstStyle>
            <a:lvl1pPr marL="457189" indent="-457189">
              <a:spcBef>
                <a:spcPts val="0"/>
              </a:spcBef>
              <a:buFont typeface="Wingdings" panose="05000000000000000000" pitchFamily="2" charset="2"/>
              <a:buChar char="p"/>
              <a:defRPr sz="2667">
                <a:solidFill>
                  <a:srgbClr val="1479BE"/>
                </a:solidFill>
                <a:latin typeface="微软雅黑" panose="020B0503020204020204" pitchFamily="34" charset="-122"/>
                <a:ea typeface="微软雅黑" panose="020B0503020204020204" pitchFamily="34" charset="-122"/>
              </a:defRPr>
            </a:lvl1pPr>
            <a:lvl2pPr>
              <a:spcBef>
                <a:spcPts val="0"/>
              </a:spcBef>
              <a:defRPr sz="2667">
                <a:solidFill>
                  <a:srgbClr val="1479BE"/>
                </a:solidFill>
                <a:latin typeface="微软雅黑" panose="020B0503020204020204" pitchFamily="34" charset="-122"/>
                <a:ea typeface="微软雅黑" panose="020B0503020204020204" pitchFamily="34" charset="-122"/>
              </a:defRPr>
            </a:lvl2pPr>
            <a:lvl3pPr>
              <a:spcBef>
                <a:spcPts val="0"/>
              </a:spcBef>
              <a:defRPr sz="2667">
                <a:solidFill>
                  <a:srgbClr val="1479BE"/>
                </a:solidFill>
                <a:latin typeface="微软雅黑" panose="020B0503020204020204" pitchFamily="34" charset="-122"/>
                <a:ea typeface="微软雅黑" panose="020B0503020204020204" pitchFamily="34" charset="-122"/>
              </a:defRPr>
            </a:lvl3pPr>
            <a:lvl4pPr>
              <a:spcBef>
                <a:spcPts val="0"/>
              </a:spcBef>
              <a:defRPr sz="2667">
                <a:solidFill>
                  <a:srgbClr val="1479BE"/>
                </a:solidFill>
                <a:latin typeface="微软雅黑" panose="020B0503020204020204" pitchFamily="34" charset="-122"/>
                <a:ea typeface="微软雅黑" panose="020B0503020204020204" pitchFamily="34" charset="-122"/>
              </a:defRPr>
            </a:lvl4pPr>
            <a:lvl5pPr>
              <a:spcBef>
                <a:spcPts val="0"/>
              </a:spcBef>
              <a:defRPr sz="2667">
                <a:solidFill>
                  <a:srgbClr val="1479BE"/>
                </a:solidFill>
                <a:latin typeface="微软雅黑" panose="020B0503020204020204" pitchFamily="34" charset="-122"/>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048604" name="标题占位符 1"/>
          <p:cNvSpPr>
            <a:spLocks noGrp="1" noChangeArrowheads="1"/>
          </p:cNvSpPr>
          <p:nvPr>
            <p:ph type="title"/>
          </p:nvPr>
        </p:nvSpPr>
        <p:spPr bwMode="auto">
          <a:xfrm>
            <a:off x="335360" y="401856"/>
            <a:ext cx="7392821" cy="434857"/>
          </a:xfrm>
          <a:prstGeom prst="rect">
            <a:avLst/>
          </a:prstGeom>
          <a:noFill/>
          <a:ln>
            <a:noFill/>
          </a:ln>
        </p:spPr>
        <p:txBody>
          <a:bodyPr vert="horz" wrap="square" lIns="91440" tIns="45720" rIns="91440" bIns="45720" numCol="1" anchor="ctr" anchorCtr="0" compatLnSpc="1">
            <a:prstTxWarp prst="textNoShape">
              <a:avLst/>
            </a:prstTxWarp>
            <a:noAutofit/>
          </a:bodyPr>
          <a:lstStyle>
            <a:lvl1pPr algn="l">
              <a:defRPr sz="3200" b="1">
                <a:solidFill>
                  <a:srgbClr val="1479BE"/>
                </a:solidFill>
                <a:latin typeface="微软雅黑" panose="020B0503020204020204" pitchFamily="34" charset="-122"/>
                <a:ea typeface="微软雅黑" panose="020B0503020204020204" pitchFamily="34" charset="-122"/>
              </a:defRPr>
            </a:lvl1pPr>
          </a:lstStyle>
          <a:p>
            <a:pPr lvl="0"/>
            <a:r>
              <a:rPr lang="zh-CN" altLang="zh-CN" dirty="0"/>
              <a:t>单击此处编辑母版标题样式</a:t>
            </a:r>
          </a:p>
        </p:txBody>
      </p:sp>
      <p:pic>
        <p:nvPicPr>
          <p:cNvPr id="2097156" name="Picture 2" descr="C:\Users\luyanl\Desktop\图片1.png"/>
          <p:cNvPicPr>
            <a:picLocks noChangeAspect="1" noChangeArrowheads="1"/>
          </p:cNvPicPr>
          <p:nvPr userDrawn="1"/>
        </p:nvPicPr>
        <p:blipFill>
          <a:blip r:embed="rId2"/>
          <a:srcRect/>
          <a:stretch>
            <a:fillRect/>
          </a:stretch>
        </p:blipFill>
        <p:spPr bwMode="auto">
          <a:xfrm>
            <a:off x="0" y="1"/>
            <a:ext cx="12240683" cy="882783"/>
          </a:xfrm>
          <a:prstGeom prst="rect">
            <a:avLst/>
          </a:prstGeom>
          <a:noFill/>
        </p:spPr>
      </p:pic>
      <p:sp>
        <p:nvSpPr>
          <p:cNvPr id="1048605" name="灯片编号占位符 5"/>
          <p:cNvSpPr>
            <a:spLocks noGrp="1"/>
          </p:cNvSpPr>
          <p:nvPr>
            <p:ph type="sldNum" sz="quarter" idx="4"/>
          </p:nvPr>
        </p:nvSpPr>
        <p:spPr>
          <a:xfrm>
            <a:off x="9234599" y="6474181"/>
            <a:ext cx="2844800" cy="288032"/>
          </a:xfrm>
          <a:prstGeom prst="rect">
            <a:avLst/>
          </a:prstGeom>
        </p:spPr>
        <p:txBody>
          <a:bodyPr vert="horz" lIns="91440" tIns="45720" rIns="91440" bIns="45720" rtlCol="0" anchor="ctr"/>
          <a:lstStyle>
            <a:lvl1pPr algn="r">
              <a:defRPr sz="1067">
                <a:solidFill>
                  <a:schemeClr val="tx1">
                    <a:tint val="75000"/>
                  </a:schemeClr>
                </a:solidFill>
                <a:latin typeface="微软雅黑" panose="020B0503020204020204" pitchFamily="34" charset="-122"/>
                <a:ea typeface="微软雅黑" panose="020B0503020204020204" pitchFamily="34" charset="-122"/>
                <a:cs typeface="Arial" panose="020B0604020202020204" pitchFamily="34" charset="0"/>
              </a:defRPr>
            </a:lvl1pPr>
          </a:lstStyle>
          <a:p>
            <a:fld id="{0C913308-F349-4B6D-A68A-DD1791B4A57B}" type="slidenum">
              <a:rPr lang="zh-CN" altLang="en-US" smtClean="0"/>
              <a:t>‹#›</a:t>
            </a:fld>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内容页2">
    <p:spTree>
      <p:nvGrpSpPr>
        <p:cNvPr id="1" name=""/>
        <p:cNvGrpSpPr/>
        <p:nvPr/>
      </p:nvGrpSpPr>
      <p:grpSpPr>
        <a:xfrm>
          <a:off x="0" y="0"/>
          <a:ext cx="0" cy="0"/>
          <a:chOff x="0" y="0"/>
          <a:chExt cx="0" cy="0"/>
        </a:xfrm>
      </p:grpSpPr>
      <p:sp>
        <p:nvSpPr>
          <p:cNvPr id="1048614" name="灯片编号占位符 5"/>
          <p:cNvSpPr>
            <a:spLocks noGrp="1"/>
          </p:cNvSpPr>
          <p:nvPr>
            <p:ph type="sldNum" sz="quarter" idx="4"/>
          </p:nvPr>
        </p:nvSpPr>
        <p:spPr>
          <a:xfrm>
            <a:off x="9234599" y="6474181"/>
            <a:ext cx="2844800" cy="288032"/>
          </a:xfrm>
          <a:prstGeom prst="rect">
            <a:avLst/>
          </a:prstGeom>
        </p:spPr>
        <p:txBody>
          <a:bodyPr vert="horz" lIns="91440" tIns="45720" rIns="91440" bIns="45720" rtlCol="0" anchor="ctr"/>
          <a:lstStyle>
            <a:lvl1pPr algn="r">
              <a:defRPr sz="1067">
                <a:solidFill>
                  <a:schemeClr val="tx1">
                    <a:tint val="75000"/>
                  </a:schemeClr>
                </a:solidFill>
                <a:latin typeface="微软雅黑" panose="020B0503020204020204" pitchFamily="34" charset="-122"/>
                <a:ea typeface="微软雅黑" panose="020B0503020204020204" pitchFamily="34" charset="-122"/>
                <a:cs typeface="Arial" panose="020B0604020202020204" pitchFamily="34" charset="0"/>
              </a:defRPr>
            </a:lvl1pPr>
          </a:lstStyle>
          <a:p>
            <a:fld id="{0C913308-F349-4B6D-A68A-DD1791B4A57B}" type="slidenum">
              <a:rPr lang="zh-CN" altLang="en-US" smtClean="0"/>
              <a:t>‹#›</a:t>
            </a:fld>
            <a:endParaRPr lang="zh-CN" altLang="en-US" dirty="0"/>
          </a:p>
        </p:txBody>
      </p:sp>
      <p:pic>
        <p:nvPicPr>
          <p:cNvPr id="2097158" name="Picture 2" descr="C:\Users\luyanl\Desktop\图片1.png"/>
          <p:cNvPicPr>
            <a:picLocks noChangeAspect="1" noChangeArrowheads="1"/>
          </p:cNvPicPr>
          <p:nvPr userDrawn="1"/>
        </p:nvPicPr>
        <p:blipFill>
          <a:blip r:embed="rId2"/>
          <a:srcRect/>
          <a:stretch>
            <a:fillRect/>
          </a:stretch>
        </p:blipFill>
        <p:spPr bwMode="auto">
          <a:xfrm>
            <a:off x="0" y="1"/>
            <a:ext cx="12240683" cy="882783"/>
          </a:xfrm>
          <a:prstGeom prst="rect">
            <a:avLst/>
          </a:prstGeom>
          <a:noFill/>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封底">
    <p:spTree>
      <p:nvGrpSpPr>
        <p:cNvPr id="1" name=""/>
        <p:cNvGrpSpPr/>
        <p:nvPr/>
      </p:nvGrpSpPr>
      <p:grpSpPr>
        <a:xfrm>
          <a:off x="0" y="0"/>
          <a:ext cx="0" cy="0"/>
          <a:chOff x="0" y="0"/>
          <a:chExt cx="0" cy="0"/>
        </a:xfrm>
      </p:grpSpPr>
      <p:sp>
        <p:nvSpPr>
          <p:cNvPr id="1048874" name="标题 1"/>
          <p:cNvSpPr>
            <a:spLocks noGrp="1"/>
          </p:cNvSpPr>
          <p:nvPr>
            <p:ph type="title"/>
          </p:nvPr>
        </p:nvSpPr>
        <p:spPr>
          <a:xfrm>
            <a:off x="838200" y="366185"/>
            <a:ext cx="10515600" cy="1325033"/>
          </a:xfrm>
          <a:prstGeom prst="rect">
            <a:avLst/>
          </a:prstGeom>
        </p:spPr>
        <p:txBody>
          <a:bodyPr/>
          <a:lstStyle/>
          <a:p>
            <a:r>
              <a:rPr lang="zh-CN" altLang="en-US"/>
              <a:t>单击此处编辑母版标题样式</a:t>
            </a:r>
          </a:p>
        </p:txBody>
      </p:sp>
      <p:pic>
        <p:nvPicPr>
          <p:cNvPr id="2097197" name="图片 9"/>
          <p:cNvPicPr>
            <a:picLocks noChangeAspect="1"/>
          </p:cNvPicPr>
          <p:nvPr userDrawn="1"/>
        </p:nvPicPr>
        <p:blipFill>
          <a:blip r:embed="rId2"/>
          <a:stretch>
            <a:fillRect/>
          </a:stretch>
        </p:blipFill>
        <p:spPr>
          <a:xfrm>
            <a:off x="335361" y="2660915"/>
            <a:ext cx="12193057" cy="1715156"/>
          </a:xfrm>
          <a:prstGeom prst="rect">
            <a:avLst/>
          </a:prstGeom>
        </p:spPr>
      </p:pic>
      <p:sp>
        <p:nvSpPr>
          <p:cNvPr id="1048875" name="矩形 10"/>
          <p:cNvSpPr/>
          <p:nvPr userDrawn="1"/>
        </p:nvSpPr>
        <p:spPr bwMode="auto">
          <a:xfrm>
            <a:off x="0" y="0"/>
            <a:ext cx="12240683" cy="6858000"/>
          </a:xfrm>
          <a:prstGeom prst="rect">
            <a:avLst/>
          </a:prstGeom>
          <a:solidFill>
            <a:srgbClr val="0181CC"/>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1" fontAlgn="base" latinLnBrk="0" hangingPunct="1">
              <a:lnSpc>
                <a:spcPct val="100000"/>
              </a:lnSpc>
              <a:spcBef>
                <a:spcPct val="0"/>
              </a:spcBef>
              <a:spcAft>
                <a:spcPct val="0"/>
              </a:spcAft>
              <a:buClrTx/>
              <a:buSzTx/>
              <a:buFont typeface="Arial" pitchFamily="34" charset="0"/>
              <a:buNone/>
            </a:pPr>
            <a:endParaRPr kumimoji="0" lang="zh-CN" altLang="en-US" sz="2400" b="0" i="0" u="none" strike="noStrike" cap="none" normalizeH="0" baseline="0" dirty="0">
              <a:ln>
                <a:noFill/>
              </a:ln>
              <a:solidFill>
                <a:schemeClr val="tx1"/>
              </a:solidFill>
              <a:effectLst/>
              <a:latin typeface="微软雅黑" panose="020B0503020204020204" pitchFamily="34" charset="-122"/>
              <a:ea typeface="宋体" pitchFamily="2" charset="-122"/>
            </a:endParaRPr>
          </a:p>
        </p:txBody>
      </p:sp>
      <p:pic>
        <p:nvPicPr>
          <p:cNvPr id="2097198" name="Picture 2"/>
          <p:cNvPicPr>
            <a:picLocks noChangeAspect="1" noChangeArrowheads="1"/>
          </p:cNvPicPr>
          <p:nvPr userDrawn="1"/>
        </p:nvPicPr>
        <p:blipFill>
          <a:blip r:embed="rId3" cstate="print"/>
          <a:stretch>
            <a:fillRect/>
          </a:stretch>
        </p:blipFill>
        <p:spPr bwMode="auto">
          <a:xfrm>
            <a:off x="247980" y="32191"/>
            <a:ext cx="4140989" cy="1188564"/>
          </a:xfrm>
          <a:prstGeom prst="rect">
            <a:avLst/>
          </a:prstGeom>
          <a:noFill/>
        </p:spPr>
      </p:pic>
      <p:pic>
        <p:nvPicPr>
          <p:cNvPr id="2097199" name="图片 1"/>
          <p:cNvPicPr>
            <a:picLocks noChangeAspect="1" noChangeArrowheads="1"/>
          </p:cNvPicPr>
          <p:nvPr userDrawn="1"/>
        </p:nvPicPr>
        <p:blipFill rotWithShape="1">
          <a:blip r:embed="rId4" cstate="print"/>
          <a:srcRect l="16138" t="22056" r="11413" b="9701"/>
          <a:stretch>
            <a:fillRect/>
          </a:stretch>
        </p:blipFill>
        <p:spPr bwMode="auto">
          <a:xfrm>
            <a:off x="2927648" y="1273408"/>
            <a:ext cx="6720747" cy="4747880"/>
          </a:xfrm>
          <a:prstGeom prst="ellipse">
            <a:avLst/>
          </a:prstGeom>
          <a:noFill/>
          <a:ln>
            <a:noFill/>
          </a:ln>
        </p:spPr>
      </p:pic>
      <p:sp>
        <p:nvSpPr>
          <p:cNvPr id="1048876" name="TextBox 14"/>
          <p:cNvSpPr txBox="1"/>
          <p:nvPr userDrawn="1"/>
        </p:nvSpPr>
        <p:spPr>
          <a:xfrm>
            <a:off x="5999989" y="452670"/>
            <a:ext cx="5856651" cy="472440"/>
          </a:xfrm>
          <a:prstGeom prst="rect">
            <a:avLst/>
          </a:prstGeom>
          <a:noFill/>
        </p:spPr>
        <p:txBody>
          <a:bodyPr wrap="square" rtlCol="0">
            <a:spAutoFit/>
          </a:bodyPr>
          <a:lstStyle/>
          <a:p>
            <a:pPr marL="0" algn="l" defTabSz="685766" rtl="0" eaLnBrk="0" fontAlgn="base" latinLnBrk="0" hangingPunct="0">
              <a:spcBef>
                <a:spcPts val="453"/>
              </a:spcBef>
              <a:spcAft>
                <a:spcPct val="0"/>
              </a:spcAft>
            </a:pPr>
            <a:r>
              <a:rPr lang="zh-CN" altLang="en-US" sz="2667" b="0" kern="1200" spc="267" dirty="0">
                <a:solidFill>
                  <a:schemeClr val="bg1"/>
                </a:solidFill>
                <a:latin typeface="华文行楷" panose="02010800040101010101" pitchFamily="2" charset="-122"/>
                <a:ea typeface="华文行楷" panose="02010800040101010101" pitchFamily="2" charset="-122"/>
                <a:cs typeface="+mn-cs"/>
              </a:rPr>
              <a:t>做一名有高度责任心的核电工作者</a:t>
            </a:r>
          </a:p>
        </p:txBody>
      </p:sp>
      <p:pic>
        <p:nvPicPr>
          <p:cNvPr id="2097200" name="Picture 3" descr="C:\Users\luyanl\Desktop\堆线稿.png"/>
          <p:cNvPicPr>
            <a:picLocks noChangeAspect="1" noChangeArrowheads="1"/>
          </p:cNvPicPr>
          <p:nvPr userDrawn="1"/>
        </p:nvPicPr>
        <p:blipFill rotWithShape="1">
          <a:blip r:embed="rId5"/>
          <a:srcRect t="-1" b="24359"/>
          <a:stretch>
            <a:fillRect/>
          </a:stretch>
        </p:blipFill>
        <p:spPr bwMode="auto">
          <a:xfrm>
            <a:off x="1" y="4632000"/>
            <a:ext cx="12240683" cy="2230643"/>
          </a:xfrm>
          <a:prstGeom prst="rect">
            <a:avLst/>
          </a:prstGeom>
          <a:noFill/>
        </p:spPr>
      </p:pic>
      <p:pic>
        <p:nvPicPr>
          <p:cNvPr id="2097201" name="Picture 2"/>
          <p:cNvPicPr>
            <a:picLocks noChangeAspect="1" noChangeArrowheads="1"/>
          </p:cNvPicPr>
          <p:nvPr userDrawn="1"/>
        </p:nvPicPr>
        <p:blipFill>
          <a:blip r:embed="rId6" cstate="print"/>
          <a:srcRect/>
          <a:stretch>
            <a:fillRect/>
          </a:stretch>
        </p:blipFill>
        <p:spPr bwMode="auto">
          <a:xfrm>
            <a:off x="9456373" y="3813044"/>
            <a:ext cx="1152128" cy="457121"/>
          </a:xfrm>
          <a:prstGeom prst="rect">
            <a:avLst/>
          </a:prstGeom>
          <a:noFill/>
          <a:ln>
            <a:noFill/>
          </a:ln>
          <a:effectLst/>
        </p:spPr>
      </p:pic>
      <p:pic>
        <p:nvPicPr>
          <p:cNvPr id="2097202" name="Picture 3" descr="C:\Users\luyanl\Desktop\中国核电从这里起 “步”"/>
          <p:cNvPicPr>
            <a:picLocks noChangeAspect="1" noChangeArrowheads="1"/>
          </p:cNvPicPr>
          <p:nvPr userDrawn="1"/>
        </p:nvPicPr>
        <p:blipFill>
          <a:blip r:embed="rId7" cstate="print"/>
          <a:srcRect/>
          <a:stretch>
            <a:fillRect/>
          </a:stretch>
        </p:blipFill>
        <p:spPr bwMode="auto">
          <a:xfrm>
            <a:off x="2218111" y="2699752"/>
            <a:ext cx="7718316" cy="1881376"/>
          </a:xfrm>
          <a:prstGeom prst="rect">
            <a:avLst/>
          </a:prstGeom>
          <a:noFill/>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1048576"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048577"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3.png"/><Relationship Id="rId7" Type="http://schemas.openxmlformats.org/officeDocument/2006/relationships/hyperlink" Target="http://10.16.15.39:8899/nccoof/DispatchAction.do?efFormEname=NSNL35&amp;inqu_status-0-fieldId=0000000000047975&amp;inqu_status1-0-sitename=&#20013;&#26680;&#26680;&#30005;&#36816;&#34892;&#31649;&#29702;&#26377;&#38480;&#20844;&#21496;&amp;inqu_status2-0-columnname=&#20844;&#21496;&#35201;&#38395;"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0" name="Title 3"/>
          <p:cNvSpPr>
            <a:spLocks noGrp="1"/>
          </p:cNvSpPr>
          <p:nvPr>
            <p:ph type="ctrTitle"/>
          </p:nvPr>
        </p:nvSpPr>
        <p:spPr>
          <a:xfrm>
            <a:off x="170035" y="1111932"/>
            <a:ext cx="7495685" cy="2030180"/>
          </a:xfrm>
        </p:spPr>
        <p:txBody>
          <a:bodyPr>
            <a:noAutofit/>
          </a:bodyPr>
          <a:lstStyle/>
          <a:p>
            <a:pPr algn="ctr">
              <a:spcBef>
                <a:spcPts val="800"/>
              </a:spcBef>
            </a:pPr>
            <a:r>
              <a:rPr lang="en-US" altLang="zh-CN" sz="3600" b="1" dirty="0">
                <a:solidFill>
                  <a:schemeClr val="bg1"/>
                </a:solidFill>
                <a:latin typeface="Arial" panose="020B0604020202020204" pitchFamily="34" charset="0"/>
                <a:ea typeface="微软雅黑" panose="020B0503020204020204" pitchFamily="34" charset="-122"/>
                <a:cs typeface="Arial" panose="020B0604020202020204" pitchFamily="34" charset="0"/>
              </a:rPr>
              <a:t>Exploration and Practice</a:t>
            </a:r>
            <a:br>
              <a:rPr lang="en-US" altLang="zh-CN" sz="3600" b="1" dirty="0">
                <a:solidFill>
                  <a:schemeClr val="bg1"/>
                </a:solidFill>
                <a:latin typeface="Arial" panose="020B0604020202020204" pitchFamily="34" charset="0"/>
                <a:ea typeface="微软雅黑" panose="020B0503020204020204" pitchFamily="34" charset="-122"/>
                <a:cs typeface="Arial" panose="020B0604020202020204" pitchFamily="34" charset="0"/>
              </a:rPr>
            </a:br>
            <a:r>
              <a:rPr lang="en-US" altLang="zh-CN" sz="3600" b="1" dirty="0">
                <a:solidFill>
                  <a:schemeClr val="bg1"/>
                </a:solidFill>
                <a:latin typeface="Arial" panose="020B0604020202020204" pitchFamily="34" charset="0"/>
                <a:ea typeface="微软雅黑" panose="020B0503020204020204" pitchFamily="34" charset="-122"/>
                <a:cs typeface="Arial" panose="020B0604020202020204" pitchFamily="34" charset="0"/>
              </a:rPr>
              <a:t> on Life Extension </a:t>
            </a:r>
            <a:br>
              <a:rPr lang="en-US" altLang="zh-CN" sz="3600" b="1" dirty="0">
                <a:solidFill>
                  <a:schemeClr val="bg1"/>
                </a:solidFill>
                <a:latin typeface="Arial" panose="020B0604020202020204" pitchFamily="34" charset="0"/>
                <a:ea typeface="微软雅黑" panose="020B0503020204020204" pitchFamily="34" charset="-122"/>
                <a:cs typeface="Arial" panose="020B0604020202020204" pitchFamily="34" charset="0"/>
              </a:rPr>
            </a:br>
            <a:r>
              <a:rPr lang="en-US" altLang="zh-CN" sz="3600" b="1" dirty="0">
                <a:solidFill>
                  <a:schemeClr val="bg1"/>
                </a:solidFill>
                <a:latin typeface="Arial" panose="020B0604020202020204" pitchFamily="34" charset="0"/>
                <a:ea typeface="微软雅黑" panose="020B0503020204020204" pitchFamily="34" charset="-122"/>
                <a:cs typeface="Arial" panose="020B0604020202020204" pitchFamily="34" charset="0"/>
              </a:rPr>
              <a:t>of Nuclear Power Plants in China</a:t>
            </a:r>
            <a:endParaRPr lang="zh-CN" altLang="en-US" sz="36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1048581" name="Subtitle 4"/>
          <p:cNvSpPr>
            <a:spLocks noGrp="1"/>
          </p:cNvSpPr>
          <p:nvPr>
            <p:ph type="subTitle" idx="1"/>
          </p:nvPr>
        </p:nvSpPr>
        <p:spPr>
          <a:xfrm>
            <a:off x="497695" y="3301431"/>
            <a:ext cx="6425619" cy="714309"/>
          </a:xfrm>
        </p:spPr>
        <p:txBody>
          <a:bodyPr/>
          <a:lstStyle/>
          <a:p>
            <a:pPr algn="ctr">
              <a:spcBef>
                <a:spcPts val="800"/>
              </a:spcBef>
            </a:pPr>
            <a:r>
              <a:rPr lang="en-US" altLang="zh-CN" sz="1800" b="1" dirty="0">
                <a:solidFill>
                  <a:schemeClr val="bg1"/>
                </a:solidFill>
                <a:latin typeface="Arial" panose="020B0604020202020204" pitchFamily="34" charset="0"/>
                <a:ea typeface="微软雅黑" panose="020B0503020204020204" pitchFamily="34" charset="-122"/>
                <a:cs typeface="Arial" panose="020B0604020202020204" pitchFamily="34" charset="0"/>
              </a:rPr>
              <a:t>CNNO, </a:t>
            </a:r>
            <a:r>
              <a:rPr lang="en-US" altLang="zh-CN" sz="2400" b="1" dirty="0" err="1">
                <a:solidFill>
                  <a:schemeClr val="bg1"/>
                </a:solidFill>
                <a:latin typeface="Arial" panose="020B0604020202020204" pitchFamily="34" charset="0"/>
                <a:ea typeface="微软雅黑" panose="020B0503020204020204" pitchFamily="34" charset="-122"/>
                <a:cs typeface="Arial" panose="020B0604020202020204" pitchFamily="34" charset="0"/>
              </a:rPr>
              <a:t>Xianhe</a:t>
            </a:r>
            <a:r>
              <a:rPr lang="en-US" altLang="zh-CN" sz="2400" b="1" dirty="0">
                <a:solidFill>
                  <a:schemeClr val="bg1"/>
                </a:solidFill>
                <a:latin typeface="Arial" panose="020B0604020202020204" pitchFamily="34" charset="0"/>
                <a:ea typeface="微软雅黑" panose="020B0503020204020204" pitchFamily="34" charset="-122"/>
                <a:cs typeface="Arial" panose="020B0604020202020204" pitchFamily="34" charset="0"/>
              </a:rPr>
              <a:t> Shang</a:t>
            </a:r>
            <a:endParaRPr lang="en-US" altLang="zh-CN" sz="18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49" name="平行四边形 3"/>
          <p:cNvSpPr>
            <a:spLocks noChangeArrowheads="1"/>
          </p:cNvSpPr>
          <p:nvPr/>
        </p:nvSpPr>
        <p:spPr bwMode="auto">
          <a:xfrm>
            <a:off x="1054100" y="325967"/>
            <a:ext cx="635000" cy="550333"/>
          </a:xfrm>
          <a:prstGeom prst="parallelogram">
            <a:avLst>
              <a:gd name="adj" fmla="val 37420"/>
            </a:avLst>
          </a:prstGeom>
          <a:solidFill>
            <a:srgbClr val="0094DA"/>
          </a:solidFill>
          <a:ln>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sz="2400" dirty="0">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48750" name="平行四边形 4"/>
          <p:cNvSpPr>
            <a:spLocks noChangeArrowheads="1"/>
          </p:cNvSpPr>
          <p:nvPr/>
        </p:nvSpPr>
        <p:spPr bwMode="auto">
          <a:xfrm>
            <a:off x="480484" y="325967"/>
            <a:ext cx="635000" cy="550333"/>
          </a:xfrm>
          <a:prstGeom prst="parallelogram">
            <a:avLst>
              <a:gd name="adj" fmla="val 37420"/>
            </a:avLst>
          </a:prstGeom>
          <a:solidFill>
            <a:srgbClr val="1C4885"/>
          </a:solidFill>
          <a:ln>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sz="2400" dirty="0">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cxnSp>
        <p:nvCxnSpPr>
          <p:cNvPr id="3145741" name="直接连接符 6"/>
          <p:cNvCxnSpPr>
            <a:cxnSpLocks noChangeShapeType="1"/>
          </p:cNvCxnSpPr>
          <p:nvPr/>
        </p:nvCxnSpPr>
        <p:spPr bwMode="auto">
          <a:xfrm flipV="1">
            <a:off x="1348318" y="841544"/>
            <a:ext cx="6671261" cy="1"/>
          </a:xfrm>
          <a:prstGeom prst="line">
            <a:avLst/>
          </a:prstGeom>
          <a:noFill/>
          <a:ln w="6350">
            <a:solidFill>
              <a:srgbClr val="0094DA"/>
            </a:solidFill>
            <a:round/>
          </a:ln>
        </p:spPr>
      </p:cxnSp>
      <p:sp>
        <p:nvSpPr>
          <p:cNvPr id="1048751" name="文本框 16"/>
          <p:cNvSpPr txBox="1">
            <a:spLocks noChangeArrowheads="1"/>
          </p:cNvSpPr>
          <p:nvPr/>
        </p:nvSpPr>
        <p:spPr bwMode="auto">
          <a:xfrm>
            <a:off x="1511893" y="291198"/>
            <a:ext cx="7080385" cy="502766"/>
          </a:xfrm>
          <a:prstGeom prst="rect">
            <a:avLst/>
          </a:prstGeom>
          <a:noFill/>
          <a:ln>
            <a:noFill/>
          </a:ln>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667" b="1" dirty="0">
                <a:solidFill>
                  <a:srgbClr val="F46D43"/>
                </a:solidFill>
                <a:latin typeface="微软雅黑" panose="020B0503020204020204" pitchFamily="34" charset="-122"/>
                <a:ea typeface="微软雅黑"/>
                <a:cs typeface="Arial" panose="020B0604020202020204" pitchFamily="34" charset="0"/>
              </a:rPr>
              <a:t>  Technical Policy of NPP Life Extension </a:t>
            </a:r>
          </a:p>
        </p:txBody>
      </p:sp>
      <p:sp>
        <p:nvSpPr>
          <p:cNvPr id="1048752" name="灯片编号占位符 1"/>
          <p:cNvSpPr>
            <a:spLocks noGrp="1"/>
          </p:cNvSpPr>
          <p:nvPr>
            <p:ph type="sldNum" sz="quarter" idx="4"/>
          </p:nvPr>
        </p:nvSpPr>
        <p:spPr>
          <a:xfrm>
            <a:off x="9184051" y="6501341"/>
            <a:ext cx="2844800" cy="288032"/>
          </a:xfrm>
        </p:spPr>
        <p:txBody>
          <a:bodyPr/>
          <a:lstStyle/>
          <a:p>
            <a:fld id="{0C913308-F349-4B6D-A68A-DD1791B4A57B}" type="slidenum">
              <a:rPr lang="zh-CN" altLang="en-US" smtClean="0"/>
              <a:t>10</a:t>
            </a:fld>
            <a:endParaRPr lang="zh-CN" altLang="en-US" dirty="0"/>
          </a:p>
        </p:txBody>
      </p:sp>
      <p:sp>
        <p:nvSpPr>
          <p:cNvPr id="1048753" name="文本框 7"/>
          <p:cNvSpPr txBox="1"/>
          <p:nvPr/>
        </p:nvSpPr>
        <p:spPr>
          <a:xfrm>
            <a:off x="3791744" y="1124745"/>
            <a:ext cx="8256917" cy="461665"/>
          </a:xfrm>
          <a:prstGeom prst="rect">
            <a:avLst/>
          </a:prstGeom>
          <a:noFill/>
        </p:spPr>
        <p:txBody>
          <a:bodyPr wrap="square" rtlCol="0">
            <a:spAutoFit/>
          </a:bodyPr>
          <a:lstStyle/>
          <a:p>
            <a:endParaRPr lang="zh-CN" altLang="en-US" sz="2400" dirty="0"/>
          </a:p>
        </p:txBody>
      </p:sp>
      <p:pic>
        <p:nvPicPr>
          <p:cNvPr id="2097169" name="图片 13"/>
          <p:cNvPicPr>
            <a:picLocks noChangeAspect="1"/>
          </p:cNvPicPr>
          <p:nvPr/>
        </p:nvPicPr>
        <p:blipFill>
          <a:blip r:embed="rId2"/>
          <a:stretch>
            <a:fillRect/>
          </a:stretch>
        </p:blipFill>
        <p:spPr>
          <a:xfrm>
            <a:off x="3865819" y="1065306"/>
            <a:ext cx="8326181" cy="5724068"/>
          </a:xfrm>
          <a:prstGeom prst="rect">
            <a:avLst/>
          </a:prstGeom>
        </p:spPr>
      </p:pic>
      <p:pic>
        <p:nvPicPr>
          <p:cNvPr id="2097170" name="图片 1" descr="屏幕剪辑"/>
          <p:cNvPicPr>
            <a:picLocks noChangeAspect="1"/>
          </p:cNvPicPr>
          <p:nvPr/>
        </p:nvPicPr>
        <p:blipFill>
          <a:blip r:embed="rId3" cstate="print"/>
          <a:stretch>
            <a:fillRect/>
          </a:stretch>
        </p:blipFill>
        <p:spPr>
          <a:xfrm>
            <a:off x="9264352" y="841543"/>
            <a:ext cx="960107" cy="1286183"/>
          </a:xfrm>
          <a:prstGeom prst="rect">
            <a:avLst/>
          </a:prstGeom>
          <a:ln>
            <a:solidFill>
              <a:schemeClr val="tx2">
                <a:lumMod val="60000"/>
                <a:lumOff val="40000"/>
              </a:schemeClr>
            </a:solidFill>
          </a:ln>
          <a:effectLst/>
        </p:spPr>
      </p:pic>
      <p:sp>
        <p:nvSpPr>
          <p:cNvPr id="1048754" name="文本框 44"/>
          <p:cNvSpPr txBox="1"/>
          <p:nvPr/>
        </p:nvSpPr>
        <p:spPr>
          <a:xfrm>
            <a:off x="374463" y="1604798"/>
            <a:ext cx="3334307" cy="3476977"/>
          </a:xfrm>
          <a:prstGeom prst="rect">
            <a:avLst/>
          </a:prstGeom>
          <a:noFill/>
        </p:spPr>
        <p:txBody>
          <a:bodyPr wrap="square" rtlCol="0">
            <a:spAutoFit/>
          </a:bodyPr>
          <a:lstStyle/>
          <a:p>
            <a:pPr>
              <a:lnSpc>
                <a:spcPct val="150000"/>
              </a:lnSpc>
            </a:pPr>
            <a:r>
              <a:rPr lang="en-US" altLang="zh-CN" sz="2133" dirty="0">
                <a:solidFill>
                  <a:schemeClr val="accent1"/>
                </a:solidFill>
                <a:latin typeface="Arial Narrow" panose="020B0606020202030204" pitchFamily="34" charset="0"/>
                <a:ea typeface="微软雅黑" pitchFamily="34" charset="-122"/>
                <a:cs typeface="Calibri" panose="020F0502020204030204" pitchFamily="34" charset="0"/>
              </a:rPr>
              <a:t>The National Nuclear Safety Administration (NNSA) officially released the Technical Policy for Life Extension of NPP in December 2015</a:t>
            </a:r>
            <a:r>
              <a:rPr lang="zh-CN" altLang="en-US" sz="2133" dirty="0">
                <a:solidFill>
                  <a:schemeClr val="accent1"/>
                </a:solidFill>
                <a:latin typeface="Arial Narrow" panose="020B0606020202030204" pitchFamily="34" charset="0"/>
                <a:ea typeface="微软雅黑" pitchFamily="34" charset="-122"/>
                <a:cs typeface="Calibri" panose="020F0502020204030204" pitchFamily="34" charset="0"/>
              </a:rPr>
              <a:t>，</a:t>
            </a:r>
            <a:r>
              <a:rPr lang="en-US" altLang="zh-CN" sz="2133" dirty="0">
                <a:solidFill>
                  <a:schemeClr val="accent1"/>
                </a:solidFill>
                <a:latin typeface="Arial Narrow" panose="020B0606020202030204" pitchFamily="34" charset="0"/>
                <a:ea typeface="微软雅黑" pitchFamily="34" charset="-122"/>
                <a:cs typeface="Calibri" panose="020F0502020204030204" pitchFamily="34" charset="0"/>
              </a:rPr>
              <a:t>which gives the policy and detail requirements.</a:t>
            </a:r>
            <a:endParaRPr lang="zh-CN" altLang="en-US" sz="2133" dirty="0">
              <a:solidFill>
                <a:schemeClr val="accent1"/>
              </a:solidFill>
              <a:latin typeface="Arial Narrow" panose="020B060602020203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55" name="平行四边形 3"/>
          <p:cNvSpPr>
            <a:spLocks noChangeArrowheads="1"/>
          </p:cNvSpPr>
          <p:nvPr/>
        </p:nvSpPr>
        <p:spPr bwMode="auto">
          <a:xfrm>
            <a:off x="1054100" y="325967"/>
            <a:ext cx="635000" cy="550333"/>
          </a:xfrm>
          <a:prstGeom prst="parallelogram">
            <a:avLst>
              <a:gd name="adj" fmla="val 37420"/>
            </a:avLst>
          </a:prstGeom>
          <a:solidFill>
            <a:srgbClr val="0094DA"/>
          </a:solidFill>
          <a:ln>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sz="2400" dirty="0">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48756" name="平行四边形 4"/>
          <p:cNvSpPr>
            <a:spLocks noChangeArrowheads="1"/>
          </p:cNvSpPr>
          <p:nvPr/>
        </p:nvSpPr>
        <p:spPr bwMode="auto">
          <a:xfrm>
            <a:off x="480484" y="325967"/>
            <a:ext cx="635000" cy="550333"/>
          </a:xfrm>
          <a:prstGeom prst="parallelogram">
            <a:avLst>
              <a:gd name="adj" fmla="val 37420"/>
            </a:avLst>
          </a:prstGeom>
          <a:solidFill>
            <a:srgbClr val="1C4885"/>
          </a:solidFill>
          <a:ln>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sz="2400" dirty="0">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cxnSp>
        <p:nvCxnSpPr>
          <p:cNvPr id="3145742" name="直接连接符 6"/>
          <p:cNvCxnSpPr>
            <a:cxnSpLocks noChangeShapeType="1"/>
          </p:cNvCxnSpPr>
          <p:nvPr/>
        </p:nvCxnSpPr>
        <p:spPr bwMode="auto">
          <a:xfrm flipV="1">
            <a:off x="1348318" y="841544"/>
            <a:ext cx="6671261" cy="1"/>
          </a:xfrm>
          <a:prstGeom prst="line">
            <a:avLst/>
          </a:prstGeom>
          <a:noFill/>
          <a:ln w="6350">
            <a:solidFill>
              <a:srgbClr val="0094DA"/>
            </a:solidFill>
            <a:round/>
          </a:ln>
        </p:spPr>
      </p:cxnSp>
      <p:sp>
        <p:nvSpPr>
          <p:cNvPr id="1048757" name="文本框 16"/>
          <p:cNvSpPr txBox="1">
            <a:spLocks noChangeArrowheads="1"/>
          </p:cNvSpPr>
          <p:nvPr/>
        </p:nvSpPr>
        <p:spPr bwMode="auto">
          <a:xfrm>
            <a:off x="1689099" y="342901"/>
            <a:ext cx="8439349" cy="502766"/>
          </a:xfrm>
          <a:prstGeom prst="rect">
            <a:avLst/>
          </a:prstGeom>
          <a:noFill/>
          <a:ln>
            <a:noFill/>
          </a:ln>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667" b="1" dirty="0">
                <a:solidFill>
                  <a:srgbClr val="F46D43"/>
                </a:solidFill>
                <a:latin typeface="微软雅黑" panose="020B0503020204020204" pitchFamily="34" charset="-122"/>
                <a:ea typeface="微软雅黑"/>
                <a:cs typeface="Arial" panose="020B0604020202020204" pitchFamily="34" charset="0"/>
              </a:rPr>
              <a:t>Regulator Requirements of NPP Life Extension</a:t>
            </a:r>
          </a:p>
        </p:txBody>
      </p:sp>
      <p:sp>
        <p:nvSpPr>
          <p:cNvPr id="1048758" name="灯片编号占位符 1"/>
          <p:cNvSpPr>
            <a:spLocks noGrp="1"/>
          </p:cNvSpPr>
          <p:nvPr>
            <p:ph type="sldNum" sz="quarter" idx="4"/>
          </p:nvPr>
        </p:nvSpPr>
        <p:spPr>
          <a:xfrm>
            <a:off x="9184051" y="6515099"/>
            <a:ext cx="2844800" cy="288032"/>
          </a:xfrm>
        </p:spPr>
        <p:txBody>
          <a:bodyPr/>
          <a:lstStyle/>
          <a:p>
            <a:fld id="{0C913308-F349-4B6D-A68A-DD1791B4A57B}" type="slidenum">
              <a:rPr lang="zh-CN" altLang="en-US" smtClean="0"/>
              <a:t>11</a:t>
            </a:fld>
            <a:endParaRPr lang="zh-CN" altLang="en-US" dirty="0"/>
          </a:p>
        </p:txBody>
      </p:sp>
      <p:sp>
        <p:nvSpPr>
          <p:cNvPr id="1048759" name="文本框 2"/>
          <p:cNvSpPr txBox="1"/>
          <p:nvPr/>
        </p:nvSpPr>
        <p:spPr>
          <a:xfrm>
            <a:off x="623393" y="1508787"/>
            <a:ext cx="7932881" cy="3415935"/>
          </a:xfrm>
          <a:prstGeom prst="rect">
            <a:avLst/>
          </a:prstGeom>
          <a:noFill/>
        </p:spPr>
        <p:txBody>
          <a:bodyPr wrap="square" rtlCol="0">
            <a:spAutoFit/>
          </a:bodyPr>
          <a:lstStyle/>
          <a:p>
            <a:pPr>
              <a:spcBef>
                <a:spcPts val="1200"/>
              </a:spcBef>
            </a:pPr>
            <a:r>
              <a:rPr lang="en-US" altLang="zh-CN" sz="2667" dirty="0">
                <a:solidFill>
                  <a:srgbClr val="0070C0"/>
                </a:solidFill>
                <a:latin typeface="微软雅黑" pitchFamily="34" charset="-122"/>
                <a:ea typeface="微软雅黑" pitchFamily="34" charset="-122"/>
              </a:rPr>
              <a:t>Requirement of Chinese Regulatory </a:t>
            </a:r>
            <a:endParaRPr lang="en-US" altLang="zh-CN" sz="2133" dirty="0">
              <a:latin typeface="Calibri" panose="020F0502020204030204" pitchFamily="34" charset="0"/>
              <a:ea typeface="微软雅黑" pitchFamily="34" charset="-122"/>
              <a:cs typeface="Calibri" panose="020F0502020204030204" pitchFamily="34" charset="0"/>
            </a:endParaRPr>
          </a:p>
          <a:p>
            <a:pPr marL="380990" indent="-380990">
              <a:spcBef>
                <a:spcPts val="1200"/>
              </a:spcBef>
              <a:buClr>
                <a:srgbClr val="F79646"/>
              </a:buClr>
              <a:buSzPct val="80000"/>
              <a:buFont typeface="Wingdings" panose="05000000000000000000" pitchFamily="2" charset="2"/>
              <a:buChar char="u"/>
            </a:pPr>
            <a:r>
              <a:rPr lang="en-US" altLang="zh-CN" sz="2133" dirty="0">
                <a:solidFill>
                  <a:srgbClr val="0070C0"/>
                </a:solidFill>
                <a:latin typeface="Calibri" panose="020F0502020204030204" pitchFamily="34" charset="0"/>
                <a:ea typeface="微软雅黑" pitchFamily="34" charset="-122"/>
                <a:cs typeface="Calibri" panose="020F0502020204030204" pitchFamily="34" charset="0"/>
              </a:rPr>
              <a:t>The</a:t>
            </a:r>
            <a:r>
              <a:rPr lang="en-US" altLang="zh-CN" sz="2133" dirty="0">
                <a:solidFill>
                  <a:srgbClr val="0070C0"/>
                </a:solidFill>
                <a:latin typeface="Calibri" panose="020F0502020204030204" pitchFamily="34" charset="0"/>
                <a:cs typeface="Calibri" panose="020F0502020204030204" pitchFamily="34" charset="0"/>
              </a:rPr>
              <a:t> NPP should submit the LTO application at least 5 years in advance.</a:t>
            </a:r>
            <a:endParaRPr lang="en-US" altLang="zh-CN" sz="2133" dirty="0">
              <a:latin typeface="Calibri" panose="020F0502020204030204" pitchFamily="34" charset="0"/>
              <a:ea typeface="微软雅黑" pitchFamily="34" charset="-122"/>
              <a:cs typeface="Calibri" panose="020F0502020204030204" pitchFamily="34" charset="0"/>
            </a:endParaRPr>
          </a:p>
          <a:p>
            <a:pPr marL="380990" indent="-380990">
              <a:spcBef>
                <a:spcPts val="1200"/>
              </a:spcBef>
              <a:buClr>
                <a:srgbClr val="F79646"/>
              </a:buClr>
              <a:buSzPct val="80000"/>
              <a:buFont typeface="Wingdings" panose="05000000000000000000" pitchFamily="2" charset="2"/>
              <a:buChar char="u"/>
            </a:pPr>
            <a:r>
              <a:rPr lang="en-US" altLang="zh-CN" sz="2133" dirty="0">
                <a:solidFill>
                  <a:srgbClr val="0070C0"/>
                </a:solidFill>
                <a:latin typeface="Calibri" panose="020F0502020204030204" pitchFamily="34" charset="0"/>
                <a:ea typeface="微软雅黑" pitchFamily="34" charset="-122"/>
                <a:cs typeface="Calibri" panose="020F0502020204030204" pitchFamily="34" charset="0"/>
              </a:rPr>
              <a:t>S</a:t>
            </a:r>
            <a:r>
              <a:rPr lang="en-US" altLang="zh-CN" sz="2133" dirty="0">
                <a:solidFill>
                  <a:srgbClr val="0070C0"/>
                </a:solidFill>
                <a:latin typeface="Calibri" panose="020F0502020204030204" pitchFamily="34" charset="0"/>
                <a:cs typeface="Calibri" panose="020F0502020204030204" pitchFamily="34" charset="0"/>
              </a:rPr>
              <a:t>afety assessment basis: the standards in FSAR and other standards approved by NNSA</a:t>
            </a:r>
          </a:p>
          <a:p>
            <a:pPr marL="380990" indent="-380990">
              <a:spcBef>
                <a:spcPts val="1200"/>
              </a:spcBef>
              <a:buClr>
                <a:srgbClr val="F79646"/>
              </a:buClr>
              <a:buSzPct val="80000"/>
              <a:buFont typeface="Wingdings" panose="05000000000000000000" pitchFamily="2" charset="2"/>
              <a:buChar char="u"/>
            </a:pPr>
            <a:r>
              <a:rPr lang="en-US" altLang="zh-CN" sz="2133" dirty="0">
                <a:solidFill>
                  <a:srgbClr val="0070C0"/>
                </a:solidFill>
                <a:latin typeface="Calibri" panose="020F0502020204030204" pitchFamily="34" charset="0"/>
                <a:ea typeface="微软雅黑" pitchFamily="34" charset="-122"/>
                <a:cs typeface="Calibri" panose="020F0502020204030204" pitchFamily="34" charset="0"/>
              </a:rPr>
              <a:t>T</a:t>
            </a:r>
            <a:r>
              <a:rPr lang="en-US" altLang="zh-CN" sz="2133" dirty="0">
                <a:solidFill>
                  <a:srgbClr val="0070C0"/>
                </a:solidFill>
                <a:latin typeface="Calibri" panose="020F0502020204030204" pitchFamily="34" charset="0"/>
                <a:cs typeface="Calibri" panose="020F0502020204030204" pitchFamily="34" charset="0"/>
              </a:rPr>
              <a:t>he files should contain: Safety assessment report, ER supplement, FSAR supplement.</a:t>
            </a:r>
            <a:endParaRPr lang="en-US" altLang="zh-CN" sz="2133" dirty="0">
              <a:latin typeface="Calibri" panose="020F0502020204030204" pitchFamily="34" charset="0"/>
              <a:ea typeface="微软雅黑" pitchFamily="34" charset="-122"/>
              <a:cs typeface="Calibri" panose="020F0502020204030204" pitchFamily="34" charset="0"/>
            </a:endParaRPr>
          </a:p>
          <a:p>
            <a:pPr marL="380990" indent="-380990">
              <a:spcBef>
                <a:spcPts val="1200"/>
              </a:spcBef>
              <a:buClr>
                <a:srgbClr val="F79646"/>
              </a:buClr>
              <a:buSzPct val="80000"/>
              <a:buFont typeface="Wingdings" panose="05000000000000000000" pitchFamily="2" charset="2"/>
              <a:buChar char="u"/>
            </a:pPr>
            <a:r>
              <a:rPr lang="en-US" altLang="zh-CN" sz="2133" dirty="0">
                <a:solidFill>
                  <a:srgbClr val="0070C0"/>
                </a:solidFill>
                <a:latin typeface="Calibri" panose="020F0502020204030204" pitchFamily="34" charset="0"/>
                <a:ea typeface="微软雅黑" pitchFamily="34" charset="-122"/>
                <a:cs typeface="Calibri" panose="020F0502020204030204" pitchFamily="34" charset="0"/>
              </a:rPr>
              <a:t>Continuous improvement (including the weakness form PSR)</a:t>
            </a:r>
            <a:endParaRPr lang="zh-CN" altLang="en-US" sz="2133" dirty="0">
              <a:solidFill>
                <a:srgbClr val="0070C0"/>
              </a:solidFill>
              <a:latin typeface="Calibri" panose="020F0502020204030204" pitchFamily="34" charset="0"/>
              <a:ea typeface="微软雅黑" pitchFamily="34" charset="-122"/>
              <a:cs typeface="Calibri" panose="020F0502020204030204" pitchFamily="34" charset="0"/>
            </a:endParaRPr>
          </a:p>
        </p:txBody>
      </p:sp>
      <p:pic>
        <p:nvPicPr>
          <p:cNvPr id="2097171" name="图片 1" descr="屏幕剪辑"/>
          <p:cNvPicPr>
            <a:picLocks noChangeAspect="1"/>
          </p:cNvPicPr>
          <p:nvPr/>
        </p:nvPicPr>
        <p:blipFill>
          <a:blip r:embed="rId2" cstate="print"/>
          <a:stretch>
            <a:fillRect/>
          </a:stretch>
        </p:blipFill>
        <p:spPr>
          <a:xfrm>
            <a:off x="9116416" y="1508787"/>
            <a:ext cx="2836235" cy="4018365"/>
          </a:xfrm>
          <a:prstGeom prst="rect">
            <a:avLst/>
          </a:prstGeom>
          <a:ln>
            <a:solidFill>
              <a:schemeClr val="bg1">
                <a:lumMod val="85000"/>
              </a:schemeClr>
            </a:solid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60" name="平行四边形 3"/>
          <p:cNvSpPr>
            <a:spLocks noChangeArrowheads="1"/>
          </p:cNvSpPr>
          <p:nvPr/>
        </p:nvSpPr>
        <p:spPr bwMode="auto">
          <a:xfrm>
            <a:off x="1054100" y="325967"/>
            <a:ext cx="635000" cy="550333"/>
          </a:xfrm>
          <a:prstGeom prst="parallelogram">
            <a:avLst>
              <a:gd name="adj" fmla="val 37420"/>
            </a:avLst>
          </a:prstGeom>
          <a:solidFill>
            <a:srgbClr val="0094DA"/>
          </a:solidFill>
          <a:ln>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sz="2400" dirty="0">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48761" name="平行四边形 4"/>
          <p:cNvSpPr>
            <a:spLocks noChangeArrowheads="1"/>
          </p:cNvSpPr>
          <p:nvPr/>
        </p:nvSpPr>
        <p:spPr bwMode="auto">
          <a:xfrm>
            <a:off x="480484" y="325967"/>
            <a:ext cx="635000" cy="550333"/>
          </a:xfrm>
          <a:prstGeom prst="parallelogram">
            <a:avLst>
              <a:gd name="adj" fmla="val 37420"/>
            </a:avLst>
          </a:prstGeom>
          <a:solidFill>
            <a:srgbClr val="1C4885"/>
          </a:solidFill>
          <a:ln>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sz="2400" dirty="0">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cxnSp>
        <p:nvCxnSpPr>
          <p:cNvPr id="3145743" name="直接连接符 6"/>
          <p:cNvCxnSpPr>
            <a:cxnSpLocks noChangeShapeType="1"/>
          </p:cNvCxnSpPr>
          <p:nvPr/>
        </p:nvCxnSpPr>
        <p:spPr bwMode="auto">
          <a:xfrm flipV="1">
            <a:off x="1348318" y="841544"/>
            <a:ext cx="6671261" cy="1"/>
          </a:xfrm>
          <a:prstGeom prst="line">
            <a:avLst/>
          </a:prstGeom>
          <a:noFill/>
          <a:ln w="6350">
            <a:solidFill>
              <a:srgbClr val="0094DA"/>
            </a:solidFill>
            <a:round/>
          </a:ln>
        </p:spPr>
      </p:cxnSp>
      <p:sp>
        <p:nvSpPr>
          <p:cNvPr id="1048762" name="文本框 16"/>
          <p:cNvSpPr txBox="1">
            <a:spLocks noChangeArrowheads="1"/>
          </p:cNvSpPr>
          <p:nvPr/>
        </p:nvSpPr>
        <p:spPr bwMode="auto">
          <a:xfrm>
            <a:off x="1689099" y="342900"/>
            <a:ext cx="8439349" cy="502766"/>
          </a:xfrm>
          <a:prstGeom prst="rect">
            <a:avLst/>
          </a:prstGeom>
          <a:noFill/>
          <a:ln>
            <a:noFill/>
          </a:ln>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667" b="1" dirty="0">
                <a:solidFill>
                  <a:srgbClr val="F46D43"/>
                </a:solidFill>
                <a:latin typeface="微软雅黑" panose="020B0503020204020204" pitchFamily="34" charset="-122"/>
                <a:ea typeface="微软雅黑"/>
                <a:cs typeface="Arial" panose="020B0604020202020204" pitchFamily="34" charset="0"/>
              </a:rPr>
              <a:t>Life Extension of QNPP-I</a:t>
            </a:r>
          </a:p>
        </p:txBody>
      </p:sp>
      <p:sp>
        <p:nvSpPr>
          <p:cNvPr id="1048763" name="灯片编号占位符 1"/>
          <p:cNvSpPr>
            <a:spLocks noGrp="1"/>
          </p:cNvSpPr>
          <p:nvPr>
            <p:ph type="sldNum" sz="quarter" idx="4"/>
          </p:nvPr>
        </p:nvSpPr>
        <p:spPr>
          <a:xfrm>
            <a:off x="9196560" y="6515100"/>
            <a:ext cx="2844800" cy="288032"/>
          </a:xfrm>
        </p:spPr>
        <p:txBody>
          <a:bodyPr/>
          <a:lstStyle/>
          <a:p>
            <a:fld id="{0C913308-F349-4B6D-A68A-DD1791B4A57B}" type="slidenum">
              <a:rPr lang="zh-CN" altLang="en-US" smtClean="0"/>
              <a:t>12</a:t>
            </a:fld>
            <a:endParaRPr lang="zh-CN" altLang="en-US" dirty="0"/>
          </a:p>
        </p:txBody>
      </p:sp>
      <p:sp>
        <p:nvSpPr>
          <p:cNvPr id="1048764" name="文本框 2"/>
          <p:cNvSpPr txBox="1"/>
          <p:nvPr/>
        </p:nvSpPr>
        <p:spPr>
          <a:xfrm>
            <a:off x="623392" y="1124744"/>
            <a:ext cx="10945216" cy="1258165"/>
          </a:xfrm>
          <a:prstGeom prst="rect">
            <a:avLst/>
          </a:prstGeom>
          <a:noFill/>
        </p:spPr>
        <p:txBody>
          <a:bodyPr wrap="square" rtlCol="0">
            <a:spAutoFit/>
          </a:bodyPr>
          <a:lstStyle/>
          <a:p>
            <a:pPr>
              <a:lnSpc>
                <a:spcPct val="150000"/>
              </a:lnSpc>
              <a:spcBef>
                <a:spcPts val="1200"/>
              </a:spcBef>
            </a:pPr>
            <a:r>
              <a:rPr lang="en-US" altLang="zh-CN" sz="2667" dirty="0">
                <a:solidFill>
                  <a:srgbClr val="0070C0"/>
                </a:solidFill>
                <a:latin typeface="微软雅黑" pitchFamily="34" charset="-122"/>
                <a:ea typeface="微软雅黑" pitchFamily="34" charset="-122"/>
              </a:rPr>
              <a:t>Under the instruction of </a:t>
            </a:r>
            <a:r>
              <a:rPr lang="en-US" altLang="zh-CN" sz="2667" dirty="0" err="1">
                <a:solidFill>
                  <a:srgbClr val="0070C0"/>
                </a:solidFill>
                <a:latin typeface="微软雅黑" pitchFamily="34" charset="-122"/>
                <a:ea typeface="微软雅黑" pitchFamily="34" charset="-122"/>
              </a:rPr>
              <a:t>of</a:t>
            </a:r>
            <a:r>
              <a:rPr lang="en-US" altLang="zh-CN" sz="2667" dirty="0">
                <a:solidFill>
                  <a:srgbClr val="0070C0"/>
                </a:solidFill>
                <a:latin typeface="微软雅黑" pitchFamily="34" charset="-122"/>
                <a:ea typeface="微软雅黑" pitchFamily="34" charset="-122"/>
              </a:rPr>
              <a:t> Chinese Regulatory, </a:t>
            </a:r>
            <a:r>
              <a:rPr lang="en-US" altLang="zh-CN" sz="2667" dirty="0" err="1">
                <a:solidFill>
                  <a:srgbClr val="0070C0"/>
                </a:solidFill>
                <a:latin typeface="微软雅黑" pitchFamily="34" charset="-122"/>
                <a:ea typeface="微软雅黑" pitchFamily="34" charset="-122"/>
              </a:rPr>
              <a:t>Qinshan</a:t>
            </a:r>
            <a:r>
              <a:rPr lang="en-US" altLang="zh-CN" sz="2667" dirty="0">
                <a:solidFill>
                  <a:srgbClr val="0070C0"/>
                </a:solidFill>
                <a:latin typeface="微软雅黑" pitchFamily="34" charset="-122"/>
                <a:ea typeface="微软雅黑" pitchFamily="34" charset="-122"/>
              </a:rPr>
              <a:t> carried out the </a:t>
            </a:r>
            <a:r>
              <a:rPr lang="en-US" altLang="zh-CN" sz="2667" dirty="0">
                <a:solidFill>
                  <a:srgbClr val="FF0000"/>
                </a:solidFill>
                <a:latin typeface="微软雅黑" pitchFamily="34" charset="-122"/>
                <a:ea typeface="微软雅黑" pitchFamily="34" charset="-122"/>
              </a:rPr>
              <a:t>OLE</a:t>
            </a:r>
            <a:r>
              <a:rPr lang="en-US" altLang="zh-CN" sz="2667" dirty="0">
                <a:solidFill>
                  <a:srgbClr val="0070C0"/>
                </a:solidFill>
                <a:latin typeface="微软雅黑" pitchFamily="34" charset="-122"/>
                <a:ea typeface="微软雅黑" pitchFamily="34" charset="-122"/>
              </a:rPr>
              <a:t>(OPERATING LISCENCE EXTENSION) project.</a:t>
            </a:r>
            <a:endParaRPr lang="en-US" altLang="zh-CN" sz="2133" dirty="0">
              <a:latin typeface="Calibri" panose="020F0502020204030204" pitchFamily="34" charset="0"/>
              <a:ea typeface="微软雅黑" pitchFamily="34" charset="-122"/>
              <a:cs typeface="Calibri" panose="020F0502020204030204" pitchFamily="34" charset="0"/>
            </a:endParaRPr>
          </a:p>
        </p:txBody>
      </p:sp>
      <p:grpSp>
        <p:nvGrpSpPr>
          <p:cNvPr id="77" name="组合 49"/>
          <p:cNvGrpSpPr/>
          <p:nvPr/>
        </p:nvGrpSpPr>
        <p:grpSpPr bwMode="auto">
          <a:xfrm>
            <a:off x="7990373" y="3960298"/>
            <a:ext cx="480483" cy="630767"/>
            <a:chOff x="1322660" y="4441676"/>
            <a:chExt cx="180020" cy="343828"/>
          </a:xfrm>
        </p:grpSpPr>
        <p:sp>
          <p:nvSpPr>
            <p:cNvPr id="1048765" name="波形 10"/>
            <p:cNvSpPr/>
            <p:nvPr/>
          </p:nvSpPr>
          <p:spPr bwMode="auto">
            <a:xfrm>
              <a:off x="1322660" y="4441676"/>
              <a:ext cx="180020" cy="215758"/>
            </a:xfrm>
            <a:prstGeom prst="wave">
              <a:avLst/>
            </a:prstGeom>
            <a:solidFill>
              <a:srgbClr val="FF0000"/>
            </a:solidFill>
            <a:ln w="9525" cap="flat" cmpd="sng" algn="ctr">
              <a:noFill/>
              <a:prstDash val="solid"/>
              <a:round/>
              <a:headEnd type="none" w="med" len="med"/>
              <a:tailEnd type="none" w="med" len="med"/>
            </a:ln>
            <a:effectLst/>
          </p:spPr>
          <p:txBody>
            <a:bodyPr anchor="ctr"/>
            <a:lstStyle/>
            <a:p>
              <a:pPr algn="ctr" eaLnBrk="0" hangingPunct="0"/>
              <a:endParaRPr lang="zh-CN" altLang="en-US" sz="1400" b="1" kern="0" baseline="-8000" dirty="0">
                <a:solidFill>
                  <a:srgbClr val="7030A0"/>
                </a:solidFill>
                <a:latin typeface="微软雅黑" pitchFamily="34" charset="-122"/>
                <a:ea typeface="微软雅黑" pitchFamily="34" charset="-122"/>
              </a:endParaRPr>
            </a:p>
          </p:txBody>
        </p:sp>
        <p:cxnSp>
          <p:nvCxnSpPr>
            <p:cNvPr id="3145744" name="直接连接符 51"/>
            <p:cNvCxnSpPr>
              <a:cxnSpLocks noChangeShapeType="1"/>
            </p:cNvCxnSpPr>
            <p:nvPr/>
          </p:nvCxnSpPr>
          <p:spPr bwMode="auto">
            <a:xfrm>
              <a:off x="1322660" y="4441676"/>
              <a:ext cx="0" cy="343828"/>
            </a:xfrm>
            <a:prstGeom prst="line">
              <a:avLst/>
            </a:prstGeom>
            <a:noFill/>
            <a:ln w="9525" algn="ctr">
              <a:solidFill>
                <a:srgbClr val="FF0000"/>
              </a:solidFill>
              <a:round/>
              <a:headEnd/>
              <a:tailEnd/>
            </a:ln>
          </p:spPr>
        </p:cxnSp>
      </p:grpSp>
      <p:sp>
        <p:nvSpPr>
          <p:cNvPr id="1048766" name="TextBox 12"/>
          <p:cNvSpPr txBox="1"/>
          <p:nvPr/>
        </p:nvSpPr>
        <p:spPr>
          <a:xfrm>
            <a:off x="7704622" y="2732682"/>
            <a:ext cx="1225549" cy="461665"/>
          </a:xfrm>
          <a:prstGeom prst="rect">
            <a:avLst/>
          </a:prstGeom>
          <a:noFill/>
        </p:spPr>
        <p:txBody>
          <a:bodyPr wrap="square">
            <a:spAutoFit/>
          </a:bodyPr>
          <a:lstStyle/>
          <a:p>
            <a:r>
              <a:rPr lang="en-US" altLang="zh-CN" sz="1200" b="1" kern="0" dirty="0">
                <a:solidFill>
                  <a:srgbClr val="FF0000"/>
                </a:solidFill>
                <a:ea typeface="微软雅黑" pitchFamily="34" charset="-122"/>
              </a:rPr>
              <a:t>2021.12</a:t>
            </a:r>
          </a:p>
          <a:p>
            <a:r>
              <a:rPr lang="en-US" altLang="zh-CN" sz="1200" b="1" kern="0" dirty="0">
                <a:solidFill>
                  <a:srgbClr val="FF0000"/>
                </a:solidFill>
                <a:ea typeface="微软雅黑" pitchFamily="34" charset="-122"/>
              </a:rPr>
              <a:t>NNSA approval</a:t>
            </a:r>
            <a:endParaRPr lang="zh-CN" altLang="en-US" sz="1200" b="1" kern="0" dirty="0">
              <a:solidFill>
                <a:srgbClr val="FF0000"/>
              </a:solidFill>
              <a:ea typeface="微软雅黑" pitchFamily="34" charset="-122"/>
            </a:endParaRPr>
          </a:p>
        </p:txBody>
      </p:sp>
      <p:grpSp>
        <p:nvGrpSpPr>
          <p:cNvPr id="78" name="组合 43"/>
          <p:cNvGrpSpPr/>
          <p:nvPr/>
        </p:nvGrpSpPr>
        <p:grpSpPr bwMode="auto">
          <a:xfrm>
            <a:off x="4561349" y="4246049"/>
            <a:ext cx="239184" cy="313267"/>
            <a:chOff x="1322660" y="4441676"/>
            <a:chExt cx="180020" cy="343828"/>
          </a:xfrm>
        </p:grpSpPr>
        <p:sp>
          <p:nvSpPr>
            <p:cNvPr id="1048767" name="波形 18"/>
            <p:cNvSpPr/>
            <p:nvPr/>
          </p:nvSpPr>
          <p:spPr bwMode="auto">
            <a:xfrm>
              <a:off x="1322660" y="4441676"/>
              <a:ext cx="180020" cy="216055"/>
            </a:xfrm>
            <a:prstGeom prst="wave">
              <a:avLst/>
            </a:prstGeom>
            <a:solidFill>
              <a:srgbClr val="FF0000"/>
            </a:solidFill>
            <a:ln w="9525" cap="flat" cmpd="sng" algn="ctr">
              <a:noFill/>
              <a:prstDash val="solid"/>
              <a:round/>
              <a:headEnd type="none" w="med" len="med"/>
              <a:tailEnd type="none" w="med" len="med"/>
            </a:ln>
            <a:effectLst/>
          </p:spPr>
          <p:txBody>
            <a:bodyPr anchor="ctr"/>
            <a:lstStyle/>
            <a:p>
              <a:pPr algn="ctr" eaLnBrk="0" hangingPunct="0"/>
              <a:endParaRPr lang="zh-CN" altLang="en-US" sz="1200" b="1" kern="0" baseline="-8000" dirty="0">
                <a:solidFill>
                  <a:srgbClr val="7030A0"/>
                </a:solidFill>
                <a:latin typeface="微软雅黑" pitchFamily="34" charset="-122"/>
                <a:ea typeface="微软雅黑" pitchFamily="34" charset="-122"/>
              </a:endParaRPr>
            </a:p>
          </p:txBody>
        </p:sp>
        <p:cxnSp>
          <p:nvCxnSpPr>
            <p:cNvPr id="3145745" name="直接连接符 45"/>
            <p:cNvCxnSpPr>
              <a:cxnSpLocks noChangeShapeType="1"/>
            </p:cNvCxnSpPr>
            <p:nvPr/>
          </p:nvCxnSpPr>
          <p:spPr bwMode="auto">
            <a:xfrm>
              <a:off x="1322660" y="4441676"/>
              <a:ext cx="0" cy="343828"/>
            </a:xfrm>
            <a:prstGeom prst="line">
              <a:avLst/>
            </a:prstGeom>
            <a:noFill/>
            <a:ln w="9525" algn="ctr">
              <a:solidFill>
                <a:srgbClr val="FF0000"/>
              </a:solidFill>
              <a:round/>
              <a:headEnd/>
              <a:tailEnd/>
            </a:ln>
          </p:spPr>
        </p:cxnSp>
      </p:grpSp>
      <p:sp>
        <p:nvSpPr>
          <p:cNvPr id="1048768" name="TextBox 73"/>
          <p:cNvSpPr txBox="1">
            <a:spLocks noChangeArrowheads="1"/>
          </p:cNvSpPr>
          <p:nvPr/>
        </p:nvSpPr>
        <p:spPr bwMode="auto">
          <a:xfrm>
            <a:off x="4045246" y="2637430"/>
            <a:ext cx="1288983" cy="830997"/>
          </a:xfrm>
          <a:prstGeom prst="rect">
            <a:avLst/>
          </a:prstGeom>
          <a:noFill/>
          <a:ln w="9525">
            <a:noFill/>
            <a:miter lim="800000"/>
            <a:headEnd/>
            <a:tailEnd/>
          </a:ln>
        </p:spPr>
        <p:txBody>
          <a:bodyPr wrap="square">
            <a:spAutoFit/>
          </a:bodyPr>
          <a:lstStyle/>
          <a:p>
            <a:r>
              <a:rPr lang="en-US" altLang="zh-CN" sz="1200" b="1" kern="0" dirty="0">
                <a:solidFill>
                  <a:srgbClr val="FF0000"/>
                </a:solidFill>
                <a:ea typeface="微软雅黑" pitchFamily="34" charset="-122"/>
              </a:rPr>
              <a:t>2016.12</a:t>
            </a:r>
          </a:p>
          <a:p>
            <a:r>
              <a:rPr lang="en-US" altLang="zh-CN" sz="1200" b="1" kern="0" dirty="0">
                <a:solidFill>
                  <a:srgbClr val="FF0000"/>
                </a:solidFill>
                <a:ea typeface="微软雅黑" pitchFamily="34" charset="-122"/>
              </a:rPr>
              <a:t>Submit the  license renewal application</a:t>
            </a:r>
          </a:p>
        </p:txBody>
      </p:sp>
      <p:grpSp>
        <p:nvGrpSpPr>
          <p:cNvPr id="79" name="组合 77"/>
          <p:cNvGrpSpPr/>
          <p:nvPr/>
        </p:nvGrpSpPr>
        <p:grpSpPr bwMode="auto">
          <a:xfrm>
            <a:off x="8367023" y="2722040"/>
            <a:ext cx="1202083" cy="1875365"/>
            <a:chOff x="745124" y="1296565"/>
            <a:chExt cx="1045523" cy="1906281"/>
          </a:xfrm>
        </p:grpSpPr>
        <p:cxnSp>
          <p:nvCxnSpPr>
            <p:cNvPr id="3145746" name="直接连接符 124"/>
            <p:cNvCxnSpPr>
              <a:cxnSpLocks/>
            </p:cNvCxnSpPr>
            <p:nvPr/>
          </p:nvCxnSpPr>
          <p:spPr bwMode="auto">
            <a:xfrm flipH="1" flipV="1">
              <a:off x="1466622" y="2879048"/>
              <a:ext cx="324025" cy="323798"/>
            </a:xfrm>
            <a:prstGeom prst="line">
              <a:avLst/>
            </a:prstGeom>
            <a:noFill/>
            <a:ln w="9525" algn="ctr">
              <a:solidFill>
                <a:srgbClr val="0070C0"/>
              </a:solidFill>
              <a:prstDash val="dash"/>
              <a:round/>
              <a:headEnd/>
              <a:tailEnd/>
            </a:ln>
          </p:spPr>
        </p:cxnSp>
        <p:sp>
          <p:nvSpPr>
            <p:cNvPr id="1048769" name="TextBox 22"/>
            <p:cNvSpPr txBox="1"/>
            <p:nvPr/>
          </p:nvSpPr>
          <p:spPr>
            <a:xfrm rot="2700000">
              <a:off x="-90894" y="2132583"/>
              <a:ext cx="1895167" cy="223132"/>
            </a:xfrm>
            <a:prstGeom prst="rect">
              <a:avLst/>
            </a:prstGeom>
            <a:noFill/>
          </p:spPr>
          <p:txBody>
            <a:bodyPr>
              <a:spAutoFit/>
            </a:bodyPr>
            <a:lstStyle/>
            <a:p>
              <a:pPr algn="r"/>
              <a:r>
                <a:rPr lang="zh-CN" altLang="en-US" sz="1067" kern="0" dirty="0">
                  <a:solidFill>
                    <a:srgbClr val="0070C0"/>
                  </a:solidFill>
                  <a:ea typeface="微软雅黑" pitchFamily="34" charset="-122"/>
                </a:rPr>
                <a:t>执行承诺</a:t>
              </a:r>
              <a:endParaRPr lang="en-US" altLang="zh-CN" sz="1067" kern="0" dirty="0">
                <a:solidFill>
                  <a:srgbClr val="0070C0"/>
                </a:solidFill>
                <a:ea typeface="微软雅黑" pitchFamily="34" charset="-122"/>
              </a:endParaRPr>
            </a:p>
          </p:txBody>
        </p:sp>
      </p:grpSp>
      <p:sp>
        <p:nvSpPr>
          <p:cNvPr id="1048770" name="TextBox 23"/>
          <p:cNvSpPr txBox="1"/>
          <p:nvPr/>
        </p:nvSpPr>
        <p:spPr bwMode="auto">
          <a:xfrm>
            <a:off x="4751851" y="5128154"/>
            <a:ext cx="1333508" cy="584968"/>
          </a:xfrm>
          <a:prstGeom prst="rect">
            <a:avLst/>
          </a:prstGeom>
          <a:solidFill>
            <a:sysClr val="window" lastClr="FFFFFF"/>
          </a:solidFill>
          <a:ln w="9525" cap="flat" cmpd="sng" algn="ctr">
            <a:solidFill>
              <a:srgbClr val="0070C0"/>
            </a:solidFill>
            <a:prstDash val="sysDash"/>
          </a:ln>
          <a:effectLst/>
        </p:spPr>
        <p:txBody>
          <a:bodyPr wrap="square">
            <a:spAutoFit/>
          </a:bodyPr>
          <a:lstStyle/>
          <a:p>
            <a:r>
              <a:rPr lang="en-US" altLang="zh-CN" sz="1067" b="1" kern="0" dirty="0">
                <a:solidFill>
                  <a:srgbClr val="0070C0"/>
                </a:solidFill>
                <a:latin typeface="Arial"/>
                <a:ea typeface="微软雅黑" pitchFamily="34" charset="-122"/>
              </a:rPr>
              <a:t>R18</a:t>
            </a:r>
          </a:p>
          <a:p>
            <a:r>
              <a:rPr lang="en-US" altLang="zh-CN" sz="1067" kern="0" dirty="0">
                <a:solidFill>
                  <a:srgbClr val="0070C0"/>
                </a:solidFill>
                <a:latin typeface="Arial"/>
                <a:ea typeface="微软雅黑" pitchFamily="34" charset="-122"/>
              </a:rPr>
              <a:t>2018.4</a:t>
            </a:r>
            <a:r>
              <a:rPr lang="zh-CN" altLang="en-US" sz="1067" kern="0" dirty="0">
                <a:solidFill>
                  <a:srgbClr val="0070C0"/>
                </a:solidFill>
                <a:latin typeface="Arial"/>
                <a:ea typeface="微软雅黑" pitchFamily="34" charset="-122"/>
              </a:rPr>
              <a:t>～</a:t>
            </a:r>
            <a:r>
              <a:rPr lang="en-US" altLang="zh-CN" sz="1067" kern="0" dirty="0">
                <a:solidFill>
                  <a:srgbClr val="0070C0"/>
                </a:solidFill>
                <a:latin typeface="Arial"/>
                <a:ea typeface="微软雅黑" pitchFamily="34" charset="-122"/>
              </a:rPr>
              <a:t>2019.4</a:t>
            </a:r>
          </a:p>
          <a:p>
            <a:r>
              <a:rPr lang="en-US" altLang="zh-CN" sz="1067" kern="0" dirty="0">
                <a:solidFill>
                  <a:srgbClr val="0070C0"/>
                </a:solidFill>
                <a:latin typeface="Arial"/>
                <a:ea typeface="微软雅黑" pitchFamily="34" charset="-122"/>
              </a:rPr>
              <a:t>Modification</a:t>
            </a:r>
          </a:p>
        </p:txBody>
      </p:sp>
      <p:sp>
        <p:nvSpPr>
          <p:cNvPr id="1048771" name="椭圆 26"/>
          <p:cNvSpPr/>
          <p:nvPr/>
        </p:nvSpPr>
        <p:spPr>
          <a:xfrm>
            <a:off x="5513856" y="4531802"/>
            <a:ext cx="1047757" cy="190501"/>
          </a:xfrm>
          <a:prstGeom prst="ellipse">
            <a:avLst/>
          </a:prstGeom>
          <a:noFill/>
          <a:ln w="12700" cap="flat" cmpd="sng" algn="ctr">
            <a:solidFill>
              <a:srgbClr val="C00000"/>
            </a:solidFill>
            <a:prstDash val="sysDash"/>
          </a:ln>
          <a:effectLst/>
        </p:spPr>
        <p:txBody>
          <a:bodyPr anchor="ctr"/>
          <a:lstStyle/>
          <a:p>
            <a:pPr algn="ctr"/>
            <a:endParaRPr lang="zh-CN" altLang="en-US" sz="1400" kern="0">
              <a:solidFill>
                <a:sysClr val="window" lastClr="FFFFFF"/>
              </a:solidFill>
              <a:latin typeface="Arial"/>
              <a:ea typeface="宋体"/>
            </a:endParaRPr>
          </a:p>
        </p:txBody>
      </p:sp>
      <p:sp>
        <p:nvSpPr>
          <p:cNvPr id="1048772" name="TextBox 28"/>
          <p:cNvSpPr txBox="1"/>
          <p:nvPr/>
        </p:nvSpPr>
        <p:spPr>
          <a:xfrm>
            <a:off x="10522291" y="2637430"/>
            <a:ext cx="1225549" cy="830997"/>
          </a:xfrm>
          <a:prstGeom prst="rect">
            <a:avLst/>
          </a:prstGeom>
          <a:noFill/>
        </p:spPr>
        <p:txBody>
          <a:bodyPr wrap="square">
            <a:spAutoFit/>
          </a:bodyPr>
          <a:lstStyle/>
          <a:p>
            <a:r>
              <a:rPr lang="en-US" altLang="zh-CN" sz="1200" b="1" kern="0" dirty="0">
                <a:solidFill>
                  <a:srgbClr val="FF0000"/>
                </a:solidFill>
                <a:ea typeface="微软雅黑" pitchFamily="34" charset="-122"/>
              </a:rPr>
              <a:t>Operation license extension to 2041</a:t>
            </a:r>
            <a:endParaRPr lang="zh-CN" altLang="en-US" sz="1200" b="1" kern="0" dirty="0">
              <a:solidFill>
                <a:srgbClr val="FF0000"/>
              </a:solidFill>
              <a:ea typeface="微软雅黑" pitchFamily="34" charset="-122"/>
            </a:endParaRPr>
          </a:p>
        </p:txBody>
      </p:sp>
      <p:grpSp>
        <p:nvGrpSpPr>
          <p:cNvPr id="80" name="组合 49"/>
          <p:cNvGrpSpPr/>
          <p:nvPr/>
        </p:nvGrpSpPr>
        <p:grpSpPr bwMode="auto">
          <a:xfrm>
            <a:off x="11324147" y="3960298"/>
            <a:ext cx="480483" cy="630767"/>
            <a:chOff x="1322660" y="4441676"/>
            <a:chExt cx="180020" cy="343828"/>
          </a:xfrm>
        </p:grpSpPr>
        <p:sp>
          <p:nvSpPr>
            <p:cNvPr id="1048773" name="波形 29"/>
            <p:cNvSpPr/>
            <p:nvPr/>
          </p:nvSpPr>
          <p:spPr bwMode="auto">
            <a:xfrm>
              <a:off x="1322660" y="4441676"/>
              <a:ext cx="180020" cy="215758"/>
            </a:xfrm>
            <a:prstGeom prst="wave">
              <a:avLst/>
            </a:prstGeom>
            <a:solidFill>
              <a:srgbClr val="FF0000"/>
            </a:solidFill>
            <a:ln w="9525" cap="flat" cmpd="sng" algn="ctr">
              <a:noFill/>
              <a:prstDash val="solid"/>
              <a:round/>
              <a:headEnd type="none" w="med" len="med"/>
              <a:tailEnd type="none" w="med" len="med"/>
            </a:ln>
            <a:effectLst/>
          </p:spPr>
          <p:txBody>
            <a:bodyPr anchor="ctr"/>
            <a:lstStyle/>
            <a:p>
              <a:pPr algn="ctr" eaLnBrk="0" hangingPunct="0"/>
              <a:endParaRPr lang="zh-CN" altLang="en-US" sz="1400" b="1" kern="0" baseline="-8000" dirty="0">
                <a:solidFill>
                  <a:srgbClr val="7030A0"/>
                </a:solidFill>
                <a:latin typeface="微软雅黑" pitchFamily="34" charset="-122"/>
                <a:ea typeface="微软雅黑" pitchFamily="34" charset="-122"/>
              </a:endParaRPr>
            </a:p>
          </p:txBody>
        </p:sp>
        <p:cxnSp>
          <p:nvCxnSpPr>
            <p:cNvPr id="3145747" name="直接连接符 51"/>
            <p:cNvCxnSpPr>
              <a:cxnSpLocks noChangeShapeType="1"/>
            </p:cNvCxnSpPr>
            <p:nvPr/>
          </p:nvCxnSpPr>
          <p:spPr bwMode="auto">
            <a:xfrm>
              <a:off x="1322660" y="4441676"/>
              <a:ext cx="0" cy="343828"/>
            </a:xfrm>
            <a:prstGeom prst="line">
              <a:avLst/>
            </a:prstGeom>
            <a:noFill/>
            <a:ln w="9525" algn="ctr">
              <a:solidFill>
                <a:srgbClr val="FF0000"/>
              </a:solidFill>
              <a:round/>
              <a:headEnd/>
              <a:tailEnd/>
            </a:ln>
          </p:spPr>
        </p:cxnSp>
      </p:grpSp>
      <p:grpSp>
        <p:nvGrpSpPr>
          <p:cNvPr id="81" name="组合 31"/>
          <p:cNvGrpSpPr/>
          <p:nvPr/>
        </p:nvGrpSpPr>
        <p:grpSpPr>
          <a:xfrm>
            <a:off x="213484" y="4547004"/>
            <a:ext cx="11362749" cy="472941"/>
            <a:chOff x="-55894" y="2643188"/>
            <a:chExt cx="8522062" cy="354706"/>
          </a:xfrm>
        </p:grpSpPr>
        <p:grpSp>
          <p:nvGrpSpPr>
            <p:cNvPr id="82" name="组合 32"/>
            <p:cNvGrpSpPr/>
            <p:nvPr/>
          </p:nvGrpSpPr>
          <p:grpSpPr>
            <a:xfrm>
              <a:off x="68513" y="2643188"/>
              <a:ext cx="8289701" cy="154277"/>
              <a:chOff x="68513" y="2643188"/>
              <a:chExt cx="8289701" cy="154277"/>
            </a:xfrm>
          </p:grpSpPr>
          <p:cxnSp>
            <p:nvCxnSpPr>
              <p:cNvPr id="3145748" name="直接连接符 43"/>
              <p:cNvCxnSpPr>
                <a:cxnSpLocks/>
              </p:cNvCxnSpPr>
              <p:nvPr/>
            </p:nvCxnSpPr>
            <p:spPr>
              <a:xfrm>
                <a:off x="5857884" y="2714626"/>
                <a:ext cx="2500330" cy="794"/>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3145749" name="直接连接符 44"/>
              <p:cNvCxnSpPr>
                <a:cxnSpLocks/>
                <a:stCxn id="1048776" idx="6"/>
              </p:cNvCxnSpPr>
              <p:nvPr/>
            </p:nvCxnSpPr>
            <p:spPr>
              <a:xfrm flipV="1">
                <a:off x="2000232" y="2715023"/>
                <a:ext cx="3876682" cy="397"/>
              </a:xfrm>
              <a:prstGeom prst="line">
                <a:avLst/>
              </a:prstGeom>
              <a:ln w="2857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3145750" name="直接连接符 45"/>
              <p:cNvCxnSpPr>
                <a:cxnSpLocks/>
                <a:endCxn id="1048775" idx="2"/>
              </p:cNvCxnSpPr>
              <p:nvPr/>
            </p:nvCxnSpPr>
            <p:spPr>
              <a:xfrm flipV="1">
                <a:off x="229484" y="2715420"/>
                <a:ext cx="984930" cy="10607"/>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048774" name="椭圆 46"/>
              <p:cNvSpPr/>
              <p:nvPr/>
            </p:nvSpPr>
            <p:spPr>
              <a:xfrm>
                <a:off x="68513" y="2654589"/>
                <a:ext cx="142876" cy="142876"/>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48775" name="椭圆 47"/>
              <p:cNvSpPr/>
              <p:nvPr/>
            </p:nvSpPr>
            <p:spPr>
              <a:xfrm>
                <a:off x="1214414" y="2643982"/>
                <a:ext cx="142876" cy="142876"/>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48776" name="椭圆 48"/>
              <p:cNvSpPr/>
              <p:nvPr/>
            </p:nvSpPr>
            <p:spPr>
              <a:xfrm>
                <a:off x="1857356" y="2643982"/>
                <a:ext cx="142876" cy="142876"/>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48777" name="椭圆 49"/>
              <p:cNvSpPr/>
              <p:nvPr/>
            </p:nvSpPr>
            <p:spPr>
              <a:xfrm>
                <a:off x="2500298" y="2643982"/>
                <a:ext cx="142876" cy="142876"/>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48778" name="椭圆 50"/>
              <p:cNvSpPr/>
              <p:nvPr/>
            </p:nvSpPr>
            <p:spPr>
              <a:xfrm>
                <a:off x="3143240" y="2643982"/>
                <a:ext cx="142876" cy="142876"/>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48779" name="椭圆 51"/>
              <p:cNvSpPr/>
              <p:nvPr/>
            </p:nvSpPr>
            <p:spPr>
              <a:xfrm>
                <a:off x="3786182" y="2643982"/>
                <a:ext cx="142876" cy="142876"/>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48780" name="椭圆 52"/>
              <p:cNvSpPr/>
              <p:nvPr/>
            </p:nvSpPr>
            <p:spPr>
              <a:xfrm>
                <a:off x="4429124" y="2643982"/>
                <a:ext cx="142876" cy="142876"/>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48781" name="椭圆 53"/>
              <p:cNvSpPr/>
              <p:nvPr/>
            </p:nvSpPr>
            <p:spPr>
              <a:xfrm>
                <a:off x="5072066" y="2643982"/>
                <a:ext cx="142876" cy="142876"/>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48782" name="椭圆 54"/>
              <p:cNvSpPr/>
              <p:nvPr/>
            </p:nvSpPr>
            <p:spPr>
              <a:xfrm>
                <a:off x="5715008" y="2643982"/>
                <a:ext cx="142876" cy="142082"/>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48783" name="椭圆 55"/>
              <p:cNvSpPr/>
              <p:nvPr/>
            </p:nvSpPr>
            <p:spPr>
              <a:xfrm>
                <a:off x="8215338" y="2643188"/>
                <a:ext cx="142876" cy="142876"/>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048784" name="TextBox 45"/>
            <p:cNvSpPr txBox="1"/>
            <p:nvPr/>
          </p:nvSpPr>
          <p:spPr bwMode="auto">
            <a:xfrm>
              <a:off x="-55894" y="2820970"/>
              <a:ext cx="393706" cy="176924"/>
            </a:xfrm>
            <a:prstGeom prst="rect">
              <a:avLst/>
            </a:prstGeom>
            <a:noFill/>
            <a:ln>
              <a:solidFill>
                <a:srgbClr val="FF6600"/>
              </a:solidFill>
            </a:ln>
          </p:spPr>
          <p:txBody>
            <a:bodyPr wrap="square">
              <a:spAutoFit/>
            </a:bodyPr>
            <a:lstStyle/>
            <a:p>
              <a:pPr algn="ctr"/>
              <a:r>
                <a:rPr lang="en-US" altLang="zh-CN" sz="933" b="1" kern="0" dirty="0">
                  <a:solidFill>
                    <a:sysClr val="windowText" lastClr="000000"/>
                  </a:solidFill>
                  <a:cs typeface="Arial" pitchFamily="34" charset="0"/>
                </a:rPr>
                <a:t>2006</a:t>
              </a:r>
              <a:endParaRPr lang="zh-CN" altLang="en-US" sz="933" b="1" kern="0" dirty="0">
                <a:solidFill>
                  <a:sysClr val="windowText" lastClr="000000"/>
                </a:solidFill>
                <a:cs typeface="Arial" pitchFamily="34" charset="0"/>
              </a:endParaRPr>
            </a:p>
          </p:txBody>
        </p:sp>
        <p:sp>
          <p:nvSpPr>
            <p:cNvPr id="1048785" name="TextBox 46"/>
            <p:cNvSpPr txBox="1"/>
            <p:nvPr/>
          </p:nvSpPr>
          <p:spPr bwMode="auto">
            <a:xfrm>
              <a:off x="1768058" y="2820970"/>
              <a:ext cx="393706" cy="176924"/>
            </a:xfrm>
            <a:prstGeom prst="rect">
              <a:avLst/>
            </a:prstGeom>
            <a:noFill/>
            <a:ln>
              <a:solidFill>
                <a:srgbClr val="FF6600"/>
              </a:solidFill>
            </a:ln>
          </p:spPr>
          <p:txBody>
            <a:bodyPr wrap="square">
              <a:spAutoFit/>
            </a:bodyPr>
            <a:lstStyle/>
            <a:p>
              <a:pPr algn="ctr"/>
              <a:r>
                <a:rPr lang="en-US" altLang="zh-CN" sz="933" b="1" kern="0" dirty="0">
                  <a:solidFill>
                    <a:sysClr val="windowText" lastClr="000000"/>
                  </a:solidFill>
                  <a:cs typeface="Arial" pitchFamily="34" charset="0"/>
                </a:rPr>
                <a:t>2015</a:t>
              </a:r>
              <a:endParaRPr lang="zh-CN" altLang="en-US" sz="933" b="1" kern="0" dirty="0">
                <a:solidFill>
                  <a:sysClr val="windowText" lastClr="000000"/>
                </a:solidFill>
                <a:cs typeface="Arial" pitchFamily="34" charset="0"/>
              </a:endParaRPr>
            </a:p>
          </p:txBody>
        </p:sp>
        <p:sp>
          <p:nvSpPr>
            <p:cNvPr id="1048786" name="TextBox 47"/>
            <p:cNvSpPr txBox="1"/>
            <p:nvPr/>
          </p:nvSpPr>
          <p:spPr bwMode="auto">
            <a:xfrm>
              <a:off x="2402070" y="2820970"/>
              <a:ext cx="393706" cy="176924"/>
            </a:xfrm>
            <a:prstGeom prst="rect">
              <a:avLst/>
            </a:prstGeom>
            <a:noFill/>
            <a:ln>
              <a:solidFill>
                <a:srgbClr val="FF6600"/>
              </a:solidFill>
            </a:ln>
          </p:spPr>
          <p:txBody>
            <a:bodyPr wrap="square">
              <a:spAutoFit/>
            </a:bodyPr>
            <a:lstStyle/>
            <a:p>
              <a:pPr algn="ctr"/>
              <a:r>
                <a:rPr lang="en-US" altLang="zh-CN" sz="933" b="1" kern="0" dirty="0">
                  <a:solidFill>
                    <a:sysClr val="windowText" lastClr="000000"/>
                  </a:solidFill>
                  <a:cs typeface="Arial" pitchFamily="34" charset="0"/>
                </a:rPr>
                <a:t>2016</a:t>
              </a:r>
              <a:endParaRPr lang="zh-CN" altLang="en-US" sz="933" b="1" kern="0" dirty="0">
                <a:solidFill>
                  <a:sysClr val="windowText" lastClr="000000"/>
                </a:solidFill>
                <a:cs typeface="Arial" pitchFamily="34" charset="0"/>
              </a:endParaRPr>
            </a:p>
          </p:txBody>
        </p:sp>
        <p:sp>
          <p:nvSpPr>
            <p:cNvPr id="1048787" name="TextBox 48"/>
            <p:cNvSpPr txBox="1"/>
            <p:nvPr/>
          </p:nvSpPr>
          <p:spPr bwMode="auto">
            <a:xfrm>
              <a:off x="3036082" y="2820970"/>
              <a:ext cx="393706" cy="176924"/>
            </a:xfrm>
            <a:prstGeom prst="rect">
              <a:avLst/>
            </a:prstGeom>
            <a:noFill/>
            <a:ln>
              <a:solidFill>
                <a:srgbClr val="FF6600"/>
              </a:solidFill>
            </a:ln>
          </p:spPr>
          <p:txBody>
            <a:bodyPr wrap="square">
              <a:spAutoFit/>
            </a:bodyPr>
            <a:lstStyle/>
            <a:p>
              <a:pPr algn="ctr"/>
              <a:r>
                <a:rPr lang="en-US" altLang="zh-CN" sz="933" b="1" kern="0" dirty="0">
                  <a:solidFill>
                    <a:sysClr val="windowText" lastClr="000000"/>
                  </a:solidFill>
                  <a:cs typeface="Arial" pitchFamily="34" charset="0"/>
                </a:rPr>
                <a:t>2017</a:t>
              </a:r>
              <a:endParaRPr lang="zh-CN" altLang="en-US" sz="933" b="1" kern="0" dirty="0">
                <a:solidFill>
                  <a:sysClr val="windowText" lastClr="000000"/>
                </a:solidFill>
                <a:cs typeface="Arial" pitchFamily="34" charset="0"/>
              </a:endParaRPr>
            </a:p>
          </p:txBody>
        </p:sp>
        <p:sp>
          <p:nvSpPr>
            <p:cNvPr id="1048788" name="TextBox 49"/>
            <p:cNvSpPr txBox="1"/>
            <p:nvPr/>
          </p:nvSpPr>
          <p:spPr bwMode="auto">
            <a:xfrm>
              <a:off x="3670094" y="2820970"/>
              <a:ext cx="393706" cy="176924"/>
            </a:xfrm>
            <a:prstGeom prst="rect">
              <a:avLst/>
            </a:prstGeom>
            <a:noFill/>
            <a:ln>
              <a:solidFill>
                <a:srgbClr val="FF6600"/>
              </a:solidFill>
            </a:ln>
          </p:spPr>
          <p:txBody>
            <a:bodyPr wrap="square">
              <a:spAutoFit/>
            </a:bodyPr>
            <a:lstStyle/>
            <a:p>
              <a:pPr algn="ctr"/>
              <a:r>
                <a:rPr lang="en-US" altLang="zh-CN" sz="933" b="1" kern="0" dirty="0">
                  <a:solidFill>
                    <a:sysClr val="windowText" lastClr="000000"/>
                  </a:solidFill>
                  <a:cs typeface="Arial" pitchFamily="34" charset="0"/>
                </a:rPr>
                <a:t>2018</a:t>
              </a:r>
              <a:endParaRPr lang="zh-CN" altLang="en-US" sz="933" b="1" kern="0" dirty="0">
                <a:solidFill>
                  <a:sysClr val="windowText" lastClr="000000"/>
                </a:solidFill>
                <a:cs typeface="Arial" pitchFamily="34" charset="0"/>
              </a:endParaRPr>
            </a:p>
          </p:txBody>
        </p:sp>
        <p:sp>
          <p:nvSpPr>
            <p:cNvPr id="1048789" name="TextBox 50"/>
            <p:cNvSpPr txBox="1"/>
            <p:nvPr/>
          </p:nvSpPr>
          <p:spPr bwMode="auto">
            <a:xfrm>
              <a:off x="4304106" y="2820970"/>
              <a:ext cx="393706" cy="176924"/>
            </a:xfrm>
            <a:prstGeom prst="rect">
              <a:avLst/>
            </a:prstGeom>
            <a:noFill/>
            <a:ln>
              <a:solidFill>
                <a:srgbClr val="FF6600"/>
              </a:solidFill>
            </a:ln>
          </p:spPr>
          <p:txBody>
            <a:bodyPr wrap="square">
              <a:spAutoFit/>
            </a:bodyPr>
            <a:lstStyle/>
            <a:p>
              <a:pPr algn="ctr"/>
              <a:r>
                <a:rPr lang="en-US" altLang="zh-CN" sz="933" b="1" kern="0" dirty="0">
                  <a:solidFill>
                    <a:sysClr val="windowText" lastClr="000000"/>
                  </a:solidFill>
                  <a:cs typeface="Arial" pitchFamily="34" charset="0"/>
                </a:rPr>
                <a:t>2019</a:t>
              </a:r>
              <a:endParaRPr lang="zh-CN" altLang="en-US" sz="933" b="1" kern="0" dirty="0">
                <a:solidFill>
                  <a:sysClr val="windowText" lastClr="000000"/>
                </a:solidFill>
                <a:cs typeface="Arial" pitchFamily="34" charset="0"/>
              </a:endParaRPr>
            </a:p>
          </p:txBody>
        </p:sp>
        <p:sp>
          <p:nvSpPr>
            <p:cNvPr id="1048790" name="TextBox 51"/>
            <p:cNvSpPr txBox="1"/>
            <p:nvPr/>
          </p:nvSpPr>
          <p:spPr bwMode="auto">
            <a:xfrm>
              <a:off x="4938118" y="2820970"/>
              <a:ext cx="393706" cy="176924"/>
            </a:xfrm>
            <a:prstGeom prst="rect">
              <a:avLst/>
            </a:prstGeom>
            <a:noFill/>
            <a:ln>
              <a:solidFill>
                <a:srgbClr val="FF6600"/>
              </a:solidFill>
            </a:ln>
          </p:spPr>
          <p:txBody>
            <a:bodyPr wrap="square">
              <a:spAutoFit/>
            </a:bodyPr>
            <a:lstStyle/>
            <a:p>
              <a:pPr algn="ctr"/>
              <a:r>
                <a:rPr lang="en-US" altLang="zh-CN" sz="933" b="1" kern="0" dirty="0">
                  <a:solidFill>
                    <a:sysClr val="windowText" lastClr="000000"/>
                  </a:solidFill>
                  <a:cs typeface="Arial" pitchFamily="34" charset="0"/>
                </a:rPr>
                <a:t>2020</a:t>
              </a:r>
              <a:endParaRPr lang="zh-CN" altLang="en-US" sz="933" b="1" kern="0" dirty="0">
                <a:solidFill>
                  <a:sysClr val="windowText" lastClr="000000"/>
                </a:solidFill>
                <a:cs typeface="Arial" pitchFamily="34" charset="0"/>
              </a:endParaRPr>
            </a:p>
          </p:txBody>
        </p:sp>
        <p:sp>
          <p:nvSpPr>
            <p:cNvPr id="1048791" name="TextBox 52"/>
            <p:cNvSpPr txBox="1"/>
            <p:nvPr/>
          </p:nvSpPr>
          <p:spPr bwMode="auto">
            <a:xfrm>
              <a:off x="5572132" y="2820970"/>
              <a:ext cx="393706" cy="176924"/>
            </a:xfrm>
            <a:prstGeom prst="rect">
              <a:avLst/>
            </a:prstGeom>
            <a:noFill/>
            <a:ln>
              <a:solidFill>
                <a:srgbClr val="FF6600"/>
              </a:solidFill>
            </a:ln>
          </p:spPr>
          <p:txBody>
            <a:bodyPr wrap="square">
              <a:spAutoFit/>
            </a:bodyPr>
            <a:lstStyle/>
            <a:p>
              <a:pPr algn="ctr"/>
              <a:r>
                <a:rPr lang="en-US" altLang="zh-CN" sz="933" b="1" kern="0" dirty="0">
                  <a:solidFill>
                    <a:sysClr val="windowText" lastClr="000000"/>
                  </a:solidFill>
                  <a:cs typeface="Arial" pitchFamily="34" charset="0"/>
                </a:rPr>
                <a:t>2021</a:t>
              </a:r>
              <a:endParaRPr lang="zh-CN" altLang="en-US" sz="933" b="1" kern="0" dirty="0">
                <a:solidFill>
                  <a:sysClr val="windowText" lastClr="000000"/>
                </a:solidFill>
                <a:cs typeface="Arial" pitchFamily="34" charset="0"/>
              </a:endParaRPr>
            </a:p>
          </p:txBody>
        </p:sp>
        <p:sp>
          <p:nvSpPr>
            <p:cNvPr id="1048792" name="TextBox 53"/>
            <p:cNvSpPr txBox="1"/>
            <p:nvPr/>
          </p:nvSpPr>
          <p:spPr bwMode="auto">
            <a:xfrm>
              <a:off x="1134046" y="2820970"/>
              <a:ext cx="393706" cy="176924"/>
            </a:xfrm>
            <a:prstGeom prst="rect">
              <a:avLst/>
            </a:prstGeom>
            <a:noFill/>
            <a:ln>
              <a:solidFill>
                <a:srgbClr val="FF6600"/>
              </a:solidFill>
            </a:ln>
          </p:spPr>
          <p:txBody>
            <a:bodyPr wrap="square">
              <a:spAutoFit/>
            </a:bodyPr>
            <a:lstStyle/>
            <a:p>
              <a:pPr algn="ctr"/>
              <a:r>
                <a:rPr lang="en-US" altLang="zh-CN" sz="933" b="1" kern="0" dirty="0">
                  <a:solidFill>
                    <a:sysClr val="windowText" lastClr="000000"/>
                  </a:solidFill>
                  <a:cs typeface="Arial" pitchFamily="34" charset="0"/>
                </a:rPr>
                <a:t>2014</a:t>
              </a:r>
              <a:endParaRPr lang="zh-CN" altLang="en-US" sz="933" b="1" kern="0" dirty="0">
                <a:solidFill>
                  <a:sysClr val="windowText" lastClr="000000"/>
                </a:solidFill>
                <a:cs typeface="Arial" pitchFamily="34" charset="0"/>
              </a:endParaRPr>
            </a:p>
          </p:txBody>
        </p:sp>
        <p:sp>
          <p:nvSpPr>
            <p:cNvPr id="1048793" name="TextBox 54"/>
            <p:cNvSpPr txBox="1"/>
            <p:nvPr/>
          </p:nvSpPr>
          <p:spPr bwMode="auto">
            <a:xfrm>
              <a:off x="8072462" y="2786064"/>
              <a:ext cx="393706" cy="176924"/>
            </a:xfrm>
            <a:prstGeom prst="rect">
              <a:avLst/>
            </a:prstGeom>
            <a:noFill/>
            <a:ln>
              <a:solidFill>
                <a:srgbClr val="FF6600"/>
              </a:solidFill>
            </a:ln>
          </p:spPr>
          <p:txBody>
            <a:bodyPr wrap="square">
              <a:spAutoFit/>
            </a:bodyPr>
            <a:lstStyle/>
            <a:p>
              <a:pPr algn="ctr"/>
              <a:r>
                <a:rPr lang="en-US" altLang="zh-CN" sz="933" b="1" kern="0" dirty="0">
                  <a:solidFill>
                    <a:sysClr val="windowText" lastClr="000000"/>
                  </a:solidFill>
                  <a:cs typeface="Arial" pitchFamily="34" charset="0"/>
                </a:rPr>
                <a:t>2041</a:t>
              </a:r>
              <a:endParaRPr lang="zh-CN" altLang="en-US" sz="933" b="1" kern="0" dirty="0">
                <a:solidFill>
                  <a:sysClr val="windowText" lastClr="000000"/>
                </a:solidFill>
                <a:cs typeface="Arial" pitchFamily="34" charset="0"/>
              </a:endParaRPr>
            </a:p>
          </p:txBody>
        </p:sp>
      </p:grpSp>
      <p:sp>
        <p:nvSpPr>
          <p:cNvPr id="1048794" name="TextBox 68"/>
          <p:cNvSpPr txBox="1"/>
          <p:nvPr/>
        </p:nvSpPr>
        <p:spPr>
          <a:xfrm>
            <a:off x="2504515" y="3304184"/>
            <a:ext cx="1619261" cy="636200"/>
          </a:xfrm>
          <a:prstGeom prst="rect">
            <a:avLst/>
          </a:prstGeom>
          <a:noFill/>
          <a:ln>
            <a:solidFill>
              <a:schemeClr val="tx2">
                <a:lumMod val="20000"/>
                <a:lumOff val="80000"/>
              </a:schemeClr>
            </a:solidFill>
          </a:ln>
        </p:spPr>
        <p:txBody>
          <a:bodyPr wrap="square" rtlCol="0">
            <a:spAutoFit/>
          </a:bodyPr>
          <a:lstStyle/>
          <a:p>
            <a:r>
              <a:rPr lang="en-US" altLang="zh-CN" sz="1067" b="1" dirty="0">
                <a:solidFill>
                  <a:srgbClr val="0070C0"/>
                </a:solidFill>
                <a:latin typeface="微软雅黑" pitchFamily="34" charset="-122"/>
                <a:ea typeface="微软雅黑" pitchFamily="34" charset="-122"/>
              </a:rPr>
              <a:t>OLE SAFETY ASSESSMENT</a:t>
            </a:r>
          </a:p>
          <a:p>
            <a:r>
              <a:rPr lang="en-US" altLang="zh-CN" sz="1400" b="1" dirty="0">
                <a:solidFill>
                  <a:srgbClr val="0070C0"/>
                </a:solidFill>
                <a:latin typeface="微软雅黑" pitchFamily="34" charset="-122"/>
                <a:ea typeface="微软雅黑" pitchFamily="34" charset="-122"/>
              </a:rPr>
              <a:t>2015-2016</a:t>
            </a:r>
            <a:endParaRPr lang="zh-CN" altLang="en-US" sz="1400" b="1" dirty="0">
              <a:solidFill>
                <a:srgbClr val="0070C0"/>
              </a:solidFill>
              <a:latin typeface="微软雅黑" pitchFamily="34" charset="-122"/>
              <a:ea typeface="微软雅黑" pitchFamily="34" charset="-122"/>
            </a:endParaRPr>
          </a:p>
        </p:txBody>
      </p:sp>
      <p:cxnSp>
        <p:nvCxnSpPr>
          <p:cNvPr id="3145751" name="直接连接符 57"/>
          <p:cNvCxnSpPr>
            <a:cxnSpLocks/>
          </p:cNvCxnSpPr>
          <p:nvPr/>
        </p:nvCxnSpPr>
        <p:spPr>
          <a:xfrm rot="5400000">
            <a:off x="2725464" y="4115003"/>
            <a:ext cx="432000" cy="432000"/>
          </a:xfrm>
          <a:prstGeom prst="line">
            <a:avLst/>
          </a:prstGeom>
          <a:ln>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3145752" name="直接连接符 58"/>
          <p:cNvCxnSpPr>
            <a:cxnSpLocks/>
          </p:cNvCxnSpPr>
          <p:nvPr/>
        </p:nvCxnSpPr>
        <p:spPr>
          <a:xfrm flipH="1">
            <a:off x="3509845" y="4147052"/>
            <a:ext cx="432000" cy="432000"/>
          </a:xfrm>
          <a:prstGeom prst="line">
            <a:avLst/>
          </a:prstGeom>
          <a:ln>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3145753" name="直接连接符 59"/>
          <p:cNvCxnSpPr>
            <a:cxnSpLocks/>
          </p:cNvCxnSpPr>
          <p:nvPr/>
        </p:nvCxnSpPr>
        <p:spPr>
          <a:xfrm flipH="1">
            <a:off x="5037603" y="4627052"/>
            <a:ext cx="480000" cy="480000"/>
          </a:xfrm>
          <a:prstGeom prst="line">
            <a:avLst/>
          </a:prstGeom>
          <a:ln>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3145754" name="直接连接符 60"/>
          <p:cNvCxnSpPr>
            <a:cxnSpLocks/>
          </p:cNvCxnSpPr>
          <p:nvPr/>
        </p:nvCxnSpPr>
        <p:spPr>
          <a:xfrm flipH="1">
            <a:off x="5894859" y="4627052"/>
            <a:ext cx="480000" cy="480000"/>
          </a:xfrm>
          <a:prstGeom prst="line">
            <a:avLst/>
          </a:prstGeom>
          <a:ln>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1048795" name="TextBox 73"/>
          <p:cNvSpPr txBox="1"/>
          <p:nvPr/>
        </p:nvSpPr>
        <p:spPr>
          <a:xfrm>
            <a:off x="5418605" y="2923182"/>
            <a:ext cx="1714512" cy="646331"/>
          </a:xfrm>
          <a:prstGeom prst="rect">
            <a:avLst/>
          </a:prstGeom>
          <a:noFill/>
          <a:ln>
            <a:solidFill>
              <a:schemeClr val="tx2">
                <a:lumMod val="20000"/>
                <a:lumOff val="80000"/>
              </a:schemeClr>
            </a:solidFill>
          </a:ln>
        </p:spPr>
        <p:txBody>
          <a:bodyPr wrap="square" rtlCol="0">
            <a:spAutoFit/>
          </a:bodyPr>
          <a:lstStyle/>
          <a:p>
            <a:endParaRPr lang="en-US" altLang="zh-CN" sz="1200" b="1" dirty="0">
              <a:solidFill>
                <a:srgbClr val="0070C0"/>
              </a:solidFill>
              <a:latin typeface="微软雅黑" pitchFamily="34" charset="-122"/>
              <a:ea typeface="微软雅黑" pitchFamily="34" charset="-122"/>
            </a:endParaRPr>
          </a:p>
          <a:p>
            <a:r>
              <a:rPr lang="en-US" altLang="zh-CN" sz="1200" b="1" dirty="0">
                <a:solidFill>
                  <a:srgbClr val="0070C0"/>
                </a:solidFill>
                <a:latin typeface="微软雅黑" pitchFamily="34" charset="-122"/>
                <a:ea typeface="微软雅黑" pitchFamily="34" charset="-122"/>
              </a:rPr>
              <a:t>NNSA review</a:t>
            </a:r>
          </a:p>
          <a:p>
            <a:r>
              <a:rPr lang="en-US" altLang="zh-CN" sz="1200" b="1" dirty="0">
                <a:solidFill>
                  <a:srgbClr val="0070C0"/>
                </a:solidFill>
                <a:latin typeface="微软雅黑" pitchFamily="34" charset="-122"/>
                <a:ea typeface="微软雅黑" pitchFamily="34" charset="-122"/>
              </a:rPr>
              <a:t>2017-2021.12</a:t>
            </a:r>
            <a:endParaRPr lang="zh-CN" altLang="en-US" sz="1200" b="1" dirty="0">
              <a:solidFill>
                <a:srgbClr val="0070C0"/>
              </a:solidFill>
              <a:latin typeface="微软雅黑" pitchFamily="34" charset="-122"/>
              <a:ea typeface="微软雅黑" pitchFamily="34" charset="-122"/>
            </a:endParaRPr>
          </a:p>
        </p:txBody>
      </p:sp>
      <p:cxnSp>
        <p:nvCxnSpPr>
          <p:cNvPr id="3145755" name="直接连接符 62"/>
          <p:cNvCxnSpPr>
            <a:cxnSpLocks/>
          </p:cNvCxnSpPr>
          <p:nvPr/>
        </p:nvCxnSpPr>
        <p:spPr>
          <a:xfrm flipH="1">
            <a:off x="4656600" y="3865047"/>
            <a:ext cx="666755" cy="665696"/>
          </a:xfrm>
          <a:prstGeom prst="line">
            <a:avLst/>
          </a:prstGeom>
          <a:ln>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3145756" name="直接连接符 63"/>
          <p:cNvCxnSpPr>
            <a:cxnSpLocks/>
          </p:cNvCxnSpPr>
          <p:nvPr/>
        </p:nvCxnSpPr>
        <p:spPr>
          <a:xfrm rot="16200000" flipH="1">
            <a:off x="7227839" y="3865576"/>
            <a:ext cx="666755" cy="665696"/>
          </a:xfrm>
          <a:prstGeom prst="line">
            <a:avLst/>
          </a:prstGeom>
          <a:ln>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1048796" name="TextBox 75"/>
          <p:cNvSpPr txBox="1"/>
          <p:nvPr/>
        </p:nvSpPr>
        <p:spPr>
          <a:xfrm>
            <a:off x="488291" y="3298864"/>
            <a:ext cx="1619261" cy="636200"/>
          </a:xfrm>
          <a:prstGeom prst="rect">
            <a:avLst/>
          </a:prstGeom>
          <a:noFill/>
          <a:ln>
            <a:solidFill>
              <a:schemeClr val="tx2">
                <a:lumMod val="20000"/>
                <a:lumOff val="80000"/>
              </a:schemeClr>
            </a:solidFill>
          </a:ln>
        </p:spPr>
        <p:txBody>
          <a:bodyPr wrap="square" rtlCol="0">
            <a:spAutoFit/>
          </a:bodyPr>
          <a:lstStyle/>
          <a:p>
            <a:r>
              <a:rPr lang="en-US" altLang="zh-CN" sz="1067" b="1" dirty="0">
                <a:solidFill>
                  <a:srgbClr val="0070C0"/>
                </a:solidFill>
                <a:latin typeface="微软雅黑" pitchFamily="34" charset="-122"/>
                <a:ea typeface="微软雅黑" pitchFamily="34" charset="-122"/>
              </a:rPr>
              <a:t>OLE preparation work</a:t>
            </a:r>
          </a:p>
          <a:p>
            <a:r>
              <a:rPr lang="en-US" altLang="zh-CN" sz="1400" b="1" dirty="0">
                <a:solidFill>
                  <a:srgbClr val="0070C0"/>
                </a:solidFill>
                <a:latin typeface="微软雅黑" pitchFamily="34" charset="-122"/>
                <a:ea typeface="微软雅黑" pitchFamily="34" charset="-122"/>
              </a:rPr>
              <a:t>2006-2014</a:t>
            </a:r>
            <a:endParaRPr lang="zh-CN" altLang="en-US" sz="1400" b="1" dirty="0">
              <a:solidFill>
                <a:srgbClr val="0070C0"/>
              </a:solidFill>
              <a:latin typeface="微软雅黑" pitchFamily="34" charset="-122"/>
              <a:ea typeface="微软雅黑" pitchFamily="34" charset="-122"/>
            </a:endParaRPr>
          </a:p>
        </p:txBody>
      </p:sp>
      <p:cxnSp>
        <p:nvCxnSpPr>
          <p:cNvPr id="3145757" name="直接连接符 65"/>
          <p:cNvCxnSpPr>
            <a:cxnSpLocks/>
          </p:cNvCxnSpPr>
          <p:nvPr/>
        </p:nvCxnSpPr>
        <p:spPr>
          <a:xfrm rot="5400000">
            <a:off x="593988" y="4062857"/>
            <a:ext cx="432000" cy="432000"/>
          </a:xfrm>
          <a:prstGeom prst="line">
            <a:avLst/>
          </a:prstGeom>
          <a:ln>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3145758" name="直接连接符 66"/>
          <p:cNvCxnSpPr>
            <a:cxnSpLocks/>
            <a:stCxn id="1048775" idx="6"/>
            <a:endCxn id="1048776" idx="2"/>
          </p:cNvCxnSpPr>
          <p:nvPr/>
        </p:nvCxnSpPr>
        <p:spPr>
          <a:xfrm>
            <a:off x="2097729" y="4643312"/>
            <a:ext cx="666755"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048797" name="TextBox 79"/>
          <p:cNvSpPr txBox="1"/>
          <p:nvPr/>
        </p:nvSpPr>
        <p:spPr>
          <a:xfrm>
            <a:off x="1800071" y="5118034"/>
            <a:ext cx="1370291" cy="646331"/>
          </a:xfrm>
          <a:prstGeom prst="rect">
            <a:avLst/>
          </a:prstGeom>
          <a:noFill/>
          <a:ln>
            <a:solidFill>
              <a:schemeClr val="tx2">
                <a:lumMod val="20000"/>
                <a:lumOff val="80000"/>
              </a:schemeClr>
            </a:solidFill>
          </a:ln>
        </p:spPr>
        <p:txBody>
          <a:bodyPr wrap="square" rtlCol="0">
            <a:spAutoFit/>
          </a:bodyPr>
          <a:lstStyle/>
          <a:p>
            <a:r>
              <a:rPr lang="en-US" altLang="zh-CN" sz="1200" b="1" dirty="0">
                <a:solidFill>
                  <a:srgbClr val="0070C0"/>
                </a:solidFill>
                <a:latin typeface="微软雅黑" pitchFamily="34" charset="-122"/>
                <a:ea typeface="微软雅黑" pitchFamily="34" charset="-122"/>
              </a:rPr>
              <a:t>OLE feasibilities study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87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487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487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66" grpId="0"/>
      <p:bldP spid="1048768" grpId="0"/>
      <p:bldP spid="104877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98" name="平行四边形 3"/>
          <p:cNvSpPr>
            <a:spLocks noChangeArrowheads="1"/>
          </p:cNvSpPr>
          <p:nvPr/>
        </p:nvSpPr>
        <p:spPr bwMode="auto">
          <a:xfrm>
            <a:off x="1054100" y="325967"/>
            <a:ext cx="635000" cy="550333"/>
          </a:xfrm>
          <a:prstGeom prst="parallelogram">
            <a:avLst>
              <a:gd name="adj" fmla="val 37420"/>
            </a:avLst>
          </a:prstGeom>
          <a:solidFill>
            <a:srgbClr val="0094DA"/>
          </a:solidFill>
          <a:ln>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sz="2400" dirty="0">
              <a:solidFill>
                <a:srgbClr val="FFFFFF"/>
              </a:solidFill>
              <a:ea typeface="微软雅黑" panose="020B0503020204020204" pitchFamily="34" charset="-122"/>
              <a:cs typeface="Calibri" panose="020F0502020204030204" pitchFamily="34" charset="0"/>
            </a:endParaRPr>
          </a:p>
        </p:txBody>
      </p:sp>
      <p:sp>
        <p:nvSpPr>
          <p:cNvPr id="1048799" name="平行四边形 4"/>
          <p:cNvSpPr>
            <a:spLocks noChangeArrowheads="1"/>
          </p:cNvSpPr>
          <p:nvPr/>
        </p:nvSpPr>
        <p:spPr bwMode="auto">
          <a:xfrm>
            <a:off x="480484" y="325967"/>
            <a:ext cx="635000" cy="550333"/>
          </a:xfrm>
          <a:prstGeom prst="parallelogram">
            <a:avLst>
              <a:gd name="adj" fmla="val 37420"/>
            </a:avLst>
          </a:prstGeom>
          <a:solidFill>
            <a:srgbClr val="1C4885"/>
          </a:solidFill>
          <a:ln>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sz="2400" dirty="0">
              <a:solidFill>
                <a:srgbClr val="FFFFFF"/>
              </a:solidFill>
              <a:ea typeface="微软雅黑" panose="020B0503020204020204" pitchFamily="34" charset="-122"/>
              <a:cs typeface="Calibri" panose="020F0502020204030204" pitchFamily="34" charset="0"/>
            </a:endParaRPr>
          </a:p>
        </p:txBody>
      </p:sp>
      <p:cxnSp>
        <p:nvCxnSpPr>
          <p:cNvPr id="3145759" name="直接连接符 6"/>
          <p:cNvCxnSpPr>
            <a:cxnSpLocks noChangeShapeType="1"/>
          </p:cNvCxnSpPr>
          <p:nvPr/>
        </p:nvCxnSpPr>
        <p:spPr bwMode="auto">
          <a:xfrm flipV="1">
            <a:off x="1348318" y="841544"/>
            <a:ext cx="6671261" cy="1"/>
          </a:xfrm>
          <a:prstGeom prst="line">
            <a:avLst/>
          </a:prstGeom>
          <a:noFill/>
          <a:ln w="6350">
            <a:solidFill>
              <a:srgbClr val="0094DA"/>
            </a:solidFill>
            <a:round/>
          </a:ln>
        </p:spPr>
      </p:cxnSp>
      <p:sp>
        <p:nvSpPr>
          <p:cNvPr id="1048800" name="文本框 16"/>
          <p:cNvSpPr txBox="1">
            <a:spLocks noChangeArrowheads="1"/>
          </p:cNvSpPr>
          <p:nvPr/>
        </p:nvSpPr>
        <p:spPr bwMode="auto">
          <a:xfrm>
            <a:off x="1689099" y="342900"/>
            <a:ext cx="10359563" cy="502766"/>
          </a:xfrm>
          <a:prstGeom prst="rect">
            <a:avLst/>
          </a:prstGeom>
          <a:noFill/>
          <a:ln>
            <a:noFill/>
          </a:ln>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667" b="1" dirty="0">
                <a:solidFill>
                  <a:srgbClr val="F46D43"/>
                </a:solidFill>
                <a:ea typeface="微软雅黑"/>
                <a:cs typeface="Calibri" panose="020F0502020204030204" pitchFamily="34" charset="0"/>
              </a:rPr>
              <a:t>Main works of OLE project</a:t>
            </a:r>
            <a:endParaRPr lang="zh-CN" altLang="en-US" sz="2133" b="1" dirty="0">
              <a:solidFill>
                <a:srgbClr val="F46D43"/>
              </a:solidFill>
              <a:ea typeface="微软雅黑"/>
              <a:cs typeface="Calibri" panose="020F0502020204030204" pitchFamily="34" charset="0"/>
            </a:endParaRPr>
          </a:p>
        </p:txBody>
      </p:sp>
      <p:sp>
        <p:nvSpPr>
          <p:cNvPr id="1048801" name="灯片编号占位符 1"/>
          <p:cNvSpPr>
            <a:spLocks noGrp="1"/>
          </p:cNvSpPr>
          <p:nvPr>
            <p:ph type="sldNum" sz="quarter" idx="4"/>
          </p:nvPr>
        </p:nvSpPr>
        <p:spPr>
          <a:xfrm>
            <a:off x="9161993" y="6515100"/>
            <a:ext cx="2844800" cy="288032"/>
          </a:xfrm>
        </p:spPr>
        <p:txBody>
          <a:bodyPr/>
          <a:lstStyle/>
          <a:p>
            <a:fld id="{0C913308-F349-4B6D-A68A-DD1791B4A57B}" type="slidenum">
              <a:rPr lang="zh-CN" altLang="en-US" smtClean="0">
                <a:latin typeface="Calibri" panose="020F0502020204030204" pitchFamily="34" charset="0"/>
                <a:cs typeface="Calibri" panose="020F0502020204030204" pitchFamily="34" charset="0"/>
              </a:rPr>
              <a:t>13</a:t>
            </a:fld>
            <a:endParaRPr lang="zh-CN" altLang="en-US" dirty="0">
              <a:latin typeface="Calibri" panose="020F0502020204030204" pitchFamily="34" charset="0"/>
              <a:cs typeface="Calibri" panose="020F0502020204030204" pitchFamily="34" charset="0"/>
            </a:endParaRPr>
          </a:p>
        </p:txBody>
      </p:sp>
      <p:grpSp>
        <p:nvGrpSpPr>
          <p:cNvPr id="84" name="组合 34"/>
          <p:cNvGrpSpPr/>
          <p:nvPr/>
        </p:nvGrpSpPr>
        <p:grpSpPr bwMode="auto">
          <a:xfrm>
            <a:off x="571461" y="1892073"/>
            <a:ext cx="2870880" cy="2426918"/>
            <a:chOff x="1365520" y="2060470"/>
            <a:chExt cx="1647042" cy="901909"/>
          </a:xfrm>
        </p:grpSpPr>
        <p:sp>
          <p:nvSpPr>
            <p:cNvPr id="1048802" name="TextBox 140"/>
            <p:cNvSpPr txBox="1">
              <a:spLocks noChangeArrowheads="1"/>
            </p:cNvSpPr>
            <p:nvPr/>
          </p:nvSpPr>
          <p:spPr bwMode="auto">
            <a:xfrm>
              <a:off x="1365521" y="2060470"/>
              <a:ext cx="404638" cy="308821"/>
            </a:xfrm>
            <a:prstGeom prst="rect">
              <a:avLst/>
            </a:prstGeom>
            <a:noFill/>
            <a:ln w="9525">
              <a:noFill/>
              <a:miter lim="800000"/>
              <a:headEnd/>
              <a:tailEnd/>
            </a:ln>
          </p:spPr>
          <p:txBody>
            <a:bodyPr wrap="square">
              <a:spAutoFit/>
            </a:bodyPr>
            <a:lstStyle/>
            <a:p>
              <a:r>
                <a:rPr lang="en-US" altLang="zh-CN" sz="4800" b="1" i="1" kern="0" dirty="0">
                  <a:solidFill>
                    <a:srgbClr val="FFC000"/>
                  </a:solidFill>
                  <a:latin typeface="微软雅黑" pitchFamily="34" charset="-122"/>
                  <a:ea typeface="微软雅黑" pitchFamily="34" charset="-122"/>
                  <a:cs typeface="Times New Roman" pitchFamily="18" charset="0"/>
                </a:rPr>
                <a:t>A</a:t>
              </a:r>
            </a:p>
          </p:txBody>
        </p:sp>
        <p:sp>
          <p:nvSpPr>
            <p:cNvPr id="1048803" name="矩形 28"/>
            <p:cNvSpPr>
              <a:spLocks noChangeArrowheads="1"/>
            </p:cNvSpPr>
            <p:nvPr/>
          </p:nvSpPr>
          <p:spPr bwMode="auto">
            <a:xfrm>
              <a:off x="1365520" y="2379050"/>
              <a:ext cx="1647042" cy="583329"/>
            </a:xfrm>
            <a:prstGeom prst="rect">
              <a:avLst/>
            </a:prstGeom>
            <a:noFill/>
            <a:ln w="9525">
              <a:noFill/>
              <a:miter lim="800000"/>
              <a:headEnd/>
              <a:tailEnd/>
            </a:ln>
          </p:spPr>
          <p:txBody>
            <a:bodyPr wrap="square">
              <a:spAutoFit/>
            </a:bodyPr>
            <a:lstStyle/>
            <a:p>
              <a:pPr marL="304792" indent="-304792"/>
              <a:r>
                <a:rPr lang="en-GB" sz="1600" b="1" dirty="0"/>
                <a:t>Integrated plant assessment</a:t>
              </a:r>
              <a:endParaRPr lang="en-US" altLang="zh-CN" sz="1600" b="1" dirty="0"/>
            </a:p>
            <a:p>
              <a:pPr marL="304792" indent="-304792">
                <a:buFont typeface="Arial" pitchFamily="34" charset="0"/>
                <a:buAutoNum type="arabicPeriod"/>
              </a:pPr>
              <a:r>
                <a:rPr lang="en-US" altLang="zh-CN" sz="1600" dirty="0">
                  <a:solidFill>
                    <a:srgbClr val="E46C0A"/>
                  </a:solidFill>
                  <a:ea typeface="微软雅黑" pitchFamily="34" charset="-122"/>
                </a:rPr>
                <a:t>Scoping</a:t>
              </a:r>
            </a:p>
            <a:p>
              <a:pPr marL="304792" indent="-304792">
                <a:buFont typeface="Arial" pitchFamily="34" charset="0"/>
                <a:buAutoNum type="arabicPeriod"/>
              </a:pPr>
              <a:r>
                <a:rPr lang="en-US" altLang="zh-CN" sz="1600" dirty="0">
                  <a:solidFill>
                    <a:srgbClr val="E46C0A"/>
                  </a:solidFill>
                  <a:ea typeface="微软雅黑" pitchFamily="34" charset="-122"/>
                </a:rPr>
                <a:t>Screening</a:t>
              </a:r>
              <a:endParaRPr lang="zh-CN" altLang="en-US" sz="1600" dirty="0">
                <a:solidFill>
                  <a:srgbClr val="E46C0A"/>
                </a:solidFill>
                <a:ea typeface="微软雅黑" pitchFamily="34" charset="-122"/>
              </a:endParaRPr>
            </a:p>
            <a:p>
              <a:pPr marL="304792" indent="-304792">
                <a:buFont typeface="Arial" pitchFamily="34" charset="0"/>
                <a:buAutoNum type="arabicPeriod"/>
              </a:pPr>
              <a:r>
                <a:rPr lang="en-US" altLang="zh-CN" sz="1600" dirty="0">
                  <a:solidFill>
                    <a:srgbClr val="E46C0A"/>
                  </a:solidFill>
                  <a:ea typeface="微软雅黑" pitchFamily="34" charset="-122"/>
                </a:rPr>
                <a:t>Evaluation</a:t>
              </a:r>
              <a:r>
                <a:rPr lang="en-US" altLang="zh-CN" sz="1600" dirty="0">
                  <a:solidFill>
                    <a:srgbClr val="FF0000"/>
                  </a:solidFill>
                  <a:ea typeface="微软雅黑" pitchFamily="34" charset="-122"/>
                </a:rPr>
                <a:t> </a:t>
              </a:r>
              <a:r>
                <a:rPr lang="en-US" altLang="zh-CN" sz="1600" dirty="0">
                  <a:solidFill>
                    <a:srgbClr val="E46C0A"/>
                  </a:solidFill>
                  <a:ea typeface="微软雅黑" pitchFamily="34" charset="-122"/>
                </a:rPr>
                <a:t>the aging effects</a:t>
              </a:r>
              <a:endParaRPr lang="zh-CN" altLang="en-US" sz="1600" dirty="0">
                <a:solidFill>
                  <a:srgbClr val="E46C0A"/>
                </a:solidFill>
                <a:ea typeface="微软雅黑" pitchFamily="34" charset="-122"/>
              </a:endParaRPr>
            </a:p>
            <a:p>
              <a:pPr marL="304792" indent="-304792">
                <a:buFont typeface="Arial" pitchFamily="34" charset="0"/>
                <a:buAutoNum type="arabicPeriod"/>
              </a:pPr>
              <a:r>
                <a:rPr lang="en-US" altLang="zh-CN" sz="1600" dirty="0">
                  <a:solidFill>
                    <a:srgbClr val="E46C0A"/>
                  </a:solidFill>
                  <a:ea typeface="微软雅黑" pitchFamily="34" charset="-122"/>
                </a:rPr>
                <a:t>Demonstrate that the effects of aging are managed</a:t>
              </a:r>
              <a:endParaRPr lang="zh-CN" altLang="en-US" sz="1600" dirty="0">
                <a:solidFill>
                  <a:srgbClr val="E46C0A"/>
                </a:solidFill>
                <a:ea typeface="微软雅黑" pitchFamily="34" charset="-122"/>
              </a:endParaRPr>
            </a:p>
          </p:txBody>
        </p:sp>
      </p:grpSp>
      <p:grpSp>
        <p:nvGrpSpPr>
          <p:cNvPr id="85" name="组合 42"/>
          <p:cNvGrpSpPr/>
          <p:nvPr/>
        </p:nvGrpSpPr>
        <p:grpSpPr bwMode="auto">
          <a:xfrm>
            <a:off x="3524232" y="1796824"/>
            <a:ext cx="2571768" cy="3221128"/>
            <a:chOff x="3694038" y="2060470"/>
            <a:chExt cx="1857357" cy="583779"/>
          </a:xfrm>
        </p:grpSpPr>
        <p:sp>
          <p:nvSpPr>
            <p:cNvPr id="1048804" name="TextBox 30"/>
            <p:cNvSpPr txBox="1"/>
            <p:nvPr/>
          </p:nvSpPr>
          <p:spPr>
            <a:xfrm>
              <a:off x="3694038" y="2225901"/>
              <a:ext cx="1857357" cy="418348"/>
            </a:xfrm>
            <a:prstGeom prst="rect">
              <a:avLst/>
            </a:prstGeom>
            <a:noFill/>
          </p:spPr>
          <p:txBody>
            <a:bodyPr wrap="square">
              <a:spAutoFit/>
            </a:bodyPr>
            <a:lstStyle/>
            <a:p>
              <a:pPr marL="304792" indent="-304792"/>
              <a:r>
                <a:rPr lang="nl-NL" sz="1600" b="1" dirty="0"/>
                <a:t>Time Limited Ageing Analyses</a:t>
              </a:r>
              <a:endParaRPr lang="en-US" altLang="zh-CN" sz="1600" kern="0" dirty="0">
                <a:solidFill>
                  <a:srgbClr val="F79646">
                    <a:lumMod val="75000"/>
                  </a:srgbClr>
                </a:solidFill>
                <a:ea typeface="微软雅黑" pitchFamily="34" charset="-122"/>
              </a:endParaRPr>
            </a:p>
            <a:p>
              <a:pPr marL="304792" indent="-304792">
                <a:buFont typeface="+mj-lt"/>
                <a:buAutoNum type="arabicPeriod"/>
              </a:pPr>
              <a:r>
                <a:rPr lang="en-US" altLang="zh-CN" sz="1600" kern="0" dirty="0">
                  <a:solidFill>
                    <a:srgbClr val="F79646">
                      <a:lumMod val="75000"/>
                    </a:srgbClr>
                  </a:solidFill>
                  <a:ea typeface="微软雅黑" pitchFamily="34" charset="-122"/>
                </a:rPr>
                <a:t>Identify generic TLAA issues</a:t>
              </a:r>
            </a:p>
            <a:p>
              <a:pPr marL="304792" indent="-304792">
                <a:buFont typeface="+mj-lt"/>
                <a:buAutoNum type="arabicPeriod"/>
              </a:pPr>
              <a:r>
                <a:rPr lang="en-US" altLang="zh-CN" sz="1600" kern="0" dirty="0">
                  <a:solidFill>
                    <a:srgbClr val="F79646">
                      <a:lumMod val="75000"/>
                    </a:srgbClr>
                  </a:solidFill>
                  <a:ea typeface="微软雅黑" pitchFamily="34" charset="-122"/>
                </a:rPr>
                <a:t>Exemptions</a:t>
              </a:r>
              <a:endParaRPr lang="zh-CN" altLang="en-US" sz="1600" kern="0" dirty="0">
                <a:solidFill>
                  <a:srgbClr val="F79646">
                    <a:lumMod val="75000"/>
                  </a:srgbClr>
                </a:solidFill>
                <a:ea typeface="微软雅黑" pitchFamily="34" charset="-122"/>
              </a:endParaRPr>
            </a:p>
            <a:p>
              <a:pPr marL="304792" indent="-304792">
                <a:buFont typeface="+mj-lt"/>
                <a:buAutoNum type="arabicPeriod"/>
              </a:pPr>
              <a:r>
                <a:rPr lang="en-GB" altLang="zh-CN" sz="1600" kern="0" dirty="0">
                  <a:solidFill>
                    <a:srgbClr val="F79646">
                      <a:lumMod val="75000"/>
                    </a:srgbClr>
                  </a:solidFill>
                  <a:ea typeface="微软雅黑" pitchFamily="34" charset="-122"/>
                </a:rPr>
                <a:t>TLAA review</a:t>
              </a:r>
              <a:endParaRPr lang="zh-CN" altLang="en-US" sz="1600" kern="0" dirty="0">
                <a:solidFill>
                  <a:srgbClr val="F79646">
                    <a:lumMod val="75000"/>
                  </a:srgbClr>
                </a:solidFill>
                <a:ea typeface="微软雅黑" pitchFamily="34" charset="-122"/>
              </a:endParaRPr>
            </a:p>
            <a:p>
              <a:pPr marL="304792" indent="-304792">
                <a:buFont typeface="+mj-lt"/>
                <a:buAutoNum type="arabicPeriod"/>
              </a:pPr>
              <a:r>
                <a:rPr lang="en-US" altLang="zh-CN" sz="1600" kern="0" dirty="0">
                  <a:solidFill>
                    <a:srgbClr val="F79646">
                      <a:lumMod val="75000"/>
                    </a:srgbClr>
                  </a:solidFill>
                  <a:ea typeface="微软雅黑" pitchFamily="34" charset="-122"/>
                </a:rPr>
                <a:t>Identify the exemptions in effect</a:t>
              </a:r>
            </a:p>
            <a:p>
              <a:pPr marL="304792" indent="-304792">
                <a:buFont typeface="+mj-lt"/>
                <a:buAutoNum type="arabicPeriod"/>
              </a:pPr>
              <a:endParaRPr lang="zh-CN" altLang="en-US" sz="1600" kern="0" dirty="0">
                <a:solidFill>
                  <a:srgbClr val="F79646">
                    <a:lumMod val="75000"/>
                  </a:srgbClr>
                </a:solidFill>
                <a:ea typeface="微软雅黑" pitchFamily="34" charset="-122"/>
              </a:endParaRPr>
            </a:p>
          </p:txBody>
        </p:sp>
        <p:sp>
          <p:nvSpPr>
            <p:cNvPr id="1048805" name="TextBox 140"/>
            <p:cNvSpPr txBox="1">
              <a:spLocks noChangeArrowheads="1"/>
            </p:cNvSpPr>
            <p:nvPr/>
          </p:nvSpPr>
          <p:spPr bwMode="auto">
            <a:xfrm>
              <a:off x="3694039" y="2060470"/>
              <a:ext cx="404774" cy="150605"/>
            </a:xfrm>
            <a:prstGeom prst="rect">
              <a:avLst/>
            </a:prstGeom>
            <a:noFill/>
            <a:ln w="9525">
              <a:noFill/>
              <a:miter lim="800000"/>
              <a:headEnd/>
              <a:tailEnd/>
            </a:ln>
          </p:spPr>
          <p:txBody>
            <a:bodyPr wrap="square">
              <a:spAutoFit/>
            </a:bodyPr>
            <a:lstStyle/>
            <a:p>
              <a:r>
                <a:rPr lang="en-US" altLang="zh-CN" sz="4800" b="1" i="1" kern="0" dirty="0">
                  <a:solidFill>
                    <a:srgbClr val="70C618"/>
                  </a:solidFill>
                  <a:latin typeface="微软雅黑" pitchFamily="34" charset="-122"/>
                  <a:ea typeface="微软雅黑" pitchFamily="34" charset="-122"/>
                  <a:cs typeface="Times New Roman" pitchFamily="18" charset="0"/>
                </a:rPr>
                <a:t>B</a:t>
              </a:r>
            </a:p>
          </p:txBody>
        </p:sp>
      </p:grpSp>
      <p:grpSp>
        <p:nvGrpSpPr>
          <p:cNvPr id="86" name="组合 43"/>
          <p:cNvGrpSpPr/>
          <p:nvPr/>
        </p:nvGrpSpPr>
        <p:grpSpPr bwMode="auto">
          <a:xfrm>
            <a:off x="6381752" y="1811811"/>
            <a:ext cx="2571768" cy="2014737"/>
            <a:chOff x="5873286" y="2065091"/>
            <a:chExt cx="1872448" cy="737599"/>
          </a:xfrm>
        </p:grpSpPr>
        <p:sp>
          <p:nvSpPr>
            <p:cNvPr id="1048806" name="TextBox 140"/>
            <p:cNvSpPr txBox="1">
              <a:spLocks noChangeArrowheads="1"/>
            </p:cNvSpPr>
            <p:nvPr/>
          </p:nvSpPr>
          <p:spPr bwMode="auto">
            <a:xfrm>
              <a:off x="5881227" y="2065091"/>
              <a:ext cx="404982" cy="304230"/>
            </a:xfrm>
            <a:prstGeom prst="rect">
              <a:avLst/>
            </a:prstGeom>
            <a:noFill/>
            <a:ln w="9525">
              <a:noFill/>
              <a:miter lim="800000"/>
              <a:headEnd/>
              <a:tailEnd/>
            </a:ln>
          </p:spPr>
          <p:txBody>
            <a:bodyPr>
              <a:spAutoFit/>
            </a:bodyPr>
            <a:lstStyle/>
            <a:p>
              <a:r>
                <a:rPr lang="en-US" altLang="zh-CN" sz="4800" b="1" i="1" dirty="0">
                  <a:solidFill>
                    <a:srgbClr val="4DE0E0"/>
                  </a:solidFill>
                  <a:latin typeface="微软雅黑" pitchFamily="34" charset="-122"/>
                  <a:ea typeface="微软雅黑" pitchFamily="34" charset="-122"/>
                  <a:cs typeface="Times New Roman" pitchFamily="18" charset="0"/>
                </a:rPr>
                <a:t>C</a:t>
              </a:r>
            </a:p>
          </p:txBody>
        </p:sp>
        <p:sp>
          <p:nvSpPr>
            <p:cNvPr id="1048807" name="TextBox 140"/>
            <p:cNvSpPr txBox="1">
              <a:spLocks noChangeArrowheads="1"/>
            </p:cNvSpPr>
            <p:nvPr/>
          </p:nvSpPr>
          <p:spPr bwMode="auto">
            <a:xfrm>
              <a:off x="5873286" y="2408318"/>
              <a:ext cx="1872448" cy="394372"/>
            </a:xfrm>
            <a:prstGeom prst="rect">
              <a:avLst/>
            </a:prstGeom>
            <a:noFill/>
            <a:ln w="9525">
              <a:noFill/>
              <a:miter lim="800000"/>
              <a:headEnd/>
              <a:tailEnd/>
            </a:ln>
          </p:spPr>
          <p:txBody>
            <a:bodyPr wrap="square">
              <a:spAutoFit/>
            </a:bodyPr>
            <a:lstStyle/>
            <a:p>
              <a:pPr marL="380990" indent="-380990">
                <a:buFont typeface="Arial" pitchFamily="34" charset="0"/>
                <a:buChar char="•"/>
              </a:pPr>
              <a:r>
                <a:rPr lang="hu-HU" altLang="zh-CN" sz="1600" b="1" dirty="0">
                  <a:solidFill>
                    <a:srgbClr val="000000"/>
                  </a:solidFill>
                  <a:ea typeface="MS PGothic" pitchFamily="34" charset="-128"/>
                </a:rPr>
                <a:t>FSAR update</a:t>
              </a:r>
              <a:endParaRPr lang="en-US" altLang="zh-CN" sz="1600" b="1" dirty="0">
                <a:solidFill>
                  <a:srgbClr val="000000"/>
                </a:solidFill>
                <a:ea typeface="MS PGothic" pitchFamily="34" charset="-128"/>
              </a:endParaRPr>
            </a:p>
            <a:p>
              <a:pPr marL="304792" indent="-304792">
                <a:buFont typeface="+mj-lt"/>
                <a:buAutoNum type="arabicPeriod"/>
              </a:pPr>
              <a:r>
                <a:rPr lang="en-US" altLang="zh-CN" sz="1600" kern="0" dirty="0">
                  <a:solidFill>
                    <a:srgbClr val="F79646">
                      <a:lumMod val="75000"/>
                    </a:srgbClr>
                  </a:solidFill>
                  <a:ea typeface="微软雅黑" pitchFamily="34" charset="-122"/>
                </a:rPr>
                <a:t>FSAR supplement</a:t>
              </a:r>
            </a:p>
            <a:p>
              <a:pPr marL="304792" indent="-304792">
                <a:buFont typeface="+mj-lt"/>
                <a:buAutoNum type="arabicPeriod"/>
              </a:pPr>
              <a:r>
                <a:rPr lang="en-US" altLang="zh-CN" sz="1600" kern="0" dirty="0">
                  <a:solidFill>
                    <a:srgbClr val="F79646">
                      <a:lumMod val="75000"/>
                    </a:srgbClr>
                  </a:solidFill>
                  <a:ea typeface="微软雅黑" pitchFamily="34" charset="-122"/>
                </a:rPr>
                <a:t>Technical Specification changes</a:t>
              </a:r>
            </a:p>
          </p:txBody>
        </p:sp>
      </p:grpSp>
      <p:cxnSp>
        <p:nvCxnSpPr>
          <p:cNvPr id="3145760" name="直接连接符 42"/>
          <p:cNvCxnSpPr>
            <a:cxnSpLocks noChangeShapeType="1"/>
          </p:cNvCxnSpPr>
          <p:nvPr/>
        </p:nvCxnSpPr>
        <p:spPr bwMode="auto">
          <a:xfrm>
            <a:off x="2059518" y="5914641"/>
            <a:ext cx="8113183" cy="0"/>
          </a:xfrm>
          <a:prstGeom prst="line">
            <a:avLst/>
          </a:prstGeom>
          <a:noFill/>
          <a:ln w="38100" algn="ctr">
            <a:solidFill>
              <a:srgbClr val="BE4B48"/>
            </a:solidFill>
            <a:round/>
            <a:headEnd/>
            <a:tailEnd/>
          </a:ln>
        </p:spPr>
      </p:cxnSp>
      <p:grpSp>
        <p:nvGrpSpPr>
          <p:cNvPr id="87" name="组合 43"/>
          <p:cNvGrpSpPr/>
          <p:nvPr/>
        </p:nvGrpSpPr>
        <p:grpSpPr bwMode="auto">
          <a:xfrm>
            <a:off x="9334523" y="1796816"/>
            <a:ext cx="2571768" cy="1195811"/>
            <a:chOff x="5873286" y="2065091"/>
            <a:chExt cx="1872448" cy="437789"/>
          </a:xfrm>
        </p:grpSpPr>
        <p:sp>
          <p:nvSpPr>
            <p:cNvPr id="1048808" name="TextBox 140"/>
            <p:cNvSpPr txBox="1">
              <a:spLocks noChangeArrowheads="1"/>
            </p:cNvSpPr>
            <p:nvPr/>
          </p:nvSpPr>
          <p:spPr bwMode="auto">
            <a:xfrm>
              <a:off x="5881227" y="2065091"/>
              <a:ext cx="404982" cy="304230"/>
            </a:xfrm>
            <a:prstGeom prst="rect">
              <a:avLst/>
            </a:prstGeom>
            <a:noFill/>
            <a:ln w="9525">
              <a:noFill/>
              <a:miter lim="800000"/>
              <a:headEnd/>
              <a:tailEnd/>
            </a:ln>
          </p:spPr>
          <p:txBody>
            <a:bodyPr>
              <a:spAutoFit/>
            </a:bodyPr>
            <a:lstStyle/>
            <a:p>
              <a:r>
                <a:rPr lang="en-US" altLang="zh-CN" sz="4800" b="1" i="1" dirty="0">
                  <a:solidFill>
                    <a:srgbClr val="0070C0"/>
                  </a:solidFill>
                  <a:latin typeface="微软雅黑" pitchFamily="34" charset="-122"/>
                  <a:ea typeface="微软雅黑" pitchFamily="34" charset="-122"/>
                  <a:cs typeface="Times New Roman" pitchFamily="18" charset="0"/>
                </a:rPr>
                <a:t>D</a:t>
              </a:r>
            </a:p>
          </p:txBody>
        </p:sp>
        <p:sp>
          <p:nvSpPr>
            <p:cNvPr id="1048809" name="TextBox 140"/>
            <p:cNvSpPr txBox="1">
              <a:spLocks noChangeArrowheads="1"/>
            </p:cNvSpPr>
            <p:nvPr/>
          </p:nvSpPr>
          <p:spPr bwMode="auto">
            <a:xfrm>
              <a:off x="5873286" y="2378935"/>
              <a:ext cx="1872448" cy="123945"/>
            </a:xfrm>
            <a:prstGeom prst="rect">
              <a:avLst/>
            </a:prstGeom>
            <a:noFill/>
            <a:ln w="9525">
              <a:noFill/>
              <a:miter lim="800000"/>
              <a:headEnd/>
              <a:tailEnd/>
            </a:ln>
          </p:spPr>
          <p:txBody>
            <a:bodyPr wrap="square">
              <a:spAutoFit/>
            </a:bodyPr>
            <a:lstStyle/>
            <a:p>
              <a:pPr marL="380990" indent="-380990">
                <a:buFont typeface="Arial" pitchFamily="34" charset="0"/>
                <a:buChar char="•"/>
              </a:pPr>
              <a:r>
                <a:rPr lang="en-US" altLang="zh-CN" sz="1600" b="1" dirty="0">
                  <a:solidFill>
                    <a:srgbClr val="000000"/>
                  </a:solidFill>
                  <a:ea typeface="MS PGothic" pitchFamily="34" charset="-128"/>
                </a:rPr>
                <a:t>Environmental Report</a:t>
              </a:r>
            </a:p>
          </p:txBody>
        </p:sp>
      </p:grpSp>
      <p:sp>
        <p:nvSpPr>
          <p:cNvPr id="1048810" name="矩形 28"/>
          <p:cNvSpPr/>
          <p:nvPr/>
        </p:nvSpPr>
        <p:spPr>
          <a:xfrm>
            <a:off x="4857742" y="5416349"/>
            <a:ext cx="1821461" cy="461665"/>
          </a:xfrm>
          <a:prstGeom prst="rect">
            <a:avLst/>
          </a:prstGeom>
        </p:spPr>
        <p:txBody>
          <a:bodyPr wrap="none">
            <a:spAutoFit/>
          </a:bodyPr>
          <a:lstStyle/>
          <a:p>
            <a:pPr marL="380990" indent="-380990"/>
            <a:r>
              <a:rPr lang="en-US" altLang="zh-CN" sz="2400" b="1" dirty="0">
                <a:solidFill>
                  <a:srgbClr val="000000"/>
                </a:solidFill>
                <a:ea typeface="MS PGothic" pitchFamily="34" charset="-128"/>
              </a:rPr>
              <a:t>Modification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42" name="平行四边形 3"/>
          <p:cNvSpPr>
            <a:spLocks noChangeArrowheads="1"/>
          </p:cNvSpPr>
          <p:nvPr/>
        </p:nvSpPr>
        <p:spPr bwMode="auto">
          <a:xfrm>
            <a:off x="1054100" y="325967"/>
            <a:ext cx="635000" cy="550333"/>
          </a:xfrm>
          <a:prstGeom prst="parallelogram">
            <a:avLst>
              <a:gd name="adj" fmla="val 37420"/>
            </a:avLst>
          </a:prstGeom>
          <a:solidFill>
            <a:srgbClr val="0094DA"/>
          </a:solidFill>
          <a:ln>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sz="2400" dirty="0">
              <a:solidFill>
                <a:srgbClr val="FFFFFF"/>
              </a:solidFill>
              <a:ea typeface="微软雅黑" panose="020B0503020204020204" pitchFamily="34" charset="-122"/>
              <a:cs typeface="Calibri" panose="020F0502020204030204" pitchFamily="34" charset="0"/>
            </a:endParaRPr>
          </a:p>
        </p:txBody>
      </p:sp>
      <p:sp>
        <p:nvSpPr>
          <p:cNvPr id="1048843" name="平行四边形 4"/>
          <p:cNvSpPr>
            <a:spLocks noChangeArrowheads="1"/>
          </p:cNvSpPr>
          <p:nvPr/>
        </p:nvSpPr>
        <p:spPr bwMode="auto">
          <a:xfrm>
            <a:off x="480484" y="325967"/>
            <a:ext cx="635000" cy="550333"/>
          </a:xfrm>
          <a:prstGeom prst="parallelogram">
            <a:avLst>
              <a:gd name="adj" fmla="val 37420"/>
            </a:avLst>
          </a:prstGeom>
          <a:solidFill>
            <a:srgbClr val="1C4885"/>
          </a:solidFill>
          <a:ln>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sz="2400" dirty="0">
              <a:solidFill>
                <a:srgbClr val="FFFFFF"/>
              </a:solidFill>
              <a:ea typeface="微软雅黑" panose="020B0503020204020204" pitchFamily="34" charset="-122"/>
              <a:cs typeface="Calibri" panose="020F0502020204030204" pitchFamily="34" charset="0"/>
            </a:endParaRPr>
          </a:p>
        </p:txBody>
      </p:sp>
      <p:cxnSp>
        <p:nvCxnSpPr>
          <p:cNvPr id="3145765" name="直接连接符 6"/>
          <p:cNvCxnSpPr>
            <a:cxnSpLocks noChangeShapeType="1"/>
          </p:cNvCxnSpPr>
          <p:nvPr/>
        </p:nvCxnSpPr>
        <p:spPr bwMode="auto">
          <a:xfrm flipV="1">
            <a:off x="1348318" y="841544"/>
            <a:ext cx="6671261" cy="1"/>
          </a:xfrm>
          <a:prstGeom prst="line">
            <a:avLst/>
          </a:prstGeom>
          <a:noFill/>
          <a:ln w="6350">
            <a:solidFill>
              <a:srgbClr val="0094DA"/>
            </a:solidFill>
            <a:round/>
          </a:ln>
        </p:spPr>
      </p:cxnSp>
      <p:sp>
        <p:nvSpPr>
          <p:cNvPr id="1048844" name="文本框 16"/>
          <p:cNvSpPr txBox="1">
            <a:spLocks noChangeArrowheads="1"/>
          </p:cNvSpPr>
          <p:nvPr/>
        </p:nvSpPr>
        <p:spPr bwMode="auto">
          <a:xfrm>
            <a:off x="1689099" y="342900"/>
            <a:ext cx="8151317" cy="502766"/>
          </a:xfrm>
          <a:prstGeom prst="rect">
            <a:avLst/>
          </a:prstGeom>
          <a:noFill/>
          <a:ln>
            <a:noFill/>
          </a:ln>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667" b="1" dirty="0">
                <a:solidFill>
                  <a:srgbClr val="F46D43"/>
                </a:solidFill>
                <a:ea typeface="微软雅黑" panose="020B0503020204020204" pitchFamily="34" charset="-122"/>
                <a:cs typeface="Calibri" panose="020F0502020204030204" pitchFamily="34" charset="0"/>
              </a:rPr>
              <a:t>Major Modification</a:t>
            </a:r>
            <a:endParaRPr lang="zh-CN" altLang="en-US" sz="2133" b="1" dirty="0">
              <a:solidFill>
                <a:srgbClr val="F46D43"/>
              </a:solidFill>
              <a:ea typeface="微软雅黑" panose="020B0503020204020204" pitchFamily="34" charset="-122"/>
              <a:cs typeface="Calibri" panose="020F0502020204030204" pitchFamily="34" charset="0"/>
            </a:endParaRPr>
          </a:p>
        </p:txBody>
      </p:sp>
      <p:sp>
        <p:nvSpPr>
          <p:cNvPr id="1048845" name="灯片编号占位符 1"/>
          <p:cNvSpPr>
            <a:spLocks noGrp="1"/>
          </p:cNvSpPr>
          <p:nvPr>
            <p:ph type="sldNum" sz="quarter" idx="4"/>
          </p:nvPr>
        </p:nvSpPr>
        <p:spPr>
          <a:xfrm>
            <a:off x="9176431" y="6506426"/>
            <a:ext cx="2844800" cy="288032"/>
          </a:xfrm>
        </p:spPr>
        <p:txBody>
          <a:bodyPr/>
          <a:lstStyle/>
          <a:p>
            <a:fld id="{0C913308-F349-4B6D-A68A-DD1791B4A57B}" type="slidenum">
              <a:rPr lang="zh-CN" altLang="en-US" smtClean="0">
                <a:latin typeface="Calibri" panose="020F0502020204030204" pitchFamily="34" charset="0"/>
                <a:cs typeface="Calibri" panose="020F0502020204030204" pitchFamily="34" charset="0"/>
              </a:rPr>
              <a:t>14</a:t>
            </a:fld>
            <a:endParaRPr lang="zh-CN" altLang="en-US" dirty="0">
              <a:latin typeface="Calibri" panose="020F0502020204030204" pitchFamily="34" charset="0"/>
              <a:cs typeface="Calibri" panose="020F0502020204030204" pitchFamily="34" charset="0"/>
            </a:endParaRPr>
          </a:p>
        </p:txBody>
      </p:sp>
      <p:pic>
        <p:nvPicPr>
          <p:cNvPr id="2097193" name="图片 1"/>
          <p:cNvPicPr>
            <a:picLocks noChangeAspect="1"/>
          </p:cNvPicPr>
          <p:nvPr/>
        </p:nvPicPr>
        <p:blipFill>
          <a:blip r:embed="rId2"/>
          <a:stretch>
            <a:fillRect/>
          </a:stretch>
        </p:blipFill>
        <p:spPr>
          <a:xfrm>
            <a:off x="3503713" y="2371679"/>
            <a:ext cx="4855980" cy="2496277"/>
          </a:xfrm>
          <a:prstGeom prst="rect">
            <a:avLst/>
          </a:prstGeom>
        </p:spPr>
      </p:pic>
      <p:sp>
        <p:nvSpPr>
          <p:cNvPr id="1048846" name="文本框 3"/>
          <p:cNvSpPr txBox="1"/>
          <p:nvPr/>
        </p:nvSpPr>
        <p:spPr>
          <a:xfrm>
            <a:off x="239349" y="2000440"/>
            <a:ext cx="2880320" cy="830997"/>
          </a:xfrm>
          <a:prstGeom prst="rect">
            <a:avLst/>
          </a:prstGeom>
          <a:noFill/>
          <a:ln w="12700">
            <a:solidFill>
              <a:srgbClr val="C00000"/>
            </a:solidFill>
          </a:ln>
        </p:spPr>
        <p:txBody>
          <a:bodyPr wrap="square" rtlCol="0">
            <a:spAutoFit/>
          </a:bodyPr>
          <a:lstStyle/>
          <a:p>
            <a:pPr algn="ctr"/>
            <a:r>
              <a:rPr lang="en-US" altLang="zh-CN" sz="2400" dirty="0" smtClean="0">
                <a:solidFill>
                  <a:srgbClr val="0070C0"/>
                </a:solidFill>
                <a:latin typeface="Calibri" panose="020F0502020204030204" pitchFamily="34" charset="0"/>
                <a:ea typeface="微软雅黑" panose="020B0503020204020204" pitchFamily="34" charset="-122"/>
                <a:cs typeface="Calibri" panose="020F0502020204030204" pitchFamily="34" charset="0"/>
              </a:rPr>
              <a:t>Main </a:t>
            </a:r>
            <a:r>
              <a:rPr lang="en-US" altLang="zh-CN" sz="2400" dirty="0">
                <a:solidFill>
                  <a:srgbClr val="0070C0"/>
                </a:solidFill>
                <a:latin typeface="Calibri" panose="020F0502020204030204" pitchFamily="34" charset="0"/>
                <a:ea typeface="微软雅黑" panose="020B0503020204020204" pitchFamily="34" charset="-122"/>
                <a:cs typeface="Calibri" panose="020F0502020204030204" pitchFamily="34" charset="0"/>
              </a:rPr>
              <a:t>control room I&amp;C modernization </a:t>
            </a:r>
            <a:endParaRPr lang="zh-CN" altLang="en-US" sz="2400" dirty="0">
              <a:solidFill>
                <a:srgbClr val="0070C0"/>
              </a:solidFill>
              <a:latin typeface="Calibri" panose="020F0502020204030204" pitchFamily="34" charset="0"/>
              <a:ea typeface="微软雅黑" panose="020B0503020204020204" pitchFamily="34" charset="-122"/>
              <a:cs typeface="Calibri" panose="020F0502020204030204" pitchFamily="34" charset="0"/>
            </a:endParaRPr>
          </a:p>
        </p:txBody>
      </p:sp>
      <p:cxnSp>
        <p:nvCxnSpPr>
          <p:cNvPr id="3145766" name="直接箭头连接符 5"/>
          <p:cNvCxnSpPr>
            <a:cxnSpLocks/>
            <a:stCxn id="1048846" idx="2"/>
            <a:endCxn id="2097194" idx="0"/>
          </p:cNvCxnSpPr>
          <p:nvPr/>
        </p:nvCxnSpPr>
        <p:spPr>
          <a:xfrm>
            <a:off x="1679509" y="3200769"/>
            <a:ext cx="9590" cy="708284"/>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48847" name="文本框 6"/>
          <p:cNvSpPr txBox="1"/>
          <p:nvPr/>
        </p:nvSpPr>
        <p:spPr>
          <a:xfrm>
            <a:off x="3307182" y="1161609"/>
            <a:ext cx="4702609" cy="461665"/>
          </a:xfrm>
          <a:prstGeom prst="rect">
            <a:avLst/>
          </a:prstGeom>
          <a:noFill/>
          <a:ln w="12700">
            <a:solidFill>
              <a:srgbClr val="C00000"/>
            </a:solidFill>
          </a:ln>
        </p:spPr>
        <p:txBody>
          <a:bodyPr wrap="square" rtlCol="0">
            <a:spAutoFit/>
          </a:bodyPr>
          <a:lstStyle/>
          <a:p>
            <a:pPr algn="ctr"/>
            <a:r>
              <a:rPr lang="en-US" altLang="zh-CN" sz="2400" dirty="0" smtClean="0">
                <a:solidFill>
                  <a:srgbClr val="0070C0"/>
                </a:solidFill>
                <a:latin typeface="Calibri" panose="020F0502020204030204" pitchFamily="34" charset="0"/>
                <a:ea typeface="微软雅黑" panose="020B0503020204020204" pitchFamily="34" charset="-122"/>
                <a:cs typeface="Calibri" panose="020F0502020204030204" pitchFamily="34" charset="0"/>
              </a:rPr>
              <a:t>Overlay </a:t>
            </a:r>
            <a:r>
              <a:rPr lang="en-US" altLang="zh-CN" sz="2400" dirty="0">
                <a:solidFill>
                  <a:srgbClr val="0070C0"/>
                </a:solidFill>
                <a:latin typeface="Calibri" panose="020F0502020204030204" pitchFamily="34" charset="0"/>
                <a:ea typeface="微软雅黑" panose="020B0503020204020204" pitchFamily="34" charset="-122"/>
                <a:cs typeface="Calibri" panose="020F0502020204030204" pitchFamily="34" charset="0"/>
              </a:rPr>
              <a:t>of pressurizer nozzle welds  </a:t>
            </a:r>
            <a:endParaRPr lang="zh-CN" altLang="en-US" sz="2400" dirty="0">
              <a:solidFill>
                <a:srgbClr val="0070C0"/>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1048848" name="文本框 62"/>
          <p:cNvSpPr txBox="1"/>
          <p:nvPr/>
        </p:nvSpPr>
        <p:spPr>
          <a:xfrm>
            <a:off x="8009791" y="3385931"/>
            <a:ext cx="3741051" cy="461665"/>
          </a:xfrm>
          <a:prstGeom prst="rect">
            <a:avLst/>
          </a:prstGeom>
          <a:noFill/>
          <a:ln w="12700">
            <a:solidFill>
              <a:srgbClr val="C00000"/>
            </a:solidFill>
          </a:ln>
        </p:spPr>
        <p:txBody>
          <a:bodyPr wrap="square" rtlCol="0">
            <a:spAutoFit/>
          </a:bodyPr>
          <a:lstStyle/>
          <a:p>
            <a:pPr algn="ctr"/>
            <a:r>
              <a:rPr lang="en-US" altLang="zh-CN" sz="2400" dirty="0" smtClean="0">
                <a:solidFill>
                  <a:srgbClr val="0070C0"/>
                </a:solidFill>
                <a:latin typeface="Calibri" panose="020F0502020204030204" pitchFamily="34" charset="0"/>
                <a:ea typeface="微软雅黑" panose="020B0503020204020204" pitchFamily="34" charset="-122"/>
                <a:cs typeface="Calibri" panose="020F0502020204030204" pitchFamily="34" charset="0"/>
              </a:rPr>
              <a:t>Renovation </a:t>
            </a:r>
            <a:r>
              <a:rPr lang="en-US" altLang="zh-CN" sz="2400" dirty="0">
                <a:solidFill>
                  <a:srgbClr val="0070C0"/>
                </a:solidFill>
                <a:latin typeface="Calibri" panose="020F0502020204030204" pitchFamily="34" charset="0"/>
                <a:ea typeface="微软雅黑" panose="020B0503020204020204" pitchFamily="34" charset="-122"/>
                <a:cs typeface="Calibri" panose="020F0502020204030204" pitchFamily="34" charset="0"/>
              </a:rPr>
              <a:t>of Main Turbine</a:t>
            </a:r>
            <a:endParaRPr lang="zh-CN" altLang="en-US" sz="2400" dirty="0">
              <a:solidFill>
                <a:srgbClr val="0070C0"/>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2097194" name="Picture 4"/>
          <p:cNvPicPr>
            <a:picLocks noChangeAspect="1" noChangeArrowheads="1"/>
          </p:cNvPicPr>
          <p:nvPr/>
        </p:nvPicPr>
        <p:blipFill>
          <a:blip r:embed="rId3" cstate="print"/>
          <a:srcRect/>
          <a:stretch>
            <a:fillRect/>
          </a:stretch>
        </p:blipFill>
        <p:spPr bwMode="auto">
          <a:xfrm>
            <a:off x="857006" y="3909053"/>
            <a:ext cx="1664185" cy="1248139"/>
          </a:xfrm>
          <a:prstGeom prst="rect">
            <a:avLst/>
          </a:prstGeom>
          <a:ln>
            <a:noFill/>
          </a:ln>
          <a:effectLst>
            <a:outerShdw blurRad="292100" dist="139700" dir="2700000" algn="tl" rotWithShape="0">
              <a:srgbClr val="333333">
                <a:alpha val="65000"/>
              </a:srgbClr>
            </a:outerShdw>
          </a:effectLst>
        </p:spPr>
      </p:pic>
      <p:pic>
        <p:nvPicPr>
          <p:cNvPr id="2097195" name="图片 64" descr="屏幕剪辑"/>
          <p:cNvPicPr>
            <a:picLocks noChangeAspect="1"/>
          </p:cNvPicPr>
          <p:nvPr/>
        </p:nvPicPr>
        <p:blipFill>
          <a:blip r:embed="rId4"/>
          <a:stretch>
            <a:fillRect/>
          </a:stretch>
        </p:blipFill>
        <p:spPr>
          <a:xfrm>
            <a:off x="8019579" y="4360099"/>
            <a:ext cx="3741053" cy="2003156"/>
          </a:xfrm>
          <a:prstGeom prst="rect">
            <a:avLst/>
          </a:prstGeom>
          <a:ln>
            <a:solidFill>
              <a:srgbClr val="C00000"/>
            </a:solidFill>
          </a:ln>
          <a:effectLst>
            <a:outerShdw blurRad="292100" dist="139700" dir="2700000" algn="tl" rotWithShape="0">
              <a:srgbClr val="333333">
                <a:alpha val="65000"/>
              </a:srgbClr>
            </a:outerShdw>
          </a:effectLst>
        </p:spPr>
      </p:pic>
      <p:pic>
        <p:nvPicPr>
          <p:cNvPr id="2097196" name="图片 65"/>
          <p:cNvPicPr>
            <a:picLocks noChangeAspect="1"/>
          </p:cNvPicPr>
          <p:nvPr/>
        </p:nvPicPr>
        <p:blipFill>
          <a:blip r:embed="rId5" cstate="print"/>
          <a:stretch>
            <a:fillRect/>
          </a:stretch>
        </p:blipFill>
        <p:spPr>
          <a:xfrm>
            <a:off x="5668797" y="4988947"/>
            <a:ext cx="1712987" cy="1374308"/>
          </a:xfrm>
          <a:prstGeom prst="rect">
            <a:avLst/>
          </a:prstGeom>
          <a:ln>
            <a:noFill/>
          </a:ln>
          <a:effectLst>
            <a:outerShdw blurRad="292100" dist="139700" dir="2700000" algn="tl" rotWithShape="0">
              <a:srgbClr val="333333">
                <a:alpha val="65000"/>
              </a:srgbClr>
            </a:outerShdw>
          </a:effectLst>
        </p:spPr>
      </p:pic>
      <p:cxnSp>
        <p:nvCxnSpPr>
          <p:cNvPr id="3145767" name="直接箭头连接符 8"/>
          <p:cNvCxnSpPr>
            <a:cxnSpLocks/>
            <a:stCxn id="1048847" idx="2"/>
          </p:cNvCxnSpPr>
          <p:nvPr/>
        </p:nvCxnSpPr>
        <p:spPr>
          <a:xfrm flipH="1">
            <a:off x="4311167" y="1992606"/>
            <a:ext cx="1347320" cy="1436395"/>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48849" name="文本框 66"/>
          <p:cNvSpPr txBox="1"/>
          <p:nvPr/>
        </p:nvSpPr>
        <p:spPr>
          <a:xfrm>
            <a:off x="815413" y="5541235"/>
            <a:ext cx="4747683" cy="461665"/>
          </a:xfrm>
          <a:prstGeom prst="rect">
            <a:avLst/>
          </a:prstGeom>
          <a:noFill/>
          <a:ln w="12700">
            <a:solidFill>
              <a:srgbClr val="C00000"/>
            </a:solidFill>
          </a:ln>
        </p:spPr>
        <p:txBody>
          <a:bodyPr wrap="square" rtlCol="0">
            <a:spAutoFit/>
          </a:bodyPr>
          <a:lstStyle/>
          <a:p>
            <a:pPr algn="ctr"/>
            <a:r>
              <a:rPr lang="en-US" altLang="zh-CN" sz="2400" dirty="0" smtClean="0">
                <a:solidFill>
                  <a:srgbClr val="0070C0"/>
                </a:solidFill>
                <a:latin typeface="Calibri" panose="020F0502020204030204" pitchFamily="34" charset="0"/>
                <a:ea typeface="微软雅黑" panose="020B0503020204020204" pitchFamily="34" charset="-122"/>
                <a:cs typeface="Calibri" panose="020F0502020204030204" pitchFamily="34" charset="0"/>
              </a:rPr>
              <a:t>Electrical </a:t>
            </a:r>
            <a:r>
              <a:rPr lang="en-US" altLang="zh-CN" sz="2400" dirty="0">
                <a:solidFill>
                  <a:srgbClr val="0070C0"/>
                </a:solidFill>
                <a:latin typeface="Calibri" panose="020F0502020204030204" pitchFamily="34" charset="0"/>
                <a:ea typeface="微软雅黑" panose="020B0503020204020204" pitchFamily="34" charset="-122"/>
                <a:cs typeface="Calibri" panose="020F0502020204030204" pitchFamily="34" charset="0"/>
              </a:rPr>
              <a:t>penetrations replacement</a:t>
            </a:r>
            <a:endParaRPr lang="zh-CN" altLang="en-US" sz="2400" dirty="0">
              <a:solidFill>
                <a:srgbClr val="0070C0"/>
              </a:solidFill>
              <a:latin typeface="Calibri" panose="020F0502020204030204" pitchFamily="34" charset="0"/>
              <a:ea typeface="微软雅黑" panose="020B0503020204020204" pitchFamily="34" charset="-122"/>
              <a:cs typeface="Calibri" panose="020F0502020204030204" pitchFamily="34" charset="0"/>
            </a:endParaRPr>
          </a:p>
        </p:txBody>
      </p:sp>
      <p:cxnSp>
        <p:nvCxnSpPr>
          <p:cNvPr id="3145768" name="直接箭头连接符 68"/>
          <p:cNvCxnSpPr>
            <a:cxnSpLocks/>
            <a:stCxn id="1048849" idx="0"/>
          </p:cNvCxnSpPr>
          <p:nvPr/>
        </p:nvCxnSpPr>
        <p:spPr>
          <a:xfrm flipV="1">
            <a:off x="3189255" y="3618702"/>
            <a:ext cx="506479" cy="1922533"/>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145769" name="直接箭头连接符 74"/>
          <p:cNvCxnSpPr>
            <a:cxnSpLocks/>
            <a:stCxn id="1048848" idx="1"/>
          </p:cNvCxnSpPr>
          <p:nvPr/>
        </p:nvCxnSpPr>
        <p:spPr>
          <a:xfrm flipH="1">
            <a:off x="5563095" y="3801430"/>
            <a:ext cx="2446696" cy="16597"/>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48850" name="文本框 75"/>
          <p:cNvSpPr txBox="1"/>
          <p:nvPr/>
        </p:nvSpPr>
        <p:spPr>
          <a:xfrm>
            <a:off x="8523027" y="1530941"/>
            <a:ext cx="3429623" cy="830997"/>
          </a:xfrm>
          <a:prstGeom prst="rect">
            <a:avLst/>
          </a:prstGeom>
          <a:noFill/>
          <a:ln w="12700">
            <a:solidFill>
              <a:srgbClr val="C00000"/>
            </a:solidFill>
          </a:ln>
        </p:spPr>
        <p:txBody>
          <a:bodyPr wrap="square" rtlCol="0">
            <a:spAutoFit/>
          </a:bodyPr>
          <a:lstStyle/>
          <a:p>
            <a:pPr algn="ctr"/>
            <a:r>
              <a:rPr lang="en-US" altLang="zh-CN" sz="2400" dirty="0" smtClean="0">
                <a:solidFill>
                  <a:srgbClr val="0070C0"/>
                </a:solidFill>
                <a:latin typeface="Calibri" panose="020F0502020204030204" pitchFamily="34" charset="0"/>
                <a:ea typeface="微软雅黑" panose="020B0503020204020204" pitchFamily="34" charset="-122"/>
                <a:cs typeface="Calibri" panose="020F0502020204030204" pitchFamily="34" charset="0"/>
              </a:rPr>
              <a:t>Renovation </a:t>
            </a:r>
            <a:r>
              <a:rPr lang="en-US" altLang="zh-CN" sz="2400" dirty="0">
                <a:solidFill>
                  <a:srgbClr val="0070C0"/>
                </a:solidFill>
                <a:latin typeface="Calibri" panose="020F0502020204030204" pitchFamily="34" charset="0"/>
                <a:ea typeface="微软雅黑" panose="020B0503020204020204" pitchFamily="34" charset="-122"/>
                <a:cs typeface="Calibri" panose="020F0502020204030204" pitchFamily="34" charset="0"/>
              </a:rPr>
              <a:t>of Main Generator</a:t>
            </a:r>
            <a:endParaRPr lang="zh-CN" altLang="en-US" sz="2400" dirty="0">
              <a:solidFill>
                <a:srgbClr val="0070C0"/>
              </a:solidFill>
              <a:latin typeface="Calibri" panose="020F0502020204030204" pitchFamily="34" charset="0"/>
              <a:ea typeface="微软雅黑" panose="020B0503020204020204" pitchFamily="34" charset="-122"/>
              <a:cs typeface="Calibri" panose="020F0502020204030204" pitchFamily="34" charset="0"/>
            </a:endParaRPr>
          </a:p>
        </p:txBody>
      </p:sp>
      <p:cxnSp>
        <p:nvCxnSpPr>
          <p:cNvPr id="3145770" name="直接箭头连接符 77"/>
          <p:cNvCxnSpPr>
            <a:cxnSpLocks/>
            <a:stCxn id="1048850" idx="1"/>
          </p:cNvCxnSpPr>
          <p:nvPr/>
        </p:nvCxnSpPr>
        <p:spPr>
          <a:xfrm flipH="1">
            <a:off x="6525294" y="2131106"/>
            <a:ext cx="1997733" cy="1440749"/>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08947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11" name="平行四边形 3"/>
          <p:cNvSpPr>
            <a:spLocks noChangeArrowheads="1"/>
          </p:cNvSpPr>
          <p:nvPr/>
        </p:nvSpPr>
        <p:spPr bwMode="auto">
          <a:xfrm>
            <a:off x="1054100" y="325967"/>
            <a:ext cx="635000" cy="550333"/>
          </a:xfrm>
          <a:prstGeom prst="parallelogram">
            <a:avLst>
              <a:gd name="adj" fmla="val 37420"/>
            </a:avLst>
          </a:prstGeom>
          <a:solidFill>
            <a:srgbClr val="0094DA"/>
          </a:solidFill>
          <a:ln>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sz="2400" dirty="0">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48812" name="平行四边形 4"/>
          <p:cNvSpPr>
            <a:spLocks noChangeArrowheads="1"/>
          </p:cNvSpPr>
          <p:nvPr/>
        </p:nvSpPr>
        <p:spPr bwMode="auto">
          <a:xfrm>
            <a:off x="480484" y="325967"/>
            <a:ext cx="635000" cy="550333"/>
          </a:xfrm>
          <a:prstGeom prst="parallelogram">
            <a:avLst>
              <a:gd name="adj" fmla="val 37420"/>
            </a:avLst>
          </a:prstGeom>
          <a:solidFill>
            <a:srgbClr val="1C4885"/>
          </a:solidFill>
          <a:ln>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sz="2400" dirty="0">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cxnSp>
        <p:nvCxnSpPr>
          <p:cNvPr id="3145761" name="直接连接符 6"/>
          <p:cNvCxnSpPr>
            <a:cxnSpLocks noChangeShapeType="1"/>
          </p:cNvCxnSpPr>
          <p:nvPr/>
        </p:nvCxnSpPr>
        <p:spPr bwMode="auto">
          <a:xfrm flipV="1">
            <a:off x="1348318" y="841544"/>
            <a:ext cx="6671261" cy="1"/>
          </a:xfrm>
          <a:prstGeom prst="line">
            <a:avLst/>
          </a:prstGeom>
          <a:noFill/>
          <a:ln w="6350">
            <a:solidFill>
              <a:srgbClr val="0094DA"/>
            </a:solidFill>
            <a:round/>
          </a:ln>
        </p:spPr>
      </p:cxnSp>
      <p:sp>
        <p:nvSpPr>
          <p:cNvPr id="1048813" name="文本框 16"/>
          <p:cNvSpPr txBox="1">
            <a:spLocks noChangeArrowheads="1"/>
          </p:cNvSpPr>
          <p:nvPr/>
        </p:nvSpPr>
        <p:spPr bwMode="auto">
          <a:xfrm>
            <a:off x="1689100" y="342901"/>
            <a:ext cx="5463017" cy="502766"/>
          </a:xfrm>
          <a:prstGeom prst="rect">
            <a:avLst/>
          </a:prstGeom>
          <a:noFill/>
          <a:ln>
            <a:noFill/>
          </a:ln>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667" b="1" dirty="0">
                <a:solidFill>
                  <a:srgbClr val="F46D43"/>
                </a:solidFill>
                <a:latin typeface="微软雅黑" panose="020B0503020204020204" pitchFamily="34" charset="-122"/>
                <a:ea typeface="微软雅黑"/>
                <a:cs typeface="Arial" panose="020B0604020202020204" pitchFamily="34" charset="0"/>
              </a:rPr>
              <a:t>Researches related to OLE </a:t>
            </a:r>
          </a:p>
        </p:txBody>
      </p:sp>
      <p:sp>
        <p:nvSpPr>
          <p:cNvPr id="1048814" name="灯片编号占位符 1"/>
          <p:cNvSpPr>
            <a:spLocks noGrp="1"/>
          </p:cNvSpPr>
          <p:nvPr>
            <p:ph type="sldNum" sz="quarter" idx="4"/>
          </p:nvPr>
        </p:nvSpPr>
        <p:spPr>
          <a:xfrm>
            <a:off x="9168811" y="6501341"/>
            <a:ext cx="2844800" cy="288032"/>
          </a:xfrm>
        </p:spPr>
        <p:txBody>
          <a:bodyPr/>
          <a:lstStyle/>
          <a:p>
            <a:fld id="{0C913308-F349-4B6D-A68A-DD1791B4A57B}" type="slidenum">
              <a:rPr lang="zh-CN" altLang="en-US" smtClean="0"/>
              <a:t>15</a:t>
            </a:fld>
            <a:endParaRPr lang="zh-CN" altLang="en-US" dirty="0"/>
          </a:p>
        </p:txBody>
      </p:sp>
      <p:sp>
        <p:nvSpPr>
          <p:cNvPr id="1048815" name="文本框 27"/>
          <p:cNvSpPr txBox="1"/>
          <p:nvPr/>
        </p:nvSpPr>
        <p:spPr>
          <a:xfrm>
            <a:off x="815417" y="1124744"/>
            <a:ext cx="10273139" cy="478849"/>
          </a:xfrm>
          <a:prstGeom prst="rect">
            <a:avLst/>
          </a:prstGeom>
          <a:solidFill>
            <a:schemeClr val="tx2">
              <a:lumMod val="40000"/>
              <a:lumOff val="60000"/>
            </a:schemeClr>
          </a:solidFill>
        </p:spPr>
        <p:txBody>
          <a:bodyPr wrap="square" rtlCol="0">
            <a:spAutoFit/>
          </a:bodyPr>
          <a:lstStyle/>
          <a:p>
            <a:pPr marL="380990" indent="-380990">
              <a:lnSpc>
                <a:spcPct val="150000"/>
              </a:lnSpc>
              <a:spcBef>
                <a:spcPts val="800"/>
              </a:spcBef>
              <a:spcAft>
                <a:spcPts val="800"/>
              </a:spcAft>
              <a:buFont typeface="Wingdings" panose="05000000000000000000" pitchFamily="2" charset="2"/>
              <a:buChar char="Ø"/>
            </a:pPr>
            <a:r>
              <a:rPr lang="en-US" altLang="zh-CN" sz="1867" dirty="0">
                <a:solidFill>
                  <a:schemeClr val="bg1"/>
                </a:solidFill>
              </a:rPr>
              <a:t>Aging diagnosis and residual life assessment for electrical and I&amp;C components</a:t>
            </a:r>
            <a:endParaRPr lang="en-US" altLang="zh-CN" sz="1600" dirty="0">
              <a:solidFill>
                <a:schemeClr val="bg1"/>
              </a:solidFill>
            </a:endParaRPr>
          </a:p>
        </p:txBody>
      </p:sp>
      <p:sp>
        <p:nvSpPr>
          <p:cNvPr id="1048816" name="文本框 28"/>
          <p:cNvSpPr txBox="1"/>
          <p:nvPr/>
        </p:nvSpPr>
        <p:spPr>
          <a:xfrm>
            <a:off x="815415" y="1892830"/>
            <a:ext cx="10273140" cy="478849"/>
          </a:xfrm>
          <a:prstGeom prst="rect">
            <a:avLst/>
          </a:prstGeom>
          <a:solidFill>
            <a:schemeClr val="tx2">
              <a:lumMod val="40000"/>
              <a:lumOff val="60000"/>
            </a:schemeClr>
          </a:solidFill>
        </p:spPr>
        <p:txBody>
          <a:bodyPr wrap="square" rtlCol="0">
            <a:spAutoFit/>
          </a:bodyPr>
          <a:lstStyle/>
          <a:p>
            <a:pPr marL="380990" indent="-380990">
              <a:lnSpc>
                <a:spcPct val="150000"/>
              </a:lnSpc>
              <a:spcBef>
                <a:spcPts val="800"/>
              </a:spcBef>
              <a:spcAft>
                <a:spcPts val="800"/>
              </a:spcAft>
              <a:buFont typeface="Wingdings" panose="05000000000000000000" pitchFamily="2" charset="2"/>
              <a:buChar char="Ø"/>
            </a:pPr>
            <a:r>
              <a:rPr lang="en-US" altLang="zh-CN" sz="1867" dirty="0">
                <a:solidFill>
                  <a:schemeClr val="bg1"/>
                </a:solidFill>
              </a:rPr>
              <a:t>Technology for evaluating the life of  reactor pressure vessels</a:t>
            </a:r>
            <a:endParaRPr lang="en-US" altLang="zh-CN" sz="1600" dirty="0">
              <a:solidFill>
                <a:schemeClr val="bg1"/>
              </a:solidFill>
            </a:endParaRPr>
          </a:p>
        </p:txBody>
      </p:sp>
      <p:sp>
        <p:nvSpPr>
          <p:cNvPr id="1048817" name="文本框 29"/>
          <p:cNvSpPr txBox="1"/>
          <p:nvPr/>
        </p:nvSpPr>
        <p:spPr>
          <a:xfrm>
            <a:off x="815415" y="2690317"/>
            <a:ext cx="10273141" cy="478849"/>
          </a:xfrm>
          <a:prstGeom prst="rect">
            <a:avLst/>
          </a:prstGeom>
          <a:solidFill>
            <a:schemeClr val="tx2">
              <a:lumMod val="40000"/>
              <a:lumOff val="60000"/>
            </a:schemeClr>
          </a:solidFill>
        </p:spPr>
        <p:txBody>
          <a:bodyPr wrap="square" rtlCol="0">
            <a:spAutoFit/>
          </a:bodyPr>
          <a:lstStyle/>
          <a:p>
            <a:pPr marL="380990" indent="-380990">
              <a:lnSpc>
                <a:spcPct val="150000"/>
              </a:lnSpc>
              <a:spcBef>
                <a:spcPts val="800"/>
              </a:spcBef>
              <a:spcAft>
                <a:spcPts val="800"/>
              </a:spcAft>
              <a:buFont typeface="Wingdings" panose="05000000000000000000" pitchFamily="2" charset="2"/>
              <a:buChar char="Ø"/>
            </a:pPr>
            <a:r>
              <a:rPr lang="en-US" altLang="zh-CN" sz="1867" dirty="0">
                <a:solidFill>
                  <a:schemeClr val="bg1"/>
                </a:solidFill>
              </a:rPr>
              <a:t>Maintenance technology and equipment used for high radiation and harsh environment</a:t>
            </a:r>
            <a:endParaRPr lang="en-US" altLang="zh-CN" sz="1600" dirty="0">
              <a:solidFill>
                <a:schemeClr val="bg1"/>
              </a:solidFill>
            </a:endParaRPr>
          </a:p>
        </p:txBody>
      </p:sp>
      <p:sp>
        <p:nvSpPr>
          <p:cNvPr id="1048818" name="文本框 30"/>
          <p:cNvSpPr txBox="1"/>
          <p:nvPr/>
        </p:nvSpPr>
        <p:spPr>
          <a:xfrm>
            <a:off x="815413" y="3554413"/>
            <a:ext cx="10273143" cy="478849"/>
          </a:xfrm>
          <a:prstGeom prst="rect">
            <a:avLst/>
          </a:prstGeom>
          <a:solidFill>
            <a:schemeClr val="tx2">
              <a:lumMod val="40000"/>
              <a:lumOff val="60000"/>
            </a:schemeClr>
          </a:solidFill>
        </p:spPr>
        <p:txBody>
          <a:bodyPr wrap="square" rtlCol="0">
            <a:spAutoFit/>
          </a:bodyPr>
          <a:lstStyle/>
          <a:p>
            <a:pPr marL="380990" indent="-380990">
              <a:lnSpc>
                <a:spcPct val="150000"/>
              </a:lnSpc>
              <a:spcBef>
                <a:spcPts val="800"/>
              </a:spcBef>
              <a:spcAft>
                <a:spcPts val="800"/>
              </a:spcAft>
              <a:buFont typeface="Wingdings" panose="05000000000000000000" pitchFamily="2" charset="2"/>
              <a:buChar char="Ø"/>
            </a:pPr>
            <a:r>
              <a:rPr lang="en-US" altLang="zh-CN" sz="1867" dirty="0">
                <a:solidFill>
                  <a:schemeClr val="bg1"/>
                </a:solidFill>
              </a:rPr>
              <a:t>Nonlinear creep model of fully  grouted containment concrete material under high-pressure stress</a:t>
            </a:r>
            <a:endParaRPr lang="en-US" altLang="zh-CN" sz="1600" dirty="0">
              <a:solidFill>
                <a:schemeClr val="bg1"/>
              </a:solidFill>
            </a:endParaRPr>
          </a:p>
        </p:txBody>
      </p:sp>
      <p:sp>
        <p:nvSpPr>
          <p:cNvPr id="1048819" name="文本框 31"/>
          <p:cNvSpPr txBox="1"/>
          <p:nvPr/>
        </p:nvSpPr>
        <p:spPr>
          <a:xfrm>
            <a:off x="815415" y="4322500"/>
            <a:ext cx="10273141" cy="478849"/>
          </a:xfrm>
          <a:prstGeom prst="rect">
            <a:avLst/>
          </a:prstGeom>
          <a:solidFill>
            <a:schemeClr val="tx2">
              <a:lumMod val="40000"/>
              <a:lumOff val="60000"/>
            </a:schemeClr>
          </a:solidFill>
        </p:spPr>
        <p:txBody>
          <a:bodyPr wrap="square" rtlCol="0">
            <a:spAutoFit/>
          </a:bodyPr>
          <a:lstStyle/>
          <a:p>
            <a:pPr marL="380990" indent="-380990">
              <a:lnSpc>
                <a:spcPct val="150000"/>
              </a:lnSpc>
              <a:spcBef>
                <a:spcPts val="800"/>
              </a:spcBef>
              <a:spcAft>
                <a:spcPts val="800"/>
              </a:spcAft>
              <a:buFont typeface="Wingdings" panose="05000000000000000000" pitchFamily="2" charset="2"/>
              <a:buChar char="Ø"/>
            </a:pPr>
            <a:r>
              <a:rPr lang="en-US" altLang="zh-CN" sz="1867" dirty="0">
                <a:solidFill>
                  <a:schemeClr val="bg1"/>
                </a:solidFill>
              </a:rPr>
              <a:t>Multi-axis creep real-time testing device</a:t>
            </a:r>
            <a:endParaRPr lang="en-US" altLang="zh-CN" sz="1600" dirty="0">
              <a:solidFill>
                <a:schemeClr val="bg1"/>
              </a:solidFill>
            </a:endParaRPr>
          </a:p>
        </p:txBody>
      </p:sp>
      <p:pic>
        <p:nvPicPr>
          <p:cNvPr id="2097172" name="图片 6"/>
          <p:cNvPicPr>
            <a:picLocks noChangeAspect="1"/>
          </p:cNvPicPr>
          <p:nvPr/>
        </p:nvPicPr>
        <p:blipFill>
          <a:blip r:embed="rId3"/>
          <a:stretch>
            <a:fillRect/>
          </a:stretch>
        </p:blipFill>
        <p:spPr>
          <a:xfrm>
            <a:off x="1054100" y="5119987"/>
            <a:ext cx="3476585" cy="1540840"/>
          </a:xfrm>
          <a:prstGeom prst="rect">
            <a:avLst/>
          </a:prstGeom>
        </p:spPr>
      </p:pic>
      <p:pic>
        <p:nvPicPr>
          <p:cNvPr id="2097173" name="图片 32"/>
          <p:cNvPicPr>
            <a:picLocks noChangeAspect="1"/>
          </p:cNvPicPr>
          <p:nvPr/>
        </p:nvPicPr>
        <p:blipFill>
          <a:blip r:embed="rId4" cstate="print"/>
          <a:stretch>
            <a:fillRect/>
          </a:stretch>
        </p:blipFill>
        <p:spPr>
          <a:xfrm>
            <a:off x="4847861" y="5047855"/>
            <a:ext cx="3456384" cy="1612972"/>
          </a:xfrm>
          <a:prstGeom prst="rect">
            <a:avLst/>
          </a:prstGeom>
        </p:spPr>
      </p:pic>
      <p:pic>
        <p:nvPicPr>
          <p:cNvPr id="2097174" name="图片 5" descr="微信图片_20180412214522.jpg"/>
          <p:cNvPicPr>
            <a:picLocks noChangeAspect="1" noChangeArrowheads="1"/>
          </p:cNvPicPr>
          <p:nvPr/>
        </p:nvPicPr>
        <p:blipFill>
          <a:blip r:embed="rId5" cstate="print"/>
          <a:srcRect l="-2" t="2" r="22684" b="42583"/>
          <a:stretch>
            <a:fillRect/>
          </a:stretch>
        </p:blipFill>
        <p:spPr bwMode="auto">
          <a:xfrm>
            <a:off x="8496267" y="5215998"/>
            <a:ext cx="2592288" cy="128534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23" name="平行四边形 3"/>
          <p:cNvSpPr>
            <a:spLocks noChangeArrowheads="1"/>
          </p:cNvSpPr>
          <p:nvPr/>
        </p:nvSpPr>
        <p:spPr bwMode="auto">
          <a:xfrm>
            <a:off x="1054100" y="325967"/>
            <a:ext cx="635000" cy="550333"/>
          </a:xfrm>
          <a:prstGeom prst="parallelogram">
            <a:avLst>
              <a:gd name="adj" fmla="val 37420"/>
            </a:avLst>
          </a:prstGeom>
          <a:solidFill>
            <a:srgbClr val="0094DA"/>
          </a:solidFill>
          <a:ln>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sz="2400" dirty="0">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48824" name="平行四边形 4"/>
          <p:cNvSpPr>
            <a:spLocks noChangeArrowheads="1"/>
          </p:cNvSpPr>
          <p:nvPr/>
        </p:nvSpPr>
        <p:spPr bwMode="auto">
          <a:xfrm>
            <a:off x="480484" y="325967"/>
            <a:ext cx="635000" cy="550333"/>
          </a:xfrm>
          <a:prstGeom prst="parallelogram">
            <a:avLst>
              <a:gd name="adj" fmla="val 37420"/>
            </a:avLst>
          </a:prstGeom>
          <a:solidFill>
            <a:srgbClr val="1C4885"/>
          </a:solidFill>
          <a:ln>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sz="2400" dirty="0">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cxnSp>
        <p:nvCxnSpPr>
          <p:cNvPr id="3145762" name="直接连接符 6"/>
          <p:cNvCxnSpPr>
            <a:cxnSpLocks noChangeShapeType="1"/>
          </p:cNvCxnSpPr>
          <p:nvPr/>
        </p:nvCxnSpPr>
        <p:spPr bwMode="auto">
          <a:xfrm flipV="1">
            <a:off x="1348318" y="841544"/>
            <a:ext cx="6671261" cy="1"/>
          </a:xfrm>
          <a:prstGeom prst="line">
            <a:avLst/>
          </a:prstGeom>
          <a:noFill/>
          <a:ln w="6350">
            <a:solidFill>
              <a:srgbClr val="0094DA"/>
            </a:solidFill>
            <a:round/>
          </a:ln>
        </p:spPr>
      </p:cxnSp>
      <p:sp>
        <p:nvSpPr>
          <p:cNvPr id="1048825" name="文本框 16"/>
          <p:cNvSpPr txBox="1">
            <a:spLocks noChangeArrowheads="1"/>
          </p:cNvSpPr>
          <p:nvPr/>
        </p:nvSpPr>
        <p:spPr bwMode="auto">
          <a:xfrm>
            <a:off x="1689100" y="342900"/>
            <a:ext cx="5463017" cy="502766"/>
          </a:xfrm>
          <a:prstGeom prst="rect">
            <a:avLst/>
          </a:prstGeom>
          <a:noFill/>
          <a:ln>
            <a:noFill/>
          </a:ln>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667" b="1" dirty="0">
                <a:solidFill>
                  <a:srgbClr val="F46D43"/>
                </a:solidFill>
                <a:latin typeface="微软雅黑" panose="020B0503020204020204" pitchFamily="34" charset="-122"/>
                <a:ea typeface="微软雅黑"/>
                <a:cs typeface="Arial" panose="020B0604020202020204" pitchFamily="34" charset="0"/>
              </a:rPr>
              <a:t>Output of </a:t>
            </a:r>
            <a:r>
              <a:rPr lang="en-US" altLang="zh-CN" sz="2667" b="1" dirty="0" err="1">
                <a:solidFill>
                  <a:srgbClr val="F46D43"/>
                </a:solidFill>
                <a:latin typeface="微软雅黑" panose="020B0503020204020204" pitchFamily="34" charset="-122"/>
                <a:ea typeface="微软雅黑"/>
                <a:cs typeface="Arial" panose="020B0604020202020204" pitchFamily="34" charset="0"/>
              </a:rPr>
              <a:t>Qinshan</a:t>
            </a:r>
            <a:r>
              <a:rPr lang="en-US" altLang="zh-CN" sz="2667" b="1" dirty="0">
                <a:solidFill>
                  <a:srgbClr val="F46D43"/>
                </a:solidFill>
                <a:latin typeface="微软雅黑" panose="020B0503020204020204" pitchFamily="34" charset="-122"/>
                <a:ea typeface="微软雅黑"/>
                <a:cs typeface="Arial" panose="020B0604020202020204" pitchFamily="34" charset="0"/>
              </a:rPr>
              <a:t> LTO</a:t>
            </a:r>
          </a:p>
        </p:txBody>
      </p:sp>
      <p:sp>
        <p:nvSpPr>
          <p:cNvPr id="1048826" name="灯片编号占位符 1"/>
          <p:cNvSpPr>
            <a:spLocks noGrp="1"/>
          </p:cNvSpPr>
          <p:nvPr>
            <p:ph type="sldNum" sz="quarter" idx="4"/>
          </p:nvPr>
        </p:nvSpPr>
        <p:spPr>
          <a:xfrm>
            <a:off x="9206911" y="6493721"/>
            <a:ext cx="2844800" cy="288032"/>
          </a:xfrm>
        </p:spPr>
        <p:txBody>
          <a:bodyPr/>
          <a:lstStyle/>
          <a:p>
            <a:fld id="{0C913308-F349-4B6D-A68A-DD1791B4A57B}" type="slidenum">
              <a:rPr lang="zh-CN" altLang="en-US" smtClean="0"/>
              <a:t>16</a:t>
            </a:fld>
            <a:endParaRPr lang="zh-CN" altLang="en-US" dirty="0"/>
          </a:p>
        </p:txBody>
      </p:sp>
      <p:grpSp>
        <p:nvGrpSpPr>
          <p:cNvPr id="92" name="组合 8"/>
          <p:cNvGrpSpPr/>
          <p:nvPr/>
        </p:nvGrpSpPr>
        <p:grpSpPr>
          <a:xfrm>
            <a:off x="8688287" y="876300"/>
            <a:ext cx="1361911" cy="1895861"/>
            <a:chOff x="814345" y="2413376"/>
            <a:chExt cx="2207196" cy="2700829"/>
          </a:xfrm>
        </p:grpSpPr>
        <p:pic>
          <p:nvPicPr>
            <p:cNvPr id="2097175" name="图片 6"/>
            <p:cNvPicPr>
              <a:picLocks noChangeAspect="1"/>
            </p:cNvPicPr>
            <p:nvPr/>
          </p:nvPicPr>
          <p:blipFill>
            <a:blip r:embed="rId2"/>
            <a:stretch>
              <a:fillRect/>
            </a:stretch>
          </p:blipFill>
          <p:spPr>
            <a:xfrm>
              <a:off x="814345" y="2456366"/>
              <a:ext cx="1945774" cy="2630239"/>
            </a:xfrm>
            <a:prstGeom prst="rect">
              <a:avLst/>
            </a:prstGeom>
          </p:spPr>
        </p:pic>
        <p:pic>
          <p:nvPicPr>
            <p:cNvPr id="2097176" name="图片 7"/>
            <p:cNvPicPr>
              <a:picLocks noChangeAspect="1"/>
            </p:cNvPicPr>
            <p:nvPr/>
          </p:nvPicPr>
          <p:blipFill>
            <a:blip r:embed="rId2"/>
            <a:stretch>
              <a:fillRect/>
            </a:stretch>
          </p:blipFill>
          <p:spPr>
            <a:xfrm>
              <a:off x="882164" y="2420342"/>
              <a:ext cx="1992841" cy="2693863"/>
            </a:xfrm>
            <a:prstGeom prst="rect">
              <a:avLst/>
            </a:prstGeom>
          </p:spPr>
        </p:pic>
        <p:pic>
          <p:nvPicPr>
            <p:cNvPr id="2097177" name="图片 13"/>
            <p:cNvPicPr>
              <a:picLocks noChangeAspect="1"/>
            </p:cNvPicPr>
            <p:nvPr/>
          </p:nvPicPr>
          <p:blipFill>
            <a:blip r:embed="rId2"/>
            <a:stretch>
              <a:fillRect/>
            </a:stretch>
          </p:blipFill>
          <p:spPr>
            <a:xfrm>
              <a:off x="961724" y="2416859"/>
              <a:ext cx="1992841" cy="2693863"/>
            </a:xfrm>
            <a:prstGeom prst="rect">
              <a:avLst/>
            </a:prstGeom>
          </p:spPr>
        </p:pic>
        <p:pic>
          <p:nvPicPr>
            <p:cNvPr id="2097178" name="图片 5"/>
            <p:cNvPicPr>
              <a:picLocks noChangeAspect="1"/>
            </p:cNvPicPr>
            <p:nvPr/>
          </p:nvPicPr>
          <p:blipFill>
            <a:blip r:embed="rId2"/>
            <a:stretch>
              <a:fillRect/>
            </a:stretch>
          </p:blipFill>
          <p:spPr>
            <a:xfrm>
              <a:off x="1028700" y="2413376"/>
              <a:ext cx="1992841" cy="2693863"/>
            </a:xfrm>
            <a:prstGeom prst="rect">
              <a:avLst/>
            </a:prstGeom>
          </p:spPr>
        </p:pic>
      </p:grpSp>
      <p:pic>
        <p:nvPicPr>
          <p:cNvPr id="2097179" name="图片 10"/>
          <p:cNvPicPr>
            <a:picLocks noChangeAspect="1"/>
          </p:cNvPicPr>
          <p:nvPr/>
        </p:nvPicPr>
        <p:blipFill>
          <a:blip r:embed="rId3"/>
          <a:stretch>
            <a:fillRect/>
          </a:stretch>
        </p:blipFill>
        <p:spPr>
          <a:xfrm>
            <a:off x="10253261" y="876300"/>
            <a:ext cx="1219337" cy="1900840"/>
          </a:xfrm>
          <a:prstGeom prst="rect">
            <a:avLst/>
          </a:prstGeom>
        </p:spPr>
      </p:pic>
      <p:sp>
        <p:nvSpPr>
          <p:cNvPr id="1048827" name="文本框 3"/>
          <p:cNvSpPr txBox="1"/>
          <p:nvPr/>
        </p:nvSpPr>
        <p:spPr>
          <a:xfrm>
            <a:off x="524729" y="1144676"/>
            <a:ext cx="5245296" cy="1323632"/>
          </a:xfrm>
          <a:prstGeom prst="rect">
            <a:avLst/>
          </a:prstGeom>
          <a:solidFill>
            <a:schemeClr val="accent5">
              <a:lumMod val="20000"/>
              <a:lumOff val="80000"/>
            </a:schemeClr>
          </a:solidFill>
        </p:spPr>
        <p:txBody>
          <a:bodyPr wrap="square" rtlCol="0">
            <a:spAutoFit/>
          </a:bodyPr>
          <a:lstStyle/>
          <a:p>
            <a:r>
              <a:rPr lang="en-US" altLang="zh-CN" sz="2667" b="1" dirty="0">
                <a:solidFill>
                  <a:schemeClr val="tx2"/>
                </a:solidFill>
              </a:rPr>
              <a:t>Patents: 		34</a:t>
            </a:r>
          </a:p>
          <a:p>
            <a:r>
              <a:rPr lang="en-US" altLang="zh-CN" sz="2667" b="1" dirty="0">
                <a:solidFill>
                  <a:schemeClr val="tx2"/>
                </a:solidFill>
              </a:rPr>
              <a:t>National Standards: 	1</a:t>
            </a:r>
          </a:p>
          <a:p>
            <a:r>
              <a:rPr lang="en-US" altLang="zh-CN" sz="2667" b="1" dirty="0">
                <a:solidFill>
                  <a:schemeClr val="tx2"/>
                </a:solidFill>
              </a:rPr>
              <a:t>Energy Section Stands:	12</a:t>
            </a:r>
            <a:endParaRPr lang="zh-CN" altLang="en-US" sz="2667" b="1" dirty="0">
              <a:solidFill>
                <a:schemeClr val="tx2"/>
              </a:solidFill>
            </a:endParaRPr>
          </a:p>
        </p:txBody>
      </p:sp>
      <p:pic>
        <p:nvPicPr>
          <p:cNvPr id="2097180" name="图片 29" descr="屏幕剪辑"/>
          <p:cNvPicPr>
            <a:picLocks noChangeAspect="1"/>
          </p:cNvPicPr>
          <p:nvPr/>
        </p:nvPicPr>
        <p:blipFill>
          <a:blip r:embed="rId4" cstate="print"/>
          <a:stretch>
            <a:fillRect/>
          </a:stretch>
        </p:blipFill>
        <p:spPr>
          <a:xfrm>
            <a:off x="335360" y="3093363"/>
            <a:ext cx="2542104" cy="36000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097181" name="图片 30" descr="屏幕剪辑"/>
          <p:cNvPicPr>
            <a:picLocks noChangeAspect="1"/>
          </p:cNvPicPr>
          <p:nvPr/>
        </p:nvPicPr>
        <p:blipFill>
          <a:blip r:embed="rId4" cstate="print"/>
          <a:stretch>
            <a:fillRect/>
          </a:stretch>
        </p:blipFill>
        <p:spPr>
          <a:xfrm>
            <a:off x="3183676" y="3093363"/>
            <a:ext cx="2542104" cy="36000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097182" name="图片 31" descr="屏幕剪辑"/>
          <p:cNvPicPr>
            <a:picLocks noChangeAspect="1"/>
          </p:cNvPicPr>
          <p:nvPr/>
        </p:nvPicPr>
        <p:blipFill>
          <a:blip r:embed="rId4" cstate="print"/>
          <a:stretch>
            <a:fillRect/>
          </a:stretch>
        </p:blipFill>
        <p:spPr>
          <a:xfrm>
            <a:off x="6031992" y="3093363"/>
            <a:ext cx="2542104" cy="36000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097183" name="图片 32" descr="屏幕剪辑"/>
          <p:cNvPicPr>
            <a:picLocks noChangeAspect="1"/>
          </p:cNvPicPr>
          <p:nvPr/>
        </p:nvPicPr>
        <p:blipFill>
          <a:blip r:embed="rId5" cstate="print"/>
          <a:stretch>
            <a:fillRect/>
          </a:stretch>
        </p:blipFill>
        <p:spPr>
          <a:xfrm>
            <a:off x="8880309" y="3093363"/>
            <a:ext cx="2509331" cy="36000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28" name="平行四边形 3"/>
          <p:cNvSpPr>
            <a:spLocks noChangeArrowheads="1"/>
          </p:cNvSpPr>
          <p:nvPr/>
        </p:nvSpPr>
        <p:spPr bwMode="auto">
          <a:xfrm>
            <a:off x="1054100" y="325967"/>
            <a:ext cx="635000" cy="550333"/>
          </a:xfrm>
          <a:prstGeom prst="parallelogram">
            <a:avLst>
              <a:gd name="adj" fmla="val 37420"/>
            </a:avLst>
          </a:prstGeom>
          <a:solidFill>
            <a:srgbClr val="0094DA"/>
          </a:solidFill>
          <a:ln>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sz="2400" dirty="0">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48829" name="平行四边形 4"/>
          <p:cNvSpPr>
            <a:spLocks noChangeArrowheads="1"/>
          </p:cNvSpPr>
          <p:nvPr/>
        </p:nvSpPr>
        <p:spPr bwMode="auto">
          <a:xfrm>
            <a:off x="480484" y="325967"/>
            <a:ext cx="635000" cy="550333"/>
          </a:xfrm>
          <a:prstGeom prst="parallelogram">
            <a:avLst>
              <a:gd name="adj" fmla="val 37420"/>
            </a:avLst>
          </a:prstGeom>
          <a:solidFill>
            <a:srgbClr val="1C4885"/>
          </a:solidFill>
          <a:ln>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sz="2400" dirty="0">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cxnSp>
        <p:nvCxnSpPr>
          <p:cNvPr id="3145763" name="直接连接符 6"/>
          <p:cNvCxnSpPr>
            <a:cxnSpLocks noChangeShapeType="1"/>
          </p:cNvCxnSpPr>
          <p:nvPr/>
        </p:nvCxnSpPr>
        <p:spPr bwMode="auto">
          <a:xfrm flipV="1">
            <a:off x="1348318" y="841544"/>
            <a:ext cx="6671261" cy="1"/>
          </a:xfrm>
          <a:prstGeom prst="line">
            <a:avLst/>
          </a:prstGeom>
          <a:noFill/>
          <a:ln w="6350">
            <a:solidFill>
              <a:srgbClr val="0094DA"/>
            </a:solidFill>
            <a:round/>
          </a:ln>
        </p:spPr>
      </p:cxnSp>
      <p:sp>
        <p:nvSpPr>
          <p:cNvPr id="1048830" name="文本框 16"/>
          <p:cNvSpPr txBox="1">
            <a:spLocks noChangeArrowheads="1"/>
          </p:cNvSpPr>
          <p:nvPr/>
        </p:nvSpPr>
        <p:spPr bwMode="auto">
          <a:xfrm>
            <a:off x="1689099" y="342900"/>
            <a:ext cx="7418752" cy="502766"/>
          </a:xfrm>
          <a:prstGeom prst="rect">
            <a:avLst/>
          </a:prstGeom>
          <a:noFill/>
          <a:ln>
            <a:noFill/>
          </a:ln>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en-US" altLang="zh-CN" sz="2667" dirty="0">
                <a:solidFill>
                  <a:srgbClr val="F79646"/>
                </a:solidFill>
              </a:rPr>
              <a:t>Communication with Regulatory body</a:t>
            </a:r>
          </a:p>
        </p:txBody>
      </p:sp>
      <p:sp>
        <p:nvSpPr>
          <p:cNvPr id="1048831" name="灯片编号占位符 1"/>
          <p:cNvSpPr>
            <a:spLocks noGrp="1"/>
          </p:cNvSpPr>
          <p:nvPr>
            <p:ph type="sldNum" sz="quarter" idx="4"/>
          </p:nvPr>
        </p:nvSpPr>
        <p:spPr>
          <a:xfrm>
            <a:off x="9203862" y="6515100"/>
            <a:ext cx="2844800" cy="288032"/>
          </a:xfrm>
        </p:spPr>
        <p:txBody>
          <a:bodyPr/>
          <a:lstStyle/>
          <a:p>
            <a:fld id="{0C913308-F349-4B6D-A68A-DD1791B4A57B}" type="slidenum">
              <a:rPr lang="zh-CN" altLang="en-US" smtClean="0"/>
              <a:t>17</a:t>
            </a:fld>
            <a:endParaRPr lang="zh-CN" altLang="en-US" dirty="0"/>
          </a:p>
        </p:txBody>
      </p:sp>
      <p:sp>
        <p:nvSpPr>
          <p:cNvPr id="1048832" name="文本框 4"/>
          <p:cNvSpPr txBox="1"/>
          <p:nvPr/>
        </p:nvSpPr>
        <p:spPr>
          <a:xfrm>
            <a:off x="7681131" y="1316766"/>
            <a:ext cx="4367531" cy="4893647"/>
          </a:xfrm>
          <a:prstGeom prst="rect">
            <a:avLst/>
          </a:prstGeom>
          <a:noFill/>
        </p:spPr>
        <p:txBody>
          <a:bodyPr wrap="square" rtlCol="0">
            <a:spAutoFit/>
          </a:bodyPr>
          <a:lstStyle/>
          <a:p>
            <a:pPr marL="380990" indent="-380990">
              <a:buFont typeface="Wingdings" panose="05000000000000000000" pitchFamily="2" charset="2"/>
              <a:buChar char="l"/>
            </a:pPr>
            <a:r>
              <a:rPr lang="en-US" altLang="zh-CN" sz="2400" dirty="0">
                <a:solidFill>
                  <a:schemeClr val="tx2">
                    <a:lumMod val="60000"/>
                    <a:lumOff val="40000"/>
                  </a:schemeClr>
                </a:solidFill>
              </a:rPr>
              <a:t>Timely get guidance from Regulatory body during OLE process</a:t>
            </a:r>
          </a:p>
          <a:p>
            <a:pPr marL="380990" indent="-380990">
              <a:buFont typeface="Wingdings" panose="05000000000000000000" pitchFamily="2" charset="2"/>
              <a:buChar char="l"/>
            </a:pPr>
            <a:r>
              <a:rPr lang="en-US" altLang="zh-CN" sz="2400" dirty="0">
                <a:solidFill>
                  <a:schemeClr val="tx2">
                    <a:lumMod val="60000"/>
                    <a:lumOff val="40000"/>
                  </a:schemeClr>
                </a:solidFill>
              </a:rPr>
              <a:t>Facilitate Regulatory body to understand the specific process of NPP OLE</a:t>
            </a:r>
          </a:p>
          <a:p>
            <a:pPr marL="380990" indent="-380990">
              <a:buFont typeface="Wingdings" panose="05000000000000000000" pitchFamily="2" charset="2"/>
              <a:buChar char="l"/>
            </a:pPr>
            <a:r>
              <a:rPr lang="en-US" altLang="zh-CN" sz="2400" dirty="0">
                <a:solidFill>
                  <a:schemeClr val="tx2">
                    <a:lumMod val="60000"/>
                    <a:lumOff val="40000"/>
                  </a:schemeClr>
                </a:solidFill>
              </a:rPr>
              <a:t>Reduce the amount of additional information required by Regulatory body for OLE review</a:t>
            </a:r>
          </a:p>
          <a:p>
            <a:pPr marL="380990" indent="-380990">
              <a:buFont typeface="Wingdings" panose="05000000000000000000" pitchFamily="2" charset="2"/>
              <a:buChar char="l"/>
            </a:pPr>
            <a:r>
              <a:rPr lang="en-US" altLang="zh-CN" sz="2400" dirty="0">
                <a:solidFill>
                  <a:schemeClr val="tx2">
                    <a:lumMod val="60000"/>
                    <a:lumOff val="40000"/>
                  </a:schemeClr>
                </a:solidFill>
              </a:rPr>
              <a:t>Strengthening of Regulatory body confidence to OLE</a:t>
            </a:r>
            <a:endParaRPr lang="en-US" altLang="zh-CN" sz="2400" dirty="0"/>
          </a:p>
          <a:p>
            <a:endParaRPr lang="zh-CN" altLang="en-US" sz="2400" dirty="0"/>
          </a:p>
        </p:txBody>
      </p:sp>
      <p:pic>
        <p:nvPicPr>
          <p:cNvPr id="2097184" name="图片 1"/>
          <p:cNvPicPr>
            <a:picLocks noChangeAspect="1"/>
          </p:cNvPicPr>
          <p:nvPr/>
        </p:nvPicPr>
        <p:blipFill>
          <a:blip r:embed="rId2"/>
          <a:stretch>
            <a:fillRect/>
          </a:stretch>
        </p:blipFill>
        <p:spPr>
          <a:xfrm>
            <a:off x="47328" y="1220756"/>
            <a:ext cx="3744416" cy="2203449"/>
          </a:xfrm>
          <a:prstGeom prst="rect">
            <a:avLst/>
          </a:prstGeom>
        </p:spPr>
      </p:pic>
      <p:pic>
        <p:nvPicPr>
          <p:cNvPr id="2097185" name="图片 2"/>
          <p:cNvPicPr>
            <a:picLocks noChangeAspect="1"/>
          </p:cNvPicPr>
          <p:nvPr/>
        </p:nvPicPr>
        <p:blipFill>
          <a:blip r:embed="rId3"/>
          <a:stretch>
            <a:fillRect/>
          </a:stretch>
        </p:blipFill>
        <p:spPr>
          <a:xfrm>
            <a:off x="3887755" y="1220755"/>
            <a:ext cx="3646511" cy="2203451"/>
          </a:xfrm>
          <a:prstGeom prst="rect">
            <a:avLst/>
          </a:prstGeom>
        </p:spPr>
      </p:pic>
      <p:pic>
        <p:nvPicPr>
          <p:cNvPr id="2097186" name="图片 5"/>
          <p:cNvPicPr>
            <a:picLocks noChangeAspect="1"/>
          </p:cNvPicPr>
          <p:nvPr/>
        </p:nvPicPr>
        <p:blipFill>
          <a:blip r:embed="rId4"/>
          <a:stretch>
            <a:fillRect/>
          </a:stretch>
        </p:blipFill>
        <p:spPr>
          <a:xfrm>
            <a:off x="12669" y="3744197"/>
            <a:ext cx="3779076" cy="2320032"/>
          </a:xfrm>
          <a:prstGeom prst="rect">
            <a:avLst/>
          </a:prstGeom>
        </p:spPr>
      </p:pic>
      <p:pic>
        <p:nvPicPr>
          <p:cNvPr id="2097187" name="图片 6"/>
          <p:cNvPicPr>
            <a:picLocks noChangeAspect="1"/>
          </p:cNvPicPr>
          <p:nvPr/>
        </p:nvPicPr>
        <p:blipFill>
          <a:blip r:embed="rId5"/>
          <a:stretch>
            <a:fillRect/>
          </a:stretch>
        </p:blipFill>
        <p:spPr>
          <a:xfrm>
            <a:off x="3887755" y="3768580"/>
            <a:ext cx="3646511" cy="232750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33" name="平行四边形 3"/>
          <p:cNvSpPr>
            <a:spLocks noChangeArrowheads="1"/>
          </p:cNvSpPr>
          <p:nvPr/>
        </p:nvSpPr>
        <p:spPr bwMode="auto">
          <a:xfrm>
            <a:off x="1054100" y="325967"/>
            <a:ext cx="635000" cy="550333"/>
          </a:xfrm>
          <a:prstGeom prst="parallelogram">
            <a:avLst>
              <a:gd name="adj" fmla="val 37420"/>
            </a:avLst>
          </a:prstGeom>
          <a:solidFill>
            <a:srgbClr val="0094DA"/>
          </a:solidFill>
          <a:ln>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sz="2400" dirty="0">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48834" name="平行四边形 4"/>
          <p:cNvSpPr>
            <a:spLocks noChangeArrowheads="1"/>
          </p:cNvSpPr>
          <p:nvPr/>
        </p:nvSpPr>
        <p:spPr bwMode="auto">
          <a:xfrm>
            <a:off x="480484" y="325967"/>
            <a:ext cx="635000" cy="550333"/>
          </a:xfrm>
          <a:prstGeom prst="parallelogram">
            <a:avLst>
              <a:gd name="adj" fmla="val 37420"/>
            </a:avLst>
          </a:prstGeom>
          <a:solidFill>
            <a:srgbClr val="1C4885"/>
          </a:solidFill>
          <a:ln>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sz="2400" dirty="0">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cxnSp>
        <p:nvCxnSpPr>
          <p:cNvPr id="3145764" name="直接连接符 6"/>
          <p:cNvCxnSpPr>
            <a:cxnSpLocks noChangeShapeType="1"/>
          </p:cNvCxnSpPr>
          <p:nvPr/>
        </p:nvCxnSpPr>
        <p:spPr bwMode="auto">
          <a:xfrm flipV="1">
            <a:off x="1348318" y="841544"/>
            <a:ext cx="6671261" cy="1"/>
          </a:xfrm>
          <a:prstGeom prst="line">
            <a:avLst/>
          </a:prstGeom>
          <a:noFill/>
          <a:ln w="6350">
            <a:solidFill>
              <a:srgbClr val="0094DA"/>
            </a:solidFill>
            <a:round/>
          </a:ln>
        </p:spPr>
      </p:cxnSp>
      <p:sp>
        <p:nvSpPr>
          <p:cNvPr id="1048835" name="文本框 16"/>
          <p:cNvSpPr txBox="1">
            <a:spLocks noChangeArrowheads="1"/>
          </p:cNvSpPr>
          <p:nvPr/>
        </p:nvSpPr>
        <p:spPr bwMode="auto">
          <a:xfrm>
            <a:off x="1689100" y="342900"/>
            <a:ext cx="5463017" cy="502766"/>
          </a:xfrm>
          <a:prstGeom prst="rect">
            <a:avLst/>
          </a:prstGeom>
          <a:noFill/>
          <a:ln>
            <a:noFill/>
          </a:ln>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667" b="1" dirty="0">
                <a:solidFill>
                  <a:srgbClr val="F46D43"/>
                </a:solidFill>
                <a:latin typeface="微软雅黑" panose="020B0503020204020204" pitchFamily="34" charset="-122"/>
                <a:ea typeface="微软雅黑"/>
                <a:cs typeface="Arial" panose="020B0604020202020204" pitchFamily="34" charset="0"/>
              </a:rPr>
              <a:t>Peer Review </a:t>
            </a:r>
          </a:p>
        </p:txBody>
      </p:sp>
      <p:sp>
        <p:nvSpPr>
          <p:cNvPr id="1048836" name="灯片编号占位符 1"/>
          <p:cNvSpPr>
            <a:spLocks noGrp="1"/>
          </p:cNvSpPr>
          <p:nvPr>
            <p:ph type="sldNum" sz="quarter" idx="4"/>
          </p:nvPr>
        </p:nvSpPr>
        <p:spPr>
          <a:xfrm>
            <a:off x="9199291" y="6501341"/>
            <a:ext cx="2844800" cy="288032"/>
          </a:xfrm>
        </p:spPr>
        <p:txBody>
          <a:bodyPr/>
          <a:lstStyle/>
          <a:p>
            <a:fld id="{0C913308-F349-4B6D-A68A-DD1791B4A57B}" type="slidenum">
              <a:rPr lang="zh-CN" altLang="en-US" smtClean="0"/>
              <a:t>18</a:t>
            </a:fld>
            <a:endParaRPr lang="zh-CN" altLang="en-US" dirty="0"/>
          </a:p>
        </p:txBody>
      </p:sp>
      <p:sp>
        <p:nvSpPr>
          <p:cNvPr id="1048837" name="文本框 2"/>
          <p:cNvSpPr txBox="1"/>
          <p:nvPr/>
        </p:nvSpPr>
        <p:spPr>
          <a:xfrm>
            <a:off x="335360" y="1031927"/>
            <a:ext cx="11065229" cy="584775"/>
          </a:xfrm>
          <a:prstGeom prst="rect">
            <a:avLst/>
          </a:prstGeom>
          <a:noFill/>
        </p:spPr>
        <p:txBody>
          <a:bodyPr wrap="square" rtlCol="0">
            <a:spAutoFit/>
          </a:bodyPr>
          <a:lstStyle/>
          <a:p>
            <a:pPr>
              <a:spcBef>
                <a:spcPts val="1200"/>
              </a:spcBef>
            </a:pPr>
            <a:r>
              <a:rPr lang="en-US" altLang="zh-CN" sz="2667" dirty="0">
                <a:solidFill>
                  <a:schemeClr val="tx2"/>
                </a:solidFill>
                <a:latin typeface="方正兰亭粗黑简体" panose="02000500000000000000" pitchFamily="2" charset="-122"/>
                <a:ea typeface="方正兰亭粗黑简体" panose="02000500000000000000" pitchFamily="2" charset="-122"/>
              </a:rPr>
              <a:t>Salto</a:t>
            </a:r>
            <a:r>
              <a:rPr lang="en-US" altLang="zh-CN" sz="3200" dirty="0">
                <a:latin typeface="微软雅黑" pitchFamily="34" charset="-122"/>
                <a:ea typeface="微软雅黑" pitchFamily="34" charset="-122"/>
              </a:rPr>
              <a:t> </a:t>
            </a:r>
            <a:r>
              <a:rPr lang="en-US" altLang="zh-CN" sz="2667" dirty="0">
                <a:solidFill>
                  <a:schemeClr val="tx2"/>
                </a:solidFill>
                <a:latin typeface="方正兰亭粗黑简体" panose="02000500000000000000" pitchFamily="2" charset="-122"/>
                <a:ea typeface="方正兰亭粗黑简体" panose="02000500000000000000" pitchFamily="2" charset="-122"/>
              </a:rPr>
              <a:t>Peer Review</a:t>
            </a:r>
            <a:endParaRPr lang="en-US" altLang="zh-CN" sz="3200" dirty="0">
              <a:latin typeface="微软雅黑" pitchFamily="34" charset="-122"/>
              <a:ea typeface="微软雅黑" pitchFamily="34" charset="-122"/>
            </a:endParaRPr>
          </a:p>
        </p:txBody>
      </p:sp>
      <p:pic>
        <p:nvPicPr>
          <p:cNvPr id="2097188" name="图片 4"/>
          <p:cNvPicPr>
            <a:picLocks noChangeAspect="1"/>
          </p:cNvPicPr>
          <p:nvPr/>
        </p:nvPicPr>
        <p:blipFill>
          <a:blip r:embed="rId3"/>
          <a:stretch>
            <a:fillRect/>
          </a:stretch>
        </p:blipFill>
        <p:spPr>
          <a:xfrm>
            <a:off x="213947" y="4782695"/>
            <a:ext cx="2521679" cy="1422643"/>
          </a:xfrm>
          <a:prstGeom prst="rect">
            <a:avLst/>
          </a:prstGeom>
        </p:spPr>
      </p:pic>
      <p:pic>
        <p:nvPicPr>
          <p:cNvPr id="2097189" name="图片 5"/>
          <p:cNvPicPr>
            <a:picLocks noChangeAspect="1"/>
          </p:cNvPicPr>
          <p:nvPr/>
        </p:nvPicPr>
        <p:blipFill>
          <a:blip r:embed="rId4"/>
          <a:stretch>
            <a:fillRect/>
          </a:stretch>
        </p:blipFill>
        <p:spPr>
          <a:xfrm>
            <a:off x="175850" y="1868827"/>
            <a:ext cx="4095948" cy="2424268"/>
          </a:xfrm>
          <a:prstGeom prst="rect">
            <a:avLst/>
          </a:prstGeom>
        </p:spPr>
      </p:pic>
      <p:pic>
        <p:nvPicPr>
          <p:cNvPr id="2097190" name="图片 7"/>
          <p:cNvPicPr>
            <a:picLocks noChangeAspect="1"/>
          </p:cNvPicPr>
          <p:nvPr/>
        </p:nvPicPr>
        <p:blipFill>
          <a:blip r:embed="rId5"/>
          <a:stretch>
            <a:fillRect/>
          </a:stretch>
        </p:blipFill>
        <p:spPr>
          <a:xfrm>
            <a:off x="2940008" y="4804353"/>
            <a:ext cx="2579929" cy="1435475"/>
          </a:xfrm>
          <a:prstGeom prst="rect">
            <a:avLst/>
          </a:prstGeom>
        </p:spPr>
      </p:pic>
      <p:pic>
        <p:nvPicPr>
          <p:cNvPr id="2097191" name="图片 8"/>
          <p:cNvPicPr>
            <a:picLocks noChangeAspect="1"/>
          </p:cNvPicPr>
          <p:nvPr/>
        </p:nvPicPr>
        <p:blipFill>
          <a:blip r:embed="rId6"/>
          <a:stretch>
            <a:fillRect/>
          </a:stretch>
        </p:blipFill>
        <p:spPr>
          <a:xfrm>
            <a:off x="5666068" y="4804354"/>
            <a:ext cx="2492661" cy="1379324"/>
          </a:xfrm>
          <a:prstGeom prst="rect">
            <a:avLst/>
          </a:prstGeom>
        </p:spPr>
      </p:pic>
      <p:sp>
        <p:nvSpPr>
          <p:cNvPr id="1048838" name="文本框 9"/>
          <p:cNvSpPr txBox="1"/>
          <p:nvPr/>
        </p:nvSpPr>
        <p:spPr>
          <a:xfrm>
            <a:off x="8400257" y="2027549"/>
            <a:ext cx="3818103" cy="3785652"/>
          </a:xfrm>
          <a:prstGeom prst="rect">
            <a:avLst/>
          </a:prstGeom>
          <a:noFill/>
        </p:spPr>
        <p:txBody>
          <a:bodyPr wrap="square" rtlCol="0">
            <a:spAutoFit/>
          </a:bodyPr>
          <a:lstStyle/>
          <a:p>
            <a:pPr marL="380990" indent="-380990">
              <a:buFont typeface="Wingdings" panose="05000000000000000000" pitchFamily="2" charset="2"/>
              <a:buChar char="l"/>
            </a:pPr>
            <a:r>
              <a:rPr lang="en-US" altLang="zh-CN" sz="2400" dirty="0">
                <a:solidFill>
                  <a:schemeClr val="tx2">
                    <a:lumMod val="60000"/>
                    <a:lumOff val="40000"/>
                  </a:schemeClr>
                </a:solidFill>
              </a:rPr>
              <a:t>Review of compliance with IAEA stands</a:t>
            </a:r>
          </a:p>
          <a:p>
            <a:pPr marL="380990" indent="-380990">
              <a:buFont typeface="Wingdings" panose="05000000000000000000" pitchFamily="2" charset="2"/>
              <a:buChar char="l"/>
            </a:pPr>
            <a:r>
              <a:rPr lang="en-US" altLang="zh-CN" sz="2400" dirty="0">
                <a:solidFill>
                  <a:schemeClr val="tx2">
                    <a:lumMod val="60000"/>
                    <a:lumOff val="40000"/>
                  </a:schemeClr>
                </a:solidFill>
              </a:rPr>
              <a:t>Recommendation for improvement in all 6 area related with LTO</a:t>
            </a:r>
          </a:p>
          <a:p>
            <a:pPr marL="380990" indent="-380990">
              <a:buFont typeface="Wingdings" panose="05000000000000000000" pitchFamily="2" charset="2"/>
              <a:buChar char="l"/>
            </a:pPr>
            <a:r>
              <a:rPr lang="en-US" altLang="zh-CN" sz="2400" dirty="0">
                <a:solidFill>
                  <a:schemeClr val="tx2">
                    <a:lumMod val="60000"/>
                    <a:lumOff val="40000"/>
                  </a:schemeClr>
                </a:solidFill>
              </a:rPr>
              <a:t>Opportunity to learn good practices in other NPPs</a:t>
            </a:r>
          </a:p>
          <a:p>
            <a:pPr marL="380990" indent="-380990">
              <a:buFont typeface="Wingdings" panose="05000000000000000000" pitchFamily="2" charset="2"/>
              <a:buChar char="l"/>
            </a:pPr>
            <a:r>
              <a:rPr lang="en-US" altLang="zh-CN" sz="2400" dirty="0">
                <a:solidFill>
                  <a:schemeClr val="tx2">
                    <a:lumMod val="60000"/>
                    <a:lumOff val="40000"/>
                  </a:schemeClr>
                </a:solidFill>
              </a:rPr>
              <a:t>Strengthening of public confidence to NPP</a:t>
            </a:r>
            <a:endParaRPr lang="zh-CN" altLang="en-US" sz="2400" dirty="0">
              <a:solidFill>
                <a:schemeClr val="tx2">
                  <a:lumMod val="60000"/>
                  <a:lumOff val="40000"/>
                </a:schemeClr>
              </a:solidFill>
            </a:endParaRPr>
          </a:p>
          <a:p>
            <a:endParaRPr lang="zh-CN" altLang="en-US" sz="2400" dirty="0"/>
          </a:p>
        </p:txBody>
      </p:sp>
      <p:pic>
        <p:nvPicPr>
          <p:cNvPr id="2097192" name="图片 13" descr="秦一厂320MWe机组开展PRE-SALTO同行评估">
            <a:hlinkClick r:id="rId7"/>
          </p:cNvPr>
          <p:cNvPicPr>
            <a:picLocks/>
          </p:cNvPicPr>
          <p:nvPr/>
        </p:nvPicPr>
        <p:blipFill>
          <a:blip r:embed="rId8"/>
          <a:srcRect/>
          <a:stretch>
            <a:fillRect/>
          </a:stretch>
        </p:blipFill>
        <p:spPr bwMode="auto">
          <a:xfrm>
            <a:off x="4335297" y="1868828"/>
            <a:ext cx="3823433" cy="241676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51" name="平行四边形 3"/>
          <p:cNvSpPr>
            <a:spLocks noChangeArrowheads="1"/>
          </p:cNvSpPr>
          <p:nvPr/>
        </p:nvSpPr>
        <p:spPr bwMode="auto">
          <a:xfrm>
            <a:off x="1054100" y="325967"/>
            <a:ext cx="635000" cy="550333"/>
          </a:xfrm>
          <a:prstGeom prst="parallelogram">
            <a:avLst>
              <a:gd name="adj" fmla="val 37420"/>
            </a:avLst>
          </a:prstGeom>
          <a:solidFill>
            <a:srgbClr val="0094DA"/>
          </a:solidFill>
          <a:ln>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sz="2400" dirty="0">
              <a:solidFill>
                <a:srgbClr val="FFFFFF"/>
              </a:solidFill>
              <a:ea typeface="微软雅黑" panose="020B0503020204020204" pitchFamily="34" charset="-122"/>
              <a:cs typeface="Calibri" panose="020F0502020204030204" pitchFamily="34" charset="0"/>
            </a:endParaRPr>
          </a:p>
        </p:txBody>
      </p:sp>
      <p:sp>
        <p:nvSpPr>
          <p:cNvPr id="1048852" name="平行四边形 4"/>
          <p:cNvSpPr>
            <a:spLocks noChangeArrowheads="1"/>
          </p:cNvSpPr>
          <p:nvPr/>
        </p:nvSpPr>
        <p:spPr bwMode="auto">
          <a:xfrm>
            <a:off x="480484" y="325967"/>
            <a:ext cx="635000" cy="550333"/>
          </a:xfrm>
          <a:prstGeom prst="parallelogram">
            <a:avLst>
              <a:gd name="adj" fmla="val 37420"/>
            </a:avLst>
          </a:prstGeom>
          <a:solidFill>
            <a:srgbClr val="1C4885"/>
          </a:solidFill>
          <a:ln>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sz="2400" dirty="0">
              <a:solidFill>
                <a:srgbClr val="FFFFFF"/>
              </a:solidFill>
              <a:ea typeface="微软雅黑" panose="020B0503020204020204" pitchFamily="34" charset="-122"/>
              <a:cs typeface="Calibri" panose="020F0502020204030204" pitchFamily="34" charset="0"/>
            </a:endParaRPr>
          </a:p>
        </p:txBody>
      </p:sp>
      <p:cxnSp>
        <p:nvCxnSpPr>
          <p:cNvPr id="3145771" name="直接连接符 6"/>
          <p:cNvCxnSpPr>
            <a:cxnSpLocks noChangeShapeType="1"/>
          </p:cNvCxnSpPr>
          <p:nvPr/>
        </p:nvCxnSpPr>
        <p:spPr bwMode="auto">
          <a:xfrm flipV="1">
            <a:off x="1348318" y="841544"/>
            <a:ext cx="6671261" cy="1"/>
          </a:xfrm>
          <a:prstGeom prst="line">
            <a:avLst/>
          </a:prstGeom>
          <a:noFill/>
          <a:ln w="6350">
            <a:solidFill>
              <a:srgbClr val="0094DA"/>
            </a:solidFill>
            <a:round/>
          </a:ln>
        </p:spPr>
      </p:cxnSp>
      <p:sp>
        <p:nvSpPr>
          <p:cNvPr id="1048853" name="文本框 16"/>
          <p:cNvSpPr txBox="1">
            <a:spLocks noChangeArrowheads="1"/>
          </p:cNvSpPr>
          <p:nvPr/>
        </p:nvSpPr>
        <p:spPr bwMode="auto">
          <a:xfrm>
            <a:off x="1689099" y="342900"/>
            <a:ext cx="10359563" cy="502766"/>
          </a:xfrm>
          <a:prstGeom prst="rect">
            <a:avLst/>
          </a:prstGeom>
          <a:noFill/>
          <a:ln>
            <a:noFill/>
          </a:ln>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667" b="1" dirty="0">
                <a:solidFill>
                  <a:srgbClr val="F46D43"/>
                </a:solidFill>
                <a:ea typeface="微软雅黑"/>
                <a:cs typeface="Calibri" panose="020F0502020204030204" pitchFamily="34" charset="0"/>
              </a:rPr>
              <a:t>Operating Performance After OLE</a:t>
            </a:r>
            <a:endParaRPr lang="zh-CN" altLang="en-US" sz="2133" b="1" dirty="0">
              <a:solidFill>
                <a:srgbClr val="F46D43"/>
              </a:solidFill>
              <a:ea typeface="微软雅黑"/>
              <a:cs typeface="Calibri" panose="020F0502020204030204" pitchFamily="34" charset="0"/>
            </a:endParaRPr>
          </a:p>
        </p:txBody>
      </p:sp>
      <p:sp>
        <p:nvSpPr>
          <p:cNvPr id="1048854" name="灯片编号占位符 1"/>
          <p:cNvSpPr>
            <a:spLocks noGrp="1"/>
          </p:cNvSpPr>
          <p:nvPr>
            <p:ph type="sldNum" sz="quarter" idx="4"/>
          </p:nvPr>
        </p:nvSpPr>
        <p:spPr>
          <a:xfrm>
            <a:off x="9203862" y="6477000"/>
            <a:ext cx="2844800" cy="288032"/>
          </a:xfrm>
        </p:spPr>
        <p:txBody>
          <a:bodyPr/>
          <a:lstStyle/>
          <a:p>
            <a:fld id="{0C913308-F349-4B6D-A68A-DD1791B4A57B}" type="slidenum">
              <a:rPr lang="zh-CN" altLang="en-US" smtClean="0">
                <a:latin typeface="Calibri" panose="020F0502020204030204" pitchFamily="34" charset="0"/>
                <a:cs typeface="Calibri" panose="020F0502020204030204" pitchFamily="34" charset="0"/>
              </a:rPr>
              <a:t>19</a:t>
            </a:fld>
            <a:endParaRPr lang="zh-CN" altLang="en-US" dirty="0">
              <a:latin typeface="Calibri" panose="020F0502020204030204" pitchFamily="34" charset="0"/>
              <a:cs typeface="Calibri" panose="020F0502020204030204" pitchFamily="34" charset="0"/>
            </a:endParaRPr>
          </a:p>
        </p:txBody>
      </p:sp>
      <p:graphicFrame>
        <p:nvGraphicFramePr>
          <p:cNvPr id="4194305" name="图表 20"/>
          <p:cNvGraphicFramePr>
            <a:graphicFrameLocks/>
          </p:cNvGraphicFramePr>
          <p:nvPr/>
        </p:nvGraphicFramePr>
        <p:xfrm>
          <a:off x="7056107" y="1604797"/>
          <a:ext cx="4800533" cy="4416491"/>
        </p:xfrm>
        <a:graphic>
          <a:graphicData uri="http://schemas.openxmlformats.org/drawingml/2006/chart">
            <c:chart xmlns:c="http://schemas.openxmlformats.org/drawingml/2006/chart" xmlns:r="http://schemas.openxmlformats.org/officeDocument/2006/relationships" r:id="rId2"/>
          </a:graphicData>
        </a:graphic>
      </p:graphicFrame>
      <p:sp>
        <p:nvSpPr>
          <p:cNvPr id="1048855" name="文本框 21"/>
          <p:cNvSpPr txBox="1"/>
          <p:nvPr/>
        </p:nvSpPr>
        <p:spPr>
          <a:xfrm>
            <a:off x="448891" y="1433311"/>
            <a:ext cx="6287591" cy="2851614"/>
          </a:xfrm>
          <a:prstGeom prst="rect">
            <a:avLst/>
          </a:prstGeom>
          <a:noFill/>
        </p:spPr>
        <p:txBody>
          <a:bodyPr wrap="square">
            <a:spAutoFit/>
          </a:bodyPr>
          <a:lstStyle/>
          <a:p>
            <a:pPr marL="380990" indent="-380990">
              <a:spcBef>
                <a:spcPts val="1200"/>
              </a:spcBef>
              <a:buClr>
                <a:srgbClr val="C0504D"/>
              </a:buClr>
              <a:buSzPct val="70000"/>
              <a:buFont typeface="Wingdings" panose="05000000000000000000" pitchFamily="2" charset="2"/>
              <a:buChar char="u"/>
            </a:pPr>
            <a:r>
              <a:rPr lang="en-US" altLang="zh-CN" sz="2133" dirty="0">
                <a:solidFill>
                  <a:srgbClr val="0070C0"/>
                </a:solidFill>
                <a:latin typeface="Arial" panose="020B0604020202020204" pitchFamily="34" charset="0"/>
                <a:ea typeface="微软雅黑" panose="020B0503020204020204" pitchFamily="34" charset="-122"/>
                <a:cs typeface="Arial" panose="020B0604020202020204" pitchFamily="34" charset="0"/>
              </a:rPr>
              <a:t>Keep good operating performance during LTO period</a:t>
            </a:r>
          </a:p>
          <a:p>
            <a:pPr marL="380990" indent="-380990">
              <a:spcBef>
                <a:spcPts val="1200"/>
              </a:spcBef>
              <a:buClr>
                <a:srgbClr val="C0504D"/>
              </a:buClr>
              <a:buSzPct val="70000"/>
              <a:buFont typeface="Wingdings" panose="05000000000000000000" pitchFamily="2" charset="2"/>
              <a:buChar char="u"/>
            </a:pPr>
            <a:r>
              <a:rPr lang="en-US" altLang="zh-CN" sz="2133" dirty="0">
                <a:solidFill>
                  <a:srgbClr val="0070C0"/>
                </a:solidFill>
                <a:latin typeface="Arial" panose="020B0604020202020204" pitchFamily="34" charset="0"/>
                <a:ea typeface="微软雅黑" panose="020B0503020204020204" pitchFamily="34" charset="-122"/>
                <a:cs typeface="Arial" panose="020B0604020202020204" pitchFamily="34" charset="0"/>
              </a:rPr>
              <a:t>No unplanned shutdown event occurred</a:t>
            </a:r>
          </a:p>
          <a:p>
            <a:pPr marL="380990" indent="-380990">
              <a:spcBef>
                <a:spcPts val="1200"/>
              </a:spcBef>
              <a:buClr>
                <a:srgbClr val="C0504D"/>
              </a:buClr>
              <a:buSzPct val="70000"/>
              <a:buFont typeface="Wingdings" panose="05000000000000000000" pitchFamily="2" charset="2"/>
              <a:buChar char="u"/>
            </a:pPr>
            <a:r>
              <a:rPr lang="en-US" altLang="zh-CN" sz="2133" dirty="0">
                <a:solidFill>
                  <a:srgbClr val="0070C0"/>
                </a:solidFill>
                <a:latin typeface="Arial" panose="020B0604020202020204" pitchFamily="34" charset="0"/>
                <a:ea typeface="微软雅黑" panose="020B0503020204020204" pitchFamily="34" charset="-122"/>
                <a:cs typeface="Arial" panose="020B0604020202020204" pitchFamily="34" charset="0"/>
              </a:rPr>
              <a:t>Power generation 0.822 billion KWh, average load factor is 92.86% in past 3 years</a:t>
            </a:r>
          </a:p>
          <a:p>
            <a:pPr marL="380990" indent="-380990">
              <a:spcBef>
                <a:spcPts val="1200"/>
              </a:spcBef>
              <a:buClr>
                <a:srgbClr val="C0504D"/>
              </a:buClr>
              <a:buSzPct val="70000"/>
              <a:buFont typeface="Wingdings" panose="05000000000000000000" pitchFamily="2" charset="2"/>
              <a:buChar char="u"/>
            </a:pPr>
            <a:r>
              <a:rPr lang="en-US" altLang="zh-CN" sz="2133" dirty="0">
                <a:solidFill>
                  <a:srgbClr val="0070C0"/>
                </a:solidFill>
                <a:latin typeface="Arial" panose="020B0604020202020204" pitchFamily="34" charset="0"/>
                <a:ea typeface="微软雅黑" panose="020B0503020204020204" pitchFamily="34" charset="-122"/>
                <a:cs typeface="Arial" panose="020B0604020202020204" pitchFamily="34" charset="0"/>
              </a:rPr>
              <a:t>The first complete natural year into LTO (2022), WANO index is 100</a:t>
            </a:r>
            <a:endParaRPr lang="zh-CN" altLang="en-US" sz="2133" dirty="0">
              <a:solidFill>
                <a:srgbClr val="0070C0"/>
              </a:solidFill>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55"/>
          <p:cNvGrpSpPr/>
          <p:nvPr/>
        </p:nvGrpSpPr>
        <p:grpSpPr bwMode="auto">
          <a:xfrm>
            <a:off x="623391" y="394868"/>
            <a:ext cx="3602568" cy="1133637"/>
            <a:chOff x="-1" y="0"/>
            <a:chExt cx="2702008" cy="849531"/>
          </a:xfrm>
        </p:grpSpPr>
        <p:sp>
          <p:nvSpPr>
            <p:cNvPr id="1048583" name="文本框 57"/>
            <p:cNvSpPr txBox="1">
              <a:spLocks noChangeArrowheads="1"/>
            </p:cNvSpPr>
            <p:nvPr/>
          </p:nvSpPr>
          <p:spPr bwMode="auto">
            <a:xfrm>
              <a:off x="-1" y="0"/>
              <a:ext cx="2702007" cy="622737"/>
            </a:xfrm>
            <a:prstGeom prst="rect">
              <a:avLst/>
            </a:prstGeom>
            <a:noFill/>
            <a:ln>
              <a:noFill/>
            </a:ln>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4800" b="1" dirty="0">
                  <a:solidFill>
                    <a:srgbClr val="1479BE"/>
                  </a:solidFill>
                  <a:latin typeface="Arial" panose="020B0604020202020204" pitchFamily="34" charset="0"/>
                  <a:ea typeface="微软雅黑" panose="020B0503020204020204" pitchFamily="34" charset="-122"/>
                  <a:cs typeface="Arial" panose="020B0604020202020204" pitchFamily="34" charset="0"/>
                </a:rPr>
                <a:t>CONTENTS</a:t>
              </a:r>
              <a:endParaRPr lang="zh-CN" altLang="en-US" sz="4800" b="1" dirty="0">
                <a:solidFill>
                  <a:srgbClr val="1479BE"/>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3145728" name="直接连接符 58"/>
            <p:cNvCxnSpPr>
              <a:cxnSpLocks noChangeShapeType="1"/>
            </p:cNvCxnSpPr>
            <p:nvPr/>
          </p:nvCxnSpPr>
          <p:spPr bwMode="auto">
            <a:xfrm>
              <a:off x="151331" y="849531"/>
              <a:ext cx="2550676" cy="0"/>
            </a:xfrm>
            <a:prstGeom prst="line">
              <a:avLst/>
            </a:prstGeom>
            <a:ln>
              <a:solidFill>
                <a:srgbClr val="1479BE"/>
              </a:solidFill>
              <a:headEnd/>
              <a:tailEnd/>
            </a:ln>
          </p:spPr>
          <p:style>
            <a:lnRef idx="1">
              <a:schemeClr val="accent5"/>
            </a:lnRef>
            <a:fillRef idx="0">
              <a:schemeClr val="accent5"/>
            </a:fillRef>
            <a:effectRef idx="0">
              <a:schemeClr val="accent5"/>
            </a:effectRef>
            <a:fontRef idx="minor">
              <a:schemeClr val="tx1"/>
            </a:fontRef>
          </p:style>
        </p:cxnSp>
      </p:grpSp>
      <p:grpSp>
        <p:nvGrpSpPr>
          <p:cNvPr id="40" name="组合 1"/>
          <p:cNvGrpSpPr/>
          <p:nvPr/>
        </p:nvGrpSpPr>
        <p:grpSpPr>
          <a:xfrm>
            <a:off x="889657" y="1582525"/>
            <a:ext cx="7564865" cy="916388"/>
            <a:chOff x="721561" y="1588433"/>
            <a:chExt cx="2909527" cy="687291"/>
          </a:xfrm>
        </p:grpSpPr>
        <p:grpSp>
          <p:nvGrpSpPr>
            <p:cNvPr id="41" name="组合 2"/>
            <p:cNvGrpSpPr/>
            <p:nvPr/>
          </p:nvGrpSpPr>
          <p:grpSpPr>
            <a:xfrm>
              <a:off x="721561" y="1635645"/>
              <a:ext cx="202076" cy="640079"/>
              <a:chOff x="732962" y="1481679"/>
              <a:chExt cx="253073" cy="914515"/>
            </a:xfrm>
          </p:grpSpPr>
          <p:sp>
            <p:nvSpPr>
              <p:cNvPr id="1048584" name="矩形 29"/>
              <p:cNvSpPr>
                <a:spLocks noChangeArrowheads="1"/>
              </p:cNvSpPr>
              <p:nvPr/>
            </p:nvSpPr>
            <p:spPr bwMode="auto">
              <a:xfrm>
                <a:off x="732962" y="1481679"/>
                <a:ext cx="253073" cy="488950"/>
              </a:xfrm>
              <a:prstGeom prst="rect">
                <a:avLst/>
              </a:prstGeom>
              <a:solidFill>
                <a:srgbClr val="1479BE"/>
              </a:solidFill>
              <a:ln>
                <a:noFill/>
              </a:ln>
            </p:spPr>
            <p:txBody>
              <a:bodyPr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endParaRPr lang="zh-CN" altLang="en-US" sz="2400" dirty="0">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sp>
            <p:nvSpPr>
              <p:cNvPr id="1048585" name="文本框 30"/>
              <p:cNvSpPr txBox="1">
                <a:spLocks noChangeArrowheads="1"/>
              </p:cNvSpPr>
              <p:nvPr/>
            </p:nvSpPr>
            <p:spPr bwMode="auto">
              <a:xfrm>
                <a:off x="793432" y="1481679"/>
                <a:ext cx="115445" cy="914515"/>
              </a:xfrm>
              <a:prstGeom prst="rect">
                <a:avLst/>
              </a:prstGeom>
              <a:noFill/>
              <a:ln>
                <a:noFill/>
              </a:ln>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zh-CN" sz="2667" b="1" dirty="0">
                    <a:solidFill>
                      <a:srgbClr val="FFFFFF"/>
                    </a:solidFill>
                    <a:latin typeface="Arial" panose="020B0604020202020204" pitchFamily="34" charset="0"/>
                    <a:ea typeface="微软雅黑" pitchFamily="34" charset="-122"/>
                    <a:cs typeface="Arial" panose="020B0604020202020204" pitchFamily="34" charset="0"/>
                  </a:rPr>
                  <a:t>1</a:t>
                </a:r>
                <a:endParaRPr lang="zh-CN" altLang="en-US" sz="2667" b="1" dirty="0">
                  <a:solidFill>
                    <a:srgbClr val="FFFFFF"/>
                  </a:solidFill>
                  <a:latin typeface="Arial" panose="020B0604020202020204" pitchFamily="34" charset="0"/>
                  <a:ea typeface="微软雅黑" pitchFamily="34" charset="-122"/>
                  <a:cs typeface="Arial" panose="020B0604020202020204" pitchFamily="34" charset="0"/>
                </a:endParaRPr>
              </a:p>
            </p:txBody>
          </p:sp>
        </p:grpSp>
        <p:sp>
          <p:nvSpPr>
            <p:cNvPr id="1048586" name="TextBox 16"/>
            <p:cNvSpPr txBox="1"/>
            <p:nvPr/>
          </p:nvSpPr>
          <p:spPr>
            <a:xfrm>
              <a:off x="971921" y="1588433"/>
              <a:ext cx="2659167" cy="354331"/>
            </a:xfrm>
            <a:prstGeom prst="rect">
              <a:avLst/>
            </a:prstGeom>
            <a:noFill/>
          </p:spPr>
          <p:txBody>
            <a:bodyPr wrap="square">
              <a:spAutoFit/>
            </a:bodyPr>
            <a:lstStyle/>
            <a:p>
              <a:pPr algn="just"/>
              <a:r>
                <a:rPr lang="en-US" altLang="zh-CN" sz="2667" b="1" dirty="0">
                  <a:solidFill>
                    <a:srgbClr val="0081CC"/>
                  </a:solidFill>
                  <a:latin typeface="Arial" panose="020B0604020202020204" pitchFamily="34" charset="0"/>
                  <a:ea typeface="微软雅黑" panose="020B0503020204020204" pitchFamily="34" charset="-122"/>
                  <a:cs typeface="Arial" panose="020B0604020202020204" pitchFamily="34" charset="0"/>
                </a:rPr>
                <a:t>Overview of China Nuclear Energy</a:t>
              </a:r>
              <a:endParaRPr lang="zh-CN" altLang="en-US" sz="2667" b="1" dirty="0">
                <a:solidFill>
                  <a:srgbClr val="0081CC"/>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42" name="组合 32"/>
          <p:cNvGrpSpPr/>
          <p:nvPr/>
        </p:nvGrpSpPr>
        <p:grpSpPr>
          <a:xfrm>
            <a:off x="867007" y="2471750"/>
            <a:ext cx="9511120" cy="789024"/>
            <a:chOff x="744352" y="2576472"/>
            <a:chExt cx="8091440" cy="591768"/>
          </a:xfrm>
        </p:grpSpPr>
        <p:grpSp>
          <p:nvGrpSpPr>
            <p:cNvPr id="43" name="组合 19"/>
            <p:cNvGrpSpPr/>
            <p:nvPr/>
          </p:nvGrpSpPr>
          <p:grpSpPr>
            <a:xfrm>
              <a:off x="744352" y="2576472"/>
              <a:ext cx="466249" cy="383812"/>
              <a:chOff x="751187" y="2571750"/>
              <a:chExt cx="466249" cy="383812"/>
            </a:xfrm>
          </p:grpSpPr>
          <p:sp>
            <p:nvSpPr>
              <p:cNvPr id="1048587" name="矩形 29"/>
              <p:cNvSpPr>
                <a:spLocks noChangeArrowheads="1"/>
              </p:cNvSpPr>
              <p:nvPr/>
            </p:nvSpPr>
            <p:spPr bwMode="auto">
              <a:xfrm>
                <a:off x="770455" y="2595562"/>
                <a:ext cx="446981" cy="360000"/>
              </a:xfrm>
              <a:prstGeom prst="rect">
                <a:avLst/>
              </a:prstGeom>
              <a:solidFill>
                <a:srgbClr val="1479BE"/>
              </a:solidFill>
              <a:ln>
                <a:noFill/>
              </a:ln>
            </p:spPr>
            <p:txBody>
              <a:bodyPr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endParaRPr lang="zh-CN" altLang="en-US" sz="2400" dirty="0">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sp>
            <p:nvSpPr>
              <p:cNvPr id="1048588" name="文本框 30"/>
              <p:cNvSpPr txBox="1">
                <a:spLocks noChangeArrowheads="1"/>
              </p:cNvSpPr>
              <p:nvPr/>
            </p:nvSpPr>
            <p:spPr bwMode="auto">
              <a:xfrm>
                <a:off x="751187" y="2571750"/>
                <a:ext cx="384573" cy="354331"/>
              </a:xfrm>
              <a:prstGeom prst="rect">
                <a:avLst/>
              </a:prstGeom>
              <a:noFill/>
              <a:ln>
                <a:noFill/>
              </a:ln>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zh-CN" sz="2667" b="1" dirty="0">
                    <a:solidFill>
                      <a:srgbClr val="FFFFFF"/>
                    </a:solidFill>
                    <a:latin typeface="Arial" panose="020B0604020202020204" pitchFamily="34" charset="0"/>
                    <a:ea typeface="微软雅黑" pitchFamily="34" charset="-122"/>
                    <a:cs typeface="Arial" panose="020B0604020202020204" pitchFamily="34" charset="0"/>
                  </a:rPr>
                  <a:t>2</a:t>
                </a:r>
                <a:endParaRPr lang="zh-CN" altLang="en-US" sz="2667" b="1" dirty="0">
                  <a:solidFill>
                    <a:srgbClr val="FFFFFF"/>
                  </a:solidFill>
                  <a:latin typeface="Arial" panose="020B0604020202020204" pitchFamily="34" charset="0"/>
                  <a:ea typeface="微软雅黑" pitchFamily="34" charset="-122"/>
                  <a:cs typeface="Arial" panose="020B0604020202020204" pitchFamily="34" charset="0"/>
                </a:endParaRPr>
              </a:p>
            </p:txBody>
          </p:sp>
        </p:grpSp>
        <p:sp>
          <p:nvSpPr>
            <p:cNvPr id="1048589" name="TextBox 22"/>
            <p:cNvSpPr txBox="1"/>
            <p:nvPr/>
          </p:nvSpPr>
          <p:spPr>
            <a:xfrm>
              <a:off x="1373963" y="2585309"/>
              <a:ext cx="7461829" cy="582931"/>
            </a:xfrm>
            <a:prstGeom prst="rect">
              <a:avLst/>
            </a:prstGeom>
            <a:noFill/>
          </p:spPr>
          <p:txBody>
            <a:bodyPr wrap="square">
              <a:spAutoFit/>
            </a:bodyPr>
            <a:lstStyle/>
            <a:p>
              <a:pPr algn="just"/>
              <a:r>
                <a:rPr lang="en-US" altLang="zh-CN" sz="2667" b="1" dirty="0">
                  <a:solidFill>
                    <a:srgbClr val="0081CC"/>
                  </a:solidFill>
                  <a:latin typeface="Arial" panose="020B0604020202020204" pitchFamily="34" charset="0"/>
                  <a:ea typeface="微软雅黑" panose="020B0503020204020204" pitchFamily="34" charset="-122"/>
                  <a:cs typeface="Arial" panose="020B0604020202020204" pitchFamily="34" charset="0"/>
                </a:rPr>
                <a:t>Life Extension of </a:t>
              </a:r>
              <a:r>
                <a:rPr lang="en-US" altLang="zh-CN" sz="2667" b="1" dirty="0" err="1">
                  <a:solidFill>
                    <a:srgbClr val="0081CC"/>
                  </a:solidFill>
                  <a:latin typeface="Arial" panose="020B0604020202020204" pitchFamily="34" charset="0"/>
                  <a:ea typeface="微软雅黑" panose="020B0503020204020204" pitchFamily="34" charset="-122"/>
                  <a:cs typeface="Arial" panose="020B0604020202020204" pitchFamily="34" charset="0"/>
                </a:rPr>
                <a:t>Qinshan</a:t>
              </a:r>
              <a:r>
                <a:rPr lang="en-US" altLang="zh-CN" sz="2667" b="1" dirty="0">
                  <a:solidFill>
                    <a:srgbClr val="0081CC"/>
                  </a:solidFill>
                  <a:latin typeface="Arial" panose="020B0604020202020204" pitchFamily="34" charset="0"/>
                  <a:ea typeface="微软雅黑" panose="020B0503020204020204" pitchFamily="34" charset="-122"/>
                  <a:cs typeface="Arial" panose="020B0604020202020204" pitchFamily="34" charset="0"/>
                </a:rPr>
                <a:t> QNPP-I</a:t>
              </a:r>
            </a:p>
            <a:p>
              <a:pPr algn="just"/>
              <a:endParaRPr lang="zh-CN" altLang="en-US" sz="2133" b="1" dirty="0">
                <a:solidFill>
                  <a:schemeClr val="accent6">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44" name="组合 35"/>
          <p:cNvGrpSpPr/>
          <p:nvPr/>
        </p:nvGrpSpPr>
        <p:grpSpPr>
          <a:xfrm>
            <a:off x="867007" y="3345312"/>
            <a:ext cx="5117424" cy="853440"/>
            <a:chOff x="690897" y="3517298"/>
            <a:chExt cx="4156707" cy="597065"/>
          </a:xfrm>
        </p:grpSpPr>
        <p:grpSp>
          <p:nvGrpSpPr>
            <p:cNvPr id="45" name="组合 36"/>
            <p:cNvGrpSpPr/>
            <p:nvPr/>
          </p:nvGrpSpPr>
          <p:grpSpPr>
            <a:xfrm>
              <a:off x="690897" y="3517298"/>
              <a:ext cx="426769" cy="597065"/>
              <a:chOff x="697732" y="2571750"/>
              <a:chExt cx="426769" cy="597065"/>
            </a:xfrm>
          </p:grpSpPr>
          <p:sp>
            <p:nvSpPr>
              <p:cNvPr id="1048590" name="矩形 29"/>
              <p:cNvSpPr>
                <a:spLocks noChangeArrowheads="1"/>
              </p:cNvSpPr>
              <p:nvPr/>
            </p:nvSpPr>
            <p:spPr bwMode="auto">
              <a:xfrm>
                <a:off x="697732" y="2595562"/>
                <a:ext cx="426769" cy="360000"/>
              </a:xfrm>
              <a:prstGeom prst="rect">
                <a:avLst/>
              </a:prstGeom>
              <a:solidFill>
                <a:srgbClr val="1479BE"/>
              </a:solidFill>
              <a:ln>
                <a:noFill/>
              </a:ln>
            </p:spPr>
            <p:txBody>
              <a:bodyPr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endParaRPr lang="zh-CN" altLang="en-US" sz="2400" dirty="0">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sp>
            <p:nvSpPr>
              <p:cNvPr id="1048591" name="文本框 30"/>
              <p:cNvSpPr txBox="1">
                <a:spLocks noChangeArrowheads="1"/>
              </p:cNvSpPr>
              <p:nvPr/>
            </p:nvSpPr>
            <p:spPr bwMode="auto">
              <a:xfrm>
                <a:off x="751185" y="2571750"/>
                <a:ext cx="295333" cy="597065"/>
              </a:xfrm>
              <a:prstGeom prst="rect">
                <a:avLst/>
              </a:prstGeom>
              <a:noFill/>
              <a:ln>
                <a:noFill/>
              </a:ln>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zh-CN" sz="2667" b="1" dirty="0">
                    <a:solidFill>
                      <a:srgbClr val="FFFFFF"/>
                    </a:solidFill>
                    <a:latin typeface="Arial" panose="020B0604020202020204" pitchFamily="34" charset="0"/>
                    <a:ea typeface="微软雅黑" pitchFamily="34" charset="-122"/>
                    <a:cs typeface="Arial" panose="020B0604020202020204" pitchFamily="34" charset="0"/>
                  </a:rPr>
                  <a:t>3</a:t>
                </a:r>
                <a:endParaRPr lang="zh-CN" altLang="en-US" sz="2667" b="1" dirty="0">
                  <a:solidFill>
                    <a:srgbClr val="FFFFFF"/>
                  </a:solidFill>
                  <a:latin typeface="Arial" panose="020B0604020202020204" pitchFamily="34" charset="0"/>
                  <a:ea typeface="微软雅黑" pitchFamily="34" charset="-122"/>
                  <a:cs typeface="Arial" panose="020B0604020202020204" pitchFamily="34" charset="0"/>
                </a:endParaRPr>
              </a:p>
            </p:txBody>
          </p:sp>
        </p:grpSp>
        <p:sp>
          <p:nvSpPr>
            <p:cNvPr id="1048592" name="TextBox 26"/>
            <p:cNvSpPr txBox="1"/>
            <p:nvPr/>
          </p:nvSpPr>
          <p:spPr>
            <a:xfrm>
              <a:off x="1189279" y="3517298"/>
              <a:ext cx="3658325" cy="330519"/>
            </a:xfrm>
            <a:prstGeom prst="rect">
              <a:avLst/>
            </a:prstGeom>
            <a:noFill/>
          </p:spPr>
          <p:txBody>
            <a:bodyPr wrap="square">
              <a:spAutoFit/>
            </a:bodyPr>
            <a:lstStyle/>
            <a:p>
              <a:pPr algn="just"/>
              <a:r>
                <a:rPr lang="en-US" altLang="zh-CN" sz="2667" b="1" dirty="0">
                  <a:solidFill>
                    <a:srgbClr val="0081CC"/>
                  </a:solidFill>
                  <a:latin typeface="Arial" panose="020B0604020202020204" pitchFamily="34" charset="0"/>
                  <a:ea typeface="微软雅黑" panose="020B0503020204020204" pitchFamily="34" charset="-122"/>
                  <a:cs typeface="Arial" panose="020B0604020202020204" pitchFamily="34" charset="0"/>
                </a:rPr>
                <a:t> Conclusion</a:t>
              </a:r>
              <a:endParaRPr lang="zh-CN" altLang="en-US" sz="2667" b="1" dirty="0">
                <a:solidFill>
                  <a:schemeClr val="accent6">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56" name="灯片编号占位符 8"/>
          <p:cNvSpPr>
            <a:spLocks noGrp="1"/>
          </p:cNvSpPr>
          <p:nvPr>
            <p:ph type="sldNum" sz="quarter" idx="4"/>
          </p:nvPr>
        </p:nvSpPr>
        <p:spPr>
          <a:xfrm>
            <a:off x="9234599" y="6501341"/>
            <a:ext cx="2844800" cy="288032"/>
          </a:xfrm>
          <a:prstGeom prst="rect">
            <a:avLst/>
          </a:prstGeom>
        </p:spPr>
        <p:txBody>
          <a:bodyPr/>
          <a:lstStyle/>
          <a:p>
            <a:fld id="{0C913308-F349-4B6D-A68A-DD1791B4A57B}" type="slidenum">
              <a:rPr lang="zh-CN" altLang="en-US" smtClean="0"/>
              <a:t>20</a:t>
            </a:fld>
            <a:endParaRPr lang="zh-CN" altLang="en-US" dirty="0"/>
          </a:p>
        </p:txBody>
      </p:sp>
      <p:sp>
        <p:nvSpPr>
          <p:cNvPr id="1048857" name="TextBox 4"/>
          <p:cNvSpPr txBox="1"/>
          <p:nvPr/>
        </p:nvSpPr>
        <p:spPr>
          <a:xfrm>
            <a:off x="911424" y="1924120"/>
            <a:ext cx="1824203" cy="2657009"/>
          </a:xfrm>
          <a:prstGeom prst="rect">
            <a:avLst/>
          </a:prstGeom>
          <a:noFill/>
        </p:spPr>
        <p:txBody>
          <a:bodyPr wrap="square" rtlCol="0" anchor="b">
            <a:spAutoFit/>
          </a:bodyPr>
          <a:lstStyle/>
          <a:p>
            <a:pPr algn="just"/>
            <a:r>
              <a:rPr lang="en-US" altLang="zh-CN" sz="16666" b="1" dirty="0">
                <a:solidFill>
                  <a:srgbClr val="1479BE"/>
                </a:solidFill>
                <a:latin typeface="微软雅黑" panose="020B0503020204020204" pitchFamily="34" charset="-122"/>
                <a:ea typeface="微软雅黑" panose="020B0503020204020204" pitchFamily="34" charset="-122"/>
              </a:rPr>
              <a:t>3</a:t>
            </a:r>
            <a:endParaRPr lang="zh-CN" altLang="en-US" sz="16666" b="1" dirty="0">
              <a:solidFill>
                <a:srgbClr val="1479BE"/>
              </a:solidFill>
              <a:latin typeface="微软雅黑" panose="020B0503020204020204" pitchFamily="34" charset="-122"/>
              <a:ea typeface="微软雅黑" panose="020B0503020204020204" pitchFamily="34" charset="-122"/>
            </a:endParaRPr>
          </a:p>
        </p:txBody>
      </p:sp>
      <p:sp>
        <p:nvSpPr>
          <p:cNvPr id="1048858" name="标题占位符 1"/>
          <p:cNvSpPr txBox="1"/>
          <p:nvPr/>
        </p:nvSpPr>
        <p:spPr>
          <a:xfrm>
            <a:off x="2543605" y="1700808"/>
            <a:ext cx="6795051" cy="1824203"/>
          </a:xfrm>
          <a:prstGeom prst="rect">
            <a:avLst/>
          </a:prstGeom>
        </p:spPr>
        <p:txBody>
          <a:bodyPr vert="horz" lIns="121920" tIns="60960" rIns="121920" bIns="60960" rtlCol="0" anchor="b">
            <a:noAutofit/>
          </a:bodyPr>
          <a:lstStyle>
            <a:lvl1pPr algn="l" defTabSz="914400" rtl="0" eaLnBrk="1" latinLnBrk="0" hangingPunct="1">
              <a:spcBef>
                <a:spcPct val="0"/>
              </a:spcBef>
              <a:buNone/>
              <a:defRPr sz="3600" b="1" kern="1200">
                <a:solidFill>
                  <a:srgbClr val="1479BE"/>
                </a:solidFill>
                <a:latin typeface="微软雅黑" panose="020B0503020204020204" pitchFamily="34" charset="-122"/>
                <a:ea typeface="微软雅黑" panose="020B0503020204020204" pitchFamily="34" charset="-122"/>
                <a:cs typeface="+mj-cs"/>
              </a:defRPr>
            </a:lvl1pPr>
          </a:lstStyle>
          <a:p>
            <a:r>
              <a:rPr lang="en-US" altLang="zh-CN" sz="4267" dirty="0">
                <a:solidFill>
                  <a:srgbClr val="0081CC"/>
                </a:solidFill>
                <a:latin typeface="Arial" panose="020B0604020202020204" pitchFamily="34" charset="0"/>
                <a:cs typeface="Arial" panose="020B0604020202020204" pitchFamily="34" charset="0"/>
              </a:rPr>
              <a:t>Conclusion</a:t>
            </a:r>
            <a:endParaRPr lang="zh-CN" altLang="en-US" sz="4267" dirty="0">
              <a:solidFill>
                <a:schemeClr val="accent6">
                  <a:lumMod val="75000"/>
                </a:schemeClr>
              </a:solidFill>
              <a:latin typeface="Arial" panose="020B0604020202020204" pitchFamily="34" charset="0"/>
              <a:cs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62" name="平行四边形 3"/>
          <p:cNvSpPr>
            <a:spLocks noChangeArrowheads="1"/>
          </p:cNvSpPr>
          <p:nvPr/>
        </p:nvSpPr>
        <p:spPr bwMode="auto">
          <a:xfrm>
            <a:off x="1054100" y="325967"/>
            <a:ext cx="635000" cy="550333"/>
          </a:xfrm>
          <a:prstGeom prst="parallelogram">
            <a:avLst>
              <a:gd name="adj" fmla="val 37420"/>
            </a:avLst>
          </a:prstGeom>
          <a:solidFill>
            <a:srgbClr val="0094DA"/>
          </a:solidFill>
          <a:ln>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sz="2400" dirty="0">
              <a:solidFill>
                <a:srgbClr val="FFFFFF"/>
              </a:solidFill>
              <a:ea typeface="微软雅黑" panose="020B0503020204020204" pitchFamily="34" charset="-122"/>
              <a:cs typeface="Calibri" panose="020F0502020204030204" pitchFamily="34" charset="0"/>
            </a:endParaRPr>
          </a:p>
        </p:txBody>
      </p:sp>
      <p:sp>
        <p:nvSpPr>
          <p:cNvPr id="1048863" name="平行四边形 4"/>
          <p:cNvSpPr>
            <a:spLocks noChangeArrowheads="1"/>
          </p:cNvSpPr>
          <p:nvPr/>
        </p:nvSpPr>
        <p:spPr bwMode="auto">
          <a:xfrm>
            <a:off x="480484" y="325967"/>
            <a:ext cx="635000" cy="550333"/>
          </a:xfrm>
          <a:prstGeom prst="parallelogram">
            <a:avLst>
              <a:gd name="adj" fmla="val 37420"/>
            </a:avLst>
          </a:prstGeom>
          <a:solidFill>
            <a:srgbClr val="1C4885"/>
          </a:solidFill>
          <a:ln>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sz="2400" dirty="0">
              <a:solidFill>
                <a:srgbClr val="FFFFFF"/>
              </a:solidFill>
              <a:ea typeface="微软雅黑" panose="020B0503020204020204" pitchFamily="34" charset="-122"/>
              <a:cs typeface="Calibri" panose="020F0502020204030204" pitchFamily="34" charset="0"/>
            </a:endParaRPr>
          </a:p>
        </p:txBody>
      </p:sp>
      <p:cxnSp>
        <p:nvCxnSpPr>
          <p:cNvPr id="3145772" name="直接连接符 6"/>
          <p:cNvCxnSpPr>
            <a:cxnSpLocks noChangeShapeType="1"/>
          </p:cNvCxnSpPr>
          <p:nvPr/>
        </p:nvCxnSpPr>
        <p:spPr bwMode="auto">
          <a:xfrm flipV="1">
            <a:off x="1348318" y="841544"/>
            <a:ext cx="6671261" cy="1"/>
          </a:xfrm>
          <a:prstGeom prst="line">
            <a:avLst/>
          </a:prstGeom>
          <a:noFill/>
          <a:ln w="6350">
            <a:solidFill>
              <a:srgbClr val="0094DA"/>
            </a:solidFill>
            <a:round/>
          </a:ln>
        </p:spPr>
      </p:cxnSp>
      <p:sp>
        <p:nvSpPr>
          <p:cNvPr id="1048864" name="文本框 16"/>
          <p:cNvSpPr txBox="1">
            <a:spLocks noChangeArrowheads="1"/>
          </p:cNvSpPr>
          <p:nvPr/>
        </p:nvSpPr>
        <p:spPr bwMode="auto">
          <a:xfrm>
            <a:off x="1696237" y="381448"/>
            <a:ext cx="10359563" cy="502766"/>
          </a:xfrm>
          <a:prstGeom prst="rect">
            <a:avLst/>
          </a:prstGeom>
          <a:noFill/>
          <a:ln>
            <a:noFill/>
          </a:ln>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667" b="1" dirty="0" err="1">
                <a:solidFill>
                  <a:srgbClr val="F46D43"/>
                </a:solidFill>
                <a:ea typeface="微软雅黑"/>
                <a:cs typeface="Calibri" panose="020F0502020204030204" pitchFamily="34" charset="0"/>
              </a:rPr>
              <a:t>Qinshan</a:t>
            </a:r>
            <a:r>
              <a:rPr lang="en-US" altLang="zh-CN" sz="2667" b="1" dirty="0">
                <a:solidFill>
                  <a:srgbClr val="F46D43"/>
                </a:solidFill>
                <a:ea typeface="微软雅黑"/>
                <a:cs typeface="Calibri" panose="020F0502020204030204" pitchFamily="34" charset="0"/>
              </a:rPr>
              <a:t> OLE is a Demonstration Project</a:t>
            </a:r>
            <a:endParaRPr lang="zh-CN" altLang="en-US" sz="2133" b="1" dirty="0">
              <a:solidFill>
                <a:srgbClr val="F46D43"/>
              </a:solidFill>
              <a:ea typeface="微软雅黑"/>
              <a:cs typeface="Calibri" panose="020F0502020204030204" pitchFamily="34" charset="0"/>
            </a:endParaRPr>
          </a:p>
        </p:txBody>
      </p:sp>
      <p:sp>
        <p:nvSpPr>
          <p:cNvPr id="1048865" name="灯片编号占位符 1"/>
          <p:cNvSpPr>
            <a:spLocks noGrp="1"/>
          </p:cNvSpPr>
          <p:nvPr>
            <p:ph type="sldNum" sz="quarter" idx="4"/>
          </p:nvPr>
        </p:nvSpPr>
        <p:spPr>
          <a:xfrm>
            <a:off x="9211000" y="6483327"/>
            <a:ext cx="2844800" cy="288032"/>
          </a:xfrm>
        </p:spPr>
        <p:txBody>
          <a:bodyPr/>
          <a:lstStyle/>
          <a:p>
            <a:fld id="{0C913308-F349-4B6D-A68A-DD1791B4A57B}" type="slidenum">
              <a:rPr lang="zh-CN" altLang="en-US" smtClean="0">
                <a:latin typeface="Calibri" panose="020F0502020204030204" pitchFamily="34" charset="0"/>
                <a:cs typeface="Calibri" panose="020F0502020204030204" pitchFamily="34" charset="0"/>
              </a:rPr>
              <a:t>21</a:t>
            </a:fld>
            <a:endParaRPr lang="zh-CN" altLang="en-US" dirty="0">
              <a:latin typeface="Calibri" panose="020F0502020204030204" pitchFamily="34" charset="0"/>
              <a:cs typeface="Calibri" panose="020F0502020204030204" pitchFamily="34" charset="0"/>
            </a:endParaRPr>
          </a:p>
        </p:txBody>
      </p:sp>
      <p:sp>
        <p:nvSpPr>
          <p:cNvPr id="1048866" name="矩形 1"/>
          <p:cNvSpPr/>
          <p:nvPr/>
        </p:nvSpPr>
        <p:spPr>
          <a:xfrm>
            <a:off x="480484" y="1299739"/>
            <a:ext cx="10992115" cy="4869410"/>
          </a:xfrm>
          <a:prstGeom prst="rect">
            <a:avLst/>
          </a:prstGeom>
        </p:spPr>
        <p:txBody>
          <a:bodyPr wrap="square">
            <a:spAutoFit/>
          </a:bodyPr>
          <a:lstStyle/>
          <a:p>
            <a:pPr fontAlgn="base">
              <a:lnSpc>
                <a:spcPct val="150000"/>
              </a:lnSpc>
              <a:spcBef>
                <a:spcPts val="800"/>
              </a:spcBef>
              <a:spcAft>
                <a:spcPct val="0"/>
              </a:spcAft>
            </a:pPr>
            <a:r>
              <a:rPr lang="en-US" altLang="zh-CN" sz="2400" b="1" dirty="0">
                <a:solidFill>
                  <a:srgbClr val="0081CC"/>
                </a:solidFill>
                <a:latin typeface="微软雅黑" panose="020B0503020204020204" pitchFamily="34" charset="-122"/>
                <a:ea typeface="微软雅黑" panose="020B0503020204020204" pitchFamily="34" charset="-122"/>
              </a:rPr>
              <a:t>OLE is a good way for achieving sustainable using nuclear power. OLE in </a:t>
            </a:r>
            <a:r>
              <a:rPr lang="en-US" altLang="zh-CN" sz="2400" b="1" dirty="0" err="1">
                <a:solidFill>
                  <a:srgbClr val="0081CC"/>
                </a:solidFill>
                <a:latin typeface="微软雅黑" panose="020B0503020204020204" pitchFamily="34" charset="-122"/>
                <a:ea typeface="微软雅黑" panose="020B0503020204020204" pitchFamily="34" charset="-122"/>
              </a:rPr>
              <a:t>Qinshan</a:t>
            </a:r>
            <a:r>
              <a:rPr lang="en-US" altLang="zh-CN" sz="2400" b="1" dirty="0">
                <a:solidFill>
                  <a:srgbClr val="0081CC"/>
                </a:solidFill>
                <a:latin typeface="微软雅黑" panose="020B0503020204020204" pitchFamily="34" charset="-122"/>
                <a:ea typeface="微软雅黑" panose="020B0503020204020204" pitchFamily="34" charset="-122"/>
              </a:rPr>
              <a:t> NPP serves as a demonstration project in China, and the benefit that we can get form this project included: </a:t>
            </a:r>
          </a:p>
          <a:p>
            <a:pPr marL="836063" indent="-380990" fontAlgn="base">
              <a:lnSpc>
                <a:spcPct val="150000"/>
              </a:lnSpc>
              <a:spcBef>
                <a:spcPts val="800"/>
              </a:spcBef>
              <a:spcAft>
                <a:spcPct val="0"/>
              </a:spcAft>
              <a:buFont typeface="Wingdings" panose="05000000000000000000" pitchFamily="2" charset="2"/>
              <a:buChar char="u"/>
            </a:pPr>
            <a:r>
              <a:rPr lang="en-US" altLang="zh-CN" sz="2400" b="1" dirty="0">
                <a:solidFill>
                  <a:srgbClr val="0081CC"/>
                </a:solidFill>
                <a:latin typeface="微软雅黑" panose="020B0503020204020204" pitchFamily="34" charset="-122"/>
                <a:ea typeface="微软雅黑" panose="020B0503020204020204" pitchFamily="34" charset="-122"/>
              </a:rPr>
              <a:t>Establish the OLE approach suitable for China.</a:t>
            </a:r>
          </a:p>
          <a:p>
            <a:pPr marL="836063" indent="-380990" fontAlgn="base">
              <a:lnSpc>
                <a:spcPct val="150000"/>
              </a:lnSpc>
              <a:spcBef>
                <a:spcPts val="800"/>
              </a:spcBef>
              <a:spcAft>
                <a:spcPct val="0"/>
              </a:spcAft>
              <a:buFont typeface="Wingdings" panose="05000000000000000000" pitchFamily="2" charset="2"/>
              <a:buChar char="u"/>
            </a:pPr>
            <a:r>
              <a:rPr lang="en-US" altLang="zh-CN" sz="2400" b="1" dirty="0">
                <a:solidFill>
                  <a:srgbClr val="0081CC"/>
                </a:solidFill>
                <a:latin typeface="微软雅黑" panose="020B0503020204020204" pitchFamily="34" charset="-122"/>
                <a:ea typeface="微软雅黑" panose="020B0503020204020204" pitchFamily="34" charset="-122"/>
              </a:rPr>
              <a:t>Develop the OLE related standards, evaluation methods used in China.</a:t>
            </a:r>
          </a:p>
          <a:p>
            <a:pPr marL="836063" indent="-380990" fontAlgn="base">
              <a:lnSpc>
                <a:spcPct val="150000"/>
              </a:lnSpc>
              <a:spcBef>
                <a:spcPts val="800"/>
              </a:spcBef>
              <a:spcAft>
                <a:spcPct val="0"/>
              </a:spcAft>
              <a:buFont typeface="Wingdings" panose="05000000000000000000" pitchFamily="2" charset="2"/>
              <a:buChar char="u"/>
            </a:pPr>
            <a:r>
              <a:rPr lang="en-US" altLang="zh-CN" sz="2400" b="1" dirty="0">
                <a:solidFill>
                  <a:srgbClr val="0081CC"/>
                </a:solidFill>
                <a:latin typeface="微软雅黑" panose="020B0503020204020204" pitchFamily="34" charset="-122"/>
                <a:ea typeface="微软雅黑" panose="020B0503020204020204" pitchFamily="34" charset="-122"/>
              </a:rPr>
              <a:t>Promote the establishment of OLE related rules</a:t>
            </a:r>
          </a:p>
          <a:p>
            <a:pPr marL="836063" indent="-380990" fontAlgn="base">
              <a:lnSpc>
                <a:spcPct val="150000"/>
              </a:lnSpc>
              <a:spcBef>
                <a:spcPts val="800"/>
              </a:spcBef>
              <a:spcAft>
                <a:spcPct val="0"/>
              </a:spcAft>
              <a:buFont typeface="Wingdings" panose="05000000000000000000" pitchFamily="2" charset="2"/>
              <a:buChar char="u"/>
            </a:pPr>
            <a:r>
              <a:rPr lang="en-US" altLang="zh-CN" sz="2400" b="1" dirty="0">
                <a:solidFill>
                  <a:srgbClr val="0081CC"/>
                </a:solidFill>
                <a:latin typeface="微软雅黑" panose="020B0503020204020204" pitchFamily="34" charset="-122"/>
                <a:ea typeface="微软雅黑" panose="020B0503020204020204" pitchFamily="34" charset="-122"/>
              </a:rPr>
              <a:t>Cultivate and establish an OLE team.</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67" name="平行四边形 3"/>
          <p:cNvSpPr>
            <a:spLocks noChangeArrowheads="1"/>
          </p:cNvSpPr>
          <p:nvPr/>
        </p:nvSpPr>
        <p:spPr bwMode="auto">
          <a:xfrm>
            <a:off x="1054100" y="325967"/>
            <a:ext cx="635000" cy="550333"/>
          </a:xfrm>
          <a:prstGeom prst="parallelogram">
            <a:avLst>
              <a:gd name="adj" fmla="val 37420"/>
            </a:avLst>
          </a:prstGeom>
          <a:solidFill>
            <a:srgbClr val="0094DA"/>
          </a:solidFill>
          <a:ln>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sz="2400" dirty="0">
              <a:solidFill>
                <a:srgbClr val="FFFFFF"/>
              </a:solidFill>
              <a:ea typeface="微软雅黑" panose="020B0503020204020204" pitchFamily="34" charset="-122"/>
              <a:cs typeface="Calibri" panose="020F0502020204030204" pitchFamily="34" charset="0"/>
            </a:endParaRPr>
          </a:p>
        </p:txBody>
      </p:sp>
      <p:sp>
        <p:nvSpPr>
          <p:cNvPr id="1048868" name="平行四边形 4"/>
          <p:cNvSpPr>
            <a:spLocks noChangeArrowheads="1"/>
          </p:cNvSpPr>
          <p:nvPr/>
        </p:nvSpPr>
        <p:spPr bwMode="auto">
          <a:xfrm>
            <a:off x="480484" y="325967"/>
            <a:ext cx="635000" cy="550333"/>
          </a:xfrm>
          <a:prstGeom prst="parallelogram">
            <a:avLst>
              <a:gd name="adj" fmla="val 37420"/>
            </a:avLst>
          </a:prstGeom>
          <a:solidFill>
            <a:srgbClr val="1C4885"/>
          </a:solidFill>
          <a:ln>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sz="2400" dirty="0">
              <a:solidFill>
                <a:srgbClr val="FFFFFF"/>
              </a:solidFill>
              <a:ea typeface="微软雅黑" panose="020B0503020204020204" pitchFamily="34" charset="-122"/>
              <a:cs typeface="Calibri" panose="020F0502020204030204" pitchFamily="34" charset="0"/>
            </a:endParaRPr>
          </a:p>
        </p:txBody>
      </p:sp>
      <p:cxnSp>
        <p:nvCxnSpPr>
          <p:cNvPr id="3145773" name="直接连接符 6"/>
          <p:cNvCxnSpPr>
            <a:cxnSpLocks noChangeShapeType="1"/>
          </p:cNvCxnSpPr>
          <p:nvPr/>
        </p:nvCxnSpPr>
        <p:spPr bwMode="auto">
          <a:xfrm flipV="1">
            <a:off x="1348318" y="841544"/>
            <a:ext cx="6671261" cy="1"/>
          </a:xfrm>
          <a:prstGeom prst="line">
            <a:avLst/>
          </a:prstGeom>
          <a:noFill/>
          <a:ln w="6350">
            <a:solidFill>
              <a:srgbClr val="0094DA"/>
            </a:solidFill>
            <a:round/>
          </a:ln>
        </p:spPr>
      </p:cxnSp>
      <p:sp>
        <p:nvSpPr>
          <p:cNvPr id="1048869" name="文本框 16"/>
          <p:cNvSpPr txBox="1">
            <a:spLocks noChangeArrowheads="1"/>
          </p:cNvSpPr>
          <p:nvPr/>
        </p:nvSpPr>
        <p:spPr bwMode="auto">
          <a:xfrm>
            <a:off x="1689099" y="342900"/>
            <a:ext cx="10359563" cy="502766"/>
          </a:xfrm>
          <a:prstGeom prst="rect">
            <a:avLst/>
          </a:prstGeom>
          <a:noFill/>
          <a:ln>
            <a:noFill/>
          </a:ln>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667" b="1" dirty="0">
                <a:solidFill>
                  <a:srgbClr val="F46D43"/>
                </a:solidFill>
                <a:ea typeface="微软雅黑"/>
                <a:cs typeface="Calibri" panose="020F0502020204030204" pitchFamily="34" charset="0"/>
              </a:rPr>
              <a:t>Good Practice of OLE Project</a:t>
            </a:r>
            <a:endParaRPr lang="zh-CN" altLang="en-US" sz="2133" b="1" dirty="0">
              <a:solidFill>
                <a:srgbClr val="F46D43"/>
              </a:solidFill>
              <a:ea typeface="微软雅黑"/>
              <a:cs typeface="Calibri" panose="020F0502020204030204" pitchFamily="34" charset="0"/>
            </a:endParaRPr>
          </a:p>
        </p:txBody>
      </p:sp>
      <p:sp>
        <p:nvSpPr>
          <p:cNvPr id="1048870" name="灯片编号占位符 1"/>
          <p:cNvSpPr>
            <a:spLocks noGrp="1"/>
          </p:cNvSpPr>
          <p:nvPr>
            <p:ph type="sldNum" sz="quarter" idx="4"/>
          </p:nvPr>
        </p:nvSpPr>
        <p:spPr>
          <a:xfrm>
            <a:off x="9203862" y="6515100"/>
            <a:ext cx="2844800" cy="288032"/>
          </a:xfrm>
        </p:spPr>
        <p:txBody>
          <a:bodyPr/>
          <a:lstStyle/>
          <a:p>
            <a:fld id="{0C913308-F349-4B6D-A68A-DD1791B4A57B}" type="slidenum">
              <a:rPr lang="zh-CN" altLang="en-US" smtClean="0">
                <a:latin typeface="Calibri" panose="020F0502020204030204" pitchFamily="34" charset="0"/>
                <a:cs typeface="Calibri" panose="020F0502020204030204" pitchFamily="34" charset="0"/>
              </a:rPr>
              <a:t>22</a:t>
            </a:fld>
            <a:endParaRPr lang="zh-CN" altLang="en-US" dirty="0">
              <a:latin typeface="Calibri" panose="020F0502020204030204" pitchFamily="34" charset="0"/>
              <a:cs typeface="Calibri" panose="020F0502020204030204" pitchFamily="34" charset="0"/>
            </a:endParaRPr>
          </a:p>
        </p:txBody>
      </p:sp>
      <p:sp>
        <p:nvSpPr>
          <p:cNvPr id="1048871" name="矩形 1"/>
          <p:cNvSpPr/>
          <p:nvPr/>
        </p:nvSpPr>
        <p:spPr>
          <a:xfrm>
            <a:off x="480484" y="1299739"/>
            <a:ext cx="10992115" cy="4010713"/>
          </a:xfrm>
          <a:prstGeom prst="rect">
            <a:avLst/>
          </a:prstGeom>
        </p:spPr>
        <p:txBody>
          <a:bodyPr wrap="square">
            <a:spAutoFit/>
          </a:bodyPr>
          <a:lstStyle/>
          <a:p>
            <a:pPr marL="380990" indent="-380990" fontAlgn="base">
              <a:lnSpc>
                <a:spcPct val="120000"/>
              </a:lnSpc>
              <a:spcBef>
                <a:spcPts val="800"/>
              </a:spcBef>
              <a:spcAft>
                <a:spcPct val="0"/>
              </a:spcAft>
              <a:buFont typeface="Wingdings" panose="05000000000000000000" pitchFamily="2" charset="2"/>
              <a:buChar char="u"/>
            </a:pPr>
            <a:r>
              <a:rPr lang="en-US" altLang="zh-CN" sz="2400" b="1" dirty="0">
                <a:solidFill>
                  <a:srgbClr val="0081CC"/>
                </a:solidFill>
                <a:latin typeface="微软雅黑" panose="020B0503020204020204" pitchFamily="34" charset="-122"/>
                <a:ea typeface="微软雅黑" panose="020B0503020204020204" pitchFamily="34" charset="-122"/>
              </a:rPr>
              <a:t>Involve the Regulatory body in OLE process as early as you can.</a:t>
            </a:r>
          </a:p>
          <a:p>
            <a:pPr marL="380990" indent="-380990" fontAlgn="base">
              <a:lnSpc>
                <a:spcPct val="120000"/>
              </a:lnSpc>
              <a:spcBef>
                <a:spcPts val="800"/>
              </a:spcBef>
              <a:spcAft>
                <a:spcPct val="0"/>
              </a:spcAft>
              <a:buFont typeface="Wingdings" panose="05000000000000000000" pitchFamily="2" charset="2"/>
              <a:buChar char="u"/>
            </a:pPr>
            <a:r>
              <a:rPr lang="en-US" altLang="zh-CN" sz="2400" b="1" dirty="0">
                <a:solidFill>
                  <a:srgbClr val="0081CC"/>
                </a:solidFill>
                <a:latin typeface="微软雅黑" panose="020B0503020204020204" pitchFamily="34" charset="-122"/>
                <a:ea typeface="微软雅黑" panose="020B0503020204020204" pitchFamily="34" charset="-122"/>
              </a:rPr>
              <a:t>Close cooperation between the plant operator and the regulatory agency during the OLE process.</a:t>
            </a:r>
          </a:p>
          <a:p>
            <a:pPr marL="380990" indent="-380990" fontAlgn="base">
              <a:lnSpc>
                <a:spcPct val="120000"/>
              </a:lnSpc>
              <a:spcBef>
                <a:spcPts val="800"/>
              </a:spcBef>
              <a:spcAft>
                <a:spcPct val="0"/>
              </a:spcAft>
              <a:buFont typeface="Wingdings" panose="05000000000000000000" pitchFamily="2" charset="2"/>
              <a:buChar char="u"/>
            </a:pPr>
            <a:r>
              <a:rPr lang="en-US" altLang="zh-CN" sz="2400" b="1" dirty="0">
                <a:solidFill>
                  <a:srgbClr val="0081CC"/>
                </a:solidFill>
                <a:latin typeface="微软雅黑" panose="020B0503020204020204" pitchFamily="34" charset="-122"/>
                <a:ea typeface="微软雅黑" panose="020B0503020204020204" pitchFamily="34" charset="-122"/>
              </a:rPr>
              <a:t>Peer review and expert support is crucial for the success of OLE projects.</a:t>
            </a:r>
          </a:p>
          <a:p>
            <a:pPr marL="380990" indent="-380990" fontAlgn="base">
              <a:lnSpc>
                <a:spcPct val="120000"/>
              </a:lnSpc>
              <a:spcBef>
                <a:spcPts val="800"/>
              </a:spcBef>
              <a:spcAft>
                <a:spcPct val="0"/>
              </a:spcAft>
              <a:buFont typeface="Wingdings" panose="05000000000000000000" pitchFamily="2" charset="2"/>
              <a:buChar char="u"/>
            </a:pPr>
            <a:r>
              <a:rPr lang="en-US" altLang="zh-CN" sz="2400" b="1" dirty="0">
                <a:solidFill>
                  <a:srgbClr val="0081CC"/>
                </a:solidFill>
                <a:latin typeface="微软雅黑" panose="020B0503020204020204" pitchFamily="34" charset="-122"/>
                <a:ea typeface="微软雅黑" panose="020B0503020204020204" pitchFamily="34" charset="-122"/>
              </a:rPr>
              <a:t>Do not forget the importance of training and qualifying personnel to perform OLE evaluation .</a:t>
            </a:r>
          </a:p>
          <a:p>
            <a:pPr marL="380990" indent="-380990" fontAlgn="base">
              <a:lnSpc>
                <a:spcPct val="120000"/>
              </a:lnSpc>
              <a:spcBef>
                <a:spcPts val="800"/>
              </a:spcBef>
              <a:spcAft>
                <a:spcPct val="0"/>
              </a:spcAft>
              <a:buFont typeface="Wingdings" panose="05000000000000000000" pitchFamily="2" charset="2"/>
              <a:buChar char="Ø"/>
            </a:pPr>
            <a:endParaRPr lang="en-US" altLang="zh-CN" sz="2400" b="1" dirty="0">
              <a:solidFill>
                <a:schemeClr val="bg2">
                  <a:lumMod val="75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72" name="灯片编号占位符 1"/>
          <p:cNvSpPr>
            <a:spLocks noGrp="1"/>
          </p:cNvSpPr>
          <p:nvPr>
            <p:ph type="sldNum" sz="quarter" idx="4"/>
          </p:nvPr>
        </p:nvSpPr>
        <p:spPr/>
        <p:txBody>
          <a:bodyPr/>
          <a:lstStyle/>
          <a:p>
            <a:fld id="{0C913308-F349-4B6D-A68A-DD1791B4A57B}" type="slidenum">
              <a:rPr lang="zh-CN" altLang="en-US" smtClean="0"/>
              <a:t>23</a:t>
            </a:fld>
            <a:endParaRPr lang="zh-CN" altLang="en-US" dirty="0"/>
          </a:p>
        </p:txBody>
      </p:sp>
      <p:sp>
        <p:nvSpPr>
          <p:cNvPr id="1048873" name="矩形 3"/>
          <p:cNvSpPr/>
          <p:nvPr/>
        </p:nvSpPr>
        <p:spPr>
          <a:xfrm>
            <a:off x="1199457" y="3044958"/>
            <a:ext cx="10381496" cy="943785"/>
          </a:xfrm>
          <a:prstGeom prst="rect">
            <a:avLst/>
          </a:prstGeom>
          <a:noFill/>
        </p:spPr>
        <p:txBody>
          <a:bodyPr wrap="none" lIns="121920" tIns="60960" rIns="121920" bIns="60960">
            <a:spAutoFit/>
            <a:scene3d>
              <a:camera prst="orthographicFront"/>
              <a:lightRig rig="harsh" dir="t"/>
            </a:scene3d>
            <a:sp3d extrusionH="57150" prstMaterial="matte">
              <a:bevelT w="63500" h="12700" prst="angle"/>
              <a:contourClr>
                <a:schemeClr val="bg1">
                  <a:lumMod val="65000"/>
                </a:schemeClr>
              </a:contourClr>
            </a:sp3d>
          </a:bodyPr>
          <a:lstStyle/>
          <a:p>
            <a:r>
              <a:rPr lang="en-US" altLang="zh-CN" sz="5333" b="1" dirty="0">
                <a:solidFill>
                  <a:schemeClr val="accent3"/>
                </a:solidFill>
              </a:rPr>
              <a:t>THANK YOU FOR YOUR ATTENTION!</a:t>
            </a:r>
            <a:endParaRPr lang="zh-CN" altLang="en-US" sz="5333" b="1" dirty="0">
              <a:solidFill>
                <a:schemeClr val="accent3"/>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7" name="灯片编号占位符 8"/>
          <p:cNvSpPr>
            <a:spLocks noGrp="1"/>
          </p:cNvSpPr>
          <p:nvPr>
            <p:ph type="sldNum" sz="quarter" idx="4"/>
          </p:nvPr>
        </p:nvSpPr>
        <p:spPr>
          <a:xfrm>
            <a:off x="9234599" y="6501341"/>
            <a:ext cx="2844800" cy="288032"/>
          </a:xfrm>
          <a:prstGeom prst="rect">
            <a:avLst/>
          </a:prstGeom>
        </p:spPr>
        <p:txBody>
          <a:bodyPr/>
          <a:lstStyle/>
          <a:p>
            <a:fld id="{0C913308-F349-4B6D-A68A-DD1791B4A57B}" type="slidenum">
              <a:rPr lang="zh-CN" altLang="en-US" smtClean="0"/>
              <a:t>3</a:t>
            </a:fld>
            <a:endParaRPr lang="zh-CN" altLang="en-US" dirty="0"/>
          </a:p>
        </p:txBody>
      </p:sp>
      <p:sp>
        <p:nvSpPr>
          <p:cNvPr id="1048598" name="TextBox 9"/>
          <p:cNvSpPr txBox="1"/>
          <p:nvPr/>
        </p:nvSpPr>
        <p:spPr>
          <a:xfrm>
            <a:off x="911424" y="2013188"/>
            <a:ext cx="1824203" cy="2567941"/>
          </a:xfrm>
          <a:prstGeom prst="rect">
            <a:avLst/>
          </a:prstGeom>
          <a:noFill/>
        </p:spPr>
        <p:txBody>
          <a:bodyPr wrap="square" rtlCol="0" anchor="b">
            <a:spAutoFit/>
          </a:bodyPr>
          <a:lstStyle/>
          <a:p>
            <a:pPr algn="just"/>
            <a:r>
              <a:rPr lang="en-US" altLang="zh-CN" sz="16666" b="1" dirty="0">
                <a:solidFill>
                  <a:srgbClr val="1479BE"/>
                </a:solidFill>
                <a:latin typeface="微软雅黑" panose="020B0503020204020204" pitchFamily="34" charset="-122"/>
                <a:ea typeface="微软雅黑" panose="020B0503020204020204" pitchFamily="34" charset="-122"/>
                <a:cs typeface="Arial" panose="020B0604020202020204" pitchFamily="34" charset="0"/>
              </a:rPr>
              <a:t>1</a:t>
            </a:r>
            <a:endParaRPr lang="zh-CN" altLang="en-US" sz="16666" b="1" dirty="0">
              <a:solidFill>
                <a:srgbClr val="1479B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48599" name="标题占位符 1"/>
          <p:cNvSpPr txBox="1"/>
          <p:nvPr/>
        </p:nvSpPr>
        <p:spPr>
          <a:xfrm>
            <a:off x="2735627" y="2276872"/>
            <a:ext cx="6795051" cy="1824203"/>
          </a:xfrm>
          <a:prstGeom prst="rect">
            <a:avLst/>
          </a:prstGeom>
        </p:spPr>
        <p:txBody>
          <a:bodyPr vert="horz" lIns="121920" tIns="60960" rIns="121920" bIns="60960" rtlCol="0" anchor="b">
            <a:noAutofit/>
          </a:bodyPr>
          <a:lstStyle>
            <a:lvl1pPr algn="l" defTabSz="914400" rtl="0" eaLnBrk="1" latinLnBrk="0" hangingPunct="1">
              <a:spcBef>
                <a:spcPct val="0"/>
              </a:spcBef>
              <a:buNone/>
              <a:defRPr sz="3600" b="1" kern="1200">
                <a:solidFill>
                  <a:srgbClr val="1479BE"/>
                </a:solidFill>
                <a:latin typeface="微软雅黑" panose="020B0503020204020204" pitchFamily="34" charset="-122"/>
                <a:ea typeface="微软雅黑" panose="020B0503020204020204" pitchFamily="34" charset="-122"/>
                <a:cs typeface="+mj-cs"/>
              </a:defRPr>
            </a:lvl1pPr>
          </a:lstStyle>
          <a:p>
            <a:r>
              <a:rPr lang="en-US" altLang="zh-CN" sz="4800" dirty="0"/>
              <a:t>Overview of China Nuclear Energy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6" name="灯片编号占位符 6"/>
          <p:cNvSpPr>
            <a:spLocks noGrp="1"/>
          </p:cNvSpPr>
          <p:nvPr>
            <p:ph type="sldNum" sz="quarter" idx="4"/>
          </p:nvPr>
        </p:nvSpPr>
        <p:spPr>
          <a:xfrm>
            <a:off x="9234593" y="6501341"/>
            <a:ext cx="2844800" cy="288032"/>
          </a:xfrm>
          <a:prstGeom prst="rect">
            <a:avLst/>
          </a:prstGeom>
        </p:spPr>
        <p:txBody>
          <a:bodyPr/>
          <a:lstStyle/>
          <a:p>
            <a:fld id="{0C913308-F349-4B6D-A68A-DD1791B4A57B}" type="slidenum">
              <a:rPr lang="zh-CN" altLang="en-US" smtClean="0">
                <a:ea typeface="微软雅黑" panose="020B0503020204020204" pitchFamily="34" charset="-122"/>
              </a:rPr>
              <a:t>4</a:t>
            </a:fld>
            <a:endParaRPr lang="zh-CN" altLang="en-US" dirty="0">
              <a:ea typeface="微软雅黑" panose="020B0503020204020204" pitchFamily="34" charset="-122"/>
            </a:endParaRPr>
          </a:p>
        </p:txBody>
      </p:sp>
      <p:sp>
        <p:nvSpPr>
          <p:cNvPr id="1048607" name="平行四边形 3"/>
          <p:cNvSpPr>
            <a:spLocks noChangeArrowheads="1"/>
          </p:cNvSpPr>
          <p:nvPr/>
        </p:nvSpPr>
        <p:spPr bwMode="auto">
          <a:xfrm>
            <a:off x="1054100" y="325967"/>
            <a:ext cx="635000" cy="550333"/>
          </a:xfrm>
          <a:prstGeom prst="parallelogram">
            <a:avLst>
              <a:gd name="adj" fmla="val 37420"/>
            </a:avLst>
          </a:prstGeom>
          <a:solidFill>
            <a:srgbClr val="0094DA"/>
          </a:solidFill>
          <a:ln>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sz="2400" dirty="0">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48608" name="平行四边形 4"/>
          <p:cNvSpPr>
            <a:spLocks noChangeArrowheads="1"/>
          </p:cNvSpPr>
          <p:nvPr/>
        </p:nvSpPr>
        <p:spPr bwMode="auto">
          <a:xfrm>
            <a:off x="480484" y="325967"/>
            <a:ext cx="635000" cy="550333"/>
          </a:xfrm>
          <a:prstGeom prst="parallelogram">
            <a:avLst>
              <a:gd name="adj" fmla="val 37420"/>
            </a:avLst>
          </a:prstGeom>
          <a:solidFill>
            <a:srgbClr val="1C4885"/>
          </a:solidFill>
          <a:ln>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sz="2400" dirty="0">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cxnSp>
        <p:nvCxnSpPr>
          <p:cNvPr id="3145729" name="直接连接符 6"/>
          <p:cNvCxnSpPr>
            <a:cxnSpLocks noChangeShapeType="1"/>
          </p:cNvCxnSpPr>
          <p:nvPr/>
        </p:nvCxnSpPr>
        <p:spPr bwMode="auto">
          <a:xfrm flipV="1">
            <a:off x="1348318" y="836713"/>
            <a:ext cx="6671261" cy="1"/>
          </a:xfrm>
          <a:prstGeom prst="line">
            <a:avLst/>
          </a:prstGeom>
          <a:noFill/>
          <a:ln w="6350">
            <a:solidFill>
              <a:srgbClr val="0094DA"/>
            </a:solidFill>
            <a:round/>
          </a:ln>
        </p:spPr>
      </p:cxnSp>
      <p:sp>
        <p:nvSpPr>
          <p:cNvPr id="1048609" name="文本框 12"/>
          <p:cNvSpPr txBox="1">
            <a:spLocks noChangeArrowheads="1"/>
          </p:cNvSpPr>
          <p:nvPr/>
        </p:nvSpPr>
        <p:spPr bwMode="auto">
          <a:xfrm>
            <a:off x="1689099" y="342901"/>
            <a:ext cx="7671264" cy="1120140"/>
          </a:xfrm>
          <a:prstGeom prst="rect">
            <a:avLst/>
          </a:prstGeom>
          <a:noFill/>
          <a:ln>
            <a:noFill/>
          </a:ln>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667" b="1" dirty="0">
                <a:solidFill>
                  <a:srgbClr val="F46D43"/>
                </a:solidFill>
                <a:latin typeface="Arial" panose="020B0604020202020204" pitchFamily="34" charset="0"/>
                <a:ea typeface="微软雅黑" panose="020B0503020204020204" pitchFamily="34" charset="-122"/>
                <a:cs typeface="Arial" panose="020B0604020202020204" pitchFamily="34" charset="0"/>
              </a:rPr>
              <a:t>The Strategy and Distribution of China Nuclear Energy</a:t>
            </a:r>
          </a:p>
          <a:p>
            <a:pPr eaLnBrk="1" hangingPunct="1"/>
            <a:r>
              <a:rPr lang="zh-CN" altLang="en-US" sz="1867" b="1" dirty="0">
                <a:solidFill>
                  <a:srgbClr val="F46D43"/>
                </a:solidFill>
                <a:latin typeface="Arial" panose="020B0604020202020204" pitchFamily="34" charset="0"/>
                <a:ea typeface="微软雅黑" panose="020B0503020204020204" pitchFamily="34" charset="-122"/>
                <a:cs typeface="Arial" panose="020B0604020202020204" pitchFamily="34" charset="0"/>
              </a:rPr>
              <a:t> </a:t>
            </a:r>
          </a:p>
        </p:txBody>
      </p:sp>
      <p:pic>
        <p:nvPicPr>
          <p:cNvPr id="2097157" name="内容占位符 4"/>
          <p:cNvPicPr>
            <a:picLocks noGrp="1" noChangeAspect="1"/>
          </p:cNvPicPr>
          <p:nvPr>
            <p:ph idx="1"/>
          </p:nvPr>
        </p:nvPicPr>
        <p:blipFill>
          <a:blip r:embed="rId3"/>
          <a:stretch>
            <a:fillRect/>
          </a:stretch>
        </p:blipFill>
        <p:spPr>
          <a:xfrm>
            <a:off x="480484" y="1739523"/>
            <a:ext cx="6715821" cy="4032448"/>
          </a:xfrm>
          <a:prstGeom prst="rect">
            <a:avLst/>
          </a:prstGeom>
        </p:spPr>
      </p:pic>
      <p:sp>
        <p:nvSpPr>
          <p:cNvPr id="1048610" name="矩形 16"/>
          <p:cNvSpPr/>
          <p:nvPr/>
        </p:nvSpPr>
        <p:spPr>
          <a:xfrm>
            <a:off x="7406425" y="1702778"/>
            <a:ext cx="4608512" cy="4031104"/>
          </a:xfrm>
          <a:prstGeom prst="rect">
            <a:avLst/>
          </a:prstGeom>
        </p:spPr>
        <p:txBody>
          <a:bodyPr wrap="square">
            <a:spAutoFit/>
          </a:bodyPr>
          <a:lstStyle/>
          <a:p>
            <a:pPr marL="380990" indent="-380990">
              <a:buFont typeface="Wingdings" panose="05000000000000000000" pitchFamily="2" charset="2"/>
              <a:buChar char="n"/>
            </a:pPr>
            <a:r>
              <a:rPr lang="en-US" altLang="zh-CN" sz="2133" dirty="0">
                <a:solidFill>
                  <a:srgbClr val="0070C0"/>
                </a:solidFill>
                <a:latin typeface="Calibri" panose="020F0502020204030204" pitchFamily="34" charset="0"/>
                <a:cs typeface="Calibri" panose="020F0502020204030204" pitchFamily="34" charset="0"/>
              </a:rPr>
              <a:t>China is a party to the </a:t>
            </a:r>
            <a:r>
              <a:rPr lang="en-US" altLang="zh-CN" sz="2133" dirty="0" err="1">
                <a:solidFill>
                  <a:srgbClr val="0070C0"/>
                </a:solidFill>
                <a:latin typeface="Calibri" panose="020F0502020204030204" pitchFamily="34" charset="0"/>
                <a:cs typeface="Calibri" panose="020F0502020204030204" pitchFamily="34" charset="0"/>
              </a:rPr>
              <a:t>The</a:t>
            </a:r>
            <a:r>
              <a:rPr lang="en-US" altLang="zh-CN" sz="2133" dirty="0">
                <a:solidFill>
                  <a:srgbClr val="0070C0"/>
                </a:solidFill>
                <a:latin typeface="Calibri" panose="020F0502020204030204" pitchFamily="34" charset="0"/>
                <a:cs typeface="Calibri" panose="020F0502020204030204" pitchFamily="34" charset="0"/>
              </a:rPr>
              <a:t> Paris Agreement, and is committed to achieve carbon neutrality and emission peak.</a:t>
            </a:r>
          </a:p>
          <a:p>
            <a:pPr marL="380990" indent="-380990">
              <a:buFont typeface="Wingdings" panose="05000000000000000000" pitchFamily="2" charset="2"/>
              <a:buChar char="n"/>
            </a:pPr>
            <a:r>
              <a:rPr lang="en-US" altLang="zh-CN" sz="2133" dirty="0">
                <a:solidFill>
                  <a:srgbClr val="0070C0"/>
                </a:solidFill>
                <a:latin typeface="Calibri" panose="020F0502020204030204" pitchFamily="34" charset="0"/>
                <a:cs typeface="Calibri" panose="020F0502020204030204" pitchFamily="34" charset="0"/>
              </a:rPr>
              <a:t>Nuclear power is an important part of China's green and low-carbon energy system</a:t>
            </a:r>
          </a:p>
          <a:p>
            <a:pPr marL="380990" indent="-380990">
              <a:buFont typeface="Wingdings" panose="05000000000000000000" pitchFamily="2" charset="2"/>
              <a:buChar char="n"/>
            </a:pPr>
            <a:r>
              <a:rPr lang="en-US" altLang="zh-CN" sz="2133" dirty="0">
                <a:solidFill>
                  <a:srgbClr val="0070C0"/>
                </a:solidFill>
                <a:latin typeface="Calibri" panose="020F0502020204030204" pitchFamily="34" charset="0"/>
                <a:cs typeface="Calibri" panose="020F0502020204030204" pitchFamily="34" charset="0"/>
              </a:rPr>
              <a:t>By December 31, </a:t>
            </a:r>
            <a:r>
              <a:rPr lang="en-US" altLang="zh-CN" sz="2133" dirty="0" smtClean="0">
                <a:solidFill>
                  <a:srgbClr val="0070C0"/>
                </a:solidFill>
                <a:latin typeface="Calibri" panose="020F0502020204030204" pitchFamily="34" charset="0"/>
                <a:cs typeface="Calibri" panose="020F0502020204030204" pitchFamily="34" charset="0"/>
              </a:rPr>
              <a:t>2023,China’s mainland </a:t>
            </a:r>
            <a:r>
              <a:rPr lang="en-US" altLang="zh-CN" sz="2133" dirty="0">
                <a:solidFill>
                  <a:srgbClr val="0070C0"/>
                </a:solidFill>
                <a:latin typeface="Calibri" panose="020F0502020204030204" pitchFamily="34" charset="0"/>
                <a:cs typeface="Calibri" panose="020F0502020204030204" pitchFamily="34" charset="0"/>
              </a:rPr>
              <a:t>had 55 nuclear power units in operation with an installed capacity of 57,031.34MWe, and </a:t>
            </a:r>
            <a:r>
              <a:rPr lang="en-US" altLang="zh-CN" sz="2133" dirty="0" smtClean="0">
                <a:solidFill>
                  <a:srgbClr val="0070C0"/>
                </a:solidFill>
                <a:latin typeface="Calibri" panose="020F0502020204030204" pitchFamily="34" charset="0"/>
                <a:cs typeface="Calibri" panose="020F0502020204030204" pitchFamily="34" charset="0"/>
              </a:rPr>
              <a:t>26 </a:t>
            </a:r>
            <a:r>
              <a:rPr lang="en-US" altLang="zh-CN" sz="2133" dirty="0">
                <a:solidFill>
                  <a:srgbClr val="0070C0"/>
                </a:solidFill>
                <a:latin typeface="Calibri" panose="020F0502020204030204" pitchFamily="34" charset="0"/>
                <a:cs typeface="Calibri" panose="020F0502020204030204" pitchFamily="34" charset="0"/>
              </a:rPr>
              <a:t>units under construction.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5" name="平行四边形 3"/>
          <p:cNvSpPr>
            <a:spLocks noChangeArrowheads="1"/>
          </p:cNvSpPr>
          <p:nvPr/>
        </p:nvSpPr>
        <p:spPr bwMode="auto">
          <a:xfrm>
            <a:off x="1054100" y="325967"/>
            <a:ext cx="635000" cy="550333"/>
          </a:xfrm>
          <a:prstGeom prst="parallelogram">
            <a:avLst>
              <a:gd name="adj" fmla="val 37420"/>
            </a:avLst>
          </a:prstGeom>
          <a:solidFill>
            <a:srgbClr val="0094DA"/>
          </a:solidFill>
          <a:ln>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sz="2400" dirty="0">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48616" name="平行四边形 4"/>
          <p:cNvSpPr>
            <a:spLocks noChangeArrowheads="1"/>
          </p:cNvSpPr>
          <p:nvPr/>
        </p:nvSpPr>
        <p:spPr bwMode="auto">
          <a:xfrm>
            <a:off x="480484" y="325967"/>
            <a:ext cx="635000" cy="550333"/>
          </a:xfrm>
          <a:prstGeom prst="parallelogram">
            <a:avLst>
              <a:gd name="adj" fmla="val 37420"/>
            </a:avLst>
          </a:prstGeom>
          <a:solidFill>
            <a:srgbClr val="1C4885"/>
          </a:solidFill>
          <a:ln>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sz="2400" dirty="0">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cxnSp>
        <p:nvCxnSpPr>
          <p:cNvPr id="3145730" name="直接连接符 6"/>
          <p:cNvCxnSpPr>
            <a:cxnSpLocks noChangeShapeType="1"/>
          </p:cNvCxnSpPr>
          <p:nvPr/>
        </p:nvCxnSpPr>
        <p:spPr bwMode="auto">
          <a:xfrm flipV="1">
            <a:off x="1348318" y="841544"/>
            <a:ext cx="6671261" cy="1"/>
          </a:xfrm>
          <a:prstGeom prst="line">
            <a:avLst/>
          </a:prstGeom>
          <a:noFill/>
          <a:ln w="6350">
            <a:solidFill>
              <a:srgbClr val="0094DA"/>
            </a:solidFill>
            <a:round/>
          </a:ln>
        </p:spPr>
      </p:cxnSp>
      <p:sp>
        <p:nvSpPr>
          <p:cNvPr id="1048617" name="文本框 16"/>
          <p:cNvSpPr txBox="1">
            <a:spLocks noChangeArrowheads="1"/>
          </p:cNvSpPr>
          <p:nvPr/>
        </p:nvSpPr>
        <p:spPr bwMode="auto">
          <a:xfrm>
            <a:off x="1689100" y="342900"/>
            <a:ext cx="5463017" cy="913199"/>
          </a:xfrm>
          <a:prstGeom prst="rect">
            <a:avLst/>
          </a:prstGeom>
          <a:noFill/>
          <a:ln>
            <a:noFill/>
          </a:ln>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667" b="1" dirty="0">
                <a:solidFill>
                  <a:srgbClr val="F46D43"/>
                </a:solidFill>
                <a:latin typeface="微软雅黑" panose="020B0503020204020204" pitchFamily="34" charset="-122"/>
                <a:ea typeface="微软雅黑"/>
                <a:cs typeface="Arial" panose="020B0604020202020204" pitchFamily="34" charset="0"/>
              </a:rPr>
              <a:t>Operation Performance of China's Nuclear Energy</a:t>
            </a:r>
          </a:p>
        </p:txBody>
      </p:sp>
      <p:sp>
        <p:nvSpPr>
          <p:cNvPr id="1048618" name="灯片编号占位符 1"/>
          <p:cNvSpPr>
            <a:spLocks noGrp="1"/>
          </p:cNvSpPr>
          <p:nvPr>
            <p:ph type="sldNum" sz="quarter" idx="4"/>
          </p:nvPr>
        </p:nvSpPr>
        <p:spPr>
          <a:xfrm>
            <a:off x="9199291" y="6501341"/>
            <a:ext cx="2844800" cy="288032"/>
          </a:xfrm>
        </p:spPr>
        <p:txBody>
          <a:bodyPr/>
          <a:lstStyle/>
          <a:p>
            <a:fld id="{0C913308-F349-4B6D-A68A-DD1791B4A57B}" type="slidenum">
              <a:rPr lang="zh-CN" altLang="en-US" smtClean="0"/>
              <a:t>5</a:t>
            </a:fld>
            <a:endParaRPr lang="zh-CN" altLang="en-US" dirty="0"/>
          </a:p>
        </p:txBody>
      </p:sp>
      <p:sp>
        <p:nvSpPr>
          <p:cNvPr id="1048619" name="矩形 17"/>
          <p:cNvSpPr/>
          <p:nvPr/>
        </p:nvSpPr>
        <p:spPr>
          <a:xfrm>
            <a:off x="719403" y="1569949"/>
            <a:ext cx="7104789" cy="3088025"/>
          </a:xfrm>
          <a:prstGeom prst="rect">
            <a:avLst/>
          </a:prstGeom>
        </p:spPr>
        <p:txBody>
          <a:bodyPr wrap="square">
            <a:spAutoFit/>
          </a:bodyPr>
          <a:lstStyle/>
          <a:p>
            <a:pPr marL="380990" indent="-380990">
              <a:spcBef>
                <a:spcPts val="1600"/>
              </a:spcBef>
              <a:buFont typeface="Wingdings" panose="05000000000000000000" pitchFamily="2" charset="2"/>
              <a:buChar char="n"/>
            </a:pPr>
            <a:r>
              <a:rPr lang="en-US" altLang="zh-CN" sz="2400" dirty="0">
                <a:solidFill>
                  <a:srgbClr val="0070C0"/>
                </a:solidFill>
                <a:latin typeface="Calibri" panose="020F0502020204030204" pitchFamily="34" charset="0"/>
                <a:cs typeface="Calibri" panose="020F0502020204030204" pitchFamily="34" charset="0"/>
              </a:rPr>
              <a:t>The proportion of nuclear power is increasing year by year.</a:t>
            </a:r>
          </a:p>
          <a:p>
            <a:pPr marL="380990" indent="-380990">
              <a:spcBef>
                <a:spcPts val="1600"/>
              </a:spcBef>
              <a:buFont typeface="Wingdings" panose="05000000000000000000" pitchFamily="2" charset="2"/>
              <a:buChar char="n"/>
            </a:pPr>
            <a:r>
              <a:rPr lang="en-US" altLang="zh-CN" sz="2400" dirty="0">
                <a:solidFill>
                  <a:srgbClr val="0070C0"/>
                </a:solidFill>
                <a:latin typeface="Calibri" panose="020F0502020204030204" pitchFamily="34" charset="0"/>
                <a:cs typeface="Calibri" panose="020F0502020204030204" pitchFamily="34" charset="0"/>
              </a:rPr>
              <a:t> In 2023, the generation of nuclear power was 433 billion </a:t>
            </a:r>
            <a:r>
              <a:rPr lang="en-US" altLang="zh-CN" sz="2400" dirty="0" err="1">
                <a:solidFill>
                  <a:srgbClr val="0070C0"/>
                </a:solidFill>
                <a:latin typeface="Calibri" panose="020F0502020204030204" pitchFamily="34" charset="0"/>
                <a:cs typeface="Calibri" panose="020F0502020204030204" pitchFamily="34" charset="0"/>
              </a:rPr>
              <a:t>kWH</a:t>
            </a:r>
            <a:r>
              <a:rPr lang="en-US" altLang="zh-CN" sz="2400" dirty="0">
                <a:solidFill>
                  <a:srgbClr val="0070C0"/>
                </a:solidFill>
                <a:latin typeface="Calibri" panose="020F0502020204030204" pitchFamily="34" charset="0"/>
                <a:cs typeface="Calibri" panose="020F0502020204030204" pitchFamily="34" charset="0"/>
              </a:rPr>
              <a:t>, with an increase of 3.98% than 2022.</a:t>
            </a:r>
          </a:p>
          <a:p>
            <a:pPr marL="380990" indent="-380990">
              <a:spcBef>
                <a:spcPts val="1600"/>
              </a:spcBef>
              <a:buFont typeface="Wingdings" panose="05000000000000000000" pitchFamily="2" charset="2"/>
              <a:buChar char="n"/>
            </a:pPr>
            <a:r>
              <a:rPr lang="en-US" altLang="zh-CN" sz="2400" dirty="0">
                <a:solidFill>
                  <a:srgbClr val="0070C0"/>
                </a:solidFill>
                <a:latin typeface="Calibri" panose="020F0502020204030204" pitchFamily="34" charset="0"/>
                <a:cs typeface="Calibri" panose="020F0502020204030204" pitchFamily="34" charset="0"/>
              </a:rPr>
              <a:t>The nuclear power plant operated safely and high performance, the average capacity factor was 91.25%</a:t>
            </a:r>
            <a:endParaRPr lang="zh-CN" altLang="en-US" sz="2400" dirty="0">
              <a:solidFill>
                <a:srgbClr val="0070C0"/>
              </a:solidFill>
              <a:latin typeface="Calibri" panose="020F0502020204030204" pitchFamily="34" charset="0"/>
              <a:cs typeface="Calibri" panose="020F0502020204030204" pitchFamily="34" charset="0"/>
            </a:endParaRPr>
          </a:p>
        </p:txBody>
      </p:sp>
      <p:graphicFrame>
        <p:nvGraphicFramePr>
          <p:cNvPr id="4194304" name="图表 20"/>
          <p:cNvGraphicFramePr>
            <a:graphicFrameLocks/>
          </p:cNvGraphicFramePr>
          <p:nvPr/>
        </p:nvGraphicFramePr>
        <p:xfrm>
          <a:off x="6480043" y="1124744"/>
          <a:ext cx="6464267" cy="4629547"/>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0" name="灯片编号占位符 6"/>
          <p:cNvSpPr>
            <a:spLocks noGrp="1"/>
          </p:cNvSpPr>
          <p:nvPr>
            <p:ph type="sldNum" sz="quarter" idx="4"/>
          </p:nvPr>
        </p:nvSpPr>
        <p:spPr>
          <a:xfrm>
            <a:off x="9234593" y="6501341"/>
            <a:ext cx="2844800" cy="288032"/>
          </a:xfrm>
          <a:prstGeom prst="rect">
            <a:avLst/>
          </a:prstGeom>
        </p:spPr>
        <p:txBody>
          <a:bodyPr/>
          <a:lstStyle/>
          <a:p>
            <a:fld id="{0C913308-F349-4B6D-A68A-DD1791B4A57B}" type="slidenum">
              <a:rPr lang="zh-CN" altLang="en-US" smtClean="0">
                <a:ea typeface="微软雅黑" panose="020B0503020204020204" pitchFamily="34" charset="-122"/>
              </a:rPr>
              <a:t>6</a:t>
            </a:fld>
            <a:endParaRPr lang="zh-CN" altLang="en-US" dirty="0">
              <a:ea typeface="微软雅黑" panose="020B0503020204020204" pitchFamily="34" charset="-122"/>
            </a:endParaRPr>
          </a:p>
        </p:txBody>
      </p:sp>
      <p:sp>
        <p:nvSpPr>
          <p:cNvPr id="1048621" name="平行四边形 3"/>
          <p:cNvSpPr>
            <a:spLocks noChangeArrowheads="1"/>
          </p:cNvSpPr>
          <p:nvPr/>
        </p:nvSpPr>
        <p:spPr bwMode="auto">
          <a:xfrm>
            <a:off x="1054100" y="325967"/>
            <a:ext cx="635000" cy="550333"/>
          </a:xfrm>
          <a:prstGeom prst="parallelogram">
            <a:avLst>
              <a:gd name="adj" fmla="val 37420"/>
            </a:avLst>
          </a:prstGeom>
          <a:solidFill>
            <a:srgbClr val="0094DA"/>
          </a:solidFill>
          <a:ln>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sz="2400" dirty="0">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48622" name="平行四边形 4"/>
          <p:cNvSpPr>
            <a:spLocks noChangeArrowheads="1"/>
          </p:cNvSpPr>
          <p:nvPr/>
        </p:nvSpPr>
        <p:spPr bwMode="auto">
          <a:xfrm>
            <a:off x="480484" y="325967"/>
            <a:ext cx="635000" cy="550333"/>
          </a:xfrm>
          <a:prstGeom prst="parallelogram">
            <a:avLst>
              <a:gd name="adj" fmla="val 37420"/>
            </a:avLst>
          </a:prstGeom>
          <a:solidFill>
            <a:srgbClr val="1C4885"/>
          </a:solidFill>
          <a:ln>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sz="2400" dirty="0">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cxnSp>
        <p:nvCxnSpPr>
          <p:cNvPr id="3145731" name="直接连接符 6"/>
          <p:cNvCxnSpPr>
            <a:cxnSpLocks noChangeShapeType="1"/>
          </p:cNvCxnSpPr>
          <p:nvPr/>
        </p:nvCxnSpPr>
        <p:spPr bwMode="auto">
          <a:xfrm flipV="1">
            <a:off x="1348318" y="836713"/>
            <a:ext cx="6671261" cy="1"/>
          </a:xfrm>
          <a:prstGeom prst="line">
            <a:avLst/>
          </a:prstGeom>
          <a:noFill/>
          <a:ln w="6350">
            <a:solidFill>
              <a:srgbClr val="0094DA"/>
            </a:solidFill>
            <a:round/>
          </a:ln>
        </p:spPr>
      </p:cxnSp>
      <p:sp>
        <p:nvSpPr>
          <p:cNvPr id="1048623" name="文本框 12"/>
          <p:cNvSpPr txBox="1">
            <a:spLocks noChangeArrowheads="1"/>
          </p:cNvSpPr>
          <p:nvPr/>
        </p:nvSpPr>
        <p:spPr bwMode="auto">
          <a:xfrm>
            <a:off x="1689099" y="342901"/>
            <a:ext cx="7671264" cy="461665"/>
          </a:xfrm>
          <a:prstGeom prst="rect">
            <a:avLst/>
          </a:prstGeom>
          <a:noFill/>
          <a:ln>
            <a:noFill/>
          </a:ln>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400" b="1" dirty="0" err="1">
                <a:solidFill>
                  <a:srgbClr val="F46D43"/>
                </a:solidFill>
                <a:latin typeface="Arial" panose="020B0604020202020204" pitchFamily="34" charset="0"/>
                <a:ea typeface="微软雅黑" panose="020B0503020204020204" pitchFamily="34" charset="-122"/>
                <a:cs typeface="Arial" panose="020B0604020202020204" pitchFamily="34" charset="0"/>
              </a:rPr>
              <a:t>Qinshan</a:t>
            </a:r>
            <a:r>
              <a:rPr lang="en-US" altLang="zh-CN" sz="2400" b="1" dirty="0">
                <a:solidFill>
                  <a:srgbClr val="F46D43"/>
                </a:solidFill>
                <a:latin typeface="Arial" panose="020B0604020202020204" pitchFamily="34" charset="0"/>
                <a:ea typeface="微软雅黑" panose="020B0503020204020204" pitchFamily="34" charset="-122"/>
                <a:cs typeface="Arial" panose="020B0604020202020204" pitchFamily="34" charset="0"/>
              </a:rPr>
              <a:t> Nuclear Power Base</a:t>
            </a:r>
            <a:endParaRPr lang="zh-CN" altLang="en-US" sz="1867" b="1" dirty="0">
              <a:solidFill>
                <a:srgbClr val="F46D43"/>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59" name="组合 11"/>
          <p:cNvGrpSpPr/>
          <p:nvPr/>
        </p:nvGrpSpPr>
        <p:grpSpPr>
          <a:xfrm>
            <a:off x="335360" y="1266961"/>
            <a:ext cx="5013152" cy="3744416"/>
            <a:chOff x="1" y="207266"/>
            <a:chExt cx="5409534" cy="4687251"/>
          </a:xfrm>
        </p:grpSpPr>
        <p:pic>
          <p:nvPicPr>
            <p:cNvPr id="2097159" name="图片 14"/>
            <p:cNvPicPr>
              <a:picLocks noChangeAspect="1"/>
            </p:cNvPicPr>
            <p:nvPr/>
          </p:nvPicPr>
          <p:blipFill rotWithShape="1">
            <a:blip r:embed="rId3" cstate="screen"/>
            <a:srcRect/>
            <a:stretch>
              <a:fillRect/>
            </a:stretch>
          </p:blipFill>
          <p:spPr>
            <a:xfrm>
              <a:off x="1" y="207266"/>
              <a:ext cx="5409534" cy="4687251"/>
            </a:xfrm>
            <a:prstGeom prst="rect">
              <a:avLst/>
            </a:prstGeom>
          </p:spPr>
        </p:pic>
        <p:sp>
          <p:nvSpPr>
            <p:cNvPr id="1048624" name="五角星 17"/>
            <p:cNvSpPr/>
            <p:nvPr/>
          </p:nvSpPr>
          <p:spPr>
            <a:xfrm>
              <a:off x="4343045" y="3031595"/>
              <a:ext cx="193887" cy="184999"/>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1" rIns="91403" bIns="45701" rtlCol="0" anchor="ctr"/>
            <a:lstStyle/>
            <a:p>
              <a:pPr algn="ctr" defTabSz="914377"/>
              <a:endParaRPr lang="zh-CN" altLang="en-US" sz="1733">
                <a:solidFill>
                  <a:prstClr val="white"/>
                </a:solidFill>
                <a:latin typeface="Calibri" panose="020F0502020204030204"/>
                <a:ea typeface="等线" panose="02010600030101010101" pitchFamily="2" charset="-122"/>
              </a:endParaRPr>
            </a:p>
          </p:txBody>
        </p:sp>
      </p:grpSp>
      <p:sp>
        <p:nvSpPr>
          <p:cNvPr id="1048625" name="TextBox 21"/>
          <p:cNvSpPr txBox="1">
            <a:spLocks noChangeArrowheads="1"/>
          </p:cNvSpPr>
          <p:nvPr/>
        </p:nvSpPr>
        <p:spPr bwMode="auto">
          <a:xfrm>
            <a:off x="347972" y="4682346"/>
            <a:ext cx="5904647" cy="1536572"/>
          </a:xfrm>
          <a:prstGeom prst="rect">
            <a:avLst/>
          </a:prstGeom>
          <a:noFill/>
          <a:ln w="9525">
            <a:noFill/>
            <a:miter lim="800000"/>
            <a:headEnd/>
            <a:tailEnd/>
          </a:ln>
        </p:spPr>
        <p:txBody>
          <a:bodyPr wrap="square" lIns="91439" tIns="45719" rIns="91439" bIns="45719">
            <a:spAutoFit/>
          </a:bodyPr>
          <a:lstStyle/>
          <a:p>
            <a:pPr algn="just" defTabSz="914377" fontAlgn="base">
              <a:lnSpc>
                <a:spcPct val="110000"/>
              </a:lnSpc>
              <a:spcBef>
                <a:spcPct val="0"/>
              </a:spcBef>
              <a:spcAft>
                <a:spcPct val="0"/>
              </a:spcAft>
            </a:pPr>
            <a:endParaRPr lang="en-US" altLang="zh-CN" sz="2133" b="1" dirty="0">
              <a:solidFill>
                <a:srgbClr val="000000">
                  <a:lumMod val="65000"/>
                  <a:lumOff val="35000"/>
                </a:srgbClr>
              </a:solidFill>
              <a:latin typeface="Times New Roman" panose="02020603050405020304" pitchFamily="18" charset="0"/>
              <a:ea typeface="微软雅黑" pitchFamily="34" charset="-122"/>
              <a:cs typeface="Times New Roman" panose="02020603050405020304" pitchFamily="18" charset="0"/>
            </a:endParaRPr>
          </a:p>
          <a:p>
            <a:pPr algn="just" defTabSz="914377" fontAlgn="base">
              <a:lnSpc>
                <a:spcPct val="110000"/>
              </a:lnSpc>
              <a:spcBef>
                <a:spcPct val="0"/>
              </a:spcBef>
              <a:spcAft>
                <a:spcPct val="0"/>
              </a:spcAft>
            </a:pPr>
            <a:r>
              <a:rPr lang="en-US" altLang="zh-CN" sz="2133" dirty="0" err="1">
                <a:solidFill>
                  <a:srgbClr val="0070C0"/>
                </a:solidFill>
                <a:latin typeface="Calibri" panose="020F0502020204030204" pitchFamily="34" charset="0"/>
                <a:cs typeface="Calibri" panose="020F0502020204030204" pitchFamily="34" charset="0"/>
              </a:rPr>
              <a:t>Qinshan</a:t>
            </a:r>
            <a:r>
              <a:rPr lang="en-US" altLang="zh-CN" sz="2133" dirty="0">
                <a:solidFill>
                  <a:srgbClr val="0070C0"/>
                </a:solidFill>
                <a:latin typeface="Calibri" panose="020F0502020204030204" pitchFamily="34" charset="0"/>
                <a:cs typeface="Calibri" panose="020F0502020204030204" pitchFamily="34" charset="0"/>
              </a:rPr>
              <a:t> Nuclear Power base is located in Haiyan County, Zhejiang Province.</a:t>
            </a:r>
          </a:p>
          <a:p>
            <a:pPr algn="just" defTabSz="914377" fontAlgn="base">
              <a:lnSpc>
                <a:spcPct val="110000"/>
              </a:lnSpc>
              <a:spcBef>
                <a:spcPct val="0"/>
              </a:spcBef>
              <a:spcAft>
                <a:spcPct val="0"/>
              </a:spcAft>
            </a:pPr>
            <a:r>
              <a:rPr lang="en-US" altLang="zh-CN" sz="2133" dirty="0">
                <a:solidFill>
                  <a:srgbClr val="0070C0"/>
                </a:solidFill>
                <a:latin typeface="Calibri" panose="020F0502020204030204" pitchFamily="34" charset="0"/>
                <a:cs typeface="Calibri" panose="020F0502020204030204" pitchFamily="34" charset="0"/>
              </a:rPr>
              <a:t>The cradle of nuclear power in </a:t>
            </a:r>
            <a:r>
              <a:rPr lang="en-US" altLang="zh-CN" sz="2133" dirty="0" smtClean="0">
                <a:solidFill>
                  <a:srgbClr val="0070C0"/>
                </a:solidFill>
                <a:latin typeface="Calibri" panose="020F0502020204030204" pitchFamily="34" charset="0"/>
                <a:cs typeface="Calibri" panose="020F0502020204030204" pitchFamily="34" charset="0"/>
              </a:rPr>
              <a:t>China’s mainland</a:t>
            </a:r>
            <a:endParaRPr lang="zh-CN" altLang="en-US" sz="2133" dirty="0">
              <a:solidFill>
                <a:srgbClr val="0070C0"/>
              </a:solidFill>
              <a:latin typeface="Calibri" panose="020F0502020204030204" pitchFamily="34" charset="0"/>
              <a:cs typeface="Calibri" panose="020F0502020204030204" pitchFamily="34" charset="0"/>
            </a:endParaRPr>
          </a:p>
        </p:txBody>
      </p:sp>
      <p:cxnSp>
        <p:nvCxnSpPr>
          <p:cNvPr id="3145732" name="直接连接符 9"/>
          <p:cNvCxnSpPr>
            <a:cxnSpLocks/>
          </p:cNvCxnSpPr>
          <p:nvPr/>
        </p:nvCxnSpPr>
        <p:spPr>
          <a:xfrm flipH="1">
            <a:off x="3657600" y="3670971"/>
            <a:ext cx="792404" cy="1403949"/>
          </a:xfrm>
          <a:prstGeom prst="line">
            <a:avLst/>
          </a:prstGeom>
          <a:ln w="28575">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048626" name="矩形 16"/>
          <p:cNvSpPr/>
          <p:nvPr/>
        </p:nvSpPr>
        <p:spPr>
          <a:xfrm>
            <a:off x="5900279" y="1194021"/>
            <a:ext cx="5376597" cy="1897635"/>
          </a:xfrm>
          <a:prstGeom prst="rect">
            <a:avLst/>
          </a:prstGeom>
        </p:spPr>
        <p:txBody>
          <a:bodyPr wrap="square">
            <a:spAutoFit/>
          </a:bodyPr>
          <a:lstStyle/>
          <a:p>
            <a:pPr algn="just" defTabSz="914377" fontAlgn="base">
              <a:lnSpc>
                <a:spcPct val="110000"/>
              </a:lnSpc>
              <a:spcBef>
                <a:spcPct val="0"/>
              </a:spcBef>
              <a:spcAft>
                <a:spcPct val="0"/>
              </a:spcAft>
            </a:pPr>
            <a:r>
              <a:rPr lang="en-US" altLang="zh-CN" sz="2133" dirty="0">
                <a:solidFill>
                  <a:srgbClr val="0070C0"/>
                </a:solidFill>
                <a:latin typeface="Calibri" panose="020F0502020204030204" pitchFamily="34" charset="0"/>
                <a:cs typeface="Calibri" panose="020F0502020204030204" pitchFamily="34" charset="0"/>
                <a:sym typeface="Times New Roman" pitchFamily="18" charset="0"/>
              </a:rPr>
              <a:t>QNPP-I is the first PWR constructed in </a:t>
            </a:r>
            <a:r>
              <a:rPr lang="en-US" altLang="zh-CN" sz="2133" dirty="0" smtClean="0">
                <a:solidFill>
                  <a:srgbClr val="0070C0"/>
                </a:solidFill>
                <a:latin typeface="Calibri" panose="020F0502020204030204" pitchFamily="34" charset="0"/>
                <a:cs typeface="Calibri" panose="020F0502020204030204" pitchFamily="34" charset="0"/>
                <a:sym typeface="Times New Roman" pitchFamily="18" charset="0"/>
              </a:rPr>
              <a:t>China’s mainland, </a:t>
            </a:r>
            <a:r>
              <a:rPr lang="en-US" altLang="zh-CN" sz="2133" dirty="0">
                <a:solidFill>
                  <a:srgbClr val="0070C0"/>
                </a:solidFill>
                <a:latin typeface="Calibri" panose="020F0502020204030204" pitchFamily="34" charset="0"/>
                <a:cs typeface="Calibri" panose="020F0502020204030204" pitchFamily="34" charset="0"/>
                <a:sym typeface="Times New Roman" pitchFamily="18" charset="0"/>
              </a:rPr>
              <a:t>initial grid connection in Dec.15, 1991 with a capacity of 320MWt</a:t>
            </a:r>
          </a:p>
          <a:p>
            <a:pPr algn="just" defTabSz="914377" fontAlgn="base">
              <a:lnSpc>
                <a:spcPct val="110000"/>
              </a:lnSpc>
              <a:spcBef>
                <a:spcPct val="0"/>
              </a:spcBef>
              <a:spcAft>
                <a:spcPct val="0"/>
              </a:spcAft>
            </a:pPr>
            <a:r>
              <a:rPr lang="en-US" altLang="zh-CN" sz="2133" dirty="0">
                <a:solidFill>
                  <a:srgbClr val="0070C0"/>
                </a:solidFill>
                <a:latin typeface="Calibri" panose="020F0502020204030204" pitchFamily="34" charset="0"/>
                <a:cs typeface="Calibri" panose="020F0502020204030204" pitchFamily="34" charset="0"/>
                <a:sym typeface="Times New Roman" pitchFamily="18" charset="0"/>
              </a:rPr>
              <a:t>QNPP-I is the first NPP that accomplish life extension in China. </a:t>
            </a:r>
          </a:p>
        </p:txBody>
      </p:sp>
      <p:pic>
        <p:nvPicPr>
          <p:cNvPr id="2097160" name="图片 104"/>
          <p:cNvPicPr>
            <a:picLocks noChangeAspect="1"/>
          </p:cNvPicPr>
          <p:nvPr/>
        </p:nvPicPr>
        <p:blipFill>
          <a:blip r:embed="rId4"/>
          <a:stretch>
            <a:fillRect/>
          </a:stretch>
        </p:blipFill>
        <p:spPr>
          <a:xfrm>
            <a:off x="6252619" y="3426366"/>
            <a:ext cx="4622288" cy="241248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0" name="灯片编号占位符 6"/>
          <p:cNvSpPr>
            <a:spLocks noGrp="1"/>
          </p:cNvSpPr>
          <p:nvPr>
            <p:ph type="sldNum" sz="quarter" idx="4"/>
          </p:nvPr>
        </p:nvSpPr>
        <p:spPr>
          <a:xfrm>
            <a:off x="9234593" y="6501341"/>
            <a:ext cx="2844800" cy="288032"/>
          </a:xfrm>
          <a:prstGeom prst="rect">
            <a:avLst/>
          </a:prstGeom>
        </p:spPr>
        <p:txBody>
          <a:bodyPr/>
          <a:lstStyle/>
          <a:p>
            <a:fld id="{0C913308-F349-4B6D-A68A-DD1791B4A57B}" type="slidenum">
              <a:rPr lang="zh-CN" altLang="en-US" smtClean="0">
                <a:ea typeface="微软雅黑" panose="020B0503020204020204" pitchFamily="34" charset="-122"/>
              </a:rPr>
              <a:t>7</a:t>
            </a:fld>
            <a:endParaRPr lang="zh-CN" altLang="en-US" dirty="0">
              <a:ea typeface="微软雅黑" panose="020B0503020204020204" pitchFamily="34" charset="-122"/>
            </a:endParaRPr>
          </a:p>
        </p:txBody>
      </p:sp>
      <p:sp>
        <p:nvSpPr>
          <p:cNvPr id="1048631" name="平行四边形 3"/>
          <p:cNvSpPr>
            <a:spLocks noChangeArrowheads="1"/>
          </p:cNvSpPr>
          <p:nvPr/>
        </p:nvSpPr>
        <p:spPr bwMode="auto">
          <a:xfrm>
            <a:off x="1054100" y="325967"/>
            <a:ext cx="635000" cy="550333"/>
          </a:xfrm>
          <a:prstGeom prst="parallelogram">
            <a:avLst>
              <a:gd name="adj" fmla="val 37420"/>
            </a:avLst>
          </a:prstGeom>
          <a:solidFill>
            <a:srgbClr val="0094DA"/>
          </a:solidFill>
          <a:ln>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sz="2400" dirty="0">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48632" name="平行四边形 4"/>
          <p:cNvSpPr>
            <a:spLocks noChangeArrowheads="1"/>
          </p:cNvSpPr>
          <p:nvPr/>
        </p:nvSpPr>
        <p:spPr bwMode="auto">
          <a:xfrm>
            <a:off x="480484" y="325967"/>
            <a:ext cx="635000" cy="550333"/>
          </a:xfrm>
          <a:prstGeom prst="parallelogram">
            <a:avLst>
              <a:gd name="adj" fmla="val 37420"/>
            </a:avLst>
          </a:prstGeom>
          <a:solidFill>
            <a:srgbClr val="1C4885"/>
          </a:solidFill>
          <a:ln>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sz="2400" dirty="0">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cxnSp>
        <p:nvCxnSpPr>
          <p:cNvPr id="3145733" name="直接连接符 6"/>
          <p:cNvCxnSpPr>
            <a:cxnSpLocks noChangeShapeType="1"/>
          </p:cNvCxnSpPr>
          <p:nvPr/>
        </p:nvCxnSpPr>
        <p:spPr bwMode="auto">
          <a:xfrm flipV="1">
            <a:off x="1348318" y="836713"/>
            <a:ext cx="6671261" cy="1"/>
          </a:xfrm>
          <a:prstGeom prst="line">
            <a:avLst/>
          </a:prstGeom>
          <a:noFill/>
          <a:ln w="6350">
            <a:solidFill>
              <a:srgbClr val="0094DA"/>
            </a:solidFill>
            <a:round/>
          </a:ln>
        </p:spPr>
      </p:cxnSp>
      <p:sp>
        <p:nvSpPr>
          <p:cNvPr id="1048633" name="文本框 12"/>
          <p:cNvSpPr txBox="1">
            <a:spLocks noChangeArrowheads="1"/>
          </p:cNvSpPr>
          <p:nvPr/>
        </p:nvSpPr>
        <p:spPr bwMode="auto">
          <a:xfrm>
            <a:off x="1689099" y="342901"/>
            <a:ext cx="7671264" cy="461665"/>
          </a:xfrm>
          <a:prstGeom prst="rect">
            <a:avLst/>
          </a:prstGeom>
          <a:noFill/>
          <a:ln>
            <a:noFill/>
          </a:ln>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400" b="1" dirty="0">
                <a:solidFill>
                  <a:srgbClr val="F46D43"/>
                </a:solidFill>
                <a:latin typeface="Arial" panose="020B0604020202020204" pitchFamily="34" charset="0"/>
                <a:ea typeface="微软雅黑" panose="020B0503020204020204" pitchFamily="34" charset="-122"/>
                <a:cs typeface="Arial" panose="020B0604020202020204" pitchFamily="34" charset="0"/>
              </a:rPr>
              <a:t>Performance of </a:t>
            </a:r>
            <a:r>
              <a:rPr lang="en-US" altLang="zh-CN" sz="2400" b="1" dirty="0" err="1">
                <a:solidFill>
                  <a:srgbClr val="F46D43"/>
                </a:solidFill>
                <a:latin typeface="Arial" panose="020B0604020202020204" pitchFamily="34" charset="0"/>
                <a:ea typeface="微软雅黑" panose="020B0503020204020204" pitchFamily="34" charset="-122"/>
                <a:cs typeface="Arial" panose="020B0604020202020204" pitchFamily="34" charset="0"/>
              </a:rPr>
              <a:t>Qinshan</a:t>
            </a:r>
            <a:r>
              <a:rPr lang="en-US" altLang="zh-CN" sz="2400" b="1" dirty="0">
                <a:solidFill>
                  <a:srgbClr val="F46D43"/>
                </a:solidFill>
                <a:latin typeface="Arial" panose="020B0604020202020204" pitchFamily="34" charset="0"/>
                <a:ea typeface="微软雅黑" panose="020B0503020204020204" pitchFamily="34" charset="-122"/>
                <a:cs typeface="Arial" panose="020B0604020202020204" pitchFamily="34" charset="0"/>
              </a:rPr>
              <a:t> Nuclear Power Base</a:t>
            </a:r>
            <a:endParaRPr lang="zh-CN" altLang="en-US" sz="1867" b="1" dirty="0">
              <a:solidFill>
                <a:srgbClr val="F46D43"/>
              </a:solidFill>
              <a:latin typeface="Arial" panose="020B0604020202020204" pitchFamily="34" charset="0"/>
              <a:ea typeface="微软雅黑" panose="020B0503020204020204" pitchFamily="34" charset="-122"/>
              <a:cs typeface="Arial" panose="020B0604020202020204" pitchFamily="34" charset="0"/>
            </a:endParaRPr>
          </a:p>
        </p:txBody>
      </p:sp>
      <p:sp>
        <p:nvSpPr>
          <p:cNvPr id="1048634" name="矩形: 圆角 17"/>
          <p:cNvSpPr/>
          <p:nvPr/>
        </p:nvSpPr>
        <p:spPr>
          <a:xfrm>
            <a:off x="623392" y="1461100"/>
            <a:ext cx="10950413" cy="1593257"/>
          </a:xfrm>
          <a:prstGeom prst="roundRect">
            <a:avLst>
              <a:gd name="adj" fmla="val 9900"/>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endParaRPr>
          </a:p>
        </p:txBody>
      </p:sp>
      <p:cxnSp>
        <p:nvCxnSpPr>
          <p:cNvPr id="3145734" name="直接连接符 22"/>
          <p:cNvCxnSpPr>
            <a:cxnSpLocks/>
          </p:cNvCxnSpPr>
          <p:nvPr/>
        </p:nvCxnSpPr>
        <p:spPr>
          <a:xfrm>
            <a:off x="1981075" y="1749727"/>
            <a:ext cx="0" cy="1016000"/>
          </a:xfrm>
          <a:prstGeom prst="line">
            <a:avLst/>
          </a:prstGeom>
        </p:spPr>
        <p:style>
          <a:lnRef idx="1">
            <a:schemeClr val="accent1"/>
          </a:lnRef>
          <a:fillRef idx="0">
            <a:schemeClr val="accent1"/>
          </a:fillRef>
          <a:effectRef idx="0">
            <a:schemeClr val="accent1"/>
          </a:effectRef>
          <a:fontRef idx="minor">
            <a:schemeClr val="tx1"/>
          </a:fontRef>
        </p:style>
      </p:cxnSp>
      <p:sp>
        <p:nvSpPr>
          <p:cNvPr id="1048635" name="文本框 23"/>
          <p:cNvSpPr txBox="1"/>
          <p:nvPr/>
        </p:nvSpPr>
        <p:spPr>
          <a:xfrm>
            <a:off x="599341" y="1957719"/>
            <a:ext cx="1406731" cy="543867"/>
          </a:xfrm>
          <a:prstGeom prst="rect">
            <a:avLst/>
          </a:prstGeom>
          <a:noFill/>
        </p:spPr>
        <p:txBody>
          <a:bodyPr wrap="none" rtlCol="0">
            <a:spAutoFit/>
          </a:bodyPr>
          <a:lstStyle/>
          <a:p>
            <a:pPr algn="ctr" defTabSz="609585"/>
            <a:r>
              <a:rPr lang="en-US" altLang="zh-CN" sz="1467" b="1" dirty="0">
                <a:solidFill>
                  <a:srgbClr val="0070C0"/>
                </a:solidFill>
                <a:latin typeface="微软雅黑" panose="020B0503020204020204" pitchFamily="34" charset="-122"/>
                <a:ea typeface="微软雅黑" panose="020B0503020204020204" pitchFamily="34" charset="-122"/>
              </a:rPr>
              <a:t>Operating </a:t>
            </a:r>
          </a:p>
          <a:p>
            <a:pPr algn="ctr" defTabSz="609585"/>
            <a:r>
              <a:rPr lang="en-US" altLang="zh-CN" sz="1467" b="1" dirty="0">
                <a:solidFill>
                  <a:srgbClr val="0070C0"/>
                </a:solidFill>
                <a:latin typeface="微软雅黑" panose="020B0503020204020204" pitchFamily="34" charset="-122"/>
                <a:ea typeface="微软雅黑" panose="020B0503020204020204" pitchFamily="34" charset="-122"/>
              </a:rPr>
              <a:t>p</a:t>
            </a:r>
            <a:r>
              <a:rPr lang="en-US" altLang="zh-CN" sz="1467" b="1" dirty="0" err="1">
                <a:solidFill>
                  <a:srgbClr val="0070C0"/>
                </a:solidFill>
                <a:latin typeface="微软雅黑" panose="020B0503020204020204" pitchFamily="34" charset="-122"/>
                <a:ea typeface="微软雅黑" panose="020B0503020204020204" pitchFamily="34" charset="-122"/>
              </a:rPr>
              <a:t>erformance</a:t>
            </a:r>
            <a:endParaRPr lang="zh-CN" altLang="en-US" sz="1467" b="1" dirty="0">
              <a:solidFill>
                <a:srgbClr val="0070C0"/>
              </a:solidFill>
              <a:latin typeface="微软雅黑" panose="020B0503020204020204" pitchFamily="34" charset="-122"/>
              <a:ea typeface="微软雅黑" panose="020B0503020204020204" pitchFamily="34" charset="-122"/>
            </a:endParaRPr>
          </a:p>
        </p:txBody>
      </p:sp>
      <p:sp>
        <p:nvSpPr>
          <p:cNvPr id="1048636" name="矩形: 圆角 18"/>
          <p:cNvSpPr/>
          <p:nvPr/>
        </p:nvSpPr>
        <p:spPr>
          <a:xfrm>
            <a:off x="623392" y="3903429"/>
            <a:ext cx="10950413" cy="1878151"/>
          </a:xfrm>
          <a:prstGeom prst="roundRect">
            <a:avLst>
              <a:gd name="adj" fmla="val 7582"/>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endParaRPr>
          </a:p>
        </p:txBody>
      </p:sp>
      <p:cxnSp>
        <p:nvCxnSpPr>
          <p:cNvPr id="3145735" name="直接连接符 25"/>
          <p:cNvCxnSpPr>
            <a:cxnSpLocks/>
          </p:cNvCxnSpPr>
          <p:nvPr/>
        </p:nvCxnSpPr>
        <p:spPr>
          <a:xfrm>
            <a:off x="1981075" y="4377401"/>
            <a:ext cx="0" cy="1016000"/>
          </a:xfrm>
          <a:prstGeom prst="line">
            <a:avLst/>
          </a:prstGeom>
        </p:spPr>
        <p:style>
          <a:lnRef idx="1">
            <a:schemeClr val="accent1"/>
          </a:lnRef>
          <a:fillRef idx="0">
            <a:schemeClr val="accent1"/>
          </a:fillRef>
          <a:effectRef idx="0">
            <a:schemeClr val="accent1"/>
          </a:effectRef>
          <a:fontRef idx="minor">
            <a:schemeClr val="tx1"/>
          </a:fontRef>
        </p:style>
      </p:cxnSp>
      <p:sp>
        <p:nvSpPr>
          <p:cNvPr id="1048637" name="文本框 26"/>
          <p:cNvSpPr txBox="1"/>
          <p:nvPr/>
        </p:nvSpPr>
        <p:spPr>
          <a:xfrm>
            <a:off x="713119" y="4439751"/>
            <a:ext cx="1248547" cy="830997"/>
          </a:xfrm>
          <a:prstGeom prst="rect">
            <a:avLst/>
          </a:prstGeom>
          <a:noFill/>
        </p:spPr>
        <p:txBody>
          <a:bodyPr wrap="none" rtlCol="0">
            <a:spAutoFit/>
          </a:bodyPr>
          <a:lstStyle/>
          <a:p>
            <a:pPr algn="ctr" defTabSz="609585"/>
            <a:r>
              <a:rPr lang="en-US" altLang="zh-CN" sz="2400" b="1" dirty="0">
                <a:solidFill>
                  <a:srgbClr val="00B050"/>
                </a:solidFill>
                <a:latin typeface="微软雅黑" panose="020B0503020204020204" pitchFamily="34" charset="-122"/>
                <a:ea typeface="微软雅黑" panose="020B0503020204020204" pitchFamily="34" charset="-122"/>
              </a:rPr>
              <a:t>WANO</a:t>
            </a:r>
          </a:p>
          <a:p>
            <a:pPr algn="ctr" defTabSz="609585"/>
            <a:r>
              <a:rPr lang="en-US" altLang="zh-CN" sz="2400" b="1" dirty="0">
                <a:solidFill>
                  <a:srgbClr val="00B050"/>
                </a:solidFill>
                <a:latin typeface="微软雅黑" panose="020B0503020204020204" pitchFamily="34" charset="-122"/>
                <a:ea typeface="微软雅黑" panose="020B0503020204020204" pitchFamily="34" charset="-122"/>
              </a:rPr>
              <a:t>Index</a:t>
            </a:r>
            <a:endParaRPr lang="zh-CN" altLang="en-US" sz="2400" b="1" dirty="0">
              <a:solidFill>
                <a:srgbClr val="00B050"/>
              </a:solidFill>
              <a:latin typeface="微软雅黑" panose="020B0503020204020204" pitchFamily="34" charset="-122"/>
              <a:ea typeface="微软雅黑" panose="020B0503020204020204" pitchFamily="34" charset="-122"/>
            </a:endParaRPr>
          </a:p>
        </p:txBody>
      </p:sp>
      <p:sp>
        <p:nvSpPr>
          <p:cNvPr id="1048638" name="TextBox 27"/>
          <p:cNvSpPr txBox="1"/>
          <p:nvPr/>
        </p:nvSpPr>
        <p:spPr>
          <a:xfrm>
            <a:off x="2010748" y="3901707"/>
            <a:ext cx="3375755" cy="633507"/>
          </a:xfrm>
          <a:prstGeom prst="rect">
            <a:avLst/>
          </a:prstGeom>
          <a:noFill/>
        </p:spPr>
        <p:txBody>
          <a:bodyPr wrap="square" rtlCol="0">
            <a:spAutoFit/>
          </a:bodyPr>
          <a:lstStyle/>
          <a:p>
            <a:pPr algn="ctr" defTabSz="1219170">
              <a:lnSpc>
                <a:spcPct val="150000"/>
              </a:lnSpc>
            </a:pPr>
            <a:r>
              <a:rPr lang="zh-CN" altLang="en-US" sz="1867" dirty="0">
                <a:solidFill>
                  <a:prstClr val="black"/>
                </a:solidFill>
                <a:latin typeface="微软雅黑" panose="020B0503020204020204" pitchFamily="34" charset="-122"/>
                <a:ea typeface="微软雅黑" panose="020B0503020204020204" pitchFamily="34" charset="-122"/>
              </a:rPr>
              <a:t>近</a:t>
            </a:r>
            <a:r>
              <a:rPr lang="en-US" altLang="zh-CN" sz="1867" dirty="0">
                <a:solidFill>
                  <a:prstClr val="black"/>
                </a:solidFill>
                <a:latin typeface="微软雅黑" panose="020B0503020204020204" pitchFamily="34" charset="-122"/>
                <a:ea typeface="微软雅黑" panose="020B0503020204020204" pitchFamily="34" charset="-122"/>
              </a:rPr>
              <a:t>3</a:t>
            </a:r>
            <a:r>
              <a:rPr lang="zh-CN" altLang="en-US" sz="1867" dirty="0">
                <a:solidFill>
                  <a:prstClr val="black"/>
                </a:solidFill>
                <a:latin typeface="微软雅黑" panose="020B0503020204020204" pitchFamily="34" charset="-122"/>
                <a:ea typeface="微软雅黑" panose="020B0503020204020204" pitchFamily="34" charset="-122"/>
              </a:rPr>
              <a:t>年</a:t>
            </a:r>
            <a:r>
              <a:rPr lang="en-US" altLang="zh-CN" sz="2667" b="1" dirty="0">
                <a:solidFill>
                  <a:srgbClr val="0070C0"/>
                </a:solidFill>
                <a:latin typeface="微软雅黑" panose="020B0503020204020204" pitchFamily="34" charset="-122"/>
                <a:ea typeface="微软雅黑" panose="020B0503020204020204" pitchFamily="34" charset="-122"/>
              </a:rPr>
              <a:t>22</a:t>
            </a:r>
            <a:r>
              <a:rPr lang="zh-CN" altLang="en-US" sz="2667" b="1" dirty="0">
                <a:solidFill>
                  <a:srgbClr val="0070C0"/>
                </a:solidFill>
                <a:latin typeface="微软雅黑" panose="020B0503020204020204" pitchFamily="34" charset="-122"/>
                <a:ea typeface="微软雅黑" panose="020B0503020204020204" pitchFamily="34" charset="-122"/>
              </a:rPr>
              <a:t>台次满分机组</a:t>
            </a:r>
            <a:endParaRPr lang="en-US" altLang="zh-CN" sz="2133" dirty="0">
              <a:solidFill>
                <a:srgbClr val="C00000"/>
              </a:solidFill>
              <a:latin typeface="Impact" panose="020B0806030902050204" pitchFamily="34" charset="0"/>
              <a:ea typeface="等线" panose="02010600030101010101" pitchFamily="2" charset="-122"/>
            </a:endParaRPr>
          </a:p>
        </p:txBody>
      </p:sp>
      <p:sp>
        <p:nvSpPr>
          <p:cNvPr id="1048639" name="文本框 103"/>
          <p:cNvSpPr txBox="1"/>
          <p:nvPr/>
        </p:nvSpPr>
        <p:spPr>
          <a:xfrm>
            <a:off x="3284121" y="4681142"/>
            <a:ext cx="1990337" cy="830997"/>
          </a:xfrm>
          <a:prstGeom prst="rect">
            <a:avLst/>
          </a:prstGeom>
          <a:noFill/>
        </p:spPr>
        <p:txBody>
          <a:bodyPr wrap="square" rtlCol="0">
            <a:spAutoFit/>
          </a:bodyPr>
          <a:lstStyle/>
          <a:p>
            <a:pPr marL="380990" indent="-380990" algn="dist" defTabSz="609585">
              <a:buFont typeface="Wingdings" panose="05000000000000000000" pitchFamily="2" charset="2"/>
              <a:buChar char="n"/>
            </a:pPr>
            <a:r>
              <a:rPr lang="en-US" altLang="zh-CN" sz="1600" dirty="0">
                <a:solidFill>
                  <a:srgbClr val="2F5597"/>
                </a:solidFill>
                <a:latin typeface="Impact" panose="020B0806030902050204" pitchFamily="34" charset="0"/>
                <a:ea typeface="等线" panose="02010600030101010101" pitchFamily="2" charset="-122"/>
                <a:sym typeface="+mn-ea"/>
              </a:rPr>
              <a:t>2022</a:t>
            </a:r>
            <a:r>
              <a:rPr lang="zh-CN" altLang="en-US" sz="1600" dirty="0">
                <a:solidFill>
                  <a:srgbClr val="2F5597"/>
                </a:solidFill>
                <a:latin typeface="Impact" panose="020B0806030902050204" pitchFamily="34" charset="0"/>
                <a:ea typeface="等线" panose="02010600030101010101" pitchFamily="2" charset="-122"/>
                <a:sym typeface="+mn-ea"/>
              </a:rPr>
              <a:t>年 </a:t>
            </a:r>
            <a:r>
              <a:rPr lang="en-US" altLang="zh-CN" sz="1600" dirty="0">
                <a:solidFill>
                  <a:srgbClr val="2F5597"/>
                </a:solidFill>
                <a:latin typeface="Impact" panose="020B0806030902050204" pitchFamily="34" charset="0"/>
                <a:ea typeface="等线" panose="02010600030101010101" pitchFamily="2" charset="-122"/>
                <a:sym typeface="+mn-ea"/>
              </a:rPr>
              <a:t>7</a:t>
            </a:r>
            <a:r>
              <a:rPr lang="zh-CN" altLang="en-US" sz="1600" dirty="0">
                <a:solidFill>
                  <a:prstClr val="black"/>
                </a:solidFill>
                <a:latin typeface="Impact" panose="020B0806030902050204" pitchFamily="34" charset="0"/>
                <a:ea typeface="等线" panose="02010600030101010101" pitchFamily="2" charset="-122"/>
                <a:sym typeface="+mn-ea"/>
              </a:rPr>
              <a:t>台</a:t>
            </a:r>
            <a:endParaRPr lang="en-US" altLang="zh-CN" sz="1600" dirty="0">
              <a:solidFill>
                <a:prstClr val="black"/>
              </a:solidFill>
              <a:latin typeface="Impact" panose="020B0806030902050204" pitchFamily="34" charset="0"/>
              <a:ea typeface="等线" panose="02010600030101010101" pitchFamily="2" charset="-122"/>
            </a:endParaRPr>
          </a:p>
          <a:p>
            <a:pPr marL="380990" indent="-380990" algn="dist" defTabSz="609585">
              <a:buFont typeface="Wingdings" panose="05000000000000000000" pitchFamily="2" charset="2"/>
              <a:buChar char="n"/>
            </a:pPr>
            <a:r>
              <a:rPr lang="en-US" altLang="zh-CN" sz="1600" dirty="0">
                <a:solidFill>
                  <a:srgbClr val="00B050"/>
                </a:solidFill>
                <a:latin typeface="Impact" panose="020B0806030902050204" pitchFamily="34" charset="0"/>
                <a:ea typeface="等线" panose="02010600030101010101" pitchFamily="2" charset="-122"/>
              </a:rPr>
              <a:t>2021</a:t>
            </a:r>
            <a:r>
              <a:rPr lang="zh-CN" altLang="en-US" sz="1600" dirty="0">
                <a:solidFill>
                  <a:srgbClr val="00B050"/>
                </a:solidFill>
                <a:latin typeface="Impact" panose="020B0806030902050204" pitchFamily="34" charset="0"/>
                <a:ea typeface="等线" panose="02010600030101010101" pitchFamily="2" charset="-122"/>
              </a:rPr>
              <a:t>年 </a:t>
            </a:r>
            <a:r>
              <a:rPr lang="en-US" altLang="zh-CN" sz="1600" dirty="0">
                <a:solidFill>
                  <a:srgbClr val="00B050"/>
                </a:solidFill>
                <a:latin typeface="Impact" panose="020B0806030902050204" pitchFamily="34" charset="0"/>
                <a:ea typeface="等线" panose="02010600030101010101" pitchFamily="2" charset="-122"/>
              </a:rPr>
              <a:t>7</a:t>
            </a:r>
            <a:r>
              <a:rPr lang="zh-CN" altLang="en-US" sz="1600" dirty="0">
                <a:solidFill>
                  <a:prstClr val="black"/>
                </a:solidFill>
                <a:latin typeface="Impact" panose="020B0806030902050204" pitchFamily="34" charset="0"/>
                <a:ea typeface="等线" panose="02010600030101010101" pitchFamily="2" charset="-122"/>
              </a:rPr>
              <a:t>台</a:t>
            </a:r>
          </a:p>
          <a:p>
            <a:pPr marL="380990" indent="-380990" algn="dist" defTabSz="609585">
              <a:buFont typeface="Wingdings" panose="05000000000000000000" pitchFamily="2" charset="2"/>
              <a:buChar char="n"/>
            </a:pPr>
            <a:r>
              <a:rPr lang="en-US" altLang="zh-CN" sz="1600" dirty="0">
                <a:solidFill>
                  <a:srgbClr val="BC0000"/>
                </a:solidFill>
                <a:latin typeface="Impact" panose="020B0806030902050204" pitchFamily="34" charset="0"/>
                <a:ea typeface="等线" panose="02010600030101010101" pitchFamily="2" charset="-122"/>
                <a:sym typeface="+mn-ea"/>
              </a:rPr>
              <a:t>2020</a:t>
            </a:r>
            <a:r>
              <a:rPr lang="zh-CN" altLang="en-US" sz="1600" dirty="0">
                <a:solidFill>
                  <a:srgbClr val="BC0000"/>
                </a:solidFill>
                <a:latin typeface="Impact" panose="020B0806030902050204" pitchFamily="34" charset="0"/>
                <a:ea typeface="等线" panose="02010600030101010101" pitchFamily="2" charset="-122"/>
                <a:sym typeface="+mn-ea"/>
              </a:rPr>
              <a:t>年 </a:t>
            </a:r>
            <a:r>
              <a:rPr lang="en-US" altLang="zh-CN" sz="1600" dirty="0">
                <a:solidFill>
                  <a:srgbClr val="BC0000"/>
                </a:solidFill>
                <a:latin typeface="Impact" panose="020B0806030902050204" pitchFamily="34" charset="0"/>
                <a:ea typeface="等线" panose="02010600030101010101" pitchFamily="2" charset="-122"/>
                <a:sym typeface="+mn-ea"/>
              </a:rPr>
              <a:t>8</a:t>
            </a:r>
            <a:r>
              <a:rPr lang="zh-CN" altLang="en-US" sz="1600" dirty="0">
                <a:solidFill>
                  <a:prstClr val="black"/>
                </a:solidFill>
                <a:latin typeface="Impact" panose="020B0806030902050204" pitchFamily="34" charset="0"/>
                <a:ea typeface="等线" panose="02010600030101010101" pitchFamily="2" charset="-122"/>
                <a:sym typeface="+mn-ea"/>
              </a:rPr>
              <a:t>台</a:t>
            </a:r>
            <a:endParaRPr lang="zh-CN" altLang="en-US" sz="1600" dirty="0">
              <a:solidFill>
                <a:prstClr val="black"/>
              </a:solidFill>
              <a:latin typeface="Impact" panose="020B0806030902050204" pitchFamily="34" charset="0"/>
              <a:ea typeface="等线" panose="02010600030101010101" pitchFamily="2" charset="-122"/>
            </a:endParaRPr>
          </a:p>
        </p:txBody>
      </p:sp>
      <p:grpSp>
        <p:nvGrpSpPr>
          <p:cNvPr id="63" name="组合 29"/>
          <p:cNvGrpSpPr/>
          <p:nvPr/>
        </p:nvGrpSpPr>
        <p:grpSpPr>
          <a:xfrm>
            <a:off x="5191631" y="3887617"/>
            <a:ext cx="3518231" cy="1664224"/>
            <a:chOff x="1160732" y="1635646"/>
            <a:chExt cx="2638673" cy="1248168"/>
          </a:xfrm>
        </p:grpSpPr>
        <p:sp>
          <p:nvSpPr>
            <p:cNvPr id="1048640" name="矩形 30"/>
            <p:cNvSpPr/>
            <p:nvPr/>
          </p:nvSpPr>
          <p:spPr>
            <a:xfrm>
              <a:off x="3430761" y="2300109"/>
              <a:ext cx="78940" cy="420035"/>
            </a:xfrm>
            <a:prstGeom prst="rect">
              <a:avLst/>
            </a:prstGeom>
            <a:pattFill prst="lgGrid">
              <a:fgClr>
                <a:schemeClr val="bg1"/>
              </a:fgClr>
              <a:bgClr>
                <a:srgbClr val="00B05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endParaRPr>
            </a:p>
          </p:txBody>
        </p:sp>
        <p:sp>
          <p:nvSpPr>
            <p:cNvPr id="1048641" name="矩形 31"/>
            <p:cNvSpPr/>
            <p:nvPr/>
          </p:nvSpPr>
          <p:spPr>
            <a:xfrm>
              <a:off x="3161514" y="2285573"/>
              <a:ext cx="78940" cy="434572"/>
            </a:xfrm>
            <a:prstGeom prst="rect">
              <a:avLst/>
            </a:prstGeom>
            <a:pattFill prst="lgGrid">
              <a:fgClr>
                <a:schemeClr val="bg1"/>
              </a:fgClr>
              <a:bgClr>
                <a:srgbClr val="00B05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endParaRPr>
            </a:p>
          </p:txBody>
        </p:sp>
        <p:sp>
          <p:nvSpPr>
            <p:cNvPr id="1048642" name="TextBox 27"/>
            <p:cNvSpPr txBox="1"/>
            <p:nvPr/>
          </p:nvSpPr>
          <p:spPr>
            <a:xfrm>
              <a:off x="1160732" y="1635646"/>
              <a:ext cx="2638673" cy="468831"/>
            </a:xfrm>
            <a:prstGeom prst="rect">
              <a:avLst/>
            </a:prstGeom>
            <a:noFill/>
          </p:spPr>
          <p:txBody>
            <a:bodyPr wrap="square" rtlCol="0">
              <a:spAutoFit/>
            </a:bodyPr>
            <a:lstStyle/>
            <a:p>
              <a:pPr algn="ctr" defTabSz="1219170">
                <a:lnSpc>
                  <a:spcPct val="150000"/>
                </a:lnSpc>
              </a:pPr>
              <a:r>
                <a:rPr lang="en-US" altLang="zh-CN" sz="1867" dirty="0">
                  <a:solidFill>
                    <a:prstClr val="black"/>
                  </a:solidFill>
                  <a:latin typeface="微软雅黑" panose="020B0503020204020204" pitchFamily="34" charset="-122"/>
                  <a:ea typeface="微软雅黑" panose="020B0503020204020204" pitchFamily="34" charset="-122"/>
                </a:rPr>
                <a:t>Capability factor</a:t>
              </a:r>
              <a:r>
                <a:rPr lang="zh-CN" altLang="en-US" sz="1867" dirty="0">
                  <a:solidFill>
                    <a:prstClr val="black"/>
                  </a:solidFill>
                  <a:latin typeface="微软雅黑" panose="020B0503020204020204" pitchFamily="34" charset="-122"/>
                  <a:ea typeface="微软雅黑" panose="020B0503020204020204" pitchFamily="34" charset="-122"/>
                </a:rPr>
                <a:t> </a:t>
              </a:r>
              <a:r>
                <a:rPr lang="en-US" altLang="zh-CN" sz="2667" dirty="0">
                  <a:solidFill>
                    <a:srgbClr val="00B050"/>
                  </a:solidFill>
                  <a:latin typeface="Impact" panose="020B0806030902050204" pitchFamily="34" charset="0"/>
                  <a:ea typeface="等线" panose="02010600030101010101" pitchFamily="2" charset="-122"/>
                </a:rPr>
                <a:t>93.00%</a:t>
              </a:r>
              <a:endParaRPr lang="en-US" altLang="zh-CN" sz="2133" dirty="0">
                <a:solidFill>
                  <a:srgbClr val="00B050"/>
                </a:solidFill>
                <a:latin typeface="Impact" panose="020B0806030902050204" pitchFamily="34" charset="0"/>
                <a:ea typeface="等线" panose="02010600030101010101" pitchFamily="2" charset="-122"/>
              </a:endParaRPr>
            </a:p>
          </p:txBody>
        </p:sp>
        <p:sp>
          <p:nvSpPr>
            <p:cNvPr id="1048643" name="TextBox 27"/>
            <p:cNvSpPr txBox="1"/>
            <p:nvPr/>
          </p:nvSpPr>
          <p:spPr>
            <a:xfrm>
              <a:off x="1470838" y="2691078"/>
              <a:ext cx="438150" cy="192698"/>
            </a:xfrm>
            <a:prstGeom prst="rect">
              <a:avLst/>
            </a:prstGeom>
            <a:noFill/>
          </p:spPr>
          <p:txBody>
            <a:bodyPr wrap="square" rtlCol="0">
              <a:spAutoFit/>
            </a:bodyPr>
            <a:lstStyle/>
            <a:p>
              <a:pPr algn="ctr" defTabSz="1219170">
                <a:lnSpc>
                  <a:spcPct val="150000"/>
                </a:lnSpc>
              </a:pPr>
              <a:r>
                <a:rPr lang="en-US" altLang="zh-CN" sz="800" dirty="0">
                  <a:solidFill>
                    <a:prstClr val="black">
                      <a:lumMod val="75000"/>
                      <a:lumOff val="25000"/>
                    </a:prstClr>
                  </a:solidFill>
                  <a:latin typeface="Impact" panose="020B0806030902050204" pitchFamily="34" charset="0"/>
                  <a:ea typeface="等线" panose="02010600030101010101" pitchFamily="2" charset="-122"/>
                </a:rPr>
                <a:t>2016</a:t>
              </a:r>
              <a:r>
                <a:rPr lang="zh-CN" altLang="en-US" sz="800" dirty="0">
                  <a:solidFill>
                    <a:prstClr val="black">
                      <a:lumMod val="75000"/>
                      <a:lumOff val="25000"/>
                    </a:prstClr>
                  </a:solidFill>
                  <a:latin typeface="Impact" panose="020B0806030902050204" pitchFamily="34" charset="0"/>
                  <a:ea typeface="等线" panose="02010600030101010101" pitchFamily="2" charset="-122"/>
                </a:rPr>
                <a:t>年</a:t>
              </a:r>
              <a:endParaRPr lang="en-US" altLang="zh-CN" sz="533" dirty="0">
                <a:solidFill>
                  <a:prstClr val="black">
                    <a:lumMod val="75000"/>
                    <a:lumOff val="25000"/>
                  </a:prstClr>
                </a:solidFill>
                <a:latin typeface="Impact" panose="020B0806030902050204" pitchFamily="34" charset="0"/>
                <a:ea typeface="等线" panose="02010600030101010101" pitchFamily="2" charset="-122"/>
              </a:endParaRPr>
            </a:p>
          </p:txBody>
        </p:sp>
        <p:sp>
          <p:nvSpPr>
            <p:cNvPr id="1048644" name="矩形 34"/>
            <p:cNvSpPr/>
            <p:nvPr/>
          </p:nvSpPr>
          <p:spPr>
            <a:xfrm>
              <a:off x="1642288" y="2415711"/>
              <a:ext cx="95250" cy="304435"/>
            </a:xfrm>
            <a:prstGeom prst="rect">
              <a:avLst/>
            </a:prstGeom>
            <a:pattFill prst="lgGrid">
              <a:fgClr>
                <a:schemeClr val="bg1"/>
              </a:fgClr>
              <a:bgClr>
                <a:srgbClr val="00B05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endParaRPr>
            </a:p>
          </p:txBody>
        </p:sp>
        <p:sp>
          <p:nvSpPr>
            <p:cNvPr id="1048645" name="TextBox 27"/>
            <p:cNvSpPr txBox="1"/>
            <p:nvPr/>
          </p:nvSpPr>
          <p:spPr>
            <a:xfrm>
              <a:off x="1470838" y="2237138"/>
              <a:ext cx="438150" cy="189090"/>
            </a:xfrm>
            <a:prstGeom prst="rect">
              <a:avLst/>
            </a:prstGeom>
            <a:noFill/>
          </p:spPr>
          <p:txBody>
            <a:bodyPr wrap="square" rtlCol="0">
              <a:spAutoFit/>
            </a:bodyPr>
            <a:lstStyle/>
            <a:p>
              <a:pPr algn="ctr" defTabSz="1219170">
                <a:lnSpc>
                  <a:spcPct val="150000"/>
                </a:lnSpc>
              </a:pPr>
              <a:r>
                <a:rPr lang="en-US" altLang="zh-CN" sz="800" dirty="0">
                  <a:solidFill>
                    <a:prstClr val="black">
                      <a:lumMod val="75000"/>
                      <a:lumOff val="25000"/>
                    </a:prstClr>
                  </a:solidFill>
                  <a:latin typeface="Impact" panose="020B0806030902050204" pitchFamily="34" charset="0"/>
                  <a:ea typeface="等线" panose="02010600030101010101" pitchFamily="2" charset="-122"/>
                </a:rPr>
                <a:t>89.68%</a:t>
              </a:r>
              <a:endParaRPr lang="en-US" altLang="zh-CN" sz="533" dirty="0">
                <a:solidFill>
                  <a:prstClr val="black">
                    <a:lumMod val="75000"/>
                    <a:lumOff val="25000"/>
                  </a:prstClr>
                </a:solidFill>
                <a:latin typeface="Impact" panose="020B0806030902050204" pitchFamily="34" charset="0"/>
                <a:ea typeface="等线" panose="02010600030101010101" pitchFamily="2" charset="-122"/>
              </a:endParaRPr>
            </a:p>
          </p:txBody>
        </p:sp>
        <p:sp>
          <p:nvSpPr>
            <p:cNvPr id="1048646" name="TextBox 27"/>
            <p:cNvSpPr txBox="1"/>
            <p:nvPr/>
          </p:nvSpPr>
          <p:spPr>
            <a:xfrm>
              <a:off x="1779277" y="2691078"/>
              <a:ext cx="438150" cy="192698"/>
            </a:xfrm>
            <a:prstGeom prst="rect">
              <a:avLst/>
            </a:prstGeom>
            <a:noFill/>
          </p:spPr>
          <p:txBody>
            <a:bodyPr wrap="square" rtlCol="0">
              <a:spAutoFit/>
            </a:bodyPr>
            <a:lstStyle/>
            <a:p>
              <a:pPr algn="ctr" defTabSz="1219170">
                <a:lnSpc>
                  <a:spcPct val="150000"/>
                </a:lnSpc>
              </a:pPr>
              <a:r>
                <a:rPr lang="en-US" altLang="zh-CN" sz="800" dirty="0">
                  <a:solidFill>
                    <a:prstClr val="black">
                      <a:lumMod val="75000"/>
                      <a:lumOff val="25000"/>
                    </a:prstClr>
                  </a:solidFill>
                  <a:latin typeface="Impact" panose="020B0806030902050204" pitchFamily="34" charset="0"/>
                  <a:ea typeface="等线" panose="02010600030101010101" pitchFamily="2" charset="-122"/>
                </a:rPr>
                <a:t>2017</a:t>
              </a:r>
              <a:r>
                <a:rPr lang="zh-CN" altLang="en-US" sz="800" dirty="0">
                  <a:solidFill>
                    <a:prstClr val="black">
                      <a:lumMod val="75000"/>
                      <a:lumOff val="25000"/>
                    </a:prstClr>
                  </a:solidFill>
                  <a:latin typeface="Impact" panose="020B0806030902050204" pitchFamily="34" charset="0"/>
                  <a:ea typeface="等线" panose="02010600030101010101" pitchFamily="2" charset="-122"/>
                </a:rPr>
                <a:t>年</a:t>
              </a:r>
              <a:endParaRPr lang="en-US" altLang="zh-CN" sz="533" dirty="0">
                <a:solidFill>
                  <a:prstClr val="black">
                    <a:lumMod val="75000"/>
                    <a:lumOff val="25000"/>
                  </a:prstClr>
                </a:solidFill>
                <a:latin typeface="Impact" panose="020B0806030902050204" pitchFamily="34" charset="0"/>
                <a:ea typeface="等线" panose="02010600030101010101" pitchFamily="2" charset="-122"/>
              </a:endParaRPr>
            </a:p>
          </p:txBody>
        </p:sp>
        <p:sp>
          <p:nvSpPr>
            <p:cNvPr id="1048647" name="矩形 37"/>
            <p:cNvSpPr/>
            <p:nvPr/>
          </p:nvSpPr>
          <p:spPr>
            <a:xfrm>
              <a:off x="1950727" y="2399694"/>
              <a:ext cx="95250" cy="320451"/>
            </a:xfrm>
            <a:prstGeom prst="rect">
              <a:avLst/>
            </a:prstGeom>
            <a:pattFill prst="lgGrid">
              <a:fgClr>
                <a:schemeClr val="bg1"/>
              </a:fgClr>
              <a:bgClr>
                <a:srgbClr val="00B05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endParaRPr>
            </a:p>
          </p:txBody>
        </p:sp>
        <p:sp>
          <p:nvSpPr>
            <p:cNvPr id="1048648" name="TextBox 27"/>
            <p:cNvSpPr txBox="1"/>
            <p:nvPr/>
          </p:nvSpPr>
          <p:spPr>
            <a:xfrm>
              <a:off x="1779277" y="2214748"/>
              <a:ext cx="438150" cy="189090"/>
            </a:xfrm>
            <a:prstGeom prst="rect">
              <a:avLst/>
            </a:prstGeom>
            <a:noFill/>
          </p:spPr>
          <p:txBody>
            <a:bodyPr wrap="square" rtlCol="0">
              <a:spAutoFit/>
            </a:bodyPr>
            <a:lstStyle/>
            <a:p>
              <a:pPr algn="ctr" defTabSz="1219170">
                <a:lnSpc>
                  <a:spcPct val="150000"/>
                </a:lnSpc>
              </a:pPr>
              <a:r>
                <a:rPr lang="en-US" altLang="zh-CN" sz="800" dirty="0">
                  <a:solidFill>
                    <a:prstClr val="black">
                      <a:lumMod val="75000"/>
                      <a:lumOff val="25000"/>
                    </a:prstClr>
                  </a:solidFill>
                  <a:latin typeface="Impact" panose="020B0806030902050204" pitchFamily="34" charset="0"/>
                  <a:ea typeface="等线" panose="02010600030101010101" pitchFamily="2" charset="-122"/>
                </a:rPr>
                <a:t>90.39%</a:t>
              </a:r>
              <a:endParaRPr lang="en-US" altLang="zh-CN" sz="533" dirty="0">
                <a:solidFill>
                  <a:prstClr val="black">
                    <a:lumMod val="75000"/>
                    <a:lumOff val="25000"/>
                  </a:prstClr>
                </a:solidFill>
                <a:latin typeface="Impact" panose="020B0806030902050204" pitchFamily="34" charset="0"/>
                <a:ea typeface="等线" panose="02010600030101010101" pitchFamily="2" charset="-122"/>
              </a:endParaRPr>
            </a:p>
          </p:txBody>
        </p:sp>
        <p:sp>
          <p:nvSpPr>
            <p:cNvPr id="1048649" name="TextBox 27"/>
            <p:cNvSpPr txBox="1"/>
            <p:nvPr/>
          </p:nvSpPr>
          <p:spPr>
            <a:xfrm>
              <a:off x="2087716" y="2691078"/>
              <a:ext cx="438150" cy="192698"/>
            </a:xfrm>
            <a:prstGeom prst="rect">
              <a:avLst/>
            </a:prstGeom>
            <a:noFill/>
          </p:spPr>
          <p:txBody>
            <a:bodyPr wrap="square" rtlCol="0">
              <a:spAutoFit/>
            </a:bodyPr>
            <a:lstStyle/>
            <a:p>
              <a:pPr algn="ctr" defTabSz="1219170">
                <a:lnSpc>
                  <a:spcPct val="150000"/>
                </a:lnSpc>
              </a:pPr>
              <a:r>
                <a:rPr lang="en-US" altLang="zh-CN" sz="800" dirty="0">
                  <a:solidFill>
                    <a:prstClr val="black">
                      <a:lumMod val="75000"/>
                      <a:lumOff val="25000"/>
                    </a:prstClr>
                  </a:solidFill>
                  <a:latin typeface="Impact" panose="020B0806030902050204" pitchFamily="34" charset="0"/>
                  <a:ea typeface="等线" panose="02010600030101010101" pitchFamily="2" charset="-122"/>
                </a:rPr>
                <a:t>2018</a:t>
              </a:r>
              <a:r>
                <a:rPr lang="zh-CN" altLang="en-US" sz="800" dirty="0">
                  <a:solidFill>
                    <a:prstClr val="black">
                      <a:lumMod val="75000"/>
                      <a:lumOff val="25000"/>
                    </a:prstClr>
                  </a:solidFill>
                  <a:latin typeface="Impact" panose="020B0806030902050204" pitchFamily="34" charset="0"/>
                  <a:ea typeface="等线" panose="02010600030101010101" pitchFamily="2" charset="-122"/>
                </a:rPr>
                <a:t>年</a:t>
              </a:r>
              <a:endParaRPr lang="en-US" altLang="zh-CN" sz="533" dirty="0">
                <a:solidFill>
                  <a:prstClr val="black">
                    <a:lumMod val="75000"/>
                    <a:lumOff val="25000"/>
                  </a:prstClr>
                </a:solidFill>
                <a:latin typeface="Impact" panose="020B0806030902050204" pitchFamily="34" charset="0"/>
                <a:ea typeface="等线" panose="02010600030101010101" pitchFamily="2" charset="-122"/>
              </a:endParaRPr>
            </a:p>
          </p:txBody>
        </p:sp>
        <p:sp>
          <p:nvSpPr>
            <p:cNvPr id="1048650" name="矩形 40"/>
            <p:cNvSpPr/>
            <p:nvPr/>
          </p:nvSpPr>
          <p:spPr>
            <a:xfrm>
              <a:off x="2258994" y="2372098"/>
              <a:ext cx="82345" cy="347980"/>
            </a:xfrm>
            <a:prstGeom prst="rect">
              <a:avLst/>
            </a:prstGeom>
            <a:pattFill prst="lgGrid">
              <a:fgClr>
                <a:schemeClr val="bg1"/>
              </a:fgClr>
              <a:bgClr>
                <a:srgbClr val="00B05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endParaRPr>
            </a:p>
          </p:txBody>
        </p:sp>
        <p:sp>
          <p:nvSpPr>
            <p:cNvPr id="1048651" name="TextBox 27"/>
            <p:cNvSpPr txBox="1"/>
            <p:nvPr/>
          </p:nvSpPr>
          <p:spPr>
            <a:xfrm>
              <a:off x="2087716" y="2173572"/>
              <a:ext cx="438150" cy="189090"/>
            </a:xfrm>
            <a:prstGeom prst="rect">
              <a:avLst/>
            </a:prstGeom>
            <a:noFill/>
          </p:spPr>
          <p:txBody>
            <a:bodyPr wrap="square" rtlCol="0">
              <a:spAutoFit/>
            </a:bodyPr>
            <a:lstStyle/>
            <a:p>
              <a:pPr algn="ctr" defTabSz="1219170">
                <a:lnSpc>
                  <a:spcPct val="150000"/>
                </a:lnSpc>
              </a:pPr>
              <a:r>
                <a:rPr lang="en-US" altLang="zh-CN" sz="800" dirty="0">
                  <a:solidFill>
                    <a:prstClr val="black">
                      <a:lumMod val="75000"/>
                      <a:lumOff val="25000"/>
                    </a:prstClr>
                  </a:solidFill>
                  <a:latin typeface="Impact" panose="020B0806030902050204" pitchFamily="34" charset="0"/>
                  <a:ea typeface="等线" panose="02010600030101010101" pitchFamily="2" charset="-122"/>
                </a:rPr>
                <a:t>91.69%</a:t>
              </a:r>
              <a:endParaRPr lang="en-US" altLang="zh-CN" sz="533" dirty="0">
                <a:solidFill>
                  <a:prstClr val="black">
                    <a:lumMod val="75000"/>
                    <a:lumOff val="25000"/>
                  </a:prstClr>
                </a:solidFill>
                <a:latin typeface="Impact" panose="020B0806030902050204" pitchFamily="34" charset="0"/>
                <a:ea typeface="等线" panose="02010600030101010101" pitchFamily="2" charset="-122"/>
              </a:endParaRPr>
            </a:p>
          </p:txBody>
        </p:sp>
        <p:sp>
          <p:nvSpPr>
            <p:cNvPr id="1048652" name="TextBox 27"/>
            <p:cNvSpPr txBox="1"/>
            <p:nvPr/>
          </p:nvSpPr>
          <p:spPr>
            <a:xfrm>
              <a:off x="2396155" y="2691078"/>
              <a:ext cx="438150" cy="192698"/>
            </a:xfrm>
            <a:prstGeom prst="rect">
              <a:avLst/>
            </a:prstGeom>
            <a:noFill/>
          </p:spPr>
          <p:txBody>
            <a:bodyPr wrap="square" rtlCol="0">
              <a:spAutoFit/>
            </a:bodyPr>
            <a:lstStyle/>
            <a:p>
              <a:pPr algn="ctr" defTabSz="1219170">
                <a:lnSpc>
                  <a:spcPct val="150000"/>
                </a:lnSpc>
              </a:pPr>
              <a:r>
                <a:rPr lang="en-US" altLang="zh-CN" sz="800" dirty="0">
                  <a:solidFill>
                    <a:prstClr val="black">
                      <a:lumMod val="75000"/>
                      <a:lumOff val="25000"/>
                    </a:prstClr>
                  </a:solidFill>
                  <a:latin typeface="Impact" panose="020B0806030902050204" pitchFamily="34" charset="0"/>
                  <a:ea typeface="等线" panose="02010600030101010101" pitchFamily="2" charset="-122"/>
                </a:rPr>
                <a:t>2019</a:t>
              </a:r>
              <a:r>
                <a:rPr lang="zh-CN" altLang="en-US" sz="800" dirty="0">
                  <a:solidFill>
                    <a:prstClr val="black">
                      <a:lumMod val="75000"/>
                      <a:lumOff val="25000"/>
                    </a:prstClr>
                  </a:solidFill>
                  <a:latin typeface="Impact" panose="020B0806030902050204" pitchFamily="34" charset="0"/>
                  <a:ea typeface="等线" panose="02010600030101010101" pitchFamily="2" charset="-122"/>
                </a:rPr>
                <a:t>年</a:t>
              </a:r>
              <a:endParaRPr lang="en-US" altLang="zh-CN" sz="533" dirty="0">
                <a:solidFill>
                  <a:prstClr val="black">
                    <a:lumMod val="75000"/>
                    <a:lumOff val="25000"/>
                  </a:prstClr>
                </a:solidFill>
                <a:latin typeface="Impact" panose="020B0806030902050204" pitchFamily="34" charset="0"/>
                <a:ea typeface="等线" panose="02010600030101010101" pitchFamily="2" charset="-122"/>
              </a:endParaRPr>
            </a:p>
          </p:txBody>
        </p:sp>
        <p:sp>
          <p:nvSpPr>
            <p:cNvPr id="1048653" name="矩形 43"/>
            <p:cNvSpPr/>
            <p:nvPr/>
          </p:nvSpPr>
          <p:spPr>
            <a:xfrm>
              <a:off x="2567605" y="2343301"/>
              <a:ext cx="79972" cy="376844"/>
            </a:xfrm>
            <a:prstGeom prst="rect">
              <a:avLst/>
            </a:prstGeom>
            <a:pattFill prst="lgGrid">
              <a:fgClr>
                <a:schemeClr val="bg1"/>
              </a:fgClr>
              <a:bgClr>
                <a:srgbClr val="00B05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endParaRPr>
            </a:p>
          </p:txBody>
        </p:sp>
        <p:sp>
          <p:nvSpPr>
            <p:cNvPr id="1048654" name="TextBox 27"/>
            <p:cNvSpPr txBox="1"/>
            <p:nvPr/>
          </p:nvSpPr>
          <p:spPr>
            <a:xfrm>
              <a:off x="2396155" y="2165697"/>
              <a:ext cx="438150" cy="189090"/>
            </a:xfrm>
            <a:prstGeom prst="rect">
              <a:avLst/>
            </a:prstGeom>
            <a:noFill/>
          </p:spPr>
          <p:txBody>
            <a:bodyPr wrap="square" rtlCol="0">
              <a:spAutoFit/>
            </a:bodyPr>
            <a:lstStyle/>
            <a:p>
              <a:pPr algn="ctr" defTabSz="1219170">
                <a:lnSpc>
                  <a:spcPct val="150000"/>
                </a:lnSpc>
              </a:pPr>
              <a:r>
                <a:rPr lang="en-US" altLang="zh-CN" sz="800" dirty="0">
                  <a:solidFill>
                    <a:prstClr val="black">
                      <a:lumMod val="75000"/>
                      <a:lumOff val="25000"/>
                    </a:prstClr>
                  </a:solidFill>
                  <a:latin typeface="Impact" panose="020B0806030902050204" pitchFamily="34" charset="0"/>
                  <a:ea typeface="等线" panose="02010600030101010101" pitchFamily="2" charset="-122"/>
                </a:rPr>
                <a:t>91.71%</a:t>
              </a:r>
              <a:endParaRPr lang="en-US" altLang="zh-CN" sz="533" dirty="0">
                <a:solidFill>
                  <a:prstClr val="black">
                    <a:lumMod val="75000"/>
                    <a:lumOff val="25000"/>
                  </a:prstClr>
                </a:solidFill>
                <a:latin typeface="Impact" panose="020B0806030902050204" pitchFamily="34" charset="0"/>
                <a:ea typeface="等线" panose="02010600030101010101" pitchFamily="2" charset="-122"/>
              </a:endParaRPr>
            </a:p>
          </p:txBody>
        </p:sp>
        <p:sp>
          <p:nvSpPr>
            <p:cNvPr id="1048655" name="TextBox 27"/>
            <p:cNvSpPr txBox="1"/>
            <p:nvPr/>
          </p:nvSpPr>
          <p:spPr>
            <a:xfrm>
              <a:off x="2691517" y="2691116"/>
              <a:ext cx="438150" cy="192698"/>
            </a:xfrm>
            <a:prstGeom prst="rect">
              <a:avLst/>
            </a:prstGeom>
            <a:noFill/>
          </p:spPr>
          <p:txBody>
            <a:bodyPr wrap="square" rtlCol="0">
              <a:spAutoFit/>
            </a:bodyPr>
            <a:lstStyle/>
            <a:p>
              <a:pPr algn="ctr" defTabSz="1219170">
                <a:lnSpc>
                  <a:spcPct val="150000"/>
                </a:lnSpc>
              </a:pPr>
              <a:r>
                <a:rPr lang="en-US" altLang="zh-CN" sz="800" dirty="0">
                  <a:solidFill>
                    <a:prstClr val="black">
                      <a:lumMod val="75000"/>
                      <a:lumOff val="25000"/>
                    </a:prstClr>
                  </a:solidFill>
                  <a:latin typeface="Impact" panose="020B0806030902050204" pitchFamily="34" charset="0"/>
                  <a:ea typeface="等线" panose="02010600030101010101" pitchFamily="2" charset="-122"/>
                </a:rPr>
                <a:t>2020</a:t>
              </a:r>
              <a:r>
                <a:rPr lang="zh-CN" altLang="en-US" sz="800" dirty="0">
                  <a:solidFill>
                    <a:prstClr val="black">
                      <a:lumMod val="75000"/>
                      <a:lumOff val="25000"/>
                    </a:prstClr>
                  </a:solidFill>
                  <a:latin typeface="Impact" panose="020B0806030902050204" pitchFamily="34" charset="0"/>
                  <a:ea typeface="等线" panose="02010600030101010101" pitchFamily="2" charset="-122"/>
                </a:rPr>
                <a:t>年</a:t>
              </a:r>
              <a:endParaRPr lang="en-US" altLang="zh-CN" sz="533" dirty="0">
                <a:solidFill>
                  <a:prstClr val="black">
                    <a:lumMod val="75000"/>
                    <a:lumOff val="25000"/>
                  </a:prstClr>
                </a:solidFill>
                <a:latin typeface="Impact" panose="020B0806030902050204" pitchFamily="34" charset="0"/>
                <a:ea typeface="等线" panose="02010600030101010101" pitchFamily="2" charset="-122"/>
              </a:endParaRPr>
            </a:p>
          </p:txBody>
        </p:sp>
        <p:sp>
          <p:nvSpPr>
            <p:cNvPr id="1048656" name="矩形 46"/>
            <p:cNvSpPr/>
            <p:nvPr/>
          </p:nvSpPr>
          <p:spPr>
            <a:xfrm>
              <a:off x="2862967" y="2237927"/>
              <a:ext cx="83157" cy="482256"/>
            </a:xfrm>
            <a:prstGeom prst="rect">
              <a:avLst/>
            </a:prstGeom>
            <a:pattFill prst="lgGrid">
              <a:fgClr>
                <a:schemeClr val="bg1"/>
              </a:fgClr>
              <a:bgClr>
                <a:srgbClr val="00B05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endParaRPr>
            </a:p>
          </p:txBody>
        </p:sp>
        <p:sp>
          <p:nvSpPr>
            <p:cNvPr id="1048657" name="TextBox 27"/>
            <p:cNvSpPr txBox="1"/>
            <p:nvPr/>
          </p:nvSpPr>
          <p:spPr>
            <a:xfrm>
              <a:off x="2691517" y="2064821"/>
              <a:ext cx="438150" cy="189090"/>
            </a:xfrm>
            <a:prstGeom prst="rect">
              <a:avLst/>
            </a:prstGeom>
            <a:noFill/>
          </p:spPr>
          <p:txBody>
            <a:bodyPr wrap="square" rtlCol="0">
              <a:spAutoFit/>
            </a:bodyPr>
            <a:lstStyle/>
            <a:p>
              <a:pPr algn="ctr" defTabSz="1219170">
                <a:lnSpc>
                  <a:spcPct val="150000"/>
                </a:lnSpc>
              </a:pPr>
              <a:r>
                <a:rPr lang="en-US" altLang="zh-CN" sz="800" dirty="0">
                  <a:solidFill>
                    <a:prstClr val="black">
                      <a:lumMod val="75000"/>
                      <a:lumOff val="25000"/>
                    </a:prstClr>
                  </a:solidFill>
                  <a:latin typeface="Impact" panose="020B0806030902050204" pitchFamily="34" charset="0"/>
                  <a:ea typeface="等线" panose="02010600030101010101" pitchFamily="2" charset="-122"/>
                </a:rPr>
                <a:t>95.19%</a:t>
              </a:r>
              <a:endParaRPr lang="en-US" altLang="zh-CN" sz="533" dirty="0">
                <a:solidFill>
                  <a:prstClr val="black">
                    <a:lumMod val="75000"/>
                    <a:lumOff val="25000"/>
                  </a:prstClr>
                </a:solidFill>
                <a:latin typeface="Impact" panose="020B0806030902050204" pitchFamily="34" charset="0"/>
                <a:ea typeface="等线" panose="02010600030101010101" pitchFamily="2" charset="-122"/>
              </a:endParaRPr>
            </a:p>
          </p:txBody>
        </p:sp>
        <p:cxnSp>
          <p:nvCxnSpPr>
            <p:cNvPr id="3145736" name="直接连接符 48"/>
            <p:cNvCxnSpPr>
              <a:cxnSpLocks/>
            </p:cNvCxnSpPr>
            <p:nvPr/>
          </p:nvCxnSpPr>
          <p:spPr>
            <a:xfrm>
              <a:off x="1547664" y="2720149"/>
              <a:ext cx="2093915" cy="0"/>
            </a:xfrm>
            <a:prstGeom prst="line">
              <a:avLst/>
            </a:prstGeom>
          </p:spPr>
          <p:style>
            <a:lnRef idx="1">
              <a:schemeClr val="accent1"/>
            </a:lnRef>
            <a:fillRef idx="0">
              <a:schemeClr val="accent1"/>
            </a:fillRef>
            <a:effectRef idx="0">
              <a:schemeClr val="accent1"/>
            </a:effectRef>
            <a:fontRef idx="minor">
              <a:schemeClr val="tx1"/>
            </a:fontRef>
          </p:style>
        </p:cxnSp>
        <p:sp>
          <p:nvSpPr>
            <p:cNvPr id="1048658" name="TextBox 27"/>
            <p:cNvSpPr txBox="1"/>
            <p:nvPr/>
          </p:nvSpPr>
          <p:spPr>
            <a:xfrm>
              <a:off x="2990064" y="2691078"/>
              <a:ext cx="438150" cy="192698"/>
            </a:xfrm>
            <a:prstGeom prst="rect">
              <a:avLst/>
            </a:prstGeom>
            <a:noFill/>
          </p:spPr>
          <p:txBody>
            <a:bodyPr wrap="square" rtlCol="0">
              <a:spAutoFit/>
            </a:bodyPr>
            <a:lstStyle/>
            <a:p>
              <a:pPr algn="ctr" defTabSz="1219170">
                <a:lnSpc>
                  <a:spcPct val="150000"/>
                </a:lnSpc>
              </a:pPr>
              <a:r>
                <a:rPr lang="en-US" altLang="zh-CN" sz="800" dirty="0">
                  <a:solidFill>
                    <a:prstClr val="black">
                      <a:lumMod val="75000"/>
                      <a:lumOff val="25000"/>
                    </a:prstClr>
                  </a:solidFill>
                  <a:latin typeface="Impact" panose="020B0806030902050204" pitchFamily="34" charset="0"/>
                  <a:ea typeface="等线" panose="02010600030101010101" pitchFamily="2" charset="-122"/>
                </a:rPr>
                <a:t>2021</a:t>
              </a:r>
              <a:r>
                <a:rPr lang="zh-CN" altLang="en-US" sz="800" dirty="0">
                  <a:solidFill>
                    <a:prstClr val="black">
                      <a:lumMod val="75000"/>
                      <a:lumOff val="25000"/>
                    </a:prstClr>
                  </a:solidFill>
                  <a:latin typeface="Impact" panose="020B0806030902050204" pitchFamily="34" charset="0"/>
                  <a:ea typeface="等线" panose="02010600030101010101" pitchFamily="2" charset="-122"/>
                </a:rPr>
                <a:t>年</a:t>
              </a:r>
              <a:endParaRPr lang="en-US" altLang="zh-CN" sz="533" dirty="0">
                <a:solidFill>
                  <a:prstClr val="black">
                    <a:lumMod val="75000"/>
                    <a:lumOff val="25000"/>
                  </a:prstClr>
                </a:solidFill>
                <a:latin typeface="Impact" panose="020B0806030902050204" pitchFamily="34" charset="0"/>
                <a:ea typeface="等线" panose="02010600030101010101" pitchFamily="2" charset="-122"/>
              </a:endParaRPr>
            </a:p>
          </p:txBody>
        </p:sp>
        <p:sp>
          <p:nvSpPr>
            <p:cNvPr id="1048659" name="TextBox 27"/>
            <p:cNvSpPr txBox="1"/>
            <p:nvPr/>
          </p:nvSpPr>
          <p:spPr>
            <a:xfrm>
              <a:off x="2978833" y="2104867"/>
              <a:ext cx="438150" cy="189090"/>
            </a:xfrm>
            <a:prstGeom prst="rect">
              <a:avLst/>
            </a:prstGeom>
            <a:noFill/>
          </p:spPr>
          <p:txBody>
            <a:bodyPr wrap="square" rtlCol="0">
              <a:spAutoFit/>
            </a:bodyPr>
            <a:lstStyle/>
            <a:p>
              <a:pPr algn="ctr" defTabSz="1219170">
                <a:lnSpc>
                  <a:spcPct val="150000"/>
                </a:lnSpc>
              </a:pPr>
              <a:r>
                <a:rPr lang="en-US" altLang="zh-CN" sz="800" dirty="0">
                  <a:solidFill>
                    <a:prstClr val="black">
                      <a:lumMod val="75000"/>
                      <a:lumOff val="25000"/>
                    </a:prstClr>
                  </a:solidFill>
                  <a:latin typeface="Impact" panose="020B0806030902050204" pitchFamily="34" charset="0"/>
                  <a:ea typeface="等线" panose="02010600030101010101" pitchFamily="2" charset="-122"/>
                </a:rPr>
                <a:t>93.18%</a:t>
              </a:r>
              <a:endParaRPr lang="en-US" altLang="zh-CN" sz="533" dirty="0">
                <a:solidFill>
                  <a:prstClr val="black">
                    <a:lumMod val="75000"/>
                    <a:lumOff val="25000"/>
                  </a:prstClr>
                </a:solidFill>
                <a:latin typeface="Impact" panose="020B0806030902050204" pitchFamily="34" charset="0"/>
                <a:ea typeface="等线" panose="02010600030101010101" pitchFamily="2" charset="-122"/>
              </a:endParaRPr>
            </a:p>
          </p:txBody>
        </p:sp>
        <p:sp>
          <p:nvSpPr>
            <p:cNvPr id="1048660" name="TextBox 27"/>
            <p:cNvSpPr txBox="1"/>
            <p:nvPr/>
          </p:nvSpPr>
          <p:spPr>
            <a:xfrm>
              <a:off x="3262715" y="2114459"/>
              <a:ext cx="438150" cy="189090"/>
            </a:xfrm>
            <a:prstGeom prst="rect">
              <a:avLst/>
            </a:prstGeom>
            <a:noFill/>
          </p:spPr>
          <p:txBody>
            <a:bodyPr wrap="square" rtlCol="0">
              <a:spAutoFit/>
            </a:bodyPr>
            <a:lstStyle/>
            <a:p>
              <a:pPr algn="ctr" defTabSz="1219170">
                <a:lnSpc>
                  <a:spcPct val="150000"/>
                </a:lnSpc>
              </a:pPr>
              <a:r>
                <a:rPr lang="en-US" altLang="zh-CN" sz="800">
                  <a:solidFill>
                    <a:prstClr val="black">
                      <a:lumMod val="75000"/>
                      <a:lumOff val="25000"/>
                    </a:prstClr>
                  </a:solidFill>
                  <a:latin typeface="Impact" panose="020B0806030902050204" pitchFamily="34" charset="0"/>
                  <a:ea typeface="等线" panose="02010600030101010101" pitchFamily="2" charset="-122"/>
                </a:rPr>
                <a:t>93.00%</a:t>
              </a:r>
              <a:endParaRPr lang="en-US" altLang="zh-CN" sz="533" dirty="0">
                <a:solidFill>
                  <a:prstClr val="black">
                    <a:lumMod val="75000"/>
                    <a:lumOff val="25000"/>
                  </a:prstClr>
                </a:solidFill>
                <a:latin typeface="Impact" panose="020B0806030902050204" pitchFamily="34" charset="0"/>
                <a:ea typeface="等线" panose="02010600030101010101" pitchFamily="2" charset="-122"/>
              </a:endParaRPr>
            </a:p>
          </p:txBody>
        </p:sp>
        <p:sp>
          <p:nvSpPr>
            <p:cNvPr id="1048661" name="TextBox 27"/>
            <p:cNvSpPr txBox="1"/>
            <p:nvPr/>
          </p:nvSpPr>
          <p:spPr>
            <a:xfrm>
              <a:off x="3273163" y="2684916"/>
              <a:ext cx="438150" cy="192698"/>
            </a:xfrm>
            <a:prstGeom prst="rect">
              <a:avLst/>
            </a:prstGeom>
            <a:noFill/>
          </p:spPr>
          <p:txBody>
            <a:bodyPr wrap="square" rtlCol="0">
              <a:spAutoFit/>
            </a:bodyPr>
            <a:lstStyle/>
            <a:p>
              <a:pPr algn="ctr" defTabSz="1219170">
                <a:lnSpc>
                  <a:spcPct val="150000"/>
                </a:lnSpc>
              </a:pPr>
              <a:r>
                <a:rPr lang="en-US" altLang="zh-CN" sz="800" dirty="0">
                  <a:solidFill>
                    <a:prstClr val="black">
                      <a:lumMod val="75000"/>
                      <a:lumOff val="25000"/>
                    </a:prstClr>
                  </a:solidFill>
                  <a:latin typeface="Impact" panose="020B0806030902050204" pitchFamily="34" charset="0"/>
                  <a:ea typeface="等线" panose="02010600030101010101" pitchFamily="2" charset="-122"/>
                </a:rPr>
                <a:t>2022</a:t>
              </a:r>
              <a:r>
                <a:rPr lang="zh-CN" altLang="en-US" sz="800" dirty="0">
                  <a:solidFill>
                    <a:prstClr val="black">
                      <a:lumMod val="75000"/>
                      <a:lumOff val="25000"/>
                    </a:prstClr>
                  </a:solidFill>
                  <a:latin typeface="Impact" panose="020B0806030902050204" pitchFamily="34" charset="0"/>
                  <a:ea typeface="等线" panose="02010600030101010101" pitchFamily="2" charset="-122"/>
                </a:rPr>
                <a:t>年</a:t>
              </a:r>
              <a:endParaRPr lang="en-US" altLang="zh-CN" sz="533" dirty="0">
                <a:solidFill>
                  <a:prstClr val="black">
                    <a:lumMod val="75000"/>
                    <a:lumOff val="25000"/>
                  </a:prstClr>
                </a:solidFill>
                <a:latin typeface="Impact" panose="020B0806030902050204" pitchFamily="34" charset="0"/>
                <a:ea typeface="等线" panose="02010600030101010101" pitchFamily="2" charset="-122"/>
              </a:endParaRPr>
            </a:p>
          </p:txBody>
        </p:sp>
      </p:grpSp>
      <p:grpSp>
        <p:nvGrpSpPr>
          <p:cNvPr id="64" name="组合 53"/>
          <p:cNvGrpSpPr/>
          <p:nvPr/>
        </p:nvGrpSpPr>
        <p:grpSpPr>
          <a:xfrm>
            <a:off x="8317536" y="3836475"/>
            <a:ext cx="3208627" cy="1721366"/>
            <a:chOff x="3556558" y="1518319"/>
            <a:chExt cx="2406470" cy="1291024"/>
          </a:xfrm>
        </p:grpSpPr>
        <p:sp>
          <p:nvSpPr>
            <p:cNvPr id="1048662" name="矩形 54"/>
            <p:cNvSpPr/>
            <p:nvPr/>
          </p:nvSpPr>
          <p:spPr>
            <a:xfrm>
              <a:off x="5672187" y="2132856"/>
              <a:ext cx="95250" cy="513611"/>
            </a:xfrm>
            <a:prstGeom prst="rect">
              <a:avLst/>
            </a:prstGeom>
            <a:pattFill prst="lgGrid">
              <a:fgClr>
                <a:schemeClr val="bg1"/>
              </a:fgClr>
              <a:bgClr>
                <a:srgbClr val="BC00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endParaRPr>
            </a:p>
          </p:txBody>
        </p:sp>
        <p:sp>
          <p:nvSpPr>
            <p:cNvPr id="1048663" name="TextBox 27"/>
            <p:cNvSpPr txBox="1"/>
            <p:nvPr/>
          </p:nvSpPr>
          <p:spPr>
            <a:xfrm>
              <a:off x="3556558" y="1518319"/>
              <a:ext cx="2262454" cy="468831"/>
            </a:xfrm>
            <a:prstGeom prst="rect">
              <a:avLst/>
            </a:prstGeom>
            <a:noFill/>
          </p:spPr>
          <p:txBody>
            <a:bodyPr wrap="square" rtlCol="0">
              <a:spAutoFit/>
            </a:bodyPr>
            <a:lstStyle/>
            <a:p>
              <a:pPr algn="ctr" defTabSz="1219170">
                <a:lnSpc>
                  <a:spcPct val="150000"/>
                </a:lnSpc>
              </a:pPr>
              <a:r>
                <a:rPr lang="en-US" altLang="zh-CN" sz="1867" dirty="0">
                  <a:solidFill>
                    <a:prstClr val="black"/>
                  </a:solidFill>
                  <a:latin typeface="微软雅黑" panose="020B0503020204020204" pitchFamily="34" charset="-122"/>
                  <a:ea typeface="微软雅黑" panose="020B0503020204020204" pitchFamily="34" charset="-122"/>
                </a:rPr>
                <a:t>Load factor</a:t>
              </a:r>
              <a:r>
                <a:rPr lang="zh-CN" altLang="en-US" sz="1867" dirty="0">
                  <a:solidFill>
                    <a:prstClr val="black"/>
                  </a:solidFill>
                  <a:latin typeface="微软雅黑" panose="020B0503020204020204" pitchFamily="34" charset="-122"/>
                  <a:ea typeface="微软雅黑" panose="020B0503020204020204" pitchFamily="34" charset="-122"/>
                </a:rPr>
                <a:t> </a:t>
              </a:r>
              <a:r>
                <a:rPr lang="en-US" altLang="zh-CN" sz="2667" dirty="0">
                  <a:solidFill>
                    <a:srgbClr val="C00000"/>
                  </a:solidFill>
                  <a:latin typeface="Impact" panose="020B0806030902050204" pitchFamily="34" charset="0"/>
                  <a:ea typeface="等线" panose="02010600030101010101" pitchFamily="2" charset="-122"/>
                </a:rPr>
                <a:t>92.31%</a:t>
              </a:r>
              <a:endParaRPr lang="en-US" altLang="zh-CN" sz="2133" dirty="0">
                <a:solidFill>
                  <a:srgbClr val="C00000"/>
                </a:solidFill>
                <a:latin typeface="Impact" panose="020B0806030902050204" pitchFamily="34" charset="0"/>
                <a:ea typeface="等线" panose="02010600030101010101" pitchFamily="2" charset="-122"/>
              </a:endParaRPr>
            </a:p>
          </p:txBody>
        </p:sp>
        <p:sp>
          <p:nvSpPr>
            <p:cNvPr id="1048664" name="TextBox 27"/>
            <p:cNvSpPr txBox="1"/>
            <p:nvPr/>
          </p:nvSpPr>
          <p:spPr>
            <a:xfrm>
              <a:off x="3742609" y="2616608"/>
              <a:ext cx="438150" cy="192697"/>
            </a:xfrm>
            <a:prstGeom prst="rect">
              <a:avLst/>
            </a:prstGeom>
            <a:noFill/>
          </p:spPr>
          <p:txBody>
            <a:bodyPr wrap="square" rtlCol="0">
              <a:spAutoFit/>
            </a:bodyPr>
            <a:lstStyle/>
            <a:p>
              <a:pPr algn="ctr" defTabSz="1219170">
                <a:lnSpc>
                  <a:spcPct val="150000"/>
                </a:lnSpc>
              </a:pPr>
              <a:r>
                <a:rPr lang="en-US" altLang="zh-CN" sz="800" dirty="0">
                  <a:solidFill>
                    <a:prstClr val="black">
                      <a:lumMod val="75000"/>
                      <a:lumOff val="25000"/>
                    </a:prstClr>
                  </a:solidFill>
                  <a:latin typeface="Impact" panose="020B0806030902050204" pitchFamily="34" charset="0"/>
                  <a:ea typeface="等线" panose="02010600030101010101" pitchFamily="2" charset="-122"/>
                </a:rPr>
                <a:t>2016</a:t>
              </a:r>
              <a:r>
                <a:rPr lang="zh-CN" altLang="en-US" sz="800" dirty="0">
                  <a:solidFill>
                    <a:prstClr val="black">
                      <a:lumMod val="75000"/>
                      <a:lumOff val="25000"/>
                    </a:prstClr>
                  </a:solidFill>
                  <a:latin typeface="Impact" panose="020B0806030902050204" pitchFamily="34" charset="0"/>
                  <a:ea typeface="等线" panose="02010600030101010101" pitchFamily="2" charset="-122"/>
                </a:rPr>
                <a:t>年</a:t>
              </a:r>
              <a:endParaRPr lang="en-US" altLang="zh-CN" sz="533" dirty="0">
                <a:solidFill>
                  <a:prstClr val="black">
                    <a:lumMod val="75000"/>
                    <a:lumOff val="25000"/>
                  </a:prstClr>
                </a:solidFill>
                <a:latin typeface="Impact" panose="020B0806030902050204" pitchFamily="34" charset="0"/>
                <a:ea typeface="等线" panose="02010600030101010101" pitchFamily="2" charset="-122"/>
              </a:endParaRPr>
            </a:p>
          </p:txBody>
        </p:sp>
        <p:sp>
          <p:nvSpPr>
            <p:cNvPr id="1048665" name="矩形 57"/>
            <p:cNvSpPr/>
            <p:nvPr/>
          </p:nvSpPr>
          <p:spPr>
            <a:xfrm>
              <a:off x="3914059" y="2327686"/>
              <a:ext cx="95250" cy="317990"/>
            </a:xfrm>
            <a:prstGeom prst="rect">
              <a:avLst/>
            </a:prstGeom>
            <a:pattFill prst="lgGrid">
              <a:fgClr>
                <a:schemeClr val="bg1"/>
              </a:fgClr>
              <a:bgClr>
                <a:srgbClr val="BC00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endParaRPr>
            </a:p>
          </p:txBody>
        </p:sp>
        <p:sp>
          <p:nvSpPr>
            <p:cNvPr id="1048666" name="TextBox 27"/>
            <p:cNvSpPr txBox="1"/>
            <p:nvPr/>
          </p:nvSpPr>
          <p:spPr>
            <a:xfrm>
              <a:off x="3742609" y="2153659"/>
              <a:ext cx="438150" cy="189090"/>
            </a:xfrm>
            <a:prstGeom prst="rect">
              <a:avLst/>
            </a:prstGeom>
            <a:noFill/>
          </p:spPr>
          <p:txBody>
            <a:bodyPr wrap="square" rtlCol="0">
              <a:spAutoFit/>
            </a:bodyPr>
            <a:lstStyle/>
            <a:p>
              <a:pPr algn="ctr" defTabSz="1219170">
                <a:lnSpc>
                  <a:spcPct val="150000"/>
                </a:lnSpc>
              </a:pPr>
              <a:r>
                <a:rPr lang="en-US" altLang="zh-CN" sz="800" dirty="0">
                  <a:solidFill>
                    <a:prstClr val="black">
                      <a:lumMod val="75000"/>
                      <a:lumOff val="25000"/>
                    </a:prstClr>
                  </a:solidFill>
                  <a:latin typeface="Impact" panose="020B0806030902050204" pitchFamily="34" charset="0"/>
                  <a:ea typeface="等线" panose="02010600030101010101" pitchFamily="2" charset="-122"/>
                </a:rPr>
                <a:t>87.22%</a:t>
              </a:r>
              <a:endParaRPr lang="en-US" altLang="zh-CN" sz="533" dirty="0">
                <a:solidFill>
                  <a:prstClr val="black">
                    <a:lumMod val="75000"/>
                    <a:lumOff val="25000"/>
                  </a:prstClr>
                </a:solidFill>
                <a:latin typeface="Impact" panose="020B0806030902050204" pitchFamily="34" charset="0"/>
                <a:ea typeface="等线" panose="02010600030101010101" pitchFamily="2" charset="-122"/>
              </a:endParaRPr>
            </a:p>
          </p:txBody>
        </p:sp>
        <p:sp>
          <p:nvSpPr>
            <p:cNvPr id="1048667" name="TextBox 27"/>
            <p:cNvSpPr txBox="1"/>
            <p:nvPr/>
          </p:nvSpPr>
          <p:spPr>
            <a:xfrm>
              <a:off x="4051048" y="2616608"/>
              <a:ext cx="438150" cy="192697"/>
            </a:xfrm>
            <a:prstGeom prst="rect">
              <a:avLst/>
            </a:prstGeom>
            <a:noFill/>
          </p:spPr>
          <p:txBody>
            <a:bodyPr wrap="square" rtlCol="0">
              <a:spAutoFit/>
            </a:bodyPr>
            <a:lstStyle/>
            <a:p>
              <a:pPr algn="ctr" defTabSz="1219170">
                <a:lnSpc>
                  <a:spcPct val="150000"/>
                </a:lnSpc>
              </a:pPr>
              <a:r>
                <a:rPr lang="en-US" altLang="zh-CN" sz="800" dirty="0">
                  <a:solidFill>
                    <a:prstClr val="black">
                      <a:lumMod val="75000"/>
                      <a:lumOff val="25000"/>
                    </a:prstClr>
                  </a:solidFill>
                  <a:latin typeface="Impact" panose="020B0806030902050204" pitchFamily="34" charset="0"/>
                  <a:ea typeface="等线" panose="02010600030101010101" pitchFamily="2" charset="-122"/>
                </a:rPr>
                <a:t>2017</a:t>
              </a:r>
              <a:r>
                <a:rPr lang="zh-CN" altLang="en-US" sz="800" dirty="0">
                  <a:solidFill>
                    <a:prstClr val="black">
                      <a:lumMod val="75000"/>
                      <a:lumOff val="25000"/>
                    </a:prstClr>
                  </a:solidFill>
                  <a:latin typeface="Impact" panose="020B0806030902050204" pitchFamily="34" charset="0"/>
                  <a:ea typeface="等线" panose="02010600030101010101" pitchFamily="2" charset="-122"/>
                </a:rPr>
                <a:t>年</a:t>
              </a:r>
              <a:endParaRPr lang="en-US" altLang="zh-CN" sz="533" dirty="0">
                <a:solidFill>
                  <a:prstClr val="black">
                    <a:lumMod val="75000"/>
                    <a:lumOff val="25000"/>
                  </a:prstClr>
                </a:solidFill>
                <a:latin typeface="Impact" panose="020B0806030902050204" pitchFamily="34" charset="0"/>
                <a:ea typeface="等线" panose="02010600030101010101" pitchFamily="2" charset="-122"/>
              </a:endParaRPr>
            </a:p>
          </p:txBody>
        </p:sp>
        <p:sp>
          <p:nvSpPr>
            <p:cNvPr id="1048668" name="矩形 60"/>
            <p:cNvSpPr/>
            <p:nvPr/>
          </p:nvSpPr>
          <p:spPr>
            <a:xfrm>
              <a:off x="4222455" y="2241035"/>
              <a:ext cx="95250" cy="404495"/>
            </a:xfrm>
            <a:prstGeom prst="rect">
              <a:avLst/>
            </a:prstGeom>
            <a:pattFill prst="lgGrid">
              <a:fgClr>
                <a:schemeClr val="bg1"/>
              </a:fgClr>
              <a:bgClr>
                <a:srgbClr val="BC00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endParaRPr>
            </a:p>
          </p:txBody>
        </p:sp>
        <p:sp>
          <p:nvSpPr>
            <p:cNvPr id="1048669" name="TextBox 27"/>
            <p:cNvSpPr txBox="1"/>
            <p:nvPr/>
          </p:nvSpPr>
          <p:spPr>
            <a:xfrm>
              <a:off x="4051048" y="2061038"/>
              <a:ext cx="438150" cy="189090"/>
            </a:xfrm>
            <a:prstGeom prst="rect">
              <a:avLst/>
            </a:prstGeom>
            <a:noFill/>
          </p:spPr>
          <p:txBody>
            <a:bodyPr wrap="square" rtlCol="0">
              <a:spAutoFit/>
            </a:bodyPr>
            <a:lstStyle/>
            <a:p>
              <a:pPr algn="ctr" defTabSz="1219170">
                <a:lnSpc>
                  <a:spcPct val="150000"/>
                </a:lnSpc>
              </a:pPr>
              <a:r>
                <a:rPr lang="en-US" altLang="zh-CN" sz="800" dirty="0">
                  <a:solidFill>
                    <a:prstClr val="black">
                      <a:lumMod val="75000"/>
                      <a:lumOff val="25000"/>
                    </a:prstClr>
                  </a:solidFill>
                  <a:latin typeface="Impact" panose="020B0806030902050204" pitchFamily="34" charset="0"/>
                  <a:ea typeface="等线" panose="02010600030101010101" pitchFamily="2" charset="-122"/>
                </a:rPr>
                <a:t>90.38%</a:t>
              </a:r>
              <a:endParaRPr lang="en-US" altLang="zh-CN" sz="533" dirty="0">
                <a:solidFill>
                  <a:prstClr val="black">
                    <a:lumMod val="75000"/>
                    <a:lumOff val="25000"/>
                  </a:prstClr>
                </a:solidFill>
                <a:latin typeface="Impact" panose="020B0806030902050204" pitchFamily="34" charset="0"/>
                <a:ea typeface="等线" panose="02010600030101010101" pitchFamily="2" charset="-122"/>
              </a:endParaRPr>
            </a:p>
          </p:txBody>
        </p:sp>
        <p:sp>
          <p:nvSpPr>
            <p:cNvPr id="1048670" name="TextBox 27"/>
            <p:cNvSpPr txBox="1"/>
            <p:nvPr/>
          </p:nvSpPr>
          <p:spPr>
            <a:xfrm>
              <a:off x="4359487" y="2616608"/>
              <a:ext cx="438150" cy="192697"/>
            </a:xfrm>
            <a:prstGeom prst="rect">
              <a:avLst/>
            </a:prstGeom>
            <a:noFill/>
          </p:spPr>
          <p:txBody>
            <a:bodyPr wrap="square" rtlCol="0">
              <a:spAutoFit/>
            </a:bodyPr>
            <a:lstStyle/>
            <a:p>
              <a:pPr algn="ctr" defTabSz="1219170">
                <a:lnSpc>
                  <a:spcPct val="150000"/>
                </a:lnSpc>
              </a:pPr>
              <a:r>
                <a:rPr lang="en-US" altLang="zh-CN" sz="800" dirty="0">
                  <a:solidFill>
                    <a:prstClr val="black">
                      <a:lumMod val="75000"/>
                      <a:lumOff val="25000"/>
                    </a:prstClr>
                  </a:solidFill>
                  <a:latin typeface="Impact" panose="020B0806030902050204" pitchFamily="34" charset="0"/>
                  <a:ea typeface="等线" panose="02010600030101010101" pitchFamily="2" charset="-122"/>
                </a:rPr>
                <a:t>2018</a:t>
              </a:r>
              <a:r>
                <a:rPr lang="zh-CN" altLang="en-US" sz="800" dirty="0">
                  <a:solidFill>
                    <a:prstClr val="black">
                      <a:lumMod val="75000"/>
                      <a:lumOff val="25000"/>
                    </a:prstClr>
                  </a:solidFill>
                  <a:latin typeface="Impact" panose="020B0806030902050204" pitchFamily="34" charset="0"/>
                  <a:ea typeface="等线" panose="02010600030101010101" pitchFamily="2" charset="-122"/>
                </a:rPr>
                <a:t>年</a:t>
              </a:r>
              <a:endParaRPr lang="en-US" altLang="zh-CN" sz="533" dirty="0">
                <a:solidFill>
                  <a:prstClr val="black">
                    <a:lumMod val="75000"/>
                    <a:lumOff val="25000"/>
                  </a:prstClr>
                </a:solidFill>
                <a:latin typeface="Impact" panose="020B0806030902050204" pitchFamily="34" charset="0"/>
                <a:ea typeface="等线" panose="02010600030101010101" pitchFamily="2" charset="-122"/>
              </a:endParaRPr>
            </a:p>
          </p:txBody>
        </p:sp>
        <p:sp>
          <p:nvSpPr>
            <p:cNvPr id="1048671" name="矩形 63"/>
            <p:cNvSpPr/>
            <p:nvPr/>
          </p:nvSpPr>
          <p:spPr>
            <a:xfrm>
              <a:off x="4531065" y="2213095"/>
              <a:ext cx="95250" cy="432435"/>
            </a:xfrm>
            <a:prstGeom prst="rect">
              <a:avLst/>
            </a:prstGeom>
            <a:pattFill prst="lgGrid">
              <a:fgClr>
                <a:schemeClr val="bg1"/>
              </a:fgClr>
              <a:bgClr>
                <a:srgbClr val="BC00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endParaRPr>
            </a:p>
          </p:txBody>
        </p:sp>
        <p:sp>
          <p:nvSpPr>
            <p:cNvPr id="1048672" name="TextBox 27"/>
            <p:cNvSpPr txBox="1"/>
            <p:nvPr/>
          </p:nvSpPr>
          <p:spPr>
            <a:xfrm>
              <a:off x="4359487" y="2010491"/>
              <a:ext cx="438150" cy="189090"/>
            </a:xfrm>
            <a:prstGeom prst="rect">
              <a:avLst/>
            </a:prstGeom>
            <a:noFill/>
          </p:spPr>
          <p:txBody>
            <a:bodyPr wrap="square" rtlCol="0">
              <a:spAutoFit/>
            </a:bodyPr>
            <a:lstStyle/>
            <a:p>
              <a:pPr algn="ctr" defTabSz="1219170">
                <a:lnSpc>
                  <a:spcPct val="150000"/>
                </a:lnSpc>
              </a:pPr>
              <a:r>
                <a:rPr lang="en-US" altLang="zh-CN" sz="800" dirty="0">
                  <a:solidFill>
                    <a:prstClr val="black">
                      <a:lumMod val="75000"/>
                      <a:lumOff val="25000"/>
                    </a:prstClr>
                  </a:solidFill>
                  <a:latin typeface="Impact" panose="020B0806030902050204" pitchFamily="34" charset="0"/>
                  <a:ea typeface="等线" panose="02010600030101010101" pitchFamily="2" charset="-122"/>
                </a:rPr>
                <a:t>90.50%</a:t>
              </a:r>
              <a:endParaRPr lang="en-US" altLang="zh-CN" sz="533" dirty="0">
                <a:solidFill>
                  <a:prstClr val="black">
                    <a:lumMod val="75000"/>
                    <a:lumOff val="25000"/>
                  </a:prstClr>
                </a:solidFill>
                <a:latin typeface="Impact" panose="020B0806030902050204" pitchFamily="34" charset="0"/>
                <a:ea typeface="等线" panose="02010600030101010101" pitchFamily="2" charset="-122"/>
              </a:endParaRPr>
            </a:p>
          </p:txBody>
        </p:sp>
        <p:sp>
          <p:nvSpPr>
            <p:cNvPr id="1048673" name="TextBox 27"/>
            <p:cNvSpPr txBox="1"/>
            <p:nvPr/>
          </p:nvSpPr>
          <p:spPr>
            <a:xfrm>
              <a:off x="4667926" y="2616608"/>
              <a:ext cx="438150" cy="192697"/>
            </a:xfrm>
            <a:prstGeom prst="rect">
              <a:avLst/>
            </a:prstGeom>
            <a:noFill/>
          </p:spPr>
          <p:txBody>
            <a:bodyPr wrap="square" rtlCol="0">
              <a:spAutoFit/>
            </a:bodyPr>
            <a:lstStyle/>
            <a:p>
              <a:pPr algn="ctr" defTabSz="1219170">
                <a:lnSpc>
                  <a:spcPct val="150000"/>
                </a:lnSpc>
              </a:pPr>
              <a:r>
                <a:rPr lang="en-US" altLang="zh-CN" sz="800" dirty="0">
                  <a:solidFill>
                    <a:prstClr val="black">
                      <a:lumMod val="75000"/>
                      <a:lumOff val="25000"/>
                    </a:prstClr>
                  </a:solidFill>
                  <a:latin typeface="Impact" panose="020B0806030902050204" pitchFamily="34" charset="0"/>
                  <a:ea typeface="等线" panose="02010600030101010101" pitchFamily="2" charset="-122"/>
                </a:rPr>
                <a:t>2019</a:t>
              </a:r>
              <a:r>
                <a:rPr lang="zh-CN" altLang="en-US" sz="800" dirty="0">
                  <a:solidFill>
                    <a:prstClr val="black">
                      <a:lumMod val="75000"/>
                      <a:lumOff val="25000"/>
                    </a:prstClr>
                  </a:solidFill>
                  <a:latin typeface="Impact" panose="020B0806030902050204" pitchFamily="34" charset="0"/>
                  <a:ea typeface="等线" panose="02010600030101010101" pitchFamily="2" charset="-122"/>
                </a:rPr>
                <a:t>年</a:t>
              </a:r>
              <a:endParaRPr lang="en-US" altLang="zh-CN" sz="533" dirty="0">
                <a:solidFill>
                  <a:prstClr val="black">
                    <a:lumMod val="75000"/>
                    <a:lumOff val="25000"/>
                  </a:prstClr>
                </a:solidFill>
                <a:latin typeface="Impact" panose="020B0806030902050204" pitchFamily="34" charset="0"/>
                <a:ea typeface="等线" panose="02010600030101010101" pitchFamily="2" charset="-122"/>
              </a:endParaRPr>
            </a:p>
          </p:txBody>
        </p:sp>
        <p:sp>
          <p:nvSpPr>
            <p:cNvPr id="1048674" name="矩形 66"/>
            <p:cNvSpPr/>
            <p:nvPr/>
          </p:nvSpPr>
          <p:spPr>
            <a:xfrm>
              <a:off x="4839675" y="2213095"/>
              <a:ext cx="95250" cy="432435"/>
            </a:xfrm>
            <a:prstGeom prst="rect">
              <a:avLst/>
            </a:prstGeom>
            <a:pattFill prst="lgGrid">
              <a:fgClr>
                <a:schemeClr val="bg1"/>
              </a:fgClr>
              <a:bgClr>
                <a:srgbClr val="BC00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endParaRPr>
            </a:p>
          </p:txBody>
        </p:sp>
        <p:sp>
          <p:nvSpPr>
            <p:cNvPr id="1048675" name="TextBox 27"/>
            <p:cNvSpPr txBox="1"/>
            <p:nvPr/>
          </p:nvSpPr>
          <p:spPr>
            <a:xfrm>
              <a:off x="4667926" y="2020022"/>
              <a:ext cx="438150" cy="189090"/>
            </a:xfrm>
            <a:prstGeom prst="rect">
              <a:avLst/>
            </a:prstGeom>
            <a:noFill/>
          </p:spPr>
          <p:txBody>
            <a:bodyPr wrap="square" rtlCol="0">
              <a:spAutoFit/>
            </a:bodyPr>
            <a:lstStyle/>
            <a:p>
              <a:pPr algn="ctr" defTabSz="1219170">
                <a:lnSpc>
                  <a:spcPct val="150000"/>
                </a:lnSpc>
              </a:pPr>
              <a:r>
                <a:rPr lang="en-US" altLang="zh-CN" sz="800" dirty="0">
                  <a:solidFill>
                    <a:prstClr val="black">
                      <a:lumMod val="75000"/>
                      <a:lumOff val="25000"/>
                    </a:prstClr>
                  </a:solidFill>
                  <a:latin typeface="Impact" panose="020B0806030902050204" pitchFamily="34" charset="0"/>
                  <a:ea typeface="等线" panose="02010600030101010101" pitchFamily="2" charset="-122"/>
                </a:rPr>
                <a:t>90.47%</a:t>
              </a:r>
              <a:endParaRPr lang="en-US" altLang="zh-CN" sz="533" dirty="0">
                <a:solidFill>
                  <a:prstClr val="black">
                    <a:lumMod val="75000"/>
                    <a:lumOff val="25000"/>
                  </a:prstClr>
                </a:solidFill>
                <a:latin typeface="Impact" panose="020B0806030902050204" pitchFamily="34" charset="0"/>
                <a:ea typeface="等线" panose="02010600030101010101" pitchFamily="2" charset="-122"/>
              </a:endParaRPr>
            </a:p>
          </p:txBody>
        </p:sp>
        <p:sp>
          <p:nvSpPr>
            <p:cNvPr id="1048676" name="TextBox 27"/>
            <p:cNvSpPr txBox="1"/>
            <p:nvPr/>
          </p:nvSpPr>
          <p:spPr>
            <a:xfrm>
              <a:off x="4963288" y="2616646"/>
              <a:ext cx="438150" cy="192697"/>
            </a:xfrm>
            <a:prstGeom prst="rect">
              <a:avLst/>
            </a:prstGeom>
            <a:noFill/>
          </p:spPr>
          <p:txBody>
            <a:bodyPr wrap="square" rtlCol="0">
              <a:spAutoFit/>
            </a:bodyPr>
            <a:lstStyle/>
            <a:p>
              <a:pPr algn="ctr" defTabSz="1219170">
                <a:lnSpc>
                  <a:spcPct val="150000"/>
                </a:lnSpc>
              </a:pPr>
              <a:r>
                <a:rPr lang="en-US" altLang="zh-CN" sz="800" dirty="0">
                  <a:solidFill>
                    <a:prstClr val="black">
                      <a:lumMod val="75000"/>
                      <a:lumOff val="25000"/>
                    </a:prstClr>
                  </a:solidFill>
                  <a:latin typeface="Impact" panose="020B0806030902050204" pitchFamily="34" charset="0"/>
                  <a:ea typeface="等线" panose="02010600030101010101" pitchFamily="2" charset="-122"/>
                </a:rPr>
                <a:t>2020</a:t>
              </a:r>
              <a:r>
                <a:rPr lang="zh-CN" altLang="en-US" sz="800" dirty="0">
                  <a:solidFill>
                    <a:prstClr val="black">
                      <a:lumMod val="75000"/>
                      <a:lumOff val="25000"/>
                    </a:prstClr>
                  </a:solidFill>
                  <a:latin typeface="Impact" panose="020B0806030902050204" pitchFamily="34" charset="0"/>
                  <a:ea typeface="等线" panose="02010600030101010101" pitchFamily="2" charset="-122"/>
                </a:rPr>
                <a:t>年</a:t>
              </a:r>
              <a:endParaRPr lang="en-US" altLang="zh-CN" sz="533" dirty="0">
                <a:solidFill>
                  <a:prstClr val="black">
                    <a:lumMod val="75000"/>
                    <a:lumOff val="25000"/>
                  </a:prstClr>
                </a:solidFill>
                <a:latin typeface="Impact" panose="020B0806030902050204" pitchFamily="34" charset="0"/>
                <a:ea typeface="等线" panose="02010600030101010101" pitchFamily="2" charset="-122"/>
              </a:endParaRPr>
            </a:p>
          </p:txBody>
        </p:sp>
        <p:sp>
          <p:nvSpPr>
            <p:cNvPr id="1048677" name="矩形 69"/>
            <p:cNvSpPr/>
            <p:nvPr/>
          </p:nvSpPr>
          <p:spPr>
            <a:xfrm>
              <a:off x="5134950" y="2213730"/>
              <a:ext cx="95250" cy="431800"/>
            </a:xfrm>
            <a:prstGeom prst="rect">
              <a:avLst/>
            </a:prstGeom>
            <a:pattFill prst="lgGrid">
              <a:fgClr>
                <a:schemeClr val="bg1"/>
              </a:fgClr>
              <a:bgClr>
                <a:srgbClr val="BC00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endParaRPr>
            </a:p>
          </p:txBody>
        </p:sp>
        <p:sp>
          <p:nvSpPr>
            <p:cNvPr id="1048678" name="TextBox 27"/>
            <p:cNvSpPr txBox="1"/>
            <p:nvPr/>
          </p:nvSpPr>
          <p:spPr>
            <a:xfrm>
              <a:off x="4963288" y="2021295"/>
              <a:ext cx="438150" cy="189090"/>
            </a:xfrm>
            <a:prstGeom prst="rect">
              <a:avLst/>
            </a:prstGeom>
            <a:noFill/>
          </p:spPr>
          <p:txBody>
            <a:bodyPr wrap="square" rtlCol="0">
              <a:spAutoFit/>
            </a:bodyPr>
            <a:lstStyle/>
            <a:p>
              <a:pPr algn="ctr" defTabSz="1219170">
                <a:lnSpc>
                  <a:spcPct val="150000"/>
                </a:lnSpc>
              </a:pPr>
              <a:r>
                <a:rPr lang="en-US" altLang="zh-CN" sz="800" dirty="0">
                  <a:solidFill>
                    <a:prstClr val="black">
                      <a:lumMod val="75000"/>
                      <a:lumOff val="25000"/>
                    </a:prstClr>
                  </a:solidFill>
                  <a:latin typeface="Impact" panose="020B0806030902050204" pitchFamily="34" charset="0"/>
                  <a:ea typeface="等线" panose="02010600030101010101" pitchFamily="2" charset="-122"/>
                </a:rPr>
                <a:t>90.44%</a:t>
              </a:r>
              <a:endParaRPr lang="en-US" altLang="zh-CN" sz="533" dirty="0">
                <a:solidFill>
                  <a:prstClr val="black">
                    <a:lumMod val="75000"/>
                    <a:lumOff val="25000"/>
                  </a:prstClr>
                </a:solidFill>
                <a:latin typeface="Impact" panose="020B0806030902050204" pitchFamily="34" charset="0"/>
                <a:ea typeface="等线" panose="02010600030101010101" pitchFamily="2" charset="-122"/>
              </a:endParaRPr>
            </a:p>
          </p:txBody>
        </p:sp>
        <p:cxnSp>
          <p:nvCxnSpPr>
            <p:cNvPr id="3145737" name="直接连接符 71"/>
            <p:cNvCxnSpPr>
              <a:cxnSpLocks/>
            </p:cNvCxnSpPr>
            <p:nvPr/>
          </p:nvCxnSpPr>
          <p:spPr>
            <a:xfrm>
              <a:off x="3851920" y="2645679"/>
              <a:ext cx="2016224" cy="0"/>
            </a:xfrm>
            <a:prstGeom prst="line">
              <a:avLst/>
            </a:prstGeom>
          </p:spPr>
          <p:style>
            <a:lnRef idx="1">
              <a:schemeClr val="accent1"/>
            </a:lnRef>
            <a:fillRef idx="0">
              <a:schemeClr val="accent1"/>
            </a:fillRef>
            <a:effectRef idx="0">
              <a:schemeClr val="accent1"/>
            </a:effectRef>
            <a:fontRef idx="minor">
              <a:schemeClr val="tx1"/>
            </a:fontRef>
          </p:style>
        </p:cxnSp>
        <p:sp>
          <p:nvSpPr>
            <p:cNvPr id="1048679" name="TextBox 27"/>
            <p:cNvSpPr txBox="1"/>
            <p:nvPr/>
          </p:nvSpPr>
          <p:spPr>
            <a:xfrm>
              <a:off x="5234124" y="2613456"/>
              <a:ext cx="438150" cy="192697"/>
            </a:xfrm>
            <a:prstGeom prst="rect">
              <a:avLst/>
            </a:prstGeom>
            <a:noFill/>
          </p:spPr>
          <p:txBody>
            <a:bodyPr wrap="square" rtlCol="0">
              <a:spAutoFit/>
            </a:bodyPr>
            <a:lstStyle/>
            <a:p>
              <a:pPr algn="ctr" defTabSz="1219170">
                <a:lnSpc>
                  <a:spcPct val="150000"/>
                </a:lnSpc>
              </a:pPr>
              <a:r>
                <a:rPr lang="en-US" altLang="zh-CN" sz="800">
                  <a:solidFill>
                    <a:prstClr val="black">
                      <a:lumMod val="75000"/>
                      <a:lumOff val="25000"/>
                    </a:prstClr>
                  </a:solidFill>
                  <a:latin typeface="Impact" panose="020B0806030902050204" pitchFamily="34" charset="0"/>
                  <a:ea typeface="等线" panose="02010600030101010101" pitchFamily="2" charset="-122"/>
                </a:rPr>
                <a:t>2021</a:t>
              </a:r>
              <a:r>
                <a:rPr lang="zh-CN" altLang="en-US" sz="800">
                  <a:solidFill>
                    <a:prstClr val="black">
                      <a:lumMod val="75000"/>
                      <a:lumOff val="25000"/>
                    </a:prstClr>
                  </a:solidFill>
                  <a:latin typeface="Impact" panose="020B0806030902050204" pitchFamily="34" charset="0"/>
                  <a:ea typeface="等线" panose="02010600030101010101" pitchFamily="2" charset="-122"/>
                </a:rPr>
                <a:t>年</a:t>
              </a:r>
              <a:endParaRPr lang="en-US" altLang="zh-CN" sz="533" dirty="0">
                <a:solidFill>
                  <a:prstClr val="black">
                    <a:lumMod val="75000"/>
                    <a:lumOff val="25000"/>
                  </a:prstClr>
                </a:solidFill>
                <a:latin typeface="Impact" panose="020B0806030902050204" pitchFamily="34" charset="0"/>
                <a:ea typeface="等线" panose="02010600030101010101" pitchFamily="2" charset="-122"/>
              </a:endParaRPr>
            </a:p>
          </p:txBody>
        </p:sp>
        <p:sp>
          <p:nvSpPr>
            <p:cNvPr id="1048680" name="矩形 73"/>
            <p:cNvSpPr/>
            <p:nvPr/>
          </p:nvSpPr>
          <p:spPr>
            <a:xfrm>
              <a:off x="5405574" y="2123522"/>
              <a:ext cx="95250" cy="519002"/>
            </a:xfrm>
            <a:prstGeom prst="rect">
              <a:avLst/>
            </a:prstGeom>
            <a:pattFill prst="lgGrid">
              <a:fgClr>
                <a:schemeClr val="bg1"/>
              </a:fgClr>
              <a:bgClr>
                <a:srgbClr val="BC00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endParaRPr>
            </a:p>
          </p:txBody>
        </p:sp>
        <p:sp>
          <p:nvSpPr>
            <p:cNvPr id="1048681" name="TextBox 27"/>
            <p:cNvSpPr txBox="1"/>
            <p:nvPr/>
          </p:nvSpPr>
          <p:spPr>
            <a:xfrm>
              <a:off x="5234124" y="1913014"/>
              <a:ext cx="438150" cy="189090"/>
            </a:xfrm>
            <a:prstGeom prst="rect">
              <a:avLst/>
            </a:prstGeom>
            <a:noFill/>
          </p:spPr>
          <p:txBody>
            <a:bodyPr wrap="square" rtlCol="0">
              <a:spAutoFit/>
            </a:bodyPr>
            <a:lstStyle/>
            <a:p>
              <a:pPr algn="ctr" defTabSz="1219170">
                <a:lnSpc>
                  <a:spcPct val="150000"/>
                </a:lnSpc>
              </a:pPr>
              <a:r>
                <a:rPr lang="en-US" altLang="zh-CN" sz="800" dirty="0">
                  <a:solidFill>
                    <a:prstClr val="black">
                      <a:lumMod val="75000"/>
                      <a:lumOff val="25000"/>
                    </a:prstClr>
                  </a:solidFill>
                  <a:latin typeface="Impact" panose="020B0806030902050204" pitchFamily="34" charset="0"/>
                  <a:ea typeface="等线" panose="02010600030101010101" pitchFamily="2" charset="-122"/>
                </a:rPr>
                <a:t>92.40%</a:t>
              </a:r>
              <a:endParaRPr lang="en-US" altLang="zh-CN" sz="533" dirty="0">
                <a:solidFill>
                  <a:prstClr val="black">
                    <a:lumMod val="75000"/>
                    <a:lumOff val="25000"/>
                  </a:prstClr>
                </a:solidFill>
                <a:latin typeface="Impact" panose="020B0806030902050204" pitchFamily="34" charset="0"/>
                <a:ea typeface="等线" panose="02010600030101010101" pitchFamily="2" charset="-122"/>
              </a:endParaRPr>
            </a:p>
          </p:txBody>
        </p:sp>
        <p:sp>
          <p:nvSpPr>
            <p:cNvPr id="1048682" name="TextBox 27"/>
            <p:cNvSpPr txBox="1"/>
            <p:nvPr/>
          </p:nvSpPr>
          <p:spPr>
            <a:xfrm>
              <a:off x="5524878" y="2613456"/>
              <a:ext cx="438150" cy="192697"/>
            </a:xfrm>
            <a:prstGeom prst="rect">
              <a:avLst/>
            </a:prstGeom>
            <a:noFill/>
          </p:spPr>
          <p:txBody>
            <a:bodyPr wrap="square" rtlCol="0">
              <a:spAutoFit/>
            </a:bodyPr>
            <a:lstStyle/>
            <a:p>
              <a:pPr algn="ctr" defTabSz="1219170">
                <a:lnSpc>
                  <a:spcPct val="150000"/>
                </a:lnSpc>
              </a:pPr>
              <a:r>
                <a:rPr lang="en-US" altLang="zh-CN" sz="800" dirty="0">
                  <a:solidFill>
                    <a:prstClr val="black">
                      <a:lumMod val="75000"/>
                      <a:lumOff val="25000"/>
                    </a:prstClr>
                  </a:solidFill>
                  <a:latin typeface="Impact" panose="020B0806030902050204" pitchFamily="34" charset="0"/>
                  <a:ea typeface="等线" panose="02010600030101010101" pitchFamily="2" charset="-122"/>
                </a:rPr>
                <a:t>2022</a:t>
              </a:r>
              <a:r>
                <a:rPr lang="zh-CN" altLang="en-US" sz="800" dirty="0">
                  <a:solidFill>
                    <a:prstClr val="black">
                      <a:lumMod val="75000"/>
                      <a:lumOff val="25000"/>
                    </a:prstClr>
                  </a:solidFill>
                  <a:latin typeface="Impact" panose="020B0806030902050204" pitchFamily="34" charset="0"/>
                  <a:ea typeface="等线" panose="02010600030101010101" pitchFamily="2" charset="-122"/>
                </a:rPr>
                <a:t>年</a:t>
              </a:r>
              <a:endParaRPr lang="en-US" altLang="zh-CN" sz="533" dirty="0">
                <a:solidFill>
                  <a:prstClr val="black">
                    <a:lumMod val="75000"/>
                    <a:lumOff val="25000"/>
                  </a:prstClr>
                </a:solidFill>
                <a:latin typeface="Impact" panose="020B0806030902050204" pitchFamily="34" charset="0"/>
                <a:ea typeface="等线" panose="02010600030101010101" pitchFamily="2" charset="-122"/>
              </a:endParaRPr>
            </a:p>
          </p:txBody>
        </p:sp>
        <p:sp>
          <p:nvSpPr>
            <p:cNvPr id="1048683" name="TextBox 27"/>
            <p:cNvSpPr txBox="1"/>
            <p:nvPr/>
          </p:nvSpPr>
          <p:spPr>
            <a:xfrm>
              <a:off x="5508118" y="1906036"/>
              <a:ext cx="438150" cy="189090"/>
            </a:xfrm>
            <a:prstGeom prst="rect">
              <a:avLst/>
            </a:prstGeom>
            <a:noFill/>
          </p:spPr>
          <p:txBody>
            <a:bodyPr wrap="square" rtlCol="0">
              <a:spAutoFit/>
            </a:bodyPr>
            <a:lstStyle/>
            <a:p>
              <a:pPr algn="ctr" defTabSz="1219170">
                <a:lnSpc>
                  <a:spcPct val="150000"/>
                </a:lnSpc>
              </a:pPr>
              <a:r>
                <a:rPr lang="en-US" altLang="zh-CN" sz="800" dirty="0">
                  <a:solidFill>
                    <a:prstClr val="black">
                      <a:lumMod val="75000"/>
                      <a:lumOff val="25000"/>
                    </a:prstClr>
                  </a:solidFill>
                  <a:latin typeface="Impact" panose="020B0806030902050204" pitchFamily="34" charset="0"/>
                  <a:ea typeface="等线" panose="02010600030101010101" pitchFamily="2" charset="-122"/>
                </a:rPr>
                <a:t>92.31%</a:t>
              </a:r>
              <a:endParaRPr lang="en-US" altLang="zh-CN" sz="533" dirty="0">
                <a:solidFill>
                  <a:prstClr val="black">
                    <a:lumMod val="75000"/>
                    <a:lumOff val="25000"/>
                  </a:prstClr>
                </a:solidFill>
                <a:latin typeface="Impact" panose="020B0806030902050204" pitchFamily="34" charset="0"/>
                <a:ea typeface="等线" panose="02010600030101010101" pitchFamily="2" charset="-122"/>
              </a:endParaRPr>
            </a:p>
          </p:txBody>
        </p:sp>
      </p:grpSp>
      <p:sp>
        <p:nvSpPr>
          <p:cNvPr id="1048684" name="饼形 106"/>
          <p:cNvSpPr/>
          <p:nvPr/>
        </p:nvSpPr>
        <p:spPr>
          <a:xfrm rot="10800000">
            <a:off x="2365125" y="4700993"/>
            <a:ext cx="806631" cy="806631"/>
          </a:xfrm>
          <a:prstGeom prst="pie">
            <a:avLst>
              <a:gd name="adj1" fmla="val 9759654"/>
              <a:gd name="adj2" fmla="val 17222153"/>
            </a:avLst>
          </a:prstGeom>
          <a:solidFill>
            <a:srgbClr val="B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black"/>
              </a:solidFill>
              <a:latin typeface="Calibri" panose="020F0502020204030204"/>
              <a:ea typeface="等线" panose="02010600030101010101" pitchFamily="2" charset="-122"/>
            </a:endParaRPr>
          </a:p>
        </p:txBody>
      </p:sp>
      <p:sp>
        <p:nvSpPr>
          <p:cNvPr id="1048685" name="饼形 107"/>
          <p:cNvSpPr/>
          <p:nvPr/>
        </p:nvSpPr>
        <p:spPr>
          <a:xfrm rot="10800000">
            <a:off x="2360842" y="4668117"/>
            <a:ext cx="806631" cy="806631"/>
          </a:xfrm>
          <a:prstGeom prst="pie">
            <a:avLst>
              <a:gd name="adj1" fmla="val 2988226"/>
              <a:gd name="adj2" fmla="val 9665345"/>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black"/>
              </a:solidFill>
              <a:latin typeface="Calibri" panose="020F0502020204030204"/>
              <a:ea typeface="等线" panose="02010600030101010101" pitchFamily="2" charset="-122"/>
            </a:endParaRPr>
          </a:p>
        </p:txBody>
      </p:sp>
      <p:sp>
        <p:nvSpPr>
          <p:cNvPr id="1048686" name="饼形 108"/>
          <p:cNvSpPr/>
          <p:nvPr/>
        </p:nvSpPr>
        <p:spPr>
          <a:xfrm rot="10800000">
            <a:off x="2331207" y="4700002"/>
            <a:ext cx="806631" cy="806631"/>
          </a:xfrm>
          <a:prstGeom prst="pie">
            <a:avLst>
              <a:gd name="adj1" fmla="val 17293556"/>
              <a:gd name="adj2" fmla="val 3063994"/>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black"/>
              </a:solidFill>
              <a:latin typeface="Calibri" panose="020F0502020204030204"/>
              <a:ea typeface="等线" panose="02010600030101010101" pitchFamily="2" charset="-122"/>
            </a:endParaRPr>
          </a:p>
        </p:txBody>
      </p:sp>
      <p:sp>
        <p:nvSpPr>
          <p:cNvPr id="1048687" name="MH_Entry_1"/>
          <p:cNvSpPr/>
          <p:nvPr>
            <p:custDataLst>
              <p:tags r:id="rId1"/>
            </p:custDataLst>
          </p:nvPr>
        </p:nvSpPr>
        <p:spPr>
          <a:xfrm>
            <a:off x="4314861" y="1558235"/>
            <a:ext cx="2745049" cy="32823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cmpd="sng" algn="ctr">
            <a:noFill/>
            <a:prstDash val="solid"/>
            <a:bevel/>
          </a:ln>
          <a:effectLst/>
        </p:spPr>
        <p:txBody>
          <a:bodyPr rot="0" spcFirstLastPara="0" vertOverflow="overflow" horzOverflow="overflow" vert="horz" wrap="square" lIns="0" tIns="0" rIns="0" bIns="0" numCol="1" spcCol="0" rtlCol="0" fromWordArt="0" anchor="ctr" anchorCtr="0" forceAA="0" compatLnSpc="1">
            <a:spAutoFit/>
          </a:bodyPr>
          <a:lstStyle/>
          <a:p>
            <a:pPr algn="dist" defTabSz="1219170" fontAlgn="base">
              <a:spcBef>
                <a:spcPct val="0"/>
              </a:spcBef>
              <a:spcAft>
                <a:spcPct val="0"/>
              </a:spcAft>
            </a:pPr>
            <a:r>
              <a:rPr lang="zh-CN" altLang="en-US" sz="2133" b="1" kern="0" dirty="0">
                <a:solidFill>
                  <a:srgbClr val="1479BE"/>
                </a:solidFill>
                <a:latin typeface="Arial" panose="020B0604020202020204" pitchFamily="34" charset="0"/>
                <a:ea typeface="微软雅黑" panose="020B0503020204020204" pitchFamily="34" charset="-122"/>
                <a:sym typeface="Arial" panose="020B0604020202020204" pitchFamily="34" charset="0"/>
              </a:rPr>
              <a:t>年</a:t>
            </a:r>
            <a:r>
              <a:rPr lang="en-US" altLang="zh-CN" sz="2133" b="1" kern="0" dirty="0">
                <a:solidFill>
                  <a:srgbClr val="1479BE"/>
                </a:solidFill>
                <a:latin typeface="Arial" panose="020B0604020202020204" pitchFamily="34" charset="0"/>
                <a:ea typeface="微软雅黑" panose="020B0503020204020204" pitchFamily="34" charset="-122"/>
                <a:sym typeface="Arial" panose="020B0604020202020204" pitchFamily="34" charset="0"/>
              </a:rPr>
              <a:t>9</a:t>
            </a:r>
            <a:r>
              <a:rPr lang="zh-CN" altLang="en-US" sz="2133" b="1" kern="0" dirty="0">
                <a:solidFill>
                  <a:srgbClr val="1479BE"/>
                </a:solidFill>
                <a:latin typeface="Arial" panose="020B0604020202020204" pitchFamily="34" charset="0"/>
                <a:ea typeface="微软雅黑" panose="020B0503020204020204" pitchFamily="34" charset="-122"/>
                <a:sym typeface="Arial" panose="020B0604020202020204" pitchFamily="34" charset="0"/>
              </a:rPr>
              <a:t>台机组</a:t>
            </a:r>
            <a:r>
              <a:rPr lang="zh-CN" altLang="en-US" sz="2133" b="1" kern="0" dirty="0">
                <a:solidFill>
                  <a:srgbClr val="FF0000"/>
                </a:solidFill>
                <a:latin typeface="Arial" panose="020B0604020202020204" pitchFamily="34" charset="0"/>
                <a:ea typeface="微软雅黑" panose="020B0503020204020204" pitchFamily="34" charset="-122"/>
                <a:sym typeface="Arial" panose="020B0604020202020204" pitchFamily="34" charset="0"/>
              </a:rPr>
              <a:t>“零非停”</a:t>
            </a:r>
          </a:p>
        </p:txBody>
      </p:sp>
      <p:sp>
        <p:nvSpPr>
          <p:cNvPr id="1048688" name="椭圆 81"/>
          <p:cNvSpPr/>
          <p:nvPr/>
        </p:nvSpPr>
        <p:spPr>
          <a:xfrm>
            <a:off x="2605363" y="1558201"/>
            <a:ext cx="354932" cy="354931"/>
          </a:xfrm>
          <a:prstGeom prst="ellipse">
            <a:avLst/>
          </a:prstGeom>
          <a:solidFill>
            <a:srgbClr val="0070C0"/>
          </a:solidFill>
          <a:ln w="12700" cap="flat" cmpd="sng" algn="ctr">
            <a:noFill/>
            <a:prstDash val="solid"/>
            <a:miter lim="800000"/>
          </a:ln>
          <a:effectLst/>
        </p:spPr>
        <p:txBody>
          <a:bodyPr lIns="0" tIns="0" rIns="0" bIns="0" rtlCol="0" anchor="ctr"/>
          <a:lstStyle/>
          <a:p>
            <a:pPr algn="ctr" defTabSz="1219170" fontAlgn="base">
              <a:spcBef>
                <a:spcPct val="0"/>
              </a:spcBef>
              <a:spcAft>
                <a:spcPct val="0"/>
              </a:spcAft>
            </a:pPr>
            <a:r>
              <a:rPr lang="en-US" altLang="zh-CN" sz="2133" kern="0" dirty="0">
                <a:solidFill>
                  <a:prstClr val="white"/>
                </a:solidFill>
                <a:latin typeface="Impact" panose="020B0806030902050204" pitchFamily="34" charset="0"/>
                <a:ea typeface="微软雅黑" panose="020B0503020204020204" pitchFamily="34" charset="-122"/>
                <a:sym typeface="Arial" panose="020B0604020202020204" pitchFamily="34" charset="0"/>
              </a:rPr>
              <a:t>2</a:t>
            </a:r>
            <a:endParaRPr lang="zh-CN" altLang="en-US" sz="2133" kern="0" dirty="0">
              <a:solidFill>
                <a:prstClr val="white"/>
              </a:solidFill>
              <a:latin typeface="Impact" panose="020B0806030902050204" pitchFamily="34" charset="0"/>
              <a:ea typeface="微软雅黑" panose="020B0503020204020204" pitchFamily="34" charset="-122"/>
              <a:sym typeface="Arial" panose="020B0604020202020204" pitchFamily="34" charset="0"/>
            </a:endParaRPr>
          </a:p>
        </p:txBody>
      </p:sp>
      <p:sp>
        <p:nvSpPr>
          <p:cNvPr id="1048689" name="椭圆 82"/>
          <p:cNvSpPr/>
          <p:nvPr/>
        </p:nvSpPr>
        <p:spPr>
          <a:xfrm>
            <a:off x="3034178" y="1558201"/>
            <a:ext cx="354932" cy="354931"/>
          </a:xfrm>
          <a:prstGeom prst="ellipse">
            <a:avLst/>
          </a:prstGeom>
          <a:solidFill>
            <a:srgbClr val="0070C0"/>
          </a:solidFill>
          <a:ln w="12700" cap="flat" cmpd="sng" algn="ctr">
            <a:noFill/>
            <a:prstDash val="solid"/>
            <a:miter lim="800000"/>
          </a:ln>
          <a:effectLst/>
        </p:spPr>
        <p:txBody>
          <a:bodyPr lIns="0" tIns="0" rIns="0" bIns="0" rtlCol="0" anchor="ctr"/>
          <a:lstStyle/>
          <a:p>
            <a:pPr algn="ctr" defTabSz="1219170" fontAlgn="base">
              <a:spcBef>
                <a:spcPct val="0"/>
              </a:spcBef>
              <a:spcAft>
                <a:spcPct val="0"/>
              </a:spcAft>
            </a:pPr>
            <a:r>
              <a:rPr lang="en-US" altLang="zh-CN" sz="2133" kern="0" dirty="0">
                <a:solidFill>
                  <a:prstClr val="white"/>
                </a:solidFill>
                <a:latin typeface="Impact" panose="020B0806030902050204" pitchFamily="34" charset="0"/>
                <a:ea typeface="微软雅黑" panose="020B0503020204020204" pitchFamily="34" charset="-122"/>
                <a:sym typeface="Arial" panose="020B0604020202020204" pitchFamily="34" charset="0"/>
              </a:rPr>
              <a:t>0</a:t>
            </a:r>
            <a:endParaRPr lang="zh-CN" altLang="en-US" sz="2133" kern="0" dirty="0">
              <a:solidFill>
                <a:prstClr val="white"/>
              </a:solidFill>
              <a:latin typeface="Impact" panose="020B0806030902050204" pitchFamily="34" charset="0"/>
              <a:ea typeface="微软雅黑" panose="020B0503020204020204" pitchFamily="34" charset="-122"/>
              <a:sym typeface="Arial" panose="020B0604020202020204" pitchFamily="34" charset="0"/>
            </a:endParaRPr>
          </a:p>
        </p:txBody>
      </p:sp>
      <p:sp>
        <p:nvSpPr>
          <p:cNvPr id="1048690" name="椭圆 83"/>
          <p:cNvSpPr/>
          <p:nvPr/>
        </p:nvSpPr>
        <p:spPr>
          <a:xfrm>
            <a:off x="3463886" y="1557201"/>
            <a:ext cx="354932" cy="354931"/>
          </a:xfrm>
          <a:prstGeom prst="ellipse">
            <a:avLst/>
          </a:prstGeom>
          <a:solidFill>
            <a:srgbClr val="0070C0"/>
          </a:solidFill>
          <a:ln w="12700" cap="flat" cmpd="sng" algn="ctr">
            <a:noFill/>
            <a:prstDash val="solid"/>
            <a:miter lim="800000"/>
          </a:ln>
          <a:effectLst/>
        </p:spPr>
        <p:txBody>
          <a:bodyPr lIns="0" tIns="0" rIns="0" bIns="0" rtlCol="0" anchor="ctr"/>
          <a:lstStyle/>
          <a:p>
            <a:pPr algn="ctr" defTabSz="1219170" fontAlgn="base">
              <a:spcBef>
                <a:spcPct val="0"/>
              </a:spcBef>
              <a:spcAft>
                <a:spcPct val="0"/>
              </a:spcAft>
            </a:pPr>
            <a:r>
              <a:rPr lang="en-US" altLang="zh-CN" sz="2133" kern="0" dirty="0">
                <a:solidFill>
                  <a:prstClr val="white"/>
                </a:solidFill>
                <a:latin typeface="Impact" panose="020B0806030902050204" pitchFamily="34" charset="0"/>
                <a:ea typeface="微软雅黑" panose="020B0503020204020204" pitchFamily="34" charset="-122"/>
                <a:sym typeface="Arial" panose="020B0604020202020204" pitchFamily="34" charset="0"/>
              </a:rPr>
              <a:t>2</a:t>
            </a:r>
            <a:endParaRPr lang="zh-CN" altLang="en-US" sz="2133" kern="0" dirty="0">
              <a:solidFill>
                <a:prstClr val="white"/>
              </a:solidFill>
              <a:latin typeface="Impact" panose="020B0806030902050204" pitchFamily="34" charset="0"/>
              <a:ea typeface="微软雅黑" panose="020B0503020204020204" pitchFamily="34" charset="-122"/>
              <a:sym typeface="Arial" panose="020B0604020202020204" pitchFamily="34" charset="0"/>
            </a:endParaRPr>
          </a:p>
        </p:txBody>
      </p:sp>
      <p:sp>
        <p:nvSpPr>
          <p:cNvPr id="1048691" name="椭圆 84"/>
          <p:cNvSpPr/>
          <p:nvPr/>
        </p:nvSpPr>
        <p:spPr>
          <a:xfrm>
            <a:off x="3892701" y="1557201"/>
            <a:ext cx="354932" cy="354931"/>
          </a:xfrm>
          <a:prstGeom prst="ellipse">
            <a:avLst/>
          </a:prstGeom>
          <a:solidFill>
            <a:srgbClr val="00B050"/>
          </a:solidFill>
          <a:ln w="12700" cap="flat" cmpd="sng" algn="ctr">
            <a:noFill/>
            <a:prstDash val="solid"/>
            <a:miter lim="800000"/>
          </a:ln>
          <a:effectLst/>
        </p:spPr>
        <p:txBody>
          <a:bodyPr lIns="0" tIns="0" rIns="0" bIns="0" rtlCol="0" anchor="ctr"/>
          <a:lstStyle/>
          <a:p>
            <a:pPr algn="ctr" defTabSz="1219170" fontAlgn="base">
              <a:spcBef>
                <a:spcPct val="0"/>
              </a:spcBef>
              <a:spcAft>
                <a:spcPct val="0"/>
              </a:spcAft>
            </a:pPr>
            <a:r>
              <a:rPr lang="en-US" altLang="zh-CN" sz="2133" kern="0" dirty="0">
                <a:solidFill>
                  <a:prstClr val="white"/>
                </a:solidFill>
                <a:latin typeface="Impact" panose="020B0806030902050204" pitchFamily="34" charset="0"/>
                <a:ea typeface="微软雅黑" panose="020B0503020204020204" pitchFamily="34" charset="-122"/>
                <a:sym typeface="Arial" panose="020B0604020202020204" pitchFamily="34" charset="0"/>
              </a:rPr>
              <a:t>2</a:t>
            </a:r>
          </a:p>
        </p:txBody>
      </p:sp>
      <p:sp>
        <p:nvSpPr>
          <p:cNvPr id="1048692" name="TextBox 42"/>
          <p:cNvSpPr txBox="1"/>
          <p:nvPr/>
        </p:nvSpPr>
        <p:spPr>
          <a:xfrm>
            <a:off x="5714792" y="2442006"/>
            <a:ext cx="1714280" cy="451300"/>
          </a:xfrm>
          <a:prstGeom prst="rect">
            <a:avLst/>
          </a:prstGeom>
          <a:noFill/>
        </p:spPr>
        <p:txBody>
          <a:bodyPr wrap="square" lIns="121877" tIns="60939" rIns="121877" bIns="60939" rtlCol="0">
            <a:spAutoFit/>
          </a:bodyPr>
          <a:lstStyle/>
          <a:p>
            <a:pPr defTabSz="1218323"/>
            <a:r>
              <a:rPr lang="zh-CN" altLang="en-US" sz="2133" b="1" dirty="0">
                <a:solidFill>
                  <a:srgbClr val="1479BE"/>
                </a:solidFill>
                <a:latin typeface="微软雅黑" panose="020B0503020204020204" pitchFamily="34" charset="-122"/>
                <a:ea typeface="微软雅黑" panose="020B0503020204020204" pitchFamily="34" charset="-122"/>
              </a:rPr>
              <a:t>亿千瓦时</a:t>
            </a:r>
          </a:p>
        </p:txBody>
      </p:sp>
      <p:sp>
        <p:nvSpPr>
          <p:cNvPr id="1048693" name="文本框 86"/>
          <p:cNvSpPr txBox="1"/>
          <p:nvPr/>
        </p:nvSpPr>
        <p:spPr>
          <a:xfrm>
            <a:off x="3664904" y="1840542"/>
            <a:ext cx="2180872" cy="1323439"/>
          </a:xfrm>
          <a:prstGeom prst="rect">
            <a:avLst/>
          </a:prstGeom>
          <a:noFill/>
        </p:spPr>
        <p:txBody>
          <a:bodyPr wrap="square" rtlCol="0">
            <a:spAutoFit/>
          </a:bodyPr>
          <a:lstStyle/>
          <a:p>
            <a:pPr algn="dist" defTabSz="1219170"/>
            <a:r>
              <a:rPr lang="en-US" altLang="zh-CN" sz="8000" dirty="0">
                <a:solidFill>
                  <a:srgbClr val="F79646"/>
                </a:solidFill>
                <a:effectLst>
                  <a:outerShdw blurRad="50800" dist="38100" algn="l" rotWithShape="0">
                    <a:prstClr val="black">
                      <a:alpha val="40000"/>
                    </a:prstClr>
                  </a:outerShdw>
                </a:effectLst>
                <a:latin typeface="Impact" panose="020B0806030902050204" pitchFamily="34" charset="0"/>
                <a:ea typeface="等线" panose="02010600030101010101" pitchFamily="2" charset="-122"/>
              </a:rPr>
              <a:t>535</a:t>
            </a:r>
            <a:endParaRPr lang="zh-CN" altLang="en-US" sz="8000" dirty="0">
              <a:solidFill>
                <a:srgbClr val="F79646"/>
              </a:solidFill>
              <a:effectLst>
                <a:outerShdw blurRad="50800" dist="38100" algn="l" rotWithShape="0">
                  <a:prstClr val="black">
                    <a:alpha val="40000"/>
                  </a:prstClr>
                </a:outerShdw>
              </a:effectLst>
              <a:latin typeface="Impact" panose="020B0806030902050204" pitchFamily="34" charset="0"/>
              <a:ea typeface="等线" panose="02010600030101010101" pitchFamily="2" charset="-122"/>
            </a:endParaRPr>
          </a:p>
        </p:txBody>
      </p:sp>
      <p:sp>
        <p:nvSpPr>
          <p:cNvPr id="1048694" name="矩形 87"/>
          <p:cNvSpPr/>
          <p:nvPr/>
        </p:nvSpPr>
        <p:spPr>
          <a:xfrm>
            <a:off x="11032349" y="1911125"/>
            <a:ext cx="192585" cy="848140"/>
          </a:xfrm>
          <a:prstGeom prst="rect">
            <a:avLst/>
          </a:prstGeom>
          <a:pattFill prst="lgGrid">
            <a:fgClr>
              <a:schemeClr val="bg1"/>
            </a:fgClr>
            <a:bgClr>
              <a:schemeClr val="bg1">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panose="020F0502020204030204"/>
              <a:ea typeface="宋体" panose="02010600030101010101" pitchFamily="2" charset="-122"/>
            </a:endParaRPr>
          </a:p>
        </p:txBody>
      </p:sp>
      <p:grpSp>
        <p:nvGrpSpPr>
          <p:cNvPr id="65" name="组合 88"/>
          <p:cNvGrpSpPr/>
          <p:nvPr/>
        </p:nvGrpSpPr>
        <p:grpSpPr>
          <a:xfrm>
            <a:off x="7262257" y="1558591"/>
            <a:ext cx="1592927" cy="666787"/>
            <a:chOff x="9345294" y="-266844"/>
            <a:chExt cx="1194695" cy="500090"/>
          </a:xfrm>
        </p:grpSpPr>
        <p:pic>
          <p:nvPicPr>
            <p:cNvPr id="2097161" name="图片 89"/>
            <p:cNvPicPr>
              <a:picLocks noChangeAspect="1"/>
            </p:cNvPicPr>
            <p:nvPr/>
          </p:nvPicPr>
          <p:blipFill rotWithShape="1">
            <a:blip r:embed="rId4" cstate="screen"/>
            <a:srcRect/>
            <a:stretch>
              <a:fillRect/>
            </a:stretch>
          </p:blipFill>
          <p:spPr>
            <a:xfrm rot="20595127" flipV="1">
              <a:off x="9908799" y="-134154"/>
              <a:ext cx="631190" cy="270510"/>
            </a:xfrm>
            <a:prstGeom prst="rect">
              <a:avLst/>
            </a:prstGeom>
          </p:spPr>
        </p:pic>
        <p:sp>
          <p:nvSpPr>
            <p:cNvPr id="1048695" name="矩形 90"/>
            <p:cNvSpPr/>
            <p:nvPr/>
          </p:nvSpPr>
          <p:spPr>
            <a:xfrm>
              <a:off x="9345294" y="-266844"/>
              <a:ext cx="420206" cy="500090"/>
            </a:xfrm>
            <a:prstGeom prst="rect">
              <a:avLst/>
            </a:prstGeom>
          </p:spPr>
          <p:txBody>
            <a:bodyPr wrap="square" anchor="t" anchorCtr="0">
              <a:spAutoFit/>
            </a:bodyPr>
            <a:lstStyle/>
            <a:p>
              <a:pPr defTabSz="609585"/>
              <a:r>
                <a:rPr lang="en-US" altLang="zh-CN" sz="3733" b="1" dirty="0">
                  <a:solidFill>
                    <a:srgbClr val="00B050"/>
                  </a:solidFill>
                  <a:latin typeface="微软雅黑" panose="020B0503020204020204" pitchFamily="34" charset="-122"/>
                  <a:ea typeface="微软雅黑" panose="020B0503020204020204" pitchFamily="34" charset="-122"/>
                </a:rPr>
                <a:t>8</a:t>
              </a:r>
              <a:endParaRPr lang="zh-CN" altLang="en-US" sz="1867" dirty="0">
                <a:solidFill>
                  <a:prstClr val="black"/>
                </a:solidFill>
                <a:latin typeface="Calibri" panose="020F0502020204030204"/>
                <a:ea typeface="等线" panose="02010600030101010101" pitchFamily="2" charset="-122"/>
              </a:endParaRPr>
            </a:p>
          </p:txBody>
        </p:sp>
        <p:sp>
          <p:nvSpPr>
            <p:cNvPr id="1048696" name="矩形 91"/>
            <p:cNvSpPr/>
            <p:nvPr/>
          </p:nvSpPr>
          <p:spPr>
            <a:xfrm>
              <a:off x="9614036" y="-222721"/>
              <a:ext cx="371478" cy="284742"/>
            </a:xfrm>
            <a:prstGeom prst="rect">
              <a:avLst/>
            </a:prstGeom>
          </p:spPr>
          <p:txBody>
            <a:bodyPr wrap="square">
              <a:spAutoFit/>
            </a:bodyPr>
            <a:lstStyle/>
            <a:p>
              <a:pPr defTabSz="609585"/>
              <a:r>
                <a:rPr lang="zh-CN" altLang="en-US" sz="1867" b="1">
                  <a:solidFill>
                    <a:srgbClr val="00B050"/>
                  </a:solidFill>
                  <a:latin typeface="微软雅黑" panose="020B0503020204020204" pitchFamily="34" charset="-122"/>
                  <a:ea typeface="微软雅黑" panose="020B0503020204020204" pitchFamily="34" charset="-122"/>
                </a:rPr>
                <a:t>连</a:t>
              </a:r>
              <a:endParaRPr lang="zh-CN" altLang="en-US" sz="1867">
                <a:solidFill>
                  <a:prstClr val="black"/>
                </a:solidFill>
                <a:latin typeface="Calibri" panose="020F0502020204030204"/>
                <a:ea typeface="等线" panose="02010600030101010101" pitchFamily="2" charset="-122"/>
              </a:endParaRPr>
            </a:p>
          </p:txBody>
        </p:sp>
        <p:sp>
          <p:nvSpPr>
            <p:cNvPr id="1048697" name="矩形 92"/>
            <p:cNvSpPr/>
            <p:nvPr/>
          </p:nvSpPr>
          <p:spPr>
            <a:xfrm>
              <a:off x="9832826" y="-222721"/>
              <a:ext cx="325617" cy="238575"/>
            </a:xfrm>
            <a:prstGeom prst="rect">
              <a:avLst/>
            </a:prstGeom>
          </p:spPr>
          <p:txBody>
            <a:bodyPr wrap="square">
              <a:spAutoFit/>
            </a:bodyPr>
            <a:lstStyle/>
            <a:p>
              <a:pPr defTabSz="609585"/>
              <a:r>
                <a:rPr lang="zh-CN" altLang="en-US" sz="1467" b="1">
                  <a:solidFill>
                    <a:srgbClr val="00B050"/>
                  </a:solidFill>
                  <a:latin typeface="微软雅黑" panose="020B0503020204020204" pitchFamily="34" charset="-122"/>
                  <a:ea typeface="微软雅黑" panose="020B0503020204020204" pitchFamily="34" charset="-122"/>
                </a:rPr>
                <a:t>增</a:t>
              </a:r>
              <a:endParaRPr lang="zh-CN" altLang="en-US" sz="1467">
                <a:solidFill>
                  <a:prstClr val="black"/>
                </a:solidFill>
                <a:latin typeface="Calibri" panose="020F0502020204030204"/>
                <a:ea typeface="等线" panose="02010600030101010101" pitchFamily="2" charset="-122"/>
              </a:endParaRPr>
            </a:p>
          </p:txBody>
        </p:sp>
      </p:grpSp>
      <p:sp>
        <p:nvSpPr>
          <p:cNvPr id="1048698" name="矩形 93"/>
          <p:cNvSpPr/>
          <p:nvPr/>
        </p:nvSpPr>
        <p:spPr>
          <a:xfrm>
            <a:off x="7497149" y="2522716"/>
            <a:ext cx="192585" cy="285656"/>
          </a:xfrm>
          <a:prstGeom prst="rect">
            <a:avLst/>
          </a:prstGeom>
          <a:pattFill prst="lgGrid">
            <a:fgClr>
              <a:schemeClr val="bg1"/>
            </a:fgClr>
            <a:bgClr>
              <a:schemeClr val="bg1">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panose="020F0502020204030204"/>
              <a:ea typeface="宋体" panose="02010600030101010101" pitchFamily="2" charset="-122"/>
            </a:endParaRPr>
          </a:p>
        </p:txBody>
      </p:sp>
      <p:sp>
        <p:nvSpPr>
          <p:cNvPr id="1048699" name="文本框 94"/>
          <p:cNvSpPr txBox="1"/>
          <p:nvPr/>
        </p:nvSpPr>
        <p:spPr>
          <a:xfrm>
            <a:off x="7296724" y="2175681"/>
            <a:ext cx="593432" cy="307777"/>
          </a:xfrm>
          <a:prstGeom prst="rect">
            <a:avLst/>
          </a:prstGeom>
          <a:noFill/>
        </p:spPr>
        <p:txBody>
          <a:bodyPr wrap="none" rtlCol="0">
            <a:spAutoFit/>
          </a:bodyPr>
          <a:lstStyle/>
          <a:p>
            <a:pPr algn="ctr" defTabSz="1219170"/>
            <a:r>
              <a:rPr lang="en-US" altLang="zh-CN" sz="1400">
                <a:solidFill>
                  <a:prstClr val="black"/>
                </a:solidFill>
                <a:latin typeface="Impact" panose="020B0806030902050204" pitchFamily="34" charset="0"/>
                <a:ea typeface="微软雅黑" panose="020B0503020204020204" pitchFamily="34" charset="-122"/>
              </a:rPr>
              <a:t>492.6</a:t>
            </a:r>
            <a:endParaRPr lang="zh-CN" altLang="en-US" sz="1400">
              <a:solidFill>
                <a:prstClr val="black"/>
              </a:solidFill>
              <a:latin typeface="Impact" panose="020B0806030902050204" pitchFamily="34" charset="0"/>
              <a:ea typeface="微软雅黑" panose="020B0503020204020204" pitchFamily="34" charset="-122"/>
            </a:endParaRPr>
          </a:p>
        </p:txBody>
      </p:sp>
      <p:sp>
        <p:nvSpPr>
          <p:cNvPr id="1048700" name="矩形 95"/>
          <p:cNvSpPr/>
          <p:nvPr/>
        </p:nvSpPr>
        <p:spPr>
          <a:xfrm>
            <a:off x="8007213" y="2411098"/>
            <a:ext cx="192585" cy="377143"/>
          </a:xfrm>
          <a:prstGeom prst="rect">
            <a:avLst/>
          </a:prstGeom>
          <a:pattFill prst="lgGrid">
            <a:fgClr>
              <a:schemeClr val="bg1"/>
            </a:fgClr>
            <a:bgClr>
              <a:schemeClr val="bg1">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panose="020F0502020204030204"/>
              <a:ea typeface="宋体" panose="02010600030101010101" pitchFamily="2" charset="-122"/>
            </a:endParaRPr>
          </a:p>
        </p:txBody>
      </p:sp>
      <p:sp>
        <p:nvSpPr>
          <p:cNvPr id="1048701" name="文本框 96"/>
          <p:cNvSpPr txBox="1"/>
          <p:nvPr/>
        </p:nvSpPr>
        <p:spPr>
          <a:xfrm>
            <a:off x="7801980" y="2072544"/>
            <a:ext cx="603049" cy="307777"/>
          </a:xfrm>
          <a:prstGeom prst="rect">
            <a:avLst/>
          </a:prstGeom>
          <a:noFill/>
        </p:spPr>
        <p:txBody>
          <a:bodyPr wrap="none" rtlCol="0">
            <a:spAutoFit/>
          </a:bodyPr>
          <a:lstStyle/>
          <a:p>
            <a:pPr algn="ctr" defTabSz="1219170"/>
            <a:r>
              <a:rPr lang="en-US" altLang="zh-CN" sz="1400">
                <a:solidFill>
                  <a:prstClr val="black"/>
                </a:solidFill>
                <a:latin typeface="Impact" panose="020B0806030902050204" pitchFamily="34" charset="0"/>
                <a:ea typeface="微软雅黑" panose="020B0503020204020204" pitchFamily="34" charset="-122"/>
              </a:rPr>
              <a:t>503.6</a:t>
            </a:r>
            <a:endParaRPr lang="zh-CN" altLang="en-US" sz="1400">
              <a:solidFill>
                <a:prstClr val="black"/>
              </a:solidFill>
              <a:latin typeface="Impact" panose="020B0806030902050204" pitchFamily="34" charset="0"/>
              <a:ea typeface="微软雅黑" panose="020B0503020204020204" pitchFamily="34" charset="-122"/>
            </a:endParaRPr>
          </a:p>
        </p:txBody>
      </p:sp>
      <p:sp>
        <p:nvSpPr>
          <p:cNvPr id="1048702" name="矩形 97"/>
          <p:cNvSpPr/>
          <p:nvPr/>
        </p:nvSpPr>
        <p:spPr>
          <a:xfrm>
            <a:off x="8517277" y="2309489"/>
            <a:ext cx="192585" cy="471119"/>
          </a:xfrm>
          <a:prstGeom prst="rect">
            <a:avLst/>
          </a:prstGeom>
          <a:pattFill prst="lgGrid">
            <a:fgClr>
              <a:schemeClr val="bg1"/>
            </a:fgClr>
            <a:bgClr>
              <a:schemeClr val="bg1">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panose="020F0502020204030204"/>
              <a:ea typeface="宋体" panose="02010600030101010101" pitchFamily="2" charset="-122"/>
            </a:endParaRPr>
          </a:p>
        </p:txBody>
      </p:sp>
      <p:sp>
        <p:nvSpPr>
          <p:cNvPr id="1048703" name="文本框 98"/>
          <p:cNvSpPr txBox="1"/>
          <p:nvPr/>
        </p:nvSpPr>
        <p:spPr>
          <a:xfrm>
            <a:off x="8279440" y="1970934"/>
            <a:ext cx="668260" cy="307777"/>
          </a:xfrm>
          <a:prstGeom prst="rect">
            <a:avLst/>
          </a:prstGeom>
          <a:noFill/>
        </p:spPr>
        <p:txBody>
          <a:bodyPr wrap="none" rtlCol="0">
            <a:spAutoFit/>
          </a:bodyPr>
          <a:lstStyle/>
          <a:p>
            <a:pPr algn="ctr" defTabSz="1219170"/>
            <a:r>
              <a:rPr lang="en-US" altLang="zh-CN" sz="1400">
                <a:solidFill>
                  <a:prstClr val="black"/>
                </a:solidFill>
                <a:latin typeface="Impact" panose="020B0806030902050204" pitchFamily="34" charset="0"/>
                <a:ea typeface="微软雅黑" panose="020B0503020204020204" pitchFamily="34" charset="-122"/>
              </a:rPr>
              <a:t>510.56</a:t>
            </a:r>
            <a:endParaRPr lang="zh-CN" altLang="en-US" sz="1400">
              <a:solidFill>
                <a:prstClr val="black"/>
              </a:solidFill>
              <a:latin typeface="Impact" panose="020B0806030902050204" pitchFamily="34" charset="0"/>
              <a:ea typeface="微软雅黑" panose="020B0503020204020204" pitchFamily="34" charset="-122"/>
            </a:endParaRPr>
          </a:p>
        </p:txBody>
      </p:sp>
      <p:sp>
        <p:nvSpPr>
          <p:cNvPr id="1048704" name="矩形 99"/>
          <p:cNvSpPr/>
          <p:nvPr/>
        </p:nvSpPr>
        <p:spPr>
          <a:xfrm>
            <a:off x="9027341" y="2207409"/>
            <a:ext cx="192585" cy="565531"/>
          </a:xfrm>
          <a:prstGeom prst="rect">
            <a:avLst/>
          </a:prstGeom>
          <a:pattFill prst="lgGrid">
            <a:fgClr>
              <a:schemeClr val="bg1"/>
            </a:fgClr>
            <a:bgClr>
              <a:schemeClr val="bg1">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panose="020F0502020204030204"/>
              <a:ea typeface="宋体" panose="02010600030101010101" pitchFamily="2" charset="-122"/>
            </a:endParaRPr>
          </a:p>
        </p:txBody>
      </p:sp>
      <p:sp>
        <p:nvSpPr>
          <p:cNvPr id="1048705" name="文本框 100"/>
          <p:cNvSpPr txBox="1"/>
          <p:nvPr/>
        </p:nvSpPr>
        <p:spPr>
          <a:xfrm>
            <a:off x="8779822" y="1868854"/>
            <a:ext cx="687624" cy="307777"/>
          </a:xfrm>
          <a:prstGeom prst="rect">
            <a:avLst/>
          </a:prstGeom>
          <a:noFill/>
        </p:spPr>
        <p:txBody>
          <a:bodyPr wrap="none" rtlCol="0">
            <a:spAutoFit/>
          </a:bodyPr>
          <a:lstStyle/>
          <a:p>
            <a:pPr algn="ctr" defTabSz="1219170"/>
            <a:r>
              <a:rPr lang="en-US" altLang="zh-CN" sz="1400">
                <a:solidFill>
                  <a:prstClr val="black"/>
                </a:solidFill>
                <a:latin typeface="Impact" panose="020B0806030902050204" pitchFamily="34" charset="0"/>
                <a:ea typeface="微软雅黑" panose="020B0503020204020204" pitchFamily="34" charset="-122"/>
              </a:rPr>
              <a:t>520.38</a:t>
            </a:r>
            <a:endParaRPr lang="zh-CN" altLang="en-US" sz="1400">
              <a:solidFill>
                <a:prstClr val="black"/>
              </a:solidFill>
              <a:latin typeface="Impact" panose="020B0806030902050204" pitchFamily="34" charset="0"/>
              <a:ea typeface="微软雅黑" panose="020B0503020204020204" pitchFamily="34" charset="-122"/>
            </a:endParaRPr>
          </a:p>
        </p:txBody>
      </p:sp>
      <p:sp>
        <p:nvSpPr>
          <p:cNvPr id="1048706" name="矩形 101"/>
          <p:cNvSpPr/>
          <p:nvPr/>
        </p:nvSpPr>
        <p:spPr>
          <a:xfrm>
            <a:off x="9537405" y="2157359"/>
            <a:ext cx="192585" cy="611821"/>
          </a:xfrm>
          <a:prstGeom prst="rect">
            <a:avLst/>
          </a:prstGeom>
          <a:pattFill prst="lgGrid">
            <a:fgClr>
              <a:schemeClr val="bg1"/>
            </a:fgClr>
            <a:bgClr>
              <a:schemeClr val="bg1">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panose="020F0502020204030204"/>
              <a:ea typeface="宋体" panose="02010600030101010101" pitchFamily="2" charset="-122"/>
            </a:endParaRPr>
          </a:p>
        </p:txBody>
      </p:sp>
      <p:sp>
        <p:nvSpPr>
          <p:cNvPr id="1048707" name="文本框 102"/>
          <p:cNvSpPr txBox="1"/>
          <p:nvPr/>
        </p:nvSpPr>
        <p:spPr>
          <a:xfrm>
            <a:off x="9316335" y="1818804"/>
            <a:ext cx="634725" cy="307777"/>
          </a:xfrm>
          <a:prstGeom prst="rect">
            <a:avLst/>
          </a:prstGeom>
          <a:noFill/>
        </p:spPr>
        <p:txBody>
          <a:bodyPr wrap="none" rtlCol="0">
            <a:spAutoFit/>
          </a:bodyPr>
          <a:lstStyle/>
          <a:p>
            <a:pPr algn="ctr" defTabSz="1219170"/>
            <a:r>
              <a:rPr lang="en-US" altLang="zh-CN" sz="1400">
                <a:solidFill>
                  <a:prstClr val="black"/>
                </a:solidFill>
                <a:latin typeface="Impact" panose="020B0806030902050204" pitchFamily="34" charset="0"/>
                <a:ea typeface="微软雅黑" panose="020B0503020204020204" pitchFamily="34" charset="-122"/>
              </a:rPr>
              <a:t>521.81</a:t>
            </a:r>
            <a:endParaRPr lang="zh-CN" altLang="en-US" sz="1400">
              <a:solidFill>
                <a:prstClr val="black"/>
              </a:solidFill>
              <a:latin typeface="Impact" panose="020B0806030902050204" pitchFamily="34" charset="0"/>
              <a:ea typeface="微软雅黑" panose="020B0503020204020204" pitchFamily="34" charset="-122"/>
            </a:endParaRPr>
          </a:p>
        </p:txBody>
      </p:sp>
      <p:sp>
        <p:nvSpPr>
          <p:cNvPr id="1048708" name="矩形 103"/>
          <p:cNvSpPr/>
          <p:nvPr/>
        </p:nvSpPr>
        <p:spPr>
          <a:xfrm>
            <a:off x="10047469" y="2111398"/>
            <a:ext cx="192585" cy="654329"/>
          </a:xfrm>
          <a:prstGeom prst="rect">
            <a:avLst/>
          </a:prstGeom>
          <a:pattFill prst="lgGrid">
            <a:fgClr>
              <a:schemeClr val="bg1"/>
            </a:fgClr>
            <a:bgClr>
              <a:schemeClr val="bg1">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panose="020F0502020204030204"/>
              <a:ea typeface="宋体" panose="02010600030101010101" pitchFamily="2" charset="-122"/>
            </a:endParaRPr>
          </a:p>
        </p:txBody>
      </p:sp>
      <p:sp>
        <p:nvSpPr>
          <p:cNvPr id="1048709" name="文本框 104"/>
          <p:cNvSpPr txBox="1"/>
          <p:nvPr/>
        </p:nvSpPr>
        <p:spPr>
          <a:xfrm>
            <a:off x="9803157" y="1772844"/>
            <a:ext cx="681212" cy="307777"/>
          </a:xfrm>
          <a:prstGeom prst="rect">
            <a:avLst/>
          </a:prstGeom>
          <a:noFill/>
        </p:spPr>
        <p:txBody>
          <a:bodyPr wrap="none" rtlCol="0">
            <a:spAutoFit/>
          </a:bodyPr>
          <a:lstStyle/>
          <a:p>
            <a:pPr algn="ctr" defTabSz="1219170"/>
            <a:r>
              <a:rPr lang="en-US" altLang="zh-CN" sz="1400">
                <a:solidFill>
                  <a:prstClr val="black"/>
                </a:solidFill>
                <a:latin typeface="Impact" panose="020B0806030902050204" pitchFamily="34" charset="0"/>
                <a:ea typeface="微软雅黑" panose="020B0503020204020204" pitchFamily="34" charset="-122"/>
              </a:rPr>
              <a:t>523.02</a:t>
            </a:r>
            <a:endParaRPr lang="zh-CN" altLang="en-US" sz="1400">
              <a:solidFill>
                <a:prstClr val="black"/>
              </a:solidFill>
              <a:latin typeface="Impact" panose="020B0806030902050204" pitchFamily="34" charset="0"/>
              <a:ea typeface="微软雅黑" panose="020B0503020204020204" pitchFamily="34" charset="-122"/>
            </a:endParaRPr>
          </a:p>
        </p:txBody>
      </p:sp>
      <p:sp>
        <p:nvSpPr>
          <p:cNvPr id="1048710" name="矩形 105"/>
          <p:cNvSpPr/>
          <p:nvPr/>
        </p:nvSpPr>
        <p:spPr>
          <a:xfrm>
            <a:off x="10557533" y="1930108"/>
            <a:ext cx="192585" cy="822001"/>
          </a:xfrm>
          <a:prstGeom prst="rect">
            <a:avLst/>
          </a:prstGeom>
          <a:pattFill prst="lgGrid">
            <a:fgClr>
              <a:schemeClr val="bg1"/>
            </a:fgClr>
            <a:bgClr>
              <a:schemeClr val="bg1">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panose="020F0502020204030204"/>
              <a:ea typeface="宋体" panose="02010600030101010101" pitchFamily="2" charset="-122"/>
            </a:endParaRPr>
          </a:p>
        </p:txBody>
      </p:sp>
      <p:sp>
        <p:nvSpPr>
          <p:cNvPr id="1048711" name="文本框 106"/>
          <p:cNvSpPr txBox="1"/>
          <p:nvPr/>
        </p:nvSpPr>
        <p:spPr>
          <a:xfrm>
            <a:off x="10308218" y="1599874"/>
            <a:ext cx="691215" cy="307777"/>
          </a:xfrm>
          <a:prstGeom prst="rect">
            <a:avLst/>
          </a:prstGeom>
          <a:noFill/>
        </p:spPr>
        <p:txBody>
          <a:bodyPr wrap="none" rtlCol="0">
            <a:spAutoFit/>
          </a:bodyPr>
          <a:lstStyle/>
          <a:p>
            <a:pPr algn="ctr" defTabSz="1219170"/>
            <a:r>
              <a:rPr lang="en-US" altLang="zh-CN" sz="1400" dirty="0">
                <a:solidFill>
                  <a:prstClr val="black"/>
                </a:solidFill>
                <a:latin typeface="Impact" panose="020B0806030902050204" pitchFamily="34" charset="0"/>
                <a:ea typeface="微软雅黑" panose="020B0503020204020204" pitchFamily="34" charset="-122"/>
              </a:rPr>
              <a:t>532.93</a:t>
            </a:r>
            <a:endParaRPr lang="zh-CN" altLang="en-US" sz="1400" dirty="0">
              <a:solidFill>
                <a:prstClr val="black"/>
              </a:solidFill>
              <a:latin typeface="Impact" panose="020B0806030902050204" pitchFamily="34" charset="0"/>
              <a:ea typeface="微软雅黑" panose="020B0503020204020204" pitchFamily="34" charset="-122"/>
            </a:endParaRPr>
          </a:p>
        </p:txBody>
      </p:sp>
      <p:sp>
        <p:nvSpPr>
          <p:cNvPr id="1048712" name="圆角矩形 22"/>
          <p:cNvSpPr/>
          <p:nvPr/>
        </p:nvSpPr>
        <p:spPr>
          <a:xfrm>
            <a:off x="7398621" y="2729015"/>
            <a:ext cx="4082444" cy="75255"/>
          </a:xfrm>
          <a:prstGeom prst="roundRect">
            <a:avLst>
              <a:gd name="adj" fmla="val 50000"/>
            </a:avLst>
          </a:prstGeom>
          <a:solidFill>
            <a:srgbClr val="FFC000"/>
          </a:solidFill>
          <a:ln w="12700" cap="flat" cmpd="sng" algn="ctr">
            <a:noFill/>
            <a:prstDash val="solid"/>
            <a:miter lim="800000"/>
          </a:ln>
          <a:effectLst/>
        </p:spPr>
        <p:txBody>
          <a:bodyPr lIns="96971" tIns="48485" rIns="96971" bIns="48485" rtlCol="0" anchor="ctr"/>
          <a:lstStyle/>
          <a:p>
            <a:pPr algn="ctr" defTabSz="1219170" fontAlgn="base">
              <a:spcBef>
                <a:spcPct val="0"/>
              </a:spcBef>
              <a:spcAft>
                <a:spcPct val="0"/>
              </a:spcAft>
            </a:pPr>
            <a:endParaRPr lang="zh-CN" altLang="en-US" sz="2013" kern="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8713" name="文本框 108"/>
          <p:cNvSpPr txBox="1"/>
          <p:nvPr/>
        </p:nvSpPr>
        <p:spPr>
          <a:xfrm>
            <a:off x="7323051" y="2752793"/>
            <a:ext cx="639919" cy="276999"/>
          </a:xfrm>
          <a:prstGeom prst="rect">
            <a:avLst/>
          </a:prstGeom>
          <a:noFill/>
        </p:spPr>
        <p:txBody>
          <a:bodyPr wrap="none" rtlCol="0">
            <a:spAutoFit/>
          </a:bodyPr>
          <a:lstStyle/>
          <a:p>
            <a:pPr algn="ctr" defTabSz="1219170"/>
            <a:r>
              <a:rPr lang="en-US" altLang="zh-CN" sz="1200">
                <a:solidFill>
                  <a:prstClr val="black">
                    <a:lumMod val="75000"/>
                    <a:lumOff val="25000"/>
                  </a:prstClr>
                </a:solidFill>
                <a:latin typeface="Impact" panose="020B0806030902050204" pitchFamily="34" charset="0"/>
                <a:ea typeface="微软雅黑" panose="020B0503020204020204" pitchFamily="34" charset="-122"/>
              </a:rPr>
              <a:t>2015</a:t>
            </a:r>
            <a:r>
              <a:rPr lang="zh-CN" altLang="en-US" sz="1200">
                <a:solidFill>
                  <a:prstClr val="black">
                    <a:lumMod val="75000"/>
                    <a:lumOff val="25000"/>
                  </a:prstClr>
                </a:solidFill>
                <a:latin typeface="Impact" panose="020B0806030902050204" pitchFamily="34" charset="0"/>
                <a:ea typeface="微软雅黑" panose="020B0503020204020204" pitchFamily="34" charset="-122"/>
              </a:rPr>
              <a:t>年</a:t>
            </a:r>
          </a:p>
        </p:txBody>
      </p:sp>
      <p:sp>
        <p:nvSpPr>
          <p:cNvPr id="1048714" name="文本框 109"/>
          <p:cNvSpPr txBox="1"/>
          <p:nvPr/>
        </p:nvSpPr>
        <p:spPr>
          <a:xfrm>
            <a:off x="7833117" y="2752793"/>
            <a:ext cx="639919" cy="276999"/>
          </a:xfrm>
          <a:prstGeom prst="rect">
            <a:avLst/>
          </a:prstGeom>
          <a:noFill/>
        </p:spPr>
        <p:txBody>
          <a:bodyPr wrap="none" rtlCol="0">
            <a:spAutoFit/>
          </a:bodyPr>
          <a:lstStyle/>
          <a:p>
            <a:pPr algn="ctr" defTabSz="1219170"/>
            <a:r>
              <a:rPr lang="en-US" altLang="zh-CN" sz="1200">
                <a:solidFill>
                  <a:prstClr val="black">
                    <a:lumMod val="75000"/>
                    <a:lumOff val="25000"/>
                  </a:prstClr>
                </a:solidFill>
                <a:latin typeface="Impact" panose="020B0806030902050204" pitchFamily="34" charset="0"/>
                <a:ea typeface="微软雅黑" panose="020B0503020204020204" pitchFamily="34" charset="-122"/>
              </a:rPr>
              <a:t>2016</a:t>
            </a:r>
            <a:r>
              <a:rPr lang="zh-CN" altLang="en-US" sz="1200">
                <a:solidFill>
                  <a:prstClr val="black">
                    <a:lumMod val="75000"/>
                    <a:lumOff val="25000"/>
                  </a:prstClr>
                </a:solidFill>
                <a:latin typeface="Impact" panose="020B0806030902050204" pitchFamily="34" charset="0"/>
                <a:ea typeface="微软雅黑" panose="020B0503020204020204" pitchFamily="34" charset="-122"/>
              </a:rPr>
              <a:t>年</a:t>
            </a:r>
          </a:p>
        </p:txBody>
      </p:sp>
      <p:sp>
        <p:nvSpPr>
          <p:cNvPr id="1048715" name="文本框 110"/>
          <p:cNvSpPr txBox="1"/>
          <p:nvPr/>
        </p:nvSpPr>
        <p:spPr>
          <a:xfrm>
            <a:off x="8354402" y="2752793"/>
            <a:ext cx="617477" cy="276999"/>
          </a:xfrm>
          <a:prstGeom prst="rect">
            <a:avLst/>
          </a:prstGeom>
          <a:noFill/>
        </p:spPr>
        <p:txBody>
          <a:bodyPr wrap="none" rtlCol="0">
            <a:spAutoFit/>
          </a:bodyPr>
          <a:lstStyle/>
          <a:p>
            <a:pPr algn="ctr" defTabSz="1219170"/>
            <a:r>
              <a:rPr lang="en-US" altLang="zh-CN" sz="1200">
                <a:solidFill>
                  <a:prstClr val="black">
                    <a:lumMod val="75000"/>
                    <a:lumOff val="25000"/>
                  </a:prstClr>
                </a:solidFill>
                <a:latin typeface="Impact" panose="020B0806030902050204" pitchFamily="34" charset="0"/>
                <a:ea typeface="微软雅黑" panose="020B0503020204020204" pitchFamily="34" charset="-122"/>
              </a:rPr>
              <a:t>2017</a:t>
            </a:r>
            <a:r>
              <a:rPr lang="zh-CN" altLang="en-US" sz="1200">
                <a:solidFill>
                  <a:prstClr val="black">
                    <a:lumMod val="75000"/>
                    <a:lumOff val="25000"/>
                  </a:prstClr>
                </a:solidFill>
                <a:latin typeface="Impact" panose="020B0806030902050204" pitchFamily="34" charset="0"/>
                <a:ea typeface="微软雅黑" panose="020B0503020204020204" pitchFamily="34" charset="-122"/>
              </a:rPr>
              <a:t>年</a:t>
            </a:r>
          </a:p>
        </p:txBody>
      </p:sp>
      <p:sp>
        <p:nvSpPr>
          <p:cNvPr id="1048716" name="文本框 111"/>
          <p:cNvSpPr txBox="1"/>
          <p:nvPr/>
        </p:nvSpPr>
        <p:spPr>
          <a:xfrm>
            <a:off x="8854045" y="2752793"/>
            <a:ext cx="638316" cy="276999"/>
          </a:xfrm>
          <a:prstGeom prst="rect">
            <a:avLst/>
          </a:prstGeom>
          <a:noFill/>
        </p:spPr>
        <p:txBody>
          <a:bodyPr wrap="none" rtlCol="0">
            <a:spAutoFit/>
          </a:bodyPr>
          <a:lstStyle/>
          <a:p>
            <a:pPr algn="ctr" defTabSz="1219170"/>
            <a:r>
              <a:rPr lang="en-US" altLang="zh-CN" sz="1200">
                <a:solidFill>
                  <a:prstClr val="black">
                    <a:lumMod val="75000"/>
                    <a:lumOff val="25000"/>
                  </a:prstClr>
                </a:solidFill>
                <a:latin typeface="Impact" panose="020B0806030902050204" pitchFamily="34" charset="0"/>
                <a:ea typeface="微软雅黑" panose="020B0503020204020204" pitchFamily="34" charset="-122"/>
              </a:rPr>
              <a:t>2018</a:t>
            </a:r>
            <a:r>
              <a:rPr lang="zh-CN" altLang="en-US" sz="1200">
                <a:solidFill>
                  <a:prstClr val="black">
                    <a:lumMod val="75000"/>
                    <a:lumOff val="25000"/>
                  </a:prstClr>
                </a:solidFill>
                <a:latin typeface="Impact" panose="020B0806030902050204" pitchFamily="34" charset="0"/>
                <a:ea typeface="微软雅黑" panose="020B0503020204020204" pitchFamily="34" charset="-122"/>
              </a:rPr>
              <a:t>年</a:t>
            </a:r>
          </a:p>
        </p:txBody>
      </p:sp>
      <p:sp>
        <p:nvSpPr>
          <p:cNvPr id="1048717" name="文本框 112"/>
          <p:cNvSpPr txBox="1"/>
          <p:nvPr/>
        </p:nvSpPr>
        <p:spPr>
          <a:xfrm>
            <a:off x="9363309" y="2752793"/>
            <a:ext cx="639919" cy="276999"/>
          </a:xfrm>
          <a:prstGeom prst="rect">
            <a:avLst/>
          </a:prstGeom>
          <a:noFill/>
        </p:spPr>
        <p:txBody>
          <a:bodyPr wrap="none" rtlCol="0">
            <a:spAutoFit/>
          </a:bodyPr>
          <a:lstStyle/>
          <a:p>
            <a:pPr algn="ctr" defTabSz="1219170"/>
            <a:r>
              <a:rPr lang="en-US" altLang="zh-CN" sz="1200">
                <a:solidFill>
                  <a:prstClr val="black">
                    <a:lumMod val="75000"/>
                    <a:lumOff val="25000"/>
                  </a:prstClr>
                </a:solidFill>
                <a:latin typeface="Impact" panose="020B0806030902050204" pitchFamily="34" charset="0"/>
                <a:ea typeface="微软雅黑" panose="020B0503020204020204" pitchFamily="34" charset="-122"/>
              </a:rPr>
              <a:t>2019</a:t>
            </a:r>
            <a:r>
              <a:rPr lang="zh-CN" altLang="en-US" sz="1200">
                <a:solidFill>
                  <a:prstClr val="black">
                    <a:lumMod val="75000"/>
                    <a:lumOff val="25000"/>
                  </a:prstClr>
                </a:solidFill>
                <a:latin typeface="Impact" panose="020B0806030902050204" pitchFamily="34" charset="0"/>
                <a:ea typeface="微软雅黑" panose="020B0503020204020204" pitchFamily="34" charset="-122"/>
              </a:rPr>
              <a:t>年</a:t>
            </a:r>
          </a:p>
        </p:txBody>
      </p:sp>
      <p:sp>
        <p:nvSpPr>
          <p:cNvPr id="1048718" name="文本框 113"/>
          <p:cNvSpPr txBox="1"/>
          <p:nvPr/>
        </p:nvSpPr>
        <p:spPr>
          <a:xfrm>
            <a:off x="9865358" y="2752793"/>
            <a:ext cx="655949" cy="276999"/>
          </a:xfrm>
          <a:prstGeom prst="rect">
            <a:avLst/>
          </a:prstGeom>
          <a:noFill/>
        </p:spPr>
        <p:txBody>
          <a:bodyPr wrap="none" rtlCol="0">
            <a:spAutoFit/>
          </a:bodyPr>
          <a:lstStyle/>
          <a:p>
            <a:pPr algn="ctr" defTabSz="1219170"/>
            <a:r>
              <a:rPr lang="en-US" altLang="zh-CN" sz="1200">
                <a:solidFill>
                  <a:prstClr val="black">
                    <a:lumMod val="75000"/>
                    <a:lumOff val="25000"/>
                  </a:prstClr>
                </a:solidFill>
                <a:latin typeface="Impact" panose="020B0806030902050204" pitchFamily="34" charset="0"/>
                <a:ea typeface="微软雅黑" panose="020B0503020204020204" pitchFamily="34" charset="-122"/>
              </a:rPr>
              <a:t>2020</a:t>
            </a:r>
            <a:r>
              <a:rPr lang="zh-CN" altLang="en-US" sz="1200">
                <a:solidFill>
                  <a:prstClr val="black">
                    <a:lumMod val="75000"/>
                    <a:lumOff val="25000"/>
                  </a:prstClr>
                </a:solidFill>
                <a:latin typeface="Impact" panose="020B0806030902050204" pitchFamily="34" charset="0"/>
                <a:ea typeface="微软雅黑" panose="020B0503020204020204" pitchFamily="34" charset="-122"/>
              </a:rPr>
              <a:t>年</a:t>
            </a:r>
          </a:p>
        </p:txBody>
      </p:sp>
      <p:sp>
        <p:nvSpPr>
          <p:cNvPr id="1048719" name="文本框 114"/>
          <p:cNvSpPr txBox="1"/>
          <p:nvPr/>
        </p:nvSpPr>
        <p:spPr>
          <a:xfrm>
            <a:off x="10386640" y="2752793"/>
            <a:ext cx="633507" cy="276999"/>
          </a:xfrm>
          <a:prstGeom prst="rect">
            <a:avLst/>
          </a:prstGeom>
          <a:noFill/>
        </p:spPr>
        <p:txBody>
          <a:bodyPr wrap="none" rtlCol="0">
            <a:spAutoFit/>
          </a:bodyPr>
          <a:lstStyle/>
          <a:p>
            <a:pPr algn="ctr" defTabSz="1219170"/>
            <a:r>
              <a:rPr lang="en-US" altLang="zh-CN" sz="1200" dirty="0">
                <a:solidFill>
                  <a:prstClr val="black">
                    <a:lumMod val="75000"/>
                    <a:lumOff val="25000"/>
                  </a:prstClr>
                </a:solidFill>
                <a:latin typeface="Impact" panose="020B0806030902050204" pitchFamily="34" charset="0"/>
                <a:ea typeface="微软雅黑" panose="020B0503020204020204" pitchFamily="34" charset="-122"/>
              </a:rPr>
              <a:t>2021</a:t>
            </a:r>
            <a:r>
              <a:rPr lang="zh-CN" altLang="en-US" sz="1200" dirty="0">
                <a:solidFill>
                  <a:prstClr val="black">
                    <a:lumMod val="75000"/>
                    <a:lumOff val="25000"/>
                  </a:prstClr>
                </a:solidFill>
                <a:latin typeface="Impact" panose="020B0806030902050204" pitchFamily="34" charset="0"/>
                <a:ea typeface="微软雅黑" panose="020B0503020204020204" pitchFamily="34" charset="-122"/>
              </a:rPr>
              <a:t>年</a:t>
            </a:r>
          </a:p>
        </p:txBody>
      </p:sp>
      <p:sp>
        <p:nvSpPr>
          <p:cNvPr id="1048720" name="文本框 115"/>
          <p:cNvSpPr txBox="1"/>
          <p:nvPr/>
        </p:nvSpPr>
        <p:spPr>
          <a:xfrm>
            <a:off x="10874435" y="2756861"/>
            <a:ext cx="651140" cy="276999"/>
          </a:xfrm>
          <a:prstGeom prst="rect">
            <a:avLst/>
          </a:prstGeom>
          <a:noFill/>
        </p:spPr>
        <p:txBody>
          <a:bodyPr wrap="none" rtlCol="0">
            <a:spAutoFit/>
          </a:bodyPr>
          <a:lstStyle/>
          <a:p>
            <a:pPr algn="ctr" defTabSz="1219170"/>
            <a:r>
              <a:rPr lang="en-US" altLang="zh-CN" sz="1200" dirty="0">
                <a:solidFill>
                  <a:prstClr val="black">
                    <a:lumMod val="75000"/>
                    <a:lumOff val="25000"/>
                  </a:prstClr>
                </a:solidFill>
                <a:latin typeface="Impact" panose="020B0806030902050204" pitchFamily="34" charset="0"/>
                <a:ea typeface="微软雅黑" panose="020B0503020204020204" pitchFamily="34" charset="-122"/>
              </a:rPr>
              <a:t>2022</a:t>
            </a:r>
            <a:r>
              <a:rPr lang="zh-CN" altLang="en-US" sz="1200" dirty="0">
                <a:solidFill>
                  <a:prstClr val="black">
                    <a:lumMod val="75000"/>
                    <a:lumOff val="25000"/>
                  </a:prstClr>
                </a:solidFill>
                <a:latin typeface="Impact" panose="020B0806030902050204" pitchFamily="34" charset="0"/>
                <a:ea typeface="微软雅黑" panose="020B0503020204020204" pitchFamily="34" charset="-122"/>
              </a:rPr>
              <a:t>年</a:t>
            </a:r>
          </a:p>
        </p:txBody>
      </p:sp>
      <p:sp>
        <p:nvSpPr>
          <p:cNvPr id="1048721" name="文本框 116"/>
          <p:cNvSpPr txBox="1"/>
          <p:nvPr/>
        </p:nvSpPr>
        <p:spPr>
          <a:xfrm>
            <a:off x="10860775" y="1516864"/>
            <a:ext cx="692818" cy="307777"/>
          </a:xfrm>
          <a:prstGeom prst="rect">
            <a:avLst/>
          </a:prstGeom>
          <a:noFill/>
        </p:spPr>
        <p:txBody>
          <a:bodyPr wrap="none" rtlCol="0">
            <a:spAutoFit/>
          </a:bodyPr>
          <a:lstStyle/>
          <a:p>
            <a:pPr algn="ctr" defTabSz="1219170"/>
            <a:r>
              <a:rPr lang="en-US" altLang="zh-CN" sz="1400" dirty="0">
                <a:solidFill>
                  <a:prstClr val="black"/>
                </a:solidFill>
                <a:latin typeface="Impact" panose="020B0806030902050204" pitchFamily="34" charset="0"/>
                <a:ea typeface="微软雅黑" panose="020B0503020204020204" pitchFamily="34" charset="-122"/>
              </a:rPr>
              <a:t>535.64</a:t>
            </a:r>
            <a:endParaRPr lang="zh-CN" altLang="en-US" sz="1400" dirty="0">
              <a:solidFill>
                <a:prstClr val="black"/>
              </a:solidFill>
              <a:latin typeface="Impact" panose="020B0806030902050204" pitchFamily="34" charset="0"/>
              <a:ea typeface="微软雅黑" panose="020B0503020204020204" pitchFamily="34" charset="-122"/>
            </a:endParaRPr>
          </a:p>
        </p:txBody>
      </p:sp>
      <p:sp>
        <p:nvSpPr>
          <p:cNvPr id="1048722" name="TextBox 42"/>
          <p:cNvSpPr txBox="1"/>
          <p:nvPr/>
        </p:nvSpPr>
        <p:spPr>
          <a:xfrm>
            <a:off x="1927044" y="2378307"/>
            <a:ext cx="2029224" cy="574602"/>
          </a:xfrm>
          <a:prstGeom prst="rect">
            <a:avLst/>
          </a:prstGeom>
          <a:noFill/>
        </p:spPr>
        <p:txBody>
          <a:bodyPr wrap="square" lIns="121877" tIns="60939" rIns="121877" bIns="60939" rtlCol="0">
            <a:spAutoFit/>
          </a:bodyPr>
          <a:lstStyle/>
          <a:p>
            <a:pPr defTabSz="1218323"/>
            <a:r>
              <a:rPr lang="en-US" altLang="zh-CN" sz="1467" b="1" dirty="0">
                <a:solidFill>
                  <a:srgbClr val="1479BE"/>
                </a:solidFill>
                <a:latin typeface="微软雅黑" panose="020B0503020204020204" pitchFamily="34" charset="-122"/>
                <a:ea typeface="微软雅黑" panose="020B0503020204020204" pitchFamily="34" charset="-122"/>
              </a:rPr>
              <a:t>Annual Electricity Generation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26" name="灯片编号占位符 8"/>
          <p:cNvSpPr>
            <a:spLocks noGrp="1"/>
          </p:cNvSpPr>
          <p:nvPr>
            <p:ph type="sldNum" sz="quarter" idx="4"/>
          </p:nvPr>
        </p:nvSpPr>
        <p:spPr>
          <a:xfrm>
            <a:off x="9234599" y="6501341"/>
            <a:ext cx="2844800" cy="288032"/>
          </a:xfrm>
          <a:prstGeom prst="rect">
            <a:avLst/>
          </a:prstGeom>
        </p:spPr>
        <p:txBody>
          <a:bodyPr/>
          <a:lstStyle/>
          <a:p>
            <a:fld id="{0C913308-F349-4B6D-A68A-DD1791B4A57B}" type="slidenum">
              <a:rPr lang="zh-CN" altLang="en-US" smtClean="0"/>
              <a:t>8</a:t>
            </a:fld>
            <a:endParaRPr lang="zh-CN" altLang="en-US" dirty="0"/>
          </a:p>
        </p:txBody>
      </p:sp>
      <p:sp>
        <p:nvSpPr>
          <p:cNvPr id="1048727" name="TextBox 4"/>
          <p:cNvSpPr txBox="1"/>
          <p:nvPr/>
        </p:nvSpPr>
        <p:spPr>
          <a:xfrm>
            <a:off x="911424" y="1924120"/>
            <a:ext cx="1824203" cy="2657009"/>
          </a:xfrm>
          <a:prstGeom prst="rect">
            <a:avLst/>
          </a:prstGeom>
          <a:noFill/>
        </p:spPr>
        <p:txBody>
          <a:bodyPr wrap="square" rtlCol="0" anchor="b">
            <a:spAutoFit/>
          </a:bodyPr>
          <a:lstStyle/>
          <a:p>
            <a:pPr algn="just"/>
            <a:r>
              <a:rPr lang="en-US" altLang="zh-CN" sz="16666" b="1" dirty="0">
                <a:solidFill>
                  <a:srgbClr val="1479BE"/>
                </a:solidFill>
                <a:latin typeface="微软雅黑" panose="020B0503020204020204" pitchFamily="34" charset="-122"/>
                <a:ea typeface="微软雅黑" panose="020B0503020204020204" pitchFamily="34" charset="-122"/>
                <a:cs typeface="Arial" panose="020B0604020202020204" pitchFamily="34" charset="0"/>
              </a:rPr>
              <a:t>2</a:t>
            </a:r>
            <a:endParaRPr lang="zh-CN" altLang="en-US" sz="16666" b="1" dirty="0">
              <a:solidFill>
                <a:srgbClr val="1479B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48728" name="标题占位符 1"/>
          <p:cNvSpPr txBox="1"/>
          <p:nvPr/>
        </p:nvSpPr>
        <p:spPr>
          <a:xfrm>
            <a:off x="2561366" y="2948947"/>
            <a:ext cx="7968885" cy="1056117"/>
          </a:xfrm>
          <a:prstGeom prst="rect">
            <a:avLst/>
          </a:prstGeom>
        </p:spPr>
        <p:txBody>
          <a:bodyPr vert="horz" lIns="121920" tIns="60960" rIns="121920" bIns="60960" rtlCol="0" anchor="b">
            <a:noAutofit/>
          </a:bodyPr>
          <a:lstStyle>
            <a:lvl1pPr algn="l" defTabSz="914400" rtl="0" eaLnBrk="1" latinLnBrk="0" hangingPunct="1">
              <a:spcBef>
                <a:spcPct val="0"/>
              </a:spcBef>
              <a:buNone/>
              <a:defRPr sz="3600" b="1" kern="1200">
                <a:solidFill>
                  <a:srgbClr val="1479BE"/>
                </a:solidFill>
                <a:latin typeface="微软雅黑" panose="020B0503020204020204" pitchFamily="34" charset="-122"/>
                <a:ea typeface="微软雅黑" panose="020B0503020204020204" pitchFamily="34" charset="-122"/>
                <a:cs typeface="+mj-cs"/>
              </a:defRPr>
            </a:lvl1pPr>
          </a:lstStyle>
          <a:p>
            <a:r>
              <a:rPr lang="en-US" altLang="zh-CN" sz="4800" dirty="0"/>
              <a:t>Life Extension of </a:t>
            </a:r>
            <a:r>
              <a:rPr lang="en-US" altLang="zh-CN" sz="4800" dirty="0" err="1"/>
              <a:t>Qinshan</a:t>
            </a:r>
            <a:r>
              <a:rPr lang="en-US" altLang="zh-CN" sz="4800" dirty="0"/>
              <a:t> QNPP-I</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32" name="平行四边形 3"/>
          <p:cNvSpPr>
            <a:spLocks noChangeArrowheads="1"/>
          </p:cNvSpPr>
          <p:nvPr/>
        </p:nvSpPr>
        <p:spPr bwMode="auto">
          <a:xfrm>
            <a:off x="1054100" y="325967"/>
            <a:ext cx="635000" cy="550333"/>
          </a:xfrm>
          <a:prstGeom prst="parallelogram">
            <a:avLst>
              <a:gd name="adj" fmla="val 37420"/>
            </a:avLst>
          </a:prstGeom>
          <a:solidFill>
            <a:srgbClr val="0094DA"/>
          </a:solidFill>
          <a:ln>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sz="2400" dirty="0">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48733" name="平行四边形 4"/>
          <p:cNvSpPr>
            <a:spLocks noChangeArrowheads="1"/>
          </p:cNvSpPr>
          <p:nvPr/>
        </p:nvSpPr>
        <p:spPr bwMode="auto">
          <a:xfrm>
            <a:off x="480484" y="325967"/>
            <a:ext cx="635000" cy="550333"/>
          </a:xfrm>
          <a:prstGeom prst="parallelogram">
            <a:avLst>
              <a:gd name="adj" fmla="val 37420"/>
            </a:avLst>
          </a:prstGeom>
          <a:solidFill>
            <a:srgbClr val="1C4885"/>
          </a:solidFill>
          <a:ln>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sz="2400" dirty="0">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cxnSp>
        <p:nvCxnSpPr>
          <p:cNvPr id="3145738" name="直接连接符 6"/>
          <p:cNvCxnSpPr>
            <a:cxnSpLocks noChangeShapeType="1"/>
          </p:cNvCxnSpPr>
          <p:nvPr/>
        </p:nvCxnSpPr>
        <p:spPr bwMode="auto">
          <a:xfrm flipV="1">
            <a:off x="1348318" y="841544"/>
            <a:ext cx="6671261" cy="1"/>
          </a:xfrm>
          <a:prstGeom prst="line">
            <a:avLst/>
          </a:prstGeom>
          <a:noFill/>
          <a:ln w="6350">
            <a:solidFill>
              <a:srgbClr val="0094DA"/>
            </a:solidFill>
            <a:round/>
          </a:ln>
        </p:spPr>
      </p:cxnSp>
      <p:sp>
        <p:nvSpPr>
          <p:cNvPr id="1048734" name="文本框 16"/>
          <p:cNvSpPr txBox="1">
            <a:spLocks noChangeArrowheads="1"/>
          </p:cNvSpPr>
          <p:nvPr/>
        </p:nvSpPr>
        <p:spPr bwMode="auto">
          <a:xfrm>
            <a:off x="1881122" y="291198"/>
            <a:ext cx="7271927" cy="502766"/>
          </a:xfrm>
          <a:prstGeom prst="rect">
            <a:avLst/>
          </a:prstGeom>
          <a:noFill/>
          <a:ln>
            <a:noFill/>
          </a:ln>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667" b="1" dirty="0">
                <a:solidFill>
                  <a:srgbClr val="F46D43"/>
                </a:solidFill>
                <a:latin typeface="微软雅黑" panose="020B0503020204020204" pitchFamily="34" charset="-122"/>
                <a:ea typeface="微软雅黑"/>
                <a:cs typeface="Arial" panose="020B0604020202020204" pitchFamily="34" charset="0"/>
              </a:rPr>
              <a:t>China Nuclear Safety Regulatory System</a:t>
            </a:r>
          </a:p>
        </p:txBody>
      </p:sp>
      <p:sp>
        <p:nvSpPr>
          <p:cNvPr id="1048735" name="灯片编号占位符 1"/>
          <p:cNvSpPr txBox="1"/>
          <p:nvPr/>
        </p:nvSpPr>
        <p:spPr>
          <a:xfrm>
            <a:off x="9183529" y="6501341"/>
            <a:ext cx="2844800" cy="288032"/>
          </a:xfrm>
          <a:prstGeom prst="rect">
            <a:avLst/>
          </a:prstGeom>
        </p:spPr>
        <p:txBody>
          <a:bodyPr vert="horz" lIns="121920" tIns="60960" rIns="121920" bIns="60960" rtlCol="0" anchor="ctr"/>
          <a:lstStyle>
            <a:defPPr>
              <a:defRPr lang="zh-CN"/>
            </a:defPPr>
            <a:lvl1pPr marL="0" algn="r" defTabSz="914400" rtl="0" eaLnBrk="1" latinLnBrk="0" hangingPunct="1">
              <a:defRPr sz="800" kern="1200">
                <a:solidFill>
                  <a:schemeClr val="tx1">
                    <a:tint val="75000"/>
                  </a:schemeClr>
                </a:solidFill>
                <a:latin typeface="微软雅黑" panose="020B0503020204020204" pitchFamily="34" charset="-122"/>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913308-F349-4B6D-A68A-DD1791B4A57B}" type="slidenum">
              <a:rPr lang="zh-CN" altLang="en-US" sz="1067"/>
              <a:t>9</a:t>
            </a:fld>
            <a:endParaRPr lang="zh-CN" altLang="en-US" sz="1067" dirty="0"/>
          </a:p>
        </p:txBody>
      </p:sp>
      <p:cxnSp>
        <p:nvCxnSpPr>
          <p:cNvPr id="3145739" name="直接连接符 28"/>
          <p:cNvCxnSpPr>
            <a:cxnSpLocks/>
          </p:cNvCxnSpPr>
          <p:nvPr/>
        </p:nvCxnSpPr>
        <p:spPr>
          <a:xfrm>
            <a:off x="576000" y="4485117"/>
            <a:ext cx="11040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48736" name="矩形 29"/>
          <p:cNvSpPr/>
          <p:nvPr/>
        </p:nvSpPr>
        <p:spPr>
          <a:xfrm>
            <a:off x="7628297" y="3226414"/>
            <a:ext cx="1950231" cy="738664"/>
          </a:xfrm>
          <a:prstGeom prst="rect">
            <a:avLst/>
          </a:prstGeom>
        </p:spPr>
        <p:txBody>
          <a:bodyPr wrap="square">
            <a:spAutoFit/>
          </a:bodyPr>
          <a:lstStyle/>
          <a:p>
            <a:r>
              <a:rPr lang="en-US" altLang="zh-CN" sz="1400" b="1" dirty="0">
                <a:latin typeface="Arial" panose="020B0604020202020204" pitchFamily="34" charset="0"/>
                <a:cs typeface="Arial" panose="020B0604020202020204" pitchFamily="34" charset="0"/>
              </a:rPr>
              <a:t>HAF 103 </a:t>
            </a:r>
          </a:p>
          <a:p>
            <a:r>
              <a:rPr lang="en-US" altLang="zh-CN" sz="1400" dirty="0">
                <a:latin typeface="Arial" panose="020B0604020202020204" pitchFamily="34" charset="0"/>
                <a:cs typeface="Arial" panose="020B0604020202020204" pitchFamily="34" charset="0"/>
              </a:rPr>
              <a:t>Safety Requirement for  NPP Operation</a:t>
            </a:r>
          </a:p>
        </p:txBody>
      </p:sp>
      <p:sp>
        <p:nvSpPr>
          <p:cNvPr id="1048737" name="文本框 31"/>
          <p:cNvSpPr txBox="1"/>
          <p:nvPr/>
        </p:nvSpPr>
        <p:spPr>
          <a:xfrm>
            <a:off x="47328" y="1220755"/>
            <a:ext cx="1632181" cy="1200329"/>
          </a:xfrm>
          <a:prstGeom prst="rect">
            <a:avLst/>
          </a:prstGeom>
          <a:noFill/>
        </p:spPr>
        <p:txBody>
          <a:bodyPr wrap="square" rtlCol="0">
            <a:spAutoFit/>
          </a:bodyPr>
          <a:lstStyle/>
          <a:p>
            <a:pPr lvl="0" algn="ctr"/>
            <a:r>
              <a:rPr lang="en-US" altLang="zh-CN" sz="2400" b="1" dirty="0"/>
              <a:t>Nuclear Safety Law</a:t>
            </a:r>
            <a:endParaRPr lang="zh-CN" altLang="en-US" sz="2400" b="1" dirty="0"/>
          </a:p>
          <a:p>
            <a:pPr algn="ctr"/>
            <a:endParaRPr lang="zh-CN" altLang="en-US" sz="2400" b="1" dirty="0">
              <a:latin typeface="微软雅黑" panose="020B0503020204020204" pitchFamily="34" charset="-122"/>
              <a:ea typeface="微软雅黑" panose="020B0503020204020204" pitchFamily="34" charset="-122"/>
            </a:endParaRPr>
          </a:p>
        </p:txBody>
      </p:sp>
      <p:sp>
        <p:nvSpPr>
          <p:cNvPr id="1048738" name="文本框 33"/>
          <p:cNvSpPr txBox="1"/>
          <p:nvPr/>
        </p:nvSpPr>
        <p:spPr>
          <a:xfrm>
            <a:off x="-144693" y="5253203"/>
            <a:ext cx="1632181" cy="789896"/>
          </a:xfrm>
          <a:prstGeom prst="rect">
            <a:avLst/>
          </a:prstGeom>
          <a:noFill/>
        </p:spPr>
        <p:txBody>
          <a:bodyPr wrap="square" rtlCol="0">
            <a:spAutoFit/>
          </a:bodyPr>
          <a:lstStyle/>
          <a:p>
            <a:pPr lvl="0" algn="ctr"/>
            <a:r>
              <a:rPr lang="en-US" altLang="zh-CN" sz="2133" b="1" dirty="0">
                <a:latin typeface="微软雅黑" panose="020B0503020204020204" pitchFamily="34" charset="-122"/>
                <a:ea typeface="微软雅黑" panose="020B0503020204020204" pitchFamily="34" charset="-122"/>
              </a:rPr>
              <a:t>Safety </a:t>
            </a:r>
            <a:r>
              <a:rPr lang="en-US" altLang="zh-CN" sz="2400" b="1" dirty="0"/>
              <a:t>Guidance</a:t>
            </a:r>
            <a:endParaRPr lang="zh-CN" altLang="en-US" sz="2133" b="1" dirty="0">
              <a:latin typeface="微软雅黑" panose="020B0503020204020204" pitchFamily="34" charset="-122"/>
              <a:ea typeface="微软雅黑" panose="020B0503020204020204" pitchFamily="34" charset="-122"/>
            </a:endParaRPr>
          </a:p>
        </p:txBody>
      </p:sp>
      <p:sp>
        <p:nvSpPr>
          <p:cNvPr id="1048739" name="矩形 34"/>
          <p:cNvSpPr/>
          <p:nvPr/>
        </p:nvSpPr>
        <p:spPr>
          <a:xfrm>
            <a:off x="2831639" y="5272335"/>
            <a:ext cx="1248139" cy="707694"/>
          </a:xfrm>
          <a:prstGeom prst="rect">
            <a:avLst/>
          </a:prstGeom>
        </p:spPr>
        <p:txBody>
          <a:bodyPr wrap="square">
            <a:spAutoFit/>
          </a:bodyPr>
          <a:lstStyle/>
          <a:p>
            <a:r>
              <a:rPr lang="en-US" altLang="zh-CN" sz="1333" b="1" dirty="0">
                <a:latin typeface="Arial" panose="020B0604020202020204" pitchFamily="34" charset="0"/>
                <a:cs typeface="Arial" panose="020B0604020202020204" pitchFamily="34" charset="0"/>
              </a:rPr>
              <a:t>HAD 103/12</a:t>
            </a:r>
          </a:p>
          <a:p>
            <a:pPr algn="ctr"/>
            <a:r>
              <a:rPr lang="en-US" altLang="zh-CN" sz="1333" dirty="0">
                <a:latin typeface="Arial" panose="020B0604020202020204" pitchFamily="34" charset="0"/>
                <a:cs typeface="Arial" panose="020B0604020202020204" pitchFamily="34" charset="0"/>
              </a:rPr>
              <a:t>Aging management</a:t>
            </a:r>
          </a:p>
        </p:txBody>
      </p:sp>
      <p:sp>
        <p:nvSpPr>
          <p:cNvPr id="1048740" name="矩形 35"/>
          <p:cNvSpPr/>
          <p:nvPr/>
        </p:nvSpPr>
        <p:spPr>
          <a:xfrm>
            <a:off x="8279178" y="5226361"/>
            <a:ext cx="1177196" cy="502573"/>
          </a:xfrm>
          <a:prstGeom prst="rect">
            <a:avLst/>
          </a:prstGeom>
        </p:spPr>
        <p:txBody>
          <a:bodyPr wrap="square">
            <a:spAutoFit/>
          </a:bodyPr>
          <a:lstStyle/>
          <a:p>
            <a:r>
              <a:rPr lang="en-US" altLang="zh-CN" sz="1333" b="1" dirty="0">
                <a:latin typeface="Arial" panose="020B0604020202020204" pitchFamily="34" charset="0"/>
                <a:cs typeface="Arial" panose="020B0604020202020204" pitchFamily="34" charset="0"/>
              </a:rPr>
              <a:t>HAD 103/11</a:t>
            </a:r>
          </a:p>
          <a:p>
            <a:pPr algn="ctr"/>
            <a:r>
              <a:rPr lang="en-US" altLang="zh-CN" sz="1333" dirty="0">
                <a:latin typeface="Arial" panose="020B0604020202020204" pitchFamily="34" charset="0"/>
                <a:cs typeface="Arial" panose="020B0604020202020204" pitchFamily="34" charset="0"/>
              </a:rPr>
              <a:t>PSR</a:t>
            </a:r>
          </a:p>
        </p:txBody>
      </p:sp>
      <p:pic>
        <p:nvPicPr>
          <p:cNvPr id="2097162" name="图片 2"/>
          <p:cNvPicPr>
            <a:picLocks noChangeAspect="1"/>
          </p:cNvPicPr>
          <p:nvPr/>
        </p:nvPicPr>
        <p:blipFill>
          <a:blip r:embed="rId3"/>
          <a:stretch>
            <a:fillRect/>
          </a:stretch>
        </p:blipFill>
        <p:spPr>
          <a:xfrm>
            <a:off x="3023659" y="2705857"/>
            <a:ext cx="1222555" cy="1655892"/>
          </a:xfrm>
          <a:prstGeom prst="rect">
            <a:avLst/>
          </a:prstGeom>
          <a:solidFill>
            <a:schemeClr val="bg1"/>
          </a:solidFill>
          <a:ln>
            <a:solidFill>
              <a:schemeClr val="tx2"/>
            </a:solidFill>
          </a:ln>
        </p:spPr>
      </p:pic>
      <p:pic>
        <p:nvPicPr>
          <p:cNvPr id="2097163" name="图片 3"/>
          <p:cNvPicPr>
            <a:picLocks noChangeAspect="1"/>
          </p:cNvPicPr>
          <p:nvPr/>
        </p:nvPicPr>
        <p:blipFill>
          <a:blip r:embed="rId4"/>
          <a:stretch>
            <a:fillRect/>
          </a:stretch>
        </p:blipFill>
        <p:spPr>
          <a:xfrm>
            <a:off x="6202662" y="2691081"/>
            <a:ext cx="1267700" cy="1742535"/>
          </a:xfrm>
          <a:prstGeom prst="rect">
            <a:avLst/>
          </a:prstGeom>
          <a:ln>
            <a:solidFill>
              <a:schemeClr val="accent1"/>
            </a:solidFill>
          </a:ln>
          <a:effectLst/>
        </p:spPr>
      </p:pic>
      <p:sp>
        <p:nvSpPr>
          <p:cNvPr id="1048741" name="矩形 42"/>
          <p:cNvSpPr/>
          <p:nvPr/>
        </p:nvSpPr>
        <p:spPr>
          <a:xfrm>
            <a:off x="4263847" y="3203629"/>
            <a:ext cx="1950231" cy="738664"/>
          </a:xfrm>
          <a:prstGeom prst="rect">
            <a:avLst/>
          </a:prstGeom>
        </p:spPr>
        <p:txBody>
          <a:bodyPr wrap="square">
            <a:spAutoFit/>
          </a:bodyPr>
          <a:lstStyle/>
          <a:p>
            <a:r>
              <a:rPr lang="en-US" altLang="zh-CN" sz="1400" b="1" dirty="0">
                <a:latin typeface="Arial" panose="020B0604020202020204" pitchFamily="34" charset="0"/>
                <a:cs typeface="Arial" panose="020B0604020202020204" pitchFamily="34" charset="0"/>
              </a:rPr>
              <a:t>HAF 102 </a:t>
            </a:r>
          </a:p>
          <a:p>
            <a:r>
              <a:rPr lang="en-US" altLang="zh-CN" sz="1400" dirty="0">
                <a:latin typeface="Arial" panose="020B0604020202020204" pitchFamily="34" charset="0"/>
                <a:cs typeface="Arial" panose="020B0604020202020204" pitchFamily="34" charset="0"/>
              </a:rPr>
              <a:t>Safety Requirement for  NPP Design</a:t>
            </a:r>
          </a:p>
        </p:txBody>
      </p:sp>
      <p:pic>
        <p:nvPicPr>
          <p:cNvPr id="2097164" name="图片 4"/>
          <p:cNvPicPr>
            <a:picLocks noChangeAspect="1"/>
          </p:cNvPicPr>
          <p:nvPr/>
        </p:nvPicPr>
        <p:blipFill>
          <a:blip r:embed="rId5"/>
          <a:stretch>
            <a:fillRect/>
          </a:stretch>
        </p:blipFill>
        <p:spPr>
          <a:xfrm>
            <a:off x="1583499" y="4762528"/>
            <a:ext cx="1299308" cy="1680001"/>
          </a:xfrm>
          <a:prstGeom prst="rect">
            <a:avLst/>
          </a:prstGeom>
          <a:ln>
            <a:solidFill>
              <a:schemeClr val="accent1"/>
            </a:solidFill>
          </a:ln>
        </p:spPr>
      </p:pic>
      <p:pic>
        <p:nvPicPr>
          <p:cNvPr id="2097165" name="图片 5"/>
          <p:cNvPicPr>
            <a:picLocks noChangeAspect="1"/>
          </p:cNvPicPr>
          <p:nvPr/>
        </p:nvPicPr>
        <p:blipFill>
          <a:blip r:embed="rId6"/>
          <a:stretch>
            <a:fillRect/>
          </a:stretch>
        </p:blipFill>
        <p:spPr>
          <a:xfrm>
            <a:off x="6960096" y="4741675"/>
            <a:ext cx="1336400" cy="1711661"/>
          </a:xfrm>
          <a:prstGeom prst="rect">
            <a:avLst/>
          </a:prstGeom>
          <a:ln>
            <a:solidFill>
              <a:schemeClr val="accent1"/>
            </a:solidFill>
          </a:ln>
        </p:spPr>
      </p:pic>
      <p:pic>
        <p:nvPicPr>
          <p:cNvPr id="2097166" name="图片 6"/>
          <p:cNvPicPr>
            <a:picLocks noChangeAspect="1"/>
          </p:cNvPicPr>
          <p:nvPr/>
        </p:nvPicPr>
        <p:blipFill>
          <a:blip r:embed="rId7"/>
          <a:stretch>
            <a:fillRect/>
          </a:stretch>
        </p:blipFill>
        <p:spPr>
          <a:xfrm>
            <a:off x="4367808" y="858410"/>
            <a:ext cx="1257411" cy="1527713"/>
          </a:xfrm>
          <a:prstGeom prst="rect">
            <a:avLst/>
          </a:prstGeom>
        </p:spPr>
      </p:pic>
      <p:sp>
        <p:nvSpPr>
          <p:cNvPr id="1048742" name="矩形 43"/>
          <p:cNvSpPr/>
          <p:nvPr/>
        </p:nvSpPr>
        <p:spPr>
          <a:xfrm>
            <a:off x="5776763" y="1401871"/>
            <a:ext cx="1950231" cy="318100"/>
          </a:xfrm>
          <a:prstGeom prst="rect">
            <a:avLst/>
          </a:prstGeom>
        </p:spPr>
        <p:txBody>
          <a:bodyPr wrap="square">
            <a:spAutoFit/>
          </a:bodyPr>
          <a:lstStyle/>
          <a:p>
            <a:r>
              <a:rPr lang="en-US" altLang="zh-CN" sz="1467" b="1" dirty="0">
                <a:latin typeface="Arial" panose="020B0604020202020204" pitchFamily="34" charset="0"/>
                <a:cs typeface="Arial" panose="020B0604020202020204" pitchFamily="34" charset="0"/>
              </a:rPr>
              <a:t>Nuclear Safety Law</a:t>
            </a:r>
            <a:endParaRPr lang="en-US" altLang="zh-CN" sz="1467" dirty="0">
              <a:latin typeface="Arial" panose="020B0604020202020204" pitchFamily="34" charset="0"/>
              <a:cs typeface="Arial" panose="020B0604020202020204" pitchFamily="34" charset="0"/>
            </a:endParaRPr>
          </a:p>
        </p:txBody>
      </p:sp>
      <p:pic>
        <p:nvPicPr>
          <p:cNvPr id="2097167" name="图片 9"/>
          <p:cNvPicPr>
            <a:picLocks noChangeAspect="1"/>
          </p:cNvPicPr>
          <p:nvPr/>
        </p:nvPicPr>
        <p:blipFill>
          <a:blip r:embed="rId8"/>
          <a:stretch>
            <a:fillRect/>
          </a:stretch>
        </p:blipFill>
        <p:spPr>
          <a:xfrm>
            <a:off x="4175788" y="4722460"/>
            <a:ext cx="1319081" cy="1705277"/>
          </a:xfrm>
          <a:prstGeom prst="rect">
            <a:avLst/>
          </a:prstGeom>
          <a:ln>
            <a:solidFill>
              <a:schemeClr val="bg2">
                <a:lumMod val="90000"/>
              </a:schemeClr>
            </a:solidFill>
          </a:ln>
        </p:spPr>
      </p:pic>
      <p:sp>
        <p:nvSpPr>
          <p:cNvPr id="1048743" name="矩形 27"/>
          <p:cNvSpPr/>
          <p:nvPr/>
        </p:nvSpPr>
        <p:spPr>
          <a:xfrm>
            <a:off x="11016098" y="5179259"/>
            <a:ext cx="1357687" cy="502573"/>
          </a:xfrm>
          <a:prstGeom prst="rect">
            <a:avLst/>
          </a:prstGeom>
        </p:spPr>
        <p:txBody>
          <a:bodyPr wrap="square">
            <a:spAutoFit/>
          </a:bodyPr>
          <a:lstStyle/>
          <a:p>
            <a:r>
              <a:rPr lang="en-US" altLang="zh-CN" sz="1333" b="1" dirty="0">
                <a:latin typeface="Arial" panose="020B0604020202020204" pitchFamily="34" charset="0"/>
                <a:cs typeface="Arial" panose="020B0604020202020204" pitchFamily="34" charset="0"/>
              </a:rPr>
              <a:t>HAD 103/08</a:t>
            </a:r>
          </a:p>
          <a:p>
            <a:r>
              <a:rPr lang="en-US" altLang="zh-CN" sz="1333" dirty="0">
                <a:latin typeface="Arial" panose="020B0604020202020204" pitchFamily="34" charset="0"/>
                <a:cs typeface="Arial" panose="020B0604020202020204" pitchFamily="34" charset="0"/>
              </a:rPr>
              <a:t>Maintenance</a:t>
            </a:r>
          </a:p>
        </p:txBody>
      </p:sp>
      <p:pic>
        <p:nvPicPr>
          <p:cNvPr id="2097168" name="图片 13"/>
          <p:cNvPicPr>
            <a:picLocks noChangeAspect="1"/>
          </p:cNvPicPr>
          <p:nvPr/>
        </p:nvPicPr>
        <p:blipFill>
          <a:blip r:embed="rId9"/>
          <a:stretch>
            <a:fillRect/>
          </a:stretch>
        </p:blipFill>
        <p:spPr>
          <a:xfrm>
            <a:off x="9648396" y="4677139"/>
            <a:ext cx="1319081" cy="1730383"/>
          </a:xfrm>
          <a:prstGeom prst="rect">
            <a:avLst/>
          </a:prstGeom>
          <a:ln>
            <a:solidFill>
              <a:schemeClr val="accent1"/>
            </a:solidFill>
          </a:ln>
        </p:spPr>
      </p:pic>
      <p:sp>
        <p:nvSpPr>
          <p:cNvPr id="1048744" name="矩形 30"/>
          <p:cNvSpPr/>
          <p:nvPr/>
        </p:nvSpPr>
        <p:spPr>
          <a:xfrm>
            <a:off x="5519936" y="5253203"/>
            <a:ext cx="1248139" cy="707694"/>
          </a:xfrm>
          <a:prstGeom prst="rect">
            <a:avLst/>
          </a:prstGeom>
        </p:spPr>
        <p:txBody>
          <a:bodyPr wrap="square">
            <a:spAutoFit/>
          </a:bodyPr>
          <a:lstStyle/>
          <a:p>
            <a:r>
              <a:rPr lang="en-US" altLang="zh-CN" sz="1333" b="1" dirty="0">
                <a:latin typeface="Arial" panose="020B0604020202020204" pitchFamily="34" charset="0"/>
                <a:cs typeface="Arial" panose="020B0604020202020204" pitchFamily="34" charset="0"/>
              </a:rPr>
              <a:t>HAD 103/07</a:t>
            </a:r>
          </a:p>
          <a:p>
            <a:r>
              <a:rPr lang="en-US" altLang="zh-CN" sz="1333" dirty="0">
                <a:latin typeface="Arial" panose="020B0604020202020204" pitchFamily="34" charset="0"/>
                <a:cs typeface="Arial" panose="020B0604020202020204" pitchFamily="34" charset="0"/>
              </a:rPr>
              <a:t>In-service inspection</a:t>
            </a:r>
          </a:p>
        </p:txBody>
      </p:sp>
      <p:cxnSp>
        <p:nvCxnSpPr>
          <p:cNvPr id="3145740" name="直接连接符 36"/>
          <p:cNvCxnSpPr>
            <a:cxnSpLocks/>
          </p:cNvCxnSpPr>
          <p:nvPr/>
        </p:nvCxnSpPr>
        <p:spPr>
          <a:xfrm>
            <a:off x="2927648" y="2468893"/>
            <a:ext cx="6048672"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48745" name="文本框 37"/>
          <p:cNvSpPr txBox="1"/>
          <p:nvPr/>
        </p:nvSpPr>
        <p:spPr>
          <a:xfrm>
            <a:off x="0" y="2921179"/>
            <a:ext cx="1967541" cy="830997"/>
          </a:xfrm>
          <a:prstGeom prst="rect">
            <a:avLst/>
          </a:prstGeom>
          <a:noFill/>
        </p:spPr>
        <p:txBody>
          <a:bodyPr wrap="square" rtlCol="0">
            <a:spAutoFit/>
          </a:bodyPr>
          <a:lstStyle/>
          <a:p>
            <a:pPr lvl="0" algn="ctr"/>
            <a:r>
              <a:rPr lang="en-US" altLang="zh-CN" sz="2400" b="1" dirty="0"/>
              <a:t>Safety Requirement</a:t>
            </a:r>
            <a:endParaRPr lang="zh-CN" altLang="en-US" sz="2400" b="1" dirty="0">
              <a:latin typeface="微软雅黑" panose="020B0503020204020204" pitchFamily="34" charset="-122"/>
              <a:ea typeface="微软雅黑" panose="020B0503020204020204" pitchFamily="34" charset="-122"/>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f618f22-1e4b-4821-a2cd-0e01b150a3d3">
      <Terms xmlns="http://schemas.microsoft.com/office/infopath/2007/PartnerControls"/>
    </lcf76f155ced4ddcb4097134ff3c332f>
    <TaxCatchAll xmlns="236b3794-7949-4982-b691-3e011a8ddf3f" xsi:nil="true"/>
    <SharedWithUsers xmlns="236b3794-7949-4982-b691-3e011a8ddf3f">
      <UserInfo>
        <DisplayName>GLASS, Beth Wangui</DisplayName>
        <AccountId>12</AccountId>
        <AccountType/>
      </UserInfo>
      <UserInfo>
        <DisplayName>ZIESCHE, Janina</DisplayName>
        <AccountId>22</AccountId>
        <AccountType/>
      </UserInfo>
    </SharedWithUsers>
  </documentManagement>
</p:properties>
</file>

<file path=customXml/itemProps1.xml><?xml version="1.0" encoding="utf-8"?>
<ds:datastoreItem xmlns:ds="http://schemas.openxmlformats.org/officeDocument/2006/customXml" ds:itemID="{DB7A3551-41E8-4FA6-89D6-2422519A7A82}">
  <ds:schemaRefs>
    <ds:schemaRef ds:uri="http://schemas.microsoft.com/office/2006/metadata/properties"/>
    <ds:schemaRef ds:uri="http://schemas.microsoft.com/office/infopath/2007/PartnerControls"/>
    <ds:schemaRef ds:uri="8f618f22-1e4b-4821-a2cd-0e01b150a3d3"/>
    <ds:schemaRef ds:uri="236b3794-7949-4982-b691-3e011a8ddf3f"/>
  </ds:schemaRefs>
</ds:datastoreItem>
</file>

<file path=docProps/app.xml><?xml version="1.0" encoding="utf-8"?>
<Properties xmlns="http://schemas.openxmlformats.org/officeDocument/2006/extended-properties" xmlns:vt="http://schemas.openxmlformats.org/officeDocument/2006/docPropsVTypes">
  <TotalTime>14</TotalTime>
  <Words>1124</Words>
  <Application>Microsoft Office PowerPoint</Application>
  <PresentationFormat>宽屏</PresentationFormat>
  <Paragraphs>247</Paragraphs>
  <Slides>24</Slides>
  <Notes>10</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24</vt:i4>
      </vt:variant>
    </vt:vector>
  </HeadingPairs>
  <TitlesOfParts>
    <vt:vector size="39" baseType="lpstr">
      <vt:lpstr>MS PGothic</vt:lpstr>
      <vt:lpstr>等线</vt:lpstr>
      <vt:lpstr>等线 Light</vt:lpstr>
      <vt:lpstr>方正兰亭粗黑简体</vt:lpstr>
      <vt:lpstr>华文行楷</vt:lpstr>
      <vt:lpstr>宋体</vt:lpstr>
      <vt:lpstr>微软雅黑</vt:lpstr>
      <vt:lpstr>Arial</vt:lpstr>
      <vt:lpstr>Arial Narrow</vt:lpstr>
      <vt:lpstr>Calibri</vt:lpstr>
      <vt:lpstr>Calibri Light</vt:lpstr>
      <vt:lpstr>Impact</vt:lpstr>
      <vt:lpstr>Times New Roman</vt:lpstr>
      <vt:lpstr>Wingdings</vt:lpstr>
      <vt:lpstr>Office Theme</vt:lpstr>
      <vt:lpstr>Exploration and Practice  on Life Extension  of Nuclear Power Plants in China</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Schlosman</dc:creator>
  <cp:lastModifiedBy>1</cp:lastModifiedBy>
  <cp:revision>5</cp:revision>
  <dcterms:created xsi:type="dcterms:W3CDTF">2021-04-27T23:23:16Z</dcterms:created>
  <dcterms:modified xsi:type="dcterms:W3CDTF">2024-04-14T07:00:13Z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0x0101005BBCA211D28BBC4DA87AF10D63B137E3</vt:lpwstr>
  </property>
  <property fmtid="{D5CDD505-2E9C-101B-9397-08002B2CF9AE}" pid="3" name="ICV">
    <vt:lpwstr>159c02bdc2bf47c384f32f58782cd90e_23</vt:lpwstr>
  </property>
</Properties>
</file>