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5" r:id="rId14"/>
    <p:sldId id="266" r:id="rId15"/>
    <p:sldId id="267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78" autoAdjust="0"/>
    <p:restoredTop sz="94660"/>
  </p:normalViewPr>
  <p:slideViewPr>
    <p:cSldViewPr snapToGrid="0">
      <p:cViewPr>
        <p:scale>
          <a:sx n="90" d="100"/>
          <a:sy n="90" d="100"/>
        </p:scale>
        <p:origin x="-3174" y="-16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9DF960-CFAA-4356-BB41-48B897E0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1353" y="841013"/>
            <a:ext cx="6183166" cy="1342522"/>
          </a:xfrm>
        </p:spPr>
        <p:txBody>
          <a:bodyPr anchor="t" anchorCtr="0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8750CCE-AA06-4471-B6AE-984FE75D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353" y="2568168"/>
            <a:ext cx="6183166" cy="134252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80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44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4D3BC3-E7CF-4A51-9A25-7437652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88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36F53DF-F0E0-4C37-BC84-E023DE06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87DBE00-697B-4869-8C84-BA568F6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9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7A8945F-7C57-4179-B31F-8DEFE1909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95" y="776652"/>
            <a:ext cx="6425619" cy="20301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ISSUES OF SCIENTIFIC TUTOR IN PROCEDURE OF EXTENDING WWER OPERATION</a:t>
            </a:r>
            <a:endParaRPr lang="ru-RU" b="1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937E1A3-D055-41D2-8490-65704E57D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695" y="3351629"/>
            <a:ext cx="6425619" cy="3228280"/>
          </a:xfrm>
        </p:spPr>
        <p:txBody>
          <a:bodyPr/>
          <a:lstStyle/>
          <a:p>
            <a:r>
              <a:rPr lang="en-US" b="1" u="sng" dirty="0" smtClean="0"/>
              <a:t>Semenov</a:t>
            </a:r>
            <a:r>
              <a:rPr lang="ru-RU" b="1" u="sng" dirty="0" smtClean="0"/>
              <a:t> </a:t>
            </a:r>
            <a:r>
              <a:rPr lang="en-US" b="1" u="sng" dirty="0"/>
              <a:t>S</a:t>
            </a:r>
            <a:r>
              <a:rPr lang="ru-RU" b="1" u="sng" dirty="0"/>
              <a:t>.</a:t>
            </a:r>
            <a:r>
              <a:rPr lang="en-US" b="1" u="sng" dirty="0"/>
              <a:t>V</a:t>
            </a:r>
            <a:r>
              <a:rPr lang="ru-RU" b="1" u="sng" dirty="0" smtClean="0"/>
              <a:t>., </a:t>
            </a:r>
            <a:r>
              <a:rPr lang="en-US" b="1" dirty="0" err="1" smtClean="0"/>
              <a:t>Pekshev</a:t>
            </a:r>
            <a:r>
              <a:rPr lang="ru-RU" b="1" dirty="0" smtClean="0"/>
              <a:t> </a:t>
            </a:r>
            <a:r>
              <a:rPr lang="en-US" b="1" dirty="0" smtClean="0"/>
              <a:t>A</a:t>
            </a:r>
            <a:r>
              <a:rPr lang="ru-RU" b="1" dirty="0" smtClean="0"/>
              <a:t>.</a:t>
            </a:r>
            <a:r>
              <a:rPr lang="en-US" b="1" dirty="0" smtClean="0"/>
              <a:t>N</a:t>
            </a:r>
            <a:r>
              <a:rPr lang="ru-RU" b="1" dirty="0" smtClean="0"/>
              <a:t>., </a:t>
            </a:r>
            <a:r>
              <a:rPr lang="en-US" b="1" dirty="0" err="1" smtClean="0"/>
              <a:t>Musikhin</a:t>
            </a:r>
            <a:r>
              <a:rPr lang="ru-RU" b="1" dirty="0" smtClean="0"/>
              <a:t> </a:t>
            </a:r>
            <a:r>
              <a:rPr lang="en-US" b="1" dirty="0" smtClean="0"/>
              <a:t>A</a:t>
            </a:r>
            <a:r>
              <a:rPr lang="ru-RU" b="1" dirty="0" smtClean="0"/>
              <a:t>.</a:t>
            </a:r>
            <a:r>
              <a:rPr lang="en-US" b="1" dirty="0" smtClean="0"/>
              <a:t>M</a:t>
            </a:r>
            <a:r>
              <a:rPr lang="ru-RU" b="1" dirty="0" smtClean="0"/>
              <a:t>.,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Erak</a:t>
            </a:r>
            <a:r>
              <a:rPr lang="ru-RU" b="1" dirty="0" smtClean="0"/>
              <a:t> </a:t>
            </a:r>
            <a:r>
              <a:rPr lang="en-US" b="1" dirty="0" smtClean="0"/>
              <a:t>D</a:t>
            </a:r>
            <a:r>
              <a:rPr lang="ru-RU" b="1" dirty="0" smtClean="0"/>
              <a:t>.</a:t>
            </a:r>
            <a:r>
              <a:rPr lang="en-US" b="1" dirty="0" smtClean="0"/>
              <a:t>Yu</a:t>
            </a:r>
            <a:r>
              <a:rPr lang="ru-RU" b="1" dirty="0" smtClean="0"/>
              <a:t>., </a:t>
            </a:r>
            <a:r>
              <a:rPr lang="en-US" b="1" dirty="0" err="1" smtClean="0"/>
              <a:t>Sumarokov</a:t>
            </a:r>
            <a:r>
              <a:rPr lang="ru-RU" b="1" dirty="0" smtClean="0"/>
              <a:t> </a:t>
            </a:r>
            <a:r>
              <a:rPr lang="en-US" b="1" dirty="0" smtClean="0"/>
              <a:t>M</a:t>
            </a:r>
            <a:r>
              <a:rPr lang="ru-RU" b="1" dirty="0" smtClean="0"/>
              <a:t>.</a:t>
            </a:r>
            <a:r>
              <a:rPr lang="en-US" b="1" dirty="0" smtClean="0"/>
              <a:t>A</a:t>
            </a:r>
            <a:r>
              <a:rPr lang="ru-RU" b="1" dirty="0" smtClean="0"/>
              <a:t>. </a:t>
            </a:r>
            <a:r>
              <a:rPr lang="en-US" b="1" dirty="0" smtClean="0"/>
              <a:t>and others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  <a:p>
            <a:r>
              <a:rPr lang="en-US" b="1" dirty="0"/>
              <a:t>NRC</a:t>
            </a:r>
            <a:r>
              <a:rPr lang="ru-RU" b="1" dirty="0"/>
              <a:t> «</a:t>
            </a:r>
            <a:r>
              <a:rPr lang="en-US" b="1" dirty="0" err="1"/>
              <a:t>Kurchatov</a:t>
            </a:r>
            <a:r>
              <a:rPr lang="en-US" b="1" dirty="0"/>
              <a:t> institute</a:t>
            </a:r>
            <a:r>
              <a:rPr lang="ru-RU" b="1" dirty="0"/>
              <a:t>», </a:t>
            </a:r>
            <a:r>
              <a:rPr lang="en-US" b="1" dirty="0"/>
              <a:t>Moscow</a:t>
            </a:r>
            <a:r>
              <a:rPr lang="ru-RU" b="1" dirty="0"/>
              <a:t>, </a:t>
            </a:r>
            <a:r>
              <a:rPr lang="en-US" b="1" dirty="0"/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1504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Safety analysis 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5568" y="1279343"/>
            <a:ext cx="81663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- </a:t>
            </a:r>
            <a:r>
              <a:rPr lang="en-US" sz="2800" dirty="0"/>
              <a:t>Requirement: The safety analysis must comply </a:t>
            </a:r>
            <a:r>
              <a:rPr lang="en-US" sz="2800" dirty="0" smtClean="0"/>
              <a:t>with contemporary rules and regulations</a:t>
            </a:r>
            <a:r>
              <a:rPr lang="ru-RU" sz="2800" dirty="0" smtClean="0"/>
              <a:t> </a:t>
            </a:r>
          </a:p>
          <a:p>
            <a:pPr algn="just"/>
            <a:r>
              <a:rPr lang="en-US" sz="2800" dirty="0" smtClean="0"/>
              <a:t>- Periodic safety assessment leads to events in license conditions</a:t>
            </a:r>
            <a:endParaRPr lang="ru-RU" sz="2800" dirty="0" smtClean="0"/>
          </a:p>
          <a:p>
            <a:pPr indent="-457200" algn="just">
              <a:buFontTx/>
              <a:buChar char="-"/>
            </a:pPr>
            <a:r>
              <a:rPr lang="en-US" sz="2800" dirty="0"/>
              <a:t>Computational codes have been developed, verified and certified for conducting safety analysis in accordance with modern standards and </a:t>
            </a:r>
            <a:r>
              <a:rPr lang="en-US" sz="2800" dirty="0" smtClean="0"/>
              <a:t>regulations</a:t>
            </a:r>
          </a:p>
          <a:p>
            <a:pPr algn="just"/>
            <a:r>
              <a:rPr lang="en-US" sz="2800" dirty="0" smtClean="0"/>
              <a:t>- </a:t>
            </a:r>
            <a:r>
              <a:rPr lang="en-US" sz="2800" dirty="0" err="1"/>
              <a:t>Balakovo</a:t>
            </a:r>
            <a:r>
              <a:rPr lang="en-US" sz="2800" dirty="0"/>
              <a:t> NPP</a:t>
            </a:r>
            <a:r>
              <a:rPr lang="ru-RU" sz="2800" dirty="0"/>
              <a:t> </a:t>
            </a:r>
            <a:r>
              <a:rPr lang="en-US" sz="2800" dirty="0"/>
              <a:t>power unit No. 4</a:t>
            </a:r>
            <a:r>
              <a:rPr lang="ru-RU" sz="2800" dirty="0"/>
              <a:t> </a:t>
            </a:r>
            <a:r>
              <a:rPr lang="en-US" sz="2800" dirty="0"/>
              <a:t>has successfully passed safety evaluation, It was a pilot project with modern safety analysis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242"/>
            <a:ext cx="3330203" cy="495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804"/>
            <a:ext cx="12192000" cy="27584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Safety analysis 2</a:t>
            </a:r>
            <a:r>
              <a:rPr lang="ru-RU" dirty="0" smtClean="0"/>
              <a:t>. </a:t>
            </a:r>
            <a:r>
              <a:rPr lang="en-US" dirty="0" smtClean="0"/>
              <a:t>Prospects</a:t>
            </a:r>
            <a:endParaRPr lang="ru-RU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35670" y="5587560"/>
            <a:ext cx="11708091" cy="7822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Safety analysis on NPP with simultaneous accidents on several power units is being researched. </a:t>
            </a:r>
            <a:r>
              <a:rPr lang="ru-RU" dirty="0" smtClean="0"/>
              <a:t> </a:t>
            </a:r>
            <a:r>
              <a:rPr lang="en-US" dirty="0" smtClean="0"/>
              <a:t>Contemporary stage is methodology elaboration.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35670" y="4147794"/>
            <a:ext cx="1141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License conditions</a:t>
            </a:r>
            <a:endParaRPr lang="ru-RU" sz="28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590854" y="4671014"/>
            <a:ext cx="2366127" cy="626850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0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87"/>
            <a:ext cx="11503742" cy="1325563"/>
          </a:xfrm>
        </p:spPr>
        <p:txBody>
          <a:bodyPr/>
          <a:lstStyle/>
          <a:p>
            <a:r>
              <a:rPr lang="en-US" dirty="0" smtClean="0"/>
              <a:t>Emergency response documentation. Prospects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058"/>
            <a:ext cx="8025800" cy="3232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0196" y="1541979"/>
            <a:ext cx="39718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Safety </a:t>
            </a:r>
            <a:r>
              <a:rPr lang="en-US" sz="2800" b="1" dirty="0" smtClean="0"/>
              <a:t>analysis is</a:t>
            </a:r>
            <a:endParaRPr lang="ru-RU" sz="2800" b="1" dirty="0"/>
          </a:p>
          <a:p>
            <a:pPr algn="ctr"/>
            <a:r>
              <a:rPr lang="en-US" sz="2800" b="1" dirty="0" smtClean="0"/>
              <a:t>the key for elaboration emergency response documentation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85161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Digital emergency response documentation </a:t>
            </a:r>
            <a:r>
              <a:rPr lang="ru-RU" sz="2400" dirty="0" smtClean="0"/>
              <a:t>– </a:t>
            </a:r>
            <a:r>
              <a:rPr lang="en-US" sz="2400" dirty="0" smtClean="0"/>
              <a:t>NRC</a:t>
            </a:r>
            <a:r>
              <a:rPr lang="ru-RU" sz="2400" dirty="0" smtClean="0"/>
              <a:t> «</a:t>
            </a:r>
            <a:r>
              <a:rPr lang="en-US" sz="2400" dirty="0" err="1" smtClean="0"/>
              <a:t>Kurchatov</a:t>
            </a:r>
            <a:r>
              <a:rPr lang="en-US" sz="2400" dirty="0" smtClean="0"/>
              <a:t> institute</a:t>
            </a:r>
            <a:r>
              <a:rPr lang="ru-RU" sz="2400" dirty="0" smtClean="0"/>
              <a:t>» </a:t>
            </a:r>
            <a:r>
              <a:rPr lang="en-US" sz="2400" dirty="0" smtClean="0"/>
              <a:t>carries out calculations</a:t>
            </a:r>
            <a:r>
              <a:rPr lang="en-US" sz="2400" dirty="0"/>
              <a:t> </a:t>
            </a:r>
            <a:r>
              <a:rPr lang="en-US" sz="2400" dirty="0" smtClean="0"/>
              <a:t>for </a:t>
            </a:r>
            <a:r>
              <a:rPr lang="en-US" sz="2400" dirty="0"/>
              <a:t>accident management </a:t>
            </a:r>
            <a:r>
              <a:rPr lang="en-US" sz="2400" dirty="0" smtClean="0"/>
              <a:t>manual</a:t>
            </a:r>
            <a:r>
              <a:rPr lang="en-US" sz="2400" dirty="0"/>
              <a:t>s</a:t>
            </a:r>
            <a:r>
              <a:rPr lang="ru-RU" sz="2400" dirty="0" smtClean="0"/>
              <a:t> </a:t>
            </a:r>
            <a:r>
              <a:rPr lang="en-US" sz="2400" dirty="0" smtClean="0"/>
              <a:t>and</a:t>
            </a:r>
            <a:r>
              <a:rPr lang="ru-RU" sz="2400" dirty="0" smtClean="0"/>
              <a:t> </a:t>
            </a:r>
            <a:r>
              <a:rPr lang="en-US" sz="2400" dirty="0" smtClean="0"/>
              <a:t>emergency response instructions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</a:p>
          <a:p>
            <a:pPr algn="just"/>
            <a:r>
              <a:rPr lang="en-US" sz="2400" dirty="0" smtClean="0"/>
              <a:t>NRC </a:t>
            </a:r>
            <a:r>
              <a:rPr lang="ru-RU" sz="2400" dirty="0" smtClean="0"/>
              <a:t>«</a:t>
            </a:r>
            <a:r>
              <a:rPr lang="en-US" sz="2400" dirty="0" err="1" smtClean="0"/>
              <a:t>Kurhcatov</a:t>
            </a:r>
            <a:r>
              <a:rPr lang="en-US" sz="2400" dirty="0" smtClean="0"/>
              <a:t> institu</a:t>
            </a:r>
            <a:r>
              <a:rPr lang="en-US" sz="2400" dirty="0"/>
              <a:t>t</a:t>
            </a:r>
            <a:r>
              <a:rPr lang="en-US" sz="2400" dirty="0" smtClean="0"/>
              <a:t>e</a:t>
            </a:r>
            <a:r>
              <a:rPr lang="ru-RU" sz="2400" dirty="0" smtClean="0"/>
              <a:t>»</a:t>
            </a:r>
            <a:r>
              <a:rPr lang="en-US" sz="2400" dirty="0" smtClean="0"/>
              <a:t> is the participant of emerge help group.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task of digitalization and information support for the operator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680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0" y="10877"/>
            <a:ext cx="11868346" cy="1652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Emergency control and measuring instrumentation. Prospects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754429" y="1732987"/>
            <a:ext cx="7633149" cy="39788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buFont typeface="Arial" panose="020B0604020202020204" pitchFamily="34" charset="0"/>
              <a:buAutoNum type="arabicParenR"/>
            </a:pPr>
            <a:r>
              <a:rPr lang="en-US" dirty="0" smtClean="0"/>
              <a:t>License conditions requires equipping WWER power units</a:t>
            </a:r>
            <a:r>
              <a:rPr lang="ru-RU" dirty="0" smtClean="0"/>
              <a:t> </a:t>
            </a:r>
            <a:r>
              <a:rPr lang="en-US" dirty="0" smtClean="0"/>
              <a:t>with emergency control and measuring instrumentation </a:t>
            </a:r>
          </a:p>
          <a:p>
            <a:pPr marL="268288" indent="-268288">
              <a:buFont typeface="Arial" panose="020B0604020202020204" pitchFamily="34" charset="0"/>
              <a:buAutoNum type="arabicParenR"/>
            </a:pPr>
            <a:r>
              <a:rPr lang="en-US" dirty="0" smtClean="0"/>
              <a:t> Design documents was elaborated</a:t>
            </a:r>
            <a:endParaRPr lang="ru-RU" dirty="0" smtClean="0"/>
          </a:p>
          <a:p>
            <a:pPr marL="268288" indent="-268288">
              <a:buFont typeface="Arial" panose="020B0604020202020204" pitchFamily="34" charset="0"/>
              <a:buAutoNum type="arabicParenR"/>
            </a:pPr>
            <a:r>
              <a:rPr lang="ru-RU" dirty="0" smtClean="0"/>
              <a:t> </a:t>
            </a:r>
            <a:r>
              <a:rPr lang="en-US" dirty="0" smtClean="0"/>
              <a:t>List of control parameters was determined</a:t>
            </a:r>
            <a:endParaRPr lang="ru-RU" dirty="0" smtClean="0"/>
          </a:p>
          <a:p>
            <a:pPr marL="361950" indent="-361950">
              <a:buFont typeface="Arial" panose="020B0604020202020204" pitchFamily="34" charset="0"/>
              <a:buAutoNum type="arabicParenR"/>
            </a:pPr>
            <a:r>
              <a:rPr lang="en-US" dirty="0" smtClean="0"/>
              <a:t>Requirements </a:t>
            </a:r>
            <a:r>
              <a:rPr lang="en-US" dirty="0"/>
              <a:t>for external influencing factors </a:t>
            </a:r>
            <a:r>
              <a:rPr lang="en-US" dirty="0" smtClean="0"/>
              <a:t>was </a:t>
            </a:r>
            <a:r>
              <a:rPr lang="en-US" dirty="0"/>
              <a:t>determined</a:t>
            </a:r>
            <a:r>
              <a:rPr lang="ru-RU" dirty="0" smtClean="0"/>
              <a:t> </a:t>
            </a:r>
            <a:endParaRPr lang="en-US" dirty="0" smtClean="0"/>
          </a:p>
          <a:p>
            <a:pPr marL="268288" indent="-268288">
              <a:buFont typeface="Arial" panose="020B0604020202020204" pitchFamily="34" charset="0"/>
              <a:buAutoNum type="arabicParenR"/>
            </a:pPr>
            <a:r>
              <a:rPr lang="en-US" dirty="0"/>
              <a:t> </a:t>
            </a:r>
            <a:r>
              <a:rPr lang="en-US" dirty="0" smtClean="0"/>
              <a:t>Equipment was partially </a:t>
            </a:r>
            <a:r>
              <a:rPr lang="en-US" dirty="0"/>
              <a:t>implemented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40811" y="1443200"/>
            <a:ext cx="2292698" cy="2166690"/>
          </a:xfrm>
          <a:prstGeom prst="ellipse">
            <a:avLst/>
          </a:prstGeom>
          <a:gradFill flip="none" rotWithShape="1">
            <a:gsLst>
              <a:gs pos="33000">
                <a:schemeClr val="accent5"/>
              </a:gs>
              <a:gs pos="63000">
                <a:schemeClr val="accent6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Global experience</a:t>
            </a:r>
            <a:endParaRPr lang="ru-RU" sz="24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1279695" y="3650009"/>
            <a:ext cx="623873" cy="682337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511" y="4372465"/>
            <a:ext cx="615062" cy="311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79629" y="4372465"/>
            <a:ext cx="615062" cy="311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23841" y="4372465"/>
            <a:ext cx="615062" cy="311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3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endCxn id="8" idx="2"/>
          </p:cNvCxnSpPr>
          <p:nvPr/>
        </p:nvCxnSpPr>
        <p:spPr>
          <a:xfrm flipH="1" flipV="1">
            <a:off x="628042" y="4684402"/>
            <a:ext cx="959118" cy="517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9" idx="2"/>
          </p:cNvCxnSpPr>
          <p:nvPr/>
        </p:nvCxnSpPr>
        <p:spPr>
          <a:xfrm flipV="1">
            <a:off x="1587160" y="4684402"/>
            <a:ext cx="0" cy="517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0" idx="2"/>
          </p:cNvCxnSpPr>
          <p:nvPr/>
        </p:nvCxnSpPr>
        <p:spPr>
          <a:xfrm flipV="1">
            <a:off x="1591631" y="4684402"/>
            <a:ext cx="939741" cy="517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72268" y="5206210"/>
            <a:ext cx="2672596" cy="61618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 decisions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325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0" y="0"/>
            <a:ext cx="8448136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49046" y="1260001"/>
            <a:ext cx="8203324" cy="492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Char char="-"/>
            </a:pPr>
            <a:r>
              <a:rPr lang="ru-RU" altLang="ru-RU" dirty="0" err="1"/>
              <a:t>Currently</a:t>
            </a:r>
            <a:r>
              <a:rPr lang="ru-RU" altLang="ru-RU" dirty="0"/>
              <a:t>, 12 </a:t>
            </a:r>
            <a:r>
              <a:rPr lang="ru-RU" altLang="ru-RU" dirty="0" err="1"/>
              <a:t>extended</a:t>
            </a:r>
            <a:r>
              <a:rPr lang="ru-RU" altLang="ru-RU" dirty="0"/>
              <a:t> </a:t>
            </a:r>
            <a:r>
              <a:rPr lang="ru-RU" altLang="ru-RU" dirty="0" err="1"/>
              <a:t>power</a:t>
            </a:r>
            <a:r>
              <a:rPr lang="ru-RU" altLang="ru-RU" dirty="0"/>
              <a:t> </a:t>
            </a:r>
            <a:r>
              <a:rPr lang="ru-RU" altLang="ru-RU" dirty="0" err="1"/>
              <a:t>units</a:t>
            </a:r>
            <a:r>
              <a:rPr lang="ru-RU" altLang="ru-RU" dirty="0"/>
              <a:t> </a:t>
            </a:r>
            <a:r>
              <a:rPr lang="ru-RU" altLang="ru-RU" dirty="0" err="1"/>
              <a:t>with</a:t>
            </a:r>
            <a:r>
              <a:rPr lang="ru-RU" altLang="ru-RU" dirty="0"/>
              <a:t> </a:t>
            </a:r>
            <a:r>
              <a:rPr lang="en-US" altLang="ru-RU" dirty="0" smtClean="0"/>
              <a:t>WW</a:t>
            </a:r>
            <a:r>
              <a:rPr lang="ru-RU" altLang="ru-RU" dirty="0" smtClean="0"/>
              <a:t>ER </a:t>
            </a:r>
            <a:r>
              <a:rPr lang="ru-RU" altLang="ru-RU" dirty="0" err="1"/>
              <a:t>reactors</a:t>
            </a:r>
            <a:r>
              <a:rPr lang="ru-RU" altLang="ru-RU" dirty="0"/>
              <a:t> </a:t>
            </a:r>
            <a:r>
              <a:rPr lang="ru-RU" altLang="ru-RU" dirty="0" err="1"/>
              <a:t>are</a:t>
            </a:r>
            <a:r>
              <a:rPr lang="ru-RU" altLang="ru-RU" dirty="0"/>
              <a:t> </a:t>
            </a:r>
            <a:r>
              <a:rPr lang="ru-RU" altLang="ru-RU" dirty="0" err="1"/>
              <a:t>in</a:t>
            </a:r>
            <a:r>
              <a:rPr lang="ru-RU" altLang="ru-RU" dirty="0"/>
              <a:t> </a:t>
            </a:r>
            <a:r>
              <a:rPr lang="ru-RU" altLang="ru-RU" dirty="0" err="1"/>
              <a:t>operation</a:t>
            </a:r>
            <a:r>
              <a:rPr lang="en-US" altLang="ru-RU" dirty="0"/>
              <a:t> in Russia</a:t>
            </a:r>
          </a:p>
          <a:p>
            <a:pPr algn="just">
              <a:buFontTx/>
              <a:buChar char="-"/>
            </a:pPr>
            <a:endParaRPr lang="ru-RU" dirty="0" smtClean="0"/>
          </a:p>
          <a:p>
            <a:pPr algn="just">
              <a:buFontTx/>
              <a:buChar char="-"/>
            </a:pPr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are programs to study the possibility of re-extending </a:t>
            </a:r>
            <a:r>
              <a:rPr lang="en-US" dirty="0" smtClean="0"/>
              <a:t>the </a:t>
            </a:r>
            <a:r>
              <a:rPr lang="en-US" dirty="0"/>
              <a:t>power units </a:t>
            </a:r>
            <a:r>
              <a:rPr lang="en-US" dirty="0" smtClean="0"/>
              <a:t>operation. </a:t>
            </a:r>
            <a:r>
              <a:rPr lang="en-US" dirty="0"/>
              <a:t>Feasibility studies are currently </a:t>
            </a:r>
            <a:r>
              <a:rPr lang="en-US" dirty="0" smtClean="0"/>
              <a:t>underway</a:t>
            </a:r>
          </a:p>
          <a:p>
            <a:pPr algn="just">
              <a:buFontTx/>
              <a:buChar char="-"/>
            </a:pPr>
            <a:endParaRPr lang="ru-RU" dirty="0" smtClean="0"/>
          </a:p>
          <a:p>
            <a:pPr algn="just">
              <a:buFontTx/>
              <a:buChar char="-"/>
            </a:pPr>
            <a:r>
              <a:rPr lang="en-US" dirty="0"/>
              <a:t>Power unit No. 4 of </a:t>
            </a:r>
            <a:r>
              <a:rPr lang="en-US" dirty="0" err="1" smtClean="0"/>
              <a:t>Balakovo</a:t>
            </a:r>
            <a:r>
              <a:rPr lang="en-US" dirty="0" smtClean="0"/>
              <a:t> </a:t>
            </a:r>
            <a:r>
              <a:rPr lang="en-US" dirty="0"/>
              <a:t>NPP has successfully passed the safety </a:t>
            </a:r>
            <a:r>
              <a:rPr lang="en-US" dirty="0" smtClean="0"/>
              <a:t>evaluation in regulatory body. License for extended operation for </a:t>
            </a:r>
            <a:r>
              <a:rPr lang="en-US" dirty="0"/>
              <a:t>28 years beyond design </a:t>
            </a:r>
            <a:r>
              <a:rPr lang="en-US" dirty="0" smtClean="0"/>
              <a:t>received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94" y="1827516"/>
            <a:ext cx="3019443" cy="4088981"/>
          </a:xfrm>
          <a:prstGeom prst="rect">
            <a:avLst/>
          </a:prstGeom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49045" y="299238"/>
            <a:ext cx="12192000" cy="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349045" y="299238"/>
            <a:ext cx="12192000" cy="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49045" y="299238"/>
            <a:ext cx="12192000" cy="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49045" y="299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800" b="0" i="1" u="none" strike="noStrike" cap="none" normalizeH="0" baseline="0" smtClean="0">
                <a:ln>
                  <a:noFill/>
                </a:ln>
                <a:solidFill>
                  <a:srgbClr val="5F6368"/>
                </a:solidFill>
                <a:effectLst/>
                <a:latin typeface="Roboto"/>
              </a:rPr>
              <a:t/>
            </a:r>
            <a:br>
              <a:rPr kumimoji="0" lang="ru-RU" altLang="ru-RU" sz="800" b="0" i="1" u="none" strike="noStrike" cap="none" normalizeH="0" baseline="0" smtClean="0">
                <a:ln>
                  <a:noFill/>
                </a:ln>
                <a:solidFill>
                  <a:srgbClr val="5F6368"/>
                </a:solidFill>
                <a:effectLst/>
                <a:latin typeface="Roboto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0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0" y="4406"/>
            <a:ext cx="8448136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Acknowledgment</a:t>
            </a:r>
            <a:endParaRPr lang="ru-RU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252655" y="1125941"/>
            <a:ext cx="11798318" cy="5131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Balakovo</a:t>
            </a:r>
            <a:r>
              <a:rPr lang="en-US" dirty="0" smtClean="0"/>
              <a:t> </a:t>
            </a:r>
            <a:r>
              <a:rPr lang="en-US" dirty="0"/>
              <a:t>N</a:t>
            </a:r>
            <a:r>
              <a:rPr lang="en-US" dirty="0" smtClean="0"/>
              <a:t>uclear Power </a:t>
            </a:r>
            <a:r>
              <a:rPr lang="en-US" dirty="0"/>
              <a:t>P</a:t>
            </a:r>
            <a:r>
              <a:rPr lang="en-US" dirty="0" smtClean="0"/>
              <a:t>lant</a:t>
            </a:r>
          </a:p>
          <a:p>
            <a:r>
              <a:rPr lang="en-US" dirty="0" smtClean="0"/>
              <a:t>JSC OKB “</a:t>
            </a:r>
            <a:r>
              <a:rPr lang="en-US" dirty="0" err="1" smtClean="0"/>
              <a:t>Gidropress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JSC “</a:t>
            </a:r>
            <a:r>
              <a:rPr lang="en-US" dirty="0" err="1" smtClean="0"/>
              <a:t>Atomenergoproekt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NRC “</a:t>
            </a:r>
            <a:r>
              <a:rPr lang="en-US" dirty="0" err="1" smtClean="0"/>
              <a:t>Kurchatov</a:t>
            </a:r>
            <a:r>
              <a:rPr lang="en-US" dirty="0" smtClean="0"/>
              <a:t> institute</a:t>
            </a:r>
          </a:p>
          <a:p>
            <a:pPr marL="0" indent="266700">
              <a:buNone/>
            </a:pPr>
            <a:r>
              <a:rPr lang="en-US" dirty="0" err="1" smtClean="0"/>
              <a:t>Kurakin</a:t>
            </a:r>
            <a:r>
              <a:rPr lang="en-US" dirty="0" smtClean="0"/>
              <a:t> </a:t>
            </a:r>
            <a:r>
              <a:rPr lang="en-US" dirty="0" err="1"/>
              <a:t>K.Yu</a:t>
            </a:r>
            <a:r>
              <a:rPr lang="en-US" dirty="0"/>
              <a:t>. </a:t>
            </a:r>
            <a:endParaRPr lang="ru-RU" dirty="0" smtClean="0"/>
          </a:p>
          <a:p>
            <a:pPr marL="0" indent="266700">
              <a:buNone/>
            </a:pPr>
            <a:r>
              <a:rPr lang="en-US" dirty="0" err="1" smtClean="0"/>
              <a:t>Kotsarev</a:t>
            </a:r>
            <a:r>
              <a:rPr lang="en-US" dirty="0" smtClean="0"/>
              <a:t> </a:t>
            </a:r>
            <a:r>
              <a:rPr lang="en-US" dirty="0"/>
              <a:t>A.V. </a:t>
            </a:r>
            <a:endParaRPr lang="ru-RU" dirty="0" smtClean="0"/>
          </a:p>
          <a:p>
            <a:pPr marL="0" indent="266700">
              <a:buNone/>
            </a:pPr>
            <a:r>
              <a:rPr lang="en-US" dirty="0" err="1" smtClean="0"/>
              <a:t>Pinegin</a:t>
            </a:r>
            <a:r>
              <a:rPr lang="en-US" dirty="0" smtClean="0"/>
              <a:t> </a:t>
            </a:r>
            <a:r>
              <a:rPr lang="en-US" dirty="0"/>
              <a:t>A.A. </a:t>
            </a:r>
            <a:endParaRPr lang="ru-RU" dirty="0" smtClean="0"/>
          </a:p>
          <a:p>
            <a:pPr marL="0" indent="266700">
              <a:buNone/>
            </a:pPr>
            <a:r>
              <a:rPr lang="en-US" dirty="0" err="1" smtClean="0"/>
              <a:t>Zverkov</a:t>
            </a:r>
            <a:r>
              <a:rPr lang="en-US" dirty="0" smtClean="0"/>
              <a:t> </a:t>
            </a:r>
            <a:r>
              <a:rPr lang="en-US" dirty="0" err="1"/>
              <a:t>Yu.A</a:t>
            </a:r>
            <a:r>
              <a:rPr lang="en-US" dirty="0"/>
              <a:t>. </a:t>
            </a:r>
            <a:endParaRPr lang="ru-RU" dirty="0" smtClean="0"/>
          </a:p>
          <a:p>
            <a:pPr marL="0" indent="266700">
              <a:buNone/>
            </a:pPr>
            <a:r>
              <a:rPr lang="en-US" dirty="0" err="1" smtClean="0"/>
              <a:t>Kalinushkin</a:t>
            </a:r>
            <a:r>
              <a:rPr lang="en-US" dirty="0" smtClean="0"/>
              <a:t> </a:t>
            </a:r>
            <a:r>
              <a:rPr lang="en-US" dirty="0"/>
              <a:t>A.E. </a:t>
            </a:r>
            <a:endParaRPr lang="ru-RU" dirty="0" smtClean="0"/>
          </a:p>
          <a:p>
            <a:pPr marL="0" indent="266700">
              <a:buNone/>
            </a:pPr>
            <a:r>
              <a:rPr lang="en-US" dirty="0" err="1" smtClean="0"/>
              <a:t>Suslov</a:t>
            </a:r>
            <a:r>
              <a:rPr lang="en-US" dirty="0" smtClean="0"/>
              <a:t> </a:t>
            </a:r>
            <a:r>
              <a:rPr lang="en-US" dirty="0"/>
              <a:t>A.I. </a:t>
            </a:r>
            <a:endParaRPr lang="ru-RU" dirty="0" smtClean="0"/>
          </a:p>
          <a:p>
            <a:pPr marL="0" indent="266700">
              <a:buNone/>
            </a:pPr>
            <a:r>
              <a:rPr lang="en-US" dirty="0" err="1" smtClean="0"/>
              <a:t>Pakhalkov</a:t>
            </a:r>
            <a:r>
              <a:rPr lang="en-US" dirty="0" smtClean="0"/>
              <a:t> </a:t>
            </a:r>
            <a:r>
              <a:rPr lang="en-US" dirty="0"/>
              <a:t>S.V</a:t>
            </a:r>
            <a:r>
              <a:rPr lang="en-US" dirty="0" smtClean="0"/>
              <a:t>.</a:t>
            </a:r>
          </a:p>
          <a:p>
            <a:pPr marL="0" indent="266700">
              <a:buNone/>
            </a:pPr>
            <a:r>
              <a:rPr lang="en-US" dirty="0" err="1" smtClean="0"/>
              <a:t>Vukolova</a:t>
            </a:r>
            <a:r>
              <a:rPr lang="en-US" dirty="0" smtClean="0"/>
              <a:t> A.-N. V.</a:t>
            </a:r>
          </a:p>
          <a:p>
            <a:pPr marL="0" indent="266700">
              <a:buNone/>
            </a:pPr>
            <a:r>
              <a:rPr lang="en-US" dirty="0" err="1" smtClean="0"/>
              <a:t>Shmelkov</a:t>
            </a:r>
            <a:r>
              <a:rPr lang="en-US" dirty="0" smtClean="0"/>
              <a:t> Yu. B.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30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197" y="726510"/>
            <a:ext cx="10721042" cy="5210827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en-US" altLang="ru-RU" sz="11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br>
              <a:rPr lang="en-US" altLang="ru-RU" sz="11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11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ru-RU" altLang="ru-RU" sz="11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altLang="ru-RU" sz="115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attention!</a:t>
            </a:r>
            <a:endParaRPr lang="ru-RU" altLang="ru-RU" sz="115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0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5CB1E9-D6C4-3BED-855E-022C3975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Contents </a:t>
            </a:r>
            <a:r>
              <a:rPr lang="en-US" dirty="0"/>
              <a:t>&amp; Task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01BF0E-F915-D256-05FE-00B8D04CF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" y="1825625"/>
            <a:ext cx="11253424" cy="4351338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dirty="0" smtClean="0"/>
              <a:t>Base </a:t>
            </a:r>
            <a:r>
              <a:rPr lang="en-US" dirty="0"/>
              <a:t>of extended </a:t>
            </a:r>
            <a:r>
              <a:rPr lang="en-US" dirty="0" smtClean="0"/>
              <a:t>operation in Russia</a:t>
            </a:r>
            <a:endParaRPr lang="ru-RU" dirty="0"/>
          </a:p>
          <a:p>
            <a:pPr marL="457200" indent="-457200">
              <a:buFontTx/>
              <a:buChar char="-"/>
            </a:pPr>
            <a:r>
              <a:rPr lang="en-US" dirty="0"/>
              <a:t>Scientific Tutor </a:t>
            </a:r>
            <a:r>
              <a:rPr lang="en-US" dirty="0" smtClean="0"/>
              <a:t>tasks</a:t>
            </a:r>
            <a:endParaRPr lang="ru-RU" dirty="0" smtClean="0"/>
          </a:p>
          <a:p>
            <a:pPr marL="457200" indent="-457200">
              <a:buFontTx/>
              <a:buChar char="-"/>
            </a:pPr>
            <a:r>
              <a:rPr lang="en-US" dirty="0"/>
              <a:t>Contemporary state </a:t>
            </a:r>
            <a:r>
              <a:rPr lang="en-US" dirty="0" smtClean="0"/>
              <a:t>of</a:t>
            </a:r>
            <a:r>
              <a:rPr lang="ru-RU" dirty="0" smtClean="0"/>
              <a:t> </a:t>
            </a:r>
            <a:r>
              <a:rPr lang="en-US" dirty="0" smtClean="0"/>
              <a:t>issues </a:t>
            </a:r>
            <a:r>
              <a:rPr lang="en-US" dirty="0"/>
              <a:t>resolving</a:t>
            </a:r>
            <a:endParaRPr lang="ru-RU" dirty="0"/>
          </a:p>
          <a:p>
            <a:pPr marL="457200" indent="-457200">
              <a:buFontTx/>
              <a:buChar char="-"/>
            </a:pPr>
            <a:r>
              <a:rPr lang="en-US" dirty="0" smtClean="0"/>
              <a:t>Short </a:t>
            </a:r>
            <a:r>
              <a:rPr lang="en-US" dirty="0"/>
              <a:t>overview of</a:t>
            </a:r>
            <a:r>
              <a:rPr lang="ru-RU" dirty="0"/>
              <a:t> </a:t>
            </a:r>
            <a:r>
              <a:rPr lang="en-US" dirty="0"/>
              <a:t>NRC “</a:t>
            </a:r>
            <a:r>
              <a:rPr lang="en-US" dirty="0" err="1"/>
              <a:t>Kurchatov</a:t>
            </a:r>
            <a:r>
              <a:rPr lang="en-US" dirty="0"/>
              <a:t> institute” research directions in resolving NPPs power units procedure for extending operation</a:t>
            </a:r>
          </a:p>
          <a:p>
            <a:pPr marL="0" indent="0">
              <a:buNone/>
            </a:pPr>
            <a:endParaRPr lang="ru-RU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435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Background of extended </a:t>
            </a:r>
            <a:r>
              <a:rPr lang="en-US" dirty="0" smtClean="0"/>
              <a:t>operation in Russia</a:t>
            </a:r>
            <a:endParaRPr lang="ru-RU" dirty="0"/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74320" y="1161745"/>
            <a:ext cx="11813088" cy="5201477"/>
          </a:xfrm>
        </p:spPr>
        <p:txBody>
          <a:bodyPr>
            <a:normAutofit fontScale="92500" lnSpcReduction="10000"/>
          </a:bodyPr>
          <a:lstStyle/>
          <a:p>
            <a:pPr marL="179388" indent="-179388" algn="just">
              <a:buNone/>
            </a:pPr>
            <a:r>
              <a:rPr lang="ru-RU" dirty="0" smtClean="0"/>
              <a:t>- </a:t>
            </a:r>
            <a:r>
              <a:rPr lang="en-US" dirty="0" smtClean="0"/>
              <a:t>There are </a:t>
            </a:r>
            <a:r>
              <a:rPr lang="en-US" dirty="0"/>
              <a:t>11 </a:t>
            </a:r>
            <a:r>
              <a:rPr lang="en-US" dirty="0" smtClean="0"/>
              <a:t>NPP</a:t>
            </a:r>
            <a:r>
              <a:rPr lang="en-US" dirty="0"/>
              <a:t>s</a:t>
            </a:r>
            <a:r>
              <a:rPr lang="en-US" dirty="0" smtClean="0"/>
              <a:t> operating NPP in Russia (38 power units, 22 WWER). It is hard task to maintain their operation</a:t>
            </a:r>
            <a:r>
              <a:rPr lang="ru-RU" dirty="0" smtClean="0"/>
              <a:t> </a:t>
            </a:r>
          </a:p>
          <a:p>
            <a:pPr algn="just">
              <a:buFontTx/>
              <a:buChar char="-"/>
            </a:pPr>
            <a:r>
              <a:rPr lang="en-US" dirty="0" smtClean="0"/>
              <a:t>Nuclear energy takes about 20 % from total electric energy releasing in Russia</a:t>
            </a:r>
          </a:p>
          <a:p>
            <a:pPr algn="just">
              <a:buFontTx/>
              <a:buChar char="-"/>
            </a:pPr>
            <a:r>
              <a:rPr lang="en-US" dirty="0" smtClean="0"/>
              <a:t>Annual energy consumption is increased</a:t>
            </a:r>
            <a:endParaRPr lang="ru-RU" dirty="0" smtClean="0"/>
          </a:p>
          <a:p>
            <a:pPr marL="179388" indent="-179388" algn="just">
              <a:buFontTx/>
              <a:buChar char="-"/>
            </a:pPr>
            <a:r>
              <a:rPr lang="en-US" dirty="0" smtClean="0"/>
              <a:t>Contemporary strategy for Nuclear Energy in Russia is increasing the</a:t>
            </a:r>
            <a:r>
              <a:rPr lang="ru-RU" dirty="0" smtClean="0"/>
              <a:t> </a:t>
            </a:r>
            <a:r>
              <a:rPr lang="en-US" dirty="0" smtClean="0"/>
              <a:t>part of Nuclear energy by 25% till 2045 – New power units are constructed. Period </a:t>
            </a:r>
            <a:r>
              <a:rPr lang="en-US" dirty="0"/>
              <a:t>of </a:t>
            </a:r>
            <a:r>
              <a:rPr lang="en-US" dirty="0" smtClean="0"/>
              <a:t>operation of power units which have already been constructed extends to ensure energy release increasing and saving contemporary percentage of NPPs energy in Russia  </a:t>
            </a:r>
          </a:p>
          <a:p>
            <a:pPr marL="179388" indent="-179388" algn="just">
              <a:buFontTx/>
              <a:buChar char="-"/>
            </a:pPr>
            <a:r>
              <a:rPr lang="en-US" dirty="0"/>
              <a:t>In accordance </a:t>
            </a:r>
            <a:r>
              <a:rPr lang="en-US" dirty="0" smtClean="0"/>
              <a:t>with </a:t>
            </a:r>
            <a:r>
              <a:rPr lang="en-US" dirty="0"/>
              <a:t>P</a:t>
            </a:r>
            <a:r>
              <a:rPr lang="en-US" dirty="0" smtClean="0"/>
              <a:t>resident’s Decree </a:t>
            </a:r>
            <a:r>
              <a:rPr lang="en-US" dirty="0"/>
              <a:t>No. </a:t>
            </a:r>
            <a:r>
              <a:rPr lang="ru-RU" dirty="0" smtClean="0"/>
              <a:t>270</a:t>
            </a:r>
            <a:r>
              <a:rPr lang="en-US" dirty="0" smtClean="0"/>
              <a:t> which was issued in </a:t>
            </a:r>
            <a:r>
              <a:rPr lang="en-US" dirty="0"/>
              <a:t>A</a:t>
            </a:r>
            <a:r>
              <a:rPr lang="en-US" dirty="0" smtClean="0"/>
              <a:t>pril </a:t>
            </a:r>
            <a:r>
              <a:rPr lang="en-US" dirty="0"/>
              <a:t>16, </a:t>
            </a:r>
            <a:r>
              <a:rPr lang="en-US" dirty="0" smtClean="0"/>
              <a:t>2020</a:t>
            </a:r>
            <a:r>
              <a:rPr lang="ru-RU" dirty="0" smtClean="0"/>
              <a:t>,</a:t>
            </a:r>
            <a:r>
              <a:rPr lang="en-US" dirty="0" smtClean="0"/>
              <a:t> the </a:t>
            </a:r>
            <a:r>
              <a:rPr lang="en-US" dirty="0"/>
              <a:t>comprehensive program “Development of equipment, technologies and scientific research in the </a:t>
            </a:r>
            <a:r>
              <a:rPr lang="en-US" dirty="0" smtClean="0"/>
              <a:t>area </a:t>
            </a:r>
            <a:r>
              <a:rPr lang="en-US" dirty="0"/>
              <a:t>of the </a:t>
            </a:r>
            <a:r>
              <a:rPr lang="en-US" dirty="0" smtClean="0"/>
              <a:t>atomic energy usage </a:t>
            </a:r>
            <a:r>
              <a:rPr lang="en-US" dirty="0"/>
              <a:t>in the Russian Federation until 2024” was </a:t>
            </a:r>
            <a:r>
              <a:rPr lang="en-US" dirty="0" smtClean="0"/>
              <a:t>developed. </a:t>
            </a:r>
            <a:r>
              <a:rPr lang="en-US" dirty="0"/>
              <a:t>Decree of the </a:t>
            </a:r>
            <a:r>
              <a:rPr lang="en-US" dirty="0" smtClean="0"/>
              <a:t>President No. 202 which was issued in </a:t>
            </a:r>
            <a:r>
              <a:rPr lang="en-US" dirty="0"/>
              <a:t>April 14, </a:t>
            </a:r>
            <a:r>
              <a:rPr lang="en-US" dirty="0" smtClean="0"/>
              <a:t>2022 this </a:t>
            </a:r>
            <a:r>
              <a:rPr lang="en-US" dirty="0"/>
              <a:t>program was extended until 2030. National Research Center "</a:t>
            </a:r>
            <a:r>
              <a:rPr lang="en-US" dirty="0" err="1"/>
              <a:t>Kurchatov</a:t>
            </a:r>
            <a:r>
              <a:rPr lang="en-US" dirty="0"/>
              <a:t> Institute" is the </a:t>
            </a:r>
            <a:r>
              <a:rPr lang="en-US" dirty="0" smtClean="0"/>
              <a:t>scientific tutor </a:t>
            </a:r>
            <a:r>
              <a:rPr lang="en-US" dirty="0"/>
              <a:t>organization of the comprehensive program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7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985"/>
            <a:ext cx="10515600" cy="1325563"/>
          </a:xfrm>
        </p:spPr>
        <p:txBody>
          <a:bodyPr/>
          <a:lstStyle/>
          <a:p>
            <a:r>
              <a:rPr lang="en-US" dirty="0" smtClean="0"/>
              <a:t>Legal basis of extended operation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7013" y="1100143"/>
            <a:ext cx="1356406" cy="206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17" y="1025080"/>
            <a:ext cx="1367984" cy="2065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71" y="1025080"/>
            <a:ext cx="1380771" cy="2065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450" y="1109335"/>
            <a:ext cx="1470656" cy="206565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5021239" y="1841275"/>
            <a:ext cx="1021080" cy="80772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74502" y="2648219"/>
            <a:ext cx="47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…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68224" y="2686656"/>
            <a:ext cx="47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…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926" y="3166846"/>
            <a:ext cx="1130273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Rules and regulations</a:t>
            </a:r>
            <a:endParaRPr lang="ru-RU" sz="2000" dirty="0" smtClean="0"/>
          </a:p>
          <a:p>
            <a:pPr algn="just"/>
            <a:r>
              <a:rPr lang="en-US" sz="2000" dirty="0" smtClean="0"/>
              <a:t>“Federal standards and rules </a:t>
            </a:r>
            <a:r>
              <a:rPr lang="ru-RU" sz="2000" dirty="0" smtClean="0"/>
              <a:t>-001-15 (</a:t>
            </a:r>
            <a:r>
              <a:rPr lang="en-US" sz="2000" dirty="0" smtClean="0"/>
              <a:t>General provisions Ensuring the safety of NPP)” par.</a:t>
            </a:r>
          </a:p>
          <a:p>
            <a:pPr algn="just"/>
            <a:r>
              <a:rPr lang="ru-RU" sz="2000" dirty="0" smtClean="0"/>
              <a:t>4.1.17 –</a:t>
            </a:r>
            <a:r>
              <a:rPr lang="en-US" sz="2000" dirty="0" smtClean="0"/>
              <a:t> Every </a:t>
            </a:r>
            <a:r>
              <a:rPr lang="en-US" sz="2000" dirty="0"/>
              <a:t>10 years, in accordance with the established procedure, a periodic safety assessment of the NPP unit must be carried out, taking into account changes in the characteristics of the NPP site, the aging processes of NPP </a:t>
            </a:r>
            <a:r>
              <a:rPr lang="en-US" sz="2000" dirty="0" smtClean="0"/>
              <a:t>equipment, </a:t>
            </a:r>
            <a:r>
              <a:rPr lang="en-US" sz="2000" dirty="0"/>
              <a:t>as well as changes in the requirements of regulatory </a:t>
            </a:r>
            <a:r>
              <a:rPr lang="en-US" sz="2000" dirty="0" smtClean="0"/>
              <a:t>NPPs</a:t>
            </a:r>
            <a:r>
              <a:rPr lang="ru-RU" sz="2000" dirty="0" smtClean="0"/>
              <a:t>;</a:t>
            </a:r>
            <a:r>
              <a:rPr lang="en-US" sz="2000" dirty="0" smtClean="0"/>
              <a:t> </a:t>
            </a:r>
          </a:p>
          <a:p>
            <a:pPr algn="just"/>
            <a:r>
              <a:rPr lang="en-US" sz="2000" dirty="0" smtClean="0"/>
              <a:t>par.</a:t>
            </a:r>
            <a:r>
              <a:rPr lang="ru-RU" sz="2000" dirty="0" smtClean="0"/>
              <a:t> 4.1.18 –</a:t>
            </a:r>
            <a:r>
              <a:rPr lang="en-US" sz="2000" dirty="0" smtClean="0"/>
              <a:t> </a:t>
            </a:r>
            <a:r>
              <a:rPr lang="en-US" sz="2000" dirty="0"/>
              <a:t>The operating organization may raise the issue of extending </a:t>
            </a:r>
            <a:r>
              <a:rPr lang="en-US" sz="2000" dirty="0" smtClean="0"/>
              <a:t>operation period of </a:t>
            </a:r>
            <a:r>
              <a:rPr lang="en-US" sz="2000" dirty="0"/>
              <a:t>the NPP unit beyond its </a:t>
            </a:r>
            <a:r>
              <a:rPr lang="en-US" sz="2000" dirty="0" smtClean="0"/>
              <a:t>original period </a:t>
            </a:r>
            <a:r>
              <a:rPr lang="en-US" sz="2000" dirty="0"/>
              <a:t>designated by the design</a:t>
            </a:r>
            <a:r>
              <a:rPr lang="en-US" sz="2000" dirty="0" smtClean="0"/>
              <a:t>.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algn="just"/>
            <a:r>
              <a:rPr lang="en-US" sz="2000" dirty="0" smtClean="0"/>
              <a:t>“safety guide</a:t>
            </a:r>
            <a:r>
              <a:rPr lang="ru-RU" sz="2000" dirty="0" smtClean="0"/>
              <a:t>-041-22 (</a:t>
            </a:r>
            <a:r>
              <a:rPr lang="en-US" sz="2000" dirty="0" smtClean="0"/>
              <a:t>Elaboration of periodic safety assessment</a:t>
            </a:r>
            <a:r>
              <a:rPr lang="ru-RU" sz="2000" dirty="0" smtClean="0"/>
              <a:t>)</a:t>
            </a:r>
            <a:r>
              <a:rPr lang="en-US" sz="2000" dirty="0" smtClean="0"/>
              <a:t>”</a:t>
            </a:r>
            <a:r>
              <a:rPr lang="ru-RU" sz="2000" dirty="0" smtClean="0"/>
              <a:t> …</a:t>
            </a:r>
            <a:r>
              <a:rPr lang="en-US" sz="2000" dirty="0"/>
              <a:t> the operating organization develops and coordinates with the design organizations of the reactor plant and nuclear power plants, one of which is</a:t>
            </a:r>
            <a:r>
              <a:rPr lang="ru-RU" sz="2000" dirty="0" smtClean="0"/>
              <a:t> </a:t>
            </a:r>
            <a:r>
              <a:rPr lang="en-US" sz="2000" dirty="0" smtClean="0"/>
              <a:t>NRC</a:t>
            </a:r>
            <a:r>
              <a:rPr lang="ru-RU" sz="2000" dirty="0" smtClean="0"/>
              <a:t> «</a:t>
            </a:r>
            <a:r>
              <a:rPr lang="en-US" sz="2000" dirty="0" err="1" smtClean="0"/>
              <a:t>Kurchatov</a:t>
            </a:r>
            <a:r>
              <a:rPr lang="en-US" sz="2000" dirty="0" smtClean="0"/>
              <a:t> institute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1026" name="Picture 2" descr="G:\Магатэ\корректировка презентации_08_04_2024\РБ-041-2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386" y="1113791"/>
            <a:ext cx="1453486" cy="20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33958" y="1186092"/>
            <a:ext cx="11414270" cy="158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spcBef>
                <a:spcPts val="1800"/>
              </a:spcBef>
              <a:buClr>
                <a:srgbClr val="013685"/>
              </a:buClr>
              <a:buFont typeface="Arial" panose="020B0604020202020204" pitchFamily="34" charset="0"/>
              <a:buNone/>
            </a:pPr>
            <a:r>
              <a:rPr lang="en-US" altLang="ru-RU" sz="2800" dirty="0" smtClean="0"/>
              <a:t>During extended operation procedure residual life estimation is carried out.</a:t>
            </a:r>
            <a:endParaRPr lang="ru-RU" altLang="ru-RU" sz="2800" dirty="0" smtClean="0"/>
          </a:p>
          <a:p>
            <a:pPr marL="0" lvl="1" indent="0">
              <a:lnSpc>
                <a:spcPct val="120000"/>
              </a:lnSpc>
              <a:spcBef>
                <a:spcPts val="1800"/>
              </a:spcBef>
              <a:buClr>
                <a:srgbClr val="013685"/>
              </a:buClr>
              <a:buNone/>
            </a:pPr>
            <a:r>
              <a:rPr lang="ru-RU" sz="2800" dirty="0" smtClean="0"/>
              <a:t>1) </a:t>
            </a:r>
            <a:r>
              <a:rPr lang="en-US" sz="2800" dirty="0" smtClean="0"/>
              <a:t>Replaceable </a:t>
            </a:r>
            <a:r>
              <a:rPr lang="en-US" sz="2800" dirty="0"/>
              <a:t>equipment</a:t>
            </a: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ru-RU" altLang="ru-RU" sz="2800" b="1" u="sng" dirty="0" smtClean="0">
                <a:solidFill>
                  <a:srgbClr val="FF0000"/>
                </a:solidFill>
              </a:rPr>
              <a:t>2) </a:t>
            </a:r>
            <a:r>
              <a:rPr lang="en-US" altLang="ru-RU" sz="2800" b="1" u="sng" dirty="0">
                <a:solidFill>
                  <a:srgbClr val="FF0000"/>
                </a:solidFill>
              </a:rPr>
              <a:t>Non-r</a:t>
            </a:r>
            <a:r>
              <a:rPr lang="en-US" sz="2800" b="1" u="sng" dirty="0">
                <a:solidFill>
                  <a:srgbClr val="FF0000"/>
                </a:solidFill>
              </a:rPr>
              <a:t>eplaceable equipment</a:t>
            </a:r>
            <a:r>
              <a:rPr lang="ru-RU" altLang="ru-RU" sz="2800" b="1" u="sng" dirty="0">
                <a:solidFill>
                  <a:srgbClr val="FF0000"/>
                </a:solidFill>
              </a:rPr>
              <a:t>                                           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9029" y="2790759"/>
            <a:ext cx="2753526" cy="574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1800"/>
              </a:spcBef>
              <a:buClr>
                <a:srgbClr val="013685"/>
              </a:buClr>
              <a:buNone/>
            </a:pPr>
            <a:r>
              <a:rPr lang="en-US" sz="2800" dirty="0" smtClean="0"/>
              <a:t>Core internals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42" y="3688080"/>
            <a:ext cx="3552690" cy="2609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3" y="3813738"/>
            <a:ext cx="2187130" cy="2484261"/>
          </a:xfrm>
          <a:prstGeom prst="rect">
            <a:avLst/>
          </a:prstGeom>
        </p:spPr>
      </p:pic>
      <p:cxnSp>
        <p:nvCxnSpPr>
          <p:cNvPr id="9" name="Соединительная линия уступом 8"/>
          <p:cNvCxnSpPr/>
          <p:nvPr/>
        </p:nvCxnSpPr>
        <p:spPr>
          <a:xfrm flipV="1">
            <a:off x="3187483" y="3395485"/>
            <a:ext cx="6457424" cy="1741296"/>
          </a:xfrm>
          <a:prstGeom prst="bentConnector3">
            <a:avLst>
              <a:gd name="adj1" fmla="val 38759"/>
            </a:avLst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9644907" y="3395485"/>
            <a:ext cx="0" cy="292595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Residual life estimation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68145" y="2767523"/>
            <a:ext cx="431048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1800"/>
              </a:spcBef>
              <a:buClr>
                <a:srgbClr val="013685"/>
              </a:buClr>
              <a:buNone/>
            </a:pPr>
            <a:r>
              <a:rPr lang="en-US" sz="2800" dirty="0" smtClean="0"/>
              <a:t>Reactor pressure vessel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19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7" y="0"/>
            <a:ext cx="10515600" cy="1325563"/>
          </a:xfrm>
        </p:spPr>
        <p:txBody>
          <a:bodyPr/>
          <a:lstStyle/>
          <a:p>
            <a:r>
              <a:rPr lang="en-US" dirty="0" smtClean="0"/>
              <a:t>Reactor </a:t>
            </a:r>
            <a:r>
              <a:rPr lang="en-US" dirty="0"/>
              <a:t>p</a:t>
            </a:r>
            <a:r>
              <a:rPr lang="en-US" dirty="0" smtClean="0"/>
              <a:t>ressure vessel(RPV)</a:t>
            </a:r>
            <a:endParaRPr lang="ru-RU" dirty="0"/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176645" y="1135364"/>
            <a:ext cx="8399796" cy="4067257"/>
          </a:xfrm>
        </p:spPr>
        <p:txBody>
          <a:bodyPr>
            <a:normAutofit fontScale="92500" lnSpcReduction="10000"/>
          </a:bodyPr>
          <a:lstStyle/>
          <a:p>
            <a:pPr marL="0" lvl="1" indent="0" algn="just">
              <a:lnSpc>
                <a:spcPct val="120000"/>
              </a:lnSpc>
              <a:spcBef>
                <a:spcPts val="1800"/>
              </a:spcBef>
              <a:buClr>
                <a:srgbClr val="013685"/>
              </a:buClr>
              <a:buNone/>
            </a:pPr>
            <a:r>
              <a:rPr lang="en-US" altLang="ru-RU" dirty="0" smtClean="0"/>
              <a:t>Reactor pressure vessel is the</a:t>
            </a:r>
            <a:r>
              <a:rPr lang="ru-RU" altLang="ru-RU" dirty="0" smtClean="0"/>
              <a:t> </a:t>
            </a:r>
            <a:r>
              <a:rPr lang="en-US" altLang="ru-RU" dirty="0" smtClean="0"/>
              <a:t>main non-replaceable equipment. RPV is welded</a:t>
            </a:r>
            <a:r>
              <a:rPr lang="ru-RU" altLang="ru-RU" dirty="0" smtClean="0"/>
              <a:t>.</a:t>
            </a:r>
            <a:r>
              <a:rPr lang="en-US" altLang="ru-RU" dirty="0" smtClean="0"/>
              <a:t> </a:t>
            </a:r>
            <a:r>
              <a:rPr lang="ru-RU" altLang="ru-RU" dirty="0" smtClean="0"/>
              <a:t> </a:t>
            </a:r>
          </a:p>
          <a:p>
            <a:pPr marL="0" lvl="1" indent="0" algn="just">
              <a:lnSpc>
                <a:spcPct val="120000"/>
              </a:lnSpc>
              <a:spcBef>
                <a:spcPts val="1800"/>
              </a:spcBef>
              <a:buClr>
                <a:srgbClr val="013685"/>
              </a:buClr>
              <a:buNone/>
            </a:pPr>
            <a:r>
              <a:rPr lang="en-US" altLang="ru-RU" dirty="0" smtClean="0"/>
              <a:t>For each WWER RPV National research center </a:t>
            </a:r>
            <a:r>
              <a:rPr lang="ru-RU" altLang="ru-RU" dirty="0" smtClean="0"/>
              <a:t>«</a:t>
            </a:r>
            <a:r>
              <a:rPr lang="en-US" altLang="ru-RU" dirty="0" err="1" smtClean="0"/>
              <a:t>Kurchatov</a:t>
            </a:r>
            <a:r>
              <a:rPr lang="en-US" altLang="ru-RU" dirty="0" smtClean="0"/>
              <a:t> Institute</a:t>
            </a:r>
            <a:r>
              <a:rPr lang="ru-RU" altLang="ru-RU" dirty="0" smtClean="0"/>
              <a:t>»</a:t>
            </a:r>
            <a:r>
              <a:rPr lang="en-US" altLang="ru-RU" dirty="0" smtClean="0"/>
              <a:t> has elaborated programs of metal changes control during operation in accordance with extended operation conditions </a:t>
            </a:r>
            <a:r>
              <a:rPr lang="en-US" altLang="ru-RU" dirty="0"/>
              <a:t>(surveillance specimens testing, </a:t>
            </a:r>
            <a:r>
              <a:rPr lang="en-US" altLang="ru-RU" dirty="0" smtClean="0"/>
              <a:t>neutron loading monitoring)</a:t>
            </a:r>
          </a:p>
          <a:p>
            <a:pPr marL="0" lvl="1" indent="0" algn="just">
              <a:lnSpc>
                <a:spcPct val="120000"/>
              </a:lnSpc>
              <a:spcBef>
                <a:spcPts val="1800"/>
              </a:spcBef>
              <a:buClr>
                <a:srgbClr val="013685"/>
              </a:buClr>
              <a:buNone/>
            </a:pPr>
            <a:r>
              <a:rPr lang="en-US" dirty="0"/>
              <a:t>Based on the test results </a:t>
            </a:r>
            <a:r>
              <a:rPr lang="en-US"/>
              <a:t>of </a:t>
            </a:r>
            <a:r>
              <a:rPr lang="en-US" altLang="ru-RU"/>
              <a:t>surveillance specimens</a:t>
            </a:r>
            <a:r>
              <a:rPr lang="en-US" smtClean="0"/>
              <a:t>, </a:t>
            </a:r>
            <a:r>
              <a:rPr lang="en-US" dirty="0"/>
              <a:t>individual dependences of radiation embrittlement of the reactor vessel material are developed, on the basis of which the vessel service life is justified.</a:t>
            </a:r>
            <a:endParaRPr lang="ru-RU" altLang="ru-RU" dirty="0" smtClean="0"/>
          </a:p>
          <a:p>
            <a:pPr marL="0" lvl="1" indent="0">
              <a:lnSpc>
                <a:spcPct val="120000"/>
              </a:lnSpc>
              <a:spcBef>
                <a:spcPts val="1800"/>
              </a:spcBef>
              <a:buClr>
                <a:srgbClr val="013685"/>
              </a:buClr>
              <a:buNone/>
            </a:pPr>
            <a:endParaRPr lang="ru-RU" altLang="ru-RU" sz="3000" dirty="0" smtClean="0"/>
          </a:p>
          <a:p>
            <a:pPr marL="0" lvl="1" indent="0">
              <a:lnSpc>
                <a:spcPct val="120000"/>
              </a:lnSpc>
              <a:spcBef>
                <a:spcPts val="1800"/>
              </a:spcBef>
              <a:buClr>
                <a:srgbClr val="013685"/>
              </a:buClr>
              <a:buNone/>
            </a:pPr>
            <a:endParaRPr lang="ru-RU" altLang="ru-RU" sz="3000" dirty="0"/>
          </a:p>
          <a:p>
            <a:pPr marL="0" lvl="1" indent="0">
              <a:lnSpc>
                <a:spcPct val="120000"/>
              </a:lnSpc>
              <a:spcBef>
                <a:spcPts val="1800"/>
              </a:spcBef>
              <a:buClr>
                <a:srgbClr val="013685"/>
              </a:buClr>
              <a:buNone/>
            </a:pPr>
            <a:endParaRPr lang="ru-RU" altLang="ru-RU" sz="3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76645" y="5437792"/>
            <a:ext cx="11484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If it </a:t>
            </a:r>
            <a:r>
              <a:rPr lang="en-US" sz="2400" dirty="0">
                <a:solidFill>
                  <a:srgbClr val="00B050"/>
                </a:solidFill>
              </a:rPr>
              <a:t>necessary, recovery annealing is performed to ensure extended service life of the reactor vessel.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441" y="392915"/>
            <a:ext cx="3558848" cy="50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 smtClean="0"/>
              <a:t>Core internals (CI)</a:t>
            </a:r>
            <a:endParaRPr lang="ru-RU" dirty="0"/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356558" y="1621684"/>
            <a:ext cx="6904051" cy="3336815"/>
          </a:xfrm>
        </p:spPr>
        <p:txBody>
          <a:bodyPr/>
          <a:lstStyle/>
          <a:p>
            <a:r>
              <a:rPr lang="en-US" dirty="0"/>
              <a:t>The radiation load of the </a:t>
            </a:r>
            <a:r>
              <a:rPr lang="en-US" dirty="0" smtClean="0"/>
              <a:t>core baffle </a:t>
            </a:r>
            <a:r>
              <a:rPr lang="en-US" dirty="0"/>
              <a:t>during operation is recorded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For reactor plants with </a:t>
            </a:r>
            <a:r>
              <a:rPr lang="en-US" dirty="0" smtClean="0"/>
              <a:t>WWER </a:t>
            </a:r>
            <a:r>
              <a:rPr lang="en-US" dirty="0"/>
              <a:t>periodic monitoring of the geometry of the </a:t>
            </a:r>
            <a:r>
              <a:rPr lang="en-US" dirty="0" smtClean="0"/>
              <a:t>core </a:t>
            </a:r>
            <a:r>
              <a:rPr lang="en-US" dirty="0"/>
              <a:t>baffle is performed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694" y="113932"/>
            <a:ext cx="4938188" cy="56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9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1325563"/>
          </a:xfrm>
        </p:spPr>
        <p:txBody>
          <a:bodyPr/>
          <a:lstStyle/>
          <a:p>
            <a:r>
              <a:rPr lang="en-US" dirty="0"/>
              <a:t>Conversion to an optimized fuel cycle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FB8C89C-D6D9-4360-9A2C-CF5CD7F24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98" y="1523147"/>
            <a:ext cx="6482273" cy="4191728"/>
          </a:xfrm>
          <a:prstGeom prst="rect">
            <a:avLst/>
          </a:prstGeom>
        </p:spPr>
      </p:pic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7393858" y="1523147"/>
            <a:ext cx="4465061" cy="3444779"/>
          </a:xfrm>
        </p:spPr>
        <p:txBody>
          <a:bodyPr>
            <a:normAutofit/>
          </a:bodyPr>
          <a:lstStyle/>
          <a:p>
            <a:pPr marL="0" indent="0" algn="just"/>
            <a:r>
              <a:rPr lang="en-US" dirty="0"/>
              <a:t>Optimization of fuel loads to </a:t>
            </a:r>
            <a:r>
              <a:rPr lang="en-US" dirty="0" smtClean="0"/>
              <a:t>reduce fast </a:t>
            </a:r>
            <a:r>
              <a:rPr lang="en-US" dirty="0"/>
              <a:t>neutron leakage to the </a:t>
            </a:r>
            <a:r>
              <a:rPr lang="en-US" dirty="0" smtClean="0"/>
              <a:t>reactor pressure vessel </a:t>
            </a:r>
            <a:r>
              <a:rPr lang="en-US" dirty="0"/>
              <a:t>and </a:t>
            </a:r>
            <a:r>
              <a:rPr lang="en-US" dirty="0" smtClean="0"/>
              <a:t>core baffle</a:t>
            </a:r>
            <a:r>
              <a:rPr lang="ru-RU" dirty="0" smtClean="0"/>
              <a:t>.</a:t>
            </a:r>
          </a:p>
          <a:p>
            <a:pPr marL="0" indent="0" algn="just"/>
            <a:r>
              <a:rPr lang="en-US" dirty="0"/>
              <a:t>There are no </a:t>
            </a:r>
            <a:r>
              <a:rPr lang="en-US" dirty="0" smtClean="0"/>
              <a:t>zero burnup </a:t>
            </a:r>
            <a:r>
              <a:rPr lang="en-US" dirty="0"/>
              <a:t>fuel assemblies at the periphery of the core in stationary </a:t>
            </a:r>
            <a:r>
              <a:rPr lang="en-US" dirty="0" smtClean="0"/>
              <a:t>fuel loads</a:t>
            </a:r>
            <a:r>
              <a:rPr lang="ru-RU" dirty="0" smtClean="0"/>
              <a:t>. </a:t>
            </a:r>
          </a:p>
          <a:p>
            <a:pPr marL="0" indent="0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38030" y="5165510"/>
            <a:ext cx="46942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6600"/>
                </a:solidFill>
              </a:rPr>
              <a:t>Main objective</a:t>
            </a:r>
            <a:r>
              <a:rPr lang="ru-RU" sz="2800" dirty="0" smtClean="0">
                <a:solidFill>
                  <a:srgbClr val="006600"/>
                </a:solidFill>
              </a:rPr>
              <a:t> </a:t>
            </a:r>
            <a:r>
              <a:rPr lang="ru-RU" sz="2800" dirty="0">
                <a:solidFill>
                  <a:srgbClr val="006600"/>
                </a:solidFill>
              </a:rPr>
              <a:t>– </a:t>
            </a:r>
            <a:r>
              <a:rPr lang="en-US" sz="2800" dirty="0" smtClean="0">
                <a:solidFill>
                  <a:srgbClr val="006600"/>
                </a:solidFill>
              </a:rPr>
              <a:t>optimized fuel cycle for each WWER NPP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7645" y="3893270"/>
            <a:ext cx="3007151" cy="22263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month, 100%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Nnom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2758" y="3893270"/>
            <a:ext cx="3007151" cy="22263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18 month, 104% </a:t>
            </a:r>
            <a:r>
              <a:rPr lang="en-U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Nnom</a:t>
            </a: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6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6585" y="16438"/>
            <a:ext cx="8448136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In-core instrumental system (ICIS)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5" y="1523019"/>
            <a:ext cx="4078631" cy="2980537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5323172" y="2570494"/>
            <a:ext cx="924339" cy="506895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04" y="1001987"/>
            <a:ext cx="3743848" cy="4248743"/>
          </a:xfrm>
          <a:prstGeom prst="rect">
            <a:avLst/>
          </a:prstGeom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235670" y="5387144"/>
            <a:ext cx="11708091" cy="7822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NRC </a:t>
            </a:r>
            <a:r>
              <a:rPr lang="ru-RU" dirty="0" smtClean="0"/>
              <a:t>«</a:t>
            </a:r>
            <a:r>
              <a:rPr lang="en-US" dirty="0" err="1" smtClean="0"/>
              <a:t>Kurchatov</a:t>
            </a:r>
            <a:r>
              <a:rPr lang="en-US" dirty="0" smtClean="0"/>
              <a:t> Institute</a:t>
            </a:r>
            <a:r>
              <a:rPr lang="ru-RU" dirty="0" smtClean="0"/>
              <a:t>»</a:t>
            </a:r>
            <a:r>
              <a:rPr lang="en-US" dirty="0" smtClean="0"/>
              <a:t> is a developer of ICIS for the most of Russian NPPs with WWER-type power units.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296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618f22-1e4b-4821-a2cd-0e01b150a3d3">
      <Terms xmlns="http://schemas.microsoft.com/office/infopath/2007/PartnerControls"/>
    </lcf76f155ced4ddcb4097134ff3c332f>
    <TaxCatchAll xmlns="236b3794-7949-4982-b691-3e011a8ddf3f" xsi:nil="true"/>
    <SharedWithUsers xmlns="236b3794-7949-4982-b691-3e011a8ddf3f">
      <UserInfo>
        <DisplayName>GLASS, Beth Wangui</DisplayName>
        <AccountId>12</AccountId>
        <AccountType/>
      </UserInfo>
      <UserInfo>
        <DisplayName>ZIESCHE, Janina</DisplayName>
        <AccountId>22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CA211D28BBC4DA87AF10D63B137E3" ma:contentTypeVersion="12" ma:contentTypeDescription="Create a new document." ma:contentTypeScope="" ma:versionID="a6da4d6e40ac81074b1b527e3c4e40b3">
  <xsd:schema xmlns:xsd="http://www.w3.org/2001/XMLSchema" xmlns:xs="http://www.w3.org/2001/XMLSchema" xmlns:p="http://schemas.microsoft.com/office/2006/metadata/properties" xmlns:ns2="8f618f22-1e4b-4821-a2cd-0e01b150a3d3" xmlns:ns3="236b3794-7949-4982-b691-3e011a8ddf3f" targetNamespace="http://schemas.microsoft.com/office/2006/metadata/properties" ma:root="true" ma:fieldsID="647f35ca63f7650c73ade93d7d75e63f" ns2:_="" ns3:_="">
    <xsd:import namespace="8f618f22-1e4b-4821-a2cd-0e01b150a3d3"/>
    <xsd:import namespace="236b3794-7949-4982-b691-3e011a8ddf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18f22-1e4b-4821-a2cd-0e01b150a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b3794-7949-4982-b691-3e011a8ddf3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74d5e1f-eccc-42a5-a297-40748399342d}" ma:internalName="TaxCatchAll" ma:showField="CatchAllData" ma:web="236b3794-7949-4982-b691-3e011a8ddf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9A6C2A-C9EF-4750-9F60-03F66EE6EA39}">
  <ds:schemaRefs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8f618f22-1e4b-4821-a2cd-0e01b150a3d3"/>
    <ds:schemaRef ds:uri="http://schemas.openxmlformats.org/package/2006/metadata/core-properties"/>
    <ds:schemaRef ds:uri="236b3794-7949-4982-b691-3e011a8ddf3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B14D5F-B35E-4BE4-8A18-DBEB7A8C6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9BCC07-84D5-4E22-A823-E55BA69C8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618f22-1e4b-4821-a2cd-0e01b150a3d3"/>
    <ds:schemaRef ds:uri="236b3794-7949-4982-b691-3e011a8ddf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4297</TotalTime>
  <Words>982</Words>
  <Application>Microsoft Office PowerPoint</Application>
  <PresentationFormat>Произвольный</PresentationFormat>
  <Paragraphs>107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ISSUES OF SCIENTIFIC TUTOR IN PROCEDURE OF EXTENDING WWER OPERATION</vt:lpstr>
      <vt:lpstr>Contents &amp; Task</vt:lpstr>
      <vt:lpstr>Background of extended operation in Russia</vt:lpstr>
      <vt:lpstr>Legal basis of extended operation</vt:lpstr>
      <vt:lpstr>Residual life estimation</vt:lpstr>
      <vt:lpstr>Reactor pressure vessel(RPV)</vt:lpstr>
      <vt:lpstr>Core internals (CI)</vt:lpstr>
      <vt:lpstr>Conversion to an optimized fuel cycle</vt:lpstr>
      <vt:lpstr>Презентация PowerPoint</vt:lpstr>
      <vt:lpstr>Safety analysis 1</vt:lpstr>
      <vt:lpstr>Safety analysis 2. Prospects</vt:lpstr>
      <vt:lpstr>Emergency response documentation. Prospects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Пользователь Windows</cp:lastModifiedBy>
  <cp:revision>118</cp:revision>
  <dcterms:created xsi:type="dcterms:W3CDTF">2021-04-28T15:23:16Z</dcterms:created>
  <dcterms:modified xsi:type="dcterms:W3CDTF">2024-04-12T12:47:59Z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0x0101005BBCA211D28BBC4DA87AF10D63B137E3</vt:lpwstr>
  </property>
</Properties>
</file>