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856" r:id="rId3"/>
    <p:sldId id="855" r:id="rId4"/>
    <p:sldId id="824" r:id="rId5"/>
    <p:sldId id="774" r:id="rId6"/>
    <p:sldId id="806" r:id="rId7"/>
    <p:sldId id="808" r:id="rId8"/>
    <p:sldId id="845" r:id="rId9"/>
    <p:sldId id="847" r:id="rId10"/>
    <p:sldId id="854" r:id="rId11"/>
    <p:sldId id="850" r:id="rId12"/>
    <p:sldId id="851" r:id="rId13"/>
    <p:sldId id="852" r:id="rId14"/>
    <p:sldId id="853" r:id="rId15"/>
    <p:sldId id="844" r:id="rId16"/>
    <p:sldId id="8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FF"/>
    <a:srgbClr val="73FB79"/>
    <a:srgbClr val="1E45F7"/>
    <a:srgbClr val="E0E1E2"/>
    <a:srgbClr val="BFBFBF"/>
    <a:srgbClr val="000000"/>
    <a:srgbClr val="0173C4"/>
    <a:srgbClr val="008000"/>
    <a:srgbClr val="041EB7"/>
    <a:srgbClr val="007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94"/>
    <p:restoredTop sz="95897"/>
  </p:normalViewPr>
  <p:slideViewPr>
    <p:cSldViewPr snapToGrid="0" snapToObjects="1" showGuides="1">
      <p:cViewPr varScale="1">
        <p:scale>
          <a:sx n="86" d="100"/>
          <a:sy n="86" d="100"/>
        </p:scale>
        <p:origin x="1728" y="184"/>
      </p:cViewPr>
      <p:guideLst>
        <p:guide pos="3840"/>
        <p:guide orient="horz" pos="432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39A6-77E7-444E-A642-9A63D17658C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3C63-8C3D-434D-B393-CC732519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984D-96FD-2C4B-AC84-701CA62C147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D09A-A7EA-F240-8C4A-3FAABB2D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figures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figures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2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figures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2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9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DD09A-A7EA-F240-8C4A-3FAABB2D8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Color Backgrou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92" y="406400"/>
            <a:ext cx="1769532" cy="588347"/>
          </a:xfrm>
          <a:prstGeom prst="rect">
            <a:avLst/>
          </a:prstGeom>
        </p:spPr>
      </p:pic>
      <p:pic>
        <p:nvPicPr>
          <p:cNvPr id="155" name="Picture 154" descr="A close up of a sign&#10;&#10;Description automatically generated">
            <a:extLst>
              <a:ext uri="{FF2B5EF4-FFF2-40B4-BE49-F238E27FC236}">
                <a16:creationId xmlns:a16="http://schemas.microsoft.com/office/drawing/2014/main" id="{9C7CFF29-BDD8-8C48-BBAA-96D01327F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6102"/>
            <a:ext cx="3520837" cy="42611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4329867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8058383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610308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11579225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10648211" y="6873248"/>
            <a:ext cx="2032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9717201" y="6873248"/>
            <a:ext cx="2032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8786192" y="6873248"/>
            <a:ext cx="2032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7855183" y="6873248"/>
            <a:ext cx="2032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6924173" y="6873248"/>
            <a:ext cx="2032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5993164" y="6873248"/>
            <a:ext cx="2032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5062155" y="6873248"/>
            <a:ext cx="2032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4131145" y="6873248"/>
            <a:ext cx="2032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3200136" y="6873248"/>
            <a:ext cx="2032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2269127" y="6873248"/>
            <a:ext cx="2032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338117" y="6873248"/>
            <a:ext cx="2032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120356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96556" y="5920357"/>
            <a:ext cx="152400" cy="162820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96556" y="5446715"/>
            <a:ext cx="152400" cy="162820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96556" y="4973073"/>
            <a:ext cx="152400" cy="162820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96556" y="4499431"/>
            <a:ext cx="152400" cy="162820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96556" y="4025789"/>
            <a:ext cx="152400" cy="162820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96556" y="3552147"/>
            <a:ext cx="152400" cy="162820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96556" y="3078505"/>
            <a:ext cx="152400" cy="162820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96556" y="2604863"/>
            <a:ext cx="152400" cy="162820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96556" y="2131221"/>
            <a:ext cx="152400" cy="162820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96556" y="1657579"/>
            <a:ext cx="152400" cy="162820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96556" y="976988"/>
            <a:ext cx="152400" cy="162820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120356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12303388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12227188" y="5920357"/>
            <a:ext cx="152400" cy="162820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12227188" y="5446715"/>
            <a:ext cx="152400" cy="162820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12227188" y="4973073"/>
            <a:ext cx="152400" cy="162820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12227188" y="4499431"/>
            <a:ext cx="152400" cy="162820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12227188" y="4025789"/>
            <a:ext cx="152400" cy="162820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12227188" y="3552147"/>
            <a:ext cx="152400" cy="162820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12227188" y="3078505"/>
            <a:ext cx="152400" cy="162820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12227188" y="2604863"/>
            <a:ext cx="152400" cy="162820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12227188" y="2131221"/>
            <a:ext cx="152400" cy="162820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12227188" y="1657579"/>
            <a:ext cx="152400" cy="162820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12227188" y="976988"/>
            <a:ext cx="152400" cy="162820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12303388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610308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11579225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10648211" y="-141165"/>
            <a:ext cx="2032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9717201" y="-141165"/>
            <a:ext cx="2032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8786192" y="-141165"/>
            <a:ext cx="2032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7855183" y="-141165"/>
            <a:ext cx="2032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6924173" y="-141165"/>
            <a:ext cx="2032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5993164" y="-141165"/>
            <a:ext cx="2032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5062155" y="-141165"/>
            <a:ext cx="2032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4131145" y="-141165"/>
            <a:ext cx="2032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3200136" y="-141165"/>
            <a:ext cx="2032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2269127" y="-141165"/>
            <a:ext cx="2032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338117" y="-141165"/>
            <a:ext cx="2032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FB5CC-E55D-8245-8B64-7577EF58BD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5ACEE-C45C-DF42-B5FB-48F6EF283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815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87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92573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4A70B-EF2B-EC40-96A3-DFF7EEFD6B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D8143-091E-944B-8ACD-1F19D50F8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3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819055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5062038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7305021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9548003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8ABD5-FC8E-264F-A51A-A9A998F611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373FF-1443-3646-BE53-30C874D190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25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6735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6038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56588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Content Placeholder 2"/>
          <p:cNvSpPr>
            <a:spLocks noGrp="1"/>
          </p:cNvSpPr>
          <p:nvPr>
            <p:ph idx="14"/>
          </p:nvPr>
        </p:nvSpPr>
        <p:spPr>
          <a:xfrm>
            <a:off x="574326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Content Placeholder 2"/>
          <p:cNvSpPr>
            <a:spLocks noGrp="1"/>
          </p:cNvSpPr>
          <p:nvPr>
            <p:ph idx="15"/>
          </p:nvPr>
        </p:nvSpPr>
        <p:spPr>
          <a:xfrm>
            <a:off x="3367354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Content Placeholder 2"/>
          <p:cNvSpPr>
            <a:spLocks noGrp="1"/>
          </p:cNvSpPr>
          <p:nvPr>
            <p:ph idx="16"/>
          </p:nvPr>
        </p:nvSpPr>
        <p:spPr>
          <a:xfrm>
            <a:off x="6160384" y="4114800"/>
            <a:ext cx="258665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Content Placeholder 2"/>
          <p:cNvSpPr>
            <a:spLocks noGrp="1"/>
          </p:cNvSpPr>
          <p:nvPr>
            <p:ph idx="17"/>
          </p:nvPr>
        </p:nvSpPr>
        <p:spPr>
          <a:xfrm>
            <a:off x="8953415" y="4114800"/>
            <a:ext cx="259300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3617" y="1055688"/>
            <a:ext cx="10972799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B7AD2-42B3-D040-89FB-9532814301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7830B-F58C-2C4F-B2DA-7715A3F491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0A5FC-5DFA-414E-8083-0049CCCD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25894-79D7-5644-B9F6-84C19E2C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C15E74-FDF0-0C47-9617-826C96AB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168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80D3C9-DAFC-4C4B-8A7A-ED0AD766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9BF0E-F1BB-0D4C-8BF2-7A7BEDD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4B3DD-8252-394C-9787-06EBDE1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57488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62613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268BF-1FD3-4B47-A983-1B740D12BA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95CD-C1AB-B94A-8F36-56EB9A9244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3" y="273053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574882" y="1435103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62614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268BF-1FD3-4B47-A983-1B740D12BA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95CD-C1AB-B94A-8F36-56EB9A9244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92" y="408349"/>
            <a:ext cx="1769532" cy="58834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DB3F6-A168-E141-AC49-F54F3BED4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49" y="323748"/>
            <a:ext cx="320040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59" y="1784905"/>
            <a:ext cx="10968916" cy="809919"/>
          </a:xfrm>
        </p:spPr>
        <p:txBody>
          <a:bodyPr anchor="b" anchorCtr="0">
            <a:noAutofit/>
          </a:bodyPr>
          <a:lstStyle>
            <a:lvl1pPr algn="ctr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59" y="2762473"/>
            <a:ext cx="10968916" cy="357392"/>
          </a:xfrm>
        </p:spPr>
        <p:txBody>
          <a:bodyPr>
            <a:noAutofit/>
          </a:bodyPr>
          <a:lstStyle>
            <a:lvl1pPr marL="0" indent="0" algn="ctr" fontAlgn="ctr">
              <a:buNone/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07059" y="3289385"/>
            <a:ext cx="10968916" cy="267972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Picture Placeholder 154">
            <a:extLst>
              <a:ext uri="{FF2B5EF4-FFF2-40B4-BE49-F238E27FC236}">
                <a16:creationId xmlns:a16="http://schemas.microsoft.com/office/drawing/2014/main" id="{DDEDD069-6DED-8E45-89A4-F1AB098B03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709988"/>
            <a:ext cx="12192000" cy="3148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3" name="Picture 152" descr="A close up of a sign&#10;&#10;Description automatically generated">
            <a:extLst>
              <a:ext uri="{FF2B5EF4-FFF2-40B4-BE49-F238E27FC236}">
                <a16:creationId xmlns:a16="http://schemas.microsoft.com/office/drawing/2014/main" id="{4595E5C9-9D1D-E54F-A7EF-4D59140D6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9D89F58-FCB2-A04E-B6D9-68B5328B7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112" y="411480"/>
            <a:ext cx="1773936" cy="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57200"/>
            <a:ext cx="10972799" cy="1143001"/>
          </a:xfrm>
        </p:spPr>
        <p:txBody>
          <a:bodyPr wrap="square"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600201"/>
            <a:ext cx="10972800" cy="45084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457200" indent="-228600">
              <a:spcBef>
                <a:spcPts val="380"/>
              </a:spcBef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18A5-5A9E-D242-856A-C2A607D6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" y="6356350"/>
            <a:ext cx="1019043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CE0EE-5B5A-6145-8847-32783B9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>
            <a:lvl1pPr>
              <a:defRPr sz="3200" b="1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16" y="1600201"/>
            <a:ext cx="11008784" cy="44957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36816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DFF5C0-BDA8-E348-A773-C9C0C69FB3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9A09C0-DCA8-BA45-84BB-3CD9C9C7BF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64177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67126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83895"/>
            <a:ext cx="10963079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0" i="0" baseline="0">
                <a:solidFill>
                  <a:schemeClr val="tx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4460" y="4931494"/>
            <a:ext cx="1096308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C270-EE72-E643-86F3-6BAB5A74ED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693B-CF22-D144-AFDE-69A55E267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28800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57600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29200"/>
            <a:ext cx="10972091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3C85-676B-9E43-8411-B3C29E7186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ABA0E-5CEB-3C4C-9288-67AEEFBD8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71" y="457200"/>
            <a:ext cx="10972800" cy="548640"/>
          </a:xfrm>
        </p:spPr>
        <p:txBody>
          <a:bodyPr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B93-9FC2-8D44-AEE3-C8AC366C69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648286-D5F1-064D-8702-CBF91A24FE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174875"/>
            <a:ext cx="5386917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1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9013A-C358-3C4E-9648-7384DB887B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6071" y="6356350"/>
            <a:ext cx="101960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Director's Review of the Nuclear Science Division - June 2-4,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68AB6F-7C5E-1842-B488-5444DE400A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0" name="Straight Connector 1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2" name="Straight Connector 81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2" name="TextBox 11">
            <a:extLst>
              <a:ext uri="{FF2B5EF4-FFF2-40B4-BE49-F238E27FC236}">
                <a16:creationId xmlns:a16="http://schemas.microsoft.com/office/drawing/2014/main" id="{3715419E-97B3-AC41-93E7-3FEEEFE111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5B3B076-41EF-5143-A693-50453092E20B}"/>
              </a:ext>
            </a:extLst>
          </p:cNvPr>
          <p:cNvSpPr/>
          <p:nvPr userDrawn="1"/>
        </p:nvSpPr>
        <p:spPr>
          <a:xfrm>
            <a:off x="-1" y="6400800"/>
            <a:ext cx="12191997" cy="457200"/>
          </a:xfrm>
          <a:prstGeom prst="rect">
            <a:avLst/>
          </a:prstGeom>
          <a:solidFill>
            <a:srgbClr val="1F497D"/>
          </a:solidFill>
          <a:ln>
            <a:solidFill>
              <a:srgbClr val="4D72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" name="TextBox 9">
            <a:extLst>
              <a:ext uri="{FF2B5EF4-FFF2-40B4-BE49-F238E27FC236}">
                <a16:creationId xmlns:a16="http://schemas.microsoft.com/office/drawing/2014/main" id="{73A1BA63-E650-964A-A073-3B00B84E2F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25852" y="6516233"/>
            <a:ext cx="367383" cy="246199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FFFFFF"/>
              </a:solidFill>
              <a:latin typeface="Helvetica Light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C8A083B-57C3-374A-B089-5D8E11958C38}"/>
              </a:ext>
            </a:extLst>
          </p:cNvPr>
          <p:cNvCxnSpPr/>
          <p:nvPr userDrawn="1"/>
        </p:nvCxnSpPr>
        <p:spPr>
          <a:xfrm>
            <a:off x="1626313" y="6448430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A19E0ED8-5975-F24C-AA5A-4AE4EF0E8605}"/>
              </a:ext>
            </a:extLst>
          </p:cNvPr>
          <p:cNvSpPr txBox="1"/>
          <p:nvPr userDrawn="1"/>
        </p:nvSpPr>
        <p:spPr>
          <a:xfrm>
            <a:off x="4568561" y="6500834"/>
            <a:ext cx="305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Nuclear Reactions Workshop 2024</a:t>
            </a:r>
          </a:p>
        </p:txBody>
      </p:sp>
      <p:pic>
        <p:nvPicPr>
          <p:cNvPr id="157" name="Picture 12">
            <a:extLst>
              <a:ext uri="{FF2B5EF4-FFF2-40B4-BE49-F238E27FC236}">
                <a16:creationId xmlns:a16="http://schemas.microsoft.com/office/drawing/2014/main" id="{CC769DB0-5DA4-A640-B4D3-93EEB931C96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9276A48-7B1F-4F4F-99BA-CEFD1046ABB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96657" y="640080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7" r:id="rId3"/>
    <p:sldLayoutId id="2147483650" r:id="rId4"/>
    <p:sldLayoutId id="2147483658" r:id="rId5"/>
    <p:sldLayoutId id="2147483651" r:id="rId6"/>
    <p:sldLayoutId id="2147483664" r:id="rId7"/>
    <p:sldLayoutId id="2147483652" r:id="rId8"/>
    <p:sldLayoutId id="2147483653" r:id="rId9"/>
    <p:sldLayoutId id="2147483660" r:id="rId10"/>
    <p:sldLayoutId id="2147483661" r:id="rId11"/>
    <p:sldLayoutId id="2147483662" r:id="rId12"/>
    <p:sldLayoutId id="2147483663" r:id="rId13"/>
    <p:sldLayoutId id="2147483654" r:id="rId14"/>
    <p:sldLayoutId id="2147483655" r:id="rId15"/>
    <p:sldLayoutId id="2147483656" r:id="rId16"/>
    <p:sldLayoutId id="2147483659" r:id="rId17"/>
    <p:sldLayoutId id="2147483666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400"/>
        </a:spcBef>
        <a:buClr>
          <a:schemeClr val="accent2"/>
        </a:buClr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5425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7013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21" Type="http://schemas.openxmlformats.org/officeDocument/2006/relationships/image" Target="../media/image34.tiff"/><Relationship Id="rId7" Type="http://schemas.openxmlformats.org/officeDocument/2006/relationships/image" Target="../media/image24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54.png"/><Relationship Id="rId23" Type="http://schemas.openxmlformats.org/officeDocument/2006/relationships/image" Target="../media/image36.tiff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image" Target="../media/image21.tiff"/><Relationship Id="rId9" Type="http://schemas.openxmlformats.org/officeDocument/2006/relationships/image" Target="../media/image26.jpeg"/><Relationship Id="rId22" Type="http://schemas.openxmlformats.org/officeDocument/2006/relationships/image" Target="../media/image3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-/media/np/nsac/pdf/docs/2023/NSAC-ND_Report_1_01222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-/media/np/nsac/pdf/docs/2023/NSAC-ND_Report_2_0319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9B50A73-266E-0B44-8939-0C5227C83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309" y="1134599"/>
            <a:ext cx="10968914" cy="181020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Nuclear Data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USA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D5773DE-2A24-5A46-A359-5B3DCC6AF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316" y="3443280"/>
            <a:ext cx="10968907" cy="3161011"/>
          </a:xfrm>
        </p:spPr>
        <p:txBody>
          <a:bodyPr/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Bernstein</a:t>
            </a:r>
          </a:p>
          <a:p>
            <a:pPr algn="l"/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Nuclear Engineering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UC-Berkeley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Science Division				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Lawrence Berkeley National Laboratory</a:t>
            </a:r>
          </a:p>
          <a:p>
            <a:pPr algn="l">
              <a:spcBef>
                <a:spcPts val="200"/>
              </a:spcBef>
            </a:pPr>
            <a:endParaRPr lang="en-US" sz="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0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Nuclear Reactions Workshop – IAEA, Vienna</a:t>
            </a:r>
          </a:p>
          <a:p>
            <a:pPr algn="l">
              <a:spcBef>
                <a:spcPts val="20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31, 2024</a:t>
            </a:r>
          </a:p>
          <a:p>
            <a:pPr algn="l"/>
            <a:endParaRPr lang="en-US" sz="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ADDC3-80C5-A444-9BED-CB8F38F5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762" y="122746"/>
            <a:ext cx="1104743" cy="1104743"/>
          </a:xfrm>
          <a:prstGeom prst="rect">
            <a:avLst/>
          </a:prstGeom>
        </p:spPr>
      </p:pic>
      <p:pic>
        <p:nvPicPr>
          <p:cNvPr id="6" name="Picture 2" descr="NELogo">
            <a:extLst>
              <a:ext uri="{FF2B5EF4-FFF2-40B4-BE49-F238E27FC236}">
                <a16:creationId xmlns:a16="http://schemas.microsoft.com/office/drawing/2014/main" id="{97DF5616-A858-604B-BC6B-1AFE5438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818" y="3967807"/>
            <a:ext cx="1613484" cy="16134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5F180440-5FD8-32FE-8998-18257B8B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9070416" y="3991143"/>
            <a:ext cx="2178441" cy="159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22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15FB-7738-5AA8-8A9F-6EC0273C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279"/>
            <a:ext cx="10972799" cy="1143001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Fourteen Nuclear Data Thrust Areas were presented including eleven 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26E2-6A0D-A942-45AD-5A43DCE0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2020"/>
            <a:ext cx="10972800" cy="6261101"/>
          </a:xfrm>
        </p:spPr>
        <p:txBody>
          <a:bodyPr/>
          <a:lstStyle/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Supporting Structure Evaluation Capabilities	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Enhance Reaction Evaluation Capabilities	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Maintain Atomic Mass and Nuclear Property Evaluation	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Nuclear Astrophysics Evaluation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Develop Statistical Nuclear Structure Data Evaluation and Databases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Establish Methods for Continuous Fission Evaluation	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Targeted Accelerated Decay Data Evaluations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Provide Comprehensive, Consistent Neutron Reaction and Structure Data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Charged-particle stopping powers measurement and evaluation	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reaction measurement and evaluation to E/A≤10 GeV/amu)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Provide Nuclear Data for Fusion Energy	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Continue Development of Modern Data Formats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AI/ML for Modern Nuclear Data Compilation, Evaluation, and Dissemination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Create an Infrastructure for Data Preservation and Open Data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3D2BD-EE70-48FE-7A39-6EC9F3A5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76085D-BEDA-C499-979C-AE77DD8C99AE}"/>
              </a:ext>
            </a:extLst>
          </p:cNvPr>
          <p:cNvGrpSpPr/>
          <p:nvPr/>
        </p:nvGrpSpPr>
        <p:grpSpPr>
          <a:xfrm>
            <a:off x="7010134" y="652049"/>
            <a:ext cx="1760572" cy="1477328"/>
            <a:chOff x="10449169" y="1820296"/>
            <a:chExt cx="1760572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D01EE0-B60F-70FE-0AA4-F8678D9B96AA}"/>
                </a:ext>
              </a:extLst>
            </p:cNvPr>
            <p:cNvSpPr txBox="1"/>
            <p:nvPr/>
          </p:nvSpPr>
          <p:spPr>
            <a:xfrm>
              <a:off x="10803970" y="2252577"/>
              <a:ext cx="140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Existing Efforts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FDDB73-9FCB-4D07-1028-03B60D06DD58}"/>
                </a:ext>
              </a:extLst>
            </p:cNvPr>
            <p:cNvSpPr txBox="1"/>
            <p:nvPr/>
          </p:nvSpPr>
          <p:spPr>
            <a:xfrm>
              <a:off x="10449169" y="1820296"/>
              <a:ext cx="73930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9450B-A02F-7151-09EE-F1E541473D69}"/>
              </a:ext>
            </a:extLst>
          </p:cNvPr>
          <p:cNvGrpSpPr/>
          <p:nvPr/>
        </p:nvGrpSpPr>
        <p:grpSpPr>
          <a:xfrm>
            <a:off x="8998843" y="1337705"/>
            <a:ext cx="2447914" cy="3785652"/>
            <a:chOff x="10593065" y="779277"/>
            <a:chExt cx="2447914" cy="3785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8D7F3D-5DA6-5223-C362-1BD5EF46BC06}"/>
                </a:ext>
              </a:extLst>
            </p:cNvPr>
            <p:cNvSpPr txBox="1"/>
            <p:nvPr/>
          </p:nvSpPr>
          <p:spPr>
            <a:xfrm>
              <a:off x="11635208" y="1933151"/>
              <a:ext cx="140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Topical Initiatives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8513FB-032F-EC06-2E7D-B546A6253946}"/>
                </a:ext>
              </a:extLst>
            </p:cNvPr>
            <p:cNvSpPr txBox="1"/>
            <p:nvPr/>
          </p:nvSpPr>
          <p:spPr>
            <a:xfrm>
              <a:off x="10593065" y="779277"/>
              <a:ext cx="166263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E04583-203F-2C0D-D3FF-50648B0CB3C0}"/>
              </a:ext>
            </a:extLst>
          </p:cNvPr>
          <p:cNvGrpSpPr/>
          <p:nvPr/>
        </p:nvGrpSpPr>
        <p:grpSpPr>
          <a:xfrm>
            <a:off x="9301681" y="4998985"/>
            <a:ext cx="1940975" cy="1477328"/>
            <a:chOff x="10449169" y="1820296"/>
            <a:chExt cx="19409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744468-E3CB-0A08-29B7-F6808CEA5FBF}"/>
                </a:ext>
              </a:extLst>
            </p:cNvPr>
            <p:cNvSpPr txBox="1"/>
            <p:nvPr/>
          </p:nvSpPr>
          <p:spPr>
            <a:xfrm>
              <a:off x="10984373" y="2257978"/>
              <a:ext cx="140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Enabling</a:t>
              </a:r>
            </a:p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Initiatives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20678E-DB45-3A98-7A7E-AA0701681957}"/>
                </a:ext>
              </a:extLst>
            </p:cNvPr>
            <p:cNvSpPr txBox="1"/>
            <p:nvPr/>
          </p:nvSpPr>
          <p:spPr>
            <a:xfrm>
              <a:off x="10449169" y="1820296"/>
              <a:ext cx="73930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E0E331-2150-7516-4855-302249632B22}"/>
              </a:ext>
            </a:extLst>
          </p:cNvPr>
          <p:cNvSpPr txBox="1"/>
          <p:nvPr/>
        </p:nvSpPr>
        <p:spPr>
          <a:xfrm>
            <a:off x="8239791" y="2371025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4CE92D-2810-ED7C-611C-BB4A1B094928}"/>
              </a:ext>
            </a:extLst>
          </p:cNvPr>
          <p:cNvSpPr txBox="1"/>
          <p:nvPr/>
        </p:nvSpPr>
        <p:spPr>
          <a:xfrm>
            <a:off x="6663916" y="269419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90AD2-1FC8-9EC6-A142-BE2B43ADE854}"/>
              </a:ext>
            </a:extLst>
          </p:cNvPr>
          <p:cNvSpPr txBox="1"/>
          <p:nvPr/>
        </p:nvSpPr>
        <p:spPr>
          <a:xfrm>
            <a:off x="5809154" y="308512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84C3A-33E9-F884-D8D6-C9E0C6F52561}"/>
              </a:ext>
            </a:extLst>
          </p:cNvPr>
          <p:cNvSpPr txBox="1"/>
          <p:nvPr/>
        </p:nvSpPr>
        <p:spPr>
          <a:xfrm>
            <a:off x="8638488" y="3529072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F439C-9E74-3120-6FB9-3471FC83AB07}"/>
              </a:ext>
            </a:extLst>
          </p:cNvPr>
          <p:cNvSpPr txBox="1"/>
          <p:nvPr/>
        </p:nvSpPr>
        <p:spPr>
          <a:xfrm>
            <a:off x="7571690" y="385375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A8E03-C206-3AD8-5B82-1AFDAA1E24C5}"/>
              </a:ext>
            </a:extLst>
          </p:cNvPr>
          <p:cNvSpPr txBox="1"/>
          <p:nvPr/>
        </p:nvSpPr>
        <p:spPr>
          <a:xfrm>
            <a:off x="8784257" y="4257938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C1BA5-5C22-0612-7987-A70CEA107D2B}"/>
              </a:ext>
            </a:extLst>
          </p:cNvPr>
          <p:cNvSpPr txBox="1"/>
          <p:nvPr/>
        </p:nvSpPr>
        <p:spPr>
          <a:xfrm>
            <a:off x="6153735" y="5046434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9AB67-EBFD-6F78-5993-04D7BE8BBD35}"/>
              </a:ext>
            </a:extLst>
          </p:cNvPr>
          <p:cNvSpPr txBox="1"/>
          <p:nvPr/>
        </p:nvSpPr>
        <p:spPr>
          <a:xfrm>
            <a:off x="9009543" y="5424118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0EB8D8-EE16-0D17-D8C3-F5F64AED0956}"/>
              </a:ext>
            </a:extLst>
          </p:cNvPr>
          <p:cNvSpPr txBox="1"/>
          <p:nvPr/>
        </p:nvSpPr>
        <p:spPr>
          <a:xfrm>
            <a:off x="7717475" y="576204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✓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B5B521-EB73-2FDF-3AFA-4B5619B37725}"/>
              </a:ext>
            </a:extLst>
          </p:cNvPr>
          <p:cNvGrpSpPr/>
          <p:nvPr/>
        </p:nvGrpSpPr>
        <p:grpSpPr>
          <a:xfrm>
            <a:off x="8706223" y="911373"/>
            <a:ext cx="3256976" cy="830997"/>
            <a:chOff x="8706223" y="911373"/>
            <a:chExt cx="3256976" cy="8309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21C723-B1EC-1749-9E8B-E7369904B2C2}"/>
                </a:ext>
              </a:extLst>
            </p:cNvPr>
            <p:cNvSpPr txBox="1"/>
            <p:nvPr/>
          </p:nvSpPr>
          <p:spPr>
            <a:xfrm>
              <a:off x="8706223" y="1067547"/>
              <a:ext cx="530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B050"/>
                  </a:solidFill>
                </a:rPr>
                <a:t>✓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9BB451-3784-8161-A89E-3C5D5C44FC98}"/>
                </a:ext>
              </a:extLst>
            </p:cNvPr>
            <p:cNvSpPr txBox="1"/>
            <p:nvPr/>
          </p:nvSpPr>
          <p:spPr>
            <a:xfrm>
              <a:off x="9977352" y="911373"/>
              <a:ext cx="19858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✓ - Covered at a WANDA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56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The First Three Topics Support Existing Core Programs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422909" y="723644"/>
            <a:ext cx="11346181" cy="481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the 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structure evaluation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workforce to improve the currency, consistency, and accessibility of the Evaluated Nuclear Structure Data File (ENSDF);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Enhance 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reaction evaluation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within the USNDP in support of the Evaluated Nuclear Data File (ENDF) through expansion of the workforce and integration of high-performance computing, automation, and machine learning; 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Continue atomic 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 evaluation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support AME and NUBASE databases.</a:t>
            </a:r>
          </a:p>
        </p:txBody>
      </p:sp>
    </p:spTree>
    <p:extLst>
      <p:ext uri="{BB962C8B-B14F-4D97-AF65-F5344CB8AC3E}">
        <p14:creationId xmlns:p14="http://schemas.microsoft.com/office/powerpoint/2010/main" val="404674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These are followed by 8 new initiatives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422909" y="920868"/>
            <a:ext cx="11346181" cy="481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Establish a coordinated effort to improve evaluation and modeling in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astrophysics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stellar dynamics, multi-messenger astronomy and nucleosynthesis; 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Initiate and maintain an effort to develop and maintain nuclear structure evaluation beyond discrete states, including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level densities, photon strength functions and photonuclear data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improved reaction modeling, and exploring nuclear structure at finite temperature;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Maintain an ongoing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effort for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correlated fission data evaluation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including cross sections, fragment yields, </a:t>
            </a:r>
            <a:r>
              <a:rPr lang="en-US" sz="2800">
                <a:effectLst/>
                <a:latin typeface="Symbol" pitchFamily="2" charset="2"/>
                <a:ea typeface="Times New Roman" panose="02020603050405020304" pitchFamily="18" charset="0"/>
              </a:rPr>
              <a:t>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(A), </a:t>
            </a:r>
            <a:r>
              <a:rPr lang="en-US" sz="2800">
                <a:effectLst/>
                <a:latin typeface="Symbol" pitchFamily="2" charset="2"/>
                <a:ea typeface="Times New Roman" panose="02020603050405020304" pitchFamily="18" charset="0"/>
              </a:rPr>
              <a:t>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</a:t>
            </a:r>
            <a:r>
              <a:rPr lang="en-US" sz="2800" baseline="-25000">
                <a:effectLst/>
                <a:latin typeface="Symbol" pitchFamily="2" charset="2"/>
                <a:ea typeface="Times New Roman" panose="02020603050405020304" pitchFamily="18" charset="0"/>
              </a:rPr>
              <a:t>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for nuclear energy, national security, nonproliferation and basic science;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CE49F-E44A-E962-C51C-800A9F1D4FB5}"/>
              </a:ext>
            </a:extLst>
          </p:cNvPr>
          <p:cNvSpPr txBox="1"/>
          <p:nvPr/>
        </p:nvSpPr>
        <p:spPr>
          <a:xfrm>
            <a:off x="1235519" y="5735364"/>
            <a:ext cx="972096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topics are covered less frequently by the USNDP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These are followed by 8 new initiatives (cont.)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205740" y="589719"/>
            <a:ext cx="11780519" cy="481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 a panel of experts to annually update </a:t>
            </a:r>
            <a:r>
              <a:rPr lang="en-US" sz="2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evaluated decay data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targeted high-value nuclides for national security, nonproliferation and medical applications;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Maintain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comprehensive, consistent (n,x) structure and reaction data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energy, national security, nonproliferation &amp; planetary nuclear spectroscopy;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 and maintain </a:t>
            </a:r>
            <a:r>
              <a:rPr lang="en-US" sz="2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evaluated charged-particle stopping power data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detector design, space effects, isotope production and ion beam therapy; 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Extend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reaction evaluation to h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igher energies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space exploration and medical nuclide production.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Address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uclear data needed for fusion energy systems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including tritium production and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materials damage cross sections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2FD43-CE62-CB03-DFFF-6DCCA918078B}"/>
              </a:ext>
            </a:extLst>
          </p:cNvPr>
          <p:cNvSpPr txBox="1"/>
          <p:nvPr/>
        </p:nvSpPr>
        <p:spPr>
          <a:xfrm>
            <a:off x="4820904" y="5763940"/>
            <a:ext cx="255019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Ditto here…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The last three initiatives build a robust nuclear data infrastructure for the 21</a:t>
            </a:r>
            <a:r>
              <a:rPr lang="en-US" sz="4000" b="0" baseline="30000">
                <a:solidFill>
                  <a:schemeClr val="tx1"/>
                </a:solidFill>
                <a:latin typeface="Times New Roman"/>
                <a:cs typeface="Times New Roman"/>
              </a:rPr>
              <a:t>st</a:t>
            </a:r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 century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422909" y="1247187"/>
            <a:ext cx="11346181" cy="481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continued 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new data formats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accommodate all nuclear data types and improve access by modern software systems.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design and incorporation of artificial intelligence and machine learning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tools to improve the nuclear data evaluation process.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creation of an infrastructure for 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 data and data preservation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use by the entire nuclear physics community.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78867-BD1B-233F-8C15-8026A938319C}"/>
              </a:ext>
            </a:extLst>
          </p:cNvPr>
          <p:cNvSpPr txBox="1"/>
          <p:nvPr/>
        </p:nvSpPr>
        <p:spPr>
          <a:xfrm>
            <a:off x="976650" y="5638843"/>
            <a:ext cx="102387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Each new initiative requires 1-2 FTE an ongoing basis</a:t>
            </a:r>
          </a:p>
        </p:txBody>
      </p:sp>
    </p:spTree>
    <p:extLst>
      <p:ext uri="{BB962C8B-B14F-4D97-AF65-F5344CB8AC3E}">
        <p14:creationId xmlns:p14="http://schemas.microsoft.com/office/powerpoint/2010/main" val="296099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31" y="15585"/>
            <a:ext cx="12192000" cy="920868"/>
          </a:xfrm>
        </p:spPr>
        <p:txBody>
          <a:bodyPr/>
          <a:lstStyle/>
          <a:p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These topics have varying degrees of importance for different applications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837271A-923A-236A-43DC-F967B2DB26A1}"/>
              </a:ext>
            </a:extLst>
          </p:cNvPr>
          <p:cNvGrpSpPr/>
          <p:nvPr/>
        </p:nvGrpSpPr>
        <p:grpSpPr>
          <a:xfrm>
            <a:off x="9713958" y="1641711"/>
            <a:ext cx="1724876" cy="1323439"/>
            <a:chOff x="10449169" y="1820296"/>
            <a:chExt cx="1724876" cy="1323439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F957A-B16B-8621-BB3D-C4D2569EE2A3}"/>
                </a:ext>
              </a:extLst>
            </p:cNvPr>
            <p:cNvSpPr txBox="1"/>
            <p:nvPr/>
          </p:nvSpPr>
          <p:spPr>
            <a:xfrm>
              <a:off x="10768274" y="2149817"/>
              <a:ext cx="140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Existing Efforts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37C157-FA92-E2C2-B4C9-B920C6FB0144}"/>
                </a:ext>
              </a:extLst>
            </p:cNvPr>
            <p:cNvSpPr txBox="1"/>
            <p:nvPr/>
          </p:nvSpPr>
          <p:spPr>
            <a:xfrm>
              <a:off x="10449169" y="1820296"/>
              <a:ext cx="6767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A4168A0-AD68-2F96-6765-C90DECDB00B9}"/>
              </a:ext>
            </a:extLst>
          </p:cNvPr>
          <p:cNvGrpSpPr/>
          <p:nvPr/>
        </p:nvGrpSpPr>
        <p:grpSpPr>
          <a:xfrm>
            <a:off x="9623929" y="2303430"/>
            <a:ext cx="2243180" cy="3016210"/>
            <a:chOff x="10181145" y="832285"/>
            <a:chExt cx="2243180" cy="3016210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D8FDBAE-9802-5219-48DD-7F9E33A8856C}"/>
                </a:ext>
              </a:extLst>
            </p:cNvPr>
            <p:cNvSpPr txBox="1"/>
            <p:nvPr/>
          </p:nvSpPr>
          <p:spPr>
            <a:xfrm>
              <a:off x="11018554" y="2195635"/>
              <a:ext cx="140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Initiatives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603148C-6E96-9E0F-1327-F54E2D1D4E51}"/>
                </a:ext>
              </a:extLst>
            </p:cNvPr>
            <p:cNvSpPr txBox="1"/>
            <p:nvPr/>
          </p:nvSpPr>
          <p:spPr>
            <a:xfrm>
              <a:off x="10181145" y="832285"/>
              <a:ext cx="1354858" cy="3016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DE3FE0D-1920-C4C6-F93C-C9838F9FEEB9}"/>
              </a:ext>
            </a:extLst>
          </p:cNvPr>
          <p:cNvGrpSpPr/>
          <p:nvPr/>
        </p:nvGrpSpPr>
        <p:grpSpPr>
          <a:xfrm>
            <a:off x="9713958" y="4926580"/>
            <a:ext cx="1744165" cy="1323439"/>
            <a:chOff x="10449169" y="1820296"/>
            <a:chExt cx="1744165" cy="1323439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A217286-741A-B35C-FBE6-75A0258D1FF6}"/>
                </a:ext>
              </a:extLst>
            </p:cNvPr>
            <p:cNvSpPr txBox="1"/>
            <p:nvPr/>
          </p:nvSpPr>
          <p:spPr>
            <a:xfrm>
              <a:off x="10787563" y="2181167"/>
              <a:ext cx="140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Enabling</a:t>
              </a:r>
            </a:p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initiatives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F2585C4C-0823-229E-2BED-643F6E99DCAD}"/>
                </a:ext>
              </a:extLst>
            </p:cNvPr>
            <p:cNvSpPr txBox="1"/>
            <p:nvPr/>
          </p:nvSpPr>
          <p:spPr>
            <a:xfrm>
              <a:off x="10449169" y="1820296"/>
              <a:ext cx="6767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37C11-F6BE-7640-959F-93DE4D75549C}"/>
              </a:ext>
            </a:extLst>
          </p:cNvPr>
          <p:cNvGrpSpPr/>
          <p:nvPr/>
        </p:nvGrpSpPr>
        <p:grpSpPr>
          <a:xfrm>
            <a:off x="76200" y="1315420"/>
            <a:ext cx="10033758" cy="5209836"/>
            <a:chOff x="76200" y="1315420"/>
            <a:chExt cx="10033758" cy="5209836"/>
          </a:xfrm>
        </p:grpSpPr>
        <p:graphicFrame>
          <p:nvGraphicFramePr>
            <p:cNvPr id="168" name="Object 167">
              <a:extLst>
                <a:ext uri="{FF2B5EF4-FFF2-40B4-BE49-F238E27FC236}">
                  <a16:creationId xmlns:a16="http://schemas.microsoft.com/office/drawing/2014/main" id="{6AF6E5E1-BA54-4D8F-EFDE-59318952C8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984852"/>
                </p:ext>
              </p:extLst>
            </p:nvPr>
          </p:nvGraphicFramePr>
          <p:xfrm>
            <a:off x="76200" y="1315420"/>
            <a:ext cx="10033758" cy="5209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5943600" imgH="3086100" progId="Word.Document.12">
                    <p:embed/>
                  </p:oleObj>
                </mc:Choice>
                <mc:Fallback>
                  <p:oleObj name="Document" r:id="rId2" imgW="5943600" imgH="3086100" progId="Word.Document.12">
                    <p:embed/>
                    <p:pic>
                      <p:nvPicPr>
                        <p:cNvPr id="168" name="Object 167">
                          <a:extLst>
                            <a:ext uri="{FF2B5EF4-FFF2-40B4-BE49-F238E27FC236}">
                              <a16:creationId xmlns:a16="http://schemas.microsoft.com/office/drawing/2014/main" id="{6AF6E5E1-BA54-4D8F-EFDE-59318952C8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6200" y="1315420"/>
                          <a:ext cx="10033758" cy="5209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6F86DA15-6B17-7F00-F978-C641ED21B923}"/>
                </a:ext>
              </a:extLst>
            </p:cNvPr>
            <p:cNvCxnSpPr>
              <a:cxnSpLocks/>
            </p:cNvCxnSpPr>
            <p:nvPr/>
          </p:nvCxnSpPr>
          <p:spPr>
            <a:xfrm>
              <a:off x="4593350" y="1925483"/>
              <a:ext cx="0" cy="90721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466832-D7A4-BAD3-2224-2FB36A1EC27D}"/>
                </a:ext>
              </a:extLst>
            </p:cNvPr>
            <p:cNvCxnSpPr>
              <a:cxnSpLocks/>
            </p:cNvCxnSpPr>
            <p:nvPr/>
          </p:nvCxnSpPr>
          <p:spPr>
            <a:xfrm>
              <a:off x="4593350" y="3136577"/>
              <a:ext cx="29234" cy="30618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DD11A4-16BE-CB21-8CCD-43B546C4505D}"/>
                </a:ext>
              </a:extLst>
            </p:cNvPr>
            <p:cNvCxnSpPr>
              <a:cxnSpLocks/>
            </p:cNvCxnSpPr>
            <p:nvPr/>
          </p:nvCxnSpPr>
          <p:spPr>
            <a:xfrm>
              <a:off x="2478336" y="2536657"/>
              <a:ext cx="0" cy="152982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2BD9E2-2FD6-5E70-D658-C0AD085803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8336" y="5287451"/>
              <a:ext cx="6482" cy="924345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96B612-9B0C-5AC3-515E-9CE4736132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8336" y="1925483"/>
              <a:ext cx="6482" cy="30476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02C757-1D97-9526-B835-B2C00A408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1854" y="2231896"/>
              <a:ext cx="6482" cy="304761"/>
            </a:xfrm>
            <a:prstGeom prst="line">
              <a:avLst/>
            </a:prstGeom>
            <a:ln w="57150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761C27-3ACC-5EE4-8F2F-7FB5D6CF86B5}"/>
                </a:ext>
              </a:extLst>
            </p:cNvPr>
            <p:cNvCxnSpPr>
              <a:cxnSpLocks/>
            </p:cNvCxnSpPr>
            <p:nvPr/>
          </p:nvCxnSpPr>
          <p:spPr>
            <a:xfrm>
              <a:off x="2478336" y="4082279"/>
              <a:ext cx="6482" cy="277482"/>
            </a:xfrm>
            <a:prstGeom prst="line">
              <a:avLst/>
            </a:prstGeom>
            <a:ln w="57150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2A52D1-E856-1959-EC18-05390F919B75}"/>
                </a:ext>
              </a:extLst>
            </p:cNvPr>
            <p:cNvCxnSpPr>
              <a:cxnSpLocks/>
            </p:cNvCxnSpPr>
            <p:nvPr/>
          </p:nvCxnSpPr>
          <p:spPr>
            <a:xfrm>
              <a:off x="2500654" y="4701444"/>
              <a:ext cx="6482" cy="277482"/>
            </a:xfrm>
            <a:prstGeom prst="line">
              <a:avLst/>
            </a:prstGeom>
            <a:ln w="57150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095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E52416-5B34-02B8-7426-716D501EB448}"/>
              </a:ext>
            </a:extLst>
          </p:cNvPr>
          <p:cNvSpPr txBox="1">
            <a:spLocks/>
          </p:cNvSpPr>
          <p:nvPr/>
        </p:nvSpPr>
        <p:spPr>
          <a:xfrm>
            <a:off x="290945" y="2"/>
            <a:ext cx="11582399" cy="8097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Summary/Conclusions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82734F0-9117-910A-90A8-EA62720AC0AA}"/>
              </a:ext>
            </a:extLst>
          </p:cNvPr>
          <p:cNvSpPr txBox="1">
            <a:spLocks/>
          </p:cNvSpPr>
          <p:nvPr/>
        </p:nvSpPr>
        <p:spPr>
          <a:xfrm>
            <a:off x="0" y="809752"/>
            <a:ext cx="12192000" cy="5728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0" indent="-920750"/>
            <a:r>
              <a:rPr lang="en-US" sz="3200">
                <a:latin typeface="Times New Roman"/>
                <a:cs typeface="Times New Roman"/>
              </a:rPr>
              <a:t>The US just completed its once-every-5-10-year long-term planning exercise for nuclear science</a:t>
            </a:r>
          </a:p>
          <a:p>
            <a:pPr marL="920750" indent="-920750"/>
            <a:r>
              <a:rPr lang="en-US" sz="3200">
                <a:latin typeface="Times New Roman"/>
                <a:cs typeface="Times New Roman"/>
              </a:rPr>
              <a:t>Input from the reports was used in the Long Range Plan (e.g., applications, low-energy program etc.)</a:t>
            </a:r>
          </a:p>
          <a:p>
            <a:pPr marL="0" indent="0">
              <a:buNone/>
            </a:pPr>
            <a:endParaRPr lang="en-US" sz="1400">
              <a:latin typeface="Times New Roman"/>
              <a:cs typeface="Times New Roman"/>
            </a:endParaRPr>
          </a:p>
          <a:p>
            <a:pPr marL="231775" lvl="1" indent="0" algn="ctr">
              <a:buNone/>
            </a:pPr>
            <a:r>
              <a:rPr lang="en-US" sz="3200" i="1">
                <a:latin typeface="Times New Roman"/>
                <a:cs typeface="Times New Roman"/>
              </a:rPr>
              <a:t>For the first time nuclear data was mentioned in the executive summary (e.g., the only part that most congressional staffers actually read)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2032EEA-B1EB-AE58-6235-BB97323DFDE8}"/>
              </a:ext>
            </a:extLst>
          </p:cNvPr>
          <p:cNvSpPr txBox="1">
            <a:spLocks/>
          </p:cNvSpPr>
          <p:nvPr/>
        </p:nvSpPr>
        <p:spPr>
          <a:xfrm>
            <a:off x="450964" y="5222240"/>
            <a:ext cx="11262360" cy="10813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u="sng">
                <a:solidFill>
                  <a:schemeClr val="tx1"/>
                </a:solidFill>
                <a:latin typeface="Times New Roman"/>
                <a:cs typeface="Times New Roman"/>
              </a:rPr>
              <a:t>Special Thanks</a:t>
            </a:r>
          </a:p>
          <a:p>
            <a:r>
              <a:rPr lang="en-US" sz="3200" b="0" i="1">
                <a:solidFill>
                  <a:schemeClr val="tx1"/>
                </a:solidFill>
                <a:latin typeface="Times New Roman"/>
                <a:cs typeface="Times New Roman"/>
              </a:rPr>
              <a:t>Ramona Vogt, Cathy Romano, Bethany Goldblum, </a:t>
            </a:r>
          </a:p>
          <a:p>
            <a:r>
              <a:rPr lang="en-US" sz="3200" b="0" i="1">
                <a:solidFill>
                  <a:schemeClr val="tx1"/>
                </a:solidFill>
                <a:latin typeface="Times New Roman"/>
                <a:cs typeface="Times New Roman"/>
              </a:rPr>
              <a:t>Jo Ressler and the entire NSAC-ND subcommittee</a:t>
            </a:r>
          </a:p>
        </p:txBody>
      </p:sp>
    </p:spTree>
    <p:extLst>
      <p:ext uri="{BB962C8B-B14F-4D97-AF65-F5344CB8AC3E}">
        <p14:creationId xmlns:p14="http://schemas.microsoft.com/office/powerpoint/2010/main" val="36492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44FC5E1-6C99-0B9B-164F-0736B84515E5}"/>
              </a:ext>
            </a:extLst>
          </p:cNvPr>
          <p:cNvGrpSpPr/>
          <p:nvPr/>
        </p:nvGrpSpPr>
        <p:grpSpPr>
          <a:xfrm>
            <a:off x="6557962" y="2971046"/>
            <a:ext cx="4718673" cy="3345347"/>
            <a:chOff x="6375079" y="2971046"/>
            <a:chExt cx="4718673" cy="3345347"/>
          </a:xfrm>
        </p:grpSpPr>
        <p:pic>
          <p:nvPicPr>
            <p:cNvPr id="1050" name="Picture 26" descr="50 Facts for 50 Years: Building the Framework of FACA | GSA">
              <a:extLst>
                <a:ext uri="{FF2B5EF4-FFF2-40B4-BE49-F238E27FC236}">
                  <a16:creationId xmlns:a16="http://schemas.microsoft.com/office/drawing/2014/main" id="{D68D8CA2-FB01-1EFA-D6D2-9DE0DF857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079" y="3090111"/>
              <a:ext cx="3226282" cy="32262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Bent Arrow 40">
              <a:extLst>
                <a:ext uri="{FF2B5EF4-FFF2-40B4-BE49-F238E27FC236}">
                  <a16:creationId xmlns:a16="http://schemas.microsoft.com/office/drawing/2014/main" id="{934599F7-CD5D-C7FF-06FC-DCC18C3B5754}"/>
                </a:ext>
              </a:extLst>
            </p:cNvPr>
            <p:cNvSpPr/>
            <p:nvPr/>
          </p:nvSpPr>
          <p:spPr>
            <a:xfrm rot="10800000">
              <a:off x="9624547" y="2971046"/>
              <a:ext cx="1469205" cy="2354434"/>
            </a:xfrm>
            <a:prstGeom prst="ben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275997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How science funding works in the United States</a:t>
            </a:r>
            <a:endParaRPr lang="en-US" sz="3600" b="0" i="1" dirty="0">
              <a:solidFill>
                <a:schemeClr val="tx1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14618-D282-586B-EA21-4534272AE1E9}"/>
              </a:ext>
            </a:extLst>
          </p:cNvPr>
          <p:cNvSpPr txBox="1"/>
          <p:nvPr/>
        </p:nvSpPr>
        <p:spPr>
          <a:xfrm>
            <a:off x="38936" y="4029580"/>
            <a:ext cx="2590639" cy="2092881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that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drives the mission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BAD473-2811-E160-224E-85B80F406917}"/>
              </a:ext>
            </a:extLst>
          </p:cNvPr>
          <p:cNvGrpSpPr/>
          <p:nvPr/>
        </p:nvGrpSpPr>
        <p:grpSpPr>
          <a:xfrm>
            <a:off x="200059" y="1034090"/>
            <a:ext cx="3177252" cy="1899580"/>
            <a:chOff x="4114799" y="2512580"/>
            <a:chExt cx="3177252" cy="1899580"/>
          </a:xfrm>
        </p:grpSpPr>
        <p:pic>
          <p:nvPicPr>
            <p:cNvPr id="1026" name="Picture 2" descr="105th United States Congress - Wikipedia">
              <a:extLst>
                <a:ext uri="{FF2B5EF4-FFF2-40B4-BE49-F238E27FC236}">
                  <a16:creationId xmlns:a16="http://schemas.microsoft.com/office/drawing/2014/main" id="{51877FEE-B92E-BC8D-1CEA-E028800D9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772617"/>
              <a:ext cx="3177251" cy="163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23B695-E736-B030-8A8A-AFF51CEBEDE9}"/>
                </a:ext>
              </a:extLst>
            </p:cNvPr>
            <p:cNvSpPr txBox="1"/>
            <p:nvPr/>
          </p:nvSpPr>
          <p:spPr>
            <a:xfrm>
              <a:off x="4114799" y="2512580"/>
              <a:ext cx="317725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Legislature (Congress)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84A71F-3353-8C2B-1F4F-21BCB70F1D75}"/>
              </a:ext>
            </a:extLst>
          </p:cNvPr>
          <p:cNvGrpSpPr/>
          <p:nvPr/>
        </p:nvGrpSpPr>
        <p:grpSpPr>
          <a:xfrm>
            <a:off x="3377310" y="1034090"/>
            <a:ext cx="2635565" cy="1853181"/>
            <a:chOff x="3377310" y="1034090"/>
            <a:chExt cx="2635565" cy="1853181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D8EEA93-5FD9-9569-D4A9-7926B9172845}"/>
                </a:ext>
              </a:extLst>
            </p:cNvPr>
            <p:cNvSpPr/>
            <p:nvPr/>
          </p:nvSpPr>
          <p:spPr>
            <a:xfrm>
              <a:off x="3377310" y="1475094"/>
              <a:ext cx="1188928" cy="105809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3CE266-F50F-7988-1CE5-5565B64A967B}"/>
                </a:ext>
              </a:extLst>
            </p:cNvPr>
            <p:cNvGrpSpPr/>
            <p:nvPr/>
          </p:nvGrpSpPr>
          <p:grpSpPr>
            <a:xfrm>
              <a:off x="4541889" y="1034090"/>
              <a:ext cx="1470986" cy="1853181"/>
              <a:chOff x="4800007" y="990005"/>
              <a:chExt cx="1470986" cy="1853181"/>
            </a:xfrm>
          </p:grpSpPr>
          <p:pic>
            <p:nvPicPr>
              <p:cNvPr id="1028" name="Picture 4" descr="Seal of the president of the United ...">
                <a:extLst>
                  <a:ext uri="{FF2B5EF4-FFF2-40B4-BE49-F238E27FC236}">
                    <a16:creationId xmlns:a16="http://schemas.microsoft.com/office/drawing/2014/main" id="{00BC56DF-A76E-8D90-936A-B58A2131DC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417" y="1384610"/>
                <a:ext cx="1458576" cy="145857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043916-B739-D672-9DB1-A136D85B33A0}"/>
                  </a:ext>
                </a:extLst>
              </p:cNvPr>
              <p:cNvSpPr txBox="1"/>
              <p:nvPr/>
            </p:nvSpPr>
            <p:spPr>
              <a:xfrm>
                <a:off x="4800007" y="990005"/>
                <a:ext cx="1470986" cy="4001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Executive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96C5CD-8DE0-3C22-6431-3B5D27642708}"/>
              </a:ext>
            </a:extLst>
          </p:cNvPr>
          <p:cNvGrpSpPr/>
          <p:nvPr/>
        </p:nvGrpSpPr>
        <p:grpSpPr>
          <a:xfrm>
            <a:off x="8522279" y="991197"/>
            <a:ext cx="3233285" cy="1966746"/>
            <a:chOff x="8522279" y="991197"/>
            <a:chExt cx="3233285" cy="1966746"/>
          </a:xfrm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CC32D01B-BCC5-83E9-D141-F4B20E1A9944}"/>
                </a:ext>
              </a:extLst>
            </p:cNvPr>
            <p:cNvSpPr/>
            <p:nvPr/>
          </p:nvSpPr>
          <p:spPr>
            <a:xfrm>
              <a:off x="8522279" y="1532520"/>
              <a:ext cx="1160663" cy="9432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Grants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526A913-1057-E51F-E87B-0155F0D3735A}"/>
                </a:ext>
              </a:extLst>
            </p:cNvPr>
            <p:cNvGrpSpPr/>
            <p:nvPr/>
          </p:nvGrpSpPr>
          <p:grpSpPr>
            <a:xfrm>
              <a:off x="9682942" y="991197"/>
              <a:ext cx="2072622" cy="1966746"/>
              <a:chOff x="8761003" y="699340"/>
              <a:chExt cx="2072622" cy="196674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9C965C9-7665-6FC5-58AC-1A861AF439CF}"/>
                  </a:ext>
                </a:extLst>
              </p:cNvPr>
              <p:cNvGrpSpPr/>
              <p:nvPr/>
            </p:nvGrpSpPr>
            <p:grpSpPr>
              <a:xfrm>
                <a:off x="8761003" y="1081775"/>
                <a:ext cx="2072622" cy="1584311"/>
                <a:chOff x="8591421" y="1087637"/>
                <a:chExt cx="2072622" cy="1584311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2BF15DB-A576-A2BC-47EB-CCE320459F06}"/>
                    </a:ext>
                  </a:extLst>
                </p:cNvPr>
                <p:cNvGrpSpPr/>
                <p:nvPr/>
              </p:nvGrpSpPr>
              <p:grpSpPr>
                <a:xfrm>
                  <a:off x="8591421" y="1087637"/>
                  <a:ext cx="1878623" cy="1495352"/>
                  <a:chOff x="9161357" y="1181556"/>
                  <a:chExt cx="1878623" cy="149535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273A39BC-AC31-2AFC-D4D1-0598E9A9F1A0}"/>
                      </a:ext>
                    </a:extLst>
                  </p:cNvPr>
                  <p:cNvGrpSpPr/>
                  <p:nvPr/>
                </p:nvGrpSpPr>
                <p:grpSpPr>
                  <a:xfrm>
                    <a:off x="9161357" y="1181556"/>
                    <a:ext cx="1862154" cy="1495352"/>
                    <a:chOff x="7528446" y="2933670"/>
                    <a:chExt cx="1862154" cy="1495352"/>
                  </a:xfrm>
                </p:grpSpPr>
                <p:pic>
                  <p:nvPicPr>
                    <p:cNvPr id="1040" name="Picture 16" descr="LBNL Nuclear Science Division ...">
                      <a:extLst>
                        <a:ext uri="{FF2B5EF4-FFF2-40B4-BE49-F238E27FC236}">
                          <a16:creationId xmlns:a16="http://schemas.microsoft.com/office/drawing/2014/main" id="{73337806-E9AB-D7B8-DE16-1C7AE1ECAF5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658453" y="3449162"/>
                      <a:ext cx="716808" cy="71680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44" name="Picture 20" descr="ePIC Collaboration | Jefferson Lab">
                      <a:extLst>
                        <a:ext uri="{FF2B5EF4-FFF2-40B4-BE49-F238E27FC236}">
                          <a16:creationId xmlns:a16="http://schemas.microsoft.com/office/drawing/2014/main" id="{54596587-D2BA-95C2-69AF-531C45B3232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969" t="6996" r="54382" b="57899"/>
                    <a:stretch/>
                  </p:blipFill>
                  <p:spPr bwMode="auto">
                    <a:xfrm>
                      <a:off x="7735454" y="3785489"/>
                      <a:ext cx="938402" cy="63202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46" name="Picture 22" descr="Logos | Ohio University">
                      <a:extLst>
                        <a:ext uri="{FF2B5EF4-FFF2-40B4-BE49-F238E27FC236}">
                          <a16:creationId xmlns:a16="http://schemas.microsoft.com/office/drawing/2014/main" id="{E8F5A1F5-7289-DAAC-C3E1-9993CE033FF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93" t="16377"/>
                    <a:stretch/>
                  </p:blipFill>
                  <p:spPr bwMode="auto">
                    <a:xfrm>
                      <a:off x="8721359" y="4154467"/>
                      <a:ext cx="669241" cy="2745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6" name="Picture 12" descr="Facility for Rare Isotope Beams (FRIB ...">
                      <a:extLst>
                        <a:ext uri="{FF2B5EF4-FFF2-40B4-BE49-F238E27FC236}">
                          <a16:creationId xmlns:a16="http://schemas.microsoft.com/office/drawing/2014/main" id="{51CF868F-D640-BD19-4945-29D58D5841A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28446" y="2933670"/>
                      <a:ext cx="1045540" cy="104554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038" name="Picture 14" descr="LEGEND experiment: Majorana nature of ...">
                    <a:extLst>
                      <a:ext uri="{FF2B5EF4-FFF2-40B4-BE49-F238E27FC236}">
                        <a16:creationId xmlns:a16="http://schemas.microsoft.com/office/drawing/2014/main" id="{E31DD560-05FE-4C91-8278-AD1FCD9C854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801"/>
                  <a:stretch/>
                </p:blipFill>
                <p:spPr bwMode="auto">
                  <a:xfrm>
                    <a:off x="9994439" y="1302104"/>
                    <a:ext cx="1045541" cy="3056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A26FECE-367E-F496-A007-90912C89BCD8}"/>
                    </a:ext>
                  </a:extLst>
                </p:cNvPr>
                <p:cNvSpPr/>
                <p:nvPr/>
              </p:nvSpPr>
              <p:spPr>
                <a:xfrm>
                  <a:off x="8651679" y="1087637"/>
                  <a:ext cx="2012364" cy="1584311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905A1E-9A20-7905-7C7E-BFA319E2AAE8}"/>
                  </a:ext>
                </a:extLst>
              </p:cNvPr>
              <p:cNvSpPr txBox="1"/>
              <p:nvPr/>
            </p:nvSpPr>
            <p:spPr>
              <a:xfrm>
                <a:off x="8803003" y="699340"/>
                <a:ext cx="2030622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Labs &amp; Universities</a:t>
                </a:r>
              </a:p>
            </p:txBody>
          </p:sp>
        </p:grp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BB6D83-9A85-B670-6D06-E66FCFF9A547}"/>
              </a:ext>
            </a:extLst>
          </p:cNvPr>
          <p:cNvSpPr/>
          <p:nvPr/>
        </p:nvSpPr>
        <p:spPr>
          <a:xfrm>
            <a:off x="7250947" y="5083953"/>
            <a:ext cx="1806807" cy="3428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F52450-A92F-7FAD-89A0-B2E4186BEEDF}"/>
              </a:ext>
            </a:extLst>
          </p:cNvPr>
          <p:cNvGrpSpPr/>
          <p:nvPr/>
        </p:nvGrpSpPr>
        <p:grpSpPr>
          <a:xfrm>
            <a:off x="6029295" y="1095526"/>
            <a:ext cx="2511854" cy="1746434"/>
            <a:chOff x="6029295" y="1095526"/>
            <a:chExt cx="2511854" cy="1746434"/>
          </a:xfrm>
        </p:grpSpPr>
        <p:pic>
          <p:nvPicPr>
            <p:cNvPr id="1032" name="Picture 8" descr="MathInstitutes.org">
              <a:extLst>
                <a:ext uri="{FF2B5EF4-FFF2-40B4-BE49-F238E27FC236}">
                  <a16:creationId xmlns:a16="http://schemas.microsoft.com/office/drawing/2014/main" id="{CAC563A0-63A5-3939-88FC-D6349CE07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985" y="1962199"/>
              <a:ext cx="816092" cy="879761"/>
            </a:xfrm>
            <a:prstGeom prst="rect">
              <a:avLst/>
            </a:prstGeom>
            <a:solidFill>
              <a:srgbClr val="0173C4"/>
            </a:solidFill>
            <a:ln>
              <a:noFill/>
            </a:ln>
          </p:spPr>
        </p:pic>
        <p:pic>
          <p:nvPicPr>
            <p:cNvPr id="1030" name="Picture 6" descr="Research on Nuclear Data Benefitting ...">
              <a:extLst>
                <a:ext uri="{FF2B5EF4-FFF2-40B4-BE49-F238E27FC236}">
                  <a16:creationId xmlns:a16="http://schemas.microsoft.com/office/drawing/2014/main" id="{20BDD7BD-8395-1AEE-EA14-5F43EF7A5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" t="28894" r="7863" b="27103"/>
            <a:stretch/>
          </p:blipFill>
          <p:spPr bwMode="auto">
            <a:xfrm>
              <a:off x="6517783" y="1495636"/>
              <a:ext cx="2023366" cy="46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663906-9003-EB60-3752-098A851640C3}"/>
                </a:ext>
              </a:extLst>
            </p:cNvPr>
            <p:cNvSpPr txBox="1"/>
            <p:nvPr/>
          </p:nvSpPr>
          <p:spPr>
            <a:xfrm>
              <a:off x="6510528" y="1095526"/>
              <a:ext cx="2030621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Funding Agencies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3E8583-52C1-4439-044E-079FFFEA5D28}"/>
                </a:ext>
              </a:extLst>
            </p:cNvPr>
            <p:cNvGrpSpPr/>
            <p:nvPr/>
          </p:nvGrpSpPr>
          <p:grpSpPr>
            <a:xfrm>
              <a:off x="6029295" y="1107181"/>
              <a:ext cx="2500852" cy="1734779"/>
              <a:chOff x="6029295" y="1107181"/>
              <a:chExt cx="2500852" cy="173477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A73AE86-7E17-0DDE-2546-94EFCBA6BEE0}"/>
                  </a:ext>
                </a:extLst>
              </p:cNvPr>
              <p:cNvSpPr/>
              <p:nvPr/>
            </p:nvSpPr>
            <p:spPr>
              <a:xfrm>
                <a:off x="6517783" y="1107181"/>
                <a:ext cx="2012364" cy="173477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Arrow 36">
                <a:extLst>
                  <a:ext uri="{FF2B5EF4-FFF2-40B4-BE49-F238E27FC236}">
                    <a16:creationId xmlns:a16="http://schemas.microsoft.com/office/drawing/2014/main" id="{6F89D446-FC39-5DD7-ADE5-77F42A63F758}"/>
                  </a:ext>
                </a:extLst>
              </p:cNvPr>
              <p:cNvSpPr/>
              <p:nvPr/>
            </p:nvSpPr>
            <p:spPr>
              <a:xfrm>
                <a:off x="6029295" y="1475093"/>
                <a:ext cx="488488" cy="105809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F9F136-3DE6-9595-8D17-15EA6A157690}"/>
              </a:ext>
            </a:extLst>
          </p:cNvPr>
          <p:cNvGrpSpPr/>
          <p:nvPr/>
        </p:nvGrpSpPr>
        <p:grpSpPr>
          <a:xfrm>
            <a:off x="2685045" y="3231109"/>
            <a:ext cx="3849731" cy="3085283"/>
            <a:chOff x="2685045" y="3231109"/>
            <a:chExt cx="3849731" cy="3085283"/>
          </a:xfrm>
        </p:grpSpPr>
        <p:pic>
          <p:nvPicPr>
            <p:cNvPr id="1034" name="Picture 10" descr="Long Range Plan for Nuclear Science ...">
              <a:extLst>
                <a:ext uri="{FF2B5EF4-FFF2-40B4-BE49-F238E27FC236}">
                  <a16:creationId xmlns:a16="http://schemas.microsoft.com/office/drawing/2014/main" id="{902332D3-41F3-3951-69F9-071B0C0C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045" y="3277509"/>
              <a:ext cx="2339245" cy="297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Left Arrow 42">
              <a:extLst>
                <a:ext uri="{FF2B5EF4-FFF2-40B4-BE49-F238E27FC236}">
                  <a16:creationId xmlns:a16="http://schemas.microsoft.com/office/drawing/2014/main" id="{660A5AA5-6262-6D31-1924-107AC32C1765}"/>
                </a:ext>
              </a:extLst>
            </p:cNvPr>
            <p:cNvSpPr/>
            <p:nvPr/>
          </p:nvSpPr>
          <p:spPr>
            <a:xfrm>
              <a:off x="5000834" y="3231109"/>
              <a:ext cx="1533942" cy="3085283"/>
            </a:xfrm>
            <a:prstGeom prst="leftArrow">
              <a:avLst>
                <a:gd name="adj1" fmla="val 64644"/>
                <a:gd name="adj2" fmla="val 50000"/>
              </a:avLst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 Range Plan (≈5-10 years)</a:t>
              </a:r>
            </a:p>
          </p:txBody>
        </p:sp>
      </p:grpSp>
      <p:sp>
        <p:nvSpPr>
          <p:cNvPr id="44" name="Bent Arrow 43">
            <a:extLst>
              <a:ext uri="{FF2B5EF4-FFF2-40B4-BE49-F238E27FC236}">
                <a16:creationId xmlns:a16="http://schemas.microsoft.com/office/drawing/2014/main" id="{0A4F4B6E-2084-6DF1-0603-B473C0B614BC}"/>
              </a:ext>
            </a:extLst>
          </p:cNvPr>
          <p:cNvSpPr/>
          <p:nvPr/>
        </p:nvSpPr>
        <p:spPr>
          <a:xfrm rot="16200000">
            <a:off x="1548780" y="2788066"/>
            <a:ext cx="1000909" cy="1271624"/>
          </a:xfrm>
          <a:prstGeom prst="ben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275997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One year before the 2023 Long Range Plan Charge was issued NSAC was asked to prepare two reports on Nuclear Data</a:t>
            </a:r>
            <a:endParaRPr lang="en-US" b="0" i="1" dirty="0">
              <a:solidFill>
                <a:schemeClr val="tx1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15B52-3D8C-9809-78BF-F0CA905C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837"/>
            <a:ext cx="7371343" cy="4164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96273-E77F-5E68-FBA4-CFD4BEBF5C8F}"/>
              </a:ext>
            </a:extLst>
          </p:cNvPr>
          <p:cNvSpPr txBox="1"/>
          <p:nvPr/>
        </p:nvSpPr>
        <p:spPr>
          <a:xfrm>
            <a:off x="8104094" y="1209096"/>
            <a:ext cx="36796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“Increasingly, access to accurate, reliable nuclear data plays an essential role in the success of Federal missions such as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non-proliferation, nuclear forensics, homeland security, national defense, space exploration, clean energy generation, and scientific research.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access is also key to innovative commercial developments such as new medicines,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industrial controls, energy exploration, energy security, nuclear reactor design, and isotope production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14618-D282-586B-EA21-4534272AE1E9}"/>
              </a:ext>
            </a:extLst>
          </p:cNvPr>
          <p:cNvSpPr txBox="1"/>
          <p:nvPr/>
        </p:nvSpPr>
        <p:spPr>
          <a:xfrm>
            <a:off x="136478" y="5321646"/>
            <a:ext cx="1187355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reports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written to 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strategic plan with prioritized recommendations to guide federal investment in the U.S. Nuclear Data Program”</a:t>
            </a:r>
          </a:p>
        </p:txBody>
      </p:sp>
    </p:spTree>
    <p:extLst>
      <p:ext uri="{BB962C8B-B14F-4D97-AF65-F5344CB8AC3E}">
        <p14:creationId xmlns:p14="http://schemas.microsoft.com/office/powerpoint/2010/main" val="80204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40F7A-9BE9-0688-4728-D05F9A70AA07}"/>
              </a:ext>
            </a:extLst>
          </p:cNvPr>
          <p:cNvSpPr txBox="1">
            <a:spLocks/>
          </p:cNvSpPr>
          <p:nvPr/>
        </p:nvSpPr>
        <p:spPr>
          <a:xfrm>
            <a:off x="1" y="2"/>
            <a:ext cx="12192000" cy="8097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An NSAC Nuclear Data (NSAC-ND) Charge Subcommittee was formed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71B4FC-8BC0-CAB0-F0B0-2E6CF80E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2111"/>
              </p:ext>
            </p:extLst>
          </p:nvPr>
        </p:nvGraphicFramePr>
        <p:xfrm>
          <a:off x="375977" y="1099820"/>
          <a:ext cx="11412333" cy="412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206">
                  <a:extLst>
                    <a:ext uri="{9D8B030D-6E8A-4147-A177-3AD203B41FA5}">
                      <a16:colId xmlns:a16="http://schemas.microsoft.com/office/drawing/2014/main" val="3500613086"/>
                    </a:ext>
                  </a:extLst>
                </a:gridCol>
                <a:gridCol w="1623191">
                  <a:extLst>
                    <a:ext uri="{9D8B030D-6E8A-4147-A177-3AD203B41FA5}">
                      <a16:colId xmlns:a16="http://schemas.microsoft.com/office/drawing/2014/main" val="4230792658"/>
                    </a:ext>
                  </a:extLst>
                </a:gridCol>
                <a:gridCol w="4102189">
                  <a:extLst>
                    <a:ext uri="{9D8B030D-6E8A-4147-A177-3AD203B41FA5}">
                      <a16:colId xmlns:a16="http://schemas.microsoft.com/office/drawing/2014/main" val="2486052188"/>
                    </a:ext>
                  </a:extLst>
                </a:gridCol>
                <a:gridCol w="2708747">
                  <a:extLst>
                    <a:ext uri="{9D8B030D-6E8A-4147-A177-3AD203B41FA5}">
                      <a16:colId xmlns:a16="http://schemas.microsoft.com/office/drawing/2014/main" val="1842779889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</a:t>
                      </a:r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</a:t>
                      </a:r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827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400" b="0" i="0" u="sng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54845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Friederike Bostelmann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Arjan Koning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IAEA/Petten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07507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 Carpenter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ANL/Atlas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 LaBel &amp; Tom Turflinger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 &amp; Aerospace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525334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 Chadwick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Caroline Nesaraja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69778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Fratoni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UCB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Syed Qaim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Jülich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185043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Ayman Hawari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 State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Catherine Romano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Aerospace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658363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Lawrence Heilbronn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UTK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Sunniva Siem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Univ. of Oslo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53356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Calvin Howell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Artemis Spyrou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MSU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320433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 Ressler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Etienne Vermeulen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95221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Thia Keppel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J-lab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Ramona Vogt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LLNL</a:t>
                      </a:r>
                      <a:endParaRPr lang="en-US" sz="2400" b="0" i="0" u="none" strike="noStrike" dirty="0">
                        <a:solidFill>
                          <a:srgbClr val="0030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9080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25DE83-F7D8-C2F9-BA16-4832013EA2A7}"/>
              </a:ext>
            </a:extLst>
          </p:cNvPr>
          <p:cNvSpPr txBox="1"/>
          <p:nvPr/>
        </p:nvSpPr>
        <p:spPr>
          <a:xfrm>
            <a:off x="1014844" y="5227955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members were chosen based on their experience in nuclear data and the applications that rely on 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F9BF69-8A5A-77E7-2A9E-303ABC31F903}"/>
              </a:ext>
            </a:extLst>
          </p:cNvPr>
          <p:cNvSpPr/>
          <p:nvPr/>
        </p:nvSpPr>
        <p:spPr>
          <a:xfrm>
            <a:off x="4985657" y="1817914"/>
            <a:ext cx="6802653" cy="43542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4E80F-AB0F-6ABA-415C-C6584C61E559}"/>
              </a:ext>
            </a:extLst>
          </p:cNvPr>
          <p:cNvSpPr/>
          <p:nvPr/>
        </p:nvSpPr>
        <p:spPr>
          <a:xfrm>
            <a:off x="4985656" y="3755789"/>
            <a:ext cx="6802653" cy="33043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9C01F-BB77-8C13-17B6-E623E36D7170}"/>
              </a:ext>
            </a:extLst>
          </p:cNvPr>
          <p:cNvSpPr/>
          <p:nvPr/>
        </p:nvSpPr>
        <p:spPr>
          <a:xfrm>
            <a:off x="4985655" y="4897519"/>
            <a:ext cx="6802653" cy="33043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2D7B46A-4213-4317-7663-9EDA481FDA1D}"/>
              </a:ext>
            </a:extLst>
          </p:cNvPr>
          <p:cNvGrpSpPr/>
          <p:nvPr/>
        </p:nvGrpSpPr>
        <p:grpSpPr>
          <a:xfrm>
            <a:off x="4491283" y="2482028"/>
            <a:ext cx="5344171" cy="2699134"/>
            <a:chOff x="4491283" y="2482028"/>
            <a:chExt cx="5344171" cy="26991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5D3AA1-5A7A-A375-A24E-B90A6479BE6F}"/>
                </a:ext>
              </a:extLst>
            </p:cNvPr>
            <p:cNvGrpSpPr/>
            <p:nvPr/>
          </p:nvGrpSpPr>
          <p:grpSpPr>
            <a:xfrm>
              <a:off x="4491283" y="2482028"/>
              <a:ext cx="2650913" cy="2699134"/>
              <a:chOff x="4491283" y="2482028"/>
              <a:chExt cx="2650913" cy="269913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4547E1F-DC51-B440-A631-CF3E1E57DB44}"/>
                  </a:ext>
                </a:extLst>
              </p:cNvPr>
              <p:cNvSpPr/>
              <p:nvPr/>
            </p:nvSpPr>
            <p:spPr>
              <a:xfrm>
                <a:off x="4491283" y="3001408"/>
                <a:ext cx="1489435" cy="10006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</a:p>
            </p:txBody>
          </p:sp>
          <p:cxnSp>
            <p:nvCxnSpPr>
              <p:cNvPr id="86" name="Elbow Connector 85">
                <a:extLst>
                  <a:ext uri="{FF2B5EF4-FFF2-40B4-BE49-F238E27FC236}">
                    <a16:creationId xmlns:a16="http://schemas.microsoft.com/office/drawing/2014/main" id="{42E0605F-AE74-804C-A1DF-7D90C4F2552B}"/>
                  </a:ext>
                </a:extLst>
              </p:cNvPr>
              <p:cNvCxnSpPr>
                <a:cxnSpLocks/>
                <a:stCxn id="74" idx="3"/>
                <a:endCxn id="101" idx="1"/>
              </p:cNvCxnSpPr>
              <p:nvPr/>
            </p:nvCxnSpPr>
            <p:spPr>
              <a:xfrm flipV="1">
                <a:off x="5980718" y="2482028"/>
                <a:ext cx="1125159" cy="1019696"/>
              </a:xfrm>
              <a:prstGeom prst="bentConnector3">
                <a:avLst>
                  <a:gd name="adj1" fmla="val 50000"/>
                </a:avLst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Elbow Connector 89">
                <a:extLst>
                  <a:ext uri="{FF2B5EF4-FFF2-40B4-BE49-F238E27FC236}">
                    <a16:creationId xmlns:a16="http://schemas.microsoft.com/office/drawing/2014/main" id="{F13B77A4-96D2-024D-B9AF-C29A9F0A7F58}"/>
                  </a:ext>
                </a:extLst>
              </p:cNvPr>
              <p:cNvCxnSpPr>
                <a:cxnSpLocks/>
                <a:stCxn id="74" idx="3"/>
                <a:endCxn id="104" idx="1"/>
              </p:cNvCxnSpPr>
              <p:nvPr/>
            </p:nvCxnSpPr>
            <p:spPr>
              <a:xfrm>
                <a:off x="5980718" y="3501724"/>
                <a:ext cx="1161478" cy="1679438"/>
              </a:xfrm>
              <a:prstGeom prst="bentConnector3">
                <a:avLst>
                  <a:gd name="adj1" fmla="val 50000"/>
                </a:avLst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992D4B-C05D-6E42-BAD1-B1EC0D341BD8}"/>
                </a:ext>
              </a:extLst>
            </p:cNvPr>
            <p:cNvCxnSpPr>
              <a:cxnSpLocks/>
              <a:stCxn id="74" idx="3"/>
            </p:cNvCxnSpPr>
            <p:nvPr/>
          </p:nvCxnSpPr>
          <p:spPr>
            <a:xfrm>
              <a:off x="5980718" y="3501724"/>
              <a:ext cx="3854736" cy="15891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9E27FB20-A091-4D44-8B68-98696E756A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06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398963" algn="l"/>
              </a:tabLst>
            </a:pPr>
            <a:r>
              <a:rPr lang="en-US" sz="3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A common theme was that nuclear data was often “hidden” from the application end-user</a:t>
            </a: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5B56911F-71D9-064B-9670-0C2D8271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038" y="1617368"/>
            <a:ext cx="2945924" cy="9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AF3175-BCF9-3343-AC93-3009A476DB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012" y="5350226"/>
            <a:ext cx="2671976" cy="834993"/>
          </a:xfrm>
          <a:prstGeom prst="rect">
            <a:avLst/>
          </a:prstGeom>
        </p:spPr>
      </p:pic>
      <p:pic>
        <p:nvPicPr>
          <p:cNvPr id="65" name="Picture 64" descr="A close - up of a logo&#10;&#10;Description automatically generated with medium confidence">
            <a:extLst>
              <a:ext uri="{FF2B5EF4-FFF2-40B4-BE49-F238E27FC236}">
                <a16:creationId xmlns:a16="http://schemas.microsoft.com/office/drawing/2014/main" id="{C082193B-87ED-874B-8BC2-4E2AD2A6F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334" y="4078546"/>
            <a:ext cx="1563333" cy="1316491"/>
          </a:xfrm>
          <a:prstGeom prst="rect">
            <a:avLst/>
          </a:prstGeom>
        </p:spPr>
      </p:pic>
      <p:pic>
        <p:nvPicPr>
          <p:cNvPr id="1030" name="Picture 6" descr="FLUKA home">
            <a:extLst>
              <a:ext uri="{FF2B5EF4-FFF2-40B4-BE49-F238E27FC236}">
                <a16:creationId xmlns:a16="http://schemas.microsoft.com/office/drawing/2014/main" id="{EA86A247-CE30-EC4E-BBD6-05A1680C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357" y="1021679"/>
            <a:ext cx="2503286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5A27D808-FE11-6849-9BFF-4BD8CCAC3AEE}"/>
              </a:ext>
            </a:extLst>
          </p:cNvPr>
          <p:cNvGrpSpPr/>
          <p:nvPr/>
        </p:nvGrpSpPr>
        <p:grpSpPr>
          <a:xfrm>
            <a:off x="9659175" y="2871284"/>
            <a:ext cx="2190183" cy="2061722"/>
            <a:chOff x="8606675" y="3241365"/>
            <a:chExt cx="2923918" cy="275242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751E883-3F1D-D24E-B724-8D8E88DCBA2E}"/>
                </a:ext>
              </a:extLst>
            </p:cNvPr>
            <p:cNvGrpSpPr/>
            <p:nvPr/>
          </p:nvGrpSpPr>
          <p:grpSpPr>
            <a:xfrm>
              <a:off x="8606675" y="4046230"/>
              <a:ext cx="2882684" cy="1760803"/>
              <a:chOff x="4467396" y="3122116"/>
              <a:chExt cx="4169038" cy="2498099"/>
            </a:xfrm>
          </p:grpSpPr>
          <p:pic>
            <p:nvPicPr>
              <p:cNvPr id="92" name="Picture 2" descr="beta decay">
                <a:extLst>
                  <a:ext uri="{FF2B5EF4-FFF2-40B4-BE49-F238E27FC236}">
                    <a16:creationId xmlns:a16="http://schemas.microsoft.com/office/drawing/2014/main" id="{CE1A468D-E909-D348-AB5D-5077A8038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674021" y="3122116"/>
                <a:ext cx="1932479" cy="2098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beta decay">
                <a:extLst>
                  <a:ext uri="{FF2B5EF4-FFF2-40B4-BE49-F238E27FC236}">
                    <a16:creationId xmlns:a16="http://schemas.microsoft.com/office/drawing/2014/main" id="{6F279316-1DEB-F34D-BE33-0FCDA21E5D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528799" y="5019956"/>
                <a:ext cx="1107635" cy="600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beta decay">
                <a:extLst>
                  <a:ext uri="{FF2B5EF4-FFF2-40B4-BE49-F238E27FC236}">
                    <a16:creationId xmlns:a16="http://schemas.microsoft.com/office/drawing/2014/main" id="{D7B184EF-1F92-E248-A1EA-8471A0542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67396" y="4227246"/>
                <a:ext cx="2159123" cy="809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4EABB1-2514-AE4A-B1DC-B2A3BA3B81C0}"/>
                </a:ext>
              </a:extLst>
            </p:cNvPr>
            <p:cNvSpPr/>
            <p:nvPr/>
          </p:nvSpPr>
          <p:spPr>
            <a:xfrm>
              <a:off x="8842011" y="3980590"/>
              <a:ext cx="2688582" cy="20131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CACC10-037A-5D4C-AA55-2DCBD8C25BE3}"/>
                </a:ext>
              </a:extLst>
            </p:cNvPr>
            <p:cNvSpPr txBox="1"/>
            <p:nvPr/>
          </p:nvSpPr>
          <p:spPr>
            <a:xfrm>
              <a:off x="8842009" y="3241365"/>
              <a:ext cx="2688584" cy="862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Physics beyond the standard model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708767-6801-9D81-24A1-5E3137C2EBE7}"/>
              </a:ext>
            </a:extLst>
          </p:cNvPr>
          <p:cNvGrpSpPr/>
          <p:nvPr/>
        </p:nvGrpSpPr>
        <p:grpSpPr>
          <a:xfrm>
            <a:off x="7142196" y="3720574"/>
            <a:ext cx="4298786" cy="2317681"/>
            <a:chOff x="7142196" y="3720574"/>
            <a:chExt cx="4298786" cy="2317681"/>
          </a:xfrm>
        </p:grpSpPr>
        <p:pic>
          <p:nvPicPr>
            <p:cNvPr id="50" name="Picture 8" descr="Logo">
              <a:extLst>
                <a:ext uri="{FF2B5EF4-FFF2-40B4-BE49-F238E27FC236}">
                  <a16:creationId xmlns:a16="http://schemas.microsoft.com/office/drawing/2014/main" id="{1A81F602-5253-184D-A5DC-812FA0E2A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830" y="5067287"/>
              <a:ext cx="1197152" cy="584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D219F63-935D-1642-AE06-C17B8BFA035C}"/>
                </a:ext>
              </a:extLst>
            </p:cNvPr>
            <p:cNvGrpSpPr/>
            <p:nvPr/>
          </p:nvGrpSpPr>
          <p:grpSpPr>
            <a:xfrm>
              <a:off x="7142196" y="3720574"/>
              <a:ext cx="1847077" cy="2317681"/>
              <a:chOff x="7796792" y="4045178"/>
              <a:chExt cx="1847077" cy="2317681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1C9EB4-9715-4E4C-8699-7E4587DF25D7}"/>
                  </a:ext>
                </a:extLst>
              </p:cNvPr>
              <p:cNvSpPr txBox="1"/>
              <p:nvPr/>
            </p:nvSpPr>
            <p:spPr>
              <a:xfrm>
                <a:off x="7796792" y="4045178"/>
                <a:ext cx="184707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Heat calculations</a:t>
                </a:r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BC861C81-B954-6E4B-97DF-C30F79B39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96792" y="4648673"/>
                <a:ext cx="1847077" cy="17141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388AF5-3058-D798-132D-532FA08E412A}"/>
              </a:ext>
            </a:extLst>
          </p:cNvPr>
          <p:cNvGrpSpPr/>
          <p:nvPr/>
        </p:nvGrpSpPr>
        <p:grpSpPr>
          <a:xfrm>
            <a:off x="7094326" y="592615"/>
            <a:ext cx="4981044" cy="2611703"/>
            <a:chOff x="7094326" y="592615"/>
            <a:chExt cx="4981044" cy="26117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B18F786-7BDF-0947-9BD9-12B395F5C558}"/>
                </a:ext>
              </a:extLst>
            </p:cNvPr>
            <p:cNvGrpSpPr/>
            <p:nvPr/>
          </p:nvGrpSpPr>
          <p:grpSpPr>
            <a:xfrm>
              <a:off x="7094326" y="1100683"/>
              <a:ext cx="2113000" cy="2103635"/>
              <a:chOff x="9565583" y="703935"/>
              <a:chExt cx="1727380" cy="17197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CF2E32D7-925D-BB45-AC44-F1B59B5D1B09}"/>
                      </a:ext>
                    </a:extLst>
                  </p:cNvPr>
                  <p:cNvSpPr txBox="1"/>
                  <p:nvPr/>
                </p:nvSpPr>
                <p:spPr>
                  <a:xfrm>
                    <a:off x="9565583" y="703935"/>
                    <a:ext cx="1717936" cy="5283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Non-proliferation using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monitors 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5583" y="703935"/>
                    <a:ext cx="1717936" cy="52837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3846" b="-1346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1" name="Picture 100" descr="A picture containing indoor&#10;&#10;Description automatically generated">
                <a:extLst>
                  <a:ext uri="{FF2B5EF4-FFF2-40B4-BE49-F238E27FC236}">
                    <a16:creationId xmlns:a16="http://schemas.microsoft.com/office/drawing/2014/main" id="{A4599100-7EC1-0949-8085-0C98F0972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5026" y="1242712"/>
                <a:ext cx="1717937" cy="1180947"/>
              </a:xfrm>
              <a:prstGeom prst="rect">
                <a:avLst/>
              </a:prstGeom>
            </p:spPr>
          </p:pic>
        </p:grpSp>
        <p:pic>
          <p:nvPicPr>
            <p:cNvPr id="106" name="Picture 2">
              <a:extLst>
                <a:ext uri="{FF2B5EF4-FFF2-40B4-BE49-F238E27FC236}">
                  <a16:creationId xmlns:a16="http://schemas.microsoft.com/office/drawing/2014/main" id="{7A1F1EF1-FBA4-A34D-BB8B-717A17A80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4289" y="592615"/>
              <a:ext cx="2101448" cy="81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>
              <a:extLst>
                <a:ext uri="{FF2B5EF4-FFF2-40B4-BE49-F238E27FC236}">
                  <a16:creationId xmlns:a16="http://schemas.microsoft.com/office/drawing/2014/main" id="{AB9AC255-4D01-404C-9971-338FA7C12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499" y="1433442"/>
              <a:ext cx="1228871" cy="122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743905D6-1E46-134F-BBA4-E8987D8B3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333" y="1489788"/>
              <a:ext cx="1178569" cy="117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159EA4-724D-E4F7-0661-C85BB352BCE2}"/>
              </a:ext>
            </a:extLst>
          </p:cNvPr>
          <p:cNvGrpSpPr/>
          <p:nvPr/>
        </p:nvGrpSpPr>
        <p:grpSpPr>
          <a:xfrm>
            <a:off x="585277" y="725680"/>
            <a:ext cx="3906006" cy="5526705"/>
            <a:chOff x="585277" y="725680"/>
            <a:chExt cx="3906006" cy="55267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74828D-F066-54B2-F07D-EC4721D7CE07}"/>
                </a:ext>
              </a:extLst>
            </p:cNvPr>
            <p:cNvGrpSpPr/>
            <p:nvPr/>
          </p:nvGrpSpPr>
          <p:grpSpPr>
            <a:xfrm>
              <a:off x="622851" y="3456978"/>
              <a:ext cx="3868432" cy="2795407"/>
              <a:chOff x="622851" y="3456978"/>
              <a:chExt cx="3868432" cy="279540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4B71EAA-4D79-B547-A8AC-EDB73B48AC54}"/>
                  </a:ext>
                </a:extLst>
              </p:cNvPr>
              <p:cNvSpPr txBox="1"/>
              <p:nvPr/>
            </p:nvSpPr>
            <p:spPr>
              <a:xfrm>
                <a:off x="622851" y="3456978"/>
                <a:ext cx="269114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Fission Product Yield Distribution Data</a:t>
                </a:r>
              </a:p>
            </p:txBody>
          </p:sp>
          <p:pic>
            <p:nvPicPr>
              <p:cNvPr id="60" name="Picture 6">
                <a:extLst>
                  <a:ext uri="{FF2B5EF4-FFF2-40B4-BE49-F238E27FC236}">
                    <a16:creationId xmlns:a16="http://schemas.microsoft.com/office/drawing/2014/main" id="{2FCC5261-C96E-DD44-90E2-8F54FAB6A4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152" y="4099469"/>
                <a:ext cx="2691144" cy="21529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" name="Curved Connector 16">
                <a:extLst>
                  <a:ext uri="{FF2B5EF4-FFF2-40B4-BE49-F238E27FC236}">
                    <a16:creationId xmlns:a16="http://schemas.microsoft.com/office/drawing/2014/main" id="{1D3F1F28-E1C7-0B42-ADC6-3A31BA91E58D}"/>
                  </a:ext>
                </a:extLst>
              </p:cNvPr>
              <p:cNvCxnSpPr>
                <a:stCxn id="60" idx="3"/>
                <a:endCxn id="74" idx="1"/>
              </p:cNvCxnSpPr>
              <p:nvPr/>
            </p:nvCxnSpPr>
            <p:spPr>
              <a:xfrm flipV="1">
                <a:off x="3326296" y="3501724"/>
                <a:ext cx="1164987" cy="1674203"/>
              </a:xfrm>
              <a:prstGeom prst="curvedConnector3">
                <a:avLst>
                  <a:gd name="adj1" fmla="val 50000"/>
                </a:avLst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41EAD1-10E6-907B-1680-A54B11B92F72}"/>
                </a:ext>
              </a:extLst>
            </p:cNvPr>
            <p:cNvGrpSpPr/>
            <p:nvPr/>
          </p:nvGrpSpPr>
          <p:grpSpPr>
            <a:xfrm>
              <a:off x="585277" y="725680"/>
              <a:ext cx="3906006" cy="2776044"/>
              <a:chOff x="585277" y="725680"/>
              <a:chExt cx="3906006" cy="2776044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3B933A-801C-124A-BE4F-99F4C60CE317}"/>
                  </a:ext>
                </a:extLst>
              </p:cNvPr>
              <p:cNvGrpSpPr/>
              <p:nvPr/>
            </p:nvGrpSpPr>
            <p:grpSpPr>
              <a:xfrm>
                <a:off x="585277" y="725680"/>
                <a:ext cx="2771797" cy="2478638"/>
                <a:chOff x="2897149" y="3711701"/>
                <a:chExt cx="2493857" cy="2230094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54FE55AE-7008-5F4D-B54C-99F8E1C85A8A}"/>
                    </a:ext>
                  </a:extLst>
                </p:cNvPr>
                <p:cNvGrpSpPr/>
                <p:nvPr/>
              </p:nvGrpSpPr>
              <p:grpSpPr>
                <a:xfrm>
                  <a:off x="2897149" y="4081033"/>
                  <a:ext cx="2393632" cy="1860762"/>
                  <a:chOff x="792628" y="3007348"/>
                  <a:chExt cx="3369656" cy="2619503"/>
                </a:xfrm>
              </p:grpSpPr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FFCA352E-1D2A-CF4A-A467-9AB1709D17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2628" y="3353681"/>
                    <a:ext cx="2975141" cy="2273170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A3774EA7-1E98-4C41-A250-37D36A7B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25813" y="3554745"/>
                    <a:ext cx="436471" cy="1936200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2ACDC835-7235-5C4A-B6AE-865AA3C3F6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87430" y="3007348"/>
                    <a:ext cx="1398172" cy="42165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79531DEA-62D8-604D-8B2F-8CC14BA8158E}"/>
                    </a:ext>
                  </a:extLst>
                </p:cNvPr>
                <p:cNvGrpSpPr/>
                <p:nvPr/>
              </p:nvGrpSpPr>
              <p:grpSpPr>
                <a:xfrm>
                  <a:off x="2941154" y="3711701"/>
                  <a:ext cx="2449852" cy="2230094"/>
                  <a:chOff x="2941154" y="3711701"/>
                  <a:chExt cx="2449852" cy="2230094"/>
                </a:xfrm>
              </p:grpSpPr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F086959-C225-B348-817C-BEC62A52BAC5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154" y="3711701"/>
                    <a:ext cx="2449852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Decay Data</a:t>
                    </a: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7A68F0D9-3B6C-554B-A09D-438DE4F9C5AC}"/>
                      </a:ext>
                    </a:extLst>
                  </p:cNvPr>
                  <p:cNvSpPr/>
                  <p:nvPr/>
                </p:nvSpPr>
                <p:spPr>
                  <a:xfrm>
                    <a:off x="2941154" y="4070975"/>
                    <a:ext cx="2449852" cy="18708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9AD5844E-D68F-9640-B390-4794EC131D83}"/>
                  </a:ext>
                </a:extLst>
              </p:cNvPr>
              <p:cNvCxnSpPr>
                <a:cxnSpLocks/>
                <a:stCxn id="77" idx="3"/>
                <a:endCxn id="74" idx="1"/>
              </p:cNvCxnSpPr>
              <p:nvPr/>
            </p:nvCxnSpPr>
            <p:spPr>
              <a:xfrm>
                <a:off x="3357074" y="2164657"/>
                <a:ext cx="1134209" cy="1337067"/>
              </a:xfrm>
              <a:prstGeom prst="curvedConnector3">
                <a:avLst>
                  <a:gd name="adj1" fmla="val 50000"/>
                </a:avLst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7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31" y="15585"/>
            <a:ext cx="6600322" cy="920868"/>
          </a:xfrm>
        </p:spPr>
        <p:txBody>
          <a:bodyPr/>
          <a:lstStyle/>
          <a:p>
            <a:pPr algn="l"/>
            <a:r>
              <a:rPr lang="en-US" sz="3600" b="0" dirty="0">
                <a:solidFill>
                  <a:schemeClr val="tx1"/>
                </a:solidFill>
                <a:latin typeface="Times New Roman"/>
                <a:cs typeface="Times New Roman"/>
              </a:rPr>
              <a:t>The actual picture is a complicated “web” of interdependence between applications, experimental facilities, the data they          produce and a body of codes</a:t>
            </a: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7E4ADA8F-C7F1-788C-DED1-24297C0ABF00}"/>
              </a:ext>
            </a:extLst>
          </p:cNvPr>
          <p:cNvSpPr>
            <a:spLocks noChangeAspect="1"/>
          </p:cNvSpPr>
          <p:nvPr/>
        </p:nvSpPr>
        <p:spPr>
          <a:xfrm rot="5400000">
            <a:off x="6538143" y="385929"/>
            <a:ext cx="5221342" cy="5260193"/>
          </a:xfrm>
          <a:prstGeom prst="pie">
            <a:avLst>
              <a:gd name="adj1" fmla="val 21590391"/>
              <a:gd name="adj2" fmla="val 486528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id="{99B94B78-6A94-D94E-C1A5-BDD206D29ABD}"/>
              </a:ext>
            </a:extLst>
          </p:cNvPr>
          <p:cNvSpPr>
            <a:spLocks noChangeAspect="1"/>
          </p:cNvSpPr>
          <p:nvPr/>
        </p:nvSpPr>
        <p:spPr>
          <a:xfrm>
            <a:off x="6573934" y="436340"/>
            <a:ext cx="5228976" cy="5190357"/>
          </a:xfrm>
          <a:prstGeom prst="pie">
            <a:avLst>
              <a:gd name="adj1" fmla="val 842175"/>
              <a:gd name="adj2" fmla="val 543954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Pie 5">
            <a:extLst>
              <a:ext uri="{FF2B5EF4-FFF2-40B4-BE49-F238E27FC236}">
                <a16:creationId xmlns:a16="http://schemas.microsoft.com/office/drawing/2014/main" id="{3E46AE56-C4B6-122B-5800-9CFBE166AAAE}"/>
              </a:ext>
            </a:extLst>
          </p:cNvPr>
          <p:cNvSpPr>
            <a:spLocks noChangeAspect="1"/>
          </p:cNvSpPr>
          <p:nvPr/>
        </p:nvSpPr>
        <p:spPr>
          <a:xfrm rot="10800000">
            <a:off x="6518718" y="431652"/>
            <a:ext cx="5284192" cy="5195045"/>
          </a:xfrm>
          <a:prstGeom prst="pie">
            <a:avLst>
              <a:gd name="adj1" fmla="val 21081369"/>
              <a:gd name="adj2" fmla="val 5362401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3FC4D6CB-FC3F-014A-EA9A-1C245D5651FE}"/>
              </a:ext>
            </a:extLst>
          </p:cNvPr>
          <p:cNvSpPr>
            <a:spLocks noChangeAspect="1"/>
          </p:cNvSpPr>
          <p:nvPr/>
        </p:nvSpPr>
        <p:spPr>
          <a:xfrm rot="16200000">
            <a:off x="6593246" y="417032"/>
            <a:ext cx="5190357" cy="5228976"/>
          </a:xfrm>
          <a:prstGeom prst="pie">
            <a:avLst>
              <a:gd name="adj1" fmla="val 21514394"/>
              <a:gd name="adj2" fmla="val 628312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0253F-B3D0-2786-D3DF-B5920AFB1537}"/>
              </a:ext>
            </a:extLst>
          </p:cNvPr>
          <p:cNvSpPr txBox="1"/>
          <p:nvPr/>
        </p:nvSpPr>
        <p:spPr>
          <a:xfrm rot="18586927">
            <a:off x="6418126" y="1111635"/>
            <a:ext cx="1336494" cy="30171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dirty="0"/>
              <a:t>Applications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4A34D-4E12-BF3E-6BB6-961A14DE2300}"/>
              </a:ext>
            </a:extLst>
          </p:cNvPr>
          <p:cNvSpPr txBox="1"/>
          <p:nvPr/>
        </p:nvSpPr>
        <p:spPr>
          <a:xfrm rot="13891370">
            <a:off x="6452942" y="4575995"/>
            <a:ext cx="1256106" cy="30171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dirty="0"/>
              <a:t>Facilities &amp;</a:t>
            </a:r>
          </a:p>
          <a:p>
            <a:pPr algn="ctr"/>
            <a:r>
              <a:rPr lang="en-US" sz="2000" dirty="0"/>
              <a:t> Capabilities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DBD19-A50C-263F-03DA-B3F8728FA6FE}"/>
              </a:ext>
            </a:extLst>
          </p:cNvPr>
          <p:cNvSpPr txBox="1"/>
          <p:nvPr/>
        </p:nvSpPr>
        <p:spPr>
          <a:xfrm rot="2949239">
            <a:off x="10565669" y="1102603"/>
            <a:ext cx="1336494" cy="30171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dirty="0"/>
              <a:t>Nuclear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C7516-A636-735C-2651-BF2596EAB25A}"/>
              </a:ext>
            </a:extLst>
          </p:cNvPr>
          <p:cNvSpPr txBox="1"/>
          <p:nvPr/>
        </p:nvSpPr>
        <p:spPr>
          <a:xfrm rot="7894016">
            <a:off x="10475158" y="4664294"/>
            <a:ext cx="1336494" cy="3017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dirty="0"/>
              <a:t>Codes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9C69C-7F2A-497E-3FE1-D91C278612FD}"/>
              </a:ext>
            </a:extLst>
          </p:cNvPr>
          <p:cNvSpPr txBox="1"/>
          <p:nvPr/>
        </p:nvSpPr>
        <p:spPr>
          <a:xfrm rot="444485">
            <a:off x="6658215" y="2511364"/>
            <a:ext cx="776850" cy="29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081EF-EB11-7C82-9E25-C34C256DF066}"/>
              </a:ext>
            </a:extLst>
          </p:cNvPr>
          <p:cNvSpPr txBox="1"/>
          <p:nvPr/>
        </p:nvSpPr>
        <p:spPr>
          <a:xfrm rot="1425300">
            <a:off x="6788227" y="2122555"/>
            <a:ext cx="728703" cy="29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97683-1CD4-40AC-3D66-262844B3F58A}"/>
              </a:ext>
            </a:extLst>
          </p:cNvPr>
          <p:cNvSpPr txBox="1"/>
          <p:nvPr/>
        </p:nvSpPr>
        <p:spPr>
          <a:xfrm>
            <a:off x="6711840" y="2963406"/>
            <a:ext cx="671240" cy="29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A1878-D073-906F-C311-78B31F8656A1}"/>
              </a:ext>
            </a:extLst>
          </p:cNvPr>
          <p:cNvSpPr txBox="1"/>
          <p:nvPr/>
        </p:nvSpPr>
        <p:spPr>
          <a:xfrm rot="3495642">
            <a:off x="7732124" y="846270"/>
            <a:ext cx="1163566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Nuclear </a:t>
            </a:r>
          </a:p>
          <a:p>
            <a:pPr algn="ctr"/>
            <a:r>
              <a:rPr lang="en-US" sz="1400" dirty="0"/>
              <a:t>Astrophysics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9A53A-5FE3-82CF-1390-6AF07881DD01}"/>
              </a:ext>
            </a:extLst>
          </p:cNvPr>
          <p:cNvSpPr txBox="1"/>
          <p:nvPr/>
        </p:nvSpPr>
        <p:spPr>
          <a:xfrm rot="4713149">
            <a:off x="8306952" y="670458"/>
            <a:ext cx="1095230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Low Energy</a:t>
            </a:r>
          </a:p>
          <a:p>
            <a:pPr algn="ctr"/>
            <a:r>
              <a:rPr lang="en-US" sz="1400" dirty="0"/>
              <a:t>Structure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824497-76EA-5EA7-C13C-A04D39C88574}"/>
              </a:ext>
            </a:extLst>
          </p:cNvPr>
          <p:cNvCxnSpPr>
            <a:cxnSpLocks/>
          </p:cNvCxnSpPr>
          <p:nvPr/>
        </p:nvCxnSpPr>
        <p:spPr>
          <a:xfrm flipH="1" flipV="1">
            <a:off x="8404648" y="530314"/>
            <a:ext cx="1817903" cy="4884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6EB6726-4960-89C5-C0A3-436EDE7E2F4B}"/>
              </a:ext>
            </a:extLst>
          </p:cNvPr>
          <p:cNvSpPr>
            <a:spLocks noChangeAspect="1"/>
          </p:cNvSpPr>
          <p:nvPr/>
        </p:nvSpPr>
        <p:spPr>
          <a:xfrm>
            <a:off x="9188422" y="3000533"/>
            <a:ext cx="74700" cy="741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1ECFF-FD61-669C-CCA3-754644139C45}"/>
              </a:ext>
            </a:extLst>
          </p:cNvPr>
          <p:cNvCxnSpPr>
            <a:cxnSpLocks/>
          </p:cNvCxnSpPr>
          <p:nvPr/>
        </p:nvCxnSpPr>
        <p:spPr>
          <a:xfrm flipH="1" flipV="1">
            <a:off x="10231332" y="4308778"/>
            <a:ext cx="685597" cy="689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8AAB15-A41E-C5A4-43D9-372825ACEBBC}"/>
              </a:ext>
            </a:extLst>
          </p:cNvPr>
          <p:cNvCxnSpPr>
            <a:cxnSpLocks/>
          </p:cNvCxnSpPr>
          <p:nvPr/>
        </p:nvCxnSpPr>
        <p:spPr>
          <a:xfrm flipH="1" flipV="1">
            <a:off x="6838354" y="1813089"/>
            <a:ext cx="4556598" cy="2570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748F9D-5CC9-0074-00B7-55D23F51727E}"/>
              </a:ext>
            </a:extLst>
          </p:cNvPr>
          <p:cNvCxnSpPr>
            <a:cxnSpLocks/>
          </p:cNvCxnSpPr>
          <p:nvPr/>
        </p:nvCxnSpPr>
        <p:spPr>
          <a:xfrm flipH="1" flipV="1">
            <a:off x="6587651" y="2379835"/>
            <a:ext cx="992586" cy="221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86D1DC-A9B1-93E3-9D70-96CAB660A363}"/>
              </a:ext>
            </a:extLst>
          </p:cNvPr>
          <p:cNvGrpSpPr/>
          <p:nvPr/>
        </p:nvGrpSpPr>
        <p:grpSpPr>
          <a:xfrm rot="16200000">
            <a:off x="6626211" y="664012"/>
            <a:ext cx="4969707" cy="4719173"/>
            <a:chOff x="3651589" y="756884"/>
            <a:chExt cx="6128693" cy="577674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2FEB7C-48E9-E003-44E8-3A7718ABADD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878457" y="2219670"/>
              <a:ext cx="5776749" cy="285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57C8D0-C053-EF9F-7E92-02B929753C7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97689" y="1560516"/>
              <a:ext cx="4761688" cy="4343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EC55DF-41DA-581B-BCBA-704FA981437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024949" y="1047840"/>
              <a:ext cx="3331432" cy="5475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B74DD9-F9EE-4918-D99E-4757928074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65803" y="672649"/>
              <a:ext cx="1700266" cy="6128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0D2DE71-58C0-4F68-EC84-592F1E560980}"/>
              </a:ext>
            </a:extLst>
          </p:cNvPr>
          <p:cNvSpPr>
            <a:spLocks noChangeAspect="1"/>
          </p:cNvSpPr>
          <p:nvPr/>
        </p:nvSpPr>
        <p:spPr>
          <a:xfrm>
            <a:off x="7507680" y="1363189"/>
            <a:ext cx="3361485" cy="33366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1FCA10-A776-F756-5C2A-84F607CD3985}"/>
              </a:ext>
            </a:extLst>
          </p:cNvPr>
          <p:cNvSpPr txBox="1"/>
          <p:nvPr/>
        </p:nvSpPr>
        <p:spPr>
          <a:xfrm rot="16620399">
            <a:off x="8951920" y="668475"/>
            <a:ext cx="1006704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(n,x)</a:t>
            </a:r>
          </a:p>
          <a:p>
            <a:r>
              <a:rPr lang="en-US" sz="1400" b="1" i="1" dirty="0"/>
              <a:t>Reactions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C90AB2-4E4D-8232-D936-F0D19D010DC3}"/>
              </a:ext>
            </a:extLst>
          </p:cNvPr>
          <p:cNvSpPr txBox="1"/>
          <p:nvPr/>
        </p:nvSpPr>
        <p:spPr>
          <a:xfrm rot="17557232">
            <a:off x="9692440" y="804604"/>
            <a:ext cx="738023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Decay </a:t>
            </a:r>
          </a:p>
          <a:p>
            <a:pPr algn="ctr"/>
            <a:r>
              <a:rPr lang="en-US" sz="1400" b="1" i="1" dirty="0"/>
              <a:t>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6954E5-CFBB-D9C2-66CD-2BDC9AF36CD5}"/>
              </a:ext>
            </a:extLst>
          </p:cNvPr>
          <p:cNvSpPr txBox="1"/>
          <p:nvPr/>
        </p:nvSpPr>
        <p:spPr>
          <a:xfrm rot="20302686">
            <a:off x="10612993" y="2062670"/>
            <a:ext cx="1267622" cy="71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Discrete and </a:t>
            </a:r>
          </a:p>
          <a:p>
            <a:pPr algn="ctr"/>
            <a:r>
              <a:rPr lang="en-US" sz="1400" b="1" i="1" dirty="0"/>
              <a:t>Statistical</a:t>
            </a:r>
          </a:p>
          <a:p>
            <a:pPr algn="ctr"/>
            <a:r>
              <a:rPr lang="en-US" sz="1400" b="1" i="1" dirty="0"/>
              <a:t>Properties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E4EF06-16C2-42A3-0430-841FE7E3F41D}"/>
              </a:ext>
            </a:extLst>
          </p:cNvPr>
          <p:cNvSpPr txBox="1"/>
          <p:nvPr/>
        </p:nvSpPr>
        <p:spPr>
          <a:xfrm rot="19214965">
            <a:off x="10558364" y="1622998"/>
            <a:ext cx="784614" cy="2981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Fission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253561-236F-907C-E0FF-0237E789DB03}"/>
              </a:ext>
            </a:extLst>
          </p:cNvPr>
          <p:cNvSpPr txBox="1"/>
          <p:nvPr/>
        </p:nvSpPr>
        <p:spPr>
          <a:xfrm rot="18508595">
            <a:off x="9996516" y="1173031"/>
            <a:ext cx="1123187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High-energy</a:t>
            </a:r>
          </a:p>
          <a:p>
            <a:pPr algn="ctr"/>
            <a:r>
              <a:rPr lang="en-US" sz="1400" dirty="0"/>
              <a:t>Reactions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5AB075-4EA4-AB27-DAEA-D9454E3D0405}"/>
              </a:ext>
            </a:extLst>
          </p:cNvPr>
          <p:cNvSpPr txBox="1"/>
          <p:nvPr/>
        </p:nvSpPr>
        <p:spPr>
          <a:xfrm rot="16666386">
            <a:off x="8360190" y="4871360"/>
            <a:ext cx="995832" cy="56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Neutron </a:t>
            </a:r>
          </a:p>
          <a:p>
            <a:r>
              <a:rPr lang="en-US" sz="1600" b="1" dirty="0"/>
              <a:t>Beams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EE4C15-C641-4A03-4E20-0F65AD527FBE}"/>
              </a:ext>
            </a:extLst>
          </p:cNvPr>
          <p:cNvSpPr txBox="1"/>
          <p:nvPr/>
        </p:nvSpPr>
        <p:spPr>
          <a:xfrm rot="19379796">
            <a:off x="6973688" y="3906884"/>
            <a:ext cx="831206" cy="56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Stable </a:t>
            </a:r>
          </a:p>
          <a:p>
            <a:r>
              <a:rPr lang="en-US" sz="1600" b="1" dirty="0"/>
              <a:t>Beams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A59952-5918-A266-3B02-B4A46CBDC548}"/>
              </a:ext>
            </a:extLst>
          </p:cNvPr>
          <p:cNvSpPr txBox="1"/>
          <p:nvPr/>
        </p:nvSpPr>
        <p:spPr>
          <a:xfrm>
            <a:off x="7659571" y="4503115"/>
            <a:ext cx="509720" cy="3280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RIB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D86347-096B-40D3-6459-E12B7FB458B6}"/>
              </a:ext>
            </a:extLst>
          </p:cNvPr>
          <p:cNvSpPr txBox="1"/>
          <p:nvPr/>
        </p:nvSpPr>
        <p:spPr>
          <a:xfrm>
            <a:off x="8069374" y="4820420"/>
            <a:ext cx="663474" cy="3280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RHIC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26DAAE-0A80-A0A5-8247-9C9216D2E99F}"/>
              </a:ext>
            </a:extLst>
          </p:cNvPr>
          <p:cNvSpPr txBox="1"/>
          <p:nvPr/>
        </p:nvSpPr>
        <p:spPr>
          <a:xfrm rot="20684832">
            <a:off x="6462232" y="3329146"/>
            <a:ext cx="1306449" cy="56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Target</a:t>
            </a:r>
          </a:p>
          <a:p>
            <a:pPr algn="ctr"/>
            <a:r>
              <a:rPr lang="en-US" sz="1600" b="1" dirty="0"/>
              <a:t>Fabrication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281935-0D4D-F287-318D-60178224EDB9}"/>
              </a:ext>
            </a:extLst>
          </p:cNvPr>
          <p:cNvSpPr txBox="1"/>
          <p:nvPr/>
        </p:nvSpPr>
        <p:spPr>
          <a:xfrm>
            <a:off x="9205510" y="4967018"/>
            <a:ext cx="862268" cy="3280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GEANT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237273-5553-F5D4-BBE3-FF8B0C2CF59B}"/>
              </a:ext>
            </a:extLst>
          </p:cNvPr>
          <p:cNvSpPr txBox="1"/>
          <p:nvPr/>
        </p:nvSpPr>
        <p:spPr>
          <a:xfrm rot="2922191">
            <a:off x="10017198" y="4622980"/>
            <a:ext cx="739576" cy="5069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FLUKA</a:t>
            </a:r>
          </a:p>
          <a:p>
            <a:r>
              <a:rPr lang="en-US" sz="1400" dirty="0"/>
              <a:t>/PHITS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FFC56D-5FD3-AE3A-B0A7-C806D370EA8F}"/>
              </a:ext>
            </a:extLst>
          </p:cNvPr>
          <p:cNvSpPr txBox="1"/>
          <p:nvPr/>
        </p:nvSpPr>
        <p:spPr>
          <a:xfrm rot="18413245">
            <a:off x="10473552" y="4009805"/>
            <a:ext cx="846738" cy="9243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TALYS</a:t>
            </a:r>
          </a:p>
          <a:p>
            <a:pPr algn="ctr"/>
            <a:r>
              <a:rPr lang="en-US" sz="1400" dirty="0"/>
              <a:t>COH</a:t>
            </a:r>
          </a:p>
          <a:p>
            <a:pPr algn="ctr"/>
            <a:r>
              <a:rPr lang="en-US" sz="1400" dirty="0"/>
              <a:t>EMPIRE</a:t>
            </a:r>
          </a:p>
          <a:p>
            <a:pPr algn="ctr"/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07D1DB-2E6C-406C-FE0F-A6CE780B7296}"/>
              </a:ext>
            </a:extLst>
          </p:cNvPr>
          <p:cNvSpPr txBox="1"/>
          <p:nvPr/>
        </p:nvSpPr>
        <p:spPr>
          <a:xfrm rot="1299839">
            <a:off x="10839194" y="3694305"/>
            <a:ext cx="762871" cy="3280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MCNP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E62542-0613-B6B8-885E-7B2D45E7961C}"/>
              </a:ext>
            </a:extLst>
          </p:cNvPr>
          <p:cNvCxnSpPr>
            <a:cxnSpLocks/>
          </p:cNvCxnSpPr>
          <p:nvPr/>
        </p:nvCxnSpPr>
        <p:spPr>
          <a:xfrm flipH="1">
            <a:off x="8566197" y="1382066"/>
            <a:ext cx="780116" cy="106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2A8BFA-40C8-1A3A-1827-21E9BE41EF19}"/>
              </a:ext>
            </a:extLst>
          </p:cNvPr>
          <p:cNvCxnSpPr>
            <a:cxnSpLocks/>
          </p:cNvCxnSpPr>
          <p:nvPr/>
        </p:nvCxnSpPr>
        <p:spPr>
          <a:xfrm flipH="1">
            <a:off x="8764898" y="1390808"/>
            <a:ext cx="601974" cy="12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4B383A-4F6F-684D-BD3D-020319D9470A}"/>
              </a:ext>
            </a:extLst>
          </p:cNvPr>
          <p:cNvCxnSpPr>
            <a:cxnSpLocks/>
          </p:cNvCxnSpPr>
          <p:nvPr/>
        </p:nvCxnSpPr>
        <p:spPr>
          <a:xfrm flipH="1">
            <a:off x="7596535" y="1368243"/>
            <a:ext cx="1781687" cy="10694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16C56B-44B3-01E5-0F51-B715DBE79F04}"/>
              </a:ext>
            </a:extLst>
          </p:cNvPr>
          <p:cNvCxnSpPr>
            <a:cxnSpLocks/>
          </p:cNvCxnSpPr>
          <p:nvPr/>
        </p:nvCxnSpPr>
        <p:spPr>
          <a:xfrm>
            <a:off x="9390393" y="1382534"/>
            <a:ext cx="1106655" cy="2694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485B19-D53D-5539-A08A-E5EF045D64B6}"/>
              </a:ext>
            </a:extLst>
          </p:cNvPr>
          <p:cNvCxnSpPr>
            <a:cxnSpLocks/>
          </p:cNvCxnSpPr>
          <p:nvPr/>
        </p:nvCxnSpPr>
        <p:spPr>
          <a:xfrm flipH="1">
            <a:off x="10509828" y="2591158"/>
            <a:ext cx="306447" cy="147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56CC93-5717-1CCA-59DA-7936C8AAD029}"/>
              </a:ext>
            </a:extLst>
          </p:cNvPr>
          <p:cNvCxnSpPr>
            <a:cxnSpLocks/>
          </p:cNvCxnSpPr>
          <p:nvPr/>
        </p:nvCxnSpPr>
        <p:spPr>
          <a:xfrm flipH="1">
            <a:off x="7614228" y="2128401"/>
            <a:ext cx="2969474" cy="299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F14A59-C1B9-0F79-DDAB-F191586F1F6F}"/>
              </a:ext>
            </a:extLst>
          </p:cNvPr>
          <p:cNvCxnSpPr>
            <a:cxnSpLocks/>
          </p:cNvCxnSpPr>
          <p:nvPr/>
        </p:nvCxnSpPr>
        <p:spPr>
          <a:xfrm flipH="1" flipV="1">
            <a:off x="8144524" y="1737178"/>
            <a:ext cx="2483622" cy="3919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C92FFD-CCE3-6190-5646-EFA17B181787}"/>
              </a:ext>
            </a:extLst>
          </p:cNvPr>
          <p:cNvCxnSpPr>
            <a:cxnSpLocks/>
          </p:cNvCxnSpPr>
          <p:nvPr/>
        </p:nvCxnSpPr>
        <p:spPr>
          <a:xfrm flipH="1">
            <a:off x="7585465" y="2124830"/>
            <a:ext cx="3021029" cy="139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DFB95D0-AE74-092C-DD25-B3FC77FE5FD7}"/>
              </a:ext>
            </a:extLst>
          </p:cNvPr>
          <p:cNvCxnSpPr>
            <a:cxnSpLocks/>
          </p:cNvCxnSpPr>
          <p:nvPr/>
        </p:nvCxnSpPr>
        <p:spPr>
          <a:xfrm flipH="1">
            <a:off x="7581447" y="1365738"/>
            <a:ext cx="1808883" cy="2169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D0D2FDB-3DEC-EF61-5E31-A43C64FFE127}"/>
              </a:ext>
            </a:extLst>
          </p:cNvPr>
          <p:cNvCxnSpPr>
            <a:cxnSpLocks/>
          </p:cNvCxnSpPr>
          <p:nvPr/>
        </p:nvCxnSpPr>
        <p:spPr>
          <a:xfrm flipH="1">
            <a:off x="7767465" y="1377096"/>
            <a:ext cx="1616523" cy="2552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763C7B0-F8E6-BD9F-1041-A26028E0E240}"/>
              </a:ext>
            </a:extLst>
          </p:cNvPr>
          <p:cNvCxnSpPr>
            <a:cxnSpLocks/>
          </p:cNvCxnSpPr>
          <p:nvPr/>
        </p:nvCxnSpPr>
        <p:spPr>
          <a:xfrm flipH="1">
            <a:off x="7591577" y="1485876"/>
            <a:ext cx="2283447" cy="949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15B98C-CF81-62A8-F9C5-4EEB828DD565}"/>
              </a:ext>
            </a:extLst>
          </p:cNvPr>
          <p:cNvCxnSpPr>
            <a:cxnSpLocks/>
          </p:cNvCxnSpPr>
          <p:nvPr/>
        </p:nvCxnSpPr>
        <p:spPr>
          <a:xfrm flipH="1">
            <a:off x="9512435" y="1487295"/>
            <a:ext cx="362338" cy="318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B61F725-7283-C9F7-A997-4257CB93D886}"/>
              </a:ext>
            </a:extLst>
          </p:cNvPr>
          <p:cNvSpPr txBox="1"/>
          <p:nvPr/>
        </p:nvSpPr>
        <p:spPr>
          <a:xfrm rot="2862825">
            <a:off x="7433148" y="1141836"/>
            <a:ext cx="834313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Nonpro-</a:t>
            </a:r>
          </a:p>
          <a:p>
            <a:r>
              <a:rPr lang="en-US" sz="1400" dirty="0"/>
              <a:t>liferation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FACF69-F2B3-C1E5-9D98-063CC1AFC62F}"/>
              </a:ext>
            </a:extLst>
          </p:cNvPr>
          <p:cNvCxnSpPr>
            <a:cxnSpLocks/>
          </p:cNvCxnSpPr>
          <p:nvPr/>
        </p:nvCxnSpPr>
        <p:spPr>
          <a:xfrm flipH="1" flipV="1">
            <a:off x="7833315" y="824135"/>
            <a:ext cx="527998" cy="763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A3EAABA-5EBE-B1EA-79A4-7DF08590E23D}"/>
              </a:ext>
            </a:extLst>
          </p:cNvPr>
          <p:cNvSpPr txBox="1"/>
          <p:nvPr/>
        </p:nvSpPr>
        <p:spPr>
          <a:xfrm rot="2133129">
            <a:off x="7048551" y="1585867"/>
            <a:ext cx="815676" cy="506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National</a:t>
            </a:r>
          </a:p>
          <a:p>
            <a:r>
              <a:rPr lang="en-US" sz="1400" dirty="0"/>
              <a:t>Security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889D5C-1EA8-47B3-D8B9-68DDF8813B5C}"/>
              </a:ext>
            </a:extLst>
          </p:cNvPr>
          <p:cNvCxnSpPr>
            <a:cxnSpLocks/>
          </p:cNvCxnSpPr>
          <p:nvPr/>
        </p:nvCxnSpPr>
        <p:spPr>
          <a:xfrm flipH="1" flipV="1">
            <a:off x="6517508" y="2879582"/>
            <a:ext cx="1013693" cy="12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3DDF99-8328-EB65-32D0-05799690B521}"/>
              </a:ext>
            </a:extLst>
          </p:cNvPr>
          <p:cNvCxnSpPr>
            <a:cxnSpLocks/>
          </p:cNvCxnSpPr>
          <p:nvPr/>
        </p:nvCxnSpPr>
        <p:spPr>
          <a:xfrm flipH="1">
            <a:off x="10869165" y="2725544"/>
            <a:ext cx="910488" cy="123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067F2C9-613F-96D1-AED6-3AEE58D762CD}"/>
              </a:ext>
            </a:extLst>
          </p:cNvPr>
          <p:cNvSpPr txBox="1"/>
          <p:nvPr/>
        </p:nvSpPr>
        <p:spPr>
          <a:xfrm>
            <a:off x="10868870" y="2898623"/>
            <a:ext cx="911967" cy="5069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Stopping </a:t>
            </a:r>
          </a:p>
          <a:p>
            <a:pPr algn="ctr"/>
            <a:r>
              <a:rPr lang="en-US" sz="1400" dirty="0"/>
              <a:t>Powers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E91D76B-ED40-94FD-1E5E-174F32A23246}"/>
              </a:ext>
            </a:extLst>
          </p:cNvPr>
          <p:cNvCxnSpPr>
            <a:cxnSpLocks/>
          </p:cNvCxnSpPr>
          <p:nvPr/>
        </p:nvCxnSpPr>
        <p:spPr>
          <a:xfrm flipH="1" flipV="1">
            <a:off x="7195664" y="1292700"/>
            <a:ext cx="726778" cy="632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D5165C-8A1D-44F6-0A56-FF92CEE4AAE1}"/>
              </a:ext>
            </a:extLst>
          </p:cNvPr>
          <p:cNvCxnSpPr>
            <a:cxnSpLocks/>
          </p:cNvCxnSpPr>
          <p:nvPr/>
        </p:nvCxnSpPr>
        <p:spPr>
          <a:xfrm flipH="1">
            <a:off x="7548196" y="1749890"/>
            <a:ext cx="2745375" cy="1001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26727CF-AB16-F6EF-2605-8ECA205A9F91}"/>
              </a:ext>
            </a:extLst>
          </p:cNvPr>
          <p:cNvCxnSpPr>
            <a:cxnSpLocks/>
          </p:cNvCxnSpPr>
          <p:nvPr/>
        </p:nvCxnSpPr>
        <p:spPr>
          <a:xfrm flipH="1" flipV="1">
            <a:off x="7511320" y="2750697"/>
            <a:ext cx="3369969" cy="394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DD73C4-B5A9-91F9-1E1D-89BC3C16B0F1}"/>
              </a:ext>
            </a:extLst>
          </p:cNvPr>
          <p:cNvCxnSpPr>
            <a:cxnSpLocks/>
          </p:cNvCxnSpPr>
          <p:nvPr/>
        </p:nvCxnSpPr>
        <p:spPr>
          <a:xfrm flipH="1" flipV="1">
            <a:off x="7529985" y="2746899"/>
            <a:ext cx="245623" cy="1195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5FC2F1-D686-90EE-20B3-69B120A0C08A}"/>
              </a:ext>
            </a:extLst>
          </p:cNvPr>
          <p:cNvCxnSpPr>
            <a:cxnSpLocks/>
          </p:cNvCxnSpPr>
          <p:nvPr/>
        </p:nvCxnSpPr>
        <p:spPr>
          <a:xfrm flipH="1" flipV="1">
            <a:off x="7524424" y="2747040"/>
            <a:ext cx="595190" cy="15831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F03301A-F22C-52F9-8326-1E99C78BC8E5}"/>
              </a:ext>
            </a:extLst>
          </p:cNvPr>
          <p:cNvCxnSpPr>
            <a:cxnSpLocks/>
          </p:cNvCxnSpPr>
          <p:nvPr/>
        </p:nvCxnSpPr>
        <p:spPr>
          <a:xfrm flipH="1">
            <a:off x="7531201" y="2586311"/>
            <a:ext cx="3295788" cy="173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3666EFC-B442-D290-E342-C749776A8C66}"/>
              </a:ext>
            </a:extLst>
          </p:cNvPr>
          <p:cNvCxnSpPr>
            <a:cxnSpLocks/>
          </p:cNvCxnSpPr>
          <p:nvPr/>
        </p:nvCxnSpPr>
        <p:spPr>
          <a:xfrm flipH="1" flipV="1">
            <a:off x="7541853" y="2742846"/>
            <a:ext cx="2969144" cy="1337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8587B9A-9407-2E65-8170-4D2E5C539683}"/>
              </a:ext>
            </a:extLst>
          </p:cNvPr>
          <p:cNvCxnSpPr>
            <a:cxnSpLocks/>
          </p:cNvCxnSpPr>
          <p:nvPr/>
        </p:nvCxnSpPr>
        <p:spPr>
          <a:xfrm flipH="1" flipV="1">
            <a:off x="7552850" y="2767119"/>
            <a:ext cx="2560507" cy="1674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6D15ABA-83E3-57A2-F052-2402F23AE93D}"/>
              </a:ext>
            </a:extLst>
          </p:cNvPr>
          <p:cNvCxnSpPr>
            <a:cxnSpLocks/>
          </p:cNvCxnSpPr>
          <p:nvPr/>
        </p:nvCxnSpPr>
        <p:spPr>
          <a:xfrm flipH="1" flipV="1">
            <a:off x="7549335" y="2756438"/>
            <a:ext cx="1966885" cy="1887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7BC81FC-CD49-083B-E7D8-F08FED22B0C1}"/>
              </a:ext>
            </a:extLst>
          </p:cNvPr>
          <p:cNvCxnSpPr>
            <a:cxnSpLocks/>
          </p:cNvCxnSpPr>
          <p:nvPr/>
        </p:nvCxnSpPr>
        <p:spPr>
          <a:xfrm flipH="1">
            <a:off x="7527283" y="1493769"/>
            <a:ext cx="2328148" cy="1275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158991F-47B1-533F-8511-74FF6023C4C0}"/>
              </a:ext>
            </a:extLst>
          </p:cNvPr>
          <p:cNvCxnSpPr>
            <a:cxnSpLocks/>
          </p:cNvCxnSpPr>
          <p:nvPr/>
        </p:nvCxnSpPr>
        <p:spPr>
          <a:xfrm flipH="1">
            <a:off x="7537811" y="1370000"/>
            <a:ext cx="1861418" cy="13907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9555AE-46AB-D96C-3963-633BAC1FBC17}"/>
              </a:ext>
            </a:extLst>
          </p:cNvPr>
          <p:cNvCxnSpPr>
            <a:cxnSpLocks/>
          </p:cNvCxnSpPr>
          <p:nvPr/>
        </p:nvCxnSpPr>
        <p:spPr>
          <a:xfrm flipH="1" flipV="1">
            <a:off x="8556200" y="1481567"/>
            <a:ext cx="1302883" cy="26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37DA63-8735-5CCD-A214-77BB4E97120A}"/>
              </a:ext>
            </a:extLst>
          </p:cNvPr>
          <p:cNvCxnSpPr>
            <a:cxnSpLocks/>
          </p:cNvCxnSpPr>
          <p:nvPr/>
        </p:nvCxnSpPr>
        <p:spPr>
          <a:xfrm flipH="1" flipV="1">
            <a:off x="8544170" y="1480248"/>
            <a:ext cx="2278586" cy="1095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F2BF0E3-D657-6A28-0E9A-E4ADAF49A46D}"/>
              </a:ext>
            </a:extLst>
          </p:cNvPr>
          <p:cNvCxnSpPr>
            <a:cxnSpLocks/>
          </p:cNvCxnSpPr>
          <p:nvPr/>
        </p:nvCxnSpPr>
        <p:spPr>
          <a:xfrm flipH="1" flipV="1">
            <a:off x="8144012" y="1744499"/>
            <a:ext cx="2693139" cy="85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59BC7-C9CF-0AEF-ED96-27DA530B5C39}"/>
              </a:ext>
            </a:extLst>
          </p:cNvPr>
          <p:cNvCxnSpPr>
            <a:cxnSpLocks/>
          </p:cNvCxnSpPr>
          <p:nvPr/>
        </p:nvCxnSpPr>
        <p:spPr>
          <a:xfrm flipH="1">
            <a:off x="8135727" y="1373682"/>
            <a:ext cx="1253445" cy="381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D7F99-1035-376D-A0FF-E8DF0BACE456}"/>
              </a:ext>
            </a:extLst>
          </p:cNvPr>
          <p:cNvCxnSpPr>
            <a:cxnSpLocks/>
          </p:cNvCxnSpPr>
          <p:nvPr/>
        </p:nvCxnSpPr>
        <p:spPr>
          <a:xfrm flipH="1">
            <a:off x="8159866" y="1498671"/>
            <a:ext cx="1667609" cy="237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E3CC96-44FE-C027-980B-91502537B779}"/>
              </a:ext>
            </a:extLst>
          </p:cNvPr>
          <p:cNvCxnSpPr>
            <a:cxnSpLocks/>
          </p:cNvCxnSpPr>
          <p:nvPr/>
        </p:nvCxnSpPr>
        <p:spPr>
          <a:xfrm flipH="1">
            <a:off x="7774722" y="1360935"/>
            <a:ext cx="1610740" cy="743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E325B2C-4486-FF5F-2453-3B457CF3C836}"/>
              </a:ext>
            </a:extLst>
          </p:cNvPr>
          <p:cNvCxnSpPr>
            <a:cxnSpLocks/>
          </p:cNvCxnSpPr>
          <p:nvPr/>
        </p:nvCxnSpPr>
        <p:spPr>
          <a:xfrm flipH="1">
            <a:off x="7777683" y="1488746"/>
            <a:ext cx="2101599" cy="616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B2B72D-1A3E-A1AE-23BB-A889794492BC}"/>
              </a:ext>
            </a:extLst>
          </p:cNvPr>
          <p:cNvCxnSpPr>
            <a:cxnSpLocks/>
          </p:cNvCxnSpPr>
          <p:nvPr/>
        </p:nvCxnSpPr>
        <p:spPr>
          <a:xfrm flipH="1" flipV="1">
            <a:off x="7788184" y="2103574"/>
            <a:ext cx="2818310" cy="19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A808D3D-BC20-8C39-A564-B3D1A2E116FE}"/>
              </a:ext>
            </a:extLst>
          </p:cNvPr>
          <p:cNvCxnSpPr>
            <a:cxnSpLocks/>
          </p:cNvCxnSpPr>
          <p:nvPr/>
        </p:nvCxnSpPr>
        <p:spPr>
          <a:xfrm flipH="1" flipV="1">
            <a:off x="8541177" y="1478297"/>
            <a:ext cx="2085641" cy="650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992A4CE-35B0-E4D9-50E8-9165E8D666B9}"/>
              </a:ext>
            </a:extLst>
          </p:cNvPr>
          <p:cNvCxnSpPr>
            <a:cxnSpLocks/>
          </p:cNvCxnSpPr>
          <p:nvPr/>
        </p:nvCxnSpPr>
        <p:spPr>
          <a:xfrm flipH="1" flipV="1">
            <a:off x="7755820" y="2106891"/>
            <a:ext cx="3059678" cy="4874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150C9D-18ED-A3BE-2A06-E90708914DF5}"/>
              </a:ext>
            </a:extLst>
          </p:cNvPr>
          <p:cNvCxnSpPr>
            <a:cxnSpLocks/>
          </p:cNvCxnSpPr>
          <p:nvPr/>
        </p:nvCxnSpPr>
        <p:spPr>
          <a:xfrm flipH="1" flipV="1">
            <a:off x="7538325" y="2756093"/>
            <a:ext cx="41912" cy="777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C411C52-5DBB-E727-8A22-12C2F9172392}"/>
              </a:ext>
            </a:extLst>
          </p:cNvPr>
          <p:cNvCxnSpPr>
            <a:cxnSpLocks/>
          </p:cNvCxnSpPr>
          <p:nvPr/>
        </p:nvCxnSpPr>
        <p:spPr>
          <a:xfrm flipV="1">
            <a:off x="7586642" y="2435698"/>
            <a:ext cx="8148" cy="1078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BA93E74-C4DE-F089-CB88-5CEBA8A7474F}"/>
              </a:ext>
            </a:extLst>
          </p:cNvPr>
          <p:cNvCxnSpPr>
            <a:cxnSpLocks/>
          </p:cNvCxnSpPr>
          <p:nvPr/>
        </p:nvCxnSpPr>
        <p:spPr>
          <a:xfrm flipV="1">
            <a:off x="7594790" y="2103574"/>
            <a:ext cx="172673" cy="14193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8B5EF9A-9B51-6ED3-69B0-257C5856619A}"/>
              </a:ext>
            </a:extLst>
          </p:cNvPr>
          <p:cNvCxnSpPr>
            <a:cxnSpLocks/>
          </p:cNvCxnSpPr>
          <p:nvPr/>
        </p:nvCxnSpPr>
        <p:spPr>
          <a:xfrm flipV="1">
            <a:off x="7594566" y="1728157"/>
            <a:ext cx="555920" cy="18127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D01D394-05BB-8FC0-C269-5E5BFB4C0B7F}"/>
              </a:ext>
            </a:extLst>
          </p:cNvPr>
          <p:cNvCxnSpPr>
            <a:cxnSpLocks/>
          </p:cNvCxnSpPr>
          <p:nvPr/>
        </p:nvCxnSpPr>
        <p:spPr>
          <a:xfrm flipV="1">
            <a:off x="7584639" y="1475034"/>
            <a:ext cx="972519" cy="20704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A793745-E8E9-F8EB-E528-56EFF4BFAE20}"/>
              </a:ext>
            </a:extLst>
          </p:cNvPr>
          <p:cNvCxnSpPr>
            <a:cxnSpLocks/>
          </p:cNvCxnSpPr>
          <p:nvPr/>
        </p:nvCxnSpPr>
        <p:spPr>
          <a:xfrm flipV="1">
            <a:off x="7569205" y="1376752"/>
            <a:ext cx="1378890" cy="2160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19E5E1D-2175-C087-D969-F5C239A5B6F9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7507680" y="3031518"/>
            <a:ext cx="3350577" cy="127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C8CB386-1A6A-8526-FEEB-6FCE539D0101}"/>
              </a:ext>
            </a:extLst>
          </p:cNvPr>
          <p:cNvCxnSpPr>
            <a:cxnSpLocks/>
          </p:cNvCxnSpPr>
          <p:nvPr/>
        </p:nvCxnSpPr>
        <p:spPr>
          <a:xfrm flipH="1">
            <a:off x="7483650" y="2608336"/>
            <a:ext cx="3337908" cy="424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7DC4151-C4F0-E083-DD43-8B37E1C48018}"/>
              </a:ext>
            </a:extLst>
          </p:cNvPr>
          <p:cNvCxnSpPr>
            <a:cxnSpLocks/>
            <a:endCxn id="28" idx="2"/>
          </p:cNvCxnSpPr>
          <p:nvPr/>
        </p:nvCxnSpPr>
        <p:spPr>
          <a:xfrm flipH="1">
            <a:off x="7507680" y="2111945"/>
            <a:ext cx="3111407" cy="919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19E0B6A-05C3-E9A2-DC31-12326D91C365}"/>
              </a:ext>
            </a:extLst>
          </p:cNvPr>
          <p:cNvCxnSpPr>
            <a:cxnSpLocks/>
          </p:cNvCxnSpPr>
          <p:nvPr/>
        </p:nvCxnSpPr>
        <p:spPr>
          <a:xfrm flipH="1">
            <a:off x="7473210" y="1757510"/>
            <a:ext cx="2817512" cy="1287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BACDB7F-BB81-3B8A-F536-1CD7293CD0D2}"/>
              </a:ext>
            </a:extLst>
          </p:cNvPr>
          <p:cNvCxnSpPr>
            <a:cxnSpLocks/>
          </p:cNvCxnSpPr>
          <p:nvPr/>
        </p:nvCxnSpPr>
        <p:spPr>
          <a:xfrm flipH="1" flipV="1">
            <a:off x="7617147" y="2413147"/>
            <a:ext cx="1343764" cy="2268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80F7AA-9D27-5EAC-BF8A-E65D84534EDD}"/>
              </a:ext>
            </a:extLst>
          </p:cNvPr>
          <p:cNvCxnSpPr>
            <a:cxnSpLocks/>
          </p:cNvCxnSpPr>
          <p:nvPr/>
        </p:nvCxnSpPr>
        <p:spPr>
          <a:xfrm flipH="1" flipV="1">
            <a:off x="7746605" y="2163902"/>
            <a:ext cx="1215793" cy="2524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F0D21A9-0D46-36C5-01DA-0281E0B6820A}"/>
              </a:ext>
            </a:extLst>
          </p:cNvPr>
          <p:cNvCxnSpPr>
            <a:cxnSpLocks/>
          </p:cNvCxnSpPr>
          <p:nvPr/>
        </p:nvCxnSpPr>
        <p:spPr>
          <a:xfrm flipH="1" flipV="1">
            <a:off x="8153058" y="1731298"/>
            <a:ext cx="819572" cy="29640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EC197AC-F3E5-74A0-8BCE-9DEF90B459CD}"/>
              </a:ext>
            </a:extLst>
          </p:cNvPr>
          <p:cNvCxnSpPr>
            <a:cxnSpLocks/>
          </p:cNvCxnSpPr>
          <p:nvPr/>
        </p:nvCxnSpPr>
        <p:spPr>
          <a:xfrm flipH="1" flipV="1">
            <a:off x="8496320" y="1526389"/>
            <a:ext cx="459165" cy="3162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A000509-4191-3D80-C996-0B0424E9E82A}"/>
              </a:ext>
            </a:extLst>
          </p:cNvPr>
          <p:cNvCxnSpPr>
            <a:cxnSpLocks/>
          </p:cNvCxnSpPr>
          <p:nvPr/>
        </p:nvCxnSpPr>
        <p:spPr>
          <a:xfrm flipV="1">
            <a:off x="7759465" y="2092210"/>
            <a:ext cx="13068" cy="1798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833D8-B018-F448-0746-EA0480EAA911}"/>
              </a:ext>
            </a:extLst>
          </p:cNvPr>
          <p:cNvCxnSpPr>
            <a:cxnSpLocks/>
          </p:cNvCxnSpPr>
          <p:nvPr/>
        </p:nvCxnSpPr>
        <p:spPr>
          <a:xfrm flipV="1">
            <a:off x="7761862" y="1762178"/>
            <a:ext cx="378194" cy="2157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356F89B-A866-7FF9-8B9F-A6804B2B6CE0}"/>
              </a:ext>
            </a:extLst>
          </p:cNvPr>
          <p:cNvCxnSpPr>
            <a:cxnSpLocks/>
          </p:cNvCxnSpPr>
          <p:nvPr/>
        </p:nvCxnSpPr>
        <p:spPr>
          <a:xfrm flipH="1">
            <a:off x="7764616" y="1749354"/>
            <a:ext cx="2519800" cy="2179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43E923B-BE73-CBE5-F881-A8668023B4F3}"/>
              </a:ext>
            </a:extLst>
          </p:cNvPr>
          <p:cNvCxnSpPr>
            <a:cxnSpLocks/>
          </p:cNvCxnSpPr>
          <p:nvPr/>
        </p:nvCxnSpPr>
        <p:spPr>
          <a:xfrm flipH="1" flipV="1">
            <a:off x="7514671" y="2739970"/>
            <a:ext cx="3214965" cy="989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F56EE2D-C425-5344-D8CB-878C87DFA713}"/>
              </a:ext>
            </a:extLst>
          </p:cNvPr>
          <p:cNvCxnSpPr>
            <a:cxnSpLocks/>
          </p:cNvCxnSpPr>
          <p:nvPr/>
        </p:nvCxnSpPr>
        <p:spPr>
          <a:xfrm flipH="1" flipV="1">
            <a:off x="7593739" y="2432664"/>
            <a:ext cx="3142008" cy="1296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ABE539C-5DA9-1069-64B2-5D70B27FAE1E}"/>
              </a:ext>
            </a:extLst>
          </p:cNvPr>
          <p:cNvCxnSpPr>
            <a:cxnSpLocks/>
          </p:cNvCxnSpPr>
          <p:nvPr/>
        </p:nvCxnSpPr>
        <p:spPr>
          <a:xfrm flipH="1" flipV="1">
            <a:off x="7631155" y="2435698"/>
            <a:ext cx="2874867" cy="1637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8D5F70D-CFBC-3378-E97A-E80AE4AC5418}"/>
              </a:ext>
            </a:extLst>
          </p:cNvPr>
          <p:cNvCxnSpPr>
            <a:cxnSpLocks/>
          </p:cNvCxnSpPr>
          <p:nvPr/>
        </p:nvCxnSpPr>
        <p:spPr>
          <a:xfrm flipH="1">
            <a:off x="7578807" y="2591158"/>
            <a:ext cx="3250233" cy="934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BE8AA9-D684-1506-D7C2-322A365639FE}"/>
              </a:ext>
            </a:extLst>
          </p:cNvPr>
          <p:cNvCxnSpPr>
            <a:cxnSpLocks/>
          </p:cNvCxnSpPr>
          <p:nvPr/>
        </p:nvCxnSpPr>
        <p:spPr>
          <a:xfrm flipH="1" flipV="1">
            <a:off x="7790133" y="2116883"/>
            <a:ext cx="334681" cy="22090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55E2A77-7BAA-5C31-4E5E-F65C387471FF}"/>
              </a:ext>
            </a:extLst>
          </p:cNvPr>
          <p:cNvCxnSpPr>
            <a:cxnSpLocks/>
          </p:cNvCxnSpPr>
          <p:nvPr/>
        </p:nvCxnSpPr>
        <p:spPr>
          <a:xfrm flipV="1">
            <a:off x="8125590" y="1496182"/>
            <a:ext cx="430341" cy="2858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4B5D47-2FF3-9A5F-663E-7727F0AAFAA2}"/>
              </a:ext>
            </a:extLst>
          </p:cNvPr>
          <p:cNvCxnSpPr>
            <a:cxnSpLocks/>
          </p:cNvCxnSpPr>
          <p:nvPr/>
        </p:nvCxnSpPr>
        <p:spPr>
          <a:xfrm flipV="1">
            <a:off x="8117262" y="1392603"/>
            <a:ext cx="810488" cy="29270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E44A516-338A-3687-7077-7D263A8E8AA6}"/>
              </a:ext>
            </a:extLst>
          </p:cNvPr>
          <p:cNvCxnSpPr>
            <a:cxnSpLocks/>
          </p:cNvCxnSpPr>
          <p:nvPr/>
        </p:nvCxnSpPr>
        <p:spPr>
          <a:xfrm flipH="1" flipV="1">
            <a:off x="7484716" y="3054637"/>
            <a:ext cx="1054019" cy="15311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6344D43-D7E7-6EEE-1F86-B708F13E95A0}"/>
              </a:ext>
            </a:extLst>
          </p:cNvPr>
          <p:cNvCxnSpPr>
            <a:cxnSpLocks/>
          </p:cNvCxnSpPr>
          <p:nvPr/>
        </p:nvCxnSpPr>
        <p:spPr>
          <a:xfrm flipV="1">
            <a:off x="8518946" y="1779582"/>
            <a:ext cx="1744583" cy="2788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5A3E0FA-32E4-AFEF-A6A6-B6FA29F2E434}"/>
              </a:ext>
            </a:extLst>
          </p:cNvPr>
          <p:cNvCxnSpPr>
            <a:cxnSpLocks/>
          </p:cNvCxnSpPr>
          <p:nvPr/>
        </p:nvCxnSpPr>
        <p:spPr>
          <a:xfrm flipH="1" flipV="1">
            <a:off x="7486028" y="3023936"/>
            <a:ext cx="1479707" cy="16673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CF0FA0B-571C-A07D-83D5-1001C51F09BD}"/>
              </a:ext>
            </a:extLst>
          </p:cNvPr>
          <p:cNvCxnSpPr>
            <a:cxnSpLocks/>
          </p:cNvCxnSpPr>
          <p:nvPr/>
        </p:nvCxnSpPr>
        <p:spPr>
          <a:xfrm flipH="1" flipV="1">
            <a:off x="8929346" y="1388507"/>
            <a:ext cx="31289" cy="33001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CD21A3-797F-C079-361C-984D69FA223C}"/>
              </a:ext>
            </a:extLst>
          </p:cNvPr>
          <p:cNvCxnSpPr>
            <a:cxnSpLocks/>
          </p:cNvCxnSpPr>
          <p:nvPr/>
        </p:nvCxnSpPr>
        <p:spPr>
          <a:xfrm flipV="1">
            <a:off x="8966517" y="1371132"/>
            <a:ext cx="412969" cy="3305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1244929-F996-AD79-D76F-C2475570B7C4}"/>
              </a:ext>
            </a:extLst>
          </p:cNvPr>
          <p:cNvCxnSpPr>
            <a:cxnSpLocks/>
          </p:cNvCxnSpPr>
          <p:nvPr/>
        </p:nvCxnSpPr>
        <p:spPr>
          <a:xfrm flipV="1">
            <a:off x="8968674" y="2116883"/>
            <a:ext cx="1621614" cy="2580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104EA98-F148-B4B7-889D-15E0A4A2ED67}"/>
              </a:ext>
            </a:extLst>
          </p:cNvPr>
          <p:cNvCxnSpPr>
            <a:cxnSpLocks/>
          </p:cNvCxnSpPr>
          <p:nvPr/>
        </p:nvCxnSpPr>
        <p:spPr>
          <a:xfrm flipV="1">
            <a:off x="8960469" y="2604654"/>
            <a:ext cx="1848236" cy="2088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92EB42A-841F-00B6-700D-D017D08115DB}"/>
              </a:ext>
            </a:extLst>
          </p:cNvPr>
          <p:cNvCxnSpPr>
            <a:cxnSpLocks/>
          </p:cNvCxnSpPr>
          <p:nvPr/>
        </p:nvCxnSpPr>
        <p:spPr>
          <a:xfrm flipH="1" flipV="1">
            <a:off x="7761862" y="2099618"/>
            <a:ext cx="3109272" cy="10465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F2C057D-4660-B9EB-318B-F869F2789871}"/>
              </a:ext>
            </a:extLst>
          </p:cNvPr>
          <p:cNvCxnSpPr>
            <a:cxnSpLocks/>
          </p:cNvCxnSpPr>
          <p:nvPr/>
        </p:nvCxnSpPr>
        <p:spPr>
          <a:xfrm flipH="1" flipV="1">
            <a:off x="7761861" y="2106644"/>
            <a:ext cx="2962926" cy="1622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64795F0-7AAE-6B8F-AD0B-025BA979E19E}"/>
              </a:ext>
            </a:extLst>
          </p:cNvPr>
          <p:cNvCxnSpPr>
            <a:cxnSpLocks/>
          </p:cNvCxnSpPr>
          <p:nvPr/>
        </p:nvCxnSpPr>
        <p:spPr>
          <a:xfrm flipH="1" flipV="1">
            <a:off x="8125590" y="1727277"/>
            <a:ext cx="2562608" cy="19884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16D0597-C824-3995-52DC-14048A7FC840}"/>
              </a:ext>
            </a:extLst>
          </p:cNvPr>
          <p:cNvCxnSpPr>
            <a:cxnSpLocks/>
          </p:cNvCxnSpPr>
          <p:nvPr/>
        </p:nvCxnSpPr>
        <p:spPr>
          <a:xfrm flipH="1">
            <a:off x="10497591" y="2135309"/>
            <a:ext cx="114349" cy="1927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79EAB81-EB6C-A526-3852-999CC83F0798}"/>
              </a:ext>
            </a:extLst>
          </p:cNvPr>
          <p:cNvCxnSpPr>
            <a:cxnSpLocks/>
          </p:cNvCxnSpPr>
          <p:nvPr/>
        </p:nvCxnSpPr>
        <p:spPr>
          <a:xfrm>
            <a:off x="10276999" y="1749354"/>
            <a:ext cx="217235" cy="2328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1CA0353-5B09-741E-C847-88A31F4464C7}"/>
              </a:ext>
            </a:extLst>
          </p:cNvPr>
          <p:cNvCxnSpPr>
            <a:cxnSpLocks/>
          </p:cNvCxnSpPr>
          <p:nvPr/>
        </p:nvCxnSpPr>
        <p:spPr>
          <a:xfrm flipH="1" flipV="1">
            <a:off x="8561831" y="1490503"/>
            <a:ext cx="1938828" cy="2577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10DC702-EB50-035F-FD7F-D4903D8A91CF}"/>
              </a:ext>
            </a:extLst>
          </p:cNvPr>
          <p:cNvCxnSpPr>
            <a:cxnSpLocks/>
          </p:cNvCxnSpPr>
          <p:nvPr/>
        </p:nvCxnSpPr>
        <p:spPr>
          <a:xfrm flipH="1" flipV="1">
            <a:off x="7482378" y="3053383"/>
            <a:ext cx="2625727" cy="13875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09C22E4-52D9-987C-EE08-96664CC31AF0}"/>
              </a:ext>
            </a:extLst>
          </p:cNvPr>
          <p:cNvCxnSpPr>
            <a:cxnSpLocks/>
          </p:cNvCxnSpPr>
          <p:nvPr/>
        </p:nvCxnSpPr>
        <p:spPr>
          <a:xfrm flipH="1">
            <a:off x="9526325" y="3145169"/>
            <a:ext cx="1337002" cy="15148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9940619-4C26-2D87-1684-48309C2F8E9A}"/>
              </a:ext>
            </a:extLst>
          </p:cNvPr>
          <p:cNvCxnSpPr>
            <a:cxnSpLocks/>
          </p:cNvCxnSpPr>
          <p:nvPr/>
        </p:nvCxnSpPr>
        <p:spPr>
          <a:xfrm flipV="1">
            <a:off x="7759837" y="1481442"/>
            <a:ext cx="804696" cy="2443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C49D7E4-C114-981B-D3FC-579132B79C30}"/>
              </a:ext>
            </a:extLst>
          </p:cNvPr>
          <p:cNvCxnSpPr>
            <a:cxnSpLocks/>
          </p:cNvCxnSpPr>
          <p:nvPr/>
        </p:nvCxnSpPr>
        <p:spPr>
          <a:xfrm flipV="1">
            <a:off x="7770978" y="1403673"/>
            <a:ext cx="1176341" cy="25269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8349DC1-E60D-DCE0-F03B-39F30CAFA9A5}"/>
              </a:ext>
            </a:extLst>
          </p:cNvPr>
          <p:cNvCxnSpPr>
            <a:cxnSpLocks/>
          </p:cNvCxnSpPr>
          <p:nvPr/>
        </p:nvCxnSpPr>
        <p:spPr>
          <a:xfrm flipV="1">
            <a:off x="8110226" y="1499114"/>
            <a:ext cx="1755210" cy="2826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15D30C-3AE0-02A3-8B3B-4D744610E568}"/>
              </a:ext>
            </a:extLst>
          </p:cNvPr>
          <p:cNvCxnSpPr>
            <a:cxnSpLocks/>
          </p:cNvCxnSpPr>
          <p:nvPr/>
        </p:nvCxnSpPr>
        <p:spPr>
          <a:xfrm flipV="1">
            <a:off x="8106540" y="2601153"/>
            <a:ext cx="2695129" cy="172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045934D-0544-887D-B987-2541AD8B870D}"/>
              </a:ext>
            </a:extLst>
          </p:cNvPr>
          <p:cNvCxnSpPr>
            <a:cxnSpLocks/>
          </p:cNvCxnSpPr>
          <p:nvPr/>
        </p:nvCxnSpPr>
        <p:spPr>
          <a:xfrm flipH="1">
            <a:off x="9511315" y="2111945"/>
            <a:ext cx="1099513" cy="2564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E19639F-6FB1-6C94-C469-3FB5EBFFF9C6}"/>
              </a:ext>
            </a:extLst>
          </p:cNvPr>
          <p:cNvCxnSpPr>
            <a:cxnSpLocks/>
          </p:cNvCxnSpPr>
          <p:nvPr/>
        </p:nvCxnSpPr>
        <p:spPr>
          <a:xfrm flipH="1">
            <a:off x="9514673" y="1757510"/>
            <a:ext cx="765672" cy="2907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31E84A0-D499-6703-E905-9C31DA6AD8C8}"/>
              </a:ext>
            </a:extLst>
          </p:cNvPr>
          <p:cNvCxnSpPr>
            <a:cxnSpLocks/>
          </p:cNvCxnSpPr>
          <p:nvPr/>
        </p:nvCxnSpPr>
        <p:spPr>
          <a:xfrm>
            <a:off x="9387652" y="1370000"/>
            <a:ext cx="134174" cy="3295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00D0FF4-CB52-679D-CB20-564F21A2E0DE}"/>
              </a:ext>
            </a:extLst>
          </p:cNvPr>
          <p:cNvCxnSpPr>
            <a:cxnSpLocks/>
          </p:cNvCxnSpPr>
          <p:nvPr/>
        </p:nvCxnSpPr>
        <p:spPr>
          <a:xfrm flipH="1" flipV="1">
            <a:off x="7757134" y="2104886"/>
            <a:ext cx="1772548" cy="2552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07911DB-FF9B-18A2-8FBF-5331B4030068}"/>
              </a:ext>
            </a:extLst>
          </p:cNvPr>
          <p:cNvCxnSpPr>
            <a:cxnSpLocks/>
          </p:cNvCxnSpPr>
          <p:nvPr/>
        </p:nvCxnSpPr>
        <p:spPr>
          <a:xfrm flipH="1" flipV="1">
            <a:off x="8144390" y="1736115"/>
            <a:ext cx="1379745" cy="29213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95F96E9-8734-803B-40B3-5BCE98EFE8B7}"/>
              </a:ext>
            </a:extLst>
          </p:cNvPr>
          <p:cNvCxnSpPr>
            <a:cxnSpLocks/>
          </p:cNvCxnSpPr>
          <p:nvPr/>
        </p:nvCxnSpPr>
        <p:spPr>
          <a:xfrm flipH="1" flipV="1">
            <a:off x="8542542" y="1478297"/>
            <a:ext cx="971919" cy="3143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F053B68-F7C5-0F14-A41D-EC8AAFA1A8CB}"/>
              </a:ext>
            </a:extLst>
          </p:cNvPr>
          <p:cNvCxnSpPr>
            <a:cxnSpLocks/>
          </p:cNvCxnSpPr>
          <p:nvPr/>
        </p:nvCxnSpPr>
        <p:spPr>
          <a:xfrm flipH="1" flipV="1">
            <a:off x="8924096" y="1370000"/>
            <a:ext cx="598236" cy="3274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90ABA32-1520-BC48-BA1C-C11298B06DA4}"/>
              </a:ext>
            </a:extLst>
          </p:cNvPr>
          <p:cNvCxnSpPr>
            <a:cxnSpLocks/>
          </p:cNvCxnSpPr>
          <p:nvPr/>
        </p:nvCxnSpPr>
        <p:spPr>
          <a:xfrm flipH="1" flipV="1">
            <a:off x="7809241" y="2123489"/>
            <a:ext cx="2688351" cy="19391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ECD974E-DBAA-5335-6C8B-31D99998AF39}"/>
              </a:ext>
            </a:extLst>
          </p:cNvPr>
          <p:cNvCxnSpPr>
            <a:cxnSpLocks/>
          </p:cNvCxnSpPr>
          <p:nvPr/>
        </p:nvCxnSpPr>
        <p:spPr>
          <a:xfrm flipH="1" flipV="1">
            <a:off x="8934558" y="1388507"/>
            <a:ext cx="943823" cy="105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937B2C7-9125-A0ED-153C-9597819F289C}"/>
              </a:ext>
            </a:extLst>
          </p:cNvPr>
          <p:cNvCxnSpPr>
            <a:cxnSpLocks/>
          </p:cNvCxnSpPr>
          <p:nvPr/>
        </p:nvCxnSpPr>
        <p:spPr>
          <a:xfrm flipV="1">
            <a:off x="8975858" y="1501080"/>
            <a:ext cx="882694" cy="31923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9D109AC-A453-7BD6-6D92-72A1242516EE}"/>
              </a:ext>
            </a:extLst>
          </p:cNvPr>
          <p:cNvCxnSpPr>
            <a:cxnSpLocks/>
          </p:cNvCxnSpPr>
          <p:nvPr/>
        </p:nvCxnSpPr>
        <p:spPr>
          <a:xfrm flipH="1">
            <a:off x="8954257" y="1368310"/>
            <a:ext cx="421566" cy="24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B175046-6839-3F22-77E4-FBD70F58B7FF}"/>
              </a:ext>
            </a:extLst>
          </p:cNvPr>
          <p:cNvCxnSpPr>
            <a:cxnSpLocks/>
          </p:cNvCxnSpPr>
          <p:nvPr/>
        </p:nvCxnSpPr>
        <p:spPr>
          <a:xfrm flipH="1" flipV="1">
            <a:off x="8940335" y="1391778"/>
            <a:ext cx="1879444" cy="11873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3D7999A-2A16-6428-FFA7-476DE678AAD8}"/>
              </a:ext>
            </a:extLst>
          </p:cNvPr>
          <p:cNvCxnSpPr>
            <a:cxnSpLocks/>
          </p:cNvCxnSpPr>
          <p:nvPr/>
        </p:nvCxnSpPr>
        <p:spPr>
          <a:xfrm flipH="1" flipV="1">
            <a:off x="7604968" y="2442758"/>
            <a:ext cx="3210531" cy="151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32E868C-7C9A-D32F-E844-FF289FBFC8B7}"/>
              </a:ext>
            </a:extLst>
          </p:cNvPr>
          <p:cNvCxnSpPr>
            <a:cxnSpLocks/>
          </p:cNvCxnSpPr>
          <p:nvPr/>
        </p:nvCxnSpPr>
        <p:spPr>
          <a:xfrm flipH="1" flipV="1">
            <a:off x="7477769" y="3052766"/>
            <a:ext cx="100506" cy="479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8F02945-12E5-D95F-B58E-2FD52C944FE3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10099900" y="1866144"/>
            <a:ext cx="108789" cy="25772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0C3FE2B-B9F4-DF3F-ABBC-51A72F7B528E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7507680" y="3031518"/>
            <a:ext cx="3198234" cy="696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63D4183-7D43-4F64-01EF-C876485FF0E7}"/>
              </a:ext>
            </a:extLst>
          </p:cNvPr>
          <p:cNvCxnSpPr>
            <a:cxnSpLocks/>
          </p:cNvCxnSpPr>
          <p:nvPr/>
        </p:nvCxnSpPr>
        <p:spPr>
          <a:xfrm>
            <a:off x="8518946" y="4568060"/>
            <a:ext cx="1010736" cy="893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811C326-0A44-D6F3-855D-33FF759237F5}"/>
              </a:ext>
            </a:extLst>
          </p:cNvPr>
          <p:cNvCxnSpPr>
            <a:cxnSpLocks/>
          </p:cNvCxnSpPr>
          <p:nvPr/>
        </p:nvCxnSpPr>
        <p:spPr>
          <a:xfrm flipV="1">
            <a:off x="8533722" y="4440888"/>
            <a:ext cx="1532661" cy="127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B1A863A-B67C-F064-6B0E-CB38B50C79AF}"/>
              </a:ext>
            </a:extLst>
          </p:cNvPr>
          <p:cNvCxnSpPr>
            <a:cxnSpLocks/>
          </p:cNvCxnSpPr>
          <p:nvPr/>
        </p:nvCxnSpPr>
        <p:spPr>
          <a:xfrm flipH="1" flipV="1">
            <a:off x="7514321" y="2752046"/>
            <a:ext cx="1458686" cy="1944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888ECCC0-F98D-16D9-D039-E0A3002D08F3}"/>
              </a:ext>
            </a:extLst>
          </p:cNvPr>
          <p:cNvSpPr txBox="1"/>
          <p:nvPr/>
        </p:nvSpPr>
        <p:spPr>
          <a:xfrm>
            <a:off x="7221993" y="5810308"/>
            <a:ext cx="400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Artemis Spyrou!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32631BD-0FBD-141B-5565-685B72083537}"/>
              </a:ext>
            </a:extLst>
          </p:cNvPr>
          <p:cNvSpPr txBox="1"/>
          <p:nvPr/>
        </p:nvSpPr>
        <p:spPr>
          <a:xfrm>
            <a:off x="174404" y="3922676"/>
            <a:ext cx="675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Workshop for Applied Nuclear Data Activities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(WANDA)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series covered many of these applications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data types are regularly updated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0694FF2-8629-A4B0-4859-EEA79929A2A3}"/>
              </a:ext>
            </a:extLst>
          </p:cNvPr>
          <p:cNvSpPr txBox="1"/>
          <p:nvPr/>
        </p:nvSpPr>
        <p:spPr>
          <a:xfrm>
            <a:off x="308670" y="2802504"/>
            <a:ext cx="5906255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This is a lot more complicated than your “parent’s nuclear data”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CE7059-AE10-4A69-04D1-BB91BFC51A89}"/>
              </a:ext>
            </a:extLst>
          </p:cNvPr>
          <p:cNvSpPr/>
          <p:nvPr/>
        </p:nvSpPr>
        <p:spPr>
          <a:xfrm rot="561749">
            <a:off x="9162368" y="348984"/>
            <a:ext cx="681123" cy="113143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619EA8-1EC8-06CE-75AF-53E9EF1D30D2}"/>
              </a:ext>
            </a:extLst>
          </p:cNvPr>
          <p:cNvSpPr/>
          <p:nvPr/>
        </p:nvSpPr>
        <p:spPr>
          <a:xfrm rot="1623864">
            <a:off x="9800098" y="521110"/>
            <a:ext cx="489070" cy="113143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1B85FD9-8E61-4EB2-5BC3-CE8812B506D7}"/>
              </a:ext>
            </a:extLst>
          </p:cNvPr>
          <p:cNvSpPr/>
          <p:nvPr/>
        </p:nvSpPr>
        <p:spPr>
          <a:xfrm rot="3372646">
            <a:off x="10704815" y="1336630"/>
            <a:ext cx="493378" cy="90168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8390471-CBAC-3433-1E7B-78C259C10959}"/>
              </a:ext>
            </a:extLst>
          </p:cNvPr>
          <p:cNvSpPr txBox="1"/>
          <p:nvPr/>
        </p:nvSpPr>
        <p:spPr>
          <a:xfrm>
            <a:off x="174404" y="5626697"/>
            <a:ext cx="675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others are done more infrequently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A6DF147-79C3-F01F-DCD7-2E6398783FBD}"/>
              </a:ext>
            </a:extLst>
          </p:cNvPr>
          <p:cNvSpPr/>
          <p:nvPr/>
        </p:nvSpPr>
        <p:spPr>
          <a:xfrm rot="4059360">
            <a:off x="10812106" y="1768697"/>
            <a:ext cx="822336" cy="128475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5" grpId="0" animBg="1"/>
      <p:bldP spid="2" grpId="0" animBg="1"/>
      <p:bldP spid="15" grpId="0" animBg="1"/>
      <p:bldP spid="145" grpId="0" animBg="1"/>
      <p:bldP spid="144" grpId="0"/>
      <p:bldP spid="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The first report by the numbers…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198118" y="564651"/>
            <a:ext cx="11795759" cy="481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342900"/>
            <a:r>
              <a:rPr lang="en-US" sz="3200">
                <a:latin typeface="Times New Roman"/>
                <a:cs typeface="Times New Roman"/>
              </a:rPr>
              <a:t>Totals: 88 pages, 6 Chapters, 30 figures, 7 tables, 293 references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3200">
                <a:latin typeface="Times New Roman"/>
                <a:cs typeface="Times New Roman"/>
              </a:rPr>
              <a:t>USNDP since 2018-now Accomplishments: 25 items; 23 pages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3200">
                <a:latin typeface="Times New Roman"/>
                <a:cs typeface="Times New Roman"/>
              </a:rPr>
              <a:t>International efforts/collaborations: 4 pages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3200">
                <a:latin typeface="Times New Roman"/>
                <a:cs typeface="Times New Roman"/>
              </a:rPr>
              <a:t>Nuclear Data needs (50 pages): Basic Science (8); Energy (9), including 4 detailed tables); Medical (8); National Security (3); Nonproliferation (8); Space (10).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3200">
                <a:latin typeface="Times New Roman"/>
                <a:cs typeface="Times New Roman"/>
              </a:rPr>
              <a:t>Crosscutting Needs: Workforce Development; Ongoing Fission Evaluation; Accelerated Decay Data Evaluation; Statistical Structure Evaluation; (n,x) data &amp; High energy data (5 pages).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FECA7-02DC-228B-1186-12A30C711F22}"/>
              </a:ext>
            </a:extLst>
          </p:cNvPr>
          <p:cNvSpPr txBox="1"/>
          <p:nvPr/>
        </p:nvSpPr>
        <p:spPr>
          <a:xfrm>
            <a:off x="505428" y="5340173"/>
            <a:ext cx="1118114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first report can be found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https://science.osti.gov/-/media/np/nsac/pdf/docs/2023/NSAC-ND_Report_1_012223.pdf</a:t>
            </a:r>
          </a:p>
        </p:txBody>
      </p:sp>
    </p:spTree>
    <p:extLst>
      <p:ext uri="{BB962C8B-B14F-4D97-AF65-F5344CB8AC3E}">
        <p14:creationId xmlns:p14="http://schemas.microsoft.com/office/powerpoint/2010/main" val="416908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The second report by the numbers…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99059" y="793252"/>
            <a:ext cx="11993882" cy="481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342900"/>
            <a:r>
              <a:rPr lang="en-US" sz="3200">
                <a:latin typeface="Times New Roman"/>
                <a:cs typeface="Times New Roman"/>
              </a:rPr>
              <a:t>Main Body: 41 pages, 4 Chapters, 9 figures/tables, 123 references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2800">
                <a:latin typeface="Times New Roman"/>
                <a:cs typeface="Times New Roman"/>
              </a:rPr>
              <a:t>Executive Summary (2 pages)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2800">
                <a:latin typeface="Times New Roman"/>
                <a:cs typeface="Times New Roman"/>
              </a:rPr>
              <a:t>Challenges and Opportunities for Nuclear Data (28 pages)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2800">
                <a:latin typeface="Times New Roman"/>
                <a:cs typeface="Times New Roman"/>
              </a:rPr>
              <a:t>Diverse, Equitable &amp; Inclusive Workforce Development (3 pages)</a:t>
            </a:r>
          </a:p>
          <a:p>
            <a:pPr marL="976313" lvl="2" indent="-514350">
              <a:buFont typeface="+mj-lt"/>
              <a:buAutoNum type="arabicPeriod"/>
            </a:pPr>
            <a:r>
              <a:rPr lang="en-US" sz="2800">
                <a:latin typeface="Times New Roman"/>
                <a:cs typeface="Times New Roman"/>
              </a:rPr>
              <a:t>Facilities and Instrumentation Access Needs (8 pages)</a:t>
            </a:r>
          </a:p>
          <a:p>
            <a:pPr marL="746125" lvl="1" indent="-514350"/>
            <a:r>
              <a:rPr lang="en-US" sz="3200">
                <a:latin typeface="Times New Roman"/>
                <a:cs typeface="Times New Roman"/>
              </a:rPr>
              <a:t>Appendix: Domestic Nuclear Data Generating Facilities</a:t>
            </a:r>
          </a:p>
          <a:p>
            <a:pPr marL="976313" lvl="2" indent="-514350"/>
            <a:r>
              <a:rPr lang="en-US" sz="2800">
                <a:latin typeface="Times New Roman"/>
                <a:cs typeface="Times New Roman"/>
              </a:rPr>
              <a:t>21 Facilities @ 17 National Labs and Universities</a:t>
            </a:r>
          </a:p>
          <a:p>
            <a:pPr marL="976313" lvl="2" indent="-514350"/>
            <a:r>
              <a:rPr lang="en-US" sz="2800">
                <a:latin typeface="Times New Roman"/>
                <a:cs typeface="Times New Roman"/>
              </a:rPr>
              <a:t>Updated &amp; Expanded from the 2015 NDNCA Whitepaper Appendix 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37C5A-7287-4ABF-6348-72F554E0B8F5}"/>
              </a:ext>
            </a:extLst>
          </p:cNvPr>
          <p:cNvSpPr txBox="1"/>
          <p:nvPr/>
        </p:nvSpPr>
        <p:spPr>
          <a:xfrm>
            <a:off x="505428" y="5202082"/>
            <a:ext cx="1118114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second report can be found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https://science.osti.gov/-/media/np/nsac/pdf/docs/2023/NSAC-ND_Report_2_031923.pdf</a:t>
            </a:r>
          </a:p>
        </p:txBody>
      </p:sp>
    </p:spTree>
    <p:extLst>
      <p:ext uri="{BB962C8B-B14F-4D97-AF65-F5344CB8AC3E}">
        <p14:creationId xmlns:p14="http://schemas.microsoft.com/office/powerpoint/2010/main" val="408805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0E35E6-8B7F-7D09-F6B4-DDEA2663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84" y="1265600"/>
            <a:ext cx="6506619" cy="50278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868"/>
          </a:xfrm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  <a:latin typeface="Times New Roman"/>
                <a:cs typeface="Times New Roman"/>
              </a:rPr>
              <a:t>A key finding is that USNDP members should be part of </a:t>
            </a:r>
            <a:r>
              <a:rPr lang="en-US" sz="4000" b="0" i="1">
                <a:solidFill>
                  <a:schemeClr val="tx1"/>
                </a:solidFill>
                <a:latin typeface="Times New Roman"/>
                <a:cs typeface="Times New Roman"/>
              </a:rPr>
              <a:t>Topical Nuclear Data Collaborations (TNDC)</a:t>
            </a:r>
            <a:endParaRPr lang="en-US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A52CB4C-0ECE-1DD0-8EB2-404B3BDEFC46}"/>
              </a:ext>
            </a:extLst>
          </p:cNvPr>
          <p:cNvSpPr txBox="1">
            <a:spLocks/>
          </p:cNvSpPr>
          <p:nvPr/>
        </p:nvSpPr>
        <p:spPr>
          <a:xfrm>
            <a:off x="251459" y="1386841"/>
            <a:ext cx="11993882" cy="1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514350">
              <a:buFont typeface="+mj-lt"/>
              <a:buAutoNum type="arabicPeriod"/>
            </a:pPr>
            <a:r>
              <a:rPr lang="en-US" sz="2800">
                <a:latin typeface="Times New Roman"/>
                <a:cs typeface="Times New Roman"/>
              </a:rPr>
              <a:t>The TNDC brings together application and data subject matter experts and includes workforce development in its project plan.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A456BE1-D560-38A1-E90A-A744DD373E1F}"/>
              </a:ext>
            </a:extLst>
          </p:cNvPr>
          <p:cNvSpPr txBox="1">
            <a:spLocks/>
          </p:cNvSpPr>
          <p:nvPr/>
        </p:nvSpPr>
        <p:spPr>
          <a:xfrm>
            <a:off x="251459" y="2499361"/>
            <a:ext cx="4747261" cy="1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514350">
              <a:buFont typeface="+mj-lt"/>
              <a:buAutoNum type="arabicPeriod" startAt="2"/>
            </a:pPr>
            <a:r>
              <a:rPr lang="en-US" sz="2800">
                <a:latin typeface="Times New Roman"/>
                <a:cs typeface="Times New Roman"/>
              </a:rPr>
              <a:t>Data would be published in appropriate peer-reviewed journals as well as being incorporated into new  or existing databases.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37CD4-4A8C-9E47-88B7-334219527936}"/>
              </a:ext>
            </a:extLst>
          </p:cNvPr>
          <p:cNvSpPr txBox="1"/>
          <p:nvPr/>
        </p:nvSpPr>
        <p:spPr>
          <a:xfrm>
            <a:off x="1021557" y="5513068"/>
            <a:ext cx="1014888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Think of the evaluators on these teams as being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embedded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L_PPT_WideNew_Template_2020" id="{D6C86F69-0A19-6F48-B837-2A039DF54971}" vid="{2D0ED6A3-FC57-1D45-B453-3CDD5F75BD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Berkeley Lab Wide PPT Theme</Template>
  <TotalTime>92013</TotalTime>
  <Words>1458</Words>
  <Application>Microsoft Office PowerPoint</Application>
  <PresentationFormat>Widescreen</PresentationFormat>
  <Paragraphs>233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Helvetica Light</vt:lpstr>
      <vt:lpstr>Symbol</vt:lpstr>
      <vt:lpstr>Times New Roman</vt:lpstr>
      <vt:lpstr>Berkeley Lab Wide PPT Theme</vt:lpstr>
      <vt:lpstr>Document</vt:lpstr>
      <vt:lpstr>The Future of Nuclear Data  in the USA</vt:lpstr>
      <vt:lpstr>How science funding works in the United States</vt:lpstr>
      <vt:lpstr>One year before the 2023 Long Range Plan Charge was issued NSAC was asked to prepare two reports on Nuclear Data</vt:lpstr>
      <vt:lpstr>PowerPoint Presentation</vt:lpstr>
      <vt:lpstr>PowerPoint Presentation</vt:lpstr>
      <vt:lpstr>The actual picture is a complicated “web” of interdependence between applications, experimental facilities, the data they          produce and a body of codes</vt:lpstr>
      <vt:lpstr>The first report by the numbers…</vt:lpstr>
      <vt:lpstr>The second report by the numbers…</vt:lpstr>
      <vt:lpstr>A key finding is that USNDP members should be part of Topical Nuclear Data Collaborations (TNDC)</vt:lpstr>
      <vt:lpstr>Fourteen Nuclear Data Thrust Areas were presented including eleven new initiatives</vt:lpstr>
      <vt:lpstr>The First Three Topics Support Existing Core Programs</vt:lpstr>
      <vt:lpstr>These are followed by 8 new initiatives</vt:lpstr>
      <vt:lpstr>These are followed by 8 new initiatives (cont.)</vt:lpstr>
      <vt:lpstr>The last three initiatives build a robust nuclear data infrastructure for the 21st century</vt:lpstr>
      <vt:lpstr>These topics have varying degrees of importance for different applications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Overview</dc:title>
  <dc:subject/>
  <dc:creator>Microsoft Office User</dc:creator>
  <cp:keywords/>
  <dc:description/>
  <cp:lastModifiedBy>DIMITRIOU, Paraskevi</cp:lastModifiedBy>
  <cp:revision>620</cp:revision>
  <cp:lastPrinted>2024-05-30T07:44:24Z</cp:lastPrinted>
  <dcterms:created xsi:type="dcterms:W3CDTF">2021-05-04T18:06:47Z</dcterms:created>
  <dcterms:modified xsi:type="dcterms:W3CDTF">2024-07-10T17:17:53Z</dcterms:modified>
  <cp:category/>
</cp:coreProperties>
</file>