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 id="2147483664" r:id="rId3"/>
  </p:sldMasterIdLst>
  <p:notesMasterIdLst>
    <p:notesMasterId r:id="rId19"/>
  </p:notesMasterIdLst>
  <p:handoutMasterIdLst>
    <p:handoutMasterId r:id="rId20"/>
  </p:handoutMasterIdLst>
  <p:sldIdLst>
    <p:sldId id="264" r:id="rId4"/>
    <p:sldId id="329" r:id="rId5"/>
    <p:sldId id="562" r:id="rId6"/>
    <p:sldId id="564" r:id="rId7"/>
    <p:sldId id="362" r:id="rId8"/>
    <p:sldId id="361" r:id="rId9"/>
    <p:sldId id="458" r:id="rId10"/>
    <p:sldId id="558" r:id="rId11"/>
    <p:sldId id="561" r:id="rId12"/>
    <p:sldId id="356" r:id="rId13"/>
    <p:sldId id="357" r:id="rId14"/>
    <p:sldId id="358" r:id="rId15"/>
    <p:sldId id="311" r:id="rId16"/>
    <p:sldId id="257" r:id="rId17"/>
    <p:sldId id="565" r:id="rId18"/>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50AAE6"/>
    <a:srgbClr val="A00078"/>
    <a:srgbClr val="5A6EB4"/>
    <a:srgbClr val="A01E28"/>
    <a:srgbClr val="A08232"/>
    <a:srgbClr val="DCA01E"/>
    <a:srgbClr val="FA8214"/>
    <a:srgbClr val="82B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1" autoAdjust="0"/>
    <p:restoredTop sz="94153" autoAdjust="0"/>
  </p:normalViewPr>
  <p:slideViewPr>
    <p:cSldViewPr>
      <p:cViewPr varScale="1">
        <p:scale>
          <a:sx n="82" d="100"/>
          <a:sy n="82" d="100"/>
        </p:scale>
        <p:origin x="1469" y="101"/>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110" d="100"/>
          <a:sy n="110" d="100"/>
        </p:scale>
        <p:origin x="2550"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8" name="Rectangle 4"/>
          <p:cNvSpPr>
            <a:spLocks noGrp="1" noChangeArrowheads="1"/>
          </p:cNvSpPr>
          <p:nvPr>
            <p:ph type="ftr" sz="quarter" idx="2"/>
          </p:nvPr>
        </p:nvSpPr>
        <p:spPr bwMode="auto">
          <a:xfrm>
            <a:off x="3628575" y="508396"/>
            <a:ext cx="2734805" cy="303314"/>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800">
                <a:latin typeface="Arial" charset="0"/>
              </a:defRPr>
            </a:lvl1pPr>
          </a:lstStyle>
          <a:p>
            <a:pPr>
              <a:defRPr/>
            </a:pPr>
            <a:r>
              <a:rPr lang="de-DE"/>
              <a:t>Prof. Dr. Max Mustermann | Musterfakultät</a:t>
            </a:r>
          </a:p>
        </p:txBody>
      </p:sp>
      <p:sp>
        <p:nvSpPr>
          <p:cNvPr id="47111" name="Text Box 7"/>
          <p:cNvSpPr txBox="1">
            <a:spLocks noChangeArrowheads="1"/>
          </p:cNvSpPr>
          <p:nvPr/>
        </p:nvSpPr>
        <p:spPr bwMode="auto">
          <a:xfrm>
            <a:off x="536577" y="9263140"/>
            <a:ext cx="3076262" cy="246221"/>
          </a:xfrm>
          <a:prstGeom prst="rect">
            <a:avLst/>
          </a:prstGeom>
          <a:noFill/>
          <a:ln w="9525">
            <a:noFill/>
            <a:miter lim="800000"/>
            <a:headEnd/>
            <a:tailEnd/>
          </a:ln>
          <a:effec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de-DE" sz="800"/>
              <a:t>KIT – University of the State of Baden-Wuerttemberg and </a:t>
            </a:r>
            <a:br>
              <a:rPr lang="en-US" altLang="de-DE" sz="800"/>
            </a:br>
            <a:r>
              <a:rPr lang="en-US" altLang="de-DE" sz="800"/>
              <a:t>National Laboratory of the Helmholtz Association</a:t>
            </a:r>
          </a:p>
        </p:txBody>
      </p:sp>
      <p:pic>
        <p:nvPicPr>
          <p:cNvPr id="9223" name="Picture 11" descr="KIT-Logo-rgb_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444" y="205083"/>
            <a:ext cx="999196" cy="50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5798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2945659" cy="496332"/>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de-DE"/>
          </a:p>
        </p:txBody>
      </p:sp>
      <p:sp>
        <p:nvSpPr>
          <p:cNvPr id="3075" name="Rectangle 3"/>
          <p:cNvSpPr>
            <a:spLocks noGrp="1" noChangeArrowheads="1"/>
          </p:cNvSpPr>
          <p:nvPr>
            <p:ph type="dt" idx="1"/>
          </p:nvPr>
        </p:nvSpPr>
        <p:spPr bwMode="auto">
          <a:xfrm>
            <a:off x="3850444" y="1"/>
            <a:ext cx="2945659" cy="496332"/>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de-DE"/>
          </a:p>
        </p:txBody>
      </p:sp>
      <p:sp>
        <p:nvSpPr>
          <p:cNvPr id="8196" name="Rectangle 4"/>
          <p:cNvSpPr>
            <a:spLocks noGrp="1" noRot="1" noChangeAspect="1" noChangeArrowheads="1" noTextEdit="1"/>
          </p:cNvSpPr>
          <p:nvPr>
            <p:ph type="sldImg" idx="2"/>
          </p:nvPr>
        </p:nvSpPr>
        <p:spPr bwMode="auto">
          <a:xfrm>
            <a:off x="950913" y="787400"/>
            <a:ext cx="4962525" cy="3722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9" name="Rectangle 7"/>
          <p:cNvSpPr>
            <a:spLocks noGrp="1" noChangeArrowheads="1"/>
          </p:cNvSpPr>
          <p:nvPr>
            <p:ph type="sldNum" sz="quarter" idx="5"/>
          </p:nvPr>
        </p:nvSpPr>
        <p:spPr bwMode="auto">
          <a:xfrm>
            <a:off x="3850444" y="9428584"/>
            <a:ext cx="2945659" cy="496332"/>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5970BCF3-701C-4E03-9023-30B550218318}" type="slidenum">
              <a:rPr lang="de-DE"/>
              <a:pPr>
                <a:defRPr/>
              </a:pPr>
              <a:t>‹Nr.›</a:t>
            </a:fld>
            <a:endParaRPr lang="de-DE"/>
          </a:p>
        </p:txBody>
      </p:sp>
    </p:spTree>
    <p:extLst>
      <p:ext uri="{BB962C8B-B14F-4D97-AF65-F5344CB8AC3E}">
        <p14:creationId xmlns:p14="http://schemas.microsoft.com/office/powerpoint/2010/main" val="374032367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8194" tIns="44097" rIns="88194" bIns="44097"/>
          <a:lstStyle/>
          <a:p>
            <a:pPr defTabSz="440263">
              <a:defRPr/>
            </a:pPr>
            <a:r>
              <a:rPr lang="en-US" dirty="0"/>
              <a:t>EXPLAIN PLOT/FLOWCHART</a:t>
            </a:r>
          </a:p>
          <a:p>
            <a:endParaRPr lang="en-US" dirty="0"/>
          </a:p>
        </p:txBody>
      </p:sp>
      <p:sp>
        <p:nvSpPr>
          <p:cNvPr id="4" name="Slide Number Placeholder 3"/>
          <p:cNvSpPr>
            <a:spLocks noGrp="1"/>
          </p:cNvSpPr>
          <p:nvPr>
            <p:ph type="sldNum" sz="quarter" idx="5"/>
          </p:nvPr>
        </p:nvSpPr>
        <p:spPr/>
        <p:txBody>
          <a:bodyPr/>
          <a:lstStyle/>
          <a:p>
            <a:fld id="{EB3DA8EE-BE46-464A-B9ED-639C808FE555}" type="slidenum">
              <a:rPr lang="en-US" smtClean="0"/>
              <a:t>8</a:t>
            </a:fld>
            <a:endParaRPr lang="en-US"/>
          </a:p>
        </p:txBody>
      </p:sp>
    </p:spTree>
    <p:extLst>
      <p:ext uri="{BB962C8B-B14F-4D97-AF65-F5344CB8AC3E}">
        <p14:creationId xmlns:p14="http://schemas.microsoft.com/office/powerpoint/2010/main" val="277693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8194" tIns="44097" rIns="88194" bIns="44097"/>
          <a:lstStyle/>
          <a:p>
            <a:pPr defTabSz="440263">
              <a:defRPr/>
            </a:pPr>
            <a:r>
              <a:rPr lang="en-US" dirty="0"/>
              <a:t>EXPLAIN PLOT/FLOWCHART</a:t>
            </a:r>
          </a:p>
          <a:p>
            <a:endParaRPr lang="en-US" dirty="0"/>
          </a:p>
        </p:txBody>
      </p:sp>
      <p:sp>
        <p:nvSpPr>
          <p:cNvPr id="4" name="Slide Number Placeholder 3"/>
          <p:cNvSpPr>
            <a:spLocks noGrp="1"/>
          </p:cNvSpPr>
          <p:nvPr>
            <p:ph type="sldNum" sz="quarter" idx="5"/>
          </p:nvPr>
        </p:nvSpPr>
        <p:spPr/>
        <p:txBody>
          <a:bodyPr/>
          <a:lstStyle/>
          <a:p>
            <a:fld id="{EB3DA8EE-BE46-464A-B9ED-639C808FE555}" type="slidenum">
              <a:rPr lang="en-US" smtClean="0"/>
              <a:t>9</a:t>
            </a:fld>
            <a:endParaRPr lang="en-US"/>
          </a:p>
        </p:txBody>
      </p:sp>
    </p:spTree>
    <p:extLst>
      <p:ext uri="{BB962C8B-B14F-4D97-AF65-F5344CB8AC3E}">
        <p14:creationId xmlns:p14="http://schemas.microsoft.com/office/powerpoint/2010/main" val="2183142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6635" name="Picture 9" descr="II_rahmen_neu_tite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396875" y="6475413"/>
            <a:ext cx="3670300" cy="244475"/>
          </a:xfrm>
          <a:prstGeom prst="rect">
            <a:avLst/>
          </a:prstGeom>
          <a:noFill/>
          <a:ln w="9525">
            <a:noFill/>
            <a:miter lim="800000"/>
            <a:headEnd/>
            <a:tailEnd/>
          </a:ln>
          <a:effec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de-DE" sz="800"/>
              <a:t>KIT – University of the State of Baden-Wuerttemberg and </a:t>
            </a:r>
            <a:br>
              <a:rPr lang="en-US" altLang="de-DE" sz="800"/>
            </a:br>
            <a:r>
              <a:rPr lang="en-US" altLang="de-DE" sz="800"/>
              <a:t>National Research Center of the Helmholtz Association</a:t>
            </a:r>
            <a:r>
              <a:rPr lang="de-DE" altLang="de-DE" sz="800"/>
              <a:t> </a:t>
            </a:r>
            <a:endParaRPr lang="en-US" altLang="de-DE" sz="800"/>
          </a:p>
        </p:txBody>
      </p:sp>
      <p:sp>
        <p:nvSpPr>
          <p:cNvPr id="13" name="Text Box 21"/>
          <p:cNvSpPr txBox="1">
            <a:spLocks noChangeArrowheads="1"/>
          </p:cNvSpPr>
          <p:nvPr/>
        </p:nvSpPr>
        <p:spPr bwMode="auto">
          <a:xfrm>
            <a:off x="385762" y="3367088"/>
            <a:ext cx="4932000" cy="152400"/>
          </a:xfrm>
          <a:prstGeom prst="rect">
            <a:avLst/>
          </a:prstGeom>
          <a:noFill/>
          <a:ln w="9525">
            <a:noFill/>
            <a:miter lim="800000"/>
            <a:headEnd/>
            <a:tailEnd/>
          </a:ln>
          <a:effectLst/>
        </p:spPr>
        <p:txBody>
          <a:bodyPr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de-DE" sz="1000" b="1" noProof="0" dirty="0">
                <a:solidFill>
                  <a:schemeClr val="bg1"/>
                </a:solidFill>
              </a:rPr>
              <a:t>Karlsruhe Institute of Technology </a:t>
            </a:r>
          </a:p>
        </p:txBody>
      </p:sp>
      <p:sp>
        <p:nvSpPr>
          <p:cNvPr id="14" name="Text Box 14"/>
          <p:cNvSpPr txBox="1">
            <a:spLocks noChangeArrowheads="1"/>
          </p:cNvSpPr>
          <p:nvPr/>
        </p:nvSpPr>
        <p:spPr bwMode="auto">
          <a:xfrm>
            <a:off x="7318375" y="6497638"/>
            <a:ext cx="1727200" cy="244475"/>
          </a:xfrm>
          <a:prstGeom prst="rect">
            <a:avLst/>
          </a:prstGeom>
          <a:noFill/>
          <a:ln w="9525">
            <a:noFill/>
            <a:miter lim="800000"/>
            <a:headEnd/>
            <a:tailEnd/>
          </a:ln>
          <a:effectLst/>
        </p:spPr>
        <p:txBody>
          <a:bodyPr lIns="0" tIns="0" rIns="0" bIns="0">
            <a:spAutoFit/>
          </a:bodyPr>
          <a:lstStyle/>
          <a:p>
            <a:pPr algn="r">
              <a:defRPr/>
            </a:pPr>
            <a:r>
              <a:rPr lang="de-DE" sz="1600" b="1">
                <a:solidFill>
                  <a:schemeClr val="bg1"/>
                </a:solidFill>
                <a:latin typeface="Arial" charset="0"/>
              </a:rPr>
              <a:t>www.kit.edu</a:t>
            </a:r>
          </a:p>
        </p:txBody>
      </p:sp>
      <p:pic>
        <p:nvPicPr>
          <p:cNvPr id="26640" name="Picture 13" descr="KIT-Logo-rgb_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333375"/>
            <a:ext cx="161925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08085" y="898526"/>
            <a:ext cx="4293577" cy="530701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2339" y="898526"/>
            <a:ext cx="4293577" cy="530701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4"/>
          <p:cNvSpPr>
            <a:spLocks noGrp="1" noChangeArrowheads="1"/>
          </p:cNvSpPr>
          <p:nvPr>
            <p:ph type="ftr" sz="quarter" idx="10"/>
          </p:nvPr>
        </p:nvSpPr>
        <p:spPr>
          <a:ln/>
        </p:spPr>
        <p:txBody>
          <a:bodyPr/>
          <a:lstStyle>
            <a:lvl1pPr>
              <a:defRPr/>
            </a:lvl1pPr>
          </a:lstStyle>
          <a:p>
            <a:pPr>
              <a:defRPr/>
            </a:pPr>
            <a:r>
              <a:rPr lang="nn-NO"/>
              <a:t>XS6</a:t>
            </a:r>
            <a:endParaRPr lang="de-DE" sz="831" b="0"/>
          </a:p>
        </p:txBody>
      </p:sp>
    </p:spTree>
    <p:extLst>
      <p:ext uri="{BB962C8B-B14F-4D97-AF65-F5344CB8AC3E}">
        <p14:creationId xmlns:p14="http://schemas.microsoft.com/office/powerpoint/2010/main" val="2671850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de-DE"/>
              <a:t>Textmasterformat bearbeiten</a:t>
            </a:r>
          </a:p>
        </p:txBody>
      </p:sp>
      <p:sp>
        <p:nvSpPr>
          <p:cNvPr id="4" name="Inhaltsplatzhalt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de-DE" altLang="en-US"/>
              <a:t>Formatvorlagen des Textmasters bearbeiten</a:t>
            </a:r>
          </a:p>
        </p:txBody>
      </p:sp>
      <p:sp>
        <p:nvSpPr>
          <p:cNvPr id="5" name="Textplatzhalter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de-DE"/>
              <a:t>Textmasterformat bearbeiten</a:t>
            </a:r>
          </a:p>
        </p:txBody>
      </p:sp>
      <p:sp>
        <p:nvSpPr>
          <p:cNvPr id="6" name="Inhaltsplatzhalter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34"/>
          <p:cNvSpPr>
            <a:spLocks noGrp="1" noChangeArrowheads="1"/>
          </p:cNvSpPr>
          <p:nvPr>
            <p:ph type="ftr" sz="quarter" idx="10"/>
          </p:nvPr>
        </p:nvSpPr>
        <p:spPr>
          <a:ln/>
        </p:spPr>
        <p:txBody>
          <a:bodyPr/>
          <a:lstStyle>
            <a:lvl1pPr>
              <a:defRPr/>
            </a:lvl1pPr>
          </a:lstStyle>
          <a:p>
            <a:pPr>
              <a:defRPr/>
            </a:pPr>
            <a:r>
              <a:rPr lang="nn-NO"/>
              <a:t>XS6</a:t>
            </a:r>
            <a:endParaRPr lang="de-DE" sz="831" b="0"/>
          </a:p>
        </p:txBody>
      </p:sp>
    </p:spTree>
    <p:extLst>
      <p:ext uri="{BB962C8B-B14F-4D97-AF65-F5344CB8AC3E}">
        <p14:creationId xmlns:p14="http://schemas.microsoft.com/office/powerpoint/2010/main" val="1788655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Rechteck 2"/>
          <p:cNvSpPr>
            <a:spLocks noChangeArrowheads="1"/>
          </p:cNvSpPr>
          <p:nvPr userDrawn="1"/>
        </p:nvSpPr>
        <p:spPr bwMode="auto">
          <a:xfrm>
            <a:off x="32238" y="6238876"/>
            <a:ext cx="466794"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defRPr/>
            </a:pPr>
            <a:fld id="{13B3E44E-3094-4E17-8815-F75992B97716}" type="slidenum">
              <a:rPr lang="en-GB" altLang="en-US" sz="1108" smtClean="0">
                <a:latin typeface="Times New Roman" panose="02020603050405020304" pitchFamily="18" charset="0"/>
                <a:cs typeface="Times New Roman" panose="02020603050405020304" pitchFamily="18" charset="0"/>
              </a:rPr>
              <a:pPr>
                <a:defRPr/>
              </a:pPr>
              <a:t>‹Nr.›</a:t>
            </a:fld>
            <a:endParaRPr lang="en-US" altLang="en-US" sz="1108"/>
          </a:p>
        </p:txBody>
      </p:sp>
      <p:sp>
        <p:nvSpPr>
          <p:cNvPr id="2" name="Titel 1"/>
          <p:cNvSpPr>
            <a:spLocks noGrp="1"/>
          </p:cNvSpPr>
          <p:nvPr>
            <p:ph type="title"/>
          </p:nvPr>
        </p:nvSpPr>
        <p:spPr/>
        <p:txBody>
          <a:bodyPr/>
          <a:lstStyle/>
          <a:p>
            <a:r>
              <a:rPr lang="de-DE"/>
              <a:t>Titelmasterformat durch Klicken bearbeiten</a:t>
            </a:r>
          </a:p>
        </p:txBody>
      </p:sp>
      <p:sp>
        <p:nvSpPr>
          <p:cNvPr id="4" name="Rectangle 34"/>
          <p:cNvSpPr>
            <a:spLocks noGrp="1" noChangeArrowheads="1"/>
          </p:cNvSpPr>
          <p:nvPr>
            <p:ph type="ftr" sz="quarter" idx="10"/>
          </p:nvPr>
        </p:nvSpPr>
        <p:spPr/>
        <p:txBody>
          <a:bodyPr/>
          <a:lstStyle>
            <a:lvl1pPr>
              <a:defRPr/>
            </a:lvl1pPr>
          </a:lstStyle>
          <a:p>
            <a:pPr>
              <a:defRPr/>
            </a:pPr>
            <a:r>
              <a:rPr lang="nn-NO"/>
              <a:t>XS6</a:t>
            </a:r>
            <a:endParaRPr lang="de-DE" sz="831" b="0"/>
          </a:p>
        </p:txBody>
      </p:sp>
    </p:spTree>
    <p:extLst>
      <p:ext uri="{BB962C8B-B14F-4D97-AF65-F5344CB8AC3E}">
        <p14:creationId xmlns:p14="http://schemas.microsoft.com/office/powerpoint/2010/main" val="2641804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1"/>
          <p:cNvSpPr>
            <a:spLocks noChangeArrowheads="1"/>
          </p:cNvSpPr>
          <p:nvPr userDrawn="1"/>
        </p:nvSpPr>
        <p:spPr bwMode="auto">
          <a:xfrm>
            <a:off x="118697" y="6330951"/>
            <a:ext cx="466794"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defRPr/>
            </a:pPr>
            <a:fld id="{7EEE4838-5425-4A56-BA43-5A7077FDA83F}" type="slidenum">
              <a:rPr lang="en-GB" altLang="en-US" sz="1108" smtClean="0">
                <a:latin typeface="Times New Roman" panose="02020603050405020304" pitchFamily="18" charset="0"/>
                <a:cs typeface="Times New Roman" panose="02020603050405020304" pitchFamily="18" charset="0"/>
              </a:rPr>
              <a:pPr>
                <a:defRPr/>
              </a:pPr>
              <a:t>‹Nr.›</a:t>
            </a:fld>
            <a:endParaRPr lang="en-US" altLang="en-US" sz="1108">
              <a:latin typeface="Times New Roman" panose="02020603050405020304" pitchFamily="18" charset="0"/>
              <a:cs typeface="Times New Roman" panose="02020603050405020304" pitchFamily="18" charset="0"/>
            </a:endParaRPr>
          </a:p>
        </p:txBody>
      </p:sp>
      <p:sp>
        <p:nvSpPr>
          <p:cNvPr id="3" name="Rectangle 34"/>
          <p:cNvSpPr>
            <a:spLocks noGrp="1" noChangeArrowheads="1"/>
          </p:cNvSpPr>
          <p:nvPr>
            <p:ph type="ftr" sz="quarter" idx="10"/>
          </p:nvPr>
        </p:nvSpPr>
        <p:spPr/>
        <p:txBody>
          <a:bodyPr/>
          <a:lstStyle>
            <a:lvl1pPr>
              <a:defRPr/>
            </a:lvl1pPr>
          </a:lstStyle>
          <a:p>
            <a:pPr>
              <a:defRPr/>
            </a:pPr>
            <a:r>
              <a:rPr lang="nn-NO"/>
              <a:t>XS6</a:t>
            </a:r>
            <a:endParaRPr lang="de-DE" sz="831" b="0" dirty="0"/>
          </a:p>
        </p:txBody>
      </p:sp>
    </p:spTree>
    <p:extLst>
      <p:ext uri="{BB962C8B-B14F-4D97-AF65-F5344CB8AC3E}">
        <p14:creationId xmlns:p14="http://schemas.microsoft.com/office/powerpoint/2010/main" val="2831924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5" name="Rechteck 4"/>
          <p:cNvSpPr>
            <a:spLocks noChangeArrowheads="1"/>
          </p:cNvSpPr>
          <p:nvPr userDrawn="1"/>
        </p:nvSpPr>
        <p:spPr bwMode="auto">
          <a:xfrm>
            <a:off x="235928" y="6153150"/>
            <a:ext cx="728469"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defRPr/>
            </a:pPr>
            <a:fld id="{C748759B-A391-4C67-AC72-D29BC40253AF}" type="slidenum">
              <a:rPr lang="en-GB" altLang="en-US" sz="2215" smtClean="0">
                <a:latin typeface="Times New Roman" panose="02020603050405020304" pitchFamily="18" charset="0"/>
                <a:cs typeface="Times New Roman" panose="02020603050405020304" pitchFamily="18" charset="0"/>
              </a:rPr>
              <a:pPr>
                <a:defRPr/>
              </a:pPr>
              <a:t>‹Nr.›</a:t>
            </a:fld>
            <a:endParaRPr lang="en-US" altLang="en-US" sz="1939"/>
          </a:p>
        </p:txBody>
      </p:sp>
      <p:sp>
        <p:nvSpPr>
          <p:cNvPr id="2" name="Titel 1"/>
          <p:cNvSpPr>
            <a:spLocks noGrp="1"/>
          </p:cNvSpPr>
          <p:nvPr>
            <p:ph type="title"/>
          </p:nvPr>
        </p:nvSpPr>
        <p:spPr>
          <a:xfrm>
            <a:off x="457200" y="273050"/>
            <a:ext cx="3008435" cy="1162050"/>
          </a:xfrm>
        </p:spPr>
        <p:txBody>
          <a:bodyPr anchor="b"/>
          <a:lstStyle>
            <a:lvl1pPr algn="l">
              <a:defRPr sz="1846" b="1"/>
            </a:lvl1pPr>
          </a:lstStyle>
          <a:p>
            <a:r>
              <a:rPr lang="de-DE"/>
              <a:t>Titelmasterformat durch Klicken bearbeiten</a:t>
            </a:r>
          </a:p>
        </p:txBody>
      </p:sp>
      <p:sp>
        <p:nvSpPr>
          <p:cNvPr id="3" name="Inhaltsplatzhalter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de-DE" altLang="en-US"/>
              <a:t>Formatvorlagen des Textmasters bearbeiten</a:t>
            </a:r>
          </a:p>
        </p:txBody>
      </p:sp>
    </p:spTree>
    <p:extLst>
      <p:ext uri="{BB962C8B-B14F-4D97-AF65-F5344CB8AC3E}">
        <p14:creationId xmlns:p14="http://schemas.microsoft.com/office/powerpoint/2010/main" val="2760030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xt und Inhalt">
    <p:spTree>
      <p:nvGrpSpPr>
        <p:cNvPr id="1" name=""/>
        <p:cNvGrpSpPr/>
        <p:nvPr/>
      </p:nvGrpSpPr>
      <p:grpSpPr>
        <a:xfrm>
          <a:off x="0" y="0"/>
          <a:ext cx="0" cy="0"/>
          <a:chOff x="0" y="0"/>
          <a:chExt cx="0" cy="0"/>
        </a:xfrm>
      </p:grpSpPr>
      <p:sp>
        <p:nvSpPr>
          <p:cNvPr id="5" name="Rechteck 4"/>
          <p:cNvSpPr>
            <a:spLocks noChangeArrowheads="1"/>
          </p:cNvSpPr>
          <p:nvPr userDrawn="1"/>
        </p:nvSpPr>
        <p:spPr bwMode="auto">
          <a:xfrm>
            <a:off x="52754" y="6308725"/>
            <a:ext cx="500906"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defRPr/>
            </a:pPr>
            <a:fld id="{204729FE-A053-4C34-8928-8827209BFB29}" type="slidenum">
              <a:rPr lang="en-GB" altLang="en-US" sz="1292" smtClean="0">
                <a:solidFill>
                  <a:srgbClr val="000000"/>
                </a:solidFill>
                <a:latin typeface="Times New Roman" panose="02020603050405020304" pitchFamily="18" charset="0"/>
                <a:cs typeface="Times New Roman" panose="02020603050405020304" pitchFamily="18" charset="0"/>
              </a:rPr>
              <a:pPr>
                <a:defRPr/>
              </a:pPr>
              <a:t>‹Nr.›</a:t>
            </a:fld>
            <a:endParaRPr lang="en-US" altLang="en-US" sz="1292"/>
          </a:p>
        </p:txBody>
      </p:sp>
      <p:sp>
        <p:nvSpPr>
          <p:cNvPr id="2" name="Titel 1"/>
          <p:cNvSpPr>
            <a:spLocks noGrp="1"/>
          </p:cNvSpPr>
          <p:nvPr>
            <p:ph type="title"/>
          </p:nvPr>
        </p:nvSpPr>
        <p:spPr>
          <a:xfrm>
            <a:off x="208085" y="96838"/>
            <a:ext cx="7564315" cy="685800"/>
          </a:xfrm>
        </p:spPr>
        <p:txBody>
          <a:bodyPr/>
          <a:lstStyle/>
          <a:p>
            <a:r>
              <a:rPr lang="de-DE"/>
              <a:t>Titelmasterformat durch Klicken bearbeiten</a:t>
            </a:r>
          </a:p>
        </p:txBody>
      </p:sp>
      <p:sp>
        <p:nvSpPr>
          <p:cNvPr id="4" name="Inhaltsplatzhalter 3"/>
          <p:cNvSpPr>
            <a:spLocks noGrp="1"/>
          </p:cNvSpPr>
          <p:nvPr>
            <p:ph sz="half" idx="2"/>
          </p:nvPr>
        </p:nvSpPr>
        <p:spPr>
          <a:xfrm>
            <a:off x="4642339" y="898526"/>
            <a:ext cx="4293577" cy="530701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02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2"/>
          <p:cNvSpPr>
            <a:spLocks noGrp="1" noChangeArrowheads="1"/>
          </p:cNvSpPr>
          <p:nvPr>
            <p:ph type="ftr" sz="quarter" idx="10"/>
          </p:nvPr>
        </p:nvSpPr>
        <p:spPr>
          <a:xfrm>
            <a:off x="1979712" y="6396038"/>
            <a:ext cx="4248150" cy="216024"/>
          </a:xfrm>
          <a:solidFill>
            <a:schemeClr val="bg1">
              <a:lumMod val="85000"/>
            </a:schemeClr>
          </a:solidFill>
          <a:ln/>
        </p:spPr>
        <p:txBody>
          <a:bodyPr/>
          <a:lstStyle>
            <a:lvl1pPr>
              <a:defRPr/>
            </a:lvl1pPr>
          </a:lstStyle>
          <a:p>
            <a:r>
              <a:rPr lang="en-US" altLang="de-DE" noProof="0"/>
              <a:t>Thermal Neutron Scattering  in view of renewable energy applications</a:t>
            </a:r>
            <a:endParaRPr lang="en-US" altLang="de-DE" noProof="0" dirty="0"/>
          </a:p>
        </p:txBody>
      </p:sp>
      <p:sp>
        <p:nvSpPr>
          <p:cNvPr id="5" name="Rechteck 4"/>
          <p:cNvSpPr/>
          <p:nvPr userDrawn="1"/>
        </p:nvSpPr>
        <p:spPr>
          <a:xfrm>
            <a:off x="7524328" y="6381328"/>
            <a:ext cx="1368152" cy="369332"/>
          </a:xfrm>
          <a:prstGeom prst="rect">
            <a:avLst/>
          </a:prstGeom>
          <a:solidFill>
            <a:schemeClr val="bg1">
              <a:lumMod val="85000"/>
            </a:schemeClr>
          </a:solidFill>
        </p:spPr>
        <p:txBody>
          <a:bodyPr wrap="square">
            <a:spAutoFit/>
          </a:bodyPr>
          <a:lstStyle/>
          <a:p>
            <a:endParaRPr lang="en-US" altLang="de-DE" noProof="0" dirty="0"/>
          </a:p>
        </p:txBody>
      </p:sp>
    </p:spTree>
    <p:extLst>
      <p:ext uri="{BB962C8B-B14F-4D97-AF65-F5344CB8AC3E}">
        <p14:creationId xmlns:p14="http://schemas.microsoft.com/office/powerpoint/2010/main" val="269403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67544" y="1124744"/>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572000" y="1124744"/>
            <a:ext cx="4102100" cy="4894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2"/>
          <p:cNvSpPr>
            <a:spLocks noGrp="1" noChangeArrowheads="1"/>
          </p:cNvSpPr>
          <p:nvPr>
            <p:ph type="ftr" sz="quarter" idx="10"/>
          </p:nvPr>
        </p:nvSpPr>
        <p:spPr>
          <a:xfrm>
            <a:off x="2195736" y="6512464"/>
            <a:ext cx="4248150" cy="216025"/>
          </a:xfrm>
          <a:solidFill>
            <a:schemeClr val="bg1">
              <a:lumMod val="85000"/>
            </a:schemeClr>
          </a:solidFill>
          <a:ln/>
        </p:spPr>
        <p:txBody>
          <a:bodyPr/>
          <a:lstStyle>
            <a:lvl1pPr>
              <a:defRPr/>
            </a:lvl1pPr>
          </a:lstStyle>
          <a:p>
            <a:r>
              <a:rPr lang="en-US" altLang="de-DE"/>
              <a:t>Thermal Neutron Scattering  in view of renewable energy applications</a:t>
            </a:r>
            <a:endParaRPr lang="en-US" altLang="de-DE" dirty="0"/>
          </a:p>
        </p:txBody>
      </p:sp>
      <p:sp>
        <p:nvSpPr>
          <p:cNvPr id="6" name="Rectangle 12"/>
          <p:cNvSpPr txBox="1">
            <a:spLocks noChangeArrowheads="1"/>
          </p:cNvSpPr>
          <p:nvPr userDrawn="1"/>
        </p:nvSpPr>
        <p:spPr bwMode="auto">
          <a:xfrm>
            <a:off x="7164288" y="6404452"/>
            <a:ext cx="1655862" cy="216025"/>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algn="l" rtl="0" fontAlgn="base">
              <a:spcBef>
                <a:spcPct val="0"/>
              </a:spcBef>
              <a:spcAft>
                <a:spcPct val="0"/>
              </a:spcAft>
              <a:defRPr sz="9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altLang="de-DE" dirty="0"/>
          </a:p>
        </p:txBody>
      </p:sp>
      <p:sp>
        <p:nvSpPr>
          <p:cNvPr id="7" name="Titel 6"/>
          <p:cNvSpPr>
            <a:spLocks noGrp="1"/>
          </p:cNvSpPr>
          <p:nvPr>
            <p:ph type="title"/>
          </p:nvPr>
        </p:nvSpPr>
        <p:spPr/>
        <p:txBody>
          <a:bodyPr/>
          <a:lstStyle/>
          <a:p>
            <a:r>
              <a:rPr lang="de-DE"/>
              <a:t>Titelmasterformat durch Klicken bearbeiten</a:t>
            </a:r>
            <a:endParaRPr lang="en-GB"/>
          </a:p>
        </p:txBody>
      </p:sp>
    </p:spTree>
    <p:extLst>
      <p:ext uri="{BB962C8B-B14F-4D97-AF65-F5344CB8AC3E}">
        <p14:creationId xmlns:p14="http://schemas.microsoft.com/office/powerpoint/2010/main" val="113032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Fußzeilenplatzhalter 2"/>
          <p:cNvSpPr>
            <a:spLocks noGrp="1"/>
          </p:cNvSpPr>
          <p:nvPr>
            <p:ph type="ftr" sz="quarter" idx="10"/>
          </p:nvPr>
        </p:nvSpPr>
        <p:spPr/>
        <p:txBody>
          <a:bodyPr/>
          <a:lstStyle/>
          <a:p>
            <a:r>
              <a:rPr lang="en-US" altLang="de-DE" noProof="0"/>
              <a:t>Thermal Neutron Scattering  in view of renewable energy applications</a:t>
            </a:r>
            <a:endParaRPr lang="en-US" altLang="de-DE" noProof="0" dirty="0"/>
          </a:p>
        </p:txBody>
      </p:sp>
    </p:spTree>
    <p:extLst>
      <p:ext uri="{BB962C8B-B14F-4D97-AF65-F5344CB8AC3E}">
        <p14:creationId xmlns:p14="http://schemas.microsoft.com/office/powerpoint/2010/main" val="2570234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hoto">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4572000" y="795866"/>
            <a:ext cx="4572000" cy="5517625"/>
          </a:xfrm>
          <a:prstGeom prst="rect">
            <a:avLst/>
          </a:prstGeom>
        </p:spPr>
        <p:txBody>
          <a:bodyPr/>
          <a:lstStyle/>
          <a:p>
            <a:endParaRPr lang="en-US" dirty="0"/>
          </a:p>
        </p:txBody>
      </p:sp>
      <p:sp>
        <p:nvSpPr>
          <p:cNvPr id="10" name="Text Placeholder 8"/>
          <p:cNvSpPr>
            <a:spLocks noGrp="1"/>
          </p:cNvSpPr>
          <p:nvPr>
            <p:ph type="body" sz="quarter" idx="16" hasCustomPrompt="1"/>
          </p:nvPr>
        </p:nvSpPr>
        <p:spPr>
          <a:xfrm>
            <a:off x="224417" y="270147"/>
            <a:ext cx="8324645" cy="525719"/>
          </a:xfrm>
          <a:prstGeom prst="rect">
            <a:avLst/>
          </a:prstGeom>
        </p:spPr>
        <p:txBody>
          <a:bodyPr vert="horz"/>
          <a:lstStyle>
            <a:lvl1pPr marL="0" indent="0">
              <a:spcAft>
                <a:spcPts val="1800"/>
              </a:spcAft>
              <a:buFontTx/>
              <a:buNone/>
              <a:defRPr sz="1800" b="0" spc="100" baseline="0">
                <a:solidFill>
                  <a:srgbClr val="9EA2A2"/>
                </a:solidFill>
              </a:defRPr>
            </a:lvl1pPr>
            <a:lvl2pPr marL="169859" indent="-169859">
              <a:spcBef>
                <a:spcPts val="2000"/>
              </a:spcBef>
              <a:buClr>
                <a:srgbClr val="DB091C"/>
              </a:buClr>
              <a:buFont typeface="Wingdings" panose="05000000000000000000" pitchFamily="2" charset="2"/>
              <a:buChar char="§"/>
              <a:defRPr sz="1800" baseline="0">
                <a:solidFill>
                  <a:srgbClr val="5F6062"/>
                </a:solidFill>
              </a:defRPr>
            </a:lvl2pPr>
            <a:lvl3pPr marL="398453" indent="-171446">
              <a:spcBef>
                <a:spcPts val="600"/>
              </a:spcBef>
              <a:buClr>
                <a:srgbClr val="DB091C"/>
              </a:buClr>
              <a:buFont typeface="Arial" panose="020B0604020202020204" pitchFamily="34" charset="0"/>
              <a:buChar char="−"/>
              <a:defRPr sz="1400" baseline="0">
                <a:solidFill>
                  <a:srgbClr val="5F6062"/>
                </a:solidFill>
              </a:defRPr>
            </a:lvl3pPr>
            <a:lvl4pPr>
              <a:defRPr>
                <a:solidFill>
                  <a:srgbClr val="424242"/>
                </a:solidFill>
              </a:defRPr>
            </a:lvl4pPr>
            <a:lvl5pPr>
              <a:defRPr>
                <a:solidFill>
                  <a:srgbClr val="424242"/>
                </a:solidFill>
              </a:defRPr>
            </a:lvl5pPr>
          </a:lstStyle>
          <a:p>
            <a:pPr lvl="0"/>
            <a:r>
              <a:rPr lang="en-US" dirty="0"/>
              <a:t>LEVEL 1 – ARIAL 18 PT – LIGHT GRAY (158/162/162)</a:t>
            </a:r>
          </a:p>
        </p:txBody>
      </p:sp>
      <p:cxnSp>
        <p:nvCxnSpPr>
          <p:cNvPr id="15" name="Straight Connector 14"/>
          <p:cNvCxnSpPr/>
          <p:nvPr userDrawn="1"/>
        </p:nvCxnSpPr>
        <p:spPr>
          <a:xfrm>
            <a:off x="0" y="795863"/>
            <a:ext cx="9144000" cy="0"/>
          </a:xfrm>
          <a:prstGeom prst="line">
            <a:avLst/>
          </a:prstGeom>
          <a:ln w="6350">
            <a:solidFill>
              <a:srgbClr val="D6001C"/>
            </a:solidFill>
          </a:ln>
          <a:effectLst/>
        </p:spPr>
        <p:style>
          <a:lnRef idx="2">
            <a:schemeClr val="accent1"/>
          </a:lnRef>
          <a:fillRef idx="0">
            <a:schemeClr val="accent1"/>
          </a:fillRef>
          <a:effectRef idx="1">
            <a:schemeClr val="accent1"/>
          </a:effectRef>
          <a:fontRef idx="minor">
            <a:schemeClr val="tx1"/>
          </a:fontRef>
        </p:style>
      </p:cxnSp>
      <p:sp>
        <p:nvSpPr>
          <p:cNvPr id="17" name="Date Placeholder 3"/>
          <p:cNvSpPr txBox="1">
            <a:spLocks/>
          </p:cNvSpPr>
          <p:nvPr userDrawn="1"/>
        </p:nvSpPr>
        <p:spPr bwMode="white">
          <a:xfrm>
            <a:off x="6756400" y="6514563"/>
            <a:ext cx="2133600" cy="124236"/>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z="700" smtClean="0">
                <a:solidFill>
                  <a:srgbClr val="FFFFFF"/>
                </a:solidFill>
              </a:rPr>
              <a:pPr/>
              <a:t>7/11/2024</a:t>
            </a:fld>
            <a:endParaRPr lang="en-US" sz="700" dirty="0">
              <a:solidFill>
                <a:srgbClr val="FFFFFF"/>
              </a:solidFill>
            </a:endParaRPr>
          </a:p>
        </p:txBody>
      </p:sp>
      <p:sp>
        <p:nvSpPr>
          <p:cNvPr id="19" name="Slide Number Placeholder 5"/>
          <p:cNvSpPr txBox="1">
            <a:spLocks/>
          </p:cNvSpPr>
          <p:nvPr userDrawn="1"/>
        </p:nvSpPr>
        <p:spPr bwMode="white">
          <a:xfrm>
            <a:off x="6756400" y="6294651"/>
            <a:ext cx="2133600" cy="124237"/>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‹Nr.›</a:t>
            </a:fld>
            <a:endParaRPr lang="en-US" sz="900" dirty="0">
              <a:solidFill>
                <a:srgbClr val="FFFFFF"/>
              </a:solidFill>
            </a:endParaRPr>
          </a:p>
        </p:txBody>
      </p:sp>
      <p:pic>
        <p:nvPicPr>
          <p:cNvPr id="20" name="Picture 3" descr="C:\Users\gardel2\Desktop\Brand Approval Reference\Rensselaer Logo Layered Files\RF0010-01 Rensselaer Large Logo\RGB\PNGs\RF0010-01 Rensselaer Large Logo RGB-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0402" y="6294159"/>
            <a:ext cx="1600591" cy="398495"/>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6"/>
          <p:cNvSpPr>
            <a:spLocks noGrp="1"/>
          </p:cNvSpPr>
          <p:nvPr>
            <p:ph type="body" sz="quarter" idx="18" hasCustomPrompt="1"/>
          </p:nvPr>
        </p:nvSpPr>
        <p:spPr>
          <a:xfrm>
            <a:off x="224417" y="1041402"/>
            <a:ext cx="6257925" cy="2780273"/>
          </a:xfrm>
          <a:prstGeom prst="rect">
            <a:avLst/>
          </a:prstGeom>
        </p:spPr>
        <p:txBody>
          <a:bodyPr/>
          <a:lstStyle>
            <a:lvl2pPr marL="225419" marR="0" indent="-225419" algn="l" defTabSz="457189"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lvl2pPr>
            <a:lvl3pPr marL="461951" marR="0" indent="-236532" algn="l" defTabSz="457189"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lvl3pPr>
          </a:lstStyle>
          <a:p>
            <a:pPr marL="225419" marR="0" lvl="1" indent="-225419" algn="l" defTabSz="457189"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Level 2 – Arial 18 </a:t>
            </a:r>
            <a:r>
              <a:rPr kumimoji="0" lang="en-US" sz="1800" b="0" i="0" u="none" strike="noStrike" kern="1200" cap="none" spc="0" normalizeH="0" baseline="0" noProof="0" dirty="0" err="1">
                <a:ln>
                  <a:noFill/>
                </a:ln>
                <a:solidFill>
                  <a:prstClr val="black"/>
                </a:solidFill>
                <a:effectLst/>
                <a:uLnTx/>
                <a:uFillTx/>
                <a:latin typeface="+mn-lt"/>
                <a:ea typeface="+mn-ea"/>
                <a:cs typeface="+mn-cs"/>
              </a:rPr>
              <a:t>pt</a:t>
            </a:r>
            <a:r>
              <a:rPr kumimoji="0" lang="en-US" sz="1800" b="0" i="0" u="none" strike="noStrike" kern="1200" cap="none" spc="0" normalizeH="0" baseline="0" noProof="0" dirty="0">
                <a:ln>
                  <a:noFill/>
                </a:ln>
                <a:solidFill>
                  <a:prstClr val="black"/>
                </a:solidFill>
                <a:effectLst/>
                <a:uLnTx/>
                <a:uFillTx/>
                <a:latin typeface="+mn-lt"/>
                <a:ea typeface="+mn-ea"/>
                <a:cs typeface="+mn-cs"/>
              </a:rPr>
              <a:t> – Black</a:t>
            </a:r>
          </a:p>
          <a:p>
            <a:pPr marL="461951" marR="0" lvl="2" indent="-236532" algn="l" defTabSz="457189"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Level 3 – Arial 14 </a:t>
            </a:r>
            <a:r>
              <a:rPr kumimoji="0" lang="en-US" sz="1400" b="0" i="0" u="none" strike="noStrike" kern="1200" cap="none" spc="0" normalizeH="0" baseline="0" noProof="0" dirty="0" err="1">
                <a:ln>
                  <a:noFill/>
                </a:ln>
                <a:solidFill>
                  <a:prstClr val="black"/>
                </a:solidFill>
                <a:effectLst/>
                <a:uLnTx/>
                <a:uFillTx/>
                <a:latin typeface="+mn-lt"/>
                <a:ea typeface="+mn-ea"/>
                <a:cs typeface="+mn-cs"/>
              </a:rPr>
              <a:t>pt</a:t>
            </a:r>
            <a:r>
              <a:rPr kumimoji="0" lang="en-US" sz="1400" b="0" i="0" u="none" strike="noStrike" kern="1200" cap="none" spc="0" normalizeH="0" baseline="0" noProof="0" dirty="0">
                <a:ln>
                  <a:noFill/>
                </a:ln>
                <a:solidFill>
                  <a:prstClr val="black"/>
                </a:solidFill>
                <a:effectLst/>
                <a:uLnTx/>
                <a:uFillTx/>
                <a:latin typeface="+mn-lt"/>
                <a:ea typeface="+mn-ea"/>
                <a:cs typeface="+mn-cs"/>
              </a:rPr>
              <a:t> – Black</a:t>
            </a:r>
          </a:p>
        </p:txBody>
      </p:sp>
      <p:sp>
        <p:nvSpPr>
          <p:cNvPr id="8" name="Rectangle 7">
            <a:extLst>
              <a:ext uri="{FF2B5EF4-FFF2-40B4-BE49-F238E27FC236}">
                <a16:creationId xmlns:a16="http://schemas.microsoft.com/office/drawing/2014/main" id="{72A9F473-9234-6673-DF72-90F4D0F62F01}"/>
              </a:ext>
            </a:extLst>
          </p:cNvPr>
          <p:cNvSpPr/>
          <p:nvPr userDrawn="1"/>
        </p:nvSpPr>
        <p:spPr bwMode="black">
          <a:xfrm>
            <a:off x="-1" y="6150798"/>
            <a:ext cx="9144001" cy="728699"/>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Date Placeholder 3">
            <a:extLst>
              <a:ext uri="{FF2B5EF4-FFF2-40B4-BE49-F238E27FC236}">
                <a16:creationId xmlns:a16="http://schemas.microsoft.com/office/drawing/2014/main" id="{8A3FB064-E622-CA1D-4E64-12C61AA9A300}"/>
              </a:ext>
            </a:extLst>
          </p:cNvPr>
          <p:cNvSpPr txBox="1">
            <a:spLocks/>
          </p:cNvSpPr>
          <p:nvPr userDrawn="1"/>
        </p:nvSpPr>
        <p:spPr bwMode="white">
          <a:xfrm>
            <a:off x="6756400" y="6514563"/>
            <a:ext cx="2133600" cy="124236"/>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z="700" smtClean="0">
                <a:solidFill>
                  <a:srgbClr val="FFFFFF"/>
                </a:solidFill>
              </a:rPr>
              <a:pPr/>
              <a:t>7/11/2024</a:t>
            </a:fld>
            <a:endParaRPr lang="en-US" sz="700" dirty="0">
              <a:solidFill>
                <a:srgbClr val="FFFFFF"/>
              </a:solidFill>
            </a:endParaRPr>
          </a:p>
        </p:txBody>
      </p:sp>
      <p:sp>
        <p:nvSpPr>
          <p:cNvPr id="12" name="Slide Number Placeholder 5">
            <a:extLst>
              <a:ext uri="{FF2B5EF4-FFF2-40B4-BE49-F238E27FC236}">
                <a16:creationId xmlns:a16="http://schemas.microsoft.com/office/drawing/2014/main" id="{C8714EAD-FA1C-42EE-DE63-0246E4420BEB}"/>
              </a:ext>
            </a:extLst>
          </p:cNvPr>
          <p:cNvSpPr txBox="1">
            <a:spLocks/>
          </p:cNvSpPr>
          <p:nvPr userDrawn="1"/>
        </p:nvSpPr>
        <p:spPr bwMode="white">
          <a:xfrm>
            <a:off x="6756400" y="6294651"/>
            <a:ext cx="2133600" cy="124237"/>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‹Nr.›</a:t>
            </a:fld>
            <a:endParaRPr lang="en-US" sz="900" dirty="0">
              <a:solidFill>
                <a:srgbClr val="FFFFFF"/>
              </a:solidFill>
            </a:endParaRPr>
          </a:p>
        </p:txBody>
      </p:sp>
      <p:pic>
        <p:nvPicPr>
          <p:cNvPr id="14" name="Picture 3" descr="C:\Users\gardel2\Desktop\Brand Approval Reference\Rensselaer Logo Layered Files\RF0010-01 Rensselaer Large Logo\RGB\PNGs\RF0010-01 Rensselaer Large Logo RGB-White.png">
            <a:extLst>
              <a:ext uri="{FF2B5EF4-FFF2-40B4-BE49-F238E27FC236}">
                <a16:creationId xmlns:a16="http://schemas.microsoft.com/office/drawing/2014/main" id="{2ACF1F8B-2E7D-47EF-C04A-F1CA2843EE1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262" y="6294159"/>
            <a:ext cx="1600591" cy="3984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B53385EE-70C8-1403-E1B5-700074343C42}"/>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r="2342" b="35294"/>
          <a:stretch/>
        </p:blipFill>
        <p:spPr bwMode="auto">
          <a:xfrm>
            <a:off x="7171948" y="6165056"/>
            <a:ext cx="1893726" cy="67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id="{27A8C010-256F-1F17-F9B7-897A8AC3719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7782" y="6169070"/>
            <a:ext cx="1543036" cy="788663"/>
          </a:xfrm>
          <a:prstGeom prst="rect">
            <a:avLst/>
          </a:prstGeom>
        </p:spPr>
      </p:pic>
      <p:pic>
        <p:nvPicPr>
          <p:cNvPr id="21" name="Picture 20">
            <a:extLst>
              <a:ext uri="{FF2B5EF4-FFF2-40B4-BE49-F238E27FC236}">
                <a16:creationId xmlns:a16="http://schemas.microsoft.com/office/drawing/2014/main" id="{F2AE8A87-7445-6055-9EBC-B6A749B91BD9}"/>
              </a:ext>
            </a:extLst>
          </p:cNvPr>
          <p:cNvPicPr>
            <a:picLocks noChangeAspect="1"/>
          </p:cNvPicPr>
          <p:nvPr userDrawn="1"/>
        </p:nvPicPr>
        <p:blipFill>
          <a:blip r:embed="rId5"/>
          <a:stretch>
            <a:fillRect/>
          </a:stretch>
        </p:blipFill>
        <p:spPr>
          <a:xfrm>
            <a:off x="4609488" y="6234379"/>
            <a:ext cx="1060700" cy="663573"/>
          </a:xfrm>
          <a:prstGeom prst="rect">
            <a:avLst/>
          </a:prstGeom>
        </p:spPr>
      </p:pic>
      <p:pic>
        <p:nvPicPr>
          <p:cNvPr id="22" name="Picture 21">
            <a:extLst>
              <a:ext uri="{FF2B5EF4-FFF2-40B4-BE49-F238E27FC236}">
                <a16:creationId xmlns:a16="http://schemas.microsoft.com/office/drawing/2014/main" id="{05A650E2-D720-41FC-7DCD-56E740337980}"/>
              </a:ext>
            </a:extLst>
          </p:cNvPr>
          <p:cNvPicPr>
            <a:picLocks noChangeAspect="1"/>
          </p:cNvPicPr>
          <p:nvPr userDrawn="1"/>
        </p:nvPicPr>
        <p:blipFill>
          <a:blip r:embed="rId6"/>
          <a:stretch>
            <a:fillRect/>
          </a:stretch>
        </p:blipFill>
        <p:spPr>
          <a:xfrm>
            <a:off x="3188743" y="6146718"/>
            <a:ext cx="1350835" cy="735691"/>
          </a:xfrm>
          <a:prstGeom prst="rect">
            <a:avLst/>
          </a:prstGeom>
        </p:spPr>
      </p:pic>
      <p:pic>
        <p:nvPicPr>
          <p:cNvPr id="23" name="Picture 2" descr="LANL introduces sleek new look and logo">
            <a:extLst>
              <a:ext uri="{FF2B5EF4-FFF2-40B4-BE49-F238E27FC236}">
                <a16:creationId xmlns:a16="http://schemas.microsoft.com/office/drawing/2014/main" id="{55A3EB7F-8EDB-B3D6-8B98-03A698086CC0}"/>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670188" y="6132343"/>
            <a:ext cx="1478745" cy="788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721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4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w/Bullets">
    <p:spTree>
      <p:nvGrpSpPr>
        <p:cNvPr id="1" name=""/>
        <p:cNvGrpSpPr/>
        <p:nvPr/>
      </p:nvGrpSpPr>
      <p:grpSpPr>
        <a:xfrm>
          <a:off x="0" y="0"/>
          <a:ext cx="0" cy="0"/>
          <a:chOff x="0" y="0"/>
          <a:chExt cx="0" cy="0"/>
        </a:xfrm>
      </p:grpSpPr>
      <p:sp>
        <p:nvSpPr>
          <p:cNvPr id="15" name="Rectangle 14"/>
          <p:cNvSpPr/>
          <p:nvPr userDrawn="1"/>
        </p:nvSpPr>
        <p:spPr bwMode="black">
          <a:xfrm>
            <a:off x="-1" y="6150798"/>
            <a:ext cx="9144001" cy="728699"/>
          </a:xfrm>
          <a:prstGeom prst="rect">
            <a:avLst/>
          </a:prstGeom>
          <a:solidFill>
            <a:srgbClr val="DB0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Date Placeholder 3"/>
          <p:cNvSpPr txBox="1">
            <a:spLocks/>
          </p:cNvSpPr>
          <p:nvPr userDrawn="1"/>
        </p:nvSpPr>
        <p:spPr bwMode="white">
          <a:xfrm>
            <a:off x="6756400" y="6514563"/>
            <a:ext cx="2133600" cy="124236"/>
          </a:xfrm>
          <a:prstGeom prst="rect">
            <a:avLst/>
          </a:prstGeom>
        </p:spPr>
        <p:txBody>
          <a:bodyPr/>
          <a:lstStyle>
            <a:defPPr>
              <a:defRPr lang="en-US"/>
            </a:defPPr>
            <a:lvl1pPr marL="0" algn="r"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1F85F50-E92A-124C-A47C-C057CB22E344}" type="datetime1">
              <a:rPr lang="en-US" sz="700" smtClean="0">
                <a:solidFill>
                  <a:srgbClr val="FFFFFF"/>
                </a:solidFill>
              </a:rPr>
              <a:pPr/>
              <a:t>7/11/2024</a:t>
            </a:fld>
            <a:endParaRPr lang="en-US" sz="700" dirty="0">
              <a:solidFill>
                <a:srgbClr val="FFFFFF"/>
              </a:solidFill>
            </a:endParaRPr>
          </a:p>
        </p:txBody>
      </p:sp>
      <p:sp>
        <p:nvSpPr>
          <p:cNvPr id="18" name="Slide Number Placeholder 5"/>
          <p:cNvSpPr txBox="1">
            <a:spLocks/>
          </p:cNvSpPr>
          <p:nvPr userDrawn="1"/>
        </p:nvSpPr>
        <p:spPr bwMode="white">
          <a:xfrm>
            <a:off x="6756400" y="6294651"/>
            <a:ext cx="2133600" cy="124237"/>
          </a:xfrm>
          <a:prstGeom prst="rect">
            <a:avLst/>
          </a:prstGeom>
        </p:spPr>
        <p:txBody>
          <a:bodyPr/>
          <a:lstStyle>
            <a:defPPr>
              <a:defRPr lang="en-US"/>
            </a:defPPr>
            <a:lvl1pPr marL="0" algn="l" defTabSz="457200" rtl="0" eaLnBrk="1" latinLnBrk="0" hangingPunct="1">
              <a:defRPr sz="18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01E97CA-584F-0B4A-A607-67E463C0B8E0}" type="slidenum">
              <a:rPr lang="en-US" sz="900" smtClean="0">
                <a:solidFill>
                  <a:srgbClr val="FFFFFF"/>
                </a:solidFill>
              </a:rPr>
              <a:pPr algn="r"/>
              <a:t>‹Nr.›</a:t>
            </a:fld>
            <a:endParaRPr lang="en-US" sz="900" dirty="0">
              <a:solidFill>
                <a:srgbClr val="FFFFFF"/>
              </a:solidFill>
            </a:endParaRPr>
          </a:p>
        </p:txBody>
      </p:sp>
      <p:sp>
        <p:nvSpPr>
          <p:cNvPr id="8" name="Text Placeholder 8"/>
          <p:cNvSpPr>
            <a:spLocks noGrp="1"/>
          </p:cNvSpPr>
          <p:nvPr>
            <p:ph type="body" sz="quarter" idx="14" hasCustomPrompt="1"/>
          </p:nvPr>
        </p:nvSpPr>
        <p:spPr>
          <a:xfrm>
            <a:off x="224417" y="270148"/>
            <a:ext cx="8324645" cy="525717"/>
          </a:xfrm>
          <a:prstGeom prst="rect">
            <a:avLst/>
          </a:prstGeom>
        </p:spPr>
        <p:txBody>
          <a:bodyPr vert="horz"/>
          <a:lstStyle>
            <a:lvl1pPr marL="0" indent="0">
              <a:spcAft>
                <a:spcPts val="1800"/>
              </a:spcAft>
              <a:buFontTx/>
              <a:buNone/>
              <a:defRPr sz="1800" b="0" spc="100" baseline="0">
                <a:solidFill>
                  <a:srgbClr val="9EA2A2"/>
                </a:solidFill>
              </a:defRPr>
            </a:lvl1pPr>
            <a:lvl2pPr marL="169859" indent="-169859">
              <a:spcBef>
                <a:spcPts val="2000"/>
              </a:spcBef>
              <a:buClr>
                <a:srgbClr val="DB091C"/>
              </a:buClr>
              <a:buFont typeface="Wingdings" panose="05000000000000000000" pitchFamily="2" charset="2"/>
              <a:buChar char="§"/>
              <a:defRPr sz="1800" baseline="0">
                <a:solidFill>
                  <a:schemeClr val="tx1"/>
                </a:solidFill>
              </a:defRPr>
            </a:lvl2pPr>
            <a:lvl3pPr marL="398453" indent="-171446">
              <a:spcBef>
                <a:spcPts val="600"/>
              </a:spcBef>
              <a:buClr>
                <a:srgbClr val="DB091C"/>
              </a:buClr>
              <a:buFont typeface="Arial" panose="020B0604020202020204" pitchFamily="34" charset="0"/>
              <a:buChar char="−"/>
              <a:defRPr sz="1400" baseline="0">
                <a:solidFill>
                  <a:schemeClr val="tx1"/>
                </a:solidFill>
              </a:defRPr>
            </a:lvl3pPr>
            <a:lvl4pPr>
              <a:defRPr>
                <a:solidFill>
                  <a:srgbClr val="424242"/>
                </a:solidFill>
              </a:defRPr>
            </a:lvl4pPr>
            <a:lvl5pPr>
              <a:defRPr>
                <a:solidFill>
                  <a:srgbClr val="424242"/>
                </a:solidFill>
              </a:defRPr>
            </a:lvl5pPr>
          </a:lstStyle>
          <a:p>
            <a:pPr lvl="0"/>
            <a:r>
              <a:rPr lang="en-US" dirty="0"/>
              <a:t>LEVEL 1 – ARIAL 18 PT – LIGHT GRAY (158/162/162)</a:t>
            </a:r>
          </a:p>
        </p:txBody>
      </p:sp>
      <p:pic>
        <p:nvPicPr>
          <p:cNvPr id="11" name="Picture 3" descr="C:\Users\gardel2\Desktop\Brand Approval Reference\Rensselaer Logo Layered Files\RF0010-01 Rensselaer Large Logo\RGB\PNGs\RF0010-01 Rensselaer Large Logo RGB-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262" y="6294159"/>
            <a:ext cx="1600591" cy="3984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6"/>
          <p:cNvSpPr>
            <a:spLocks noGrp="1"/>
          </p:cNvSpPr>
          <p:nvPr>
            <p:ph type="body" sz="quarter" idx="17" hasCustomPrompt="1"/>
          </p:nvPr>
        </p:nvSpPr>
        <p:spPr>
          <a:xfrm>
            <a:off x="224417" y="1051972"/>
            <a:ext cx="6257925" cy="2438400"/>
          </a:xfrm>
          <a:prstGeom prst="rect">
            <a:avLst/>
          </a:prstGeom>
        </p:spPr>
        <p:txBody>
          <a:bodyPr/>
          <a:lstStyle>
            <a:lvl2pPr marL="225419" marR="0" indent="-225419" algn="l" defTabSz="457189"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lvl2pPr>
            <a:lvl3pPr marL="461951" marR="0" indent="-236532" algn="l" defTabSz="457189"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lvl3pPr>
          </a:lstStyle>
          <a:p>
            <a:pPr marL="225419" marR="0" lvl="1" indent="-225419" algn="l" defTabSz="457189" rtl="0" eaLnBrk="1" fontAlgn="auto" latinLnBrk="0" hangingPunct="1">
              <a:lnSpc>
                <a:spcPct val="100000"/>
              </a:lnSpc>
              <a:spcBef>
                <a:spcPts val="2000"/>
              </a:spcBef>
              <a:spcAft>
                <a:spcPts val="0"/>
              </a:spcAft>
              <a:buClr>
                <a:srgbClr val="D6001C"/>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Level 2 – Arial 18 </a:t>
            </a:r>
            <a:r>
              <a:rPr kumimoji="0" lang="en-US" sz="1800" b="0" i="0" u="none" strike="noStrike" kern="1200" cap="none" spc="0" normalizeH="0" baseline="0" noProof="0" dirty="0" err="1">
                <a:ln>
                  <a:noFill/>
                </a:ln>
                <a:solidFill>
                  <a:prstClr val="black"/>
                </a:solidFill>
                <a:effectLst/>
                <a:uLnTx/>
                <a:uFillTx/>
                <a:latin typeface="+mn-lt"/>
                <a:ea typeface="+mn-ea"/>
                <a:cs typeface="+mn-cs"/>
              </a:rPr>
              <a:t>pt</a:t>
            </a:r>
            <a:r>
              <a:rPr kumimoji="0" lang="en-US" sz="1800" b="0" i="0" u="none" strike="noStrike" kern="1200" cap="none" spc="0" normalizeH="0" baseline="0" noProof="0" dirty="0">
                <a:ln>
                  <a:noFill/>
                </a:ln>
                <a:solidFill>
                  <a:prstClr val="black"/>
                </a:solidFill>
                <a:effectLst/>
                <a:uLnTx/>
                <a:uFillTx/>
                <a:latin typeface="+mn-lt"/>
                <a:ea typeface="+mn-ea"/>
                <a:cs typeface="+mn-cs"/>
              </a:rPr>
              <a:t> – Black</a:t>
            </a:r>
          </a:p>
          <a:p>
            <a:pPr marL="461951" marR="0" lvl="2" indent="-236532" algn="l" defTabSz="457189" rtl="0" eaLnBrk="1" fontAlgn="auto" latinLnBrk="0" hangingPunct="1">
              <a:lnSpc>
                <a:spcPct val="100000"/>
              </a:lnSpc>
              <a:spcBef>
                <a:spcPts val="600"/>
              </a:spcBef>
              <a:spcAft>
                <a:spcPts val="0"/>
              </a:spcAft>
              <a:buClr>
                <a:srgbClr val="D6001C"/>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Level 3 – Arial 14 </a:t>
            </a:r>
            <a:r>
              <a:rPr kumimoji="0" lang="en-US" sz="1400" b="0" i="0" u="none" strike="noStrike" kern="1200" cap="none" spc="0" normalizeH="0" baseline="0" noProof="0" dirty="0" err="1">
                <a:ln>
                  <a:noFill/>
                </a:ln>
                <a:solidFill>
                  <a:prstClr val="black"/>
                </a:solidFill>
                <a:effectLst/>
                <a:uLnTx/>
                <a:uFillTx/>
                <a:latin typeface="+mn-lt"/>
                <a:ea typeface="+mn-ea"/>
                <a:cs typeface="+mn-cs"/>
              </a:rPr>
              <a:t>pt</a:t>
            </a:r>
            <a:r>
              <a:rPr kumimoji="0" lang="en-US" sz="1400" b="0" i="0" u="none" strike="noStrike" kern="1200" cap="none" spc="0" normalizeH="0" baseline="0" noProof="0" dirty="0">
                <a:ln>
                  <a:noFill/>
                </a:ln>
                <a:solidFill>
                  <a:prstClr val="black"/>
                </a:solidFill>
                <a:effectLst/>
                <a:uLnTx/>
                <a:uFillTx/>
                <a:latin typeface="+mn-lt"/>
                <a:ea typeface="+mn-ea"/>
                <a:cs typeface="+mn-cs"/>
              </a:rPr>
              <a:t> – Black</a:t>
            </a:r>
          </a:p>
        </p:txBody>
      </p:sp>
      <p:pic>
        <p:nvPicPr>
          <p:cNvPr id="13" name="Picture 2">
            <a:extLst>
              <a:ext uri="{FF2B5EF4-FFF2-40B4-BE49-F238E27FC236}">
                <a16:creationId xmlns:a16="http://schemas.microsoft.com/office/drawing/2014/main" id="{A0C28AB2-4F32-4C30-392C-DA5E961639B4}"/>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r="2342" b="35294"/>
          <a:stretch/>
        </p:blipFill>
        <p:spPr bwMode="auto">
          <a:xfrm>
            <a:off x="7171948" y="6165056"/>
            <a:ext cx="1893726" cy="67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2FCCFE5D-70EB-9970-146F-3DB0988A73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7782" y="6169070"/>
            <a:ext cx="1543036" cy="788663"/>
          </a:xfrm>
          <a:prstGeom prst="rect">
            <a:avLst/>
          </a:prstGeom>
        </p:spPr>
      </p:pic>
      <p:pic>
        <p:nvPicPr>
          <p:cNvPr id="7" name="Picture 6">
            <a:extLst>
              <a:ext uri="{FF2B5EF4-FFF2-40B4-BE49-F238E27FC236}">
                <a16:creationId xmlns:a16="http://schemas.microsoft.com/office/drawing/2014/main" id="{C29FA05B-D602-89B1-DF64-8502778467EE}"/>
              </a:ext>
            </a:extLst>
          </p:cNvPr>
          <p:cNvPicPr>
            <a:picLocks noChangeAspect="1"/>
          </p:cNvPicPr>
          <p:nvPr userDrawn="1"/>
        </p:nvPicPr>
        <p:blipFill>
          <a:blip r:embed="rId5"/>
          <a:stretch>
            <a:fillRect/>
          </a:stretch>
        </p:blipFill>
        <p:spPr>
          <a:xfrm>
            <a:off x="4609488" y="6234379"/>
            <a:ext cx="1060700" cy="663573"/>
          </a:xfrm>
          <a:prstGeom prst="rect">
            <a:avLst/>
          </a:prstGeom>
        </p:spPr>
      </p:pic>
      <p:pic>
        <p:nvPicPr>
          <p:cNvPr id="14" name="Picture 13">
            <a:extLst>
              <a:ext uri="{FF2B5EF4-FFF2-40B4-BE49-F238E27FC236}">
                <a16:creationId xmlns:a16="http://schemas.microsoft.com/office/drawing/2014/main" id="{140C7C30-F5F1-720C-D6A4-5ADFD0399B96}"/>
              </a:ext>
            </a:extLst>
          </p:cNvPr>
          <p:cNvPicPr>
            <a:picLocks noChangeAspect="1"/>
          </p:cNvPicPr>
          <p:nvPr userDrawn="1"/>
        </p:nvPicPr>
        <p:blipFill>
          <a:blip r:embed="rId6"/>
          <a:stretch>
            <a:fillRect/>
          </a:stretch>
        </p:blipFill>
        <p:spPr>
          <a:xfrm>
            <a:off x="3188743" y="6146718"/>
            <a:ext cx="1350835" cy="735691"/>
          </a:xfrm>
          <a:prstGeom prst="rect">
            <a:avLst/>
          </a:prstGeom>
        </p:spPr>
      </p:pic>
      <p:pic>
        <p:nvPicPr>
          <p:cNvPr id="2050" name="Picture 2" descr="LANL introduces sleek new look and logo">
            <a:extLst>
              <a:ext uri="{FF2B5EF4-FFF2-40B4-BE49-F238E27FC236}">
                <a16:creationId xmlns:a16="http://schemas.microsoft.com/office/drawing/2014/main" id="{FEAF36A4-8466-60BD-1AEB-EAB33D026C15}"/>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670188" y="6132343"/>
            <a:ext cx="1478745" cy="788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3369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4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de-DE"/>
              <a:t>Formatvorlage des Untertitelmasters durch Klicken bearbeiten</a:t>
            </a:r>
          </a:p>
        </p:txBody>
      </p:sp>
      <p:sp>
        <p:nvSpPr>
          <p:cNvPr id="4" name="Rectangle 34"/>
          <p:cNvSpPr>
            <a:spLocks noGrp="1" noChangeArrowheads="1"/>
          </p:cNvSpPr>
          <p:nvPr>
            <p:ph type="ftr" sz="quarter" idx="10"/>
          </p:nvPr>
        </p:nvSpPr>
        <p:spPr>
          <a:ln/>
        </p:spPr>
        <p:txBody>
          <a:bodyPr/>
          <a:lstStyle>
            <a:lvl1pPr>
              <a:defRPr/>
            </a:lvl1pPr>
          </a:lstStyle>
          <a:p>
            <a:pPr>
              <a:defRPr/>
            </a:pPr>
            <a:r>
              <a:rPr lang="nn-NO"/>
              <a:t>XS6</a:t>
            </a:r>
            <a:endParaRPr lang="de-DE" sz="831" b="0"/>
          </a:p>
        </p:txBody>
      </p:sp>
    </p:spTree>
    <p:extLst>
      <p:ext uri="{BB962C8B-B14F-4D97-AF65-F5344CB8AC3E}">
        <p14:creationId xmlns:p14="http://schemas.microsoft.com/office/powerpoint/2010/main" val="4125031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Rechteck 3"/>
          <p:cNvSpPr>
            <a:spLocks noChangeArrowheads="1"/>
          </p:cNvSpPr>
          <p:nvPr userDrawn="1"/>
        </p:nvSpPr>
        <p:spPr bwMode="auto">
          <a:xfrm>
            <a:off x="0" y="6146800"/>
            <a:ext cx="500906"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tx1"/>
                </a:solidFill>
                <a:latin typeface="Arial" panose="020B0604020202020204" pitchFamily="34" charset="0"/>
              </a:defRPr>
            </a:lvl1pPr>
            <a:lvl2pPr marL="742950" indent="-285750">
              <a:defRPr sz="2100">
                <a:solidFill>
                  <a:schemeClr val="tx1"/>
                </a:solidFill>
                <a:latin typeface="Arial" panose="020B0604020202020204" pitchFamily="34" charset="0"/>
              </a:defRPr>
            </a:lvl2pPr>
            <a:lvl3pPr marL="1143000" indent="-228600">
              <a:defRPr sz="2100">
                <a:solidFill>
                  <a:schemeClr val="tx1"/>
                </a:solidFill>
                <a:latin typeface="Arial" panose="020B0604020202020204" pitchFamily="34" charset="0"/>
              </a:defRPr>
            </a:lvl3pPr>
            <a:lvl4pPr marL="1600200" indent="-228600">
              <a:defRPr sz="2100">
                <a:solidFill>
                  <a:schemeClr val="tx1"/>
                </a:solidFill>
                <a:latin typeface="Arial" panose="020B0604020202020204" pitchFamily="34" charset="0"/>
              </a:defRPr>
            </a:lvl4pPr>
            <a:lvl5pPr marL="2057400" indent="-228600">
              <a:defRPr sz="2100">
                <a:solidFill>
                  <a:schemeClr val="tx1"/>
                </a:solidFill>
                <a:latin typeface="Arial" panose="020B0604020202020204" pitchFamily="34" charset="0"/>
              </a:defRPr>
            </a:lvl5pPr>
            <a:lvl6pPr marL="2514600" indent="-228600" eaLnBrk="0" fontAlgn="base" hangingPunct="0">
              <a:spcBef>
                <a:spcPct val="0"/>
              </a:spcBef>
              <a:spcAft>
                <a:spcPct val="0"/>
              </a:spcAft>
              <a:defRPr sz="2100">
                <a:solidFill>
                  <a:schemeClr val="tx1"/>
                </a:solidFill>
                <a:latin typeface="Arial" panose="020B0604020202020204" pitchFamily="34" charset="0"/>
              </a:defRPr>
            </a:lvl6pPr>
            <a:lvl7pPr marL="2971800" indent="-228600" eaLnBrk="0" fontAlgn="base" hangingPunct="0">
              <a:spcBef>
                <a:spcPct val="0"/>
              </a:spcBef>
              <a:spcAft>
                <a:spcPct val="0"/>
              </a:spcAft>
              <a:defRPr sz="2100">
                <a:solidFill>
                  <a:schemeClr val="tx1"/>
                </a:solidFill>
                <a:latin typeface="Arial" panose="020B0604020202020204" pitchFamily="34" charset="0"/>
              </a:defRPr>
            </a:lvl7pPr>
            <a:lvl8pPr marL="3429000" indent="-228600" eaLnBrk="0" fontAlgn="base" hangingPunct="0">
              <a:spcBef>
                <a:spcPct val="0"/>
              </a:spcBef>
              <a:spcAft>
                <a:spcPct val="0"/>
              </a:spcAft>
              <a:defRPr sz="2100">
                <a:solidFill>
                  <a:schemeClr val="tx1"/>
                </a:solidFill>
                <a:latin typeface="Arial" panose="020B0604020202020204" pitchFamily="34" charset="0"/>
              </a:defRPr>
            </a:lvl8pPr>
            <a:lvl9pPr marL="3886200" indent="-228600" eaLnBrk="0" fontAlgn="base" hangingPunct="0">
              <a:spcBef>
                <a:spcPct val="0"/>
              </a:spcBef>
              <a:spcAft>
                <a:spcPct val="0"/>
              </a:spcAft>
              <a:defRPr sz="2100">
                <a:solidFill>
                  <a:schemeClr val="tx1"/>
                </a:solidFill>
                <a:latin typeface="Arial" panose="020B0604020202020204" pitchFamily="34" charset="0"/>
              </a:defRPr>
            </a:lvl9pPr>
          </a:lstStyle>
          <a:p>
            <a:pPr>
              <a:defRPr/>
            </a:pPr>
            <a:fld id="{6A441846-586C-4AD1-83E1-5DCE107AB241}" type="slidenum">
              <a:rPr lang="en-GB" altLang="en-US" sz="1292" smtClean="0">
                <a:latin typeface="Times New Roman" panose="02020603050405020304" pitchFamily="18" charset="0"/>
                <a:cs typeface="Times New Roman" panose="02020603050405020304" pitchFamily="18" charset="0"/>
              </a:rPr>
              <a:pPr>
                <a:defRPr/>
              </a:pPr>
              <a:t>‹Nr.›</a:t>
            </a:fld>
            <a:endParaRPr lang="en-US" altLang="en-US" sz="1292"/>
          </a:p>
        </p:txBody>
      </p:sp>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34"/>
          <p:cNvSpPr>
            <a:spLocks noGrp="1" noChangeArrowheads="1"/>
          </p:cNvSpPr>
          <p:nvPr>
            <p:ph type="ftr" sz="quarter" idx="10"/>
          </p:nvPr>
        </p:nvSpPr>
        <p:spPr/>
        <p:txBody>
          <a:bodyPr/>
          <a:lstStyle>
            <a:lvl1pPr>
              <a:defRPr/>
            </a:lvl1pPr>
          </a:lstStyle>
          <a:p>
            <a:pPr>
              <a:defRPr/>
            </a:pPr>
            <a:r>
              <a:rPr lang="nn-NO"/>
              <a:t>XS6</a:t>
            </a:r>
            <a:endParaRPr lang="de-DE" sz="831" b="0"/>
          </a:p>
        </p:txBody>
      </p:sp>
    </p:spTree>
    <p:extLst>
      <p:ext uri="{BB962C8B-B14F-4D97-AF65-F5344CB8AC3E}">
        <p14:creationId xmlns:p14="http://schemas.microsoft.com/office/powerpoint/2010/main" val="270484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435" y="4406901"/>
            <a:ext cx="7772400" cy="1362075"/>
          </a:xfrm>
        </p:spPr>
        <p:txBody>
          <a:bodyPr anchor="t"/>
          <a:lstStyle>
            <a:lvl1pPr algn="l">
              <a:defRPr sz="3692" b="1" cap="all"/>
            </a:lvl1pPr>
          </a:lstStyle>
          <a:p>
            <a:r>
              <a:rPr lang="de-DE"/>
              <a:t>Titelmasterformat durch Klicken bearbeiten</a:t>
            </a:r>
          </a:p>
        </p:txBody>
      </p:sp>
      <p:sp>
        <p:nvSpPr>
          <p:cNvPr id="3" name="Textplatzhalter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de-DE"/>
              <a:t>Textmasterformat bearbeiten</a:t>
            </a:r>
          </a:p>
        </p:txBody>
      </p:sp>
      <p:sp>
        <p:nvSpPr>
          <p:cNvPr id="4" name="Rectangle 34"/>
          <p:cNvSpPr>
            <a:spLocks noGrp="1" noChangeArrowheads="1"/>
          </p:cNvSpPr>
          <p:nvPr>
            <p:ph type="ftr" sz="quarter" idx="10"/>
          </p:nvPr>
        </p:nvSpPr>
        <p:spPr>
          <a:ln/>
        </p:spPr>
        <p:txBody>
          <a:bodyPr/>
          <a:lstStyle>
            <a:lvl1pPr>
              <a:defRPr/>
            </a:lvl1pPr>
          </a:lstStyle>
          <a:p>
            <a:pPr>
              <a:defRPr/>
            </a:pPr>
            <a:r>
              <a:rPr lang="nn-NO"/>
              <a:t>XS6</a:t>
            </a:r>
            <a:endParaRPr lang="de-DE" sz="831" b="0"/>
          </a:p>
        </p:txBody>
      </p:sp>
    </p:spTree>
    <p:extLst>
      <p:ext uri="{BB962C8B-B14F-4D97-AF65-F5344CB8AC3E}">
        <p14:creationId xmlns:p14="http://schemas.microsoft.com/office/powerpoint/2010/main" val="293813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theme" Target="../theme/theme2.xml"/><Relationship Id="rId4" Type="http://schemas.openxmlformats.org/officeDocument/2006/relationships/image" Target="../media/image1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20.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9.jpeg"/><Relationship Id="rId5" Type="http://schemas.openxmlformats.org/officeDocument/2006/relationships/slideLayout" Target="../slideLayouts/slideLayout11.xml"/><Relationship Id="rId10" Type="http://schemas.openxmlformats.org/officeDocument/2006/relationships/theme" Target="../theme/theme3.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II_rahmen_neu_fol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90525" y="333375"/>
            <a:ext cx="6911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de-DE"/>
              <a:t>Click to add title</a:t>
            </a:r>
          </a:p>
        </p:txBody>
      </p:sp>
      <p:sp>
        <p:nvSpPr>
          <p:cNvPr id="1028" name="Rectangle 3"/>
          <p:cNvSpPr>
            <a:spLocks noGrp="1" noChangeArrowheads="1"/>
          </p:cNvSpPr>
          <p:nvPr>
            <p:ph type="body" idx="1"/>
          </p:nvPr>
        </p:nvSpPr>
        <p:spPr bwMode="auto">
          <a:xfrm>
            <a:off x="392113" y="1198563"/>
            <a:ext cx="83566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e-DE" dirty="0"/>
              <a:t>Click to add text</a:t>
            </a:r>
          </a:p>
          <a:p>
            <a:pPr lvl="1"/>
            <a:r>
              <a:rPr lang="en-US" altLang="de-DE" dirty="0"/>
              <a:t>Second level</a:t>
            </a:r>
          </a:p>
          <a:p>
            <a:pPr lvl="2"/>
            <a:r>
              <a:rPr lang="en-US" altLang="de-DE" dirty="0"/>
              <a:t>Third level</a:t>
            </a:r>
          </a:p>
          <a:p>
            <a:pPr lvl="3"/>
            <a:r>
              <a:rPr lang="en-US" altLang="de-DE" dirty="0"/>
              <a:t>Fourth level</a:t>
            </a:r>
          </a:p>
          <a:p>
            <a:pPr lvl="4"/>
            <a:r>
              <a:rPr lang="en-US" altLang="de-DE" dirty="0"/>
              <a:t>Fifth level</a:t>
            </a:r>
          </a:p>
        </p:txBody>
      </p:sp>
      <p:sp>
        <p:nvSpPr>
          <p:cNvPr id="1034" name="Text Box 10"/>
          <p:cNvSpPr txBox="1">
            <a:spLocks noChangeArrowheads="1"/>
          </p:cNvSpPr>
          <p:nvPr/>
        </p:nvSpPr>
        <p:spPr bwMode="auto">
          <a:xfrm>
            <a:off x="6011863" y="6453188"/>
            <a:ext cx="2736850" cy="360362"/>
          </a:xfrm>
          <a:prstGeom prst="rect">
            <a:avLst/>
          </a:prstGeom>
          <a:noFill/>
          <a:ln w="9525">
            <a:noFill/>
            <a:miter lim="800000"/>
            <a:headEnd/>
            <a:tailEnd/>
          </a:ln>
          <a:effec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ts val="0"/>
              </a:spcBef>
            </a:pPr>
            <a:r>
              <a:rPr lang="en-US" altLang="de-DE" sz="900" noProof="0" dirty="0"/>
              <a:t>AAA Workshop</a:t>
            </a:r>
          </a:p>
        </p:txBody>
      </p:sp>
      <p:sp>
        <p:nvSpPr>
          <p:cNvPr id="1035" name="Text Box 11"/>
          <p:cNvSpPr txBox="1">
            <a:spLocks noChangeArrowheads="1"/>
          </p:cNvSpPr>
          <p:nvPr/>
        </p:nvSpPr>
        <p:spPr bwMode="auto">
          <a:xfrm>
            <a:off x="250825" y="6445250"/>
            <a:ext cx="325438" cy="215900"/>
          </a:xfrm>
          <a:prstGeom prst="rect">
            <a:avLst/>
          </a:prstGeom>
          <a:noFill/>
          <a:ln w="9525">
            <a:noFill/>
            <a:miter lim="800000"/>
            <a:headEnd/>
            <a:tailEnd/>
          </a:ln>
          <a:effectLst/>
        </p:spPr>
        <p:txBody>
          <a:bodyPr lIns="0" tIns="0" rIns="0" bIns="0"/>
          <a:lstStyle/>
          <a:p>
            <a:pPr>
              <a:spcBef>
                <a:spcPct val="50000"/>
              </a:spcBef>
              <a:defRPr/>
            </a:pPr>
            <a:fld id="{A2177219-4D79-4D82-A800-567BDD8316C6}" type="slidenum">
              <a:rPr lang="de-DE" sz="900" b="1">
                <a:latin typeface="Arial" charset="0"/>
              </a:rPr>
              <a:pPr>
                <a:spcBef>
                  <a:spcPct val="50000"/>
                </a:spcBef>
                <a:defRPr/>
              </a:pPr>
              <a:t>‹Nr.›</a:t>
            </a:fld>
            <a:endParaRPr lang="de-DE" sz="900" b="1">
              <a:latin typeface="Arial" charset="0"/>
            </a:endParaRPr>
          </a:p>
        </p:txBody>
      </p:sp>
      <p:sp>
        <p:nvSpPr>
          <p:cNvPr id="2" name="Rectangle 11"/>
          <p:cNvSpPr>
            <a:spLocks noChangeArrowheads="1"/>
          </p:cNvSpPr>
          <p:nvPr/>
        </p:nvSpPr>
        <p:spPr bwMode="auto">
          <a:xfrm>
            <a:off x="612774" y="6445250"/>
            <a:ext cx="1366937"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altLang="de-DE" sz="900" noProof="0" dirty="0"/>
          </a:p>
        </p:txBody>
      </p:sp>
      <p:sp>
        <p:nvSpPr>
          <p:cNvPr id="1036" name="Rectangle 12"/>
          <p:cNvSpPr>
            <a:spLocks noGrp="1" noChangeArrowheads="1"/>
          </p:cNvSpPr>
          <p:nvPr>
            <p:ph type="ftr" sz="quarter" idx="3"/>
          </p:nvPr>
        </p:nvSpPr>
        <p:spPr bwMode="auto">
          <a:xfrm>
            <a:off x="612774" y="6373018"/>
            <a:ext cx="42481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900"/>
            </a:lvl1pPr>
          </a:lstStyle>
          <a:p>
            <a:r>
              <a:rPr lang="en-US" altLang="de-DE" noProof="0"/>
              <a:t>Thermal Neutron Scattering  in view of renewable energy applications</a:t>
            </a:r>
            <a:endParaRPr lang="en-US" altLang="de-DE" noProof="0" dirty="0"/>
          </a:p>
        </p:txBody>
      </p:sp>
      <p:pic>
        <p:nvPicPr>
          <p:cNvPr id="1037" name="Picture 9" descr="KITlogo_4c_frutig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7625" y="341313"/>
            <a:ext cx="10842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7" r:id="rId4"/>
    <p:sldLayoutId id="2147483679" r:id="rId5"/>
    <p:sldLayoutId id="2147483680" r:id="rId6"/>
  </p:sldLayoutIdLst>
  <p:hf hdr="0" ftr="0" dt="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14325" indent="-314325" algn="l" rtl="0" eaLnBrk="1" fontAlgn="base" hangingPunct="1">
        <a:spcBef>
          <a:spcPct val="20000"/>
        </a:spcBef>
        <a:spcAft>
          <a:spcPct val="0"/>
        </a:spcAft>
        <a:buBlip>
          <a:blip r:embed="rId10"/>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Blip>
          <a:blip r:embed="rId11"/>
        </a:buBlip>
        <a:defRPr>
          <a:solidFill>
            <a:schemeClr val="tx1"/>
          </a:solidFill>
          <a:latin typeface="+mn-lt"/>
        </a:defRPr>
      </a:lvl2pPr>
      <a:lvl3pPr marL="1209675" indent="-276225" algn="l" rtl="0" eaLnBrk="1" fontAlgn="base" hangingPunct="1">
        <a:spcBef>
          <a:spcPct val="20000"/>
        </a:spcBef>
        <a:spcAft>
          <a:spcPct val="0"/>
        </a:spcAft>
        <a:buBlip>
          <a:blip r:embed="rId12"/>
        </a:buBlip>
        <a:defRPr sz="1600">
          <a:solidFill>
            <a:schemeClr val="tx1"/>
          </a:solidFill>
          <a:latin typeface="+mn-lt"/>
        </a:defRPr>
      </a:lvl3pPr>
      <a:lvl4pPr marL="1657350" indent="-276225" algn="l" rtl="0" eaLnBrk="1" fontAlgn="base" hangingPunct="1">
        <a:spcBef>
          <a:spcPct val="20000"/>
        </a:spcBef>
        <a:spcAft>
          <a:spcPct val="0"/>
        </a:spcAft>
        <a:buBlip>
          <a:blip r:embed="rId12"/>
        </a:buBlip>
        <a:defRPr sz="1600">
          <a:solidFill>
            <a:schemeClr val="tx1"/>
          </a:solidFill>
          <a:latin typeface="+mn-lt"/>
        </a:defRPr>
      </a:lvl4pPr>
      <a:lvl5pPr marL="2095500" indent="-276225" algn="l" rtl="0" eaLnBrk="1" fontAlgn="base" hangingPunct="1">
        <a:spcBef>
          <a:spcPct val="20000"/>
        </a:spcBef>
        <a:spcAft>
          <a:spcPct val="0"/>
        </a:spcAft>
        <a:buBlip>
          <a:blip r:embed="rId12"/>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13"/>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13"/>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13"/>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13"/>
        </a:buBlip>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7" descr="bandeau_tex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titre 1"/>
          <p:cNvSpPr>
            <a:spLocks noGrp="1"/>
          </p:cNvSpPr>
          <p:nvPr>
            <p:ph type="title"/>
          </p:nvPr>
        </p:nvSpPr>
        <p:spPr>
          <a:xfrm>
            <a:off x="1511300" y="52388"/>
            <a:ext cx="7237413" cy="909637"/>
          </a:xfrm>
          <a:prstGeom prst="rect">
            <a:avLst/>
          </a:prstGeom>
        </p:spPr>
        <p:txBody>
          <a:bodyPr vert="horz" lIns="0" tIns="0" rIns="0" bIns="0" rtlCol="0" anchor="ctr" anchorCtr="0">
            <a:noAutofit/>
          </a:bodyPr>
          <a:lstStyle/>
          <a:p>
            <a:r>
              <a:rPr lang="fr-FR" dirty="0"/>
              <a:t>Cliquez pour modifier le style du titre</a:t>
            </a:r>
          </a:p>
        </p:txBody>
      </p:sp>
      <p:sp>
        <p:nvSpPr>
          <p:cNvPr id="1028" name="Espace réservé du texte 2"/>
          <p:cNvSpPr>
            <a:spLocks noGrp="1"/>
          </p:cNvSpPr>
          <p:nvPr>
            <p:ph type="body" idx="1"/>
          </p:nvPr>
        </p:nvSpPr>
        <p:spPr bwMode="auto">
          <a:xfrm>
            <a:off x="576263" y="1268413"/>
            <a:ext cx="81724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576263" y="6305550"/>
            <a:ext cx="1450975" cy="365125"/>
          </a:xfrm>
          <a:prstGeom prst="rect">
            <a:avLst/>
          </a:prstGeom>
        </p:spPr>
        <p:txBody>
          <a:bodyPr vert="horz" lIns="0" tIns="0" rIns="0" bIns="0" rtlCol="0" anchor="ctr"/>
          <a:lstStyle>
            <a:lvl1pPr algn="l" fontAlgn="auto">
              <a:spcBef>
                <a:spcPts val="0"/>
              </a:spcBef>
              <a:spcAft>
                <a:spcPts val="0"/>
              </a:spcAft>
              <a:defRPr sz="1000" cap="all" baseline="0">
                <a:solidFill>
                  <a:schemeClr val="bg1"/>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000" b="0" i="0" u="none" strike="noStrike" kern="1200" cap="all" spc="0" normalizeH="0" baseline="0" noProof="0" dirty="0">
              <a:ln>
                <a:noFill/>
              </a:ln>
              <a:solidFill>
                <a:prstClr val="white"/>
              </a:solidFill>
              <a:effectLst/>
              <a:uLnTx/>
              <a:uFillTx/>
              <a:latin typeface="Arial"/>
              <a:ea typeface="+mn-ea"/>
              <a:cs typeface="+mn-cs"/>
            </a:endParaRPr>
          </a:p>
        </p:txBody>
      </p:sp>
      <p:sp>
        <p:nvSpPr>
          <p:cNvPr id="5" name="Espace réservé du pied de page 4"/>
          <p:cNvSpPr>
            <a:spLocks noGrp="1"/>
          </p:cNvSpPr>
          <p:nvPr>
            <p:ph type="ftr" sz="quarter" idx="3"/>
          </p:nvPr>
        </p:nvSpPr>
        <p:spPr>
          <a:xfrm>
            <a:off x="2051050" y="6305550"/>
            <a:ext cx="5940425" cy="365125"/>
          </a:xfrm>
          <a:prstGeom prst="rect">
            <a:avLst/>
          </a:prstGeom>
        </p:spPr>
        <p:txBody>
          <a:bodyPr vert="horz" lIns="0" tIns="0" rIns="0" bIns="0" rtlCol="0" anchor="ctr"/>
          <a:lstStyle>
            <a:lvl1pPr algn="r" fontAlgn="auto">
              <a:spcBef>
                <a:spcPts val="0"/>
              </a:spcBef>
              <a:spcAft>
                <a:spcPts val="0"/>
              </a:spcAft>
              <a:defRPr sz="1000">
                <a:solidFill>
                  <a:srgbClr val="666666"/>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666666"/>
                </a:solidFill>
                <a:effectLst/>
                <a:uLnTx/>
                <a:uFillTx/>
                <a:latin typeface="Arial"/>
                <a:ea typeface="+mn-ea"/>
                <a:cs typeface="+mn-cs"/>
              </a:rPr>
              <a:t>Thermal Neutron Scattering  in view of renewable energy applications</a:t>
            </a:r>
            <a:endParaRPr kumimoji="0" lang="fr-FR" sz="1000" b="0" i="0" u="none" strike="noStrike" kern="1200" cap="none" spc="0" normalizeH="0" baseline="0" noProof="0">
              <a:ln>
                <a:noFill/>
              </a:ln>
              <a:solidFill>
                <a:srgbClr val="666666"/>
              </a:solidFill>
              <a:effectLst/>
              <a:uLnTx/>
              <a:uFillTx/>
              <a:latin typeface="Arial"/>
              <a:ea typeface="+mn-ea"/>
              <a:cs typeface="+mn-cs"/>
            </a:endParaRPr>
          </a:p>
        </p:txBody>
      </p:sp>
      <p:sp>
        <p:nvSpPr>
          <p:cNvPr id="6" name="Espace réservé du numéro de diapositive 5"/>
          <p:cNvSpPr>
            <a:spLocks noGrp="1"/>
          </p:cNvSpPr>
          <p:nvPr>
            <p:ph type="sldNum" sz="quarter" idx="4"/>
          </p:nvPr>
        </p:nvSpPr>
        <p:spPr>
          <a:xfrm>
            <a:off x="8024813" y="6303963"/>
            <a:ext cx="1119187" cy="365125"/>
          </a:xfrm>
          <a:prstGeom prst="rect">
            <a:avLst/>
          </a:prstGeom>
        </p:spPr>
        <p:txBody>
          <a:bodyPr vert="horz" lIns="0" tIns="0" rIns="0" bIns="0" rtlCol="0" anchor="ctr"/>
          <a:lstStyle>
            <a:lvl1pPr algn="l" fontAlgn="auto">
              <a:spcBef>
                <a:spcPts val="0"/>
              </a:spcBef>
              <a:spcAft>
                <a:spcPts val="0"/>
              </a:spcAft>
              <a:defRPr sz="1000">
                <a:solidFill>
                  <a:srgbClr val="666666"/>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666666"/>
                </a:solidFill>
                <a:effectLst/>
                <a:uLnTx/>
                <a:uFillTx/>
                <a:latin typeface="Arial"/>
                <a:ea typeface="+mn-ea"/>
                <a:cs typeface="+mn-cs"/>
              </a:rPr>
              <a:t>|  PAGE </a:t>
            </a:r>
            <a:fld id="{4480A8B0-7D62-489C-BD80-D23FD0E39B75}" type="slidenum">
              <a:rPr kumimoji="0" lang="fr-FR" sz="1000" b="0" i="0" u="none" strike="noStrike" kern="1200" cap="none" spc="0" normalizeH="0" baseline="0" noProof="0">
                <a:ln>
                  <a:noFill/>
                </a:ln>
                <a:solidFill>
                  <a:srgbClr val="66666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fr-FR" sz="1000" b="0" i="0" u="none" strike="noStrike" kern="1200" cap="none" spc="0" normalizeH="0" baseline="0" noProof="0">
              <a:ln>
                <a:noFill/>
              </a:ln>
              <a:solidFill>
                <a:srgbClr val="666666"/>
              </a:solidFill>
              <a:effectLst/>
              <a:uLnTx/>
              <a:uFillTx/>
              <a:latin typeface="Arial"/>
              <a:ea typeface="+mn-ea"/>
              <a:cs typeface="+mn-cs"/>
            </a:endParaRPr>
          </a:p>
        </p:txBody>
      </p:sp>
    </p:spTree>
    <p:extLst>
      <p:ext uri="{BB962C8B-B14F-4D97-AF65-F5344CB8AC3E}">
        <p14:creationId xmlns:p14="http://schemas.microsoft.com/office/powerpoint/2010/main" val="2578058467"/>
      </p:ext>
    </p:extLst>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2200" b="1" kern="1200" cap="all">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l" rtl="0" fontAlgn="base">
        <a:spcBef>
          <a:spcPct val="0"/>
        </a:spcBef>
        <a:spcAft>
          <a:spcPct val="0"/>
        </a:spcAft>
        <a:defRPr sz="2200" b="1">
          <a:solidFill>
            <a:schemeClr val="bg1"/>
          </a:solidFill>
          <a:latin typeface="Arial" charset="0"/>
        </a:defRPr>
      </a:lvl6pPr>
      <a:lvl7pPr marL="914400" algn="l" rtl="0" fontAlgn="base">
        <a:spcBef>
          <a:spcPct val="0"/>
        </a:spcBef>
        <a:spcAft>
          <a:spcPct val="0"/>
        </a:spcAft>
        <a:defRPr sz="2200" b="1">
          <a:solidFill>
            <a:schemeClr val="bg1"/>
          </a:solidFill>
          <a:latin typeface="Arial" charset="0"/>
        </a:defRPr>
      </a:lvl7pPr>
      <a:lvl8pPr marL="1371600" algn="l" rtl="0" fontAlgn="base">
        <a:spcBef>
          <a:spcPct val="0"/>
        </a:spcBef>
        <a:spcAft>
          <a:spcPct val="0"/>
        </a:spcAft>
        <a:defRPr sz="2200" b="1">
          <a:solidFill>
            <a:schemeClr val="bg1"/>
          </a:solidFill>
          <a:latin typeface="Arial" charset="0"/>
        </a:defRPr>
      </a:lvl8pPr>
      <a:lvl9pPr marL="1828800" algn="l" rtl="0" fontAlgn="base">
        <a:spcBef>
          <a:spcPct val="0"/>
        </a:spcBef>
        <a:spcAft>
          <a:spcPct val="0"/>
        </a:spcAft>
        <a:defRPr sz="2200" b="1">
          <a:solidFill>
            <a:schemeClr val="bg1"/>
          </a:solidFill>
          <a:latin typeface="Arial" charset="0"/>
        </a:defRPr>
      </a:lvl9pPr>
    </p:titleStyle>
    <p:bodyStyle>
      <a:lvl1pPr marL="923925" indent="-923925" algn="l" rtl="0" eaLnBrk="0" fontAlgn="base" hangingPunct="0">
        <a:spcBef>
          <a:spcPct val="0"/>
        </a:spcBef>
        <a:spcAft>
          <a:spcPts val="400"/>
        </a:spcAft>
        <a:buFont typeface="Arial" charset="0"/>
        <a:defRPr sz="2200" kern="1200">
          <a:solidFill>
            <a:schemeClr val="tx2"/>
          </a:solidFill>
          <a:latin typeface="+mn-lt"/>
          <a:ea typeface="+mn-ea"/>
          <a:cs typeface="+mn-cs"/>
        </a:defRPr>
      </a:lvl1pPr>
      <a:lvl2pPr marL="360363" indent="-360363" algn="l" rtl="0" eaLnBrk="0" fontAlgn="base" hangingPunct="0">
        <a:lnSpc>
          <a:spcPts val="2000"/>
        </a:lnSpc>
        <a:spcBef>
          <a:spcPct val="0"/>
        </a:spcBef>
        <a:spcAft>
          <a:spcPct val="0"/>
        </a:spcAft>
        <a:buSzPct val="90000"/>
        <a:buBlip>
          <a:blip r:embed="rId3"/>
        </a:buBlip>
        <a:defRPr sz="1600" kern="1200">
          <a:solidFill>
            <a:srgbClr val="666666"/>
          </a:solidFill>
          <a:latin typeface="+mn-lt"/>
          <a:ea typeface="+mn-ea"/>
          <a:cs typeface="+mn-cs"/>
        </a:defRPr>
      </a:lvl2pPr>
      <a:lvl3pPr marL="361950" indent="552450" algn="l" rtl="0" eaLnBrk="0" fontAlgn="base" hangingPunct="0">
        <a:lnSpc>
          <a:spcPts val="2000"/>
        </a:lnSpc>
        <a:spcBef>
          <a:spcPct val="0"/>
        </a:spcBef>
        <a:spcAft>
          <a:spcPct val="0"/>
        </a:spcAft>
        <a:buSzPct val="36000"/>
        <a:buFont typeface="Arial" charset="0"/>
        <a:defRPr sz="1600" kern="1200">
          <a:solidFill>
            <a:srgbClr val="666666"/>
          </a:solidFill>
          <a:latin typeface="+mn-lt"/>
          <a:ea typeface="+mn-ea"/>
          <a:cs typeface="+mn-cs"/>
        </a:defRPr>
      </a:lvl3pPr>
      <a:lvl4pPr marL="1009650" indent="-238125" algn="l" rtl="0" eaLnBrk="0" fontAlgn="base" hangingPunct="0">
        <a:lnSpc>
          <a:spcPts val="2000"/>
        </a:lnSpc>
        <a:spcBef>
          <a:spcPct val="0"/>
        </a:spcBef>
        <a:spcAft>
          <a:spcPct val="0"/>
        </a:spcAft>
        <a:buClr>
          <a:srgbClr val="666666"/>
        </a:buClr>
        <a:buSzPct val="36000"/>
        <a:buBlip>
          <a:blip r:embed="rId4"/>
        </a:buBlip>
        <a:defRPr sz="1600" kern="1200">
          <a:solidFill>
            <a:srgbClr val="666666"/>
          </a:solidFill>
          <a:latin typeface="+mn-lt"/>
          <a:ea typeface="+mn-ea"/>
          <a:cs typeface="+mn-cs"/>
        </a:defRPr>
      </a:lvl4pPr>
      <a:lvl5pPr marL="1133475" indent="-114300" algn="l" rtl="0" eaLnBrk="0" fontAlgn="base" hangingPunct="0">
        <a:lnSpc>
          <a:spcPts val="2000"/>
        </a:lnSpc>
        <a:spcBef>
          <a:spcPct val="0"/>
        </a:spcBef>
        <a:spcAft>
          <a:spcPct val="0"/>
        </a:spcAft>
        <a:buClr>
          <a:srgbClr val="666666"/>
        </a:buClr>
        <a:buFont typeface="Arial"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descr="PPT_KIT_template_fz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175"/>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8"/>
          <p:cNvSpPr>
            <a:spLocks noGrp="1" noChangeArrowheads="1"/>
          </p:cNvSpPr>
          <p:nvPr>
            <p:ph type="title"/>
          </p:nvPr>
        </p:nvSpPr>
        <p:spPr bwMode="auto">
          <a:xfrm>
            <a:off x="208085" y="96838"/>
            <a:ext cx="756431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52" tIns="39676" rIns="79352" bIns="39676" numCol="1" anchor="ctr" anchorCtr="0" compatLnSpc="1">
            <a:prstTxWarp prst="textNoShape">
              <a:avLst/>
            </a:prstTxWarp>
          </a:bodyPr>
          <a:lstStyle/>
          <a:p>
            <a:pPr lvl="0"/>
            <a:r>
              <a:rPr lang="de-DE" altLang="en-US"/>
              <a:t>Titelmasterformat durch Klicken bearbeiten</a:t>
            </a:r>
          </a:p>
        </p:txBody>
      </p:sp>
      <p:sp>
        <p:nvSpPr>
          <p:cNvPr id="1028" name="Rectangle 29"/>
          <p:cNvSpPr>
            <a:spLocks noGrp="1" noChangeArrowheads="1"/>
          </p:cNvSpPr>
          <p:nvPr>
            <p:ph type="body" idx="1"/>
          </p:nvPr>
        </p:nvSpPr>
        <p:spPr bwMode="auto">
          <a:xfrm>
            <a:off x="208085" y="898526"/>
            <a:ext cx="8727831" cy="530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52" tIns="39676" rIns="79352" bIns="39676" numCol="1" anchor="t" anchorCtr="0" compatLnSpc="1">
            <a:prstTxWarp prst="textNoShape">
              <a:avLst/>
            </a:prstTxWarp>
          </a:bodyPr>
          <a:lstStyle/>
          <a:p>
            <a:pPr lvl="0"/>
            <a:r>
              <a:rPr lang="de-DE" altLang="en-US"/>
              <a:t>Textmasterformate durch Klicken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1058" name="Rectangle 34"/>
          <p:cNvSpPr>
            <a:spLocks noGrp="1" noChangeArrowheads="1"/>
          </p:cNvSpPr>
          <p:nvPr>
            <p:ph type="ftr" sz="quarter" idx="3"/>
          </p:nvPr>
        </p:nvSpPr>
        <p:spPr bwMode="auto">
          <a:xfrm>
            <a:off x="208085" y="6515100"/>
            <a:ext cx="4133850"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732711">
              <a:defRPr sz="923" b="1">
                <a:solidFill>
                  <a:schemeClr val="bg2"/>
                </a:solidFill>
                <a:latin typeface="Arial" charset="0"/>
              </a:defRPr>
            </a:lvl1pPr>
          </a:lstStyle>
          <a:p>
            <a:pPr>
              <a:defRPr/>
            </a:pPr>
            <a:r>
              <a:rPr lang="nn-NO"/>
              <a:t>XS6</a:t>
            </a:r>
            <a:endParaRPr lang="de-DE" sz="831" b="0"/>
          </a:p>
        </p:txBody>
      </p:sp>
      <p:sp>
        <p:nvSpPr>
          <p:cNvPr id="1060" name="Text Box 36"/>
          <p:cNvSpPr txBox="1">
            <a:spLocks noChangeArrowheads="1"/>
          </p:cNvSpPr>
          <p:nvPr/>
        </p:nvSpPr>
        <p:spPr bwMode="auto">
          <a:xfrm>
            <a:off x="4211516" y="6362701"/>
            <a:ext cx="1722076" cy="42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248" tIns="36624" rIns="73248" bIns="36624">
            <a:spAutoFit/>
          </a:bodyPr>
          <a:lstStyle>
            <a:lvl1pPr defTabSz="793750">
              <a:defRPr sz="2400">
                <a:solidFill>
                  <a:schemeClr val="tx1"/>
                </a:solidFill>
                <a:latin typeface="Times New Roman" pitchFamily="18" charset="0"/>
              </a:defRPr>
            </a:lvl1pPr>
            <a:lvl2pPr marL="396875" defTabSz="793750">
              <a:defRPr sz="2400">
                <a:solidFill>
                  <a:schemeClr val="tx1"/>
                </a:solidFill>
                <a:latin typeface="Times New Roman" pitchFamily="18" charset="0"/>
              </a:defRPr>
            </a:lvl2pPr>
            <a:lvl3pPr marL="793750" defTabSz="793750">
              <a:defRPr sz="2400">
                <a:solidFill>
                  <a:schemeClr val="tx1"/>
                </a:solidFill>
                <a:latin typeface="Times New Roman" pitchFamily="18" charset="0"/>
              </a:defRPr>
            </a:lvl3pPr>
            <a:lvl4pPr marL="1190625" defTabSz="793750">
              <a:defRPr sz="2400">
                <a:solidFill>
                  <a:schemeClr val="tx1"/>
                </a:solidFill>
                <a:latin typeface="Times New Roman" pitchFamily="18" charset="0"/>
              </a:defRPr>
            </a:lvl4pPr>
            <a:lvl5pPr marL="1587500" defTabSz="793750">
              <a:defRPr sz="2400">
                <a:solidFill>
                  <a:schemeClr val="tx1"/>
                </a:solidFill>
                <a:latin typeface="Times New Roman" pitchFamily="18" charset="0"/>
              </a:defRPr>
            </a:lvl5pPr>
            <a:lvl6pPr marL="2044700" defTabSz="793750" eaLnBrk="0" fontAlgn="base" hangingPunct="0">
              <a:spcBef>
                <a:spcPct val="0"/>
              </a:spcBef>
              <a:spcAft>
                <a:spcPct val="0"/>
              </a:spcAft>
              <a:defRPr sz="2400">
                <a:solidFill>
                  <a:schemeClr val="tx1"/>
                </a:solidFill>
                <a:latin typeface="Times New Roman" pitchFamily="18" charset="0"/>
              </a:defRPr>
            </a:lvl6pPr>
            <a:lvl7pPr marL="2501900" defTabSz="793750" eaLnBrk="0" fontAlgn="base" hangingPunct="0">
              <a:spcBef>
                <a:spcPct val="0"/>
              </a:spcBef>
              <a:spcAft>
                <a:spcPct val="0"/>
              </a:spcAft>
              <a:defRPr sz="2400">
                <a:solidFill>
                  <a:schemeClr val="tx1"/>
                </a:solidFill>
                <a:latin typeface="Times New Roman" pitchFamily="18" charset="0"/>
              </a:defRPr>
            </a:lvl7pPr>
            <a:lvl8pPr marL="2959100" defTabSz="793750" eaLnBrk="0" fontAlgn="base" hangingPunct="0">
              <a:spcBef>
                <a:spcPct val="0"/>
              </a:spcBef>
              <a:spcAft>
                <a:spcPct val="0"/>
              </a:spcAft>
              <a:defRPr sz="2400">
                <a:solidFill>
                  <a:schemeClr val="tx1"/>
                </a:solidFill>
                <a:latin typeface="Times New Roman" pitchFamily="18" charset="0"/>
              </a:defRPr>
            </a:lvl8pPr>
            <a:lvl9pPr marL="3416300" defTabSz="793750" eaLnBrk="0" fontAlgn="base" hangingPunct="0">
              <a:spcBef>
                <a:spcPct val="0"/>
              </a:spcBef>
              <a:spcAft>
                <a:spcPct val="0"/>
              </a:spcAft>
              <a:defRPr sz="2400">
                <a:solidFill>
                  <a:schemeClr val="tx1"/>
                </a:solidFill>
                <a:latin typeface="Times New Roman" pitchFamily="18" charset="0"/>
              </a:defRPr>
            </a:lvl9pPr>
          </a:lstStyle>
          <a:p>
            <a:pPr>
              <a:spcAft>
                <a:spcPct val="5000"/>
              </a:spcAft>
              <a:defRPr/>
            </a:pPr>
            <a:r>
              <a:rPr lang="de-DE" sz="738">
                <a:solidFill>
                  <a:srgbClr val="292929"/>
                </a:solidFill>
                <a:latin typeface="Arial" charset="0"/>
              </a:rPr>
              <a:t>KIT – die Kooperation von</a:t>
            </a:r>
          </a:p>
          <a:p>
            <a:pPr>
              <a:spcAft>
                <a:spcPct val="5000"/>
              </a:spcAft>
              <a:defRPr/>
            </a:pPr>
            <a:r>
              <a:rPr lang="de-DE" sz="738">
                <a:solidFill>
                  <a:srgbClr val="292929"/>
                </a:solidFill>
                <a:latin typeface="Arial" charset="0"/>
              </a:rPr>
              <a:t>Forschungszentrum Karlsruhe GmbH</a:t>
            </a:r>
          </a:p>
          <a:p>
            <a:pPr>
              <a:spcAft>
                <a:spcPct val="5000"/>
              </a:spcAft>
              <a:defRPr/>
            </a:pPr>
            <a:r>
              <a:rPr lang="de-DE" sz="738">
                <a:solidFill>
                  <a:srgbClr val="292929"/>
                </a:solidFill>
                <a:latin typeface="Arial" charset="0"/>
              </a:rPr>
              <a:t>und Universität Karlsruhe (TH)</a:t>
            </a:r>
          </a:p>
        </p:txBody>
      </p:sp>
      <p:pic>
        <p:nvPicPr>
          <p:cNvPr id="1031" name="Picture 37" descr="HGF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2812" y="6391275"/>
            <a:ext cx="88509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45946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hf sldNum="0" hdr="0" dt="0"/>
  <p:txStyles>
    <p:titleStyle>
      <a:lvl1pPr algn="l" defTabSz="1121048" rtl="0" eaLnBrk="0" fontAlgn="base" hangingPunct="0">
        <a:spcBef>
          <a:spcPct val="0"/>
        </a:spcBef>
        <a:spcAft>
          <a:spcPct val="0"/>
        </a:spcAft>
        <a:defRPr sz="2862">
          <a:solidFill>
            <a:schemeClr val="tx2"/>
          </a:solidFill>
          <a:latin typeface="+mj-lt"/>
          <a:ea typeface="+mj-ea"/>
          <a:cs typeface="+mj-cs"/>
        </a:defRPr>
      </a:lvl1pPr>
      <a:lvl2pPr algn="l" defTabSz="1121048" rtl="0" eaLnBrk="0" fontAlgn="base" hangingPunct="0">
        <a:spcBef>
          <a:spcPct val="0"/>
        </a:spcBef>
        <a:spcAft>
          <a:spcPct val="0"/>
        </a:spcAft>
        <a:defRPr sz="2862">
          <a:solidFill>
            <a:schemeClr val="tx2"/>
          </a:solidFill>
          <a:latin typeface="Arial" charset="0"/>
        </a:defRPr>
      </a:lvl2pPr>
      <a:lvl3pPr algn="l" defTabSz="1121048" rtl="0" eaLnBrk="0" fontAlgn="base" hangingPunct="0">
        <a:spcBef>
          <a:spcPct val="0"/>
        </a:spcBef>
        <a:spcAft>
          <a:spcPct val="0"/>
        </a:spcAft>
        <a:defRPr sz="2862">
          <a:solidFill>
            <a:schemeClr val="tx2"/>
          </a:solidFill>
          <a:latin typeface="Arial" charset="0"/>
        </a:defRPr>
      </a:lvl3pPr>
      <a:lvl4pPr algn="l" defTabSz="1121048" rtl="0" eaLnBrk="0" fontAlgn="base" hangingPunct="0">
        <a:spcBef>
          <a:spcPct val="0"/>
        </a:spcBef>
        <a:spcAft>
          <a:spcPct val="0"/>
        </a:spcAft>
        <a:defRPr sz="2862">
          <a:solidFill>
            <a:schemeClr val="tx2"/>
          </a:solidFill>
          <a:latin typeface="Arial" charset="0"/>
        </a:defRPr>
      </a:lvl4pPr>
      <a:lvl5pPr algn="l" defTabSz="1121048" rtl="0" eaLnBrk="0" fontAlgn="base" hangingPunct="0">
        <a:spcBef>
          <a:spcPct val="0"/>
        </a:spcBef>
        <a:spcAft>
          <a:spcPct val="0"/>
        </a:spcAft>
        <a:defRPr sz="2862">
          <a:solidFill>
            <a:schemeClr val="tx2"/>
          </a:solidFill>
          <a:latin typeface="Arial" charset="0"/>
        </a:defRPr>
      </a:lvl5pPr>
      <a:lvl6pPr marL="422041" algn="l" defTabSz="1121048" rtl="0" eaLnBrk="0" fontAlgn="base" hangingPunct="0">
        <a:spcBef>
          <a:spcPct val="0"/>
        </a:spcBef>
        <a:spcAft>
          <a:spcPct val="0"/>
        </a:spcAft>
        <a:defRPr sz="2862">
          <a:solidFill>
            <a:schemeClr val="tx2"/>
          </a:solidFill>
          <a:latin typeface="Arial" charset="0"/>
        </a:defRPr>
      </a:lvl6pPr>
      <a:lvl7pPr marL="844083" algn="l" defTabSz="1121048" rtl="0" eaLnBrk="0" fontAlgn="base" hangingPunct="0">
        <a:spcBef>
          <a:spcPct val="0"/>
        </a:spcBef>
        <a:spcAft>
          <a:spcPct val="0"/>
        </a:spcAft>
        <a:defRPr sz="2862">
          <a:solidFill>
            <a:schemeClr val="tx2"/>
          </a:solidFill>
          <a:latin typeface="Arial" charset="0"/>
        </a:defRPr>
      </a:lvl7pPr>
      <a:lvl8pPr marL="1266124" algn="l" defTabSz="1121048" rtl="0" eaLnBrk="0" fontAlgn="base" hangingPunct="0">
        <a:spcBef>
          <a:spcPct val="0"/>
        </a:spcBef>
        <a:spcAft>
          <a:spcPct val="0"/>
        </a:spcAft>
        <a:defRPr sz="2862">
          <a:solidFill>
            <a:schemeClr val="tx2"/>
          </a:solidFill>
          <a:latin typeface="Arial" charset="0"/>
        </a:defRPr>
      </a:lvl8pPr>
      <a:lvl9pPr marL="1688165" algn="l" defTabSz="1121048" rtl="0" eaLnBrk="0" fontAlgn="base" hangingPunct="0">
        <a:spcBef>
          <a:spcPct val="0"/>
        </a:spcBef>
        <a:spcAft>
          <a:spcPct val="0"/>
        </a:spcAft>
        <a:defRPr sz="2862">
          <a:solidFill>
            <a:schemeClr val="tx2"/>
          </a:solidFill>
          <a:latin typeface="Arial" charset="0"/>
        </a:defRPr>
      </a:lvl9pPr>
    </p:titleStyle>
    <p:bodyStyle>
      <a:lvl1pPr marL="339978" indent="-339978" algn="l" defTabSz="1121048" rtl="0" eaLnBrk="0" fontAlgn="base" hangingPunct="0">
        <a:spcBef>
          <a:spcPct val="20000"/>
        </a:spcBef>
        <a:spcAft>
          <a:spcPct val="0"/>
        </a:spcAft>
        <a:buChar char="•"/>
        <a:defRPr sz="2585">
          <a:solidFill>
            <a:schemeClr val="tx1"/>
          </a:solidFill>
          <a:latin typeface="+mn-lt"/>
          <a:ea typeface="+mn-ea"/>
          <a:cs typeface="+mn-cs"/>
        </a:defRPr>
      </a:lvl1pPr>
      <a:lvl2pPr marL="735641" indent="-282827" algn="l" defTabSz="1121048" rtl="0" eaLnBrk="0" fontAlgn="base" hangingPunct="0">
        <a:spcBef>
          <a:spcPct val="20000"/>
        </a:spcBef>
        <a:spcAft>
          <a:spcPct val="0"/>
        </a:spcAft>
        <a:buChar char="–"/>
        <a:defRPr sz="2123">
          <a:solidFill>
            <a:schemeClr val="tx1"/>
          </a:solidFill>
          <a:latin typeface="+mn-lt"/>
        </a:defRPr>
      </a:lvl2pPr>
      <a:lvl3pPr marL="1132771" indent="-225675" algn="l" defTabSz="1121048" rtl="0" eaLnBrk="0" fontAlgn="base" hangingPunct="0">
        <a:spcBef>
          <a:spcPct val="20000"/>
        </a:spcBef>
        <a:spcAft>
          <a:spcPct val="0"/>
        </a:spcAft>
        <a:buChar char="•"/>
        <a:defRPr>
          <a:solidFill>
            <a:schemeClr val="tx1"/>
          </a:solidFill>
          <a:latin typeface="+mn-lt"/>
        </a:defRPr>
      </a:lvl3pPr>
      <a:lvl4pPr marL="1585586" indent="-225675" algn="l" defTabSz="1121048" rtl="0" eaLnBrk="0" fontAlgn="base" hangingPunct="0">
        <a:spcBef>
          <a:spcPct val="20000"/>
        </a:spcBef>
        <a:spcAft>
          <a:spcPct val="0"/>
        </a:spcAft>
        <a:buChar char="–"/>
        <a:defRPr sz="1477">
          <a:solidFill>
            <a:schemeClr val="tx1"/>
          </a:solidFill>
          <a:latin typeface="+mn-lt"/>
        </a:defRPr>
      </a:lvl4pPr>
      <a:lvl5pPr marL="2039866" indent="-227141" algn="l" defTabSz="1121048" rtl="0" eaLnBrk="0" fontAlgn="base" hangingPunct="0">
        <a:spcBef>
          <a:spcPct val="20000"/>
        </a:spcBef>
        <a:spcAft>
          <a:spcPct val="0"/>
        </a:spcAft>
        <a:buChar char="•"/>
        <a:defRPr sz="1200">
          <a:solidFill>
            <a:schemeClr val="tx1"/>
          </a:solidFill>
          <a:latin typeface="+mn-lt"/>
        </a:defRPr>
      </a:lvl5pPr>
      <a:lvl6pPr marL="2461908" indent="-227141" algn="l" defTabSz="1121048" rtl="0" eaLnBrk="0" fontAlgn="base" hangingPunct="0">
        <a:spcBef>
          <a:spcPct val="20000"/>
        </a:spcBef>
        <a:spcAft>
          <a:spcPct val="0"/>
        </a:spcAft>
        <a:buChar char="•"/>
        <a:defRPr sz="1200">
          <a:solidFill>
            <a:schemeClr val="tx1"/>
          </a:solidFill>
          <a:latin typeface="+mn-lt"/>
        </a:defRPr>
      </a:lvl6pPr>
      <a:lvl7pPr marL="2883949" indent="-227141" algn="l" defTabSz="1121048" rtl="0" eaLnBrk="0" fontAlgn="base" hangingPunct="0">
        <a:spcBef>
          <a:spcPct val="20000"/>
        </a:spcBef>
        <a:spcAft>
          <a:spcPct val="0"/>
        </a:spcAft>
        <a:buChar char="•"/>
        <a:defRPr sz="1200">
          <a:solidFill>
            <a:schemeClr val="tx1"/>
          </a:solidFill>
          <a:latin typeface="+mn-lt"/>
        </a:defRPr>
      </a:lvl7pPr>
      <a:lvl8pPr marL="3305990" indent="-227141" algn="l" defTabSz="1121048" rtl="0" eaLnBrk="0" fontAlgn="base" hangingPunct="0">
        <a:spcBef>
          <a:spcPct val="20000"/>
        </a:spcBef>
        <a:spcAft>
          <a:spcPct val="0"/>
        </a:spcAft>
        <a:buChar char="•"/>
        <a:defRPr sz="1200">
          <a:solidFill>
            <a:schemeClr val="tx1"/>
          </a:solidFill>
          <a:latin typeface="+mn-lt"/>
        </a:defRPr>
      </a:lvl8pPr>
      <a:lvl9pPr marL="3728032" indent="-227141" algn="l" defTabSz="1121048" rtl="0" eaLnBrk="0" fontAlgn="base" hangingPunct="0">
        <a:spcBef>
          <a:spcPct val="20000"/>
        </a:spcBef>
        <a:spcAft>
          <a:spcPct val="0"/>
        </a:spcAft>
        <a:buChar char="•"/>
        <a:defRPr sz="1200">
          <a:solidFill>
            <a:schemeClr val="tx1"/>
          </a:solidFill>
          <a:latin typeface="+mn-lt"/>
        </a:defRPr>
      </a:lvl9pPr>
    </p:bodyStyle>
    <p:otherStyle>
      <a:defPPr>
        <a:defRPr lang="de-D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1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 Id="rId6" Type="http://schemas.openxmlformats.org/officeDocument/2006/relationships/image" Target="../media/image370.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6.wmf"/><Relationship Id="rId5" Type="http://schemas.openxmlformats.org/officeDocument/2006/relationships/oleObject" Target="../embeddings/oleObject3.bin"/><Relationship Id="rId4" Type="http://schemas.openxmlformats.org/officeDocument/2006/relationships/image" Target="../media/image2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7.wmf"/></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835696" y="620688"/>
            <a:ext cx="6768752" cy="1268489"/>
          </a:xfrm>
          <a:prstGeom prst="rect">
            <a:avLst/>
          </a:prstGeom>
        </p:spPr>
        <p:txBody>
          <a:bodyPr wrap="square">
            <a:spAutoFit/>
          </a:bodyPr>
          <a:lstStyle/>
          <a:p>
            <a:pPr algn="ctr">
              <a:lnSpc>
                <a:spcPct val="107000"/>
              </a:lnSpc>
              <a:spcAft>
                <a:spcPts val="800"/>
              </a:spcAft>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Open issues on scattering kernels of compound nuclear reactions</a:t>
            </a:r>
            <a:endParaRPr lang="de-DE"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DE"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feld 2"/>
          <p:cNvSpPr txBox="1"/>
          <p:nvPr/>
        </p:nvSpPr>
        <p:spPr>
          <a:xfrm>
            <a:off x="107504" y="5301208"/>
            <a:ext cx="8784976" cy="646331"/>
          </a:xfrm>
          <a:prstGeom prst="rect">
            <a:avLst/>
          </a:prstGeom>
          <a:noFill/>
        </p:spPr>
        <p:txBody>
          <a:bodyPr wrap="square" rtlCol="0">
            <a:spAutoFit/>
          </a:bodyPr>
          <a:lstStyle/>
          <a:p>
            <a:r>
              <a:rPr lang="en-GB" dirty="0"/>
              <a:t>   </a:t>
            </a:r>
            <a:r>
              <a:rPr lang="en-GB" sz="1600" dirty="0"/>
              <a:t>E. Wigner (to EPR Paradox, quantum Entanglement):</a:t>
            </a:r>
          </a:p>
          <a:p>
            <a:r>
              <a:rPr lang="en-GB" dirty="0"/>
              <a:t>   </a:t>
            </a:r>
            <a:r>
              <a:rPr lang="en-GB" sz="1600" dirty="0">
                <a:solidFill>
                  <a:srgbClr val="FF0000"/>
                </a:solidFill>
              </a:rPr>
              <a:t>“Any Theory of “hidden Variables” </a:t>
            </a:r>
            <a:r>
              <a:rPr lang="en-AE" sz="1600" dirty="0">
                <a:solidFill>
                  <a:srgbClr val="FF0000"/>
                </a:solidFill>
              </a:rPr>
              <a:t>…and </a:t>
            </a:r>
            <a:r>
              <a:rPr lang="en-GB" sz="1600" dirty="0">
                <a:solidFill>
                  <a:srgbClr val="FF0000"/>
                </a:solidFill>
              </a:rPr>
              <a:t>locality is in conflict with quantum mechanics.”  </a:t>
            </a:r>
          </a:p>
        </p:txBody>
      </p:sp>
      <p:sp>
        <p:nvSpPr>
          <p:cNvPr id="4" name="Rectangle 2">
            <a:extLst>
              <a:ext uri="{FF2B5EF4-FFF2-40B4-BE49-F238E27FC236}">
                <a16:creationId xmlns:a16="http://schemas.microsoft.com/office/drawing/2014/main" id="{8A9E42D6-6642-4A82-894C-1210822264A2}"/>
              </a:ext>
            </a:extLst>
          </p:cNvPr>
          <p:cNvSpPr>
            <a:spLocks noChangeArrowheads="1"/>
          </p:cNvSpPr>
          <p:nvPr/>
        </p:nvSpPr>
        <p:spPr bwMode="auto">
          <a:xfrm>
            <a:off x="251520" y="20195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kt 4">
            <a:extLst>
              <a:ext uri="{FF2B5EF4-FFF2-40B4-BE49-F238E27FC236}">
                <a16:creationId xmlns:a16="http://schemas.microsoft.com/office/drawing/2014/main" id="{65012677-DDF6-4151-ABC4-820CE50B8AB9}"/>
              </a:ext>
            </a:extLst>
          </p:cNvPr>
          <p:cNvGraphicFramePr>
            <a:graphicFrameLocks noChangeAspect="1"/>
          </p:cNvGraphicFramePr>
          <p:nvPr>
            <p:extLst>
              <p:ext uri="{D42A27DB-BD31-4B8C-83A1-F6EECF244321}">
                <p14:modId xmlns:p14="http://schemas.microsoft.com/office/powerpoint/2010/main" val="120810807"/>
              </p:ext>
            </p:extLst>
          </p:nvPr>
        </p:nvGraphicFramePr>
        <p:xfrm>
          <a:off x="2555776" y="1774876"/>
          <a:ext cx="3685770" cy="361055"/>
        </p:xfrm>
        <a:graphic>
          <a:graphicData uri="http://schemas.openxmlformats.org/presentationml/2006/ole">
            <mc:AlternateContent xmlns:mc="http://schemas.openxmlformats.org/markup-compatibility/2006">
              <mc:Choice xmlns:v="urn:schemas-microsoft-com:vml" Requires="v">
                <p:oleObj spid="_x0000_s34862" name="Equation" r:id="rId3" imgW="2324100" imgH="228600" progId="Equation.DSMT4">
                  <p:embed/>
                </p:oleObj>
              </mc:Choice>
              <mc:Fallback>
                <p:oleObj name="Equation" r:id="rId3" imgW="2324100" imgH="2286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774876"/>
                        <a:ext cx="3685770" cy="361055"/>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0DD3EF1A-6225-43B2-9CDA-6EA0DFFAC5FB}"/>
              </a:ext>
            </a:extLst>
          </p:cNvPr>
          <p:cNvSpPr>
            <a:spLocks noChangeArrowheads="1"/>
          </p:cNvSpPr>
          <p:nvPr/>
        </p:nvSpPr>
        <p:spPr bwMode="auto">
          <a:xfrm>
            <a:off x="2339752" y="2212876"/>
            <a:ext cx="5396029"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de-DE"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KIT- Karlsruhe Institute of Technology, INE-Institute for Nuclear Waste Disposal, </a:t>
            </a:r>
            <a:endParaRPr kumimoji="0" lang="de-DE" altLang="de-DE"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de-DE" altLang="de-DE"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Hermann-von-Helmholtz-Platz 1, 76344 Eggenstein-Leopoldshafen</a:t>
            </a:r>
            <a:endParaRPr kumimoji="0" lang="de-DE" altLang="de-DE"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de-DE"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Rensselaer Polytechnic Institute, 110 8th St. Troy, NY 12180, USA</a:t>
            </a:r>
            <a:endParaRPr kumimoji="0" lang="de-DE" altLang="de-DE"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KIT- Karlsruhe Institute </a:t>
            </a:r>
            <a:r>
              <a:rPr kumimoji="0" lang="de-DE" altLang="de-DE"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of</a:t>
            </a:r>
            <a:r>
              <a:rPr kumimoji="0" lang="de-DE" altLang="de-DE"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Technology, INR-Institute </a:t>
            </a:r>
            <a:r>
              <a:rPr kumimoji="0" lang="de-DE" altLang="de-DE"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for</a:t>
            </a:r>
            <a:r>
              <a:rPr kumimoji="0" lang="de-DE" altLang="de-DE"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Neutron Physics and </a:t>
            </a:r>
            <a:r>
              <a:rPr kumimoji="0" lang="de-DE" altLang="de-DE"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Reactor</a:t>
            </a:r>
            <a:r>
              <a:rPr kumimoji="0" lang="de-DE" altLang="de-DE"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JM" altLang="de-DE"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Technique,</a:t>
            </a:r>
            <a:r>
              <a:rPr kumimoji="0" lang="de-DE" altLang="de-DE"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Hermann-von-Helmholtz-Platz 1, 76344 Eggenstein-Leopoldshafen</a:t>
            </a:r>
            <a:endParaRPr kumimoji="0" lang="de-DE" altLang="de-DE"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ußzeilenplatzhalter 3"/>
          <p:cNvSpPr>
            <a:spLocks noGrp="1"/>
          </p:cNvSpPr>
          <p:nvPr>
            <p:ph type="ftr" sz="quarter" idx="10"/>
          </p:nvPr>
        </p:nvSpPr>
        <p:spPr>
          <a:noFill/>
        </p:spPr>
        <p:txBody>
          <a:bodyPr/>
          <a:lstStyle>
            <a:lvl1pPr defTabSz="732711">
              <a:defRPr sz="1939">
                <a:solidFill>
                  <a:schemeClr val="tx1"/>
                </a:solidFill>
                <a:latin typeface="Arial" panose="020B0604020202020204" pitchFamily="34" charset="0"/>
              </a:defRPr>
            </a:lvl1pPr>
            <a:lvl2pPr marL="685817" indent="-263776" defTabSz="732711">
              <a:defRPr sz="1939">
                <a:solidFill>
                  <a:schemeClr val="tx1"/>
                </a:solidFill>
                <a:latin typeface="Arial" panose="020B0604020202020204" pitchFamily="34" charset="0"/>
              </a:defRPr>
            </a:lvl2pPr>
            <a:lvl3pPr marL="1055103" indent="-211021" defTabSz="732711">
              <a:defRPr sz="1939">
                <a:solidFill>
                  <a:schemeClr val="tx1"/>
                </a:solidFill>
                <a:latin typeface="Arial" panose="020B0604020202020204" pitchFamily="34" charset="0"/>
              </a:defRPr>
            </a:lvl3pPr>
            <a:lvl4pPr marL="1477145" indent="-211021" defTabSz="732711">
              <a:defRPr sz="1939">
                <a:solidFill>
                  <a:schemeClr val="tx1"/>
                </a:solidFill>
                <a:latin typeface="Arial" panose="020B0604020202020204" pitchFamily="34" charset="0"/>
              </a:defRPr>
            </a:lvl4pPr>
            <a:lvl5pPr marL="1899186" indent="-211021" defTabSz="732711">
              <a:defRPr sz="1939">
                <a:solidFill>
                  <a:schemeClr val="tx1"/>
                </a:solidFill>
                <a:latin typeface="Arial" panose="020B0604020202020204" pitchFamily="34" charset="0"/>
              </a:defRPr>
            </a:lvl5pPr>
            <a:lvl6pPr marL="2321227" indent="-211021" defTabSz="732711" eaLnBrk="0" fontAlgn="base" hangingPunct="0">
              <a:spcBef>
                <a:spcPct val="0"/>
              </a:spcBef>
              <a:spcAft>
                <a:spcPct val="0"/>
              </a:spcAft>
              <a:defRPr sz="1939">
                <a:solidFill>
                  <a:schemeClr val="tx1"/>
                </a:solidFill>
                <a:latin typeface="Arial" panose="020B0604020202020204" pitchFamily="34" charset="0"/>
              </a:defRPr>
            </a:lvl6pPr>
            <a:lvl7pPr marL="2743269" indent="-211021" defTabSz="732711" eaLnBrk="0" fontAlgn="base" hangingPunct="0">
              <a:spcBef>
                <a:spcPct val="0"/>
              </a:spcBef>
              <a:spcAft>
                <a:spcPct val="0"/>
              </a:spcAft>
              <a:defRPr sz="1939">
                <a:solidFill>
                  <a:schemeClr val="tx1"/>
                </a:solidFill>
                <a:latin typeface="Arial" panose="020B0604020202020204" pitchFamily="34" charset="0"/>
              </a:defRPr>
            </a:lvl7pPr>
            <a:lvl8pPr marL="3165310" indent="-211021" defTabSz="732711" eaLnBrk="0" fontAlgn="base" hangingPunct="0">
              <a:spcBef>
                <a:spcPct val="0"/>
              </a:spcBef>
              <a:spcAft>
                <a:spcPct val="0"/>
              </a:spcAft>
              <a:defRPr sz="1939">
                <a:solidFill>
                  <a:schemeClr val="tx1"/>
                </a:solidFill>
                <a:latin typeface="Arial" panose="020B0604020202020204" pitchFamily="34" charset="0"/>
              </a:defRPr>
            </a:lvl8pPr>
            <a:lvl9pPr marL="3587351" indent="-211021" defTabSz="732711" eaLnBrk="0" fontAlgn="base" hangingPunct="0">
              <a:spcBef>
                <a:spcPct val="0"/>
              </a:spcBef>
              <a:spcAft>
                <a:spcPct val="0"/>
              </a:spcAft>
              <a:defRPr sz="1939">
                <a:solidFill>
                  <a:schemeClr val="tx1"/>
                </a:solidFill>
                <a:latin typeface="Arial" panose="020B0604020202020204" pitchFamily="34" charset="0"/>
              </a:defRPr>
            </a:lvl9pPr>
          </a:lstStyle>
          <a:p>
            <a:endParaRPr lang="de-DE" altLang="en-US" sz="831" dirty="0">
              <a:solidFill>
                <a:schemeClr val="bg2"/>
              </a:solidFill>
            </a:endParaRPr>
          </a:p>
        </p:txBody>
      </p:sp>
      <p:sp>
        <p:nvSpPr>
          <p:cNvPr id="45059" name="Rectangle 2"/>
          <p:cNvSpPr>
            <a:spLocks noGrp="1" noChangeArrowheads="1"/>
          </p:cNvSpPr>
          <p:nvPr>
            <p:ph type="title"/>
          </p:nvPr>
        </p:nvSpPr>
        <p:spPr/>
        <p:txBody>
          <a:bodyPr/>
          <a:lstStyle/>
          <a:p>
            <a:endParaRPr lang="en-GB" altLang="en-US"/>
          </a:p>
        </p:txBody>
      </p:sp>
      <p:pic>
        <p:nvPicPr>
          <p:cNvPr id="45060"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0854" y="188640"/>
            <a:ext cx="8962292" cy="5917619"/>
          </a:xfrm>
          <a:noFill/>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23557" name="Text Box 4"/>
          <p:cNvSpPr txBox="1">
            <a:spLocks noChangeArrowheads="1"/>
          </p:cNvSpPr>
          <p:nvPr/>
        </p:nvSpPr>
        <p:spPr bwMode="auto">
          <a:xfrm>
            <a:off x="1907704" y="336925"/>
            <a:ext cx="4921651" cy="41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3239" tIns="36619" rIns="73239" bIns="36619">
            <a:spAutoFit/>
          </a:bodyPr>
          <a:lstStyle>
            <a:lvl1pPr defTabSz="793750">
              <a:defRPr sz="2100">
                <a:solidFill>
                  <a:schemeClr val="tx1"/>
                </a:solidFill>
                <a:latin typeface="Arial" charset="0"/>
              </a:defRPr>
            </a:lvl1pPr>
            <a:lvl2pPr marL="742950" indent="-285750" defTabSz="793750">
              <a:defRPr sz="2100">
                <a:solidFill>
                  <a:schemeClr val="tx1"/>
                </a:solidFill>
                <a:latin typeface="Arial" charset="0"/>
              </a:defRPr>
            </a:lvl2pPr>
            <a:lvl3pPr marL="1143000" indent="-228600" defTabSz="793750">
              <a:defRPr sz="2100">
                <a:solidFill>
                  <a:schemeClr val="tx1"/>
                </a:solidFill>
                <a:latin typeface="Arial" charset="0"/>
              </a:defRPr>
            </a:lvl3pPr>
            <a:lvl4pPr marL="1600200" indent="-228600" defTabSz="793750">
              <a:defRPr sz="2100">
                <a:solidFill>
                  <a:schemeClr val="tx1"/>
                </a:solidFill>
                <a:latin typeface="Arial" charset="0"/>
              </a:defRPr>
            </a:lvl4pPr>
            <a:lvl5pPr marL="2057400" indent="-228600" defTabSz="793750">
              <a:defRPr sz="2100">
                <a:solidFill>
                  <a:schemeClr val="tx1"/>
                </a:solidFill>
                <a:latin typeface="Arial" charset="0"/>
              </a:defRPr>
            </a:lvl5pPr>
            <a:lvl6pPr marL="2514600" indent="-228600" defTabSz="793750" eaLnBrk="0" fontAlgn="base" hangingPunct="0">
              <a:spcBef>
                <a:spcPct val="0"/>
              </a:spcBef>
              <a:spcAft>
                <a:spcPct val="0"/>
              </a:spcAft>
              <a:defRPr sz="2100">
                <a:solidFill>
                  <a:schemeClr val="tx1"/>
                </a:solidFill>
                <a:latin typeface="Arial" charset="0"/>
              </a:defRPr>
            </a:lvl6pPr>
            <a:lvl7pPr marL="2971800" indent="-228600" defTabSz="793750" eaLnBrk="0" fontAlgn="base" hangingPunct="0">
              <a:spcBef>
                <a:spcPct val="0"/>
              </a:spcBef>
              <a:spcAft>
                <a:spcPct val="0"/>
              </a:spcAft>
              <a:defRPr sz="2100">
                <a:solidFill>
                  <a:schemeClr val="tx1"/>
                </a:solidFill>
                <a:latin typeface="Arial" charset="0"/>
              </a:defRPr>
            </a:lvl7pPr>
            <a:lvl8pPr marL="3429000" indent="-228600" defTabSz="793750" eaLnBrk="0" fontAlgn="base" hangingPunct="0">
              <a:spcBef>
                <a:spcPct val="0"/>
              </a:spcBef>
              <a:spcAft>
                <a:spcPct val="0"/>
              </a:spcAft>
              <a:defRPr sz="2100">
                <a:solidFill>
                  <a:schemeClr val="tx1"/>
                </a:solidFill>
                <a:latin typeface="Arial" charset="0"/>
              </a:defRPr>
            </a:lvl8pPr>
            <a:lvl9pPr marL="3886200" indent="-228600" defTabSz="793750" eaLnBrk="0" fontAlgn="base" hangingPunct="0">
              <a:spcBef>
                <a:spcPct val="0"/>
              </a:spcBef>
              <a:spcAft>
                <a:spcPct val="0"/>
              </a:spcAft>
              <a:defRPr sz="2100">
                <a:solidFill>
                  <a:schemeClr val="tx1"/>
                </a:solidFill>
                <a:latin typeface="Arial" charset="0"/>
              </a:defRPr>
            </a:lvl9pPr>
          </a:lstStyle>
          <a:p>
            <a:pPr defTabSz="1121048">
              <a:defRPr/>
            </a:pPr>
            <a:r>
              <a:rPr lang="en-GB" sz="2215" dirty="0">
                <a:solidFill>
                  <a:schemeClr val="accent1"/>
                </a:solidFill>
                <a:latin typeface="+mj-lt"/>
                <a:ea typeface="+mj-ea"/>
                <a:cs typeface="+mj-cs"/>
              </a:rPr>
              <a:t>Angular distribution experiment in RPI</a:t>
            </a:r>
          </a:p>
        </p:txBody>
      </p:sp>
      <p:sp>
        <p:nvSpPr>
          <p:cNvPr id="2" name="Rechteck 1"/>
          <p:cNvSpPr/>
          <p:nvPr/>
        </p:nvSpPr>
        <p:spPr bwMode="auto">
          <a:xfrm>
            <a:off x="4463988" y="5925368"/>
            <a:ext cx="216024" cy="156979"/>
          </a:xfrm>
          <a:prstGeom prst="rect">
            <a:avLst/>
          </a:prstGeom>
          <a:solidFill>
            <a:srgbClr val="CCEC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793750" rtl="0" eaLnBrk="0" fontAlgn="base" latinLnBrk="0" hangingPunct="0">
              <a:lnSpc>
                <a:spcPct val="100000"/>
              </a:lnSpc>
              <a:spcBef>
                <a:spcPct val="0"/>
              </a:spcBef>
              <a:spcAft>
                <a:spcPct val="0"/>
              </a:spcAft>
              <a:buClrTx/>
              <a:buSzTx/>
              <a:buFontTx/>
              <a:buNone/>
              <a:tabLst/>
            </a:pPr>
            <a:endParaRPr kumimoji="0" lang="en-GB" sz="21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8325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ußzeilenplatzhalter 3"/>
          <p:cNvSpPr>
            <a:spLocks noGrp="1"/>
          </p:cNvSpPr>
          <p:nvPr>
            <p:ph type="ftr" sz="quarter" idx="10"/>
          </p:nvPr>
        </p:nvSpPr>
        <p:spPr>
          <a:noFill/>
        </p:spPr>
        <p:txBody>
          <a:bodyPr/>
          <a:lstStyle>
            <a:lvl1pPr defTabSz="732711">
              <a:defRPr sz="1939">
                <a:solidFill>
                  <a:schemeClr val="tx1"/>
                </a:solidFill>
                <a:latin typeface="Arial" panose="020B0604020202020204" pitchFamily="34" charset="0"/>
              </a:defRPr>
            </a:lvl1pPr>
            <a:lvl2pPr marL="685817" indent="-263776" defTabSz="732711">
              <a:defRPr sz="1939">
                <a:solidFill>
                  <a:schemeClr val="tx1"/>
                </a:solidFill>
                <a:latin typeface="Arial" panose="020B0604020202020204" pitchFamily="34" charset="0"/>
              </a:defRPr>
            </a:lvl2pPr>
            <a:lvl3pPr marL="1055103" indent="-211021" defTabSz="732711">
              <a:defRPr sz="1939">
                <a:solidFill>
                  <a:schemeClr val="tx1"/>
                </a:solidFill>
                <a:latin typeface="Arial" panose="020B0604020202020204" pitchFamily="34" charset="0"/>
              </a:defRPr>
            </a:lvl3pPr>
            <a:lvl4pPr marL="1477145" indent="-211021" defTabSz="732711">
              <a:defRPr sz="1939">
                <a:solidFill>
                  <a:schemeClr val="tx1"/>
                </a:solidFill>
                <a:latin typeface="Arial" panose="020B0604020202020204" pitchFamily="34" charset="0"/>
              </a:defRPr>
            </a:lvl4pPr>
            <a:lvl5pPr marL="1899186" indent="-211021" defTabSz="732711">
              <a:defRPr sz="1939">
                <a:solidFill>
                  <a:schemeClr val="tx1"/>
                </a:solidFill>
                <a:latin typeface="Arial" panose="020B0604020202020204" pitchFamily="34" charset="0"/>
              </a:defRPr>
            </a:lvl5pPr>
            <a:lvl6pPr marL="2321227" indent="-211021" defTabSz="732711" eaLnBrk="0" fontAlgn="base" hangingPunct="0">
              <a:spcBef>
                <a:spcPct val="0"/>
              </a:spcBef>
              <a:spcAft>
                <a:spcPct val="0"/>
              </a:spcAft>
              <a:defRPr sz="1939">
                <a:solidFill>
                  <a:schemeClr val="tx1"/>
                </a:solidFill>
                <a:latin typeface="Arial" panose="020B0604020202020204" pitchFamily="34" charset="0"/>
              </a:defRPr>
            </a:lvl6pPr>
            <a:lvl7pPr marL="2743269" indent="-211021" defTabSz="732711" eaLnBrk="0" fontAlgn="base" hangingPunct="0">
              <a:spcBef>
                <a:spcPct val="0"/>
              </a:spcBef>
              <a:spcAft>
                <a:spcPct val="0"/>
              </a:spcAft>
              <a:defRPr sz="1939">
                <a:solidFill>
                  <a:schemeClr val="tx1"/>
                </a:solidFill>
                <a:latin typeface="Arial" panose="020B0604020202020204" pitchFamily="34" charset="0"/>
              </a:defRPr>
            </a:lvl7pPr>
            <a:lvl8pPr marL="3165310" indent="-211021" defTabSz="732711" eaLnBrk="0" fontAlgn="base" hangingPunct="0">
              <a:spcBef>
                <a:spcPct val="0"/>
              </a:spcBef>
              <a:spcAft>
                <a:spcPct val="0"/>
              </a:spcAft>
              <a:defRPr sz="1939">
                <a:solidFill>
                  <a:schemeClr val="tx1"/>
                </a:solidFill>
                <a:latin typeface="Arial" panose="020B0604020202020204" pitchFamily="34" charset="0"/>
              </a:defRPr>
            </a:lvl8pPr>
            <a:lvl9pPr marL="3587351" indent="-211021" defTabSz="732711" eaLnBrk="0" fontAlgn="base" hangingPunct="0">
              <a:spcBef>
                <a:spcPct val="0"/>
              </a:spcBef>
              <a:spcAft>
                <a:spcPct val="0"/>
              </a:spcAft>
              <a:defRPr sz="1939">
                <a:solidFill>
                  <a:schemeClr val="tx1"/>
                </a:solidFill>
                <a:latin typeface="Arial" panose="020B0604020202020204" pitchFamily="34" charset="0"/>
              </a:defRPr>
            </a:lvl9pPr>
          </a:lstStyle>
          <a:p>
            <a:endParaRPr lang="de-DE" altLang="en-US" sz="831" dirty="0">
              <a:solidFill>
                <a:schemeClr val="bg2"/>
              </a:solidFill>
            </a:endParaRPr>
          </a:p>
        </p:txBody>
      </p:sp>
      <p:sp>
        <p:nvSpPr>
          <p:cNvPr id="46083" name="Rectangle 2"/>
          <p:cNvSpPr>
            <a:spLocks noGrp="1" noChangeArrowheads="1"/>
          </p:cNvSpPr>
          <p:nvPr>
            <p:ph type="title"/>
          </p:nvPr>
        </p:nvSpPr>
        <p:spPr>
          <a:xfrm>
            <a:off x="208084" y="279889"/>
            <a:ext cx="7564315" cy="685800"/>
          </a:xfrm>
        </p:spPr>
        <p:txBody>
          <a:bodyPr/>
          <a:lstStyle/>
          <a:p>
            <a:endParaRPr lang="en-GB" altLang="en-US"/>
          </a:p>
        </p:txBody>
      </p:sp>
      <p:pic>
        <p:nvPicPr>
          <p:cNvPr id="46084"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08084" y="279889"/>
            <a:ext cx="8845062" cy="5720862"/>
          </a:xfrm>
          <a:noFill/>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sp>
        <p:nvSpPr>
          <p:cNvPr id="5" name="Rechteck 4"/>
          <p:cNvSpPr/>
          <p:nvPr/>
        </p:nvSpPr>
        <p:spPr bwMode="auto">
          <a:xfrm>
            <a:off x="4522603" y="5833190"/>
            <a:ext cx="216024" cy="156979"/>
          </a:xfrm>
          <a:prstGeom prst="rect">
            <a:avLst/>
          </a:prstGeom>
          <a:solidFill>
            <a:srgbClr val="CCEC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793750" rtl="0" eaLnBrk="0" fontAlgn="base" latinLnBrk="0" hangingPunct="0">
              <a:lnSpc>
                <a:spcPct val="100000"/>
              </a:lnSpc>
              <a:spcBef>
                <a:spcPct val="0"/>
              </a:spcBef>
              <a:spcAft>
                <a:spcPct val="0"/>
              </a:spcAft>
              <a:buClrTx/>
              <a:buSzTx/>
              <a:buFontTx/>
              <a:buNone/>
              <a:tabLst/>
            </a:pPr>
            <a:endParaRPr kumimoji="0" lang="en-GB" sz="2100" b="0" i="0" u="none" strike="noStrike" cap="none" normalizeH="0" baseline="0">
              <a:ln>
                <a:noFill/>
              </a:ln>
              <a:solidFill>
                <a:schemeClr val="tx1"/>
              </a:solidFill>
              <a:effectLst/>
              <a:latin typeface="Arial" charset="0"/>
            </a:endParaRPr>
          </a:p>
        </p:txBody>
      </p:sp>
      <p:sp>
        <p:nvSpPr>
          <p:cNvPr id="2" name="Textfeld 1"/>
          <p:cNvSpPr txBox="1"/>
          <p:nvPr/>
        </p:nvSpPr>
        <p:spPr>
          <a:xfrm>
            <a:off x="1612008" y="253457"/>
            <a:ext cx="4980851" cy="369332"/>
          </a:xfrm>
          <a:prstGeom prst="rect">
            <a:avLst/>
          </a:prstGeom>
          <a:noFill/>
        </p:spPr>
        <p:txBody>
          <a:bodyPr wrap="none" rtlCol="0">
            <a:spAutoFit/>
          </a:bodyPr>
          <a:lstStyle/>
          <a:p>
            <a:r>
              <a:rPr lang="en-US" dirty="0" smtClean="0">
                <a:solidFill>
                  <a:srgbClr val="FF0000"/>
                </a:solidFill>
              </a:rPr>
              <a:t>Experimental evidence for the RDDB approach</a:t>
            </a:r>
            <a:endParaRPr lang="en-US" dirty="0">
              <a:solidFill>
                <a:srgbClr val="FF0000"/>
              </a:solidFill>
            </a:endParaRPr>
          </a:p>
        </p:txBody>
      </p:sp>
    </p:spTree>
    <p:extLst>
      <p:ext uri="{BB962C8B-B14F-4D97-AF65-F5344CB8AC3E}">
        <p14:creationId xmlns:p14="http://schemas.microsoft.com/office/powerpoint/2010/main" val="292869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1F986C9-5537-4825-BD73-678ADB01E2FA}"/>
              </a:ext>
            </a:extLst>
          </p:cNvPr>
          <p:cNvSpPr>
            <a:spLocks noGrp="1"/>
          </p:cNvSpPr>
          <p:nvPr>
            <p:ph type="title"/>
          </p:nvPr>
        </p:nvSpPr>
        <p:spPr>
          <a:xfrm>
            <a:off x="208085" y="353158"/>
            <a:ext cx="7564315" cy="633046"/>
          </a:xfrm>
        </p:spPr>
        <p:txBody>
          <a:bodyPr wrap="square" anchor="ctr">
            <a:noAutofit/>
          </a:bodyPr>
          <a:lstStyle/>
          <a:p>
            <a:pPr>
              <a:lnSpc>
                <a:spcPct val="90000"/>
              </a:lnSpc>
            </a:pPr>
            <a:r>
              <a:rPr lang="en-US" sz="1846" dirty="0">
                <a:latin typeface="Times New Roman" panose="02020603050405020304" pitchFamily="18" charset="0"/>
                <a:cs typeface="Times New Roman" panose="02020603050405020304" pitchFamily="18" charset="0"/>
              </a:rPr>
              <a:t>Schematic of the scattering geometry </a:t>
            </a:r>
            <a:br>
              <a:rPr lang="en-US" sz="1846" dirty="0">
                <a:latin typeface="Times New Roman" panose="02020603050405020304" pitchFamily="18" charset="0"/>
                <a:cs typeface="Times New Roman" panose="02020603050405020304" pitchFamily="18" charset="0"/>
              </a:rPr>
            </a:br>
            <a:r>
              <a:rPr lang="en-US" sz="1846" dirty="0">
                <a:latin typeface="Times New Roman" panose="02020603050405020304" pitchFamily="18" charset="0"/>
                <a:cs typeface="Times New Roman" panose="02020603050405020304" pitchFamily="18" charset="0"/>
              </a:rPr>
              <a:t>used in GISANS (Grazing incidence small Angle neutron scattering)</a:t>
            </a:r>
          </a:p>
        </p:txBody>
      </p:sp>
      <p:pic>
        <p:nvPicPr>
          <p:cNvPr id="7" name="Grafik 6">
            <a:extLst>
              <a:ext uri="{FF2B5EF4-FFF2-40B4-BE49-F238E27FC236}">
                <a16:creationId xmlns:a16="http://schemas.microsoft.com/office/drawing/2014/main" id="{78856630-BC61-4D8E-BA88-5FB27979CDB7}"/>
              </a:ext>
            </a:extLst>
          </p:cNvPr>
          <p:cNvPicPr>
            <a:picLocks noChangeAspect="1"/>
          </p:cNvPicPr>
          <p:nvPr/>
        </p:nvPicPr>
        <p:blipFill>
          <a:blip r:embed="rId2"/>
          <a:stretch>
            <a:fillRect/>
          </a:stretch>
        </p:blipFill>
        <p:spPr>
          <a:xfrm>
            <a:off x="394977" y="1093178"/>
            <a:ext cx="3699226" cy="3194585"/>
          </a:xfrm>
          <a:prstGeom prst="rect">
            <a:avLst/>
          </a:prstGeom>
          <a:noFill/>
        </p:spPr>
      </p:pic>
      <p:sp>
        <p:nvSpPr>
          <p:cNvPr id="14" name="Content Placeholder 2">
            <a:extLst>
              <a:ext uri="{FF2B5EF4-FFF2-40B4-BE49-F238E27FC236}">
                <a16:creationId xmlns:a16="http://schemas.microsoft.com/office/drawing/2014/main" id="{34C58FC3-DFF8-4B9B-A40D-FC6BC053F608}"/>
              </a:ext>
            </a:extLst>
          </p:cNvPr>
          <p:cNvSpPr>
            <a:spLocks noGrp="1"/>
          </p:cNvSpPr>
          <p:nvPr>
            <p:ph sz="half" idx="2"/>
          </p:nvPr>
        </p:nvSpPr>
        <p:spPr>
          <a:xfrm>
            <a:off x="4642339" y="1093178"/>
            <a:ext cx="4293577" cy="4898781"/>
          </a:xfrm>
        </p:spPr>
        <p:txBody>
          <a:bodyPr wrap="square" anchor="t">
            <a:normAutofit lnSpcReduction="10000"/>
          </a:bodyPr>
          <a:lstStyle/>
          <a:p>
            <a:pPr>
              <a:lnSpc>
                <a:spcPct val="90000"/>
              </a:lnSpc>
            </a:pPr>
            <a:r>
              <a:rPr lang="en-US" sz="1846" dirty="0">
                <a:latin typeface="Times New Roman" panose="02020603050405020304" pitchFamily="18" charset="0"/>
                <a:cs typeface="Times New Roman" panose="02020603050405020304" pitchFamily="18" charset="0"/>
              </a:rPr>
              <a:t>The sample is placed in the (x, y) plane, and the incident neutron beam is along the x axis. </a:t>
            </a:r>
          </a:p>
          <a:p>
            <a:pPr>
              <a:lnSpc>
                <a:spcPct val="90000"/>
              </a:lnSpc>
            </a:pPr>
            <a:r>
              <a:rPr lang="en-US" sz="1846" dirty="0">
                <a:latin typeface="Times New Roman" panose="02020603050405020304" pitchFamily="18" charset="0"/>
                <a:cs typeface="Times New Roman" panose="02020603050405020304" pitchFamily="18" charset="0"/>
              </a:rPr>
              <a:t>The resulting scattering pattern is anisotropic and typically exhibits a </a:t>
            </a:r>
            <a:r>
              <a:rPr lang="en-US" sz="1846" dirty="0" err="1">
                <a:latin typeface="Times New Roman" panose="02020603050405020304" pitchFamily="18" charset="0"/>
                <a:cs typeface="Times New Roman" panose="02020603050405020304" pitchFamily="18" charset="0"/>
              </a:rPr>
              <a:t>Yoneda</a:t>
            </a:r>
            <a:r>
              <a:rPr lang="en-US" sz="1846" dirty="0">
                <a:latin typeface="Times New Roman" panose="02020603050405020304" pitchFamily="18" charset="0"/>
                <a:cs typeface="Times New Roman" panose="02020603050405020304" pitchFamily="18" charset="0"/>
              </a:rPr>
              <a:t> peak (marked with Y) and a specular peak (marked with S)</a:t>
            </a:r>
          </a:p>
          <a:p>
            <a:pPr marL="0" indent="0">
              <a:lnSpc>
                <a:spcPct val="90000"/>
              </a:lnSpc>
              <a:buNone/>
            </a:pPr>
            <a:endParaRPr lang="en-US" sz="1846" dirty="0">
              <a:latin typeface="Times New Roman" panose="02020603050405020304" pitchFamily="18" charset="0"/>
              <a:cs typeface="Times New Roman" panose="02020603050405020304" pitchFamily="18" charset="0"/>
            </a:endParaRPr>
          </a:p>
          <a:p>
            <a:pPr>
              <a:lnSpc>
                <a:spcPct val="90000"/>
              </a:lnSpc>
            </a:pPr>
            <a:r>
              <a:rPr lang="en-US" sz="1846" dirty="0">
                <a:latin typeface="Times New Roman" panose="02020603050405020304" pitchFamily="18" charset="0"/>
                <a:cs typeface="Times New Roman" panose="02020603050405020304" pitchFamily="18" charset="0"/>
              </a:rPr>
              <a:t>The scattering kernel approach is based upon </a:t>
            </a:r>
            <a:r>
              <a:rPr lang="en-US" sz="1846" dirty="0">
                <a:solidFill>
                  <a:schemeClr val="tx2">
                    <a:lumMod val="60000"/>
                    <a:lumOff val="40000"/>
                  </a:schemeClr>
                </a:solidFill>
                <a:latin typeface="Times New Roman" panose="02020603050405020304" pitchFamily="18" charset="0"/>
                <a:cs typeface="Times New Roman" panose="02020603050405020304" pitchFamily="18" charset="0"/>
              </a:rPr>
              <a:t>Fresnel transmission and reflection  coefficients</a:t>
            </a:r>
          </a:p>
          <a:p>
            <a:pPr>
              <a:lnSpc>
                <a:spcPct val="90000"/>
              </a:lnSpc>
            </a:pPr>
            <a:endParaRPr lang="en-US" sz="1662" dirty="0">
              <a:latin typeface="Times New Roman" panose="02020603050405020304" pitchFamily="18" charset="0"/>
              <a:cs typeface="Times New Roman" panose="02020603050405020304" pitchFamily="18" charset="0"/>
            </a:endParaRPr>
          </a:p>
          <a:p>
            <a:pPr>
              <a:lnSpc>
                <a:spcPct val="90000"/>
              </a:lnSpc>
            </a:pPr>
            <a:endParaRPr lang="en-US" sz="1662" dirty="0">
              <a:latin typeface="Times New Roman" panose="02020603050405020304" pitchFamily="18" charset="0"/>
              <a:cs typeface="Times New Roman" panose="02020603050405020304" pitchFamily="18" charset="0"/>
            </a:endParaRPr>
          </a:p>
          <a:p>
            <a:pPr>
              <a:lnSpc>
                <a:spcPct val="90000"/>
              </a:lnSpc>
            </a:pPr>
            <a:endParaRPr lang="en-US" sz="1662" dirty="0">
              <a:latin typeface="Times New Roman" panose="02020603050405020304" pitchFamily="18" charset="0"/>
              <a:cs typeface="Times New Roman" panose="02020603050405020304" pitchFamily="18" charset="0"/>
            </a:endParaRPr>
          </a:p>
          <a:p>
            <a:pPr>
              <a:lnSpc>
                <a:spcPct val="90000"/>
              </a:lnSpc>
            </a:pPr>
            <a:r>
              <a:rPr lang="en-US" sz="1662" dirty="0">
                <a:latin typeface="Times New Roman" panose="02020603050405020304" pitchFamily="18" charset="0"/>
                <a:cs typeface="Times New Roman" panose="02020603050405020304" pitchFamily="18" charset="0"/>
              </a:rPr>
              <a:t>Reference: Grazing incidence small-angle neutron scattering: </a:t>
            </a:r>
            <a:r>
              <a:rPr lang="de-DE" sz="1662" dirty="0" err="1">
                <a:latin typeface="Times New Roman" panose="02020603050405020304" pitchFamily="18" charset="0"/>
                <a:cs typeface="Times New Roman" panose="02020603050405020304" pitchFamily="18" charset="0"/>
              </a:rPr>
              <a:t>challenges</a:t>
            </a:r>
            <a:r>
              <a:rPr lang="de-DE" sz="1662" dirty="0">
                <a:latin typeface="Times New Roman" panose="02020603050405020304" pitchFamily="18" charset="0"/>
                <a:cs typeface="Times New Roman" panose="02020603050405020304" pitchFamily="18" charset="0"/>
              </a:rPr>
              <a:t> and </a:t>
            </a:r>
            <a:r>
              <a:rPr lang="de-DE" sz="1662" dirty="0" err="1">
                <a:latin typeface="Times New Roman" panose="02020603050405020304" pitchFamily="18" charset="0"/>
                <a:cs typeface="Times New Roman" panose="02020603050405020304" pitchFamily="18" charset="0"/>
              </a:rPr>
              <a:t>possibilities</a:t>
            </a:r>
            <a:r>
              <a:rPr lang="en-US" sz="1662" dirty="0">
                <a:latin typeface="Times New Roman" panose="02020603050405020304" pitchFamily="18" charset="0"/>
                <a:cs typeface="Times New Roman" panose="02020603050405020304" pitchFamily="18" charset="0"/>
              </a:rPr>
              <a:t>, </a:t>
            </a:r>
          </a:p>
          <a:p>
            <a:pPr marL="0" indent="0">
              <a:lnSpc>
                <a:spcPct val="90000"/>
              </a:lnSpc>
              <a:buNone/>
            </a:pPr>
            <a:r>
              <a:rPr lang="en-US" sz="1662" dirty="0">
                <a:solidFill>
                  <a:srgbClr val="3399FF"/>
                </a:solidFill>
                <a:latin typeface="Times New Roman" panose="02020603050405020304" pitchFamily="18" charset="0"/>
                <a:cs typeface="Times New Roman" panose="02020603050405020304" pitchFamily="18" charset="0"/>
              </a:rPr>
              <a:t>Source: </a:t>
            </a:r>
            <a:r>
              <a:rPr lang="de-DE" sz="1662" dirty="0">
                <a:solidFill>
                  <a:srgbClr val="3399FF"/>
                </a:solidFill>
                <a:latin typeface="Times New Roman" panose="02020603050405020304" pitchFamily="18" charset="0"/>
                <a:cs typeface="Times New Roman" panose="02020603050405020304" pitchFamily="18" charset="0"/>
              </a:rPr>
              <a:t>P. Müller-Buschbaum, Polymer Journal (2013) 45, 34–42</a:t>
            </a:r>
            <a:endParaRPr lang="en-US" sz="1662" dirty="0">
              <a:solidFill>
                <a:srgbClr val="3399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p:cNvSpPr txBox="1"/>
              <p:nvPr/>
            </p:nvSpPr>
            <p:spPr>
              <a:xfrm>
                <a:off x="315994" y="4202966"/>
                <a:ext cx="3857192" cy="668260"/>
              </a:xfrm>
              <a:prstGeom prst="rect">
                <a:avLst/>
              </a:prstGeom>
              <a:noFill/>
            </p:spPr>
            <p:txBody>
              <a:bodyPr wrap="square" rtlCol="0">
                <a:spAutoFit/>
              </a:bodyPr>
              <a:lstStyle/>
              <a:p>
                <a:r>
                  <a:rPr lang="en-CA" sz="1477" dirty="0"/>
                  <a:t>Scattering vector </a:t>
                </a:r>
                <a14:m>
                  <m:oMath xmlns:m="http://schemas.openxmlformats.org/officeDocument/2006/math">
                    <m:r>
                      <a:rPr lang="de-DE" i="1">
                        <a:latin typeface="Cambria Math" panose="02040503050406030204" pitchFamily="18" charset="0"/>
                      </a:rPr>
                      <m:t>𝑞</m:t>
                    </m:r>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𝑥</m:t>
                        </m:r>
                      </m:sub>
                    </m:sSub>
                    <m:sSub>
                      <m:sSubPr>
                        <m:ctrlPr>
                          <a:rPr lang="de-DE" i="1">
                            <a:latin typeface="Cambria Math" panose="02040503050406030204" pitchFamily="18" charset="0"/>
                          </a:rPr>
                        </m:ctrlPr>
                      </m:sSubPr>
                      <m:e>
                        <m:r>
                          <a:rPr lang="de-DE" i="1">
                            <a:latin typeface="Cambria Math" panose="02040503050406030204" pitchFamily="18" charset="0"/>
                          </a:rPr>
                          <m:t>, </m:t>
                        </m:r>
                        <m:r>
                          <a:rPr lang="de-DE" i="1">
                            <a:latin typeface="Cambria Math" panose="02040503050406030204" pitchFamily="18" charset="0"/>
                          </a:rPr>
                          <m:t>𝑞</m:t>
                        </m:r>
                      </m:e>
                      <m:sub>
                        <m:r>
                          <a:rPr lang="de-DE" i="1">
                            <a:latin typeface="Cambria Math" panose="02040503050406030204" pitchFamily="18" charset="0"/>
                          </a:rPr>
                          <m:t>𝑦</m:t>
                        </m:r>
                      </m:sub>
                    </m:sSub>
                    <m:r>
                      <a:rPr lang="de-DE" i="1">
                        <a:latin typeface="Cambria Math" panose="02040503050406030204" pitchFamily="18" charset="0"/>
                      </a:rPr>
                      <m:t>, </m:t>
                    </m:r>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𝑧</m:t>
                        </m:r>
                      </m:sub>
                    </m:sSub>
                    <m:r>
                      <a:rPr lang="de-DE" i="1">
                        <a:latin typeface="Cambria Math" panose="02040503050406030204" pitchFamily="18" charset="0"/>
                      </a:rPr>
                      <m:t>)</m:t>
                    </m:r>
                  </m:oMath>
                </a14:m>
                <a:endParaRPr lang="de-DE" dirty="0"/>
              </a:p>
              <a:p>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𝑞</m:t>
                        </m:r>
                      </m:e>
                      <m:sub>
                        <m:r>
                          <a:rPr lang="de-DE" i="1">
                            <a:latin typeface="Cambria Math" panose="02040503050406030204" pitchFamily="18" charset="0"/>
                          </a:rPr>
                          <m:t>𝑥</m:t>
                        </m:r>
                      </m:sub>
                    </m:sSub>
                  </m:oMath>
                </a14:m>
                <a:r>
                  <a:rPr lang="en-CA" dirty="0"/>
                  <a:t>=2</a:t>
                </a:r>
                <a:r>
                  <a:rPr lang="el-GR" dirty="0"/>
                  <a:t>π</a:t>
                </a:r>
                <a:r>
                  <a:rPr lang="en-AE" dirty="0"/>
                  <a:t>(</a:t>
                </a:r>
                <a:r>
                  <a:rPr lang="de-DE" dirty="0"/>
                  <a:t>cos</a:t>
                </a:r>
                <a:r>
                  <a:rPr lang="el-GR" dirty="0"/>
                  <a:t>Ψ</a:t>
                </a:r>
                <a:r>
                  <a:rPr lang="de-DE" dirty="0"/>
                  <a:t>cos</a:t>
                </a:r>
                <a:r>
                  <a:rPr lang="el-GR" dirty="0"/>
                  <a:t>α</a:t>
                </a:r>
                <a:r>
                  <a:rPr lang="de-DE" sz="1015" dirty="0"/>
                  <a:t>f</a:t>
                </a:r>
                <a:r>
                  <a:rPr lang="de-DE" sz="1662" dirty="0"/>
                  <a:t> </a:t>
                </a:r>
                <a:r>
                  <a:rPr lang="en-AE" sz="1662" dirty="0"/>
                  <a:t>–</a:t>
                </a:r>
                <a:r>
                  <a:rPr lang="de-DE" sz="1662" dirty="0"/>
                  <a:t>cos</a:t>
                </a:r>
                <a:r>
                  <a:rPr lang="el-GR" sz="1662" dirty="0"/>
                  <a:t>α</a:t>
                </a:r>
                <a:r>
                  <a:rPr lang="de-DE" sz="1015" dirty="0"/>
                  <a:t>i </a:t>
                </a:r>
                <a:r>
                  <a:rPr lang="de-DE" sz="1662" dirty="0"/>
                  <a:t>) / </a:t>
                </a:r>
                <a:r>
                  <a:rPr lang="el-GR" sz="1662" dirty="0"/>
                  <a:t>λ</a:t>
                </a:r>
                <a:endParaRPr lang="en-CA" sz="3323" dirty="0"/>
              </a:p>
            </p:txBody>
          </p:sp>
        </mc:Choice>
        <mc:Fallback xmlns="">
          <p:sp>
            <p:nvSpPr>
              <p:cNvPr id="2" name="Textfeld 1"/>
              <p:cNvSpPr txBox="1">
                <a:spLocks noRot="1" noChangeAspect="1" noMove="1" noResize="1" noEditPoints="1" noAdjustHandles="1" noChangeArrowheads="1" noChangeShapeType="1" noTextEdit="1"/>
              </p:cNvSpPr>
              <p:nvPr/>
            </p:nvSpPr>
            <p:spPr>
              <a:xfrm>
                <a:off x="315994" y="4202966"/>
                <a:ext cx="3857192" cy="668260"/>
              </a:xfrm>
              <a:prstGeom prst="rect">
                <a:avLst/>
              </a:prstGeom>
              <a:blipFill>
                <a:blip r:embed="rId4"/>
                <a:stretch>
                  <a:fillRect l="-632" b="-1363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Rechteck 3"/>
              <p:cNvSpPr/>
              <p:nvPr/>
            </p:nvSpPr>
            <p:spPr>
              <a:xfrm>
                <a:off x="310557" y="4892769"/>
                <a:ext cx="2354684" cy="391261"/>
              </a:xfrm>
              <a:prstGeom prst="rect">
                <a:avLst/>
              </a:prstGeom>
            </p:spPr>
            <p:txBody>
              <a:bodyPr wrap="none">
                <a:spAutoFit/>
              </a:bodyPr>
              <a:lstStyle/>
              <a:p>
                <a14:m>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𝑞</m:t>
                        </m:r>
                      </m:e>
                      <m:sub>
                        <m:r>
                          <a:rPr lang="de-DE" b="0" i="1" smtClean="0">
                            <a:latin typeface="Cambria Math" panose="02040503050406030204" pitchFamily="18" charset="0"/>
                          </a:rPr>
                          <m:t>𝑦</m:t>
                        </m:r>
                      </m:sub>
                    </m:sSub>
                  </m:oMath>
                </a14:m>
                <a:r>
                  <a:rPr lang="en-CA" dirty="0"/>
                  <a:t>=2</a:t>
                </a:r>
                <a:r>
                  <a:rPr lang="el-GR" dirty="0"/>
                  <a:t>π</a:t>
                </a:r>
                <a:r>
                  <a:rPr lang="en-AE" dirty="0"/>
                  <a:t>(</a:t>
                </a:r>
                <a:r>
                  <a:rPr lang="de-DE" dirty="0"/>
                  <a:t>sin</a:t>
                </a:r>
                <a:r>
                  <a:rPr lang="el-GR" dirty="0"/>
                  <a:t>Ψ</a:t>
                </a:r>
                <a:r>
                  <a:rPr lang="de-DE" dirty="0"/>
                  <a:t>cos</a:t>
                </a:r>
                <a:r>
                  <a:rPr lang="el-GR" dirty="0"/>
                  <a:t>α</a:t>
                </a:r>
                <a:r>
                  <a:rPr lang="de-DE" sz="1015" dirty="0"/>
                  <a:t>f</a:t>
                </a:r>
                <a:r>
                  <a:rPr lang="de-DE" sz="1662" dirty="0"/>
                  <a:t> ) / </a:t>
                </a:r>
                <a:r>
                  <a:rPr lang="el-GR" sz="1662" dirty="0"/>
                  <a:t>λ</a:t>
                </a:r>
                <a:endParaRPr lang="en-CA" sz="3323" dirty="0"/>
              </a:p>
            </p:txBody>
          </p:sp>
        </mc:Choice>
        <mc:Fallback xmlns="">
          <p:sp>
            <p:nvSpPr>
              <p:cNvPr id="4" name="Rechteck 3"/>
              <p:cNvSpPr>
                <a:spLocks noRot="1" noChangeAspect="1" noMove="1" noResize="1" noEditPoints="1" noAdjustHandles="1" noChangeArrowheads="1" noChangeShapeType="1" noTextEdit="1"/>
              </p:cNvSpPr>
              <p:nvPr/>
            </p:nvSpPr>
            <p:spPr>
              <a:xfrm>
                <a:off x="310557" y="4892769"/>
                <a:ext cx="2354684" cy="391261"/>
              </a:xfrm>
              <a:prstGeom prst="rect">
                <a:avLst/>
              </a:prstGeom>
              <a:blipFill>
                <a:blip r:embed="rId5"/>
                <a:stretch>
                  <a:fillRect t="-9375" r="-777" b="-1875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Rechteck 4"/>
              <p:cNvSpPr/>
              <p:nvPr/>
            </p:nvSpPr>
            <p:spPr>
              <a:xfrm>
                <a:off x="292024" y="5228145"/>
                <a:ext cx="2371931" cy="369332"/>
              </a:xfrm>
              <a:prstGeom prst="rect">
                <a:avLst/>
              </a:prstGeom>
            </p:spPr>
            <p:txBody>
              <a:bodyPr wrap="none">
                <a:spAutoFit/>
              </a:bodyPr>
              <a:lstStyle/>
              <a:p>
                <a:pPr lvl="0"/>
                <a14:m>
                  <m:oMath xmlns:m="http://schemas.openxmlformats.org/officeDocument/2006/math">
                    <m:sSub>
                      <m:sSubPr>
                        <m:ctrlPr>
                          <a:rPr lang="de-DE" i="1" smtClean="0">
                            <a:solidFill>
                              <a:srgbClr val="000000"/>
                            </a:solidFill>
                            <a:latin typeface="Cambria Math" panose="02040503050406030204" pitchFamily="18" charset="0"/>
                          </a:rPr>
                        </m:ctrlPr>
                      </m:sSubPr>
                      <m:e>
                        <m:r>
                          <a:rPr lang="de-DE" i="1">
                            <a:solidFill>
                              <a:srgbClr val="000000"/>
                            </a:solidFill>
                            <a:latin typeface="Cambria Math" panose="02040503050406030204" pitchFamily="18" charset="0"/>
                          </a:rPr>
                          <m:t>𝑞</m:t>
                        </m:r>
                      </m:e>
                      <m:sub>
                        <m:r>
                          <a:rPr lang="de-DE" b="0" i="1" smtClean="0">
                            <a:solidFill>
                              <a:srgbClr val="000000"/>
                            </a:solidFill>
                            <a:latin typeface="Cambria Math" panose="02040503050406030204" pitchFamily="18" charset="0"/>
                          </a:rPr>
                          <m:t>𝑧</m:t>
                        </m:r>
                      </m:sub>
                    </m:sSub>
                  </m:oMath>
                </a14:m>
                <a:r>
                  <a:rPr lang="en-CA" dirty="0">
                    <a:solidFill>
                      <a:srgbClr val="000000"/>
                    </a:solidFill>
                  </a:rPr>
                  <a:t>=2</a:t>
                </a:r>
                <a:r>
                  <a:rPr lang="el-GR" dirty="0">
                    <a:solidFill>
                      <a:srgbClr val="000000"/>
                    </a:solidFill>
                  </a:rPr>
                  <a:t>π</a:t>
                </a:r>
                <a:r>
                  <a:rPr lang="en-AE" dirty="0">
                    <a:solidFill>
                      <a:srgbClr val="000000"/>
                    </a:solidFill>
                  </a:rPr>
                  <a:t>(</a:t>
                </a:r>
                <a:r>
                  <a:rPr lang="de-DE" dirty="0">
                    <a:solidFill>
                      <a:srgbClr val="000000"/>
                    </a:solidFill>
                  </a:rPr>
                  <a:t>sin</a:t>
                </a:r>
                <a:r>
                  <a:rPr lang="el-GR" dirty="0">
                    <a:solidFill>
                      <a:srgbClr val="000000"/>
                    </a:solidFill>
                  </a:rPr>
                  <a:t>α</a:t>
                </a:r>
                <a:r>
                  <a:rPr lang="de-DE" sz="1015" dirty="0">
                    <a:solidFill>
                      <a:srgbClr val="000000"/>
                    </a:solidFill>
                  </a:rPr>
                  <a:t>i</a:t>
                </a:r>
                <a:r>
                  <a:rPr lang="de-DE" sz="1662" dirty="0">
                    <a:solidFill>
                      <a:srgbClr val="000000"/>
                    </a:solidFill>
                  </a:rPr>
                  <a:t> </a:t>
                </a:r>
                <a:r>
                  <a:rPr lang="en-AE" sz="1662" dirty="0">
                    <a:solidFill>
                      <a:srgbClr val="000000"/>
                    </a:solidFill>
                  </a:rPr>
                  <a:t>+</a:t>
                </a:r>
                <a:r>
                  <a:rPr lang="de-DE" sz="1662" dirty="0">
                    <a:solidFill>
                      <a:srgbClr val="000000"/>
                    </a:solidFill>
                  </a:rPr>
                  <a:t>sin</a:t>
                </a:r>
                <a:r>
                  <a:rPr lang="el-GR" sz="1662" dirty="0">
                    <a:solidFill>
                      <a:srgbClr val="000000"/>
                    </a:solidFill>
                  </a:rPr>
                  <a:t>α</a:t>
                </a:r>
                <a:r>
                  <a:rPr lang="de-DE" sz="1015" dirty="0">
                    <a:solidFill>
                      <a:srgbClr val="000000"/>
                    </a:solidFill>
                  </a:rPr>
                  <a:t>f </a:t>
                </a:r>
                <a:r>
                  <a:rPr lang="de-DE" sz="1662" dirty="0">
                    <a:solidFill>
                      <a:srgbClr val="000000"/>
                    </a:solidFill>
                  </a:rPr>
                  <a:t>) / </a:t>
                </a:r>
                <a:r>
                  <a:rPr lang="el-GR" sz="1662" dirty="0">
                    <a:solidFill>
                      <a:srgbClr val="000000"/>
                    </a:solidFill>
                  </a:rPr>
                  <a:t>λ</a:t>
                </a:r>
                <a:endParaRPr lang="en-CA" sz="3323" dirty="0">
                  <a:solidFill>
                    <a:srgbClr val="000000"/>
                  </a:solidFill>
                </a:endParaRPr>
              </a:p>
            </p:txBody>
          </p:sp>
        </mc:Choice>
        <mc:Fallback xmlns="">
          <p:sp>
            <p:nvSpPr>
              <p:cNvPr id="5" name="Rechteck 4"/>
              <p:cNvSpPr>
                <a:spLocks noRot="1" noChangeAspect="1" noMove="1" noResize="1" noEditPoints="1" noAdjustHandles="1" noChangeArrowheads="1" noChangeShapeType="1" noTextEdit="1"/>
              </p:cNvSpPr>
              <p:nvPr/>
            </p:nvSpPr>
            <p:spPr>
              <a:xfrm>
                <a:off x="292024" y="5228145"/>
                <a:ext cx="2371931" cy="369332"/>
              </a:xfrm>
              <a:prstGeom prst="rect">
                <a:avLst/>
              </a:prstGeom>
              <a:blipFill>
                <a:blip r:embed="rId6"/>
                <a:stretch>
                  <a:fillRect t="-10000" r="-771" b="-26667"/>
                </a:stretch>
              </a:blipFill>
            </p:spPr>
            <p:txBody>
              <a:bodyPr/>
              <a:lstStyle/>
              <a:p>
                <a:r>
                  <a:rPr lang="en-CA">
                    <a:noFill/>
                  </a:rPr>
                  <a:t> </a:t>
                </a:r>
              </a:p>
            </p:txBody>
          </p:sp>
        </mc:Fallback>
      </mc:AlternateContent>
      <p:sp>
        <p:nvSpPr>
          <p:cNvPr id="3" name="Fußzeilenplatzhalter 2"/>
          <p:cNvSpPr>
            <a:spLocks noGrp="1"/>
          </p:cNvSpPr>
          <p:nvPr>
            <p:ph type="ftr" sz="quarter" idx="10"/>
          </p:nvPr>
        </p:nvSpPr>
        <p:spPr/>
        <p:txBody>
          <a:bodyPr/>
          <a:lstStyle/>
          <a:p>
            <a:endParaRPr lang="en-US" altLang="de-DE" dirty="0"/>
          </a:p>
        </p:txBody>
      </p:sp>
    </p:spTree>
    <p:extLst>
      <p:ext uri="{BB962C8B-B14F-4D97-AF65-F5344CB8AC3E}">
        <p14:creationId xmlns:p14="http://schemas.microsoft.com/office/powerpoint/2010/main" val="3126434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0525" y="333375"/>
            <a:ext cx="6911975" cy="719361"/>
          </a:xfrm>
        </p:spPr>
        <p:txBody>
          <a:bodyPr/>
          <a:lstStyle/>
          <a:p>
            <a:r>
              <a:rPr lang="en-GB" dirty="0"/>
              <a:t> A  “success” concerning the “theory” of Energy dependent Solid state effect </a:t>
            </a:r>
          </a:p>
        </p:txBody>
      </p:sp>
      <p:sp>
        <p:nvSpPr>
          <p:cNvPr id="3" name="Inhaltsplatzhalter 2"/>
          <p:cNvSpPr>
            <a:spLocks noGrp="1"/>
          </p:cNvSpPr>
          <p:nvPr>
            <p:ph idx="1"/>
          </p:nvPr>
        </p:nvSpPr>
        <p:spPr/>
        <p:txBody>
          <a:bodyPr/>
          <a:lstStyle/>
          <a:p>
            <a:pPr>
              <a:lnSpc>
                <a:spcPct val="80000"/>
              </a:lnSpc>
            </a:pPr>
            <a:r>
              <a:rPr lang="en-US" altLang="de-DE" dirty="0"/>
              <a:t>Word and Trammel equation was never solved directly due to mathematical complexity. A. </a:t>
            </a:r>
            <a:r>
              <a:rPr lang="en-US" altLang="de-DE" dirty="0" err="1"/>
              <a:t>Courcelle</a:t>
            </a:r>
            <a:r>
              <a:rPr lang="en-US" altLang="de-DE" dirty="0"/>
              <a:t> and John </a:t>
            </a:r>
            <a:r>
              <a:rPr lang="en-US" altLang="de-DE" dirty="0" err="1"/>
              <a:t>Rowlands</a:t>
            </a:r>
            <a:r>
              <a:rPr lang="en-US" altLang="de-DE" dirty="0"/>
              <a:t> suggested a new formalism  (</a:t>
            </a:r>
            <a:r>
              <a:rPr lang="en-US" altLang="de-DE" dirty="0" err="1"/>
              <a:t>Courcelle</a:t>
            </a:r>
            <a:r>
              <a:rPr lang="en-US" altLang="de-DE" dirty="0"/>
              <a:t>, </a:t>
            </a:r>
            <a:r>
              <a:rPr lang="en-US" altLang="de-DE" dirty="0" err="1"/>
              <a:t>Rowlands</a:t>
            </a:r>
            <a:r>
              <a:rPr lang="en-US" altLang="de-DE" dirty="0"/>
              <a:t> 2007)</a:t>
            </a:r>
          </a:p>
          <a:p>
            <a:pPr>
              <a:lnSpc>
                <a:spcPct val="80000"/>
              </a:lnSpc>
            </a:pPr>
            <a:r>
              <a:rPr lang="en-US" altLang="de-DE" dirty="0"/>
              <a:t>It combined the free gas resonance solver approach with a crystal lattice model for the inclusion of the solid state effect.</a:t>
            </a:r>
          </a:p>
          <a:p>
            <a:pPr>
              <a:lnSpc>
                <a:spcPct val="80000"/>
              </a:lnSpc>
            </a:pPr>
            <a:endParaRPr lang="en-US" altLang="de-DE" dirty="0"/>
          </a:p>
          <a:p>
            <a:pPr>
              <a:lnSpc>
                <a:spcPct val="80000"/>
              </a:lnSpc>
              <a:buNone/>
            </a:pPr>
            <a:endParaRPr lang="en-US" altLang="de-DE" dirty="0"/>
          </a:p>
          <a:p>
            <a:pPr>
              <a:lnSpc>
                <a:spcPct val="80000"/>
              </a:lnSpc>
            </a:pPr>
            <a:endParaRPr lang="en-US" altLang="de-DE" dirty="0"/>
          </a:p>
          <a:p>
            <a:pPr>
              <a:lnSpc>
                <a:spcPct val="80000"/>
              </a:lnSpc>
            </a:pPr>
            <a:r>
              <a:rPr lang="en-US" altLang="de-DE" sz="1800" dirty="0"/>
              <a:t>The solution of  </a:t>
            </a:r>
            <a:r>
              <a:rPr lang="en-US" altLang="de-DE" sz="1800" dirty="0" err="1"/>
              <a:t>Courcelle</a:t>
            </a:r>
            <a:r>
              <a:rPr lang="en-US" altLang="de-DE" sz="1800" dirty="0"/>
              <a:t> and Rowlands</a:t>
            </a:r>
          </a:p>
          <a:p>
            <a:pPr marL="0" indent="0">
              <a:lnSpc>
                <a:spcPct val="80000"/>
              </a:lnSpc>
              <a:buNone/>
            </a:pPr>
            <a:r>
              <a:rPr lang="en-US" altLang="de-DE" sz="1800" dirty="0"/>
              <a:t>         was the most  advanced milestone </a:t>
            </a:r>
          </a:p>
          <a:p>
            <a:pPr marL="0" indent="0">
              <a:lnSpc>
                <a:spcPct val="80000"/>
              </a:lnSpc>
              <a:buNone/>
            </a:pPr>
            <a:r>
              <a:rPr lang="en-US" altLang="de-DE" sz="1800" dirty="0"/>
              <a:t>     before a direct solution for the very</a:t>
            </a:r>
          </a:p>
          <a:p>
            <a:pPr marL="0" indent="0">
              <a:lnSpc>
                <a:spcPct val="80000"/>
              </a:lnSpc>
              <a:buNone/>
            </a:pPr>
            <a:r>
              <a:rPr lang="en-US" altLang="de-DE" sz="1800" dirty="0"/>
              <a:t> oscillating Word and Trammel   expression.</a:t>
            </a:r>
          </a:p>
          <a:p>
            <a:pPr marL="0" indent="0">
              <a:lnSpc>
                <a:spcPct val="80000"/>
              </a:lnSpc>
              <a:buNone/>
            </a:pPr>
            <a:endParaRPr lang="en-US" altLang="de-DE" sz="1800" dirty="0"/>
          </a:p>
          <a:p>
            <a:pPr marL="0" indent="0">
              <a:lnSpc>
                <a:spcPct val="80000"/>
              </a:lnSpc>
              <a:buNone/>
            </a:pPr>
            <a:r>
              <a:rPr lang="en-US" altLang="de-DE" sz="1800" dirty="0"/>
              <a:t>The range of solid state effect </a:t>
            </a:r>
          </a:p>
          <a:p>
            <a:pPr marL="0" indent="0">
              <a:lnSpc>
                <a:spcPct val="80000"/>
              </a:lnSpc>
              <a:buNone/>
            </a:pPr>
            <a:r>
              <a:rPr lang="en-US" altLang="de-DE" sz="1800" dirty="0"/>
              <a:t> and Resonances “luckily” do not fall together..</a:t>
            </a:r>
          </a:p>
          <a:p>
            <a:pPr marL="0" indent="0">
              <a:lnSpc>
                <a:spcPct val="80000"/>
              </a:lnSpc>
              <a:buNone/>
            </a:pPr>
            <a:r>
              <a:rPr lang="en-US" altLang="de-DE" sz="1800" dirty="0"/>
              <a:t> </a:t>
            </a:r>
          </a:p>
          <a:p>
            <a:pPr marL="0" indent="0">
              <a:lnSpc>
                <a:spcPct val="80000"/>
              </a:lnSpc>
              <a:buNone/>
            </a:pPr>
            <a:r>
              <a:rPr lang="en-US" altLang="de-DE" sz="1800" dirty="0"/>
              <a:t>  Can also one theory contain the </a:t>
            </a:r>
            <a:r>
              <a:rPr lang="en-US" altLang="de-DE" sz="1800" dirty="0" err="1"/>
              <a:t>keV</a:t>
            </a:r>
            <a:r>
              <a:rPr lang="en-US" altLang="de-DE" sz="1800" dirty="0"/>
              <a:t> range??</a:t>
            </a:r>
          </a:p>
          <a:p>
            <a:pPr marL="0" indent="0">
              <a:lnSpc>
                <a:spcPct val="80000"/>
              </a:lnSpc>
              <a:buNone/>
            </a:pPr>
            <a:endParaRPr lang="en-US" altLang="de-DE" sz="1800" dirty="0"/>
          </a:p>
          <a:p>
            <a:pPr marL="0" indent="0">
              <a:lnSpc>
                <a:spcPct val="80000"/>
              </a:lnSpc>
              <a:buNone/>
            </a:pPr>
            <a:endParaRPr lang="en-US" altLang="de-DE" sz="1800" dirty="0"/>
          </a:p>
          <a:p>
            <a:endParaRPr lang="de-DE" dirty="0"/>
          </a:p>
        </p:txBody>
      </p:sp>
      <p:pic>
        <p:nvPicPr>
          <p:cNvPr id="6" name="Picture 4" descr="clmR-fgm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924944"/>
            <a:ext cx="3487459"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p:cNvSpPr txBox="1"/>
          <p:nvPr/>
        </p:nvSpPr>
        <p:spPr>
          <a:xfrm>
            <a:off x="539552" y="6437509"/>
            <a:ext cx="1224136" cy="369332"/>
          </a:xfrm>
          <a:prstGeom prst="rect">
            <a:avLst/>
          </a:prstGeom>
          <a:solidFill>
            <a:schemeClr val="bg1">
              <a:lumMod val="85000"/>
            </a:schemeClr>
          </a:solidFill>
        </p:spPr>
        <p:txBody>
          <a:bodyPr wrap="square" rtlCol="0">
            <a:spAutoFit/>
          </a:bodyPr>
          <a:lstStyle/>
          <a:p>
            <a:endParaRPr lang="en-GB" dirty="0"/>
          </a:p>
        </p:txBody>
      </p:sp>
    </p:spTree>
    <p:extLst>
      <p:ext uri="{BB962C8B-B14F-4D97-AF65-F5344CB8AC3E}">
        <p14:creationId xmlns:p14="http://schemas.microsoft.com/office/powerpoint/2010/main" val="511757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B2BACE-85EC-4B18-BAF1-EEA479F4E806}"/>
              </a:ext>
            </a:extLst>
          </p:cNvPr>
          <p:cNvSpPr>
            <a:spLocks noGrp="1"/>
          </p:cNvSpPr>
          <p:nvPr>
            <p:ph type="title"/>
          </p:nvPr>
        </p:nvSpPr>
        <p:spPr>
          <a:xfrm>
            <a:off x="539765" y="404664"/>
            <a:ext cx="7886700" cy="994172"/>
          </a:xfrm>
        </p:spPr>
        <p:txBody>
          <a:bodyPr>
            <a:normAutofit/>
          </a:bodyPr>
          <a:lstStyle/>
          <a:p>
            <a:r>
              <a:rPr lang="de-DE" sz="1800" i="1" dirty="0"/>
              <a:t>C. Kalbach, F.M. Mann „</a:t>
            </a:r>
            <a:r>
              <a:rPr lang="en-US" sz="1800" i="1" dirty="0"/>
              <a:t>Phenomenology of continuum angular distributions” </a:t>
            </a:r>
            <a:r>
              <a:rPr lang="de-DE" sz="1800" i="1" dirty="0"/>
              <a:t>Phys. Rev. C, 1981</a:t>
            </a:r>
            <a:r>
              <a:rPr lang="de-DE" dirty="0"/>
              <a:t/>
            </a:r>
            <a:br>
              <a:rPr lang="de-DE" dirty="0"/>
            </a:br>
            <a:endParaRPr lang="de-DE" dirty="0"/>
          </a:p>
        </p:txBody>
      </p:sp>
      <p:sp>
        <p:nvSpPr>
          <p:cNvPr id="3" name="Inhaltsplatzhalter 2">
            <a:extLst>
              <a:ext uri="{FF2B5EF4-FFF2-40B4-BE49-F238E27FC236}">
                <a16:creationId xmlns:a16="http://schemas.microsoft.com/office/drawing/2014/main" id="{31BDEC89-D883-437C-82DC-B7E6B81EF864}"/>
              </a:ext>
            </a:extLst>
          </p:cNvPr>
          <p:cNvSpPr>
            <a:spLocks noGrp="1"/>
          </p:cNvSpPr>
          <p:nvPr>
            <p:ph idx="1"/>
          </p:nvPr>
        </p:nvSpPr>
        <p:spPr>
          <a:xfrm>
            <a:off x="692531" y="1220472"/>
            <a:ext cx="7581167" cy="1202531"/>
          </a:xfrm>
        </p:spPr>
        <p:txBody>
          <a:bodyPr/>
          <a:lstStyle/>
          <a:p>
            <a:pPr marL="0" indent="0">
              <a:buNone/>
            </a:pPr>
            <a:r>
              <a:rPr lang="de-DE" sz="1500" dirty="0" err="1"/>
              <a:t>Obtained</a:t>
            </a:r>
            <a:r>
              <a:rPr lang="de-DE" sz="1500" dirty="0"/>
              <a:t> </a:t>
            </a:r>
            <a:r>
              <a:rPr lang="de-DE" sz="1500" dirty="0" err="1"/>
              <a:t>using</a:t>
            </a:r>
            <a:r>
              <a:rPr lang="de-DE" sz="1500" dirty="0"/>
              <a:t> experimental </a:t>
            </a:r>
            <a:r>
              <a:rPr lang="de-DE" sz="1500" dirty="0" err="1"/>
              <a:t>data</a:t>
            </a:r>
            <a:r>
              <a:rPr lang="de-DE" sz="1500" dirty="0"/>
              <a:t> </a:t>
            </a:r>
            <a:r>
              <a:rPr lang="de-DE" sz="1500" dirty="0" err="1"/>
              <a:t>for</a:t>
            </a:r>
            <a:r>
              <a:rPr lang="de-DE" sz="1500" dirty="0"/>
              <a:t> </a:t>
            </a:r>
            <a:r>
              <a:rPr lang="de-DE" sz="1500" dirty="0" err="1"/>
              <a:t>projectiles</a:t>
            </a:r>
            <a:r>
              <a:rPr lang="de-DE" sz="1500" dirty="0"/>
              <a:t> </a:t>
            </a:r>
            <a:r>
              <a:rPr lang="en-US" sz="1500" dirty="0"/>
              <a:t>n, p, d, t, 3He, 4He, </a:t>
            </a:r>
          </a:p>
          <a:p>
            <a:pPr marL="0" indent="0">
              <a:buNone/>
            </a:pPr>
            <a:r>
              <a:rPr lang="en-US" sz="1500" dirty="0"/>
              <a:t>Projectile energy  </a:t>
            </a:r>
            <a:r>
              <a:rPr lang="en-US" sz="1500" dirty="0">
                <a:solidFill>
                  <a:srgbClr val="FF0000"/>
                </a:solidFill>
              </a:rPr>
              <a:t>18</a:t>
            </a:r>
            <a:r>
              <a:rPr lang="en-US" sz="1500" dirty="0"/>
              <a:t>—80 MeV</a:t>
            </a:r>
          </a:p>
          <a:p>
            <a:pPr marL="0" indent="0">
              <a:buNone/>
            </a:pPr>
            <a:r>
              <a:rPr lang="en-US" sz="1500" dirty="0" err="1"/>
              <a:t>Ejectile</a:t>
            </a:r>
            <a:r>
              <a:rPr lang="en-US" sz="1500" dirty="0"/>
              <a:t> energy  4—60 MeV</a:t>
            </a:r>
          </a:p>
          <a:p>
            <a:pPr marL="0" indent="0">
              <a:buNone/>
            </a:pPr>
            <a:endParaRPr lang="de-DE" dirty="0"/>
          </a:p>
        </p:txBody>
      </p:sp>
      <p:sp>
        <p:nvSpPr>
          <p:cNvPr id="6" name="Titel 1">
            <a:extLst>
              <a:ext uri="{FF2B5EF4-FFF2-40B4-BE49-F238E27FC236}">
                <a16:creationId xmlns:a16="http://schemas.microsoft.com/office/drawing/2014/main" id="{2244C8C4-230D-4614-B151-2C4B74637958}"/>
              </a:ext>
            </a:extLst>
          </p:cNvPr>
          <p:cNvSpPr txBox="1">
            <a:spLocks/>
          </p:cNvSpPr>
          <p:nvPr/>
        </p:nvSpPr>
        <p:spPr>
          <a:xfrm>
            <a:off x="692531" y="2444290"/>
            <a:ext cx="8003198" cy="98471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600" dirty="0"/>
              <a:t>and</a:t>
            </a:r>
          </a:p>
          <a:p>
            <a:endParaRPr lang="de-DE" sz="1600" dirty="0"/>
          </a:p>
          <a:p>
            <a:endParaRPr lang="de-DE" sz="1600" dirty="0"/>
          </a:p>
          <a:p>
            <a:pPr>
              <a:lnSpc>
                <a:spcPct val="120000"/>
              </a:lnSpc>
            </a:pPr>
            <a:r>
              <a:rPr lang="de-DE" sz="1600" i="1" dirty="0"/>
              <a:t>C. Kalbach „</a:t>
            </a:r>
            <a:r>
              <a:rPr lang="en-US" sz="1600" i="1" dirty="0"/>
              <a:t>Systematics of continuum angular distributions: Extensions to higher energies”, </a:t>
            </a:r>
            <a:r>
              <a:rPr lang="de-DE" sz="1600" i="1" dirty="0"/>
              <a:t>Phys. Rev. C, 1988</a:t>
            </a:r>
            <a:r>
              <a:rPr lang="de-DE" sz="1600" dirty="0"/>
              <a:t/>
            </a:r>
            <a:br>
              <a:rPr lang="de-DE" sz="1600" dirty="0"/>
            </a:br>
            <a:endParaRPr lang="de-DE" sz="1600" dirty="0"/>
          </a:p>
        </p:txBody>
      </p:sp>
      <p:sp>
        <p:nvSpPr>
          <p:cNvPr id="7" name="Titel 1">
            <a:extLst>
              <a:ext uri="{FF2B5EF4-FFF2-40B4-BE49-F238E27FC236}">
                <a16:creationId xmlns:a16="http://schemas.microsoft.com/office/drawing/2014/main" id="{A68AFDA7-E1A3-4D0A-8DD4-2F53D116C4FC}"/>
              </a:ext>
            </a:extLst>
          </p:cNvPr>
          <p:cNvSpPr txBox="1">
            <a:spLocks/>
          </p:cNvSpPr>
          <p:nvPr/>
        </p:nvSpPr>
        <p:spPr>
          <a:xfrm>
            <a:off x="251520" y="0"/>
            <a:ext cx="7886700" cy="994172"/>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875" dirty="0"/>
              <a:t>Kalbach </a:t>
            </a:r>
            <a:r>
              <a:rPr lang="de-DE" sz="1875" dirty="0" err="1"/>
              <a:t>or</a:t>
            </a:r>
            <a:r>
              <a:rPr lang="de-DE" sz="1875" dirty="0"/>
              <a:t> Kalbach-Mann </a:t>
            </a:r>
            <a:r>
              <a:rPr lang="de-DE" sz="1875" dirty="0" err="1"/>
              <a:t>systematics</a:t>
            </a:r>
            <a:r>
              <a:rPr lang="de-DE" sz="1875" dirty="0"/>
              <a:t>  </a:t>
            </a:r>
            <a:r>
              <a:rPr lang="de-DE" sz="1875" dirty="0" err="1"/>
              <a:t>is</a:t>
            </a:r>
            <a:r>
              <a:rPr lang="de-DE" sz="1875" dirty="0"/>
              <a:t> </a:t>
            </a:r>
            <a:r>
              <a:rPr lang="de-DE" sz="1875" dirty="0" err="1"/>
              <a:t>associated</a:t>
            </a:r>
            <a:r>
              <a:rPr lang="de-DE" sz="1875" dirty="0"/>
              <a:t> </a:t>
            </a:r>
            <a:r>
              <a:rPr lang="de-DE" sz="1875" dirty="0" err="1"/>
              <a:t>with</a:t>
            </a:r>
            <a:r>
              <a:rPr lang="de-DE" sz="1875" dirty="0"/>
              <a:t> </a:t>
            </a:r>
            <a:r>
              <a:rPr lang="de-DE" sz="1875" dirty="0" err="1"/>
              <a:t>two</a:t>
            </a:r>
            <a:r>
              <a:rPr lang="de-DE" sz="1875" dirty="0"/>
              <a:t> </a:t>
            </a:r>
            <a:r>
              <a:rPr lang="de-DE" sz="1875" dirty="0" err="1"/>
              <a:t>publications</a:t>
            </a:r>
            <a:r>
              <a:rPr lang="de-DE" sz="2400" dirty="0"/>
              <a:t/>
            </a:r>
            <a:br>
              <a:rPr lang="de-DE" sz="2400" dirty="0"/>
            </a:br>
            <a:endParaRPr lang="de-DE" sz="2400" dirty="0"/>
          </a:p>
        </p:txBody>
      </p:sp>
      <p:sp>
        <p:nvSpPr>
          <p:cNvPr id="8" name="Textfeld 7">
            <a:extLst>
              <a:ext uri="{FF2B5EF4-FFF2-40B4-BE49-F238E27FC236}">
                <a16:creationId xmlns:a16="http://schemas.microsoft.com/office/drawing/2014/main" id="{270850BA-B112-4CB7-8F15-F34096A4DD78}"/>
              </a:ext>
            </a:extLst>
          </p:cNvPr>
          <p:cNvSpPr txBox="1"/>
          <p:nvPr/>
        </p:nvSpPr>
        <p:spPr>
          <a:xfrm>
            <a:off x="2197114" y="3573016"/>
            <a:ext cx="4572000" cy="369332"/>
          </a:xfrm>
          <a:prstGeom prst="rect">
            <a:avLst/>
          </a:prstGeom>
          <a:noFill/>
        </p:spPr>
        <p:txBody>
          <a:bodyPr wrap="square">
            <a:spAutoFit/>
          </a:bodyPr>
          <a:lstStyle/>
          <a:p>
            <a:r>
              <a:rPr lang="de-DE" sz="1800" dirty="0"/>
              <a:t>The double differential </a:t>
            </a:r>
            <a:r>
              <a:rPr lang="de-DE" sz="1800" dirty="0" err="1"/>
              <a:t>cross-section</a:t>
            </a:r>
            <a:r>
              <a:rPr lang="de-DE" sz="1800" dirty="0"/>
              <a:t>:</a:t>
            </a:r>
            <a:endParaRPr lang="en-GB" dirty="0"/>
          </a:p>
        </p:txBody>
      </p:sp>
      <p:pic>
        <p:nvPicPr>
          <p:cNvPr id="9" name="Grafik 8">
            <a:extLst>
              <a:ext uri="{FF2B5EF4-FFF2-40B4-BE49-F238E27FC236}">
                <a16:creationId xmlns:a16="http://schemas.microsoft.com/office/drawing/2014/main" id="{E19A7A0E-DFE3-4569-A454-102C0FE0FBC4}"/>
              </a:ext>
            </a:extLst>
          </p:cNvPr>
          <p:cNvPicPr>
            <a:picLocks noChangeAspect="1"/>
          </p:cNvPicPr>
          <p:nvPr/>
        </p:nvPicPr>
        <p:blipFill>
          <a:blip r:embed="rId2"/>
          <a:stretch>
            <a:fillRect/>
          </a:stretch>
        </p:blipFill>
        <p:spPr>
          <a:xfrm>
            <a:off x="692531" y="3942577"/>
            <a:ext cx="7590113" cy="804038"/>
          </a:xfrm>
          <a:prstGeom prst="rect">
            <a:avLst/>
          </a:prstGeom>
        </p:spPr>
      </p:pic>
      <p:pic>
        <p:nvPicPr>
          <p:cNvPr id="10" name="Grafik 9">
            <a:extLst>
              <a:ext uri="{FF2B5EF4-FFF2-40B4-BE49-F238E27FC236}">
                <a16:creationId xmlns:a16="http://schemas.microsoft.com/office/drawing/2014/main" id="{45B7B02F-A8F4-4BCB-8E31-74B63752C5A4}"/>
              </a:ext>
            </a:extLst>
          </p:cNvPr>
          <p:cNvPicPr>
            <a:picLocks noChangeAspect="1"/>
          </p:cNvPicPr>
          <p:nvPr/>
        </p:nvPicPr>
        <p:blipFill>
          <a:blip r:embed="rId3"/>
          <a:stretch>
            <a:fillRect/>
          </a:stretch>
        </p:blipFill>
        <p:spPr>
          <a:xfrm>
            <a:off x="4283968" y="4956706"/>
            <a:ext cx="3190941" cy="606972"/>
          </a:xfrm>
          <a:prstGeom prst="rect">
            <a:avLst/>
          </a:prstGeom>
        </p:spPr>
      </p:pic>
      <p:sp>
        <p:nvSpPr>
          <p:cNvPr id="11" name="Textfeld 10">
            <a:extLst>
              <a:ext uri="{FF2B5EF4-FFF2-40B4-BE49-F238E27FC236}">
                <a16:creationId xmlns:a16="http://schemas.microsoft.com/office/drawing/2014/main" id="{372928F2-81E4-4D22-827B-BF3C5C41DB7F}"/>
              </a:ext>
            </a:extLst>
          </p:cNvPr>
          <p:cNvSpPr txBox="1"/>
          <p:nvPr/>
        </p:nvSpPr>
        <p:spPr>
          <a:xfrm>
            <a:off x="971600" y="4709766"/>
            <a:ext cx="2476526" cy="923330"/>
          </a:xfrm>
          <a:prstGeom prst="rect">
            <a:avLst/>
          </a:prstGeom>
          <a:noFill/>
        </p:spPr>
        <p:txBody>
          <a:bodyPr wrap="square">
            <a:spAutoFit/>
          </a:bodyPr>
          <a:lstStyle/>
          <a:p>
            <a:pPr marL="0" indent="0">
              <a:buNone/>
            </a:pPr>
            <a:r>
              <a:rPr lang="de-DE" sz="1800" dirty="0"/>
              <a:t>: </a:t>
            </a:r>
            <a:r>
              <a:rPr lang="de-DE" sz="1800" dirty="0" err="1"/>
              <a:t>fitting</a:t>
            </a:r>
            <a:r>
              <a:rPr lang="de-DE" sz="1800" dirty="0"/>
              <a:t> </a:t>
            </a:r>
            <a:r>
              <a:rPr lang="de-DE" sz="1800" dirty="0" err="1"/>
              <a:t>parameter</a:t>
            </a:r>
            <a:endParaRPr lang="de-DE" sz="1800" dirty="0"/>
          </a:p>
          <a:p>
            <a:pPr marL="0" indent="0">
              <a:buNone/>
            </a:pPr>
            <a:r>
              <a:rPr lang="de-DE" dirty="0"/>
              <a:t>a</a:t>
            </a:r>
            <a:r>
              <a:rPr lang="de-DE" sz="1800" dirty="0"/>
              <a:t>= </a:t>
            </a:r>
            <a:r>
              <a:rPr lang="de-DE" sz="1800" dirty="0" err="1"/>
              <a:t>projectile</a:t>
            </a:r>
            <a:endParaRPr lang="de-DE" sz="1800" dirty="0"/>
          </a:p>
          <a:p>
            <a:pPr marL="0" indent="0">
              <a:buNone/>
            </a:pPr>
            <a:r>
              <a:rPr lang="de-DE" dirty="0"/>
              <a:t>b</a:t>
            </a:r>
            <a:r>
              <a:rPr lang="de-DE" sz="1800" dirty="0"/>
              <a:t> =</a:t>
            </a:r>
            <a:r>
              <a:rPr lang="de-DE" sz="1800" dirty="0" err="1"/>
              <a:t>ejectile</a:t>
            </a:r>
            <a:endParaRPr lang="en-GB" dirty="0"/>
          </a:p>
        </p:txBody>
      </p:sp>
      <p:sp>
        <p:nvSpPr>
          <p:cNvPr id="13" name="Textfeld 12">
            <a:extLst>
              <a:ext uri="{FF2B5EF4-FFF2-40B4-BE49-F238E27FC236}">
                <a16:creationId xmlns:a16="http://schemas.microsoft.com/office/drawing/2014/main" id="{4A08813F-607F-4948-9974-9D7F901522D3}"/>
              </a:ext>
            </a:extLst>
          </p:cNvPr>
          <p:cNvSpPr txBox="1"/>
          <p:nvPr/>
        </p:nvSpPr>
        <p:spPr>
          <a:xfrm>
            <a:off x="2285999" y="5555951"/>
            <a:ext cx="5188909" cy="369332"/>
          </a:xfrm>
          <a:prstGeom prst="rect">
            <a:avLst/>
          </a:prstGeom>
          <a:noFill/>
        </p:spPr>
        <p:txBody>
          <a:bodyPr wrap="square">
            <a:spAutoFit/>
          </a:bodyPr>
          <a:lstStyle/>
          <a:p>
            <a:pPr marL="0" indent="0">
              <a:buNone/>
            </a:pPr>
            <a:r>
              <a:rPr lang="en-US" sz="1800" dirty="0"/>
              <a:t>If pre-equilibrium emission is negligible, </a:t>
            </a:r>
            <a:r>
              <a:rPr lang="en-US" sz="1800" i="1" dirty="0" err="1"/>
              <a:t>f</a:t>
            </a:r>
            <a:r>
              <a:rPr lang="en-US" sz="1800" i="1" baseline="-25000" dirty="0" err="1"/>
              <a:t>MSD</a:t>
            </a:r>
            <a:r>
              <a:rPr lang="en-US" sz="1800" i="1" dirty="0"/>
              <a:t> </a:t>
            </a:r>
            <a:r>
              <a:rPr lang="en-US" sz="1800" dirty="0"/>
              <a:t>= 0 </a:t>
            </a:r>
          </a:p>
        </p:txBody>
      </p:sp>
    </p:spTree>
    <p:extLst>
      <p:ext uri="{BB962C8B-B14F-4D97-AF65-F5344CB8AC3E}">
        <p14:creationId xmlns:p14="http://schemas.microsoft.com/office/powerpoint/2010/main" val="3414524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Conclusions</a:t>
            </a:r>
            <a:endParaRPr lang="en-US" dirty="0"/>
          </a:p>
        </p:txBody>
      </p:sp>
      <p:sp>
        <p:nvSpPr>
          <p:cNvPr id="3" name="Inhaltsplatzhalter 2"/>
          <p:cNvSpPr>
            <a:spLocks noGrp="1"/>
          </p:cNvSpPr>
          <p:nvPr>
            <p:ph idx="1"/>
          </p:nvPr>
        </p:nvSpPr>
        <p:spPr/>
        <p:txBody>
          <a:bodyPr/>
          <a:lstStyle/>
          <a:p>
            <a:r>
              <a:rPr lang="en-US" dirty="0" smtClean="0"/>
              <a:t>several different scattering kernels are presented which are based on different approaches using completely different characters. Temperature, optical phenomena, chemical binding, QM parameters ab to particular effects defined for </a:t>
            </a:r>
            <a:r>
              <a:rPr lang="en-US" dirty="0" err="1" smtClean="0"/>
              <a:t>Kalbach</a:t>
            </a:r>
            <a:r>
              <a:rPr lang="en-US" dirty="0" smtClean="0"/>
              <a:t> Systematics.</a:t>
            </a:r>
          </a:p>
          <a:p>
            <a:r>
              <a:rPr lang="en-US" dirty="0" smtClean="0"/>
              <a:t>The main scattering kernels dealt are the RDDB  and the BB kernels.</a:t>
            </a:r>
          </a:p>
          <a:p>
            <a:r>
              <a:rPr lang="en-US" dirty="0" smtClean="0"/>
              <a:t>The RDDB kernels causes to some extent a justification to the EPR paradox (as far as neutrons are concerned) as  the QM effects and uncertainties are only within the nucleus radius but the kernel is otherwise handled completely classical,  albeit with explicit dependence of the azimuth angle which is not included generally in a QM approach.</a:t>
            </a:r>
          </a:p>
          <a:p>
            <a:r>
              <a:rPr lang="en-US" dirty="0" smtClean="0"/>
              <a:t>The presented BB kernel is shown in energies well  above the relevant range for RDDB and  are based on  adjusting angle dependent measurements  correct parameters which enable the generation of resonant structured  total cross sections not defined before.</a:t>
            </a:r>
          </a:p>
          <a:p>
            <a:r>
              <a:rPr lang="en-US" dirty="0" smtClean="0"/>
              <a:t> The overlapping energy range between the two methods above is yet to be explored </a:t>
            </a:r>
            <a:endParaRPr lang="en-US" dirty="0"/>
          </a:p>
        </p:txBody>
      </p:sp>
    </p:spTree>
    <p:extLst>
      <p:ext uri="{BB962C8B-B14F-4D97-AF65-F5344CB8AC3E}">
        <p14:creationId xmlns:p14="http://schemas.microsoft.com/office/powerpoint/2010/main" val="297951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04224"/>
            <a:ext cx="7781875" cy="706710"/>
          </a:xfrm>
        </p:spPr>
        <p:txBody>
          <a:bodyPr/>
          <a:lstStyle/>
          <a:p>
            <a:r>
              <a:rPr lang="en-GB" dirty="0"/>
              <a:t> Which way should nuclear data  go (classic </a:t>
            </a:r>
            <a:r>
              <a:rPr lang="en-AE" dirty="0"/>
              <a:t>–</a:t>
            </a:r>
            <a:r>
              <a:rPr lang="en-GB" dirty="0"/>
              <a:t> QM)??</a:t>
            </a:r>
            <a:br>
              <a:rPr lang="en-GB" dirty="0"/>
            </a:br>
            <a:r>
              <a:rPr lang="en-GB" dirty="0"/>
              <a:t>Can the scattering kernels follow it ???</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10734" y="1255092"/>
            <a:ext cx="1182081" cy="1300289"/>
          </a:xfrm>
          <a:prstGeom prst="rect">
            <a:avLst/>
          </a:prstGeom>
        </p:spPr>
      </p:pic>
      <p:sp>
        <p:nvSpPr>
          <p:cNvPr id="5" name="Rechteck 4"/>
          <p:cNvSpPr/>
          <p:nvPr/>
        </p:nvSpPr>
        <p:spPr>
          <a:xfrm>
            <a:off x="1592971" y="1145568"/>
            <a:ext cx="5580112" cy="1477328"/>
          </a:xfrm>
          <a:prstGeom prst="rect">
            <a:avLst/>
          </a:prstGeom>
        </p:spPr>
        <p:txBody>
          <a:bodyPr wrap="square">
            <a:spAutoFit/>
          </a:bodyPr>
          <a:lstStyle/>
          <a:p>
            <a:r>
              <a:rPr lang="en-AE" dirty="0">
                <a:solidFill>
                  <a:schemeClr val="accent5">
                    <a:lumMod val="75000"/>
                  </a:schemeClr>
                </a:solidFill>
              </a:rPr>
              <a:t>Cecil R. Lubitz (1925-2021)</a:t>
            </a:r>
          </a:p>
          <a:p>
            <a:r>
              <a:rPr lang="en-AE" dirty="0"/>
              <a:t>“…</a:t>
            </a:r>
            <a:r>
              <a:rPr lang="en-US" dirty="0"/>
              <a:t>He and I often disagree when it comes to whether processing codes (i.e., NJOY) should invent cross sections or simply translate what the evaluators already </a:t>
            </a:r>
            <a:r>
              <a:rPr lang="en-US" dirty="0">
                <a:solidFill>
                  <a:srgbClr val="FF0000"/>
                </a:solidFill>
              </a:rPr>
              <a:t>invented</a:t>
            </a:r>
            <a:r>
              <a:rPr lang="en-US" dirty="0"/>
              <a:t>,, .</a:t>
            </a:r>
            <a:endParaRPr lang="en-CA" dirty="0"/>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4593" r="6342" b="18201"/>
          <a:stretch>
            <a:fillRect/>
          </a:stretch>
        </p:blipFill>
        <p:spPr bwMode="auto">
          <a:xfrm>
            <a:off x="305364" y="2714414"/>
            <a:ext cx="1287607" cy="162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1691680" y="2857529"/>
            <a:ext cx="4575716" cy="1477328"/>
          </a:xfrm>
          <a:prstGeom prst="rect">
            <a:avLst/>
          </a:prstGeom>
        </p:spPr>
        <p:txBody>
          <a:bodyPr wrap="square">
            <a:spAutoFit/>
          </a:bodyPr>
          <a:lstStyle/>
          <a:p>
            <a:r>
              <a:rPr lang="en-AE" dirty="0">
                <a:solidFill>
                  <a:schemeClr val="accent5">
                    <a:lumMod val="75000"/>
                  </a:schemeClr>
                </a:solidFill>
              </a:rPr>
              <a:t> John Rowlands (1929-2011)</a:t>
            </a:r>
          </a:p>
          <a:p>
            <a:r>
              <a:rPr lang="en-AE" dirty="0"/>
              <a:t>“…</a:t>
            </a:r>
            <a:r>
              <a:rPr lang="en-US" dirty="0"/>
              <a:t>and now we will see that all what we have done is wrong” </a:t>
            </a:r>
            <a:r>
              <a:rPr lang="en-AE" dirty="0"/>
              <a:t>… by presenting a new speaker on </a:t>
            </a:r>
            <a:r>
              <a:rPr lang="en-AE" dirty="0">
                <a:solidFill>
                  <a:srgbClr val="00B0F0"/>
                </a:solidFill>
              </a:rPr>
              <a:t>a new scattering theory </a:t>
            </a:r>
            <a:r>
              <a:rPr lang="en-AE" dirty="0"/>
              <a:t>(…he himself was part of it.)</a:t>
            </a:r>
            <a:endParaRPr lang="en-CA" dirty="0"/>
          </a:p>
        </p:txBody>
      </p:sp>
      <p:sp>
        <p:nvSpPr>
          <p:cNvPr id="8" name="Textfeld 7">
            <a:extLst>
              <a:ext uri="{FF2B5EF4-FFF2-40B4-BE49-F238E27FC236}">
                <a16:creationId xmlns:a16="http://schemas.microsoft.com/office/drawing/2014/main" id="{8604952F-471F-4DBF-917B-D3FEDDB2D95D}"/>
              </a:ext>
            </a:extLst>
          </p:cNvPr>
          <p:cNvSpPr txBox="1"/>
          <p:nvPr/>
        </p:nvSpPr>
        <p:spPr>
          <a:xfrm>
            <a:off x="1369288" y="4833403"/>
            <a:ext cx="7128792" cy="1477328"/>
          </a:xfrm>
          <a:prstGeom prst="rect">
            <a:avLst/>
          </a:prstGeom>
          <a:noFill/>
        </p:spPr>
        <p:txBody>
          <a:bodyPr wrap="square">
            <a:spAutoFit/>
          </a:bodyPr>
          <a:lstStyle/>
          <a:p>
            <a:r>
              <a:rPr lang="de-DE" sz="1800" dirty="0">
                <a:solidFill>
                  <a:srgbClr val="0000FF"/>
                </a:solidFill>
                <a:effectLst/>
                <a:latin typeface="Helvetica" panose="020B0604020202020204" pitchFamily="34" charset="0"/>
                <a:ea typeface="Times New Roman" panose="02020603050405020304" pitchFamily="18" charset="0"/>
              </a:rPr>
              <a:t>”: “</a:t>
            </a:r>
            <a:r>
              <a:rPr lang="de-DE" sz="1800" b="1" i="1" dirty="0">
                <a:solidFill>
                  <a:srgbClr val="0000FF"/>
                </a:solidFill>
                <a:effectLst/>
                <a:latin typeface="Helvetica" panose="020B0604020202020204" pitchFamily="34" charset="0"/>
                <a:ea typeface="Times New Roman" panose="02020603050405020304" pitchFamily="18" charset="0"/>
              </a:rPr>
              <a:t>Any </a:t>
            </a:r>
            <a:r>
              <a:rPr lang="de-DE" sz="1800" b="1" i="1" dirty="0" err="1">
                <a:solidFill>
                  <a:srgbClr val="0000FF"/>
                </a:solidFill>
                <a:effectLst/>
                <a:latin typeface="Helvetica" panose="020B0604020202020204" pitchFamily="34" charset="0"/>
                <a:ea typeface="Times New Roman" panose="02020603050405020304" pitchFamily="18" charset="0"/>
              </a:rPr>
              <a:t>physical</a:t>
            </a:r>
            <a:r>
              <a:rPr lang="de-DE" sz="1800" b="1" i="1" dirty="0">
                <a:solidFill>
                  <a:srgbClr val="0000FF"/>
                </a:solidFill>
                <a:effectLst/>
                <a:latin typeface="Helvetica" panose="020B0604020202020204" pitchFamily="34" charset="0"/>
                <a:ea typeface="Times New Roman" panose="02020603050405020304" pitchFamily="18" charset="0"/>
              </a:rPr>
              <a:t> </a:t>
            </a:r>
            <a:r>
              <a:rPr lang="de-DE" sz="1800" b="1" i="1" dirty="0" err="1">
                <a:solidFill>
                  <a:srgbClr val="0000FF"/>
                </a:solidFill>
                <a:effectLst/>
                <a:latin typeface="Helvetica" panose="020B0604020202020204" pitchFamily="34" charset="0"/>
                <a:ea typeface="Times New Roman" panose="02020603050405020304" pitchFamily="18" charset="0"/>
              </a:rPr>
              <a:t>theory</a:t>
            </a:r>
            <a:r>
              <a:rPr lang="de-DE" sz="1800" b="1" i="1" dirty="0">
                <a:solidFill>
                  <a:srgbClr val="0000FF"/>
                </a:solidFill>
                <a:effectLst/>
                <a:latin typeface="Helvetica" panose="020B0604020202020204" pitchFamily="34" charset="0"/>
                <a:ea typeface="Times New Roman" panose="02020603050405020304" pitchFamily="18" charset="0"/>
              </a:rPr>
              <a:t> </a:t>
            </a:r>
            <a:r>
              <a:rPr lang="de-DE" sz="1800" b="1" i="1" dirty="0" err="1">
                <a:solidFill>
                  <a:srgbClr val="0000FF"/>
                </a:solidFill>
                <a:effectLst/>
                <a:latin typeface="Helvetica" panose="020B0604020202020204" pitchFamily="34" charset="0"/>
                <a:ea typeface="Times New Roman" panose="02020603050405020304" pitchFamily="18" charset="0"/>
              </a:rPr>
              <a:t>is</a:t>
            </a:r>
            <a:r>
              <a:rPr lang="de-DE" sz="1800" b="1" i="1" dirty="0">
                <a:solidFill>
                  <a:srgbClr val="0000FF"/>
                </a:solidFill>
                <a:effectLst/>
                <a:latin typeface="Helvetica" panose="020B0604020202020204" pitchFamily="34" charset="0"/>
                <a:ea typeface="Times New Roman" panose="02020603050405020304" pitchFamily="18" charset="0"/>
              </a:rPr>
              <a:t> </a:t>
            </a:r>
            <a:r>
              <a:rPr lang="de-DE" sz="1800" b="1" i="1" dirty="0" err="1">
                <a:solidFill>
                  <a:srgbClr val="0000FF"/>
                </a:solidFill>
                <a:effectLst/>
                <a:latin typeface="Helvetica" panose="020B0604020202020204" pitchFamily="34" charset="0"/>
                <a:ea typeface="Times New Roman" panose="02020603050405020304" pitchFamily="18" charset="0"/>
              </a:rPr>
              <a:t>always</a:t>
            </a:r>
            <a:r>
              <a:rPr lang="de-DE" sz="1800" b="1" i="1" dirty="0">
                <a:solidFill>
                  <a:srgbClr val="0000FF"/>
                </a:solidFill>
                <a:effectLst/>
                <a:latin typeface="Helvetica" panose="020B0604020202020204" pitchFamily="34" charset="0"/>
                <a:ea typeface="Times New Roman" panose="02020603050405020304" pitchFamily="18" charset="0"/>
              </a:rPr>
              <a:t> </a:t>
            </a:r>
            <a:r>
              <a:rPr lang="de-DE" sz="1800" b="1" i="1" dirty="0" err="1">
                <a:solidFill>
                  <a:srgbClr val="0000FF"/>
                </a:solidFill>
                <a:effectLst/>
                <a:latin typeface="Helvetica" panose="020B0604020202020204" pitchFamily="34" charset="0"/>
                <a:ea typeface="Times New Roman" panose="02020603050405020304" pitchFamily="18" charset="0"/>
              </a:rPr>
              <a:t>provisional</a:t>
            </a:r>
            <a:r>
              <a:rPr lang="de-DE" sz="1800" b="1" i="1" dirty="0">
                <a:solidFill>
                  <a:srgbClr val="0000FF"/>
                </a:solidFill>
                <a:effectLst/>
                <a:latin typeface="Helvetica" panose="020B0604020202020204" pitchFamily="34" charset="0"/>
                <a:ea typeface="Times New Roman" panose="02020603050405020304" pitchFamily="18" charset="0"/>
              </a:rPr>
              <a:t>, in </a:t>
            </a:r>
            <a:r>
              <a:rPr lang="de-DE" sz="1800" b="1" i="1" dirty="0" err="1">
                <a:solidFill>
                  <a:srgbClr val="0000FF"/>
                </a:solidFill>
                <a:effectLst/>
                <a:latin typeface="Helvetica" panose="020B0604020202020204" pitchFamily="34" charset="0"/>
                <a:ea typeface="Times New Roman" panose="02020603050405020304" pitchFamily="18" charset="0"/>
              </a:rPr>
              <a:t>the</a:t>
            </a:r>
            <a:r>
              <a:rPr lang="de-DE" sz="1800" b="1" i="1" dirty="0">
                <a:solidFill>
                  <a:srgbClr val="0000FF"/>
                </a:solidFill>
                <a:effectLst/>
                <a:latin typeface="Helvetica" panose="020B0604020202020204" pitchFamily="34" charset="0"/>
                <a:ea typeface="Times New Roman" panose="02020603050405020304" pitchFamily="18" charset="0"/>
              </a:rPr>
              <a:t> sense </a:t>
            </a:r>
            <a:r>
              <a:rPr lang="de-DE" sz="1800" b="1" i="1" dirty="0" err="1">
                <a:solidFill>
                  <a:srgbClr val="0000FF"/>
                </a:solidFill>
                <a:effectLst/>
                <a:latin typeface="Helvetica" panose="020B0604020202020204" pitchFamily="34" charset="0"/>
                <a:ea typeface="Times New Roman" panose="02020603050405020304" pitchFamily="18" charset="0"/>
              </a:rPr>
              <a:t>that</a:t>
            </a:r>
            <a:r>
              <a:rPr lang="de-DE" sz="1800" b="1" i="1" dirty="0">
                <a:solidFill>
                  <a:srgbClr val="0000FF"/>
                </a:solidFill>
                <a:effectLst/>
                <a:latin typeface="Helvetica" panose="020B0604020202020204" pitchFamily="34" charset="0"/>
                <a:ea typeface="Times New Roman" panose="02020603050405020304" pitchFamily="18" charset="0"/>
              </a:rPr>
              <a:t> </a:t>
            </a:r>
            <a:r>
              <a:rPr lang="de-DE" sz="1800" b="1" i="1" dirty="0" err="1">
                <a:solidFill>
                  <a:srgbClr val="0000FF"/>
                </a:solidFill>
                <a:effectLst/>
                <a:latin typeface="Helvetica" panose="020B0604020202020204" pitchFamily="34" charset="0"/>
                <a:ea typeface="Times New Roman" panose="02020603050405020304" pitchFamily="18" charset="0"/>
              </a:rPr>
              <a:t>it</a:t>
            </a:r>
            <a:r>
              <a:rPr lang="de-DE" sz="1800" b="1" i="1" dirty="0">
                <a:solidFill>
                  <a:srgbClr val="0000FF"/>
                </a:solidFill>
                <a:effectLst/>
                <a:latin typeface="Helvetica" panose="020B0604020202020204" pitchFamily="34" charset="0"/>
                <a:ea typeface="Times New Roman" panose="02020603050405020304" pitchFamily="18" charset="0"/>
              </a:rPr>
              <a:t> </a:t>
            </a:r>
            <a:r>
              <a:rPr lang="de-DE" sz="1800" b="1" i="1" dirty="0" err="1">
                <a:solidFill>
                  <a:srgbClr val="0000FF"/>
                </a:solidFill>
                <a:effectLst/>
                <a:latin typeface="Helvetica" panose="020B0604020202020204" pitchFamily="34" charset="0"/>
                <a:ea typeface="Times New Roman" panose="02020603050405020304" pitchFamily="18" charset="0"/>
              </a:rPr>
              <a:t>is</a:t>
            </a:r>
            <a:r>
              <a:rPr lang="de-DE" sz="1800" b="1" i="1" dirty="0">
                <a:solidFill>
                  <a:srgbClr val="0000FF"/>
                </a:solidFill>
                <a:effectLst/>
                <a:latin typeface="Helvetica" panose="020B0604020202020204" pitchFamily="34" charset="0"/>
                <a:ea typeface="Times New Roman" panose="02020603050405020304" pitchFamily="18" charset="0"/>
              </a:rPr>
              <a:t> </a:t>
            </a:r>
            <a:r>
              <a:rPr lang="de-DE" sz="1800" b="1" i="1" dirty="0" err="1">
                <a:solidFill>
                  <a:srgbClr val="0000FF"/>
                </a:solidFill>
                <a:effectLst/>
                <a:latin typeface="Helvetica" panose="020B0604020202020204" pitchFamily="34" charset="0"/>
                <a:ea typeface="Times New Roman" panose="02020603050405020304" pitchFamily="18" charset="0"/>
              </a:rPr>
              <a:t>only</a:t>
            </a:r>
            <a:r>
              <a:rPr lang="de-DE" sz="1800" b="1" i="1" dirty="0">
                <a:solidFill>
                  <a:srgbClr val="0000FF"/>
                </a:solidFill>
                <a:effectLst/>
                <a:latin typeface="Helvetica" panose="020B0604020202020204" pitchFamily="34" charset="0"/>
                <a:ea typeface="Times New Roman" panose="02020603050405020304" pitchFamily="18" charset="0"/>
              </a:rPr>
              <a:t> a </a:t>
            </a:r>
            <a:r>
              <a:rPr lang="de-DE" sz="1800" b="1" i="1" dirty="0" err="1">
                <a:solidFill>
                  <a:srgbClr val="0000FF"/>
                </a:solidFill>
                <a:effectLst/>
                <a:latin typeface="Helvetica" panose="020B0604020202020204" pitchFamily="34" charset="0"/>
                <a:ea typeface="Times New Roman" panose="02020603050405020304" pitchFamily="18" charset="0"/>
              </a:rPr>
              <a:t>hypothesis</a:t>
            </a:r>
            <a:r>
              <a:rPr lang="de-DE" sz="1800" b="1" i="1" dirty="0">
                <a:solidFill>
                  <a:srgbClr val="0000FF"/>
                </a:solidFill>
                <a:effectLst/>
                <a:latin typeface="Helvetica" panose="020B0604020202020204" pitchFamily="34" charset="0"/>
                <a:ea typeface="Times New Roman" panose="02020603050405020304" pitchFamily="18" charset="0"/>
              </a:rPr>
              <a:t>: </a:t>
            </a:r>
            <a:r>
              <a:rPr lang="de-DE" sz="1800" b="1" i="1" dirty="0" err="1">
                <a:solidFill>
                  <a:srgbClr val="0000FF"/>
                </a:solidFill>
                <a:effectLst/>
                <a:latin typeface="Helvetica" panose="020B0604020202020204" pitchFamily="34" charset="0"/>
                <a:ea typeface="Times New Roman" panose="02020603050405020304" pitchFamily="18" charset="0"/>
              </a:rPr>
              <a:t>You</a:t>
            </a:r>
            <a:r>
              <a:rPr lang="de-DE" sz="1800" b="1" i="1" dirty="0">
                <a:solidFill>
                  <a:srgbClr val="0000FF"/>
                </a:solidFill>
                <a:effectLst/>
                <a:latin typeface="Helvetica" panose="020B0604020202020204" pitchFamily="34" charset="0"/>
                <a:ea typeface="Times New Roman" panose="02020603050405020304" pitchFamily="18" charset="0"/>
              </a:rPr>
              <a:t> </a:t>
            </a:r>
            <a:r>
              <a:rPr lang="de-DE" sz="1800" b="1" i="1" dirty="0" err="1">
                <a:solidFill>
                  <a:srgbClr val="0000FF"/>
                </a:solidFill>
                <a:effectLst/>
                <a:latin typeface="Helvetica" panose="020B0604020202020204" pitchFamily="34" charset="0"/>
                <a:ea typeface="Times New Roman" panose="02020603050405020304" pitchFamily="18" charset="0"/>
              </a:rPr>
              <a:t>can</a:t>
            </a:r>
            <a:r>
              <a:rPr lang="de-DE" sz="1800" b="1" i="1" dirty="0">
                <a:solidFill>
                  <a:srgbClr val="0000FF"/>
                </a:solidFill>
                <a:effectLst/>
                <a:latin typeface="Helvetica" panose="020B0604020202020204" pitchFamily="34" charset="0"/>
                <a:ea typeface="Times New Roman" panose="02020603050405020304" pitchFamily="18" charset="0"/>
              </a:rPr>
              <a:t> </a:t>
            </a:r>
            <a:r>
              <a:rPr lang="de-DE" sz="1800" b="1" i="1" dirty="0" err="1">
                <a:solidFill>
                  <a:srgbClr val="0000FF"/>
                </a:solidFill>
                <a:effectLst/>
                <a:latin typeface="Helvetica" panose="020B0604020202020204" pitchFamily="34" charset="0"/>
                <a:ea typeface="Times New Roman" panose="02020603050405020304" pitchFamily="18" charset="0"/>
              </a:rPr>
              <a:t>never</a:t>
            </a:r>
            <a:r>
              <a:rPr lang="de-DE" sz="1800" b="1" i="1" dirty="0">
                <a:solidFill>
                  <a:srgbClr val="0000FF"/>
                </a:solidFill>
                <a:effectLst/>
                <a:latin typeface="Helvetica" panose="020B0604020202020204" pitchFamily="34" charset="0"/>
                <a:ea typeface="Times New Roman" panose="02020603050405020304" pitchFamily="18" charset="0"/>
              </a:rPr>
              <a:t> </a:t>
            </a:r>
            <a:r>
              <a:rPr lang="de-DE" sz="1800" b="1" i="1" dirty="0" err="1">
                <a:solidFill>
                  <a:srgbClr val="0000FF"/>
                </a:solidFill>
                <a:effectLst/>
                <a:latin typeface="Helvetica" panose="020B0604020202020204" pitchFamily="34" charset="0"/>
                <a:ea typeface="Times New Roman" panose="02020603050405020304" pitchFamily="18" charset="0"/>
              </a:rPr>
              <a:t>prove</a:t>
            </a:r>
            <a:r>
              <a:rPr lang="de-DE" sz="1800" b="1" i="1" dirty="0">
                <a:solidFill>
                  <a:srgbClr val="0000FF"/>
                </a:solidFill>
                <a:effectLst/>
                <a:latin typeface="Helvetica" panose="020B0604020202020204" pitchFamily="34" charset="0"/>
                <a:ea typeface="Times New Roman" panose="02020603050405020304" pitchFamily="18" charset="0"/>
              </a:rPr>
              <a:t> it. </a:t>
            </a:r>
            <a:r>
              <a:rPr lang="de-DE" dirty="0" err="1"/>
              <a:t>No</a:t>
            </a:r>
            <a:r>
              <a:rPr lang="de-DE" dirty="0"/>
              <a:t>  matter </a:t>
            </a:r>
            <a:r>
              <a:rPr lang="de-DE" dirty="0" err="1"/>
              <a:t>how</a:t>
            </a:r>
            <a:r>
              <a:rPr lang="de-DE" dirty="0"/>
              <a:t> </a:t>
            </a:r>
            <a:r>
              <a:rPr lang="de-DE" dirty="0" err="1"/>
              <a:t>many</a:t>
            </a:r>
            <a:r>
              <a:rPr lang="de-DE" dirty="0"/>
              <a:t> </a:t>
            </a:r>
            <a:r>
              <a:rPr lang="de-DE" dirty="0" err="1"/>
              <a:t>times</a:t>
            </a:r>
            <a:r>
              <a:rPr lang="de-DE" dirty="0"/>
              <a:t> </a:t>
            </a:r>
            <a:r>
              <a:rPr lang="de-DE" dirty="0" err="1"/>
              <a:t>the</a:t>
            </a:r>
            <a:r>
              <a:rPr lang="de-DE" dirty="0"/>
              <a:t> </a:t>
            </a:r>
            <a:r>
              <a:rPr lang="de-DE" dirty="0" err="1"/>
              <a:t>results</a:t>
            </a:r>
            <a:r>
              <a:rPr lang="de-DE" dirty="0"/>
              <a:t> </a:t>
            </a:r>
            <a:r>
              <a:rPr lang="de-DE" dirty="0" err="1"/>
              <a:t>of</a:t>
            </a:r>
            <a:r>
              <a:rPr lang="de-DE" dirty="0"/>
              <a:t> </a:t>
            </a:r>
            <a:r>
              <a:rPr lang="de-DE" dirty="0" err="1"/>
              <a:t>experiments</a:t>
            </a:r>
            <a:r>
              <a:rPr lang="de-DE" dirty="0"/>
              <a:t> </a:t>
            </a:r>
            <a:r>
              <a:rPr lang="de-DE" dirty="0" err="1"/>
              <a:t>agree</a:t>
            </a:r>
            <a:r>
              <a:rPr lang="de-DE" dirty="0"/>
              <a:t> </a:t>
            </a:r>
            <a:r>
              <a:rPr lang="de-DE" dirty="0" err="1"/>
              <a:t>with</a:t>
            </a:r>
            <a:r>
              <a:rPr lang="de-DE" dirty="0"/>
              <a:t> </a:t>
            </a:r>
            <a:r>
              <a:rPr lang="de-DE" dirty="0" err="1"/>
              <a:t>some</a:t>
            </a:r>
            <a:r>
              <a:rPr lang="de-DE" dirty="0"/>
              <a:t> </a:t>
            </a:r>
            <a:r>
              <a:rPr lang="de-DE" dirty="0" err="1"/>
              <a:t>theory</a:t>
            </a:r>
            <a:r>
              <a:rPr lang="de-DE" dirty="0"/>
              <a:t>, </a:t>
            </a:r>
            <a:r>
              <a:rPr lang="de-DE" dirty="0" err="1"/>
              <a:t>you</a:t>
            </a:r>
            <a:r>
              <a:rPr lang="de-DE" dirty="0"/>
              <a:t> </a:t>
            </a:r>
            <a:r>
              <a:rPr lang="de-DE" dirty="0" err="1"/>
              <a:t>can</a:t>
            </a:r>
            <a:r>
              <a:rPr lang="de-DE" dirty="0"/>
              <a:t> </a:t>
            </a:r>
            <a:r>
              <a:rPr lang="de-DE" dirty="0" err="1"/>
              <a:t>never</a:t>
            </a:r>
            <a:r>
              <a:rPr lang="de-DE" dirty="0"/>
              <a:t> </a:t>
            </a:r>
            <a:r>
              <a:rPr lang="de-DE" dirty="0" err="1"/>
              <a:t>be</a:t>
            </a:r>
            <a:r>
              <a:rPr lang="de-DE" dirty="0"/>
              <a:t> </a:t>
            </a:r>
            <a:r>
              <a:rPr lang="de-DE" dirty="0" err="1"/>
              <a:t>sure</a:t>
            </a:r>
            <a:r>
              <a:rPr lang="de-DE" dirty="0"/>
              <a:t> </a:t>
            </a:r>
            <a:r>
              <a:rPr lang="de-DE" dirty="0" err="1"/>
              <a:t>that</a:t>
            </a:r>
            <a:r>
              <a:rPr lang="de-DE" dirty="0"/>
              <a:t> </a:t>
            </a:r>
            <a:r>
              <a:rPr lang="de-DE" dirty="0" err="1"/>
              <a:t>the</a:t>
            </a:r>
            <a:r>
              <a:rPr lang="de-DE" dirty="0"/>
              <a:t> </a:t>
            </a:r>
            <a:r>
              <a:rPr lang="de-DE" dirty="0" err="1"/>
              <a:t>next</a:t>
            </a:r>
            <a:r>
              <a:rPr lang="de-DE" dirty="0"/>
              <a:t> time </a:t>
            </a:r>
            <a:r>
              <a:rPr lang="de-DE" dirty="0" err="1"/>
              <a:t>the</a:t>
            </a:r>
            <a:r>
              <a:rPr lang="de-DE" dirty="0"/>
              <a:t> </a:t>
            </a:r>
            <a:r>
              <a:rPr lang="de-DE" dirty="0" err="1"/>
              <a:t>result</a:t>
            </a:r>
            <a:r>
              <a:rPr lang="de-DE" dirty="0"/>
              <a:t> will not </a:t>
            </a:r>
            <a:r>
              <a:rPr lang="de-DE" dirty="0" err="1"/>
              <a:t>contradict</a:t>
            </a:r>
            <a:r>
              <a:rPr lang="de-DE" dirty="0"/>
              <a:t> </a:t>
            </a:r>
            <a:r>
              <a:rPr lang="de-DE" dirty="0" err="1"/>
              <a:t>the</a:t>
            </a:r>
            <a:r>
              <a:rPr lang="de-DE" dirty="0"/>
              <a:t> </a:t>
            </a:r>
            <a:r>
              <a:rPr lang="de-DE" dirty="0" err="1"/>
              <a:t>theory</a:t>
            </a:r>
            <a:r>
              <a:rPr lang="de-DE" dirty="0"/>
              <a:t>. </a:t>
            </a:r>
            <a:endParaRPr lang="en-GB" dirty="0"/>
          </a:p>
        </p:txBody>
      </p:sp>
      <p:sp>
        <p:nvSpPr>
          <p:cNvPr id="10" name="Textfeld 9">
            <a:extLst>
              <a:ext uri="{FF2B5EF4-FFF2-40B4-BE49-F238E27FC236}">
                <a16:creationId xmlns:a16="http://schemas.microsoft.com/office/drawing/2014/main" id="{2ACFC9BA-E13E-4CBD-844E-2CEC79240655}"/>
              </a:ext>
            </a:extLst>
          </p:cNvPr>
          <p:cNvSpPr txBox="1"/>
          <p:nvPr/>
        </p:nvSpPr>
        <p:spPr>
          <a:xfrm>
            <a:off x="339230" y="4574616"/>
            <a:ext cx="4575716" cy="369332"/>
          </a:xfrm>
          <a:prstGeom prst="rect">
            <a:avLst/>
          </a:prstGeom>
          <a:noFill/>
        </p:spPr>
        <p:txBody>
          <a:bodyPr wrap="square">
            <a:spAutoFit/>
          </a:bodyPr>
          <a:lstStyle/>
          <a:p>
            <a:r>
              <a:rPr lang="de-DE" dirty="0">
                <a:solidFill>
                  <a:schemeClr val="accent5">
                    <a:lumMod val="75000"/>
                  </a:schemeClr>
                </a:solidFill>
              </a:rPr>
              <a:t>Stephen Hawking </a:t>
            </a:r>
            <a:endParaRPr lang="en-GB" dirty="0">
              <a:solidFill>
                <a:schemeClr val="accent5">
                  <a:lumMod val="75000"/>
                </a:schemeClr>
              </a:solidFill>
            </a:endParaRPr>
          </a:p>
        </p:txBody>
      </p:sp>
    </p:spTree>
    <p:extLst>
      <p:ext uri="{BB962C8B-B14F-4D97-AF65-F5344CB8AC3E}">
        <p14:creationId xmlns:p14="http://schemas.microsoft.com/office/powerpoint/2010/main" val="59842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66FC55-CAF8-431D-A062-157C1F94AA69}"/>
              </a:ext>
            </a:extLst>
          </p:cNvPr>
          <p:cNvSpPr>
            <a:spLocks noGrp="1"/>
          </p:cNvSpPr>
          <p:nvPr>
            <p:ph type="title"/>
          </p:nvPr>
        </p:nvSpPr>
        <p:spPr/>
        <p:txBody>
          <a:bodyPr/>
          <a:lstStyle/>
          <a:p>
            <a:r>
              <a:rPr lang="en-GB" dirty="0"/>
              <a:t>Open Issues (I)</a:t>
            </a:r>
          </a:p>
        </p:txBody>
      </p:sp>
      <p:sp>
        <p:nvSpPr>
          <p:cNvPr id="3" name="Inhaltsplatzhalter 2">
            <a:extLst>
              <a:ext uri="{FF2B5EF4-FFF2-40B4-BE49-F238E27FC236}">
                <a16:creationId xmlns:a16="http://schemas.microsoft.com/office/drawing/2014/main" id="{1BC290CA-6FF2-4844-8E0A-1472EDBFECA5}"/>
              </a:ext>
            </a:extLst>
          </p:cNvPr>
          <p:cNvSpPr>
            <a:spLocks noGrp="1"/>
          </p:cNvSpPr>
          <p:nvPr>
            <p:ph idx="1"/>
          </p:nvPr>
        </p:nvSpPr>
        <p:spPr/>
        <p:txBody>
          <a:bodyPr/>
          <a:lstStyle/>
          <a:p>
            <a:r>
              <a:rPr lang="en-GB" dirty="0">
                <a:highlight>
                  <a:srgbClr val="FFFF00"/>
                </a:highlight>
              </a:rPr>
              <a:t>Energy and angular variables </a:t>
            </a:r>
            <a:r>
              <a:rPr lang="en-GB" dirty="0"/>
              <a:t>are:</a:t>
            </a:r>
          </a:p>
          <a:p>
            <a:r>
              <a:rPr lang="en-GB" dirty="0"/>
              <a:t>In RDDB: independent </a:t>
            </a:r>
          </a:p>
          <a:p>
            <a:r>
              <a:rPr lang="en-GB" dirty="0"/>
              <a:t>Blatt </a:t>
            </a:r>
            <a:r>
              <a:rPr lang="en-GB" dirty="0" err="1"/>
              <a:t>Biedenharn</a:t>
            </a:r>
            <a:r>
              <a:rPr lang="en-GB" dirty="0"/>
              <a:t> (BB): dependent</a:t>
            </a:r>
          </a:p>
          <a:p>
            <a:r>
              <a:rPr lang="en-GB" dirty="0"/>
              <a:t>OMP:   dependent </a:t>
            </a:r>
          </a:p>
          <a:p>
            <a:r>
              <a:rPr lang="en-GB" dirty="0"/>
              <a:t>Pre equilibrium </a:t>
            </a:r>
            <a:r>
              <a:rPr lang="en-GB" dirty="0" err="1"/>
              <a:t>Kalbach</a:t>
            </a:r>
            <a:r>
              <a:rPr lang="en-GB" dirty="0"/>
              <a:t> systematics (semiempirical): formally independent </a:t>
            </a:r>
          </a:p>
          <a:p>
            <a:endParaRPr lang="en-GB" dirty="0"/>
          </a:p>
          <a:p>
            <a:r>
              <a:rPr lang="en-GB" dirty="0"/>
              <a:t>Is the moments in </a:t>
            </a:r>
            <a:r>
              <a:rPr lang="en-GB" dirty="0">
                <a:highlight>
                  <a:srgbClr val="FFFF00"/>
                </a:highlight>
              </a:rPr>
              <a:t>Legendre polynomials </a:t>
            </a:r>
            <a:r>
              <a:rPr lang="en-GB" dirty="0"/>
              <a:t>physical (l=o) isotropic scattering  (BB) or only mathematical solution (RDDB), (OMP)?</a:t>
            </a:r>
          </a:p>
          <a:p>
            <a:r>
              <a:rPr lang="en-GB" dirty="0"/>
              <a:t>Generating </a:t>
            </a:r>
            <a:r>
              <a:rPr lang="en-GB" dirty="0">
                <a:highlight>
                  <a:srgbClr val="FFFF00"/>
                </a:highlight>
              </a:rPr>
              <a:t>total resonance cross sections </a:t>
            </a:r>
            <a:r>
              <a:rPr lang="en-GB" dirty="0"/>
              <a:t>from differential cross sections via </a:t>
            </a:r>
            <a:r>
              <a:rPr lang="en-GB" dirty="0">
                <a:highlight>
                  <a:srgbClr val="FFFF00"/>
                </a:highlight>
              </a:rPr>
              <a:t>spin</a:t>
            </a:r>
            <a:r>
              <a:rPr lang="en-GB" dirty="0"/>
              <a:t>?</a:t>
            </a:r>
          </a:p>
          <a:p>
            <a:endParaRPr lang="en-GB" dirty="0"/>
          </a:p>
          <a:p>
            <a:r>
              <a:rPr lang="en-GB" dirty="0"/>
              <a:t>The </a:t>
            </a:r>
            <a:r>
              <a:rPr lang="en-GB" dirty="0">
                <a:highlight>
                  <a:srgbClr val="FFFF00"/>
                </a:highlight>
              </a:rPr>
              <a:t>azimuth angle is </a:t>
            </a:r>
            <a:r>
              <a:rPr lang="en-GB" dirty="0"/>
              <a:t>a dependent variable in Resonant scattering but not in Blatt </a:t>
            </a:r>
            <a:r>
              <a:rPr lang="en-GB" dirty="0" err="1"/>
              <a:t>Biedenharn</a:t>
            </a:r>
            <a:r>
              <a:rPr lang="en-GB" dirty="0"/>
              <a:t> or OMP kernel</a:t>
            </a:r>
          </a:p>
          <a:p>
            <a:endParaRPr lang="en-GB" dirty="0"/>
          </a:p>
          <a:p>
            <a:endParaRPr lang="en-GB" dirty="0"/>
          </a:p>
        </p:txBody>
      </p:sp>
    </p:spTree>
    <p:extLst>
      <p:ext uri="{BB962C8B-B14F-4D97-AF65-F5344CB8AC3E}">
        <p14:creationId xmlns:p14="http://schemas.microsoft.com/office/powerpoint/2010/main" val="341880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66FC55-CAF8-431D-A062-157C1F94AA69}"/>
              </a:ext>
            </a:extLst>
          </p:cNvPr>
          <p:cNvSpPr>
            <a:spLocks noGrp="1"/>
          </p:cNvSpPr>
          <p:nvPr>
            <p:ph type="title"/>
          </p:nvPr>
        </p:nvSpPr>
        <p:spPr/>
        <p:txBody>
          <a:bodyPr/>
          <a:lstStyle/>
          <a:p>
            <a:r>
              <a:rPr lang="en-GB" dirty="0"/>
              <a:t>Open Issues (II)</a:t>
            </a:r>
          </a:p>
        </p:txBody>
      </p:sp>
      <p:sp>
        <p:nvSpPr>
          <p:cNvPr id="3" name="Inhaltsplatzhalter 2">
            <a:extLst>
              <a:ext uri="{FF2B5EF4-FFF2-40B4-BE49-F238E27FC236}">
                <a16:creationId xmlns:a16="http://schemas.microsoft.com/office/drawing/2014/main" id="{1BC290CA-6FF2-4844-8E0A-1472EDBFECA5}"/>
              </a:ext>
            </a:extLst>
          </p:cNvPr>
          <p:cNvSpPr>
            <a:spLocks noGrp="1"/>
          </p:cNvSpPr>
          <p:nvPr>
            <p:ph idx="1"/>
          </p:nvPr>
        </p:nvSpPr>
        <p:spPr/>
        <p:txBody>
          <a:bodyPr/>
          <a:lstStyle/>
          <a:p>
            <a:r>
              <a:rPr lang="en-GB" dirty="0">
                <a:highlight>
                  <a:srgbClr val="FFFF00"/>
                </a:highlight>
              </a:rPr>
              <a:t>Can chemical binding </a:t>
            </a:r>
            <a:r>
              <a:rPr lang="en-GB" dirty="0"/>
              <a:t>and resonant scattering be combined?</a:t>
            </a:r>
          </a:p>
          <a:p>
            <a:endParaRPr lang="en-GB" dirty="0"/>
          </a:p>
          <a:p>
            <a:r>
              <a:rPr lang="en-GB" dirty="0"/>
              <a:t>How important are  the Maxwell </a:t>
            </a:r>
            <a:r>
              <a:rPr lang="en-GB" dirty="0" err="1"/>
              <a:t>Boltzman</a:t>
            </a:r>
            <a:r>
              <a:rPr lang="en-GB" dirty="0"/>
              <a:t> distribution  and the </a:t>
            </a:r>
            <a:r>
              <a:rPr lang="en-GB" dirty="0">
                <a:highlight>
                  <a:srgbClr val="FFFF00"/>
                </a:highlight>
              </a:rPr>
              <a:t>temperature e</a:t>
            </a:r>
            <a:r>
              <a:rPr lang="en-GB" dirty="0"/>
              <a:t>ffect?</a:t>
            </a:r>
          </a:p>
          <a:p>
            <a:pPr marL="0" indent="0">
              <a:buNone/>
            </a:pPr>
            <a:endParaRPr lang="en-GB" dirty="0"/>
          </a:p>
          <a:p>
            <a:r>
              <a:rPr lang="en-GB" dirty="0"/>
              <a:t>Are scattering kernels local or is there something concerning </a:t>
            </a:r>
            <a:r>
              <a:rPr lang="en-GB" dirty="0">
                <a:highlight>
                  <a:srgbClr val="FFFF00"/>
                </a:highlight>
              </a:rPr>
              <a:t>quantum entanglement concerning neutrons or other particles</a:t>
            </a:r>
          </a:p>
          <a:p>
            <a:endParaRPr lang="en-GB" dirty="0"/>
          </a:p>
          <a:p>
            <a:r>
              <a:rPr lang="en-GB" dirty="0"/>
              <a:t>Surface effects by Photovoltaic : </a:t>
            </a:r>
            <a:r>
              <a:rPr lang="en-GB" dirty="0">
                <a:highlight>
                  <a:srgbClr val="FFFF00"/>
                </a:highlight>
              </a:rPr>
              <a:t>SANS</a:t>
            </a:r>
            <a:r>
              <a:rPr lang="en-GB" dirty="0"/>
              <a:t> (Small Angle Neutron scattering). When are surface effect important?</a:t>
            </a:r>
          </a:p>
          <a:p>
            <a:endParaRPr lang="en-GB" dirty="0"/>
          </a:p>
          <a:p>
            <a:r>
              <a:rPr lang="en-GB" dirty="0"/>
              <a:t>Is there a </a:t>
            </a:r>
            <a:r>
              <a:rPr lang="en-GB" dirty="0">
                <a:highlight>
                  <a:srgbClr val="FFFF00"/>
                </a:highlight>
              </a:rPr>
              <a:t>Physical basis  explanation </a:t>
            </a:r>
            <a:r>
              <a:rPr lang="en-GB" dirty="0"/>
              <a:t>for scattering from 0 to  high MeV range (</a:t>
            </a:r>
            <a:r>
              <a:rPr lang="en-GB" dirty="0" err="1"/>
              <a:t>Kalbach</a:t>
            </a:r>
            <a:r>
              <a:rPr lang="en-GB" dirty="0"/>
              <a:t> systematics) (paper Chadwick , </a:t>
            </a:r>
            <a:r>
              <a:rPr lang="en-GB" dirty="0" err="1"/>
              <a:t>Oblozinsky</a:t>
            </a:r>
            <a:r>
              <a:rPr lang="en-GB" dirty="0"/>
              <a:t>)</a:t>
            </a:r>
          </a:p>
          <a:p>
            <a:endParaRPr lang="en-GB" dirty="0"/>
          </a:p>
        </p:txBody>
      </p:sp>
    </p:spTree>
    <p:extLst>
      <p:ext uri="{BB962C8B-B14F-4D97-AF65-F5344CB8AC3E}">
        <p14:creationId xmlns:p14="http://schemas.microsoft.com/office/powerpoint/2010/main" val="105750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Quantum entanglement  </a:t>
            </a:r>
          </a:p>
        </p:txBody>
      </p:sp>
      <p:sp>
        <p:nvSpPr>
          <p:cNvPr id="3" name="Inhaltsplatzhalter 2"/>
          <p:cNvSpPr>
            <a:spLocks noGrp="1"/>
          </p:cNvSpPr>
          <p:nvPr>
            <p:ph idx="1"/>
          </p:nvPr>
        </p:nvSpPr>
        <p:spPr/>
        <p:txBody>
          <a:bodyPr>
            <a:normAutofit fontScale="92500"/>
          </a:bodyPr>
          <a:lstStyle/>
          <a:p>
            <a:pPr>
              <a:buFont typeface="Wingdings" panose="05000000000000000000" pitchFamily="2" charset="2"/>
              <a:buChar char="Ø"/>
            </a:pPr>
            <a:r>
              <a:rPr lang="en-GB" sz="1350" dirty="0"/>
              <a:t>Photons “scattering kernels”  seems to be non local and complete according to QM considerations  which could lead to velocities larger than the speed of light.</a:t>
            </a:r>
          </a:p>
          <a:p>
            <a:pPr>
              <a:buFont typeface="Wingdings" panose="05000000000000000000" pitchFamily="2" charset="2"/>
              <a:buChar char="Ø"/>
            </a:pPr>
            <a:endParaRPr lang="en-GB" sz="1350" dirty="0"/>
          </a:p>
          <a:p>
            <a:pPr>
              <a:buFont typeface="Wingdings" panose="05000000000000000000" pitchFamily="2" charset="2"/>
              <a:buChar char="Ø"/>
            </a:pPr>
            <a:r>
              <a:rPr lang="en-GB" sz="1350" dirty="0"/>
              <a:t>The temperature treatment is not an issue. Missing in the Schrödinger basic equation (incomplete for the neutron scattering kernel process)</a:t>
            </a:r>
          </a:p>
          <a:p>
            <a:pPr>
              <a:buFont typeface="Wingdings" panose="05000000000000000000" pitchFamily="2" charset="2"/>
              <a:buChar char="Ø"/>
            </a:pPr>
            <a:endParaRPr lang="en-GB" sz="1500" dirty="0"/>
          </a:p>
          <a:p>
            <a:pPr>
              <a:buFont typeface="Wingdings" panose="05000000000000000000" pitchFamily="2" charset="2"/>
              <a:buChar char="Ø"/>
            </a:pPr>
            <a:r>
              <a:rPr lang="en-GB" sz="1350" dirty="0"/>
              <a:t>Based on John Bell inequality rule: </a:t>
            </a:r>
          </a:p>
          <a:p>
            <a:pPr marL="0" indent="0">
              <a:buNone/>
            </a:pPr>
            <a:r>
              <a:rPr lang="en-GB" sz="1350" dirty="0"/>
              <a:t>       Quantum mechanic polarization of correlated photons are based on </a:t>
            </a:r>
          </a:p>
          <a:p>
            <a:pPr marL="0" indent="0">
              <a:buNone/>
            </a:pPr>
            <a:r>
              <a:rPr lang="en-GB" sz="1350" dirty="0"/>
              <a:t>       where the angle       is between two arbitrary direction of spin measurements</a:t>
            </a:r>
          </a:p>
          <a:p>
            <a:pPr marL="0" indent="0">
              <a:buNone/>
            </a:pPr>
            <a:endParaRPr lang="en-GB" sz="1350" dirty="0"/>
          </a:p>
          <a:p>
            <a:pPr>
              <a:buFont typeface="Wingdings" panose="05000000000000000000" pitchFamily="2" charset="2"/>
              <a:buChar char="Ø"/>
            </a:pPr>
            <a:r>
              <a:rPr lang="en-GB" sz="1350" dirty="0"/>
              <a:t>The spin entanglement measurements were successfully performed (Alain aspect) leading to non locality effects of Light.</a:t>
            </a:r>
          </a:p>
          <a:p>
            <a:pPr>
              <a:buFont typeface="Wingdings" panose="05000000000000000000" pitchFamily="2" charset="2"/>
              <a:buChar char="Ø"/>
            </a:pPr>
            <a:endParaRPr lang="en-GB" sz="1800" dirty="0">
              <a:solidFill>
                <a:srgbClr val="FF0000"/>
              </a:solidFill>
            </a:endParaRPr>
          </a:p>
          <a:p>
            <a:pPr>
              <a:buFont typeface="Wingdings" panose="05000000000000000000" pitchFamily="2" charset="2"/>
              <a:buChar char="Ø"/>
            </a:pPr>
            <a:endParaRPr lang="en-GB" sz="1800" dirty="0">
              <a:solidFill>
                <a:srgbClr val="FF0000"/>
              </a:solidFill>
            </a:endParaRPr>
          </a:p>
          <a:p>
            <a:pPr>
              <a:buFont typeface="Wingdings" panose="05000000000000000000" pitchFamily="2" charset="2"/>
              <a:buChar char="Ø"/>
            </a:pPr>
            <a:r>
              <a:rPr lang="en-GB" sz="1800" dirty="0">
                <a:solidFill>
                  <a:srgbClr val="FF0000"/>
                </a:solidFill>
              </a:rPr>
              <a:t>Quantum entanglement </a:t>
            </a:r>
            <a:r>
              <a:rPr lang="en-GB" sz="1800" dirty="0" smtClean="0">
                <a:solidFill>
                  <a:srgbClr val="FF0000"/>
                </a:solidFill>
              </a:rPr>
              <a:t>at distance </a:t>
            </a:r>
            <a:r>
              <a:rPr lang="en-GB" sz="1800" dirty="0">
                <a:solidFill>
                  <a:srgbClr val="FF0000"/>
                </a:solidFill>
              </a:rPr>
              <a:t>does not apply for </a:t>
            </a:r>
            <a:r>
              <a:rPr lang="en-GB" sz="1800" dirty="0" smtClean="0">
                <a:solidFill>
                  <a:srgbClr val="FF0000"/>
                </a:solidFill>
              </a:rPr>
              <a:t>neutrons.</a:t>
            </a:r>
            <a:endParaRPr lang="en-GB" sz="1800" dirty="0">
              <a:solidFill>
                <a:srgbClr val="FF0000"/>
              </a:solidFill>
            </a:endParaRPr>
          </a:p>
          <a:p>
            <a:pPr>
              <a:buFont typeface="Wingdings" panose="05000000000000000000" pitchFamily="2" charset="2"/>
              <a:buChar char="Ø"/>
            </a:pPr>
            <a:r>
              <a:rPr lang="en-GB" sz="1800" dirty="0">
                <a:solidFill>
                  <a:srgbClr val="FF0000"/>
                </a:solidFill>
              </a:rPr>
              <a:t>What does it says about using </a:t>
            </a:r>
            <a:r>
              <a:rPr lang="en-GB" sz="1800" dirty="0" smtClean="0">
                <a:solidFill>
                  <a:srgbClr val="FF0000"/>
                </a:solidFill>
              </a:rPr>
              <a:t>QM parameters </a:t>
            </a:r>
            <a:r>
              <a:rPr lang="en-GB" sz="1800" dirty="0">
                <a:solidFill>
                  <a:srgbClr val="FF0000"/>
                </a:solidFill>
              </a:rPr>
              <a:t>for </a:t>
            </a:r>
            <a:r>
              <a:rPr lang="en-GB" sz="1800" dirty="0" smtClean="0">
                <a:solidFill>
                  <a:srgbClr val="FF0000"/>
                </a:solidFill>
              </a:rPr>
              <a:t>Neutron scattering  </a:t>
            </a:r>
            <a:r>
              <a:rPr lang="en-GB" sz="1800" dirty="0">
                <a:solidFill>
                  <a:srgbClr val="FF0000"/>
                </a:solidFill>
              </a:rPr>
              <a:t>interaction?</a:t>
            </a:r>
          </a:p>
          <a:p>
            <a:pPr>
              <a:buFont typeface="Wingdings" panose="05000000000000000000" pitchFamily="2" charset="2"/>
              <a:buChar char="Ø"/>
            </a:pPr>
            <a:endParaRPr lang="en-GB" sz="1800" dirty="0">
              <a:solidFill>
                <a:srgbClr val="FF0000"/>
              </a:solidFill>
            </a:endParaRPr>
          </a:p>
          <a:p>
            <a:pPr>
              <a:buFont typeface="Wingdings" panose="05000000000000000000" pitchFamily="2" charset="2"/>
              <a:buChar char="Ø"/>
            </a:pPr>
            <a:r>
              <a:rPr lang="en-GB" sz="1350" dirty="0"/>
              <a:t> </a:t>
            </a:r>
          </a:p>
          <a:p>
            <a:pPr marL="0" indent="0">
              <a:buNone/>
            </a:pPr>
            <a:r>
              <a:rPr lang="en-GB" sz="1350" dirty="0"/>
              <a:t>  </a:t>
            </a:r>
          </a:p>
          <a:p>
            <a:pPr marL="0" indent="0">
              <a:buNone/>
            </a:pPr>
            <a:r>
              <a:rPr lang="en-GB" sz="1350" dirty="0"/>
              <a:t>      </a:t>
            </a:r>
            <a:endParaRPr lang="en-GB" dirty="0"/>
          </a:p>
        </p:txBody>
      </p:sp>
      <p:sp>
        <p:nvSpPr>
          <p:cNvPr id="4" name="Fußzeilenplatzhalter 3"/>
          <p:cNvSpPr>
            <a:spLocks noGrp="1"/>
          </p:cNvSpPr>
          <p:nvPr>
            <p:ph type="ftr" sz="quarter" idx="10"/>
          </p:nvPr>
        </p:nvSpPr>
        <p:spPr/>
        <p:txBody>
          <a:bodyPr/>
          <a:lstStyle/>
          <a:p>
            <a:pPr>
              <a:defRPr/>
            </a:pPr>
            <a:r>
              <a:rPr lang="nn-NO"/>
              <a:t>XS6</a:t>
            </a:r>
            <a:endParaRPr lang="de-DE" sz="623"/>
          </a:p>
        </p:txBody>
      </p:sp>
      <p:graphicFrame>
        <p:nvGraphicFramePr>
          <p:cNvPr id="6" name="Objekt 2">
            <a:extLst>
              <a:ext uri="{FF2B5EF4-FFF2-40B4-BE49-F238E27FC236}">
                <a16:creationId xmlns:a16="http://schemas.microsoft.com/office/drawing/2014/main" id="{88779333-9B2E-4664-A48C-61C59CFA684D}"/>
              </a:ext>
            </a:extLst>
          </p:cNvPr>
          <p:cNvGraphicFramePr>
            <a:graphicFrameLocks noChangeAspect="1"/>
          </p:cNvGraphicFramePr>
          <p:nvPr>
            <p:extLst>
              <p:ext uri="{D42A27DB-BD31-4B8C-83A1-F6EECF244321}">
                <p14:modId xmlns:p14="http://schemas.microsoft.com/office/powerpoint/2010/main" val="2036572628"/>
              </p:ext>
            </p:extLst>
          </p:nvPr>
        </p:nvGraphicFramePr>
        <p:xfrm>
          <a:off x="6604490" y="2873674"/>
          <a:ext cx="559798" cy="288131"/>
        </p:xfrm>
        <a:graphic>
          <a:graphicData uri="http://schemas.openxmlformats.org/presentationml/2006/ole">
            <mc:AlternateContent xmlns:mc="http://schemas.openxmlformats.org/markup-compatibility/2006">
              <mc:Choice xmlns:v="urn:schemas-microsoft-com:vml" Requires="v">
                <p:oleObj spid="_x0000_s33884" name="Equation" r:id="rId3" imgW="583920" imgH="266400" progId="Equation.DSMT4">
                  <p:embed/>
                </p:oleObj>
              </mc:Choice>
              <mc:Fallback>
                <p:oleObj name="Equation" r:id="rId3" imgW="583920" imgH="266400" progId="Equation.DSMT4">
                  <p:embed/>
                  <p:pic>
                    <p:nvPicPr>
                      <p:cNvPr id="6" name="Objekt 2">
                        <a:extLst>
                          <a:ext uri="{FF2B5EF4-FFF2-40B4-BE49-F238E27FC236}">
                            <a16:creationId xmlns:a16="http://schemas.microsoft.com/office/drawing/2014/main" id="{88779333-9B2E-4664-A48C-61C59CFA684D}"/>
                          </a:ext>
                        </a:extLst>
                      </p:cNvPr>
                      <p:cNvPicPr>
                        <a:picLocks noChangeAspect="1" noChangeArrowheads="1"/>
                      </p:cNvPicPr>
                      <p:nvPr/>
                    </p:nvPicPr>
                    <p:blipFill>
                      <a:blip r:embed="rId4"/>
                      <a:srcRect/>
                      <a:stretch>
                        <a:fillRect/>
                      </a:stretch>
                    </p:blipFill>
                    <p:spPr bwMode="auto">
                      <a:xfrm>
                        <a:off x="6604490" y="2873674"/>
                        <a:ext cx="559798" cy="288131"/>
                      </a:xfrm>
                      <a:prstGeom prst="rect">
                        <a:avLst/>
                      </a:prstGeom>
                      <a:noFill/>
                      <a:ln>
                        <a:noFill/>
                      </a:ln>
                    </p:spPr>
                  </p:pic>
                </p:oleObj>
              </mc:Fallback>
            </mc:AlternateContent>
          </a:graphicData>
        </a:graphic>
      </p:graphicFrame>
      <p:graphicFrame>
        <p:nvGraphicFramePr>
          <p:cNvPr id="7" name="Objekt 2">
            <a:extLst>
              <a:ext uri="{FF2B5EF4-FFF2-40B4-BE49-F238E27FC236}">
                <a16:creationId xmlns:a16="http://schemas.microsoft.com/office/drawing/2014/main" id="{FCCCC372-0FF6-4776-809E-6AB9310CD87C}"/>
              </a:ext>
            </a:extLst>
          </p:cNvPr>
          <p:cNvGraphicFramePr>
            <a:graphicFrameLocks noChangeAspect="1"/>
          </p:cNvGraphicFramePr>
          <p:nvPr>
            <p:extLst>
              <p:ext uri="{D42A27DB-BD31-4B8C-83A1-F6EECF244321}">
                <p14:modId xmlns:p14="http://schemas.microsoft.com/office/powerpoint/2010/main" val="1426266476"/>
              </p:ext>
            </p:extLst>
          </p:nvPr>
        </p:nvGraphicFramePr>
        <p:xfrm>
          <a:off x="1979712" y="2955826"/>
          <a:ext cx="134540" cy="205979"/>
        </p:xfrm>
        <a:graphic>
          <a:graphicData uri="http://schemas.openxmlformats.org/presentationml/2006/ole">
            <mc:AlternateContent xmlns:mc="http://schemas.openxmlformats.org/markup-compatibility/2006">
              <mc:Choice xmlns:v="urn:schemas-microsoft-com:vml" Requires="v">
                <p:oleObj spid="_x0000_s33885" name="Equation" r:id="rId5" imgW="139680" imgH="190440" progId="Equation.DSMT4">
                  <p:embed/>
                </p:oleObj>
              </mc:Choice>
              <mc:Fallback>
                <p:oleObj name="Equation" r:id="rId5" imgW="139680" imgH="190440" progId="Equation.DSMT4">
                  <p:embed/>
                  <p:pic>
                    <p:nvPicPr>
                      <p:cNvPr id="7" name="Objekt 2">
                        <a:extLst>
                          <a:ext uri="{FF2B5EF4-FFF2-40B4-BE49-F238E27FC236}">
                            <a16:creationId xmlns:a16="http://schemas.microsoft.com/office/drawing/2014/main" id="{FCCCC372-0FF6-4776-809E-6AB9310CD87C}"/>
                          </a:ext>
                        </a:extLst>
                      </p:cNvPr>
                      <p:cNvPicPr>
                        <a:picLocks noChangeAspect="1" noChangeArrowheads="1"/>
                      </p:cNvPicPr>
                      <p:nvPr/>
                    </p:nvPicPr>
                    <p:blipFill>
                      <a:blip r:embed="rId6"/>
                      <a:srcRect/>
                      <a:stretch>
                        <a:fillRect/>
                      </a:stretch>
                    </p:blipFill>
                    <p:spPr bwMode="auto">
                      <a:xfrm>
                        <a:off x="1979712" y="2955826"/>
                        <a:ext cx="134540" cy="20597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05280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333009"/>
            <a:ext cx="6207262" cy="521585"/>
          </a:xfrm>
        </p:spPr>
        <p:txBody>
          <a:bodyPr>
            <a:normAutofit/>
          </a:bodyPr>
          <a:lstStyle/>
          <a:p>
            <a:r>
              <a:rPr lang="en-GB" dirty="0">
                <a:latin typeface="Times New Roman" panose="02020603050405020304" pitchFamily="18" charset="0"/>
                <a:cs typeface="Times New Roman" panose="02020603050405020304" pitchFamily="18" charset="0"/>
              </a:rPr>
              <a:t>Proof of  “Classical” entanglement</a:t>
            </a:r>
          </a:p>
        </p:txBody>
      </p:sp>
      <p:sp>
        <p:nvSpPr>
          <p:cNvPr id="3" name="Inhaltsplatzhalter 2"/>
          <p:cNvSpPr>
            <a:spLocks noGrp="1"/>
          </p:cNvSpPr>
          <p:nvPr>
            <p:ph idx="1"/>
          </p:nvPr>
        </p:nvSpPr>
        <p:spPr>
          <a:xfrm>
            <a:off x="539552" y="1124744"/>
            <a:ext cx="8136904" cy="4680520"/>
          </a:xfrm>
        </p:spPr>
        <p:txBody>
          <a:bodyPr>
            <a:normAutofit/>
          </a:bodyPr>
          <a:lstStyle/>
          <a:p>
            <a:pPr>
              <a:buFont typeface="Wingdings" panose="05000000000000000000" pitchFamily="2" charset="2"/>
              <a:buChar char="Ø"/>
            </a:pPr>
            <a:r>
              <a:rPr lang="en-GB" sz="1500" dirty="0" err="1" smtClean="0"/>
              <a:t>Rothenstein</a:t>
            </a:r>
            <a:r>
              <a:rPr lang="en-GB" sz="1500" dirty="0" smtClean="0"/>
              <a:t>, Dagan, DANON Becker (RDDB) assumptions</a:t>
            </a:r>
            <a:r>
              <a:rPr lang="en-GB" dirty="0" smtClean="0"/>
              <a:t>: </a:t>
            </a:r>
          </a:p>
          <a:p>
            <a:pPr lvl="1">
              <a:buFont typeface="Wingdings" panose="05000000000000000000" pitchFamily="2" charset="2"/>
              <a:buChar char="§"/>
            </a:pPr>
            <a:r>
              <a:rPr lang="en-GB" sz="1400" dirty="0" smtClean="0"/>
              <a:t>   Classical neutron scattering kernels  seems to be local embedding some </a:t>
            </a:r>
          </a:p>
          <a:p>
            <a:pPr marL="339611" lvl="1" indent="0">
              <a:buNone/>
            </a:pPr>
            <a:r>
              <a:rPr lang="en-GB" sz="1400" dirty="0" smtClean="0"/>
              <a:t>            </a:t>
            </a:r>
            <a:r>
              <a:rPr lang="en-GB" sz="1400" dirty="0" smtClean="0">
                <a:highlight>
                  <a:srgbClr val="FFFF00"/>
                </a:highlight>
              </a:rPr>
              <a:t>”hidden QM based variables“ (resonances)</a:t>
            </a:r>
          </a:p>
          <a:p>
            <a:pPr lvl="1">
              <a:buFont typeface="Wingdings" panose="05000000000000000000" pitchFamily="2" charset="2"/>
              <a:buChar char="§"/>
            </a:pPr>
            <a:r>
              <a:rPr lang="en-GB" sz="1400" dirty="0" smtClean="0"/>
              <a:t> temperature treatment based on free gas model based target agitation. </a:t>
            </a:r>
          </a:p>
          <a:p>
            <a:pPr lvl="1">
              <a:buFont typeface="Wingdings" panose="05000000000000000000" pitchFamily="2" charset="2"/>
              <a:buChar char="§"/>
            </a:pPr>
            <a:r>
              <a:rPr lang="en-GB" sz="1400" dirty="0" smtClean="0"/>
              <a:t>The </a:t>
            </a:r>
            <a:r>
              <a:rPr lang="en-GB" sz="1400" dirty="0">
                <a:highlight>
                  <a:srgbClr val="FFFF00"/>
                </a:highlight>
              </a:rPr>
              <a:t>azimuth angle </a:t>
            </a:r>
            <a:r>
              <a:rPr lang="en-GB" sz="1400" dirty="0"/>
              <a:t>is part of the momentum conservation.</a:t>
            </a:r>
          </a:p>
          <a:p>
            <a:pPr lvl="2">
              <a:buFont typeface="Wingdings" panose="05000000000000000000" pitchFamily="2" charset="2"/>
              <a:buChar char="Ø"/>
            </a:pPr>
            <a:r>
              <a:rPr lang="en-GB" sz="1400" dirty="0"/>
              <a:t>Assures the correct integration of the differential angular kernel </a:t>
            </a:r>
          </a:p>
          <a:p>
            <a:pPr lvl="2">
              <a:buFont typeface="Wingdings" panose="05000000000000000000" pitchFamily="2" charset="2"/>
              <a:buChar char="Ø"/>
            </a:pPr>
            <a:r>
              <a:rPr lang="en-GB" sz="1400" dirty="0"/>
              <a:t>connected to the polar angle for exact definitions of             tables</a:t>
            </a:r>
          </a:p>
          <a:p>
            <a:pPr lvl="2">
              <a:buFont typeface="Wingdings" panose="05000000000000000000" pitchFamily="2" charset="2"/>
              <a:buChar char="Ø"/>
            </a:pPr>
            <a:r>
              <a:rPr lang="en-GB" sz="1400" dirty="0"/>
              <a:t>chosen isotropic  in MCNP scheme </a:t>
            </a:r>
          </a:p>
          <a:p>
            <a:pPr lvl="2">
              <a:buFont typeface="Wingdings" panose="05000000000000000000" pitchFamily="2" charset="2"/>
              <a:buChar char="Ø"/>
            </a:pPr>
            <a:endParaRPr lang="en-GB" dirty="0" smtClean="0"/>
          </a:p>
          <a:p>
            <a:pPr lvl="1">
              <a:buFont typeface="Wingdings" panose="05000000000000000000" pitchFamily="2" charset="2"/>
              <a:buChar char="Ø"/>
            </a:pPr>
            <a:r>
              <a:rPr lang="en-GB" sz="1350" dirty="0" smtClean="0"/>
              <a:t>rejection </a:t>
            </a:r>
            <a:r>
              <a:rPr lang="en-GB" sz="1350" dirty="0"/>
              <a:t>techniques can be applied for MC codes</a:t>
            </a:r>
          </a:p>
          <a:p>
            <a:pPr>
              <a:buFont typeface="Wingdings" panose="05000000000000000000" pitchFamily="2" charset="2"/>
              <a:buChar char="Ø"/>
            </a:pPr>
            <a:endParaRPr lang="en-GB" sz="1500" dirty="0"/>
          </a:p>
          <a:p>
            <a:pPr>
              <a:buFont typeface="Wingdings" panose="05000000000000000000" pitchFamily="2" charset="2"/>
              <a:buChar char="Ø"/>
            </a:pPr>
            <a:r>
              <a:rPr lang="en-GB" sz="1350" dirty="0"/>
              <a:t>The connection to angular momentum of the compound nucleus is via the idea of isotropy in the COM system.</a:t>
            </a:r>
          </a:p>
          <a:p>
            <a:pPr>
              <a:buFont typeface="Wingdings" panose="05000000000000000000" pitchFamily="2" charset="2"/>
              <a:buChar char="Ø"/>
            </a:pPr>
            <a:r>
              <a:rPr lang="en-GB" sz="1350" dirty="0"/>
              <a:t> Fits in general to S waves.</a:t>
            </a:r>
          </a:p>
          <a:p>
            <a:pPr>
              <a:buFont typeface="Wingdings" panose="05000000000000000000" pitchFamily="2" charset="2"/>
              <a:buChar char="Ø"/>
            </a:pPr>
            <a:r>
              <a:rPr lang="en-GB" sz="1350" dirty="0"/>
              <a:t>In the laboratory system the scattering is not completely isotropic and the azimuth angle is </a:t>
            </a:r>
            <a:r>
              <a:rPr lang="en-GB" sz="1350" dirty="0" smtClean="0"/>
              <a:t> a dependent parameter on the polar angle</a:t>
            </a:r>
            <a:endParaRPr lang="en-GB" sz="1350" dirty="0"/>
          </a:p>
          <a:p>
            <a:pPr marL="0" indent="0">
              <a:buNone/>
            </a:pPr>
            <a:endParaRPr lang="en-GB" sz="1350" b="1" dirty="0">
              <a:solidFill>
                <a:srgbClr val="FF0000"/>
              </a:solidFill>
            </a:endParaRPr>
          </a:p>
          <a:p>
            <a:pPr>
              <a:buFont typeface="Wingdings" panose="05000000000000000000" pitchFamily="2" charset="2"/>
              <a:buChar char="Ø"/>
            </a:pPr>
            <a:r>
              <a:rPr lang="en-GB" sz="1350" b="1" dirty="0">
                <a:solidFill>
                  <a:srgbClr val="FF0000"/>
                </a:solidFill>
              </a:rPr>
              <a:t> Experimental proof by Y. Danon RPI</a:t>
            </a:r>
            <a:endParaRPr lang="en-GB" sz="1200" b="1" dirty="0">
              <a:solidFill>
                <a:srgbClr val="FF0000"/>
              </a:solidFill>
            </a:endParaRPr>
          </a:p>
        </p:txBody>
      </p:sp>
      <p:sp>
        <p:nvSpPr>
          <p:cNvPr id="4" name="Fußzeilenplatzhalter 3"/>
          <p:cNvSpPr>
            <a:spLocks noGrp="1"/>
          </p:cNvSpPr>
          <p:nvPr>
            <p:ph type="ftr" sz="quarter" idx="10"/>
          </p:nvPr>
        </p:nvSpPr>
        <p:spPr/>
        <p:txBody>
          <a:bodyPr/>
          <a:lstStyle/>
          <a:p>
            <a:pPr>
              <a:defRPr/>
            </a:pPr>
            <a:r>
              <a:rPr lang="nn-NO"/>
              <a:t>XS6</a:t>
            </a:r>
            <a:endParaRPr lang="de-DE" sz="623"/>
          </a:p>
        </p:txBody>
      </p:sp>
      <p:graphicFrame>
        <p:nvGraphicFramePr>
          <p:cNvPr id="5" name="Objekt 2">
            <a:extLst>
              <a:ext uri="{FF2B5EF4-FFF2-40B4-BE49-F238E27FC236}">
                <a16:creationId xmlns:a16="http://schemas.microsoft.com/office/drawing/2014/main" id="{F8536BBA-B85D-44FD-BA1D-8740253305AC}"/>
              </a:ext>
            </a:extLst>
          </p:cNvPr>
          <p:cNvGraphicFramePr>
            <a:graphicFrameLocks noChangeAspect="1"/>
          </p:cNvGraphicFramePr>
          <p:nvPr>
            <p:extLst>
              <p:ext uri="{D42A27DB-BD31-4B8C-83A1-F6EECF244321}">
                <p14:modId xmlns:p14="http://schemas.microsoft.com/office/powerpoint/2010/main" val="2511282270"/>
              </p:ext>
            </p:extLst>
          </p:nvPr>
        </p:nvGraphicFramePr>
        <p:xfrm>
          <a:off x="5868144" y="2780928"/>
          <a:ext cx="486054" cy="213539"/>
        </p:xfrm>
        <a:graphic>
          <a:graphicData uri="http://schemas.openxmlformats.org/presentationml/2006/ole">
            <mc:AlternateContent xmlns:mc="http://schemas.openxmlformats.org/markup-compatibility/2006">
              <mc:Choice xmlns:v="urn:schemas-microsoft-com:vml" Requires="v">
                <p:oleObj spid="_x0000_s32816" name="Equation" r:id="rId3" imgW="583920" imgH="228600" progId="Equation.DSMT4">
                  <p:embed/>
                </p:oleObj>
              </mc:Choice>
              <mc:Fallback>
                <p:oleObj name="Equation" r:id="rId3" imgW="583920" imgH="228600" progId="Equation.DSMT4">
                  <p:embed/>
                  <p:pic>
                    <p:nvPicPr>
                      <p:cNvPr id="5" name="Objekt 2">
                        <a:extLst>
                          <a:ext uri="{FF2B5EF4-FFF2-40B4-BE49-F238E27FC236}">
                            <a16:creationId xmlns:a16="http://schemas.microsoft.com/office/drawing/2014/main" id="{F8536BBA-B85D-44FD-BA1D-8740253305AC}"/>
                          </a:ext>
                        </a:extLst>
                      </p:cNvPr>
                      <p:cNvPicPr>
                        <a:picLocks noChangeAspect="1" noChangeArrowheads="1"/>
                      </p:cNvPicPr>
                      <p:nvPr/>
                    </p:nvPicPr>
                    <p:blipFill>
                      <a:blip r:embed="rId4"/>
                      <a:srcRect/>
                      <a:stretch>
                        <a:fillRect/>
                      </a:stretch>
                    </p:blipFill>
                    <p:spPr bwMode="auto">
                      <a:xfrm>
                        <a:off x="5868144" y="2780928"/>
                        <a:ext cx="486054" cy="21353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03239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B807C0-F765-C94A-64E5-4FC1C3A42748}"/>
              </a:ext>
            </a:extLst>
          </p:cNvPr>
          <p:cNvSpPr>
            <a:spLocks noGrp="1"/>
          </p:cNvSpPr>
          <p:nvPr>
            <p:ph type="body" sz="quarter" idx="16"/>
          </p:nvPr>
        </p:nvSpPr>
        <p:spPr/>
        <p:txBody>
          <a:bodyPr/>
          <a:lstStyle/>
          <a:p>
            <a:r>
              <a:rPr lang="en-US" sz="2400" b="1" dirty="0">
                <a:solidFill>
                  <a:schemeClr val="tx2"/>
                </a:solidFill>
                <a:latin typeface="+mj-lt"/>
                <a:ea typeface="+mj-ea"/>
                <a:cs typeface="+mj-cs"/>
              </a:rPr>
              <a:t>Generating resonances parameters by scattering kernels</a:t>
            </a:r>
          </a:p>
        </p:txBody>
      </p:sp>
      <p:pic>
        <p:nvPicPr>
          <p:cNvPr id="6" name="Picture 5">
            <a:extLst>
              <a:ext uri="{FF2B5EF4-FFF2-40B4-BE49-F238E27FC236}">
                <a16:creationId xmlns:a16="http://schemas.microsoft.com/office/drawing/2014/main" id="{D0DCC41C-ADC9-D1B1-EC7D-16D4FF26513E}"/>
              </a:ext>
            </a:extLst>
          </p:cNvPr>
          <p:cNvPicPr>
            <a:picLocks noChangeAspect="1"/>
          </p:cNvPicPr>
          <p:nvPr/>
        </p:nvPicPr>
        <p:blipFill>
          <a:blip r:embed="rId2"/>
          <a:stretch>
            <a:fillRect/>
          </a:stretch>
        </p:blipFill>
        <p:spPr>
          <a:xfrm>
            <a:off x="691673" y="1516010"/>
            <a:ext cx="7760655" cy="3887843"/>
          </a:xfrm>
          <a:prstGeom prst="rect">
            <a:avLst/>
          </a:prstGeom>
        </p:spPr>
      </p:pic>
      <p:sp>
        <p:nvSpPr>
          <p:cNvPr id="2" name="Rectangle 1">
            <a:extLst>
              <a:ext uri="{FF2B5EF4-FFF2-40B4-BE49-F238E27FC236}">
                <a16:creationId xmlns:a16="http://schemas.microsoft.com/office/drawing/2014/main" id="{8F680718-DDA0-BF84-B239-1C170BD763CB}"/>
              </a:ext>
            </a:extLst>
          </p:cNvPr>
          <p:cNvSpPr/>
          <p:nvPr/>
        </p:nvSpPr>
        <p:spPr>
          <a:xfrm>
            <a:off x="5857661" y="1964156"/>
            <a:ext cx="2365065" cy="3025083"/>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399F8B8-163A-DFD6-E0E5-E3C87975698B}"/>
              </a:ext>
            </a:extLst>
          </p:cNvPr>
          <p:cNvSpPr txBox="1"/>
          <p:nvPr/>
        </p:nvSpPr>
        <p:spPr>
          <a:xfrm>
            <a:off x="7102069" y="2002108"/>
            <a:ext cx="1120656" cy="923330"/>
          </a:xfrm>
          <a:prstGeom prst="rect">
            <a:avLst/>
          </a:prstGeom>
          <a:noFill/>
        </p:spPr>
        <p:txBody>
          <a:bodyPr wrap="square" rtlCol="0">
            <a:spAutoFit/>
          </a:bodyPr>
          <a:lstStyle/>
          <a:p>
            <a:r>
              <a:rPr lang="en-US" dirty="0"/>
              <a:t>BB impact energies</a:t>
            </a:r>
          </a:p>
        </p:txBody>
      </p:sp>
      <p:sp>
        <p:nvSpPr>
          <p:cNvPr id="5" name="TextBox 4">
            <a:extLst>
              <a:ext uri="{FF2B5EF4-FFF2-40B4-BE49-F238E27FC236}">
                <a16:creationId xmlns:a16="http://schemas.microsoft.com/office/drawing/2014/main" id="{6DBD6E0C-8C8F-EA5A-8C8C-93A4FD0C93D8}"/>
              </a:ext>
            </a:extLst>
          </p:cNvPr>
          <p:cNvSpPr txBox="1"/>
          <p:nvPr/>
        </p:nvSpPr>
        <p:spPr>
          <a:xfrm>
            <a:off x="1619673" y="771659"/>
            <a:ext cx="6920576" cy="369332"/>
          </a:xfrm>
          <a:prstGeom prst="rect">
            <a:avLst/>
          </a:prstGeom>
          <a:noFill/>
        </p:spPr>
        <p:txBody>
          <a:bodyPr wrap="square" rtlCol="0">
            <a:spAutoFit/>
          </a:bodyPr>
          <a:lstStyle/>
          <a:p>
            <a:r>
              <a:rPr lang="en-US" dirty="0"/>
              <a:t>now resonances in Pb-208 go to 1.5 MeV</a:t>
            </a:r>
          </a:p>
        </p:txBody>
      </p:sp>
    </p:spTree>
    <p:extLst>
      <p:ext uri="{BB962C8B-B14F-4D97-AF65-F5344CB8AC3E}">
        <p14:creationId xmlns:p14="http://schemas.microsoft.com/office/powerpoint/2010/main" val="2440936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B77B2C-9726-896E-A294-418729E97E6E}"/>
              </a:ext>
            </a:extLst>
          </p:cNvPr>
          <p:cNvSpPr>
            <a:spLocks noGrp="1"/>
          </p:cNvSpPr>
          <p:nvPr>
            <p:ph type="body" sz="quarter" idx="14"/>
          </p:nvPr>
        </p:nvSpPr>
        <p:spPr/>
        <p:txBody>
          <a:bodyPr/>
          <a:lstStyle/>
          <a:p>
            <a:endParaRPr lang="en-US"/>
          </a:p>
        </p:txBody>
      </p:sp>
      <p:sp>
        <p:nvSpPr>
          <p:cNvPr id="3" name="Text Placeholder 2">
            <a:extLst>
              <a:ext uri="{FF2B5EF4-FFF2-40B4-BE49-F238E27FC236}">
                <a16:creationId xmlns:a16="http://schemas.microsoft.com/office/drawing/2014/main" id="{2C99AB4C-E109-A18D-42FF-CC59FF98D6E7}"/>
              </a:ext>
            </a:extLst>
          </p:cNvPr>
          <p:cNvSpPr>
            <a:spLocks noGrp="1"/>
          </p:cNvSpPr>
          <p:nvPr>
            <p:ph type="body" sz="quarter" idx="17"/>
          </p:nvPr>
        </p:nvSpPr>
        <p:spPr/>
        <p:txBody>
          <a:bodyPr/>
          <a:lstStyle/>
          <a:p>
            <a:endParaRPr lang="en-US"/>
          </a:p>
        </p:txBody>
      </p:sp>
      <p:pic>
        <p:nvPicPr>
          <p:cNvPr id="5" name="Picture 4">
            <a:extLst>
              <a:ext uri="{FF2B5EF4-FFF2-40B4-BE49-F238E27FC236}">
                <a16:creationId xmlns:a16="http://schemas.microsoft.com/office/drawing/2014/main" id="{6DB25203-E0D6-DF44-9929-8A2EADC1F73B}"/>
              </a:ext>
            </a:extLst>
          </p:cNvPr>
          <p:cNvPicPr>
            <a:picLocks noChangeAspect="1"/>
          </p:cNvPicPr>
          <p:nvPr/>
        </p:nvPicPr>
        <p:blipFill>
          <a:blip r:embed="rId3"/>
          <a:stretch>
            <a:fillRect/>
          </a:stretch>
        </p:blipFill>
        <p:spPr>
          <a:xfrm>
            <a:off x="0" y="857250"/>
            <a:ext cx="9144000" cy="4569060"/>
          </a:xfrm>
          <a:prstGeom prst="rect">
            <a:avLst/>
          </a:prstGeom>
        </p:spPr>
      </p:pic>
      <p:sp>
        <p:nvSpPr>
          <p:cNvPr id="4" name="TextBox 3">
            <a:extLst>
              <a:ext uri="{FF2B5EF4-FFF2-40B4-BE49-F238E27FC236}">
                <a16:creationId xmlns:a16="http://schemas.microsoft.com/office/drawing/2014/main" id="{87476CCD-700D-BDAD-7037-B696F4D52388}"/>
              </a:ext>
            </a:extLst>
          </p:cNvPr>
          <p:cNvSpPr txBox="1"/>
          <p:nvPr/>
        </p:nvSpPr>
        <p:spPr>
          <a:xfrm>
            <a:off x="1600200" y="999140"/>
            <a:ext cx="5462752" cy="646331"/>
          </a:xfrm>
          <a:prstGeom prst="rect">
            <a:avLst/>
          </a:prstGeom>
          <a:noFill/>
        </p:spPr>
        <p:txBody>
          <a:bodyPr wrap="square" rtlCol="0">
            <a:spAutoFit/>
          </a:bodyPr>
          <a:lstStyle/>
          <a:p>
            <a:r>
              <a:rPr lang="en-US" dirty="0"/>
              <a:t>Four different spins could be used to fit the 1.137 MeV resonance</a:t>
            </a:r>
          </a:p>
        </p:txBody>
      </p:sp>
    </p:spTree>
    <p:extLst>
      <p:ext uri="{BB962C8B-B14F-4D97-AF65-F5344CB8AC3E}">
        <p14:creationId xmlns:p14="http://schemas.microsoft.com/office/powerpoint/2010/main" val="359118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3460FF-2229-54C8-97F7-C4291FCBEA0C}"/>
              </a:ext>
            </a:extLst>
          </p:cNvPr>
          <p:cNvPicPr>
            <a:picLocks noChangeAspect="1"/>
          </p:cNvPicPr>
          <p:nvPr/>
        </p:nvPicPr>
        <p:blipFill>
          <a:blip r:embed="rId3"/>
          <a:stretch>
            <a:fillRect/>
          </a:stretch>
        </p:blipFill>
        <p:spPr>
          <a:xfrm>
            <a:off x="380692" y="1350337"/>
            <a:ext cx="8227043" cy="4053510"/>
          </a:xfrm>
          <a:prstGeom prst="rect">
            <a:avLst/>
          </a:prstGeom>
        </p:spPr>
      </p:pic>
      <p:sp>
        <p:nvSpPr>
          <p:cNvPr id="4" name="TextBox 3">
            <a:extLst>
              <a:ext uri="{FF2B5EF4-FFF2-40B4-BE49-F238E27FC236}">
                <a16:creationId xmlns:a16="http://schemas.microsoft.com/office/drawing/2014/main" id="{0409E4F8-0E3B-AC00-50A3-42DB51766756}"/>
              </a:ext>
            </a:extLst>
          </p:cNvPr>
          <p:cNvSpPr txBox="1"/>
          <p:nvPr/>
        </p:nvSpPr>
        <p:spPr>
          <a:xfrm>
            <a:off x="1103587" y="1054834"/>
            <a:ext cx="6030311" cy="369332"/>
          </a:xfrm>
          <a:prstGeom prst="rect">
            <a:avLst/>
          </a:prstGeom>
          <a:noFill/>
        </p:spPr>
        <p:txBody>
          <a:bodyPr wrap="square" rtlCol="0">
            <a:spAutoFit/>
          </a:bodyPr>
          <a:lstStyle/>
          <a:p>
            <a:r>
              <a:rPr lang="en-US" dirty="0"/>
              <a:t>Picking spin from par012 (</a:t>
            </a:r>
            <a:r>
              <a:rPr lang="en-US" dirty="0">
                <a:solidFill>
                  <a:srgbClr val="FF0000"/>
                </a:solidFill>
              </a:rPr>
              <a:t>RED</a:t>
            </a:r>
            <a:r>
              <a:rPr lang="en-US" dirty="0"/>
              <a:t>) and refitting in SAMMY…</a:t>
            </a:r>
          </a:p>
        </p:txBody>
      </p:sp>
    </p:spTree>
    <p:extLst>
      <p:ext uri="{BB962C8B-B14F-4D97-AF65-F5344CB8AC3E}">
        <p14:creationId xmlns:p14="http://schemas.microsoft.com/office/powerpoint/2010/main" val="1397464166"/>
      </p:ext>
    </p:extLst>
  </p:cSld>
  <p:clrMapOvr>
    <a:masterClrMapping/>
  </p:clrMapOvr>
</p:sld>
</file>

<file path=ppt/theme/theme1.xml><?xml version="1.0" encoding="utf-8"?>
<a:theme xmlns:a="http://schemas.openxmlformats.org/drawingml/2006/main" name="KIT_master_ppt2007_e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design">
      <a:majorFont>
        <a:latin typeface="Arial"/>
        <a:ea typeface=""/>
        <a:cs typeface=""/>
      </a:majorFont>
      <a:minorFont>
        <a:latin typeface="Arial"/>
        <a:ea typeface=""/>
        <a:cs typeface=""/>
      </a:minorFont>
    </a:fontScheme>
    <a:fmtScheme name="Glänzend">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D9D9D9"/>
        </a:lt2>
        <a:accent1>
          <a:srgbClr val="009682"/>
        </a:accent1>
        <a:accent2>
          <a:srgbClr val="4664AA"/>
        </a:accent2>
        <a:accent3>
          <a:srgbClr val="FFFFFF"/>
        </a:accent3>
        <a:accent4>
          <a:srgbClr val="000000"/>
        </a:accent4>
        <a:accent5>
          <a:srgbClr val="AAC9C1"/>
        </a:accent5>
        <a:accent6>
          <a:srgbClr val="3F5A9A"/>
        </a:accent6>
        <a:hlink>
          <a:srgbClr val="808080"/>
        </a:hlink>
        <a:folHlink>
          <a:srgbClr val="7D92C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ea">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KIT_quer_FZK">
  <a:themeElements>
    <a:clrScheme name="">
      <a:dk1>
        <a:srgbClr val="000000"/>
      </a:dk1>
      <a:lt1>
        <a:srgbClr val="FFFFFF"/>
      </a:lt1>
      <a:dk2>
        <a:srgbClr val="000000"/>
      </a:dk2>
      <a:lt2>
        <a:srgbClr val="969696"/>
      </a:lt2>
      <a:accent1>
        <a:srgbClr val="009999"/>
      </a:accent1>
      <a:accent2>
        <a:srgbClr val="3333CC"/>
      </a:accent2>
      <a:accent3>
        <a:srgbClr val="FFFFFF"/>
      </a:accent3>
      <a:accent4>
        <a:srgbClr val="000000"/>
      </a:accent4>
      <a:accent5>
        <a:srgbClr val="AACACA"/>
      </a:accent5>
      <a:accent6>
        <a:srgbClr val="2D2DB9"/>
      </a:accent6>
      <a:hlink>
        <a:srgbClr val="CCCCFF"/>
      </a:hlink>
      <a:folHlink>
        <a:srgbClr val="B2B2B2"/>
      </a:folHlink>
    </a:clrScheme>
    <a:fontScheme name="KIT_quer_FZ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93750" rtl="0" eaLnBrk="0" fontAlgn="base" latinLnBrk="0" hangingPunct="0">
          <a:lnSpc>
            <a:spcPct val="100000"/>
          </a:lnSpc>
          <a:spcBef>
            <a:spcPct val="0"/>
          </a:spcBef>
          <a:spcAft>
            <a:spcPct val="0"/>
          </a:spcAft>
          <a:buClrTx/>
          <a:buSzTx/>
          <a:buFontTx/>
          <a:buNone/>
          <a:tabLst/>
          <a:defRPr kumimoji="0" lang="de-DE"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793750" rtl="0" eaLnBrk="0" fontAlgn="base" latinLnBrk="0" hangingPunct="0">
          <a:lnSpc>
            <a:spcPct val="100000"/>
          </a:lnSpc>
          <a:spcBef>
            <a:spcPct val="0"/>
          </a:spcBef>
          <a:spcAft>
            <a:spcPct val="0"/>
          </a:spcAft>
          <a:buClrTx/>
          <a:buSzTx/>
          <a:buFontTx/>
          <a:buNone/>
          <a:tabLst/>
          <a:defRPr kumimoji="0" lang="de-DE" sz="2100" b="0" i="0" u="none" strike="noStrike" cap="none" normalizeH="0" baseline="0" smtClean="0">
            <a:ln>
              <a:noFill/>
            </a:ln>
            <a:solidFill>
              <a:schemeClr val="tx1"/>
            </a:solidFill>
            <a:effectLst/>
            <a:latin typeface="Arial" charset="0"/>
          </a:defRPr>
        </a:defPPr>
      </a:lstStyle>
    </a:lnDef>
  </a:objectDefaults>
  <a:extraClrSchemeLst>
    <a:extraClrScheme>
      <a:clrScheme name="KIT_quer_FZ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IT_quer_FZ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KIT_quer_FZ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IT_quer_FZ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IT_quer_FZ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IT_quer_FZ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KIT_quer_FZ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KIT_quer_FZK 8">
        <a:dk1>
          <a:srgbClr val="000000"/>
        </a:dk1>
        <a:lt1>
          <a:srgbClr val="FFFFFF"/>
        </a:lt1>
        <a:dk2>
          <a:srgbClr val="009999"/>
        </a:dk2>
        <a:lt2>
          <a:srgbClr val="FFFFFF"/>
        </a:lt2>
        <a:accent1>
          <a:srgbClr val="FF9900"/>
        </a:accent1>
        <a:accent2>
          <a:srgbClr val="00FFFF"/>
        </a:accent2>
        <a:accent3>
          <a:srgbClr val="AACACA"/>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KIT_master_ppt2007_en</Template>
  <TotalTime>0</TotalTime>
  <Words>1335</Words>
  <Application>Microsoft Office PowerPoint</Application>
  <PresentationFormat>Bildschirmpräsentation (4:3)</PresentationFormat>
  <Paragraphs>135</Paragraphs>
  <Slides>15</Slides>
  <Notes>2</Notes>
  <HiddenSlides>0</HiddenSlides>
  <MMClips>0</MMClips>
  <ScaleCrop>false</ScaleCrop>
  <HeadingPairs>
    <vt:vector size="8" baseType="variant">
      <vt:variant>
        <vt:lpstr>Verwendete Schriftarten</vt:lpstr>
      </vt:variant>
      <vt:variant>
        <vt:i4>6</vt:i4>
      </vt:variant>
      <vt:variant>
        <vt:lpstr>Design</vt:lpstr>
      </vt:variant>
      <vt:variant>
        <vt:i4>3</vt:i4>
      </vt:variant>
      <vt:variant>
        <vt:lpstr>Eingebettete OLE-Server</vt:lpstr>
      </vt:variant>
      <vt:variant>
        <vt:i4>1</vt:i4>
      </vt:variant>
      <vt:variant>
        <vt:lpstr>Folientitel</vt:lpstr>
      </vt:variant>
      <vt:variant>
        <vt:i4>15</vt:i4>
      </vt:variant>
    </vt:vector>
  </HeadingPairs>
  <TitlesOfParts>
    <vt:vector size="25" baseType="lpstr">
      <vt:lpstr>Arial</vt:lpstr>
      <vt:lpstr>Calibri</vt:lpstr>
      <vt:lpstr>Cambria Math</vt:lpstr>
      <vt:lpstr>Helvetica</vt:lpstr>
      <vt:lpstr>Times New Roman</vt:lpstr>
      <vt:lpstr>Wingdings</vt:lpstr>
      <vt:lpstr>KIT_master_ppt2007_en</vt:lpstr>
      <vt:lpstr>cea</vt:lpstr>
      <vt:lpstr>KIT_quer_FZK</vt:lpstr>
      <vt:lpstr>Equation</vt:lpstr>
      <vt:lpstr>PowerPoint-Präsentation</vt:lpstr>
      <vt:lpstr> Which way should nuclear data  go (classic – QM)?? Can the scattering kernels follow it ???</vt:lpstr>
      <vt:lpstr>Open Issues (I)</vt:lpstr>
      <vt:lpstr>Open Issues (II)</vt:lpstr>
      <vt:lpstr>Quantum entanglement  </vt:lpstr>
      <vt:lpstr>Proof of  “Classical” entanglement</vt:lpstr>
      <vt:lpstr>PowerPoint-Präsentation</vt:lpstr>
      <vt:lpstr>PowerPoint-Präsentation</vt:lpstr>
      <vt:lpstr>PowerPoint-Präsentation</vt:lpstr>
      <vt:lpstr>PowerPoint-Präsentation</vt:lpstr>
      <vt:lpstr>PowerPoint-Präsentation</vt:lpstr>
      <vt:lpstr>Schematic of the scattering geometry  used in GISANS (Grazing incidence small Angle neutron scattering)</vt:lpstr>
      <vt:lpstr> A  “success” concerning the “theory” of Energy dependent Solid state effect </vt:lpstr>
      <vt:lpstr>C. Kalbach, F.M. Mann „Phenomenology of continuum angular distributions” Phys. Rev. C, 1981 </vt:lpstr>
      <vt:lpstr>Conclusions</vt:lpstr>
    </vt:vector>
  </TitlesOfParts>
  <Company>Karlsruhe Institute of Technology (KIT)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Herm, Michel (INE)</dc:creator>
  <cp:lastModifiedBy>Dagan, Ron (INE)</cp:lastModifiedBy>
  <cp:revision>448</cp:revision>
  <cp:lastPrinted>2023-10-06T15:00:44Z</cp:lastPrinted>
  <dcterms:created xsi:type="dcterms:W3CDTF">2015-06-23T09:34:38Z</dcterms:created>
  <dcterms:modified xsi:type="dcterms:W3CDTF">2024-07-11T08:46:45Z</dcterms:modified>
</cp:coreProperties>
</file>