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600" r:id="rId1"/>
  </p:sldMasterIdLst>
  <p:notesMasterIdLst>
    <p:notesMasterId r:id="rId15"/>
  </p:notesMasterIdLst>
  <p:sldIdLst>
    <p:sldId id="256" r:id="rId2"/>
    <p:sldId id="297" r:id="rId3"/>
    <p:sldId id="294" r:id="rId4"/>
    <p:sldId id="302" r:id="rId5"/>
    <p:sldId id="292" r:id="rId6"/>
    <p:sldId id="298" r:id="rId7"/>
    <p:sldId id="290" r:id="rId8"/>
    <p:sldId id="289" r:id="rId9"/>
    <p:sldId id="287" r:id="rId10"/>
    <p:sldId id="299" r:id="rId11"/>
    <p:sldId id="393" r:id="rId12"/>
    <p:sldId id="301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jit Singh" initials="JS" lastIdx="1" clrIdx="0">
    <p:extLst>
      <p:ext uri="{19B8F6BF-5375-455C-9EA6-DF929625EA0E}">
        <p15:presenceInfo xmlns:p15="http://schemas.microsoft.com/office/powerpoint/2012/main" userId="72166d0a5dc909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1B920-7967-4C1E-A6F7-C80E5E95D879}" type="datetimeFigureOut">
              <a:rPr lang="en-IN" smtClean="0"/>
              <a:t>09/07/24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C4049-BCF8-47E8-9131-94F9F0F5F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44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C4049-BCF8-47E8-9131-94F9F0F5FD0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95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57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16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845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506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7/9/24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9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5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7/9/24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352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7/9/24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2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64C608-40B1-4030-A28D-5B74BC98ADCE}" type="datetimeFigureOut">
              <a:rPr lang="en-US" smtClean="0"/>
              <a:t>7/9/24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030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2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2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E38F05-2AA4-1B84-B15C-F034FAD8A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771785"/>
            <a:ext cx="9970064" cy="539088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en-IN" sz="2800" cap="none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IN" sz="2800" cap="none" spc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IN" sz="2800" cap="none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and </a:t>
            </a:r>
            <a:r>
              <a:rPr lang="en-IN" sz="2800" cap="none" spc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r>
              <a:rPr lang="en-IN" sz="2800" cap="none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 fast neutron-induced fission cross sections by simultaneous evaluation approach</a:t>
            </a:r>
          </a:p>
          <a:p>
            <a:pPr algn="ctr">
              <a:lnSpc>
                <a:spcPct val="107000"/>
              </a:lnSpc>
              <a:spcAft>
                <a:spcPts val="200"/>
              </a:spcAft>
            </a:pPr>
            <a:endParaRPr lang="en-IN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200"/>
              </a:spcAft>
            </a:pPr>
            <a:r>
              <a:rPr lang="en-IN" kern="100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Vidya </a:t>
            </a:r>
            <a:r>
              <a:rPr lang="en-IN" kern="100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</a:t>
            </a:r>
            <a:r>
              <a:rPr lang="en-IN" kern="100" cap="none" spc="0" baseline="30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kern="100" cap="none" spc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kern="100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IN" kern="100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Naohiko</a:t>
            </a:r>
            <a:r>
              <a:rPr lang="en-IN" kern="100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kern="100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Otuka</a:t>
            </a:r>
            <a:r>
              <a:rPr lang="en-IN" kern="100" cap="none" spc="0" baseline="30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kern="100" cap="none" spc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200"/>
              </a:spcAft>
            </a:pPr>
            <a:r>
              <a:rPr lang="en-IN" sz="2000" kern="100" cap="none" spc="0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000" kern="100" cap="none" spc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Panjab</a:t>
            </a:r>
            <a:r>
              <a:rPr lang="en-IN" sz="2000" kern="100" cap="none" spc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University, Chandigarh, India</a:t>
            </a:r>
            <a:r>
              <a:rPr lang="en-IN" sz="2000" kern="100" cap="none" spc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000" kern="100" cap="none" spc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200"/>
              </a:spcAft>
            </a:pPr>
            <a:r>
              <a:rPr lang="en-IN" sz="2000" kern="100" cap="none" spc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2000" kern="100" cap="none" spc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000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IAEA Nuclear Data Section</a:t>
            </a:r>
          </a:p>
          <a:p>
            <a:pPr algn="ctr">
              <a:lnSpc>
                <a:spcPct val="100000"/>
              </a:lnSpc>
              <a:spcAft>
                <a:spcPts val="200"/>
              </a:spcAft>
            </a:pPr>
            <a:endParaRPr lang="en-IN" sz="2000" kern="100" cap="none" spc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200"/>
              </a:spcAft>
            </a:pPr>
            <a:endParaRPr lang="en-IN" sz="2000" b="1" kern="100" cap="none" spc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200"/>
              </a:spcAft>
            </a:pPr>
            <a:r>
              <a:rPr lang="en-IN" sz="2000" b="1" kern="100" cap="none" spc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Compound-Nuclear Reactions and Related Topics (CNR*24)</a:t>
            </a:r>
          </a:p>
          <a:p>
            <a:pPr algn="ctr">
              <a:lnSpc>
                <a:spcPct val="100000"/>
              </a:lnSpc>
              <a:spcAft>
                <a:spcPts val="200"/>
              </a:spcAft>
            </a:pPr>
            <a:r>
              <a:rPr lang="en-IN" sz="2000" b="1" kern="100" cap="none" spc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July 8-12, 2024</a:t>
            </a:r>
            <a:endParaRPr lang="en-IN" sz="2000" b="1" kern="100" cap="none" spc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200"/>
              </a:spcAft>
            </a:pPr>
            <a:endParaRPr lang="en-IN" sz="2000" kern="100" cap="none" spc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8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A794-6E3B-D430-6868-A4A798366590}"/>
              </a:ext>
            </a:extLst>
          </p:cNvPr>
          <p:cNvSpPr txBox="1">
            <a:spLocks/>
          </p:cNvSpPr>
          <p:nvPr/>
        </p:nvSpPr>
        <p:spPr>
          <a:xfrm>
            <a:off x="1066800" y="634342"/>
            <a:ext cx="10058400" cy="8788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ECC7A-0202-2884-A41A-D98F69E5484F}"/>
              </a:ext>
            </a:extLst>
          </p:cNvPr>
          <p:cNvSpPr txBox="1">
            <a:spLocks/>
          </p:cNvSpPr>
          <p:nvPr/>
        </p:nvSpPr>
        <p:spPr>
          <a:xfrm>
            <a:off x="1066800" y="1251028"/>
            <a:ext cx="10058400" cy="480687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 use of EXFOR source files. EXFOR entries were revised in collaboration with other neutron data centers to revise entries and include covariance-related information.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evaluation of 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Th(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n,f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233,235,238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and 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239-241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till 200 MeV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SOK.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neutron fission cross sections,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systematically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lower than JENDL-5.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progress: simultaneous evaluation of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n,f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233,235,238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and 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239-241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 with </a:t>
            </a:r>
            <a:r>
              <a:rPr lang="en-IN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datasets published before 2000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560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0F0199-DD01-4E01-4924-86B461432C6E}"/>
              </a:ext>
            </a:extLst>
          </p:cNvPr>
          <p:cNvSpPr txBox="1">
            <a:spLocks/>
          </p:cNvSpPr>
          <p:nvPr/>
        </p:nvSpPr>
        <p:spPr>
          <a:xfrm>
            <a:off x="1066800" y="436253"/>
            <a:ext cx="10058400" cy="6996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EXFOR Entry File - Essential input to our evaluation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D8F8AE-683A-4B82-6981-5743F382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646" y="1358897"/>
            <a:ext cx="6359563" cy="3988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17B0B-0E62-3402-6156-2A6EE2192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292" y="4273626"/>
            <a:ext cx="423491" cy="282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DB90D1-4270-3DE4-605C-FAFA20E69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380" y="3463308"/>
            <a:ext cx="423491" cy="282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6A804-6ACD-24A0-6C6C-80E70574D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680" y="3844430"/>
            <a:ext cx="423491" cy="282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8C1F40-3A7E-2C1A-8ECE-F2C880362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1708" y="2079378"/>
            <a:ext cx="423492" cy="282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4C7518-EFCB-8DF3-7DCD-DF4E3782D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4011" y="1640819"/>
            <a:ext cx="423492" cy="282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479516-6A2E-3111-A710-1917919B39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5875" y="4555953"/>
            <a:ext cx="423494" cy="282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506DB6-FD12-B407-31C7-B54688789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7907" y="2269551"/>
            <a:ext cx="423494" cy="282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557F45-C333-0562-FE22-FFBA63DEC1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9350" y="4272812"/>
            <a:ext cx="423494" cy="282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553F07-BDAF-9C8A-6BEC-32480B766E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2435" y="3537955"/>
            <a:ext cx="430339" cy="5379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F78B7D-3890-1536-B978-EE465CE1C9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7948" y="3080151"/>
            <a:ext cx="423495" cy="260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BCF077-B94B-2063-CAE8-927F4703CB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0752" y="4771885"/>
            <a:ext cx="1146293" cy="727218"/>
          </a:xfrm>
          <a:prstGeom prst="rect">
            <a:avLst/>
          </a:prstGeom>
        </p:spPr>
      </p:pic>
      <p:sp>
        <p:nvSpPr>
          <p:cNvPr id="28" name="Text Box 12">
            <a:extLst>
              <a:ext uri="{FF2B5EF4-FFF2-40B4-BE49-F238E27FC236}">
                <a16:creationId xmlns:a16="http://schemas.microsoft.com/office/drawing/2014/main" id="{35CCF13B-F1A3-15C8-859C-551B01AA5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17" y="786082"/>
            <a:ext cx="4950420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32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8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marL="266700" indent="-26670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ja-JP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EXFOR: Experimental nuclear reaction data library maintained by 13 centres (China, Hungary, India, Japan, Korea, Russia, Ukraine, USA, NEA, IAEA).</a:t>
            </a:r>
          </a:p>
          <a:p>
            <a:pPr marL="266700" indent="-26670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ja-JP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EXFOR Entry files were converted to SOK input format</a:t>
            </a:r>
            <a:r>
              <a:rPr lang="en-GB" altLang="ja-JP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used with additional input specifying correlation properties.</a:t>
            </a:r>
          </a:p>
          <a:p>
            <a:pPr marL="266700" indent="-26670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ja-JP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Present evaluation can be good </a:t>
            </a:r>
            <a:r>
              <a:rPr lang="en-GB" altLang="ja-JP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validation</a:t>
            </a:r>
            <a:r>
              <a:rPr lang="en-GB" altLang="ja-JP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of EXFOR Entries.</a:t>
            </a:r>
            <a:endParaRPr lang="en-GB" altLang="ja-JP" sz="2200" b="0" dirty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ja-JP" sz="2000" b="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297CF2-7F74-A9F0-DE66-5317A3D55F0F}"/>
              </a:ext>
            </a:extLst>
          </p:cNvPr>
          <p:cNvSpPr txBox="1"/>
          <p:nvPr/>
        </p:nvSpPr>
        <p:spPr>
          <a:xfrm>
            <a:off x="5448049" y="5702084"/>
            <a:ext cx="6291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EXFOR Entry File: https://nds.iaea.org/nrdc/exfor-master/entry/</a:t>
            </a:r>
          </a:p>
        </p:txBody>
      </p:sp>
    </p:spTree>
    <p:extLst>
      <p:ext uri="{BB962C8B-B14F-4D97-AF65-F5344CB8AC3E}">
        <p14:creationId xmlns:p14="http://schemas.microsoft.com/office/powerpoint/2010/main" val="399626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ECC7A-0202-2884-A41A-D98F69E5484F}"/>
              </a:ext>
            </a:extLst>
          </p:cNvPr>
          <p:cNvSpPr txBox="1">
            <a:spLocks/>
          </p:cNvSpPr>
          <p:nvPr/>
        </p:nvSpPr>
        <p:spPr>
          <a:xfrm>
            <a:off x="1097279" y="1366886"/>
            <a:ext cx="10219469" cy="465684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Yonghao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 (Institute of High Energy Physics, China),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Diego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Tarrío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(Uppsala University, Sweden),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Zhizhou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(University of Science and Technology of China, China),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Veatriki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Michalopoulou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(National Technical University of Athens),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Francesca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Belloni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(CEA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Saclay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Jimin Wang (China Institute of Atomic Energy)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Emmeric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Dupont (CEA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Saclay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we thank the NRDC members for maintaining and developing the EXFOR library.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0F0199-DD01-4E01-4924-86B461432C6E}"/>
              </a:ext>
            </a:extLst>
          </p:cNvPr>
          <p:cNvSpPr txBox="1">
            <a:spLocks/>
          </p:cNvSpPr>
          <p:nvPr/>
        </p:nvSpPr>
        <p:spPr>
          <a:xfrm>
            <a:off x="1097279" y="528506"/>
            <a:ext cx="10058400" cy="6996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1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E41D7-D862-35BC-2E3F-E9FC6CF5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5606"/>
            <a:ext cx="10058400" cy="1307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THANK  YOU</a:t>
            </a:r>
            <a:endParaRPr lang="en-IN" sz="4000" dirty="0"/>
          </a:p>
          <a:p>
            <a:pPr marL="0" indent="0" algn="ctr">
              <a:buNone/>
            </a:pP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60207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400B-5B1C-28CA-9E73-BFC81B70799F}"/>
              </a:ext>
            </a:extLst>
          </p:cNvPr>
          <p:cNvSpPr txBox="1">
            <a:spLocks/>
          </p:cNvSpPr>
          <p:nvPr/>
        </p:nvSpPr>
        <p:spPr>
          <a:xfrm>
            <a:off x="1066800" y="805143"/>
            <a:ext cx="10058400" cy="4633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1A61F-70E1-FBF9-9B1E-A0A0D0D03B5A}"/>
              </a:ext>
            </a:extLst>
          </p:cNvPr>
          <p:cNvSpPr txBox="1">
            <a:spLocks/>
          </p:cNvSpPr>
          <p:nvPr/>
        </p:nvSpPr>
        <p:spPr>
          <a:xfrm>
            <a:off x="1050994" y="1555226"/>
            <a:ext cx="10058400" cy="436245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method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8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DC5E-C336-D896-94B9-37C22238C56C}"/>
              </a:ext>
            </a:extLst>
          </p:cNvPr>
          <p:cNvSpPr txBox="1">
            <a:spLocks/>
          </p:cNvSpPr>
          <p:nvPr/>
        </p:nvSpPr>
        <p:spPr>
          <a:xfrm>
            <a:off x="1066800" y="528306"/>
            <a:ext cx="10058400" cy="4633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2877-84F7-DF7E-CA76-43B7F22E25C8}"/>
              </a:ext>
            </a:extLst>
          </p:cNvPr>
          <p:cNvSpPr txBox="1">
            <a:spLocks/>
          </p:cNvSpPr>
          <p:nvPr/>
        </p:nvSpPr>
        <p:spPr>
          <a:xfrm>
            <a:off x="1066800" y="1048624"/>
            <a:ext cx="10421427" cy="520549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</a:t>
            </a:r>
            <a:r>
              <a:rPr lang="en-US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newly added fission cross-section ratios measured at the CERN </a:t>
            </a:r>
            <a:r>
              <a:rPr lang="en-US" sz="8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n_TOF</a:t>
            </a:r>
            <a:r>
              <a:rPr lang="en-US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CSNS 	Back-n etc. compiled in EXFOR</a:t>
            </a:r>
            <a:endParaRPr lang="en-IN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Reevaluation</a:t>
            </a:r>
            <a:r>
              <a:rPr lang="en-US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8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IN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from 500 keV to 200 MeV and </a:t>
            </a:r>
            <a:r>
              <a:rPr lang="en-IN" sz="8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r>
              <a:rPr lang="en-IN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 from 70 keV to 200 MeV.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turns into a useful fuel (</a:t>
            </a:r>
            <a:r>
              <a:rPr lang="en-US" sz="8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U) when it absorbs a neutron, making it a potential alternative for producing nuclear energy.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8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data supports the development of advanced reactors design and safety calculation.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8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 is common in spent nuclear reactor fuel. Its long half-life making it a major challenge for long-term waste management.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new-generation reactors, need precise </a:t>
            </a:r>
            <a:r>
              <a:rPr lang="en-US" sz="8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 data to optimize their design and operation.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3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B6198E-33A4-AD20-8DF0-E1426A18E851}"/>
              </a:ext>
            </a:extLst>
          </p:cNvPr>
          <p:cNvSpPr txBox="1"/>
          <p:nvPr/>
        </p:nvSpPr>
        <p:spPr>
          <a:xfrm>
            <a:off x="1066800" y="1268467"/>
            <a:ext cx="9921240" cy="5109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EXFOR entries included adding missing information, removing duplicate datasets from the same measurements, and reformatting the entries.</a:t>
            </a:r>
          </a:p>
          <a:p>
            <a:pPr marL="285750" indent="-285750" defTabSz="91440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correlation properties for each partial uncertainty</a:t>
            </a:r>
          </a:p>
          <a:p>
            <a:pPr marL="800100" lvl="1" indent="-342900" defTabSz="9144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EXFOR correlation coefficients, estimating from partial uncertainties,</a:t>
            </a:r>
          </a:p>
          <a:p>
            <a:pPr marL="800100" lvl="1" indent="-342900" defTabSz="9144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deriving missing values with the quadrature sum rule. </a:t>
            </a:r>
          </a:p>
          <a:p>
            <a:pPr marL="285750" indent="-285750" defTabSz="91440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SOK input including correlation coefficient construction, </a:t>
            </a:r>
          </a:p>
          <a:p>
            <a:pPr marL="285750" indent="-285750" defTabSz="91440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SOK fitting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cross sections estimates using experimental data and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Schmittroth's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roof function.</a:t>
            </a:r>
          </a:p>
          <a:p>
            <a:pPr marL="285750" indent="-285750" defTabSz="91440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newly evaluated cross sections by deriving Cf-252 SACS and comparing them with other libraries and experimental data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0E903A-2F8F-D8D9-ED30-22FDB0D933A7}"/>
              </a:ext>
            </a:extLst>
          </p:cNvPr>
          <p:cNvSpPr txBox="1">
            <a:spLocks/>
          </p:cNvSpPr>
          <p:nvPr/>
        </p:nvSpPr>
        <p:spPr>
          <a:xfrm>
            <a:off x="1066800" y="805143"/>
            <a:ext cx="10058400" cy="4633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Method 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8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1D0B-DDD5-83C7-B960-4D0BFF833434}"/>
              </a:ext>
            </a:extLst>
          </p:cNvPr>
          <p:cNvSpPr txBox="1">
            <a:spLocks/>
          </p:cNvSpPr>
          <p:nvPr/>
        </p:nvSpPr>
        <p:spPr>
          <a:xfrm>
            <a:off x="1066800" y="801278"/>
            <a:ext cx="10058400" cy="7061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Selections of Experimental Datasets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6F9AB-66CD-759D-4C80-11B9ABBFA9D3}"/>
              </a:ext>
            </a:extLst>
          </p:cNvPr>
          <p:cNvSpPr txBox="1">
            <a:spLocks/>
          </p:cNvSpPr>
          <p:nvPr/>
        </p:nvSpPr>
        <p:spPr>
          <a:xfrm>
            <a:off x="914400" y="1602557"/>
            <a:ext cx="10241280" cy="408180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4837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reported from 1970 to the present</a:t>
            </a:r>
          </a:p>
          <a:p>
            <a:pPr marL="604837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statistical and systematic uncertainties available</a:t>
            </a:r>
          </a:p>
          <a:p>
            <a:pPr algn="just">
              <a:lnSpc>
                <a:spcPct val="100000"/>
              </a:lnSpc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datasets were discarded in general: </a:t>
            </a:r>
          </a:p>
          <a:p>
            <a:pPr marL="604837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read (digitized) from article figures </a:t>
            </a:r>
          </a:p>
          <a:p>
            <a:pPr marL="604837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compiled without partial uncertainties</a:t>
            </a:r>
          </a:p>
          <a:p>
            <a:pPr marL="604837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nuclear explosion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619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914D4B-D905-4A8B-3DC3-E84CBE2F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58" y="1069601"/>
            <a:ext cx="7944498" cy="52156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4C6D9F-65B0-D5C1-5C97-009ACA907694}"/>
              </a:ext>
            </a:extLst>
          </p:cNvPr>
          <p:cNvSpPr txBox="1"/>
          <p:nvPr/>
        </p:nvSpPr>
        <p:spPr>
          <a:xfrm>
            <a:off x="357797" y="238605"/>
            <a:ext cx="10021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242424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imultaneous fitting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with </a:t>
            </a:r>
            <a:r>
              <a:rPr lang="en-IN" sz="2400" b="0" i="0" baseline="3000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233,235,238</a:t>
            </a:r>
            <a:r>
              <a:rPr lang="en-IN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IN" sz="2400" b="0" i="0" baseline="3000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239-241</a:t>
            </a:r>
            <a:r>
              <a:rPr lang="en-IN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fission cross section below 1 MeV.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6F463D-39C2-F553-2212-0C8C29BCC359}"/>
              </a:ext>
            </a:extLst>
          </p:cNvPr>
          <p:cNvSpPr/>
          <p:nvPr/>
        </p:nvSpPr>
        <p:spPr>
          <a:xfrm>
            <a:off x="8192522" y="2528894"/>
            <a:ext cx="3698244" cy="13455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Shcherbakov et al.'s high ratio, the current evaluation's ratio is slightly higher than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Fursov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al.’s for energy below 0.7 MeV.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54B53E-AB61-1AC6-FD44-CB89A240CBE1}"/>
              </a:ext>
            </a:extLst>
          </p:cNvPr>
          <p:cNvSpPr/>
          <p:nvPr/>
        </p:nvSpPr>
        <p:spPr>
          <a:xfrm>
            <a:off x="1593130" y="2139884"/>
            <a:ext cx="2092750" cy="999293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407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9A6EEE-97E1-0A46-ED56-A426F1E078BB}"/>
              </a:ext>
            </a:extLst>
          </p:cNvPr>
          <p:cNvSpPr/>
          <p:nvPr/>
        </p:nvSpPr>
        <p:spPr>
          <a:xfrm>
            <a:off x="8320604" y="2045618"/>
            <a:ext cx="3720564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Current evaluation </a:t>
            </a:r>
            <a:r>
              <a:rPr lang="en-US" sz="2000" b="1" dirty="0">
                <a:solidFill>
                  <a:schemeClr val="tx1"/>
                </a:solidFill>
              </a:rPr>
              <a:t>shows lower </a:t>
            </a:r>
            <a:r>
              <a:rPr lang="en-US" sz="2000" b="1" baseline="30000" dirty="0">
                <a:solidFill>
                  <a:schemeClr val="tx1"/>
                </a:solidFill>
              </a:rPr>
              <a:t>232</a:t>
            </a:r>
            <a:r>
              <a:rPr lang="en-US" sz="2000" b="1" dirty="0">
                <a:solidFill>
                  <a:schemeClr val="tx1"/>
                </a:solidFill>
              </a:rPr>
              <a:t>Th/</a:t>
            </a:r>
            <a:r>
              <a:rPr lang="en-US" sz="2000" b="1" baseline="30000" dirty="0">
                <a:solidFill>
                  <a:schemeClr val="tx1"/>
                </a:solidFill>
              </a:rPr>
              <a:t>235</a:t>
            </a:r>
            <a:r>
              <a:rPr lang="en-US" sz="2000" b="1" dirty="0">
                <a:solidFill>
                  <a:schemeClr val="tx1"/>
                </a:solidFill>
              </a:rPr>
              <a:t>U fission cross-section </a:t>
            </a:r>
            <a:r>
              <a:rPr lang="en-US" sz="2000" dirty="0"/>
              <a:t>ratios than JENDL-5, contradicting higher ratios from </a:t>
            </a:r>
            <a:r>
              <a:rPr lang="en-US" sz="2000" dirty="0" err="1"/>
              <a:t>Fursov</a:t>
            </a:r>
            <a:r>
              <a:rPr lang="en-US" sz="2000" dirty="0"/>
              <a:t> et al.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4300D-D6D2-596B-D074-12056EB583FC}"/>
              </a:ext>
            </a:extLst>
          </p:cNvPr>
          <p:cNvSpPr txBox="1">
            <a:spLocks/>
          </p:cNvSpPr>
          <p:nvPr/>
        </p:nvSpPr>
        <p:spPr>
          <a:xfrm>
            <a:off x="1168923" y="306368"/>
            <a:ext cx="9209987" cy="7682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rgbClr val="242424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imultaneous fitting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with </a:t>
            </a:r>
            <a:r>
              <a:rPr lang="en-IN" sz="2400" b="0" i="0" baseline="3000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233,235,238</a:t>
            </a:r>
            <a:r>
              <a:rPr lang="en-IN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IN" sz="2400" b="0" i="0" baseline="3000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239-241</a:t>
            </a:r>
            <a:r>
              <a:rPr lang="en-IN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fission cross section above 1 MeV.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B1028-4982-601C-215D-B40974C5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96" y="1027506"/>
            <a:ext cx="7764432" cy="528653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439B029-CC37-FEEC-68F9-8C98812B3834}"/>
              </a:ext>
            </a:extLst>
          </p:cNvPr>
          <p:cNvSpPr/>
          <p:nvPr/>
        </p:nvSpPr>
        <p:spPr>
          <a:xfrm rot="20012234">
            <a:off x="2312415" y="3523625"/>
            <a:ext cx="3114567" cy="1027516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383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A679-F82C-2BFB-9B79-2BF23EFE2AD3}"/>
              </a:ext>
            </a:extLst>
          </p:cNvPr>
          <p:cNvSpPr txBox="1">
            <a:spLocks/>
          </p:cNvSpPr>
          <p:nvPr/>
        </p:nvSpPr>
        <p:spPr>
          <a:xfrm>
            <a:off x="889890" y="365466"/>
            <a:ext cx="10554250" cy="8420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Cf(sf) fission neutron spectrum average cross sections (SACS) relative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Grundl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endParaRPr lang="en-IN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F33676-6039-7754-40CC-7B45CAD879EA}"/>
              </a:ext>
            </a:extLst>
          </p:cNvPr>
          <p:cNvSpPr/>
          <p:nvPr/>
        </p:nvSpPr>
        <p:spPr>
          <a:xfrm>
            <a:off x="8502419" y="2009775"/>
            <a:ext cx="3506704" cy="16678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evaluation's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SACS is lower but closer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other libraries than JENDL-5.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ADCCE45-6150-021F-70B1-361D241BF98C}"/>
              </a:ext>
            </a:extLst>
          </p:cNvPr>
          <p:cNvSpPr/>
          <p:nvPr/>
        </p:nvSpPr>
        <p:spPr>
          <a:xfrm>
            <a:off x="2988297" y="2787977"/>
            <a:ext cx="1649691" cy="1282046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AA1E1-7EEE-EEC1-3DC6-55F0528DB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60" y="860018"/>
            <a:ext cx="7843608" cy="54911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E07175F-BB80-6899-6F3C-D9FBB3FA6A46}"/>
              </a:ext>
            </a:extLst>
          </p:cNvPr>
          <p:cNvSpPr/>
          <p:nvPr/>
        </p:nvSpPr>
        <p:spPr>
          <a:xfrm>
            <a:off x="2818613" y="2992842"/>
            <a:ext cx="2149313" cy="872315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98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9ED9BE-C7F9-47A8-3D34-247469A61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84" y="1047832"/>
            <a:ext cx="6097752" cy="426888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750802-5FC6-E440-CB71-C975A1301BC6}"/>
              </a:ext>
            </a:extLst>
          </p:cNvPr>
          <p:cNvSpPr/>
          <p:nvPr/>
        </p:nvSpPr>
        <p:spPr>
          <a:xfrm>
            <a:off x="1111205" y="5559776"/>
            <a:ext cx="4181804" cy="5183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Paradela's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cross-section ratio is higher than that of the other datasets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3A8931-4ADB-4F2A-0F15-68A7F83A22D5}"/>
              </a:ext>
            </a:extLst>
          </p:cNvPr>
          <p:cNvSpPr/>
          <p:nvPr/>
        </p:nvSpPr>
        <p:spPr>
          <a:xfrm>
            <a:off x="6774984" y="5387615"/>
            <a:ext cx="4689446" cy="813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normalization factor (0.95) was determined by SOK to align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Paradela’s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 with other datasets, by treating the dataset as a shape ratio.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0E298C-5423-E43B-FBDD-2D5AF329D3F0}"/>
              </a:ext>
            </a:extLst>
          </p:cNvPr>
          <p:cNvSpPr txBox="1"/>
          <p:nvPr/>
        </p:nvSpPr>
        <p:spPr>
          <a:xfrm>
            <a:off x="763571" y="196925"/>
            <a:ext cx="11073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242424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imultaneous fitting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 with </a:t>
            </a:r>
            <a:r>
              <a:rPr lang="en-IN" sz="2400" b="0" i="0" baseline="3000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233,235,238</a:t>
            </a:r>
            <a:r>
              <a:rPr lang="en-IN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IN" sz="2400" b="0" i="0" baseline="3000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239-241</a:t>
            </a:r>
            <a:r>
              <a:rPr lang="en-IN" sz="24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fission cross section.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B5AC1-7538-FC7A-22D2-91056A9EF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7" y="1118731"/>
            <a:ext cx="6097751" cy="426888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374CE8-1067-EC5D-56E0-207B1B6DCBC1}"/>
              </a:ext>
            </a:extLst>
          </p:cNvPr>
          <p:cNvSpPr/>
          <p:nvPr/>
        </p:nvSpPr>
        <p:spPr>
          <a:xfrm>
            <a:off x="600275" y="821226"/>
            <a:ext cx="2200075" cy="537328"/>
          </a:xfrm>
          <a:prstGeom prst="roundRect">
            <a:avLst/>
          </a:prstGeom>
          <a:solidFill>
            <a:srgbClr val="C0E099">
              <a:alpha val="54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 with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Paradela’s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 as absolute ratio.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71DAA-F989-7D6D-EA78-567C05DA47A2}"/>
              </a:ext>
            </a:extLst>
          </p:cNvPr>
          <p:cNvSpPr/>
          <p:nvPr/>
        </p:nvSpPr>
        <p:spPr>
          <a:xfrm>
            <a:off x="9791700" y="746466"/>
            <a:ext cx="2120151" cy="531833"/>
          </a:xfrm>
          <a:prstGeom prst="roundRect">
            <a:avLst/>
          </a:prstGeom>
          <a:solidFill>
            <a:srgbClr val="C0E099">
              <a:alpha val="51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 with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Paradela’s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 as shape ratio.</a:t>
            </a:r>
          </a:p>
        </p:txBody>
      </p:sp>
    </p:spTree>
    <p:extLst>
      <p:ext uri="{BB962C8B-B14F-4D97-AF65-F5344CB8AC3E}">
        <p14:creationId xmlns:p14="http://schemas.microsoft.com/office/powerpoint/2010/main" val="20781629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7289</TotalTime>
  <Words>747</Words>
  <Application>Microsoft Macintosh PowerPoint</Application>
  <PresentationFormat>Widescreen</PresentationFormat>
  <Paragraphs>71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jagjit Singh</dc:creator>
  <cp:lastModifiedBy>jagjit Singh</cp:lastModifiedBy>
  <cp:revision>22</cp:revision>
  <dcterms:created xsi:type="dcterms:W3CDTF">2024-04-01T06:04:13Z</dcterms:created>
  <dcterms:modified xsi:type="dcterms:W3CDTF">2024-07-09T06:22:14Z</dcterms:modified>
</cp:coreProperties>
</file>