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31"/>
  </p:notesMasterIdLst>
  <p:handoutMasterIdLst>
    <p:handoutMasterId r:id="rId32"/>
  </p:handoutMasterIdLst>
  <p:sldIdLst>
    <p:sldId id="256" r:id="rId2"/>
    <p:sldId id="346" r:id="rId3"/>
    <p:sldId id="408" r:id="rId4"/>
    <p:sldId id="423" r:id="rId5"/>
    <p:sldId id="347" r:id="rId6"/>
    <p:sldId id="348" r:id="rId7"/>
    <p:sldId id="410" r:id="rId8"/>
    <p:sldId id="411" r:id="rId9"/>
    <p:sldId id="412" r:id="rId10"/>
    <p:sldId id="440" r:id="rId11"/>
    <p:sldId id="416" r:id="rId12"/>
    <p:sldId id="413" r:id="rId13"/>
    <p:sldId id="426" r:id="rId14"/>
    <p:sldId id="425" r:id="rId15"/>
    <p:sldId id="417" r:id="rId16"/>
    <p:sldId id="427" r:id="rId17"/>
    <p:sldId id="429" r:id="rId18"/>
    <p:sldId id="430" r:id="rId19"/>
    <p:sldId id="431" r:id="rId20"/>
    <p:sldId id="432" r:id="rId21"/>
    <p:sldId id="438" r:id="rId22"/>
    <p:sldId id="433" r:id="rId23"/>
    <p:sldId id="441" r:id="rId24"/>
    <p:sldId id="422" r:id="rId25"/>
    <p:sldId id="435" r:id="rId26"/>
    <p:sldId id="436" r:id="rId27"/>
    <p:sldId id="437" r:id="rId28"/>
    <p:sldId id="442" r:id="rId29"/>
    <p:sldId id="439" r:id="rId30"/>
  </p:sldIdLst>
  <p:sldSz cx="12192000" cy="6858000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宋体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宋体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宋体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宋体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FF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中度样式 3 - 强调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344D84-9AFB-497E-A393-DC336BA19D2E}" styleName="中度样式 3 - 强调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7292A2E-F333-43FB-9621-5CBBE7FDCDCB}" styleName="浅色样式 2 - 强调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E9639D4-E3E2-4D34-9284-5A2195B3D0D7}" styleName="浅色样式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浅色样式 2 - 强调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浅色样式 2 - 强调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浅色样式 2 - 强调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17" autoAdjust="0"/>
    <p:restoredTop sz="94851" autoAdjust="0"/>
  </p:normalViewPr>
  <p:slideViewPr>
    <p:cSldViewPr>
      <p:cViewPr varScale="1">
        <p:scale>
          <a:sx n="86" d="100"/>
          <a:sy n="86" d="100"/>
        </p:scale>
        <p:origin x="566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3000" y="43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410480-707C-D94B-A7CD-E61C79624039}" type="datetime1">
              <a:rPr lang="x-none" altLang="zh-CN" smtClean="0"/>
              <a:t>7/8/2024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6CDBB7-F4D5-41AC-BA39-6ADD25E9357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730135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ADD3977-A73C-4543-8C0A-AE4CEEDA13AB}" type="datetime1">
              <a:rPr lang="x-none" altLang="zh-CN" smtClean="0"/>
              <a:t>7/8/2024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8729C3D-5D21-41C7-9A85-A7B59F51F2FD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852831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29C3D-5D21-41C7-9A85-A7B59F51F2FD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285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" y="1556792"/>
            <a:ext cx="12012084" cy="1052512"/>
            <a:chOff x="0" y="1536"/>
            <a:chExt cx="5675" cy="663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185" y="1604"/>
              <a:ext cx="449" cy="299"/>
              <a:chOff x="720" y="336"/>
              <a:chExt cx="624" cy="432"/>
            </a:xfrm>
          </p:grpSpPr>
          <p:sp>
            <p:nvSpPr>
              <p:cNvPr id="10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4" name="Group 6"/>
            <p:cNvGrpSpPr>
              <a:grpSpLocks/>
            </p:cNvGrpSpPr>
            <p:nvPr/>
          </p:nvGrpSpPr>
          <p:grpSpPr bwMode="auto">
            <a:xfrm>
              <a:off x="263" y="1870"/>
              <a:ext cx="466" cy="299"/>
              <a:chOff x="912" y="2640"/>
              <a:chExt cx="672" cy="432"/>
            </a:xfrm>
          </p:grpSpPr>
          <p:sp>
            <p:nvSpPr>
              <p:cNvPr id="8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9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sp>
          <p:nvSpPr>
            <p:cNvPr id="5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6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7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</p:grp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39" y="98862"/>
            <a:ext cx="2746077" cy="102588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085" y="98862"/>
            <a:ext cx="2182247" cy="881867"/>
          </a:xfrm>
          <a:prstGeom prst="rect">
            <a:avLst/>
          </a:prstGeom>
        </p:spPr>
      </p:pic>
      <p:sp>
        <p:nvSpPr>
          <p:cNvPr id="14" name="文本框 13"/>
          <p:cNvSpPr txBox="1"/>
          <p:nvPr userDrawn="1"/>
        </p:nvSpPr>
        <p:spPr>
          <a:xfrm>
            <a:off x="1728878" y="5949280"/>
            <a:ext cx="873424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altLang="zh-CN" sz="1400" i="0" dirty="0">
                <a:latin typeface="Helvetica" panose="020B0604020202020204" pitchFamily="34" charset="0"/>
                <a:cs typeface="Helvetica" panose="020B0604020202020204" pitchFamily="34" charset="0"/>
              </a:rPr>
              <a:t>7</a:t>
            </a:r>
            <a:r>
              <a:rPr lang="en-US" altLang="zh-CN" sz="1400" i="0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th</a:t>
            </a:r>
            <a:r>
              <a:rPr lang="en-US" altLang="zh-CN" sz="1400" i="0" dirty="0">
                <a:latin typeface="Helvetica" panose="020B0604020202020204" pitchFamily="34" charset="0"/>
                <a:cs typeface="Helvetica" panose="020B0604020202020204" pitchFamily="34" charset="0"/>
              </a:rPr>
              <a:t> International Workshop on Compound-Nuclear</a:t>
            </a:r>
            <a:r>
              <a:rPr lang="en-US" altLang="zh-CN" sz="1400" i="0" baseline="0" dirty="0">
                <a:latin typeface="Helvetica" panose="020B0604020202020204" pitchFamily="34" charset="0"/>
                <a:cs typeface="Helvetica" panose="020B0604020202020204" pitchFamily="34" charset="0"/>
              </a:rPr>
              <a:t> Reactions and Related Topics</a:t>
            </a:r>
            <a:endParaRPr lang="en-US" altLang="zh-CN" sz="1400" i="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>
              <a:spcBef>
                <a:spcPts val="600"/>
              </a:spcBef>
            </a:pPr>
            <a:r>
              <a:rPr lang="en-US" altLang="zh-CN" sz="1400" i="0" dirty="0">
                <a:latin typeface="Helvetica" panose="020B0604020202020204" pitchFamily="34" charset="0"/>
                <a:cs typeface="Helvetica" panose="020B0604020202020204" pitchFamily="34" charset="0"/>
              </a:rPr>
              <a:t>Vienna, Austria, July 8</a:t>
            </a:r>
            <a:r>
              <a:rPr lang="en-US" altLang="zh-CN" sz="1400" dirty="0">
                <a:latin typeface="Helvetica" panose="020B0604020202020204" pitchFamily="34" charset="0"/>
                <a:cs typeface="Helvetica" panose="020B0604020202020204" pitchFamily="34" charset="0"/>
              </a:rPr>
              <a:t>-12, 2024</a:t>
            </a:r>
            <a:endParaRPr lang="zh-CN" altLang="en-US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428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34585" y="214314"/>
            <a:ext cx="10390716" cy="146208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576917" y="2017713"/>
            <a:ext cx="10363200" cy="4114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549400" y="6243638"/>
            <a:ext cx="2540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876800" y="6243638"/>
            <a:ext cx="3860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89533" y="6243638"/>
            <a:ext cx="2540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A115EE12-D54F-4B9E-B4D5-EAF57C103663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4148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338733" y="214313"/>
            <a:ext cx="2601384" cy="591820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534584" y="214313"/>
            <a:ext cx="7600949" cy="5918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549400" y="6243638"/>
            <a:ext cx="2540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876800" y="6243638"/>
            <a:ext cx="3860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89533" y="6243638"/>
            <a:ext cx="2540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34A81BE9-0D12-46A3-A484-987F09DB6309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9271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42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549400" y="6243638"/>
            <a:ext cx="2540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876800" y="6243638"/>
            <a:ext cx="3860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74448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34585" y="214314"/>
            <a:ext cx="10390716" cy="146208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860117" y="2017713"/>
            <a:ext cx="50800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549400" y="6243638"/>
            <a:ext cx="2540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876800" y="6243638"/>
            <a:ext cx="3860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89533" y="6243638"/>
            <a:ext cx="2540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4E3F5E22-481E-4C82-9040-A178699F8410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8909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1549400" y="6243638"/>
            <a:ext cx="2540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876800" y="6243638"/>
            <a:ext cx="3860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9389533" y="6243638"/>
            <a:ext cx="2540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80FBA13D-6EB2-4130-BB1E-A039F6108471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9858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34585" y="214314"/>
            <a:ext cx="10390716" cy="146208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1549400" y="6243638"/>
            <a:ext cx="2540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876800" y="6243638"/>
            <a:ext cx="3860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389533" y="6243638"/>
            <a:ext cx="2540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FEEDA42B-6B5D-44B9-A552-265B0E526FAA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83711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1549400" y="6243638"/>
            <a:ext cx="2540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876800" y="6243638"/>
            <a:ext cx="3860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9389533" y="6243638"/>
            <a:ext cx="2540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7D961C83-7598-4362-8530-29D3CBD09F15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72412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549400" y="6243638"/>
            <a:ext cx="2540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876800" y="6243638"/>
            <a:ext cx="3860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89533" y="6243638"/>
            <a:ext cx="2540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45B66425-018C-4CEF-94D9-DC0E93798D82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3033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549400" y="6243638"/>
            <a:ext cx="2540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876800" y="6243638"/>
            <a:ext cx="3860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89533" y="6243638"/>
            <a:ext cx="2540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45B20F40-250E-4854-9BF6-36008EC0C0A1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92521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tif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"/>
          <p:cNvSpPr>
            <a:spLocks noChangeArrowheads="1"/>
          </p:cNvSpPr>
          <p:nvPr userDrawn="1"/>
        </p:nvSpPr>
        <p:spPr bwMode="ltGray">
          <a:xfrm>
            <a:off x="154518" y="403523"/>
            <a:ext cx="285749" cy="2159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zh-CN" altLang="zh-CN" sz="2400"/>
          </a:p>
        </p:txBody>
      </p:sp>
      <p:sp>
        <p:nvSpPr>
          <p:cNvPr id="21" name="Rectangle 3"/>
          <p:cNvSpPr>
            <a:spLocks noChangeArrowheads="1"/>
          </p:cNvSpPr>
          <p:nvPr userDrawn="1"/>
        </p:nvSpPr>
        <p:spPr bwMode="ltGray">
          <a:xfrm>
            <a:off x="440267" y="403523"/>
            <a:ext cx="285751" cy="2159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zh-CN" altLang="zh-CN" sz="2400"/>
          </a:p>
        </p:txBody>
      </p:sp>
      <p:sp>
        <p:nvSpPr>
          <p:cNvPr id="22" name="Rectangle 4"/>
          <p:cNvSpPr>
            <a:spLocks noChangeArrowheads="1"/>
          </p:cNvSpPr>
          <p:nvPr userDrawn="1"/>
        </p:nvSpPr>
        <p:spPr bwMode="ltGray">
          <a:xfrm>
            <a:off x="249767" y="617836"/>
            <a:ext cx="285751" cy="21431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zh-CN" altLang="zh-CN" sz="2400"/>
          </a:p>
        </p:txBody>
      </p:sp>
      <p:sp>
        <p:nvSpPr>
          <p:cNvPr id="23" name="Rectangle 5"/>
          <p:cNvSpPr>
            <a:spLocks noChangeArrowheads="1"/>
          </p:cNvSpPr>
          <p:nvPr userDrawn="1"/>
        </p:nvSpPr>
        <p:spPr bwMode="ltGray">
          <a:xfrm>
            <a:off x="440267" y="617836"/>
            <a:ext cx="381000" cy="21431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zh-CN" altLang="zh-CN" sz="2400"/>
          </a:p>
        </p:txBody>
      </p:sp>
      <p:sp>
        <p:nvSpPr>
          <p:cNvPr id="24" name="Rectangle 6"/>
          <p:cNvSpPr>
            <a:spLocks noChangeArrowheads="1"/>
          </p:cNvSpPr>
          <p:nvPr userDrawn="1"/>
        </p:nvSpPr>
        <p:spPr bwMode="ltGray">
          <a:xfrm>
            <a:off x="1" y="546398"/>
            <a:ext cx="345017" cy="214312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zh-CN" altLang="zh-CN" sz="2400"/>
          </a:p>
        </p:txBody>
      </p:sp>
      <p:sp>
        <p:nvSpPr>
          <p:cNvPr id="25" name="Rectangle 7"/>
          <p:cNvSpPr>
            <a:spLocks noChangeArrowheads="1"/>
          </p:cNvSpPr>
          <p:nvPr userDrawn="1"/>
        </p:nvSpPr>
        <p:spPr bwMode="gray">
          <a:xfrm>
            <a:off x="440267" y="260648"/>
            <a:ext cx="38100" cy="78581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zh-CN" altLang="zh-CN" sz="2400"/>
          </a:p>
        </p:txBody>
      </p:sp>
      <p:sp>
        <p:nvSpPr>
          <p:cNvPr id="26" name="Rectangle 8"/>
          <p:cNvSpPr>
            <a:spLocks noChangeArrowheads="1"/>
          </p:cNvSpPr>
          <p:nvPr userDrawn="1"/>
        </p:nvSpPr>
        <p:spPr bwMode="gray">
          <a:xfrm>
            <a:off x="139700" y="760711"/>
            <a:ext cx="11921067" cy="28575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zh-CN" altLang="zh-CN" sz="2400"/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513" y="89710"/>
            <a:ext cx="1355729" cy="67499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17" y="6292880"/>
            <a:ext cx="1148551" cy="4641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15636" r="13776"/>
          <a:stretch/>
        </p:blipFill>
        <p:spPr>
          <a:xfrm>
            <a:off x="10416480" y="6291755"/>
            <a:ext cx="1621419" cy="478793"/>
          </a:xfrm>
          <a:prstGeom prst="rect">
            <a:avLst/>
          </a:prstGeom>
        </p:spPr>
      </p:pic>
      <p:cxnSp>
        <p:nvCxnSpPr>
          <p:cNvPr id="14" name="直线连接符 8"/>
          <p:cNvCxnSpPr/>
          <p:nvPr userDrawn="1"/>
        </p:nvCxnSpPr>
        <p:spPr>
          <a:xfrm>
            <a:off x="0" y="6237312"/>
            <a:ext cx="12192000" cy="0"/>
          </a:xfrm>
          <a:prstGeom prst="line">
            <a:avLst/>
          </a:prstGeom>
          <a:ln w="19050">
            <a:solidFill>
              <a:srgbClr val="3366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075C0B08-EBF3-4488-9CBE-22204AC757A1}"/>
              </a:ext>
            </a:extLst>
          </p:cNvPr>
          <p:cNvSpPr txBox="1"/>
          <p:nvPr userDrawn="1"/>
        </p:nvSpPr>
        <p:spPr>
          <a:xfrm>
            <a:off x="2531604" y="6308883"/>
            <a:ext cx="71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 err="1">
                <a:latin typeface="Helvetica" panose="020B0604020202020204" pitchFamily="34" charset="0"/>
                <a:cs typeface="Helvetica" panose="020B0604020202020204" pitchFamily="34" charset="0"/>
              </a:rPr>
              <a:t>Yonghao</a:t>
            </a:r>
            <a:r>
              <a:rPr lang="en-US" altLang="zh-CN" sz="1200" dirty="0">
                <a:latin typeface="Helvetica" panose="020B0604020202020204" pitchFamily="34" charset="0"/>
                <a:cs typeface="Helvetica" panose="020B0604020202020204" pitchFamily="34" charset="0"/>
              </a:rPr>
              <a:t> CHEN, Progress in the neutron-induced fission</a:t>
            </a:r>
            <a:r>
              <a:rPr lang="en-US" altLang="zh-CN" sz="1200" baseline="0" dirty="0">
                <a:latin typeface="Helvetica" panose="020B0604020202020204" pitchFamily="34" charset="0"/>
                <a:cs typeface="Helvetica" panose="020B0604020202020204" pitchFamily="34" charset="0"/>
              </a:rPr>
              <a:t> cross-section measurement at CSNS Back-n,</a:t>
            </a:r>
            <a:endParaRPr lang="en-US" altLang="zh-CN" sz="12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>
                <a:latin typeface="Helvetica" panose="020B0604020202020204" pitchFamily="34" charset="0"/>
                <a:cs typeface="Helvetica" panose="020B0604020202020204" pitchFamily="34" charset="0"/>
              </a:rPr>
              <a:t>CNR*24</a:t>
            </a:r>
            <a:r>
              <a:rPr lang="en-US" altLang="zh-CN" sz="1200" baseline="0" dirty="0">
                <a:latin typeface="Helvetica" panose="020B0604020202020204" pitchFamily="34" charset="0"/>
                <a:cs typeface="Helvetica" panose="020B0604020202020204" pitchFamily="34" charset="0"/>
              </a:rPr>
              <a:t>, Vienna, Austria, July 9-13, 2024</a:t>
            </a:r>
            <a:r>
              <a:rPr lang="en-US" altLang="zh-CN" sz="12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endParaRPr lang="zh-CN" altLang="en-US" sz="12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1" r:id="rId1"/>
    <p:sldLayoutId id="2147484052" r:id="rId2"/>
    <p:sldLayoutId id="2147484053" r:id="rId3"/>
    <p:sldLayoutId id="2147484054" r:id="rId4"/>
    <p:sldLayoutId id="2147484055" r:id="rId5"/>
    <p:sldLayoutId id="2147484056" r:id="rId6"/>
    <p:sldLayoutId id="2147484057" r:id="rId7"/>
    <p:sldLayoutId id="2147484058" r:id="rId8"/>
    <p:sldLayoutId id="2147484059" r:id="rId9"/>
    <p:sldLayoutId id="2147484060" r:id="rId10"/>
    <p:sldLayoutId id="214748406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宋体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宋体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宋体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宋体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宋体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宋体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宋体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宋体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0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811524" y="1389045"/>
            <a:ext cx="85689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Helvetica" panose="020B0604020202020204" pitchFamily="34" charset="0"/>
                <a:cs typeface="Helvetica" panose="020B0604020202020204" pitchFamily="34" charset="0"/>
              </a:rPr>
              <a:t>Progress in the measurement of the neutron-induced fission cross-section at CSNS Back-n</a:t>
            </a:r>
            <a:endParaRPr lang="zh-CN" altLang="en-US" sz="28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副标题 2"/>
          <p:cNvSpPr txBox="1">
            <a:spLocks/>
          </p:cNvSpPr>
          <p:nvPr/>
        </p:nvSpPr>
        <p:spPr>
          <a:xfrm>
            <a:off x="4538827" y="3140968"/>
            <a:ext cx="3114346" cy="36004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spcBef>
                <a:spcPts val="600"/>
              </a:spcBef>
              <a:buNone/>
            </a:pPr>
            <a:r>
              <a:rPr lang="en-US" altLang="zh-CN" sz="1800" b="1" kern="0" dirty="0">
                <a:latin typeface="Helvetica"/>
                <a:cs typeface="Helvetica"/>
              </a:rPr>
              <a:t>Yonghao CHEN (</a:t>
            </a:r>
            <a:r>
              <a:rPr lang="zh-CN" altLang="en-US" sz="1800" b="1" kern="0" dirty="0">
                <a:latin typeface="Helvetica"/>
                <a:cs typeface="Helvetica"/>
              </a:rPr>
              <a:t>陈永浩</a:t>
            </a:r>
            <a:r>
              <a:rPr lang="en-US" altLang="zh-CN" sz="1800" b="1" kern="0" dirty="0">
                <a:latin typeface="Helvetica"/>
                <a:cs typeface="Helvetica"/>
              </a:rPr>
              <a:t>)</a:t>
            </a:r>
            <a:endParaRPr lang="en-US" altLang="zh-CN" sz="1800" b="1" kern="0" baseline="30000" dirty="0">
              <a:latin typeface="Helvetica"/>
              <a:cs typeface="Helvetic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923106" y="4077072"/>
            <a:ext cx="634578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fr-FR" altLang="zh-CN" sz="1400" dirty="0">
                <a:latin typeface="Helvetica"/>
                <a:cs typeface="Helvetica"/>
              </a:rPr>
              <a:t>Institute of High Energy Physics(IHEP)</a:t>
            </a:r>
            <a:r>
              <a:rPr lang="en-US" altLang="zh-CN" sz="1400" dirty="0">
                <a:latin typeface="Helvetica"/>
                <a:cs typeface="Helvetica"/>
              </a:rPr>
              <a:t>, </a:t>
            </a:r>
            <a:r>
              <a:rPr lang="fr-FR" altLang="zh-CN" sz="1400" dirty="0">
                <a:latin typeface="Helvetica"/>
                <a:cs typeface="Helvetica"/>
              </a:rPr>
              <a:t>Chinese Academy of Sciences (CAS)</a:t>
            </a:r>
            <a:endParaRPr lang="zh-CN" altLang="zh-CN" sz="1400" dirty="0">
              <a:latin typeface="Helvetica"/>
              <a:cs typeface="Helvetica"/>
            </a:endParaRPr>
          </a:p>
          <a:p>
            <a:pPr algn="ctr">
              <a:spcBef>
                <a:spcPts val="600"/>
              </a:spcBef>
            </a:pPr>
            <a:r>
              <a:rPr lang="fr-FR" altLang="zh-CN" sz="1400" dirty="0">
                <a:latin typeface="Helvetica"/>
                <a:cs typeface="Helvetica"/>
              </a:rPr>
              <a:t>Spallation Neutron Source Science Center</a:t>
            </a:r>
            <a:endParaRPr lang="zh-CN" altLang="zh-CN" sz="1400" dirty="0">
              <a:latin typeface="Helvetica"/>
              <a:cs typeface="Helvetic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093860" y="1988841"/>
            <a:ext cx="6004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kumimoji="1" lang="en-US" altLang="zh-CN" sz="2400" dirty="0" smtClean="0">
                <a:latin typeface="Helvetica"/>
                <a:cs typeface="Helvetica"/>
              </a:rPr>
              <a:t>1. CSNS </a:t>
            </a:r>
            <a:r>
              <a:rPr kumimoji="1" lang="en-US" altLang="zh-CN" sz="2400" dirty="0">
                <a:latin typeface="Helvetica"/>
                <a:cs typeface="Helvetica"/>
              </a:rPr>
              <a:t>&amp; Back-n </a:t>
            </a:r>
            <a:r>
              <a:rPr kumimoji="1" lang="en-US" altLang="zh-CN" sz="2400" dirty="0" smtClean="0">
                <a:latin typeface="Helvetica"/>
                <a:cs typeface="Helvetica"/>
              </a:rPr>
              <a:t>facility</a:t>
            </a:r>
            <a:endParaRPr kumimoji="1" lang="en-US" altLang="zh-CN" sz="2400" dirty="0">
              <a:latin typeface="Helvetica"/>
              <a:cs typeface="Helvetic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303912" y="188641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Helvetica" panose="020B0604020202020204" pitchFamily="34" charset="0"/>
                <a:cs typeface="Helvetica" panose="020B0604020202020204" pitchFamily="34" charset="0"/>
              </a:rPr>
              <a:t>Outline</a:t>
            </a:r>
            <a:endParaRPr lang="zh-CN" altLang="en-US" sz="32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093860" y="2707104"/>
            <a:ext cx="64585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kumimoji="1" lang="en-US" altLang="zh-CN" sz="2400" b="1" dirty="0" smtClean="0">
                <a:latin typeface="Helvetica"/>
                <a:cs typeface="Helvetica"/>
              </a:rPr>
              <a:t>2. Progress </a:t>
            </a:r>
            <a:r>
              <a:rPr kumimoji="1" lang="en-US" altLang="zh-CN" sz="2400" b="1" dirty="0">
                <a:latin typeface="Helvetica"/>
                <a:cs typeface="Helvetica"/>
              </a:rPr>
              <a:t>in the fission XS </a:t>
            </a:r>
            <a:r>
              <a:rPr kumimoji="1" lang="en-US" altLang="zh-CN" sz="2400" b="1" dirty="0" smtClean="0">
                <a:latin typeface="Helvetica"/>
                <a:cs typeface="Helvetica"/>
              </a:rPr>
              <a:t>measurement</a:t>
            </a:r>
            <a:endParaRPr kumimoji="1" lang="en-US" altLang="zh-CN" sz="2400" b="1" dirty="0">
              <a:latin typeface="Helvetica"/>
              <a:cs typeface="Helvetic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093860" y="3425367"/>
            <a:ext cx="18950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200"/>
              </a:spcBef>
            </a:pPr>
            <a:r>
              <a:rPr kumimoji="1" lang="en-US" altLang="zh-CN" sz="2400" dirty="0">
                <a:latin typeface="Helvetica"/>
                <a:cs typeface="Helvetica"/>
              </a:rPr>
              <a:t>3</a:t>
            </a:r>
            <a:r>
              <a:rPr kumimoji="1" lang="en-US" altLang="zh-CN" sz="2400" dirty="0" smtClean="0">
                <a:latin typeface="Helvetica"/>
                <a:cs typeface="Helvetica"/>
              </a:rPr>
              <a:t>. Prospects</a:t>
            </a:r>
            <a:endParaRPr kumimoji="1" lang="en-US" altLang="zh-CN" sz="2400" dirty="0">
              <a:latin typeface="Helvetica"/>
              <a:cs typeface="Helvetic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093860" y="4143629"/>
            <a:ext cx="18437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200"/>
              </a:spcBef>
            </a:pPr>
            <a:r>
              <a:rPr kumimoji="1" lang="en-US" altLang="zh-CN" sz="2400" dirty="0" smtClean="0">
                <a:latin typeface="Helvetica"/>
                <a:cs typeface="Helvetica"/>
              </a:rPr>
              <a:t>4. Summary</a:t>
            </a:r>
            <a:endParaRPr kumimoji="1" lang="zh-CN" altLang="en-US" sz="24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706818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3946658"/>
              </p:ext>
            </p:extLst>
          </p:nvPr>
        </p:nvGraphicFramePr>
        <p:xfrm>
          <a:off x="335360" y="1628800"/>
          <a:ext cx="6048672" cy="407924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686907">
                  <a:extLst>
                    <a:ext uri="{9D8B030D-6E8A-4147-A177-3AD203B41FA5}">
                      <a16:colId xmlns:a16="http://schemas.microsoft.com/office/drawing/2014/main" val="2941969844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1092643858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3092782006"/>
                    </a:ext>
                  </a:extLst>
                </a:gridCol>
                <a:gridCol w="3201525">
                  <a:extLst>
                    <a:ext uri="{9D8B030D-6E8A-4147-A177-3AD203B41FA5}">
                      <a16:colId xmlns:a16="http://schemas.microsoft.com/office/drawing/2014/main" val="39399276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pitchFamily="34" charset="-122"/>
                          <a:cs typeface="Helvetica" panose="020B0604020202020204" pitchFamily="34" charset="0"/>
                        </a:rPr>
                        <a:t>Year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Helvetica" panose="020B0604020202020204" pitchFamily="34" charset="0"/>
                        <a:ea typeface="微软雅黑" panose="020B0503020204020204" pitchFamily="34" charset="-122"/>
                        <a:cs typeface="Helvetica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pitchFamily="34" charset="-122"/>
                          <a:cs typeface="Helvetica" panose="020B0604020202020204" pitchFamily="34" charset="0"/>
                        </a:rPr>
                        <a:t>Nucleus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Helvetica" panose="020B0604020202020204" pitchFamily="34" charset="0"/>
                        <a:ea typeface="微软雅黑" panose="020B0503020204020204" pitchFamily="34" charset="-122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pitchFamily="34" charset="-122"/>
                          <a:cs typeface="Helvetica" panose="020B0604020202020204" pitchFamily="34" charset="0"/>
                        </a:rPr>
                        <a:t>Detector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Helvetica" panose="020B0604020202020204" pitchFamily="34" charset="0"/>
                        <a:ea typeface="微软雅黑" panose="020B0503020204020204" pitchFamily="34" charset="-122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pitchFamily="34" charset="-122"/>
                          <a:cs typeface="Helvetica" panose="020B0604020202020204" pitchFamily="34" charset="0"/>
                        </a:rPr>
                        <a:t>Reference/Comment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Helvetica" panose="020B0604020202020204" pitchFamily="34" charset="0"/>
                        <a:ea typeface="微软雅黑" panose="020B0503020204020204" pitchFamily="34" charset="-122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80220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pitchFamily="34" charset="-122"/>
                          <a:cs typeface="Helvetica" panose="020B0604020202020204" pitchFamily="34" charset="0"/>
                        </a:rPr>
                        <a:t>2018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Helvetica" panose="020B0604020202020204" pitchFamily="34" charset="0"/>
                        <a:ea typeface="微软雅黑" panose="020B0503020204020204" pitchFamily="34" charset="-122"/>
                        <a:cs typeface="Helvetica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baseline="30000" dirty="0">
                          <a:solidFill>
                            <a:srgbClr val="FF0000"/>
                          </a:solidFill>
                          <a:latin typeface="Helvetica" panose="020B0604020202020204" pitchFamily="34" charset="0"/>
                          <a:ea typeface="微软雅黑" panose="020B0503020204020204" pitchFamily="34" charset="-122"/>
                          <a:cs typeface="Helvetica" panose="020B0604020202020204" pitchFamily="34" charset="0"/>
                        </a:rPr>
                        <a:t>235</a:t>
                      </a:r>
                      <a:r>
                        <a:rPr lang="en-US" altLang="zh-CN" sz="1400" b="1" dirty="0">
                          <a:solidFill>
                            <a:srgbClr val="FF0000"/>
                          </a:solidFill>
                          <a:latin typeface="Helvetica" panose="020B0604020202020204" pitchFamily="34" charset="0"/>
                          <a:ea typeface="微软雅黑" panose="020B0503020204020204" pitchFamily="34" charset="-122"/>
                          <a:cs typeface="Helvetica" panose="020B0604020202020204" pitchFamily="34" charset="0"/>
                        </a:rPr>
                        <a:t>U</a:t>
                      </a:r>
                      <a:endParaRPr lang="zh-CN" altLang="en-US" sz="1400" b="1" dirty="0">
                        <a:solidFill>
                          <a:srgbClr val="FF0000"/>
                        </a:solidFill>
                        <a:latin typeface="Helvetica" panose="020B0604020202020204" pitchFamily="34" charset="0"/>
                        <a:ea typeface="微软雅黑" panose="020B0503020204020204" pitchFamily="34" charset="-122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pitchFamily="34" charset="-122"/>
                          <a:cs typeface="Helvetica" panose="020B0604020202020204" pitchFamily="34" charset="0"/>
                        </a:rPr>
                        <a:t>FIXM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Helvetica" panose="020B0604020202020204" pitchFamily="34" charset="0"/>
                        <a:ea typeface="微软雅黑" panose="020B0503020204020204" pitchFamily="34" charset="-122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pitchFamily="34" charset="-122"/>
                          <a:cs typeface="Helvetica" panose="020B0604020202020204" pitchFamily="34" charset="0"/>
                        </a:rPr>
                        <a:t>ANE</a:t>
                      </a:r>
                      <a:r>
                        <a:rPr lang="en-US" altLang="zh-CN" sz="1400" baseline="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pitchFamily="34" charset="-122"/>
                          <a:cs typeface="Helvetica" panose="020B0604020202020204" pitchFamily="34" charset="0"/>
                        </a:rPr>
                        <a:t> (2020) </a:t>
                      </a:r>
                      <a:r>
                        <a:rPr lang="en-US" altLang="zh-CN" sz="1400" b="0" baseline="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pitchFamily="34" charset="-122"/>
                          <a:cs typeface="Helvetica" panose="020B0604020202020204" pitchFamily="34" charset="0"/>
                        </a:rPr>
                        <a:t>140</a:t>
                      </a:r>
                      <a:r>
                        <a:rPr lang="en-US" altLang="zh-CN" sz="1400" baseline="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pitchFamily="34" charset="-122"/>
                          <a:cs typeface="Helvetica" panose="020B0604020202020204" pitchFamily="34" charset="0"/>
                        </a:rPr>
                        <a:t>: 107301 (</a:t>
                      </a:r>
                      <a:r>
                        <a:rPr lang="en-US" altLang="zh-CN" sz="1400" baseline="3000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pitchFamily="34" charset="-122"/>
                          <a:cs typeface="Helvetica" panose="020B0604020202020204" pitchFamily="34" charset="0"/>
                        </a:rPr>
                        <a:t>5</a:t>
                      </a:r>
                      <a:r>
                        <a:rPr lang="en-US" altLang="zh-CN" sz="1400" baseline="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pitchFamily="34" charset="-122"/>
                          <a:cs typeface="Helvetica" panose="020B0604020202020204" pitchFamily="34" charset="0"/>
                        </a:rPr>
                        <a:t>U/</a:t>
                      </a:r>
                      <a:r>
                        <a:rPr lang="en-US" altLang="zh-CN" sz="1400" baseline="3000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pitchFamily="34" charset="-122"/>
                          <a:cs typeface="Helvetica" panose="020B0604020202020204" pitchFamily="34" charset="0"/>
                        </a:rPr>
                        <a:t>8</a:t>
                      </a:r>
                      <a:r>
                        <a:rPr lang="en-US" altLang="zh-CN" sz="1400" baseline="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pitchFamily="34" charset="-122"/>
                          <a:cs typeface="Helvetica" panose="020B0604020202020204" pitchFamily="34" charset="0"/>
                        </a:rPr>
                        <a:t>U ratio)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Helvetica" panose="020B0604020202020204" pitchFamily="34" charset="0"/>
                        <a:ea typeface="微软雅黑" panose="020B0503020204020204" pitchFamily="34" charset="-122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01440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pitchFamily="34" charset="-122"/>
                          <a:cs typeface="Helvetica" panose="020B0604020202020204" pitchFamily="34" charset="0"/>
                        </a:rPr>
                        <a:t>2018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Helvetica" panose="020B0604020202020204" pitchFamily="34" charset="0"/>
                        <a:ea typeface="微软雅黑" panose="020B0503020204020204" pitchFamily="34" charset="-122"/>
                        <a:cs typeface="Helvetica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baseline="30000" dirty="0">
                          <a:solidFill>
                            <a:srgbClr val="FF0000"/>
                          </a:solidFill>
                          <a:latin typeface="Helvetica" panose="020B0604020202020204" pitchFamily="34" charset="0"/>
                          <a:ea typeface="微软雅黑" panose="020B0503020204020204" pitchFamily="34" charset="-122"/>
                          <a:cs typeface="Helvetica" panose="020B0604020202020204" pitchFamily="34" charset="0"/>
                        </a:rPr>
                        <a:t>238</a:t>
                      </a:r>
                      <a:r>
                        <a:rPr lang="en-US" altLang="zh-CN" sz="1400" b="1" dirty="0">
                          <a:solidFill>
                            <a:srgbClr val="FF0000"/>
                          </a:solidFill>
                          <a:latin typeface="Helvetica" panose="020B0604020202020204" pitchFamily="34" charset="0"/>
                          <a:ea typeface="微软雅黑" panose="020B0503020204020204" pitchFamily="34" charset="-122"/>
                          <a:cs typeface="Helvetica" panose="020B0604020202020204" pitchFamily="34" charset="0"/>
                        </a:rPr>
                        <a:t>U</a:t>
                      </a:r>
                      <a:endParaRPr lang="zh-CN" altLang="en-US" sz="1400" b="1" dirty="0">
                        <a:solidFill>
                          <a:srgbClr val="FF0000"/>
                        </a:solidFill>
                        <a:latin typeface="Helvetica" panose="020B0604020202020204" pitchFamily="34" charset="0"/>
                        <a:ea typeface="微软雅黑" panose="020B0503020204020204" pitchFamily="34" charset="-122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pitchFamily="34" charset="-122"/>
                          <a:cs typeface="Helvetica" panose="020B0604020202020204" pitchFamily="34" charset="0"/>
                        </a:rPr>
                        <a:t>FIXM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Helvetica" panose="020B0604020202020204" pitchFamily="34" charset="0"/>
                        <a:ea typeface="微软雅黑" panose="020B0503020204020204" pitchFamily="34" charset="-122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pitchFamily="34" charset="-122"/>
                          <a:cs typeface="Helvetica" panose="020B0604020202020204" pitchFamily="34" charset="0"/>
                        </a:rPr>
                        <a:t>EPJA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pitchFamily="34" charset="-122"/>
                          <a:cs typeface="Helvetica" panose="020B0604020202020204" pitchFamily="34" charset="0"/>
                        </a:rPr>
                        <a:t> (2023) </a:t>
                      </a:r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pitchFamily="34" charset="-122"/>
                          <a:cs typeface="Helvetica" panose="020B0604020202020204" pitchFamily="34" charset="0"/>
                        </a:rPr>
                        <a:t>59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pitchFamily="34" charset="-122"/>
                          <a:cs typeface="Helvetica" panose="020B0604020202020204" pitchFamily="34" charset="0"/>
                        </a:rPr>
                        <a:t>: 5 </a:t>
                      </a:r>
                      <a:r>
                        <a:rPr lang="en-US" altLang="zh-CN" sz="1400" baseline="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pitchFamily="34" charset="-122"/>
                          <a:cs typeface="Helvetica" panose="020B0604020202020204" pitchFamily="34" charset="0"/>
                        </a:rPr>
                        <a:t>(</a:t>
                      </a:r>
                      <a:r>
                        <a:rPr lang="en-US" altLang="zh-CN" sz="1400" baseline="3000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pitchFamily="34" charset="-122"/>
                          <a:cs typeface="Helvetica" panose="020B0604020202020204" pitchFamily="34" charset="0"/>
                        </a:rPr>
                        <a:t>5</a:t>
                      </a:r>
                      <a:r>
                        <a:rPr lang="en-US" altLang="zh-CN" sz="1400" baseline="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pitchFamily="34" charset="-122"/>
                          <a:cs typeface="Helvetica" panose="020B0604020202020204" pitchFamily="34" charset="0"/>
                        </a:rPr>
                        <a:t>U/</a:t>
                      </a:r>
                      <a:r>
                        <a:rPr lang="en-US" altLang="zh-CN" sz="1400" baseline="3000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pitchFamily="34" charset="-122"/>
                          <a:cs typeface="Helvetica" panose="020B0604020202020204" pitchFamily="34" charset="0"/>
                        </a:rPr>
                        <a:t>8</a:t>
                      </a:r>
                      <a:r>
                        <a:rPr lang="en-US" altLang="zh-CN" sz="1400" baseline="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pitchFamily="34" charset="-122"/>
                          <a:cs typeface="Helvetica" panose="020B0604020202020204" pitchFamily="34" charset="0"/>
                        </a:rPr>
                        <a:t>U ratio)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Helvetica" panose="020B0604020202020204" pitchFamily="34" charset="0"/>
                        <a:ea typeface="微软雅黑" panose="020B0503020204020204" pitchFamily="34" charset="-122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456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pitchFamily="34" charset="-122"/>
                          <a:cs typeface="Helvetica" panose="020B0604020202020204" pitchFamily="34" charset="0"/>
                        </a:rPr>
                        <a:t>2018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Helvetica" panose="020B0604020202020204" pitchFamily="34" charset="0"/>
                        <a:ea typeface="微软雅黑" panose="020B0503020204020204" pitchFamily="34" charset="-122"/>
                        <a:cs typeface="Helvetica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baseline="30000" dirty="0">
                          <a:solidFill>
                            <a:srgbClr val="FF0000"/>
                          </a:solidFill>
                          <a:latin typeface="Helvetica" panose="020B0604020202020204" pitchFamily="34" charset="0"/>
                          <a:ea typeface="微软雅黑" panose="020B0503020204020204" pitchFamily="34" charset="-122"/>
                          <a:cs typeface="Helvetica" panose="020B0604020202020204" pitchFamily="34" charset="0"/>
                        </a:rPr>
                        <a:t>236</a:t>
                      </a:r>
                      <a:r>
                        <a:rPr lang="en-US" altLang="zh-CN" sz="1400" b="1" dirty="0">
                          <a:solidFill>
                            <a:srgbClr val="FF0000"/>
                          </a:solidFill>
                          <a:latin typeface="Helvetica" panose="020B0604020202020204" pitchFamily="34" charset="0"/>
                          <a:ea typeface="微软雅黑" panose="020B0503020204020204" pitchFamily="34" charset="-122"/>
                          <a:cs typeface="Helvetica" panose="020B0604020202020204" pitchFamily="34" charset="0"/>
                        </a:rPr>
                        <a:t>U</a:t>
                      </a:r>
                      <a:endParaRPr lang="zh-CN" altLang="en-US" sz="1400" b="1" dirty="0">
                        <a:solidFill>
                          <a:srgbClr val="FF0000"/>
                        </a:solidFill>
                        <a:latin typeface="Helvetica" panose="020B0604020202020204" pitchFamily="34" charset="0"/>
                        <a:ea typeface="微软雅黑" panose="020B0503020204020204" pitchFamily="34" charset="-122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pitchFamily="34" charset="-122"/>
                          <a:cs typeface="Helvetica" panose="020B0604020202020204" pitchFamily="34" charset="0"/>
                        </a:rPr>
                        <a:t>FIXM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Helvetica" panose="020B0604020202020204" pitchFamily="34" charset="0"/>
                        <a:ea typeface="微软雅黑" panose="020B0503020204020204" pitchFamily="34" charset="-122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b="1" i="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pitchFamily="34" charset="-122"/>
                          <a:cs typeface="Helvetica" panose="020B0604020202020204" pitchFamily="34" charset="0"/>
                        </a:rPr>
                        <a:t>PRC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pitchFamily="34" charset="-122"/>
                          <a:cs typeface="Helvetica" panose="020B0604020202020204" pitchFamily="34" charset="0"/>
                        </a:rPr>
                        <a:t> (2020) </a:t>
                      </a:r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pitchFamily="34" charset="-122"/>
                          <a:cs typeface="Helvetica" panose="020B0604020202020204" pitchFamily="34" charset="0"/>
                        </a:rPr>
                        <a:t>102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pitchFamily="34" charset="-122"/>
                          <a:cs typeface="Helvetica" panose="020B0604020202020204" pitchFamily="34" charset="0"/>
                        </a:rPr>
                        <a:t>: 034604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Helvetica" panose="020B0604020202020204" pitchFamily="34" charset="0"/>
                        <a:ea typeface="微软雅黑" panose="020B0503020204020204" pitchFamily="34" charset="-122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8314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pitchFamily="34" charset="-122"/>
                          <a:cs typeface="Helvetica" panose="020B0604020202020204" pitchFamily="34" charset="0"/>
                        </a:rPr>
                        <a:t>2019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Helvetica" panose="020B0604020202020204" pitchFamily="34" charset="0"/>
                        <a:ea typeface="微软雅黑" panose="020B0503020204020204" pitchFamily="34" charset="-122"/>
                        <a:cs typeface="Helvetica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baseline="30000" dirty="0">
                          <a:solidFill>
                            <a:srgbClr val="FF0000"/>
                          </a:solidFill>
                          <a:latin typeface="Helvetica" panose="020B0604020202020204" pitchFamily="34" charset="0"/>
                          <a:ea typeface="微软雅黑" panose="020B0503020204020204" pitchFamily="34" charset="-122"/>
                          <a:cs typeface="Helvetica" panose="020B0604020202020204" pitchFamily="34" charset="0"/>
                        </a:rPr>
                        <a:t>232</a:t>
                      </a:r>
                      <a:r>
                        <a:rPr lang="en-US" altLang="zh-CN" sz="1400" b="1" baseline="0" dirty="0">
                          <a:solidFill>
                            <a:srgbClr val="FF0000"/>
                          </a:solidFill>
                          <a:latin typeface="Helvetica" panose="020B0604020202020204" pitchFamily="34" charset="0"/>
                          <a:ea typeface="微软雅黑" panose="020B0503020204020204" pitchFamily="34" charset="-122"/>
                          <a:cs typeface="Helvetica" panose="020B0604020202020204" pitchFamily="34" charset="0"/>
                        </a:rPr>
                        <a:t>Th</a:t>
                      </a:r>
                      <a:endParaRPr lang="zh-CN" altLang="en-US" sz="1400" b="1" dirty="0">
                        <a:solidFill>
                          <a:srgbClr val="FF0000"/>
                        </a:solidFill>
                        <a:latin typeface="Helvetica" panose="020B0604020202020204" pitchFamily="34" charset="0"/>
                        <a:ea typeface="微软雅黑" panose="020B0503020204020204" pitchFamily="34" charset="-122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pitchFamily="34" charset="-122"/>
                          <a:cs typeface="Helvetica" panose="020B0604020202020204" pitchFamily="34" charset="0"/>
                        </a:rPr>
                        <a:t>FIXM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Helvetica" panose="020B0604020202020204" pitchFamily="34" charset="0"/>
                        <a:ea typeface="微软雅黑" panose="020B0503020204020204" pitchFamily="34" charset="-122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pitchFamily="34" charset="-122"/>
                          <a:cs typeface="Helvetica" panose="020B0604020202020204" pitchFamily="34" charset="0"/>
                        </a:rPr>
                        <a:t>NST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pitchFamily="34" charset="-122"/>
                          <a:cs typeface="Helvetica" panose="020B0604020202020204" pitchFamily="34" charset="0"/>
                        </a:rPr>
                        <a:t> (2023) </a:t>
                      </a:r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pitchFamily="34" charset="-122"/>
                          <a:cs typeface="Helvetica" panose="020B0604020202020204" pitchFamily="34" charset="0"/>
                        </a:rPr>
                        <a:t>34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pitchFamily="34" charset="-122"/>
                          <a:cs typeface="Helvetica" panose="020B0604020202020204" pitchFamily="34" charset="0"/>
                        </a:rPr>
                        <a:t>: 115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Helvetica" panose="020B0604020202020204" pitchFamily="34" charset="0"/>
                        <a:ea typeface="微软雅黑" panose="020B0503020204020204" pitchFamily="34" charset="-122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9090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pitchFamily="34" charset="-122"/>
                          <a:cs typeface="Helvetica" panose="020B0604020202020204" pitchFamily="34" charset="0"/>
                        </a:rPr>
                        <a:t>2019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Helvetica" panose="020B0604020202020204" pitchFamily="34" charset="0"/>
                        <a:ea typeface="微软雅黑" panose="020B0503020204020204" pitchFamily="34" charset="-122"/>
                        <a:cs typeface="Helvetica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baseline="30000" dirty="0">
                          <a:solidFill>
                            <a:srgbClr val="FF0000"/>
                          </a:solidFill>
                          <a:latin typeface="Helvetica" panose="020B0604020202020204" pitchFamily="34" charset="0"/>
                          <a:ea typeface="微软雅黑" panose="020B0503020204020204" pitchFamily="34" charset="-122"/>
                          <a:cs typeface="Helvetica" panose="020B0604020202020204" pitchFamily="34" charset="0"/>
                        </a:rPr>
                        <a:t>239</a:t>
                      </a:r>
                      <a:r>
                        <a:rPr lang="en-US" altLang="zh-CN" sz="1400" b="1" baseline="0" dirty="0">
                          <a:solidFill>
                            <a:srgbClr val="FF0000"/>
                          </a:solidFill>
                          <a:latin typeface="Helvetica" panose="020B0604020202020204" pitchFamily="34" charset="0"/>
                          <a:ea typeface="微软雅黑" panose="020B0503020204020204" pitchFamily="34" charset="-122"/>
                          <a:cs typeface="Helvetica" panose="020B0604020202020204" pitchFamily="34" charset="0"/>
                        </a:rPr>
                        <a:t>Pu</a:t>
                      </a:r>
                      <a:endParaRPr lang="zh-CN" altLang="en-US" sz="1400" b="1" dirty="0">
                        <a:solidFill>
                          <a:srgbClr val="FF0000"/>
                        </a:solidFill>
                        <a:latin typeface="Helvetica" panose="020B0604020202020204" pitchFamily="34" charset="0"/>
                        <a:ea typeface="微软雅黑" panose="020B0503020204020204" pitchFamily="34" charset="-122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pitchFamily="34" charset="-122"/>
                          <a:cs typeface="Helvetica" panose="020B0604020202020204" pitchFamily="34" charset="0"/>
                        </a:rPr>
                        <a:t>FIXM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Helvetica" panose="020B0604020202020204" pitchFamily="34" charset="0"/>
                        <a:ea typeface="微软雅黑" panose="020B0503020204020204" pitchFamily="34" charset="-122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pitchFamily="34" charset="-122"/>
                          <a:cs typeface="Helvetica" panose="020B0604020202020204" pitchFamily="34" charset="0"/>
                        </a:rPr>
                        <a:t>PRC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pitchFamily="34" charset="-122"/>
                          <a:cs typeface="Helvetica" panose="020B0604020202020204" pitchFamily="34" charset="0"/>
                        </a:rPr>
                        <a:t> (2023) </a:t>
                      </a:r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pitchFamily="34" charset="-122"/>
                          <a:cs typeface="Helvetica" panose="020B0604020202020204" pitchFamily="34" charset="0"/>
                        </a:rPr>
                        <a:t>107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pitchFamily="34" charset="-122"/>
                          <a:cs typeface="Helvetica" panose="020B0604020202020204" pitchFamily="34" charset="0"/>
                        </a:rPr>
                        <a:t>: 024606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Helvetica" panose="020B0604020202020204" pitchFamily="34" charset="0"/>
                        <a:ea typeface="微软雅黑" panose="020B0503020204020204" pitchFamily="34" charset="-122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4890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pitchFamily="34" charset="-122"/>
                          <a:cs typeface="Helvetica" panose="020B0604020202020204" pitchFamily="34" charset="0"/>
                        </a:rPr>
                        <a:t>2020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Helvetica" panose="020B0604020202020204" pitchFamily="34" charset="0"/>
                        <a:ea typeface="微软雅黑" panose="020B0503020204020204" pitchFamily="34" charset="-122"/>
                        <a:cs typeface="Helvetica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baseline="30000" dirty="0">
                          <a:solidFill>
                            <a:srgbClr val="FF0000"/>
                          </a:solidFill>
                          <a:latin typeface="Helvetica" panose="020B0604020202020204" pitchFamily="34" charset="0"/>
                          <a:ea typeface="微软雅黑" panose="020B0503020204020204" pitchFamily="34" charset="-122"/>
                          <a:cs typeface="Helvetica" panose="020B0604020202020204" pitchFamily="34" charset="0"/>
                        </a:rPr>
                        <a:t>232</a:t>
                      </a:r>
                      <a:r>
                        <a:rPr lang="en-US" altLang="zh-CN" sz="1400" b="1" baseline="0" dirty="0">
                          <a:solidFill>
                            <a:srgbClr val="FF0000"/>
                          </a:solidFill>
                          <a:latin typeface="Helvetica" panose="020B0604020202020204" pitchFamily="34" charset="0"/>
                          <a:ea typeface="微软雅黑" panose="020B0503020204020204" pitchFamily="34" charset="-122"/>
                          <a:cs typeface="Helvetica" panose="020B0604020202020204" pitchFamily="34" charset="0"/>
                        </a:rPr>
                        <a:t>Th</a:t>
                      </a:r>
                      <a:endParaRPr lang="zh-CN" altLang="en-US" sz="1400" b="1" dirty="0">
                        <a:solidFill>
                          <a:srgbClr val="FF0000"/>
                        </a:solidFill>
                        <a:latin typeface="Helvetica" panose="020B0604020202020204" pitchFamily="34" charset="0"/>
                        <a:ea typeface="微软雅黑" panose="020B0503020204020204" pitchFamily="34" charset="-122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pitchFamily="34" charset="-122"/>
                          <a:cs typeface="Helvetica" panose="020B0604020202020204" pitchFamily="34" charset="0"/>
                        </a:rPr>
                        <a:t>FIXM+PRT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Helvetica" panose="020B0604020202020204" pitchFamily="34" charset="0"/>
                        <a:ea typeface="微软雅黑" panose="020B0503020204020204" pitchFamily="34" charset="-122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pitchFamily="34" charset="-122"/>
                          <a:cs typeface="Helvetica" panose="020B0604020202020204" pitchFamily="34" charset="0"/>
                        </a:rPr>
                        <a:t>PLB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pitchFamily="34" charset="-122"/>
                          <a:cs typeface="Helvetica" panose="020B0604020202020204" pitchFamily="34" charset="0"/>
                        </a:rPr>
                        <a:t> (2023) </a:t>
                      </a:r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pitchFamily="34" charset="-122"/>
                          <a:cs typeface="Helvetica" panose="020B0604020202020204" pitchFamily="34" charset="0"/>
                        </a:rPr>
                        <a:t>839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pitchFamily="34" charset="-122"/>
                          <a:cs typeface="Helvetica" panose="020B0604020202020204" pitchFamily="34" charset="0"/>
                        </a:rPr>
                        <a:t>: 137832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Helvetica" panose="020B0604020202020204" pitchFamily="34" charset="0"/>
                        <a:ea typeface="微软雅黑" panose="020B0503020204020204" pitchFamily="34" charset="-122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12248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pitchFamily="34" charset="-122"/>
                          <a:cs typeface="Helvetica" panose="020B0604020202020204" pitchFamily="34" charset="0"/>
                        </a:rPr>
                        <a:t>2021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Helvetica" panose="020B0604020202020204" pitchFamily="34" charset="0"/>
                        <a:ea typeface="微软雅黑" panose="020B0503020204020204" pitchFamily="34" charset="-122"/>
                        <a:cs typeface="Helvetica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baseline="30000" dirty="0">
                          <a:solidFill>
                            <a:srgbClr val="FF0000"/>
                          </a:solidFill>
                          <a:latin typeface="Helvetica" panose="020B0604020202020204" pitchFamily="34" charset="0"/>
                          <a:ea typeface="微软雅黑" panose="020B0503020204020204" pitchFamily="34" charset="-122"/>
                          <a:cs typeface="Helvetica" panose="020B0604020202020204" pitchFamily="34" charset="0"/>
                        </a:rPr>
                        <a:t>235</a:t>
                      </a:r>
                      <a:r>
                        <a:rPr lang="en-US" altLang="zh-CN" sz="1400" b="1" baseline="0" dirty="0">
                          <a:solidFill>
                            <a:srgbClr val="FF0000"/>
                          </a:solidFill>
                          <a:latin typeface="Helvetica" panose="020B0604020202020204" pitchFamily="34" charset="0"/>
                          <a:ea typeface="微软雅黑" panose="020B0503020204020204" pitchFamily="34" charset="-122"/>
                          <a:cs typeface="Helvetica" panose="020B0604020202020204" pitchFamily="34" charset="0"/>
                        </a:rPr>
                        <a:t>U</a:t>
                      </a:r>
                      <a:endParaRPr lang="zh-CN" altLang="en-US" sz="1400" b="1" baseline="0" dirty="0">
                        <a:solidFill>
                          <a:srgbClr val="FF0000"/>
                        </a:solidFill>
                        <a:latin typeface="Helvetica" panose="020B0604020202020204" pitchFamily="34" charset="0"/>
                        <a:ea typeface="微软雅黑" panose="020B0503020204020204" pitchFamily="34" charset="-122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pitchFamily="34" charset="-122"/>
                          <a:cs typeface="Helvetica" panose="020B0604020202020204" pitchFamily="34" charset="0"/>
                        </a:rPr>
                        <a:t>FIXM+PRT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Helvetica" panose="020B0604020202020204" pitchFamily="34" charset="0"/>
                        <a:ea typeface="微软雅黑" panose="020B0503020204020204" pitchFamily="34" charset="-122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pitchFamily="34" charset="-122"/>
                          <a:cs typeface="Helvetica" panose="020B0604020202020204" pitchFamily="34" charset="0"/>
                        </a:rPr>
                        <a:t>EPJ Web of Conf.</a:t>
                      </a:r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pitchFamily="34" charset="-122"/>
                          <a:cs typeface="Helvetica" panose="020B0604020202020204" pitchFamily="34" charset="0"/>
                        </a:rPr>
                        <a:t> (2023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pitchFamily="34" charset="-122"/>
                          <a:cs typeface="Helvetica" panose="020B0604020202020204" pitchFamily="34" charset="0"/>
                        </a:rPr>
                        <a:t>)</a:t>
                      </a:r>
                      <a:r>
                        <a:rPr lang="en-US" altLang="zh-CN" sz="1400" baseline="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pitchFamily="34" charset="-122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en-US" altLang="zh-CN" sz="1400" b="0" baseline="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pitchFamily="34" charset="-122"/>
                          <a:cs typeface="Helvetica" panose="020B0604020202020204" pitchFamily="34" charset="0"/>
                        </a:rPr>
                        <a:t>284</a:t>
                      </a:r>
                      <a:r>
                        <a:rPr lang="en-US" altLang="zh-CN" sz="1400" baseline="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pitchFamily="34" charset="-122"/>
                          <a:cs typeface="Helvetica" panose="020B0604020202020204" pitchFamily="34" charset="0"/>
                        </a:rPr>
                        <a:t>: 01013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Helvetica" panose="020B0604020202020204" pitchFamily="34" charset="0"/>
                        <a:ea typeface="微软雅黑" panose="020B0503020204020204" pitchFamily="34" charset="-122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63331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pitchFamily="34" charset="-122"/>
                          <a:cs typeface="Helvetica" panose="020B0604020202020204" pitchFamily="34" charset="0"/>
                        </a:rPr>
                        <a:t>2021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Helvetica" panose="020B0604020202020204" pitchFamily="34" charset="0"/>
                        <a:ea typeface="微软雅黑" panose="020B0503020204020204" pitchFamily="34" charset="-122"/>
                        <a:cs typeface="Helvetica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baseline="30000" dirty="0">
                          <a:solidFill>
                            <a:srgbClr val="FF0000"/>
                          </a:solidFill>
                          <a:latin typeface="Helvetica" panose="020B0604020202020204" pitchFamily="34" charset="0"/>
                          <a:ea typeface="微软雅黑" panose="020B0503020204020204" pitchFamily="34" charset="-122"/>
                          <a:cs typeface="Helvetica" panose="020B0604020202020204" pitchFamily="34" charset="0"/>
                        </a:rPr>
                        <a:t>238</a:t>
                      </a:r>
                      <a:r>
                        <a:rPr lang="en-US" altLang="zh-CN" sz="1400" b="1" baseline="0" dirty="0">
                          <a:solidFill>
                            <a:srgbClr val="FF0000"/>
                          </a:solidFill>
                          <a:latin typeface="Helvetica" panose="020B0604020202020204" pitchFamily="34" charset="0"/>
                          <a:ea typeface="微软雅黑" panose="020B0503020204020204" pitchFamily="34" charset="-122"/>
                          <a:cs typeface="Helvetica" panose="020B0604020202020204" pitchFamily="34" charset="0"/>
                        </a:rPr>
                        <a:t>U</a:t>
                      </a:r>
                      <a:endParaRPr lang="zh-CN" altLang="en-US" sz="1400" b="1" baseline="0" dirty="0">
                        <a:solidFill>
                          <a:srgbClr val="FF0000"/>
                        </a:solidFill>
                        <a:latin typeface="Helvetica" panose="020B0604020202020204" pitchFamily="34" charset="0"/>
                        <a:ea typeface="微软雅黑" panose="020B0503020204020204" pitchFamily="34" charset="-122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pitchFamily="34" charset="-122"/>
                          <a:cs typeface="Helvetica" panose="020B0604020202020204" pitchFamily="34" charset="0"/>
                        </a:rPr>
                        <a:t>FIXM+PRT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Helvetica" panose="020B0604020202020204" pitchFamily="34" charset="0"/>
                        <a:ea typeface="微软雅黑" panose="020B0503020204020204" pitchFamily="34" charset="-122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pitchFamily="34" charset="-122"/>
                          <a:cs typeface="Helvetica" panose="020B0604020202020204" pitchFamily="34" charset="0"/>
                        </a:rPr>
                        <a:t>EPJ Web</a:t>
                      </a:r>
                      <a:r>
                        <a:rPr lang="en-US" altLang="zh-CN" sz="1400" b="1" dirty="0">
                          <a:solidFill>
                            <a:srgbClr val="FF0000"/>
                          </a:solidFill>
                          <a:latin typeface="Helvetica" panose="020B0604020202020204" pitchFamily="34" charset="0"/>
                          <a:ea typeface="微软雅黑" panose="020B0503020204020204" pitchFamily="34" charset="-122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pitchFamily="34" charset="-122"/>
                          <a:cs typeface="Helvetica" panose="020B0604020202020204" pitchFamily="34" charset="0"/>
                        </a:rPr>
                        <a:t>of Conf. 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pitchFamily="34" charset="-122"/>
                          <a:cs typeface="Helvetica" panose="020B0604020202020204" pitchFamily="34" charset="0"/>
                        </a:rPr>
                        <a:t>(2023)</a:t>
                      </a:r>
                      <a:r>
                        <a:rPr lang="en-US" altLang="zh-CN" sz="1400" baseline="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pitchFamily="34" charset="-122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en-US" altLang="zh-CN" sz="1400" b="0" baseline="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pitchFamily="34" charset="-122"/>
                          <a:cs typeface="Helvetica" panose="020B0604020202020204" pitchFamily="34" charset="0"/>
                        </a:rPr>
                        <a:t>284</a:t>
                      </a:r>
                      <a:r>
                        <a:rPr lang="en-US" altLang="zh-CN" sz="1400" baseline="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pitchFamily="34" charset="-122"/>
                          <a:cs typeface="Helvetica" panose="020B0604020202020204" pitchFamily="34" charset="0"/>
                        </a:rPr>
                        <a:t>: 01013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Helvetica" panose="020B0604020202020204" pitchFamily="34" charset="0"/>
                        <a:ea typeface="微软雅黑" panose="020B0503020204020204" pitchFamily="34" charset="-122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607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pitchFamily="34" charset="-122"/>
                          <a:cs typeface="Helvetica" panose="020B0604020202020204" pitchFamily="34" charset="0"/>
                        </a:rPr>
                        <a:t>2023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Helvetica" panose="020B0604020202020204" pitchFamily="34" charset="0"/>
                        <a:ea typeface="微软雅黑" panose="020B0503020204020204" pitchFamily="34" charset="-122"/>
                        <a:cs typeface="Helvetica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baseline="30000" dirty="0">
                          <a:solidFill>
                            <a:srgbClr val="FF0000"/>
                          </a:solidFill>
                          <a:latin typeface="Helvetica" panose="020B0604020202020204" pitchFamily="34" charset="0"/>
                          <a:ea typeface="微软雅黑" panose="020B0503020204020204" pitchFamily="34" charset="-122"/>
                          <a:cs typeface="Helvetica" panose="020B0604020202020204" pitchFamily="34" charset="0"/>
                        </a:rPr>
                        <a:t>236</a:t>
                      </a:r>
                      <a:r>
                        <a:rPr lang="en-US" altLang="zh-CN" sz="1400" b="1" baseline="0" dirty="0">
                          <a:solidFill>
                            <a:srgbClr val="FF0000"/>
                          </a:solidFill>
                          <a:latin typeface="Helvetica" panose="020B0604020202020204" pitchFamily="34" charset="0"/>
                          <a:ea typeface="微软雅黑" panose="020B0503020204020204" pitchFamily="34" charset="-122"/>
                          <a:cs typeface="Helvetica" panose="020B0604020202020204" pitchFamily="34" charset="0"/>
                        </a:rPr>
                        <a:t>U</a:t>
                      </a:r>
                      <a:endParaRPr lang="zh-CN" altLang="en-US" sz="1400" b="1" baseline="0" dirty="0">
                        <a:solidFill>
                          <a:srgbClr val="FF0000"/>
                        </a:solidFill>
                        <a:latin typeface="Helvetica" panose="020B0604020202020204" pitchFamily="34" charset="0"/>
                        <a:ea typeface="微软雅黑" panose="020B0503020204020204" pitchFamily="34" charset="-122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pitchFamily="34" charset="-122"/>
                          <a:cs typeface="Helvetica" panose="020B0604020202020204" pitchFamily="34" charset="0"/>
                        </a:rPr>
                        <a:t>FIXM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Helvetica" panose="020B0604020202020204" pitchFamily="34" charset="0"/>
                        <a:ea typeface="微软雅黑" panose="020B0503020204020204" pitchFamily="34" charset="-122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pitchFamily="34" charset="-122"/>
                          <a:cs typeface="Helvetica" panose="020B0604020202020204" pitchFamily="34" charset="0"/>
                        </a:rPr>
                        <a:t>Analysis</a:t>
                      </a:r>
                      <a:r>
                        <a:rPr lang="en-US" altLang="zh-CN" sz="1400" baseline="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pitchFamily="34" charset="-122"/>
                          <a:cs typeface="Helvetica" panose="020B0604020202020204" pitchFamily="34" charset="0"/>
                        </a:rPr>
                        <a:t> in progress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Helvetica" panose="020B0604020202020204" pitchFamily="34" charset="0"/>
                        <a:ea typeface="微软雅黑" panose="020B0503020204020204" pitchFamily="34" charset="-122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97786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pitchFamily="34" charset="-122"/>
                          <a:cs typeface="Helvetica" panose="020B0604020202020204" pitchFamily="34" charset="0"/>
                        </a:rPr>
                        <a:t>2024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Helvetica" panose="020B0604020202020204" pitchFamily="34" charset="0"/>
                        <a:ea typeface="微软雅黑" panose="020B0503020204020204" pitchFamily="34" charset="-122"/>
                        <a:cs typeface="Helvetica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baseline="30000" dirty="0">
                          <a:solidFill>
                            <a:srgbClr val="FF0000"/>
                          </a:solidFill>
                          <a:latin typeface="Helvetica" panose="020B0604020202020204" pitchFamily="34" charset="0"/>
                          <a:ea typeface="微软雅黑" panose="020B0503020204020204" pitchFamily="34" charset="-122"/>
                          <a:cs typeface="Helvetica" panose="020B0604020202020204" pitchFamily="34" charset="0"/>
                        </a:rPr>
                        <a:t>243</a:t>
                      </a:r>
                      <a:r>
                        <a:rPr lang="en-US" altLang="zh-CN" sz="1400" b="1" baseline="0" dirty="0">
                          <a:solidFill>
                            <a:srgbClr val="FF0000"/>
                          </a:solidFill>
                          <a:latin typeface="Helvetica" panose="020B0604020202020204" pitchFamily="34" charset="0"/>
                          <a:ea typeface="微软雅黑" panose="020B0503020204020204" pitchFamily="34" charset="-122"/>
                          <a:cs typeface="Helvetica" panose="020B0604020202020204" pitchFamily="34" charset="0"/>
                        </a:rPr>
                        <a:t>Am</a:t>
                      </a:r>
                      <a:endParaRPr lang="zh-CN" altLang="en-US" sz="1400" b="1" baseline="0" dirty="0">
                        <a:solidFill>
                          <a:srgbClr val="FF0000"/>
                        </a:solidFill>
                        <a:latin typeface="Helvetica" panose="020B0604020202020204" pitchFamily="34" charset="0"/>
                        <a:ea typeface="微软雅黑" panose="020B0503020204020204" pitchFamily="34" charset="-122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pitchFamily="34" charset="-122"/>
                          <a:cs typeface="Helvetica" panose="020B0604020202020204" pitchFamily="34" charset="0"/>
                        </a:rPr>
                        <a:t>FIXM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Helvetica" panose="020B0604020202020204" pitchFamily="34" charset="0"/>
                        <a:ea typeface="微软雅黑" panose="020B0503020204020204" pitchFamily="34" charset="-122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pitchFamily="34" charset="-122"/>
                          <a:cs typeface="Helvetica" panose="020B0604020202020204" pitchFamily="34" charset="0"/>
                        </a:rPr>
                        <a:t>To be measured</a:t>
                      </a:r>
                      <a:r>
                        <a:rPr lang="en-US" altLang="zh-CN" sz="1400" baseline="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微软雅黑" panose="020B0503020204020204" pitchFamily="34" charset="-122"/>
                          <a:cs typeface="Helvetica" panose="020B0604020202020204" pitchFamily="34" charset="0"/>
                        </a:rPr>
                        <a:t> very soon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Helvetica" panose="020B0604020202020204" pitchFamily="34" charset="0"/>
                        <a:ea typeface="微软雅黑" panose="020B0503020204020204" pitchFamily="34" charset="-122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1600568"/>
                  </a:ext>
                </a:extLst>
              </a:tr>
            </a:tbl>
          </a:graphicData>
        </a:graphic>
      </p:graphicFrame>
      <p:sp>
        <p:nvSpPr>
          <p:cNvPr id="6" name="文本框 5"/>
          <p:cNvSpPr txBox="1"/>
          <p:nvPr/>
        </p:nvSpPr>
        <p:spPr>
          <a:xfrm>
            <a:off x="1181454" y="1161585"/>
            <a:ext cx="43564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Fission cross-section measured at Back-n</a:t>
            </a:r>
            <a:endParaRPr lang="zh-CN" altLang="en-US" sz="16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6384032" y="1052736"/>
            <a:ext cx="2952328" cy="2138754"/>
            <a:chOff x="6528049" y="908720"/>
            <a:chExt cx="2952328" cy="213875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25" t="29000" r="45206" b="43700"/>
            <a:stretch/>
          </p:blipFill>
          <p:spPr>
            <a:xfrm>
              <a:off x="6528049" y="908720"/>
              <a:ext cx="2952328" cy="1596180"/>
            </a:xfrm>
            <a:prstGeom prst="rect">
              <a:avLst/>
            </a:prstGeom>
          </p:spPr>
        </p:pic>
        <p:cxnSp>
          <p:nvCxnSpPr>
            <p:cNvPr id="9" name="直接箭头连接符 8"/>
            <p:cNvCxnSpPr/>
            <p:nvPr/>
          </p:nvCxnSpPr>
          <p:spPr>
            <a:xfrm flipH="1" flipV="1">
              <a:off x="7200067" y="1986435"/>
              <a:ext cx="145694" cy="42371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文本框 10"/>
            <p:cNvSpPr txBox="1"/>
            <p:nvPr/>
          </p:nvSpPr>
          <p:spPr>
            <a:xfrm>
              <a:off x="6697026" y="2348880"/>
              <a:ext cx="12711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latin typeface="Helvetica" panose="020B0604020202020204" pitchFamily="34" charset="0"/>
                  <a:ea typeface="微软雅黑" panose="020B0503020204020204" pitchFamily="34" charset="-122"/>
                  <a:cs typeface="Helvetica" panose="020B0604020202020204" pitchFamily="34" charset="0"/>
                </a:rPr>
                <a:t>Ref. sample </a:t>
              </a:r>
              <a:endParaRPr lang="zh-CN" altLang="en-US" sz="1600" dirty="0"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endParaRPr>
            </a:p>
          </p:txBody>
        </p:sp>
        <p:cxnSp>
          <p:nvCxnSpPr>
            <p:cNvPr id="13" name="直接箭头连接符 12"/>
            <p:cNvCxnSpPr/>
            <p:nvPr/>
          </p:nvCxnSpPr>
          <p:spPr>
            <a:xfrm flipV="1">
              <a:off x="8754008" y="1993009"/>
              <a:ext cx="144016" cy="41056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矩形 14"/>
            <p:cNvSpPr/>
            <p:nvPr/>
          </p:nvSpPr>
          <p:spPr>
            <a:xfrm>
              <a:off x="7532796" y="1988840"/>
              <a:ext cx="1155492" cy="1207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6" name="直接箭头连接符 15"/>
            <p:cNvCxnSpPr/>
            <p:nvPr/>
          </p:nvCxnSpPr>
          <p:spPr>
            <a:xfrm flipH="1" flipV="1">
              <a:off x="7742651" y="2009852"/>
              <a:ext cx="291276" cy="77107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箭头连接符 16"/>
            <p:cNvCxnSpPr/>
            <p:nvPr/>
          </p:nvCxnSpPr>
          <p:spPr>
            <a:xfrm flipV="1">
              <a:off x="8043142" y="1982900"/>
              <a:ext cx="436" cy="798028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箭头连接符 17"/>
            <p:cNvCxnSpPr/>
            <p:nvPr/>
          </p:nvCxnSpPr>
          <p:spPr>
            <a:xfrm flipV="1">
              <a:off x="8043142" y="1981472"/>
              <a:ext cx="280280" cy="79945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文本框 18"/>
            <p:cNvSpPr txBox="1"/>
            <p:nvPr/>
          </p:nvSpPr>
          <p:spPr>
            <a:xfrm>
              <a:off x="7271793" y="2708920"/>
              <a:ext cx="15605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rgbClr val="FF0000"/>
                  </a:solidFill>
                  <a:latin typeface="Helvetica" panose="020B0604020202020204" pitchFamily="34" charset="0"/>
                  <a:ea typeface="微软雅黑" panose="020B0503020204020204" pitchFamily="34" charset="-122"/>
                  <a:cs typeface="Helvetica" panose="020B0604020202020204" pitchFamily="34" charset="0"/>
                </a:rPr>
                <a:t>Target sample</a:t>
              </a:r>
              <a:endParaRPr lang="zh-CN" altLang="en-US" sz="1600" dirty="0">
                <a:solidFill>
                  <a:srgbClr val="FF0000"/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endParaRPr>
            </a:p>
          </p:txBody>
        </p:sp>
        <p:cxnSp>
          <p:nvCxnSpPr>
            <p:cNvPr id="10" name="直接箭头连接符 9"/>
            <p:cNvCxnSpPr/>
            <p:nvPr/>
          </p:nvCxnSpPr>
          <p:spPr>
            <a:xfrm flipV="1">
              <a:off x="7358154" y="1987929"/>
              <a:ext cx="136896" cy="42221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箭头连接符 11"/>
            <p:cNvCxnSpPr/>
            <p:nvPr/>
          </p:nvCxnSpPr>
          <p:spPr>
            <a:xfrm flipH="1" flipV="1">
              <a:off x="8616280" y="1986435"/>
              <a:ext cx="144016" cy="41056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文本框 25"/>
            <p:cNvSpPr txBox="1"/>
            <p:nvPr/>
          </p:nvSpPr>
          <p:spPr>
            <a:xfrm>
              <a:off x="8112224" y="2344829"/>
              <a:ext cx="12711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latin typeface="Helvetica" panose="020B0604020202020204" pitchFamily="34" charset="0"/>
                  <a:ea typeface="微软雅黑" panose="020B0503020204020204" pitchFamily="34" charset="-122"/>
                  <a:cs typeface="Helvetica" panose="020B0604020202020204" pitchFamily="34" charset="0"/>
                </a:rPr>
                <a:t>Ref. sample </a:t>
              </a:r>
              <a:endParaRPr lang="zh-CN" altLang="en-US" sz="1600" dirty="0"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endParaRPr>
            </a:p>
          </p:txBody>
        </p:sp>
      </p:grpSp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1" r="31100"/>
          <a:stretch/>
        </p:blipFill>
        <p:spPr>
          <a:xfrm rot="5400000">
            <a:off x="9600771" y="3495593"/>
            <a:ext cx="2020046" cy="240485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0" t="5010" r="1459" b="2294"/>
          <a:stretch/>
        </p:blipFill>
        <p:spPr>
          <a:xfrm>
            <a:off x="6528049" y="3687995"/>
            <a:ext cx="2536247" cy="20200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本框 34"/>
              <p:cNvSpPr txBox="1"/>
              <p:nvPr/>
            </p:nvSpPr>
            <p:spPr>
              <a:xfrm>
                <a:off x="9329868" y="1165357"/>
                <a:ext cx="2814804" cy="5409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140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altLang="zh-CN" sz="1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1400" b="0" i="1" smtClean="0">
                          <a:latin typeface="Cambria Math" panose="02040503050406030204" pitchFamily="18" charset="0"/>
                        </a:rPr>
                        <m:t>𝐸𝑛</m:t>
                      </m:r>
                      <m:r>
                        <a:rPr lang="en-US" altLang="zh-CN" sz="1400" b="0" i="1" smtClean="0"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4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altLang="zh-CN" sz="1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𝐸𝑛</m:t>
                          </m:r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)</m:t>
                          </m:r>
                          <m:sSub>
                            <m:sSubPr>
                              <m:ctrlPr>
                                <a:rPr lang="en-US" altLang="zh-CN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1400" b="0" i="1" smtClean="0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CN" sz="14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CN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4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CN" sz="14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altLang="zh-CN" sz="14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𝐸𝑛</m:t>
                          </m:r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)</m:t>
                          </m:r>
                          <m:sSub>
                            <m:sSubPr>
                              <m:ctrlP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1400" i="1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CN" sz="1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CN" sz="1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den>
                      </m:f>
                      <m:sSub>
                        <m:sSubPr>
                          <m:ctrlP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14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altLang="zh-CN" sz="14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1400" i="1">
                          <a:latin typeface="Cambria Math" panose="02040503050406030204" pitchFamily="18" charset="0"/>
                        </a:rPr>
                        <m:t>𝐸𝑛</m:t>
                      </m:r>
                      <m:r>
                        <a:rPr lang="en-US" altLang="zh-CN" sz="1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1400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mc:Choice>
        <mc:Fallback xmlns="">
          <p:sp>
            <p:nvSpPr>
              <p:cNvPr id="35" name="文本框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29868" y="1165357"/>
                <a:ext cx="2814804" cy="540917"/>
              </a:xfrm>
              <a:prstGeom prst="rect">
                <a:avLst/>
              </a:prstGeom>
              <a:blipFill>
                <a:blip r:embed="rId5"/>
                <a:stretch>
                  <a:fillRect b="-44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文本框 35"/>
          <p:cNvSpPr txBox="1"/>
          <p:nvPr/>
        </p:nvSpPr>
        <p:spPr>
          <a:xfrm>
            <a:off x="9806829" y="1825079"/>
            <a:ext cx="19057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(</a:t>
            </a:r>
            <a:r>
              <a:rPr lang="en-US" altLang="zh-CN" sz="1400" i="1" dirty="0"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x</a:t>
            </a:r>
            <a:r>
              <a:rPr lang="en-US" altLang="zh-CN" sz="1400" dirty="0"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-Target</a:t>
            </a:r>
            <a:r>
              <a:rPr lang="zh-CN" altLang="en-US" sz="1400" dirty="0"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，</a:t>
            </a:r>
            <a:r>
              <a:rPr lang="en-US" altLang="zh-CN" sz="1400" i="1" dirty="0"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s</a:t>
            </a:r>
            <a:r>
              <a:rPr lang="en-US" altLang="zh-CN" sz="1400" dirty="0"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- Ref.)</a:t>
            </a:r>
            <a:endParaRPr lang="zh-CN" altLang="en-US" sz="1400" dirty="0">
              <a:latin typeface="Helvetica" panose="020B0604020202020204" pitchFamily="34" charset="0"/>
              <a:ea typeface="微软雅黑" panose="020B0503020204020204" pitchFamily="34" charset="-122"/>
              <a:cs typeface="Helvetica" panose="020B0604020202020204" pitchFamily="34" charset="0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9536002" y="2258869"/>
            <a:ext cx="24474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SzPct val="90000"/>
              <a:buFont typeface="Wingdings" panose="05000000000000000000" pitchFamily="2" charset="2"/>
              <a:buChar char="l"/>
            </a:pPr>
            <a:r>
              <a:rPr lang="en-US" altLang="zh-CN" sz="1400" i="1" dirty="0" err="1"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E</a:t>
            </a:r>
            <a:r>
              <a:rPr lang="en-US" altLang="zh-CN" sz="1400" i="1" baseline="-25000" dirty="0" err="1"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n</a:t>
            </a:r>
            <a:r>
              <a:rPr lang="en-US" altLang="zh-CN" sz="1400" dirty="0"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	Neutron energy</a:t>
            </a:r>
          </a:p>
          <a:p>
            <a:pPr marL="285750" indent="-285750">
              <a:buClr>
                <a:srgbClr val="FF0000"/>
              </a:buClr>
              <a:buSzPct val="90000"/>
              <a:buFont typeface="Wingdings" panose="05000000000000000000" pitchFamily="2" charset="2"/>
              <a:buChar char="l"/>
            </a:pPr>
            <a:r>
              <a:rPr lang="en-US" altLang="zh-CN" sz="1400" i="1" dirty="0"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R</a:t>
            </a:r>
            <a:r>
              <a:rPr lang="en-US" altLang="zh-CN" sz="1400" dirty="0"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	Fission rate</a:t>
            </a:r>
          </a:p>
          <a:p>
            <a:pPr marL="285750" indent="-285750">
              <a:buClr>
                <a:srgbClr val="FF0000"/>
              </a:buClr>
              <a:buSzPct val="90000"/>
              <a:buFont typeface="Wingdings" panose="05000000000000000000" pitchFamily="2" charset="2"/>
              <a:buChar char="l"/>
            </a:pPr>
            <a:r>
              <a:rPr lang="el-GR" altLang="zh-CN" sz="1400" i="1" dirty="0"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ε</a:t>
            </a:r>
            <a:r>
              <a:rPr lang="en-US" altLang="zh-CN" sz="1400" dirty="0"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	Efficiency</a:t>
            </a:r>
          </a:p>
          <a:p>
            <a:pPr marL="285750" indent="-285750">
              <a:buClr>
                <a:srgbClr val="FF0000"/>
              </a:buClr>
              <a:buSzPct val="90000"/>
              <a:buFont typeface="Wingdings" panose="05000000000000000000" pitchFamily="2" charset="2"/>
              <a:buChar char="l"/>
            </a:pPr>
            <a:r>
              <a:rPr lang="en-US" altLang="zh-CN" sz="1400" i="1" dirty="0"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N</a:t>
            </a:r>
            <a:r>
              <a:rPr lang="en-US" altLang="zh-CN" sz="1400" dirty="0"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	Sample quantity</a:t>
            </a:r>
            <a:endParaRPr lang="zh-CN" altLang="en-US" sz="1400" dirty="0">
              <a:latin typeface="Helvetica" panose="020B0604020202020204" pitchFamily="34" charset="0"/>
              <a:ea typeface="微软雅黑" panose="020B0503020204020204" pitchFamily="34" charset="-122"/>
              <a:cs typeface="Helvetica" panose="020B0604020202020204" pitchFamily="34" charset="0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2927648" y="241484"/>
            <a:ext cx="6336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Fission XS measurement at Back-n</a:t>
            </a:r>
            <a:endParaRPr lang="zh-CN" altLang="en-US" sz="2800" b="1" dirty="0">
              <a:solidFill>
                <a:srgbClr val="0070C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7337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927648" y="241484"/>
            <a:ext cx="6336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Fission XS measurement at Back-n</a:t>
            </a:r>
            <a:endParaRPr lang="zh-CN" altLang="en-US" sz="2800" b="1" dirty="0">
              <a:solidFill>
                <a:srgbClr val="0070C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15380" y="836712"/>
            <a:ext cx="43564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TOF method for calibrating neutron energy</a:t>
            </a:r>
            <a:endParaRPr lang="zh-CN" altLang="en-US" sz="16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aphicFrame>
        <p:nvGraphicFramePr>
          <p:cNvPr id="7" name="对象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0715741"/>
              </p:ext>
            </p:extLst>
          </p:nvPr>
        </p:nvGraphicFramePr>
        <p:xfrm>
          <a:off x="1559496" y="1340768"/>
          <a:ext cx="1550987" cy="608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7" name="公式" r:id="rId3" imgW="1104900" imgH="431800" progId="Equation.3">
                  <p:embed/>
                </p:oleObj>
              </mc:Choice>
              <mc:Fallback>
                <p:oleObj name="公式" r:id="rId3" imgW="1104900" imgH="431800" progId="Equation.3">
                  <p:embed/>
                  <p:pic>
                    <p:nvPicPr>
                      <p:cNvPr id="3" name="对象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9496" y="1340768"/>
                        <a:ext cx="1550987" cy="6080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图片 8" descr="Tg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02" r="8660"/>
          <a:stretch/>
        </p:blipFill>
        <p:spPr>
          <a:xfrm>
            <a:off x="1343472" y="3198946"/>
            <a:ext cx="4032448" cy="2966358"/>
          </a:xfrm>
          <a:prstGeom prst="rect">
            <a:avLst/>
          </a:prstGeom>
        </p:spPr>
      </p:pic>
      <p:pic>
        <p:nvPicPr>
          <p:cNvPr id="11" name="图片 10" descr="FlightPath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9" t="8031" r="8986"/>
          <a:stretch/>
        </p:blipFill>
        <p:spPr>
          <a:xfrm>
            <a:off x="6744072" y="3198946"/>
            <a:ext cx="3730654" cy="2966358"/>
          </a:xfrm>
          <a:prstGeom prst="rect">
            <a:avLst/>
          </a:prstGeom>
        </p:spPr>
      </p:pic>
      <p:sp>
        <p:nvSpPr>
          <p:cNvPr id="10" name="TextBox 14">
            <a:extLst>
              <a:ext uri="{FF2B5EF4-FFF2-40B4-BE49-F238E27FC236}">
                <a16:creationId xmlns:a16="http://schemas.microsoft.com/office/drawing/2014/main" id="{B8FA914D-BB5A-4D2A-A046-0E0892A272F1}"/>
              </a:ext>
            </a:extLst>
          </p:cNvPr>
          <p:cNvSpPr txBox="1"/>
          <p:nvPr/>
        </p:nvSpPr>
        <p:spPr>
          <a:xfrm>
            <a:off x="515380" y="2279194"/>
            <a:ext cx="54144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16000" algn="just">
              <a:buClr>
                <a:srgbClr val="FF0000"/>
              </a:buClr>
              <a:buSzPct val="80000"/>
              <a:buFont typeface="Wingdings" pitchFamily="2" charset="2"/>
              <a:buChar char="l"/>
            </a:pPr>
            <a:r>
              <a:rPr lang="en-US" altLang="zh-CN" sz="1400" i="1" dirty="0">
                <a:latin typeface="Helvetica"/>
                <a:cs typeface="Helvetica"/>
              </a:rPr>
              <a:t>L</a:t>
            </a:r>
            <a:r>
              <a:rPr lang="en-US" altLang="zh-CN" sz="1400" dirty="0">
                <a:latin typeface="Helvetica"/>
                <a:cs typeface="Helvetica"/>
              </a:rPr>
              <a:t> is determined by the resonance peaks of </a:t>
            </a:r>
            <a:r>
              <a:rPr lang="en-US" altLang="zh-CN" sz="1400" baseline="30000" dirty="0">
                <a:latin typeface="Helvetica"/>
                <a:cs typeface="Helvetica"/>
              </a:rPr>
              <a:t>235</a:t>
            </a:r>
            <a:r>
              <a:rPr lang="en-US" altLang="zh-CN" sz="1400" dirty="0">
                <a:latin typeface="Helvetica"/>
                <a:cs typeface="Helvetica"/>
              </a:rPr>
              <a:t>U sample</a:t>
            </a:r>
          </a:p>
          <a:p>
            <a:pPr indent="216000" algn="just">
              <a:buClr>
                <a:srgbClr val="FF0000"/>
              </a:buClr>
              <a:buSzPct val="80000"/>
              <a:buFont typeface="Wingdings" pitchFamily="2" charset="2"/>
              <a:buChar char="l"/>
            </a:pPr>
            <a:r>
              <a:rPr lang="en-US" altLang="zh-CN" sz="1400" i="1" dirty="0">
                <a:latin typeface="Helvetica"/>
                <a:cs typeface="Helvetica"/>
              </a:rPr>
              <a:t>T</a:t>
            </a:r>
            <a:r>
              <a:rPr lang="en-US" altLang="zh-CN" sz="1400" i="1" baseline="-25000" dirty="0">
                <a:latin typeface="Helvetica"/>
                <a:cs typeface="Helvetica"/>
              </a:rPr>
              <a:t>0</a:t>
            </a:r>
            <a:r>
              <a:rPr lang="en-US" altLang="zh-CN" sz="1400" dirty="0">
                <a:latin typeface="Helvetica"/>
                <a:cs typeface="Helvetica"/>
              </a:rPr>
              <a:t> is determined by the </a:t>
            </a:r>
            <a:r>
              <a:rPr lang="el-GR" altLang="zh-CN" sz="1400" dirty="0">
                <a:latin typeface="Helvetica"/>
                <a:cs typeface="Helvetica"/>
              </a:rPr>
              <a:t>γ</a:t>
            </a:r>
            <a:r>
              <a:rPr lang="en-US" altLang="zh-CN" sz="1400" dirty="0">
                <a:latin typeface="Helvetica"/>
                <a:cs typeface="Helvetica"/>
              </a:rPr>
              <a:t>-flash events</a:t>
            </a:r>
            <a:endParaRPr lang="zh-CN" altLang="en-US" sz="1400" dirty="0">
              <a:latin typeface="Helvetica"/>
              <a:cs typeface="Helvetica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C8CC094A-91FC-4EE9-8CDE-4C2220B31E77}"/>
              </a:ext>
            </a:extLst>
          </p:cNvPr>
          <p:cNvSpPr txBox="1"/>
          <p:nvPr/>
        </p:nvSpPr>
        <p:spPr>
          <a:xfrm>
            <a:off x="1919536" y="2905199"/>
            <a:ext cx="3240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latin typeface="Helvetica" panose="020B0604020202020204" pitchFamily="34" charset="0"/>
                <a:cs typeface="Helvetica" panose="020B0604020202020204" pitchFamily="34" charset="0"/>
              </a:rPr>
              <a:t>Time distribution of fission events</a:t>
            </a:r>
            <a:endParaRPr lang="zh-CN" altLang="en-US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DB83BEF-7AFE-4185-AC3C-B6E1515B58CC}"/>
              </a:ext>
            </a:extLst>
          </p:cNvPr>
          <p:cNvSpPr txBox="1"/>
          <p:nvPr/>
        </p:nvSpPr>
        <p:spPr>
          <a:xfrm>
            <a:off x="6816080" y="2905199"/>
            <a:ext cx="36931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latin typeface="Helvetica" panose="020B0604020202020204" pitchFamily="34" charset="0"/>
                <a:cs typeface="Helvetica" panose="020B0604020202020204" pitchFamily="34" charset="0"/>
              </a:rPr>
              <a:t>Comparison of fission rate and </a:t>
            </a:r>
            <a:r>
              <a:rPr lang="en-US" altLang="zh-CN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cross-section</a:t>
            </a:r>
            <a:endParaRPr lang="zh-CN" altLang="en-US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14" name="直线连接符 5">
            <a:extLst>
              <a:ext uri="{FF2B5EF4-FFF2-40B4-BE49-F238E27FC236}">
                <a16:creationId xmlns:a16="http://schemas.microsoft.com/office/drawing/2014/main" id="{DF2D90F7-B228-499D-820D-3DAC5CD7E62F}"/>
              </a:ext>
            </a:extLst>
          </p:cNvPr>
          <p:cNvCxnSpPr>
            <a:cxnSpLocks/>
          </p:cNvCxnSpPr>
          <p:nvPr/>
        </p:nvCxnSpPr>
        <p:spPr>
          <a:xfrm flipH="1">
            <a:off x="2135562" y="5589240"/>
            <a:ext cx="360038" cy="132987"/>
          </a:xfrm>
          <a:prstGeom prst="line">
            <a:avLst/>
          </a:prstGeom>
          <a:ln w="12700">
            <a:solidFill>
              <a:srgbClr val="FF0000"/>
            </a:solidFill>
            <a:tailEnd type="triangle" w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文本框 15">
            <a:extLst>
              <a:ext uri="{FF2B5EF4-FFF2-40B4-BE49-F238E27FC236}">
                <a16:creationId xmlns:a16="http://schemas.microsoft.com/office/drawing/2014/main" id="{5AE74D10-C496-4C37-8686-F8A03F35B35C}"/>
              </a:ext>
            </a:extLst>
          </p:cNvPr>
          <p:cNvSpPr txBox="1"/>
          <p:nvPr/>
        </p:nvSpPr>
        <p:spPr>
          <a:xfrm>
            <a:off x="2423592" y="5336890"/>
            <a:ext cx="2592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FF0000"/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Photon-induced fission events</a:t>
            </a:r>
            <a:endParaRPr lang="zh-CN" altLang="en-US" sz="1400" dirty="0">
              <a:solidFill>
                <a:srgbClr val="FF0000"/>
              </a:solidFill>
              <a:latin typeface="Helvetica" panose="020B0604020202020204" pitchFamily="34" charset="0"/>
              <a:ea typeface="微软雅黑" panose="020B0503020204020204" pitchFamily="34" charset="-122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88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15380" y="836712"/>
            <a:ext cx="45725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Double-bunch unfolding for TOF correction</a:t>
            </a:r>
            <a:endParaRPr lang="zh-CN" altLang="en-US" sz="16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4390311" y="2492896"/>
                <a:ext cx="3411379" cy="6719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zh-CN" altLang="en-US" sz="1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zh-CN" altLang="en-US" sz="14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zh-CN" altLang="en-US" sz="1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d>
                            <m:dPr>
                              <m:ctrlPr>
                                <a:rPr lang="zh-CN" altLang="en-US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CN" altLang="en-US" sz="1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zh-CN" altLang="en-US" sz="1400" i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</m:sup>
                      </m:sSubSup>
                      <m:r>
                        <a:rPr lang="zh-CN" altLang="en-US" sz="1400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zh-CN" alt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14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zh-CN" altLang="en-US" sz="1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f>
                        <m:fPr>
                          <m:ctrlPr>
                            <a:rPr lang="zh-CN" altLang="en-US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zh-CN" altLang="en-US" sz="1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zh-CN" altLang="en-US" sz="14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zh-CN" altLang="en-US" sz="1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zh-CN" alt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zh-CN" altLang="en-US" sz="14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d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zh-CN" altLang="en-US" sz="1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zh-CN" altLang="en-US" sz="14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zh-CN" altLang="en-US" sz="1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zh-CN" altLang="en-US" sz="1400" i="0">
                                  <a:latin typeface="Cambria Math" panose="02040503050406030204" pitchFamily="18" charset="0"/>
                                </a:rPr>
                                <m:t>−∆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zh-CN" alt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zh-CN" altLang="en-US" sz="14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d>
                            </m:sup>
                          </m:sSubSup>
                          <m:r>
                            <a:rPr lang="zh-CN" altLang="en-US" sz="1400" i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zh-CN" altLang="en-US" sz="1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zh-CN" altLang="en-US" sz="14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zh-CN" altLang="en-US" sz="1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zh-CN" alt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zh-CN" altLang="en-US" sz="14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d>
                            </m:sup>
                          </m:sSubSup>
                        </m:den>
                      </m:f>
                      <m:r>
                        <a:rPr lang="zh-CN" altLang="en-US" sz="1400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zh-CN" alt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14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zh-CN" altLang="en-US" sz="14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zh-CN" altLang="en-US" sz="1400" i="0">
                              <a:latin typeface="Cambria Math" panose="02040503050406030204" pitchFamily="18" charset="0"/>
                            </a:rPr>
                            <m:t>+∆</m:t>
                          </m:r>
                        </m:sub>
                      </m:sSub>
                      <m:f>
                        <m:fPr>
                          <m:ctrlPr>
                            <a:rPr lang="zh-CN" altLang="en-US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zh-CN" altLang="en-US" sz="1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zh-CN" altLang="en-US" sz="14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zh-CN" altLang="en-US" sz="1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zh-CN" alt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zh-CN" altLang="en-US" sz="14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d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zh-CN" altLang="en-US" sz="1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zh-CN" altLang="en-US" sz="14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zh-CN" altLang="en-US" sz="1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zh-CN" alt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zh-CN" altLang="en-US" sz="14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d>
                            </m:sup>
                          </m:sSubSup>
                          <m:r>
                            <a:rPr lang="zh-CN" altLang="en-US" sz="1400" i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zh-CN" altLang="en-US" sz="1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zh-CN" altLang="en-US" sz="14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zh-CN" altLang="en-US" sz="1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zh-CN" altLang="en-US" sz="1400" i="0">
                                  <a:latin typeface="Cambria Math" panose="02040503050406030204" pitchFamily="18" charset="0"/>
                                </a:rPr>
                                <m:t>+∆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zh-CN" alt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zh-CN" altLang="en-US" sz="14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d>
                            </m:sup>
                          </m:sSubSup>
                        </m:den>
                      </m:f>
                    </m:oMath>
                  </m:oMathPara>
                </a14:m>
                <a:endParaRPr lang="zh-CN" altLang="en-US" sz="1400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0311" y="2492896"/>
                <a:ext cx="3411379" cy="67197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>
            <a:extLst>
              <a:ext uri="{FF2B5EF4-FFF2-40B4-BE49-F238E27FC236}">
                <a16:creationId xmlns:a16="http://schemas.microsoft.com/office/drawing/2014/main" id="{820BD52D-7C94-4D5C-9F20-E171B2EF4B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" t="4852" r="7255" b="50336"/>
          <a:stretch/>
        </p:blipFill>
        <p:spPr>
          <a:xfrm>
            <a:off x="6564642" y="3501008"/>
            <a:ext cx="3779830" cy="252028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816080" y="3212976"/>
            <a:ext cx="3456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latin typeface="Helvetica" panose="020B0604020202020204" pitchFamily="34" charset="0"/>
                <a:cs typeface="Helvetica" panose="020B0604020202020204" pitchFamily="34" charset="0"/>
              </a:rPr>
              <a:t>TOF spectrum before and after unfolding</a:t>
            </a:r>
            <a:endParaRPr lang="zh-CN" altLang="en-US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15380" y="1340768"/>
            <a:ext cx="1076519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Bef>
                <a:spcPts val="600"/>
              </a:spcBef>
              <a:buClr>
                <a:srgbClr val="FF0000"/>
              </a:buClr>
              <a:buSzPct val="90000"/>
              <a:buFont typeface="Wingdings" panose="05000000000000000000" pitchFamily="2" charset="2"/>
              <a:buChar char="l"/>
            </a:pPr>
            <a:r>
              <a:rPr lang="en-US" altLang="zh-CN" sz="1400" dirty="0">
                <a:latin typeface="Helvetica" panose="020B0604020202020204" pitchFamily="34" charset="0"/>
                <a:cs typeface="Helvetica" panose="020B0604020202020204" pitchFamily="34" charset="0"/>
              </a:rPr>
              <a:t>Double-bunch mode: two identical proton bunches with a well-defined interval (410 ns)  in </a:t>
            </a:r>
            <a:r>
              <a:rPr lang="en-US" altLang="zh-CN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one </a:t>
            </a:r>
            <a:r>
              <a:rPr lang="en-US" altLang="zh-CN" sz="1400" dirty="0">
                <a:latin typeface="Helvetica" panose="020B0604020202020204" pitchFamily="34" charset="0"/>
                <a:cs typeface="Helvetica" panose="020B0604020202020204" pitchFamily="34" charset="0"/>
              </a:rPr>
              <a:t>proton </a:t>
            </a:r>
            <a:r>
              <a:rPr lang="en-US" altLang="zh-CN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pulse</a:t>
            </a:r>
          </a:p>
          <a:p>
            <a:pPr marL="285750" indent="-285750" algn="just">
              <a:spcBef>
                <a:spcPts val="600"/>
              </a:spcBef>
              <a:buClr>
                <a:srgbClr val="FF0000"/>
              </a:buClr>
              <a:buSzPct val="90000"/>
              <a:buFont typeface="Wingdings" panose="05000000000000000000" pitchFamily="2" charset="2"/>
              <a:buChar char="l"/>
            </a:pPr>
            <a:r>
              <a:rPr lang="en-US" altLang="zh-CN" sz="1400" dirty="0">
                <a:latin typeface="Helvetica" panose="020B0604020202020204" pitchFamily="34" charset="0"/>
                <a:cs typeface="Helvetica" panose="020B0604020202020204" pitchFamily="34" charset="0"/>
              </a:rPr>
              <a:t>A</a:t>
            </a:r>
            <a:r>
              <a:rPr lang="en-US" altLang="zh-CN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n uncertainty of 410 ns in TOF measurement is negligible for slow neutrons, but it is not the case for high energy neutrons</a:t>
            </a:r>
            <a:endParaRPr lang="en-US" altLang="zh-CN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 algn="just">
              <a:spcBef>
                <a:spcPts val="600"/>
              </a:spcBef>
              <a:buClr>
                <a:srgbClr val="FF0000"/>
              </a:buClr>
              <a:buSzPct val="90000"/>
              <a:buFont typeface="Wingdings" panose="05000000000000000000" pitchFamily="2" charset="2"/>
              <a:buChar char="l"/>
            </a:pPr>
            <a:r>
              <a:rPr lang="en-US" altLang="zh-CN" sz="1400" dirty="0">
                <a:latin typeface="Helvetica" panose="020B0604020202020204" pitchFamily="34" charset="0"/>
                <a:cs typeface="Helvetica" panose="020B0604020202020204" pitchFamily="34" charset="0"/>
              </a:rPr>
              <a:t>An iterative algorithm based on Bayes’ theorem is developed for unfolding the TOF spectrum (Han Yi et al, </a:t>
            </a:r>
            <a:r>
              <a:rPr lang="en-US" altLang="zh-CN" sz="1400" i="1" dirty="0">
                <a:latin typeface="Helvetica" panose="020B0604020202020204" pitchFamily="34" charset="0"/>
                <a:cs typeface="Helvetica" panose="020B0604020202020204" pitchFamily="34" charset="0"/>
              </a:rPr>
              <a:t>JINST </a:t>
            </a:r>
            <a:r>
              <a:rPr lang="en-US" altLang="zh-CN" sz="1400" dirty="0">
                <a:latin typeface="Helvetica" panose="020B0604020202020204" pitchFamily="34" charset="0"/>
                <a:cs typeface="Helvetica" panose="020B0604020202020204" pitchFamily="34" charset="0"/>
              </a:rPr>
              <a:t>(2019) </a:t>
            </a:r>
            <a:r>
              <a:rPr lang="en-US" altLang="zh-CN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14</a:t>
            </a:r>
            <a:r>
              <a:rPr lang="en-US" altLang="zh-CN" sz="1400" dirty="0">
                <a:latin typeface="Helvetica" panose="020B0604020202020204" pitchFamily="34" charset="0"/>
                <a:cs typeface="Helvetica" panose="020B0604020202020204" pitchFamily="34" charset="0"/>
              </a:rPr>
              <a:t>: 02011)</a:t>
            </a:r>
            <a:endParaRPr lang="zh-CN" altLang="en-US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18C3244-F626-49F9-8BCA-402980E90427}"/>
              </a:ext>
            </a:extLst>
          </p:cNvPr>
          <p:cNvSpPr txBox="1"/>
          <p:nvPr/>
        </p:nvSpPr>
        <p:spPr>
          <a:xfrm>
            <a:off x="2927648" y="241484"/>
            <a:ext cx="6336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Fission XS measurement at Back-n</a:t>
            </a:r>
            <a:endParaRPr lang="zh-CN" altLang="en-US" sz="2800" b="1" dirty="0">
              <a:solidFill>
                <a:srgbClr val="0070C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7AD3B427-F2D7-4343-98A7-E434477D91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068" y="3501008"/>
            <a:ext cx="3493812" cy="252068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4041C80B-3397-4E69-A8AD-3485263334AE}"/>
              </a:ext>
            </a:extLst>
          </p:cNvPr>
          <p:cNvSpPr txBox="1"/>
          <p:nvPr/>
        </p:nvSpPr>
        <p:spPr>
          <a:xfrm>
            <a:off x="2567608" y="4149080"/>
            <a:ext cx="19421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Single-bunch mode</a:t>
            </a:r>
            <a:endParaRPr lang="zh-CN" altLang="en-US" sz="1400" b="1" dirty="0">
              <a:solidFill>
                <a:srgbClr val="FF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4619678-5082-455F-B7C7-2F108E2154D6}"/>
              </a:ext>
            </a:extLst>
          </p:cNvPr>
          <p:cNvSpPr txBox="1"/>
          <p:nvPr/>
        </p:nvSpPr>
        <p:spPr>
          <a:xfrm>
            <a:off x="2567608" y="5229200"/>
            <a:ext cx="19421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Double-bunch mode</a:t>
            </a:r>
            <a:endParaRPr lang="zh-CN" altLang="en-US" sz="1400" b="1" dirty="0">
              <a:solidFill>
                <a:srgbClr val="FF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549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927648" y="241484"/>
            <a:ext cx="6336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Fission XS measurement at Back-n</a:t>
            </a:r>
            <a:endParaRPr lang="zh-CN" altLang="en-US" sz="2800" b="1" dirty="0">
              <a:solidFill>
                <a:srgbClr val="0070C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51384" y="858198"/>
            <a:ext cx="2592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Efficiency determination</a:t>
            </a:r>
            <a:endParaRPr lang="zh-CN" altLang="en-US" sz="16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CD12840-1729-4570-A156-D8DD8C453C8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30" r="6688"/>
          <a:stretch/>
        </p:blipFill>
        <p:spPr>
          <a:xfrm>
            <a:off x="6283511" y="2966941"/>
            <a:ext cx="3800682" cy="2550291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5B46B3F0-1873-45D2-A85C-92F422EC4E1F}"/>
              </a:ext>
            </a:extLst>
          </p:cNvPr>
          <p:cNvGrpSpPr/>
          <p:nvPr/>
        </p:nvGrpSpPr>
        <p:grpSpPr>
          <a:xfrm>
            <a:off x="6672064" y="1479862"/>
            <a:ext cx="1966063" cy="1373074"/>
            <a:chOff x="6998393" y="889856"/>
            <a:chExt cx="1966063" cy="1373074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C23CEDFF-8BE6-4561-B5FA-CE8054CA8B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96" t="-1" r="854" b="807"/>
            <a:stretch/>
          </p:blipFill>
          <p:spPr>
            <a:xfrm>
              <a:off x="6998393" y="889856"/>
              <a:ext cx="1678063" cy="1373074"/>
            </a:xfrm>
            <a:prstGeom prst="rect">
              <a:avLst/>
            </a:prstGeom>
          </p:spPr>
        </p:pic>
        <p:cxnSp>
          <p:nvCxnSpPr>
            <p:cNvPr id="9" name="直接连接符 8">
              <a:extLst>
                <a:ext uri="{FF2B5EF4-FFF2-40B4-BE49-F238E27FC236}">
                  <a16:creationId xmlns:a16="http://schemas.microsoft.com/office/drawing/2014/main" id="{DF6793A2-0193-4015-BF5A-F34D758DC070}"/>
                </a:ext>
              </a:extLst>
            </p:cNvPr>
            <p:cNvCxnSpPr>
              <a:cxnSpLocks/>
            </p:cNvCxnSpPr>
            <p:nvPr/>
          </p:nvCxnSpPr>
          <p:spPr>
            <a:xfrm>
              <a:off x="8388456" y="1628800"/>
              <a:ext cx="360000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324AEFA7-8741-4684-9097-70371E690FB4}"/>
                </a:ext>
              </a:extLst>
            </p:cNvPr>
            <p:cNvCxnSpPr>
              <a:cxnSpLocks/>
            </p:cNvCxnSpPr>
            <p:nvPr/>
          </p:nvCxnSpPr>
          <p:spPr>
            <a:xfrm>
              <a:off x="8388000" y="1393200"/>
              <a:ext cx="360000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箭头连接符 10">
              <a:extLst>
                <a:ext uri="{FF2B5EF4-FFF2-40B4-BE49-F238E27FC236}">
                  <a16:creationId xmlns:a16="http://schemas.microsoft.com/office/drawing/2014/main" id="{F58D40EA-64B2-4AC7-A52E-FE84E0D08BA3}"/>
                </a:ext>
              </a:extLst>
            </p:cNvPr>
            <p:cNvCxnSpPr>
              <a:cxnSpLocks/>
            </p:cNvCxnSpPr>
            <p:nvPr/>
          </p:nvCxnSpPr>
          <p:spPr>
            <a:xfrm>
              <a:off x="8676456" y="1412776"/>
              <a:ext cx="0" cy="21600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CEEC7A8C-258F-4EAF-91EF-D0DB8EE2D42C}"/>
                </a:ext>
              </a:extLst>
            </p:cNvPr>
            <p:cNvSpPr txBox="1"/>
            <p:nvPr/>
          </p:nvSpPr>
          <p:spPr>
            <a:xfrm>
              <a:off x="8676456" y="1363379"/>
              <a:ext cx="288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i="1" dirty="0">
                  <a:latin typeface="Helvetica" panose="020B0604020202020204" pitchFamily="34" charset="0"/>
                  <a:cs typeface="Helvetica" panose="020B0604020202020204" pitchFamily="34" charset="0"/>
                </a:rPr>
                <a:t>t</a:t>
              </a:r>
              <a:r>
                <a:rPr lang="en-US" altLang="zh-CN" sz="1200" i="1" baseline="-25000" dirty="0">
                  <a:latin typeface="Helvetica" panose="020B0604020202020204" pitchFamily="34" charset="0"/>
                  <a:cs typeface="Helvetica" panose="020B0604020202020204" pitchFamily="34" charset="0"/>
                </a:rPr>
                <a:t>0</a:t>
              </a:r>
              <a:endParaRPr lang="zh-CN" altLang="en-US" sz="1200" i="1" baseline="-25000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F39066C7-E9CB-42F9-943C-75ED25B21764}"/>
                  </a:ext>
                </a:extLst>
              </p:cNvPr>
              <p:cNvSpPr txBox="1"/>
              <p:nvPr/>
            </p:nvSpPr>
            <p:spPr>
              <a:xfrm>
                <a:off x="8904312" y="1340768"/>
                <a:ext cx="2558073" cy="4374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1200" i="1" smtClean="0">
                          <a:latin typeface="Cambria Math" panose="02040503050406030204" pitchFamily="18" charset="0"/>
                        </a:rPr>
                        <m:t>𝜀</m:t>
                      </m:r>
                      <m:d>
                        <m:dPr>
                          <m:ctrlPr>
                            <a:rPr lang="en-US" altLang="zh-CN" sz="1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12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2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CN" sz="12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altLang="zh-CN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altLang="zh-CN" sz="12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CN" sz="12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sSub>
                            <m:sSubPr>
                              <m:ctrlPr>
                                <a:rPr lang="en-US" altLang="zh-CN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2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zh-CN" sz="1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p>
                        <m:e>
                          <m:nary>
                            <m:naryPr>
                              <m:ctrlPr>
                                <a:rPr lang="en-US" altLang="zh-CN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zh-CN" sz="12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CN" sz="1200" b="0" i="1" smtClean="0">
                                  <a:latin typeface="Cambria Math" panose="02040503050406030204" pitchFamily="18" charset="0"/>
                                </a:rPr>
                                <m:t>𝑜𝑠</m:t>
                              </m:r>
                              <m:sSub>
                                <m:sSubPr>
                                  <m:ctrlP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1200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𝑚𝑎𝑥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en-US" altLang="zh-CN" sz="1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  <m:e>
                              <m:r>
                                <a:rPr lang="en-US" altLang="zh-CN" sz="1200" b="0" i="1" smtClean="0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  <m:d>
                                <m:dPr>
                                  <m:ctrlP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𝑐𝑜𝑠</m:t>
                                  </m:r>
                                  <m:r>
                                    <a:rPr lang="zh-CN" altLang="en-US" sz="1200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  <m:r>
                                <a:rPr lang="en-US" altLang="zh-CN" sz="1200" b="0" i="1" smtClean="0">
                                  <a:latin typeface="Cambria Math" panose="02040503050406030204" pitchFamily="18" charset="0"/>
                                </a:rPr>
                                <m:t>𝑑𝑐𝑜𝑠</m:t>
                              </m:r>
                              <m:r>
                                <a:rPr lang="zh-CN" altLang="en-US" sz="12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altLang="zh-CN" sz="1200" b="0" i="1" smtClean="0"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zh-CN" altLang="en-US" sz="1200" dirty="0"/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F39066C7-E9CB-42F9-943C-75ED25B217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4312" y="1340768"/>
                <a:ext cx="2558073" cy="437492"/>
              </a:xfrm>
              <a:prstGeom prst="rect">
                <a:avLst/>
              </a:prstGeom>
              <a:blipFill>
                <a:blip r:embed="rId4"/>
                <a:stretch>
                  <a:fillRect l="-2387" t="-175000" r="-716" b="-25138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0F517D42-6A26-451C-AD7F-53F99345C947}"/>
                  </a:ext>
                </a:extLst>
              </p:cNvPr>
              <p:cNvSpPr txBox="1"/>
              <p:nvPr/>
            </p:nvSpPr>
            <p:spPr>
              <a:xfrm>
                <a:off x="10086650" y="2374944"/>
                <a:ext cx="901464" cy="3323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200" b="0" i="1" smtClean="0">
                          <a:latin typeface="Cambria Math" panose="02040503050406030204" pitchFamily="18" charset="0"/>
                        </a:rPr>
                        <m:t>𝑐𝑜𝑠</m:t>
                      </m:r>
                      <m:sSub>
                        <m:sSubPr>
                          <m:ctrlPr>
                            <a:rPr lang="en-US" altLang="zh-CN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12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altLang="zh-CN" sz="1200" b="0" i="1" smtClean="0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en-US" altLang="zh-CN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2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num>
                        <m:den>
                          <m:r>
                            <a:rPr lang="en-US" altLang="zh-CN" sz="12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</m:oMath>
                  </m:oMathPara>
                </a14:m>
                <a:endParaRPr lang="zh-CN" altLang="en-US" sz="1200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0F517D42-6A26-451C-AD7F-53F99345C9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86650" y="2374944"/>
                <a:ext cx="901464" cy="332335"/>
              </a:xfrm>
              <a:prstGeom prst="rect">
                <a:avLst/>
              </a:prstGeom>
              <a:blipFill>
                <a:blip r:embed="rId5"/>
                <a:stretch>
                  <a:fillRect l="-2027" t="-3704" r="-2703" b="-1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601FF6FC-AFD3-4F0B-B2DD-34B41C2D4FF4}"/>
                  </a:ext>
                </a:extLst>
              </p:cNvPr>
              <p:cNvSpPr txBox="1"/>
              <p:nvPr/>
            </p:nvSpPr>
            <p:spPr>
              <a:xfrm>
                <a:off x="8904312" y="1971237"/>
                <a:ext cx="1976951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200" b="0" i="1" smtClean="0">
                          <a:latin typeface="Cambria Math" panose="02040503050406030204" pitchFamily="18" charset="0"/>
                        </a:rPr>
                        <m:t>𝑊</m:t>
                      </m:r>
                      <m:d>
                        <m:dPr>
                          <m:ctrlPr>
                            <a:rPr lang="en-US" altLang="zh-CN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200" b="0" i="1" smtClean="0">
                              <a:latin typeface="Cambria Math" panose="02040503050406030204" pitchFamily="18" charset="0"/>
                            </a:rPr>
                            <m:t>𝑐𝑜𝑠</m:t>
                          </m:r>
                          <m:r>
                            <a:rPr lang="zh-CN" altLang="en-US" sz="12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altLang="zh-CN" sz="1200" b="0" i="1" smtClean="0">
                          <a:latin typeface="Cambria Math" panose="02040503050406030204" pitchFamily="18" charset="0"/>
                        </a:rPr>
                        <m:t>=1+</m:t>
                      </m:r>
                      <m:d>
                        <m:dPr>
                          <m:ctrlPr>
                            <a:rPr lang="en-US" altLang="zh-CN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2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altLang="zh-CN" sz="12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altLang="zh-CN" sz="1200" b="0" i="1" smtClean="0">
                          <a:latin typeface="Cambria Math" panose="02040503050406030204" pitchFamily="18" charset="0"/>
                        </a:rPr>
                        <m:t>𝑐𝑜𝑠</m:t>
                      </m:r>
                      <m:r>
                        <a:rPr lang="en-US" altLang="zh-CN" sz="1200" b="0" i="1" baseline="3000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zh-CN" altLang="en-US" sz="1200" b="0" i="1" smtClean="0"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zh-CN" altLang="en-US" sz="1200" dirty="0"/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601FF6FC-AFD3-4F0B-B2DD-34B41C2D4F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4312" y="1971237"/>
                <a:ext cx="1976951" cy="184666"/>
              </a:xfrm>
              <a:prstGeom prst="rect">
                <a:avLst/>
              </a:prstGeom>
              <a:blipFill>
                <a:blip r:embed="rId6"/>
                <a:stretch>
                  <a:fillRect l="-1235" r="-1235" b="-1290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91434C0A-80AC-4A5D-BEAE-0C5F8344ABA2}"/>
                  </a:ext>
                </a:extLst>
              </p:cNvPr>
              <p:cNvSpPr txBox="1"/>
              <p:nvPr/>
            </p:nvSpPr>
            <p:spPr>
              <a:xfrm>
                <a:off x="8904312" y="2348880"/>
                <a:ext cx="1078885" cy="3844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2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altLang="zh-CN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2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  <m:r>
                            <a:rPr lang="en-US" altLang="zh-CN" sz="12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sz="1200" b="0" i="1" smtClean="0">
                              <a:latin typeface="Cambria Math" panose="02040503050406030204" pitchFamily="18" charset="0"/>
                            </a:rPr>
                            <m:t>𝑐𝑜𝑠</m:t>
                          </m:r>
                          <m:r>
                            <a:rPr lang="en-US" altLang="zh-CN" sz="1200" b="0" i="1" smtClean="0">
                              <a:latin typeface="Cambria Math" panose="02040503050406030204" pitchFamily="18" charset="0"/>
                            </a:rPr>
                            <m:t>0°)</m:t>
                          </m:r>
                        </m:num>
                        <m:den>
                          <m:r>
                            <a:rPr lang="en-US" altLang="zh-CN" sz="12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  <m:r>
                            <a:rPr lang="en-US" altLang="zh-CN" sz="12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sz="1200" b="0" i="1" smtClean="0">
                              <a:latin typeface="Cambria Math" panose="02040503050406030204" pitchFamily="18" charset="0"/>
                            </a:rPr>
                            <m:t>𝑐𝑜𝑠</m:t>
                          </m:r>
                          <m:r>
                            <a:rPr lang="en-US" altLang="zh-CN" sz="1200" b="0" i="1" smtClean="0">
                              <a:latin typeface="Cambria Math" panose="02040503050406030204" pitchFamily="18" charset="0"/>
                            </a:rPr>
                            <m:t>90°)</m:t>
                          </m:r>
                        </m:den>
                      </m:f>
                    </m:oMath>
                  </m:oMathPara>
                </a14:m>
                <a:endParaRPr lang="zh-CN" altLang="en-US" sz="1200" dirty="0"/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91434C0A-80AC-4A5D-BEAE-0C5F8344AB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4312" y="2348880"/>
                <a:ext cx="1078885" cy="384464"/>
              </a:xfrm>
              <a:prstGeom prst="rect">
                <a:avLst/>
              </a:prstGeom>
              <a:blipFill>
                <a:blip r:embed="rId7"/>
                <a:stretch>
                  <a:fillRect l="-2260" t="-4762" r="-3955" b="-2063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本框 1">
            <a:extLst>
              <a:ext uri="{FF2B5EF4-FFF2-40B4-BE49-F238E27FC236}">
                <a16:creationId xmlns:a16="http://schemas.microsoft.com/office/drawing/2014/main" id="{8821F054-498F-4374-8333-19C9A7D73D9E}"/>
              </a:ext>
            </a:extLst>
          </p:cNvPr>
          <p:cNvSpPr txBox="1"/>
          <p:nvPr/>
        </p:nvSpPr>
        <p:spPr>
          <a:xfrm>
            <a:off x="6023992" y="5589240"/>
            <a:ext cx="57646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Efficiency determination taking into account the angular distribution of the FFs: the </a:t>
            </a:r>
            <a:r>
              <a:rPr lang="en-US" altLang="zh-CN" sz="1400" dirty="0" smtClean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variation </a:t>
            </a:r>
            <a:r>
              <a:rPr lang="en-US" altLang="zh-CN" sz="14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due to the anisotropy is less than 1%</a:t>
            </a:r>
            <a:endParaRPr lang="zh-CN" altLang="en-US" sz="1400" dirty="0">
              <a:solidFill>
                <a:srgbClr val="FF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77320716-FC5F-4936-87E7-009F8FD7F79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8"/>
          <a:stretch/>
        </p:blipFill>
        <p:spPr>
          <a:xfrm>
            <a:off x="1599531" y="4005064"/>
            <a:ext cx="3087940" cy="2065886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79299" y="1317935"/>
            <a:ext cx="55042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Efficiency is usually determined based on the amplitude distribution</a:t>
            </a:r>
            <a:endParaRPr lang="zh-CN" altLang="en-US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8" name="图片 17" descr="U5E2A-1.pn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66" r="1144"/>
          <a:stretch/>
        </p:blipFill>
        <p:spPr>
          <a:xfrm>
            <a:off x="1599530" y="1700808"/>
            <a:ext cx="3087940" cy="211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35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A598B0A-11C9-43A8-B887-66BC647721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7"/>
          <a:stretch/>
        </p:blipFill>
        <p:spPr>
          <a:xfrm>
            <a:off x="623392" y="1484784"/>
            <a:ext cx="4350754" cy="3646317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9D5D2A29-D939-4569-A394-961E79892511}"/>
              </a:ext>
            </a:extLst>
          </p:cNvPr>
          <p:cNvSpPr txBox="1"/>
          <p:nvPr/>
        </p:nvSpPr>
        <p:spPr>
          <a:xfrm>
            <a:off x="2927648" y="241484"/>
            <a:ext cx="6336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Fission XS measurement at Back-n</a:t>
            </a:r>
            <a:endParaRPr lang="zh-CN" altLang="en-US" sz="2800" b="1" dirty="0">
              <a:solidFill>
                <a:srgbClr val="0070C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FA707AE-2CF2-47CB-8459-94FF501419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2401" r="9050" b="3801"/>
          <a:stretch/>
        </p:blipFill>
        <p:spPr>
          <a:xfrm rot="5400000">
            <a:off x="7059237" y="1529659"/>
            <a:ext cx="3096344" cy="3006594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23392" y="5205100"/>
            <a:ext cx="460851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CN" sz="1400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Jie</a:t>
            </a:r>
            <a:r>
              <a:rPr lang="en-US" altLang="zh-CN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Wen et al., </a:t>
            </a:r>
            <a:r>
              <a:rPr lang="en-US" altLang="zh-CN" sz="1400" i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Annals </a:t>
            </a:r>
            <a:r>
              <a:rPr lang="en-US" altLang="zh-CN" sz="1400" i="1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Nucl</a:t>
            </a:r>
            <a:r>
              <a:rPr lang="en-US" altLang="zh-CN" sz="1400" i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. Energy</a:t>
            </a:r>
            <a:r>
              <a:rPr lang="en-US" altLang="zh-CN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(2020) 140: 107301</a:t>
            </a:r>
          </a:p>
          <a:p>
            <a:pPr>
              <a:spcBef>
                <a:spcPts val="600"/>
              </a:spcBef>
            </a:pPr>
            <a:r>
              <a:rPr lang="en-US" altLang="zh-CN" sz="1400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Zhizhou</a:t>
            </a:r>
            <a:r>
              <a:rPr lang="en-US" altLang="zh-CN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Ren et al., </a:t>
            </a:r>
            <a:r>
              <a:rPr lang="en-US" altLang="zh-CN" sz="1400" i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Eur. Phys. J. A</a:t>
            </a:r>
            <a:r>
              <a:rPr lang="en-US" altLang="zh-CN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(2023) 59: 5</a:t>
            </a:r>
            <a:endParaRPr lang="zh-CN" altLang="en-US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591944" y="5013176"/>
            <a:ext cx="63367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Clr>
                <a:srgbClr val="FF0000"/>
              </a:buClr>
              <a:buSzPct val="90000"/>
              <a:buFont typeface="Wingdings" panose="05000000000000000000" pitchFamily="2" charset="2"/>
              <a:buChar char="l"/>
            </a:pPr>
            <a:r>
              <a:rPr lang="en-US" altLang="zh-CN" sz="1400" dirty="0">
                <a:latin typeface="Helvetica" panose="020B0604020202020204" pitchFamily="34" charset="0"/>
                <a:cs typeface="Helvetica" panose="020B0604020202020204" pitchFamily="34" charset="0"/>
              </a:rPr>
              <a:t>M</a:t>
            </a:r>
            <a:r>
              <a:rPr lang="en-US" altLang="zh-CN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easurement relative to </a:t>
            </a:r>
            <a:r>
              <a:rPr lang="en-US" altLang="zh-CN" sz="1400" baseline="30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235</a:t>
            </a:r>
            <a:r>
              <a:rPr lang="en-US" altLang="zh-CN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U(n, f</a:t>
            </a:r>
            <a:r>
              <a:rPr lang="en-US" altLang="zh-CN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) </a:t>
            </a:r>
            <a:r>
              <a:rPr lang="en-US" altLang="zh-CN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up to 200 MeV</a:t>
            </a:r>
          </a:p>
          <a:p>
            <a:pPr marL="285750" indent="-285750">
              <a:spcBef>
                <a:spcPts val="600"/>
              </a:spcBef>
              <a:buClr>
                <a:srgbClr val="FF0000"/>
              </a:buClr>
              <a:buSzPct val="90000"/>
              <a:buFont typeface="Wingdings" panose="05000000000000000000" pitchFamily="2" charset="2"/>
              <a:buChar char="l"/>
            </a:pPr>
            <a:r>
              <a:rPr lang="en-US" altLang="zh-CN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Important measurement reference in high energy region</a:t>
            </a:r>
          </a:p>
          <a:p>
            <a:pPr marL="285750" indent="-285750">
              <a:spcBef>
                <a:spcPts val="600"/>
              </a:spcBef>
              <a:buClr>
                <a:srgbClr val="FF0000"/>
              </a:buClr>
              <a:buSzPct val="90000"/>
              <a:buFont typeface="Wingdings" panose="05000000000000000000" pitchFamily="2" charset="2"/>
              <a:buChar char="l"/>
            </a:pPr>
            <a:r>
              <a:rPr lang="en-US" altLang="zh-CN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The measurement shows better agreement with IAEA standard and ENDF/B-VIII.0 than JENDL-5 and CENDL-3.2</a:t>
            </a:r>
            <a:endParaRPr lang="zh-CN" altLang="en-US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79376" y="1146230"/>
            <a:ext cx="48965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baseline="30000" dirty="0" smtClean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238</a:t>
            </a:r>
            <a:r>
              <a:rPr lang="en-US" altLang="zh-CN" sz="1600" b="1" dirty="0" smtClean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U(n, f) XS measurement from 0.5 to 200 MeV</a:t>
            </a:r>
            <a:endParaRPr lang="zh-CN" altLang="en-US" sz="1600" b="1" dirty="0">
              <a:solidFill>
                <a:srgbClr val="FF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0752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9D5D2A29-D939-4569-A394-961E79892511}"/>
              </a:ext>
            </a:extLst>
          </p:cNvPr>
          <p:cNvSpPr txBox="1"/>
          <p:nvPr/>
        </p:nvSpPr>
        <p:spPr>
          <a:xfrm>
            <a:off x="2927648" y="241484"/>
            <a:ext cx="6336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Fission XS measurement at Back-n</a:t>
            </a:r>
            <a:endParaRPr lang="zh-CN" altLang="en-US" sz="2800" b="1" dirty="0">
              <a:solidFill>
                <a:srgbClr val="0070C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2C77DC4-03FC-4FDB-94F1-91A597A9B1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480371"/>
            <a:ext cx="4320480" cy="34928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ED5562F-6F2C-4CC5-AE0E-124503ABE0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2" y="1480371"/>
            <a:ext cx="2880320" cy="3286137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738042" y="5088676"/>
            <a:ext cx="4379212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CN" sz="1400" dirty="0" err="1">
                <a:latin typeface="Helvetica" panose="020B0604020202020204" pitchFamily="34" charset="0"/>
                <a:cs typeface="Helvetica" panose="020B0604020202020204" pitchFamily="34" charset="0"/>
              </a:rPr>
              <a:t>Zhizhou</a:t>
            </a:r>
            <a:r>
              <a:rPr lang="en-US" altLang="zh-CN" sz="1400" dirty="0">
                <a:latin typeface="Helvetica" panose="020B0604020202020204" pitchFamily="34" charset="0"/>
                <a:cs typeface="Helvetica" panose="020B0604020202020204" pitchFamily="34" charset="0"/>
              </a:rPr>
              <a:t> Ren et al., </a:t>
            </a:r>
            <a:r>
              <a:rPr lang="en-US" altLang="zh-CN" sz="1400" i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Phys. Rev. C </a:t>
            </a:r>
            <a:r>
              <a:rPr lang="en-US" altLang="zh-CN" sz="1400" dirty="0">
                <a:latin typeface="Helvetica" panose="020B0604020202020204" pitchFamily="34" charset="0"/>
                <a:cs typeface="Helvetica" panose="020B0604020202020204" pitchFamily="34" charset="0"/>
              </a:rPr>
              <a:t>(2020) 102: </a:t>
            </a:r>
            <a:r>
              <a:rPr lang="en-US" altLang="zh-CN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034604</a:t>
            </a:r>
          </a:p>
          <a:p>
            <a:pPr>
              <a:spcBef>
                <a:spcPts val="600"/>
              </a:spcBef>
            </a:pPr>
            <a:r>
              <a:rPr lang="en-US" altLang="zh-CN" sz="1400" dirty="0" err="1">
                <a:latin typeface="Helvetica" panose="020B0604020202020204" pitchFamily="34" charset="0"/>
                <a:cs typeface="Helvetica" panose="020B0604020202020204" pitchFamily="34" charset="0"/>
              </a:rPr>
              <a:t>Zhizhou</a:t>
            </a:r>
            <a:r>
              <a:rPr lang="en-US" altLang="zh-CN" sz="1400" dirty="0">
                <a:latin typeface="Helvetica" panose="020B0604020202020204" pitchFamily="34" charset="0"/>
                <a:cs typeface="Helvetica" panose="020B0604020202020204" pitchFamily="34" charset="0"/>
              </a:rPr>
              <a:t> Ren et al., </a:t>
            </a:r>
            <a:r>
              <a:rPr lang="en-US" altLang="zh-CN" sz="1400" i="1" dirty="0">
                <a:latin typeface="Helvetica" panose="020B0604020202020204" pitchFamily="34" charset="0"/>
                <a:cs typeface="Helvetica" panose="020B0604020202020204" pitchFamily="34" charset="0"/>
              </a:rPr>
              <a:t>Eur. Phys. J. A</a:t>
            </a:r>
            <a:r>
              <a:rPr lang="en-US" altLang="zh-CN" sz="1400" dirty="0">
                <a:latin typeface="Helvetica" panose="020B0604020202020204" pitchFamily="34" charset="0"/>
                <a:cs typeface="Helvetica" panose="020B0604020202020204" pitchFamily="34" charset="0"/>
              </a:rPr>
              <a:t> (2023) 59: </a:t>
            </a:r>
            <a:r>
              <a:rPr lang="en-US" altLang="zh-CN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5</a:t>
            </a:r>
            <a:endParaRPr lang="zh-CN" altLang="en-US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735960" y="5085184"/>
            <a:ext cx="59046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Clr>
                <a:srgbClr val="FF0000"/>
              </a:buClr>
              <a:buSzPct val="90000"/>
              <a:buFont typeface="Wingdings" panose="05000000000000000000" pitchFamily="2" charset="2"/>
              <a:buChar char="l"/>
            </a:pPr>
            <a:r>
              <a:rPr lang="en-US" altLang="zh-CN" sz="1400" baseline="30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236</a:t>
            </a:r>
            <a:r>
              <a:rPr lang="en-US" altLang="zh-CN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U is of interest because of its build-up in the equilibrium </a:t>
            </a:r>
            <a:r>
              <a:rPr lang="en-US" altLang="zh-CN" sz="1400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fule</a:t>
            </a:r>
            <a:r>
              <a:rPr lang="en-US" altLang="zh-CN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composition in the </a:t>
            </a:r>
            <a:r>
              <a:rPr lang="en-US" altLang="zh-CN" sz="1400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Th</a:t>
            </a:r>
            <a:r>
              <a:rPr lang="en-US" altLang="zh-CN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/U cycle</a:t>
            </a:r>
          </a:p>
          <a:p>
            <a:pPr marL="285750" indent="-285750">
              <a:spcBef>
                <a:spcPts val="600"/>
              </a:spcBef>
              <a:buClr>
                <a:srgbClr val="FF0000"/>
              </a:buClr>
              <a:buSzPct val="90000"/>
              <a:buFont typeface="Wingdings" panose="05000000000000000000" pitchFamily="2" charset="2"/>
              <a:buChar char="l"/>
            </a:pPr>
            <a:r>
              <a:rPr lang="en-US" altLang="zh-CN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Measurement relative to </a:t>
            </a:r>
            <a:r>
              <a:rPr lang="en-US" altLang="zh-CN" sz="1400" baseline="30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235</a:t>
            </a:r>
            <a:r>
              <a:rPr lang="en-US" altLang="zh-CN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U(n, f) up to 200 MeV</a:t>
            </a:r>
          </a:p>
          <a:p>
            <a:pPr marL="285750" indent="-285750">
              <a:spcBef>
                <a:spcPts val="600"/>
              </a:spcBef>
              <a:buClr>
                <a:srgbClr val="FF0000"/>
              </a:buClr>
              <a:buSzPct val="90000"/>
              <a:buFont typeface="Wingdings" panose="05000000000000000000" pitchFamily="2" charset="2"/>
              <a:buChar char="l"/>
            </a:pPr>
            <a:r>
              <a:rPr lang="en-US" altLang="zh-CN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Important measurement reference in high energy region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479376" y="1141817"/>
            <a:ext cx="48965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baseline="30000" dirty="0" smtClean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236</a:t>
            </a:r>
            <a:r>
              <a:rPr lang="en-US" altLang="zh-CN" sz="1600" b="1" dirty="0" smtClean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U(n, f) XS measurement from 0.4 to 200 MeV</a:t>
            </a:r>
            <a:endParaRPr lang="zh-CN" altLang="en-US" sz="1600" b="1" dirty="0">
              <a:solidFill>
                <a:srgbClr val="FF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957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9D5D2A29-D939-4569-A394-961E79892511}"/>
              </a:ext>
            </a:extLst>
          </p:cNvPr>
          <p:cNvSpPr txBox="1"/>
          <p:nvPr/>
        </p:nvSpPr>
        <p:spPr>
          <a:xfrm>
            <a:off x="2927648" y="241484"/>
            <a:ext cx="6336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Fission XS measurement at Back-n</a:t>
            </a:r>
            <a:endParaRPr lang="zh-CN" altLang="en-US" sz="2800" b="1" dirty="0">
              <a:solidFill>
                <a:srgbClr val="0070C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EE4E2C8-DB0E-49B0-A8BB-79C8DDE9BD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889" r="1538"/>
          <a:stretch/>
        </p:blipFill>
        <p:spPr>
          <a:xfrm>
            <a:off x="825801" y="1556791"/>
            <a:ext cx="4203693" cy="341127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3CF20A0-C335-403F-9F22-317543407F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128" y="1556791"/>
            <a:ext cx="2744424" cy="273630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933813" y="5353327"/>
            <a:ext cx="41044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Yijia</a:t>
            </a:r>
            <a:r>
              <a:rPr lang="en-US" altLang="zh-CN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zh-CN" sz="1400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Qiu</a:t>
            </a:r>
            <a:r>
              <a:rPr lang="en-US" altLang="zh-CN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zh-CN" sz="1400" dirty="0">
                <a:latin typeface="Helvetica" panose="020B0604020202020204" pitchFamily="34" charset="0"/>
                <a:cs typeface="Helvetica" panose="020B0604020202020204" pitchFamily="34" charset="0"/>
              </a:rPr>
              <a:t>et al., </a:t>
            </a:r>
            <a:r>
              <a:rPr lang="en-US" altLang="zh-CN" sz="1400" i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Phys. Rev. C</a:t>
            </a:r>
            <a:r>
              <a:rPr lang="en-US" altLang="zh-CN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zh-CN" sz="1400" dirty="0">
                <a:latin typeface="Helvetica" panose="020B0604020202020204" pitchFamily="34" charset="0"/>
                <a:cs typeface="Helvetica" panose="020B0604020202020204" pitchFamily="34" charset="0"/>
              </a:rPr>
              <a:t>(</a:t>
            </a:r>
            <a:r>
              <a:rPr lang="en-US" altLang="zh-CN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2023) 107: 024606</a:t>
            </a:r>
            <a:endParaRPr lang="en-US" altLang="zh-CN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735960" y="4653136"/>
            <a:ext cx="6336704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Clr>
                <a:srgbClr val="FF0000"/>
              </a:buClr>
              <a:buSzPct val="90000"/>
              <a:buFont typeface="Wingdings" panose="05000000000000000000" pitchFamily="2" charset="2"/>
              <a:buChar char="l"/>
            </a:pPr>
            <a:r>
              <a:rPr lang="en-US" altLang="zh-CN" sz="1400" baseline="30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239</a:t>
            </a:r>
            <a:r>
              <a:rPr lang="en-US" altLang="zh-CN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Pu is very important isotope in the U/Pu cycle</a:t>
            </a:r>
          </a:p>
          <a:p>
            <a:pPr marL="285750" indent="-285750">
              <a:spcBef>
                <a:spcPts val="600"/>
              </a:spcBef>
              <a:buClr>
                <a:srgbClr val="FF0000"/>
              </a:buClr>
              <a:buSzPct val="90000"/>
              <a:buFont typeface="Wingdings" panose="05000000000000000000" pitchFamily="2" charset="2"/>
              <a:buChar char="l"/>
            </a:pPr>
            <a:r>
              <a:rPr lang="en-US" altLang="zh-CN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Measurement relative to </a:t>
            </a:r>
            <a:r>
              <a:rPr lang="en-US" altLang="zh-CN" sz="1400" baseline="30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235</a:t>
            </a:r>
            <a:r>
              <a:rPr lang="en-US" altLang="zh-CN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U(n, f) from 4 </a:t>
            </a:r>
            <a:r>
              <a:rPr lang="en-US" altLang="zh-CN" sz="1400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keV</a:t>
            </a:r>
            <a:r>
              <a:rPr lang="en-US" altLang="zh-CN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to 100 MeV</a:t>
            </a:r>
          </a:p>
          <a:p>
            <a:pPr marL="285750" indent="-285750">
              <a:spcBef>
                <a:spcPts val="600"/>
              </a:spcBef>
              <a:buClr>
                <a:srgbClr val="FF0000"/>
              </a:buClr>
              <a:buSzPct val="90000"/>
              <a:buFont typeface="Wingdings" panose="05000000000000000000" pitchFamily="2" charset="2"/>
              <a:buChar char="l"/>
            </a:pPr>
            <a:r>
              <a:rPr lang="en-US" altLang="zh-CN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Large systematic uncertainties due to several reasons (sample, beam configuration, etc.)</a:t>
            </a:r>
          </a:p>
          <a:p>
            <a:pPr marL="285750" indent="-285750">
              <a:spcBef>
                <a:spcPts val="600"/>
              </a:spcBef>
              <a:buClr>
                <a:srgbClr val="FF0000"/>
              </a:buClr>
              <a:buSzPct val="90000"/>
              <a:buFont typeface="Wingdings" panose="05000000000000000000" pitchFamily="2" charset="2"/>
              <a:buChar char="l"/>
            </a:pPr>
            <a:r>
              <a:rPr lang="en-US" altLang="zh-CN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An improved measurement is expected to be performed in the future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465761" y="1171526"/>
            <a:ext cx="5040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baseline="30000" dirty="0" smtClean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239</a:t>
            </a:r>
            <a:r>
              <a:rPr lang="en-US" altLang="zh-CN" sz="1600" b="1" dirty="0" smtClean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Pu(n, f) XS measurement from 4 </a:t>
            </a:r>
            <a:r>
              <a:rPr lang="en-US" altLang="zh-CN" sz="1600" b="1" dirty="0" err="1" smtClean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keV</a:t>
            </a:r>
            <a:r>
              <a:rPr lang="en-US" altLang="zh-CN" sz="1600" b="1" dirty="0" smtClean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to 100 MeV</a:t>
            </a:r>
            <a:endParaRPr lang="zh-CN" altLang="en-US" sz="1600" b="1" dirty="0">
              <a:solidFill>
                <a:srgbClr val="FF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53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9D5D2A29-D939-4569-A394-961E79892511}"/>
              </a:ext>
            </a:extLst>
          </p:cNvPr>
          <p:cNvSpPr txBox="1"/>
          <p:nvPr/>
        </p:nvSpPr>
        <p:spPr>
          <a:xfrm>
            <a:off x="2927648" y="241484"/>
            <a:ext cx="6336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Fission XS measurement at Back-n</a:t>
            </a:r>
            <a:endParaRPr lang="zh-CN" altLang="en-US" sz="2800" b="1" dirty="0">
              <a:solidFill>
                <a:srgbClr val="0070C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4447072-2FF5-4E54-90D1-5332AEE656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3" t="19551" r="1963" b="38450"/>
          <a:stretch/>
        </p:blipFill>
        <p:spPr>
          <a:xfrm>
            <a:off x="1055440" y="1772816"/>
            <a:ext cx="5141372" cy="201622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3B7D750E-AC9E-4A4D-A8CE-4C0E7B923452}"/>
              </a:ext>
            </a:extLst>
          </p:cNvPr>
          <p:cNvSpPr txBox="1"/>
          <p:nvPr/>
        </p:nvSpPr>
        <p:spPr>
          <a:xfrm>
            <a:off x="551384" y="836712"/>
            <a:ext cx="914501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Clr>
                <a:srgbClr val="FF0000"/>
              </a:buClr>
              <a:buSzPct val="85000"/>
              <a:buFont typeface="Wingdings" charset="2"/>
              <a:buChar char="l"/>
            </a:pPr>
            <a:r>
              <a:rPr kumimoji="1" lang="en-US" altLang="zh-CN" sz="1400" dirty="0">
                <a:latin typeface="Helvetica"/>
                <a:cs typeface="Helvetica"/>
              </a:rPr>
              <a:t>Measurement combining fission chamber and </a:t>
            </a:r>
            <a:r>
              <a:rPr kumimoji="1" lang="el-GR" altLang="zh-CN" sz="1400" dirty="0">
                <a:latin typeface="Helvetica"/>
                <a:cs typeface="Helvetica"/>
              </a:rPr>
              <a:t>Δ</a:t>
            </a:r>
            <a:r>
              <a:rPr kumimoji="1" lang="en-US" altLang="zh-CN" sz="1400" dirty="0">
                <a:latin typeface="Helvetica"/>
                <a:cs typeface="Helvetica"/>
              </a:rPr>
              <a:t>E-E telescope by taking H(n, n) as reference</a:t>
            </a:r>
          </a:p>
          <a:p>
            <a:pPr marL="285750" indent="-285750">
              <a:spcBef>
                <a:spcPts val="600"/>
              </a:spcBef>
              <a:buClr>
                <a:srgbClr val="FF0000"/>
              </a:buClr>
              <a:buSzPct val="85000"/>
              <a:buFont typeface="Wingdings" charset="2"/>
              <a:buChar char="l"/>
            </a:pPr>
            <a:r>
              <a:rPr kumimoji="1" lang="en-US" altLang="zh-CN" sz="1400" dirty="0">
                <a:latin typeface="Helvetica"/>
                <a:cs typeface="Helvetica"/>
              </a:rPr>
              <a:t>A fission chamber (FIXM) is used for measuring the fission events</a:t>
            </a:r>
            <a:endParaRPr kumimoji="1" lang="zh-CN" altLang="en-US" sz="1400" dirty="0">
              <a:latin typeface="Helvetica"/>
              <a:cs typeface="Helvetica"/>
            </a:endParaRPr>
          </a:p>
          <a:p>
            <a:pPr marL="285750" indent="-285750">
              <a:spcBef>
                <a:spcPts val="600"/>
              </a:spcBef>
              <a:buClr>
                <a:srgbClr val="FF0000"/>
              </a:buClr>
              <a:buSzPct val="85000"/>
              <a:buFont typeface="Wingdings" charset="2"/>
              <a:buChar char="l"/>
            </a:pPr>
            <a:r>
              <a:rPr kumimoji="1" lang="en-US" altLang="zh-CN" sz="1400" dirty="0">
                <a:latin typeface="Helvetica"/>
                <a:cs typeface="Helvetica"/>
              </a:rPr>
              <a:t>Proton recoil telescope (PRT) is used for measuring the scattering protons</a:t>
            </a:r>
            <a:endParaRPr kumimoji="1" lang="zh-CN" altLang="en-US" sz="1400" dirty="0">
              <a:latin typeface="Helvetica"/>
              <a:cs typeface="Helvetica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6108C1E-7D2F-4D87-BB93-19BCAFFD81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0" r="30050"/>
          <a:stretch/>
        </p:blipFill>
        <p:spPr>
          <a:xfrm rot="5400000">
            <a:off x="3876504" y="3928062"/>
            <a:ext cx="1872728" cy="2229469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D5DE85AC-1504-4734-A39E-86EA6010C696}"/>
              </a:ext>
            </a:extLst>
          </p:cNvPr>
          <p:cNvSpPr txBox="1"/>
          <p:nvPr/>
        </p:nvSpPr>
        <p:spPr>
          <a:xfrm>
            <a:off x="3502490" y="3798656"/>
            <a:ext cx="25719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400" b="1" dirty="0">
                <a:solidFill>
                  <a:srgbClr val="FF0000"/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PRT: Si (300 </a:t>
            </a:r>
            <a:r>
              <a:rPr kumimoji="1" lang="el-GR" altLang="zh-CN" sz="1400" b="1" dirty="0">
                <a:solidFill>
                  <a:srgbClr val="FF0000"/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μ</a:t>
            </a:r>
            <a:r>
              <a:rPr kumimoji="1" lang="en-US" altLang="zh-CN" sz="1400" b="1" dirty="0">
                <a:solidFill>
                  <a:srgbClr val="FF0000"/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m)+ </a:t>
            </a:r>
            <a:r>
              <a:rPr kumimoji="1" lang="en-US" altLang="zh-CN" sz="1400" b="1" dirty="0" err="1">
                <a:solidFill>
                  <a:srgbClr val="FF0000"/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CsI</a:t>
            </a:r>
            <a:r>
              <a:rPr kumimoji="1" lang="en-US" altLang="zh-CN" sz="1400" b="1" dirty="0">
                <a:solidFill>
                  <a:srgbClr val="FF0000"/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 (3 cm)</a:t>
            </a:r>
            <a:endParaRPr kumimoji="1" lang="zh-CN" altLang="en-US" sz="1400" b="1" dirty="0">
              <a:solidFill>
                <a:srgbClr val="FF0000"/>
              </a:solidFill>
              <a:latin typeface="Helvetica" panose="020B0604020202020204" pitchFamily="34" charset="0"/>
              <a:ea typeface="微软雅黑" panose="020B0503020204020204" pitchFamily="34" charset="-122"/>
              <a:cs typeface="Helvetica" panose="020B0604020202020204" pitchFamily="34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832033B-E63E-40D7-8B08-668CB4D248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2002" y="4106433"/>
            <a:ext cx="2198420" cy="1872728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F0B83ACB-31F9-477F-B0CB-113181A2A7DB}"/>
              </a:ext>
            </a:extLst>
          </p:cNvPr>
          <p:cNvSpPr txBox="1"/>
          <p:nvPr/>
        </p:nvSpPr>
        <p:spPr>
          <a:xfrm>
            <a:off x="1830941" y="3798656"/>
            <a:ext cx="10454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400" b="1" dirty="0">
                <a:solidFill>
                  <a:srgbClr val="FF0000"/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FIXM</a:t>
            </a:r>
            <a:endParaRPr kumimoji="1" lang="zh-CN" altLang="en-US" sz="1400" b="1" dirty="0">
              <a:solidFill>
                <a:srgbClr val="FF0000"/>
              </a:solidFill>
              <a:latin typeface="Helvetica" panose="020B0604020202020204" pitchFamily="34" charset="0"/>
              <a:ea typeface="微软雅黑" panose="020B0503020204020204" pitchFamily="34" charset="-122"/>
              <a:cs typeface="Helvetica" panose="020B0604020202020204" pitchFamily="34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E0E3657E-E0BE-4D23-A5DA-1917CF540B45}"/>
              </a:ext>
            </a:extLst>
          </p:cNvPr>
          <p:cNvSpPr txBox="1"/>
          <p:nvPr/>
        </p:nvSpPr>
        <p:spPr>
          <a:xfrm>
            <a:off x="5093504" y="4300630"/>
            <a:ext cx="38039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1400" b="1" dirty="0">
                <a:solidFill>
                  <a:srgbClr val="FF0000"/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Si</a:t>
            </a:r>
            <a:endParaRPr lang="zh-CN" altLang="en-US" sz="1400" b="1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A030E97A-4F95-42C8-A642-DEE9BF428B21}"/>
              </a:ext>
            </a:extLst>
          </p:cNvPr>
          <p:cNvSpPr txBox="1"/>
          <p:nvPr/>
        </p:nvSpPr>
        <p:spPr>
          <a:xfrm>
            <a:off x="4746442" y="4293096"/>
            <a:ext cx="4638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1400" b="1" dirty="0" err="1">
                <a:solidFill>
                  <a:srgbClr val="FF0000"/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CsI</a:t>
            </a:r>
            <a:endParaRPr lang="zh-CN" altLang="en-US" sz="1400" b="1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B3F2540F-8CBA-4A41-801E-A9674D6E5C0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t="2401" r="13251" b="2401"/>
          <a:stretch/>
        </p:blipFill>
        <p:spPr>
          <a:xfrm rot="5400000">
            <a:off x="6960096" y="2735494"/>
            <a:ext cx="1469520" cy="1469520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2E15BD53-5AC1-4708-B470-04F644B2C21D}"/>
              </a:ext>
            </a:extLst>
          </p:cNvPr>
          <p:cNvSpPr txBox="1"/>
          <p:nvPr/>
        </p:nvSpPr>
        <p:spPr>
          <a:xfrm>
            <a:off x="7447241" y="2419715"/>
            <a:ext cx="4952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400" b="1" dirty="0">
                <a:solidFill>
                  <a:srgbClr val="FF0000"/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U5</a:t>
            </a:r>
            <a:endParaRPr kumimoji="1" lang="zh-CN" altLang="en-US" sz="1400" b="1" dirty="0">
              <a:solidFill>
                <a:srgbClr val="FF0000"/>
              </a:solidFill>
              <a:latin typeface="Helvetica" panose="020B0604020202020204" pitchFamily="34" charset="0"/>
              <a:ea typeface="微软雅黑" panose="020B0503020204020204" pitchFamily="34" charset="-122"/>
              <a:cs typeface="Helvetica" panose="020B0604020202020204" pitchFamily="34" charset="0"/>
            </a:endParaRPr>
          </a:p>
        </p:txBody>
      </p:sp>
      <p:pic>
        <p:nvPicPr>
          <p:cNvPr id="14" name="图片 13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8" t="25040" b="32392"/>
          <a:stretch/>
        </p:blipFill>
        <p:spPr bwMode="auto">
          <a:xfrm>
            <a:off x="6960095" y="4448049"/>
            <a:ext cx="4905641" cy="15311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1" r="8001"/>
          <a:stretch/>
        </p:blipFill>
        <p:spPr>
          <a:xfrm rot="5400000">
            <a:off x="8642435" y="2709340"/>
            <a:ext cx="1485593" cy="153790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0" r="3801"/>
          <a:stretch/>
        </p:blipFill>
        <p:spPr>
          <a:xfrm rot="5400000">
            <a:off x="10370344" y="2709623"/>
            <a:ext cx="1469521" cy="1521264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2E15BD53-5AC1-4708-B470-04F644B2C21D}"/>
              </a:ext>
            </a:extLst>
          </p:cNvPr>
          <p:cNvSpPr txBox="1"/>
          <p:nvPr/>
        </p:nvSpPr>
        <p:spPr>
          <a:xfrm>
            <a:off x="9165300" y="2419715"/>
            <a:ext cx="4952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400" b="1" dirty="0" smtClean="0">
                <a:solidFill>
                  <a:srgbClr val="FF0000"/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U8</a:t>
            </a:r>
            <a:endParaRPr kumimoji="1" lang="zh-CN" altLang="en-US" sz="1400" b="1" dirty="0">
              <a:solidFill>
                <a:srgbClr val="FF0000"/>
              </a:solidFill>
              <a:latin typeface="Helvetica" panose="020B0604020202020204" pitchFamily="34" charset="0"/>
              <a:ea typeface="微软雅黑" panose="020B0503020204020204" pitchFamily="34" charset="-122"/>
              <a:cs typeface="Helvetica" panose="020B0604020202020204" pitchFamily="34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2E15BD53-5AC1-4708-B470-04F644B2C21D}"/>
              </a:ext>
            </a:extLst>
          </p:cNvPr>
          <p:cNvSpPr txBox="1"/>
          <p:nvPr/>
        </p:nvSpPr>
        <p:spPr>
          <a:xfrm>
            <a:off x="10745064" y="2419715"/>
            <a:ext cx="72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400" b="1" dirty="0" smtClean="0">
                <a:solidFill>
                  <a:srgbClr val="FF0000"/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Th232</a:t>
            </a:r>
            <a:endParaRPr kumimoji="1" lang="zh-CN" altLang="en-US" sz="1400" b="1" dirty="0">
              <a:solidFill>
                <a:srgbClr val="FF0000"/>
              </a:solidFill>
              <a:latin typeface="Helvetica" panose="020B0604020202020204" pitchFamily="34" charset="0"/>
              <a:ea typeface="微软雅黑" panose="020B0503020204020204" pitchFamily="34" charset="-122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47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9D5D2A29-D939-4569-A394-961E79892511}"/>
              </a:ext>
            </a:extLst>
          </p:cNvPr>
          <p:cNvSpPr txBox="1"/>
          <p:nvPr/>
        </p:nvSpPr>
        <p:spPr>
          <a:xfrm>
            <a:off x="2927648" y="241484"/>
            <a:ext cx="6336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Fission XS measurement at Back-n</a:t>
            </a:r>
            <a:endParaRPr lang="zh-CN" altLang="en-US" sz="2800" b="1" dirty="0">
              <a:solidFill>
                <a:srgbClr val="0070C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5D28959-09A1-4888-ADA7-1A7310C35D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6"/>
          <a:stretch/>
        </p:blipFill>
        <p:spPr>
          <a:xfrm>
            <a:off x="146066" y="3205440"/>
            <a:ext cx="3717686" cy="23838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0AE5210-EB7F-454D-9987-9198CAFF1A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" t="1927" r="1176"/>
          <a:stretch/>
        </p:blipFill>
        <p:spPr>
          <a:xfrm>
            <a:off x="4107673" y="3205440"/>
            <a:ext cx="3745128" cy="23838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1DD79EB-FFF8-4252-8A63-BA67067511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" t="8643" r="2750"/>
          <a:stretch/>
        </p:blipFill>
        <p:spPr>
          <a:xfrm>
            <a:off x="8096721" y="3205440"/>
            <a:ext cx="3903935" cy="238380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6A949CF5-8211-48DB-8F43-7110BBE03BC0}"/>
              </a:ext>
            </a:extLst>
          </p:cNvPr>
          <p:cNvSpPr txBox="1"/>
          <p:nvPr/>
        </p:nvSpPr>
        <p:spPr>
          <a:xfrm>
            <a:off x="1127448" y="4913887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rgbClr val="FF0000"/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p</a:t>
            </a:r>
            <a:endParaRPr lang="zh-CN" altLang="en-US" sz="1400" b="1" dirty="0">
              <a:solidFill>
                <a:srgbClr val="FF0000"/>
              </a:solidFill>
              <a:latin typeface="Helvetica" panose="020B0604020202020204" pitchFamily="34" charset="0"/>
              <a:ea typeface="微软雅黑" panose="020B0503020204020204" pitchFamily="34" charset="-122"/>
              <a:cs typeface="Helvetica" panose="020B0604020202020204" pitchFamily="34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BE08DAA-4C8C-4BBB-B4EC-FB374D7D2EFD}"/>
              </a:ext>
            </a:extLst>
          </p:cNvPr>
          <p:cNvSpPr txBox="1"/>
          <p:nvPr/>
        </p:nvSpPr>
        <p:spPr>
          <a:xfrm>
            <a:off x="1316237" y="4769871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rgbClr val="FF0000"/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d</a:t>
            </a:r>
            <a:endParaRPr lang="zh-CN" altLang="en-US" sz="1400" b="1" dirty="0">
              <a:solidFill>
                <a:srgbClr val="FF0000"/>
              </a:solidFill>
              <a:latin typeface="Helvetica" panose="020B0604020202020204" pitchFamily="34" charset="0"/>
              <a:ea typeface="微软雅黑" panose="020B0503020204020204" pitchFamily="34" charset="-122"/>
              <a:cs typeface="Helvetica" panose="020B0604020202020204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BD0BB532-46BC-4DE9-9665-57AB31A93611}"/>
              </a:ext>
            </a:extLst>
          </p:cNvPr>
          <p:cNvSpPr txBox="1"/>
          <p:nvPr/>
        </p:nvSpPr>
        <p:spPr>
          <a:xfrm>
            <a:off x="1487488" y="4625855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rgbClr val="FF0000"/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t</a:t>
            </a:r>
            <a:endParaRPr lang="zh-CN" altLang="en-US" sz="1400" b="1" dirty="0">
              <a:solidFill>
                <a:srgbClr val="FF0000"/>
              </a:solidFill>
              <a:latin typeface="Helvetica" panose="020B0604020202020204" pitchFamily="34" charset="0"/>
              <a:ea typeface="微软雅黑" panose="020B0503020204020204" pitchFamily="34" charset="-122"/>
              <a:cs typeface="Helvetica" panose="020B0604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37585" y="2813054"/>
            <a:ext cx="23346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altLang="zh-CN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Δ</a:t>
            </a:r>
            <a:r>
              <a:rPr lang="en-US" altLang="zh-CN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E-E particle identification</a:t>
            </a:r>
            <a:endParaRPr lang="zh-CN" altLang="en-US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900117" y="2813054"/>
            <a:ext cx="2160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Background subtraction</a:t>
            </a:r>
            <a:endParaRPr lang="zh-CN" altLang="en-US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932564" y="2813054"/>
            <a:ext cx="223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Efficiency simulation</a:t>
            </a:r>
            <a:endParaRPr lang="zh-CN" altLang="en-US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90629" y="1210107"/>
            <a:ext cx="821074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Clr>
                <a:srgbClr val="FF0000"/>
              </a:buClr>
              <a:buSzPct val="90000"/>
              <a:buFont typeface="Wingdings" panose="05000000000000000000" pitchFamily="2" charset="2"/>
              <a:buChar char="l"/>
            </a:pPr>
            <a:r>
              <a:rPr lang="el-GR" altLang="zh-CN" sz="1600" dirty="0">
                <a:latin typeface="Helvetica" panose="020B0604020202020204" pitchFamily="34" charset="0"/>
                <a:cs typeface="Helvetica" panose="020B0604020202020204" pitchFamily="34" charset="0"/>
              </a:rPr>
              <a:t>Δ</a:t>
            </a:r>
            <a:r>
              <a:rPr lang="en-US" altLang="zh-CN" sz="1600" dirty="0">
                <a:latin typeface="Helvetica" panose="020B0604020202020204" pitchFamily="34" charset="0"/>
                <a:cs typeface="Helvetica" panose="020B0604020202020204" pitchFamily="34" charset="0"/>
              </a:rPr>
              <a:t>E-E </a:t>
            </a:r>
            <a:r>
              <a:rPr lang="en-US" altLang="zh-CN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distribution is applied for identifying proton events</a:t>
            </a:r>
          </a:p>
          <a:p>
            <a:pPr marL="285750" indent="-285750">
              <a:spcBef>
                <a:spcPts val="1200"/>
              </a:spcBef>
              <a:buClr>
                <a:srgbClr val="FF0000"/>
              </a:buClr>
              <a:buSzPct val="90000"/>
              <a:buFont typeface="Wingdings" panose="05000000000000000000" pitchFamily="2" charset="2"/>
              <a:buChar char="l"/>
            </a:pPr>
            <a:r>
              <a:rPr lang="en-US" altLang="zh-CN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The contribution from </a:t>
            </a:r>
            <a:r>
              <a:rPr lang="en-US" altLang="zh-CN" sz="1600" baseline="30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12</a:t>
            </a:r>
            <a:r>
              <a:rPr lang="en-US" altLang="zh-CN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C(n, p) reaction is quantified by measuring a graphite sample</a:t>
            </a:r>
          </a:p>
          <a:p>
            <a:pPr marL="285750" indent="-285750">
              <a:spcBef>
                <a:spcPts val="1200"/>
              </a:spcBef>
              <a:buClr>
                <a:srgbClr val="FF0000"/>
              </a:buClr>
              <a:buSzPct val="90000"/>
              <a:buFont typeface="Wingdings" panose="05000000000000000000" pitchFamily="2" charset="2"/>
              <a:buChar char="l"/>
            </a:pPr>
            <a:r>
              <a:rPr lang="en-US" altLang="zh-CN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The effective efficiency of PRT is obtained by Geant4 simulation</a:t>
            </a:r>
            <a:endParaRPr lang="zh-CN" altLang="en-US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305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093860" y="1988841"/>
            <a:ext cx="6004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kumimoji="1" lang="en-US" altLang="zh-CN" sz="2400" b="1" dirty="0" smtClean="0">
                <a:latin typeface="Helvetica"/>
                <a:cs typeface="Helvetica"/>
              </a:rPr>
              <a:t>1. CSNS </a:t>
            </a:r>
            <a:r>
              <a:rPr kumimoji="1" lang="en-US" altLang="zh-CN" sz="2400" b="1" dirty="0">
                <a:latin typeface="Helvetica"/>
                <a:cs typeface="Helvetica"/>
              </a:rPr>
              <a:t>&amp; Back-n </a:t>
            </a:r>
            <a:r>
              <a:rPr kumimoji="1" lang="en-US" altLang="zh-CN" sz="2400" b="1" dirty="0" smtClean="0">
                <a:latin typeface="Helvetica"/>
                <a:cs typeface="Helvetica"/>
              </a:rPr>
              <a:t>facility</a:t>
            </a:r>
            <a:endParaRPr kumimoji="1" lang="en-US" altLang="zh-CN" sz="2400" b="1" dirty="0">
              <a:latin typeface="Helvetica"/>
              <a:cs typeface="Helvetic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303912" y="188641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Helvetica" panose="020B0604020202020204" pitchFamily="34" charset="0"/>
                <a:cs typeface="Helvetica" panose="020B0604020202020204" pitchFamily="34" charset="0"/>
              </a:rPr>
              <a:t>Outline</a:t>
            </a:r>
            <a:endParaRPr lang="zh-CN" altLang="en-US" sz="32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093860" y="2707104"/>
            <a:ext cx="60042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kumimoji="1" lang="en-US" altLang="zh-CN" sz="2400" dirty="0" smtClean="0">
                <a:latin typeface="Helvetica"/>
                <a:cs typeface="Helvetica"/>
              </a:rPr>
              <a:t>2. Progress </a:t>
            </a:r>
            <a:r>
              <a:rPr kumimoji="1" lang="en-US" altLang="zh-CN" sz="2400" dirty="0">
                <a:latin typeface="Helvetica"/>
                <a:cs typeface="Helvetica"/>
              </a:rPr>
              <a:t>in the fission XS </a:t>
            </a:r>
            <a:r>
              <a:rPr kumimoji="1" lang="en-US" altLang="zh-CN" sz="2400" dirty="0" smtClean="0">
                <a:latin typeface="Helvetica"/>
                <a:cs typeface="Helvetica"/>
              </a:rPr>
              <a:t>measurement</a:t>
            </a:r>
            <a:endParaRPr kumimoji="1" lang="en-US" altLang="zh-CN" sz="2400" dirty="0">
              <a:latin typeface="Helvetica"/>
              <a:cs typeface="Helvetic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093860" y="3425367"/>
            <a:ext cx="18950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200"/>
              </a:spcBef>
            </a:pPr>
            <a:r>
              <a:rPr kumimoji="1" lang="en-US" altLang="zh-CN" sz="2400" dirty="0">
                <a:latin typeface="Helvetica"/>
                <a:cs typeface="Helvetica"/>
              </a:rPr>
              <a:t>3</a:t>
            </a:r>
            <a:r>
              <a:rPr kumimoji="1" lang="en-US" altLang="zh-CN" sz="2400" dirty="0" smtClean="0">
                <a:latin typeface="Helvetica"/>
                <a:cs typeface="Helvetica"/>
              </a:rPr>
              <a:t>. Prospects</a:t>
            </a:r>
            <a:endParaRPr kumimoji="1" lang="en-US" altLang="zh-CN" sz="2400" dirty="0">
              <a:latin typeface="Helvetica"/>
              <a:cs typeface="Helvetic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093860" y="4143629"/>
            <a:ext cx="18437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200"/>
              </a:spcBef>
            </a:pPr>
            <a:r>
              <a:rPr kumimoji="1" lang="en-US" altLang="zh-CN" sz="2400" dirty="0" smtClean="0">
                <a:latin typeface="Helvetica"/>
                <a:cs typeface="Helvetica"/>
              </a:rPr>
              <a:t>4. Summary</a:t>
            </a:r>
            <a:endParaRPr kumimoji="1" lang="zh-CN" altLang="en-US" sz="24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143032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9D5D2A29-D939-4569-A394-961E79892511}"/>
              </a:ext>
            </a:extLst>
          </p:cNvPr>
          <p:cNvSpPr txBox="1"/>
          <p:nvPr/>
        </p:nvSpPr>
        <p:spPr>
          <a:xfrm>
            <a:off x="2927648" y="241484"/>
            <a:ext cx="6336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Fission XS measurement at Back-n</a:t>
            </a:r>
            <a:endParaRPr lang="zh-CN" altLang="en-US" sz="2800" b="1" dirty="0">
              <a:solidFill>
                <a:srgbClr val="0070C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CDE380B-B8F2-4083-9636-EB9E3A665F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8" r="9051" b="1405"/>
          <a:stretch/>
        </p:blipFill>
        <p:spPr>
          <a:xfrm>
            <a:off x="6258845" y="1901054"/>
            <a:ext cx="4373659" cy="329464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F2FCCF1-BB97-4A53-B6F6-6DE6E9D8F2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" t="1701" r="8440"/>
          <a:stretch/>
        </p:blipFill>
        <p:spPr>
          <a:xfrm>
            <a:off x="1226538" y="1901053"/>
            <a:ext cx="4293398" cy="3294644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539716" y="853842"/>
            <a:ext cx="511256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baseline="30000" dirty="0" smtClean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232</a:t>
            </a:r>
            <a:r>
              <a:rPr lang="en-US" altLang="zh-CN" sz="1600" b="1" dirty="0" smtClean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Th(n, f) XS measurement from 1 to 300 MeV</a:t>
            </a:r>
          </a:p>
          <a:p>
            <a:pPr algn="ctr">
              <a:spcBef>
                <a:spcPts val="600"/>
              </a:spcBef>
            </a:pPr>
            <a:r>
              <a:rPr lang="en-US" altLang="zh-CN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Yonghao Chen et al., </a:t>
            </a:r>
            <a:r>
              <a:rPr lang="en-US" altLang="zh-CN" sz="1400" i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Phys. Lett. B</a:t>
            </a:r>
            <a:r>
              <a:rPr lang="en-US" altLang="zh-CN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(2023) 839: 137832</a:t>
            </a:r>
            <a:endParaRPr lang="zh-CN" altLang="en-US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063552" y="1593276"/>
            <a:ext cx="3240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Comparison with other measurements</a:t>
            </a:r>
            <a:endParaRPr lang="zh-CN" altLang="en-US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258888" y="1593275"/>
            <a:ext cx="2581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Comparison with evaluations</a:t>
            </a:r>
            <a:endParaRPr lang="zh-CN" altLang="en-US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267250" y="5229200"/>
            <a:ext cx="765750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Clr>
                <a:srgbClr val="FF0000"/>
              </a:buClr>
              <a:buSzPct val="90000"/>
              <a:buFont typeface="Wingdings" panose="05000000000000000000" pitchFamily="2" charset="2"/>
              <a:buChar char="l"/>
            </a:pPr>
            <a:r>
              <a:rPr lang="en-US" altLang="zh-CN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Measurement respectively relative to </a:t>
            </a:r>
            <a:r>
              <a:rPr lang="en-US" altLang="zh-CN" sz="1400" baseline="30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235</a:t>
            </a:r>
            <a:r>
              <a:rPr lang="en-US" altLang="zh-CN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U(n, f)【</a:t>
            </a:r>
            <a:r>
              <a:rPr lang="en-US" altLang="zh-CN" sz="1400" dirty="0">
                <a:latin typeface="Helvetica" panose="020B0604020202020204" pitchFamily="34" charset="0"/>
                <a:cs typeface="Helvetica" panose="020B0604020202020204" pitchFamily="34" charset="0"/>
              </a:rPr>
              <a:t>1-300 </a:t>
            </a:r>
            <a:r>
              <a:rPr lang="en-US" altLang="zh-CN" sz="1400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MeV】and</a:t>
            </a:r>
            <a:r>
              <a:rPr lang="en-US" altLang="zh-CN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H(n, n)【10-70 MeV】</a:t>
            </a:r>
          </a:p>
          <a:p>
            <a:pPr marL="285750" indent="-285750">
              <a:spcBef>
                <a:spcPts val="600"/>
              </a:spcBef>
              <a:buClr>
                <a:srgbClr val="FF0000"/>
              </a:buClr>
              <a:buSzPct val="90000"/>
              <a:buFont typeface="Wingdings" panose="05000000000000000000" pitchFamily="2" charset="2"/>
              <a:buChar char="l"/>
            </a:pPr>
            <a:r>
              <a:rPr lang="en-US" altLang="zh-CN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Results obtained by two approaches/references agree with each other within uncertainties</a:t>
            </a:r>
          </a:p>
          <a:p>
            <a:pPr marL="285750" indent="-285750">
              <a:spcBef>
                <a:spcPts val="600"/>
              </a:spcBef>
              <a:buClr>
                <a:srgbClr val="FF0000"/>
              </a:buClr>
              <a:buSzPct val="90000"/>
              <a:buFont typeface="Wingdings" panose="05000000000000000000" pitchFamily="2" charset="2"/>
              <a:buChar char="l"/>
            </a:pPr>
            <a:r>
              <a:rPr lang="en-US" altLang="zh-CN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Provide very scarce data in 200-300 MeV region</a:t>
            </a:r>
          </a:p>
        </p:txBody>
      </p:sp>
    </p:spTree>
    <p:extLst>
      <p:ext uri="{BB962C8B-B14F-4D97-AF65-F5344CB8AC3E}">
        <p14:creationId xmlns:p14="http://schemas.microsoft.com/office/powerpoint/2010/main" val="106499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E779BDB-6BF7-4646-95E6-AE55AFE426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" r="8263" b="341"/>
          <a:stretch/>
        </p:blipFill>
        <p:spPr>
          <a:xfrm>
            <a:off x="263352" y="1484784"/>
            <a:ext cx="5700366" cy="4536504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9D5D2A29-D939-4569-A394-961E79892511}"/>
              </a:ext>
            </a:extLst>
          </p:cNvPr>
          <p:cNvSpPr txBox="1"/>
          <p:nvPr/>
        </p:nvSpPr>
        <p:spPr>
          <a:xfrm>
            <a:off x="2927648" y="241484"/>
            <a:ext cx="6336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Fission XS measurement at Back-n</a:t>
            </a:r>
            <a:endParaRPr lang="zh-CN" altLang="en-US" sz="2800" b="1" dirty="0">
              <a:solidFill>
                <a:srgbClr val="0070C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847528" y="1115452"/>
            <a:ext cx="32223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baseline="300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232</a:t>
            </a:r>
            <a:r>
              <a:rPr lang="en-US" altLang="zh-CN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Th(n, f) XS measurement </a:t>
            </a:r>
            <a:endParaRPr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5939072" y="3060538"/>
            <a:ext cx="60486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Clr>
                <a:srgbClr val="FF0000"/>
              </a:buClr>
              <a:buSzPct val="90000"/>
              <a:buFont typeface="Wingdings" panose="05000000000000000000" pitchFamily="2" charset="2"/>
              <a:buChar char="l"/>
            </a:pPr>
            <a:r>
              <a:rPr lang="en-US" altLang="zh-CN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Coincide with CENR </a:t>
            </a:r>
            <a:r>
              <a:rPr lang="en-US" altLang="zh-CN" sz="1600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n_TOF</a:t>
            </a:r>
            <a:r>
              <a:rPr lang="en-US" altLang="zh-CN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data in 200 – 300 MeV region</a:t>
            </a:r>
          </a:p>
          <a:p>
            <a:pPr marL="284400">
              <a:spcBef>
                <a:spcPts val="0"/>
              </a:spcBef>
              <a:buClr>
                <a:srgbClr val="FF0000"/>
              </a:buClr>
              <a:buSzPct val="90000"/>
            </a:pPr>
            <a:r>
              <a:rPr lang="en-US" altLang="zh-CN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(</a:t>
            </a:r>
            <a:r>
              <a:rPr lang="en-US" altLang="zh-CN" sz="16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D. </a:t>
            </a:r>
            <a:r>
              <a:rPr lang="en-US" altLang="zh-CN" sz="1600" b="1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Tarrio</a:t>
            </a:r>
            <a:r>
              <a:rPr lang="en-US" altLang="zh-CN" sz="16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et al., </a:t>
            </a:r>
            <a:r>
              <a:rPr lang="en-US" altLang="zh-CN" sz="1600" b="1" i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Phys. Rev. C</a:t>
            </a:r>
            <a:r>
              <a:rPr lang="en-US" altLang="zh-CN" sz="16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(2023) 107: 044616</a:t>
            </a:r>
            <a:r>
              <a:rPr lang="en-US" altLang="zh-CN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)</a:t>
            </a:r>
          </a:p>
          <a:p>
            <a:pPr marL="284400" indent="-285750">
              <a:spcBef>
                <a:spcPts val="1200"/>
              </a:spcBef>
              <a:buClr>
                <a:srgbClr val="FF0000"/>
              </a:buClr>
              <a:buSzPct val="90000"/>
              <a:buFont typeface="Wingdings" panose="05000000000000000000" pitchFamily="2" charset="2"/>
              <a:buChar char="l"/>
            </a:pPr>
            <a:r>
              <a:rPr lang="en-US" altLang="zh-CN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One of the two datasets above 200 MeV</a:t>
            </a:r>
          </a:p>
          <a:p>
            <a:pPr marL="284400" indent="-285750">
              <a:spcBef>
                <a:spcPts val="1200"/>
              </a:spcBef>
              <a:buClr>
                <a:srgbClr val="FF0000"/>
              </a:buClr>
              <a:buSzPct val="90000"/>
              <a:buFont typeface="Wingdings" panose="05000000000000000000" pitchFamily="2" charset="2"/>
              <a:buChar char="l"/>
            </a:pPr>
            <a:r>
              <a:rPr lang="en-US" altLang="zh-CN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Very important references for evaluation in high energy region</a:t>
            </a:r>
          </a:p>
        </p:txBody>
      </p:sp>
    </p:spTree>
    <p:extLst>
      <p:ext uri="{BB962C8B-B14F-4D97-AF65-F5344CB8AC3E}">
        <p14:creationId xmlns:p14="http://schemas.microsoft.com/office/powerpoint/2010/main" val="1288605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9D5D2A29-D939-4569-A394-961E79892511}"/>
              </a:ext>
            </a:extLst>
          </p:cNvPr>
          <p:cNvSpPr txBox="1"/>
          <p:nvPr/>
        </p:nvSpPr>
        <p:spPr>
          <a:xfrm>
            <a:off x="2927648" y="241484"/>
            <a:ext cx="6336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Fission XS measurement at Back-n</a:t>
            </a:r>
            <a:endParaRPr lang="zh-CN" altLang="en-US" sz="2800" b="1" dirty="0">
              <a:solidFill>
                <a:srgbClr val="0070C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48F67D5-EDB1-4837-8329-12CC24E43D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3" r="6918"/>
          <a:stretch/>
        </p:blipFill>
        <p:spPr>
          <a:xfrm>
            <a:off x="1415480" y="1850001"/>
            <a:ext cx="4176463" cy="305457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D18FD1C-965B-4EE7-9844-A83FA0D40B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" t="6894" r="7475" b="-290"/>
          <a:stretch/>
        </p:blipFill>
        <p:spPr>
          <a:xfrm>
            <a:off x="6096000" y="1850001"/>
            <a:ext cx="4581866" cy="3054577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440993" y="908720"/>
            <a:ext cx="7310014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600" b="1" baseline="30000" dirty="0" smtClean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235,</a:t>
            </a:r>
            <a:r>
              <a:rPr lang="en-US" altLang="zh-CN" sz="1600" b="1" dirty="0" smtClean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zh-CN" sz="1600" b="1" baseline="30000" dirty="0" smtClean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238</a:t>
            </a:r>
            <a:r>
              <a:rPr lang="en-US" altLang="zh-CN" sz="1600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</a:t>
            </a:r>
            <a:r>
              <a:rPr lang="en-US" altLang="zh-CN" sz="1600" b="1" dirty="0" smtClean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(n</a:t>
            </a:r>
            <a:r>
              <a:rPr lang="en-US" altLang="zh-CN" sz="1600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f) XS measurement from </a:t>
            </a:r>
            <a:r>
              <a:rPr lang="en-US" altLang="zh-CN" sz="1600" b="1" dirty="0" smtClean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10 </a:t>
            </a:r>
            <a:r>
              <a:rPr lang="en-US" altLang="zh-CN" sz="1600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to </a:t>
            </a:r>
            <a:r>
              <a:rPr lang="en-US" altLang="zh-CN" sz="1600" b="1" dirty="0" smtClean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70 MeV relative to n-p scattering</a:t>
            </a:r>
          </a:p>
          <a:p>
            <a:pPr algn="ctr">
              <a:spcBef>
                <a:spcPts val="600"/>
              </a:spcBef>
            </a:pPr>
            <a:r>
              <a:rPr lang="en-US" altLang="zh-CN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Yonghao Chen et al., </a:t>
            </a:r>
            <a:r>
              <a:rPr lang="en-US" altLang="zh-CN" sz="1400" i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EPJ Web Conf.</a:t>
            </a:r>
            <a:r>
              <a:rPr lang="en-US" altLang="zh-CN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(2023) 284: 01013</a:t>
            </a:r>
            <a:endParaRPr lang="en-US" altLang="zh-CN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071664" y="1628799"/>
            <a:ext cx="12961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aseline="30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235</a:t>
            </a:r>
            <a:r>
              <a:rPr lang="en-US" altLang="zh-CN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U(n, f) XS</a:t>
            </a:r>
            <a:endParaRPr lang="zh-CN" altLang="en-US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968207" y="1628800"/>
            <a:ext cx="12961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aseline="30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238</a:t>
            </a:r>
            <a:r>
              <a:rPr lang="en-US" altLang="zh-CN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U(n, f) XS</a:t>
            </a:r>
            <a:endParaRPr lang="zh-CN" altLang="en-US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369406" y="2009562"/>
            <a:ext cx="345318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4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Preliminary</a:t>
            </a:r>
            <a:endParaRPr lang="zh-CN" altLang="en-US" sz="4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352473" y="5085184"/>
            <a:ext cx="948705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Clr>
                <a:srgbClr val="FF0000"/>
              </a:buClr>
              <a:buSzPct val="90000"/>
              <a:buFont typeface="Wingdings" panose="05000000000000000000" pitchFamily="2" charset="2"/>
              <a:buChar char="l"/>
            </a:pPr>
            <a:r>
              <a:rPr lang="en-US" altLang="zh-CN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Very meaningful data for neutron data standards</a:t>
            </a:r>
          </a:p>
          <a:p>
            <a:pPr marL="285750" indent="-285750">
              <a:spcBef>
                <a:spcPts val="600"/>
              </a:spcBef>
              <a:buClr>
                <a:srgbClr val="FF0000"/>
              </a:buClr>
              <a:buSzPct val="90000"/>
              <a:buFont typeface="Wingdings" panose="05000000000000000000" pitchFamily="2" charset="2"/>
              <a:buChar char="l"/>
            </a:pPr>
            <a:r>
              <a:rPr lang="en-US" altLang="zh-CN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The energy range might be extended in the future by upgrading the experimental setup (10-70 MeV -&gt; 7-100 MeV) </a:t>
            </a:r>
            <a:endParaRPr lang="zh-CN" altLang="en-US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8823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093860" y="1988841"/>
            <a:ext cx="6004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kumimoji="1" lang="en-US" altLang="zh-CN" sz="2400" dirty="0" smtClean="0">
                <a:latin typeface="Helvetica"/>
                <a:cs typeface="Helvetica"/>
              </a:rPr>
              <a:t>1. CSNS </a:t>
            </a:r>
            <a:r>
              <a:rPr kumimoji="1" lang="en-US" altLang="zh-CN" sz="2400" dirty="0">
                <a:latin typeface="Helvetica"/>
                <a:cs typeface="Helvetica"/>
              </a:rPr>
              <a:t>&amp; Back-n </a:t>
            </a:r>
            <a:r>
              <a:rPr kumimoji="1" lang="en-US" altLang="zh-CN" sz="2400" dirty="0" smtClean="0">
                <a:latin typeface="Helvetica"/>
                <a:cs typeface="Helvetica"/>
              </a:rPr>
              <a:t>facility</a:t>
            </a:r>
            <a:endParaRPr kumimoji="1" lang="en-US" altLang="zh-CN" sz="2400" dirty="0">
              <a:latin typeface="Helvetica"/>
              <a:cs typeface="Helvetic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303912" y="188641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Helvetica" panose="020B0604020202020204" pitchFamily="34" charset="0"/>
                <a:cs typeface="Helvetica" panose="020B0604020202020204" pitchFamily="34" charset="0"/>
              </a:rPr>
              <a:t>Outline</a:t>
            </a:r>
            <a:endParaRPr lang="zh-CN" altLang="en-US" sz="32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093860" y="2707104"/>
            <a:ext cx="60042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kumimoji="1" lang="en-US" altLang="zh-CN" sz="2400" dirty="0" smtClean="0">
                <a:latin typeface="Helvetica"/>
                <a:cs typeface="Helvetica"/>
              </a:rPr>
              <a:t>2. Progress </a:t>
            </a:r>
            <a:r>
              <a:rPr kumimoji="1" lang="en-US" altLang="zh-CN" sz="2400" dirty="0">
                <a:latin typeface="Helvetica"/>
                <a:cs typeface="Helvetica"/>
              </a:rPr>
              <a:t>in the fission XS </a:t>
            </a:r>
            <a:r>
              <a:rPr kumimoji="1" lang="en-US" altLang="zh-CN" sz="2400" dirty="0" smtClean="0">
                <a:latin typeface="Helvetica"/>
                <a:cs typeface="Helvetica"/>
              </a:rPr>
              <a:t>measurement</a:t>
            </a:r>
            <a:endParaRPr kumimoji="1" lang="en-US" altLang="zh-CN" sz="2400" dirty="0">
              <a:latin typeface="Helvetica"/>
              <a:cs typeface="Helvetic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093860" y="3425367"/>
            <a:ext cx="20152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200"/>
              </a:spcBef>
            </a:pPr>
            <a:r>
              <a:rPr kumimoji="1" lang="en-US" altLang="zh-CN" sz="2400" b="1" dirty="0">
                <a:latin typeface="Helvetica"/>
                <a:cs typeface="Helvetica"/>
              </a:rPr>
              <a:t>3</a:t>
            </a:r>
            <a:r>
              <a:rPr kumimoji="1" lang="en-US" altLang="zh-CN" sz="2400" b="1" dirty="0" smtClean="0">
                <a:latin typeface="Helvetica"/>
                <a:cs typeface="Helvetica"/>
              </a:rPr>
              <a:t>. Prospects</a:t>
            </a:r>
            <a:endParaRPr kumimoji="1" lang="en-US" altLang="zh-CN" sz="2400" b="1" dirty="0">
              <a:latin typeface="Helvetica"/>
              <a:cs typeface="Helvetic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093860" y="4143629"/>
            <a:ext cx="18437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200"/>
              </a:spcBef>
            </a:pPr>
            <a:r>
              <a:rPr kumimoji="1" lang="en-US" altLang="zh-CN" sz="2400" dirty="0" smtClean="0">
                <a:latin typeface="Helvetica"/>
                <a:cs typeface="Helvetica"/>
              </a:rPr>
              <a:t>4. Summary</a:t>
            </a:r>
            <a:endParaRPr kumimoji="1" lang="zh-CN" altLang="en-US" sz="24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88502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>
            <a:extLst>
              <a:ext uri="{FF2B5EF4-FFF2-40B4-BE49-F238E27FC236}">
                <a16:creationId xmlns:a16="http://schemas.microsoft.com/office/drawing/2014/main" id="{CD48E1F2-EA32-4223-9F4F-780EC1062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339" y="1467063"/>
            <a:ext cx="6214701" cy="4436631"/>
          </a:xfrm>
          <a:prstGeom prst="rect">
            <a:avLst/>
          </a:prstGeom>
          <a:noFill/>
        </p:spPr>
      </p:pic>
      <p:sp>
        <p:nvSpPr>
          <p:cNvPr id="16" name="TextBox 19">
            <a:extLst>
              <a:ext uri="{FF2B5EF4-FFF2-40B4-BE49-F238E27FC236}">
                <a16:creationId xmlns:a16="http://schemas.microsoft.com/office/drawing/2014/main" id="{7E7601F7-4D3C-48B7-9EFE-CAB7DF58A591}"/>
              </a:ext>
            </a:extLst>
          </p:cNvPr>
          <p:cNvSpPr txBox="1"/>
          <p:nvPr/>
        </p:nvSpPr>
        <p:spPr bwMode="auto">
          <a:xfrm>
            <a:off x="2304646" y="1519452"/>
            <a:ext cx="976982" cy="30777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ctr" eaLnBrk="0" hangingPunct="0">
              <a:spcBef>
                <a:spcPts val="800"/>
              </a:spcBef>
              <a:buClr>
                <a:prstClr val="black"/>
              </a:buClr>
              <a:defRPr/>
            </a:pPr>
            <a:r>
              <a:rPr lang="en-US" altLang="zh-CN" sz="1400" b="1" dirty="0" err="1">
                <a:solidFill>
                  <a:srgbClr val="0070C0"/>
                </a:solidFill>
                <a:latin typeface="Helvetica" panose="020B0604020202020204" pitchFamily="34" charset="0"/>
                <a:ea typeface="微软雅黑" panose="020B0503020204020204" charset="-122"/>
                <a:cs typeface="Helvetica" panose="020B0604020202020204" pitchFamily="34" charset="0"/>
              </a:rPr>
              <a:t>Linac</a:t>
            </a:r>
            <a:endParaRPr lang="zh-CN" altLang="en-US" sz="1400" b="1" dirty="0">
              <a:solidFill>
                <a:srgbClr val="0070C0"/>
              </a:solidFill>
              <a:latin typeface="Helvetica" panose="020B0604020202020204" pitchFamily="34" charset="0"/>
              <a:ea typeface="微软雅黑" panose="020B0503020204020204" charset="-122"/>
              <a:cs typeface="Helvetica" panose="020B0604020202020204" pitchFamily="34" charset="0"/>
            </a:endParaRPr>
          </a:p>
        </p:txBody>
      </p:sp>
      <p:sp>
        <p:nvSpPr>
          <p:cNvPr id="17" name="文本框 1">
            <a:extLst>
              <a:ext uri="{FF2B5EF4-FFF2-40B4-BE49-F238E27FC236}">
                <a16:creationId xmlns:a16="http://schemas.microsoft.com/office/drawing/2014/main" id="{AB6023CB-BD56-45E5-9F67-D64C7F62E323}"/>
              </a:ext>
            </a:extLst>
          </p:cNvPr>
          <p:cNvSpPr txBox="1"/>
          <p:nvPr/>
        </p:nvSpPr>
        <p:spPr>
          <a:xfrm>
            <a:off x="1089786" y="2113814"/>
            <a:ext cx="35060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zh-CN" sz="1400" b="1" dirty="0" err="1">
                <a:solidFill>
                  <a:srgbClr val="0070C0"/>
                </a:solidFill>
                <a:latin typeface="Helvetica" panose="020B0604020202020204" pitchFamily="34" charset="0"/>
                <a:ea typeface="微软雅黑" panose="020B0503020204020204" charset="-122"/>
                <a:cs typeface="Helvetica" panose="020B0604020202020204" pitchFamily="34" charset="0"/>
              </a:rPr>
              <a:t>Linac</a:t>
            </a:r>
            <a:r>
              <a:rPr kumimoji="1" lang="en-US" altLang="zh-CN" sz="1400" b="1" dirty="0">
                <a:solidFill>
                  <a:srgbClr val="0070C0"/>
                </a:solidFill>
                <a:latin typeface="Helvetica" panose="020B0604020202020204" pitchFamily="34" charset="0"/>
                <a:ea typeface="微软雅黑" panose="020B0503020204020204" charset="-122"/>
                <a:cs typeface="Helvetica" panose="020B0604020202020204" pitchFamily="34" charset="0"/>
              </a:rPr>
              <a:t> upgrade from 80 MeV to </a:t>
            </a:r>
            <a:r>
              <a:rPr kumimoji="1" lang="en-US" altLang="zh-CN" sz="1400" b="1" dirty="0">
                <a:solidFill>
                  <a:srgbClr val="FF0000"/>
                </a:solidFill>
                <a:latin typeface="Helvetica" panose="020B0604020202020204" pitchFamily="34" charset="0"/>
                <a:ea typeface="微软雅黑" panose="020B0503020204020204" charset="-122"/>
                <a:cs typeface="Helvetica" panose="020B0604020202020204" pitchFamily="34" charset="0"/>
              </a:rPr>
              <a:t>300 MeV</a:t>
            </a:r>
            <a:endParaRPr kumimoji="1" lang="zh-CN" altLang="en-US" sz="1400" b="1" dirty="0">
              <a:solidFill>
                <a:srgbClr val="FF0000"/>
              </a:solidFill>
              <a:latin typeface="Helvetica" panose="020B0604020202020204" pitchFamily="34" charset="0"/>
              <a:ea typeface="微软雅黑" panose="020B0503020204020204" charset="-122"/>
              <a:cs typeface="Helvetica" panose="020B0604020202020204" pitchFamily="34" charset="0"/>
            </a:endParaRPr>
          </a:p>
        </p:txBody>
      </p:sp>
      <p:sp>
        <p:nvSpPr>
          <p:cNvPr id="18" name="文本框 2">
            <a:extLst>
              <a:ext uri="{FF2B5EF4-FFF2-40B4-BE49-F238E27FC236}">
                <a16:creationId xmlns:a16="http://schemas.microsoft.com/office/drawing/2014/main" id="{26BD190A-2CEE-4837-BC8F-6E45C8C9B17C}"/>
              </a:ext>
            </a:extLst>
          </p:cNvPr>
          <p:cNvSpPr txBox="1"/>
          <p:nvPr/>
        </p:nvSpPr>
        <p:spPr>
          <a:xfrm>
            <a:off x="1775520" y="2702232"/>
            <a:ext cx="29460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zh-CN" sz="1400" b="1" dirty="0">
                <a:solidFill>
                  <a:srgbClr val="0070C0"/>
                </a:solidFill>
                <a:latin typeface="Helvetica" panose="020B0604020202020204" pitchFamily="34" charset="0"/>
                <a:ea typeface="微软雅黑" panose="020B0503020204020204" charset="-122"/>
                <a:cs typeface="Helvetica" panose="020B0604020202020204" pitchFamily="34" charset="0"/>
              </a:rPr>
              <a:t>Beam power upgrade to </a:t>
            </a:r>
            <a:r>
              <a:rPr kumimoji="1" lang="en-US" altLang="zh-CN" sz="1400" b="1" dirty="0">
                <a:solidFill>
                  <a:srgbClr val="FF0000"/>
                </a:solidFill>
                <a:latin typeface="Helvetica" panose="020B0604020202020204" pitchFamily="34" charset="0"/>
                <a:ea typeface="微软雅黑" panose="020B0503020204020204" charset="-122"/>
                <a:cs typeface="Helvetica" panose="020B0604020202020204" pitchFamily="34" charset="0"/>
              </a:rPr>
              <a:t>500 kW</a:t>
            </a:r>
            <a:endParaRPr kumimoji="1" lang="zh-CN" altLang="en-US" sz="1400" b="1" dirty="0">
              <a:solidFill>
                <a:srgbClr val="FF0000"/>
              </a:solidFill>
              <a:latin typeface="Helvetica" panose="020B0604020202020204" pitchFamily="34" charset="0"/>
              <a:ea typeface="微软雅黑" panose="020B0503020204020204" charset="-122"/>
              <a:cs typeface="Helvetica" panose="020B0604020202020204" pitchFamily="34" charset="0"/>
            </a:endParaRPr>
          </a:p>
        </p:txBody>
      </p:sp>
      <p:sp>
        <p:nvSpPr>
          <p:cNvPr id="19" name="TextBox 20">
            <a:extLst>
              <a:ext uri="{FF2B5EF4-FFF2-40B4-BE49-F238E27FC236}">
                <a16:creationId xmlns:a16="http://schemas.microsoft.com/office/drawing/2014/main" id="{201C904B-FA78-4060-BCE4-85643D79CECA}"/>
              </a:ext>
            </a:extLst>
          </p:cNvPr>
          <p:cNvSpPr txBox="1"/>
          <p:nvPr/>
        </p:nvSpPr>
        <p:spPr bwMode="auto">
          <a:xfrm>
            <a:off x="4932016" y="2875899"/>
            <a:ext cx="1452016" cy="6258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eaLnBrk="0" fontAlgn="auto" hangingPunct="0">
              <a:spcBef>
                <a:spcPts val="800"/>
              </a:spcBef>
              <a:spcAft>
                <a:spcPts val="0"/>
              </a:spcAft>
              <a:buClr>
                <a:prstClr val="black"/>
              </a:buClr>
              <a:defRPr/>
            </a:pPr>
            <a:r>
              <a:rPr lang="en-US" altLang="zh-CN" sz="1400" b="1" dirty="0">
                <a:solidFill>
                  <a:srgbClr val="0070C0"/>
                </a:solidFill>
                <a:latin typeface="Helvetica" panose="020B0604020202020204" pitchFamily="34" charset="0"/>
                <a:ea typeface="微软雅黑" panose="020B0503020204020204" charset="-122"/>
                <a:cs typeface="Helvetica" panose="020B0604020202020204" pitchFamily="34" charset="0"/>
              </a:rPr>
              <a:t>Rapid Cycling </a:t>
            </a:r>
          </a:p>
          <a:p>
            <a:pPr marL="457200" indent="-457200" eaLnBrk="0" fontAlgn="auto" hangingPunct="0">
              <a:spcBef>
                <a:spcPts val="800"/>
              </a:spcBef>
              <a:spcAft>
                <a:spcPts val="0"/>
              </a:spcAft>
              <a:buClr>
                <a:prstClr val="black"/>
              </a:buClr>
              <a:defRPr/>
            </a:pPr>
            <a:r>
              <a:rPr lang="en-US" altLang="zh-CN" sz="1400" b="1" dirty="0">
                <a:solidFill>
                  <a:srgbClr val="0070C0"/>
                </a:solidFill>
                <a:latin typeface="Helvetica" panose="020B0604020202020204" pitchFamily="34" charset="0"/>
                <a:ea typeface="微软雅黑" panose="020B0503020204020204" charset="-122"/>
                <a:cs typeface="Helvetica" panose="020B0604020202020204" pitchFamily="34" charset="0"/>
              </a:rPr>
              <a:t>Synchrotron</a:t>
            </a:r>
          </a:p>
        </p:txBody>
      </p:sp>
      <p:sp>
        <p:nvSpPr>
          <p:cNvPr id="20" name="TextBox 23">
            <a:extLst>
              <a:ext uri="{FF2B5EF4-FFF2-40B4-BE49-F238E27FC236}">
                <a16:creationId xmlns:a16="http://schemas.microsoft.com/office/drawing/2014/main" id="{F30F4DC8-4010-4500-BCBD-CA6DB17937B1}"/>
              </a:ext>
            </a:extLst>
          </p:cNvPr>
          <p:cNvSpPr txBox="1"/>
          <p:nvPr/>
        </p:nvSpPr>
        <p:spPr bwMode="auto">
          <a:xfrm>
            <a:off x="4439816" y="5570076"/>
            <a:ext cx="2196645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ctr" eaLnBrk="0" fontAlgn="auto" hangingPunct="0">
              <a:spcAft>
                <a:spcPts val="0"/>
              </a:spcAft>
              <a:buClr>
                <a:prstClr val="black"/>
              </a:buClr>
              <a:defRPr/>
            </a:pPr>
            <a:r>
              <a:rPr kumimoji="1" lang="en-US" altLang="zh-CN" sz="1400" b="1" dirty="0">
                <a:solidFill>
                  <a:srgbClr val="0070C0"/>
                </a:solidFill>
                <a:latin typeface="Helvetica" panose="020B0604020202020204" pitchFamily="34" charset="0"/>
                <a:ea typeface="微软雅黑" panose="020B0503020204020204" charset="-122"/>
                <a:cs typeface="Helvetica" panose="020B0604020202020204" pitchFamily="34" charset="0"/>
              </a:rPr>
              <a:t>Proton</a:t>
            </a:r>
            <a:r>
              <a:rPr kumimoji="1" lang="zh-CN" altLang="en-US" sz="1400" b="1" dirty="0">
                <a:solidFill>
                  <a:srgbClr val="0070C0"/>
                </a:solidFill>
                <a:latin typeface="Helvetica" panose="020B0604020202020204" pitchFamily="34" charset="0"/>
                <a:ea typeface="微软雅黑" panose="020B0503020204020204" charset="-122"/>
                <a:cs typeface="Helvetica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70C0"/>
                </a:solidFill>
                <a:latin typeface="Helvetica" panose="020B0604020202020204" pitchFamily="34" charset="0"/>
                <a:ea typeface="微软雅黑" panose="020B0503020204020204" charset="-122"/>
                <a:cs typeface="Helvetica" panose="020B0604020202020204" pitchFamily="34" charset="0"/>
              </a:rPr>
              <a:t>&amp;</a:t>
            </a:r>
            <a:r>
              <a:rPr kumimoji="1" lang="zh-CN" altLang="en-US" sz="1400" b="1" dirty="0">
                <a:solidFill>
                  <a:srgbClr val="0070C0"/>
                </a:solidFill>
                <a:latin typeface="Helvetica" panose="020B0604020202020204" pitchFamily="34" charset="0"/>
                <a:ea typeface="微软雅黑" panose="020B0503020204020204" charset="-122"/>
                <a:cs typeface="Helvetica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70C0"/>
                </a:solidFill>
                <a:latin typeface="Helvetica" panose="020B0604020202020204" pitchFamily="34" charset="0"/>
                <a:ea typeface="微软雅黑" panose="020B0503020204020204" charset="-122"/>
                <a:cs typeface="Helvetica" panose="020B0604020202020204" pitchFamily="34" charset="0"/>
              </a:rPr>
              <a:t>muon</a:t>
            </a:r>
          </a:p>
          <a:p>
            <a:pPr marL="457200" indent="-457200" algn="ctr" eaLnBrk="0" fontAlgn="auto" hangingPunct="0">
              <a:spcAft>
                <a:spcPts val="0"/>
              </a:spcAft>
              <a:buClr>
                <a:prstClr val="black"/>
              </a:buClr>
              <a:defRPr/>
            </a:pPr>
            <a:r>
              <a:rPr kumimoji="1" lang="en-GB" altLang="zh-CN" sz="1400" b="1" dirty="0">
                <a:solidFill>
                  <a:srgbClr val="0070C0"/>
                </a:solidFill>
                <a:latin typeface="Helvetica" panose="020B0604020202020204" pitchFamily="34" charset="0"/>
                <a:ea typeface="微软雅黑" panose="020B0503020204020204" charset="-122"/>
                <a:cs typeface="Helvetica" panose="020B0604020202020204" pitchFamily="34" charset="0"/>
              </a:rPr>
              <a:t>Experimental station</a:t>
            </a:r>
            <a:r>
              <a:rPr kumimoji="1" lang="zh-CN" altLang="en-US" sz="1400" b="1" dirty="0">
                <a:solidFill>
                  <a:srgbClr val="0070C0"/>
                </a:solidFill>
                <a:latin typeface="Helvetica" panose="020B0604020202020204" pitchFamily="34" charset="0"/>
                <a:ea typeface="微软雅黑" panose="020B0503020204020204" charset="-122"/>
                <a:cs typeface="Helvetica" panose="020B0604020202020204" pitchFamily="34" charset="0"/>
              </a:rPr>
              <a:t> </a:t>
            </a:r>
          </a:p>
        </p:txBody>
      </p:sp>
      <p:sp>
        <p:nvSpPr>
          <p:cNvPr id="23" name="文本框 2">
            <a:extLst>
              <a:ext uri="{FF2B5EF4-FFF2-40B4-BE49-F238E27FC236}">
                <a16:creationId xmlns:a16="http://schemas.microsoft.com/office/drawing/2014/main" id="{92C0F156-96B9-4E16-8B37-57C49D22A624}"/>
              </a:ext>
            </a:extLst>
          </p:cNvPr>
          <p:cNvSpPr txBox="1"/>
          <p:nvPr/>
        </p:nvSpPr>
        <p:spPr>
          <a:xfrm>
            <a:off x="119336" y="4365807"/>
            <a:ext cx="21102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zh-CN" sz="1400" b="1" dirty="0">
                <a:solidFill>
                  <a:srgbClr val="0070C0"/>
                </a:solidFill>
                <a:latin typeface="Helvetica" panose="020B0604020202020204" pitchFamily="34" charset="0"/>
                <a:ea typeface="微软雅黑" panose="020B0503020204020204" charset="-122"/>
                <a:cs typeface="Helvetica" panose="020B0604020202020204" pitchFamily="34" charset="0"/>
              </a:rPr>
              <a:t>Replacement of Target for 500 kW </a:t>
            </a:r>
            <a:endParaRPr kumimoji="1" lang="zh-CN" altLang="en-US" sz="1400" b="1" dirty="0">
              <a:solidFill>
                <a:srgbClr val="0070C0"/>
              </a:solidFill>
              <a:latin typeface="Helvetica" panose="020B0604020202020204" pitchFamily="34" charset="0"/>
              <a:ea typeface="微软雅黑" panose="020B0503020204020204" charset="-122"/>
              <a:cs typeface="Helvetica" panose="020B0604020202020204" pitchFamily="34" charset="0"/>
            </a:endParaRPr>
          </a:p>
        </p:txBody>
      </p:sp>
      <p:sp>
        <p:nvSpPr>
          <p:cNvPr id="24" name="文本框 2">
            <a:extLst>
              <a:ext uri="{FF2B5EF4-FFF2-40B4-BE49-F238E27FC236}">
                <a16:creationId xmlns:a16="http://schemas.microsoft.com/office/drawing/2014/main" id="{43D7EEEE-B961-44FC-B9A8-BDA2819DC7A0}"/>
              </a:ext>
            </a:extLst>
          </p:cNvPr>
          <p:cNvSpPr txBox="1"/>
          <p:nvPr/>
        </p:nvSpPr>
        <p:spPr>
          <a:xfrm>
            <a:off x="1179381" y="5426144"/>
            <a:ext cx="25966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400" b="1" dirty="0">
                <a:solidFill>
                  <a:srgbClr val="FF0000"/>
                </a:solidFill>
                <a:latin typeface="Helvetica" panose="020B0604020202020204" pitchFamily="34" charset="0"/>
                <a:ea typeface="微软雅黑" panose="020B0503020204020204" charset="-122"/>
                <a:cs typeface="Helvetica" panose="020B0604020202020204" pitchFamily="34" charset="0"/>
              </a:rPr>
              <a:t>9</a:t>
            </a:r>
            <a:r>
              <a:rPr kumimoji="1" lang="en-US" sz="1400" b="1" dirty="0">
                <a:solidFill>
                  <a:srgbClr val="0070C0"/>
                </a:solidFill>
                <a:latin typeface="Helvetica" panose="020B0604020202020204" pitchFamily="34" charset="0"/>
                <a:ea typeface="微软雅黑" panose="020B0503020204020204" charset="-122"/>
                <a:cs typeface="Helvetica" panose="020B0604020202020204" pitchFamily="34" charset="0"/>
              </a:rPr>
              <a:t> new neutron instruments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3CE2AFA0-0F32-4781-8DB0-79A24E2578BE}"/>
              </a:ext>
            </a:extLst>
          </p:cNvPr>
          <p:cNvSpPr txBox="1"/>
          <p:nvPr/>
        </p:nvSpPr>
        <p:spPr>
          <a:xfrm>
            <a:off x="6636461" y="1827229"/>
            <a:ext cx="5364195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4400" indent="-284400">
              <a:spcBef>
                <a:spcPts val="600"/>
              </a:spcBef>
              <a:buClr>
                <a:srgbClr val="FF0000"/>
              </a:buClr>
              <a:buSzPct val="85000"/>
              <a:buFont typeface="Wingdings" panose="05000000000000000000" pitchFamily="2" charset="2"/>
              <a:buChar char="l"/>
            </a:pPr>
            <a:r>
              <a:rPr kumimoji="1" lang="en-US" altLang="zh-CN" sz="1600" dirty="0">
                <a:latin typeface="Helvetica" panose="020B0604020202020204" pitchFamily="34" charset="0"/>
                <a:cs typeface="Helvetica" panose="020B0604020202020204" pitchFamily="34" charset="0"/>
              </a:rPr>
              <a:t>Project Budget: 2.9 BCNY (~380 MEUR) </a:t>
            </a:r>
          </a:p>
          <a:p>
            <a:pPr marL="284400" indent="-284400">
              <a:spcBef>
                <a:spcPts val="600"/>
              </a:spcBef>
              <a:buClr>
                <a:srgbClr val="FF0000"/>
              </a:buClr>
              <a:buSzPct val="85000"/>
              <a:buFont typeface="Wingdings" panose="05000000000000000000" pitchFamily="2" charset="2"/>
              <a:buChar char="l"/>
            </a:pPr>
            <a:r>
              <a:rPr kumimoji="1" lang="en-US" altLang="zh-CN" sz="1600" dirty="0">
                <a:latin typeface="Helvetica" panose="020B0604020202020204" pitchFamily="34" charset="0"/>
                <a:cs typeface="Helvetica" panose="020B0604020202020204" pitchFamily="34" charset="0"/>
              </a:rPr>
              <a:t>Funded by central and local government</a:t>
            </a:r>
          </a:p>
          <a:p>
            <a:pPr marL="284400" indent="-284400">
              <a:spcBef>
                <a:spcPts val="600"/>
              </a:spcBef>
              <a:buClr>
                <a:srgbClr val="FF0000"/>
              </a:buClr>
              <a:buSzPct val="85000"/>
              <a:buFont typeface="Wingdings" panose="05000000000000000000" pitchFamily="2" charset="2"/>
              <a:buChar char="l"/>
            </a:pPr>
            <a:r>
              <a:rPr kumimoji="1" lang="en-US" altLang="zh-CN" sz="1600" dirty="0">
                <a:latin typeface="Helvetica" panose="020B0604020202020204" pitchFamily="34" charset="0"/>
                <a:cs typeface="Helvetica" panose="020B0604020202020204" pitchFamily="34" charset="0"/>
              </a:rPr>
              <a:t>Design and R&amp;D completed</a:t>
            </a:r>
          </a:p>
          <a:p>
            <a:pPr marL="284400" indent="-284400">
              <a:spcBef>
                <a:spcPts val="600"/>
              </a:spcBef>
              <a:buClr>
                <a:srgbClr val="FF0000"/>
              </a:buClr>
              <a:buSzPct val="85000"/>
              <a:buFont typeface="Wingdings" panose="05000000000000000000" pitchFamily="2" charset="2"/>
              <a:buChar char="l"/>
            </a:pPr>
            <a:r>
              <a:rPr kumimoji="1" lang="en-US" altLang="zh-CN" sz="1600" dirty="0">
                <a:latin typeface="Helvetica" panose="020B0604020202020204" pitchFamily="34" charset="0"/>
                <a:cs typeface="Helvetica" panose="020B0604020202020204" pitchFamily="34" charset="0"/>
              </a:rPr>
              <a:t>Construction duration (~6 years): </a:t>
            </a:r>
            <a:r>
              <a:rPr kumimoji="1" lang="en-US" altLang="zh-CN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2024.3~2029.12</a:t>
            </a:r>
          </a:p>
          <a:p>
            <a:pPr marL="284400" indent="-284400">
              <a:spcBef>
                <a:spcPts val="600"/>
              </a:spcBef>
              <a:buClr>
                <a:srgbClr val="FF0000"/>
              </a:buClr>
              <a:buSzPct val="85000"/>
              <a:buFont typeface="Wingdings" panose="05000000000000000000" pitchFamily="2" charset="2"/>
              <a:buChar char="l"/>
            </a:pPr>
            <a:r>
              <a:rPr lang="en-US" altLang="zh-CN" sz="1600" dirty="0">
                <a:latin typeface="Helvetica" panose="020B0604020202020204" pitchFamily="34" charset="0"/>
                <a:cs typeface="Helvetica" panose="020B0604020202020204" pitchFamily="34" charset="0"/>
              </a:rPr>
              <a:t>User operation will be almost unaffected</a:t>
            </a:r>
            <a:r>
              <a:rPr lang="zh-CN" alt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zh-CN" sz="1600" dirty="0">
                <a:latin typeface="Helvetica" panose="020B0604020202020204" pitchFamily="34" charset="0"/>
                <a:cs typeface="Helvetica" panose="020B0604020202020204" pitchFamily="34" charset="0"/>
              </a:rPr>
              <a:t>during</a:t>
            </a:r>
            <a:r>
              <a:rPr lang="zh-CN" alt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zh-CN" sz="1600" dirty="0">
                <a:latin typeface="Helvetica" panose="020B0604020202020204" pitchFamily="34" charset="0"/>
                <a:cs typeface="Helvetica" panose="020B0604020202020204" pitchFamily="34" charset="0"/>
              </a:rPr>
              <a:t>CSNS-II </a:t>
            </a:r>
            <a:r>
              <a:rPr lang="en-US" altLang="zh-CN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construction</a:t>
            </a:r>
            <a:r>
              <a:rPr lang="en-US" altLang="zh-CN" sz="16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zh-CN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(beam availability ~5000 h/year</a:t>
            </a:r>
            <a:r>
              <a:rPr lang="en-US" altLang="zh-CN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)</a:t>
            </a:r>
            <a:endParaRPr kumimoji="1" lang="en-US" altLang="zh-CN" sz="1600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163452" y="899428"/>
            <a:ext cx="9865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CSNS-II upgrading project: </a:t>
            </a:r>
            <a:r>
              <a:rPr lang="en-US" altLang="zh-CN" sz="2000" b="1" dirty="0" smtClean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increase the beam power and built new instruments</a:t>
            </a:r>
            <a:endParaRPr lang="zh-CN" altLang="en-US" sz="2000" b="1" dirty="0">
              <a:solidFill>
                <a:srgbClr val="FF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9D5D2A29-D939-4569-A394-961E79892511}"/>
              </a:ext>
            </a:extLst>
          </p:cNvPr>
          <p:cNvSpPr txBox="1"/>
          <p:nvPr/>
        </p:nvSpPr>
        <p:spPr>
          <a:xfrm>
            <a:off x="4439816" y="241484"/>
            <a:ext cx="3312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Future prospects</a:t>
            </a:r>
            <a:endParaRPr lang="zh-CN" altLang="en-US" sz="2800" b="1" dirty="0">
              <a:solidFill>
                <a:srgbClr val="0070C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 rot="20612813">
            <a:off x="2962812" y="3331099"/>
            <a:ext cx="19000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Back-n beam line</a:t>
            </a:r>
            <a:endParaRPr lang="zh-CN" altLang="en-US" sz="16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636461" y="4100879"/>
            <a:ext cx="5364195" cy="120032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altLang="zh-CN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For Back-n beam line: flux will be increased by a factor of 5, which is advantageous for measurements involving small cross-sections and/or small sample quantities. </a:t>
            </a:r>
            <a:endParaRPr lang="zh-CN" altLang="en-US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015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9D5D2A29-D939-4569-A394-961E79892511}"/>
              </a:ext>
            </a:extLst>
          </p:cNvPr>
          <p:cNvSpPr txBox="1"/>
          <p:nvPr/>
        </p:nvSpPr>
        <p:spPr>
          <a:xfrm>
            <a:off x="4439816" y="241484"/>
            <a:ext cx="3312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Future prospects</a:t>
            </a:r>
            <a:endParaRPr lang="zh-CN" altLang="en-US" sz="2800" b="1" dirty="0">
              <a:solidFill>
                <a:srgbClr val="0070C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89466" y="899428"/>
            <a:ext cx="9613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Accelerator bunch merging study @ CSNS/RCS: </a:t>
            </a:r>
            <a:r>
              <a:rPr lang="en-US" altLang="zh-CN" sz="2000" b="1" dirty="0" smtClean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merge two bunches into one</a:t>
            </a:r>
            <a:endParaRPr lang="zh-CN" altLang="en-US" sz="2000" b="1" dirty="0">
              <a:solidFill>
                <a:srgbClr val="FF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15380" y="1384320"/>
            <a:ext cx="925302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Bef>
                <a:spcPts val="600"/>
              </a:spcBef>
              <a:buClr>
                <a:srgbClr val="FF0000"/>
              </a:buClr>
              <a:buSzPct val="90000"/>
              <a:buFont typeface="Wingdings" panose="05000000000000000000" pitchFamily="2" charset="2"/>
              <a:buChar char="l"/>
            </a:pPr>
            <a:r>
              <a:rPr lang="en-US" altLang="zh-CN" sz="1400" dirty="0">
                <a:latin typeface="Helvetica" panose="020B0604020202020204" pitchFamily="34" charset="0"/>
                <a:cs typeface="Helvetica" panose="020B0604020202020204" pitchFamily="34" charset="0"/>
              </a:rPr>
              <a:t>Double-bunch mode: two identical proton bunches with a well-defined interval (410 ns)  in </a:t>
            </a:r>
            <a:r>
              <a:rPr lang="en-US" altLang="zh-CN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one </a:t>
            </a:r>
            <a:r>
              <a:rPr lang="en-US" altLang="zh-CN" sz="1400" dirty="0">
                <a:latin typeface="Helvetica" panose="020B0604020202020204" pitchFamily="34" charset="0"/>
                <a:cs typeface="Helvetica" panose="020B0604020202020204" pitchFamily="34" charset="0"/>
              </a:rPr>
              <a:t>proton </a:t>
            </a:r>
            <a:r>
              <a:rPr lang="en-US" altLang="zh-CN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pulse</a:t>
            </a:r>
          </a:p>
          <a:p>
            <a:pPr marL="285750" indent="-285750" algn="just">
              <a:spcBef>
                <a:spcPts val="600"/>
              </a:spcBef>
              <a:buClr>
                <a:srgbClr val="FF0000"/>
              </a:buClr>
              <a:buSzPct val="90000"/>
              <a:buFont typeface="Wingdings" panose="05000000000000000000" pitchFamily="2" charset="2"/>
              <a:buChar char="l"/>
            </a:pPr>
            <a:r>
              <a:rPr lang="en-US" altLang="zh-CN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Unfolding method works </a:t>
            </a:r>
            <a:r>
              <a:rPr lang="en-US" altLang="zh-CN" sz="1400" dirty="0">
                <a:latin typeface="Helvetica" panose="020B0604020202020204" pitchFamily="34" charset="0"/>
                <a:cs typeface="Helvetica" panose="020B0604020202020204" pitchFamily="34" charset="0"/>
              </a:rPr>
              <a:t>but </a:t>
            </a:r>
            <a:r>
              <a:rPr lang="en-US" altLang="zh-CN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inevitably introduces systematic error</a:t>
            </a:r>
            <a:endParaRPr lang="en-US" altLang="zh-CN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 algn="just">
              <a:spcBef>
                <a:spcPts val="600"/>
              </a:spcBef>
              <a:buClr>
                <a:srgbClr val="FF0000"/>
              </a:buClr>
              <a:buSzPct val="90000"/>
              <a:buFont typeface="Wingdings" panose="05000000000000000000" pitchFamily="2" charset="2"/>
              <a:buChar char="l"/>
            </a:pPr>
            <a:r>
              <a:rPr lang="en-US" altLang="zh-CN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Bunch merging (without reducing flux) is extremely important for the measurement of the high energy neutrons</a:t>
            </a:r>
            <a:endParaRPr lang="zh-CN" altLang="en-US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21396" y="3658959"/>
            <a:ext cx="521456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A fast bunch merging has been proposed</a:t>
            </a:r>
          </a:p>
          <a:p>
            <a:pPr marL="576000" indent="-285750">
              <a:spcBef>
                <a:spcPts val="600"/>
              </a:spcBef>
              <a:buClr>
                <a:srgbClr val="FF0000"/>
              </a:buClr>
              <a:buSzPct val="90000"/>
              <a:buFont typeface="Wingdings" panose="05000000000000000000" pitchFamily="2" charset="2"/>
              <a:buChar char="l"/>
            </a:pPr>
            <a:r>
              <a:rPr lang="en-US" altLang="zh-CN" sz="1400" kern="0" dirty="0"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  <a:sym typeface="+mn-ea"/>
              </a:rPr>
              <a:t>Desynchronization between the dipole and </a:t>
            </a:r>
            <a:r>
              <a:rPr lang="en-US" altLang="zh-CN" sz="1400" kern="0" dirty="0" err="1"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  <a:sym typeface="+mn-ea"/>
              </a:rPr>
              <a:t>rf</a:t>
            </a:r>
            <a:r>
              <a:rPr lang="en-US" altLang="zh-CN" sz="1400" kern="0" dirty="0"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  <a:sym typeface="+mn-ea"/>
              </a:rPr>
              <a:t> system →</a:t>
            </a:r>
          </a:p>
          <a:p>
            <a:pPr marL="576000">
              <a:spcBef>
                <a:spcPts val="0"/>
              </a:spcBef>
              <a:buClr>
                <a:srgbClr val="FF0000"/>
              </a:buClr>
              <a:buSzPct val="90000"/>
            </a:pPr>
            <a:r>
              <a:rPr lang="en-US" altLang="zh-CN" sz="1400" kern="0" dirty="0"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  <a:sym typeface="+mn-ea"/>
              </a:rPr>
              <a:t>increasing the limited merging time</a:t>
            </a:r>
            <a:endParaRPr lang="zh-CN" altLang="en-US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576000" indent="-285750">
              <a:spcBef>
                <a:spcPts val="600"/>
              </a:spcBef>
              <a:buClr>
                <a:srgbClr val="FF0000"/>
              </a:buClr>
              <a:buSzPct val="90000"/>
              <a:buFont typeface="Wingdings" panose="05000000000000000000" pitchFamily="2" charset="2"/>
              <a:buChar char="l"/>
            </a:pPr>
            <a:r>
              <a:rPr lang="en-US" altLang="zh-CN" sz="1400" kern="0" dirty="0"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  <a:sym typeface="+mn-ea"/>
              </a:rPr>
              <a:t>Optimization/adjustment  of the </a:t>
            </a:r>
            <a:r>
              <a:rPr lang="en-US" altLang="zh-CN" sz="1400" kern="0" dirty="0" err="1"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  <a:sym typeface="+mn-ea"/>
              </a:rPr>
              <a:t>rf</a:t>
            </a:r>
            <a:r>
              <a:rPr lang="en-US" altLang="zh-CN" sz="1400" kern="0" dirty="0"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  <a:sym typeface="+mn-ea"/>
              </a:rPr>
              <a:t> phase →</a:t>
            </a:r>
          </a:p>
          <a:p>
            <a:pPr marL="576000">
              <a:spcBef>
                <a:spcPts val="0"/>
              </a:spcBef>
              <a:buClr>
                <a:srgbClr val="FF0000"/>
              </a:buClr>
              <a:buSzPct val="90000"/>
            </a:pPr>
            <a:r>
              <a:rPr lang="en-US" altLang="zh-CN" sz="1400" kern="0" dirty="0"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  <a:sym typeface="+mn-ea"/>
              </a:rPr>
              <a:t>compensation of the high-intensity effects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1726" y="2660619"/>
            <a:ext cx="2659390" cy="1680214"/>
          </a:xfrm>
          <a:prstGeom prst="rect">
            <a:avLst/>
          </a:prstGeom>
        </p:spPr>
      </p:pic>
      <p:pic>
        <p:nvPicPr>
          <p:cNvPr id="8" name="图片 7" descr="cavity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6400" y="2660619"/>
            <a:ext cx="1753230" cy="1680214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9296709" y="2204864"/>
            <a:ext cx="2559931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altLang="en-US" sz="1200" kern="0" dirty="0">
                <a:solidFill>
                  <a:srgbClr val="00B0F0"/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  <a:sym typeface="+mn-ea"/>
              </a:rPr>
              <a:t>The newly-installed magnet alloy </a:t>
            </a:r>
            <a:r>
              <a:rPr lang="en-US" altLang="en-US" sz="1200" kern="0" dirty="0" err="1">
                <a:solidFill>
                  <a:srgbClr val="00B0F0"/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  <a:sym typeface="+mn-ea"/>
              </a:rPr>
              <a:t>rf</a:t>
            </a:r>
            <a:r>
              <a:rPr lang="en-US" altLang="en-US" sz="1200" kern="0" dirty="0">
                <a:solidFill>
                  <a:srgbClr val="00B0F0"/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  <a:sym typeface="+mn-ea"/>
              </a:rPr>
              <a:t> cavity for the CSNS-II (Sep. 2022)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1311" y="4687108"/>
            <a:ext cx="1980220" cy="148601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6672064" y="4374805"/>
            <a:ext cx="51845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Ref.: </a:t>
            </a:r>
            <a:r>
              <a:rPr lang="en-US" altLang="zh-CN" sz="1200" b="1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Yaoshuo</a:t>
            </a:r>
            <a:r>
              <a:rPr lang="en-US" altLang="zh-CN" sz="12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zh-CN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Yuan et al., </a:t>
            </a:r>
            <a:r>
              <a:rPr lang="en-US" altLang="zh-CN" sz="1200" b="1" i="1" dirty="0">
                <a:latin typeface="Helvetica" panose="020B0604020202020204" pitchFamily="34" charset="0"/>
                <a:cs typeface="Helvetica" panose="020B0604020202020204" pitchFamily="34" charset="0"/>
              </a:rPr>
              <a:t>Phys. Rev. </a:t>
            </a:r>
            <a:r>
              <a:rPr lang="en-US" altLang="zh-CN" sz="1200" b="1" i="1" dirty="0" err="1">
                <a:latin typeface="Helvetica" panose="020B0604020202020204" pitchFamily="34" charset="0"/>
                <a:cs typeface="Helvetica" panose="020B0604020202020204" pitchFamily="34" charset="0"/>
              </a:rPr>
              <a:t>Accel</a:t>
            </a:r>
            <a:r>
              <a:rPr lang="en-US" altLang="zh-CN" sz="1200" b="1" i="1" dirty="0">
                <a:latin typeface="Helvetica" panose="020B0604020202020204" pitchFamily="34" charset="0"/>
                <a:cs typeface="Helvetica" panose="020B0604020202020204" pitchFamily="34" charset="0"/>
              </a:rPr>
              <a:t>. Beams</a:t>
            </a:r>
            <a:r>
              <a:rPr lang="en-US" altLang="zh-CN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 (2023) 26: 024201</a:t>
            </a:r>
            <a:endParaRPr lang="zh-CN" altLang="en-US" sz="12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96430" y="5260836"/>
            <a:ext cx="4464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Courtesy of Dr. </a:t>
            </a:r>
            <a:r>
              <a:rPr lang="en-US" altLang="zh-CN" sz="16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Yaoshuo</a:t>
            </a:r>
            <a:r>
              <a:rPr lang="en-US" altLang="zh-CN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zh-CN" sz="16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Yuan (IHEP, CAS)</a:t>
            </a:r>
            <a:endParaRPr lang="zh-CN" altLang="en-US" sz="16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515380" y="2564904"/>
            <a:ext cx="6033493" cy="846386"/>
            <a:chOff x="515380" y="2431956"/>
            <a:chExt cx="6033493" cy="846386"/>
          </a:xfrm>
        </p:grpSpPr>
        <p:sp>
          <p:nvSpPr>
            <p:cNvPr id="10" name="矩形 9"/>
            <p:cNvSpPr/>
            <p:nvPr/>
          </p:nvSpPr>
          <p:spPr>
            <a:xfrm>
              <a:off x="515380" y="2431956"/>
              <a:ext cx="5760640" cy="8463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spcBef>
                  <a:spcPts val="1200"/>
                </a:spcBef>
              </a:pPr>
              <a:r>
                <a:rPr lang="en-US" altLang="zh-CN" sz="1600" b="1" kern="0" dirty="0">
                  <a:latin typeface="Helvetica" panose="020B0604020202020204" pitchFamily="34" charset="0"/>
                  <a:ea typeface="微软雅黑" panose="020B0503020204020204" pitchFamily="34" charset="-122"/>
                  <a:cs typeface="Helvetica" panose="020B0604020202020204" pitchFamily="34" charset="0"/>
                  <a:sym typeface="+mn-ea"/>
                </a:rPr>
                <a:t>Challenges for bunch-merging in the high intensity RCS</a:t>
              </a:r>
              <a:endParaRPr lang="en-US" altLang="zh-CN" sz="1600" b="1" kern="0" dirty="0">
                <a:solidFill>
                  <a:srgbClr val="4D5E68"/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  <a:sym typeface="+mn-ea"/>
              </a:endParaRPr>
            </a:p>
            <a:p>
              <a:pPr marL="576000" indent="-285750" algn="just">
                <a:spcBef>
                  <a:spcPts val="600"/>
                </a:spcBef>
                <a:buClr>
                  <a:srgbClr val="FF0000"/>
                </a:buClr>
                <a:buSzPct val="90000"/>
                <a:buFont typeface="Wingdings" panose="05000000000000000000" pitchFamily="2" charset="2"/>
                <a:buChar char="l"/>
              </a:pPr>
              <a:r>
                <a:rPr lang="en-US" altLang="zh-CN" sz="1400" kern="0" dirty="0">
                  <a:latin typeface="Helvetica" panose="020B0604020202020204" pitchFamily="34" charset="0"/>
                  <a:ea typeface="微软雅黑" panose="020B0503020204020204" pitchFamily="34" charset="-122"/>
                  <a:cs typeface="Helvetica" panose="020B0604020202020204" pitchFamily="34" charset="0"/>
                  <a:sym typeface="+mn-ea"/>
                </a:rPr>
                <a:t>Strong high-intensity effect → beam dipole oscillation</a:t>
              </a:r>
            </a:p>
            <a:p>
              <a:pPr marL="576000" indent="-285750" algn="just">
                <a:spcBef>
                  <a:spcPts val="0"/>
                </a:spcBef>
                <a:buClr>
                  <a:srgbClr val="FF0000"/>
                </a:buClr>
                <a:buSzPct val="90000"/>
                <a:buFont typeface="Wingdings" panose="05000000000000000000" pitchFamily="2" charset="2"/>
                <a:buChar char="l"/>
              </a:pPr>
              <a:r>
                <a:rPr lang="en-US" altLang="zh-CN" sz="1400" kern="0" dirty="0">
                  <a:latin typeface="Helvetica" panose="020B0604020202020204" pitchFamily="34" charset="0"/>
                  <a:ea typeface="微软雅黑" panose="020B0503020204020204" pitchFamily="34" charset="-122"/>
                  <a:cs typeface="Helvetica" panose="020B0604020202020204" pitchFamily="34" charset="0"/>
                  <a:sym typeface="+mn-ea"/>
                </a:rPr>
                <a:t>Very short merging time → emittance growth</a:t>
              </a:r>
            </a:p>
          </p:txBody>
        </p:sp>
        <p:sp>
          <p:nvSpPr>
            <p:cNvPr id="14" name="右大括号 13"/>
            <p:cNvSpPr/>
            <p:nvPr/>
          </p:nvSpPr>
          <p:spPr>
            <a:xfrm>
              <a:off x="5400828" y="2932071"/>
              <a:ext cx="119108" cy="208897"/>
            </a:xfrm>
            <a:prstGeom prst="rightBrace">
              <a:avLst>
                <a:gd name="adj1" fmla="val 49428"/>
                <a:gd name="adj2" fmla="val 5000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5492676" y="2882630"/>
              <a:ext cx="105619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>
                  <a:latin typeface="Helvetica" panose="020B0604020202020204" pitchFamily="34" charset="0"/>
                  <a:cs typeface="Helvetica" panose="020B0604020202020204" pitchFamily="34" charset="0"/>
                </a:rPr>
                <a:t>Beam loss</a:t>
              </a:r>
              <a:endParaRPr lang="zh-CN" altLang="en-US" sz="1400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340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2" grpId="0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9D5D2A29-D939-4569-A394-961E79892511}"/>
              </a:ext>
            </a:extLst>
          </p:cNvPr>
          <p:cNvSpPr txBox="1"/>
          <p:nvPr/>
        </p:nvSpPr>
        <p:spPr>
          <a:xfrm>
            <a:off x="4439816" y="241484"/>
            <a:ext cx="3312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Future prospects</a:t>
            </a:r>
            <a:endParaRPr lang="zh-CN" altLang="en-US" sz="2800" b="1" dirty="0">
              <a:solidFill>
                <a:srgbClr val="0070C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59396" y="899428"/>
            <a:ext cx="10873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More kinds of samples will </a:t>
            </a:r>
            <a:r>
              <a:rPr lang="en-US" altLang="zh-CN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be </a:t>
            </a:r>
            <a:r>
              <a:rPr lang="en-US" altLang="zh-CN" sz="20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measured, and more types of detectors will be developed</a:t>
            </a:r>
            <a:endParaRPr lang="zh-CN" altLang="en-US" sz="2000" b="1" dirty="0">
              <a:solidFill>
                <a:srgbClr val="FF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31404" y="1570872"/>
            <a:ext cx="50765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Thanks to the increase of the neutron flux, we will be able to measure more kinds of samples like:</a:t>
            </a:r>
            <a:endParaRPr lang="zh-CN" altLang="en-US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" name="左大括号 5"/>
          <p:cNvSpPr/>
          <p:nvPr/>
        </p:nvSpPr>
        <p:spPr>
          <a:xfrm>
            <a:off x="5591944" y="1556791"/>
            <a:ext cx="216024" cy="617295"/>
          </a:xfrm>
          <a:prstGeom prst="leftBrace">
            <a:avLst>
              <a:gd name="adj1" fmla="val 40388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5807968" y="1370818"/>
            <a:ext cx="266429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Clr>
                <a:srgbClr val="FF0000"/>
              </a:buClr>
              <a:buSzPct val="90000"/>
              <a:buFont typeface="Wingdings" panose="05000000000000000000" pitchFamily="2" charset="2"/>
              <a:buChar char="l"/>
            </a:pPr>
            <a:r>
              <a:rPr lang="en-US" altLang="zh-CN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Small cross-sections</a:t>
            </a:r>
          </a:p>
          <a:p>
            <a:pPr marL="285750" indent="-285750">
              <a:spcBef>
                <a:spcPts val="600"/>
              </a:spcBef>
              <a:buClr>
                <a:srgbClr val="FF0000"/>
              </a:buClr>
              <a:buSzPct val="90000"/>
              <a:buFont typeface="Wingdings" panose="05000000000000000000" pitchFamily="2" charset="2"/>
              <a:buChar char="l"/>
            </a:pPr>
            <a:r>
              <a:rPr lang="en-US" altLang="zh-CN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Small sample quantities</a:t>
            </a:r>
          </a:p>
          <a:p>
            <a:pPr marL="285750" indent="-285750">
              <a:spcBef>
                <a:spcPts val="600"/>
              </a:spcBef>
              <a:buClr>
                <a:srgbClr val="FF0000"/>
              </a:buClr>
              <a:buSzPct val="90000"/>
              <a:buFont typeface="Wingdings" panose="05000000000000000000" pitchFamily="2" charset="2"/>
              <a:buChar char="l"/>
            </a:pPr>
            <a:r>
              <a:rPr lang="en-US" altLang="zh-CN" sz="16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… …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8472264" y="1655511"/>
            <a:ext cx="3240360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altLang="zh-CN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For example, minor actinides</a:t>
            </a:r>
            <a:r>
              <a:rPr lang="en-US" altLang="zh-CN" sz="14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zh-CN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with small quantities.</a:t>
            </a:r>
            <a:endParaRPr lang="zh-CN" altLang="en-US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8217768" y="2543210"/>
            <a:ext cx="374935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1400" dirty="0" smtClean="0">
                <a:solidFill>
                  <a:srgbClr val="00B0F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An ADS project is </a:t>
            </a:r>
            <a:r>
              <a:rPr lang="en-US" altLang="zh-CN" sz="1400" dirty="0">
                <a:solidFill>
                  <a:srgbClr val="00B0F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under construction in China</a:t>
            </a:r>
            <a:r>
              <a:rPr lang="en-US" altLang="zh-CN" sz="1400" dirty="0" smtClean="0">
                <a:solidFill>
                  <a:srgbClr val="00B0F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The </a:t>
            </a:r>
            <a:r>
              <a:rPr lang="en-US" altLang="zh-CN" sz="1400" dirty="0">
                <a:solidFill>
                  <a:srgbClr val="00B0F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data of the minor actinides are of great importance. </a:t>
            </a:r>
            <a:endParaRPr lang="zh-CN" altLang="en-US" sz="1400" dirty="0">
              <a:solidFill>
                <a:srgbClr val="00B0F0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768" y="3311072"/>
            <a:ext cx="3749351" cy="2088232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659396" y="2708920"/>
            <a:ext cx="69487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PPAC (Parallel Plate Avalanche Counter) is a good candidate that aligns with the future direction of fission measurement at Back-n, due to its good performance (fast signal, position sensitivity, and high counting rate, etc.)</a:t>
            </a:r>
            <a:endParaRPr lang="zh-CN" altLang="en-US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52" b="5818"/>
          <a:stretch/>
        </p:blipFill>
        <p:spPr>
          <a:xfrm>
            <a:off x="2423592" y="3880793"/>
            <a:ext cx="3672408" cy="2157433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2747628" y="3573016"/>
            <a:ext cx="30243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>
                <a:solidFill>
                  <a:srgbClr val="00B0F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PPAC @ IPN </a:t>
            </a:r>
            <a:r>
              <a:rPr lang="en-US" altLang="zh-CN" sz="1400" dirty="0" err="1" smtClean="0">
                <a:solidFill>
                  <a:srgbClr val="00B0F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Orsay</a:t>
            </a:r>
            <a:r>
              <a:rPr lang="en-US" altLang="zh-CN" sz="1400" dirty="0" smtClean="0">
                <a:solidFill>
                  <a:srgbClr val="00B0F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/ CERN </a:t>
            </a:r>
            <a:r>
              <a:rPr lang="en-US" altLang="zh-CN" sz="1400" dirty="0" err="1" smtClean="0">
                <a:solidFill>
                  <a:srgbClr val="00B0F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n_TOF</a:t>
            </a:r>
            <a:endParaRPr lang="zh-CN" altLang="en-US" sz="1400" dirty="0">
              <a:solidFill>
                <a:srgbClr val="00B0F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47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2" grpId="0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9D5D2A29-D939-4569-A394-961E79892511}"/>
              </a:ext>
            </a:extLst>
          </p:cNvPr>
          <p:cNvSpPr txBox="1"/>
          <p:nvPr/>
        </p:nvSpPr>
        <p:spPr>
          <a:xfrm>
            <a:off x="4439816" y="241484"/>
            <a:ext cx="3312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Future prospects</a:t>
            </a:r>
            <a:endParaRPr lang="zh-CN" altLang="en-US" sz="2800" b="1" dirty="0">
              <a:solidFill>
                <a:srgbClr val="0070C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06379" y="836712"/>
            <a:ext cx="111792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Isotope generation project is being strongly pushed forward at CSNS based on its proton beam, which offers the potential to explore more possibilities in nuclear data measurement.</a:t>
            </a:r>
            <a:endParaRPr lang="zh-CN" altLang="en-US" b="1" dirty="0">
              <a:solidFill>
                <a:srgbClr val="FF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aphicFrame>
        <p:nvGraphicFramePr>
          <p:cNvPr id="4" name="表格 55">
            <a:extLst>
              <a:ext uri="{FF2B5EF4-FFF2-40B4-BE49-F238E27FC236}">
                <a16:creationId xmlns:a16="http://schemas.microsoft.com/office/drawing/2014/main" id="{0925DE2F-2C1C-509D-0E6C-B11C45BB01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1250074"/>
              </p:ext>
            </p:extLst>
          </p:nvPr>
        </p:nvGraphicFramePr>
        <p:xfrm>
          <a:off x="191344" y="1988842"/>
          <a:ext cx="3960440" cy="4032446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31858">
                  <a:extLst>
                    <a:ext uri="{9D8B030D-6E8A-4147-A177-3AD203B41FA5}">
                      <a16:colId xmlns:a16="http://schemas.microsoft.com/office/drawing/2014/main" val="166198663"/>
                    </a:ext>
                  </a:extLst>
                </a:gridCol>
                <a:gridCol w="1756374">
                  <a:extLst>
                    <a:ext uri="{9D8B030D-6E8A-4147-A177-3AD203B41FA5}">
                      <a16:colId xmlns:a16="http://schemas.microsoft.com/office/drawing/2014/main" val="3059313529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val="2798130573"/>
                    </a:ext>
                  </a:extLst>
                </a:gridCol>
              </a:tblGrid>
              <a:tr h="39283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600" b="0" kern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Performance</a:t>
                      </a:r>
                      <a:endParaRPr lang="zh-CN" altLang="en-US" sz="1600" b="0" kern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Expected Value</a:t>
                      </a:r>
                      <a:endParaRPr lang="zh-CN" altLang="en-US" sz="1600" b="0" kern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6032661"/>
                  </a:ext>
                </a:extLst>
              </a:tr>
              <a:tr h="392834"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APEP Beam</a:t>
                      </a:r>
                      <a:endParaRPr lang="zh-CN" altLang="en-US" sz="16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vert="vert270" anchor="ctr">
                    <a:lnL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Power :</a:t>
                      </a:r>
                      <a:r>
                        <a:rPr lang="zh-CN" altLang="en-US" sz="16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 W – 10 kW</a:t>
                      </a:r>
                      <a:endParaRPr lang="zh-CN" altLang="en-US" sz="16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5488617"/>
                  </a:ext>
                </a:extLst>
              </a:tr>
              <a:tr h="392834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6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Frequency :</a:t>
                      </a:r>
                      <a:r>
                        <a:rPr lang="zh-CN" altLang="en-US" sz="16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 Hz</a:t>
                      </a:r>
                      <a:endParaRPr lang="zh-CN" altLang="en-US" sz="16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222779"/>
                  </a:ext>
                </a:extLst>
              </a:tr>
              <a:tr h="392834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6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Intensity: </a:t>
                      </a:r>
                      <a:endParaRPr lang="zh-CN" altLang="en-US" sz="16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altLang="zh-CN" sz="1600" b="0" kern="120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</a:t>
                      </a:r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–  10</a:t>
                      </a:r>
                      <a:r>
                        <a:rPr lang="en-US" altLang="zh-CN" sz="1600" b="0" kern="120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14</a:t>
                      </a:r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p/s</a:t>
                      </a:r>
                      <a:endParaRPr lang="zh-CN" altLang="en-US" sz="16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3443345"/>
                  </a:ext>
                </a:extLst>
              </a:tr>
              <a:tr h="392834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6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Energy: </a:t>
                      </a:r>
                      <a:endParaRPr lang="zh-CN" altLang="en-US" sz="16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300 MeV</a:t>
                      </a:r>
                      <a:endParaRPr lang="zh-CN" altLang="en-US" sz="16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1368739"/>
                  </a:ext>
                </a:extLst>
              </a:tr>
              <a:tr h="392834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6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vert="vert270" anchor="ctr">
                    <a:lnL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Beam size: </a:t>
                      </a:r>
                      <a:endParaRPr lang="zh-CN" altLang="en-US" sz="16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altLang="zh-CN" sz="16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ϕ</a:t>
                      </a:r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3 cm</a:t>
                      </a:r>
                      <a:endParaRPr lang="zh-CN" altLang="en-US" sz="16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98689"/>
                  </a:ext>
                </a:extLst>
              </a:tr>
              <a:tr h="392834"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Test Point</a:t>
                      </a:r>
                      <a:endParaRPr lang="zh-CN" altLang="en-US" sz="16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vert="vert270" anchor="ctr">
                    <a:lnL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Energy</a:t>
                      </a:r>
                      <a:endParaRPr lang="zh-CN" altLang="en-US" sz="16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50 - 300 MeV</a:t>
                      </a:r>
                      <a:endParaRPr lang="zh-CN" altLang="en-US" sz="16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9228138"/>
                  </a:ext>
                </a:extLst>
              </a:tr>
              <a:tr h="392834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6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ΔE (FWHM) :</a:t>
                      </a:r>
                      <a:endParaRPr lang="zh-CN" altLang="en-US" sz="16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Average 5%</a:t>
                      </a:r>
                      <a:endParaRPr lang="zh-CN" altLang="en-US" sz="16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0829736"/>
                  </a:ext>
                </a:extLst>
              </a:tr>
              <a:tr h="49694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6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Spot Size :</a:t>
                      </a:r>
                      <a:endParaRPr lang="zh-CN" altLang="en-US" sz="16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0.5×0.5 – 5×5 cm</a:t>
                      </a:r>
                      <a:r>
                        <a:rPr lang="en-US" altLang="zh-CN" sz="1600" b="0" kern="120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lang="zh-CN" altLang="en-US" sz="16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3696786"/>
                  </a:ext>
                </a:extLst>
              </a:tr>
              <a:tr h="392834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6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Spot Uniformity : </a:t>
                      </a:r>
                      <a:endParaRPr lang="zh-CN" altLang="en-US" sz="16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&gt; 90%</a:t>
                      </a:r>
                      <a:endParaRPr lang="zh-CN" altLang="en-US" sz="16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3512338"/>
                  </a:ext>
                </a:extLst>
              </a:tr>
            </a:tbl>
          </a:graphicData>
        </a:graphic>
      </p:graphicFrame>
      <p:grpSp>
        <p:nvGrpSpPr>
          <p:cNvPr id="5" name="组合 4">
            <a:extLst>
              <a:ext uri="{FF2B5EF4-FFF2-40B4-BE49-F238E27FC236}">
                <a16:creationId xmlns:a16="http://schemas.microsoft.com/office/drawing/2014/main" id="{EF855F20-5915-64B5-D777-D4B45B472FB8}"/>
              </a:ext>
            </a:extLst>
          </p:cNvPr>
          <p:cNvGrpSpPr/>
          <p:nvPr/>
        </p:nvGrpSpPr>
        <p:grpSpPr>
          <a:xfrm>
            <a:off x="4468233" y="1943254"/>
            <a:ext cx="7460415" cy="2997914"/>
            <a:chOff x="70717" y="1142139"/>
            <a:chExt cx="12182189" cy="4895327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8A5B707A-E283-C644-FB40-323EFE794626}"/>
                </a:ext>
              </a:extLst>
            </p:cNvPr>
            <p:cNvSpPr/>
            <p:nvPr/>
          </p:nvSpPr>
          <p:spPr>
            <a:xfrm>
              <a:off x="5561678" y="3875451"/>
              <a:ext cx="1723240" cy="264340"/>
            </a:xfrm>
            <a:prstGeom prst="rect">
              <a:avLst/>
            </a:prstGeom>
            <a:solidFill>
              <a:schemeClr val="bg2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7D268E00-60F7-86B2-FEAB-886A4734DC71}"/>
                </a:ext>
              </a:extLst>
            </p:cNvPr>
            <p:cNvSpPr/>
            <p:nvPr/>
          </p:nvSpPr>
          <p:spPr>
            <a:xfrm>
              <a:off x="1055067" y="3694367"/>
              <a:ext cx="1097280" cy="626667"/>
            </a:xfrm>
            <a:prstGeom prst="rect">
              <a:avLst/>
            </a:prstGeom>
            <a:noFill/>
            <a:ln w="1905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AC5F238A-9BAD-3034-A277-1085EB931770}"/>
                </a:ext>
              </a:extLst>
            </p:cNvPr>
            <p:cNvSpPr/>
            <p:nvPr/>
          </p:nvSpPr>
          <p:spPr>
            <a:xfrm>
              <a:off x="74800" y="3947562"/>
              <a:ext cx="1076607" cy="11607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2A0AF546-FA28-CC30-EC5E-D52C6CBFB73E}"/>
                </a:ext>
              </a:extLst>
            </p:cNvPr>
            <p:cNvSpPr/>
            <p:nvPr/>
          </p:nvSpPr>
          <p:spPr>
            <a:xfrm>
              <a:off x="252456" y="3769614"/>
              <a:ext cx="182048" cy="463408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9A75A0D2-1689-DEAE-C520-E1E08BC8034A}"/>
                </a:ext>
              </a:extLst>
            </p:cNvPr>
            <p:cNvSpPr/>
            <p:nvPr/>
          </p:nvSpPr>
          <p:spPr>
            <a:xfrm>
              <a:off x="494101" y="3769614"/>
              <a:ext cx="182048" cy="463408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51ED78D-929C-4C25-33FC-131FE2ED1647}"/>
                </a:ext>
              </a:extLst>
            </p:cNvPr>
            <p:cNvSpPr/>
            <p:nvPr/>
          </p:nvSpPr>
          <p:spPr>
            <a:xfrm>
              <a:off x="3307038" y="3143138"/>
              <a:ext cx="175522" cy="746673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1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CT</a:t>
              </a:r>
              <a:endParaRPr lang="zh-CN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5B605817-93EC-35C2-A649-FF5E8474191B}"/>
                </a:ext>
              </a:extLst>
            </p:cNvPr>
            <p:cNvSpPr/>
            <p:nvPr/>
          </p:nvSpPr>
          <p:spPr>
            <a:xfrm>
              <a:off x="1200920" y="4171213"/>
              <a:ext cx="151529" cy="41539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B65A7C85-E9D1-0B47-77BB-8AA44ABA9225}"/>
                </a:ext>
              </a:extLst>
            </p:cNvPr>
            <p:cNvSpPr/>
            <p:nvPr/>
          </p:nvSpPr>
          <p:spPr>
            <a:xfrm flipH="1">
              <a:off x="7242264" y="3868426"/>
              <a:ext cx="45719" cy="27208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50177385-9FB4-107A-A694-C6383CA0DF2B}"/>
                </a:ext>
              </a:extLst>
            </p:cNvPr>
            <p:cNvSpPr txBox="1"/>
            <p:nvPr/>
          </p:nvSpPr>
          <p:spPr>
            <a:xfrm>
              <a:off x="741579" y="2790084"/>
              <a:ext cx="1150165" cy="427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kern="1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Scatterer</a:t>
              </a:r>
              <a:endParaRPr lang="zh-CN" altLang="en-US" sz="11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42DE3214-BDD9-4D0F-EF84-4DA5396B69F7}"/>
                </a:ext>
              </a:extLst>
            </p:cNvPr>
            <p:cNvSpPr txBox="1"/>
            <p:nvPr/>
          </p:nvSpPr>
          <p:spPr>
            <a:xfrm>
              <a:off x="5911284" y="4949360"/>
              <a:ext cx="2062268" cy="4523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kern="1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Beam Window</a:t>
              </a:r>
              <a:endParaRPr lang="zh-CN" altLang="en-US" sz="12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16" name="直接箭头连接符 15">
              <a:extLst>
                <a:ext uri="{FF2B5EF4-FFF2-40B4-BE49-F238E27FC236}">
                  <a16:creationId xmlns:a16="http://schemas.microsoft.com/office/drawing/2014/main" id="{768AAD66-E8AD-A9B2-322C-A0A7B61C00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69544" y="4108942"/>
              <a:ext cx="812788" cy="86518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DEEAFD37-69D9-A2F3-BE99-AB34B92BE3C1}"/>
                </a:ext>
              </a:extLst>
            </p:cNvPr>
            <p:cNvSpPr/>
            <p:nvPr/>
          </p:nvSpPr>
          <p:spPr>
            <a:xfrm>
              <a:off x="3868079" y="1804489"/>
              <a:ext cx="7171736" cy="4014769"/>
            </a:xfrm>
            <a:prstGeom prst="rect">
              <a:avLst/>
            </a:prstGeom>
            <a:noFill/>
            <a:ln w="254000" cmpd="sng">
              <a:solidFill>
                <a:schemeClr val="bg2">
                  <a:lumMod val="90000"/>
                </a:schemeClr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5BA73E4C-35A5-2F93-92B7-86990BDBE21B}"/>
                </a:ext>
              </a:extLst>
            </p:cNvPr>
            <p:cNvSpPr/>
            <p:nvPr/>
          </p:nvSpPr>
          <p:spPr>
            <a:xfrm>
              <a:off x="2049977" y="3875452"/>
              <a:ext cx="3560937" cy="268949"/>
            </a:xfrm>
            <a:prstGeom prst="rect">
              <a:avLst/>
            </a:prstGeom>
            <a:solidFill>
              <a:schemeClr val="bg2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AA2A94C9-BD05-48D1-1398-98294F8655D6}"/>
                </a:ext>
              </a:extLst>
            </p:cNvPr>
            <p:cNvGrpSpPr/>
            <p:nvPr/>
          </p:nvGrpSpPr>
          <p:grpSpPr>
            <a:xfrm>
              <a:off x="1611940" y="3673392"/>
              <a:ext cx="447996" cy="638620"/>
              <a:chOff x="1408812" y="3112633"/>
              <a:chExt cx="447996" cy="638620"/>
            </a:xfrm>
          </p:grpSpPr>
          <p:sp>
            <p:nvSpPr>
              <p:cNvPr id="64" name="直角三角形 63">
                <a:extLst>
                  <a:ext uri="{FF2B5EF4-FFF2-40B4-BE49-F238E27FC236}">
                    <a16:creationId xmlns:a16="http://schemas.microsoft.com/office/drawing/2014/main" id="{92987C6C-1DF8-E645-0610-20EF357675F4}"/>
                  </a:ext>
                </a:extLst>
              </p:cNvPr>
              <p:cNvSpPr/>
              <p:nvPr/>
            </p:nvSpPr>
            <p:spPr>
              <a:xfrm>
                <a:off x="1408812" y="3350745"/>
                <a:ext cx="93602" cy="400508"/>
              </a:xfrm>
              <a:prstGeom prst="rtTriangl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直角三角形 64">
                <a:extLst>
                  <a:ext uri="{FF2B5EF4-FFF2-40B4-BE49-F238E27FC236}">
                    <a16:creationId xmlns:a16="http://schemas.microsoft.com/office/drawing/2014/main" id="{805B9444-5AA2-1738-3072-EFB589284D24}"/>
                  </a:ext>
                </a:extLst>
              </p:cNvPr>
              <p:cNvSpPr/>
              <p:nvPr/>
            </p:nvSpPr>
            <p:spPr>
              <a:xfrm rot="10800000">
                <a:off x="1419980" y="3118160"/>
                <a:ext cx="93602" cy="400508"/>
              </a:xfrm>
              <a:prstGeom prst="rtTriangl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直角三角形 65">
                <a:extLst>
                  <a:ext uri="{FF2B5EF4-FFF2-40B4-BE49-F238E27FC236}">
                    <a16:creationId xmlns:a16="http://schemas.microsoft.com/office/drawing/2014/main" id="{D6DD4247-0315-38BF-9944-F3EAD88ABBF6}"/>
                  </a:ext>
                </a:extLst>
              </p:cNvPr>
              <p:cNvSpPr/>
              <p:nvPr/>
            </p:nvSpPr>
            <p:spPr>
              <a:xfrm>
                <a:off x="1556133" y="3345218"/>
                <a:ext cx="93602" cy="400508"/>
              </a:xfrm>
              <a:prstGeom prst="rtTriangl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7" name="直角三角形 66">
                <a:extLst>
                  <a:ext uri="{FF2B5EF4-FFF2-40B4-BE49-F238E27FC236}">
                    <a16:creationId xmlns:a16="http://schemas.microsoft.com/office/drawing/2014/main" id="{A3462873-6283-626C-72BE-68512DEB67D8}"/>
                  </a:ext>
                </a:extLst>
              </p:cNvPr>
              <p:cNvSpPr/>
              <p:nvPr/>
            </p:nvSpPr>
            <p:spPr>
              <a:xfrm rot="10800000">
                <a:off x="1567301" y="3112633"/>
                <a:ext cx="93602" cy="400508"/>
              </a:xfrm>
              <a:prstGeom prst="rtTriangl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矩形 67">
                <a:extLst>
                  <a:ext uri="{FF2B5EF4-FFF2-40B4-BE49-F238E27FC236}">
                    <a16:creationId xmlns:a16="http://schemas.microsoft.com/office/drawing/2014/main" id="{0FA9EA6E-1211-D969-A951-78B7B7BA4DD9}"/>
                  </a:ext>
                </a:extLst>
              </p:cNvPr>
              <p:cNvSpPr/>
              <p:nvPr/>
            </p:nvSpPr>
            <p:spPr>
              <a:xfrm>
                <a:off x="1693146" y="3284492"/>
                <a:ext cx="163662" cy="361594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D91BFB68-520D-3AF3-6F0D-9ABEC8CB114D}"/>
                </a:ext>
              </a:extLst>
            </p:cNvPr>
            <p:cNvSpPr/>
            <p:nvPr/>
          </p:nvSpPr>
          <p:spPr>
            <a:xfrm>
              <a:off x="2746318" y="3775146"/>
              <a:ext cx="182048" cy="463408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176EEB7A-373A-1FAC-F301-0481CAC6AB12}"/>
                </a:ext>
              </a:extLst>
            </p:cNvPr>
            <p:cNvSpPr/>
            <p:nvPr/>
          </p:nvSpPr>
          <p:spPr>
            <a:xfrm>
              <a:off x="2999537" y="3775188"/>
              <a:ext cx="182048" cy="463408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81400D1B-515D-0499-E88B-8D68130CE35F}"/>
                </a:ext>
              </a:extLst>
            </p:cNvPr>
            <p:cNvSpPr/>
            <p:nvPr/>
          </p:nvSpPr>
          <p:spPr>
            <a:xfrm>
              <a:off x="2345181" y="3602312"/>
              <a:ext cx="132380" cy="832651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16547CE2-BCEB-3D07-38B9-26A536FF5A9B}"/>
                </a:ext>
              </a:extLst>
            </p:cNvPr>
            <p:cNvSpPr/>
            <p:nvPr/>
          </p:nvSpPr>
          <p:spPr>
            <a:xfrm>
              <a:off x="2343852" y="3959135"/>
              <a:ext cx="342052" cy="9404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68EF9460-5A30-4482-6F63-17530A03D21D}"/>
                </a:ext>
              </a:extLst>
            </p:cNvPr>
            <p:cNvSpPr txBox="1"/>
            <p:nvPr/>
          </p:nvSpPr>
          <p:spPr>
            <a:xfrm>
              <a:off x="7424171" y="1142139"/>
              <a:ext cx="798710" cy="427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kern="100" dirty="0">
                  <a:effectLst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8 m</a:t>
              </a:r>
              <a:endParaRPr lang="zh-CN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DA004417-600A-AD5D-7BAD-83550B95A542}"/>
                </a:ext>
              </a:extLst>
            </p:cNvPr>
            <p:cNvSpPr/>
            <p:nvPr/>
          </p:nvSpPr>
          <p:spPr>
            <a:xfrm>
              <a:off x="4690822" y="3432760"/>
              <a:ext cx="1097280" cy="10972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/>
            </a:p>
          </p:txBody>
        </p:sp>
        <p:cxnSp>
          <p:nvCxnSpPr>
            <p:cNvPr id="26" name="直接箭头连接符 25">
              <a:extLst>
                <a:ext uri="{FF2B5EF4-FFF2-40B4-BE49-F238E27FC236}">
                  <a16:creationId xmlns:a16="http://schemas.microsoft.com/office/drawing/2014/main" id="{B7D82D15-8702-01DF-CD3B-75382679CAE4}"/>
                </a:ext>
              </a:extLst>
            </p:cNvPr>
            <p:cNvCxnSpPr>
              <a:cxnSpLocks/>
            </p:cNvCxnSpPr>
            <p:nvPr/>
          </p:nvCxnSpPr>
          <p:spPr>
            <a:xfrm>
              <a:off x="3868079" y="1490142"/>
              <a:ext cx="7175438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B4049F44-4A4C-B050-012E-6078BA3F5274}"/>
                </a:ext>
              </a:extLst>
            </p:cNvPr>
            <p:cNvGrpSpPr/>
            <p:nvPr/>
          </p:nvGrpSpPr>
          <p:grpSpPr>
            <a:xfrm rot="7472547">
              <a:off x="7047853" y="3335943"/>
              <a:ext cx="136463" cy="208102"/>
              <a:chOff x="7812911" y="2514600"/>
              <a:chExt cx="136463" cy="208102"/>
            </a:xfrm>
          </p:grpSpPr>
          <p:sp>
            <p:nvSpPr>
              <p:cNvPr id="62" name="矩形: 剪去左右顶角 85">
                <a:extLst>
                  <a:ext uri="{FF2B5EF4-FFF2-40B4-BE49-F238E27FC236}">
                    <a16:creationId xmlns:a16="http://schemas.microsoft.com/office/drawing/2014/main" id="{CD2C675D-43A6-3A9B-9484-2504757D5E39}"/>
                  </a:ext>
                </a:extLst>
              </p:cNvPr>
              <p:cNvSpPr/>
              <p:nvPr/>
            </p:nvSpPr>
            <p:spPr>
              <a:xfrm>
                <a:off x="7812911" y="2514600"/>
                <a:ext cx="136463" cy="110739"/>
              </a:xfrm>
              <a:prstGeom prst="snip2Same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63" name="矩形: 单圆角 86">
                <a:extLst>
                  <a:ext uri="{FF2B5EF4-FFF2-40B4-BE49-F238E27FC236}">
                    <a16:creationId xmlns:a16="http://schemas.microsoft.com/office/drawing/2014/main" id="{60212339-5514-DE19-7106-FB4C2F439C37}"/>
                  </a:ext>
                </a:extLst>
              </p:cNvPr>
              <p:cNvSpPr/>
              <p:nvPr/>
            </p:nvSpPr>
            <p:spPr>
              <a:xfrm>
                <a:off x="7812911" y="2667000"/>
                <a:ext cx="136463" cy="55702"/>
              </a:xfrm>
              <a:prstGeom prst="round1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cxnSp>
          <p:nvCxnSpPr>
            <p:cNvPr id="28" name="直接箭头连接符 27">
              <a:extLst>
                <a:ext uri="{FF2B5EF4-FFF2-40B4-BE49-F238E27FC236}">
                  <a16:creationId xmlns:a16="http://schemas.microsoft.com/office/drawing/2014/main" id="{7F381E33-6CFD-D3FA-2A30-80411C7E55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717" y="1485806"/>
              <a:ext cx="3797362" cy="4335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76CE119F-56FC-BD94-6D9A-6ACDF01CE5A8}"/>
                </a:ext>
              </a:extLst>
            </p:cNvPr>
            <p:cNvSpPr txBox="1"/>
            <p:nvPr/>
          </p:nvSpPr>
          <p:spPr>
            <a:xfrm>
              <a:off x="1608163" y="1142139"/>
              <a:ext cx="798710" cy="427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kern="100" dirty="0">
                  <a:effectLst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4 m</a:t>
              </a:r>
              <a:endParaRPr lang="zh-CN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AF3904E3-DBFA-9DE8-6BEE-C464A4317C62}"/>
                </a:ext>
              </a:extLst>
            </p:cNvPr>
            <p:cNvGrpSpPr/>
            <p:nvPr/>
          </p:nvGrpSpPr>
          <p:grpSpPr>
            <a:xfrm rot="2738030">
              <a:off x="7040837" y="4512213"/>
              <a:ext cx="136463" cy="208102"/>
              <a:chOff x="7812911" y="2514600"/>
              <a:chExt cx="136463" cy="208102"/>
            </a:xfrm>
          </p:grpSpPr>
          <p:sp>
            <p:nvSpPr>
              <p:cNvPr id="60" name="矩形: 剪去左右顶角 93">
                <a:extLst>
                  <a:ext uri="{FF2B5EF4-FFF2-40B4-BE49-F238E27FC236}">
                    <a16:creationId xmlns:a16="http://schemas.microsoft.com/office/drawing/2014/main" id="{B313B097-CA0E-23F2-B367-B34970CA5D2A}"/>
                  </a:ext>
                </a:extLst>
              </p:cNvPr>
              <p:cNvSpPr/>
              <p:nvPr/>
            </p:nvSpPr>
            <p:spPr>
              <a:xfrm>
                <a:off x="7812911" y="2514600"/>
                <a:ext cx="136463" cy="110739"/>
              </a:xfrm>
              <a:prstGeom prst="snip2Same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61" name="矩形: 单圆角 94">
                <a:extLst>
                  <a:ext uri="{FF2B5EF4-FFF2-40B4-BE49-F238E27FC236}">
                    <a16:creationId xmlns:a16="http://schemas.microsoft.com/office/drawing/2014/main" id="{3D5AE55F-35F2-8C55-C752-970989026742}"/>
                  </a:ext>
                </a:extLst>
              </p:cNvPr>
              <p:cNvSpPr/>
              <p:nvPr/>
            </p:nvSpPr>
            <p:spPr>
              <a:xfrm>
                <a:off x="7812911" y="2667000"/>
                <a:ext cx="136463" cy="55702"/>
              </a:xfrm>
              <a:prstGeom prst="round1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cxnSp>
          <p:nvCxnSpPr>
            <p:cNvPr id="31" name="直接箭头连接符 30">
              <a:extLst>
                <a:ext uri="{FF2B5EF4-FFF2-40B4-BE49-F238E27FC236}">
                  <a16:creationId xmlns:a16="http://schemas.microsoft.com/office/drawing/2014/main" id="{8755E203-F43E-5230-B4D9-AC0B80585814}"/>
                </a:ext>
              </a:extLst>
            </p:cNvPr>
            <p:cNvCxnSpPr>
              <a:cxnSpLocks/>
            </p:cNvCxnSpPr>
            <p:nvPr/>
          </p:nvCxnSpPr>
          <p:spPr>
            <a:xfrm>
              <a:off x="6875937" y="2847793"/>
              <a:ext cx="195948" cy="37604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4EE8C611-6748-5AD8-D26C-1024E8CAE893}"/>
                </a:ext>
              </a:extLst>
            </p:cNvPr>
            <p:cNvSpPr txBox="1"/>
            <p:nvPr/>
          </p:nvSpPr>
          <p:spPr>
            <a:xfrm>
              <a:off x="5536002" y="2095490"/>
              <a:ext cx="3275039" cy="7036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altLang="zh-CN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ΔE-E / PSD Charged Particle Identification and Counting</a:t>
              </a:r>
              <a:endParaRPr lang="zh-CN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3" name="直接箭头连接符 32">
              <a:extLst>
                <a:ext uri="{FF2B5EF4-FFF2-40B4-BE49-F238E27FC236}">
                  <a16:creationId xmlns:a16="http://schemas.microsoft.com/office/drawing/2014/main" id="{7904ABB4-1060-8FA0-037B-D79623640277}"/>
                </a:ext>
              </a:extLst>
            </p:cNvPr>
            <p:cNvCxnSpPr>
              <a:cxnSpLocks/>
              <a:endCxn id="34" idx="0"/>
            </p:cNvCxnSpPr>
            <p:nvPr/>
          </p:nvCxnSpPr>
          <p:spPr>
            <a:xfrm>
              <a:off x="938904" y="3123803"/>
              <a:ext cx="323852" cy="72720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0B318184-2551-8777-CAC1-12E93B3F0079}"/>
                </a:ext>
              </a:extLst>
            </p:cNvPr>
            <p:cNvSpPr/>
            <p:nvPr/>
          </p:nvSpPr>
          <p:spPr>
            <a:xfrm>
              <a:off x="1239896" y="3851008"/>
              <a:ext cx="45719" cy="32648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5" name="直接箭头连接符 34">
              <a:extLst>
                <a:ext uri="{FF2B5EF4-FFF2-40B4-BE49-F238E27FC236}">
                  <a16:creationId xmlns:a16="http://schemas.microsoft.com/office/drawing/2014/main" id="{AC9754B6-169B-4546-0644-522D3DA8777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91746" y="3090149"/>
              <a:ext cx="437861" cy="67900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E69A920B-9AD4-EFD6-6DC7-FCE2BC9BA79E}"/>
                </a:ext>
              </a:extLst>
            </p:cNvPr>
            <p:cNvSpPr txBox="1"/>
            <p:nvPr/>
          </p:nvSpPr>
          <p:spPr>
            <a:xfrm>
              <a:off x="1201091" y="4924261"/>
              <a:ext cx="1992912" cy="427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kern="1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Quadrupoles</a:t>
              </a:r>
              <a:endParaRPr lang="zh-CN" altLang="en-US" sz="11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37" name="组合 36">
              <a:extLst>
                <a:ext uri="{FF2B5EF4-FFF2-40B4-BE49-F238E27FC236}">
                  <a16:creationId xmlns:a16="http://schemas.microsoft.com/office/drawing/2014/main" id="{D5EE6794-9477-C918-ABCA-0E11A42D1E9E}"/>
                </a:ext>
              </a:extLst>
            </p:cNvPr>
            <p:cNvGrpSpPr/>
            <p:nvPr/>
          </p:nvGrpSpPr>
          <p:grpSpPr>
            <a:xfrm>
              <a:off x="6361610" y="3940186"/>
              <a:ext cx="748048" cy="112998"/>
              <a:chOff x="6361610" y="3411866"/>
              <a:chExt cx="748048" cy="112998"/>
            </a:xfrm>
          </p:grpSpPr>
          <p:cxnSp>
            <p:nvCxnSpPr>
              <p:cNvPr id="57" name="直接箭头连接符 56">
                <a:extLst>
                  <a:ext uri="{FF2B5EF4-FFF2-40B4-BE49-F238E27FC236}">
                    <a16:creationId xmlns:a16="http://schemas.microsoft.com/office/drawing/2014/main" id="{85711190-CF6A-C0BE-E27E-B173E821D07D}"/>
                  </a:ext>
                </a:extLst>
              </p:cNvPr>
              <p:cNvCxnSpPr/>
              <p:nvPr/>
            </p:nvCxnSpPr>
            <p:spPr>
              <a:xfrm>
                <a:off x="6695757" y="3472846"/>
                <a:ext cx="413901" cy="0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58" name="直接箭头连接符 57">
                <a:extLst>
                  <a:ext uri="{FF2B5EF4-FFF2-40B4-BE49-F238E27FC236}">
                    <a16:creationId xmlns:a16="http://schemas.microsoft.com/office/drawing/2014/main" id="{3EB4EB91-81A7-FE14-A65F-F18ABFAB10C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361610" y="3468365"/>
                <a:ext cx="358417" cy="1598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59" name="椭圆 58">
                <a:extLst>
                  <a:ext uri="{FF2B5EF4-FFF2-40B4-BE49-F238E27FC236}">
                    <a16:creationId xmlns:a16="http://schemas.microsoft.com/office/drawing/2014/main" id="{FD4CAB77-8689-2557-C16F-6C19E9B7E0BE}"/>
                  </a:ext>
                </a:extLst>
              </p:cNvPr>
              <p:cNvSpPr/>
              <p:nvPr/>
            </p:nvSpPr>
            <p:spPr>
              <a:xfrm>
                <a:off x="6695757" y="3411866"/>
                <a:ext cx="65682" cy="112998"/>
              </a:xfrm>
              <a:prstGeom prst="ellipse">
                <a:avLst/>
              </a:prstGeom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13350FD5-AAF1-45B2-A623-383FDA98B927}"/>
                </a:ext>
              </a:extLst>
            </p:cNvPr>
            <p:cNvSpPr txBox="1"/>
            <p:nvPr/>
          </p:nvSpPr>
          <p:spPr>
            <a:xfrm>
              <a:off x="6274142" y="3497047"/>
              <a:ext cx="2062268" cy="4523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kern="1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Laser</a:t>
              </a:r>
              <a:endPara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D96076A3-6E07-F700-AE32-35212260E483}"/>
                </a:ext>
              </a:extLst>
            </p:cNvPr>
            <p:cNvSpPr/>
            <p:nvPr/>
          </p:nvSpPr>
          <p:spPr>
            <a:xfrm>
              <a:off x="11143686" y="1569324"/>
              <a:ext cx="622309" cy="4468139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2E19C713-ECA1-E899-5E77-B1D4612A9973}"/>
                </a:ext>
              </a:extLst>
            </p:cNvPr>
            <p:cNvSpPr/>
            <p:nvPr/>
          </p:nvSpPr>
          <p:spPr>
            <a:xfrm>
              <a:off x="1237338" y="4170624"/>
              <a:ext cx="49388" cy="342356"/>
            </a:xfrm>
            <a:prstGeom prst="rect">
              <a:avLst/>
            </a:prstGeom>
            <a:no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B15A3B3A-7F7F-8A84-86F7-84FB3FD9DEC8}"/>
                </a:ext>
              </a:extLst>
            </p:cNvPr>
            <p:cNvSpPr/>
            <p:nvPr/>
          </p:nvSpPr>
          <p:spPr>
            <a:xfrm>
              <a:off x="9600722" y="3769151"/>
              <a:ext cx="1593606" cy="52324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F400CFE6-5AC3-FFC7-BE2A-FDAADAA746C5}"/>
                </a:ext>
              </a:extLst>
            </p:cNvPr>
            <p:cNvSpPr/>
            <p:nvPr/>
          </p:nvSpPr>
          <p:spPr>
            <a:xfrm>
              <a:off x="10830814" y="3223838"/>
              <a:ext cx="935181" cy="1603894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1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Beam</a:t>
              </a:r>
            </a:p>
            <a:p>
              <a:pPr algn="ctr"/>
              <a:r>
                <a:rPr lang="en-US" altLang="zh-CN" sz="11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Dump</a:t>
              </a:r>
              <a:endParaRPr lang="zh-CN" altLang="en-US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3" name="直接箭头连接符 42">
              <a:extLst>
                <a:ext uri="{FF2B5EF4-FFF2-40B4-BE49-F238E27FC236}">
                  <a16:creationId xmlns:a16="http://schemas.microsoft.com/office/drawing/2014/main" id="{55D56035-5169-4C4F-A2EB-EAE477F4931D}"/>
                </a:ext>
              </a:extLst>
            </p:cNvPr>
            <p:cNvCxnSpPr>
              <a:cxnSpLocks/>
            </p:cNvCxnSpPr>
            <p:nvPr/>
          </p:nvCxnSpPr>
          <p:spPr>
            <a:xfrm>
              <a:off x="11873308" y="1569820"/>
              <a:ext cx="0" cy="4467646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E0878845-18E4-60EA-A4DA-1F6242107A1F}"/>
                </a:ext>
              </a:extLst>
            </p:cNvPr>
            <p:cNvSpPr txBox="1"/>
            <p:nvPr/>
          </p:nvSpPr>
          <p:spPr>
            <a:xfrm rot="5400000">
              <a:off x="11639958" y="4019430"/>
              <a:ext cx="798710" cy="427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kern="100" dirty="0">
                  <a:effectLst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6 m</a:t>
              </a:r>
              <a:endParaRPr lang="zh-CN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矩形: 剪去左右顶角 39">
              <a:extLst>
                <a:ext uri="{FF2B5EF4-FFF2-40B4-BE49-F238E27FC236}">
                  <a16:creationId xmlns:a16="http://schemas.microsoft.com/office/drawing/2014/main" id="{FF23892D-6CBB-8D1B-22E0-19F7F40D9CAC}"/>
                </a:ext>
              </a:extLst>
            </p:cNvPr>
            <p:cNvSpPr/>
            <p:nvPr/>
          </p:nvSpPr>
          <p:spPr>
            <a:xfrm rot="13910572">
              <a:off x="9343840" y="2748584"/>
              <a:ext cx="180787" cy="488285"/>
            </a:xfrm>
            <a:prstGeom prst="snip2SameRect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文本框 45">
              <a:extLst>
                <a:ext uri="{FF2B5EF4-FFF2-40B4-BE49-F238E27FC236}">
                  <a16:creationId xmlns:a16="http://schemas.microsoft.com/office/drawing/2014/main" id="{476791D5-F18D-4D82-D2EA-531D606F0B8B}"/>
                </a:ext>
              </a:extLst>
            </p:cNvPr>
            <p:cNvSpPr txBox="1"/>
            <p:nvPr/>
          </p:nvSpPr>
          <p:spPr>
            <a:xfrm>
              <a:off x="9250604" y="2109762"/>
              <a:ext cx="1781519" cy="7036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kern="100" dirty="0" err="1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HPGe</a:t>
              </a:r>
              <a:r>
                <a:rPr lang="en-US" altLang="zh-CN" sz="1100" kern="1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</a:t>
              </a:r>
            </a:p>
            <a:p>
              <a:r>
                <a:rPr lang="en-US" altLang="zh-CN" sz="1100" kern="1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γ Detector</a:t>
              </a:r>
              <a:endParaRPr lang="zh-CN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7" name="组合 46">
              <a:extLst>
                <a:ext uri="{FF2B5EF4-FFF2-40B4-BE49-F238E27FC236}">
                  <a16:creationId xmlns:a16="http://schemas.microsoft.com/office/drawing/2014/main" id="{F6A8399E-D9AC-97BD-82D0-E12090341114}"/>
                </a:ext>
              </a:extLst>
            </p:cNvPr>
            <p:cNvGrpSpPr/>
            <p:nvPr/>
          </p:nvGrpSpPr>
          <p:grpSpPr>
            <a:xfrm rot="19384858">
              <a:off x="8932238" y="3014815"/>
              <a:ext cx="342052" cy="513266"/>
              <a:chOff x="8530099" y="2596648"/>
              <a:chExt cx="342052" cy="513266"/>
            </a:xfrm>
          </p:grpSpPr>
          <p:sp>
            <p:nvSpPr>
              <p:cNvPr id="55" name="矩形 54">
                <a:extLst>
                  <a:ext uri="{FF2B5EF4-FFF2-40B4-BE49-F238E27FC236}">
                    <a16:creationId xmlns:a16="http://schemas.microsoft.com/office/drawing/2014/main" id="{E73C9A59-1CD2-0713-0A26-19BAF27B868C}"/>
                  </a:ext>
                </a:extLst>
              </p:cNvPr>
              <p:cNvSpPr/>
              <p:nvPr/>
            </p:nvSpPr>
            <p:spPr>
              <a:xfrm>
                <a:off x="8653197" y="2596648"/>
                <a:ext cx="163416" cy="513266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矩形 55">
                <a:extLst>
                  <a:ext uri="{FF2B5EF4-FFF2-40B4-BE49-F238E27FC236}">
                    <a16:creationId xmlns:a16="http://schemas.microsoft.com/office/drawing/2014/main" id="{164A7A6B-0187-17C3-C48B-245ABB20D01A}"/>
                  </a:ext>
                </a:extLst>
              </p:cNvPr>
              <p:cNvSpPr/>
              <p:nvPr/>
            </p:nvSpPr>
            <p:spPr>
              <a:xfrm>
                <a:off x="8530099" y="2797431"/>
                <a:ext cx="342052" cy="9404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48" name="文本框 47">
              <a:extLst>
                <a:ext uri="{FF2B5EF4-FFF2-40B4-BE49-F238E27FC236}">
                  <a16:creationId xmlns:a16="http://schemas.microsoft.com/office/drawing/2014/main" id="{C8A384FA-D626-B3CF-E69C-2031BCF5BD7B}"/>
                </a:ext>
              </a:extLst>
            </p:cNvPr>
            <p:cNvSpPr txBox="1"/>
            <p:nvPr/>
          </p:nvSpPr>
          <p:spPr>
            <a:xfrm>
              <a:off x="4647909" y="3672410"/>
              <a:ext cx="1184164" cy="7036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Vacuum</a:t>
              </a:r>
            </a:p>
            <a:p>
              <a:pPr algn="ctr"/>
              <a:r>
                <a:rPr lang="en-US" altLang="zh-CN" sz="11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Tank</a:t>
              </a:r>
              <a:endParaRPr lang="zh-CN" altLang="en-US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9" name="组合 48">
              <a:extLst>
                <a:ext uri="{FF2B5EF4-FFF2-40B4-BE49-F238E27FC236}">
                  <a16:creationId xmlns:a16="http://schemas.microsoft.com/office/drawing/2014/main" id="{B55340B0-1050-BC45-342D-4E58F9DAA0E6}"/>
                </a:ext>
              </a:extLst>
            </p:cNvPr>
            <p:cNvGrpSpPr/>
            <p:nvPr/>
          </p:nvGrpSpPr>
          <p:grpSpPr>
            <a:xfrm>
              <a:off x="7510186" y="3429669"/>
              <a:ext cx="1080012" cy="1068963"/>
              <a:chOff x="7483552" y="3948917"/>
              <a:chExt cx="1080012" cy="1068963"/>
            </a:xfrm>
          </p:grpSpPr>
          <p:sp>
            <p:nvSpPr>
              <p:cNvPr id="53" name="矩形 52">
                <a:extLst>
                  <a:ext uri="{FF2B5EF4-FFF2-40B4-BE49-F238E27FC236}">
                    <a16:creationId xmlns:a16="http://schemas.microsoft.com/office/drawing/2014/main" id="{BAD62307-B0C0-2F46-FFC5-B30E20341B79}"/>
                  </a:ext>
                </a:extLst>
              </p:cNvPr>
              <p:cNvSpPr/>
              <p:nvPr/>
            </p:nvSpPr>
            <p:spPr>
              <a:xfrm>
                <a:off x="7483552" y="3948917"/>
                <a:ext cx="1080012" cy="1068963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/>
              </a:p>
            </p:txBody>
          </p:sp>
          <p:sp>
            <p:nvSpPr>
              <p:cNvPr id="54" name="文本框 53">
                <a:extLst>
                  <a:ext uri="{FF2B5EF4-FFF2-40B4-BE49-F238E27FC236}">
                    <a16:creationId xmlns:a16="http://schemas.microsoft.com/office/drawing/2014/main" id="{55EE95AC-FE3A-92A0-DCF8-3591BD23A10E}"/>
                  </a:ext>
                </a:extLst>
              </p:cNvPr>
              <p:cNvSpPr txBox="1"/>
              <p:nvPr/>
            </p:nvSpPr>
            <p:spPr>
              <a:xfrm>
                <a:off x="7640550" y="4203091"/>
                <a:ext cx="825056" cy="4271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100" kern="100" dirty="0" smtClean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Setup</a:t>
                </a:r>
                <a:endParaRPr lang="zh-CN" altLang="en-US" sz="11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0" name="文本框 49">
              <a:extLst>
                <a:ext uri="{FF2B5EF4-FFF2-40B4-BE49-F238E27FC236}">
                  <a16:creationId xmlns:a16="http://schemas.microsoft.com/office/drawing/2014/main" id="{0B0A6022-1679-F0EE-C350-6F9A79AF3BE5}"/>
                </a:ext>
              </a:extLst>
            </p:cNvPr>
            <p:cNvSpPr txBox="1"/>
            <p:nvPr/>
          </p:nvSpPr>
          <p:spPr>
            <a:xfrm>
              <a:off x="1971820" y="2793199"/>
              <a:ext cx="1222183" cy="427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kern="1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Degrader</a:t>
              </a:r>
              <a:endParaRPr lang="zh-CN" altLang="en-US" sz="11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51" name="直接箭头连接符 50">
              <a:extLst>
                <a:ext uri="{FF2B5EF4-FFF2-40B4-BE49-F238E27FC236}">
                  <a16:creationId xmlns:a16="http://schemas.microsoft.com/office/drawing/2014/main" id="{1046A606-688C-7D7C-1B11-08BBF2306D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14354" y="4510239"/>
              <a:ext cx="703993" cy="43522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箭头连接符 51">
              <a:extLst>
                <a:ext uri="{FF2B5EF4-FFF2-40B4-BE49-F238E27FC236}">
                  <a16:creationId xmlns:a16="http://schemas.microsoft.com/office/drawing/2014/main" id="{21D079EB-AF3B-034D-9938-3ECFB779BDF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31647" y="4511489"/>
              <a:ext cx="672512" cy="43566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9" name="文本框 68">
            <a:extLst>
              <a:ext uri="{FF2B5EF4-FFF2-40B4-BE49-F238E27FC236}">
                <a16:creationId xmlns:a16="http://schemas.microsoft.com/office/drawing/2014/main" id="{893FF23F-3857-FD28-3F35-0BEF8BE8EC6B}"/>
              </a:ext>
            </a:extLst>
          </p:cNvPr>
          <p:cNvSpPr txBox="1"/>
          <p:nvPr/>
        </p:nvSpPr>
        <p:spPr>
          <a:xfrm>
            <a:off x="4381772" y="5011142"/>
            <a:ext cx="7248690" cy="115416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Other Potential Applications: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44000" indent="-144000"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Proton Nuclear Reaction Cross Section and Production Measurements</a:t>
            </a:r>
          </a:p>
          <a:p>
            <a:pPr marL="144000" indent="-144000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Irradiation Test for Electronic Devices, i.e., Soft error Acceleration Test</a:t>
            </a:r>
          </a:p>
          <a:p>
            <a:pPr marL="144000" indent="-144000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Material Irradiation Test</a:t>
            </a:r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3A5C9AF7-703B-5739-603D-79C2C4835529}"/>
              </a:ext>
            </a:extLst>
          </p:cNvPr>
          <p:cNvSpPr txBox="1"/>
          <p:nvPr/>
        </p:nvSpPr>
        <p:spPr>
          <a:xfrm>
            <a:off x="2960771" y="1628800"/>
            <a:ext cx="627045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solidFill>
                  <a:srgbClr val="00B0F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</a:t>
            </a:r>
            <a:r>
              <a:rPr lang="zh-CN" altLang="en-US" sz="1600" dirty="0">
                <a:solidFill>
                  <a:srgbClr val="00B0F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Isotope Generation Experiment Platform</a:t>
            </a:r>
            <a:r>
              <a:rPr lang="en-US" altLang="zh-CN" sz="1600" dirty="0">
                <a:solidFill>
                  <a:srgbClr val="00B0F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in the APEP, CSNS-II</a:t>
            </a:r>
            <a:endParaRPr lang="zh-CN" altLang="en-US" sz="1600" dirty="0">
              <a:solidFill>
                <a:srgbClr val="00B0F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83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093860" y="1988841"/>
            <a:ext cx="6004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kumimoji="1" lang="en-US" altLang="zh-CN" sz="2400" dirty="0" smtClean="0">
                <a:latin typeface="Helvetica"/>
                <a:cs typeface="Helvetica"/>
              </a:rPr>
              <a:t>1. CSNS </a:t>
            </a:r>
            <a:r>
              <a:rPr kumimoji="1" lang="en-US" altLang="zh-CN" sz="2400" dirty="0">
                <a:latin typeface="Helvetica"/>
                <a:cs typeface="Helvetica"/>
              </a:rPr>
              <a:t>&amp; Back-n </a:t>
            </a:r>
            <a:r>
              <a:rPr kumimoji="1" lang="en-US" altLang="zh-CN" sz="2400" dirty="0" smtClean="0">
                <a:latin typeface="Helvetica"/>
                <a:cs typeface="Helvetica"/>
              </a:rPr>
              <a:t>facility</a:t>
            </a:r>
            <a:endParaRPr kumimoji="1" lang="en-US" altLang="zh-CN" sz="2400" dirty="0">
              <a:latin typeface="Helvetica"/>
              <a:cs typeface="Helvetic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303912" y="188641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Helvetica" panose="020B0604020202020204" pitchFamily="34" charset="0"/>
                <a:cs typeface="Helvetica" panose="020B0604020202020204" pitchFamily="34" charset="0"/>
              </a:rPr>
              <a:t>Outline</a:t>
            </a:r>
            <a:endParaRPr lang="zh-CN" altLang="en-US" sz="32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093860" y="2707104"/>
            <a:ext cx="60042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kumimoji="1" lang="en-US" altLang="zh-CN" sz="2400" dirty="0" smtClean="0">
                <a:latin typeface="Helvetica"/>
                <a:cs typeface="Helvetica"/>
              </a:rPr>
              <a:t>2. Progress </a:t>
            </a:r>
            <a:r>
              <a:rPr kumimoji="1" lang="en-US" altLang="zh-CN" sz="2400" dirty="0">
                <a:latin typeface="Helvetica"/>
                <a:cs typeface="Helvetica"/>
              </a:rPr>
              <a:t>in the fission XS </a:t>
            </a:r>
            <a:r>
              <a:rPr kumimoji="1" lang="en-US" altLang="zh-CN" sz="2400" dirty="0" smtClean="0">
                <a:latin typeface="Helvetica"/>
                <a:cs typeface="Helvetica"/>
              </a:rPr>
              <a:t>measurement</a:t>
            </a:r>
            <a:endParaRPr kumimoji="1" lang="en-US" altLang="zh-CN" sz="2400" dirty="0">
              <a:latin typeface="Helvetica"/>
              <a:cs typeface="Helvetic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093860" y="3425367"/>
            <a:ext cx="18950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200"/>
              </a:spcBef>
            </a:pPr>
            <a:r>
              <a:rPr kumimoji="1" lang="en-US" altLang="zh-CN" sz="2400" dirty="0">
                <a:latin typeface="Helvetica"/>
                <a:cs typeface="Helvetica"/>
              </a:rPr>
              <a:t>3</a:t>
            </a:r>
            <a:r>
              <a:rPr kumimoji="1" lang="en-US" altLang="zh-CN" sz="2400" dirty="0" smtClean="0">
                <a:latin typeface="Helvetica"/>
                <a:cs typeface="Helvetica"/>
              </a:rPr>
              <a:t>. Prospects</a:t>
            </a:r>
            <a:endParaRPr kumimoji="1" lang="en-US" altLang="zh-CN" sz="2400" dirty="0">
              <a:latin typeface="Helvetica"/>
              <a:cs typeface="Helvetic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093860" y="4143629"/>
            <a:ext cx="19303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200"/>
              </a:spcBef>
            </a:pPr>
            <a:r>
              <a:rPr kumimoji="1" lang="en-US" altLang="zh-CN" sz="2400" b="1" dirty="0" smtClean="0">
                <a:latin typeface="Helvetica"/>
                <a:cs typeface="Helvetica"/>
              </a:rPr>
              <a:t>4. Summary</a:t>
            </a:r>
            <a:endParaRPr kumimoji="1" lang="zh-CN" altLang="en-US" sz="2400" b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96867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9D5D2A29-D939-4569-A394-961E79892511}"/>
              </a:ext>
            </a:extLst>
          </p:cNvPr>
          <p:cNvSpPr txBox="1"/>
          <p:nvPr/>
        </p:nvSpPr>
        <p:spPr>
          <a:xfrm>
            <a:off x="5051884" y="241484"/>
            <a:ext cx="208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Summary</a:t>
            </a:r>
            <a:endParaRPr lang="zh-CN" altLang="en-US" sz="2800" b="1" dirty="0">
              <a:solidFill>
                <a:srgbClr val="0070C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904" y="2941659"/>
            <a:ext cx="4362193" cy="2099758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21414" y="908720"/>
            <a:ext cx="1054917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altLang="zh-CN" dirty="0" smtClean="0">
                <a:latin typeface="Helvetica" panose="020B0604020202020204" pitchFamily="34" charset="0"/>
                <a:cs typeface="Helvetica" panose="020B0604020202020204" pitchFamily="34" charset="0"/>
              </a:rPr>
              <a:t>A series of fission cross-sections have been measured at CSNS Back-n, and we continue to make contributions to nuclear data community</a:t>
            </a:r>
          </a:p>
          <a:p>
            <a:pPr marL="285750" indent="-285750">
              <a:spcBef>
                <a:spcPts val="1200"/>
              </a:spcBef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altLang="zh-CN" dirty="0" smtClean="0">
                <a:latin typeface="Helvetica" panose="020B0604020202020204" pitchFamily="34" charset="0"/>
                <a:cs typeface="Helvetica" panose="020B0604020202020204" pitchFamily="34" charset="0"/>
              </a:rPr>
              <a:t>The Back-n facility performance (flux, energy resolution) will be largely improved with the CSNS-II upgrading project</a:t>
            </a:r>
          </a:p>
          <a:p>
            <a:pPr marL="285750" indent="-285750">
              <a:spcBef>
                <a:spcPts val="1200"/>
              </a:spcBef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altLang="zh-CN" dirty="0" smtClean="0">
                <a:latin typeface="Helvetica" panose="020B0604020202020204" pitchFamily="34" charset="0"/>
                <a:cs typeface="Helvetica" panose="020B0604020202020204" pitchFamily="34" charset="0"/>
              </a:rPr>
              <a:t>More kinds of samples and more types of detectors will be developed, adapting to the improvement of the facility</a:t>
            </a:r>
            <a:endParaRPr lang="zh-CN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343472" y="5229200"/>
            <a:ext cx="95050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appreciate the support by:	</a:t>
            </a:r>
            <a:r>
              <a:rPr lang="en-US" altLang="zh-CN" sz="14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National Natural Science Foundation of China (Grant No. 11905031)</a:t>
            </a:r>
          </a:p>
          <a:p>
            <a:r>
              <a:rPr lang="en-US" altLang="zh-CN" sz="1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zh-CN" sz="14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National Key Research and Development Program of China (</a:t>
            </a:r>
            <a:r>
              <a:rPr lang="en-US" altLang="zh-CN" sz="1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Grant No. </a:t>
            </a:r>
            <a:r>
              <a:rPr lang="en-US" altLang="zh-CN" sz="14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2023YFA1606602)</a:t>
            </a:r>
          </a:p>
          <a:p>
            <a:r>
              <a:rPr lang="en-US" altLang="zh-CN" sz="14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Youth </a:t>
            </a:r>
            <a:r>
              <a:rPr lang="en-US" altLang="zh-CN" sz="1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Innovation Pro-motion Association CAS (Grant No. 2023014</a:t>
            </a:r>
            <a:r>
              <a:rPr lang="en-US" altLang="zh-CN" sz="14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r>
              <a:rPr lang="en-US" altLang="zh-CN" sz="14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Guangdong </a:t>
            </a:r>
            <a:r>
              <a:rPr lang="en-US" altLang="zh-CN" sz="1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Basic and Applied Basic Research Foundation (Grant </a:t>
            </a:r>
            <a:r>
              <a:rPr lang="en-US" altLang="zh-CN" sz="14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No. 2022B1515120032</a:t>
            </a:r>
            <a:r>
              <a:rPr lang="en-US" altLang="zh-CN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761066" y="4365104"/>
            <a:ext cx="46698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Thanks a lot!</a:t>
            </a:r>
            <a:endParaRPr lang="zh-CN" altLang="en-US" sz="5400" b="1" cap="none" spc="0" dirty="0">
              <a:ln w="22225">
                <a:solidFill>
                  <a:srgbClr val="FF000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4109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31676" y="1043444"/>
            <a:ext cx="11928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latin typeface="Helvetica" panose="020B0604020202020204" pitchFamily="34" charset="0"/>
                <a:cs typeface="Helvetica" panose="020B0604020202020204" pitchFamily="34" charset="0"/>
              </a:rPr>
              <a:t>Facilities built and operated by Institute of High Energy Physics (IHEP), Chinese Academy of Sciences (CAS)</a:t>
            </a:r>
            <a:endParaRPr lang="zh-CN" altLang="en-US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248128" y="2276872"/>
            <a:ext cx="4943872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SzPct val="90000"/>
              <a:buFont typeface="Wingdings" panose="05000000000000000000" pitchFamily="2" charset="2"/>
              <a:buChar char="l"/>
            </a:pPr>
            <a:r>
              <a:rPr lang="en-US" altLang="zh-CN" dirty="0">
                <a:latin typeface="Helvetica" panose="020B0604020202020204" pitchFamily="34" charset="0"/>
                <a:cs typeface="Helvetica" panose="020B0604020202020204" pitchFamily="34" charset="0"/>
              </a:rPr>
              <a:t>China Spallation Neutron Source (CSNS) is one of the facilities of IHEP for multidisciplinary research</a:t>
            </a:r>
          </a:p>
          <a:p>
            <a:pPr marL="285750" indent="-285750">
              <a:buClr>
                <a:srgbClr val="FF0000"/>
              </a:buClr>
              <a:buSzPct val="90000"/>
              <a:buFont typeface="Wingdings" panose="05000000000000000000" pitchFamily="2" charset="2"/>
              <a:buChar char="l"/>
            </a:pPr>
            <a:endParaRPr lang="en-US" altLang="zh-CN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Clr>
                <a:srgbClr val="FF0000"/>
              </a:buClr>
              <a:buSzPct val="90000"/>
              <a:buFont typeface="Wingdings" panose="05000000000000000000" pitchFamily="2" charset="2"/>
              <a:buChar char="l"/>
            </a:pPr>
            <a:r>
              <a:rPr lang="en-US" altLang="zh-CN" dirty="0">
                <a:latin typeface="Helvetica" panose="020B0604020202020204" pitchFamily="34" charset="0"/>
                <a:cs typeface="Helvetica" panose="020B0604020202020204" pitchFamily="34" charset="0"/>
              </a:rPr>
              <a:t>CSNS is located at Dongguan, Guangdong Province</a:t>
            </a:r>
          </a:p>
          <a:p>
            <a:pPr marL="285750" indent="-285750">
              <a:buClr>
                <a:srgbClr val="FF0000"/>
              </a:buClr>
              <a:buSzPct val="90000"/>
              <a:buFont typeface="Wingdings" panose="05000000000000000000" pitchFamily="2" charset="2"/>
              <a:buChar char="l"/>
            </a:pPr>
            <a:endParaRPr lang="en-US" altLang="zh-CN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Clr>
                <a:srgbClr val="FF0000"/>
              </a:buClr>
              <a:buSzPct val="90000"/>
              <a:buFont typeface="Wingdings" panose="05000000000000000000" pitchFamily="2" charset="2"/>
              <a:buChar char="l"/>
            </a:pPr>
            <a:r>
              <a:rPr lang="en-US" altLang="zh-CN" dirty="0">
                <a:latin typeface="Helvetica" panose="020B0604020202020204" pitchFamily="34" charset="0"/>
                <a:cs typeface="Helvetica" panose="020B0604020202020204" pitchFamily="34" charset="0"/>
              </a:rPr>
              <a:t>CSNS-I completed its construction and started commissioning in 2018</a:t>
            </a:r>
          </a:p>
          <a:p>
            <a:pPr marL="285750" indent="-285750">
              <a:spcBef>
                <a:spcPts val="1200"/>
              </a:spcBef>
              <a:buClr>
                <a:srgbClr val="FF0000"/>
              </a:buClr>
              <a:buSzPct val="90000"/>
              <a:buFont typeface="Wingdings" panose="05000000000000000000" pitchFamily="2" charset="2"/>
              <a:buChar char="l"/>
            </a:pPr>
            <a:r>
              <a:rPr lang="en-US" altLang="zh-CN" dirty="0">
                <a:latin typeface="Helvetica" panose="020B0604020202020204" pitchFamily="34" charset="0"/>
                <a:cs typeface="Helvetica" panose="020B0604020202020204" pitchFamily="34" charset="0"/>
              </a:rPr>
              <a:t>CSNS-II upgrading project was initiated in March 2024</a:t>
            </a:r>
            <a:endParaRPr lang="zh-CN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352" y="1418802"/>
            <a:ext cx="6984776" cy="4746502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079776" y="4653136"/>
            <a:ext cx="576064" cy="42290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4511816" y="5118034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4529827" y="241484"/>
            <a:ext cx="31323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IHEP</a:t>
            </a:r>
            <a:r>
              <a:rPr lang="en-US" altLang="zh-CN" sz="2800" b="1" dirty="0" smtClean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facilities</a:t>
            </a:r>
            <a:endParaRPr lang="zh-CN" altLang="en-US" sz="2800" b="1" dirty="0">
              <a:solidFill>
                <a:srgbClr val="0070C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07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12"/>
          <a:stretch>
            <a:fillRect/>
          </a:stretch>
        </p:blipFill>
        <p:spPr>
          <a:xfrm>
            <a:off x="197514" y="1038008"/>
            <a:ext cx="11796972" cy="5131777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800746" y="241484"/>
            <a:ext cx="4590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CSNS Campus, Aug. 2022</a:t>
            </a:r>
            <a:endParaRPr lang="zh-CN" altLang="en-US" sz="2800" b="1" dirty="0">
              <a:solidFill>
                <a:srgbClr val="0070C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533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184813" y="1619029"/>
            <a:ext cx="6415243" cy="3682179"/>
            <a:chOff x="5087888" y="1907061"/>
            <a:chExt cx="6415243" cy="3682179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3DDD33E1-B834-45C8-839C-9CE78D71C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87888" y="1907061"/>
              <a:ext cx="6415243" cy="3682179"/>
            </a:xfrm>
            <a:prstGeom prst="rect">
              <a:avLst/>
            </a:prstGeom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C519BA8F-3978-4937-BD58-D5874620A95D}"/>
                </a:ext>
              </a:extLst>
            </p:cNvPr>
            <p:cNvSpPr txBox="1"/>
            <p:nvPr/>
          </p:nvSpPr>
          <p:spPr>
            <a:xfrm>
              <a:off x="10200456" y="3068960"/>
              <a:ext cx="936104" cy="954107"/>
            </a:xfrm>
            <a:prstGeom prst="rect">
              <a:avLst/>
            </a:prstGeom>
            <a:solidFill>
              <a:srgbClr val="F0F0F0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zh-CN" sz="1400" b="1" dirty="0">
                  <a:solidFill>
                    <a:srgbClr val="0070C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RCS</a:t>
              </a:r>
            </a:p>
            <a:p>
              <a:r>
                <a:rPr kumimoji="1" lang="en-US" altLang="zh-CN" sz="1400" b="1" dirty="0">
                  <a:solidFill>
                    <a:srgbClr val="0070C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1.6 GeV</a:t>
              </a:r>
            </a:p>
            <a:p>
              <a:r>
                <a:rPr kumimoji="1" lang="en-US" altLang="zh-CN" sz="1400" b="1" dirty="0">
                  <a:solidFill>
                    <a:srgbClr val="0070C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Proton</a:t>
              </a:r>
            </a:p>
            <a:p>
              <a:r>
                <a:rPr kumimoji="1" lang="en-US" altLang="zh-CN" sz="1400" b="1" dirty="0">
                  <a:solidFill>
                    <a:srgbClr val="0070C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25 Hz</a:t>
              </a:r>
            </a:p>
          </p:txBody>
        </p: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75238EBD-E462-4B77-94D3-54A151EDAE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63952" y="3240000"/>
              <a:ext cx="2613797" cy="2336577"/>
            </a:xfrm>
            <a:prstGeom prst="rect">
              <a:avLst/>
            </a:prstGeom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9BB3A242-E2CB-4BD7-BD5E-986BDD823252}"/>
                </a:ext>
              </a:extLst>
            </p:cNvPr>
            <p:cNvSpPr txBox="1"/>
            <p:nvPr/>
          </p:nvSpPr>
          <p:spPr>
            <a:xfrm>
              <a:off x="5879976" y="1907061"/>
              <a:ext cx="15357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400" b="1" dirty="0">
                  <a:solidFill>
                    <a:srgbClr val="0070C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80 MeV H</a:t>
              </a:r>
              <a:r>
                <a:rPr kumimoji="1" lang="en-US" altLang="zh-CN" sz="1400" b="1" baseline="30000" dirty="0">
                  <a:solidFill>
                    <a:srgbClr val="0070C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-</a:t>
              </a:r>
              <a:r>
                <a:rPr kumimoji="1" lang="en-US" altLang="zh-CN" sz="1400" b="1" dirty="0">
                  <a:solidFill>
                    <a:srgbClr val="0070C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 DTL</a:t>
              </a:r>
              <a:endParaRPr kumimoji="1" lang="zh-CN" altLang="en-US" sz="1400" b="1" dirty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5303912" y="4211796"/>
              <a:ext cx="194421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Target station</a:t>
              </a:r>
              <a:endParaRPr lang="zh-CN" altLang="en-US" sz="1600" b="1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4529827" y="241484"/>
            <a:ext cx="31323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CSNS </a:t>
            </a:r>
            <a:r>
              <a:rPr lang="en-US" altLang="zh-CN" sz="2800" b="1" dirty="0" smtClean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layout</a:t>
            </a:r>
            <a:endParaRPr lang="zh-CN" altLang="en-US" sz="2800" b="1" dirty="0">
              <a:solidFill>
                <a:srgbClr val="0070C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744072" y="2491375"/>
            <a:ext cx="5112568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Bef>
                <a:spcPts val="600"/>
              </a:spcBef>
              <a:buClr>
                <a:srgbClr val="FF0000"/>
              </a:buClr>
              <a:buSzPct val="85000"/>
              <a:buFont typeface="Wingdings" panose="05000000000000000000" pitchFamily="2" charset="2"/>
              <a:buChar char="l"/>
            </a:pPr>
            <a:r>
              <a:rPr lang="en-US" altLang="zh-CN" sz="1600" dirty="0">
                <a:latin typeface="Helvetica" panose="020B0604020202020204" pitchFamily="34" charset="0"/>
                <a:cs typeface="Helvetica" panose="020B0604020202020204" pitchFamily="34" charset="0"/>
              </a:rPr>
              <a:t>1.6 GeV protons bombard tungsten target</a:t>
            </a:r>
          </a:p>
          <a:p>
            <a:pPr marL="285750" indent="-285750" algn="just">
              <a:spcBef>
                <a:spcPts val="600"/>
              </a:spcBef>
              <a:buClr>
                <a:srgbClr val="FF0000"/>
              </a:buClr>
              <a:buSzPct val="85000"/>
              <a:buFont typeface="Wingdings" panose="05000000000000000000" pitchFamily="2" charset="2"/>
              <a:buChar char="l"/>
            </a:pPr>
            <a:r>
              <a:rPr lang="en-US" altLang="zh-CN" sz="1600" dirty="0">
                <a:latin typeface="Helvetica" panose="020B0604020202020204" pitchFamily="34" charset="0"/>
                <a:cs typeface="Helvetica" panose="020B0604020202020204" pitchFamily="34" charset="0"/>
              </a:rPr>
              <a:t>Pulsed beam with 25 Hz repetition frequency</a:t>
            </a:r>
          </a:p>
          <a:p>
            <a:pPr marL="285750" indent="-285750" algn="just">
              <a:spcBef>
                <a:spcPts val="600"/>
              </a:spcBef>
              <a:buClr>
                <a:srgbClr val="FF0000"/>
              </a:buClr>
              <a:buSzPct val="85000"/>
              <a:buFont typeface="Wingdings" panose="05000000000000000000" pitchFamily="2" charset="2"/>
              <a:buChar char="l"/>
            </a:pPr>
            <a:r>
              <a:rPr lang="en-US" altLang="zh-CN" sz="1600" dirty="0">
                <a:latin typeface="Helvetica" panose="020B0604020202020204" pitchFamily="34" charset="0"/>
                <a:cs typeface="Helvetica" panose="020B0604020202020204" pitchFamily="34" charset="0"/>
              </a:rPr>
              <a:t>Current beam power: ~160 kW  (2.5×10</a:t>
            </a:r>
            <a:r>
              <a:rPr lang="en-US" altLang="zh-CN" sz="1600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13 </a:t>
            </a:r>
            <a:r>
              <a:rPr lang="en-US" altLang="zh-CN" sz="1600" dirty="0">
                <a:latin typeface="Helvetica" panose="020B0604020202020204" pitchFamily="34" charset="0"/>
                <a:cs typeface="Helvetica" panose="020B0604020202020204" pitchFamily="34" charset="0"/>
              </a:rPr>
              <a:t>p/pulse)</a:t>
            </a:r>
          </a:p>
          <a:p>
            <a:pPr marL="285750" indent="-285750" algn="just">
              <a:spcBef>
                <a:spcPts val="600"/>
              </a:spcBef>
              <a:buClr>
                <a:srgbClr val="FF0000"/>
              </a:buClr>
              <a:buSzPct val="85000"/>
              <a:buFont typeface="Wingdings" panose="05000000000000000000" pitchFamily="2" charset="2"/>
              <a:buChar char="l"/>
            </a:pPr>
            <a:r>
              <a:rPr lang="en-US" altLang="zh-CN" sz="1600" dirty="0">
                <a:latin typeface="Helvetica" panose="020B0604020202020204" pitchFamily="34" charset="0"/>
                <a:cs typeface="Helvetica" panose="020B0604020202020204" pitchFamily="34" charset="0"/>
              </a:rPr>
              <a:t>Double-bunch/Single-bunch commissioning</a:t>
            </a: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B7BD9E58-A097-4028-A8C0-D49BF2C27435}"/>
              </a:ext>
            </a:extLst>
          </p:cNvPr>
          <p:cNvSpPr/>
          <p:nvPr/>
        </p:nvSpPr>
        <p:spPr>
          <a:xfrm rot="20742083">
            <a:off x="3149231" y="3684371"/>
            <a:ext cx="1733411" cy="38377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noFill/>
            </a:endParaRPr>
          </a:p>
        </p:txBody>
      </p: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423F1FDB-9354-4F1C-8322-3A26DA3AC20A}"/>
              </a:ext>
            </a:extLst>
          </p:cNvPr>
          <p:cNvCxnSpPr/>
          <p:nvPr/>
        </p:nvCxnSpPr>
        <p:spPr>
          <a:xfrm flipV="1">
            <a:off x="4007768" y="4140000"/>
            <a:ext cx="0" cy="140400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>
            <a:extLst>
              <a:ext uri="{FF2B5EF4-FFF2-40B4-BE49-F238E27FC236}">
                <a16:creationId xmlns:a16="http://schemas.microsoft.com/office/drawing/2014/main" id="{16298320-EFE0-4761-A7A9-B01EE2DB7011}"/>
              </a:ext>
            </a:extLst>
          </p:cNvPr>
          <p:cNvSpPr txBox="1"/>
          <p:nvPr/>
        </p:nvSpPr>
        <p:spPr>
          <a:xfrm>
            <a:off x="2685984" y="5507940"/>
            <a:ext cx="4922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Back-streaming neutron (Back-n) </a:t>
            </a:r>
            <a:r>
              <a:rPr lang="en-US" altLang="zh-CN" b="1" dirty="0" smtClean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beamline</a:t>
            </a:r>
            <a:endParaRPr lang="en-US" altLang="zh-CN" b="1" dirty="0">
              <a:solidFill>
                <a:srgbClr val="FF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7104112" y="3967896"/>
            <a:ext cx="4392488" cy="1477328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  <a:buClr>
                <a:srgbClr val="FF0000"/>
              </a:buClr>
              <a:buSzPct val="85000"/>
            </a:pPr>
            <a:r>
              <a:rPr lang="en-US" altLang="zh-CN" dirty="0">
                <a:latin typeface="Helvetica" panose="020B0604020202020204" pitchFamily="34" charset="0"/>
                <a:cs typeface="Helvetica" panose="020B0604020202020204" pitchFamily="34" charset="0"/>
              </a:rPr>
              <a:t>CSNS is Mainly used for material study based on neutron scattering technique, but expanded applications of the beam are involved: </a:t>
            </a:r>
            <a:r>
              <a:rPr lang="en-US" altLang="zh-CN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white neutron beam</a:t>
            </a:r>
            <a:r>
              <a:rPr lang="en-US" altLang="zh-CN" dirty="0">
                <a:latin typeface="Helvetica" panose="020B0604020202020204" pitchFamily="34" charset="0"/>
                <a:cs typeface="Helvetica" panose="020B0604020202020204" pitchFamily="34" charset="0"/>
              </a:rPr>
              <a:t>, proton beam, muon beam, etc.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2095108" y="2636912"/>
            <a:ext cx="1684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Spectrometers</a:t>
            </a:r>
            <a:endParaRPr lang="zh-CN" altLang="en-US" sz="16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16" name="直接箭头连接符 15"/>
          <p:cNvCxnSpPr>
            <a:stCxn id="10" idx="2"/>
          </p:cNvCxnSpPr>
          <p:nvPr/>
        </p:nvCxnSpPr>
        <p:spPr>
          <a:xfrm flipH="1">
            <a:off x="2512639" y="2975466"/>
            <a:ext cx="424581" cy="75956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/>
          <p:cNvCxnSpPr>
            <a:stCxn id="10" idx="2"/>
          </p:cNvCxnSpPr>
          <p:nvPr/>
        </p:nvCxnSpPr>
        <p:spPr>
          <a:xfrm flipH="1">
            <a:off x="2876239" y="2975466"/>
            <a:ext cx="60981" cy="70898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/>
          <p:cNvCxnSpPr>
            <a:stCxn id="10" idx="2"/>
          </p:cNvCxnSpPr>
          <p:nvPr/>
        </p:nvCxnSpPr>
        <p:spPr>
          <a:xfrm flipH="1">
            <a:off x="2203856" y="2975466"/>
            <a:ext cx="733364" cy="168173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/>
          <p:cNvCxnSpPr>
            <a:stCxn id="10" idx="2"/>
          </p:cNvCxnSpPr>
          <p:nvPr/>
        </p:nvCxnSpPr>
        <p:spPr>
          <a:xfrm flipH="1">
            <a:off x="2440787" y="2975466"/>
            <a:ext cx="496433" cy="187951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箭头连接符 34"/>
          <p:cNvCxnSpPr>
            <a:stCxn id="10" idx="2"/>
          </p:cNvCxnSpPr>
          <p:nvPr/>
        </p:nvCxnSpPr>
        <p:spPr>
          <a:xfrm>
            <a:off x="2937220" y="2975466"/>
            <a:ext cx="236931" cy="166560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589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4" grpId="0" animBg="1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B0289CEF-DF67-4AFB-BB0B-8BB7B4AABC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809" y="1349479"/>
            <a:ext cx="8572382" cy="2448272"/>
          </a:xfrm>
          <a:prstGeom prst="rect">
            <a:avLst/>
          </a:prstGeom>
        </p:spPr>
      </p:pic>
      <p:cxnSp>
        <p:nvCxnSpPr>
          <p:cNvPr id="25" name="直线箭头连接符 22">
            <a:extLst>
              <a:ext uri="{FF2B5EF4-FFF2-40B4-BE49-F238E27FC236}">
                <a16:creationId xmlns:a16="http://schemas.microsoft.com/office/drawing/2014/main" id="{047B5558-016E-41D6-8220-2E0FE5CF4787}"/>
              </a:ext>
            </a:extLst>
          </p:cNvPr>
          <p:cNvCxnSpPr/>
          <p:nvPr/>
        </p:nvCxnSpPr>
        <p:spPr>
          <a:xfrm flipH="1">
            <a:off x="3940368" y="2132856"/>
            <a:ext cx="3060000" cy="0"/>
          </a:xfrm>
          <a:prstGeom prst="straightConnector1">
            <a:avLst/>
          </a:prstGeom>
          <a:ln w="19050" cmpd="sng">
            <a:solidFill>
              <a:srgbClr val="0070C0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文本框 13">
            <a:extLst>
              <a:ext uri="{FF2B5EF4-FFF2-40B4-BE49-F238E27FC236}">
                <a16:creationId xmlns:a16="http://schemas.microsoft.com/office/drawing/2014/main" id="{08BFE8F0-FFAF-438C-B0AB-5D6F8E6C43E2}"/>
              </a:ext>
            </a:extLst>
          </p:cNvPr>
          <p:cNvSpPr txBox="1"/>
          <p:nvPr/>
        </p:nvSpPr>
        <p:spPr>
          <a:xfrm>
            <a:off x="3796274" y="1794302"/>
            <a:ext cx="3379847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/>
            <a:r>
              <a:rPr kumimoji="1" lang="en-US" altLang="zh-CN" sz="1600" dirty="0">
                <a:solidFill>
                  <a:srgbClr val="0070C0"/>
                </a:solidFill>
                <a:latin typeface="Helvetica"/>
                <a:cs typeface="Helvetica"/>
              </a:rPr>
              <a:t>Back-n beamline</a:t>
            </a:r>
            <a:endParaRPr kumimoji="1" lang="zh-CN" altLang="en-US" sz="1600" dirty="0">
              <a:solidFill>
                <a:srgbClr val="0070C0"/>
              </a:solidFill>
              <a:latin typeface="Helvetica"/>
              <a:cs typeface="Helvetica"/>
            </a:endParaRPr>
          </a:p>
        </p:txBody>
      </p:sp>
      <p:cxnSp>
        <p:nvCxnSpPr>
          <p:cNvPr id="27" name="直线箭头连接符 7">
            <a:extLst>
              <a:ext uri="{FF2B5EF4-FFF2-40B4-BE49-F238E27FC236}">
                <a16:creationId xmlns:a16="http://schemas.microsoft.com/office/drawing/2014/main" id="{9A10AAA1-0C79-4DDF-AC11-57CB0B0F4A06}"/>
              </a:ext>
            </a:extLst>
          </p:cNvPr>
          <p:cNvCxnSpPr/>
          <p:nvPr/>
        </p:nvCxnSpPr>
        <p:spPr>
          <a:xfrm flipH="1" flipV="1">
            <a:off x="4671876" y="3140968"/>
            <a:ext cx="848060" cy="226766"/>
          </a:xfrm>
          <a:prstGeom prst="straightConnector1">
            <a:avLst/>
          </a:prstGeom>
          <a:ln w="19050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文本框 16">
            <a:extLst>
              <a:ext uri="{FF2B5EF4-FFF2-40B4-BE49-F238E27FC236}">
                <a16:creationId xmlns:a16="http://schemas.microsoft.com/office/drawing/2014/main" id="{F03E7D2B-A8DE-4AB9-9978-B25C4C1F0C17}"/>
              </a:ext>
            </a:extLst>
          </p:cNvPr>
          <p:cNvSpPr txBox="1"/>
          <p:nvPr/>
        </p:nvSpPr>
        <p:spPr>
          <a:xfrm>
            <a:off x="2405590" y="3683211"/>
            <a:ext cx="4410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en-US" altLang="zh-CN" sz="16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Bending magnet for incident proton beam</a:t>
            </a:r>
          </a:p>
          <a:p>
            <a:r>
              <a:rPr lang="en-US" altLang="zh-CN" sz="16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(Sweeping magnet for back-streaming beam)</a:t>
            </a:r>
            <a:endParaRPr lang="zh-CN" altLang="en-US" sz="1600" dirty="0">
              <a:solidFill>
                <a:srgbClr val="FF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30" name="直线箭头连接符 7">
            <a:extLst>
              <a:ext uri="{FF2B5EF4-FFF2-40B4-BE49-F238E27FC236}">
                <a16:creationId xmlns:a16="http://schemas.microsoft.com/office/drawing/2014/main" id="{4DA95438-4DAA-4A22-ABC5-DA81BC40DFDF}"/>
              </a:ext>
            </a:extLst>
          </p:cNvPr>
          <p:cNvCxnSpPr/>
          <p:nvPr/>
        </p:nvCxnSpPr>
        <p:spPr>
          <a:xfrm flipH="1">
            <a:off x="3433969" y="3077671"/>
            <a:ext cx="756000" cy="0"/>
          </a:xfrm>
          <a:prstGeom prst="straightConnector1">
            <a:avLst/>
          </a:prstGeom>
          <a:ln w="19050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>
            <a:extLst>
              <a:ext uri="{FF2B5EF4-FFF2-40B4-BE49-F238E27FC236}">
                <a16:creationId xmlns:a16="http://schemas.microsoft.com/office/drawing/2014/main" id="{195B7023-56F9-41C5-99AB-FAF1F52D6B53}"/>
              </a:ext>
            </a:extLst>
          </p:cNvPr>
          <p:cNvCxnSpPr/>
          <p:nvPr/>
        </p:nvCxnSpPr>
        <p:spPr>
          <a:xfrm flipH="1">
            <a:off x="4189969" y="2780928"/>
            <a:ext cx="249848" cy="90228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本框 23">
            <a:extLst>
              <a:ext uri="{FF2B5EF4-FFF2-40B4-BE49-F238E27FC236}">
                <a16:creationId xmlns:a16="http://schemas.microsoft.com/office/drawing/2014/main" id="{89A21305-A468-4EE5-8CE6-AEB7A588D2DC}"/>
              </a:ext>
            </a:extLst>
          </p:cNvPr>
          <p:cNvSpPr txBox="1"/>
          <p:nvPr/>
        </p:nvSpPr>
        <p:spPr>
          <a:xfrm>
            <a:off x="1775520" y="1205463"/>
            <a:ext cx="2232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/>
            <a:r>
              <a:rPr lang="en-US" altLang="zh-CN" sz="16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CSNS tungsten target</a:t>
            </a:r>
            <a:endParaRPr lang="zh-CN" altLang="en-US" sz="1600" dirty="0">
              <a:solidFill>
                <a:srgbClr val="FF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35" name="直接连接符 34">
            <a:extLst>
              <a:ext uri="{FF2B5EF4-FFF2-40B4-BE49-F238E27FC236}">
                <a16:creationId xmlns:a16="http://schemas.microsoft.com/office/drawing/2014/main" id="{8B751EBD-D1AF-4B24-8FD1-50D4C05FDC11}"/>
              </a:ext>
            </a:extLst>
          </p:cNvPr>
          <p:cNvCxnSpPr/>
          <p:nvPr/>
        </p:nvCxnSpPr>
        <p:spPr>
          <a:xfrm flipH="1">
            <a:off x="2731576" y="1544018"/>
            <a:ext cx="160069" cy="88644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文本框 26">
            <a:extLst>
              <a:ext uri="{FF2B5EF4-FFF2-40B4-BE49-F238E27FC236}">
                <a16:creationId xmlns:a16="http://schemas.microsoft.com/office/drawing/2014/main" id="{F5643C81-6948-4D3B-BA38-07E2E5A7F02C}"/>
              </a:ext>
            </a:extLst>
          </p:cNvPr>
          <p:cNvSpPr txBox="1"/>
          <p:nvPr/>
        </p:nvSpPr>
        <p:spPr>
          <a:xfrm>
            <a:off x="6706035" y="1188040"/>
            <a:ext cx="20940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en-US" altLang="zh-CN" sz="1600" dirty="0">
                <a:latin typeface="Helvetica" panose="020B0604020202020204" pitchFamily="34" charset="0"/>
                <a:cs typeface="Helvetica" panose="020B0604020202020204" pitchFamily="34" charset="0"/>
              </a:rPr>
              <a:t>End station 1 (ES#1)</a:t>
            </a:r>
          </a:p>
          <a:p>
            <a:r>
              <a:rPr lang="en-US" altLang="zh-CN" sz="1600" dirty="0">
                <a:latin typeface="Helvetica" panose="020B0604020202020204" pitchFamily="34" charset="0"/>
                <a:cs typeface="Helvetica" panose="020B0604020202020204" pitchFamily="34" charset="0"/>
              </a:rPr>
              <a:t>@ 54-58 m</a:t>
            </a:r>
            <a:endParaRPr lang="zh-CN" altLang="en-US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37" name="直接箭头连接符 36">
            <a:extLst>
              <a:ext uri="{FF2B5EF4-FFF2-40B4-BE49-F238E27FC236}">
                <a16:creationId xmlns:a16="http://schemas.microsoft.com/office/drawing/2014/main" id="{36B3A680-291F-4AA7-9ECE-F3FB54D66807}"/>
              </a:ext>
            </a:extLst>
          </p:cNvPr>
          <p:cNvCxnSpPr>
            <a:cxnSpLocks/>
          </p:cNvCxnSpPr>
          <p:nvPr/>
        </p:nvCxnSpPr>
        <p:spPr>
          <a:xfrm>
            <a:off x="7752182" y="1772816"/>
            <a:ext cx="2" cy="58818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文本框 36">
            <a:extLst>
              <a:ext uri="{FF2B5EF4-FFF2-40B4-BE49-F238E27FC236}">
                <a16:creationId xmlns:a16="http://schemas.microsoft.com/office/drawing/2014/main" id="{C13329F7-14DA-40EF-A21F-E9390F07C07F}"/>
              </a:ext>
            </a:extLst>
          </p:cNvPr>
          <p:cNvSpPr txBox="1"/>
          <p:nvPr/>
        </p:nvSpPr>
        <p:spPr>
          <a:xfrm rot="907600">
            <a:off x="4463847" y="3232627"/>
            <a:ext cx="11627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/>
            <a:r>
              <a:rPr kumimoji="1" lang="en-US" altLang="zh-CN" sz="1600" dirty="0">
                <a:solidFill>
                  <a:srgbClr val="FF0000"/>
                </a:solidFill>
                <a:latin typeface="Helvetica"/>
                <a:cs typeface="Helvetica"/>
              </a:rPr>
              <a:t>1.6 GeV p</a:t>
            </a:r>
            <a:endParaRPr kumimoji="1" lang="zh-CN" altLang="en-US" sz="1600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41" name="文本框 37">
            <a:extLst>
              <a:ext uri="{FF2B5EF4-FFF2-40B4-BE49-F238E27FC236}">
                <a16:creationId xmlns:a16="http://schemas.microsoft.com/office/drawing/2014/main" id="{3185DF1A-80B5-4F4C-A0AF-DB6AB6A9D9E5}"/>
              </a:ext>
            </a:extLst>
          </p:cNvPr>
          <p:cNvSpPr txBox="1"/>
          <p:nvPr/>
        </p:nvSpPr>
        <p:spPr>
          <a:xfrm>
            <a:off x="3133026" y="3068960"/>
            <a:ext cx="11627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/>
            <a:r>
              <a:rPr kumimoji="1" lang="en-US" altLang="zh-CN" sz="1600" dirty="0">
                <a:solidFill>
                  <a:srgbClr val="FF0000"/>
                </a:solidFill>
                <a:latin typeface="Helvetica"/>
                <a:cs typeface="Helvetica"/>
              </a:rPr>
              <a:t>1.6 GeV p</a:t>
            </a:r>
            <a:endParaRPr kumimoji="1" lang="zh-CN" altLang="en-US" sz="1600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42" name="文本框 38">
            <a:extLst>
              <a:ext uri="{FF2B5EF4-FFF2-40B4-BE49-F238E27FC236}">
                <a16:creationId xmlns:a16="http://schemas.microsoft.com/office/drawing/2014/main" id="{D5D8DF10-AA82-4F38-A17B-579D42A812DA}"/>
              </a:ext>
            </a:extLst>
          </p:cNvPr>
          <p:cNvSpPr txBox="1"/>
          <p:nvPr/>
        </p:nvSpPr>
        <p:spPr>
          <a:xfrm>
            <a:off x="3355574" y="4425206"/>
            <a:ext cx="5480852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L="285750" indent="-285750">
              <a:spcBef>
                <a:spcPts val="600"/>
              </a:spcBef>
              <a:buClr>
                <a:srgbClr val="FF0000"/>
              </a:buClr>
              <a:buSzPct val="85000"/>
              <a:buFont typeface="Wingdings" panose="05000000000000000000" pitchFamily="2" charset="2"/>
              <a:buChar char="l"/>
            </a:pPr>
            <a:r>
              <a:rPr lang="en-US" altLang="zh-CN" sz="1600" dirty="0">
                <a:latin typeface="Helvetica" panose="020B0604020202020204" pitchFamily="34" charset="0"/>
                <a:cs typeface="Helvetica" panose="020B0604020202020204" pitchFamily="34" charset="0"/>
              </a:rPr>
              <a:t>Time-of-flight (TOF) technique</a:t>
            </a:r>
          </a:p>
          <a:p>
            <a:pPr marL="285750" indent="-285750">
              <a:spcBef>
                <a:spcPts val="600"/>
              </a:spcBef>
              <a:buClr>
                <a:srgbClr val="FF0000"/>
              </a:buClr>
              <a:buSzPct val="85000"/>
              <a:buFont typeface="Wingdings" panose="05000000000000000000" pitchFamily="2" charset="2"/>
              <a:buChar char="l"/>
            </a:pPr>
            <a:r>
              <a:rPr lang="en-US" altLang="zh-CN" sz="1600" dirty="0">
                <a:latin typeface="Helvetica" panose="020B0604020202020204" pitchFamily="34" charset="0"/>
                <a:cs typeface="Helvetica" panose="020B0604020202020204" pitchFamily="34" charset="0"/>
              </a:rPr>
              <a:t>Two end stations: ES#1 (~56 m) and ES#2 (~76 m)</a:t>
            </a:r>
          </a:p>
          <a:p>
            <a:pPr marL="285750" indent="-285750">
              <a:spcBef>
                <a:spcPts val="600"/>
              </a:spcBef>
              <a:buClr>
                <a:srgbClr val="FF0000"/>
              </a:buClr>
              <a:buSzPct val="85000"/>
              <a:buFont typeface="Wingdings" panose="05000000000000000000" pitchFamily="2" charset="2"/>
              <a:buChar char="l"/>
            </a:pPr>
            <a:r>
              <a:rPr lang="en-US" altLang="zh-CN" sz="1600" dirty="0">
                <a:latin typeface="Helvetica" panose="020B0604020202020204" pitchFamily="34" charset="0"/>
                <a:cs typeface="Helvetica" panose="020B0604020202020204" pitchFamily="34" charset="0"/>
              </a:rPr>
              <a:t>Wide neutron energy range (from thermal to ~300 MeV)</a:t>
            </a:r>
          </a:p>
          <a:p>
            <a:pPr marL="285750" indent="-285750">
              <a:spcBef>
                <a:spcPts val="600"/>
              </a:spcBef>
              <a:buClr>
                <a:srgbClr val="FF0000"/>
              </a:buClr>
              <a:buSzPct val="85000"/>
              <a:buFont typeface="Wingdings" panose="05000000000000000000" pitchFamily="2" charset="2"/>
              <a:buChar char="l"/>
            </a:pPr>
            <a:r>
              <a:rPr lang="en-US" altLang="zh-CN" sz="1600" dirty="0">
                <a:latin typeface="Helvetica" panose="020B0604020202020204" pitchFamily="34" charset="0"/>
                <a:cs typeface="Helvetica" panose="020B0604020202020204" pitchFamily="34" charset="0"/>
              </a:rPr>
              <a:t>Weak </a:t>
            </a:r>
            <a:r>
              <a:rPr lang="el-GR" altLang="zh-CN" sz="1600" dirty="0">
                <a:latin typeface="Helvetica" panose="020B0604020202020204" pitchFamily="34" charset="0"/>
                <a:cs typeface="Helvetica" panose="020B0604020202020204" pitchFamily="34" charset="0"/>
              </a:rPr>
              <a:t>γ</a:t>
            </a:r>
            <a:r>
              <a:rPr lang="en-US" altLang="zh-CN" sz="1600" dirty="0">
                <a:latin typeface="Helvetica" panose="020B0604020202020204" pitchFamily="34" charset="0"/>
                <a:cs typeface="Helvetica" panose="020B0604020202020204" pitchFamily="34" charset="0"/>
              </a:rPr>
              <a:t>-flash due to back-streaming design</a:t>
            </a:r>
          </a:p>
        </p:txBody>
      </p:sp>
      <p:sp>
        <p:nvSpPr>
          <p:cNvPr id="19" name="文本框 26">
            <a:extLst>
              <a:ext uri="{FF2B5EF4-FFF2-40B4-BE49-F238E27FC236}">
                <a16:creationId xmlns:a16="http://schemas.microsoft.com/office/drawing/2014/main" id="{F5643C81-6948-4D3B-BA38-07E2E5A7F02C}"/>
              </a:ext>
            </a:extLst>
          </p:cNvPr>
          <p:cNvSpPr txBox="1"/>
          <p:nvPr/>
        </p:nvSpPr>
        <p:spPr>
          <a:xfrm>
            <a:off x="8721400" y="1188040"/>
            <a:ext cx="20940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en-US" altLang="zh-CN" sz="1600" dirty="0">
                <a:latin typeface="Helvetica" panose="020B0604020202020204" pitchFamily="34" charset="0"/>
                <a:cs typeface="Helvetica" panose="020B0604020202020204" pitchFamily="34" charset="0"/>
              </a:rPr>
              <a:t>End station 2 (ES#2)</a:t>
            </a:r>
          </a:p>
          <a:p>
            <a:r>
              <a:rPr lang="en-US" altLang="zh-CN" sz="1600" dirty="0">
                <a:latin typeface="Helvetica" panose="020B0604020202020204" pitchFamily="34" charset="0"/>
                <a:cs typeface="Helvetica" panose="020B0604020202020204" pitchFamily="34" charset="0"/>
              </a:rPr>
              <a:t>@ 74-78 m</a:t>
            </a:r>
            <a:endParaRPr lang="zh-CN" altLang="en-US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36B3A680-291F-4AA7-9ECE-F3FB54D66807}"/>
              </a:ext>
            </a:extLst>
          </p:cNvPr>
          <p:cNvCxnSpPr>
            <a:cxnSpLocks/>
          </p:cNvCxnSpPr>
          <p:nvPr/>
        </p:nvCxnSpPr>
        <p:spPr>
          <a:xfrm>
            <a:off x="9768406" y="1772816"/>
            <a:ext cx="2" cy="58818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4529827" y="241484"/>
            <a:ext cx="31323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Back-n facility</a:t>
            </a:r>
            <a:endParaRPr lang="zh-CN" altLang="en-US" sz="2800" b="1" dirty="0">
              <a:solidFill>
                <a:srgbClr val="0070C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146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870" y="836712"/>
            <a:ext cx="8670594" cy="278499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88" y="4296578"/>
            <a:ext cx="10355424" cy="1868726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69386" y="3635732"/>
            <a:ext cx="11053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 neutron shutter and two collimators are used together to configure the beam by adjusting their apertures: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9408368" y="4266008"/>
            <a:ext cx="18057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─ Simulated data</a:t>
            </a:r>
            <a:endParaRPr lang="zh-CN" altLang="en-US" sz="1600" dirty="0">
              <a:solidFill>
                <a:srgbClr val="FF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063552" y="4680008"/>
            <a:ext cx="1080120" cy="144016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3208816" y="4680008"/>
            <a:ext cx="1080120" cy="144016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7241264" y="4680008"/>
            <a:ext cx="1080120" cy="144016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3805181" y="4015430"/>
            <a:ext cx="45816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altLang="zh-CN" sz="1600" i="1" dirty="0" err="1">
                <a:latin typeface="Helvetica" panose="020B0604020202020204" pitchFamily="34" charset="0"/>
                <a:cs typeface="Helvetica" panose="020B0604020202020204" pitchFamily="34" charset="0"/>
              </a:rPr>
              <a:t>Jingyu</a:t>
            </a:r>
            <a:r>
              <a:rPr lang="en-US" altLang="zh-CN" sz="1600" i="1" dirty="0">
                <a:latin typeface="Helvetica" panose="020B0604020202020204" pitchFamily="34" charset="0"/>
                <a:cs typeface="Helvetica" panose="020B0604020202020204" pitchFamily="34" charset="0"/>
              </a:rPr>
              <a:t> Tang et al., </a:t>
            </a:r>
            <a:r>
              <a:rPr lang="en-US" altLang="zh-CN" sz="1600" i="1" dirty="0" err="1">
                <a:latin typeface="Helvetica" panose="020B0604020202020204" pitchFamily="34" charset="0"/>
                <a:cs typeface="Helvetica" panose="020B0604020202020204" pitchFamily="34" charset="0"/>
              </a:rPr>
              <a:t>Nucl</a:t>
            </a:r>
            <a:r>
              <a:rPr lang="en-US" altLang="zh-CN" sz="1600" i="1" dirty="0">
                <a:latin typeface="Helvetica" panose="020B0604020202020204" pitchFamily="34" charset="0"/>
                <a:cs typeface="Helvetica" panose="020B0604020202020204" pitchFamily="34" charset="0"/>
              </a:rPr>
              <a:t>. Sci. Tech. (2021) 32: 11</a:t>
            </a:r>
            <a:endParaRPr lang="zh-CN" altLang="en-US" sz="1600" i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529827" y="241484"/>
            <a:ext cx="31323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Back-n facility</a:t>
            </a:r>
            <a:endParaRPr lang="zh-CN" altLang="en-US" sz="2800" b="1" dirty="0">
              <a:solidFill>
                <a:srgbClr val="0070C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298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  <p:bldP spid="11" grpId="0" animBg="1"/>
      <p:bldP spid="12" grpId="0" animBg="1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563DADA-BA93-467C-82EC-322E8B2CE7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" t="8706" r="6739"/>
          <a:stretch/>
        </p:blipFill>
        <p:spPr>
          <a:xfrm>
            <a:off x="407368" y="1253001"/>
            <a:ext cx="3384376" cy="2288712"/>
          </a:xfrm>
          <a:prstGeom prst="rect">
            <a:avLst/>
          </a:prstGeom>
        </p:spPr>
      </p:pic>
      <p:sp>
        <p:nvSpPr>
          <p:cNvPr id="4" name="文本框 40">
            <a:extLst>
              <a:ext uri="{FF2B5EF4-FFF2-40B4-BE49-F238E27FC236}">
                <a16:creationId xmlns:a16="http://schemas.microsoft.com/office/drawing/2014/main" id="{FEE10B0F-8524-43A1-ABDF-2443F64EDD44}"/>
              </a:ext>
            </a:extLst>
          </p:cNvPr>
          <p:cNvSpPr txBox="1"/>
          <p:nvPr/>
        </p:nvSpPr>
        <p:spPr>
          <a:xfrm>
            <a:off x="7504979" y="4488068"/>
            <a:ext cx="4495677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L="171450" indent="-171450">
              <a:spcBef>
                <a:spcPts val="600"/>
              </a:spcBef>
              <a:buClr>
                <a:srgbClr val="FF0000"/>
              </a:buClr>
              <a:buSzPct val="90000"/>
              <a:buFont typeface="Wingdings" panose="05000000000000000000" pitchFamily="2" charset="2"/>
              <a:buChar char="l"/>
            </a:pPr>
            <a:r>
              <a:rPr lang="en-US" altLang="zh-CN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Yonghao Chen et al., </a:t>
            </a:r>
            <a:r>
              <a:rPr lang="en-US" altLang="zh-CN" sz="1200" b="1" i="1" dirty="0">
                <a:latin typeface="Helvetica" panose="020B0604020202020204" pitchFamily="34" charset="0"/>
                <a:cs typeface="Helvetica" panose="020B0604020202020204" pitchFamily="34" charset="0"/>
              </a:rPr>
              <a:t>Eur. Phys. J. A</a:t>
            </a:r>
            <a:r>
              <a:rPr lang="en-US" altLang="zh-CN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 (2019) 55: 115</a:t>
            </a:r>
          </a:p>
          <a:p>
            <a:pPr marL="171450" indent="-171450">
              <a:spcBef>
                <a:spcPts val="600"/>
              </a:spcBef>
              <a:buClr>
                <a:srgbClr val="FF0000"/>
              </a:buClr>
              <a:buSzPct val="90000"/>
              <a:buFont typeface="Wingdings" panose="05000000000000000000" pitchFamily="2" charset="2"/>
              <a:buChar char="l"/>
            </a:pPr>
            <a:r>
              <a:rPr lang="en-US" altLang="zh-CN" sz="12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Yonghao</a:t>
            </a:r>
            <a:r>
              <a:rPr lang="en-US" altLang="zh-CN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 Chen et al., </a:t>
            </a:r>
            <a:r>
              <a:rPr lang="en-US" altLang="zh-CN" sz="1200" b="1" i="1" dirty="0">
                <a:latin typeface="Helvetica" panose="020B0604020202020204" pitchFamily="34" charset="0"/>
                <a:cs typeface="Helvetica" panose="020B0604020202020204" pitchFamily="34" charset="0"/>
              </a:rPr>
              <a:t>EPJ Web of Conf.</a:t>
            </a:r>
            <a:r>
              <a:rPr lang="en-US" altLang="zh-CN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 (2020) 239: 17018</a:t>
            </a:r>
          </a:p>
          <a:p>
            <a:pPr marL="171450" indent="-171450">
              <a:spcBef>
                <a:spcPts val="600"/>
              </a:spcBef>
              <a:buClr>
                <a:srgbClr val="FF0000"/>
              </a:buClr>
              <a:buSzPct val="90000"/>
              <a:buFont typeface="Wingdings" panose="05000000000000000000" pitchFamily="2" charset="2"/>
              <a:buChar char="l"/>
            </a:pPr>
            <a:r>
              <a:rPr lang="en-US" altLang="zh-CN" sz="12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Yonghao</a:t>
            </a:r>
            <a:r>
              <a:rPr lang="en-US" altLang="zh-CN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 Chen et al., </a:t>
            </a:r>
            <a:r>
              <a:rPr lang="en-US" altLang="zh-CN" sz="1200" b="1" i="1" dirty="0">
                <a:latin typeface="Helvetica" panose="020B0604020202020204" pitchFamily="34" charset="0"/>
                <a:cs typeface="Helvetica" panose="020B0604020202020204" pitchFamily="34" charset="0"/>
              </a:rPr>
              <a:t>Eur. Phys. J. A</a:t>
            </a:r>
            <a:r>
              <a:rPr lang="en-US" altLang="zh-CN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 (2024) 60: 63</a:t>
            </a:r>
          </a:p>
          <a:p>
            <a:pPr marL="171450" indent="-171450">
              <a:spcBef>
                <a:spcPts val="600"/>
              </a:spcBef>
              <a:buClr>
                <a:srgbClr val="FF0000"/>
              </a:buClr>
              <a:buSzPct val="90000"/>
              <a:buFont typeface="Wingdings" panose="05000000000000000000" pitchFamily="2" charset="2"/>
              <a:buChar char="l"/>
            </a:pPr>
            <a:r>
              <a:rPr lang="en-US" altLang="zh-CN" sz="12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Binbin</a:t>
            </a:r>
            <a:r>
              <a:rPr lang="en-US" altLang="zh-CN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 Qi et al., </a:t>
            </a:r>
            <a:r>
              <a:rPr lang="en-US" altLang="zh-CN" sz="1200" b="1" i="1" dirty="0">
                <a:latin typeface="Helvetica" panose="020B0604020202020204" pitchFamily="34" charset="0"/>
                <a:cs typeface="Helvetica" panose="020B0604020202020204" pitchFamily="34" charset="0"/>
              </a:rPr>
              <a:t>NIMA</a:t>
            </a:r>
            <a:r>
              <a:rPr lang="en-US" altLang="zh-CN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 (2020) 957: 163407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0" r="6736"/>
          <a:stretch/>
        </p:blipFill>
        <p:spPr>
          <a:xfrm>
            <a:off x="4106779" y="1253001"/>
            <a:ext cx="3213357" cy="229140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3872662"/>
            <a:ext cx="3384376" cy="229264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422" y="1253001"/>
            <a:ext cx="3080527" cy="261966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6" r="7863"/>
          <a:stretch/>
        </p:blipFill>
        <p:spPr>
          <a:xfrm>
            <a:off x="4106779" y="3872662"/>
            <a:ext cx="3083165" cy="2292642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836063" y="955242"/>
            <a:ext cx="28758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Flux of ES#2 ─ Big collimators</a:t>
            </a:r>
            <a:endParaRPr lang="zh-CN" altLang="en-US" sz="14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81784" y="3625279"/>
            <a:ext cx="3209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Flux comparison of ES#1 and ES#2 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4234194" y="945224"/>
            <a:ext cx="29647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Flux of ES#1 ─ small collimators</a:t>
            </a:r>
            <a:endParaRPr lang="zh-CN" altLang="en-US" sz="14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635172" y="955242"/>
            <a:ext cx="35733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Beam profile of ES#2 ─ big collimators</a:t>
            </a:r>
            <a:endParaRPr lang="zh-CN" altLang="en-US" sz="14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254963" y="3625278"/>
            <a:ext cx="29169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Thermal neutron Flux of ES#2</a:t>
            </a:r>
            <a:endParaRPr lang="zh-CN" altLang="en-US" sz="14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529827" y="241484"/>
            <a:ext cx="31323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Back-n facility</a:t>
            </a:r>
            <a:endParaRPr lang="zh-CN" altLang="en-US" sz="2800" b="1" dirty="0">
              <a:solidFill>
                <a:srgbClr val="0070C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202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867362" y="999443"/>
            <a:ext cx="4788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Simulation of the neutron moderation distance in the spallation target 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1532784"/>
              </p:ext>
            </p:extLst>
          </p:nvPr>
        </p:nvGraphicFramePr>
        <p:xfrm>
          <a:off x="7104110" y="1572736"/>
          <a:ext cx="3600400" cy="3931920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10081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531127623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610502141"/>
                    </a:ext>
                  </a:extLst>
                </a:gridCol>
              </a:tblGrid>
              <a:tr h="27652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Energy</a:t>
                      </a:r>
                      <a:endParaRPr lang="en-US" altLang="zh-CN" sz="1600" b="1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altLang="zh-CN" sz="16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(eV)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altLang="zh-CN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Δ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  <a:p>
                      <a:pPr algn="ctr"/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(ns)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altLang="zh-CN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Δ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</a:p>
                    <a:p>
                      <a:pPr algn="ctr"/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(cm)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altLang="zh-CN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Δ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E/E</a:t>
                      </a:r>
                    </a:p>
                    <a:p>
                      <a:pPr algn="ctr"/>
                      <a:endParaRPr lang="zh-CN" altLang="en-US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6525"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</a:t>
                      </a:r>
                      <a:endParaRPr lang="zh-CN" altLang="en-US" sz="16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25.5</a:t>
                      </a:r>
                      <a:endParaRPr lang="zh-CN" altLang="en-US" sz="16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altLang="zh-CN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等线" panose="02010600030101010101" pitchFamily="2" charset="-122"/>
                          <a:cs typeface="+mn-cs"/>
                        </a:rPr>
                        <a:t>14.5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altLang="zh-CN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等线" panose="02010600030101010101" pitchFamily="2" charset="-122"/>
                          <a:cs typeface="+mn-cs"/>
                        </a:rPr>
                        <a:t>3.8</a:t>
                      </a:r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等线" panose="02010600030101010101" pitchFamily="2" charset="-122"/>
                        </a:rPr>
                        <a:t>×10</a:t>
                      </a:r>
                      <a:r>
                        <a:rPr lang="en-US" altLang="zh-CN" sz="16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等线" panose="02010600030101010101" pitchFamily="2" charset="-122"/>
                        </a:rPr>
                        <a:t>-3</a:t>
                      </a:r>
                      <a:endParaRPr lang="en-US" altLang="zh-CN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等线" panose="02010600030101010101" pitchFamily="2" charset="-122"/>
                        <a:cs typeface="+mn-cs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6525"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10</a:t>
                      </a:r>
                      <a:endParaRPr lang="zh-CN" altLang="en-US" sz="16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25.5</a:t>
                      </a:r>
                      <a:endParaRPr lang="zh-CN" altLang="en-US" sz="16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altLang="zh-CN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等线" panose="02010600030101010101" pitchFamily="2" charset="-122"/>
                          <a:cs typeface="+mn-cs"/>
                        </a:rPr>
                        <a:t>17.4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altLang="zh-CN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等线" panose="02010600030101010101" pitchFamily="2" charset="-122"/>
                          <a:cs typeface="+mn-cs"/>
                        </a:rPr>
                        <a:t>4.5</a:t>
                      </a:r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等线" panose="02010600030101010101" pitchFamily="2" charset="-122"/>
                        </a:rPr>
                        <a:t>×10</a:t>
                      </a:r>
                      <a:r>
                        <a:rPr lang="en-US" altLang="zh-CN" sz="16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等线" panose="02010600030101010101" pitchFamily="2" charset="-122"/>
                        </a:rPr>
                        <a:t>-3</a:t>
                      </a:r>
                      <a:endParaRPr lang="en-US" altLang="zh-CN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等线" panose="02010600030101010101" pitchFamily="2" charset="-122"/>
                        <a:cs typeface="+mn-cs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65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1×10</a:t>
                      </a:r>
                      <a:r>
                        <a:rPr lang="en-US" altLang="zh-CN" sz="1600" baseline="300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</a:t>
                      </a:r>
                      <a:endParaRPr lang="zh-CN" altLang="en-US" sz="1600" baseline="300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25.5</a:t>
                      </a:r>
                      <a:endParaRPr lang="zh-CN" altLang="en-US" sz="16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altLang="zh-CN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等线" panose="02010600030101010101" pitchFamily="2" charset="-122"/>
                          <a:cs typeface="+mn-cs"/>
                        </a:rPr>
                        <a:t>15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altLang="zh-CN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等线" panose="02010600030101010101" pitchFamily="2" charset="-122"/>
                          <a:cs typeface="+mn-cs"/>
                        </a:rPr>
                        <a:t>3.9</a:t>
                      </a:r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等线" panose="02010600030101010101" pitchFamily="2" charset="-122"/>
                        </a:rPr>
                        <a:t>×10</a:t>
                      </a:r>
                      <a:r>
                        <a:rPr lang="en-US" altLang="zh-CN" sz="16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等线" panose="02010600030101010101" pitchFamily="2" charset="-122"/>
                        </a:rPr>
                        <a:t>-3</a:t>
                      </a:r>
                      <a:endParaRPr lang="en-US" altLang="zh-CN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等线" panose="02010600030101010101" pitchFamily="2" charset="-122"/>
                        <a:cs typeface="+mn-cs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65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1×10</a:t>
                      </a:r>
                      <a:r>
                        <a:rPr lang="en-US" altLang="zh-CN" sz="1600" baseline="300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</a:t>
                      </a:r>
                      <a:endParaRPr lang="zh-CN" altLang="en-US" sz="1600" baseline="300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25.5</a:t>
                      </a:r>
                      <a:endParaRPr lang="zh-CN" altLang="en-US" sz="16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altLang="zh-CN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等线" panose="02010600030101010101" pitchFamily="2" charset="-122"/>
                          <a:cs typeface="+mn-cs"/>
                        </a:rPr>
                        <a:t>13.6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altLang="zh-CN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等线" panose="02010600030101010101" pitchFamily="2" charset="-122"/>
                          <a:cs typeface="+mn-cs"/>
                        </a:rPr>
                        <a:t>3.5</a:t>
                      </a:r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等线" panose="02010600030101010101" pitchFamily="2" charset="-122"/>
                        </a:rPr>
                        <a:t>×10</a:t>
                      </a:r>
                      <a:r>
                        <a:rPr lang="en-US" altLang="zh-CN" sz="16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等线" panose="02010600030101010101" pitchFamily="2" charset="-122"/>
                        </a:rPr>
                        <a:t>-3</a:t>
                      </a:r>
                      <a:endParaRPr lang="en-US" altLang="zh-CN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等线" panose="02010600030101010101" pitchFamily="2" charset="-122"/>
                        <a:cs typeface="+mn-cs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6525"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1×10</a:t>
                      </a:r>
                      <a:r>
                        <a:rPr lang="en-US" altLang="zh-CN" sz="1600" baseline="300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4</a:t>
                      </a:r>
                      <a:endParaRPr lang="zh-CN" altLang="en-US" sz="16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25.5</a:t>
                      </a:r>
                      <a:endParaRPr lang="zh-CN" altLang="en-US" sz="16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altLang="zh-CN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等线" panose="02010600030101010101" pitchFamily="2" charset="-122"/>
                          <a:cs typeface="+mn-cs"/>
                        </a:rPr>
                        <a:t>13.3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altLang="zh-CN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等线" panose="02010600030101010101" pitchFamily="2" charset="-122"/>
                          <a:cs typeface="+mn-cs"/>
                        </a:rPr>
                        <a:t>3.6</a:t>
                      </a:r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等线" panose="02010600030101010101" pitchFamily="2" charset="-122"/>
                        </a:rPr>
                        <a:t>×10</a:t>
                      </a:r>
                      <a:r>
                        <a:rPr lang="en-US" altLang="zh-CN" sz="16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等线" panose="02010600030101010101" pitchFamily="2" charset="-122"/>
                        </a:rPr>
                        <a:t>-3</a:t>
                      </a:r>
                      <a:endParaRPr lang="en-US" altLang="zh-CN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等线" panose="02010600030101010101" pitchFamily="2" charset="-122"/>
                        <a:cs typeface="+mn-cs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6525"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1×10</a:t>
                      </a:r>
                      <a:r>
                        <a:rPr lang="en-US" altLang="zh-CN" sz="1600" baseline="300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5</a:t>
                      </a:r>
                      <a:endParaRPr lang="zh-CN" altLang="en-US" sz="16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25.5</a:t>
                      </a:r>
                      <a:endParaRPr lang="zh-CN" altLang="en-US" sz="16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altLang="zh-CN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等线" panose="02010600030101010101" pitchFamily="2" charset="-122"/>
                          <a:cs typeface="+mn-cs"/>
                        </a:rPr>
                        <a:t>9.8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altLang="zh-CN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等线" panose="02010600030101010101" pitchFamily="2" charset="-122"/>
                          <a:cs typeface="+mn-cs"/>
                        </a:rPr>
                        <a:t>3.9</a:t>
                      </a:r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等线" panose="02010600030101010101" pitchFamily="2" charset="-122"/>
                        </a:rPr>
                        <a:t>×10</a:t>
                      </a:r>
                      <a:r>
                        <a:rPr lang="en-US" altLang="zh-CN" sz="16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等线" panose="02010600030101010101" pitchFamily="2" charset="-122"/>
                        </a:rPr>
                        <a:t>-3</a:t>
                      </a:r>
                      <a:endParaRPr lang="en-US" altLang="zh-CN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等线" panose="02010600030101010101" pitchFamily="2" charset="-122"/>
                        <a:cs typeface="+mn-cs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6525"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1×10</a:t>
                      </a:r>
                      <a:r>
                        <a:rPr lang="en-US" altLang="zh-CN" sz="1600" baseline="300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6</a:t>
                      </a:r>
                      <a:endParaRPr lang="zh-CN" altLang="en-US" sz="16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25.5</a:t>
                      </a:r>
                      <a:endParaRPr lang="zh-CN" altLang="en-US" sz="16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altLang="zh-CN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等线" panose="02010600030101010101" pitchFamily="2" charset="-122"/>
                          <a:cs typeface="+mn-cs"/>
                        </a:rPr>
                        <a:t>4.2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altLang="zh-CN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等线" panose="02010600030101010101" pitchFamily="2" charset="-122"/>
                          <a:cs typeface="+mn-cs"/>
                        </a:rPr>
                        <a:t>9.2</a:t>
                      </a:r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等线" panose="02010600030101010101" pitchFamily="2" charset="-122"/>
                        </a:rPr>
                        <a:t>×10</a:t>
                      </a:r>
                      <a:r>
                        <a:rPr lang="en-US" altLang="zh-CN" sz="16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等线" panose="02010600030101010101" pitchFamily="2" charset="-122"/>
                        </a:rPr>
                        <a:t>-3</a:t>
                      </a:r>
                      <a:endParaRPr lang="en-US" altLang="zh-CN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等线" panose="02010600030101010101" pitchFamily="2" charset="-122"/>
                        <a:cs typeface="+mn-cs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6525"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1×10</a:t>
                      </a:r>
                      <a:r>
                        <a:rPr lang="en-US" altLang="zh-CN" sz="1600" baseline="300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7</a:t>
                      </a:r>
                      <a:endParaRPr lang="zh-CN" altLang="en-US" sz="16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25.5</a:t>
                      </a:r>
                      <a:endParaRPr lang="zh-CN" altLang="en-US" sz="16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altLang="zh-CN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等线" panose="02010600030101010101" pitchFamily="2" charset="-122"/>
                          <a:cs typeface="+mn-cs"/>
                        </a:rPr>
                        <a:t>3.6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altLang="zh-CN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等线" panose="02010600030101010101" pitchFamily="2" charset="-122"/>
                          <a:cs typeface="+mn-cs"/>
                        </a:rPr>
                        <a:t>2.9</a:t>
                      </a:r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等线" panose="02010600030101010101" pitchFamily="2" charset="-122"/>
                        </a:rPr>
                        <a:t>×10</a:t>
                      </a:r>
                      <a:r>
                        <a:rPr lang="en-US" altLang="zh-CN" sz="16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等线" panose="02010600030101010101" pitchFamily="2" charset="-122"/>
                        </a:rPr>
                        <a:t>-2</a:t>
                      </a:r>
                      <a:endParaRPr lang="en-US" altLang="zh-CN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等线" panose="02010600030101010101" pitchFamily="2" charset="-122"/>
                        <a:cs typeface="+mn-cs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6525"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1×10</a:t>
                      </a:r>
                      <a:r>
                        <a:rPr lang="en-US" altLang="zh-CN" sz="1600" baseline="300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8</a:t>
                      </a:r>
                      <a:endParaRPr lang="zh-CN" altLang="en-US" sz="16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25.5</a:t>
                      </a:r>
                      <a:endParaRPr lang="zh-CN" altLang="en-US" sz="16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altLang="zh-CN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等线" panose="02010600030101010101" pitchFamily="2" charset="-122"/>
                          <a:cs typeface="+mn-cs"/>
                        </a:rPr>
                        <a:t>4.4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altLang="zh-CN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等线" panose="02010600030101010101" pitchFamily="2" charset="-122"/>
                          <a:cs typeface="+mn-cs"/>
                        </a:rPr>
                        <a:t>9.9</a:t>
                      </a:r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等线" panose="02010600030101010101" pitchFamily="2" charset="-122"/>
                        </a:rPr>
                        <a:t>×10</a:t>
                      </a:r>
                      <a:r>
                        <a:rPr lang="en-US" altLang="zh-CN" sz="16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等线" panose="02010600030101010101" pitchFamily="2" charset="-122"/>
                        </a:rPr>
                        <a:t>-1</a:t>
                      </a:r>
                      <a:endParaRPr lang="en-US" altLang="zh-CN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等线" panose="02010600030101010101" pitchFamily="2" charset="-122"/>
                        <a:cs typeface="+mn-cs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65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3×10</a:t>
                      </a:r>
                      <a:r>
                        <a:rPr lang="en-US" altLang="zh-CN" sz="1600" baseline="300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8</a:t>
                      </a:r>
                      <a:endParaRPr lang="zh-CN" altLang="en-US" sz="16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25.5</a:t>
                      </a:r>
                      <a:endParaRPr lang="zh-CN" altLang="en-US" sz="16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altLang="zh-CN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等线" panose="02010600030101010101" pitchFamily="2" charset="-122"/>
                          <a:cs typeface="+mn-cs"/>
                        </a:rPr>
                        <a:t>4.1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altLang="zh-CN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等线" panose="02010600030101010101" pitchFamily="2" charset="-122"/>
                          <a:cs typeface="+mn-cs"/>
                        </a:rPr>
                        <a:t>19.8</a:t>
                      </a:r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等线" panose="02010600030101010101" pitchFamily="2" charset="-122"/>
                        </a:rPr>
                        <a:t>×10</a:t>
                      </a:r>
                      <a:r>
                        <a:rPr lang="en-US" altLang="zh-CN" sz="16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等线" panose="02010600030101010101" pitchFamily="2" charset="-122"/>
                        </a:rPr>
                        <a:t>-1</a:t>
                      </a:r>
                      <a:endParaRPr lang="en-US" altLang="zh-CN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等线" panose="02010600030101010101" pitchFamily="2" charset="-122"/>
                        <a:cs typeface="+mn-cs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3172792472"/>
                  </a:ext>
                </a:extLst>
              </a:tr>
            </a:tbl>
          </a:graphicData>
        </a:graphic>
      </p:graphicFrame>
      <p:sp>
        <p:nvSpPr>
          <p:cNvPr id="8" name="文本框 7"/>
          <p:cNvSpPr txBox="1"/>
          <p:nvPr/>
        </p:nvSpPr>
        <p:spPr>
          <a:xfrm>
            <a:off x="7176118" y="999443"/>
            <a:ext cx="34563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Energy resolution at Back-n ES#2</a:t>
            </a:r>
            <a:endParaRPr lang="zh-CN" altLang="en-US" sz="16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0" t="2417" r="1914" b="2415"/>
          <a:stretch/>
        </p:blipFill>
        <p:spPr>
          <a:xfrm>
            <a:off x="479376" y="1772816"/>
            <a:ext cx="6202590" cy="3204671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4529827" y="241484"/>
            <a:ext cx="31323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Back-n facility</a:t>
            </a:r>
            <a:endParaRPr lang="zh-CN" altLang="en-US" sz="2800" b="1" dirty="0">
              <a:solidFill>
                <a:srgbClr val="0070C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4" y="5299607"/>
            <a:ext cx="3183705" cy="68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74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ends">
  <a:themeElements>
    <a:clrScheme name="Blends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宋体"/>
        <a:cs typeface=""/>
      </a:majorFont>
      <a:minorFont>
        <a:latin typeface="Tahoma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Blends</Template>
  <TotalTime>26297</TotalTime>
  <Words>2355</Words>
  <Application>Microsoft Office PowerPoint</Application>
  <PresentationFormat>宽屏</PresentationFormat>
  <Paragraphs>371</Paragraphs>
  <Slides>29</Slides>
  <Notes>1</Notes>
  <HiddenSlides>0</HiddenSlides>
  <MMClips>0</MMClips>
  <ScaleCrop>false</ScaleCrop>
  <HeadingPairs>
    <vt:vector size="8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41" baseType="lpstr">
      <vt:lpstr>等线</vt:lpstr>
      <vt:lpstr>宋体</vt:lpstr>
      <vt:lpstr>微软雅黑</vt:lpstr>
      <vt:lpstr>Arial</vt:lpstr>
      <vt:lpstr>Calibri</vt:lpstr>
      <vt:lpstr>Cambria Math</vt:lpstr>
      <vt:lpstr>Helvetica</vt:lpstr>
      <vt:lpstr>Tahoma</vt:lpstr>
      <vt:lpstr>Times New Roman</vt:lpstr>
      <vt:lpstr>Wingdings</vt:lpstr>
      <vt:lpstr>Blends</vt:lpstr>
      <vt:lpstr>公式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MC SYSTEM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MC SYSTEM</dc:creator>
  <cp:lastModifiedBy>Yonghao Chen</cp:lastModifiedBy>
  <cp:revision>1230</cp:revision>
  <dcterms:created xsi:type="dcterms:W3CDTF">2013-05-13T13:16:30Z</dcterms:created>
  <dcterms:modified xsi:type="dcterms:W3CDTF">2024-07-08T15:40:26Z</dcterms:modified>
</cp:coreProperties>
</file>