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charts/chart2.xml" ContentType="application/vnd.openxmlformats-officedocument.drawingml.chart+xml"/>
  <Override PartName="/ppt/theme/themeOverride2.xml" ContentType="application/vnd.openxmlformats-officedocument.themeOverride+xml"/>
  <Override PartName="/ppt/drawings/drawing2.xml" ContentType="application/vnd.openxmlformats-officedocument.drawingml.chartshapes+xml"/>
  <Override PartName="/ppt/charts/chart3.xml" ContentType="application/vnd.openxmlformats-officedocument.drawingml.chart+xml"/>
  <Override PartName="/ppt/theme/themeOverride3.xml" ContentType="application/vnd.openxmlformats-officedocument.themeOverride+xml"/>
  <Override PartName="/ppt/drawings/drawing3.xml" ContentType="application/vnd.openxmlformats-officedocument.drawingml.chartshapes+xml"/>
  <Override PartName="/ppt/charts/chart4.xml" ContentType="application/vnd.openxmlformats-officedocument.drawingml.chart+xml"/>
  <Override PartName="/ppt/theme/themeOverride4.xml" ContentType="application/vnd.openxmlformats-officedocument.themeOverride+xml"/>
  <Override PartName="/ppt/drawings/drawing4.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0267275" cy="42794238"/>
  <p:notesSz cx="6858000" cy="9144000"/>
  <p:defaultTextStyle>
    <a:defPPr>
      <a:defRPr lang="en-US"/>
    </a:defPPr>
    <a:lvl1pPr marL="0" algn="l" defTabSz="4174876" rtl="0" eaLnBrk="1" latinLnBrk="0" hangingPunct="1">
      <a:defRPr sz="8200" kern="1200">
        <a:solidFill>
          <a:schemeClr val="tx1"/>
        </a:solidFill>
        <a:latin typeface="+mn-lt"/>
        <a:ea typeface="+mn-ea"/>
        <a:cs typeface="+mn-cs"/>
      </a:defRPr>
    </a:lvl1pPr>
    <a:lvl2pPr marL="2087438" algn="l" defTabSz="4174876" rtl="0" eaLnBrk="1" latinLnBrk="0" hangingPunct="1">
      <a:defRPr sz="8200" kern="1200">
        <a:solidFill>
          <a:schemeClr val="tx1"/>
        </a:solidFill>
        <a:latin typeface="+mn-lt"/>
        <a:ea typeface="+mn-ea"/>
        <a:cs typeface="+mn-cs"/>
      </a:defRPr>
    </a:lvl2pPr>
    <a:lvl3pPr marL="4174876" algn="l" defTabSz="4174876" rtl="0" eaLnBrk="1" latinLnBrk="0" hangingPunct="1">
      <a:defRPr sz="8200" kern="1200">
        <a:solidFill>
          <a:schemeClr val="tx1"/>
        </a:solidFill>
        <a:latin typeface="+mn-lt"/>
        <a:ea typeface="+mn-ea"/>
        <a:cs typeface="+mn-cs"/>
      </a:defRPr>
    </a:lvl3pPr>
    <a:lvl4pPr marL="6262314" algn="l" defTabSz="4174876" rtl="0" eaLnBrk="1" latinLnBrk="0" hangingPunct="1">
      <a:defRPr sz="8200" kern="1200">
        <a:solidFill>
          <a:schemeClr val="tx1"/>
        </a:solidFill>
        <a:latin typeface="+mn-lt"/>
        <a:ea typeface="+mn-ea"/>
        <a:cs typeface="+mn-cs"/>
      </a:defRPr>
    </a:lvl4pPr>
    <a:lvl5pPr marL="8349752" algn="l" defTabSz="4174876" rtl="0" eaLnBrk="1" latinLnBrk="0" hangingPunct="1">
      <a:defRPr sz="8200" kern="1200">
        <a:solidFill>
          <a:schemeClr val="tx1"/>
        </a:solidFill>
        <a:latin typeface="+mn-lt"/>
        <a:ea typeface="+mn-ea"/>
        <a:cs typeface="+mn-cs"/>
      </a:defRPr>
    </a:lvl5pPr>
    <a:lvl6pPr marL="10437190" algn="l" defTabSz="4174876" rtl="0" eaLnBrk="1" latinLnBrk="0" hangingPunct="1">
      <a:defRPr sz="8200" kern="1200">
        <a:solidFill>
          <a:schemeClr val="tx1"/>
        </a:solidFill>
        <a:latin typeface="+mn-lt"/>
        <a:ea typeface="+mn-ea"/>
        <a:cs typeface="+mn-cs"/>
      </a:defRPr>
    </a:lvl6pPr>
    <a:lvl7pPr marL="12524628" algn="l" defTabSz="4174876" rtl="0" eaLnBrk="1" latinLnBrk="0" hangingPunct="1">
      <a:defRPr sz="8200" kern="1200">
        <a:solidFill>
          <a:schemeClr val="tx1"/>
        </a:solidFill>
        <a:latin typeface="+mn-lt"/>
        <a:ea typeface="+mn-ea"/>
        <a:cs typeface="+mn-cs"/>
      </a:defRPr>
    </a:lvl7pPr>
    <a:lvl8pPr marL="14612066" algn="l" defTabSz="4174876" rtl="0" eaLnBrk="1" latinLnBrk="0" hangingPunct="1">
      <a:defRPr sz="8200" kern="1200">
        <a:solidFill>
          <a:schemeClr val="tx1"/>
        </a:solidFill>
        <a:latin typeface="+mn-lt"/>
        <a:ea typeface="+mn-ea"/>
        <a:cs typeface="+mn-cs"/>
      </a:defRPr>
    </a:lvl8pPr>
    <a:lvl9pPr marL="16699504" algn="l" defTabSz="4174876" rtl="0" eaLnBrk="1" latinLnBrk="0" hangingPunct="1">
      <a:defRPr sz="8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50" d="100"/>
          <a:sy n="50" d="100"/>
        </p:scale>
        <p:origin x="1368" y="10440"/>
      </p:cViewPr>
      <p:guideLst>
        <p:guide orient="horz" pos="13526"/>
        <p:guide pos="953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D:\dr-nader\CRP-DR.nader\opal%20calculations\opal.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oleObject" Target="file:///D:\dr-nader\CRP-DR.nader\opal%20calculations\opal.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3" Type="http://schemas.openxmlformats.org/officeDocument/2006/relationships/chartUserShapes" Target="../drawings/drawing3.xml"/><Relationship Id="rId2" Type="http://schemas.openxmlformats.org/officeDocument/2006/relationships/oleObject" Target="file:///D:\dr-nader\CRP-DR.nader\opal%20calculations\opal.xlsx"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3" Type="http://schemas.openxmlformats.org/officeDocument/2006/relationships/chartUserShapes" Target="../drawings/drawing4.xml"/><Relationship Id="rId2" Type="http://schemas.openxmlformats.org/officeDocument/2006/relationships/oleObject" Target="file:///D:\dr-nader\CRP-DR.nader\opal%20calculations\opal.xlsx" TargetMode="External"/><Relationship Id="rId1" Type="http://schemas.openxmlformats.org/officeDocument/2006/relationships/themeOverride" Target="../theme/themeOverride4.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6343899320277272"/>
          <c:y val="0.11922992384572616"/>
          <c:w val="0.8049831751800256"/>
          <c:h val="0.70114651616823764"/>
        </c:manualLayout>
      </c:layout>
      <c:scatterChart>
        <c:scatterStyle val="smoothMarker"/>
        <c:varyColors val="0"/>
        <c:ser>
          <c:idx val="0"/>
          <c:order val="0"/>
          <c:tx>
            <c:strRef>
              <c:f>Sheet11!$E$4</c:f>
              <c:strCache>
                <c:ptCount val="1"/>
                <c:pt idx="0">
                  <c:v>ENDF/B-VII.1</c:v>
                </c:pt>
              </c:strCache>
            </c:strRef>
          </c:tx>
          <c:spPr>
            <a:ln w="19050" cap="rnd">
              <a:solidFill>
                <a:schemeClr val="accent1"/>
              </a:solidFill>
              <a:round/>
            </a:ln>
            <a:effectLst/>
          </c:spPr>
          <c:marker>
            <c:symbol val="diamond"/>
            <c:size val="5"/>
            <c:spPr>
              <a:solidFill>
                <a:schemeClr val="accent1"/>
              </a:solidFill>
              <a:ln w="9525">
                <a:solidFill>
                  <a:schemeClr val="accent1"/>
                </a:solidFill>
              </a:ln>
              <a:effectLst/>
            </c:spPr>
          </c:marker>
          <c:xVal>
            <c:numRef>
              <c:f>Sheet11!$D$5:$D$49</c:f>
              <c:numCache>
                <c:formatCode>General</c:formatCode>
                <c:ptCount val="45"/>
                <c:pt idx="0">
                  <c:v>0</c:v>
                </c:pt>
                <c:pt idx="1">
                  <c:v>0.57999999999999996</c:v>
                </c:pt>
                <c:pt idx="2">
                  <c:v>0.92</c:v>
                </c:pt>
                <c:pt idx="3">
                  <c:v>1.02</c:v>
                </c:pt>
                <c:pt idx="4">
                  <c:v>1.08</c:v>
                </c:pt>
                <c:pt idx="5">
                  <c:v>1.8</c:v>
                </c:pt>
                <c:pt idx="6">
                  <c:v>1.92</c:v>
                </c:pt>
                <c:pt idx="7">
                  <c:v>2.79</c:v>
                </c:pt>
                <c:pt idx="8">
                  <c:v>2.83</c:v>
                </c:pt>
                <c:pt idx="9">
                  <c:v>2.96</c:v>
                </c:pt>
                <c:pt idx="10">
                  <c:v>3</c:v>
                </c:pt>
                <c:pt idx="11">
                  <c:v>4.04</c:v>
                </c:pt>
                <c:pt idx="12">
                  <c:v>5.08</c:v>
                </c:pt>
                <c:pt idx="13">
                  <c:v>6.13</c:v>
                </c:pt>
                <c:pt idx="14">
                  <c:v>7.51</c:v>
                </c:pt>
                <c:pt idx="15">
                  <c:v>9.42</c:v>
                </c:pt>
                <c:pt idx="16">
                  <c:v>9.92</c:v>
                </c:pt>
                <c:pt idx="17">
                  <c:v>9.9600000000000009</c:v>
                </c:pt>
                <c:pt idx="18">
                  <c:v>10.210000000000001</c:v>
                </c:pt>
                <c:pt idx="19">
                  <c:v>11.29</c:v>
                </c:pt>
                <c:pt idx="20">
                  <c:v>13.33</c:v>
                </c:pt>
                <c:pt idx="21">
                  <c:v>13.38</c:v>
                </c:pt>
                <c:pt idx="22">
                  <c:v>14.38</c:v>
                </c:pt>
                <c:pt idx="23">
                  <c:v>14.63</c:v>
                </c:pt>
                <c:pt idx="24">
                  <c:v>17.32</c:v>
                </c:pt>
                <c:pt idx="25">
                  <c:v>18.13</c:v>
                </c:pt>
                <c:pt idx="26">
                  <c:v>19.079999999999998</c:v>
                </c:pt>
                <c:pt idx="27">
                  <c:v>20.170000000000002</c:v>
                </c:pt>
                <c:pt idx="28">
                  <c:v>21.25</c:v>
                </c:pt>
                <c:pt idx="29">
                  <c:v>22.42</c:v>
                </c:pt>
                <c:pt idx="30">
                  <c:v>23.27</c:v>
                </c:pt>
                <c:pt idx="31">
                  <c:v>25.29</c:v>
                </c:pt>
                <c:pt idx="32">
                  <c:v>25.33</c:v>
                </c:pt>
                <c:pt idx="33">
                  <c:v>26.42</c:v>
                </c:pt>
                <c:pt idx="34">
                  <c:v>27.58</c:v>
                </c:pt>
                <c:pt idx="35">
                  <c:v>28.75</c:v>
                </c:pt>
                <c:pt idx="36">
                  <c:v>29.92</c:v>
                </c:pt>
                <c:pt idx="37">
                  <c:v>31.25</c:v>
                </c:pt>
                <c:pt idx="38">
                  <c:v>32.46</c:v>
                </c:pt>
                <c:pt idx="39">
                  <c:v>33.71</c:v>
                </c:pt>
                <c:pt idx="40">
                  <c:v>34.92</c:v>
                </c:pt>
                <c:pt idx="41">
                  <c:v>36.130000000000003</c:v>
                </c:pt>
                <c:pt idx="42">
                  <c:v>37.46</c:v>
                </c:pt>
                <c:pt idx="43">
                  <c:v>38.83</c:v>
                </c:pt>
              </c:numCache>
            </c:numRef>
          </c:xVal>
          <c:yVal>
            <c:numRef>
              <c:f>Sheet11!$E$5:$E$49</c:f>
              <c:numCache>
                <c:formatCode>0.00E+00</c:formatCode>
                <c:ptCount val="45"/>
                <c:pt idx="0">
                  <c:v>0</c:v>
                </c:pt>
                <c:pt idx="1">
                  <c:v>4.7949999999999998E-3</c:v>
                </c:pt>
                <c:pt idx="2">
                  <c:v>5.9410000000000001E-3</c:v>
                </c:pt>
                <c:pt idx="3">
                  <c:v>5.5840000000000004E-3</c:v>
                </c:pt>
                <c:pt idx="4">
                  <c:v>6.4920000000000004E-3</c:v>
                </c:pt>
                <c:pt idx="5">
                  <c:v>2.298E-2</c:v>
                </c:pt>
                <c:pt idx="6">
                  <c:v>3.6389999999999999E-2</c:v>
                </c:pt>
                <c:pt idx="7">
                  <c:v>2.9250000000000002E-2</c:v>
                </c:pt>
                <c:pt idx="8">
                  <c:v>4.0550000000000003E-2</c:v>
                </c:pt>
                <c:pt idx="9">
                  <c:v>2.4639999999999999E-2</c:v>
                </c:pt>
                <c:pt idx="10">
                  <c:v>3.7409999999999999E-2</c:v>
                </c:pt>
                <c:pt idx="11">
                  <c:v>3.2930000000000001E-2</c:v>
                </c:pt>
                <c:pt idx="12">
                  <c:v>3.4139999999999997E-2</c:v>
                </c:pt>
                <c:pt idx="13">
                  <c:v>3.4020000000000002E-2</c:v>
                </c:pt>
                <c:pt idx="14">
                  <c:v>3.3860000000000001E-2</c:v>
                </c:pt>
                <c:pt idx="15">
                  <c:v>2.4490000000000001E-2</c:v>
                </c:pt>
                <c:pt idx="16">
                  <c:v>1.205E-2</c:v>
                </c:pt>
                <c:pt idx="17">
                  <c:v>9.5930000000000008E-3</c:v>
                </c:pt>
                <c:pt idx="18">
                  <c:v>1.537E-2</c:v>
                </c:pt>
                <c:pt idx="19">
                  <c:v>3.2210000000000003E-2</c:v>
                </c:pt>
                <c:pt idx="20">
                  <c:v>1.8360000000000001E-2</c:v>
                </c:pt>
                <c:pt idx="21">
                  <c:v>1.1650000000000001E-2</c:v>
                </c:pt>
                <c:pt idx="22">
                  <c:v>3.0890000000000001E-2</c:v>
                </c:pt>
                <c:pt idx="23">
                  <c:v>3.705E-2</c:v>
                </c:pt>
                <c:pt idx="24">
                  <c:v>5.8960000000000002E-3</c:v>
                </c:pt>
                <c:pt idx="25">
                  <c:v>2.8719999999999999E-2</c:v>
                </c:pt>
                <c:pt idx="26">
                  <c:v>3.2910000000000002E-2</c:v>
                </c:pt>
                <c:pt idx="27">
                  <c:v>3.3160000000000002E-2</c:v>
                </c:pt>
                <c:pt idx="28">
                  <c:v>3.304E-2</c:v>
                </c:pt>
                <c:pt idx="29">
                  <c:v>3.2899999999999999E-2</c:v>
                </c:pt>
                <c:pt idx="30">
                  <c:v>3.279E-2</c:v>
                </c:pt>
                <c:pt idx="31">
                  <c:v>2.051E-2</c:v>
                </c:pt>
                <c:pt idx="32">
                  <c:v>1.155E-2</c:v>
                </c:pt>
                <c:pt idx="33">
                  <c:v>3.0589999999999999E-2</c:v>
                </c:pt>
                <c:pt idx="34">
                  <c:v>3.2439999999999997E-2</c:v>
                </c:pt>
                <c:pt idx="35">
                  <c:v>3.2379999999999999E-2</c:v>
                </c:pt>
                <c:pt idx="36">
                  <c:v>3.2259999999999997E-2</c:v>
                </c:pt>
                <c:pt idx="37">
                  <c:v>3.2129999999999999E-2</c:v>
                </c:pt>
                <c:pt idx="38">
                  <c:v>3.1980000000000001E-2</c:v>
                </c:pt>
                <c:pt idx="39">
                  <c:v>3.1789999999999999E-2</c:v>
                </c:pt>
                <c:pt idx="40">
                  <c:v>3.1640000000000001E-2</c:v>
                </c:pt>
                <c:pt idx="41">
                  <c:v>3.1460000000000002E-2</c:v>
                </c:pt>
                <c:pt idx="42">
                  <c:v>3.1280000000000002E-2</c:v>
                </c:pt>
                <c:pt idx="43">
                  <c:v>3.1060000000000001E-2</c:v>
                </c:pt>
              </c:numCache>
            </c:numRef>
          </c:yVal>
          <c:smooth val="1"/>
          <c:extLst xmlns:c16r2="http://schemas.microsoft.com/office/drawing/2015/06/chart">
            <c:ext xmlns:c16="http://schemas.microsoft.com/office/drawing/2014/chart" uri="{C3380CC4-5D6E-409C-BE32-E72D297353CC}">
              <c16:uniqueId val="{00000000-3A53-424F-9A07-3FA83E862B31}"/>
            </c:ext>
          </c:extLst>
        </c:ser>
        <c:ser>
          <c:idx val="1"/>
          <c:order val="1"/>
          <c:tx>
            <c:strRef>
              <c:f>Sheet11!$F$4</c:f>
              <c:strCache>
                <c:ptCount val="1"/>
                <c:pt idx="0">
                  <c:v>ENDF/B-VIII.0</c:v>
                </c:pt>
              </c:strCache>
            </c:strRef>
          </c:tx>
          <c:spPr>
            <a:ln w="19050" cap="rnd">
              <a:solidFill>
                <a:schemeClr val="accent2"/>
              </a:solidFill>
              <a:prstDash val="dash"/>
              <a:round/>
            </a:ln>
            <a:effectLst/>
          </c:spPr>
          <c:marker>
            <c:symbol val="circle"/>
            <c:size val="5"/>
            <c:spPr>
              <a:solidFill>
                <a:schemeClr val="accent2"/>
              </a:solidFill>
              <a:ln w="9525">
                <a:solidFill>
                  <a:schemeClr val="accent2"/>
                </a:solidFill>
              </a:ln>
              <a:effectLst/>
            </c:spPr>
          </c:marker>
          <c:xVal>
            <c:numRef>
              <c:f>Sheet11!$D$5:$D$49</c:f>
              <c:numCache>
                <c:formatCode>General</c:formatCode>
                <c:ptCount val="45"/>
                <c:pt idx="0">
                  <c:v>0</c:v>
                </c:pt>
                <c:pt idx="1">
                  <c:v>0.57999999999999996</c:v>
                </c:pt>
                <c:pt idx="2">
                  <c:v>0.92</c:v>
                </c:pt>
                <c:pt idx="3">
                  <c:v>1.02</c:v>
                </c:pt>
                <c:pt idx="4">
                  <c:v>1.08</c:v>
                </c:pt>
                <c:pt idx="5">
                  <c:v>1.8</c:v>
                </c:pt>
                <c:pt idx="6">
                  <c:v>1.92</c:v>
                </c:pt>
                <c:pt idx="7">
                  <c:v>2.79</c:v>
                </c:pt>
                <c:pt idx="8">
                  <c:v>2.83</c:v>
                </c:pt>
                <c:pt idx="9">
                  <c:v>2.96</c:v>
                </c:pt>
                <c:pt idx="10">
                  <c:v>3</c:v>
                </c:pt>
                <c:pt idx="11">
                  <c:v>4.04</c:v>
                </c:pt>
                <c:pt idx="12">
                  <c:v>5.08</c:v>
                </c:pt>
                <c:pt idx="13">
                  <c:v>6.13</c:v>
                </c:pt>
                <c:pt idx="14">
                  <c:v>7.51</c:v>
                </c:pt>
                <c:pt idx="15">
                  <c:v>9.42</c:v>
                </c:pt>
                <c:pt idx="16">
                  <c:v>9.92</c:v>
                </c:pt>
                <c:pt idx="17">
                  <c:v>9.9600000000000009</c:v>
                </c:pt>
                <c:pt idx="18">
                  <c:v>10.210000000000001</c:v>
                </c:pt>
                <c:pt idx="19">
                  <c:v>11.29</c:v>
                </c:pt>
                <c:pt idx="20">
                  <c:v>13.33</c:v>
                </c:pt>
                <c:pt idx="21">
                  <c:v>13.38</c:v>
                </c:pt>
                <c:pt idx="22">
                  <c:v>14.38</c:v>
                </c:pt>
                <c:pt idx="23">
                  <c:v>14.63</c:v>
                </c:pt>
                <c:pt idx="24">
                  <c:v>17.32</c:v>
                </c:pt>
                <c:pt idx="25">
                  <c:v>18.13</c:v>
                </c:pt>
                <c:pt idx="26">
                  <c:v>19.079999999999998</c:v>
                </c:pt>
                <c:pt idx="27">
                  <c:v>20.170000000000002</c:v>
                </c:pt>
                <c:pt idx="28">
                  <c:v>21.25</c:v>
                </c:pt>
                <c:pt idx="29">
                  <c:v>22.42</c:v>
                </c:pt>
                <c:pt idx="30">
                  <c:v>23.27</c:v>
                </c:pt>
                <c:pt idx="31">
                  <c:v>25.29</c:v>
                </c:pt>
                <c:pt idx="32">
                  <c:v>25.33</c:v>
                </c:pt>
                <c:pt idx="33">
                  <c:v>26.42</c:v>
                </c:pt>
                <c:pt idx="34">
                  <c:v>27.58</c:v>
                </c:pt>
                <c:pt idx="35">
                  <c:v>28.75</c:v>
                </c:pt>
                <c:pt idx="36">
                  <c:v>29.92</c:v>
                </c:pt>
                <c:pt idx="37">
                  <c:v>31.25</c:v>
                </c:pt>
                <c:pt idx="38">
                  <c:v>32.46</c:v>
                </c:pt>
                <c:pt idx="39">
                  <c:v>33.71</c:v>
                </c:pt>
                <c:pt idx="40">
                  <c:v>34.92</c:v>
                </c:pt>
                <c:pt idx="41">
                  <c:v>36.130000000000003</c:v>
                </c:pt>
                <c:pt idx="42">
                  <c:v>37.46</c:v>
                </c:pt>
                <c:pt idx="43">
                  <c:v>38.83</c:v>
                </c:pt>
              </c:numCache>
            </c:numRef>
          </c:xVal>
          <c:yVal>
            <c:numRef>
              <c:f>Sheet11!$F$5:$F$49</c:f>
              <c:numCache>
                <c:formatCode>General</c:formatCode>
                <c:ptCount val="45"/>
                <c:pt idx="0">
                  <c:v>0</c:v>
                </c:pt>
                <c:pt idx="1">
                  <c:v>4.9500000000000004E-3</c:v>
                </c:pt>
                <c:pt idx="2">
                  <c:v>5.8409999999999998E-3</c:v>
                </c:pt>
                <c:pt idx="3">
                  <c:v>5.4840000000000002E-3</c:v>
                </c:pt>
                <c:pt idx="4">
                  <c:v>6.3920000000000001E-3</c:v>
                </c:pt>
                <c:pt idx="5">
                  <c:v>2.768E-2</c:v>
                </c:pt>
                <c:pt idx="6">
                  <c:v>4.1089999999999995E-2</c:v>
                </c:pt>
                <c:pt idx="7">
                  <c:v>3.3950000000000001E-2</c:v>
                </c:pt>
                <c:pt idx="8">
                  <c:v>4.5249999999999999E-2</c:v>
                </c:pt>
                <c:pt idx="9">
                  <c:v>2.9339999999999998E-2</c:v>
                </c:pt>
                <c:pt idx="10">
                  <c:v>4.2109999999999995E-2</c:v>
                </c:pt>
                <c:pt idx="11">
                  <c:v>3.7629999999999997E-2</c:v>
                </c:pt>
                <c:pt idx="12">
                  <c:v>3.8839999999999993E-2</c:v>
                </c:pt>
                <c:pt idx="13">
                  <c:v>3.8719999999999997E-2</c:v>
                </c:pt>
                <c:pt idx="14">
                  <c:v>3.8559999999999997E-2</c:v>
                </c:pt>
                <c:pt idx="15">
                  <c:v>2.9190000000000001E-2</c:v>
                </c:pt>
                <c:pt idx="16">
                  <c:v>1.6750000000000001E-2</c:v>
                </c:pt>
                <c:pt idx="17">
                  <c:v>1.4293E-2</c:v>
                </c:pt>
                <c:pt idx="18">
                  <c:v>2.0070000000000001E-2</c:v>
                </c:pt>
                <c:pt idx="19">
                  <c:v>3.6909999999999998E-2</c:v>
                </c:pt>
                <c:pt idx="20">
                  <c:v>2.3060000000000001E-2</c:v>
                </c:pt>
                <c:pt idx="21">
                  <c:v>1.635E-2</c:v>
                </c:pt>
                <c:pt idx="22">
                  <c:v>3.5589999999999997E-2</c:v>
                </c:pt>
                <c:pt idx="23">
                  <c:v>4.1749999999999995E-2</c:v>
                </c:pt>
                <c:pt idx="24">
                  <c:v>1.0596000000000001E-2</c:v>
                </c:pt>
                <c:pt idx="25">
                  <c:v>3.3419999999999998E-2</c:v>
                </c:pt>
                <c:pt idx="26">
                  <c:v>3.7609999999999998E-2</c:v>
                </c:pt>
                <c:pt idx="27">
                  <c:v>3.7859999999999998E-2</c:v>
                </c:pt>
                <c:pt idx="28">
                  <c:v>3.7739999999999996E-2</c:v>
                </c:pt>
                <c:pt idx="29">
                  <c:v>3.7599999999999995E-2</c:v>
                </c:pt>
                <c:pt idx="30">
                  <c:v>3.7489999999999996E-2</c:v>
                </c:pt>
                <c:pt idx="31">
                  <c:v>2.521E-2</c:v>
                </c:pt>
                <c:pt idx="32">
                  <c:v>1.6250000000000001E-2</c:v>
                </c:pt>
                <c:pt idx="33">
                  <c:v>3.5289999999999995E-2</c:v>
                </c:pt>
                <c:pt idx="34">
                  <c:v>3.7139999999999992E-2</c:v>
                </c:pt>
                <c:pt idx="35">
                  <c:v>3.7079999999999995E-2</c:v>
                </c:pt>
                <c:pt idx="36">
                  <c:v>3.6959999999999993E-2</c:v>
                </c:pt>
                <c:pt idx="37">
                  <c:v>3.6829999999999995E-2</c:v>
                </c:pt>
                <c:pt idx="38">
                  <c:v>3.6679999999999997E-2</c:v>
                </c:pt>
                <c:pt idx="39">
                  <c:v>3.6489999999999995E-2</c:v>
                </c:pt>
                <c:pt idx="40">
                  <c:v>3.6339999999999997E-2</c:v>
                </c:pt>
                <c:pt idx="41">
                  <c:v>3.6159999999999998E-2</c:v>
                </c:pt>
                <c:pt idx="42">
                  <c:v>3.5979999999999998E-2</c:v>
                </c:pt>
                <c:pt idx="43">
                  <c:v>3.576E-2</c:v>
                </c:pt>
              </c:numCache>
            </c:numRef>
          </c:yVal>
          <c:smooth val="1"/>
          <c:extLst xmlns:c16r2="http://schemas.microsoft.com/office/drawing/2015/06/chart">
            <c:ext xmlns:c16="http://schemas.microsoft.com/office/drawing/2014/chart" uri="{C3380CC4-5D6E-409C-BE32-E72D297353CC}">
              <c16:uniqueId val="{00000001-3A53-424F-9A07-3FA83E862B31}"/>
            </c:ext>
          </c:extLst>
        </c:ser>
        <c:ser>
          <c:idx val="2"/>
          <c:order val="2"/>
          <c:tx>
            <c:strRef>
              <c:f>Sheet11!$G$4</c:f>
              <c:strCache>
                <c:ptCount val="1"/>
                <c:pt idx="0">
                  <c:v>JEFF-3.3</c:v>
                </c:pt>
              </c:strCache>
            </c:strRef>
          </c:tx>
          <c:spPr>
            <a:ln w="19050" cap="rnd">
              <a:solidFill>
                <a:srgbClr val="92D050"/>
              </a:solidFill>
              <a:round/>
            </a:ln>
            <a:effectLst/>
          </c:spPr>
          <c:marker>
            <c:symbol val="x"/>
            <c:size val="5"/>
            <c:spPr>
              <a:noFill/>
              <a:ln w="9525">
                <a:solidFill>
                  <a:srgbClr val="92D050"/>
                </a:solidFill>
              </a:ln>
              <a:effectLst/>
            </c:spPr>
          </c:marker>
          <c:dPt>
            <c:idx val="32"/>
            <c:bubble3D val="0"/>
            <c:extLst xmlns:c16r2="http://schemas.microsoft.com/office/drawing/2015/06/chart">
              <c:ext xmlns:c16="http://schemas.microsoft.com/office/drawing/2014/chart" uri="{C3380CC4-5D6E-409C-BE32-E72D297353CC}">
                <c16:uniqueId val="{00000002-3A53-424F-9A07-3FA83E862B31}"/>
              </c:ext>
            </c:extLst>
          </c:dPt>
          <c:xVal>
            <c:numRef>
              <c:f>Sheet11!$D$5:$D$49</c:f>
              <c:numCache>
                <c:formatCode>General</c:formatCode>
                <c:ptCount val="45"/>
                <c:pt idx="0">
                  <c:v>0</c:v>
                </c:pt>
                <c:pt idx="1">
                  <c:v>0.57999999999999996</c:v>
                </c:pt>
                <c:pt idx="2">
                  <c:v>0.92</c:v>
                </c:pt>
                <c:pt idx="3">
                  <c:v>1.02</c:v>
                </c:pt>
                <c:pt idx="4">
                  <c:v>1.08</c:v>
                </c:pt>
                <c:pt idx="5">
                  <c:v>1.8</c:v>
                </c:pt>
                <c:pt idx="6">
                  <c:v>1.92</c:v>
                </c:pt>
                <c:pt idx="7">
                  <c:v>2.79</c:v>
                </c:pt>
                <c:pt idx="8">
                  <c:v>2.83</c:v>
                </c:pt>
                <c:pt idx="9">
                  <c:v>2.96</c:v>
                </c:pt>
                <c:pt idx="10">
                  <c:v>3</c:v>
                </c:pt>
                <c:pt idx="11">
                  <c:v>4.04</c:v>
                </c:pt>
                <c:pt idx="12">
                  <c:v>5.08</c:v>
                </c:pt>
                <c:pt idx="13">
                  <c:v>6.13</c:v>
                </c:pt>
                <c:pt idx="14">
                  <c:v>7.51</c:v>
                </c:pt>
                <c:pt idx="15">
                  <c:v>9.42</c:v>
                </c:pt>
                <c:pt idx="16">
                  <c:v>9.92</c:v>
                </c:pt>
                <c:pt idx="17">
                  <c:v>9.9600000000000009</c:v>
                </c:pt>
                <c:pt idx="18">
                  <c:v>10.210000000000001</c:v>
                </c:pt>
                <c:pt idx="19">
                  <c:v>11.29</c:v>
                </c:pt>
                <c:pt idx="20">
                  <c:v>13.33</c:v>
                </c:pt>
                <c:pt idx="21">
                  <c:v>13.38</c:v>
                </c:pt>
                <c:pt idx="22">
                  <c:v>14.38</c:v>
                </c:pt>
                <c:pt idx="23">
                  <c:v>14.63</c:v>
                </c:pt>
                <c:pt idx="24">
                  <c:v>17.32</c:v>
                </c:pt>
                <c:pt idx="25">
                  <c:v>18.13</c:v>
                </c:pt>
                <c:pt idx="26">
                  <c:v>19.079999999999998</c:v>
                </c:pt>
                <c:pt idx="27">
                  <c:v>20.170000000000002</c:v>
                </c:pt>
                <c:pt idx="28">
                  <c:v>21.25</c:v>
                </c:pt>
                <c:pt idx="29">
                  <c:v>22.42</c:v>
                </c:pt>
                <c:pt idx="30">
                  <c:v>23.27</c:v>
                </c:pt>
                <c:pt idx="31">
                  <c:v>25.29</c:v>
                </c:pt>
                <c:pt idx="32">
                  <c:v>25.33</c:v>
                </c:pt>
                <c:pt idx="33">
                  <c:v>26.42</c:v>
                </c:pt>
                <c:pt idx="34">
                  <c:v>27.58</c:v>
                </c:pt>
                <c:pt idx="35">
                  <c:v>28.75</c:v>
                </c:pt>
                <c:pt idx="36">
                  <c:v>29.92</c:v>
                </c:pt>
                <c:pt idx="37">
                  <c:v>31.25</c:v>
                </c:pt>
                <c:pt idx="38">
                  <c:v>32.46</c:v>
                </c:pt>
                <c:pt idx="39">
                  <c:v>33.71</c:v>
                </c:pt>
                <c:pt idx="40">
                  <c:v>34.92</c:v>
                </c:pt>
                <c:pt idx="41">
                  <c:v>36.130000000000003</c:v>
                </c:pt>
                <c:pt idx="42">
                  <c:v>37.46</c:v>
                </c:pt>
                <c:pt idx="43">
                  <c:v>38.83</c:v>
                </c:pt>
              </c:numCache>
            </c:numRef>
          </c:xVal>
          <c:yVal>
            <c:numRef>
              <c:f>Sheet11!$G$5:$G$49</c:f>
              <c:numCache>
                <c:formatCode>General</c:formatCode>
                <c:ptCount val="45"/>
                <c:pt idx="0">
                  <c:v>0</c:v>
                </c:pt>
                <c:pt idx="1">
                  <c:v>4.6950000000000004E-3</c:v>
                </c:pt>
                <c:pt idx="2">
                  <c:v>5.3940999999999998E-3</c:v>
                </c:pt>
                <c:pt idx="3">
                  <c:v>5.3839999999999999E-3</c:v>
                </c:pt>
                <c:pt idx="4">
                  <c:v>5.9220000000000002E-3</c:v>
                </c:pt>
                <c:pt idx="5">
                  <c:v>1.848E-2</c:v>
                </c:pt>
                <c:pt idx="6">
                  <c:v>3.1890000000000002E-2</c:v>
                </c:pt>
                <c:pt idx="7">
                  <c:v>2.4750000000000001E-2</c:v>
                </c:pt>
                <c:pt idx="8">
                  <c:v>3.6049999999999999E-2</c:v>
                </c:pt>
                <c:pt idx="9">
                  <c:v>2.0139999999999998E-2</c:v>
                </c:pt>
                <c:pt idx="10">
                  <c:v>3.2909999999999995E-2</c:v>
                </c:pt>
                <c:pt idx="11">
                  <c:v>2.843E-2</c:v>
                </c:pt>
                <c:pt idx="12">
                  <c:v>2.9639999999999996E-2</c:v>
                </c:pt>
                <c:pt idx="13">
                  <c:v>2.9520000000000001E-2</c:v>
                </c:pt>
                <c:pt idx="14">
                  <c:v>2.9360000000000001E-2</c:v>
                </c:pt>
                <c:pt idx="15">
                  <c:v>1.9990000000000001E-2</c:v>
                </c:pt>
                <c:pt idx="16">
                  <c:v>7.5499999999999994E-3</c:v>
                </c:pt>
                <c:pt idx="17">
                  <c:v>5.5929999999999999E-3</c:v>
                </c:pt>
                <c:pt idx="18">
                  <c:v>1.0869999999999999E-2</c:v>
                </c:pt>
                <c:pt idx="19">
                  <c:v>2.7710000000000002E-2</c:v>
                </c:pt>
                <c:pt idx="20">
                  <c:v>1.3860000000000001E-2</c:v>
                </c:pt>
                <c:pt idx="21">
                  <c:v>7.1500000000000001E-3</c:v>
                </c:pt>
                <c:pt idx="22">
                  <c:v>2.639E-2</c:v>
                </c:pt>
                <c:pt idx="23">
                  <c:v>3.2549999999999996E-2</c:v>
                </c:pt>
                <c:pt idx="24">
                  <c:v>2.7959999999999999E-3</c:v>
                </c:pt>
                <c:pt idx="25">
                  <c:v>2.4219999999999998E-2</c:v>
                </c:pt>
                <c:pt idx="26">
                  <c:v>2.8410000000000001E-2</c:v>
                </c:pt>
                <c:pt idx="27">
                  <c:v>2.8660000000000001E-2</c:v>
                </c:pt>
                <c:pt idx="28">
                  <c:v>2.8539999999999999E-2</c:v>
                </c:pt>
                <c:pt idx="29">
                  <c:v>2.8399999999999998E-2</c:v>
                </c:pt>
                <c:pt idx="30">
                  <c:v>2.8289999999999999E-2</c:v>
                </c:pt>
                <c:pt idx="31">
                  <c:v>1.601E-2</c:v>
                </c:pt>
                <c:pt idx="32">
                  <c:v>7.049999999999999E-3</c:v>
                </c:pt>
                <c:pt idx="33">
                  <c:v>2.6089999999999999E-2</c:v>
                </c:pt>
                <c:pt idx="34">
                  <c:v>2.7939999999999996E-2</c:v>
                </c:pt>
                <c:pt idx="35">
                  <c:v>2.7879999999999999E-2</c:v>
                </c:pt>
                <c:pt idx="36">
                  <c:v>2.7759999999999996E-2</c:v>
                </c:pt>
                <c:pt idx="37">
                  <c:v>2.7629999999999998E-2</c:v>
                </c:pt>
                <c:pt idx="38">
                  <c:v>2.7480000000000001E-2</c:v>
                </c:pt>
                <c:pt idx="39">
                  <c:v>2.7289999999999998E-2</c:v>
                </c:pt>
                <c:pt idx="40">
                  <c:v>2.7140000000000001E-2</c:v>
                </c:pt>
                <c:pt idx="41">
                  <c:v>2.6960000000000001E-2</c:v>
                </c:pt>
                <c:pt idx="42">
                  <c:v>2.6780000000000002E-2</c:v>
                </c:pt>
                <c:pt idx="43">
                  <c:v>2.656E-2</c:v>
                </c:pt>
              </c:numCache>
            </c:numRef>
          </c:yVal>
          <c:smooth val="1"/>
          <c:extLst xmlns:c16r2="http://schemas.microsoft.com/office/drawing/2015/06/chart">
            <c:ext xmlns:c16="http://schemas.microsoft.com/office/drawing/2014/chart" uri="{C3380CC4-5D6E-409C-BE32-E72D297353CC}">
              <c16:uniqueId val="{00000003-3A53-424F-9A07-3FA83E862B31}"/>
            </c:ext>
          </c:extLst>
        </c:ser>
        <c:dLbls>
          <c:showLegendKey val="0"/>
          <c:showVal val="0"/>
          <c:showCatName val="0"/>
          <c:showSerName val="0"/>
          <c:showPercent val="0"/>
          <c:showBubbleSize val="0"/>
        </c:dLbls>
        <c:axId val="159636096"/>
        <c:axId val="159643136"/>
      </c:scatterChart>
      <c:valAx>
        <c:axId val="159636096"/>
        <c:scaling>
          <c:orientation val="minMax"/>
          <c:max val="40"/>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0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159643136"/>
        <c:crosses val="autoZero"/>
        <c:crossBetween val="midCat"/>
      </c:valAx>
      <c:valAx>
        <c:axId val="1596431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0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159636096"/>
        <c:crosses val="autoZero"/>
        <c:crossBetween val="midCat"/>
      </c:valAx>
      <c:spPr>
        <a:noFill/>
        <a:ln>
          <a:noFill/>
        </a:ln>
        <a:effectLst/>
      </c:spPr>
    </c:plotArea>
    <c:legend>
      <c:legendPos val="b"/>
      <c:layout>
        <c:manualLayout>
          <c:xMode val="edge"/>
          <c:yMode val="edge"/>
          <c:x val="0.17361548556430445"/>
          <c:y val="2.9400204284809228E-2"/>
          <c:w val="0.71418106590842811"/>
          <c:h val="5.6551436740854361E-2"/>
        </c:manualLayout>
      </c:layout>
      <c:overlay val="0"/>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a:pPr>
      <a:endParaRPr lang="en-US"/>
    </a:p>
  </c:txPr>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999803149606299"/>
          <c:y val="0.10648148148148148"/>
          <c:w val="0.8436383321403006"/>
          <c:h val="0.67874927092446768"/>
        </c:manualLayout>
      </c:layout>
      <c:scatterChart>
        <c:scatterStyle val="smoothMarker"/>
        <c:varyColors val="0"/>
        <c:ser>
          <c:idx val="0"/>
          <c:order val="0"/>
          <c:tx>
            <c:strRef>
              <c:f>Sheet16!$E$5</c:f>
              <c:strCache>
                <c:ptCount val="1"/>
                <c:pt idx="0">
                  <c:v>ENDF/B-VII.1</c:v>
                </c:pt>
              </c:strCache>
            </c:strRef>
          </c:tx>
          <c:spPr>
            <a:ln w="19050" cap="rnd">
              <a:solidFill>
                <a:schemeClr val="accent1"/>
              </a:solidFill>
              <a:round/>
            </a:ln>
            <a:effectLst/>
          </c:spPr>
          <c:marker>
            <c:symbol val="diamond"/>
            <c:size val="5"/>
            <c:spPr>
              <a:solidFill>
                <a:schemeClr val="accent1"/>
              </a:solidFill>
              <a:ln w="9525">
                <a:solidFill>
                  <a:schemeClr val="accent1"/>
                </a:solidFill>
              </a:ln>
              <a:effectLst/>
            </c:spPr>
          </c:marker>
          <c:xVal>
            <c:numRef>
              <c:f>Sheet16!$D$6:$D$40</c:f>
              <c:numCache>
                <c:formatCode>General</c:formatCode>
                <c:ptCount val="35"/>
                <c:pt idx="0">
                  <c:v>0</c:v>
                </c:pt>
                <c:pt idx="1">
                  <c:v>0.27</c:v>
                </c:pt>
                <c:pt idx="2">
                  <c:v>0.52</c:v>
                </c:pt>
                <c:pt idx="3">
                  <c:v>1.1000000000000001</c:v>
                </c:pt>
                <c:pt idx="4">
                  <c:v>1.69</c:v>
                </c:pt>
                <c:pt idx="5">
                  <c:v>2.27</c:v>
                </c:pt>
                <c:pt idx="6">
                  <c:v>3.4</c:v>
                </c:pt>
                <c:pt idx="7">
                  <c:v>4.4400000000000004</c:v>
                </c:pt>
                <c:pt idx="8">
                  <c:v>5.48</c:v>
                </c:pt>
                <c:pt idx="9">
                  <c:v>6.56</c:v>
                </c:pt>
                <c:pt idx="10">
                  <c:v>7.6</c:v>
                </c:pt>
                <c:pt idx="11">
                  <c:v>8.69</c:v>
                </c:pt>
                <c:pt idx="12">
                  <c:v>9.31</c:v>
                </c:pt>
                <c:pt idx="13">
                  <c:v>9.36</c:v>
                </c:pt>
                <c:pt idx="14">
                  <c:v>15.19</c:v>
                </c:pt>
                <c:pt idx="15">
                  <c:v>15.23</c:v>
                </c:pt>
                <c:pt idx="16">
                  <c:v>16.399999999999999</c:v>
                </c:pt>
                <c:pt idx="17">
                  <c:v>17.440000000000001</c:v>
                </c:pt>
                <c:pt idx="18">
                  <c:v>18.52</c:v>
                </c:pt>
                <c:pt idx="19">
                  <c:v>19.600000000000001</c:v>
                </c:pt>
                <c:pt idx="20">
                  <c:v>20.65</c:v>
                </c:pt>
                <c:pt idx="21">
                  <c:v>21.73</c:v>
                </c:pt>
                <c:pt idx="22">
                  <c:v>22.81</c:v>
                </c:pt>
                <c:pt idx="23">
                  <c:v>23.85</c:v>
                </c:pt>
                <c:pt idx="24">
                  <c:v>24.94</c:v>
                </c:pt>
                <c:pt idx="25">
                  <c:v>26.02</c:v>
                </c:pt>
                <c:pt idx="26">
                  <c:v>27.1</c:v>
                </c:pt>
                <c:pt idx="27">
                  <c:v>27.53</c:v>
                </c:pt>
                <c:pt idx="28">
                  <c:v>29.02</c:v>
                </c:pt>
                <c:pt idx="29">
                  <c:v>29.06</c:v>
                </c:pt>
                <c:pt idx="30">
                  <c:v>30.15</c:v>
                </c:pt>
                <c:pt idx="31">
                  <c:v>31.19</c:v>
                </c:pt>
                <c:pt idx="32">
                  <c:v>32.229999999999997</c:v>
                </c:pt>
                <c:pt idx="33">
                  <c:v>33.31</c:v>
                </c:pt>
                <c:pt idx="34">
                  <c:v>34.15</c:v>
                </c:pt>
              </c:numCache>
            </c:numRef>
          </c:xVal>
          <c:yVal>
            <c:numRef>
              <c:f>Sheet16!$E$6:$E$40</c:f>
              <c:numCache>
                <c:formatCode>General</c:formatCode>
                <c:ptCount val="35"/>
                <c:pt idx="0">
                  <c:v>0</c:v>
                </c:pt>
                <c:pt idx="1">
                  <c:v>7.1079999999999997E-3</c:v>
                </c:pt>
                <c:pt idx="2">
                  <c:v>3.117E-2</c:v>
                </c:pt>
                <c:pt idx="3">
                  <c:v>3.56E-2</c:v>
                </c:pt>
                <c:pt idx="4">
                  <c:v>3.6600000000000001E-2</c:v>
                </c:pt>
                <c:pt idx="5">
                  <c:v>3.4959999999999998E-2</c:v>
                </c:pt>
                <c:pt idx="6">
                  <c:v>3.5989999999999994E-2</c:v>
                </c:pt>
                <c:pt idx="7">
                  <c:v>3.6309999999999995E-2</c:v>
                </c:pt>
                <c:pt idx="8">
                  <c:v>3.6309999999999995E-2</c:v>
                </c:pt>
                <c:pt idx="9">
                  <c:v>3.6259999999999994E-2</c:v>
                </c:pt>
                <c:pt idx="10">
                  <c:v>3.6209999999999999E-2</c:v>
                </c:pt>
                <c:pt idx="11">
                  <c:v>3.61E-2</c:v>
                </c:pt>
                <c:pt idx="12">
                  <c:v>3.5979999999999998E-2</c:v>
                </c:pt>
                <c:pt idx="13">
                  <c:v>5.7290000000000001E-2</c:v>
                </c:pt>
                <c:pt idx="14">
                  <c:v>5.1989999999999996E-3</c:v>
                </c:pt>
                <c:pt idx="15">
                  <c:v>3.5439999999999999E-2</c:v>
                </c:pt>
                <c:pt idx="16">
                  <c:v>3.5639999999999998E-2</c:v>
                </c:pt>
                <c:pt idx="17">
                  <c:v>3.551E-2</c:v>
                </c:pt>
                <c:pt idx="18">
                  <c:v>3.5359999999999996E-2</c:v>
                </c:pt>
                <c:pt idx="19">
                  <c:v>3.5219999999999994E-2</c:v>
                </c:pt>
                <c:pt idx="20">
                  <c:v>3.508E-2</c:v>
                </c:pt>
                <c:pt idx="21">
                  <c:v>3.4939999999999999E-2</c:v>
                </c:pt>
                <c:pt idx="22">
                  <c:v>3.4789999999999995E-2</c:v>
                </c:pt>
                <c:pt idx="23">
                  <c:v>3.4639999999999997E-2</c:v>
                </c:pt>
                <c:pt idx="24">
                  <c:v>3.4419999999999999E-2</c:v>
                </c:pt>
                <c:pt idx="25">
                  <c:v>3.4369999999999998E-2</c:v>
                </c:pt>
                <c:pt idx="26">
                  <c:v>3.4219999999999993E-2</c:v>
                </c:pt>
                <c:pt idx="27">
                  <c:v>3.4089999999999995E-2</c:v>
                </c:pt>
                <c:pt idx="28">
                  <c:v>5.391E-3</c:v>
                </c:pt>
                <c:pt idx="29">
                  <c:v>2.4799999999999999E-2</c:v>
                </c:pt>
                <c:pt idx="30">
                  <c:v>3.465E-2</c:v>
                </c:pt>
                <c:pt idx="31">
                  <c:v>3.5520000000000003E-2</c:v>
                </c:pt>
                <c:pt idx="32">
                  <c:v>3.5959999999999999E-2</c:v>
                </c:pt>
                <c:pt idx="33">
                  <c:v>3.5150000000000001E-2</c:v>
                </c:pt>
                <c:pt idx="34">
                  <c:v>3.492E-2</c:v>
                </c:pt>
              </c:numCache>
            </c:numRef>
          </c:yVal>
          <c:smooth val="1"/>
          <c:extLst xmlns:c16r2="http://schemas.microsoft.com/office/drawing/2015/06/chart">
            <c:ext xmlns:c16="http://schemas.microsoft.com/office/drawing/2014/chart" uri="{C3380CC4-5D6E-409C-BE32-E72D297353CC}">
              <c16:uniqueId val="{00000000-2855-4571-A851-DEA59014A517}"/>
            </c:ext>
          </c:extLst>
        </c:ser>
        <c:ser>
          <c:idx val="1"/>
          <c:order val="1"/>
          <c:tx>
            <c:strRef>
              <c:f>Sheet16!$F$5</c:f>
              <c:strCache>
                <c:ptCount val="1"/>
                <c:pt idx="0">
                  <c:v>ENDF/B-VIII.0</c:v>
                </c:pt>
              </c:strCache>
            </c:strRef>
          </c:tx>
          <c:spPr>
            <a:ln w="19050" cap="rnd">
              <a:solidFill>
                <a:schemeClr val="accent2"/>
              </a:solidFill>
              <a:prstDash val="dash"/>
              <a:round/>
            </a:ln>
            <a:effectLst/>
          </c:spPr>
          <c:marker>
            <c:symbol val="circle"/>
            <c:size val="5"/>
            <c:spPr>
              <a:solidFill>
                <a:schemeClr val="accent2"/>
              </a:solidFill>
              <a:ln w="9525">
                <a:solidFill>
                  <a:schemeClr val="accent2"/>
                </a:solidFill>
              </a:ln>
              <a:effectLst/>
            </c:spPr>
          </c:marker>
          <c:xVal>
            <c:numRef>
              <c:f>Sheet16!$D$6:$D$40</c:f>
              <c:numCache>
                <c:formatCode>General</c:formatCode>
                <c:ptCount val="35"/>
                <c:pt idx="0">
                  <c:v>0</c:v>
                </c:pt>
                <c:pt idx="1">
                  <c:v>0.27</c:v>
                </c:pt>
                <c:pt idx="2">
                  <c:v>0.52</c:v>
                </c:pt>
                <c:pt idx="3">
                  <c:v>1.1000000000000001</c:v>
                </c:pt>
                <c:pt idx="4">
                  <c:v>1.69</c:v>
                </c:pt>
                <c:pt idx="5">
                  <c:v>2.27</c:v>
                </c:pt>
                <c:pt idx="6">
                  <c:v>3.4</c:v>
                </c:pt>
                <c:pt idx="7">
                  <c:v>4.4400000000000004</c:v>
                </c:pt>
                <c:pt idx="8">
                  <c:v>5.48</c:v>
                </c:pt>
                <c:pt idx="9">
                  <c:v>6.56</c:v>
                </c:pt>
                <c:pt idx="10">
                  <c:v>7.6</c:v>
                </c:pt>
                <c:pt idx="11">
                  <c:v>8.69</c:v>
                </c:pt>
                <c:pt idx="12">
                  <c:v>9.31</c:v>
                </c:pt>
                <c:pt idx="13">
                  <c:v>9.36</c:v>
                </c:pt>
                <c:pt idx="14">
                  <c:v>15.19</c:v>
                </c:pt>
                <c:pt idx="15">
                  <c:v>15.23</c:v>
                </c:pt>
                <c:pt idx="16">
                  <c:v>16.399999999999999</c:v>
                </c:pt>
                <c:pt idx="17">
                  <c:v>17.440000000000001</c:v>
                </c:pt>
                <c:pt idx="18">
                  <c:v>18.52</c:v>
                </c:pt>
                <c:pt idx="19">
                  <c:v>19.600000000000001</c:v>
                </c:pt>
                <c:pt idx="20">
                  <c:v>20.65</c:v>
                </c:pt>
                <c:pt idx="21">
                  <c:v>21.73</c:v>
                </c:pt>
                <c:pt idx="22">
                  <c:v>22.81</c:v>
                </c:pt>
                <c:pt idx="23">
                  <c:v>23.85</c:v>
                </c:pt>
                <c:pt idx="24">
                  <c:v>24.94</c:v>
                </c:pt>
                <c:pt idx="25">
                  <c:v>26.02</c:v>
                </c:pt>
                <c:pt idx="26">
                  <c:v>27.1</c:v>
                </c:pt>
                <c:pt idx="27">
                  <c:v>27.53</c:v>
                </c:pt>
                <c:pt idx="28">
                  <c:v>29.02</c:v>
                </c:pt>
                <c:pt idx="29">
                  <c:v>29.06</c:v>
                </c:pt>
                <c:pt idx="30">
                  <c:v>30.15</c:v>
                </c:pt>
                <c:pt idx="31">
                  <c:v>31.19</c:v>
                </c:pt>
                <c:pt idx="32">
                  <c:v>32.229999999999997</c:v>
                </c:pt>
                <c:pt idx="33">
                  <c:v>33.31</c:v>
                </c:pt>
                <c:pt idx="34">
                  <c:v>34.15</c:v>
                </c:pt>
              </c:numCache>
            </c:numRef>
          </c:xVal>
          <c:yVal>
            <c:numRef>
              <c:f>Sheet16!$F$6:$F$40</c:f>
              <c:numCache>
                <c:formatCode>General</c:formatCode>
                <c:ptCount val="35"/>
                <c:pt idx="0">
                  <c:v>0</c:v>
                </c:pt>
                <c:pt idx="1">
                  <c:v>9.1039999999999992E-3</c:v>
                </c:pt>
                <c:pt idx="2">
                  <c:v>3.7170000000000002E-2</c:v>
                </c:pt>
                <c:pt idx="3">
                  <c:v>4.1599999999999998E-2</c:v>
                </c:pt>
                <c:pt idx="4">
                  <c:v>4.2599999999999999E-2</c:v>
                </c:pt>
                <c:pt idx="5">
                  <c:v>4.0959999999999996E-2</c:v>
                </c:pt>
                <c:pt idx="6">
                  <c:v>4.1989999999999993E-2</c:v>
                </c:pt>
                <c:pt idx="7">
                  <c:v>4.2309999999999993E-2</c:v>
                </c:pt>
                <c:pt idx="8">
                  <c:v>4.2309999999999993E-2</c:v>
                </c:pt>
                <c:pt idx="9">
                  <c:v>4.2259999999999992E-2</c:v>
                </c:pt>
                <c:pt idx="10">
                  <c:v>4.2209999999999998E-2</c:v>
                </c:pt>
                <c:pt idx="11">
                  <c:v>4.2099999999999999E-2</c:v>
                </c:pt>
                <c:pt idx="12">
                  <c:v>4.1979999999999996E-2</c:v>
                </c:pt>
                <c:pt idx="13">
                  <c:v>6.3289999999999999E-2</c:v>
                </c:pt>
                <c:pt idx="14">
                  <c:v>1.1199000000000001E-2</c:v>
                </c:pt>
                <c:pt idx="15">
                  <c:v>4.1439999999999998E-2</c:v>
                </c:pt>
                <c:pt idx="16">
                  <c:v>4.1639999999999996E-2</c:v>
                </c:pt>
                <c:pt idx="17">
                  <c:v>4.1509999999999998E-2</c:v>
                </c:pt>
                <c:pt idx="18">
                  <c:v>4.1359999999999994E-2</c:v>
                </c:pt>
                <c:pt idx="19">
                  <c:v>4.1219999999999993E-2</c:v>
                </c:pt>
                <c:pt idx="20">
                  <c:v>4.1079999999999998E-2</c:v>
                </c:pt>
                <c:pt idx="21">
                  <c:v>4.0939999999999997E-2</c:v>
                </c:pt>
                <c:pt idx="22">
                  <c:v>4.0789999999999993E-2</c:v>
                </c:pt>
                <c:pt idx="23">
                  <c:v>4.0639999999999996E-2</c:v>
                </c:pt>
                <c:pt idx="24">
                  <c:v>4.0419999999999998E-2</c:v>
                </c:pt>
                <c:pt idx="25">
                  <c:v>4.0369999999999996E-2</c:v>
                </c:pt>
                <c:pt idx="26">
                  <c:v>4.0219999999999992E-2</c:v>
                </c:pt>
                <c:pt idx="27">
                  <c:v>4.0089999999999994E-2</c:v>
                </c:pt>
                <c:pt idx="28">
                  <c:v>1.1391E-2</c:v>
                </c:pt>
                <c:pt idx="29">
                  <c:v>3.0800000000000001E-2</c:v>
                </c:pt>
                <c:pt idx="30">
                  <c:v>4.0649999999999999E-2</c:v>
                </c:pt>
                <c:pt idx="31">
                  <c:v>4.1520000000000001E-2</c:v>
                </c:pt>
                <c:pt idx="32">
                  <c:v>4.1959999999999997E-2</c:v>
                </c:pt>
                <c:pt idx="33">
                  <c:v>4.1149999999999999E-2</c:v>
                </c:pt>
                <c:pt idx="34">
                  <c:v>4.0919999999999998E-2</c:v>
                </c:pt>
              </c:numCache>
            </c:numRef>
          </c:yVal>
          <c:smooth val="1"/>
          <c:extLst xmlns:c16r2="http://schemas.microsoft.com/office/drawing/2015/06/chart">
            <c:ext xmlns:c16="http://schemas.microsoft.com/office/drawing/2014/chart" uri="{C3380CC4-5D6E-409C-BE32-E72D297353CC}">
              <c16:uniqueId val="{00000001-2855-4571-A851-DEA59014A517}"/>
            </c:ext>
          </c:extLst>
        </c:ser>
        <c:ser>
          <c:idx val="2"/>
          <c:order val="2"/>
          <c:tx>
            <c:strRef>
              <c:f>Sheet16!$G$5</c:f>
              <c:strCache>
                <c:ptCount val="1"/>
                <c:pt idx="0">
                  <c:v>JEFF-3.3</c:v>
                </c:pt>
              </c:strCache>
            </c:strRef>
          </c:tx>
          <c:spPr>
            <a:ln w="19050" cap="rnd">
              <a:solidFill>
                <a:schemeClr val="accent3"/>
              </a:solidFill>
              <a:round/>
            </a:ln>
            <a:effectLst/>
          </c:spPr>
          <c:marker>
            <c:symbol val="x"/>
            <c:size val="5"/>
            <c:spPr>
              <a:noFill/>
              <a:ln w="9525">
                <a:solidFill>
                  <a:schemeClr val="accent3"/>
                </a:solidFill>
              </a:ln>
              <a:effectLst/>
            </c:spPr>
          </c:marker>
          <c:xVal>
            <c:numRef>
              <c:f>Sheet16!$D$6:$D$40</c:f>
              <c:numCache>
                <c:formatCode>General</c:formatCode>
                <c:ptCount val="35"/>
                <c:pt idx="0">
                  <c:v>0</c:v>
                </c:pt>
                <c:pt idx="1">
                  <c:v>0.27</c:v>
                </c:pt>
                <c:pt idx="2">
                  <c:v>0.52</c:v>
                </c:pt>
                <c:pt idx="3">
                  <c:v>1.1000000000000001</c:v>
                </c:pt>
                <c:pt idx="4">
                  <c:v>1.69</c:v>
                </c:pt>
                <c:pt idx="5">
                  <c:v>2.27</c:v>
                </c:pt>
                <c:pt idx="6">
                  <c:v>3.4</c:v>
                </c:pt>
                <c:pt idx="7">
                  <c:v>4.4400000000000004</c:v>
                </c:pt>
                <c:pt idx="8">
                  <c:v>5.48</c:v>
                </c:pt>
                <c:pt idx="9">
                  <c:v>6.56</c:v>
                </c:pt>
                <c:pt idx="10">
                  <c:v>7.6</c:v>
                </c:pt>
                <c:pt idx="11">
                  <c:v>8.69</c:v>
                </c:pt>
                <c:pt idx="12">
                  <c:v>9.31</c:v>
                </c:pt>
                <c:pt idx="13">
                  <c:v>9.36</c:v>
                </c:pt>
                <c:pt idx="14">
                  <c:v>15.19</c:v>
                </c:pt>
                <c:pt idx="15">
                  <c:v>15.23</c:v>
                </c:pt>
                <c:pt idx="16">
                  <c:v>16.399999999999999</c:v>
                </c:pt>
                <c:pt idx="17">
                  <c:v>17.440000000000001</c:v>
                </c:pt>
                <c:pt idx="18">
                  <c:v>18.52</c:v>
                </c:pt>
                <c:pt idx="19">
                  <c:v>19.600000000000001</c:v>
                </c:pt>
                <c:pt idx="20">
                  <c:v>20.65</c:v>
                </c:pt>
                <c:pt idx="21">
                  <c:v>21.73</c:v>
                </c:pt>
                <c:pt idx="22">
                  <c:v>22.81</c:v>
                </c:pt>
                <c:pt idx="23">
                  <c:v>23.85</c:v>
                </c:pt>
                <c:pt idx="24">
                  <c:v>24.94</c:v>
                </c:pt>
                <c:pt idx="25">
                  <c:v>26.02</c:v>
                </c:pt>
                <c:pt idx="26">
                  <c:v>27.1</c:v>
                </c:pt>
                <c:pt idx="27">
                  <c:v>27.53</c:v>
                </c:pt>
                <c:pt idx="28">
                  <c:v>29.02</c:v>
                </c:pt>
                <c:pt idx="29">
                  <c:v>29.06</c:v>
                </c:pt>
                <c:pt idx="30">
                  <c:v>30.15</c:v>
                </c:pt>
                <c:pt idx="31">
                  <c:v>31.19</c:v>
                </c:pt>
                <c:pt idx="32">
                  <c:v>32.229999999999997</c:v>
                </c:pt>
                <c:pt idx="33">
                  <c:v>33.31</c:v>
                </c:pt>
                <c:pt idx="34">
                  <c:v>34.15</c:v>
                </c:pt>
              </c:numCache>
            </c:numRef>
          </c:xVal>
          <c:yVal>
            <c:numRef>
              <c:f>Sheet16!$G$6:$G$40</c:f>
              <c:numCache>
                <c:formatCode>General</c:formatCode>
                <c:ptCount val="35"/>
                <c:pt idx="0">
                  <c:v>0</c:v>
                </c:pt>
                <c:pt idx="1">
                  <c:v>6.4510000000000001E-3</c:v>
                </c:pt>
                <c:pt idx="2">
                  <c:v>2.717E-2</c:v>
                </c:pt>
                <c:pt idx="3">
                  <c:v>3.1600000000000003E-2</c:v>
                </c:pt>
                <c:pt idx="4">
                  <c:v>3.2600000000000004E-2</c:v>
                </c:pt>
                <c:pt idx="5">
                  <c:v>3.0959999999999998E-2</c:v>
                </c:pt>
                <c:pt idx="6">
                  <c:v>3.1989999999999991E-2</c:v>
                </c:pt>
                <c:pt idx="7">
                  <c:v>3.2309999999999992E-2</c:v>
                </c:pt>
                <c:pt idx="8">
                  <c:v>3.2309999999999992E-2</c:v>
                </c:pt>
                <c:pt idx="9">
                  <c:v>3.2259999999999997E-2</c:v>
                </c:pt>
                <c:pt idx="10">
                  <c:v>3.2210000000000003E-2</c:v>
                </c:pt>
                <c:pt idx="11">
                  <c:v>3.2100000000000004E-2</c:v>
                </c:pt>
                <c:pt idx="12">
                  <c:v>3.1979999999999995E-2</c:v>
                </c:pt>
                <c:pt idx="13">
                  <c:v>5.3290000000000004E-2</c:v>
                </c:pt>
                <c:pt idx="14">
                  <c:v>4.1989999999999996E-3</c:v>
                </c:pt>
                <c:pt idx="15">
                  <c:v>3.1439999999999996E-2</c:v>
                </c:pt>
                <c:pt idx="16">
                  <c:v>3.1640000000000001E-2</c:v>
                </c:pt>
                <c:pt idx="17">
                  <c:v>3.1509999999999996E-2</c:v>
                </c:pt>
                <c:pt idx="18">
                  <c:v>3.1359999999999999E-2</c:v>
                </c:pt>
                <c:pt idx="19">
                  <c:v>3.1219999999999994E-2</c:v>
                </c:pt>
                <c:pt idx="20">
                  <c:v>3.108E-2</c:v>
                </c:pt>
                <c:pt idx="21">
                  <c:v>3.0939999999999999E-2</c:v>
                </c:pt>
                <c:pt idx="22">
                  <c:v>3.0789999999999994E-2</c:v>
                </c:pt>
                <c:pt idx="23">
                  <c:v>3.0639999999999997E-2</c:v>
                </c:pt>
                <c:pt idx="24">
                  <c:v>3.0419999999999999E-2</c:v>
                </c:pt>
                <c:pt idx="25">
                  <c:v>3.0369999999999998E-2</c:v>
                </c:pt>
                <c:pt idx="26">
                  <c:v>3.0219999999999993E-2</c:v>
                </c:pt>
                <c:pt idx="27">
                  <c:v>3.0089999999999995E-2</c:v>
                </c:pt>
                <c:pt idx="28">
                  <c:v>4.3909999999999999E-3</c:v>
                </c:pt>
                <c:pt idx="29">
                  <c:v>2.0799999999999999E-2</c:v>
                </c:pt>
                <c:pt idx="30">
                  <c:v>3.065E-2</c:v>
                </c:pt>
                <c:pt idx="31">
                  <c:v>3.1520000000000006E-2</c:v>
                </c:pt>
                <c:pt idx="32">
                  <c:v>3.1960000000000002E-2</c:v>
                </c:pt>
                <c:pt idx="33">
                  <c:v>3.1150000000000001E-2</c:v>
                </c:pt>
                <c:pt idx="34">
                  <c:v>3.092E-2</c:v>
                </c:pt>
              </c:numCache>
            </c:numRef>
          </c:yVal>
          <c:smooth val="1"/>
          <c:extLst xmlns:c16r2="http://schemas.microsoft.com/office/drawing/2015/06/chart">
            <c:ext xmlns:c16="http://schemas.microsoft.com/office/drawing/2014/chart" uri="{C3380CC4-5D6E-409C-BE32-E72D297353CC}">
              <c16:uniqueId val="{00000002-2855-4571-A851-DEA59014A517}"/>
            </c:ext>
          </c:extLst>
        </c:ser>
        <c:dLbls>
          <c:showLegendKey val="0"/>
          <c:showVal val="0"/>
          <c:showCatName val="0"/>
          <c:showSerName val="0"/>
          <c:showPercent val="0"/>
          <c:showBubbleSize val="0"/>
        </c:dLbls>
        <c:axId val="159240576"/>
        <c:axId val="159242496"/>
      </c:scatterChart>
      <c:valAx>
        <c:axId val="159240576"/>
        <c:scaling>
          <c:orientation val="minMax"/>
          <c:max val="35"/>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159242496"/>
        <c:crosses val="autoZero"/>
        <c:crossBetween val="midCat"/>
      </c:valAx>
      <c:valAx>
        <c:axId val="15924249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159240576"/>
        <c:crosses val="autoZero"/>
        <c:crossBetween val="midCat"/>
      </c:valAx>
      <c:spPr>
        <a:noFill/>
        <a:ln>
          <a:noFill/>
        </a:ln>
        <a:effectLst/>
      </c:spPr>
    </c:plotArea>
    <c:legend>
      <c:legendPos val="b"/>
      <c:layout>
        <c:manualLayout>
          <c:xMode val="edge"/>
          <c:yMode val="edge"/>
          <c:x val="0.22881397637795275"/>
          <c:y val="8.3768425719501929E-4"/>
          <c:w val="0.69700178954903358"/>
          <c:h val="7.8125546806649168E-2"/>
        </c:manualLayout>
      </c:layout>
      <c:overlay val="0"/>
      <c:spPr>
        <a:noFill/>
        <a:ln>
          <a:noFill/>
        </a:ln>
        <a:effectLst/>
      </c:spPr>
      <c:txPr>
        <a:bodyPr rot="0" spcFirstLastPara="1" vertOverflow="ellipsis" vert="horz" wrap="square" anchor="ctr" anchorCtr="1"/>
        <a:lstStyle/>
        <a:p>
          <a:pPr>
            <a:defRPr sz="10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a:pPr>
      <a:endParaRPr lang="en-US"/>
    </a:p>
  </c:txPr>
  <c:externalData r:id="rId2">
    <c:autoUpdate val="0"/>
  </c:externalData>
  <c:userShapes r:id="rId3"/>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943376584934452"/>
          <c:y val="1.848160427315006E-2"/>
          <c:w val="0.85318774341252834"/>
          <c:h val="0.70106832700800903"/>
        </c:manualLayout>
      </c:layout>
      <c:scatterChart>
        <c:scatterStyle val="smoothMarker"/>
        <c:varyColors val="0"/>
        <c:ser>
          <c:idx val="0"/>
          <c:order val="0"/>
          <c:tx>
            <c:strRef>
              <c:f>Sheet11!$M$4</c:f>
              <c:strCache>
                <c:ptCount val="1"/>
                <c:pt idx="0">
                  <c:v>ENDF/B-VII.1</c:v>
                </c:pt>
              </c:strCache>
            </c:strRef>
          </c:tx>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Sheet11!$L$5:$L$48</c:f>
              <c:numCache>
                <c:formatCode>General</c:formatCode>
                <c:ptCount val="44"/>
                <c:pt idx="0">
                  <c:v>0</c:v>
                </c:pt>
                <c:pt idx="1">
                  <c:v>0.57999999999999996</c:v>
                </c:pt>
                <c:pt idx="2">
                  <c:v>0.92</c:v>
                </c:pt>
                <c:pt idx="3">
                  <c:v>1.02</c:v>
                </c:pt>
                <c:pt idx="4">
                  <c:v>1.08</c:v>
                </c:pt>
                <c:pt idx="5">
                  <c:v>1.8</c:v>
                </c:pt>
                <c:pt idx="6">
                  <c:v>1.92</c:v>
                </c:pt>
                <c:pt idx="7">
                  <c:v>2.79</c:v>
                </c:pt>
                <c:pt idx="8">
                  <c:v>2.83</c:v>
                </c:pt>
                <c:pt idx="9">
                  <c:v>2.96</c:v>
                </c:pt>
                <c:pt idx="10">
                  <c:v>3</c:v>
                </c:pt>
                <c:pt idx="11">
                  <c:v>4.04</c:v>
                </c:pt>
                <c:pt idx="12">
                  <c:v>5.08</c:v>
                </c:pt>
                <c:pt idx="13">
                  <c:v>6.13</c:v>
                </c:pt>
                <c:pt idx="14">
                  <c:v>7.51</c:v>
                </c:pt>
                <c:pt idx="15">
                  <c:v>9.42</c:v>
                </c:pt>
                <c:pt idx="16">
                  <c:v>9.92</c:v>
                </c:pt>
                <c:pt idx="17">
                  <c:v>9.9600000000000009</c:v>
                </c:pt>
                <c:pt idx="18">
                  <c:v>10.210000000000001</c:v>
                </c:pt>
                <c:pt idx="19">
                  <c:v>11.29</c:v>
                </c:pt>
                <c:pt idx="20">
                  <c:v>13.33</c:v>
                </c:pt>
                <c:pt idx="21">
                  <c:v>13.38</c:v>
                </c:pt>
                <c:pt idx="22">
                  <c:v>14.38</c:v>
                </c:pt>
                <c:pt idx="23">
                  <c:v>14.63</c:v>
                </c:pt>
                <c:pt idx="24">
                  <c:v>17.32</c:v>
                </c:pt>
                <c:pt idx="25">
                  <c:v>18.13</c:v>
                </c:pt>
                <c:pt idx="26">
                  <c:v>19.079999999999998</c:v>
                </c:pt>
                <c:pt idx="27">
                  <c:v>20.170000000000002</c:v>
                </c:pt>
                <c:pt idx="28">
                  <c:v>21.25</c:v>
                </c:pt>
                <c:pt idx="29">
                  <c:v>22.42</c:v>
                </c:pt>
                <c:pt idx="30">
                  <c:v>23.27</c:v>
                </c:pt>
                <c:pt idx="31">
                  <c:v>25.29</c:v>
                </c:pt>
                <c:pt idx="32">
                  <c:v>25.33</c:v>
                </c:pt>
                <c:pt idx="33">
                  <c:v>26.42</c:v>
                </c:pt>
                <c:pt idx="34">
                  <c:v>27.58</c:v>
                </c:pt>
                <c:pt idx="35">
                  <c:v>28.75</c:v>
                </c:pt>
                <c:pt idx="36">
                  <c:v>29.92</c:v>
                </c:pt>
                <c:pt idx="37">
                  <c:v>31.25</c:v>
                </c:pt>
                <c:pt idx="38">
                  <c:v>32.46</c:v>
                </c:pt>
                <c:pt idx="39">
                  <c:v>33.71</c:v>
                </c:pt>
                <c:pt idx="40">
                  <c:v>34.92</c:v>
                </c:pt>
                <c:pt idx="41">
                  <c:v>36.130000000000003</c:v>
                </c:pt>
                <c:pt idx="42">
                  <c:v>37.46</c:v>
                </c:pt>
                <c:pt idx="43">
                  <c:v>38.83</c:v>
                </c:pt>
              </c:numCache>
            </c:numRef>
          </c:xVal>
          <c:yVal>
            <c:numRef>
              <c:f>Sheet11!$M$5:$M$48</c:f>
              <c:numCache>
                <c:formatCode>0.00E+00</c:formatCode>
                <c:ptCount val="44"/>
                <c:pt idx="0">
                  <c:v>0</c:v>
                </c:pt>
                <c:pt idx="1">
                  <c:v>1.7670000000000001E-4</c:v>
                </c:pt>
                <c:pt idx="2">
                  <c:v>4.4040000000000003E-4</c:v>
                </c:pt>
                <c:pt idx="3">
                  <c:v>5.2030000000000002E-4</c:v>
                </c:pt>
                <c:pt idx="4">
                  <c:v>5.8169999999999999E-4</c:v>
                </c:pt>
                <c:pt idx="5">
                  <c:v>3.6219999999999998E-3</c:v>
                </c:pt>
                <c:pt idx="6">
                  <c:v>4.6899999999999997E-3</c:v>
                </c:pt>
                <c:pt idx="7">
                  <c:v>1.585E-2</c:v>
                </c:pt>
                <c:pt idx="8">
                  <c:v>1.678E-2</c:v>
                </c:pt>
                <c:pt idx="9">
                  <c:v>1.8960000000000001E-2</c:v>
                </c:pt>
                <c:pt idx="10">
                  <c:v>1.9980000000000001E-2</c:v>
                </c:pt>
                <c:pt idx="11">
                  <c:v>4.4490000000000002E-2</c:v>
                </c:pt>
                <c:pt idx="12">
                  <c:v>7.9880000000000007E-2</c:v>
                </c:pt>
                <c:pt idx="13">
                  <c:v>0.1149</c:v>
                </c:pt>
                <c:pt idx="14">
                  <c:v>0.15390000000000001</c:v>
                </c:pt>
                <c:pt idx="15">
                  <c:v>0.31530000000000002</c:v>
                </c:pt>
                <c:pt idx="16">
                  <c:v>0.33889999999999998</c:v>
                </c:pt>
                <c:pt idx="17">
                  <c:v>0.33779999999999999</c:v>
                </c:pt>
                <c:pt idx="18">
                  <c:v>0.316</c:v>
                </c:pt>
                <c:pt idx="19">
                  <c:v>0.23519999999999999</c:v>
                </c:pt>
                <c:pt idx="20">
                  <c:v>0.35570000000000002</c:v>
                </c:pt>
                <c:pt idx="21">
                  <c:v>0.35339999999999999</c:v>
                </c:pt>
                <c:pt idx="22">
                  <c:v>0.24429999999999999</c:v>
                </c:pt>
                <c:pt idx="23">
                  <c:v>0.23619999999999999</c:v>
                </c:pt>
                <c:pt idx="24">
                  <c:v>0.36809999999999998</c:v>
                </c:pt>
                <c:pt idx="25">
                  <c:v>0.26400000000000001</c:v>
                </c:pt>
                <c:pt idx="26">
                  <c:v>0.20549999999999999</c:v>
                </c:pt>
                <c:pt idx="27">
                  <c:v>0.183</c:v>
                </c:pt>
                <c:pt idx="28">
                  <c:v>0.18229999999999999</c:v>
                </c:pt>
                <c:pt idx="29">
                  <c:v>0.19059999999999999</c:v>
                </c:pt>
                <c:pt idx="30">
                  <c:v>0.19819999999999999</c:v>
                </c:pt>
                <c:pt idx="31">
                  <c:v>0.38240000000000002</c:v>
                </c:pt>
                <c:pt idx="32">
                  <c:v>0.37890000000000001</c:v>
                </c:pt>
                <c:pt idx="33">
                  <c:v>0.26519999999999999</c:v>
                </c:pt>
                <c:pt idx="34">
                  <c:v>0.21809999999999999</c:v>
                </c:pt>
                <c:pt idx="35">
                  <c:v>0.2044</c:v>
                </c:pt>
                <c:pt idx="36">
                  <c:v>0.20269999999999999</c:v>
                </c:pt>
                <c:pt idx="37">
                  <c:v>0.20810000000000001</c:v>
                </c:pt>
                <c:pt idx="38">
                  <c:v>0.21460000000000001</c:v>
                </c:pt>
                <c:pt idx="39">
                  <c:v>0.2205</c:v>
                </c:pt>
                <c:pt idx="40">
                  <c:v>0.22559999999999999</c:v>
                </c:pt>
                <c:pt idx="41">
                  <c:v>0.2291</c:v>
                </c:pt>
                <c:pt idx="42">
                  <c:v>0.2311</c:v>
                </c:pt>
                <c:pt idx="43">
                  <c:v>0.2359</c:v>
                </c:pt>
              </c:numCache>
            </c:numRef>
          </c:yVal>
          <c:smooth val="1"/>
          <c:extLst xmlns:c16r2="http://schemas.microsoft.com/office/drawing/2015/06/chart">
            <c:ext xmlns:c16="http://schemas.microsoft.com/office/drawing/2014/chart" uri="{C3380CC4-5D6E-409C-BE32-E72D297353CC}">
              <c16:uniqueId val="{00000000-6C8E-4433-98A8-2153D772F66B}"/>
            </c:ext>
          </c:extLst>
        </c:ser>
        <c:ser>
          <c:idx val="1"/>
          <c:order val="1"/>
          <c:tx>
            <c:strRef>
              <c:f>Sheet11!$N$4</c:f>
              <c:strCache>
                <c:ptCount val="1"/>
                <c:pt idx="0">
                  <c:v>ENDF/B-VIII.0</c:v>
                </c:pt>
              </c:strCache>
            </c:strRef>
          </c:tx>
          <c:spPr>
            <a:ln w="19050" cap="rnd">
              <a:solidFill>
                <a:schemeClr val="accent2"/>
              </a:solidFill>
              <a:prstDash val="dash"/>
              <a:round/>
            </a:ln>
            <a:effectLst/>
          </c:spPr>
          <c:marker>
            <c:symbol val="circle"/>
            <c:size val="5"/>
            <c:spPr>
              <a:solidFill>
                <a:schemeClr val="accent2"/>
              </a:solidFill>
              <a:ln w="9525">
                <a:solidFill>
                  <a:schemeClr val="accent2"/>
                </a:solidFill>
              </a:ln>
              <a:effectLst/>
            </c:spPr>
          </c:marker>
          <c:xVal>
            <c:numRef>
              <c:f>Sheet11!$L$5:$L$48</c:f>
              <c:numCache>
                <c:formatCode>General</c:formatCode>
                <c:ptCount val="44"/>
                <c:pt idx="0">
                  <c:v>0</c:v>
                </c:pt>
                <c:pt idx="1">
                  <c:v>0.57999999999999996</c:v>
                </c:pt>
                <c:pt idx="2">
                  <c:v>0.92</c:v>
                </c:pt>
                <c:pt idx="3">
                  <c:v>1.02</c:v>
                </c:pt>
                <c:pt idx="4">
                  <c:v>1.08</c:v>
                </c:pt>
                <c:pt idx="5">
                  <c:v>1.8</c:v>
                </c:pt>
                <c:pt idx="6">
                  <c:v>1.92</c:v>
                </c:pt>
                <c:pt idx="7">
                  <c:v>2.79</c:v>
                </c:pt>
                <c:pt idx="8">
                  <c:v>2.83</c:v>
                </c:pt>
                <c:pt idx="9">
                  <c:v>2.96</c:v>
                </c:pt>
                <c:pt idx="10">
                  <c:v>3</c:v>
                </c:pt>
                <c:pt idx="11">
                  <c:v>4.04</c:v>
                </c:pt>
                <c:pt idx="12">
                  <c:v>5.08</c:v>
                </c:pt>
                <c:pt idx="13">
                  <c:v>6.13</c:v>
                </c:pt>
                <c:pt idx="14">
                  <c:v>7.51</c:v>
                </c:pt>
                <c:pt idx="15">
                  <c:v>9.42</c:v>
                </c:pt>
                <c:pt idx="16">
                  <c:v>9.92</c:v>
                </c:pt>
                <c:pt idx="17">
                  <c:v>9.9600000000000009</c:v>
                </c:pt>
                <c:pt idx="18">
                  <c:v>10.210000000000001</c:v>
                </c:pt>
                <c:pt idx="19">
                  <c:v>11.29</c:v>
                </c:pt>
                <c:pt idx="20">
                  <c:v>13.33</c:v>
                </c:pt>
                <c:pt idx="21">
                  <c:v>13.38</c:v>
                </c:pt>
                <c:pt idx="22">
                  <c:v>14.38</c:v>
                </c:pt>
                <c:pt idx="23">
                  <c:v>14.63</c:v>
                </c:pt>
                <c:pt idx="24">
                  <c:v>17.32</c:v>
                </c:pt>
                <c:pt idx="25">
                  <c:v>18.13</c:v>
                </c:pt>
                <c:pt idx="26">
                  <c:v>19.079999999999998</c:v>
                </c:pt>
                <c:pt idx="27">
                  <c:v>20.170000000000002</c:v>
                </c:pt>
                <c:pt idx="28">
                  <c:v>21.25</c:v>
                </c:pt>
                <c:pt idx="29">
                  <c:v>22.42</c:v>
                </c:pt>
                <c:pt idx="30">
                  <c:v>23.27</c:v>
                </c:pt>
                <c:pt idx="31">
                  <c:v>25.29</c:v>
                </c:pt>
                <c:pt idx="32">
                  <c:v>25.33</c:v>
                </c:pt>
                <c:pt idx="33">
                  <c:v>26.42</c:v>
                </c:pt>
                <c:pt idx="34">
                  <c:v>27.58</c:v>
                </c:pt>
                <c:pt idx="35">
                  <c:v>28.75</c:v>
                </c:pt>
                <c:pt idx="36">
                  <c:v>29.92</c:v>
                </c:pt>
                <c:pt idx="37">
                  <c:v>31.25</c:v>
                </c:pt>
                <c:pt idx="38">
                  <c:v>32.46</c:v>
                </c:pt>
                <c:pt idx="39">
                  <c:v>33.71</c:v>
                </c:pt>
                <c:pt idx="40">
                  <c:v>34.92</c:v>
                </c:pt>
                <c:pt idx="41">
                  <c:v>36.130000000000003</c:v>
                </c:pt>
                <c:pt idx="42">
                  <c:v>37.46</c:v>
                </c:pt>
                <c:pt idx="43">
                  <c:v>38.83</c:v>
                </c:pt>
              </c:numCache>
            </c:numRef>
          </c:xVal>
          <c:yVal>
            <c:numRef>
              <c:f>Sheet11!$N$5:$N$48</c:f>
              <c:numCache>
                <c:formatCode>General</c:formatCode>
                <c:ptCount val="44"/>
                <c:pt idx="0">
                  <c:v>0</c:v>
                </c:pt>
                <c:pt idx="1">
                  <c:v>3.02267E-4</c:v>
                </c:pt>
                <c:pt idx="2">
                  <c:v>6.4904000000000003E-4</c:v>
                </c:pt>
                <c:pt idx="3">
                  <c:v>7.5730000000000003E-4</c:v>
                </c:pt>
                <c:pt idx="4">
                  <c:v>9.1699999999999995E-4</c:v>
                </c:pt>
                <c:pt idx="5">
                  <c:v>5.9671999999999998E-3</c:v>
                </c:pt>
                <c:pt idx="6">
                  <c:v>8.94E-3</c:v>
                </c:pt>
                <c:pt idx="7">
                  <c:v>2.435E-2</c:v>
                </c:pt>
                <c:pt idx="8">
                  <c:v>2.528E-2</c:v>
                </c:pt>
                <c:pt idx="9">
                  <c:v>2.7459999999999998E-2</c:v>
                </c:pt>
                <c:pt idx="10">
                  <c:v>3.1047999999999999E-2</c:v>
                </c:pt>
                <c:pt idx="11">
                  <c:v>6.4990000000000006E-2</c:v>
                </c:pt>
                <c:pt idx="12">
                  <c:v>0.11038000000000001</c:v>
                </c:pt>
                <c:pt idx="13">
                  <c:v>0.1399</c:v>
                </c:pt>
                <c:pt idx="14">
                  <c:v>0.2089</c:v>
                </c:pt>
                <c:pt idx="15">
                  <c:v>0.35030000000000006</c:v>
                </c:pt>
                <c:pt idx="16">
                  <c:v>0.37390000000000001</c:v>
                </c:pt>
                <c:pt idx="17">
                  <c:v>0.37280000000000002</c:v>
                </c:pt>
                <c:pt idx="18">
                  <c:v>0.35099999999999998</c:v>
                </c:pt>
                <c:pt idx="19">
                  <c:v>0.2702</c:v>
                </c:pt>
                <c:pt idx="20">
                  <c:v>0.39070000000000005</c:v>
                </c:pt>
                <c:pt idx="21">
                  <c:v>0.38839999999999997</c:v>
                </c:pt>
                <c:pt idx="22">
                  <c:v>0.27929999999999999</c:v>
                </c:pt>
                <c:pt idx="23">
                  <c:v>0.2712</c:v>
                </c:pt>
                <c:pt idx="24">
                  <c:v>0.40310000000000001</c:v>
                </c:pt>
                <c:pt idx="25">
                  <c:v>0.29900000000000004</c:v>
                </c:pt>
                <c:pt idx="26">
                  <c:v>0.24049999999999999</c:v>
                </c:pt>
                <c:pt idx="27">
                  <c:v>0.218</c:v>
                </c:pt>
                <c:pt idx="28">
                  <c:v>0.21729999999999999</c:v>
                </c:pt>
                <c:pt idx="29">
                  <c:v>0.22559999999999999</c:v>
                </c:pt>
                <c:pt idx="30">
                  <c:v>0.23319999999999999</c:v>
                </c:pt>
                <c:pt idx="31">
                  <c:v>0.41739999999999999</c:v>
                </c:pt>
                <c:pt idx="32">
                  <c:v>0.41390000000000005</c:v>
                </c:pt>
                <c:pt idx="33">
                  <c:v>0.30020000000000002</c:v>
                </c:pt>
                <c:pt idx="34">
                  <c:v>0.25309999999999999</c:v>
                </c:pt>
                <c:pt idx="35">
                  <c:v>0.2394</c:v>
                </c:pt>
                <c:pt idx="36">
                  <c:v>0.23769999999999999</c:v>
                </c:pt>
                <c:pt idx="37">
                  <c:v>0.24310000000000001</c:v>
                </c:pt>
                <c:pt idx="38">
                  <c:v>0.24960000000000002</c:v>
                </c:pt>
                <c:pt idx="39">
                  <c:v>0.2555</c:v>
                </c:pt>
                <c:pt idx="40">
                  <c:v>0.2606</c:v>
                </c:pt>
                <c:pt idx="41">
                  <c:v>0.2641</c:v>
                </c:pt>
                <c:pt idx="42">
                  <c:v>0.2661</c:v>
                </c:pt>
                <c:pt idx="43">
                  <c:v>0.27090000000000003</c:v>
                </c:pt>
              </c:numCache>
            </c:numRef>
          </c:yVal>
          <c:smooth val="1"/>
          <c:extLst xmlns:c16r2="http://schemas.microsoft.com/office/drawing/2015/06/chart">
            <c:ext xmlns:c16="http://schemas.microsoft.com/office/drawing/2014/chart" uri="{C3380CC4-5D6E-409C-BE32-E72D297353CC}">
              <c16:uniqueId val="{00000001-6C8E-4433-98A8-2153D772F66B}"/>
            </c:ext>
          </c:extLst>
        </c:ser>
        <c:ser>
          <c:idx val="2"/>
          <c:order val="2"/>
          <c:tx>
            <c:strRef>
              <c:f>Sheet11!$O$4</c:f>
              <c:strCache>
                <c:ptCount val="1"/>
                <c:pt idx="0">
                  <c:v>JEFF-3.3</c:v>
                </c:pt>
              </c:strCache>
            </c:strRef>
          </c:tx>
          <c:spPr>
            <a:ln w="19050" cap="rnd">
              <a:solidFill>
                <a:srgbClr val="92D050"/>
              </a:solidFill>
              <a:round/>
            </a:ln>
            <a:effectLst/>
          </c:spPr>
          <c:marker>
            <c:symbol val="x"/>
            <c:size val="5"/>
            <c:spPr>
              <a:noFill/>
              <a:ln w="9525">
                <a:solidFill>
                  <a:schemeClr val="accent3"/>
                </a:solidFill>
              </a:ln>
              <a:effectLst/>
            </c:spPr>
          </c:marker>
          <c:xVal>
            <c:numRef>
              <c:f>Sheet11!$L$5:$L$48</c:f>
              <c:numCache>
                <c:formatCode>General</c:formatCode>
                <c:ptCount val="44"/>
                <c:pt idx="0">
                  <c:v>0</c:v>
                </c:pt>
                <c:pt idx="1">
                  <c:v>0.57999999999999996</c:v>
                </c:pt>
                <c:pt idx="2">
                  <c:v>0.92</c:v>
                </c:pt>
                <c:pt idx="3">
                  <c:v>1.02</c:v>
                </c:pt>
                <c:pt idx="4">
                  <c:v>1.08</c:v>
                </c:pt>
                <c:pt idx="5">
                  <c:v>1.8</c:v>
                </c:pt>
                <c:pt idx="6">
                  <c:v>1.92</c:v>
                </c:pt>
                <c:pt idx="7">
                  <c:v>2.79</c:v>
                </c:pt>
                <c:pt idx="8">
                  <c:v>2.83</c:v>
                </c:pt>
                <c:pt idx="9">
                  <c:v>2.96</c:v>
                </c:pt>
                <c:pt idx="10">
                  <c:v>3</c:v>
                </c:pt>
                <c:pt idx="11">
                  <c:v>4.04</c:v>
                </c:pt>
                <c:pt idx="12">
                  <c:v>5.08</c:v>
                </c:pt>
                <c:pt idx="13">
                  <c:v>6.13</c:v>
                </c:pt>
                <c:pt idx="14">
                  <c:v>7.51</c:v>
                </c:pt>
                <c:pt idx="15">
                  <c:v>9.42</c:v>
                </c:pt>
                <c:pt idx="16">
                  <c:v>9.92</c:v>
                </c:pt>
                <c:pt idx="17">
                  <c:v>9.9600000000000009</c:v>
                </c:pt>
                <c:pt idx="18">
                  <c:v>10.210000000000001</c:v>
                </c:pt>
                <c:pt idx="19">
                  <c:v>11.29</c:v>
                </c:pt>
                <c:pt idx="20">
                  <c:v>13.33</c:v>
                </c:pt>
                <c:pt idx="21">
                  <c:v>13.38</c:v>
                </c:pt>
                <c:pt idx="22">
                  <c:v>14.38</c:v>
                </c:pt>
                <c:pt idx="23">
                  <c:v>14.63</c:v>
                </c:pt>
                <c:pt idx="24">
                  <c:v>17.32</c:v>
                </c:pt>
                <c:pt idx="25">
                  <c:v>18.13</c:v>
                </c:pt>
                <c:pt idx="26">
                  <c:v>19.079999999999998</c:v>
                </c:pt>
                <c:pt idx="27">
                  <c:v>20.170000000000002</c:v>
                </c:pt>
                <c:pt idx="28">
                  <c:v>21.25</c:v>
                </c:pt>
                <c:pt idx="29">
                  <c:v>22.42</c:v>
                </c:pt>
                <c:pt idx="30">
                  <c:v>23.27</c:v>
                </c:pt>
                <c:pt idx="31">
                  <c:v>25.29</c:v>
                </c:pt>
                <c:pt idx="32">
                  <c:v>25.33</c:v>
                </c:pt>
                <c:pt idx="33">
                  <c:v>26.42</c:v>
                </c:pt>
                <c:pt idx="34">
                  <c:v>27.58</c:v>
                </c:pt>
                <c:pt idx="35">
                  <c:v>28.75</c:v>
                </c:pt>
                <c:pt idx="36">
                  <c:v>29.92</c:v>
                </c:pt>
                <c:pt idx="37">
                  <c:v>31.25</c:v>
                </c:pt>
                <c:pt idx="38">
                  <c:v>32.46</c:v>
                </c:pt>
                <c:pt idx="39">
                  <c:v>33.71</c:v>
                </c:pt>
                <c:pt idx="40">
                  <c:v>34.92</c:v>
                </c:pt>
                <c:pt idx="41">
                  <c:v>36.130000000000003</c:v>
                </c:pt>
                <c:pt idx="42">
                  <c:v>37.46</c:v>
                </c:pt>
                <c:pt idx="43">
                  <c:v>38.83</c:v>
                </c:pt>
              </c:numCache>
            </c:numRef>
          </c:xVal>
          <c:yVal>
            <c:numRef>
              <c:f>Sheet11!$O$5:$O$48</c:f>
              <c:numCache>
                <c:formatCode>General</c:formatCode>
                <c:ptCount val="44"/>
                <c:pt idx="0">
                  <c:v>0</c:v>
                </c:pt>
                <c:pt idx="1">
                  <c:v>2.2670000000000001E-4</c:v>
                </c:pt>
                <c:pt idx="2">
                  <c:v>4.9039999999999999E-4</c:v>
                </c:pt>
                <c:pt idx="3">
                  <c:v>5.0299999999999997E-4</c:v>
                </c:pt>
                <c:pt idx="4">
                  <c:v>5.3169999999999997E-4</c:v>
                </c:pt>
                <c:pt idx="5">
                  <c:v>3.4719999999999998E-3</c:v>
                </c:pt>
                <c:pt idx="6">
                  <c:v>4.64E-3</c:v>
                </c:pt>
                <c:pt idx="7">
                  <c:v>6.3350000000000004E-3</c:v>
                </c:pt>
                <c:pt idx="8">
                  <c:v>8.4279999999999997E-3</c:v>
                </c:pt>
                <c:pt idx="9">
                  <c:v>1.146E-2</c:v>
                </c:pt>
                <c:pt idx="10">
                  <c:v>1.248E-2</c:v>
                </c:pt>
                <c:pt idx="11">
                  <c:v>3.2989999999999998E-2</c:v>
                </c:pt>
                <c:pt idx="12">
                  <c:v>5.9380000000000002E-2</c:v>
                </c:pt>
                <c:pt idx="13">
                  <c:v>8.9899999999999994E-2</c:v>
                </c:pt>
                <c:pt idx="14">
                  <c:v>0.12890000000000001</c:v>
                </c:pt>
                <c:pt idx="15">
                  <c:v>0.2903</c:v>
                </c:pt>
                <c:pt idx="16">
                  <c:v>0.31389999999999996</c:v>
                </c:pt>
                <c:pt idx="17">
                  <c:v>0.31279999999999997</c:v>
                </c:pt>
                <c:pt idx="18">
                  <c:v>0.29099999999999998</c:v>
                </c:pt>
                <c:pt idx="19">
                  <c:v>0.2102</c:v>
                </c:pt>
                <c:pt idx="20">
                  <c:v>0.33069999999999999</c:v>
                </c:pt>
                <c:pt idx="21">
                  <c:v>0.32839999999999997</c:v>
                </c:pt>
                <c:pt idx="22">
                  <c:v>0.21929999999999999</c:v>
                </c:pt>
                <c:pt idx="23">
                  <c:v>0.2112</c:v>
                </c:pt>
                <c:pt idx="24">
                  <c:v>0.34309999999999996</c:v>
                </c:pt>
                <c:pt idx="25">
                  <c:v>0.23900000000000002</c:v>
                </c:pt>
                <c:pt idx="26">
                  <c:v>0.18049999999999999</c:v>
                </c:pt>
                <c:pt idx="27">
                  <c:v>0.158</c:v>
                </c:pt>
                <c:pt idx="28">
                  <c:v>0.1573</c:v>
                </c:pt>
                <c:pt idx="29">
                  <c:v>0.1656</c:v>
                </c:pt>
                <c:pt idx="30">
                  <c:v>0.17319999999999999</c:v>
                </c:pt>
                <c:pt idx="31">
                  <c:v>0.3574</c:v>
                </c:pt>
                <c:pt idx="32">
                  <c:v>0.35389999999999999</c:v>
                </c:pt>
                <c:pt idx="33">
                  <c:v>0.2402</c:v>
                </c:pt>
                <c:pt idx="34">
                  <c:v>0.19309999999999999</c:v>
                </c:pt>
                <c:pt idx="35">
                  <c:v>0.1794</c:v>
                </c:pt>
                <c:pt idx="36">
                  <c:v>0.1777</c:v>
                </c:pt>
                <c:pt idx="37">
                  <c:v>0.18310000000000001</c:v>
                </c:pt>
                <c:pt idx="38">
                  <c:v>0.18960000000000002</c:v>
                </c:pt>
                <c:pt idx="39">
                  <c:v>0.19550000000000001</c:v>
                </c:pt>
                <c:pt idx="40">
                  <c:v>0.2006</c:v>
                </c:pt>
                <c:pt idx="41">
                  <c:v>0.2041</c:v>
                </c:pt>
                <c:pt idx="42">
                  <c:v>0.20610000000000001</c:v>
                </c:pt>
                <c:pt idx="43">
                  <c:v>0.2109</c:v>
                </c:pt>
              </c:numCache>
            </c:numRef>
          </c:yVal>
          <c:smooth val="1"/>
          <c:extLst xmlns:c16r2="http://schemas.microsoft.com/office/drawing/2015/06/chart">
            <c:ext xmlns:c16="http://schemas.microsoft.com/office/drawing/2014/chart" uri="{C3380CC4-5D6E-409C-BE32-E72D297353CC}">
              <c16:uniqueId val="{00000002-6C8E-4433-98A8-2153D772F66B}"/>
            </c:ext>
          </c:extLst>
        </c:ser>
        <c:dLbls>
          <c:showLegendKey val="0"/>
          <c:showVal val="0"/>
          <c:showCatName val="0"/>
          <c:showSerName val="0"/>
          <c:showPercent val="0"/>
          <c:showBubbleSize val="0"/>
        </c:dLbls>
        <c:axId val="160074752"/>
        <c:axId val="160077696"/>
      </c:scatterChart>
      <c:valAx>
        <c:axId val="160074752"/>
        <c:scaling>
          <c:orientation val="minMax"/>
          <c:max val="40"/>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0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160077696"/>
        <c:crosses val="autoZero"/>
        <c:crossBetween val="midCat"/>
      </c:valAx>
      <c:valAx>
        <c:axId val="16007769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0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160074752"/>
        <c:crosses val="autoZero"/>
        <c:crossBetween val="midCat"/>
      </c:valAx>
      <c:spPr>
        <a:noFill/>
        <a:ln>
          <a:noFill/>
        </a:ln>
        <a:effectLst/>
      </c:spPr>
    </c:plotArea>
    <c:legend>
      <c:legendPos val="b"/>
      <c:layout>
        <c:manualLayout>
          <c:xMode val="edge"/>
          <c:yMode val="edge"/>
          <c:x val="0.15389631985714006"/>
          <c:y val="4.489814903522401E-2"/>
          <c:w val="0.79413217578571904"/>
          <c:h val="7.8846607588685558E-2"/>
        </c:manualLayout>
      </c:layout>
      <c:overlay val="0"/>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a:pPr>
      <a:endParaRPr lang="en-US"/>
    </a:p>
  </c:txPr>
  <c:externalData r:id="rId2">
    <c:autoUpdate val="0"/>
  </c:externalData>
  <c:userShapes r:id="rId3"/>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14007553354473"/>
          <c:y val="0.1111111111111111"/>
          <c:w val="0.85339562475505037"/>
          <c:h val="0.6755861767279091"/>
        </c:manualLayout>
      </c:layout>
      <c:scatterChart>
        <c:scatterStyle val="smoothMarker"/>
        <c:varyColors val="0"/>
        <c:ser>
          <c:idx val="0"/>
          <c:order val="0"/>
          <c:tx>
            <c:strRef>
              <c:f>Sheet16!$M$5</c:f>
              <c:strCache>
                <c:ptCount val="1"/>
                <c:pt idx="0">
                  <c:v>ENDF/B-VII.1</c:v>
                </c:pt>
              </c:strCache>
            </c:strRef>
          </c:tx>
          <c:spPr>
            <a:ln w="19050" cap="rnd">
              <a:solidFill>
                <a:schemeClr val="accent1"/>
              </a:solidFill>
              <a:round/>
            </a:ln>
            <a:effectLst/>
          </c:spPr>
          <c:marker>
            <c:symbol val="diamond"/>
            <c:size val="5"/>
            <c:spPr>
              <a:solidFill>
                <a:schemeClr val="accent1"/>
              </a:solidFill>
              <a:ln w="9525">
                <a:solidFill>
                  <a:schemeClr val="accent1"/>
                </a:solidFill>
              </a:ln>
              <a:effectLst/>
            </c:spPr>
          </c:marker>
          <c:xVal>
            <c:numRef>
              <c:f>Sheet16!$L$6:$L$40</c:f>
              <c:numCache>
                <c:formatCode>General</c:formatCode>
                <c:ptCount val="35"/>
                <c:pt idx="0">
                  <c:v>0</c:v>
                </c:pt>
                <c:pt idx="1">
                  <c:v>0.27</c:v>
                </c:pt>
                <c:pt idx="2">
                  <c:v>0.52</c:v>
                </c:pt>
                <c:pt idx="3">
                  <c:v>1.1000000000000001</c:v>
                </c:pt>
                <c:pt idx="4">
                  <c:v>1.69</c:v>
                </c:pt>
                <c:pt idx="5">
                  <c:v>2.27</c:v>
                </c:pt>
                <c:pt idx="6">
                  <c:v>3.4</c:v>
                </c:pt>
                <c:pt idx="7">
                  <c:v>4.4400000000000004</c:v>
                </c:pt>
                <c:pt idx="8">
                  <c:v>5.48</c:v>
                </c:pt>
                <c:pt idx="9">
                  <c:v>6.56</c:v>
                </c:pt>
                <c:pt idx="10">
                  <c:v>7.6</c:v>
                </c:pt>
                <c:pt idx="11">
                  <c:v>8.69</c:v>
                </c:pt>
                <c:pt idx="12">
                  <c:v>9.31</c:v>
                </c:pt>
                <c:pt idx="13">
                  <c:v>9.36</c:v>
                </c:pt>
                <c:pt idx="14">
                  <c:v>15.19</c:v>
                </c:pt>
                <c:pt idx="15">
                  <c:v>15.23</c:v>
                </c:pt>
                <c:pt idx="16">
                  <c:v>16.399999999999999</c:v>
                </c:pt>
                <c:pt idx="17">
                  <c:v>17.440000000000001</c:v>
                </c:pt>
                <c:pt idx="18">
                  <c:v>18.52</c:v>
                </c:pt>
                <c:pt idx="19">
                  <c:v>19.600000000000001</c:v>
                </c:pt>
                <c:pt idx="20">
                  <c:v>20.65</c:v>
                </c:pt>
                <c:pt idx="21">
                  <c:v>21.73</c:v>
                </c:pt>
                <c:pt idx="22">
                  <c:v>22.81</c:v>
                </c:pt>
                <c:pt idx="23">
                  <c:v>23.85</c:v>
                </c:pt>
                <c:pt idx="24">
                  <c:v>24.94</c:v>
                </c:pt>
                <c:pt idx="25">
                  <c:v>26.02</c:v>
                </c:pt>
                <c:pt idx="26">
                  <c:v>27.1</c:v>
                </c:pt>
                <c:pt idx="27">
                  <c:v>27.53</c:v>
                </c:pt>
                <c:pt idx="28">
                  <c:v>29.02</c:v>
                </c:pt>
                <c:pt idx="29">
                  <c:v>29.06</c:v>
                </c:pt>
                <c:pt idx="30">
                  <c:v>30.15</c:v>
                </c:pt>
                <c:pt idx="31">
                  <c:v>31.19</c:v>
                </c:pt>
                <c:pt idx="32">
                  <c:v>32.229999999999997</c:v>
                </c:pt>
                <c:pt idx="33">
                  <c:v>33.31</c:v>
                </c:pt>
                <c:pt idx="34">
                  <c:v>34.15</c:v>
                </c:pt>
              </c:numCache>
            </c:numRef>
          </c:xVal>
          <c:yVal>
            <c:numRef>
              <c:f>Sheet16!$M$6:$M$40</c:f>
              <c:numCache>
                <c:formatCode>General</c:formatCode>
                <c:ptCount val="35"/>
                <c:pt idx="0">
                  <c:v>0.62549999999999994</c:v>
                </c:pt>
                <c:pt idx="1">
                  <c:v>0.62229999999999996</c:v>
                </c:pt>
                <c:pt idx="2">
                  <c:v>0.49880000000000002</c:v>
                </c:pt>
                <c:pt idx="3">
                  <c:v>0.46700000000000003</c:v>
                </c:pt>
                <c:pt idx="4">
                  <c:v>0.41889999999999999</c:v>
                </c:pt>
                <c:pt idx="5">
                  <c:v>0.38380000000000003</c:v>
                </c:pt>
                <c:pt idx="6">
                  <c:v>0.26960000000000001</c:v>
                </c:pt>
                <c:pt idx="7">
                  <c:v>0.24379999999999999</c:v>
                </c:pt>
                <c:pt idx="8">
                  <c:v>0.27310000000000001</c:v>
                </c:pt>
                <c:pt idx="9">
                  <c:v>0.28051999999999999</c:v>
                </c:pt>
                <c:pt idx="10">
                  <c:v>0.27500000000000002</c:v>
                </c:pt>
                <c:pt idx="11">
                  <c:v>0.27710000000000001</c:v>
                </c:pt>
                <c:pt idx="12">
                  <c:v>0.26910000000000001</c:v>
                </c:pt>
                <c:pt idx="13">
                  <c:v>0.27500000000000002</c:v>
                </c:pt>
                <c:pt idx="14">
                  <c:v>0.51700000000000002</c:v>
                </c:pt>
                <c:pt idx="15">
                  <c:v>0.49270000000000003</c:v>
                </c:pt>
                <c:pt idx="16">
                  <c:v>0.41899999999999998</c:v>
                </c:pt>
                <c:pt idx="17">
                  <c:v>0.36449999999999999</c:v>
                </c:pt>
                <c:pt idx="18">
                  <c:v>0.30880000000000002</c:v>
                </c:pt>
                <c:pt idx="19">
                  <c:v>0.2823</c:v>
                </c:pt>
                <c:pt idx="20">
                  <c:v>0.26469999999999999</c:v>
                </c:pt>
                <c:pt idx="21">
                  <c:v>0.26619999999999999</c:v>
                </c:pt>
                <c:pt idx="22">
                  <c:v>0.28740000000000004</c:v>
                </c:pt>
                <c:pt idx="23">
                  <c:v>0.29210000000000003</c:v>
                </c:pt>
                <c:pt idx="24">
                  <c:v>0.28960000000000002</c:v>
                </c:pt>
                <c:pt idx="25">
                  <c:v>0.2893</c:v>
                </c:pt>
                <c:pt idx="26">
                  <c:v>0.2888</c:v>
                </c:pt>
                <c:pt idx="27">
                  <c:v>0.2883</c:v>
                </c:pt>
                <c:pt idx="28">
                  <c:v>0.50780000000000003</c:v>
                </c:pt>
                <c:pt idx="29">
                  <c:v>0.48770000000000002</c:v>
                </c:pt>
                <c:pt idx="30">
                  <c:v>0.40810000000000002</c:v>
                </c:pt>
                <c:pt idx="31">
                  <c:v>0.35659999999999997</c:v>
                </c:pt>
                <c:pt idx="32">
                  <c:v>0.32740000000000002</c:v>
                </c:pt>
                <c:pt idx="33">
                  <c:v>0.30630000000000002</c:v>
                </c:pt>
                <c:pt idx="34">
                  <c:v>0.2868</c:v>
                </c:pt>
              </c:numCache>
            </c:numRef>
          </c:yVal>
          <c:smooth val="1"/>
          <c:extLst xmlns:c16r2="http://schemas.microsoft.com/office/drawing/2015/06/chart">
            <c:ext xmlns:c16="http://schemas.microsoft.com/office/drawing/2014/chart" uri="{C3380CC4-5D6E-409C-BE32-E72D297353CC}">
              <c16:uniqueId val="{00000000-72B8-4865-8BAD-2AB62CEDDB2A}"/>
            </c:ext>
          </c:extLst>
        </c:ser>
        <c:ser>
          <c:idx val="1"/>
          <c:order val="1"/>
          <c:tx>
            <c:strRef>
              <c:f>Sheet16!$N$5</c:f>
              <c:strCache>
                <c:ptCount val="1"/>
                <c:pt idx="0">
                  <c:v>ENDF/B-VIII.0</c:v>
                </c:pt>
              </c:strCache>
            </c:strRef>
          </c:tx>
          <c:spPr>
            <a:ln w="19050" cap="rnd">
              <a:solidFill>
                <a:schemeClr val="accent2"/>
              </a:solidFill>
              <a:prstDash val="dash"/>
              <a:round/>
            </a:ln>
            <a:effectLst/>
          </c:spPr>
          <c:marker>
            <c:symbol val="circle"/>
            <c:size val="5"/>
            <c:spPr>
              <a:solidFill>
                <a:schemeClr val="accent2"/>
              </a:solidFill>
              <a:ln w="9525">
                <a:solidFill>
                  <a:schemeClr val="accent2"/>
                </a:solidFill>
              </a:ln>
              <a:effectLst/>
            </c:spPr>
          </c:marker>
          <c:xVal>
            <c:numRef>
              <c:f>Sheet16!$L$6:$L$40</c:f>
              <c:numCache>
                <c:formatCode>General</c:formatCode>
                <c:ptCount val="35"/>
                <c:pt idx="0">
                  <c:v>0</c:v>
                </c:pt>
                <c:pt idx="1">
                  <c:v>0.27</c:v>
                </c:pt>
                <c:pt idx="2">
                  <c:v>0.52</c:v>
                </c:pt>
                <c:pt idx="3">
                  <c:v>1.1000000000000001</c:v>
                </c:pt>
                <c:pt idx="4">
                  <c:v>1.69</c:v>
                </c:pt>
                <c:pt idx="5">
                  <c:v>2.27</c:v>
                </c:pt>
                <c:pt idx="6">
                  <c:v>3.4</c:v>
                </c:pt>
                <c:pt idx="7">
                  <c:v>4.4400000000000004</c:v>
                </c:pt>
                <c:pt idx="8">
                  <c:v>5.48</c:v>
                </c:pt>
                <c:pt idx="9">
                  <c:v>6.56</c:v>
                </c:pt>
                <c:pt idx="10">
                  <c:v>7.6</c:v>
                </c:pt>
                <c:pt idx="11">
                  <c:v>8.69</c:v>
                </c:pt>
                <c:pt idx="12">
                  <c:v>9.31</c:v>
                </c:pt>
                <c:pt idx="13">
                  <c:v>9.36</c:v>
                </c:pt>
                <c:pt idx="14">
                  <c:v>15.19</c:v>
                </c:pt>
                <c:pt idx="15">
                  <c:v>15.23</c:v>
                </c:pt>
                <c:pt idx="16">
                  <c:v>16.399999999999999</c:v>
                </c:pt>
                <c:pt idx="17">
                  <c:v>17.440000000000001</c:v>
                </c:pt>
                <c:pt idx="18">
                  <c:v>18.52</c:v>
                </c:pt>
                <c:pt idx="19">
                  <c:v>19.600000000000001</c:v>
                </c:pt>
                <c:pt idx="20">
                  <c:v>20.65</c:v>
                </c:pt>
                <c:pt idx="21">
                  <c:v>21.73</c:v>
                </c:pt>
                <c:pt idx="22">
                  <c:v>22.81</c:v>
                </c:pt>
                <c:pt idx="23">
                  <c:v>23.85</c:v>
                </c:pt>
                <c:pt idx="24">
                  <c:v>24.94</c:v>
                </c:pt>
                <c:pt idx="25">
                  <c:v>26.02</c:v>
                </c:pt>
                <c:pt idx="26">
                  <c:v>27.1</c:v>
                </c:pt>
                <c:pt idx="27">
                  <c:v>27.53</c:v>
                </c:pt>
                <c:pt idx="28">
                  <c:v>29.02</c:v>
                </c:pt>
                <c:pt idx="29">
                  <c:v>29.06</c:v>
                </c:pt>
                <c:pt idx="30">
                  <c:v>30.15</c:v>
                </c:pt>
                <c:pt idx="31">
                  <c:v>31.19</c:v>
                </c:pt>
                <c:pt idx="32">
                  <c:v>32.229999999999997</c:v>
                </c:pt>
                <c:pt idx="33">
                  <c:v>33.31</c:v>
                </c:pt>
                <c:pt idx="34">
                  <c:v>34.15</c:v>
                </c:pt>
              </c:numCache>
            </c:numRef>
          </c:xVal>
          <c:yVal>
            <c:numRef>
              <c:f>Sheet16!$N$6:$N$40</c:f>
              <c:numCache>
                <c:formatCode>General</c:formatCode>
                <c:ptCount val="35"/>
                <c:pt idx="0">
                  <c:v>0.67549999999999999</c:v>
                </c:pt>
                <c:pt idx="1">
                  <c:v>0.67230000000000001</c:v>
                </c:pt>
                <c:pt idx="2">
                  <c:v>0.54880000000000007</c:v>
                </c:pt>
                <c:pt idx="3">
                  <c:v>0.51700000000000002</c:v>
                </c:pt>
                <c:pt idx="4">
                  <c:v>0.46889999999999998</c:v>
                </c:pt>
                <c:pt idx="5">
                  <c:v>0.43380000000000002</c:v>
                </c:pt>
                <c:pt idx="6">
                  <c:v>0.3196</c:v>
                </c:pt>
                <c:pt idx="7">
                  <c:v>0.29380000000000001</c:v>
                </c:pt>
                <c:pt idx="8">
                  <c:v>0.3231</c:v>
                </c:pt>
                <c:pt idx="9">
                  <c:v>0.33051999999999998</c:v>
                </c:pt>
                <c:pt idx="10">
                  <c:v>0.32500000000000001</c:v>
                </c:pt>
                <c:pt idx="11">
                  <c:v>0.3271</c:v>
                </c:pt>
                <c:pt idx="12">
                  <c:v>0.31909999999999999</c:v>
                </c:pt>
                <c:pt idx="13">
                  <c:v>0.32500000000000001</c:v>
                </c:pt>
                <c:pt idx="14">
                  <c:v>0.56700000000000006</c:v>
                </c:pt>
                <c:pt idx="15">
                  <c:v>0.54270000000000007</c:v>
                </c:pt>
                <c:pt idx="16">
                  <c:v>0.46899999999999997</c:v>
                </c:pt>
                <c:pt idx="17">
                  <c:v>0.41449999999999998</c:v>
                </c:pt>
                <c:pt idx="18">
                  <c:v>0.35880000000000001</c:v>
                </c:pt>
                <c:pt idx="19">
                  <c:v>0.33229999999999998</c:v>
                </c:pt>
                <c:pt idx="20">
                  <c:v>0.31469999999999998</c:v>
                </c:pt>
                <c:pt idx="21">
                  <c:v>0.31619999999999998</c:v>
                </c:pt>
                <c:pt idx="22">
                  <c:v>0.33740000000000003</c:v>
                </c:pt>
                <c:pt idx="23">
                  <c:v>0.34210000000000002</c:v>
                </c:pt>
                <c:pt idx="24">
                  <c:v>0.33960000000000001</c:v>
                </c:pt>
                <c:pt idx="25">
                  <c:v>0.33929999999999999</c:v>
                </c:pt>
                <c:pt idx="26">
                  <c:v>0.33879999999999999</c:v>
                </c:pt>
                <c:pt idx="27">
                  <c:v>0.33829999999999999</c:v>
                </c:pt>
                <c:pt idx="28">
                  <c:v>0.55780000000000007</c:v>
                </c:pt>
                <c:pt idx="29">
                  <c:v>0.53770000000000007</c:v>
                </c:pt>
                <c:pt idx="30">
                  <c:v>0.45810000000000001</c:v>
                </c:pt>
                <c:pt idx="31">
                  <c:v>0.40659999999999996</c:v>
                </c:pt>
                <c:pt idx="32">
                  <c:v>0.37740000000000001</c:v>
                </c:pt>
                <c:pt idx="33">
                  <c:v>0.35630000000000001</c:v>
                </c:pt>
                <c:pt idx="34">
                  <c:v>0.33679999999999999</c:v>
                </c:pt>
              </c:numCache>
            </c:numRef>
          </c:yVal>
          <c:smooth val="1"/>
          <c:extLst xmlns:c16r2="http://schemas.microsoft.com/office/drawing/2015/06/chart">
            <c:ext xmlns:c16="http://schemas.microsoft.com/office/drawing/2014/chart" uri="{C3380CC4-5D6E-409C-BE32-E72D297353CC}">
              <c16:uniqueId val="{00000001-72B8-4865-8BAD-2AB62CEDDB2A}"/>
            </c:ext>
          </c:extLst>
        </c:ser>
        <c:ser>
          <c:idx val="2"/>
          <c:order val="2"/>
          <c:tx>
            <c:strRef>
              <c:f>Sheet16!$O$5</c:f>
              <c:strCache>
                <c:ptCount val="1"/>
                <c:pt idx="0">
                  <c:v>JEFF-3.3</c:v>
                </c:pt>
              </c:strCache>
            </c:strRef>
          </c:tx>
          <c:spPr>
            <a:ln w="19050" cap="rnd">
              <a:solidFill>
                <a:schemeClr val="accent3"/>
              </a:solidFill>
              <a:round/>
            </a:ln>
            <a:effectLst/>
          </c:spPr>
          <c:marker>
            <c:symbol val="x"/>
            <c:size val="5"/>
            <c:spPr>
              <a:noFill/>
              <a:ln w="9525">
                <a:solidFill>
                  <a:schemeClr val="accent3"/>
                </a:solidFill>
              </a:ln>
              <a:effectLst/>
            </c:spPr>
          </c:marker>
          <c:xVal>
            <c:numRef>
              <c:f>Sheet16!$L$6:$L$40</c:f>
              <c:numCache>
                <c:formatCode>General</c:formatCode>
                <c:ptCount val="35"/>
                <c:pt idx="0">
                  <c:v>0</c:v>
                </c:pt>
                <c:pt idx="1">
                  <c:v>0.27</c:v>
                </c:pt>
                <c:pt idx="2">
                  <c:v>0.52</c:v>
                </c:pt>
                <c:pt idx="3">
                  <c:v>1.1000000000000001</c:v>
                </c:pt>
                <c:pt idx="4">
                  <c:v>1.69</c:v>
                </c:pt>
                <c:pt idx="5">
                  <c:v>2.27</c:v>
                </c:pt>
                <c:pt idx="6">
                  <c:v>3.4</c:v>
                </c:pt>
                <c:pt idx="7">
                  <c:v>4.4400000000000004</c:v>
                </c:pt>
                <c:pt idx="8">
                  <c:v>5.48</c:v>
                </c:pt>
                <c:pt idx="9">
                  <c:v>6.56</c:v>
                </c:pt>
                <c:pt idx="10">
                  <c:v>7.6</c:v>
                </c:pt>
                <c:pt idx="11">
                  <c:v>8.69</c:v>
                </c:pt>
                <c:pt idx="12">
                  <c:v>9.31</c:v>
                </c:pt>
                <c:pt idx="13">
                  <c:v>9.36</c:v>
                </c:pt>
                <c:pt idx="14">
                  <c:v>15.19</c:v>
                </c:pt>
                <c:pt idx="15">
                  <c:v>15.23</c:v>
                </c:pt>
                <c:pt idx="16">
                  <c:v>16.399999999999999</c:v>
                </c:pt>
                <c:pt idx="17">
                  <c:v>17.440000000000001</c:v>
                </c:pt>
                <c:pt idx="18">
                  <c:v>18.52</c:v>
                </c:pt>
                <c:pt idx="19">
                  <c:v>19.600000000000001</c:v>
                </c:pt>
                <c:pt idx="20">
                  <c:v>20.65</c:v>
                </c:pt>
                <c:pt idx="21">
                  <c:v>21.73</c:v>
                </c:pt>
                <c:pt idx="22">
                  <c:v>22.81</c:v>
                </c:pt>
                <c:pt idx="23">
                  <c:v>23.85</c:v>
                </c:pt>
                <c:pt idx="24">
                  <c:v>24.94</c:v>
                </c:pt>
                <c:pt idx="25">
                  <c:v>26.02</c:v>
                </c:pt>
                <c:pt idx="26">
                  <c:v>27.1</c:v>
                </c:pt>
                <c:pt idx="27">
                  <c:v>27.53</c:v>
                </c:pt>
                <c:pt idx="28">
                  <c:v>29.02</c:v>
                </c:pt>
                <c:pt idx="29">
                  <c:v>29.06</c:v>
                </c:pt>
                <c:pt idx="30">
                  <c:v>30.15</c:v>
                </c:pt>
                <c:pt idx="31">
                  <c:v>31.19</c:v>
                </c:pt>
                <c:pt idx="32">
                  <c:v>32.229999999999997</c:v>
                </c:pt>
                <c:pt idx="33">
                  <c:v>33.31</c:v>
                </c:pt>
                <c:pt idx="34">
                  <c:v>34.15</c:v>
                </c:pt>
              </c:numCache>
            </c:numRef>
          </c:xVal>
          <c:yVal>
            <c:numRef>
              <c:f>Sheet16!$O$6:$O$40</c:f>
              <c:numCache>
                <c:formatCode>General</c:formatCode>
                <c:ptCount val="35"/>
                <c:pt idx="0">
                  <c:v>0.56549999999999989</c:v>
                </c:pt>
                <c:pt idx="1">
                  <c:v>0.56230000000000002</c:v>
                </c:pt>
                <c:pt idx="2">
                  <c:v>0.43880000000000002</c:v>
                </c:pt>
                <c:pt idx="3">
                  <c:v>0.40700000000000003</c:v>
                </c:pt>
                <c:pt idx="4">
                  <c:v>0.3589</c:v>
                </c:pt>
                <c:pt idx="5">
                  <c:v>0.32380000000000003</c:v>
                </c:pt>
                <c:pt idx="6">
                  <c:v>0.20960000000000001</c:v>
                </c:pt>
                <c:pt idx="7">
                  <c:v>0.18379999999999999</c:v>
                </c:pt>
                <c:pt idx="8">
                  <c:v>0.21310000000000001</c:v>
                </c:pt>
                <c:pt idx="9">
                  <c:v>0.22051999999999999</c:v>
                </c:pt>
                <c:pt idx="10">
                  <c:v>0.21500000000000002</c:v>
                </c:pt>
                <c:pt idx="11">
                  <c:v>0.21710000000000002</c:v>
                </c:pt>
                <c:pt idx="12">
                  <c:v>0.20910000000000001</c:v>
                </c:pt>
                <c:pt idx="13">
                  <c:v>0.21500000000000002</c:v>
                </c:pt>
                <c:pt idx="14">
                  <c:v>0.45700000000000002</c:v>
                </c:pt>
                <c:pt idx="15">
                  <c:v>0.43270000000000003</c:v>
                </c:pt>
                <c:pt idx="16">
                  <c:v>0.35899999999999999</c:v>
                </c:pt>
                <c:pt idx="17">
                  <c:v>0.30449999999999999</c:v>
                </c:pt>
                <c:pt idx="18">
                  <c:v>0.24880000000000002</c:v>
                </c:pt>
                <c:pt idx="19">
                  <c:v>0.2223</c:v>
                </c:pt>
                <c:pt idx="20">
                  <c:v>0.20469999999999999</c:v>
                </c:pt>
                <c:pt idx="21">
                  <c:v>0.20619999999999999</c:v>
                </c:pt>
                <c:pt idx="22">
                  <c:v>0.22740000000000005</c:v>
                </c:pt>
                <c:pt idx="23">
                  <c:v>0.23210000000000003</c:v>
                </c:pt>
                <c:pt idx="24">
                  <c:v>0.22960000000000003</c:v>
                </c:pt>
                <c:pt idx="25">
                  <c:v>0.2293</c:v>
                </c:pt>
                <c:pt idx="26">
                  <c:v>0.2288</c:v>
                </c:pt>
                <c:pt idx="27">
                  <c:v>0.2283</c:v>
                </c:pt>
                <c:pt idx="28">
                  <c:v>0.44780000000000003</c:v>
                </c:pt>
                <c:pt idx="29">
                  <c:v>0.42770000000000002</c:v>
                </c:pt>
                <c:pt idx="30">
                  <c:v>0.34810000000000002</c:v>
                </c:pt>
                <c:pt idx="31">
                  <c:v>0.29659999999999997</c:v>
                </c:pt>
                <c:pt idx="32">
                  <c:v>0.26740000000000003</c:v>
                </c:pt>
                <c:pt idx="33">
                  <c:v>0.24630000000000002</c:v>
                </c:pt>
                <c:pt idx="34">
                  <c:v>0.2268</c:v>
                </c:pt>
              </c:numCache>
            </c:numRef>
          </c:yVal>
          <c:smooth val="1"/>
          <c:extLst xmlns:c16r2="http://schemas.microsoft.com/office/drawing/2015/06/chart">
            <c:ext xmlns:c16="http://schemas.microsoft.com/office/drawing/2014/chart" uri="{C3380CC4-5D6E-409C-BE32-E72D297353CC}">
              <c16:uniqueId val="{00000002-72B8-4865-8BAD-2AB62CEDDB2A}"/>
            </c:ext>
          </c:extLst>
        </c:ser>
        <c:dLbls>
          <c:showLegendKey val="0"/>
          <c:showVal val="0"/>
          <c:showCatName val="0"/>
          <c:showSerName val="0"/>
          <c:showPercent val="0"/>
          <c:showBubbleSize val="0"/>
        </c:dLbls>
        <c:axId val="160137984"/>
        <c:axId val="160139904"/>
      </c:scatterChart>
      <c:valAx>
        <c:axId val="160137984"/>
        <c:scaling>
          <c:orientation val="minMax"/>
          <c:max val="35"/>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160139904"/>
        <c:crosses val="autoZero"/>
        <c:crossBetween val="midCat"/>
      </c:valAx>
      <c:valAx>
        <c:axId val="1601399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160137984"/>
        <c:crosses val="autoZero"/>
        <c:crossBetween val="midCat"/>
      </c:valAx>
      <c:spPr>
        <a:noFill/>
        <a:ln>
          <a:noFill/>
        </a:ln>
        <a:effectLst/>
      </c:spPr>
    </c:plotArea>
    <c:legend>
      <c:legendPos val="b"/>
      <c:layout>
        <c:manualLayout>
          <c:xMode val="edge"/>
          <c:yMode val="edge"/>
          <c:x val="0.22094933551858054"/>
          <c:y val="2.8355934674832269E-2"/>
          <c:w val="0.68706060498093835"/>
          <c:h val="7.8125546806649168E-2"/>
        </c:manualLayout>
      </c:layout>
      <c:overlay val="0"/>
      <c:spPr>
        <a:noFill/>
        <a:ln>
          <a:noFill/>
        </a:ln>
        <a:effectLst/>
      </c:spPr>
      <c:txPr>
        <a:bodyPr rot="0" spcFirstLastPara="1" vertOverflow="ellipsis" vert="horz" wrap="square" anchor="ctr" anchorCtr="1"/>
        <a:lstStyle/>
        <a:p>
          <a:pPr>
            <a:defRPr sz="10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a:pPr>
      <a:endParaRPr lang="en-US"/>
    </a:p>
  </c:txPr>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cdr:x>
      <cdr:y>0.25926</cdr:y>
    </cdr:from>
    <cdr:to>
      <cdr:x>0.07173</cdr:x>
      <cdr:y>0.71041</cdr:y>
    </cdr:to>
    <cdr:sp macro="" textlink="">
      <cdr:nvSpPr>
        <cdr:cNvPr id="2" name="TextBox 1"/>
        <cdr:cNvSpPr txBox="1"/>
      </cdr:nvSpPr>
      <cdr:spPr>
        <a:xfrm xmlns:a="http://schemas.openxmlformats.org/drawingml/2006/main" rot="16200000">
          <a:off x="-447377" y="1187718"/>
          <a:ext cx="1288294" cy="393539"/>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indent="0" algn="ctr" defTabSz="914400" eaLnBrk="1" fontAlgn="auto" latinLnBrk="0" hangingPunct="1">
            <a:lnSpc>
              <a:spcPct val="100000"/>
            </a:lnSpc>
            <a:spcBef>
              <a:spcPts val="0"/>
            </a:spcBef>
            <a:spcAft>
              <a:spcPts val="0"/>
            </a:spcAft>
            <a:buClrTx/>
            <a:buSzTx/>
            <a:buFontTx/>
            <a:buNone/>
            <a:tabLst/>
            <a:defRPr/>
          </a:pPr>
          <a:r>
            <a:rPr lang="en-US" sz="1200" b="1">
              <a:latin typeface="Times New Roman" pitchFamily="18" charset="0"/>
              <a:cs typeface="Times New Roman" pitchFamily="18" charset="0"/>
            </a:rPr>
            <a:t> Mass of generated </a:t>
          </a:r>
          <a:r>
            <a:rPr lang="ar-EG" sz="1200" b="1" baseline="30000">
              <a:latin typeface="Times New Roman" pitchFamily="18" charset="0"/>
              <a:cs typeface="Times New Roman" pitchFamily="18" charset="0"/>
            </a:rPr>
            <a:t>135</a:t>
          </a:r>
          <a:r>
            <a:rPr lang="ar-EG" sz="1200" b="1">
              <a:latin typeface="Times New Roman" pitchFamily="18" charset="0"/>
              <a:cs typeface="Times New Roman" pitchFamily="18" charset="0"/>
            </a:rPr>
            <a:t>Xe</a:t>
          </a:r>
          <a:r>
            <a:rPr lang="en-AU" sz="1200" b="1">
              <a:latin typeface="Times New Roman" pitchFamily="18" charset="0"/>
              <a:cs typeface="Times New Roman" pitchFamily="18" charset="0"/>
            </a:rPr>
            <a:t> (g)</a:t>
          </a:r>
          <a:endParaRPr lang="en-AU" sz="1200">
            <a:latin typeface="Calibri"/>
          </a:endParaRPr>
        </a:p>
        <a:p xmlns:a="http://schemas.openxmlformats.org/drawingml/2006/main">
          <a:pPr algn="ctr"/>
          <a:endParaRPr lang="en-US" sz="1200" b="1">
            <a:latin typeface="Times New Roman" pitchFamily="18" charset="0"/>
            <a:cs typeface="Times New Roman" pitchFamily="18" charset="0"/>
          </a:endParaRPr>
        </a:p>
      </cdr:txBody>
    </cdr:sp>
  </cdr:relSizeAnchor>
  <cdr:relSizeAnchor xmlns:cdr="http://schemas.openxmlformats.org/drawingml/2006/chartDrawing">
    <cdr:from>
      <cdr:x>0.30847</cdr:x>
      <cdr:y>0.88694</cdr:y>
    </cdr:from>
    <cdr:to>
      <cdr:x>0.71537</cdr:x>
      <cdr:y>0.99866</cdr:y>
    </cdr:to>
    <cdr:sp macro="" textlink="">
      <cdr:nvSpPr>
        <cdr:cNvPr id="3" name="TextBox 1"/>
        <cdr:cNvSpPr txBox="1"/>
      </cdr:nvSpPr>
      <cdr:spPr>
        <a:xfrm xmlns:a="http://schemas.openxmlformats.org/drawingml/2006/main">
          <a:off x="1930400" y="2889250"/>
          <a:ext cx="2546344" cy="36394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200" b="1" baseline="0">
              <a:solidFill>
                <a:schemeClr val="tx1"/>
              </a:solidFill>
              <a:latin typeface="Times New Roman" panose="02020603050405020304" pitchFamily="18" charset="0"/>
              <a:cs typeface="Times New Roman" panose="02020603050405020304" pitchFamily="18" charset="0"/>
            </a:rPr>
            <a:t>Operation Time (Day)</a:t>
          </a:r>
        </a:p>
      </cdr:txBody>
    </cdr:sp>
  </cdr:relSizeAnchor>
</c:userShapes>
</file>

<file path=ppt/drawings/drawing2.xml><?xml version="1.0" encoding="utf-8"?>
<c:userShapes xmlns:c="http://schemas.openxmlformats.org/drawingml/2006/chart">
  <cdr:relSizeAnchor xmlns:cdr="http://schemas.openxmlformats.org/drawingml/2006/chartDrawing">
    <cdr:from>
      <cdr:x>0</cdr:x>
      <cdr:y>0.84027</cdr:y>
    </cdr:from>
    <cdr:to>
      <cdr:x>1</cdr:x>
      <cdr:y>1</cdr:y>
    </cdr:to>
    <cdr:sp macro="" textlink="">
      <cdr:nvSpPr>
        <cdr:cNvPr id="2" name="TextBox 1"/>
        <cdr:cNvSpPr txBox="1"/>
      </cdr:nvSpPr>
      <cdr:spPr>
        <a:xfrm xmlns:a="http://schemas.openxmlformats.org/drawingml/2006/main">
          <a:off x="0" y="2305029"/>
          <a:ext cx="5588000" cy="43817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200" b="1" baseline="0">
              <a:solidFill>
                <a:schemeClr val="tx1"/>
              </a:solidFill>
              <a:latin typeface="Times New Roman" panose="02020603050405020304" pitchFamily="18" charset="0"/>
              <a:cs typeface="Times New Roman" panose="02020603050405020304" pitchFamily="18" charset="0"/>
            </a:rPr>
            <a:t>Operation Time (Day)</a:t>
          </a:r>
        </a:p>
      </cdr:txBody>
    </cdr:sp>
  </cdr:relSizeAnchor>
  <cdr:relSizeAnchor xmlns:cdr="http://schemas.openxmlformats.org/drawingml/2006/chartDrawing">
    <cdr:from>
      <cdr:x>0</cdr:x>
      <cdr:y>0.15741</cdr:y>
    </cdr:from>
    <cdr:to>
      <cdr:x>0.16142</cdr:x>
      <cdr:y>0.70578</cdr:y>
    </cdr:to>
    <cdr:sp macro="" textlink="">
      <cdr:nvSpPr>
        <cdr:cNvPr id="3" name="TextBox 1"/>
        <cdr:cNvSpPr txBox="1"/>
      </cdr:nvSpPr>
      <cdr:spPr>
        <a:xfrm xmlns:a="http://schemas.openxmlformats.org/drawingml/2006/main" rot="16200000">
          <a:off x="-1386986" y="732941"/>
          <a:ext cx="1504289" cy="902015"/>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indent="0" algn="ctr" defTabSz="914400" eaLnBrk="1" fontAlgn="auto" latinLnBrk="0" hangingPunct="1">
            <a:lnSpc>
              <a:spcPct val="100000"/>
            </a:lnSpc>
            <a:spcBef>
              <a:spcPts val="0"/>
            </a:spcBef>
            <a:spcAft>
              <a:spcPts val="0"/>
            </a:spcAft>
            <a:buClrTx/>
            <a:buSzTx/>
            <a:buFontTx/>
            <a:buNone/>
            <a:tabLst/>
            <a:defRPr/>
          </a:pPr>
          <a:r>
            <a:rPr lang="en-US" sz="1200" b="1" dirty="0">
              <a:latin typeface="Times New Roman" pitchFamily="18" charset="0"/>
              <a:cs typeface="Times New Roman" pitchFamily="18" charset="0"/>
            </a:rPr>
            <a:t> Mass of generated </a:t>
          </a:r>
          <a:r>
            <a:rPr lang="ar-EG" sz="1200" b="1" baseline="30000" dirty="0">
              <a:latin typeface="Times New Roman" pitchFamily="18" charset="0"/>
              <a:cs typeface="Times New Roman" pitchFamily="18" charset="0"/>
            </a:rPr>
            <a:t>135</a:t>
          </a:r>
          <a:r>
            <a:rPr lang="ar-EG" sz="1200" b="1" dirty="0">
              <a:latin typeface="Times New Roman" pitchFamily="18" charset="0"/>
              <a:cs typeface="Times New Roman" pitchFamily="18" charset="0"/>
            </a:rPr>
            <a:t>Xe</a:t>
          </a:r>
          <a:r>
            <a:rPr lang="en-AU" sz="1200" b="1" dirty="0">
              <a:latin typeface="Times New Roman" pitchFamily="18" charset="0"/>
              <a:cs typeface="Times New Roman" pitchFamily="18" charset="0"/>
            </a:rPr>
            <a:t> (g)</a:t>
          </a:r>
          <a:endParaRPr lang="en-AU" sz="1200" dirty="0">
            <a:latin typeface="+mn-lt"/>
          </a:endParaRPr>
        </a:p>
        <a:p xmlns:a="http://schemas.openxmlformats.org/drawingml/2006/main">
          <a:pPr algn="ctr"/>
          <a:endParaRPr lang="en-US" sz="1200" b="1" dirty="0">
            <a:latin typeface="Times New Roman" pitchFamily="18" charset="0"/>
            <a:cs typeface="Times New Roman" pitchFamily="18" charset="0"/>
          </a:endParaRPr>
        </a:p>
        <a:p xmlns:a="http://schemas.openxmlformats.org/drawingml/2006/main">
          <a:pPr algn="ctr"/>
          <a:endParaRPr lang="en-US" sz="1200" b="1" dirty="0">
            <a:latin typeface="Times New Roman" pitchFamily="18" charset="0"/>
            <a:cs typeface="Times New Roman" pitchFamily="18" charset="0"/>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1.54166E-7</cdr:x>
      <cdr:y>0.20123</cdr:y>
    </cdr:from>
    <cdr:to>
      <cdr:x>0.06476</cdr:x>
      <cdr:y>0.68348</cdr:y>
    </cdr:to>
    <cdr:sp macro="" textlink="">
      <cdr:nvSpPr>
        <cdr:cNvPr id="2" name="TextBox 1"/>
        <cdr:cNvSpPr txBox="1"/>
      </cdr:nvSpPr>
      <cdr:spPr>
        <a:xfrm xmlns:a="http://schemas.openxmlformats.org/drawingml/2006/main" rot="16200000">
          <a:off x="-569317" y="1219723"/>
          <a:ext cx="1558691" cy="420056"/>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indent="0" algn="ctr" defTabSz="914400" eaLnBrk="1" fontAlgn="auto" latinLnBrk="0" hangingPunct="1">
            <a:lnSpc>
              <a:spcPct val="100000"/>
            </a:lnSpc>
            <a:spcBef>
              <a:spcPts val="0"/>
            </a:spcBef>
            <a:spcAft>
              <a:spcPts val="0"/>
            </a:spcAft>
            <a:buClrTx/>
            <a:buSzTx/>
            <a:buFontTx/>
            <a:buNone/>
            <a:tabLst/>
            <a:defRPr/>
          </a:pPr>
          <a:r>
            <a:rPr lang="en-US" sz="1200" b="1" dirty="0">
              <a:latin typeface="Times New Roman" pitchFamily="18" charset="0"/>
              <a:cs typeface="Times New Roman" pitchFamily="18" charset="0"/>
            </a:rPr>
            <a:t>Mass of generated </a:t>
          </a:r>
          <a:r>
            <a:rPr lang="ar-EG" sz="1200" b="1" baseline="30000" dirty="0">
              <a:latin typeface="Times New Roman" pitchFamily="18" charset="0"/>
              <a:cs typeface="Times New Roman" pitchFamily="18" charset="0"/>
            </a:rPr>
            <a:t>149</a:t>
          </a:r>
          <a:r>
            <a:rPr lang="ar-EG" sz="1200" b="1" dirty="0">
              <a:latin typeface="Times New Roman" pitchFamily="18" charset="0"/>
              <a:cs typeface="Times New Roman" pitchFamily="18" charset="0"/>
            </a:rPr>
            <a:t>Sm</a:t>
          </a:r>
          <a:r>
            <a:rPr lang="en-AU" sz="1200" b="1" dirty="0">
              <a:latin typeface="Times New Roman" pitchFamily="18" charset="0"/>
              <a:cs typeface="Times New Roman" pitchFamily="18" charset="0"/>
            </a:rPr>
            <a:t> (g)</a:t>
          </a:r>
          <a:endParaRPr lang="en-AU" sz="1200" dirty="0">
            <a:latin typeface="Calibri"/>
          </a:endParaRPr>
        </a:p>
        <a:p xmlns:a="http://schemas.openxmlformats.org/drawingml/2006/main">
          <a:pPr algn="ctr"/>
          <a:endParaRPr lang="en-US" sz="1200" b="1" dirty="0">
            <a:latin typeface="Times New Roman" pitchFamily="18" charset="0"/>
            <a:cs typeface="Times New Roman" pitchFamily="18" charset="0"/>
          </a:endParaRPr>
        </a:p>
      </cdr:txBody>
    </cdr:sp>
  </cdr:relSizeAnchor>
  <cdr:relSizeAnchor xmlns:cdr="http://schemas.openxmlformats.org/drawingml/2006/chartDrawing">
    <cdr:from>
      <cdr:x>0.26549</cdr:x>
      <cdr:y>0.86733</cdr:y>
    </cdr:from>
    <cdr:to>
      <cdr:x>0.82244</cdr:x>
      <cdr:y>1</cdr:y>
    </cdr:to>
    <cdr:sp macro="" textlink="">
      <cdr:nvSpPr>
        <cdr:cNvPr id="3" name="TextBox 1"/>
        <cdr:cNvSpPr txBox="1"/>
      </cdr:nvSpPr>
      <cdr:spPr>
        <a:xfrm xmlns:a="http://schemas.openxmlformats.org/drawingml/2006/main">
          <a:off x="1722120" y="2803331"/>
          <a:ext cx="3612626" cy="42881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200" b="1" baseline="0" dirty="0">
              <a:solidFill>
                <a:schemeClr val="tx1"/>
              </a:solidFill>
              <a:latin typeface="Times New Roman" panose="02020603050405020304" pitchFamily="18" charset="0"/>
              <a:cs typeface="Times New Roman" panose="02020603050405020304" pitchFamily="18" charset="0"/>
            </a:rPr>
            <a:t>Operation Time (Day)</a:t>
          </a:r>
        </a:p>
      </cdr:txBody>
    </cdr:sp>
  </cdr:relSizeAnchor>
</c:userShapes>
</file>

<file path=ppt/drawings/drawing4.xml><?xml version="1.0" encoding="utf-8"?>
<c:userShapes xmlns:c="http://schemas.openxmlformats.org/drawingml/2006/chart">
  <cdr:relSizeAnchor xmlns:cdr="http://schemas.openxmlformats.org/drawingml/2006/chartDrawing">
    <cdr:from>
      <cdr:x>0</cdr:x>
      <cdr:y>0.18519</cdr:y>
    </cdr:from>
    <cdr:to>
      <cdr:x>0.09188</cdr:x>
      <cdr:y>0.75339</cdr:y>
    </cdr:to>
    <cdr:sp macro="" textlink="">
      <cdr:nvSpPr>
        <cdr:cNvPr id="2" name="TextBox 1"/>
        <cdr:cNvSpPr txBox="1"/>
      </cdr:nvSpPr>
      <cdr:spPr>
        <a:xfrm xmlns:a="http://schemas.openxmlformats.org/drawingml/2006/main" rot="16200000">
          <a:off x="-870011" y="1674365"/>
          <a:ext cx="2467920" cy="727898"/>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indent="0" algn="ctr" defTabSz="914400" eaLnBrk="1" fontAlgn="auto" latinLnBrk="0" hangingPunct="1">
            <a:lnSpc>
              <a:spcPct val="100000"/>
            </a:lnSpc>
            <a:spcBef>
              <a:spcPts val="0"/>
            </a:spcBef>
            <a:spcAft>
              <a:spcPts val="0"/>
            </a:spcAft>
            <a:buClrTx/>
            <a:buSzTx/>
            <a:buFontTx/>
            <a:buNone/>
            <a:tabLst/>
            <a:defRPr/>
          </a:pPr>
          <a:r>
            <a:rPr lang="en-US" sz="1200" b="1">
              <a:latin typeface="Times New Roman" pitchFamily="18" charset="0"/>
              <a:cs typeface="Times New Roman" pitchFamily="18" charset="0"/>
            </a:rPr>
            <a:t>Mass of generated </a:t>
          </a:r>
          <a:r>
            <a:rPr lang="ar-EG" sz="1200" b="1" baseline="30000">
              <a:latin typeface="Times New Roman" pitchFamily="18" charset="0"/>
              <a:cs typeface="Times New Roman" pitchFamily="18" charset="0"/>
            </a:rPr>
            <a:t>149</a:t>
          </a:r>
          <a:r>
            <a:rPr lang="ar-EG" sz="1200" b="1">
              <a:latin typeface="Times New Roman" pitchFamily="18" charset="0"/>
              <a:cs typeface="Times New Roman" pitchFamily="18" charset="0"/>
            </a:rPr>
            <a:t>Sm</a:t>
          </a:r>
          <a:r>
            <a:rPr lang="en-AU" sz="1200" b="1">
              <a:latin typeface="Times New Roman" pitchFamily="18" charset="0"/>
              <a:cs typeface="Times New Roman" pitchFamily="18" charset="0"/>
            </a:rPr>
            <a:t> (g)</a:t>
          </a:r>
          <a:endParaRPr lang="en-AU" sz="1200">
            <a:latin typeface="+mn-lt"/>
          </a:endParaRPr>
        </a:p>
        <a:p xmlns:a="http://schemas.openxmlformats.org/drawingml/2006/main">
          <a:pPr algn="ctr"/>
          <a:endParaRPr lang="en-US" sz="1200" b="1">
            <a:latin typeface="Times New Roman" pitchFamily="18" charset="0"/>
            <a:cs typeface="Times New Roman" pitchFamily="18" charset="0"/>
          </a:endParaRPr>
        </a:p>
        <a:p xmlns:a="http://schemas.openxmlformats.org/drawingml/2006/main">
          <a:pPr algn="ctr"/>
          <a:endParaRPr lang="en-US" sz="1200" b="1">
            <a:latin typeface="Times New Roman" pitchFamily="18" charset="0"/>
            <a:cs typeface="Times New Roman" pitchFamily="18" charset="0"/>
          </a:endParaRPr>
        </a:p>
      </cdr:txBody>
    </cdr:sp>
  </cdr:relSizeAnchor>
  <cdr:relSizeAnchor xmlns:cdr="http://schemas.openxmlformats.org/drawingml/2006/chartDrawing">
    <cdr:from>
      <cdr:x>0.14197</cdr:x>
      <cdr:y>0.87805</cdr:y>
    </cdr:from>
    <cdr:to>
      <cdr:x>0.93213</cdr:x>
      <cdr:y>1</cdr:y>
    </cdr:to>
    <cdr:sp macro="" textlink="">
      <cdr:nvSpPr>
        <cdr:cNvPr id="3" name="TextBox 1"/>
        <cdr:cNvSpPr txBox="1"/>
      </cdr:nvSpPr>
      <cdr:spPr>
        <a:xfrm xmlns:a="http://schemas.openxmlformats.org/drawingml/2006/main">
          <a:off x="796916" y="2743200"/>
          <a:ext cx="4435484" cy="3810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200" b="1" baseline="0">
              <a:solidFill>
                <a:schemeClr val="tx1"/>
              </a:solidFill>
              <a:latin typeface="Times New Roman" panose="02020603050405020304" pitchFamily="18" charset="0"/>
              <a:cs typeface="Times New Roman" panose="02020603050405020304" pitchFamily="18" charset="0"/>
            </a:rPr>
            <a:t>Operation Time (Day)</a:t>
          </a: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046" y="13293960"/>
            <a:ext cx="25727184" cy="9173024"/>
          </a:xfrm>
        </p:spPr>
        <p:txBody>
          <a:bodyPr/>
          <a:lstStyle/>
          <a:p>
            <a:r>
              <a:rPr lang="en-US" smtClean="0"/>
              <a:t>Click to edit Master title style</a:t>
            </a:r>
            <a:endParaRPr lang="en-US"/>
          </a:p>
        </p:txBody>
      </p:sp>
      <p:sp>
        <p:nvSpPr>
          <p:cNvPr id="3" name="Subtitle 2"/>
          <p:cNvSpPr>
            <a:spLocks noGrp="1"/>
          </p:cNvSpPr>
          <p:nvPr>
            <p:ph type="subTitle" idx="1"/>
          </p:nvPr>
        </p:nvSpPr>
        <p:spPr>
          <a:xfrm>
            <a:off x="4540091" y="24250068"/>
            <a:ext cx="21187093" cy="10936305"/>
          </a:xfrm>
        </p:spPr>
        <p:txBody>
          <a:bodyPr/>
          <a:lstStyle>
            <a:lvl1pPr marL="0" indent="0" algn="ctr">
              <a:buNone/>
              <a:defRPr>
                <a:solidFill>
                  <a:schemeClr val="tx1">
                    <a:tint val="75000"/>
                  </a:schemeClr>
                </a:solidFill>
              </a:defRPr>
            </a:lvl1pPr>
            <a:lvl2pPr marL="2087438" indent="0" algn="ctr">
              <a:buNone/>
              <a:defRPr>
                <a:solidFill>
                  <a:schemeClr val="tx1">
                    <a:tint val="75000"/>
                  </a:schemeClr>
                </a:solidFill>
              </a:defRPr>
            </a:lvl2pPr>
            <a:lvl3pPr marL="4174876" indent="0" algn="ctr">
              <a:buNone/>
              <a:defRPr>
                <a:solidFill>
                  <a:schemeClr val="tx1">
                    <a:tint val="75000"/>
                  </a:schemeClr>
                </a:solidFill>
              </a:defRPr>
            </a:lvl3pPr>
            <a:lvl4pPr marL="6262314" indent="0" algn="ctr">
              <a:buNone/>
              <a:defRPr>
                <a:solidFill>
                  <a:schemeClr val="tx1">
                    <a:tint val="75000"/>
                  </a:schemeClr>
                </a:solidFill>
              </a:defRPr>
            </a:lvl4pPr>
            <a:lvl5pPr marL="8349752" indent="0" algn="ctr">
              <a:buNone/>
              <a:defRPr>
                <a:solidFill>
                  <a:schemeClr val="tx1">
                    <a:tint val="75000"/>
                  </a:schemeClr>
                </a:solidFill>
              </a:defRPr>
            </a:lvl5pPr>
            <a:lvl6pPr marL="10437190" indent="0" algn="ctr">
              <a:buNone/>
              <a:defRPr>
                <a:solidFill>
                  <a:schemeClr val="tx1">
                    <a:tint val="75000"/>
                  </a:schemeClr>
                </a:solidFill>
              </a:defRPr>
            </a:lvl6pPr>
            <a:lvl7pPr marL="12524628" indent="0" algn="ctr">
              <a:buNone/>
              <a:defRPr>
                <a:solidFill>
                  <a:schemeClr val="tx1">
                    <a:tint val="75000"/>
                  </a:schemeClr>
                </a:solidFill>
              </a:defRPr>
            </a:lvl7pPr>
            <a:lvl8pPr marL="14612066" indent="0" algn="ctr">
              <a:buNone/>
              <a:defRPr>
                <a:solidFill>
                  <a:schemeClr val="tx1">
                    <a:tint val="75000"/>
                  </a:schemeClr>
                </a:solidFill>
              </a:defRPr>
            </a:lvl8pPr>
            <a:lvl9pPr marL="16699504"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5C0BDCD-B51F-45B5-8F45-1A57D2AB53BE}" type="datetimeFigureOut">
              <a:rPr lang="en-US" smtClean="0"/>
              <a:t>7/1/2024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CE1EF8-730F-4287-8D37-E7A028E2383F}" type="slidenum">
              <a:rPr lang="en-US" smtClean="0"/>
              <a:t>‹#›</a:t>
            </a:fld>
            <a:endParaRPr lang="en-US"/>
          </a:p>
        </p:txBody>
      </p:sp>
    </p:spTree>
    <p:extLst>
      <p:ext uri="{BB962C8B-B14F-4D97-AF65-F5344CB8AC3E}">
        <p14:creationId xmlns:p14="http://schemas.microsoft.com/office/powerpoint/2010/main" val="2973420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C0BDCD-B51F-45B5-8F45-1A57D2AB53BE}" type="datetimeFigureOut">
              <a:rPr lang="en-US" smtClean="0"/>
              <a:t>7/1/2024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CE1EF8-730F-4287-8D37-E7A028E2383F}" type="slidenum">
              <a:rPr lang="en-US" smtClean="0"/>
              <a:t>‹#›</a:t>
            </a:fld>
            <a:endParaRPr lang="en-US"/>
          </a:p>
        </p:txBody>
      </p:sp>
    </p:spTree>
    <p:extLst>
      <p:ext uri="{BB962C8B-B14F-4D97-AF65-F5344CB8AC3E}">
        <p14:creationId xmlns:p14="http://schemas.microsoft.com/office/powerpoint/2010/main" val="550101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6457829" y="2288309"/>
            <a:ext cx="5107606" cy="4867844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35028" y="2288309"/>
            <a:ext cx="14818357" cy="4867844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C0BDCD-B51F-45B5-8F45-1A57D2AB53BE}" type="datetimeFigureOut">
              <a:rPr lang="en-US" smtClean="0"/>
              <a:t>7/1/2024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CE1EF8-730F-4287-8D37-E7A028E2383F}" type="slidenum">
              <a:rPr lang="en-US" smtClean="0"/>
              <a:t>‹#›</a:t>
            </a:fld>
            <a:endParaRPr lang="en-US"/>
          </a:p>
        </p:txBody>
      </p:sp>
    </p:spTree>
    <p:extLst>
      <p:ext uri="{BB962C8B-B14F-4D97-AF65-F5344CB8AC3E}">
        <p14:creationId xmlns:p14="http://schemas.microsoft.com/office/powerpoint/2010/main" val="1545488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C0BDCD-B51F-45B5-8F45-1A57D2AB53BE}" type="datetimeFigureOut">
              <a:rPr lang="en-US" smtClean="0"/>
              <a:t>7/1/2024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CE1EF8-730F-4287-8D37-E7A028E2383F}" type="slidenum">
              <a:rPr lang="en-US" smtClean="0"/>
              <a:t>‹#›</a:t>
            </a:fld>
            <a:endParaRPr lang="en-US"/>
          </a:p>
        </p:txBody>
      </p:sp>
    </p:spTree>
    <p:extLst>
      <p:ext uri="{BB962C8B-B14F-4D97-AF65-F5344CB8AC3E}">
        <p14:creationId xmlns:p14="http://schemas.microsoft.com/office/powerpoint/2010/main" val="29151346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90906" y="27499264"/>
            <a:ext cx="25727184" cy="8499411"/>
          </a:xfrm>
        </p:spPr>
        <p:txBody>
          <a:bodyPr anchor="t"/>
          <a:lstStyle>
            <a:lvl1pPr algn="l">
              <a:defRPr sz="18300" b="1" cap="all"/>
            </a:lvl1pPr>
          </a:lstStyle>
          <a:p>
            <a:r>
              <a:rPr lang="en-US" smtClean="0"/>
              <a:t>Click to edit Master title style</a:t>
            </a:r>
            <a:endParaRPr lang="en-US"/>
          </a:p>
        </p:txBody>
      </p:sp>
      <p:sp>
        <p:nvSpPr>
          <p:cNvPr id="3" name="Text Placeholder 2"/>
          <p:cNvSpPr>
            <a:spLocks noGrp="1"/>
          </p:cNvSpPr>
          <p:nvPr>
            <p:ph type="body" idx="1"/>
          </p:nvPr>
        </p:nvSpPr>
        <p:spPr>
          <a:xfrm>
            <a:off x="2390906" y="18138033"/>
            <a:ext cx="25727184" cy="9361236"/>
          </a:xfrm>
        </p:spPr>
        <p:txBody>
          <a:bodyPr anchor="b"/>
          <a:lstStyle>
            <a:lvl1pPr marL="0" indent="0">
              <a:buNone/>
              <a:defRPr sz="9100">
                <a:solidFill>
                  <a:schemeClr val="tx1">
                    <a:tint val="75000"/>
                  </a:schemeClr>
                </a:solidFill>
              </a:defRPr>
            </a:lvl1pPr>
            <a:lvl2pPr marL="2087438" indent="0">
              <a:buNone/>
              <a:defRPr sz="8200">
                <a:solidFill>
                  <a:schemeClr val="tx1">
                    <a:tint val="75000"/>
                  </a:schemeClr>
                </a:solidFill>
              </a:defRPr>
            </a:lvl2pPr>
            <a:lvl3pPr marL="4174876" indent="0">
              <a:buNone/>
              <a:defRPr sz="7300">
                <a:solidFill>
                  <a:schemeClr val="tx1">
                    <a:tint val="75000"/>
                  </a:schemeClr>
                </a:solidFill>
              </a:defRPr>
            </a:lvl3pPr>
            <a:lvl4pPr marL="6262314" indent="0">
              <a:buNone/>
              <a:defRPr sz="6400">
                <a:solidFill>
                  <a:schemeClr val="tx1">
                    <a:tint val="75000"/>
                  </a:schemeClr>
                </a:solidFill>
              </a:defRPr>
            </a:lvl4pPr>
            <a:lvl5pPr marL="8349752" indent="0">
              <a:buNone/>
              <a:defRPr sz="6400">
                <a:solidFill>
                  <a:schemeClr val="tx1">
                    <a:tint val="75000"/>
                  </a:schemeClr>
                </a:solidFill>
              </a:defRPr>
            </a:lvl5pPr>
            <a:lvl6pPr marL="10437190" indent="0">
              <a:buNone/>
              <a:defRPr sz="6400">
                <a:solidFill>
                  <a:schemeClr val="tx1">
                    <a:tint val="75000"/>
                  </a:schemeClr>
                </a:solidFill>
              </a:defRPr>
            </a:lvl6pPr>
            <a:lvl7pPr marL="12524628" indent="0">
              <a:buNone/>
              <a:defRPr sz="6400">
                <a:solidFill>
                  <a:schemeClr val="tx1">
                    <a:tint val="75000"/>
                  </a:schemeClr>
                </a:solidFill>
              </a:defRPr>
            </a:lvl7pPr>
            <a:lvl8pPr marL="14612066" indent="0">
              <a:buNone/>
              <a:defRPr sz="6400">
                <a:solidFill>
                  <a:schemeClr val="tx1">
                    <a:tint val="75000"/>
                  </a:schemeClr>
                </a:solidFill>
              </a:defRPr>
            </a:lvl8pPr>
            <a:lvl9pPr marL="16699504" indent="0">
              <a:buNone/>
              <a:defRPr sz="6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C0BDCD-B51F-45B5-8F45-1A57D2AB53BE}" type="datetimeFigureOut">
              <a:rPr lang="en-US" smtClean="0"/>
              <a:t>7/1/2024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CE1EF8-730F-4287-8D37-E7A028E2383F}" type="slidenum">
              <a:rPr lang="en-US" smtClean="0"/>
              <a:t>‹#›</a:t>
            </a:fld>
            <a:endParaRPr lang="en-US"/>
          </a:p>
        </p:txBody>
      </p:sp>
    </p:spTree>
    <p:extLst>
      <p:ext uri="{BB962C8B-B14F-4D97-AF65-F5344CB8AC3E}">
        <p14:creationId xmlns:p14="http://schemas.microsoft.com/office/powerpoint/2010/main" val="3352136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35026" y="13313769"/>
            <a:ext cx="9962978" cy="37652989"/>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1602459" y="13313769"/>
            <a:ext cx="9962978" cy="37652989"/>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5C0BDCD-B51F-45B5-8F45-1A57D2AB53BE}" type="datetimeFigureOut">
              <a:rPr lang="en-US" smtClean="0"/>
              <a:t>7/1/2024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CE1EF8-730F-4287-8D37-E7A028E2383F}" type="slidenum">
              <a:rPr lang="en-US" smtClean="0"/>
              <a:t>‹#›</a:t>
            </a:fld>
            <a:endParaRPr lang="en-US"/>
          </a:p>
        </p:txBody>
      </p:sp>
    </p:spTree>
    <p:extLst>
      <p:ext uri="{BB962C8B-B14F-4D97-AF65-F5344CB8AC3E}">
        <p14:creationId xmlns:p14="http://schemas.microsoft.com/office/powerpoint/2010/main" val="1475485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13364" y="1713754"/>
            <a:ext cx="27240548" cy="7132373"/>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13367" y="9579176"/>
            <a:ext cx="13373303" cy="3992145"/>
          </a:xfrm>
        </p:spPr>
        <p:txBody>
          <a:bodyPr anchor="b"/>
          <a:lstStyle>
            <a:lvl1pPr marL="0" indent="0">
              <a:buNone/>
              <a:defRPr sz="11000" b="1"/>
            </a:lvl1pPr>
            <a:lvl2pPr marL="2087438" indent="0">
              <a:buNone/>
              <a:defRPr sz="9100" b="1"/>
            </a:lvl2pPr>
            <a:lvl3pPr marL="4174876" indent="0">
              <a:buNone/>
              <a:defRPr sz="8200" b="1"/>
            </a:lvl3pPr>
            <a:lvl4pPr marL="6262314" indent="0">
              <a:buNone/>
              <a:defRPr sz="7300" b="1"/>
            </a:lvl4pPr>
            <a:lvl5pPr marL="8349752" indent="0">
              <a:buNone/>
              <a:defRPr sz="7300" b="1"/>
            </a:lvl5pPr>
            <a:lvl6pPr marL="10437190" indent="0">
              <a:buNone/>
              <a:defRPr sz="7300" b="1"/>
            </a:lvl6pPr>
            <a:lvl7pPr marL="12524628" indent="0">
              <a:buNone/>
              <a:defRPr sz="7300" b="1"/>
            </a:lvl7pPr>
            <a:lvl8pPr marL="14612066" indent="0">
              <a:buNone/>
              <a:defRPr sz="7300" b="1"/>
            </a:lvl8pPr>
            <a:lvl9pPr marL="16699504" indent="0">
              <a:buNone/>
              <a:defRPr sz="7300" b="1"/>
            </a:lvl9pPr>
          </a:lstStyle>
          <a:p>
            <a:pPr lvl="0"/>
            <a:r>
              <a:rPr lang="en-US" smtClean="0"/>
              <a:t>Click to edit Master text styles</a:t>
            </a:r>
          </a:p>
        </p:txBody>
      </p:sp>
      <p:sp>
        <p:nvSpPr>
          <p:cNvPr id="4" name="Content Placeholder 3"/>
          <p:cNvSpPr>
            <a:spLocks noGrp="1"/>
          </p:cNvSpPr>
          <p:nvPr>
            <p:ph sz="half" idx="2"/>
          </p:nvPr>
        </p:nvSpPr>
        <p:spPr>
          <a:xfrm>
            <a:off x="1513367" y="13571321"/>
            <a:ext cx="13373303" cy="24656220"/>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5375360" y="9579176"/>
            <a:ext cx="13378556" cy="3992145"/>
          </a:xfrm>
        </p:spPr>
        <p:txBody>
          <a:bodyPr anchor="b"/>
          <a:lstStyle>
            <a:lvl1pPr marL="0" indent="0">
              <a:buNone/>
              <a:defRPr sz="11000" b="1"/>
            </a:lvl1pPr>
            <a:lvl2pPr marL="2087438" indent="0">
              <a:buNone/>
              <a:defRPr sz="9100" b="1"/>
            </a:lvl2pPr>
            <a:lvl3pPr marL="4174876" indent="0">
              <a:buNone/>
              <a:defRPr sz="8200" b="1"/>
            </a:lvl3pPr>
            <a:lvl4pPr marL="6262314" indent="0">
              <a:buNone/>
              <a:defRPr sz="7300" b="1"/>
            </a:lvl4pPr>
            <a:lvl5pPr marL="8349752" indent="0">
              <a:buNone/>
              <a:defRPr sz="7300" b="1"/>
            </a:lvl5pPr>
            <a:lvl6pPr marL="10437190" indent="0">
              <a:buNone/>
              <a:defRPr sz="7300" b="1"/>
            </a:lvl6pPr>
            <a:lvl7pPr marL="12524628" indent="0">
              <a:buNone/>
              <a:defRPr sz="7300" b="1"/>
            </a:lvl7pPr>
            <a:lvl8pPr marL="14612066" indent="0">
              <a:buNone/>
              <a:defRPr sz="7300" b="1"/>
            </a:lvl8pPr>
            <a:lvl9pPr marL="16699504" indent="0">
              <a:buNone/>
              <a:defRPr sz="7300" b="1"/>
            </a:lvl9pPr>
          </a:lstStyle>
          <a:p>
            <a:pPr lvl="0"/>
            <a:r>
              <a:rPr lang="en-US" smtClean="0"/>
              <a:t>Click to edit Master text styles</a:t>
            </a:r>
          </a:p>
        </p:txBody>
      </p:sp>
      <p:sp>
        <p:nvSpPr>
          <p:cNvPr id="6" name="Content Placeholder 5"/>
          <p:cNvSpPr>
            <a:spLocks noGrp="1"/>
          </p:cNvSpPr>
          <p:nvPr>
            <p:ph sz="quarter" idx="4"/>
          </p:nvPr>
        </p:nvSpPr>
        <p:spPr>
          <a:xfrm>
            <a:off x="15375360" y="13571321"/>
            <a:ext cx="13378556" cy="24656220"/>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5C0BDCD-B51F-45B5-8F45-1A57D2AB53BE}" type="datetimeFigureOut">
              <a:rPr lang="en-US" smtClean="0"/>
              <a:t>7/1/2024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CE1EF8-730F-4287-8D37-E7A028E2383F}" type="slidenum">
              <a:rPr lang="en-US" smtClean="0"/>
              <a:t>‹#›</a:t>
            </a:fld>
            <a:endParaRPr lang="en-US"/>
          </a:p>
        </p:txBody>
      </p:sp>
    </p:spTree>
    <p:extLst>
      <p:ext uri="{BB962C8B-B14F-4D97-AF65-F5344CB8AC3E}">
        <p14:creationId xmlns:p14="http://schemas.microsoft.com/office/powerpoint/2010/main" val="881640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C0BDCD-B51F-45B5-8F45-1A57D2AB53BE}" type="datetimeFigureOut">
              <a:rPr lang="en-US" smtClean="0"/>
              <a:t>7/1/2024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CE1EF8-730F-4287-8D37-E7A028E2383F}" type="slidenum">
              <a:rPr lang="en-US" smtClean="0"/>
              <a:t>‹#›</a:t>
            </a:fld>
            <a:endParaRPr lang="en-US"/>
          </a:p>
        </p:txBody>
      </p:sp>
    </p:spTree>
    <p:extLst>
      <p:ext uri="{BB962C8B-B14F-4D97-AF65-F5344CB8AC3E}">
        <p14:creationId xmlns:p14="http://schemas.microsoft.com/office/powerpoint/2010/main" val="4114851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C0BDCD-B51F-45B5-8F45-1A57D2AB53BE}" type="datetimeFigureOut">
              <a:rPr lang="en-US" smtClean="0"/>
              <a:t>7/1/2024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CE1EF8-730F-4287-8D37-E7A028E2383F}" type="slidenum">
              <a:rPr lang="en-US" smtClean="0"/>
              <a:t>‹#›</a:t>
            </a:fld>
            <a:endParaRPr lang="en-US"/>
          </a:p>
        </p:txBody>
      </p:sp>
    </p:spTree>
    <p:extLst>
      <p:ext uri="{BB962C8B-B14F-4D97-AF65-F5344CB8AC3E}">
        <p14:creationId xmlns:p14="http://schemas.microsoft.com/office/powerpoint/2010/main" val="2404161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3369" y="1703845"/>
            <a:ext cx="9957725" cy="7251246"/>
          </a:xfrm>
        </p:spPr>
        <p:txBody>
          <a:bodyPr anchor="b"/>
          <a:lstStyle>
            <a:lvl1pPr algn="l">
              <a:defRPr sz="9100" b="1"/>
            </a:lvl1pPr>
          </a:lstStyle>
          <a:p>
            <a:r>
              <a:rPr lang="en-US" smtClean="0"/>
              <a:t>Click to edit Master title style</a:t>
            </a:r>
            <a:endParaRPr lang="en-US"/>
          </a:p>
        </p:txBody>
      </p:sp>
      <p:sp>
        <p:nvSpPr>
          <p:cNvPr id="3" name="Content Placeholder 2"/>
          <p:cNvSpPr>
            <a:spLocks noGrp="1"/>
          </p:cNvSpPr>
          <p:nvPr>
            <p:ph idx="1"/>
          </p:nvPr>
        </p:nvSpPr>
        <p:spPr>
          <a:xfrm>
            <a:off x="11833665" y="1703854"/>
            <a:ext cx="16920251" cy="36523697"/>
          </a:xfrm>
        </p:spPr>
        <p:txBody>
          <a:bodyPr/>
          <a:lstStyle>
            <a:lvl1pPr>
              <a:defRPr sz="14600"/>
            </a:lvl1pPr>
            <a:lvl2pPr>
              <a:defRPr sz="12800"/>
            </a:lvl2pPr>
            <a:lvl3pPr>
              <a:defRPr sz="11000"/>
            </a:lvl3pPr>
            <a:lvl4pPr>
              <a:defRPr sz="9100"/>
            </a:lvl4pPr>
            <a:lvl5pPr>
              <a:defRPr sz="9100"/>
            </a:lvl5pPr>
            <a:lvl6pPr>
              <a:defRPr sz="9100"/>
            </a:lvl6pPr>
            <a:lvl7pPr>
              <a:defRPr sz="9100"/>
            </a:lvl7pPr>
            <a:lvl8pPr>
              <a:defRPr sz="9100"/>
            </a:lvl8pPr>
            <a:lvl9pPr>
              <a:defRPr sz="9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513369" y="8955100"/>
            <a:ext cx="9957725" cy="29272451"/>
          </a:xfrm>
        </p:spPr>
        <p:txBody>
          <a:bodyPr/>
          <a:lstStyle>
            <a:lvl1pPr marL="0" indent="0">
              <a:buNone/>
              <a:defRPr sz="6400"/>
            </a:lvl1pPr>
            <a:lvl2pPr marL="2087438" indent="0">
              <a:buNone/>
              <a:defRPr sz="5500"/>
            </a:lvl2pPr>
            <a:lvl3pPr marL="4174876" indent="0">
              <a:buNone/>
              <a:defRPr sz="4600"/>
            </a:lvl3pPr>
            <a:lvl4pPr marL="6262314" indent="0">
              <a:buNone/>
              <a:defRPr sz="4100"/>
            </a:lvl4pPr>
            <a:lvl5pPr marL="8349752" indent="0">
              <a:buNone/>
              <a:defRPr sz="4100"/>
            </a:lvl5pPr>
            <a:lvl6pPr marL="10437190" indent="0">
              <a:buNone/>
              <a:defRPr sz="4100"/>
            </a:lvl6pPr>
            <a:lvl7pPr marL="12524628" indent="0">
              <a:buNone/>
              <a:defRPr sz="4100"/>
            </a:lvl7pPr>
            <a:lvl8pPr marL="14612066" indent="0">
              <a:buNone/>
              <a:defRPr sz="4100"/>
            </a:lvl8pPr>
            <a:lvl9pPr marL="16699504" indent="0">
              <a:buNone/>
              <a:defRPr sz="4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C0BDCD-B51F-45B5-8F45-1A57D2AB53BE}" type="datetimeFigureOut">
              <a:rPr lang="en-US" smtClean="0"/>
              <a:t>7/1/2024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CE1EF8-730F-4287-8D37-E7A028E2383F}" type="slidenum">
              <a:rPr lang="en-US" smtClean="0"/>
              <a:t>‹#›</a:t>
            </a:fld>
            <a:endParaRPr lang="en-US"/>
          </a:p>
        </p:txBody>
      </p:sp>
    </p:spTree>
    <p:extLst>
      <p:ext uri="{BB962C8B-B14F-4D97-AF65-F5344CB8AC3E}">
        <p14:creationId xmlns:p14="http://schemas.microsoft.com/office/powerpoint/2010/main" val="1820599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2598" y="29955973"/>
            <a:ext cx="18160365" cy="3536471"/>
          </a:xfrm>
        </p:spPr>
        <p:txBody>
          <a:bodyPr anchor="b"/>
          <a:lstStyle>
            <a:lvl1pPr algn="l">
              <a:defRPr sz="9100" b="1"/>
            </a:lvl1pPr>
          </a:lstStyle>
          <a:p>
            <a:r>
              <a:rPr lang="en-US" smtClean="0"/>
              <a:t>Click to edit Master title style</a:t>
            </a:r>
            <a:endParaRPr lang="en-US"/>
          </a:p>
        </p:txBody>
      </p:sp>
      <p:sp>
        <p:nvSpPr>
          <p:cNvPr id="3" name="Picture Placeholder 2"/>
          <p:cNvSpPr>
            <a:spLocks noGrp="1"/>
          </p:cNvSpPr>
          <p:nvPr>
            <p:ph type="pic" idx="1"/>
          </p:nvPr>
        </p:nvSpPr>
        <p:spPr>
          <a:xfrm>
            <a:off x="5932598" y="3823744"/>
            <a:ext cx="18160365" cy="25676543"/>
          </a:xfrm>
        </p:spPr>
        <p:txBody>
          <a:bodyPr/>
          <a:lstStyle>
            <a:lvl1pPr marL="0" indent="0">
              <a:buNone/>
              <a:defRPr sz="14600"/>
            </a:lvl1pPr>
            <a:lvl2pPr marL="2087438" indent="0">
              <a:buNone/>
              <a:defRPr sz="12800"/>
            </a:lvl2pPr>
            <a:lvl3pPr marL="4174876" indent="0">
              <a:buNone/>
              <a:defRPr sz="11000"/>
            </a:lvl3pPr>
            <a:lvl4pPr marL="6262314" indent="0">
              <a:buNone/>
              <a:defRPr sz="9100"/>
            </a:lvl4pPr>
            <a:lvl5pPr marL="8349752" indent="0">
              <a:buNone/>
              <a:defRPr sz="9100"/>
            </a:lvl5pPr>
            <a:lvl6pPr marL="10437190" indent="0">
              <a:buNone/>
              <a:defRPr sz="9100"/>
            </a:lvl6pPr>
            <a:lvl7pPr marL="12524628" indent="0">
              <a:buNone/>
              <a:defRPr sz="9100"/>
            </a:lvl7pPr>
            <a:lvl8pPr marL="14612066" indent="0">
              <a:buNone/>
              <a:defRPr sz="9100"/>
            </a:lvl8pPr>
            <a:lvl9pPr marL="16699504" indent="0">
              <a:buNone/>
              <a:defRPr sz="9100"/>
            </a:lvl9pPr>
          </a:lstStyle>
          <a:p>
            <a:endParaRPr lang="en-US"/>
          </a:p>
        </p:txBody>
      </p:sp>
      <p:sp>
        <p:nvSpPr>
          <p:cNvPr id="4" name="Text Placeholder 3"/>
          <p:cNvSpPr>
            <a:spLocks noGrp="1"/>
          </p:cNvSpPr>
          <p:nvPr>
            <p:ph type="body" sz="half" idx="2"/>
          </p:nvPr>
        </p:nvSpPr>
        <p:spPr>
          <a:xfrm>
            <a:off x="5932598" y="33492444"/>
            <a:ext cx="18160365" cy="5022376"/>
          </a:xfrm>
        </p:spPr>
        <p:txBody>
          <a:bodyPr/>
          <a:lstStyle>
            <a:lvl1pPr marL="0" indent="0">
              <a:buNone/>
              <a:defRPr sz="6400"/>
            </a:lvl1pPr>
            <a:lvl2pPr marL="2087438" indent="0">
              <a:buNone/>
              <a:defRPr sz="5500"/>
            </a:lvl2pPr>
            <a:lvl3pPr marL="4174876" indent="0">
              <a:buNone/>
              <a:defRPr sz="4600"/>
            </a:lvl3pPr>
            <a:lvl4pPr marL="6262314" indent="0">
              <a:buNone/>
              <a:defRPr sz="4100"/>
            </a:lvl4pPr>
            <a:lvl5pPr marL="8349752" indent="0">
              <a:buNone/>
              <a:defRPr sz="4100"/>
            </a:lvl5pPr>
            <a:lvl6pPr marL="10437190" indent="0">
              <a:buNone/>
              <a:defRPr sz="4100"/>
            </a:lvl6pPr>
            <a:lvl7pPr marL="12524628" indent="0">
              <a:buNone/>
              <a:defRPr sz="4100"/>
            </a:lvl7pPr>
            <a:lvl8pPr marL="14612066" indent="0">
              <a:buNone/>
              <a:defRPr sz="4100"/>
            </a:lvl8pPr>
            <a:lvl9pPr marL="16699504" indent="0">
              <a:buNone/>
              <a:defRPr sz="4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C0BDCD-B51F-45B5-8F45-1A57D2AB53BE}" type="datetimeFigureOut">
              <a:rPr lang="en-US" smtClean="0"/>
              <a:t>7/1/2024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CE1EF8-730F-4287-8D37-E7A028E2383F}" type="slidenum">
              <a:rPr lang="en-US" smtClean="0"/>
              <a:t>‹#›</a:t>
            </a:fld>
            <a:endParaRPr lang="en-US"/>
          </a:p>
        </p:txBody>
      </p:sp>
    </p:spTree>
    <p:extLst>
      <p:ext uri="{BB962C8B-B14F-4D97-AF65-F5344CB8AC3E}">
        <p14:creationId xmlns:p14="http://schemas.microsoft.com/office/powerpoint/2010/main" val="15083971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13364" y="1713754"/>
            <a:ext cx="27240548" cy="7132373"/>
          </a:xfrm>
          <a:prstGeom prst="rect">
            <a:avLst/>
          </a:prstGeom>
        </p:spPr>
        <p:txBody>
          <a:bodyPr vert="horz" lIns="417488" tIns="208744" rIns="417488" bIns="208744"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513364" y="9985332"/>
            <a:ext cx="27240548" cy="28242219"/>
          </a:xfrm>
          <a:prstGeom prst="rect">
            <a:avLst/>
          </a:prstGeom>
        </p:spPr>
        <p:txBody>
          <a:bodyPr vert="horz" lIns="417488" tIns="208744" rIns="417488" bIns="20874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513364" y="39663928"/>
            <a:ext cx="7062364" cy="2278397"/>
          </a:xfrm>
          <a:prstGeom prst="rect">
            <a:avLst/>
          </a:prstGeom>
        </p:spPr>
        <p:txBody>
          <a:bodyPr vert="horz" lIns="417488" tIns="208744" rIns="417488" bIns="208744" rtlCol="0" anchor="ctr"/>
          <a:lstStyle>
            <a:lvl1pPr algn="l">
              <a:defRPr sz="5500">
                <a:solidFill>
                  <a:schemeClr val="tx1">
                    <a:tint val="75000"/>
                  </a:schemeClr>
                </a:solidFill>
              </a:defRPr>
            </a:lvl1pPr>
          </a:lstStyle>
          <a:p>
            <a:fld id="{25C0BDCD-B51F-45B5-8F45-1A57D2AB53BE}" type="datetimeFigureOut">
              <a:rPr lang="en-US" smtClean="0"/>
              <a:t>7/1/2024</a:t>
            </a:fld>
            <a:endParaRPr lang="en-US"/>
          </a:p>
        </p:txBody>
      </p:sp>
      <p:sp>
        <p:nvSpPr>
          <p:cNvPr id="5" name="Footer Placeholder 4"/>
          <p:cNvSpPr>
            <a:spLocks noGrp="1"/>
          </p:cNvSpPr>
          <p:nvPr>
            <p:ph type="ftr" sz="quarter" idx="3"/>
          </p:nvPr>
        </p:nvSpPr>
        <p:spPr>
          <a:xfrm>
            <a:off x="10341319" y="39663928"/>
            <a:ext cx="9584637" cy="2278397"/>
          </a:xfrm>
          <a:prstGeom prst="rect">
            <a:avLst/>
          </a:prstGeom>
        </p:spPr>
        <p:txBody>
          <a:bodyPr vert="horz" lIns="417488" tIns="208744" rIns="417488" bIns="208744" rtlCol="0" anchor="ctr"/>
          <a:lstStyle>
            <a:lvl1pPr algn="ctr">
              <a:defRPr sz="55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1691547" y="39663928"/>
            <a:ext cx="7062364" cy="2278397"/>
          </a:xfrm>
          <a:prstGeom prst="rect">
            <a:avLst/>
          </a:prstGeom>
        </p:spPr>
        <p:txBody>
          <a:bodyPr vert="horz" lIns="417488" tIns="208744" rIns="417488" bIns="208744" rtlCol="0" anchor="ctr"/>
          <a:lstStyle>
            <a:lvl1pPr algn="r">
              <a:defRPr sz="5500">
                <a:solidFill>
                  <a:schemeClr val="tx1">
                    <a:tint val="75000"/>
                  </a:schemeClr>
                </a:solidFill>
              </a:defRPr>
            </a:lvl1pPr>
          </a:lstStyle>
          <a:p>
            <a:fld id="{39CE1EF8-730F-4287-8D37-E7A028E2383F}" type="slidenum">
              <a:rPr lang="en-US" smtClean="0"/>
              <a:t>‹#›</a:t>
            </a:fld>
            <a:endParaRPr lang="en-US"/>
          </a:p>
        </p:txBody>
      </p:sp>
    </p:spTree>
    <p:extLst>
      <p:ext uri="{BB962C8B-B14F-4D97-AF65-F5344CB8AC3E}">
        <p14:creationId xmlns:p14="http://schemas.microsoft.com/office/powerpoint/2010/main" val="37330891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74876" rtl="0" eaLnBrk="1" latinLnBrk="0" hangingPunct="1">
        <a:spcBef>
          <a:spcPct val="0"/>
        </a:spcBef>
        <a:buNone/>
        <a:defRPr sz="20100" kern="1200">
          <a:solidFill>
            <a:schemeClr val="tx1"/>
          </a:solidFill>
          <a:latin typeface="+mj-lt"/>
          <a:ea typeface="+mj-ea"/>
          <a:cs typeface="+mj-cs"/>
        </a:defRPr>
      </a:lvl1pPr>
    </p:titleStyle>
    <p:bodyStyle>
      <a:lvl1pPr marL="1565579" indent="-1565579" algn="l" defTabSz="4174876" rtl="0" eaLnBrk="1" latinLnBrk="0" hangingPunct="1">
        <a:spcBef>
          <a:spcPct val="20000"/>
        </a:spcBef>
        <a:buFont typeface="Arial" pitchFamily="34" charset="0"/>
        <a:buChar char="•"/>
        <a:defRPr sz="14600" kern="1200">
          <a:solidFill>
            <a:schemeClr val="tx1"/>
          </a:solidFill>
          <a:latin typeface="+mn-lt"/>
          <a:ea typeface="+mn-ea"/>
          <a:cs typeface="+mn-cs"/>
        </a:defRPr>
      </a:lvl1pPr>
      <a:lvl2pPr marL="3392087" indent="-1304649" algn="l" defTabSz="4174876" rtl="0" eaLnBrk="1" latinLnBrk="0" hangingPunct="1">
        <a:spcBef>
          <a:spcPct val="20000"/>
        </a:spcBef>
        <a:buFont typeface="Arial" pitchFamily="34" charset="0"/>
        <a:buChar char="–"/>
        <a:defRPr sz="12800" kern="1200">
          <a:solidFill>
            <a:schemeClr val="tx1"/>
          </a:solidFill>
          <a:latin typeface="+mn-lt"/>
          <a:ea typeface="+mn-ea"/>
          <a:cs typeface="+mn-cs"/>
        </a:defRPr>
      </a:lvl2pPr>
      <a:lvl3pPr marL="5218595" indent="-1043719" algn="l" defTabSz="4174876" rtl="0" eaLnBrk="1" latinLnBrk="0" hangingPunct="1">
        <a:spcBef>
          <a:spcPct val="20000"/>
        </a:spcBef>
        <a:buFont typeface="Arial" pitchFamily="34" charset="0"/>
        <a:buChar char="•"/>
        <a:defRPr sz="11000" kern="1200">
          <a:solidFill>
            <a:schemeClr val="tx1"/>
          </a:solidFill>
          <a:latin typeface="+mn-lt"/>
          <a:ea typeface="+mn-ea"/>
          <a:cs typeface="+mn-cs"/>
        </a:defRPr>
      </a:lvl3pPr>
      <a:lvl4pPr marL="7306033" indent="-1043719" algn="l" defTabSz="4174876" rtl="0" eaLnBrk="1" latinLnBrk="0" hangingPunct="1">
        <a:spcBef>
          <a:spcPct val="20000"/>
        </a:spcBef>
        <a:buFont typeface="Arial" pitchFamily="34" charset="0"/>
        <a:buChar char="–"/>
        <a:defRPr sz="9100" kern="1200">
          <a:solidFill>
            <a:schemeClr val="tx1"/>
          </a:solidFill>
          <a:latin typeface="+mn-lt"/>
          <a:ea typeface="+mn-ea"/>
          <a:cs typeface="+mn-cs"/>
        </a:defRPr>
      </a:lvl4pPr>
      <a:lvl5pPr marL="9393471" indent="-1043719" algn="l" defTabSz="4174876" rtl="0" eaLnBrk="1" latinLnBrk="0" hangingPunct="1">
        <a:spcBef>
          <a:spcPct val="20000"/>
        </a:spcBef>
        <a:buFont typeface="Arial" pitchFamily="34" charset="0"/>
        <a:buChar char="»"/>
        <a:defRPr sz="9100" kern="1200">
          <a:solidFill>
            <a:schemeClr val="tx1"/>
          </a:solidFill>
          <a:latin typeface="+mn-lt"/>
          <a:ea typeface="+mn-ea"/>
          <a:cs typeface="+mn-cs"/>
        </a:defRPr>
      </a:lvl5pPr>
      <a:lvl6pPr marL="11480909" indent="-1043719" algn="l" defTabSz="4174876" rtl="0" eaLnBrk="1" latinLnBrk="0" hangingPunct="1">
        <a:spcBef>
          <a:spcPct val="20000"/>
        </a:spcBef>
        <a:buFont typeface="Arial" pitchFamily="34" charset="0"/>
        <a:buChar char="•"/>
        <a:defRPr sz="9100" kern="1200">
          <a:solidFill>
            <a:schemeClr val="tx1"/>
          </a:solidFill>
          <a:latin typeface="+mn-lt"/>
          <a:ea typeface="+mn-ea"/>
          <a:cs typeface="+mn-cs"/>
        </a:defRPr>
      </a:lvl6pPr>
      <a:lvl7pPr marL="13568347" indent="-1043719" algn="l" defTabSz="4174876" rtl="0" eaLnBrk="1" latinLnBrk="0" hangingPunct="1">
        <a:spcBef>
          <a:spcPct val="20000"/>
        </a:spcBef>
        <a:buFont typeface="Arial" pitchFamily="34" charset="0"/>
        <a:buChar char="•"/>
        <a:defRPr sz="9100" kern="1200">
          <a:solidFill>
            <a:schemeClr val="tx1"/>
          </a:solidFill>
          <a:latin typeface="+mn-lt"/>
          <a:ea typeface="+mn-ea"/>
          <a:cs typeface="+mn-cs"/>
        </a:defRPr>
      </a:lvl7pPr>
      <a:lvl8pPr marL="15655785" indent="-1043719" algn="l" defTabSz="4174876" rtl="0" eaLnBrk="1" latinLnBrk="0" hangingPunct="1">
        <a:spcBef>
          <a:spcPct val="20000"/>
        </a:spcBef>
        <a:buFont typeface="Arial" pitchFamily="34" charset="0"/>
        <a:buChar char="•"/>
        <a:defRPr sz="9100" kern="1200">
          <a:solidFill>
            <a:schemeClr val="tx1"/>
          </a:solidFill>
          <a:latin typeface="+mn-lt"/>
          <a:ea typeface="+mn-ea"/>
          <a:cs typeface="+mn-cs"/>
        </a:defRPr>
      </a:lvl8pPr>
      <a:lvl9pPr marL="17743223" indent="-1043719" algn="l" defTabSz="4174876" rtl="0" eaLnBrk="1" latinLnBrk="0" hangingPunct="1">
        <a:spcBef>
          <a:spcPct val="20000"/>
        </a:spcBef>
        <a:buFont typeface="Arial" pitchFamily="34" charset="0"/>
        <a:buChar char="•"/>
        <a:defRPr sz="9100" kern="1200">
          <a:solidFill>
            <a:schemeClr val="tx1"/>
          </a:solidFill>
          <a:latin typeface="+mn-lt"/>
          <a:ea typeface="+mn-ea"/>
          <a:cs typeface="+mn-cs"/>
        </a:defRPr>
      </a:lvl9pPr>
    </p:bodyStyle>
    <p:otherStyle>
      <a:defPPr>
        <a:defRPr lang="en-US"/>
      </a:defPPr>
      <a:lvl1pPr marL="0" algn="l" defTabSz="4174876" rtl="0" eaLnBrk="1" latinLnBrk="0" hangingPunct="1">
        <a:defRPr sz="8200" kern="1200">
          <a:solidFill>
            <a:schemeClr val="tx1"/>
          </a:solidFill>
          <a:latin typeface="+mn-lt"/>
          <a:ea typeface="+mn-ea"/>
          <a:cs typeface="+mn-cs"/>
        </a:defRPr>
      </a:lvl1pPr>
      <a:lvl2pPr marL="2087438" algn="l" defTabSz="4174876" rtl="0" eaLnBrk="1" latinLnBrk="0" hangingPunct="1">
        <a:defRPr sz="8200" kern="1200">
          <a:solidFill>
            <a:schemeClr val="tx1"/>
          </a:solidFill>
          <a:latin typeface="+mn-lt"/>
          <a:ea typeface="+mn-ea"/>
          <a:cs typeface="+mn-cs"/>
        </a:defRPr>
      </a:lvl2pPr>
      <a:lvl3pPr marL="4174876" algn="l" defTabSz="4174876" rtl="0" eaLnBrk="1" latinLnBrk="0" hangingPunct="1">
        <a:defRPr sz="8200" kern="1200">
          <a:solidFill>
            <a:schemeClr val="tx1"/>
          </a:solidFill>
          <a:latin typeface="+mn-lt"/>
          <a:ea typeface="+mn-ea"/>
          <a:cs typeface="+mn-cs"/>
        </a:defRPr>
      </a:lvl3pPr>
      <a:lvl4pPr marL="6262314" algn="l" defTabSz="4174876" rtl="0" eaLnBrk="1" latinLnBrk="0" hangingPunct="1">
        <a:defRPr sz="8200" kern="1200">
          <a:solidFill>
            <a:schemeClr val="tx1"/>
          </a:solidFill>
          <a:latin typeface="+mn-lt"/>
          <a:ea typeface="+mn-ea"/>
          <a:cs typeface="+mn-cs"/>
        </a:defRPr>
      </a:lvl4pPr>
      <a:lvl5pPr marL="8349752" algn="l" defTabSz="4174876" rtl="0" eaLnBrk="1" latinLnBrk="0" hangingPunct="1">
        <a:defRPr sz="8200" kern="1200">
          <a:solidFill>
            <a:schemeClr val="tx1"/>
          </a:solidFill>
          <a:latin typeface="+mn-lt"/>
          <a:ea typeface="+mn-ea"/>
          <a:cs typeface="+mn-cs"/>
        </a:defRPr>
      </a:lvl5pPr>
      <a:lvl6pPr marL="10437190" algn="l" defTabSz="4174876" rtl="0" eaLnBrk="1" latinLnBrk="0" hangingPunct="1">
        <a:defRPr sz="8200" kern="1200">
          <a:solidFill>
            <a:schemeClr val="tx1"/>
          </a:solidFill>
          <a:latin typeface="+mn-lt"/>
          <a:ea typeface="+mn-ea"/>
          <a:cs typeface="+mn-cs"/>
        </a:defRPr>
      </a:lvl6pPr>
      <a:lvl7pPr marL="12524628" algn="l" defTabSz="4174876" rtl="0" eaLnBrk="1" latinLnBrk="0" hangingPunct="1">
        <a:defRPr sz="8200" kern="1200">
          <a:solidFill>
            <a:schemeClr val="tx1"/>
          </a:solidFill>
          <a:latin typeface="+mn-lt"/>
          <a:ea typeface="+mn-ea"/>
          <a:cs typeface="+mn-cs"/>
        </a:defRPr>
      </a:lvl7pPr>
      <a:lvl8pPr marL="14612066" algn="l" defTabSz="4174876" rtl="0" eaLnBrk="1" latinLnBrk="0" hangingPunct="1">
        <a:defRPr sz="8200" kern="1200">
          <a:solidFill>
            <a:schemeClr val="tx1"/>
          </a:solidFill>
          <a:latin typeface="+mn-lt"/>
          <a:ea typeface="+mn-ea"/>
          <a:cs typeface="+mn-cs"/>
        </a:defRPr>
      </a:lvl8pPr>
      <a:lvl9pPr marL="16699504" algn="l" defTabSz="4174876"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4.xml"/><Relationship Id="rId3" Type="http://schemas.openxmlformats.org/officeDocument/2006/relationships/image" Target="../media/image2.emf"/><Relationship Id="rId7" Type="http://schemas.openxmlformats.org/officeDocument/2006/relationships/chart" Target="../charts/chart3.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chart" Target="../charts/chart2.xml"/><Relationship Id="rId11" Type="http://schemas.openxmlformats.org/officeDocument/2006/relationships/image" Target="../media/image6.png"/><Relationship Id="rId5" Type="http://schemas.openxmlformats.org/officeDocument/2006/relationships/chart" Target="../charts/chart1.xml"/><Relationship Id="rId10" Type="http://schemas.openxmlformats.org/officeDocument/2006/relationships/image" Target="../media/image5.png"/><Relationship Id="rId4" Type="http://schemas.openxmlformats.org/officeDocument/2006/relationships/image" Target="../media/image3.emf"/><Relationship Id="rId9"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894637" y="1317050"/>
            <a:ext cx="15224648" cy="1292662"/>
          </a:xfrm>
          <a:prstGeom prst="rect">
            <a:avLst/>
          </a:prstGeom>
          <a:noFill/>
        </p:spPr>
        <p:txBody>
          <a:bodyPr wrap="square" rtlCol="0">
            <a:spAutoFit/>
          </a:bodyPr>
          <a:lstStyle/>
          <a:p>
            <a:pPr algn="ctr"/>
            <a:r>
              <a:rPr lang="en-US" sz="2400" b="1" dirty="0">
                <a:solidFill>
                  <a:schemeClr val="tx2"/>
                </a:solidFill>
              </a:rPr>
              <a:t>Technical Meeting on Compound Nuclear Reactions and Related </a:t>
            </a:r>
            <a:r>
              <a:rPr lang="en-US" sz="2400" b="1" dirty="0" smtClean="0">
                <a:solidFill>
                  <a:schemeClr val="tx2"/>
                </a:solidFill>
              </a:rPr>
              <a:t>Areas</a:t>
            </a:r>
            <a:endParaRPr lang="en-US" sz="2400" b="1" dirty="0">
              <a:solidFill>
                <a:schemeClr val="accent1"/>
              </a:solidFill>
            </a:endParaRPr>
          </a:p>
          <a:p>
            <a:pPr algn="ctr"/>
            <a:r>
              <a:rPr lang="en-US" sz="2400" b="1" dirty="0" smtClean="0">
                <a:solidFill>
                  <a:schemeClr val="accent1"/>
                </a:solidFill>
              </a:rPr>
              <a:t>IAEA </a:t>
            </a:r>
            <a:r>
              <a:rPr lang="en-US" sz="2400" b="1" dirty="0">
                <a:solidFill>
                  <a:schemeClr val="accent1"/>
                </a:solidFill>
              </a:rPr>
              <a:t>Headquarters, Vienna, </a:t>
            </a:r>
            <a:r>
              <a:rPr lang="en-US" sz="2400" b="1" dirty="0">
                <a:solidFill>
                  <a:schemeClr val="accent1"/>
                </a:solidFill>
              </a:rPr>
              <a:t>Austria, 8 - 12 July 2024</a:t>
            </a:r>
            <a:endParaRPr lang="en-US" sz="2400" dirty="0">
              <a:solidFill>
                <a:schemeClr val="accent1"/>
              </a:solidFill>
            </a:endParaRPr>
          </a:p>
          <a:p>
            <a:pPr algn="ctr"/>
            <a:endParaRPr lang="en-US" sz="3000" dirty="0"/>
          </a:p>
        </p:txBody>
      </p:sp>
      <p:sp>
        <p:nvSpPr>
          <p:cNvPr id="7" name="TextBox 6"/>
          <p:cNvSpPr txBox="1"/>
          <p:nvPr/>
        </p:nvSpPr>
        <p:spPr>
          <a:xfrm>
            <a:off x="6278780" y="2570817"/>
            <a:ext cx="19109697" cy="2554545"/>
          </a:xfrm>
          <a:prstGeom prst="rect">
            <a:avLst/>
          </a:prstGeom>
          <a:noFill/>
        </p:spPr>
        <p:txBody>
          <a:bodyPr wrap="square" rtlCol="0">
            <a:spAutoFit/>
          </a:bodyPr>
          <a:lstStyle/>
          <a:p>
            <a:pPr algn="ctr"/>
            <a:r>
              <a:rPr lang="en-US" sz="4000" b="1" dirty="0">
                <a:solidFill>
                  <a:srgbClr val="FF0000"/>
                </a:solidFill>
              </a:rPr>
              <a:t>Accuracy Evaluation of the Available Fission Yields </a:t>
            </a:r>
            <a:endParaRPr lang="en-US" sz="4000" b="1" dirty="0" smtClean="0">
              <a:solidFill>
                <a:srgbClr val="FF0000"/>
              </a:solidFill>
            </a:endParaRPr>
          </a:p>
          <a:p>
            <a:pPr algn="ctr"/>
            <a:r>
              <a:rPr lang="en-US" sz="4000" b="1" dirty="0" smtClean="0">
                <a:solidFill>
                  <a:srgbClr val="FF0000"/>
                </a:solidFill>
              </a:rPr>
              <a:t>in </a:t>
            </a:r>
            <a:r>
              <a:rPr lang="en-US" sz="4000" b="1" dirty="0">
                <a:solidFill>
                  <a:srgbClr val="FF0000"/>
                </a:solidFill>
              </a:rPr>
              <a:t>the ENDF/B-VII.1, ENDF/B-VIII.0 and JEFF 3.3 data </a:t>
            </a:r>
            <a:r>
              <a:rPr lang="en-US" sz="4000" b="1" dirty="0" smtClean="0">
                <a:solidFill>
                  <a:srgbClr val="FF0000"/>
                </a:solidFill>
              </a:rPr>
              <a:t>libraries</a:t>
            </a:r>
          </a:p>
          <a:p>
            <a:pPr algn="ctr"/>
            <a:endParaRPr lang="en-US" sz="4000" b="1" dirty="0">
              <a:solidFill>
                <a:srgbClr val="FF0000"/>
              </a:solidFill>
            </a:endParaRPr>
          </a:p>
          <a:p>
            <a:pPr algn="ctr"/>
            <a:r>
              <a:rPr lang="en-US" sz="2000" i="1" dirty="0">
                <a:latin typeface="Andalus" panose="02020603050405020304" pitchFamily="18" charset="-78"/>
                <a:cs typeface="Andalus" panose="02020603050405020304" pitchFamily="18" charset="-78"/>
              </a:rPr>
              <a:t>Nader M. A. Mohamed , Mohamed A. </a:t>
            </a:r>
            <a:r>
              <a:rPr lang="en-US" sz="2000" i="1" dirty="0" err="1">
                <a:latin typeface="Andalus" panose="02020603050405020304" pitchFamily="18" charset="-78"/>
                <a:cs typeface="Andalus" panose="02020603050405020304" pitchFamily="18" charset="-78"/>
              </a:rPr>
              <a:t>Elsaied</a:t>
            </a:r>
            <a:endParaRPr lang="en-US" sz="2000" i="1" dirty="0">
              <a:latin typeface="Andalus" panose="02020603050405020304" pitchFamily="18" charset="-78"/>
              <a:cs typeface="Andalus" panose="02020603050405020304" pitchFamily="18" charset="-78"/>
            </a:endParaRPr>
          </a:p>
          <a:p>
            <a:pPr algn="ctr"/>
            <a:r>
              <a:rPr lang="en-US" sz="2000" i="1" dirty="0">
                <a:latin typeface="Andalus" panose="02020603050405020304" pitchFamily="18" charset="-78"/>
                <a:cs typeface="Andalus" panose="02020603050405020304" pitchFamily="18" charset="-78"/>
              </a:rPr>
              <a:t>Reactors Department, Egyptian Atomic Energy Authority, </a:t>
            </a:r>
            <a:r>
              <a:rPr lang="en-US" sz="2000" i="1" dirty="0" smtClean="0">
                <a:latin typeface="Andalus" panose="02020603050405020304" pitchFamily="18" charset="-78"/>
                <a:cs typeface="Andalus" panose="02020603050405020304" pitchFamily="18" charset="-78"/>
              </a:rPr>
              <a:t>Egypt</a:t>
            </a:r>
            <a:endParaRPr lang="en-US" sz="2000" i="1" dirty="0">
              <a:latin typeface="Andalus" panose="02020603050405020304" pitchFamily="18" charset="-78"/>
              <a:cs typeface="Andalus" panose="02020603050405020304" pitchFamily="18" charset="-78"/>
            </a:endParaRPr>
          </a:p>
        </p:txBody>
      </p:sp>
      <p:sp>
        <p:nvSpPr>
          <p:cNvPr id="8" name="TextBox 7"/>
          <p:cNvSpPr txBox="1"/>
          <p:nvPr/>
        </p:nvSpPr>
        <p:spPr>
          <a:xfrm>
            <a:off x="15606189" y="8616357"/>
            <a:ext cx="12921447" cy="1877437"/>
          </a:xfrm>
          <a:prstGeom prst="rect">
            <a:avLst/>
          </a:prstGeom>
          <a:noFill/>
        </p:spPr>
        <p:txBody>
          <a:bodyPr wrap="square" rtlCol="0">
            <a:spAutoFit/>
          </a:bodyPr>
          <a:lstStyle/>
          <a:p>
            <a:pPr algn="just"/>
            <a:r>
              <a:rPr lang="en-US" sz="2000" b="1" dirty="0" smtClean="0">
                <a:solidFill>
                  <a:srgbClr val="FF0000"/>
                </a:solidFill>
              </a:rPr>
              <a:t> </a:t>
            </a:r>
            <a:r>
              <a:rPr lang="en-US" sz="2000" b="1" dirty="0">
                <a:solidFill>
                  <a:srgbClr val="FF0000"/>
                </a:solidFill>
              </a:rPr>
              <a:t>R</a:t>
            </a:r>
            <a:r>
              <a:rPr lang="en-US" sz="2000" b="1" dirty="0" smtClean="0">
                <a:solidFill>
                  <a:srgbClr val="FF0000"/>
                </a:solidFill>
              </a:rPr>
              <a:t>eactor  Fuel</a:t>
            </a:r>
            <a:endParaRPr lang="en-US" sz="2000" b="1" dirty="0"/>
          </a:p>
          <a:p>
            <a:pPr marL="285750" indent="-285750" algn="just">
              <a:buFont typeface="Arial" pitchFamily="34" charset="0"/>
              <a:buChar char="•"/>
            </a:pPr>
            <a:endParaRPr lang="en-US" sz="1600" dirty="0" smtClean="0"/>
          </a:p>
          <a:p>
            <a:pPr marL="285750" indent="-285750" algn="just">
              <a:buFont typeface="Arial" pitchFamily="34" charset="0"/>
              <a:buChar char="•"/>
            </a:pPr>
            <a:r>
              <a:rPr lang="en-US" sz="1600" dirty="0" smtClean="0"/>
              <a:t> </a:t>
            </a:r>
            <a:r>
              <a:rPr lang="en-US" sz="1600" dirty="0"/>
              <a:t>The reactor core contains 16 (4 × 4) fuel assemblies and four control plates and one regulating plate (CRPs). </a:t>
            </a:r>
            <a:endParaRPr lang="en-US" sz="1600" dirty="0" smtClean="0"/>
          </a:p>
          <a:p>
            <a:pPr marL="285750" indent="-285750" algn="just">
              <a:buFont typeface="Arial" pitchFamily="34" charset="0"/>
              <a:buChar char="•"/>
            </a:pPr>
            <a:endParaRPr lang="en-US" sz="1600" dirty="0"/>
          </a:p>
          <a:p>
            <a:pPr marL="285750" indent="-285750" algn="just">
              <a:buFont typeface="Arial" pitchFamily="34" charset="0"/>
              <a:buChar char="•"/>
            </a:pPr>
            <a:r>
              <a:rPr lang="en-US" sz="1600" dirty="0" smtClean="0"/>
              <a:t>The </a:t>
            </a:r>
            <a:r>
              <a:rPr lang="en-US" sz="1600" dirty="0"/>
              <a:t>fuel is flat plate U</a:t>
            </a:r>
            <a:r>
              <a:rPr lang="en-US" sz="1600" baseline="-25000" dirty="0"/>
              <a:t>3</a:t>
            </a:r>
            <a:r>
              <a:rPr lang="en-US" sz="1600" dirty="0"/>
              <a:t>Si</a:t>
            </a:r>
            <a:r>
              <a:rPr lang="en-US" sz="1600" baseline="-25000" dirty="0"/>
              <a:t>2</a:t>
            </a:r>
            <a:r>
              <a:rPr lang="en-US" sz="1600" dirty="0"/>
              <a:t>-Al dispersion with aluminum clad and enrichment of 19.8wt% U-235. Each fuel assembly has 2 aluminum side plates, each with 21 slots to hold 21 fuel plates. Three different types of fuel assembly with different uranium densities were used for the first operating cycle.</a:t>
            </a:r>
          </a:p>
          <a:p>
            <a:endParaRPr lang="en-US" sz="1600" dirty="0">
              <a:solidFill>
                <a:srgbClr val="0070C0"/>
              </a:solidFill>
            </a:endParaRPr>
          </a:p>
        </p:txBody>
      </p:sp>
      <p:sp>
        <p:nvSpPr>
          <p:cNvPr id="9" name="TextBox 8"/>
          <p:cNvSpPr txBox="1"/>
          <p:nvPr/>
        </p:nvSpPr>
        <p:spPr>
          <a:xfrm>
            <a:off x="1932320" y="5473383"/>
            <a:ext cx="12873696" cy="3077766"/>
          </a:xfrm>
          <a:prstGeom prst="rect">
            <a:avLst/>
          </a:prstGeom>
          <a:noFill/>
        </p:spPr>
        <p:txBody>
          <a:bodyPr wrap="square" rtlCol="0">
            <a:spAutoFit/>
          </a:bodyPr>
          <a:lstStyle/>
          <a:p>
            <a:r>
              <a:rPr lang="en-US" sz="2000" b="1" dirty="0" smtClean="0">
                <a:solidFill>
                  <a:srgbClr val="FF0000"/>
                </a:solidFill>
              </a:rPr>
              <a:t>Introduction</a:t>
            </a:r>
            <a:endParaRPr lang="en-US" sz="3000" dirty="0" smtClean="0"/>
          </a:p>
          <a:p>
            <a:pPr algn="just"/>
            <a:endParaRPr lang="en-US" sz="1600" dirty="0" smtClean="0"/>
          </a:p>
          <a:p>
            <a:pPr marL="457200" indent="-457200" algn="just">
              <a:buFont typeface="Arial" pitchFamily="34" charset="0"/>
              <a:buChar char="•"/>
            </a:pPr>
            <a:r>
              <a:rPr lang="en-US" sz="1600" dirty="0" smtClean="0">
                <a:latin typeface="Times New Roman" panose="02020603050405020304" pitchFamily="18" charset="0"/>
                <a:cs typeface="Times New Roman" panose="02020603050405020304" pitchFamily="18" charset="0"/>
              </a:rPr>
              <a:t>Accuracy </a:t>
            </a:r>
            <a:r>
              <a:rPr lang="en-US" sz="1600" dirty="0">
                <a:latin typeface="Times New Roman" panose="02020603050405020304" pitchFamily="18" charset="0"/>
                <a:cs typeface="Times New Roman" panose="02020603050405020304" pitchFamily="18" charset="0"/>
              </a:rPr>
              <a:t>of fission yield </a:t>
            </a:r>
            <a:r>
              <a:rPr lang="en-US" sz="1600" dirty="0" smtClean="0">
                <a:latin typeface="Times New Roman" panose="02020603050405020304" pitchFamily="18" charset="0"/>
                <a:cs typeface="Times New Roman" panose="02020603050405020304" pitchFamily="18" charset="0"/>
              </a:rPr>
              <a:t>data is important for different activities </a:t>
            </a:r>
            <a:r>
              <a:rPr lang="en-US" sz="1600" dirty="0" smtClean="0">
                <a:latin typeface="Times New Roman" panose="02020603050405020304" pitchFamily="18" charset="0"/>
                <a:cs typeface="Times New Roman" panose="02020603050405020304" pitchFamily="18" charset="0"/>
              </a:rPr>
              <a:t>of nuclear </a:t>
            </a:r>
            <a:r>
              <a:rPr lang="en-US" sz="1600" dirty="0" smtClean="0">
                <a:latin typeface="Times New Roman" panose="02020603050405020304" pitchFamily="18" charset="0"/>
                <a:cs typeface="Times New Roman" panose="02020603050405020304" pitchFamily="18" charset="0"/>
              </a:rPr>
              <a:t>fuel cycle.</a:t>
            </a:r>
          </a:p>
          <a:p>
            <a:pPr marL="457200" indent="-457200" algn="just">
              <a:buFont typeface="Arial" pitchFamily="34" charset="0"/>
              <a:buChar char="•"/>
            </a:pPr>
            <a:endParaRPr lang="en-US" sz="1600" dirty="0" smtClean="0"/>
          </a:p>
          <a:p>
            <a:pPr marL="457200" indent="-457200" algn="just">
              <a:buFont typeface="Arial" pitchFamily="34" charset="0"/>
              <a:buChar char="•"/>
            </a:pPr>
            <a:r>
              <a:rPr lang="en-US" sz="1600" dirty="0" smtClean="0"/>
              <a:t>The </a:t>
            </a:r>
            <a:r>
              <a:rPr lang="en-US" sz="1600" dirty="0"/>
              <a:t>International Atomic Energy Agency (IAEA) has launched a Coordinated Research Project (</a:t>
            </a:r>
            <a:r>
              <a:rPr lang="en-US" sz="1600" dirty="0">
                <a:solidFill>
                  <a:srgbClr val="0070C0"/>
                </a:solidFill>
              </a:rPr>
              <a:t>CRP</a:t>
            </a:r>
            <a:r>
              <a:rPr lang="en-US" sz="1600" dirty="0"/>
              <a:t>) titled: “</a:t>
            </a:r>
            <a:r>
              <a:rPr lang="en-US" sz="1600" dirty="0">
                <a:solidFill>
                  <a:srgbClr val="0070C0"/>
                </a:solidFill>
              </a:rPr>
              <a:t>updating fission yield data for applications</a:t>
            </a:r>
            <a:r>
              <a:rPr lang="en-US" sz="1600" dirty="0"/>
              <a:t>” with main objective of updating the evaluated independent and cumulative fission yield data for U-235, U-238, and Cf-252. </a:t>
            </a:r>
          </a:p>
          <a:p>
            <a:pPr algn="just"/>
            <a:endParaRPr lang="en-US" sz="1600" dirty="0"/>
          </a:p>
          <a:p>
            <a:pPr marL="457200" indent="-457200" algn="just">
              <a:buFont typeface="Arial" pitchFamily="34" charset="0"/>
              <a:buChar char="•"/>
            </a:pPr>
            <a:r>
              <a:rPr lang="en-US" sz="1600" dirty="0"/>
              <a:t>The Egyptian Atomic Energy Authority (EAEA) has participated in this project with a research contract under the title of “</a:t>
            </a:r>
            <a:r>
              <a:rPr lang="en-US" sz="1600" dirty="0">
                <a:solidFill>
                  <a:srgbClr val="0070C0"/>
                </a:solidFill>
              </a:rPr>
              <a:t>accuracy evaluation of available fission yield data and updating</a:t>
            </a:r>
            <a:r>
              <a:rPr lang="en-US" sz="1600" dirty="0"/>
              <a:t>”. One of the main objectives in this CRP is to evaluate the accuracy of the available fission yield data by simulation of a series of benchmarks in the areas of nuclear reactors calculations. </a:t>
            </a:r>
          </a:p>
          <a:p>
            <a:endParaRPr lang="en-US" sz="3000" dirty="0" smtClean="0"/>
          </a:p>
        </p:txBody>
      </p:sp>
      <p:sp>
        <p:nvSpPr>
          <p:cNvPr id="11" name="TextBox 10"/>
          <p:cNvSpPr txBox="1"/>
          <p:nvPr/>
        </p:nvSpPr>
        <p:spPr>
          <a:xfrm>
            <a:off x="1985698" y="8443119"/>
            <a:ext cx="12766940" cy="2092881"/>
          </a:xfrm>
          <a:prstGeom prst="rect">
            <a:avLst/>
          </a:prstGeom>
          <a:noFill/>
        </p:spPr>
        <p:txBody>
          <a:bodyPr wrap="square" rtlCol="0">
            <a:spAutoFit/>
          </a:bodyPr>
          <a:lstStyle/>
          <a:p>
            <a:r>
              <a:rPr lang="en-US" sz="2000" b="1" dirty="0" smtClean="0">
                <a:solidFill>
                  <a:srgbClr val="FF0000"/>
                </a:solidFill>
              </a:rPr>
              <a:t>OPAL </a:t>
            </a:r>
            <a:r>
              <a:rPr lang="en-US" sz="2000" b="1" dirty="0">
                <a:solidFill>
                  <a:srgbClr val="FF0000"/>
                </a:solidFill>
              </a:rPr>
              <a:t>Benchmark </a:t>
            </a:r>
            <a:endParaRPr lang="en-US" sz="2000" dirty="0" smtClean="0"/>
          </a:p>
          <a:p>
            <a:endParaRPr lang="en-US" sz="3000" dirty="0" smtClean="0"/>
          </a:p>
          <a:p>
            <a:pPr marL="457200" indent="-457200" algn="just">
              <a:buFont typeface="Arial" pitchFamily="34" charset="0"/>
              <a:buChar char="•"/>
            </a:pPr>
            <a:r>
              <a:rPr lang="en-US" sz="1600" dirty="0"/>
              <a:t>The Open Pool Australian Light Water (OPAL) Reactor is a 20 MW, open pool type research reactor. It is composed of a compact core surrounded by a heavy water reflector</a:t>
            </a:r>
            <a:r>
              <a:rPr lang="en-US" sz="1600" dirty="0" smtClean="0"/>
              <a:t>.</a:t>
            </a:r>
          </a:p>
          <a:p>
            <a:pPr marL="457200" indent="-457200" algn="just">
              <a:buFont typeface="Arial" pitchFamily="34" charset="0"/>
              <a:buChar char="•"/>
            </a:pPr>
            <a:endParaRPr lang="en-US" sz="1600" dirty="0"/>
          </a:p>
          <a:p>
            <a:pPr marL="457200" indent="-457200" algn="just">
              <a:buFont typeface="Arial" pitchFamily="34" charset="0"/>
              <a:buChar char="•"/>
            </a:pPr>
            <a:r>
              <a:rPr lang="en-US" sz="1600" dirty="0"/>
              <a:t>the </a:t>
            </a:r>
            <a:r>
              <a:rPr lang="en-US" sz="1600" dirty="0" smtClean="0"/>
              <a:t>benchmark  </a:t>
            </a:r>
            <a:r>
              <a:rPr lang="en-US" sz="1600" dirty="0"/>
              <a:t>provided: (1) The power history and the control rod positions, (2) The heavy water reflector purities during the operational cycles and (3) fuel management strategy and loading for the operational </a:t>
            </a:r>
            <a:r>
              <a:rPr lang="en-US" sz="1600" dirty="0">
                <a:solidFill>
                  <a:srgbClr val="0070C0"/>
                </a:solidFill>
              </a:rPr>
              <a:t>cycles: 07 -12</a:t>
            </a:r>
            <a:r>
              <a:rPr lang="en-US" sz="1600" dirty="0">
                <a:solidFill>
                  <a:srgbClr val="00B050"/>
                </a:solidFill>
              </a:rPr>
              <a:t>. </a:t>
            </a:r>
            <a:endParaRPr lang="en-US" sz="1600" dirty="0">
              <a:solidFill>
                <a:srgbClr val="00B050"/>
              </a:solidFill>
              <a:latin typeface="Times New Roman" panose="02020603050405020304" pitchFamily="18" charset="0"/>
              <a:cs typeface="Times New Roman" panose="02020603050405020304" pitchFamily="18" charset="0"/>
            </a:endParaRPr>
          </a:p>
        </p:txBody>
      </p:sp>
      <p:sp>
        <p:nvSpPr>
          <p:cNvPr id="12" name="TextBox 11"/>
          <p:cNvSpPr txBox="1"/>
          <p:nvPr/>
        </p:nvSpPr>
        <p:spPr>
          <a:xfrm>
            <a:off x="1954059" y="11033919"/>
            <a:ext cx="9975482" cy="3662541"/>
          </a:xfrm>
          <a:prstGeom prst="rect">
            <a:avLst/>
          </a:prstGeom>
          <a:noFill/>
        </p:spPr>
        <p:txBody>
          <a:bodyPr wrap="square" rtlCol="0">
            <a:spAutoFit/>
          </a:bodyPr>
          <a:lstStyle/>
          <a:p>
            <a:r>
              <a:rPr lang="en-US" sz="2000" b="1" dirty="0" smtClean="0">
                <a:solidFill>
                  <a:srgbClr val="FF0000"/>
                </a:solidFill>
              </a:rPr>
              <a:t>Modeling</a:t>
            </a:r>
          </a:p>
          <a:p>
            <a:pPr marL="342900" indent="-342900">
              <a:buFont typeface="Arial" pitchFamily="34" charset="0"/>
              <a:buChar char="•"/>
            </a:pPr>
            <a:endParaRPr lang="en-US" sz="2000" b="1" dirty="0" smtClean="0">
              <a:solidFill>
                <a:srgbClr val="FF0000"/>
              </a:solidFill>
            </a:endParaRPr>
          </a:p>
          <a:p>
            <a:pPr marL="285750" indent="-285750" algn="just">
              <a:buFont typeface="Arial" pitchFamily="34" charset="0"/>
              <a:buChar char="•"/>
            </a:pPr>
            <a:r>
              <a:rPr lang="en-US" sz="1600" dirty="0"/>
              <a:t>The Monte Carlo N-Particle </a:t>
            </a:r>
            <a:r>
              <a:rPr lang="en-US" sz="1600" dirty="0">
                <a:solidFill>
                  <a:srgbClr val="0070C0"/>
                </a:solidFill>
              </a:rPr>
              <a:t>(</a:t>
            </a:r>
            <a:r>
              <a:rPr lang="en-GB" sz="1600" dirty="0">
                <a:solidFill>
                  <a:srgbClr val="0070C0"/>
                </a:solidFill>
              </a:rPr>
              <a:t>MCNPX2.7.0</a:t>
            </a:r>
            <a:r>
              <a:rPr lang="en-US" sz="1600" dirty="0"/>
              <a:t>) </a:t>
            </a:r>
            <a:r>
              <a:rPr lang="en-GB" sz="1600" dirty="0"/>
              <a:t>code is used in modelling the benchmark and </a:t>
            </a:r>
            <a:r>
              <a:rPr lang="en-GB" sz="1600" dirty="0" smtClean="0"/>
              <a:t>calculations.</a:t>
            </a:r>
          </a:p>
          <a:p>
            <a:pPr marL="285750" indent="-285750" algn="just">
              <a:buFont typeface="Arial" pitchFamily="34" charset="0"/>
              <a:buChar char="•"/>
            </a:pPr>
            <a:endParaRPr lang="en-GB" sz="1600" dirty="0"/>
          </a:p>
          <a:p>
            <a:pPr marL="285750" indent="-285750" algn="just">
              <a:buFont typeface="Arial" pitchFamily="34" charset="0"/>
              <a:buChar char="•"/>
            </a:pPr>
            <a:r>
              <a:rPr lang="en-US" sz="1600" dirty="0" smtClean="0"/>
              <a:t>The </a:t>
            </a:r>
            <a:r>
              <a:rPr lang="en-US" sz="1600" dirty="0"/>
              <a:t>reactor have been modeled using the reactor specifications and data given in the </a:t>
            </a:r>
            <a:r>
              <a:rPr lang="en-US" sz="1600" dirty="0" smtClean="0"/>
              <a:t>benchmark.</a:t>
            </a:r>
          </a:p>
          <a:p>
            <a:pPr marL="285750" indent="-285750" algn="just">
              <a:buFont typeface="Arial" pitchFamily="34" charset="0"/>
              <a:buChar char="•"/>
            </a:pPr>
            <a:endParaRPr lang="en-US" sz="1600" dirty="0"/>
          </a:p>
          <a:p>
            <a:pPr marL="285750" indent="-285750" algn="just">
              <a:buFont typeface="Arial" pitchFamily="34" charset="0"/>
              <a:buChar char="•"/>
            </a:pPr>
            <a:r>
              <a:rPr lang="en-US" sz="1600" dirty="0" smtClean="0"/>
              <a:t>In </a:t>
            </a:r>
            <a:r>
              <a:rPr lang="en-US" sz="1600" dirty="0"/>
              <a:t>MCNPXV2.7.0 code, BURN card were used with a criticality calculation (KCODE calculations) to calculate the system criticality and the fuel </a:t>
            </a:r>
            <a:r>
              <a:rPr lang="en-US" sz="1600" dirty="0" err="1"/>
              <a:t>burnup</a:t>
            </a:r>
            <a:r>
              <a:rPr lang="en-US" sz="1600" dirty="0"/>
              <a:t> and material inventories after each time interval (defined in the BURN cards).  </a:t>
            </a:r>
            <a:endParaRPr lang="en-US" sz="1600" dirty="0" smtClean="0"/>
          </a:p>
          <a:p>
            <a:pPr marL="285750" indent="-285750" algn="just">
              <a:buFont typeface="Arial" pitchFamily="34" charset="0"/>
              <a:buChar char="•"/>
            </a:pPr>
            <a:endParaRPr lang="en-US" sz="1600" dirty="0"/>
          </a:p>
          <a:p>
            <a:pPr marL="285750" indent="-285750" algn="just">
              <a:buFont typeface="Arial" pitchFamily="34" charset="0"/>
              <a:buChar char="•"/>
            </a:pPr>
            <a:r>
              <a:rPr lang="en-US" sz="1600" dirty="0" smtClean="0"/>
              <a:t>The </a:t>
            </a:r>
            <a:r>
              <a:rPr lang="en-US" sz="1600" dirty="0"/>
              <a:t>decay time between core cycles were considered. All nuclear cross sections were recalled at cold state (~20 °C). </a:t>
            </a:r>
            <a:endParaRPr lang="en-US" sz="1600" dirty="0" smtClean="0"/>
          </a:p>
          <a:p>
            <a:pPr marL="285750" indent="-285750" algn="just">
              <a:buFont typeface="Arial" pitchFamily="34" charset="0"/>
              <a:buChar char="•"/>
            </a:pPr>
            <a:endParaRPr lang="en-US" sz="1600" dirty="0"/>
          </a:p>
          <a:p>
            <a:pPr marL="285750" indent="-285750" algn="just">
              <a:buFont typeface="Arial" pitchFamily="34" charset="0"/>
              <a:buChar char="•"/>
            </a:pPr>
            <a:r>
              <a:rPr lang="en-US" sz="1600" dirty="0" smtClean="0"/>
              <a:t>A </a:t>
            </a:r>
            <a:r>
              <a:rPr lang="en-US" sz="1600" dirty="0"/>
              <a:t>total of about 300 cycles of which 50 were skipped and 10000 histories per cycle were </a:t>
            </a:r>
            <a:r>
              <a:rPr lang="en-US" sz="1600" dirty="0" smtClean="0"/>
              <a:t>employed.</a:t>
            </a:r>
          </a:p>
          <a:p>
            <a:pPr marL="285750" indent="-285750" algn="just">
              <a:buFont typeface="Arial" pitchFamily="34" charset="0"/>
              <a:buChar char="•"/>
            </a:pPr>
            <a:endParaRPr lang="en-US" sz="1600" dirty="0"/>
          </a:p>
          <a:p>
            <a:pPr marL="285750" indent="-285750" algn="just">
              <a:buFont typeface="Arial" pitchFamily="34" charset="0"/>
              <a:buChar char="•"/>
            </a:pPr>
            <a:r>
              <a:rPr lang="en-US" sz="1600" dirty="0" smtClean="0"/>
              <a:t>The </a:t>
            </a:r>
            <a:r>
              <a:rPr lang="en-US" sz="1600" dirty="0"/>
              <a:t>material inventories from cycle </a:t>
            </a:r>
            <a:r>
              <a:rPr lang="en-US" sz="1600" dirty="0">
                <a:solidFill>
                  <a:schemeClr val="tx2"/>
                </a:solidFill>
              </a:rPr>
              <a:t>n</a:t>
            </a:r>
            <a:r>
              <a:rPr lang="en-US" sz="1600" dirty="0"/>
              <a:t> were inputted in the simulation of cycle</a:t>
            </a:r>
            <a:r>
              <a:rPr lang="en-US" sz="1600" dirty="0">
                <a:solidFill>
                  <a:schemeClr val="tx2"/>
                </a:solidFill>
              </a:rPr>
              <a:t> n+1 </a:t>
            </a:r>
            <a:r>
              <a:rPr lang="en-US" sz="1600" b="1" dirty="0">
                <a:solidFill>
                  <a:srgbClr val="FF0000"/>
                </a:solidFill>
              </a:rPr>
              <a:t>.</a:t>
            </a:r>
            <a:endParaRPr lang="en-US" sz="1600" dirty="0"/>
          </a:p>
        </p:txBody>
      </p:sp>
      <p:pic>
        <p:nvPicPr>
          <p:cNvPr id="13" name="Picture 3"/>
          <p:cNvPicPr>
            <a:picLocks noChangeAspect="1" noChangeArrowheads="1"/>
          </p:cNvPicPr>
          <p:nvPr/>
        </p:nvPicPr>
        <p:blipFill>
          <a:blip r:embed="rId2"/>
          <a:srcRect/>
          <a:stretch>
            <a:fillRect/>
          </a:stretch>
        </p:blipFill>
        <p:spPr bwMode="auto">
          <a:xfrm>
            <a:off x="23119285" y="10293739"/>
            <a:ext cx="4815952" cy="4402721"/>
          </a:xfrm>
          <a:prstGeom prst="rect">
            <a:avLst/>
          </a:prstGeom>
          <a:noFill/>
          <a:ln w="9525">
            <a:noFill/>
            <a:miter lim="800000"/>
            <a:headEnd/>
            <a:tailEnd/>
          </a:ln>
          <a:effectLst/>
        </p:spPr>
      </p:pic>
      <p:sp>
        <p:nvSpPr>
          <p:cNvPr id="14" name="TextBox 13"/>
          <p:cNvSpPr txBox="1"/>
          <p:nvPr/>
        </p:nvSpPr>
        <p:spPr>
          <a:xfrm>
            <a:off x="12121956" y="15990768"/>
            <a:ext cx="7353300" cy="400110"/>
          </a:xfrm>
          <a:prstGeom prst="rect">
            <a:avLst/>
          </a:prstGeom>
          <a:noFill/>
        </p:spPr>
        <p:txBody>
          <a:bodyPr wrap="square" rtlCol="0">
            <a:spAutoFit/>
          </a:bodyPr>
          <a:lstStyle/>
          <a:p>
            <a:r>
              <a:rPr lang="en-US" sz="2000" b="1" dirty="0" smtClean="0">
                <a:solidFill>
                  <a:srgbClr val="FF0000"/>
                </a:solidFill>
              </a:rPr>
              <a:t>Cycle </a:t>
            </a:r>
            <a:r>
              <a:rPr lang="en-US" sz="2000" b="1" dirty="0" smtClean="0">
                <a:solidFill>
                  <a:srgbClr val="FF0000"/>
                </a:solidFill>
              </a:rPr>
              <a:t>12 </a:t>
            </a:r>
          </a:p>
        </p:txBody>
      </p:sp>
      <p:pic>
        <p:nvPicPr>
          <p:cNvPr id="15" name="Picture 14"/>
          <p:cNvPicPr>
            <a:picLocks noChangeAspect="1"/>
          </p:cNvPicPr>
          <p:nvPr/>
        </p:nvPicPr>
        <p:blipFill>
          <a:blip r:embed="rId3"/>
          <a:stretch>
            <a:fillRect/>
          </a:stretch>
        </p:blipFill>
        <p:spPr>
          <a:xfrm>
            <a:off x="2058562" y="16596519"/>
            <a:ext cx="8534400" cy="4629061"/>
          </a:xfrm>
          <a:prstGeom prst="rect">
            <a:avLst/>
          </a:prstGeom>
        </p:spPr>
      </p:pic>
      <p:sp>
        <p:nvSpPr>
          <p:cNvPr id="16" name="TextBox 15"/>
          <p:cNvSpPr txBox="1"/>
          <p:nvPr/>
        </p:nvSpPr>
        <p:spPr>
          <a:xfrm>
            <a:off x="2058562" y="15317373"/>
            <a:ext cx="4883238" cy="400110"/>
          </a:xfrm>
          <a:prstGeom prst="rect">
            <a:avLst/>
          </a:prstGeom>
          <a:noFill/>
        </p:spPr>
        <p:txBody>
          <a:bodyPr wrap="square" rtlCol="0">
            <a:spAutoFit/>
          </a:bodyPr>
          <a:lstStyle/>
          <a:p>
            <a:r>
              <a:rPr lang="en-US" sz="2000" b="1" dirty="0" smtClean="0">
                <a:solidFill>
                  <a:srgbClr val="FF0000"/>
                </a:solidFill>
              </a:rPr>
              <a:t>Results</a:t>
            </a:r>
            <a:endParaRPr lang="en-US" sz="2000" b="1" dirty="0" smtClean="0">
              <a:solidFill>
                <a:srgbClr val="FF0000"/>
              </a:solidFill>
            </a:endParaRPr>
          </a:p>
        </p:txBody>
      </p:sp>
      <p:pic>
        <p:nvPicPr>
          <p:cNvPr id="17" name="Picture 16"/>
          <p:cNvPicPr>
            <a:picLocks noChangeAspect="1"/>
          </p:cNvPicPr>
          <p:nvPr/>
        </p:nvPicPr>
        <p:blipFill>
          <a:blip r:embed="rId4"/>
          <a:stretch>
            <a:fillRect/>
          </a:stretch>
        </p:blipFill>
        <p:spPr>
          <a:xfrm>
            <a:off x="11855874" y="16748919"/>
            <a:ext cx="7955507" cy="4476661"/>
          </a:xfrm>
          <a:prstGeom prst="rect">
            <a:avLst/>
          </a:prstGeom>
        </p:spPr>
      </p:pic>
      <p:sp>
        <p:nvSpPr>
          <p:cNvPr id="18" name="TextBox 17"/>
          <p:cNvSpPr txBox="1"/>
          <p:nvPr/>
        </p:nvSpPr>
        <p:spPr>
          <a:xfrm>
            <a:off x="20698955" y="15996354"/>
            <a:ext cx="8644775" cy="400110"/>
          </a:xfrm>
          <a:prstGeom prst="rect">
            <a:avLst/>
          </a:prstGeom>
          <a:noFill/>
        </p:spPr>
        <p:txBody>
          <a:bodyPr wrap="square" rtlCol="0">
            <a:spAutoFit/>
          </a:bodyPr>
          <a:lstStyle/>
          <a:p>
            <a:r>
              <a:rPr lang="en-US" sz="2000" b="1" dirty="0" smtClean="0">
                <a:solidFill>
                  <a:srgbClr val="FF0000"/>
                </a:solidFill>
              </a:rPr>
              <a:t>Average </a:t>
            </a:r>
            <a:r>
              <a:rPr lang="en-US" sz="2000" b="1" dirty="0">
                <a:solidFill>
                  <a:srgbClr val="FF0000"/>
                </a:solidFill>
              </a:rPr>
              <a:t>discrepancies between calculations and measurements </a:t>
            </a:r>
            <a:r>
              <a:rPr lang="en-US" sz="2000" b="1" dirty="0" smtClean="0">
                <a:solidFill>
                  <a:srgbClr val="FF0000"/>
                </a:solidFill>
              </a:rPr>
              <a:t> (cycles 07 -12)</a:t>
            </a:r>
          </a:p>
        </p:txBody>
      </p:sp>
      <p:graphicFrame>
        <p:nvGraphicFramePr>
          <p:cNvPr id="20" name="Table 19"/>
          <p:cNvGraphicFramePr>
            <a:graphicFrameLocks noGrp="1"/>
          </p:cNvGraphicFramePr>
          <p:nvPr>
            <p:extLst>
              <p:ext uri="{D42A27DB-BD31-4B8C-83A1-F6EECF244321}">
                <p14:modId xmlns:p14="http://schemas.microsoft.com/office/powerpoint/2010/main" val="3604950996"/>
              </p:ext>
            </p:extLst>
          </p:nvPr>
        </p:nvGraphicFramePr>
        <p:xfrm>
          <a:off x="20505864" y="16748919"/>
          <a:ext cx="8552596" cy="3877056"/>
        </p:xfrm>
        <a:graphic>
          <a:graphicData uri="http://schemas.openxmlformats.org/drawingml/2006/table">
            <a:tbl>
              <a:tblPr firstRow="1" firstCol="1" bandRow="1">
                <a:tableStyleId>{5C22544A-7EE6-4342-B048-85BDC9FD1C3A}</a:tableStyleId>
              </a:tblPr>
              <a:tblGrid>
                <a:gridCol w="2250683">
                  <a:extLst>
                    <a:ext uri="{9D8B030D-6E8A-4147-A177-3AD203B41FA5}">
                      <a16:colId xmlns:a16="http://schemas.microsoft.com/office/drawing/2014/main" xmlns="" val="1840134755"/>
                    </a:ext>
                  </a:extLst>
                </a:gridCol>
                <a:gridCol w="2363217">
                  <a:extLst>
                    <a:ext uri="{9D8B030D-6E8A-4147-A177-3AD203B41FA5}">
                      <a16:colId xmlns:a16="http://schemas.microsoft.com/office/drawing/2014/main" xmlns="" val="2032827769"/>
                    </a:ext>
                  </a:extLst>
                </a:gridCol>
                <a:gridCol w="2363217">
                  <a:extLst>
                    <a:ext uri="{9D8B030D-6E8A-4147-A177-3AD203B41FA5}">
                      <a16:colId xmlns:a16="http://schemas.microsoft.com/office/drawing/2014/main" xmlns="" val="103747425"/>
                    </a:ext>
                  </a:extLst>
                </a:gridCol>
                <a:gridCol w="1575479">
                  <a:extLst>
                    <a:ext uri="{9D8B030D-6E8A-4147-A177-3AD203B41FA5}">
                      <a16:colId xmlns:a16="http://schemas.microsoft.com/office/drawing/2014/main" xmlns="" val="4115425529"/>
                    </a:ext>
                  </a:extLst>
                </a:gridCol>
              </a:tblGrid>
              <a:tr h="407235">
                <a:tc rowSpan="2">
                  <a:txBody>
                    <a:bodyPr/>
                    <a:lstStyle/>
                    <a:p>
                      <a:pPr marL="0" marR="0" indent="0" algn="ctr">
                        <a:lnSpc>
                          <a:spcPts val="1150"/>
                        </a:lnSpc>
                        <a:spcBef>
                          <a:spcPts val="480"/>
                        </a:spcBef>
                        <a:spcAft>
                          <a:spcPts val="0"/>
                        </a:spcAft>
                      </a:pPr>
                      <a:endParaRPr lang="en-US" sz="3000" dirty="0" smtClean="0">
                        <a:effectLst/>
                      </a:endParaRPr>
                    </a:p>
                    <a:p>
                      <a:pPr marL="0" marR="0" indent="0" algn="ctr">
                        <a:lnSpc>
                          <a:spcPts val="1150"/>
                        </a:lnSpc>
                        <a:spcBef>
                          <a:spcPts val="480"/>
                        </a:spcBef>
                        <a:spcAft>
                          <a:spcPts val="0"/>
                        </a:spcAft>
                      </a:pPr>
                      <a:r>
                        <a:rPr lang="en-US" sz="3000" dirty="0" smtClean="0">
                          <a:effectLst/>
                        </a:rPr>
                        <a:t>Cycle </a:t>
                      </a:r>
                      <a:r>
                        <a:rPr lang="en-US" sz="3000" dirty="0">
                          <a:effectLst/>
                        </a:rPr>
                        <a:t>No.</a:t>
                      </a:r>
                      <a:endParaRPr lang="en-US" sz="3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gridSpan="3">
                  <a:txBody>
                    <a:bodyPr/>
                    <a:lstStyle/>
                    <a:p>
                      <a:pPr marL="0" marR="0" indent="0" algn="ctr">
                        <a:lnSpc>
                          <a:spcPts val="1150"/>
                        </a:lnSpc>
                        <a:spcBef>
                          <a:spcPts val="480"/>
                        </a:spcBef>
                        <a:spcAft>
                          <a:spcPts val="0"/>
                        </a:spcAft>
                      </a:pPr>
                      <a:endParaRPr lang="en-US" sz="3000" dirty="0" smtClean="0">
                        <a:effectLst/>
                      </a:endParaRPr>
                    </a:p>
                    <a:p>
                      <a:pPr marL="0" marR="0" indent="0" algn="ctr">
                        <a:lnSpc>
                          <a:spcPts val="1150"/>
                        </a:lnSpc>
                        <a:spcBef>
                          <a:spcPts val="480"/>
                        </a:spcBef>
                        <a:spcAft>
                          <a:spcPts val="0"/>
                        </a:spcAft>
                      </a:pPr>
                      <a:r>
                        <a:rPr lang="en-US" sz="3000" dirty="0" smtClean="0">
                          <a:effectLst/>
                        </a:rPr>
                        <a:t>Average </a:t>
                      </a:r>
                      <a:r>
                        <a:rPr lang="en-US" sz="3000" dirty="0">
                          <a:effectLst/>
                        </a:rPr>
                        <a:t>discrepancy (</a:t>
                      </a:r>
                      <a:r>
                        <a:rPr lang="en-US" sz="3000" dirty="0" err="1">
                          <a:effectLst/>
                        </a:rPr>
                        <a:t>pcm</a:t>
                      </a:r>
                      <a:r>
                        <a:rPr lang="en-US" sz="3000" dirty="0">
                          <a:effectLst/>
                        </a:rPr>
                        <a:t>)</a:t>
                      </a:r>
                      <a:endParaRPr lang="en-US" sz="3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112594014"/>
                  </a:ext>
                </a:extLst>
              </a:tr>
              <a:tr h="57481">
                <a:tc vMerge="1">
                  <a:txBody>
                    <a:bodyPr/>
                    <a:lstStyle/>
                    <a:p>
                      <a:endParaRPr lang="en-US"/>
                    </a:p>
                  </a:txBody>
                  <a:tcPr/>
                </a:tc>
                <a:tc>
                  <a:txBody>
                    <a:bodyPr/>
                    <a:lstStyle/>
                    <a:p>
                      <a:pPr marL="0" marR="0" indent="0" algn="ctr">
                        <a:lnSpc>
                          <a:spcPts val="1150"/>
                        </a:lnSpc>
                        <a:spcBef>
                          <a:spcPts val="480"/>
                        </a:spcBef>
                        <a:spcAft>
                          <a:spcPts val="0"/>
                        </a:spcAft>
                      </a:pPr>
                      <a:endParaRPr lang="en-US" sz="3000" dirty="0" smtClean="0">
                        <a:effectLst/>
                      </a:endParaRPr>
                    </a:p>
                    <a:p>
                      <a:pPr marL="0" marR="0" indent="0" algn="ctr">
                        <a:lnSpc>
                          <a:spcPts val="1150"/>
                        </a:lnSpc>
                        <a:spcBef>
                          <a:spcPts val="480"/>
                        </a:spcBef>
                        <a:spcAft>
                          <a:spcPts val="0"/>
                        </a:spcAft>
                      </a:pPr>
                      <a:r>
                        <a:rPr lang="en-US" sz="3000" dirty="0" smtClean="0">
                          <a:effectLst/>
                        </a:rPr>
                        <a:t>ENDF/B-VII.1</a:t>
                      </a:r>
                      <a:endParaRPr lang="en-US" sz="3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indent="0" algn="ctr">
                        <a:lnSpc>
                          <a:spcPts val="1150"/>
                        </a:lnSpc>
                        <a:spcBef>
                          <a:spcPts val="480"/>
                        </a:spcBef>
                        <a:spcAft>
                          <a:spcPts val="0"/>
                        </a:spcAft>
                      </a:pPr>
                      <a:endParaRPr lang="en-US" sz="3000" dirty="0" smtClean="0">
                        <a:effectLst/>
                      </a:endParaRPr>
                    </a:p>
                    <a:p>
                      <a:pPr marL="0" marR="0" indent="0" algn="ctr">
                        <a:lnSpc>
                          <a:spcPts val="1150"/>
                        </a:lnSpc>
                        <a:spcBef>
                          <a:spcPts val="480"/>
                        </a:spcBef>
                        <a:spcAft>
                          <a:spcPts val="0"/>
                        </a:spcAft>
                      </a:pPr>
                      <a:r>
                        <a:rPr lang="en-US" sz="3000" dirty="0" smtClean="0">
                          <a:effectLst/>
                        </a:rPr>
                        <a:t>ENDF/B-VIII.0</a:t>
                      </a:r>
                      <a:endParaRPr lang="en-US" sz="3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indent="0" algn="ctr">
                        <a:lnSpc>
                          <a:spcPts val="1150"/>
                        </a:lnSpc>
                        <a:spcBef>
                          <a:spcPts val="480"/>
                        </a:spcBef>
                        <a:spcAft>
                          <a:spcPts val="0"/>
                        </a:spcAft>
                      </a:pPr>
                      <a:endParaRPr lang="en-US" sz="3000" dirty="0" smtClean="0">
                        <a:effectLst/>
                      </a:endParaRPr>
                    </a:p>
                    <a:p>
                      <a:pPr marL="0" marR="0" indent="0" algn="ctr">
                        <a:lnSpc>
                          <a:spcPts val="1150"/>
                        </a:lnSpc>
                        <a:spcBef>
                          <a:spcPts val="480"/>
                        </a:spcBef>
                        <a:spcAft>
                          <a:spcPts val="0"/>
                        </a:spcAft>
                      </a:pPr>
                      <a:r>
                        <a:rPr lang="en-US" sz="3000" dirty="0" smtClean="0">
                          <a:effectLst/>
                        </a:rPr>
                        <a:t>JEFF </a:t>
                      </a:r>
                      <a:r>
                        <a:rPr lang="en-US" sz="3000" dirty="0">
                          <a:effectLst/>
                        </a:rPr>
                        <a:t>3.3</a:t>
                      </a:r>
                      <a:endParaRPr lang="en-US" sz="3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1535457102"/>
                  </a:ext>
                </a:extLst>
              </a:tr>
              <a:tr h="407235">
                <a:tc>
                  <a:txBody>
                    <a:bodyPr/>
                    <a:lstStyle/>
                    <a:p>
                      <a:pPr marL="0" marR="0" indent="0" algn="ctr">
                        <a:lnSpc>
                          <a:spcPts val="1150"/>
                        </a:lnSpc>
                        <a:spcBef>
                          <a:spcPts val="480"/>
                        </a:spcBef>
                        <a:spcAft>
                          <a:spcPts val="0"/>
                        </a:spcAft>
                      </a:pPr>
                      <a:endParaRPr lang="en-US" sz="3000" dirty="0" smtClean="0">
                        <a:effectLst/>
                      </a:endParaRPr>
                    </a:p>
                    <a:p>
                      <a:pPr marL="0" marR="0" indent="0" algn="ctr">
                        <a:lnSpc>
                          <a:spcPts val="1150"/>
                        </a:lnSpc>
                        <a:spcBef>
                          <a:spcPts val="480"/>
                        </a:spcBef>
                        <a:spcAft>
                          <a:spcPts val="0"/>
                        </a:spcAft>
                      </a:pPr>
                      <a:r>
                        <a:rPr lang="en-US" sz="3000" dirty="0" smtClean="0">
                          <a:effectLst/>
                        </a:rPr>
                        <a:t>007</a:t>
                      </a:r>
                      <a:endParaRPr lang="en-US" sz="3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indent="0" algn="ctr">
                        <a:lnSpc>
                          <a:spcPts val="1150"/>
                        </a:lnSpc>
                        <a:spcBef>
                          <a:spcPts val="480"/>
                        </a:spcBef>
                        <a:spcAft>
                          <a:spcPts val="0"/>
                        </a:spcAft>
                      </a:pPr>
                      <a:endParaRPr lang="en-US" sz="3000" dirty="0" smtClean="0">
                        <a:effectLst/>
                      </a:endParaRPr>
                    </a:p>
                    <a:p>
                      <a:pPr marL="0" marR="0" indent="0" algn="ctr">
                        <a:lnSpc>
                          <a:spcPts val="1150"/>
                        </a:lnSpc>
                        <a:spcBef>
                          <a:spcPts val="480"/>
                        </a:spcBef>
                        <a:spcAft>
                          <a:spcPts val="0"/>
                        </a:spcAft>
                      </a:pPr>
                      <a:r>
                        <a:rPr lang="en-US" sz="3000" dirty="0" smtClean="0">
                          <a:effectLst/>
                        </a:rPr>
                        <a:t>120</a:t>
                      </a:r>
                      <a:endParaRPr lang="en-US" sz="3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indent="0" algn="ctr">
                        <a:lnSpc>
                          <a:spcPts val="1150"/>
                        </a:lnSpc>
                        <a:spcBef>
                          <a:spcPts val="480"/>
                        </a:spcBef>
                        <a:spcAft>
                          <a:spcPts val="0"/>
                        </a:spcAft>
                      </a:pPr>
                      <a:endParaRPr lang="en-US" sz="3000" dirty="0" smtClean="0">
                        <a:effectLst/>
                      </a:endParaRPr>
                    </a:p>
                    <a:p>
                      <a:pPr marL="0" marR="0" indent="0" algn="ctr">
                        <a:lnSpc>
                          <a:spcPts val="1150"/>
                        </a:lnSpc>
                        <a:spcBef>
                          <a:spcPts val="480"/>
                        </a:spcBef>
                        <a:spcAft>
                          <a:spcPts val="0"/>
                        </a:spcAft>
                      </a:pPr>
                      <a:r>
                        <a:rPr lang="en-US" sz="3000" dirty="0" smtClean="0">
                          <a:effectLst/>
                        </a:rPr>
                        <a:t>80</a:t>
                      </a:r>
                      <a:endParaRPr lang="en-US" sz="3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indent="0" algn="ctr">
                        <a:lnSpc>
                          <a:spcPts val="1150"/>
                        </a:lnSpc>
                        <a:spcBef>
                          <a:spcPts val="480"/>
                        </a:spcBef>
                        <a:spcAft>
                          <a:spcPts val="0"/>
                        </a:spcAft>
                      </a:pPr>
                      <a:endParaRPr lang="en-US" sz="3000" dirty="0" smtClean="0">
                        <a:effectLst/>
                      </a:endParaRPr>
                    </a:p>
                    <a:p>
                      <a:pPr marL="0" marR="0" indent="0" algn="ctr">
                        <a:lnSpc>
                          <a:spcPts val="1150"/>
                        </a:lnSpc>
                        <a:spcBef>
                          <a:spcPts val="480"/>
                        </a:spcBef>
                        <a:spcAft>
                          <a:spcPts val="0"/>
                        </a:spcAft>
                      </a:pPr>
                      <a:r>
                        <a:rPr lang="en-US" sz="3000" dirty="0" smtClean="0">
                          <a:effectLst/>
                        </a:rPr>
                        <a:t>90</a:t>
                      </a:r>
                      <a:endParaRPr lang="en-US" sz="3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2911483135"/>
                  </a:ext>
                </a:extLst>
              </a:tr>
              <a:tr h="407235">
                <a:tc>
                  <a:txBody>
                    <a:bodyPr/>
                    <a:lstStyle/>
                    <a:p>
                      <a:pPr marL="0" marR="0" indent="0" algn="ctr">
                        <a:lnSpc>
                          <a:spcPts val="1150"/>
                        </a:lnSpc>
                        <a:spcBef>
                          <a:spcPts val="480"/>
                        </a:spcBef>
                        <a:spcAft>
                          <a:spcPts val="0"/>
                        </a:spcAft>
                      </a:pPr>
                      <a:endParaRPr lang="en-US" sz="3000" dirty="0" smtClean="0">
                        <a:effectLst/>
                      </a:endParaRPr>
                    </a:p>
                    <a:p>
                      <a:pPr marL="0" marR="0" indent="0" algn="ctr">
                        <a:lnSpc>
                          <a:spcPts val="1150"/>
                        </a:lnSpc>
                        <a:spcBef>
                          <a:spcPts val="480"/>
                        </a:spcBef>
                        <a:spcAft>
                          <a:spcPts val="0"/>
                        </a:spcAft>
                      </a:pPr>
                      <a:r>
                        <a:rPr lang="en-US" sz="3000" dirty="0" smtClean="0">
                          <a:effectLst/>
                        </a:rPr>
                        <a:t>008</a:t>
                      </a:r>
                      <a:endParaRPr lang="en-US" sz="3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indent="0" algn="ctr">
                        <a:lnSpc>
                          <a:spcPts val="1150"/>
                        </a:lnSpc>
                        <a:spcBef>
                          <a:spcPts val="480"/>
                        </a:spcBef>
                        <a:spcAft>
                          <a:spcPts val="0"/>
                        </a:spcAft>
                      </a:pPr>
                      <a:endParaRPr lang="en-US" sz="3000" dirty="0" smtClean="0">
                        <a:effectLst/>
                      </a:endParaRPr>
                    </a:p>
                    <a:p>
                      <a:pPr marL="0" marR="0" indent="0" algn="ctr">
                        <a:lnSpc>
                          <a:spcPts val="1150"/>
                        </a:lnSpc>
                        <a:spcBef>
                          <a:spcPts val="480"/>
                        </a:spcBef>
                        <a:spcAft>
                          <a:spcPts val="0"/>
                        </a:spcAft>
                      </a:pPr>
                      <a:r>
                        <a:rPr lang="en-US" sz="3000" dirty="0" smtClean="0">
                          <a:effectLst/>
                        </a:rPr>
                        <a:t>210</a:t>
                      </a:r>
                      <a:endParaRPr lang="en-US" sz="3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indent="0" algn="ctr">
                        <a:lnSpc>
                          <a:spcPts val="1150"/>
                        </a:lnSpc>
                        <a:spcBef>
                          <a:spcPts val="480"/>
                        </a:spcBef>
                        <a:spcAft>
                          <a:spcPts val="0"/>
                        </a:spcAft>
                      </a:pPr>
                      <a:endParaRPr lang="en-US" sz="3000" dirty="0" smtClean="0">
                        <a:effectLst/>
                      </a:endParaRPr>
                    </a:p>
                    <a:p>
                      <a:pPr marL="0" marR="0" indent="0" algn="ctr">
                        <a:lnSpc>
                          <a:spcPts val="1150"/>
                        </a:lnSpc>
                        <a:spcBef>
                          <a:spcPts val="480"/>
                        </a:spcBef>
                        <a:spcAft>
                          <a:spcPts val="0"/>
                        </a:spcAft>
                      </a:pPr>
                      <a:r>
                        <a:rPr lang="en-US" sz="3000" dirty="0" smtClean="0">
                          <a:effectLst/>
                        </a:rPr>
                        <a:t>100</a:t>
                      </a:r>
                      <a:endParaRPr lang="en-US" sz="3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indent="0" algn="ctr">
                        <a:lnSpc>
                          <a:spcPts val="1150"/>
                        </a:lnSpc>
                        <a:spcBef>
                          <a:spcPts val="480"/>
                        </a:spcBef>
                        <a:spcAft>
                          <a:spcPts val="0"/>
                        </a:spcAft>
                      </a:pPr>
                      <a:endParaRPr lang="en-US" sz="3000" dirty="0" smtClean="0">
                        <a:effectLst/>
                      </a:endParaRPr>
                    </a:p>
                    <a:p>
                      <a:pPr marL="0" marR="0" indent="0" algn="ctr">
                        <a:lnSpc>
                          <a:spcPts val="1150"/>
                        </a:lnSpc>
                        <a:spcBef>
                          <a:spcPts val="480"/>
                        </a:spcBef>
                        <a:spcAft>
                          <a:spcPts val="0"/>
                        </a:spcAft>
                      </a:pPr>
                      <a:r>
                        <a:rPr lang="en-US" sz="3000" dirty="0" smtClean="0">
                          <a:effectLst/>
                        </a:rPr>
                        <a:t>240</a:t>
                      </a:r>
                      <a:endParaRPr lang="en-US" sz="3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2195333808"/>
                  </a:ext>
                </a:extLst>
              </a:tr>
              <a:tr h="407235">
                <a:tc>
                  <a:txBody>
                    <a:bodyPr/>
                    <a:lstStyle/>
                    <a:p>
                      <a:pPr marL="0" marR="0" indent="0" algn="ctr">
                        <a:lnSpc>
                          <a:spcPts val="1150"/>
                        </a:lnSpc>
                        <a:spcBef>
                          <a:spcPts val="480"/>
                        </a:spcBef>
                        <a:spcAft>
                          <a:spcPts val="0"/>
                        </a:spcAft>
                      </a:pPr>
                      <a:endParaRPr lang="en-US" sz="3000" dirty="0" smtClean="0">
                        <a:effectLst/>
                      </a:endParaRPr>
                    </a:p>
                    <a:p>
                      <a:pPr marL="0" marR="0" indent="0" algn="ctr">
                        <a:lnSpc>
                          <a:spcPts val="1150"/>
                        </a:lnSpc>
                        <a:spcBef>
                          <a:spcPts val="480"/>
                        </a:spcBef>
                        <a:spcAft>
                          <a:spcPts val="0"/>
                        </a:spcAft>
                      </a:pPr>
                      <a:r>
                        <a:rPr lang="en-US" sz="3000" dirty="0" smtClean="0">
                          <a:effectLst/>
                        </a:rPr>
                        <a:t>009</a:t>
                      </a:r>
                      <a:endParaRPr lang="en-US" sz="3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indent="0" algn="ctr">
                        <a:lnSpc>
                          <a:spcPts val="1150"/>
                        </a:lnSpc>
                        <a:spcBef>
                          <a:spcPts val="480"/>
                        </a:spcBef>
                        <a:spcAft>
                          <a:spcPts val="0"/>
                        </a:spcAft>
                      </a:pPr>
                      <a:endParaRPr lang="en-US" sz="3000" dirty="0" smtClean="0">
                        <a:effectLst/>
                      </a:endParaRPr>
                    </a:p>
                    <a:p>
                      <a:pPr marL="0" marR="0" indent="0" algn="ctr">
                        <a:lnSpc>
                          <a:spcPts val="1150"/>
                        </a:lnSpc>
                        <a:spcBef>
                          <a:spcPts val="480"/>
                        </a:spcBef>
                        <a:spcAft>
                          <a:spcPts val="0"/>
                        </a:spcAft>
                      </a:pPr>
                      <a:r>
                        <a:rPr lang="en-US" sz="3000" dirty="0" smtClean="0">
                          <a:effectLst/>
                        </a:rPr>
                        <a:t>215</a:t>
                      </a:r>
                      <a:endParaRPr lang="en-US" sz="3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indent="0" algn="ctr">
                        <a:lnSpc>
                          <a:spcPts val="1150"/>
                        </a:lnSpc>
                        <a:spcBef>
                          <a:spcPts val="480"/>
                        </a:spcBef>
                        <a:spcAft>
                          <a:spcPts val="0"/>
                        </a:spcAft>
                      </a:pPr>
                      <a:endParaRPr lang="en-US" sz="3000" dirty="0" smtClean="0">
                        <a:effectLst/>
                      </a:endParaRPr>
                    </a:p>
                    <a:p>
                      <a:pPr marL="0" marR="0" indent="0" algn="ctr">
                        <a:lnSpc>
                          <a:spcPts val="1150"/>
                        </a:lnSpc>
                        <a:spcBef>
                          <a:spcPts val="480"/>
                        </a:spcBef>
                        <a:spcAft>
                          <a:spcPts val="0"/>
                        </a:spcAft>
                      </a:pPr>
                      <a:r>
                        <a:rPr lang="en-US" sz="3000" dirty="0" smtClean="0">
                          <a:effectLst/>
                        </a:rPr>
                        <a:t>150</a:t>
                      </a:r>
                      <a:endParaRPr lang="en-US" sz="3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indent="0" algn="ctr">
                        <a:lnSpc>
                          <a:spcPts val="1150"/>
                        </a:lnSpc>
                        <a:spcBef>
                          <a:spcPts val="480"/>
                        </a:spcBef>
                        <a:spcAft>
                          <a:spcPts val="0"/>
                        </a:spcAft>
                      </a:pPr>
                      <a:endParaRPr lang="en-US" sz="3000" dirty="0" smtClean="0">
                        <a:effectLst/>
                      </a:endParaRPr>
                    </a:p>
                    <a:p>
                      <a:pPr marL="0" marR="0" indent="0" algn="ctr">
                        <a:lnSpc>
                          <a:spcPts val="1150"/>
                        </a:lnSpc>
                        <a:spcBef>
                          <a:spcPts val="480"/>
                        </a:spcBef>
                        <a:spcAft>
                          <a:spcPts val="0"/>
                        </a:spcAft>
                      </a:pPr>
                      <a:r>
                        <a:rPr lang="en-US" sz="3000" dirty="0" smtClean="0">
                          <a:effectLst/>
                        </a:rPr>
                        <a:t>290</a:t>
                      </a:r>
                      <a:endParaRPr lang="en-US" sz="3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1725447027"/>
                  </a:ext>
                </a:extLst>
              </a:tr>
              <a:tr h="407235">
                <a:tc>
                  <a:txBody>
                    <a:bodyPr/>
                    <a:lstStyle/>
                    <a:p>
                      <a:pPr marL="0" marR="0" indent="0" algn="ctr">
                        <a:lnSpc>
                          <a:spcPts val="1150"/>
                        </a:lnSpc>
                        <a:spcBef>
                          <a:spcPts val="480"/>
                        </a:spcBef>
                        <a:spcAft>
                          <a:spcPts val="0"/>
                        </a:spcAft>
                      </a:pPr>
                      <a:endParaRPr lang="en-US" sz="3000" dirty="0" smtClean="0">
                        <a:effectLst/>
                      </a:endParaRPr>
                    </a:p>
                    <a:p>
                      <a:pPr marL="0" marR="0" indent="0" algn="ctr">
                        <a:lnSpc>
                          <a:spcPts val="1150"/>
                        </a:lnSpc>
                        <a:spcBef>
                          <a:spcPts val="480"/>
                        </a:spcBef>
                        <a:spcAft>
                          <a:spcPts val="0"/>
                        </a:spcAft>
                      </a:pPr>
                      <a:r>
                        <a:rPr lang="en-US" sz="3000" dirty="0" smtClean="0">
                          <a:effectLst/>
                        </a:rPr>
                        <a:t>010</a:t>
                      </a:r>
                      <a:endParaRPr lang="en-US" sz="3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indent="0" algn="ctr">
                        <a:lnSpc>
                          <a:spcPts val="1150"/>
                        </a:lnSpc>
                        <a:spcBef>
                          <a:spcPts val="480"/>
                        </a:spcBef>
                        <a:spcAft>
                          <a:spcPts val="0"/>
                        </a:spcAft>
                      </a:pPr>
                      <a:endParaRPr lang="en-US" sz="3000" dirty="0" smtClean="0">
                        <a:effectLst/>
                      </a:endParaRPr>
                    </a:p>
                    <a:p>
                      <a:pPr marL="0" marR="0" indent="0" algn="ctr">
                        <a:lnSpc>
                          <a:spcPts val="1150"/>
                        </a:lnSpc>
                        <a:spcBef>
                          <a:spcPts val="480"/>
                        </a:spcBef>
                        <a:spcAft>
                          <a:spcPts val="0"/>
                        </a:spcAft>
                      </a:pPr>
                      <a:r>
                        <a:rPr lang="en-US" sz="3000" dirty="0" smtClean="0">
                          <a:effectLst/>
                        </a:rPr>
                        <a:t>290</a:t>
                      </a:r>
                      <a:endParaRPr lang="en-US" sz="3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indent="0" algn="ctr">
                        <a:lnSpc>
                          <a:spcPts val="1150"/>
                        </a:lnSpc>
                        <a:spcBef>
                          <a:spcPts val="480"/>
                        </a:spcBef>
                        <a:spcAft>
                          <a:spcPts val="0"/>
                        </a:spcAft>
                      </a:pPr>
                      <a:endParaRPr lang="en-US" sz="3000" dirty="0" smtClean="0">
                        <a:effectLst/>
                      </a:endParaRPr>
                    </a:p>
                    <a:p>
                      <a:pPr marL="0" marR="0" indent="0" algn="ctr">
                        <a:lnSpc>
                          <a:spcPts val="1150"/>
                        </a:lnSpc>
                        <a:spcBef>
                          <a:spcPts val="480"/>
                        </a:spcBef>
                        <a:spcAft>
                          <a:spcPts val="0"/>
                        </a:spcAft>
                      </a:pPr>
                      <a:r>
                        <a:rPr lang="en-US" sz="3000" dirty="0" smtClean="0">
                          <a:effectLst/>
                        </a:rPr>
                        <a:t>150</a:t>
                      </a:r>
                      <a:endParaRPr lang="en-US" sz="3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indent="0" algn="ctr">
                        <a:lnSpc>
                          <a:spcPts val="1150"/>
                        </a:lnSpc>
                        <a:spcBef>
                          <a:spcPts val="480"/>
                        </a:spcBef>
                        <a:spcAft>
                          <a:spcPts val="0"/>
                        </a:spcAft>
                      </a:pPr>
                      <a:endParaRPr lang="en-US" sz="3000" dirty="0" smtClean="0">
                        <a:effectLst/>
                      </a:endParaRPr>
                    </a:p>
                    <a:p>
                      <a:pPr marL="0" marR="0" indent="0" algn="ctr">
                        <a:lnSpc>
                          <a:spcPts val="1150"/>
                        </a:lnSpc>
                        <a:spcBef>
                          <a:spcPts val="480"/>
                        </a:spcBef>
                        <a:spcAft>
                          <a:spcPts val="0"/>
                        </a:spcAft>
                      </a:pPr>
                      <a:r>
                        <a:rPr lang="en-US" sz="3000" dirty="0" smtClean="0">
                          <a:effectLst/>
                        </a:rPr>
                        <a:t>270</a:t>
                      </a:r>
                      <a:endParaRPr lang="en-US" sz="3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2228543133"/>
                  </a:ext>
                </a:extLst>
              </a:tr>
              <a:tr h="407235">
                <a:tc>
                  <a:txBody>
                    <a:bodyPr/>
                    <a:lstStyle/>
                    <a:p>
                      <a:pPr marL="0" marR="0" indent="0" algn="ctr">
                        <a:lnSpc>
                          <a:spcPts val="1150"/>
                        </a:lnSpc>
                        <a:spcBef>
                          <a:spcPts val="480"/>
                        </a:spcBef>
                        <a:spcAft>
                          <a:spcPts val="0"/>
                        </a:spcAft>
                      </a:pPr>
                      <a:endParaRPr lang="en-US" sz="3000" dirty="0" smtClean="0">
                        <a:effectLst/>
                      </a:endParaRPr>
                    </a:p>
                    <a:p>
                      <a:pPr marL="0" marR="0" indent="0" algn="ctr">
                        <a:lnSpc>
                          <a:spcPts val="1150"/>
                        </a:lnSpc>
                        <a:spcBef>
                          <a:spcPts val="480"/>
                        </a:spcBef>
                        <a:spcAft>
                          <a:spcPts val="0"/>
                        </a:spcAft>
                      </a:pPr>
                      <a:r>
                        <a:rPr lang="en-US" sz="3000" dirty="0" smtClean="0">
                          <a:effectLst/>
                        </a:rPr>
                        <a:t>011</a:t>
                      </a:r>
                      <a:endParaRPr lang="en-US" sz="3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indent="0" algn="ctr">
                        <a:lnSpc>
                          <a:spcPts val="1150"/>
                        </a:lnSpc>
                        <a:spcBef>
                          <a:spcPts val="480"/>
                        </a:spcBef>
                        <a:spcAft>
                          <a:spcPts val="0"/>
                        </a:spcAft>
                      </a:pPr>
                      <a:endParaRPr lang="en-US" sz="3000" dirty="0" smtClean="0">
                        <a:effectLst/>
                      </a:endParaRPr>
                    </a:p>
                    <a:p>
                      <a:pPr marL="0" marR="0" indent="0" algn="ctr">
                        <a:lnSpc>
                          <a:spcPts val="1150"/>
                        </a:lnSpc>
                        <a:spcBef>
                          <a:spcPts val="480"/>
                        </a:spcBef>
                        <a:spcAft>
                          <a:spcPts val="0"/>
                        </a:spcAft>
                      </a:pPr>
                      <a:r>
                        <a:rPr lang="en-US" sz="3000" dirty="0" smtClean="0">
                          <a:effectLst/>
                        </a:rPr>
                        <a:t>250</a:t>
                      </a:r>
                      <a:endParaRPr lang="en-US" sz="3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indent="0" algn="ctr">
                        <a:lnSpc>
                          <a:spcPts val="1150"/>
                        </a:lnSpc>
                        <a:spcBef>
                          <a:spcPts val="480"/>
                        </a:spcBef>
                        <a:spcAft>
                          <a:spcPts val="0"/>
                        </a:spcAft>
                      </a:pPr>
                      <a:endParaRPr lang="en-US" sz="3000" dirty="0" smtClean="0">
                        <a:effectLst/>
                      </a:endParaRPr>
                    </a:p>
                    <a:p>
                      <a:pPr marL="0" marR="0" indent="0" algn="ctr">
                        <a:lnSpc>
                          <a:spcPts val="1150"/>
                        </a:lnSpc>
                        <a:spcBef>
                          <a:spcPts val="480"/>
                        </a:spcBef>
                        <a:spcAft>
                          <a:spcPts val="0"/>
                        </a:spcAft>
                      </a:pPr>
                      <a:r>
                        <a:rPr lang="en-US" sz="3000" dirty="0" smtClean="0">
                          <a:effectLst/>
                        </a:rPr>
                        <a:t>130</a:t>
                      </a:r>
                      <a:endParaRPr lang="en-US" sz="3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indent="0" algn="ctr">
                        <a:lnSpc>
                          <a:spcPts val="1150"/>
                        </a:lnSpc>
                        <a:spcBef>
                          <a:spcPts val="480"/>
                        </a:spcBef>
                        <a:spcAft>
                          <a:spcPts val="0"/>
                        </a:spcAft>
                      </a:pPr>
                      <a:endParaRPr lang="en-US" sz="3000" dirty="0" smtClean="0">
                        <a:effectLst/>
                      </a:endParaRPr>
                    </a:p>
                    <a:p>
                      <a:pPr marL="0" marR="0" indent="0" algn="ctr">
                        <a:lnSpc>
                          <a:spcPts val="1150"/>
                        </a:lnSpc>
                        <a:spcBef>
                          <a:spcPts val="480"/>
                        </a:spcBef>
                        <a:spcAft>
                          <a:spcPts val="0"/>
                        </a:spcAft>
                      </a:pPr>
                      <a:r>
                        <a:rPr lang="en-US" sz="3000" dirty="0" smtClean="0">
                          <a:effectLst/>
                        </a:rPr>
                        <a:t>270</a:t>
                      </a:r>
                      <a:endParaRPr lang="en-US" sz="3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3399744163"/>
                  </a:ext>
                </a:extLst>
              </a:tr>
              <a:tr h="407235">
                <a:tc>
                  <a:txBody>
                    <a:bodyPr/>
                    <a:lstStyle/>
                    <a:p>
                      <a:pPr marL="0" marR="0" indent="0" algn="ctr">
                        <a:lnSpc>
                          <a:spcPts val="1150"/>
                        </a:lnSpc>
                        <a:spcBef>
                          <a:spcPts val="480"/>
                        </a:spcBef>
                        <a:spcAft>
                          <a:spcPts val="0"/>
                        </a:spcAft>
                      </a:pPr>
                      <a:endParaRPr lang="en-US" sz="3000" dirty="0" smtClean="0">
                        <a:effectLst/>
                      </a:endParaRPr>
                    </a:p>
                    <a:p>
                      <a:pPr marL="0" marR="0" indent="0" algn="ctr">
                        <a:lnSpc>
                          <a:spcPts val="1150"/>
                        </a:lnSpc>
                        <a:spcBef>
                          <a:spcPts val="480"/>
                        </a:spcBef>
                        <a:spcAft>
                          <a:spcPts val="0"/>
                        </a:spcAft>
                      </a:pPr>
                      <a:r>
                        <a:rPr lang="en-US" sz="3000" dirty="0" smtClean="0">
                          <a:effectLst/>
                        </a:rPr>
                        <a:t>012</a:t>
                      </a:r>
                      <a:endParaRPr lang="en-US" sz="3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indent="0" algn="ctr">
                        <a:lnSpc>
                          <a:spcPts val="1150"/>
                        </a:lnSpc>
                        <a:spcBef>
                          <a:spcPts val="480"/>
                        </a:spcBef>
                        <a:spcAft>
                          <a:spcPts val="0"/>
                        </a:spcAft>
                      </a:pPr>
                      <a:endParaRPr lang="en-US" sz="3000" dirty="0" smtClean="0">
                        <a:effectLst/>
                      </a:endParaRPr>
                    </a:p>
                    <a:p>
                      <a:pPr marL="0" marR="0" indent="0" algn="ctr">
                        <a:lnSpc>
                          <a:spcPts val="1150"/>
                        </a:lnSpc>
                        <a:spcBef>
                          <a:spcPts val="480"/>
                        </a:spcBef>
                        <a:spcAft>
                          <a:spcPts val="0"/>
                        </a:spcAft>
                      </a:pPr>
                      <a:r>
                        <a:rPr lang="en-US" sz="3000" dirty="0" smtClean="0">
                          <a:effectLst/>
                        </a:rPr>
                        <a:t>220</a:t>
                      </a:r>
                      <a:endParaRPr lang="en-US" sz="3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indent="0" algn="ctr">
                        <a:lnSpc>
                          <a:spcPts val="1150"/>
                        </a:lnSpc>
                        <a:spcBef>
                          <a:spcPts val="480"/>
                        </a:spcBef>
                        <a:spcAft>
                          <a:spcPts val="0"/>
                        </a:spcAft>
                      </a:pPr>
                      <a:endParaRPr lang="en-US" sz="3000" dirty="0" smtClean="0">
                        <a:effectLst/>
                      </a:endParaRPr>
                    </a:p>
                    <a:p>
                      <a:pPr marL="0" marR="0" indent="0" algn="ctr">
                        <a:lnSpc>
                          <a:spcPts val="1150"/>
                        </a:lnSpc>
                        <a:spcBef>
                          <a:spcPts val="480"/>
                        </a:spcBef>
                        <a:spcAft>
                          <a:spcPts val="0"/>
                        </a:spcAft>
                      </a:pPr>
                      <a:r>
                        <a:rPr lang="en-US" sz="3000" dirty="0" smtClean="0">
                          <a:effectLst/>
                        </a:rPr>
                        <a:t>110</a:t>
                      </a:r>
                      <a:endParaRPr lang="en-US" sz="3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indent="0" algn="ctr">
                        <a:lnSpc>
                          <a:spcPts val="1150"/>
                        </a:lnSpc>
                        <a:spcBef>
                          <a:spcPts val="480"/>
                        </a:spcBef>
                        <a:spcAft>
                          <a:spcPts val="0"/>
                        </a:spcAft>
                      </a:pPr>
                      <a:endParaRPr lang="en-US" sz="3000" dirty="0" smtClean="0">
                        <a:effectLst/>
                      </a:endParaRPr>
                    </a:p>
                    <a:p>
                      <a:pPr marL="0" marR="0" indent="0" algn="ctr">
                        <a:lnSpc>
                          <a:spcPts val="1150"/>
                        </a:lnSpc>
                        <a:spcBef>
                          <a:spcPts val="480"/>
                        </a:spcBef>
                        <a:spcAft>
                          <a:spcPts val="0"/>
                        </a:spcAft>
                      </a:pPr>
                      <a:r>
                        <a:rPr lang="en-US" sz="3000" dirty="0" smtClean="0">
                          <a:effectLst/>
                        </a:rPr>
                        <a:t>330</a:t>
                      </a:r>
                      <a:endParaRPr lang="en-US" sz="3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1787644003"/>
                  </a:ext>
                </a:extLst>
              </a:tr>
              <a:tr h="407235">
                <a:tc>
                  <a:txBody>
                    <a:bodyPr/>
                    <a:lstStyle/>
                    <a:p>
                      <a:pPr marL="0" marR="0" indent="0" algn="ctr">
                        <a:lnSpc>
                          <a:spcPts val="1150"/>
                        </a:lnSpc>
                        <a:spcBef>
                          <a:spcPts val="480"/>
                        </a:spcBef>
                        <a:spcAft>
                          <a:spcPts val="0"/>
                        </a:spcAft>
                      </a:pPr>
                      <a:endParaRPr lang="en-US" sz="3000" dirty="0" smtClean="0">
                        <a:effectLst/>
                      </a:endParaRPr>
                    </a:p>
                    <a:p>
                      <a:pPr marL="0" marR="0" indent="0" algn="ctr">
                        <a:lnSpc>
                          <a:spcPts val="1150"/>
                        </a:lnSpc>
                        <a:spcBef>
                          <a:spcPts val="480"/>
                        </a:spcBef>
                        <a:spcAft>
                          <a:spcPts val="0"/>
                        </a:spcAft>
                      </a:pPr>
                      <a:r>
                        <a:rPr lang="en-US" sz="3000" dirty="0" smtClean="0">
                          <a:effectLst/>
                        </a:rPr>
                        <a:t>Average </a:t>
                      </a:r>
                      <a:endParaRPr lang="en-US" sz="3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indent="0" algn="ctr">
                        <a:lnSpc>
                          <a:spcPts val="1150"/>
                        </a:lnSpc>
                        <a:spcBef>
                          <a:spcPts val="480"/>
                        </a:spcBef>
                        <a:spcAft>
                          <a:spcPts val="0"/>
                        </a:spcAft>
                      </a:pPr>
                      <a:endParaRPr lang="en-US" sz="3000" dirty="0" smtClean="0">
                        <a:effectLst/>
                      </a:endParaRPr>
                    </a:p>
                    <a:p>
                      <a:pPr marL="0" marR="0" indent="0" algn="ctr">
                        <a:lnSpc>
                          <a:spcPts val="1150"/>
                        </a:lnSpc>
                        <a:spcBef>
                          <a:spcPts val="480"/>
                        </a:spcBef>
                        <a:spcAft>
                          <a:spcPts val="0"/>
                        </a:spcAft>
                      </a:pPr>
                      <a:r>
                        <a:rPr lang="en-US" sz="3000" dirty="0" smtClean="0">
                          <a:effectLst/>
                        </a:rPr>
                        <a:t>218</a:t>
                      </a:r>
                      <a:endParaRPr lang="en-US" sz="3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indent="0" algn="ctr">
                        <a:lnSpc>
                          <a:spcPts val="1150"/>
                        </a:lnSpc>
                        <a:spcBef>
                          <a:spcPts val="480"/>
                        </a:spcBef>
                        <a:spcAft>
                          <a:spcPts val="0"/>
                        </a:spcAft>
                      </a:pPr>
                      <a:endParaRPr lang="en-US" sz="3000" dirty="0" smtClean="0">
                        <a:effectLst/>
                      </a:endParaRPr>
                    </a:p>
                    <a:p>
                      <a:pPr marL="0" marR="0" indent="0" algn="ctr">
                        <a:lnSpc>
                          <a:spcPts val="1150"/>
                        </a:lnSpc>
                        <a:spcBef>
                          <a:spcPts val="480"/>
                        </a:spcBef>
                        <a:spcAft>
                          <a:spcPts val="0"/>
                        </a:spcAft>
                      </a:pPr>
                      <a:r>
                        <a:rPr lang="en-US" sz="3000" dirty="0" smtClean="0">
                          <a:effectLst/>
                        </a:rPr>
                        <a:t>120</a:t>
                      </a:r>
                      <a:endParaRPr lang="en-US" sz="3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indent="0" algn="ctr">
                        <a:lnSpc>
                          <a:spcPts val="1150"/>
                        </a:lnSpc>
                        <a:spcBef>
                          <a:spcPts val="480"/>
                        </a:spcBef>
                        <a:spcAft>
                          <a:spcPts val="0"/>
                        </a:spcAft>
                      </a:pPr>
                      <a:endParaRPr lang="en-US" sz="3000" dirty="0" smtClean="0">
                        <a:effectLst/>
                      </a:endParaRPr>
                    </a:p>
                    <a:p>
                      <a:pPr marL="0" marR="0" indent="0" algn="ctr">
                        <a:lnSpc>
                          <a:spcPts val="1150"/>
                        </a:lnSpc>
                        <a:spcBef>
                          <a:spcPts val="480"/>
                        </a:spcBef>
                        <a:spcAft>
                          <a:spcPts val="0"/>
                        </a:spcAft>
                      </a:pPr>
                      <a:r>
                        <a:rPr lang="en-US" sz="3000" dirty="0" smtClean="0">
                          <a:effectLst/>
                        </a:rPr>
                        <a:t>248</a:t>
                      </a:r>
                      <a:endParaRPr lang="en-US" sz="3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1124461654"/>
                  </a:ext>
                </a:extLst>
              </a:tr>
            </a:tbl>
          </a:graphicData>
        </a:graphic>
      </p:graphicFrame>
      <p:sp>
        <p:nvSpPr>
          <p:cNvPr id="21" name="TextBox 20"/>
          <p:cNvSpPr txBox="1"/>
          <p:nvPr/>
        </p:nvSpPr>
        <p:spPr>
          <a:xfrm>
            <a:off x="2073068" y="24216519"/>
            <a:ext cx="10847935" cy="400110"/>
          </a:xfrm>
          <a:prstGeom prst="rect">
            <a:avLst/>
          </a:prstGeom>
          <a:noFill/>
        </p:spPr>
        <p:txBody>
          <a:bodyPr wrap="square" rtlCol="0">
            <a:spAutoFit/>
          </a:bodyPr>
          <a:lstStyle/>
          <a:p>
            <a:r>
              <a:rPr lang="en-US" sz="2000" b="1" dirty="0" smtClean="0">
                <a:solidFill>
                  <a:srgbClr val="FF0000"/>
                </a:solidFill>
              </a:rPr>
              <a:t>Xe-135 in Cycle </a:t>
            </a:r>
            <a:r>
              <a:rPr lang="en-US" sz="2000" b="1" dirty="0">
                <a:solidFill>
                  <a:srgbClr val="FF0000"/>
                </a:solidFill>
              </a:rPr>
              <a:t>07 </a:t>
            </a:r>
            <a:endParaRPr lang="en-US" sz="2000" b="1" dirty="0" smtClean="0">
              <a:solidFill>
                <a:srgbClr val="FF0000"/>
              </a:solidFill>
            </a:endParaRPr>
          </a:p>
        </p:txBody>
      </p:sp>
      <p:graphicFrame>
        <p:nvGraphicFramePr>
          <p:cNvPr id="22" name="Chart 21"/>
          <p:cNvGraphicFramePr/>
          <p:nvPr>
            <p:extLst>
              <p:ext uri="{D42A27DB-BD31-4B8C-83A1-F6EECF244321}">
                <p14:modId xmlns:p14="http://schemas.microsoft.com/office/powerpoint/2010/main" val="3721856673"/>
              </p:ext>
            </p:extLst>
          </p:nvPr>
        </p:nvGraphicFramePr>
        <p:xfrm>
          <a:off x="1953773" y="25283319"/>
          <a:ext cx="8035165" cy="4648200"/>
        </p:xfrm>
        <a:graphic>
          <a:graphicData uri="http://schemas.openxmlformats.org/drawingml/2006/chart">
            <c:chart xmlns:c="http://schemas.openxmlformats.org/drawingml/2006/chart" xmlns:r="http://schemas.openxmlformats.org/officeDocument/2006/relationships" r:id="rId5"/>
          </a:graphicData>
        </a:graphic>
      </p:graphicFrame>
      <p:sp>
        <p:nvSpPr>
          <p:cNvPr id="23" name="TextBox 22"/>
          <p:cNvSpPr txBox="1"/>
          <p:nvPr/>
        </p:nvSpPr>
        <p:spPr>
          <a:xfrm>
            <a:off x="11929541" y="24270472"/>
            <a:ext cx="10847935" cy="400110"/>
          </a:xfrm>
          <a:prstGeom prst="rect">
            <a:avLst/>
          </a:prstGeom>
          <a:noFill/>
        </p:spPr>
        <p:txBody>
          <a:bodyPr wrap="square" rtlCol="0">
            <a:spAutoFit/>
          </a:bodyPr>
          <a:lstStyle/>
          <a:p>
            <a:r>
              <a:rPr lang="en-US" sz="2000" b="1" dirty="0" smtClean="0">
                <a:solidFill>
                  <a:srgbClr val="FF0000"/>
                </a:solidFill>
              </a:rPr>
              <a:t> Xe-135 in Cycle 12 </a:t>
            </a:r>
          </a:p>
        </p:txBody>
      </p:sp>
      <p:graphicFrame>
        <p:nvGraphicFramePr>
          <p:cNvPr id="25" name="Chart 24"/>
          <p:cNvGraphicFramePr/>
          <p:nvPr>
            <p:extLst>
              <p:ext uri="{D42A27DB-BD31-4B8C-83A1-F6EECF244321}">
                <p14:modId xmlns:p14="http://schemas.microsoft.com/office/powerpoint/2010/main" val="2838585758"/>
              </p:ext>
            </p:extLst>
          </p:nvPr>
        </p:nvGraphicFramePr>
        <p:xfrm>
          <a:off x="11522009" y="25130919"/>
          <a:ext cx="7969904" cy="4724400"/>
        </p:xfrm>
        <a:graphic>
          <a:graphicData uri="http://schemas.openxmlformats.org/drawingml/2006/chart">
            <c:chart xmlns:c="http://schemas.openxmlformats.org/drawingml/2006/chart" xmlns:r="http://schemas.openxmlformats.org/officeDocument/2006/relationships" r:id="rId6"/>
          </a:graphicData>
        </a:graphic>
      </p:graphicFrame>
      <p:sp>
        <p:nvSpPr>
          <p:cNvPr id="26" name="TextBox 25"/>
          <p:cNvSpPr txBox="1"/>
          <p:nvPr/>
        </p:nvSpPr>
        <p:spPr>
          <a:xfrm>
            <a:off x="20580696" y="24270472"/>
            <a:ext cx="8644775" cy="400110"/>
          </a:xfrm>
          <a:prstGeom prst="rect">
            <a:avLst/>
          </a:prstGeom>
          <a:noFill/>
        </p:spPr>
        <p:txBody>
          <a:bodyPr wrap="square" rtlCol="0">
            <a:spAutoFit/>
          </a:bodyPr>
          <a:lstStyle/>
          <a:p>
            <a:r>
              <a:rPr lang="en-US" sz="2000" b="1" dirty="0">
                <a:solidFill>
                  <a:srgbClr val="FF0000"/>
                </a:solidFill>
              </a:rPr>
              <a:t>Generated </a:t>
            </a:r>
            <a:r>
              <a:rPr lang="en-US" sz="2000" b="1" dirty="0" smtClean="0">
                <a:solidFill>
                  <a:srgbClr val="FF0000"/>
                </a:solidFill>
              </a:rPr>
              <a:t>Xe-135at </a:t>
            </a:r>
            <a:r>
              <a:rPr lang="en-US" sz="2000" b="1" dirty="0">
                <a:solidFill>
                  <a:srgbClr val="FF0000"/>
                </a:solidFill>
              </a:rPr>
              <a:t>the end of core cycles</a:t>
            </a:r>
            <a:r>
              <a:rPr lang="en-US" sz="2000" b="1" dirty="0" smtClean="0">
                <a:solidFill>
                  <a:srgbClr val="FF0000"/>
                </a:solidFill>
              </a:rPr>
              <a:t>  (cycles 07 -12)</a:t>
            </a:r>
          </a:p>
        </p:txBody>
      </p:sp>
      <p:graphicFrame>
        <p:nvGraphicFramePr>
          <p:cNvPr id="27" name="Table 26"/>
          <p:cNvGraphicFramePr>
            <a:graphicFrameLocks noGrp="1"/>
          </p:cNvGraphicFramePr>
          <p:nvPr>
            <p:extLst>
              <p:ext uri="{D42A27DB-BD31-4B8C-83A1-F6EECF244321}">
                <p14:modId xmlns:p14="http://schemas.microsoft.com/office/powerpoint/2010/main" val="1854682808"/>
              </p:ext>
            </p:extLst>
          </p:nvPr>
        </p:nvGraphicFramePr>
        <p:xfrm>
          <a:off x="20750183" y="25130919"/>
          <a:ext cx="8305800" cy="3854450"/>
        </p:xfrm>
        <a:graphic>
          <a:graphicData uri="http://schemas.openxmlformats.org/drawingml/2006/table">
            <a:tbl>
              <a:tblPr firstRow="1" firstCol="1" bandRow="1">
                <a:tableStyleId>{5C22544A-7EE6-4342-B048-85BDC9FD1C3A}</a:tableStyleId>
              </a:tblPr>
              <a:tblGrid>
                <a:gridCol w="1628589">
                  <a:extLst>
                    <a:ext uri="{9D8B030D-6E8A-4147-A177-3AD203B41FA5}">
                      <a16:colId xmlns:a16="http://schemas.microsoft.com/office/drawing/2014/main" xmlns="" val="2079923438"/>
                    </a:ext>
                  </a:extLst>
                </a:gridCol>
                <a:gridCol w="1621506">
                  <a:extLst>
                    <a:ext uri="{9D8B030D-6E8A-4147-A177-3AD203B41FA5}">
                      <a16:colId xmlns:a16="http://schemas.microsoft.com/office/drawing/2014/main" xmlns="" val="3660625299"/>
                    </a:ext>
                  </a:extLst>
                </a:gridCol>
                <a:gridCol w="1628589">
                  <a:extLst>
                    <a:ext uri="{9D8B030D-6E8A-4147-A177-3AD203B41FA5}">
                      <a16:colId xmlns:a16="http://schemas.microsoft.com/office/drawing/2014/main" xmlns="" val="3538912019"/>
                    </a:ext>
                  </a:extLst>
                </a:gridCol>
                <a:gridCol w="1713558">
                  <a:extLst>
                    <a:ext uri="{9D8B030D-6E8A-4147-A177-3AD203B41FA5}">
                      <a16:colId xmlns:a16="http://schemas.microsoft.com/office/drawing/2014/main" xmlns="" val="639413167"/>
                    </a:ext>
                  </a:extLst>
                </a:gridCol>
                <a:gridCol w="1713558">
                  <a:extLst>
                    <a:ext uri="{9D8B030D-6E8A-4147-A177-3AD203B41FA5}">
                      <a16:colId xmlns:a16="http://schemas.microsoft.com/office/drawing/2014/main" xmlns="" val="3980009985"/>
                    </a:ext>
                  </a:extLst>
                </a:gridCol>
              </a:tblGrid>
              <a:tr h="533400">
                <a:tc rowSpan="2">
                  <a:txBody>
                    <a:bodyPr/>
                    <a:lstStyle/>
                    <a:p>
                      <a:pPr marL="0" marR="0" indent="0" algn="ctr">
                        <a:lnSpc>
                          <a:spcPts val="1150"/>
                        </a:lnSpc>
                        <a:spcBef>
                          <a:spcPts val="480"/>
                        </a:spcBef>
                        <a:spcAft>
                          <a:spcPts val="0"/>
                        </a:spcAft>
                      </a:pPr>
                      <a:endParaRPr lang="en-US" sz="2200" dirty="0" smtClean="0">
                        <a:effectLst/>
                      </a:endParaRPr>
                    </a:p>
                    <a:p>
                      <a:pPr marL="0" marR="0" indent="0" algn="ctr">
                        <a:lnSpc>
                          <a:spcPts val="1150"/>
                        </a:lnSpc>
                        <a:spcBef>
                          <a:spcPts val="480"/>
                        </a:spcBef>
                        <a:spcAft>
                          <a:spcPts val="0"/>
                        </a:spcAft>
                      </a:pPr>
                      <a:r>
                        <a:rPr lang="en-US" sz="2200" dirty="0" smtClean="0">
                          <a:effectLst/>
                        </a:rPr>
                        <a:t>Cycle</a:t>
                      </a:r>
                      <a:endParaRPr lang="en-US" sz="2200" dirty="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tc>
                <a:tc rowSpan="2">
                  <a:txBody>
                    <a:bodyPr/>
                    <a:lstStyle/>
                    <a:p>
                      <a:pPr marL="0" marR="0" indent="0" algn="ctr">
                        <a:lnSpc>
                          <a:spcPts val="1150"/>
                        </a:lnSpc>
                        <a:spcBef>
                          <a:spcPts val="480"/>
                        </a:spcBef>
                        <a:spcAft>
                          <a:spcPts val="0"/>
                        </a:spcAft>
                      </a:pPr>
                      <a:endParaRPr lang="en-US" sz="2200" dirty="0" smtClean="0">
                        <a:effectLst/>
                      </a:endParaRPr>
                    </a:p>
                    <a:p>
                      <a:pPr marL="0" marR="0" indent="0" algn="ctr">
                        <a:lnSpc>
                          <a:spcPts val="1150"/>
                        </a:lnSpc>
                        <a:spcBef>
                          <a:spcPts val="480"/>
                        </a:spcBef>
                        <a:spcAft>
                          <a:spcPts val="0"/>
                        </a:spcAft>
                      </a:pPr>
                      <a:r>
                        <a:rPr lang="en-US" sz="2200" dirty="0" smtClean="0">
                          <a:effectLst/>
                        </a:rPr>
                        <a:t>End </a:t>
                      </a:r>
                      <a:r>
                        <a:rPr lang="en-US" sz="2200" dirty="0">
                          <a:effectLst/>
                        </a:rPr>
                        <a:t>of cycle power </a:t>
                      </a:r>
                      <a:endParaRPr lang="en-US" sz="2200" dirty="0" smtClean="0">
                        <a:effectLst/>
                      </a:endParaRPr>
                    </a:p>
                    <a:p>
                      <a:pPr marL="0" marR="0" indent="0" algn="ctr">
                        <a:lnSpc>
                          <a:spcPts val="1150"/>
                        </a:lnSpc>
                        <a:spcBef>
                          <a:spcPts val="480"/>
                        </a:spcBef>
                        <a:spcAft>
                          <a:spcPts val="0"/>
                        </a:spcAft>
                      </a:pPr>
                      <a:r>
                        <a:rPr lang="en-US" sz="2200" dirty="0" smtClean="0">
                          <a:effectLst/>
                        </a:rPr>
                        <a:t>(</a:t>
                      </a:r>
                      <a:r>
                        <a:rPr lang="en-US" sz="2200" dirty="0" err="1">
                          <a:effectLst/>
                        </a:rPr>
                        <a:t>MWth</a:t>
                      </a:r>
                      <a:r>
                        <a:rPr lang="en-US" sz="2200" dirty="0">
                          <a:effectLst/>
                        </a:rPr>
                        <a:t>)</a:t>
                      </a:r>
                      <a:endParaRPr lang="en-US" sz="2200" dirty="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tc>
                <a:tc gridSpan="3">
                  <a:txBody>
                    <a:bodyPr/>
                    <a:lstStyle/>
                    <a:p>
                      <a:pPr marL="0" marR="0" indent="0" algn="ctr">
                        <a:lnSpc>
                          <a:spcPts val="1150"/>
                        </a:lnSpc>
                        <a:spcBef>
                          <a:spcPts val="480"/>
                        </a:spcBef>
                        <a:spcAft>
                          <a:spcPts val="0"/>
                        </a:spcAft>
                      </a:pPr>
                      <a:endParaRPr lang="en-US" sz="2200" dirty="0" smtClean="0">
                        <a:effectLst/>
                      </a:endParaRPr>
                    </a:p>
                    <a:p>
                      <a:pPr marL="0" marR="0" indent="0" algn="ctr">
                        <a:lnSpc>
                          <a:spcPts val="1150"/>
                        </a:lnSpc>
                        <a:spcBef>
                          <a:spcPts val="480"/>
                        </a:spcBef>
                        <a:spcAft>
                          <a:spcPts val="0"/>
                        </a:spcAft>
                      </a:pPr>
                      <a:r>
                        <a:rPr lang="en-US" sz="2200" dirty="0" smtClean="0">
                          <a:effectLst/>
                        </a:rPr>
                        <a:t>Mass </a:t>
                      </a:r>
                      <a:r>
                        <a:rPr lang="en-US" sz="2200" dirty="0">
                          <a:effectLst/>
                        </a:rPr>
                        <a:t>of generated Xe-135 (g)</a:t>
                      </a:r>
                      <a:endParaRPr lang="en-US" sz="2200" dirty="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3387802733"/>
                  </a:ext>
                </a:extLst>
              </a:tr>
              <a:tr h="623570">
                <a:tc vMerge="1">
                  <a:txBody>
                    <a:bodyPr/>
                    <a:lstStyle/>
                    <a:p>
                      <a:endParaRPr lang="en-US"/>
                    </a:p>
                  </a:txBody>
                  <a:tcPr/>
                </a:tc>
                <a:tc vMerge="1">
                  <a:txBody>
                    <a:bodyPr/>
                    <a:lstStyle/>
                    <a:p>
                      <a:endParaRPr lang="en-US"/>
                    </a:p>
                  </a:txBody>
                  <a:tcPr/>
                </a:tc>
                <a:tc>
                  <a:txBody>
                    <a:bodyPr/>
                    <a:lstStyle/>
                    <a:p>
                      <a:pPr marL="0" marR="0" indent="0" algn="ctr">
                        <a:lnSpc>
                          <a:spcPts val="1150"/>
                        </a:lnSpc>
                        <a:spcBef>
                          <a:spcPts val="480"/>
                        </a:spcBef>
                        <a:spcAft>
                          <a:spcPts val="0"/>
                        </a:spcAft>
                      </a:pPr>
                      <a:endParaRPr lang="en-US" sz="2200" dirty="0" smtClean="0">
                        <a:effectLst/>
                      </a:endParaRPr>
                    </a:p>
                    <a:p>
                      <a:pPr marL="0" marR="0" indent="0" algn="ctr">
                        <a:lnSpc>
                          <a:spcPts val="1150"/>
                        </a:lnSpc>
                        <a:spcBef>
                          <a:spcPts val="480"/>
                        </a:spcBef>
                        <a:spcAft>
                          <a:spcPts val="0"/>
                        </a:spcAft>
                      </a:pPr>
                      <a:r>
                        <a:rPr lang="en-US" sz="2200" dirty="0" smtClean="0">
                          <a:effectLst/>
                        </a:rPr>
                        <a:t>ENDF/B-VII.1</a:t>
                      </a:r>
                      <a:endParaRPr lang="en-US" sz="2200" dirty="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tc>
                <a:tc>
                  <a:txBody>
                    <a:bodyPr/>
                    <a:lstStyle/>
                    <a:p>
                      <a:pPr marL="0" marR="0" indent="0" algn="ctr">
                        <a:lnSpc>
                          <a:spcPts val="1150"/>
                        </a:lnSpc>
                        <a:spcBef>
                          <a:spcPts val="480"/>
                        </a:spcBef>
                        <a:spcAft>
                          <a:spcPts val="0"/>
                        </a:spcAft>
                      </a:pPr>
                      <a:endParaRPr lang="en-US" sz="2200" dirty="0" smtClean="0">
                        <a:effectLst/>
                      </a:endParaRPr>
                    </a:p>
                    <a:p>
                      <a:pPr marL="0" marR="0" indent="0" algn="ctr">
                        <a:lnSpc>
                          <a:spcPts val="1150"/>
                        </a:lnSpc>
                        <a:spcBef>
                          <a:spcPts val="480"/>
                        </a:spcBef>
                        <a:spcAft>
                          <a:spcPts val="0"/>
                        </a:spcAft>
                      </a:pPr>
                      <a:r>
                        <a:rPr lang="en-US" sz="2200" dirty="0" smtClean="0">
                          <a:effectLst/>
                        </a:rPr>
                        <a:t>ENDF/B-VIII.0</a:t>
                      </a:r>
                      <a:endParaRPr lang="en-US" sz="2200" dirty="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tc>
                <a:tc>
                  <a:txBody>
                    <a:bodyPr/>
                    <a:lstStyle/>
                    <a:p>
                      <a:pPr marL="0" marR="0" indent="0" algn="ctr">
                        <a:lnSpc>
                          <a:spcPts val="1150"/>
                        </a:lnSpc>
                        <a:spcBef>
                          <a:spcPts val="480"/>
                        </a:spcBef>
                        <a:spcAft>
                          <a:spcPts val="0"/>
                        </a:spcAft>
                      </a:pPr>
                      <a:endParaRPr lang="en-US" sz="2200" dirty="0" smtClean="0">
                        <a:effectLst/>
                      </a:endParaRPr>
                    </a:p>
                    <a:p>
                      <a:pPr marL="0" marR="0" indent="0" algn="ctr">
                        <a:lnSpc>
                          <a:spcPts val="1150"/>
                        </a:lnSpc>
                        <a:spcBef>
                          <a:spcPts val="480"/>
                        </a:spcBef>
                        <a:spcAft>
                          <a:spcPts val="0"/>
                        </a:spcAft>
                      </a:pPr>
                      <a:r>
                        <a:rPr lang="en-US" sz="2200" dirty="0" smtClean="0">
                          <a:effectLst/>
                        </a:rPr>
                        <a:t>JEFF </a:t>
                      </a:r>
                      <a:r>
                        <a:rPr lang="en-US" sz="2200" dirty="0">
                          <a:effectLst/>
                        </a:rPr>
                        <a:t>3.3</a:t>
                      </a:r>
                      <a:endParaRPr lang="en-US" sz="2200" dirty="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tc>
                <a:extLst>
                  <a:ext uri="{0D108BD9-81ED-4DB2-BD59-A6C34878D82A}">
                    <a16:rowId xmlns:a16="http://schemas.microsoft.com/office/drawing/2014/main" xmlns="" val="2392403197"/>
                  </a:ext>
                </a:extLst>
              </a:tr>
              <a:tr h="449580">
                <a:tc>
                  <a:txBody>
                    <a:bodyPr/>
                    <a:lstStyle/>
                    <a:p>
                      <a:pPr marL="0" marR="0" indent="0" algn="ctr">
                        <a:lnSpc>
                          <a:spcPts val="1150"/>
                        </a:lnSpc>
                        <a:spcBef>
                          <a:spcPts val="480"/>
                        </a:spcBef>
                        <a:spcAft>
                          <a:spcPts val="0"/>
                        </a:spcAft>
                      </a:pPr>
                      <a:endParaRPr lang="en-US" sz="2200" dirty="0" smtClean="0">
                        <a:effectLst/>
                      </a:endParaRPr>
                    </a:p>
                    <a:p>
                      <a:pPr marL="0" marR="0" indent="0" algn="ctr">
                        <a:lnSpc>
                          <a:spcPts val="1150"/>
                        </a:lnSpc>
                        <a:spcBef>
                          <a:spcPts val="480"/>
                        </a:spcBef>
                        <a:spcAft>
                          <a:spcPts val="0"/>
                        </a:spcAft>
                      </a:pPr>
                      <a:r>
                        <a:rPr lang="en-US" sz="2200" dirty="0" smtClean="0">
                          <a:effectLst/>
                        </a:rPr>
                        <a:t>007</a:t>
                      </a:r>
                      <a:endParaRPr lang="en-US" sz="2200" dirty="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tc>
                <a:tc>
                  <a:txBody>
                    <a:bodyPr/>
                    <a:lstStyle/>
                    <a:p>
                      <a:pPr marL="0" marR="0" indent="0" algn="ctr">
                        <a:lnSpc>
                          <a:spcPts val="1150"/>
                        </a:lnSpc>
                        <a:spcBef>
                          <a:spcPts val="480"/>
                        </a:spcBef>
                        <a:spcAft>
                          <a:spcPts val="0"/>
                        </a:spcAft>
                      </a:pPr>
                      <a:endParaRPr lang="en-US" sz="2200" dirty="0" smtClean="0">
                        <a:effectLst/>
                      </a:endParaRPr>
                    </a:p>
                    <a:p>
                      <a:pPr marL="0" marR="0" indent="0" algn="ctr">
                        <a:lnSpc>
                          <a:spcPts val="1150"/>
                        </a:lnSpc>
                        <a:spcBef>
                          <a:spcPts val="480"/>
                        </a:spcBef>
                        <a:spcAft>
                          <a:spcPts val="0"/>
                        </a:spcAft>
                      </a:pPr>
                      <a:r>
                        <a:rPr lang="en-US" sz="2200" dirty="0" smtClean="0">
                          <a:effectLst/>
                        </a:rPr>
                        <a:t>18.70</a:t>
                      </a:r>
                      <a:endParaRPr lang="en-US" sz="2200" dirty="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tc>
                <a:tc>
                  <a:txBody>
                    <a:bodyPr/>
                    <a:lstStyle/>
                    <a:p>
                      <a:pPr marL="0" marR="0" indent="182880" algn="ctr">
                        <a:lnSpc>
                          <a:spcPts val="1150"/>
                        </a:lnSpc>
                        <a:spcBef>
                          <a:spcPts val="480"/>
                        </a:spcBef>
                        <a:spcAft>
                          <a:spcPts val="0"/>
                        </a:spcAft>
                      </a:pPr>
                      <a:endParaRPr lang="en-US" sz="2200" dirty="0" smtClean="0">
                        <a:effectLst/>
                      </a:endParaRPr>
                    </a:p>
                    <a:p>
                      <a:pPr marL="0" marR="0" indent="182880" algn="ctr">
                        <a:lnSpc>
                          <a:spcPts val="1150"/>
                        </a:lnSpc>
                        <a:spcBef>
                          <a:spcPts val="480"/>
                        </a:spcBef>
                        <a:spcAft>
                          <a:spcPts val="0"/>
                        </a:spcAft>
                      </a:pPr>
                      <a:r>
                        <a:rPr lang="en-US" sz="2200" dirty="0" smtClean="0">
                          <a:effectLst/>
                        </a:rPr>
                        <a:t>0.0311</a:t>
                      </a:r>
                      <a:endParaRPr lang="en-US" sz="2200" dirty="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nchor="ctr"/>
                </a:tc>
                <a:tc>
                  <a:txBody>
                    <a:bodyPr/>
                    <a:lstStyle/>
                    <a:p>
                      <a:pPr marL="0" marR="0" indent="182880" algn="ctr">
                        <a:lnSpc>
                          <a:spcPts val="1150"/>
                        </a:lnSpc>
                        <a:spcBef>
                          <a:spcPts val="480"/>
                        </a:spcBef>
                        <a:spcAft>
                          <a:spcPts val="0"/>
                        </a:spcAft>
                      </a:pPr>
                      <a:endParaRPr lang="en-US" sz="2200" dirty="0" smtClean="0">
                        <a:effectLst/>
                      </a:endParaRPr>
                    </a:p>
                    <a:p>
                      <a:pPr marL="0" marR="0" indent="182880" algn="ctr">
                        <a:lnSpc>
                          <a:spcPts val="1150"/>
                        </a:lnSpc>
                        <a:spcBef>
                          <a:spcPts val="480"/>
                        </a:spcBef>
                        <a:spcAft>
                          <a:spcPts val="0"/>
                        </a:spcAft>
                      </a:pPr>
                      <a:r>
                        <a:rPr lang="en-US" sz="2200" dirty="0" smtClean="0">
                          <a:effectLst/>
                        </a:rPr>
                        <a:t>0.0358</a:t>
                      </a:r>
                      <a:endParaRPr lang="en-US" sz="2200" dirty="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nchor="ctr"/>
                </a:tc>
                <a:tc>
                  <a:txBody>
                    <a:bodyPr/>
                    <a:lstStyle/>
                    <a:p>
                      <a:pPr marL="0" marR="0" indent="182880" algn="ctr">
                        <a:lnSpc>
                          <a:spcPts val="1150"/>
                        </a:lnSpc>
                        <a:spcBef>
                          <a:spcPts val="480"/>
                        </a:spcBef>
                        <a:spcAft>
                          <a:spcPts val="0"/>
                        </a:spcAft>
                      </a:pPr>
                      <a:endParaRPr lang="en-US" sz="2200" dirty="0" smtClean="0">
                        <a:effectLst/>
                      </a:endParaRPr>
                    </a:p>
                    <a:p>
                      <a:pPr marL="0" marR="0" indent="182880" algn="ctr">
                        <a:lnSpc>
                          <a:spcPts val="1150"/>
                        </a:lnSpc>
                        <a:spcBef>
                          <a:spcPts val="480"/>
                        </a:spcBef>
                        <a:spcAft>
                          <a:spcPts val="0"/>
                        </a:spcAft>
                      </a:pPr>
                      <a:r>
                        <a:rPr lang="en-US" sz="2200" dirty="0" smtClean="0">
                          <a:effectLst/>
                        </a:rPr>
                        <a:t>0.0266</a:t>
                      </a:r>
                      <a:endParaRPr lang="en-US" sz="2200" dirty="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nchor="ctr"/>
                </a:tc>
                <a:extLst>
                  <a:ext uri="{0D108BD9-81ED-4DB2-BD59-A6C34878D82A}">
                    <a16:rowId xmlns:a16="http://schemas.microsoft.com/office/drawing/2014/main" xmlns="" val="3954099073"/>
                  </a:ext>
                </a:extLst>
              </a:tr>
              <a:tr h="449580">
                <a:tc>
                  <a:txBody>
                    <a:bodyPr/>
                    <a:lstStyle/>
                    <a:p>
                      <a:pPr marL="0" marR="0" indent="0" algn="ctr">
                        <a:lnSpc>
                          <a:spcPts val="1150"/>
                        </a:lnSpc>
                        <a:spcBef>
                          <a:spcPts val="480"/>
                        </a:spcBef>
                        <a:spcAft>
                          <a:spcPts val="0"/>
                        </a:spcAft>
                      </a:pPr>
                      <a:endParaRPr lang="en-US" sz="2200" dirty="0" smtClean="0">
                        <a:effectLst/>
                      </a:endParaRPr>
                    </a:p>
                    <a:p>
                      <a:pPr marL="0" marR="0" indent="0" algn="ctr">
                        <a:lnSpc>
                          <a:spcPts val="1150"/>
                        </a:lnSpc>
                        <a:spcBef>
                          <a:spcPts val="480"/>
                        </a:spcBef>
                        <a:spcAft>
                          <a:spcPts val="0"/>
                        </a:spcAft>
                      </a:pPr>
                      <a:r>
                        <a:rPr lang="en-US" sz="2200" dirty="0" smtClean="0">
                          <a:effectLst/>
                        </a:rPr>
                        <a:t>008</a:t>
                      </a:r>
                      <a:endParaRPr lang="en-US" sz="2200" dirty="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tc>
                <a:tc>
                  <a:txBody>
                    <a:bodyPr/>
                    <a:lstStyle/>
                    <a:p>
                      <a:pPr marL="0" marR="0" indent="0" algn="ctr">
                        <a:lnSpc>
                          <a:spcPts val="1150"/>
                        </a:lnSpc>
                        <a:spcBef>
                          <a:spcPts val="480"/>
                        </a:spcBef>
                        <a:spcAft>
                          <a:spcPts val="0"/>
                        </a:spcAft>
                      </a:pPr>
                      <a:endParaRPr lang="en-US" sz="2200" dirty="0" smtClean="0">
                        <a:effectLst/>
                      </a:endParaRPr>
                    </a:p>
                    <a:p>
                      <a:pPr marL="0" marR="0" indent="0" algn="ctr">
                        <a:lnSpc>
                          <a:spcPts val="1150"/>
                        </a:lnSpc>
                        <a:spcBef>
                          <a:spcPts val="480"/>
                        </a:spcBef>
                        <a:spcAft>
                          <a:spcPts val="0"/>
                        </a:spcAft>
                      </a:pPr>
                      <a:r>
                        <a:rPr lang="en-US" sz="2200" dirty="0" smtClean="0">
                          <a:effectLst/>
                        </a:rPr>
                        <a:t>19.79</a:t>
                      </a:r>
                      <a:endParaRPr lang="en-US" sz="2200" dirty="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tc>
                <a:tc>
                  <a:txBody>
                    <a:bodyPr/>
                    <a:lstStyle/>
                    <a:p>
                      <a:pPr marL="0" marR="0" indent="182880" algn="ctr">
                        <a:lnSpc>
                          <a:spcPts val="1150"/>
                        </a:lnSpc>
                        <a:spcBef>
                          <a:spcPts val="480"/>
                        </a:spcBef>
                        <a:spcAft>
                          <a:spcPts val="0"/>
                        </a:spcAft>
                      </a:pPr>
                      <a:r>
                        <a:rPr lang="en-US" sz="2200" dirty="0">
                          <a:effectLst/>
                        </a:rPr>
                        <a:t>0.0317</a:t>
                      </a:r>
                      <a:endParaRPr lang="en-US" sz="2200" dirty="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nchor="ctr"/>
                </a:tc>
                <a:tc>
                  <a:txBody>
                    <a:bodyPr/>
                    <a:lstStyle/>
                    <a:p>
                      <a:pPr marL="0" marR="0" indent="182880" algn="ctr">
                        <a:lnSpc>
                          <a:spcPts val="1150"/>
                        </a:lnSpc>
                        <a:spcBef>
                          <a:spcPts val="480"/>
                        </a:spcBef>
                        <a:spcAft>
                          <a:spcPts val="0"/>
                        </a:spcAft>
                      </a:pPr>
                      <a:r>
                        <a:rPr lang="en-US" sz="2200">
                          <a:effectLst/>
                        </a:rPr>
                        <a:t>0.0367</a:t>
                      </a:r>
                      <a:endParaRPr lang="en-US" sz="220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nchor="ctr"/>
                </a:tc>
                <a:tc>
                  <a:txBody>
                    <a:bodyPr/>
                    <a:lstStyle/>
                    <a:p>
                      <a:pPr marL="0" marR="0" indent="182880" algn="ctr">
                        <a:lnSpc>
                          <a:spcPts val="1150"/>
                        </a:lnSpc>
                        <a:spcBef>
                          <a:spcPts val="480"/>
                        </a:spcBef>
                        <a:spcAft>
                          <a:spcPts val="0"/>
                        </a:spcAft>
                      </a:pPr>
                      <a:r>
                        <a:rPr lang="en-US" sz="2200" dirty="0">
                          <a:effectLst/>
                        </a:rPr>
                        <a:t>0.0267</a:t>
                      </a:r>
                      <a:endParaRPr lang="en-US" sz="2200" dirty="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nchor="ctr"/>
                </a:tc>
                <a:extLst>
                  <a:ext uri="{0D108BD9-81ED-4DB2-BD59-A6C34878D82A}">
                    <a16:rowId xmlns:a16="http://schemas.microsoft.com/office/drawing/2014/main" xmlns="" val="972569971"/>
                  </a:ext>
                </a:extLst>
              </a:tr>
              <a:tr h="449580">
                <a:tc>
                  <a:txBody>
                    <a:bodyPr/>
                    <a:lstStyle/>
                    <a:p>
                      <a:pPr marL="0" marR="0" indent="0" algn="ctr">
                        <a:lnSpc>
                          <a:spcPts val="1150"/>
                        </a:lnSpc>
                        <a:spcBef>
                          <a:spcPts val="480"/>
                        </a:spcBef>
                        <a:spcAft>
                          <a:spcPts val="0"/>
                        </a:spcAft>
                      </a:pPr>
                      <a:endParaRPr lang="en-US" sz="2200" dirty="0" smtClean="0">
                        <a:effectLst/>
                      </a:endParaRPr>
                    </a:p>
                    <a:p>
                      <a:pPr marL="0" marR="0" indent="0" algn="ctr">
                        <a:lnSpc>
                          <a:spcPts val="1150"/>
                        </a:lnSpc>
                        <a:spcBef>
                          <a:spcPts val="480"/>
                        </a:spcBef>
                        <a:spcAft>
                          <a:spcPts val="0"/>
                        </a:spcAft>
                      </a:pPr>
                      <a:r>
                        <a:rPr lang="en-US" sz="2200" dirty="0" smtClean="0">
                          <a:effectLst/>
                        </a:rPr>
                        <a:t>009</a:t>
                      </a:r>
                      <a:endParaRPr lang="en-US" sz="2200" dirty="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tc>
                <a:tc>
                  <a:txBody>
                    <a:bodyPr/>
                    <a:lstStyle/>
                    <a:p>
                      <a:pPr marL="0" marR="0" indent="0" algn="ctr">
                        <a:lnSpc>
                          <a:spcPts val="1150"/>
                        </a:lnSpc>
                        <a:spcBef>
                          <a:spcPts val="480"/>
                        </a:spcBef>
                        <a:spcAft>
                          <a:spcPts val="0"/>
                        </a:spcAft>
                      </a:pPr>
                      <a:endParaRPr lang="en-US" sz="2200" dirty="0" smtClean="0">
                        <a:effectLst/>
                      </a:endParaRPr>
                    </a:p>
                    <a:p>
                      <a:pPr marL="0" marR="0" indent="0" algn="ctr">
                        <a:lnSpc>
                          <a:spcPts val="1150"/>
                        </a:lnSpc>
                        <a:spcBef>
                          <a:spcPts val="480"/>
                        </a:spcBef>
                        <a:spcAft>
                          <a:spcPts val="0"/>
                        </a:spcAft>
                      </a:pPr>
                      <a:r>
                        <a:rPr lang="en-US" sz="2200" dirty="0" smtClean="0">
                          <a:effectLst/>
                        </a:rPr>
                        <a:t>19.58</a:t>
                      </a:r>
                      <a:endParaRPr lang="en-US" sz="2200" dirty="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tc>
                <a:tc>
                  <a:txBody>
                    <a:bodyPr/>
                    <a:lstStyle/>
                    <a:p>
                      <a:pPr marL="0" marR="0" indent="182880" algn="ctr">
                        <a:lnSpc>
                          <a:spcPts val="1150"/>
                        </a:lnSpc>
                        <a:spcBef>
                          <a:spcPts val="480"/>
                        </a:spcBef>
                        <a:spcAft>
                          <a:spcPts val="0"/>
                        </a:spcAft>
                      </a:pPr>
                      <a:r>
                        <a:rPr lang="en-US" sz="2200">
                          <a:effectLst/>
                        </a:rPr>
                        <a:t>0.0339</a:t>
                      </a:r>
                      <a:endParaRPr lang="en-US" sz="220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nchor="ctr"/>
                </a:tc>
                <a:tc>
                  <a:txBody>
                    <a:bodyPr/>
                    <a:lstStyle/>
                    <a:p>
                      <a:pPr marL="0" marR="0" indent="182880" algn="ctr">
                        <a:lnSpc>
                          <a:spcPts val="1150"/>
                        </a:lnSpc>
                        <a:spcBef>
                          <a:spcPts val="480"/>
                        </a:spcBef>
                        <a:spcAft>
                          <a:spcPts val="0"/>
                        </a:spcAft>
                      </a:pPr>
                      <a:r>
                        <a:rPr lang="en-US" sz="2200">
                          <a:effectLst/>
                        </a:rPr>
                        <a:t>0.0389</a:t>
                      </a:r>
                      <a:endParaRPr lang="en-US" sz="220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nchor="ctr"/>
                </a:tc>
                <a:tc>
                  <a:txBody>
                    <a:bodyPr/>
                    <a:lstStyle/>
                    <a:p>
                      <a:pPr marL="0" marR="0" indent="182880" algn="ctr">
                        <a:lnSpc>
                          <a:spcPts val="1150"/>
                        </a:lnSpc>
                        <a:spcBef>
                          <a:spcPts val="480"/>
                        </a:spcBef>
                        <a:spcAft>
                          <a:spcPts val="0"/>
                        </a:spcAft>
                      </a:pPr>
                      <a:r>
                        <a:rPr lang="en-US" sz="2200">
                          <a:effectLst/>
                        </a:rPr>
                        <a:t>0.0289</a:t>
                      </a:r>
                      <a:endParaRPr lang="en-US" sz="220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nchor="ctr"/>
                </a:tc>
                <a:extLst>
                  <a:ext uri="{0D108BD9-81ED-4DB2-BD59-A6C34878D82A}">
                    <a16:rowId xmlns:a16="http://schemas.microsoft.com/office/drawing/2014/main" xmlns="" val="2375285851"/>
                  </a:ext>
                </a:extLst>
              </a:tr>
              <a:tr h="449580">
                <a:tc>
                  <a:txBody>
                    <a:bodyPr/>
                    <a:lstStyle/>
                    <a:p>
                      <a:pPr marL="0" marR="0" indent="0" algn="ctr">
                        <a:lnSpc>
                          <a:spcPts val="1150"/>
                        </a:lnSpc>
                        <a:spcBef>
                          <a:spcPts val="480"/>
                        </a:spcBef>
                        <a:spcAft>
                          <a:spcPts val="0"/>
                        </a:spcAft>
                      </a:pPr>
                      <a:endParaRPr lang="en-US" sz="2200" dirty="0" smtClean="0">
                        <a:effectLst/>
                      </a:endParaRPr>
                    </a:p>
                    <a:p>
                      <a:pPr marL="0" marR="0" indent="0" algn="ctr">
                        <a:lnSpc>
                          <a:spcPts val="1150"/>
                        </a:lnSpc>
                        <a:spcBef>
                          <a:spcPts val="480"/>
                        </a:spcBef>
                        <a:spcAft>
                          <a:spcPts val="0"/>
                        </a:spcAft>
                      </a:pPr>
                      <a:r>
                        <a:rPr lang="en-US" sz="2200" dirty="0" smtClean="0">
                          <a:effectLst/>
                        </a:rPr>
                        <a:t>010</a:t>
                      </a:r>
                      <a:endParaRPr lang="en-US" sz="2200" dirty="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tc>
                <a:tc>
                  <a:txBody>
                    <a:bodyPr/>
                    <a:lstStyle/>
                    <a:p>
                      <a:pPr marL="0" marR="0" indent="0" algn="ctr">
                        <a:lnSpc>
                          <a:spcPts val="1150"/>
                        </a:lnSpc>
                        <a:spcBef>
                          <a:spcPts val="480"/>
                        </a:spcBef>
                        <a:spcAft>
                          <a:spcPts val="0"/>
                        </a:spcAft>
                      </a:pPr>
                      <a:endParaRPr lang="en-US" sz="2200" dirty="0" smtClean="0">
                        <a:effectLst/>
                      </a:endParaRPr>
                    </a:p>
                    <a:p>
                      <a:pPr marL="0" marR="0" indent="0" algn="ctr">
                        <a:lnSpc>
                          <a:spcPts val="1150"/>
                        </a:lnSpc>
                        <a:spcBef>
                          <a:spcPts val="480"/>
                        </a:spcBef>
                        <a:spcAft>
                          <a:spcPts val="0"/>
                        </a:spcAft>
                      </a:pPr>
                      <a:r>
                        <a:rPr lang="en-US" sz="2200" dirty="0" smtClean="0">
                          <a:effectLst/>
                        </a:rPr>
                        <a:t>18.21</a:t>
                      </a:r>
                      <a:endParaRPr lang="en-US" sz="2200" dirty="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tc>
                <a:tc>
                  <a:txBody>
                    <a:bodyPr/>
                    <a:lstStyle/>
                    <a:p>
                      <a:pPr marL="0" marR="0" indent="182880" algn="ctr">
                        <a:lnSpc>
                          <a:spcPts val="1150"/>
                        </a:lnSpc>
                        <a:spcBef>
                          <a:spcPts val="480"/>
                        </a:spcBef>
                        <a:spcAft>
                          <a:spcPts val="0"/>
                        </a:spcAft>
                      </a:pPr>
                      <a:r>
                        <a:rPr lang="en-US" sz="2200">
                          <a:effectLst/>
                        </a:rPr>
                        <a:t>0.035</a:t>
                      </a:r>
                      <a:endParaRPr lang="en-US" sz="220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nchor="ctr"/>
                </a:tc>
                <a:tc>
                  <a:txBody>
                    <a:bodyPr/>
                    <a:lstStyle/>
                    <a:p>
                      <a:pPr marL="0" marR="0" indent="182880" algn="ctr">
                        <a:lnSpc>
                          <a:spcPts val="1150"/>
                        </a:lnSpc>
                        <a:spcBef>
                          <a:spcPts val="480"/>
                        </a:spcBef>
                        <a:spcAft>
                          <a:spcPts val="0"/>
                        </a:spcAft>
                      </a:pPr>
                      <a:r>
                        <a:rPr lang="en-US" sz="2200">
                          <a:effectLst/>
                        </a:rPr>
                        <a:t>0.0400</a:t>
                      </a:r>
                      <a:endParaRPr lang="en-US" sz="220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nchor="ctr"/>
                </a:tc>
                <a:tc>
                  <a:txBody>
                    <a:bodyPr/>
                    <a:lstStyle/>
                    <a:p>
                      <a:pPr marL="0" marR="0" indent="182880" algn="ctr">
                        <a:lnSpc>
                          <a:spcPts val="1150"/>
                        </a:lnSpc>
                        <a:spcBef>
                          <a:spcPts val="480"/>
                        </a:spcBef>
                        <a:spcAft>
                          <a:spcPts val="0"/>
                        </a:spcAft>
                      </a:pPr>
                      <a:r>
                        <a:rPr lang="en-US" sz="2200">
                          <a:effectLst/>
                        </a:rPr>
                        <a:t>0.0300</a:t>
                      </a:r>
                      <a:endParaRPr lang="en-US" sz="220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nchor="ctr"/>
                </a:tc>
                <a:extLst>
                  <a:ext uri="{0D108BD9-81ED-4DB2-BD59-A6C34878D82A}">
                    <a16:rowId xmlns:a16="http://schemas.microsoft.com/office/drawing/2014/main" xmlns="" val="3080376809"/>
                  </a:ext>
                </a:extLst>
              </a:tr>
              <a:tr h="449580">
                <a:tc>
                  <a:txBody>
                    <a:bodyPr/>
                    <a:lstStyle/>
                    <a:p>
                      <a:pPr marL="0" marR="0" indent="0" algn="ctr">
                        <a:lnSpc>
                          <a:spcPts val="1150"/>
                        </a:lnSpc>
                        <a:spcBef>
                          <a:spcPts val="480"/>
                        </a:spcBef>
                        <a:spcAft>
                          <a:spcPts val="0"/>
                        </a:spcAft>
                      </a:pPr>
                      <a:endParaRPr lang="en-US" sz="2200" dirty="0" smtClean="0">
                        <a:effectLst/>
                      </a:endParaRPr>
                    </a:p>
                    <a:p>
                      <a:pPr marL="0" marR="0" indent="0" algn="ctr">
                        <a:lnSpc>
                          <a:spcPts val="1150"/>
                        </a:lnSpc>
                        <a:spcBef>
                          <a:spcPts val="480"/>
                        </a:spcBef>
                        <a:spcAft>
                          <a:spcPts val="0"/>
                        </a:spcAft>
                      </a:pPr>
                      <a:r>
                        <a:rPr lang="en-US" sz="2200" dirty="0" smtClean="0">
                          <a:effectLst/>
                        </a:rPr>
                        <a:t>011</a:t>
                      </a:r>
                      <a:endParaRPr lang="en-US" sz="2200" dirty="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tc>
                <a:tc>
                  <a:txBody>
                    <a:bodyPr/>
                    <a:lstStyle/>
                    <a:p>
                      <a:pPr marL="0" marR="0" indent="0" algn="ctr">
                        <a:lnSpc>
                          <a:spcPts val="1150"/>
                        </a:lnSpc>
                        <a:spcBef>
                          <a:spcPts val="480"/>
                        </a:spcBef>
                        <a:spcAft>
                          <a:spcPts val="0"/>
                        </a:spcAft>
                      </a:pPr>
                      <a:endParaRPr lang="en-US" sz="2200" dirty="0" smtClean="0">
                        <a:effectLst/>
                      </a:endParaRPr>
                    </a:p>
                    <a:p>
                      <a:pPr marL="0" marR="0" indent="0" algn="ctr">
                        <a:lnSpc>
                          <a:spcPts val="1150"/>
                        </a:lnSpc>
                        <a:spcBef>
                          <a:spcPts val="480"/>
                        </a:spcBef>
                        <a:spcAft>
                          <a:spcPts val="0"/>
                        </a:spcAft>
                      </a:pPr>
                      <a:r>
                        <a:rPr lang="en-US" sz="2200" dirty="0" smtClean="0">
                          <a:effectLst/>
                        </a:rPr>
                        <a:t>18.19</a:t>
                      </a:r>
                      <a:endParaRPr lang="en-US" sz="2200" dirty="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tc>
                <a:tc>
                  <a:txBody>
                    <a:bodyPr/>
                    <a:lstStyle/>
                    <a:p>
                      <a:pPr marL="0" marR="0" indent="182880" algn="ctr">
                        <a:lnSpc>
                          <a:spcPts val="1150"/>
                        </a:lnSpc>
                        <a:spcBef>
                          <a:spcPts val="480"/>
                        </a:spcBef>
                        <a:spcAft>
                          <a:spcPts val="0"/>
                        </a:spcAft>
                      </a:pPr>
                      <a:r>
                        <a:rPr lang="en-US" sz="2200">
                          <a:effectLst/>
                        </a:rPr>
                        <a:t>0.0349</a:t>
                      </a:r>
                      <a:endParaRPr lang="en-US" sz="220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nchor="ctr"/>
                </a:tc>
                <a:tc>
                  <a:txBody>
                    <a:bodyPr/>
                    <a:lstStyle/>
                    <a:p>
                      <a:pPr marL="0" marR="0" indent="182880" algn="ctr">
                        <a:lnSpc>
                          <a:spcPts val="1150"/>
                        </a:lnSpc>
                        <a:spcBef>
                          <a:spcPts val="480"/>
                        </a:spcBef>
                        <a:spcAft>
                          <a:spcPts val="0"/>
                        </a:spcAft>
                      </a:pPr>
                      <a:r>
                        <a:rPr lang="en-US" sz="2200">
                          <a:effectLst/>
                        </a:rPr>
                        <a:t>0.0409</a:t>
                      </a:r>
                      <a:endParaRPr lang="en-US" sz="220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nchor="ctr"/>
                </a:tc>
                <a:tc>
                  <a:txBody>
                    <a:bodyPr/>
                    <a:lstStyle/>
                    <a:p>
                      <a:pPr marL="0" marR="0" indent="182880" algn="ctr">
                        <a:lnSpc>
                          <a:spcPts val="1150"/>
                        </a:lnSpc>
                        <a:spcBef>
                          <a:spcPts val="480"/>
                        </a:spcBef>
                        <a:spcAft>
                          <a:spcPts val="0"/>
                        </a:spcAft>
                      </a:pPr>
                      <a:r>
                        <a:rPr lang="en-US" sz="2200">
                          <a:effectLst/>
                        </a:rPr>
                        <a:t>0.0309</a:t>
                      </a:r>
                      <a:endParaRPr lang="en-US" sz="220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nchor="ctr"/>
                </a:tc>
                <a:extLst>
                  <a:ext uri="{0D108BD9-81ED-4DB2-BD59-A6C34878D82A}">
                    <a16:rowId xmlns:a16="http://schemas.microsoft.com/office/drawing/2014/main" xmlns="" val="2739384148"/>
                  </a:ext>
                </a:extLst>
              </a:tr>
              <a:tr h="449580">
                <a:tc>
                  <a:txBody>
                    <a:bodyPr/>
                    <a:lstStyle/>
                    <a:p>
                      <a:pPr marL="0" marR="0" indent="0" algn="ctr">
                        <a:lnSpc>
                          <a:spcPts val="1150"/>
                        </a:lnSpc>
                        <a:spcBef>
                          <a:spcPts val="480"/>
                        </a:spcBef>
                        <a:spcAft>
                          <a:spcPts val="0"/>
                        </a:spcAft>
                      </a:pPr>
                      <a:endParaRPr lang="en-US" sz="2200" dirty="0" smtClean="0">
                        <a:effectLst/>
                      </a:endParaRPr>
                    </a:p>
                    <a:p>
                      <a:pPr marL="0" marR="0" indent="0" algn="ctr">
                        <a:lnSpc>
                          <a:spcPts val="1150"/>
                        </a:lnSpc>
                        <a:spcBef>
                          <a:spcPts val="480"/>
                        </a:spcBef>
                        <a:spcAft>
                          <a:spcPts val="0"/>
                        </a:spcAft>
                      </a:pPr>
                      <a:r>
                        <a:rPr lang="en-US" sz="2200" dirty="0" smtClean="0">
                          <a:effectLst/>
                        </a:rPr>
                        <a:t>012</a:t>
                      </a:r>
                      <a:endParaRPr lang="en-US" sz="2200" dirty="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tc>
                <a:tc>
                  <a:txBody>
                    <a:bodyPr/>
                    <a:lstStyle/>
                    <a:p>
                      <a:pPr marL="0" marR="0" indent="0" algn="ctr">
                        <a:lnSpc>
                          <a:spcPts val="1150"/>
                        </a:lnSpc>
                        <a:spcBef>
                          <a:spcPts val="480"/>
                        </a:spcBef>
                        <a:spcAft>
                          <a:spcPts val="0"/>
                        </a:spcAft>
                      </a:pPr>
                      <a:endParaRPr lang="en-US" sz="2200" dirty="0" smtClean="0">
                        <a:effectLst/>
                      </a:endParaRPr>
                    </a:p>
                    <a:p>
                      <a:pPr marL="0" marR="0" indent="0" algn="ctr">
                        <a:lnSpc>
                          <a:spcPts val="1150"/>
                        </a:lnSpc>
                        <a:spcBef>
                          <a:spcPts val="480"/>
                        </a:spcBef>
                        <a:spcAft>
                          <a:spcPts val="0"/>
                        </a:spcAft>
                      </a:pPr>
                      <a:r>
                        <a:rPr lang="en-US" sz="2200" dirty="0" smtClean="0">
                          <a:effectLst/>
                        </a:rPr>
                        <a:t>18.79</a:t>
                      </a:r>
                      <a:endParaRPr lang="en-US" sz="2200" dirty="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tc>
                <a:tc>
                  <a:txBody>
                    <a:bodyPr/>
                    <a:lstStyle/>
                    <a:p>
                      <a:pPr marL="0" marR="0" indent="182880" algn="ctr">
                        <a:lnSpc>
                          <a:spcPts val="1150"/>
                        </a:lnSpc>
                        <a:spcBef>
                          <a:spcPts val="480"/>
                        </a:spcBef>
                        <a:spcAft>
                          <a:spcPts val="0"/>
                        </a:spcAft>
                      </a:pPr>
                      <a:r>
                        <a:rPr lang="en-US" sz="2200">
                          <a:effectLst/>
                        </a:rPr>
                        <a:t>0.0349</a:t>
                      </a:r>
                      <a:endParaRPr lang="en-US" sz="220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nchor="ctr"/>
                </a:tc>
                <a:tc>
                  <a:txBody>
                    <a:bodyPr/>
                    <a:lstStyle/>
                    <a:p>
                      <a:pPr marL="0" marR="0" indent="182880" algn="ctr">
                        <a:lnSpc>
                          <a:spcPts val="1150"/>
                        </a:lnSpc>
                        <a:spcBef>
                          <a:spcPts val="480"/>
                        </a:spcBef>
                        <a:spcAft>
                          <a:spcPts val="0"/>
                        </a:spcAft>
                      </a:pPr>
                      <a:r>
                        <a:rPr lang="en-US" sz="2200">
                          <a:effectLst/>
                        </a:rPr>
                        <a:t>0.0409</a:t>
                      </a:r>
                      <a:endParaRPr lang="en-US" sz="220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nchor="ctr"/>
                </a:tc>
                <a:tc>
                  <a:txBody>
                    <a:bodyPr/>
                    <a:lstStyle/>
                    <a:p>
                      <a:pPr marL="0" marR="0" indent="182880" algn="ctr">
                        <a:lnSpc>
                          <a:spcPts val="1150"/>
                        </a:lnSpc>
                        <a:spcBef>
                          <a:spcPts val="480"/>
                        </a:spcBef>
                        <a:spcAft>
                          <a:spcPts val="0"/>
                        </a:spcAft>
                      </a:pPr>
                      <a:r>
                        <a:rPr lang="en-US" sz="2200" dirty="0">
                          <a:effectLst/>
                        </a:rPr>
                        <a:t>0.0309</a:t>
                      </a:r>
                      <a:endParaRPr lang="en-US" sz="2200" dirty="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nchor="ctr"/>
                </a:tc>
                <a:extLst>
                  <a:ext uri="{0D108BD9-81ED-4DB2-BD59-A6C34878D82A}">
                    <a16:rowId xmlns:a16="http://schemas.microsoft.com/office/drawing/2014/main" xmlns="" val="2239500757"/>
                  </a:ext>
                </a:extLst>
              </a:tr>
            </a:tbl>
          </a:graphicData>
        </a:graphic>
      </p:graphicFrame>
      <p:sp>
        <p:nvSpPr>
          <p:cNvPr id="28" name="TextBox 27"/>
          <p:cNvSpPr txBox="1"/>
          <p:nvPr/>
        </p:nvSpPr>
        <p:spPr>
          <a:xfrm>
            <a:off x="2073068" y="30464919"/>
            <a:ext cx="10847935" cy="400110"/>
          </a:xfrm>
          <a:prstGeom prst="rect">
            <a:avLst/>
          </a:prstGeom>
          <a:noFill/>
        </p:spPr>
        <p:txBody>
          <a:bodyPr wrap="square" rtlCol="0">
            <a:spAutoFit/>
          </a:bodyPr>
          <a:lstStyle/>
          <a:p>
            <a:r>
              <a:rPr lang="en-US" sz="2000" b="1" dirty="0" smtClean="0">
                <a:solidFill>
                  <a:srgbClr val="FF0000"/>
                </a:solidFill>
              </a:rPr>
              <a:t>Sm-149 in Cycle </a:t>
            </a:r>
            <a:r>
              <a:rPr lang="en-US" sz="2000" b="1" dirty="0">
                <a:solidFill>
                  <a:srgbClr val="FF0000"/>
                </a:solidFill>
              </a:rPr>
              <a:t>07 </a:t>
            </a:r>
            <a:endParaRPr lang="en-US" sz="2000" b="1" dirty="0" smtClean="0">
              <a:solidFill>
                <a:srgbClr val="FF0000"/>
              </a:solidFill>
            </a:endParaRPr>
          </a:p>
        </p:txBody>
      </p:sp>
      <p:sp>
        <p:nvSpPr>
          <p:cNvPr id="29" name="TextBox 28"/>
          <p:cNvSpPr txBox="1"/>
          <p:nvPr/>
        </p:nvSpPr>
        <p:spPr>
          <a:xfrm>
            <a:off x="11569848" y="30403744"/>
            <a:ext cx="10847935" cy="400110"/>
          </a:xfrm>
          <a:prstGeom prst="rect">
            <a:avLst/>
          </a:prstGeom>
          <a:noFill/>
        </p:spPr>
        <p:txBody>
          <a:bodyPr wrap="square" rtlCol="0">
            <a:spAutoFit/>
          </a:bodyPr>
          <a:lstStyle/>
          <a:p>
            <a:r>
              <a:rPr lang="en-US" sz="2000" b="1" dirty="0" smtClean="0">
                <a:solidFill>
                  <a:srgbClr val="FF0000"/>
                </a:solidFill>
              </a:rPr>
              <a:t>Sm-49 in Cycle 12</a:t>
            </a:r>
          </a:p>
        </p:txBody>
      </p:sp>
      <p:graphicFrame>
        <p:nvGraphicFramePr>
          <p:cNvPr id="31" name="Chart 30"/>
          <p:cNvGraphicFramePr/>
          <p:nvPr>
            <p:extLst>
              <p:ext uri="{D42A27DB-BD31-4B8C-83A1-F6EECF244321}">
                <p14:modId xmlns:p14="http://schemas.microsoft.com/office/powerpoint/2010/main" val="1134139281"/>
              </p:ext>
            </p:extLst>
          </p:nvPr>
        </p:nvGraphicFramePr>
        <p:xfrm>
          <a:off x="1570037" y="31226919"/>
          <a:ext cx="8229599" cy="4343400"/>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32" name="Chart 31"/>
          <p:cNvGraphicFramePr/>
          <p:nvPr>
            <p:extLst>
              <p:ext uri="{D42A27DB-BD31-4B8C-83A1-F6EECF244321}">
                <p14:modId xmlns:p14="http://schemas.microsoft.com/office/powerpoint/2010/main" val="832016916"/>
              </p:ext>
            </p:extLst>
          </p:nvPr>
        </p:nvGraphicFramePr>
        <p:xfrm>
          <a:off x="11172502" y="31226919"/>
          <a:ext cx="7922272" cy="4343400"/>
        </p:xfrm>
        <a:graphic>
          <a:graphicData uri="http://schemas.openxmlformats.org/drawingml/2006/chart">
            <c:chart xmlns:c="http://schemas.openxmlformats.org/drawingml/2006/chart" xmlns:r="http://schemas.openxmlformats.org/officeDocument/2006/relationships" r:id="rId8"/>
          </a:graphicData>
        </a:graphic>
      </p:graphicFrame>
      <p:sp>
        <p:nvSpPr>
          <p:cNvPr id="33" name="TextBox 32"/>
          <p:cNvSpPr txBox="1"/>
          <p:nvPr/>
        </p:nvSpPr>
        <p:spPr>
          <a:xfrm>
            <a:off x="20698955" y="30464919"/>
            <a:ext cx="8644775" cy="400110"/>
          </a:xfrm>
          <a:prstGeom prst="rect">
            <a:avLst/>
          </a:prstGeom>
          <a:noFill/>
        </p:spPr>
        <p:txBody>
          <a:bodyPr wrap="square" rtlCol="0">
            <a:spAutoFit/>
          </a:bodyPr>
          <a:lstStyle/>
          <a:p>
            <a:r>
              <a:rPr lang="en-US" sz="2000" b="1" dirty="0">
                <a:solidFill>
                  <a:srgbClr val="FF0000"/>
                </a:solidFill>
              </a:rPr>
              <a:t>Generated </a:t>
            </a:r>
            <a:r>
              <a:rPr lang="en-US" sz="2000" b="1" dirty="0" smtClean="0">
                <a:solidFill>
                  <a:srgbClr val="FF0000"/>
                </a:solidFill>
              </a:rPr>
              <a:t>Sm-149 at </a:t>
            </a:r>
            <a:r>
              <a:rPr lang="en-US" sz="2000" b="1" dirty="0">
                <a:solidFill>
                  <a:srgbClr val="FF0000"/>
                </a:solidFill>
              </a:rPr>
              <a:t>the end of core cycles</a:t>
            </a:r>
            <a:r>
              <a:rPr lang="en-US" sz="2000" b="1" dirty="0" smtClean="0">
                <a:solidFill>
                  <a:srgbClr val="FF0000"/>
                </a:solidFill>
              </a:rPr>
              <a:t>  (cycles 07 -12)</a:t>
            </a:r>
          </a:p>
        </p:txBody>
      </p:sp>
      <p:graphicFrame>
        <p:nvGraphicFramePr>
          <p:cNvPr id="34" name="Table 33"/>
          <p:cNvGraphicFramePr>
            <a:graphicFrameLocks noGrp="1"/>
          </p:cNvGraphicFramePr>
          <p:nvPr>
            <p:extLst>
              <p:ext uri="{D42A27DB-BD31-4B8C-83A1-F6EECF244321}">
                <p14:modId xmlns:p14="http://schemas.microsoft.com/office/powerpoint/2010/main" val="2262740773"/>
              </p:ext>
            </p:extLst>
          </p:nvPr>
        </p:nvGraphicFramePr>
        <p:xfrm>
          <a:off x="20571600" y="31150719"/>
          <a:ext cx="8304540" cy="3810000"/>
        </p:xfrm>
        <a:graphic>
          <a:graphicData uri="http://schemas.openxmlformats.org/drawingml/2006/table">
            <a:tbl>
              <a:tblPr firstRow="1" firstCol="1" bandRow="1">
                <a:tableStyleId>{5C22544A-7EE6-4342-B048-85BDC9FD1C3A}</a:tableStyleId>
              </a:tblPr>
              <a:tblGrid>
                <a:gridCol w="1680194">
                  <a:extLst>
                    <a:ext uri="{9D8B030D-6E8A-4147-A177-3AD203B41FA5}">
                      <a16:colId xmlns:a16="http://schemas.microsoft.com/office/drawing/2014/main" xmlns="" val="2079923438"/>
                    </a:ext>
                  </a:extLst>
                </a:gridCol>
                <a:gridCol w="1672889">
                  <a:extLst>
                    <a:ext uri="{9D8B030D-6E8A-4147-A177-3AD203B41FA5}">
                      <a16:colId xmlns:a16="http://schemas.microsoft.com/office/drawing/2014/main" xmlns="" val="3660625299"/>
                    </a:ext>
                  </a:extLst>
                </a:gridCol>
                <a:gridCol w="1680194">
                  <a:extLst>
                    <a:ext uri="{9D8B030D-6E8A-4147-A177-3AD203B41FA5}">
                      <a16:colId xmlns:a16="http://schemas.microsoft.com/office/drawing/2014/main" xmlns="" val="2296249889"/>
                    </a:ext>
                  </a:extLst>
                </a:gridCol>
                <a:gridCol w="1680194">
                  <a:extLst>
                    <a:ext uri="{9D8B030D-6E8A-4147-A177-3AD203B41FA5}">
                      <a16:colId xmlns:a16="http://schemas.microsoft.com/office/drawing/2014/main" xmlns="" val="574035860"/>
                    </a:ext>
                  </a:extLst>
                </a:gridCol>
                <a:gridCol w="1591069">
                  <a:extLst>
                    <a:ext uri="{9D8B030D-6E8A-4147-A177-3AD203B41FA5}">
                      <a16:colId xmlns:a16="http://schemas.microsoft.com/office/drawing/2014/main" xmlns="" val="3081042832"/>
                    </a:ext>
                  </a:extLst>
                </a:gridCol>
              </a:tblGrid>
              <a:tr h="483874">
                <a:tc rowSpan="2">
                  <a:txBody>
                    <a:bodyPr/>
                    <a:lstStyle/>
                    <a:p>
                      <a:pPr marL="0" marR="0" indent="0" algn="ctr">
                        <a:lnSpc>
                          <a:spcPts val="1150"/>
                        </a:lnSpc>
                        <a:spcBef>
                          <a:spcPts val="480"/>
                        </a:spcBef>
                        <a:spcAft>
                          <a:spcPts val="0"/>
                        </a:spcAft>
                      </a:pPr>
                      <a:endParaRPr lang="en-US" sz="2200" dirty="0" smtClean="0">
                        <a:effectLst/>
                      </a:endParaRPr>
                    </a:p>
                    <a:p>
                      <a:pPr marL="0" marR="0" indent="0" algn="ctr">
                        <a:lnSpc>
                          <a:spcPts val="1150"/>
                        </a:lnSpc>
                        <a:spcBef>
                          <a:spcPts val="480"/>
                        </a:spcBef>
                        <a:spcAft>
                          <a:spcPts val="0"/>
                        </a:spcAft>
                      </a:pPr>
                      <a:r>
                        <a:rPr lang="en-US" sz="2200" dirty="0" smtClean="0">
                          <a:effectLst/>
                        </a:rPr>
                        <a:t>Cycle</a:t>
                      </a:r>
                      <a:endParaRPr lang="en-US" sz="2200" dirty="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tc>
                <a:tc rowSpan="2">
                  <a:txBody>
                    <a:bodyPr/>
                    <a:lstStyle/>
                    <a:p>
                      <a:pPr marL="0" marR="0" indent="0" algn="ctr">
                        <a:lnSpc>
                          <a:spcPts val="1150"/>
                        </a:lnSpc>
                        <a:spcBef>
                          <a:spcPts val="480"/>
                        </a:spcBef>
                        <a:spcAft>
                          <a:spcPts val="0"/>
                        </a:spcAft>
                      </a:pPr>
                      <a:endParaRPr lang="en-US" sz="2200" dirty="0" smtClean="0">
                        <a:effectLst/>
                      </a:endParaRPr>
                    </a:p>
                    <a:p>
                      <a:pPr marL="0" marR="0" indent="0" algn="ctr">
                        <a:lnSpc>
                          <a:spcPts val="1150"/>
                        </a:lnSpc>
                        <a:spcBef>
                          <a:spcPts val="480"/>
                        </a:spcBef>
                        <a:spcAft>
                          <a:spcPts val="0"/>
                        </a:spcAft>
                      </a:pPr>
                      <a:r>
                        <a:rPr lang="en-US" sz="2200" dirty="0" smtClean="0">
                          <a:effectLst/>
                        </a:rPr>
                        <a:t>End </a:t>
                      </a:r>
                      <a:r>
                        <a:rPr lang="en-US" sz="2200" dirty="0">
                          <a:effectLst/>
                        </a:rPr>
                        <a:t>of cycle power </a:t>
                      </a:r>
                      <a:endParaRPr lang="en-US" sz="2200" dirty="0" smtClean="0">
                        <a:effectLst/>
                      </a:endParaRPr>
                    </a:p>
                    <a:p>
                      <a:pPr marL="0" marR="0" indent="0" algn="ctr">
                        <a:lnSpc>
                          <a:spcPts val="1150"/>
                        </a:lnSpc>
                        <a:spcBef>
                          <a:spcPts val="480"/>
                        </a:spcBef>
                        <a:spcAft>
                          <a:spcPts val="0"/>
                        </a:spcAft>
                      </a:pPr>
                      <a:r>
                        <a:rPr lang="en-US" sz="2200" dirty="0" smtClean="0">
                          <a:effectLst/>
                        </a:rPr>
                        <a:t>(</a:t>
                      </a:r>
                      <a:r>
                        <a:rPr lang="en-US" sz="2200" dirty="0" err="1">
                          <a:effectLst/>
                        </a:rPr>
                        <a:t>MWth</a:t>
                      </a:r>
                      <a:r>
                        <a:rPr lang="en-US" sz="2200" dirty="0">
                          <a:effectLst/>
                        </a:rPr>
                        <a:t>)</a:t>
                      </a:r>
                      <a:endParaRPr lang="en-US" sz="2200" dirty="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tc>
                <a:tc gridSpan="3">
                  <a:txBody>
                    <a:bodyPr/>
                    <a:lstStyle/>
                    <a:p>
                      <a:pPr marL="0" marR="0" indent="0" algn="ctr">
                        <a:lnSpc>
                          <a:spcPts val="1150"/>
                        </a:lnSpc>
                        <a:spcBef>
                          <a:spcPts val="480"/>
                        </a:spcBef>
                        <a:spcAft>
                          <a:spcPts val="0"/>
                        </a:spcAft>
                      </a:pPr>
                      <a:endParaRPr lang="en-US" sz="2200" dirty="0" smtClean="0">
                        <a:effectLst/>
                      </a:endParaRPr>
                    </a:p>
                    <a:p>
                      <a:pPr marL="0" marR="0" indent="0" algn="ctr">
                        <a:lnSpc>
                          <a:spcPts val="1150"/>
                        </a:lnSpc>
                        <a:spcBef>
                          <a:spcPts val="480"/>
                        </a:spcBef>
                        <a:spcAft>
                          <a:spcPts val="0"/>
                        </a:spcAft>
                      </a:pPr>
                      <a:r>
                        <a:rPr lang="en-US" sz="2200" dirty="0" smtClean="0">
                          <a:effectLst/>
                        </a:rPr>
                        <a:t>Mass </a:t>
                      </a:r>
                      <a:r>
                        <a:rPr lang="en-US" sz="2200" dirty="0">
                          <a:effectLst/>
                        </a:rPr>
                        <a:t>of generated Sm-149 (g)</a:t>
                      </a:r>
                      <a:endParaRPr lang="en-US" sz="2200" dirty="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3387802733"/>
                  </a:ext>
                </a:extLst>
              </a:tr>
              <a:tr h="492006">
                <a:tc vMerge="1">
                  <a:txBody>
                    <a:bodyPr/>
                    <a:lstStyle/>
                    <a:p>
                      <a:endParaRPr lang="en-US"/>
                    </a:p>
                  </a:txBody>
                  <a:tcPr/>
                </a:tc>
                <a:tc vMerge="1">
                  <a:txBody>
                    <a:bodyPr/>
                    <a:lstStyle/>
                    <a:p>
                      <a:endParaRPr lang="en-US"/>
                    </a:p>
                  </a:txBody>
                  <a:tcPr/>
                </a:tc>
                <a:tc>
                  <a:txBody>
                    <a:bodyPr/>
                    <a:lstStyle/>
                    <a:p>
                      <a:pPr marL="0" marR="0" indent="0" algn="ctr">
                        <a:lnSpc>
                          <a:spcPts val="1150"/>
                        </a:lnSpc>
                        <a:spcBef>
                          <a:spcPts val="480"/>
                        </a:spcBef>
                        <a:spcAft>
                          <a:spcPts val="0"/>
                        </a:spcAft>
                      </a:pPr>
                      <a:endParaRPr lang="en-US" sz="2200" dirty="0" smtClean="0">
                        <a:effectLst/>
                      </a:endParaRPr>
                    </a:p>
                    <a:p>
                      <a:pPr marL="0" marR="0" indent="0" algn="ctr">
                        <a:lnSpc>
                          <a:spcPts val="1150"/>
                        </a:lnSpc>
                        <a:spcBef>
                          <a:spcPts val="480"/>
                        </a:spcBef>
                        <a:spcAft>
                          <a:spcPts val="0"/>
                        </a:spcAft>
                      </a:pPr>
                      <a:r>
                        <a:rPr lang="en-US" sz="2200" dirty="0" smtClean="0">
                          <a:effectLst/>
                        </a:rPr>
                        <a:t>ENDF/B-VII.1</a:t>
                      </a:r>
                      <a:endParaRPr lang="en-US" sz="2200" dirty="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tc>
                <a:tc>
                  <a:txBody>
                    <a:bodyPr/>
                    <a:lstStyle/>
                    <a:p>
                      <a:pPr marL="0" marR="0" indent="0" algn="ctr">
                        <a:lnSpc>
                          <a:spcPts val="1150"/>
                        </a:lnSpc>
                        <a:spcBef>
                          <a:spcPts val="480"/>
                        </a:spcBef>
                        <a:spcAft>
                          <a:spcPts val="0"/>
                        </a:spcAft>
                      </a:pPr>
                      <a:endParaRPr lang="en-US" sz="2200" dirty="0" smtClean="0">
                        <a:effectLst/>
                      </a:endParaRPr>
                    </a:p>
                    <a:p>
                      <a:pPr marL="0" marR="0" indent="0" algn="ctr">
                        <a:lnSpc>
                          <a:spcPts val="1150"/>
                        </a:lnSpc>
                        <a:spcBef>
                          <a:spcPts val="480"/>
                        </a:spcBef>
                        <a:spcAft>
                          <a:spcPts val="0"/>
                        </a:spcAft>
                      </a:pPr>
                      <a:r>
                        <a:rPr lang="en-US" sz="2200" dirty="0" smtClean="0">
                          <a:effectLst/>
                        </a:rPr>
                        <a:t>ENDF/B-VIII.0</a:t>
                      </a:r>
                      <a:endParaRPr lang="en-US" sz="2200" dirty="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tc>
                <a:tc>
                  <a:txBody>
                    <a:bodyPr/>
                    <a:lstStyle/>
                    <a:p>
                      <a:pPr marL="0" marR="0" indent="0" algn="ctr">
                        <a:lnSpc>
                          <a:spcPts val="1150"/>
                        </a:lnSpc>
                        <a:spcBef>
                          <a:spcPts val="480"/>
                        </a:spcBef>
                        <a:spcAft>
                          <a:spcPts val="0"/>
                        </a:spcAft>
                      </a:pPr>
                      <a:endParaRPr lang="en-US" sz="2200" dirty="0" smtClean="0">
                        <a:effectLst/>
                      </a:endParaRPr>
                    </a:p>
                    <a:p>
                      <a:pPr marL="0" marR="0" indent="0" algn="ctr">
                        <a:lnSpc>
                          <a:spcPts val="1150"/>
                        </a:lnSpc>
                        <a:spcBef>
                          <a:spcPts val="480"/>
                        </a:spcBef>
                        <a:spcAft>
                          <a:spcPts val="0"/>
                        </a:spcAft>
                      </a:pPr>
                      <a:r>
                        <a:rPr lang="en-US" sz="2200" dirty="0" smtClean="0">
                          <a:effectLst/>
                        </a:rPr>
                        <a:t>JEFF </a:t>
                      </a:r>
                      <a:r>
                        <a:rPr lang="en-US" sz="2200" dirty="0">
                          <a:effectLst/>
                        </a:rPr>
                        <a:t>3.3</a:t>
                      </a:r>
                      <a:endParaRPr lang="en-US" sz="2200" dirty="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tc>
                <a:extLst>
                  <a:ext uri="{0D108BD9-81ED-4DB2-BD59-A6C34878D82A}">
                    <a16:rowId xmlns:a16="http://schemas.microsoft.com/office/drawing/2014/main" xmlns="" val="2392403197"/>
                  </a:ext>
                </a:extLst>
              </a:tr>
              <a:tr h="408650">
                <a:tc>
                  <a:txBody>
                    <a:bodyPr/>
                    <a:lstStyle/>
                    <a:p>
                      <a:pPr marL="0" marR="0" indent="0" algn="ctr">
                        <a:lnSpc>
                          <a:spcPts val="1150"/>
                        </a:lnSpc>
                        <a:spcBef>
                          <a:spcPts val="480"/>
                        </a:spcBef>
                        <a:spcAft>
                          <a:spcPts val="0"/>
                        </a:spcAft>
                      </a:pPr>
                      <a:endParaRPr lang="en-US" sz="2200" dirty="0" smtClean="0">
                        <a:effectLst/>
                      </a:endParaRPr>
                    </a:p>
                    <a:p>
                      <a:pPr marL="0" marR="0" indent="0" algn="ctr">
                        <a:lnSpc>
                          <a:spcPts val="1150"/>
                        </a:lnSpc>
                        <a:spcBef>
                          <a:spcPts val="480"/>
                        </a:spcBef>
                        <a:spcAft>
                          <a:spcPts val="0"/>
                        </a:spcAft>
                      </a:pPr>
                      <a:r>
                        <a:rPr lang="en-US" sz="2200" dirty="0" smtClean="0">
                          <a:effectLst/>
                        </a:rPr>
                        <a:t>007</a:t>
                      </a:r>
                      <a:endParaRPr lang="en-US" sz="2200" dirty="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tc>
                <a:tc>
                  <a:txBody>
                    <a:bodyPr/>
                    <a:lstStyle/>
                    <a:p>
                      <a:pPr marL="0" marR="0" indent="0" algn="ctr">
                        <a:lnSpc>
                          <a:spcPts val="1150"/>
                        </a:lnSpc>
                        <a:spcBef>
                          <a:spcPts val="480"/>
                        </a:spcBef>
                        <a:spcAft>
                          <a:spcPts val="0"/>
                        </a:spcAft>
                      </a:pPr>
                      <a:endParaRPr lang="en-US" sz="2200" dirty="0" smtClean="0">
                        <a:effectLst/>
                      </a:endParaRPr>
                    </a:p>
                    <a:p>
                      <a:pPr marL="0" marR="0" indent="0" algn="ctr">
                        <a:lnSpc>
                          <a:spcPts val="1150"/>
                        </a:lnSpc>
                        <a:spcBef>
                          <a:spcPts val="480"/>
                        </a:spcBef>
                        <a:spcAft>
                          <a:spcPts val="0"/>
                        </a:spcAft>
                      </a:pPr>
                      <a:r>
                        <a:rPr lang="en-US" sz="2200" dirty="0" smtClean="0">
                          <a:effectLst/>
                        </a:rPr>
                        <a:t>18.70</a:t>
                      </a:r>
                      <a:endParaRPr lang="en-US" sz="2200" dirty="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tc>
                <a:tc>
                  <a:txBody>
                    <a:bodyPr/>
                    <a:lstStyle/>
                    <a:p>
                      <a:pPr marL="0" marR="0" indent="182880" algn="ctr">
                        <a:lnSpc>
                          <a:spcPts val="1150"/>
                        </a:lnSpc>
                        <a:spcBef>
                          <a:spcPts val="480"/>
                        </a:spcBef>
                        <a:spcAft>
                          <a:spcPts val="0"/>
                        </a:spcAft>
                      </a:pPr>
                      <a:r>
                        <a:rPr lang="en-US" sz="2200" dirty="0">
                          <a:effectLst/>
                        </a:rPr>
                        <a:t>0.236</a:t>
                      </a:r>
                      <a:endParaRPr lang="en-US" sz="2200" dirty="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nchor="ctr"/>
                </a:tc>
                <a:tc>
                  <a:txBody>
                    <a:bodyPr/>
                    <a:lstStyle/>
                    <a:p>
                      <a:pPr marL="0" marR="0" indent="182880" algn="ctr">
                        <a:lnSpc>
                          <a:spcPts val="1150"/>
                        </a:lnSpc>
                        <a:spcBef>
                          <a:spcPts val="480"/>
                        </a:spcBef>
                        <a:spcAft>
                          <a:spcPts val="0"/>
                        </a:spcAft>
                      </a:pPr>
                      <a:r>
                        <a:rPr lang="en-US" sz="2200" dirty="0">
                          <a:effectLst/>
                        </a:rPr>
                        <a:t>0.271</a:t>
                      </a:r>
                      <a:endParaRPr lang="en-US" sz="2200" dirty="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nchor="ctr"/>
                </a:tc>
                <a:tc>
                  <a:txBody>
                    <a:bodyPr/>
                    <a:lstStyle/>
                    <a:p>
                      <a:pPr marL="0" marR="0" indent="182880" algn="ctr">
                        <a:lnSpc>
                          <a:spcPts val="1150"/>
                        </a:lnSpc>
                        <a:spcBef>
                          <a:spcPts val="480"/>
                        </a:spcBef>
                        <a:spcAft>
                          <a:spcPts val="0"/>
                        </a:spcAft>
                      </a:pPr>
                      <a:r>
                        <a:rPr lang="en-US" sz="2200" dirty="0">
                          <a:effectLst/>
                        </a:rPr>
                        <a:t>0.211</a:t>
                      </a:r>
                      <a:endParaRPr lang="en-US" sz="2200" dirty="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nchor="ctr"/>
                </a:tc>
                <a:extLst>
                  <a:ext uri="{0D108BD9-81ED-4DB2-BD59-A6C34878D82A}">
                    <a16:rowId xmlns:a16="http://schemas.microsoft.com/office/drawing/2014/main" xmlns="" val="3954099073"/>
                  </a:ext>
                </a:extLst>
              </a:tr>
              <a:tr h="408650">
                <a:tc>
                  <a:txBody>
                    <a:bodyPr/>
                    <a:lstStyle/>
                    <a:p>
                      <a:pPr marL="0" marR="0" indent="0" algn="ctr">
                        <a:lnSpc>
                          <a:spcPts val="1150"/>
                        </a:lnSpc>
                        <a:spcBef>
                          <a:spcPts val="480"/>
                        </a:spcBef>
                        <a:spcAft>
                          <a:spcPts val="0"/>
                        </a:spcAft>
                      </a:pPr>
                      <a:endParaRPr lang="en-US" sz="2200" dirty="0" smtClean="0">
                        <a:effectLst/>
                      </a:endParaRPr>
                    </a:p>
                    <a:p>
                      <a:pPr marL="0" marR="0" indent="0" algn="ctr">
                        <a:lnSpc>
                          <a:spcPts val="1150"/>
                        </a:lnSpc>
                        <a:spcBef>
                          <a:spcPts val="480"/>
                        </a:spcBef>
                        <a:spcAft>
                          <a:spcPts val="0"/>
                        </a:spcAft>
                      </a:pPr>
                      <a:r>
                        <a:rPr lang="en-US" sz="2200" dirty="0" smtClean="0">
                          <a:effectLst/>
                        </a:rPr>
                        <a:t>008</a:t>
                      </a:r>
                      <a:endParaRPr lang="en-US" sz="2200" dirty="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tc>
                <a:tc>
                  <a:txBody>
                    <a:bodyPr/>
                    <a:lstStyle/>
                    <a:p>
                      <a:pPr marL="0" marR="0" indent="0" algn="ctr">
                        <a:lnSpc>
                          <a:spcPts val="1150"/>
                        </a:lnSpc>
                        <a:spcBef>
                          <a:spcPts val="480"/>
                        </a:spcBef>
                        <a:spcAft>
                          <a:spcPts val="0"/>
                        </a:spcAft>
                      </a:pPr>
                      <a:endParaRPr lang="en-US" sz="2200" dirty="0" smtClean="0">
                        <a:effectLst/>
                      </a:endParaRPr>
                    </a:p>
                    <a:p>
                      <a:pPr marL="0" marR="0" indent="0" algn="ctr">
                        <a:lnSpc>
                          <a:spcPts val="1150"/>
                        </a:lnSpc>
                        <a:spcBef>
                          <a:spcPts val="480"/>
                        </a:spcBef>
                        <a:spcAft>
                          <a:spcPts val="0"/>
                        </a:spcAft>
                      </a:pPr>
                      <a:r>
                        <a:rPr lang="en-US" sz="2200" dirty="0" smtClean="0">
                          <a:effectLst/>
                        </a:rPr>
                        <a:t>19.79</a:t>
                      </a:r>
                      <a:endParaRPr lang="en-US" sz="2200" dirty="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tc>
                <a:tc>
                  <a:txBody>
                    <a:bodyPr/>
                    <a:lstStyle/>
                    <a:p>
                      <a:pPr marL="0" marR="0" indent="182880" algn="ctr">
                        <a:lnSpc>
                          <a:spcPts val="1150"/>
                        </a:lnSpc>
                        <a:spcBef>
                          <a:spcPts val="480"/>
                        </a:spcBef>
                        <a:spcAft>
                          <a:spcPts val="0"/>
                        </a:spcAft>
                      </a:pPr>
                      <a:r>
                        <a:rPr lang="en-US" sz="2200" dirty="0">
                          <a:effectLst/>
                        </a:rPr>
                        <a:t>0.249</a:t>
                      </a:r>
                      <a:endParaRPr lang="en-US" sz="2200" dirty="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nchor="ctr"/>
                </a:tc>
                <a:tc>
                  <a:txBody>
                    <a:bodyPr/>
                    <a:lstStyle/>
                    <a:p>
                      <a:pPr marL="0" marR="0" indent="182880" algn="ctr">
                        <a:lnSpc>
                          <a:spcPts val="1150"/>
                        </a:lnSpc>
                        <a:spcBef>
                          <a:spcPts val="480"/>
                        </a:spcBef>
                        <a:spcAft>
                          <a:spcPts val="0"/>
                        </a:spcAft>
                      </a:pPr>
                      <a:r>
                        <a:rPr lang="en-US" sz="2200" dirty="0">
                          <a:effectLst/>
                        </a:rPr>
                        <a:t>0.299</a:t>
                      </a:r>
                      <a:endParaRPr lang="en-US" sz="2200" dirty="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nchor="ctr"/>
                </a:tc>
                <a:tc>
                  <a:txBody>
                    <a:bodyPr/>
                    <a:lstStyle/>
                    <a:p>
                      <a:pPr marL="0" marR="0" indent="182880" algn="ctr">
                        <a:lnSpc>
                          <a:spcPts val="1150"/>
                        </a:lnSpc>
                        <a:spcBef>
                          <a:spcPts val="480"/>
                        </a:spcBef>
                        <a:spcAft>
                          <a:spcPts val="0"/>
                        </a:spcAft>
                      </a:pPr>
                      <a:r>
                        <a:rPr lang="en-US" sz="2200" dirty="0">
                          <a:effectLst/>
                        </a:rPr>
                        <a:t>0.221</a:t>
                      </a:r>
                      <a:endParaRPr lang="en-US" sz="2200" dirty="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nchor="ctr"/>
                </a:tc>
                <a:extLst>
                  <a:ext uri="{0D108BD9-81ED-4DB2-BD59-A6C34878D82A}">
                    <a16:rowId xmlns:a16="http://schemas.microsoft.com/office/drawing/2014/main" xmlns="" val="972569971"/>
                  </a:ext>
                </a:extLst>
              </a:tr>
              <a:tr h="408650">
                <a:tc>
                  <a:txBody>
                    <a:bodyPr/>
                    <a:lstStyle/>
                    <a:p>
                      <a:pPr marL="0" marR="0" indent="0" algn="ctr">
                        <a:lnSpc>
                          <a:spcPts val="1150"/>
                        </a:lnSpc>
                        <a:spcBef>
                          <a:spcPts val="480"/>
                        </a:spcBef>
                        <a:spcAft>
                          <a:spcPts val="0"/>
                        </a:spcAft>
                      </a:pPr>
                      <a:endParaRPr lang="en-US" sz="2200" dirty="0" smtClean="0">
                        <a:effectLst/>
                      </a:endParaRPr>
                    </a:p>
                    <a:p>
                      <a:pPr marL="0" marR="0" indent="0" algn="ctr">
                        <a:lnSpc>
                          <a:spcPts val="1150"/>
                        </a:lnSpc>
                        <a:spcBef>
                          <a:spcPts val="480"/>
                        </a:spcBef>
                        <a:spcAft>
                          <a:spcPts val="0"/>
                        </a:spcAft>
                      </a:pPr>
                      <a:r>
                        <a:rPr lang="en-US" sz="2200" dirty="0" smtClean="0">
                          <a:effectLst/>
                        </a:rPr>
                        <a:t>009</a:t>
                      </a:r>
                      <a:endParaRPr lang="en-US" sz="2200" dirty="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tc>
                <a:tc>
                  <a:txBody>
                    <a:bodyPr/>
                    <a:lstStyle/>
                    <a:p>
                      <a:pPr marL="0" marR="0" indent="0" algn="ctr">
                        <a:lnSpc>
                          <a:spcPts val="1150"/>
                        </a:lnSpc>
                        <a:spcBef>
                          <a:spcPts val="480"/>
                        </a:spcBef>
                        <a:spcAft>
                          <a:spcPts val="0"/>
                        </a:spcAft>
                      </a:pPr>
                      <a:endParaRPr lang="en-US" sz="2200" dirty="0" smtClean="0">
                        <a:effectLst/>
                      </a:endParaRPr>
                    </a:p>
                    <a:p>
                      <a:pPr marL="0" marR="0" indent="0" algn="ctr">
                        <a:lnSpc>
                          <a:spcPts val="1150"/>
                        </a:lnSpc>
                        <a:spcBef>
                          <a:spcPts val="480"/>
                        </a:spcBef>
                        <a:spcAft>
                          <a:spcPts val="0"/>
                        </a:spcAft>
                      </a:pPr>
                      <a:r>
                        <a:rPr lang="en-US" sz="2200" dirty="0" smtClean="0">
                          <a:effectLst/>
                        </a:rPr>
                        <a:t>19.58</a:t>
                      </a:r>
                      <a:endParaRPr lang="en-US" sz="2200" dirty="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tc>
                <a:tc>
                  <a:txBody>
                    <a:bodyPr/>
                    <a:lstStyle/>
                    <a:p>
                      <a:pPr marL="0" marR="0" indent="182880" algn="ctr">
                        <a:lnSpc>
                          <a:spcPts val="1150"/>
                        </a:lnSpc>
                        <a:spcBef>
                          <a:spcPts val="480"/>
                        </a:spcBef>
                        <a:spcAft>
                          <a:spcPts val="0"/>
                        </a:spcAft>
                      </a:pPr>
                      <a:r>
                        <a:rPr lang="en-US" sz="2200" dirty="0">
                          <a:effectLst/>
                        </a:rPr>
                        <a:t>0.262</a:t>
                      </a:r>
                      <a:endParaRPr lang="en-US" sz="2200" dirty="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nchor="ctr"/>
                </a:tc>
                <a:tc>
                  <a:txBody>
                    <a:bodyPr/>
                    <a:lstStyle/>
                    <a:p>
                      <a:pPr marL="0" marR="0" indent="182880" algn="ctr">
                        <a:lnSpc>
                          <a:spcPts val="1150"/>
                        </a:lnSpc>
                        <a:spcBef>
                          <a:spcPts val="480"/>
                        </a:spcBef>
                        <a:spcAft>
                          <a:spcPts val="0"/>
                        </a:spcAft>
                      </a:pPr>
                      <a:r>
                        <a:rPr lang="en-US" sz="2200" dirty="0">
                          <a:effectLst/>
                        </a:rPr>
                        <a:t>0.322</a:t>
                      </a:r>
                      <a:endParaRPr lang="en-US" sz="2200" dirty="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nchor="ctr"/>
                </a:tc>
                <a:tc>
                  <a:txBody>
                    <a:bodyPr/>
                    <a:lstStyle/>
                    <a:p>
                      <a:pPr marL="0" marR="0" indent="182880" algn="ctr">
                        <a:lnSpc>
                          <a:spcPts val="1150"/>
                        </a:lnSpc>
                        <a:spcBef>
                          <a:spcPts val="480"/>
                        </a:spcBef>
                        <a:spcAft>
                          <a:spcPts val="0"/>
                        </a:spcAft>
                      </a:pPr>
                      <a:r>
                        <a:rPr lang="en-US" sz="2200" dirty="0">
                          <a:effectLst/>
                        </a:rPr>
                        <a:t>0.232</a:t>
                      </a:r>
                      <a:endParaRPr lang="en-US" sz="2200" dirty="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nchor="ctr"/>
                </a:tc>
                <a:extLst>
                  <a:ext uri="{0D108BD9-81ED-4DB2-BD59-A6C34878D82A}">
                    <a16:rowId xmlns:a16="http://schemas.microsoft.com/office/drawing/2014/main" xmlns="" val="2375285851"/>
                  </a:ext>
                </a:extLst>
              </a:tr>
              <a:tr h="408650">
                <a:tc>
                  <a:txBody>
                    <a:bodyPr/>
                    <a:lstStyle/>
                    <a:p>
                      <a:pPr marL="0" marR="0" indent="0" algn="ctr">
                        <a:lnSpc>
                          <a:spcPts val="1150"/>
                        </a:lnSpc>
                        <a:spcBef>
                          <a:spcPts val="480"/>
                        </a:spcBef>
                        <a:spcAft>
                          <a:spcPts val="0"/>
                        </a:spcAft>
                      </a:pPr>
                      <a:endParaRPr lang="en-US" sz="2200" dirty="0" smtClean="0">
                        <a:effectLst/>
                      </a:endParaRPr>
                    </a:p>
                    <a:p>
                      <a:pPr marL="0" marR="0" indent="0" algn="ctr">
                        <a:lnSpc>
                          <a:spcPts val="1150"/>
                        </a:lnSpc>
                        <a:spcBef>
                          <a:spcPts val="480"/>
                        </a:spcBef>
                        <a:spcAft>
                          <a:spcPts val="0"/>
                        </a:spcAft>
                      </a:pPr>
                      <a:r>
                        <a:rPr lang="en-US" sz="2200" dirty="0" smtClean="0">
                          <a:effectLst/>
                        </a:rPr>
                        <a:t>010</a:t>
                      </a:r>
                      <a:endParaRPr lang="en-US" sz="2200" dirty="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tc>
                <a:tc>
                  <a:txBody>
                    <a:bodyPr/>
                    <a:lstStyle/>
                    <a:p>
                      <a:pPr marL="0" marR="0" indent="0" algn="ctr">
                        <a:lnSpc>
                          <a:spcPts val="1150"/>
                        </a:lnSpc>
                        <a:spcBef>
                          <a:spcPts val="480"/>
                        </a:spcBef>
                        <a:spcAft>
                          <a:spcPts val="0"/>
                        </a:spcAft>
                      </a:pPr>
                      <a:endParaRPr lang="en-US" sz="2200" dirty="0" smtClean="0">
                        <a:effectLst/>
                      </a:endParaRPr>
                    </a:p>
                    <a:p>
                      <a:pPr marL="0" marR="0" indent="0" algn="ctr">
                        <a:lnSpc>
                          <a:spcPts val="1150"/>
                        </a:lnSpc>
                        <a:spcBef>
                          <a:spcPts val="480"/>
                        </a:spcBef>
                        <a:spcAft>
                          <a:spcPts val="0"/>
                        </a:spcAft>
                      </a:pPr>
                      <a:r>
                        <a:rPr lang="en-US" sz="2200" dirty="0" smtClean="0">
                          <a:effectLst/>
                        </a:rPr>
                        <a:t>18.21</a:t>
                      </a:r>
                      <a:endParaRPr lang="en-US" sz="2200" dirty="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tc>
                <a:tc>
                  <a:txBody>
                    <a:bodyPr/>
                    <a:lstStyle/>
                    <a:p>
                      <a:pPr marL="0" marR="0" indent="182880" algn="ctr">
                        <a:lnSpc>
                          <a:spcPts val="1150"/>
                        </a:lnSpc>
                        <a:spcBef>
                          <a:spcPts val="480"/>
                        </a:spcBef>
                        <a:spcAft>
                          <a:spcPts val="0"/>
                        </a:spcAft>
                      </a:pPr>
                      <a:r>
                        <a:rPr lang="en-US" sz="2200" dirty="0">
                          <a:effectLst/>
                        </a:rPr>
                        <a:t>0.275</a:t>
                      </a:r>
                      <a:endParaRPr lang="en-US" sz="2200" dirty="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nchor="ctr"/>
                </a:tc>
                <a:tc>
                  <a:txBody>
                    <a:bodyPr/>
                    <a:lstStyle/>
                    <a:p>
                      <a:pPr marL="0" marR="0" indent="182880" algn="ctr">
                        <a:lnSpc>
                          <a:spcPts val="1150"/>
                        </a:lnSpc>
                        <a:spcBef>
                          <a:spcPts val="480"/>
                        </a:spcBef>
                        <a:spcAft>
                          <a:spcPts val="0"/>
                        </a:spcAft>
                      </a:pPr>
                      <a:r>
                        <a:rPr lang="en-US" sz="2200" dirty="0">
                          <a:effectLst/>
                        </a:rPr>
                        <a:t>0.331</a:t>
                      </a:r>
                      <a:endParaRPr lang="en-US" sz="2200" dirty="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nchor="ctr"/>
                </a:tc>
                <a:tc>
                  <a:txBody>
                    <a:bodyPr/>
                    <a:lstStyle/>
                    <a:p>
                      <a:pPr marL="0" marR="0" indent="182880" algn="ctr">
                        <a:lnSpc>
                          <a:spcPts val="1150"/>
                        </a:lnSpc>
                        <a:spcBef>
                          <a:spcPts val="480"/>
                        </a:spcBef>
                        <a:spcAft>
                          <a:spcPts val="0"/>
                        </a:spcAft>
                      </a:pPr>
                      <a:r>
                        <a:rPr lang="en-US" sz="2200" dirty="0">
                          <a:effectLst/>
                        </a:rPr>
                        <a:t>0.238</a:t>
                      </a:r>
                      <a:endParaRPr lang="en-US" sz="2200" dirty="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nchor="ctr"/>
                </a:tc>
                <a:extLst>
                  <a:ext uri="{0D108BD9-81ED-4DB2-BD59-A6C34878D82A}">
                    <a16:rowId xmlns:a16="http://schemas.microsoft.com/office/drawing/2014/main" xmlns="" val="3080376809"/>
                  </a:ext>
                </a:extLst>
              </a:tr>
              <a:tr h="408650">
                <a:tc>
                  <a:txBody>
                    <a:bodyPr/>
                    <a:lstStyle/>
                    <a:p>
                      <a:pPr marL="0" marR="0" indent="0" algn="ctr">
                        <a:lnSpc>
                          <a:spcPts val="1150"/>
                        </a:lnSpc>
                        <a:spcBef>
                          <a:spcPts val="480"/>
                        </a:spcBef>
                        <a:spcAft>
                          <a:spcPts val="0"/>
                        </a:spcAft>
                      </a:pPr>
                      <a:endParaRPr lang="en-US" sz="2200" dirty="0" smtClean="0">
                        <a:effectLst/>
                      </a:endParaRPr>
                    </a:p>
                    <a:p>
                      <a:pPr marL="0" marR="0" indent="0" algn="ctr">
                        <a:lnSpc>
                          <a:spcPts val="1150"/>
                        </a:lnSpc>
                        <a:spcBef>
                          <a:spcPts val="480"/>
                        </a:spcBef>
                        <a:spcAft>
                          <a:spcPts val="0"/>
                        </a:spcAft>
                      </a:pPr>
                      <a:r>
                        <a:rPr lang="en-US" sz="2200" dirty="0" smtClean="0">
                          <a:effectLst/>
                        </a:rPr>
                        <a:t>011</a:t>
                      </a:r>
                      <a:endParaRPr lang="en-US" sz="2200" dirty="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tc>
                <a:tc>
                  <a:txBody>
                    <a:bodyPr/>
                    <a:lstStyle/>
                    <a:p>
                      <a:pPr marL="0" marR="0" indent="0" algn="ctr">
                        <a:lnSpc>
                          <a:spcPts val="1150"/>
                        </a:lnSpc>
                        <a:spcBef>
                          <a:spcPts val="480"/>
                        </a:spcBef>
                        <a:spcAft>
                          <a:spcPts val="0"/>
                        </a:spcAft>
                      </a:pPr>
                      <a:endParaRPr lang="en-US" sz="2200" dirty="0" smtClean="0">
                        <a:effectLst/>
                      </a:endParaRPr>
                    </a:p>
                    <a:p>
                      <a:pPr marL="0" marR="0" indent="0" algn="ctr">
                        <a:lnSpc>
                          <a:spcPts val="1150"/>
                        </a:lnSpc>
                        <a:spcBef>
                          <a:spcPts val="480"/>
                        </a:spcBef>
                        <a:spcAft>
                          <a:spcPts val="0"/>
                        </a:spcAft>
                      </a:pPr>
                      <a:r>
                        <a:rPr lang="en-US" sz="2200" dirty="0" smtClean="0">
                          <a:effectLst/>
                        </a:rPr>
                        <a:t>18.19</a:t>
                      </a:r>
                      <a:endParaRPr lang="en-US" sz="2200" dirty="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tc>
                <a:tc>
                  <a:txBody>
                    <a:bodyPr/>
                    <a:lstStyle/>
                    <a:p>
                      <a:pPr marL="0" marR="0" indent="182880" algn="ctr">
                        <a:lnSpc>
                          <a:spcPts val="1150"/>
                        </a:lnSpc>
                        <a:spcBef>
                          <a:spcPts val="480"/>
                        </a:spcBef>
                        <a:spcAft>
                          <a:spcPts val="0"/>
                        </a:spcAft>
                      </a:pPr>
                      <a:r>
                        <a:rPr lang="en-US" sz="2200" dirty="0">
                          <a:effectLst/>
                        </a:rPr>
                        <a:t>0.280</a:t>
                      </a:r>
                      <a:endParaRPr lang="en-US" sz="2200" dirty="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nchor="ctr"/>
                </a:tc>
                <a:tc>
                  <a:txBody>
                    <a:bodyPr/>
                    <a:lstStyle/>
                    <a:p>
                      <a:pPr marL="0" marR="0" indent="182880" algn="ctr">
                        <a:lnSpc>
                          <a:spcPts val="1150"/>
                        </a:lnSpc>
                        <a:spcBef>
                          <a:spcPts val="480"/>
                        </a:spcBef>
                        <a:spcAft>
                          <a:spcPts val="0"/>
                        </a:spcAft>
                      </a:pPr>
                      <a:r>
                        <a:rPr lang="en-US" sz="2200" dirty="0">
                          <a:effectLst/>
                        </a:rPr>
                        <a:t>0.335</a:t>
                      </a:r>
                      <a:endParaRPr lang="en-US" sz="2200" dirty="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nchor="ctr"/>
                </a:tc>
                <a:tc>
                  <a:txBody>
                    <a:bodyPr/>
                    <a:lstStyle/>
                    <a:p>
                      <a:pPr marL="0" marR="0" indent="182880" algn="ctr">
                        <a:lnSpc>
                          <a:spcPts val="1150"/>
                        </a:lnSpc>
                        <a:spcBef>
                          <a:spcPts val="480"/>
                        </a:spcBef>
                        <a:spcAft>
                          <a:spcPts val="0"/>
                        </a:spcAft>
                      </a:pPr>
                      <a:r>
                        <a:rPr lang="en-US" sz="2200" dirty="0">
                          <a:effectLst/>
                        </a:rPr>
                        <a:t>0.242</a:t>
                      </a:r>
                      <a:endParaRPr lang="en-US" sz="2200" dirty="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nchor="ctr"/>
                </a:tc>
                <a:extLst>
                  <a:ext uri="{0D108BD9-81ED-4DB2-BD59-A6C34878D82A}">
                    <a16:rowId xmlns:a16="http://schemas.microsoft.com/office/drawing/2014/main" xmlns="" val="2739384148"/>
                  </a:ext>
                </a:extLst>
              </a:tr>
              <a:tr h="790870">
                <a:tc>
                  <a:txBody>
                    <a:bodyPr/>
                    <a:lstStyle/>
                    <a:p>
                      <a:pPr marL="0" marR="0" indent="0" algn="ctr">
                        <a:lnSpc>
                          <a:spcPts val="1150"/>
                        </a:lnSpc>
                        <a:spcBef>
                          <a:spcPts val="480"/>
                        </a:spcBef>
                        <a:spcAft>
                          <a:spcPts val="0"/>
                        </a:spcAft>
                      </a:pPr>
                      <a:endParaRPr lang="en-US" sz="2200" dirty="0" smtClean="0">
                        <a:effectLst/>
                      </a:endParaRPr>
                    </a:p>
                    <a:p>
                      <a:pPr marL="0" marR="0" indent="0" algn="ctr">
                        <a:lnSpc>
                          <a:spcPts val="1150"/>
                        </a:lnSpc>
                        <a:spcBef>
                          <a:spcPts val="480"/>
                        </a:spcBef>
                        <a:spcAft>
                          <a:spcPts val="0"/>
                        </a:spcAft>
                      </a:pPr>
                      <a:endParaRPr lang="en-US" sz="2200" dirty="0" smtClean="0">
                        <a:effectLst/>
                      </a:endParaRPr>
                    </a:p>
                    <a:p>
                      <a:pPr marL="0" marR="0" indent="0" algn="ctr">
                        <a:lnSpc>
                          <a:spcPts val="1150"/>
                        </a:lnSpc>
                        <a:spcBef>
                          <a:spcPts val="480"/>
                        </a:spcBef>
                        <a:spcAft>
                          <a:spcPts val="0"/>
                        </a:spcAft>
                      </a:pPr>
                      <a:r>
                        <a:rPr lang="en-US" sz="2200" dirty="0" smtClean="0">
                          <a:effectLst/>
                        </a:rPr>
                        <a:t>012</a:t>
                      </a:r>
                      <a:endParaRPr lang="en-US" sz="2200" dirty="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tc>
                <a:tc>
                  <a:txBody>
                    <a:bodyPr/>
                    <a:lstStyle/>
                    <a:p>
                      <a:pPr marL="0" marR="0" indent="0" algn="ctr">
                        <a:lnSpc>
                          <a:spcPts val="1150"/>
                        </a:lnSpc>
                        <a:spcBef>
                          <a:spcPts val="480"/>
                        </a:spcBef>
                        <a:spcAft>
                          <a:spcPts val="0"/>
                        </a:spcAft>
                      </a:pPr>
                      <a:endParaRPr lang="en-US" sz="2200" dirty="0" smtClean="0">
                        <a:effectLst/>
                      </a:endParaRPr>
                    </a:p>
                    <a:p>
                      <a:pPr marL="0" marR="0" indent="0" algn="ctr">
                        <a:lnSpc>
                          <a:spcPts val="1150"/>
                        </a:lnSpc>
                        <a:spcBef>
                          <a:spcPts val="480"/>
                        </a:spcBef>
                        <a:spcAft>
                          <a:spcPts val="0"/>
                        </a:spcAft>
                      </a:pPr>
                      <a:endParaRPr lang="en-US" sz="2200" dirty="0" smtClean="0">
                        <a:effectLst/>
                      </a:endParaRPr>
                    </a:p>
                    <a:p>
                      <a:pPr marL="0" marR="0" indent="0" algn="ctr">
                        <a:lnSpc>
                          <a:spcPts val="1150"/>
                        </a:lnSpc>
                        <a:spcBef>
                          <a:spcPts val="480"/>
                        </a:spcBef>
                        <a:spcAft>
                          <a:spcPts val="0"/>
                        </a:spcAft>
                      </a:pPr>
                      <a:r>
                        <a:rPr lang="en-US" sz="2200" dirty="0" smtClean="0">
                          <a:effectLst/>
                        </a:rPr>
                        <a:t>18.79</a:t>
                      </a:r>
                      <a:endParaRPr lang="en-US" sz="2200" dirty="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tc>
                <a:tc>
                  <a:txBody>
                    <a:bodyPr/>
                    <a:lstStyle/>
                    <a:p>
                      <a:pPr marL="0" marR="0" indent="182880" algn="ctr">
                        <a:lnSpc>
                          <a:spcPts val="1150"/>
                        </a:lnSpc>
                        <a:spcBef>
                          <a:spcPts val="480"/>
                        </a:spcBef>
                        <a:spcAft>
                          <a:spcPts val="0"/>
                        </a:spcAft>
                      </a:pPr>
                      <a:r>
                        <a:rPr lang="en-US" sz="2200" dirty="0">
                          <a:effectLst/>
                        </a:rPr>
                        <a:t>0.287</a:t>
                      </a:r>
                      <a:endParaRPr lang="en-US" sz="2200" dirty="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nchor="ctr"/>
                </a:tc>
                <a:tc>
                  <a:txBody>
                    <a:bodyPr/>
                    <a:lstStyle/>
                    <a:p>
                      <a:pPr marL="0" marR="0" indent="182880" algn="ctr">
                        <a:lnSpc>
                          <a:spcPts val="1150"/>
                        </a:lnSpc>
                        <a:spcBef>
                          <a:spcPts val="480"/>
                        </a:spcBef>
                        <a:spcAft>
                          <a:spcPts val="0"/>
                        </a:spcAft>
                      </a:pPr>
                      <a:r>
                        <a:rPr lang="en-US" sz="2200" dirty="0">
                          <a:effectLst/>
                        </a:rPr>
                        <a:t>0.339</a:t>
                      </a:r>
                      <a:endParaRPr lang="en-US" sz="2200" dirty="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nchor="ctr"/>
                </a:tc>
                <a:tc>
                  <a:txBody>
                    <a:bodyPr/>
                    <a:lstStyle/>
                    <a:p>
                      <a:pPr marL="0" marR="0" indent="182880" algn="ctr">
                        <a:lnSpc>
                          <a:spcPts val="1150"/>
                        </a:lnSpc>
                        <a:spcBef>
                          <a:spcPts val="480"/>
                        </a:spcBef>
                        <a:spcAft>
                          <a:spcPts val="0"/>
                        </a:spcAft>
                      </a:pPr>
                      <a:r>
                        <a:rPr lang="en-US" sz="2200" dirty="0">
                          <a:effectLst/>
                        </a:rPr>
                        <a:t>0.250</a:t>
                      </a:r>
                      <a:endParaRPr lang="en-US" sz="2200" dirty="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nchor="ctr"/>
                </a:tc>
                <a:extLst>
                  <a:ext uri="{0D108BD9-81ED-4DB2-BD59-A6C34878D82A}">
                    <a16:rowId xmlns:a16="http://schemas.microsoft.com/office/drawing/2014/main" xmlns="" val="2239500757"/>
                  </a:ext>
                </a:extLst>
              </a:tr>
            </a:tbl>
          </a:graphicData>
        </a:graphic>
      </p:graphicFrame>
      <p:sp>
        <p:nvSpPr>
          <p:cNvPr id="35" name="TextBox 34"/>
          <p:cNvSpPr txBox="1"/>
          <p:nvPr/>
        </p:nvSpPr>
        <p:spPr>
          <a:xfrm>
            <a:off x="2034173" y="39075519"/>
            <a:ext cx="12461273" cy="1938992"/>
          </a:xfrm>
          <a:prstGeom prst="rect">
            <a:avLst/>
          </a:prstGeom>
          <a:noFill/>
        </p:spPr>
        <p:txBody>
          <a:bodyPr wrap="square" rtlCol="0">
            <a:spAutoFit/>
          </a:bodyPr>
          <a:lstStyle/>
          <a:p>
            <a:r>
              <a:rPr lang="en-US" sz="2000" b="1" dirty="0" smtClean="0">
                <a:solidFill>
                  <a:srgbClr val="FF0000"/>
                </a:solidFill>
              </a:rPr>
              <a:t>Conclusions</a:t>
            </a:r>
          </a:p>
          <a:p>
            <a:endParaRPr lang="en-US" sz="2000" b="1" dirty="0" smtClean="0">
              <a:solidFill>
                <a:srgbClr val="FF0000"/>
              </a:solidFill>
            </a:endParaRPr>
          </a:p>
          <a:p>
            <a:pPr marL="457200" indent="-457200" algn="just">
              <a:buFont typeface="Arial" pitchFamily="34" charset="0"/>
              <a:buChar char="•"/>
            </a:pPr>
            <a:r>
              <a:rPr lang="en-US" sz="1600" dirty="0">
                <a:latin typeface="Times New Roman" panose="02020603050405020304" pitchFamily="18" charset="0"/>
                <a:cs typeface="Times New Roman" panose="02020603050405020304" pitchFamily="18" charset="0"/>
              </a:rPr>
              <a:t>MCNPX V2.7.0 calculations based on ENDF/B-VII.1, ENDF/B-VIII.0, or JEFF 3.3 data libraries gave good agreements with the measurements of OPAL multi-cycles criticality benchmark in which ENDF/B-VIII.0 library resulted higher accuracy.</a:t>
            </a:r>
          </a:p>
          <a:p>
            <a:pPr algn="just"/>
            <a:endParaRPr lang="en-US" sz="1600" dirty="0">
              <a:latin typeface="Times New Roman" panose="02020603050405020304" pitchFamily="18" charset="0"/>
              <a:cs typeface="Times New Roman" panose="02020603050405020304" pitchFamily="18" charset="0"/>
            </a:endParaRPr>
          </a:p>
          <a:p>
            <a:pPr marL="457200" indent="-457200" algn="just">
              <a:buFont typeface="Arial" pitchFamily="34" charset="0"/>
              <a:buChar char="•"/>
            </a:pPr>
            <a:r>
              <a:rPr lang="en-US" sz="1600" dirty="0">
                <a:latin typeface="Times New Roman" panose="02020603050405020304" pitchFamily="18" charset="0"/>
                <a:cs typeface="Times New Roman" panose="02020603050405020304" pitchFamily="18" charset="0"/>
              </a:rPr>
              <a:t> The average deviations between ENDF/B-VIII.0 library and ENDF/B-VII.1 and JEFF 3.3 libraries were around 100 and 130 </a:t>
            </a:r>
            <a:r>
              <a:rPr lang="en-US" sz="1600" dirty="0" err="1">
                <a:latin typeface="Times New Roman" panose="02020603050405020304" pitchFamily="18" charset="0"/>
                <a:cs typeface="Times New Roman" panose="02020603050405020304" pitchFamily="18" charset="0"/>
              </a:rPr>
              <a:t>pcm</a:t>
            </a:r>
            <a:r>
              <a:rPr lang="en-US" sz="1600" dirty="0">
                <a:latin typeface="Times New Roman" panose="02020603050405020304" pitchFamily="18" charset="0"/>
                <a:cs typeface="Times New Roman" panose="02020603050405020304" pitchFamily="18" charset="0"/>
              </a:rPr>
              <a:t>, respectively. </a:t>
            </a:r>
          </a:p>
          <a:p>
            <a:pPr algn="just"/>
            <a:endParaRPr lang="en-US" sz="1600" dirty="0">
              <a:latin typeface="Times New Roman" panose="02020603050405020304" pitchFamily="18" charset="0"/>
              <a:cs typeface="Times New Roman" panose="02020603050405020304" pitchFamily="18" charset="0"/>
            </a:endParaRPr>
          </a:p>
        </p:txBody>
      </p:sp>
      <p:sp>
        <p:nvSpPr>
          <p:cNvPr id="36" name="TextBox 35"/>
          <p:cNvSpPr txBox="1"/>
          <p:nvPr/>
        </p:nvSpPr>
        <p:spPr>
          <a:xfrm>
            <a:off x="15673214" y="39212451"/>
            <a:ext cx="13623186" cy="1815882"/>
          </a:xfrm>
          <a:prstGeom prst="rect">
            <a:avLst/>
          </a:prstGeom>
          <a:noFill/>
        </p:spPr>
        <p:txBody>
          <a:bodyPr wrap="square" rtlCol="0">
            <a:spAutoFit/>
          </a:bodyPr>
          <a:lstStyle/>
          <a:p>
            <a:pPr algn="just"/>
            <a:endParaRPr lang="en-US" sz="1600" dirty="0" smtClean="0">
              <a:latin typeface="Times New Roman" panose="02020603050405020304" pitchFamily="18" charset="0"/>
              <a:cs typeface="Times New Roman" panose="02020603050405020304" pitchFamily="18" charset="0"/>
            </a:endParaRPr>
          </a:p>
          <a:p>
            <a:pPr algn="just"/>
            <a:endParaRPr lang="en-US" sz="1600" dirty="0" smtClean="0">
              <a:latin typeface="Times New Roman" panose="02020603050405020304" pitchFamily="18" charset="0"/>
              <a:cs typeface="Times New Roman" panose="02020603050405020304" pitchFamily="18" charset="0"/>
            </a:endParaRPr>
          </a:p>
          <a:p>
            <a:pPr marL="457200" indent="-457200" algn="just">
              <a:buFont typeface="Arial" pitchFamily="34" charset="0"/>
              <a:buChar char="•"/>
            </a:pPr>
            <a:r>
              <a:rPr lang="en-US" sz="1600" dirty="0" smtClean="0">
                <a:latin typeface="Times New Roman" panose="02020603050405020304" pitchFamily="18" charset="0"/>
                <a:cs typeface="Times New Roman" panose="02020603050405020304" pitchFamily="18" charset="0"/>
              </a:rPr>
              <a:t>Considerable </a:t>
            </a:r>
            <a:r>
              <a:rPr lang="en-US" sz="1600" dirty="0">
                <a:latin typeface="Times New Roman" panose="02020603050405020304" pitchFamily="18" charset="0"/>
                <a:cs typeface="Times New Roman" panose="02020603050405020304" pitchFamily="18" charset="0"/>
              </a:rPr>
              <a:t>differences in the concentrations of Xe-135 and Sm-149 (the dominant generated poisons) resulted from the three data libraries were observed. </a:t>
            </a:r>
            <a:endParaRPr lang="en-US" sz="1600" dirty="0" smtClean="0">
              <a:latin typeface="Times New Roman" panose="02020603050405020304" pitchFamily="18" charset="0"/>
              <a:cs typeface="Times New Roman" panose="02020603050405020304" pitchFamily="18" charset="0"/>
            </a:endParaRPr>
          </a:p>
          <a:p>
            <a:pPr marL="457200" indent="-457200" algn="just">
              <a:buFont typeface="Arial" pitchFamily="34" charset="0"/>
              <a:buChar char="•"/>
            </a:pPr>
            <a:endParaRPr lang="en-US" sz="1600" dirty="0" smtClean="0">
              <a:latin typeface="Times New Roman" panose="02020603050405020304" pitchFamily="18" charset="0"/>
              <a:cs typeface="Times New Roman" panose="02020603050405020304" pitchFamily="18" charset="0"/>
            </a:endParaRPr>
          </a:p>
          <a:p>
            <a:pPr marL="457200" indent="-457200" algn="just">
              <a:buFont typeface="Arial" pitchFamily="34" charset="0"/>
              <a:buChar char="•"/>
            </a:pPr>
            <a:r>
              <a:rPr lang="en-US" sz="1600" dirty="0" smtClean="0">
                <a:latin typeface="Times New Roman" panose="02020603050405020304" pitchFamily="18" charset="0"/>
                <a:cs typeface="Times New Roman" panose="02020603050405020304" pitchFamily="18" charset="0"/>
              </a:rPr>
              <a:t>ENDF/B-VIII.0 </a:t>
            </a:r>
            <a:r>
              <a:rPr lang="en-US" sz="1600" dirty="0">
                <a:latin typeface="Times New Roman" panose="02020603050405020304" pitchFamily="18" charset="0"/>
                <a:cs typeface="Times New Roman" panose="02020603050405020304" pitchFamily="18" charset="0"/>
              </a:rPr>
              <a:t>resulted in higher concentrations of the two poisons than the other two libraries while ENDF/B-VII.1 resulted in higher concentrations of the two poisons than that of JEFF 3.3. </a:t>
            </a:r>
          </a:p>
          <a:p>
            <a:endParaRPr lang="en-US" sz="1600" dirty="0"/>
          </a:p>
        </p:txBody>
      </p:sp>
      <p:pic>
        <p:nvPicPr>
          <p:cNvPr id="1027" name="Picture 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431994" y="921395"/>
            <a:ext cx="3821770" cy="1843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4753721" y="515581"/>
            <a:ext cx="4029075" cy="289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7" name="Picture 36"/>
          <p:cNvPicPr/>
          <p:nvPr/>
        </p:nvPicPr>
        <p:blipFill>
          <a:blip r:embed="rId11"/>
          <a:srcRect/>
          <a:stretch>
            <a:fillRect/>
          </a:stretch>
        </p:blipFill>
        <p:spPr bwMode="auto">
          <a:xfrm>
            <a:off x="14041162" y="10886460"/>
            <a:ext cx="6104650" cy="3810000"/>
          </a:xfrm>
          <a:prstGeom prst="rect">
            <a:avLst/>
          </a:prstGeom>
          <a:noFill/>
          <a:ln w="9525">
            <a:noFill/>
            <a:miter lim="800000"/>
            <a:headEnd/>
            <a:tailEnd/>
          </a:ln>
          <a:effectLst/>
        </p:spPr>
      </p:pic>
      <p:sp>
        <p:nvSpPr>
          <p:cNvPr id="4" name="TextBox 3"/>
          <p:cNvSpPr txBox="1"/>
          <p:nvPr/>
        </p:nvSpPr>
        <p:spPr>
          <a:xfrm>
            <a:off x="12560570" y="10960189"/>
            <a:ext cx="1447801" cy="1169551"/>
          </a:xfrm>
          <a:prstGeom prst="rect">
            <a:avLst/>
          </a:prstGeom>
          <a:noFill/>
        </p:spPr>
        <p:txBody>
          <a:bodyPr wrap="square" rtlCol="0">
            <a:spAutoFit/>
          </a:bodyPr>
          <a:lstStyle/>
          <a:p>
            <a:r>
              <a:rPr lang="en-US" sz="1800" dirty="0">
                <a:solidFill>
                  <a:srgbClr val="FF0000"/>
                </a:solidFill>
              </a:rPr>
              <a:t>MCNP model of the reactor core</a:t>
            </a:r>
          </a:p>
          <a:p>
            <a:endParaRPr lang="en-US" sz="1600" dirty="0"/>
          </a:p>
        </p:txBody>
      </p:sp>
      <p:sp>
        <p:nvSpPr>
          <p:cNvPr id="38" name="TextBox 37"/>
          <p:cNvSpPr txBox="1"/>
          <p:nvPr/>
        </p:nvSpPr>
        <p:spPr>
          <a:xfrm>
            <a:off x="21477363" y="11033918"/>
            <a:ext cx="1937897" cy="892552"/>
          </a:xfrm>
          <a:prstGeom prst="rect">
            <a:avLst/>
          </a:prstGeom>
          <a:noFill/>
        </p:spPr>
        <p:txBody>
          <a:bodyPr wrap="square" rtlCol="0">
            <a:spAutoFit/>
          </a:bodyPr>
          <a:lstStyle/>
          <a:p>
            <a:r>
              <a:rPr lang="en-US" sz="1800" dirty="0">
                <a:solidFill>
                  <a:srgbClr val="FF0000"/>
                </a:solidFill>
              </a:rPr>
              <a:t>MCNP model of </a:t>
            </a:r>
            <a:r>
              <a:rPr lang="en-US" sz="1800" dirty="0" smtClean="0">
                <a:solidFill>
                  <a:srgbClr val="FF0000"/>
                </a:solidFill>
              </a:rPr>
              <a:t>the reactor</a:t>
            </a:r>
            <a:endParaRPr lang="en-US" sz="1800" dirty="0">
              <a:solidFill>
                <a:srgbClr val="FF0000"/>
              </a:solidFill>
            </a:endParaRPr>
          </a:p>
          <a:p>
            <a:endParaRPr lang="en-US" sz="1600" dirty="0"/>
          </a:p>
        </p:txBody>
      </p:sp>
      <p:sp>
        <p:nvSpPr>
          <p:cNvPr id="40" name="TextBox 39"/>
          <p:cNvSpPr txBox="1"/>
          <p:nvPr/>
        </p:nvSpPr>
        <p:spPr>
          <a:xfrm>
            <a:off x="15589916" y="5473383"/>
            <a:ext cx="13712792" cy="2831544"/>
          </a:xfrm>
          <a:prstGeom prst="rect">
            <a:avLst/>
          </a:prstGeom>
          <a:noFill/>
        </p:spPr>
        <p:txBody>
          <a:bodyPr wrap="square" rtlCol="0">
            <a:spAutoFit/>
          </a:bodyPr>
          <a:lstStyle/>
          <a:p>
            <a:r>
              <a:rPr lang="en-US" sz="2000" b="1" dirty="0" smtClean="0">
                <a:solidFill>
                  <a:srgbClr val="FF0000"/>
                </a:solidFill>
              </a:rPr>
              <a:t>Aim</a:t>
            </a:r>
            <a:endParaRPr lang="en-US" sz="2000" dirty="0" smtClean="0"/>
          </a:p>
          <a:p>
            <a:endParaRPr lang="en-US" sz="3000" dirty="0" smtClean="0"/>
          </a:p>
          <a:p>
            <a:pPr marL="457200" indent="-457200" algn="just">
              <a:buFont typeface="Arial" pitchFamily="34" charset="0"/>
              <a:buChar char="•"/>
            </a:pPr>
            <a:r>
              <a:rPr lang="en-US" sz="1600" dirty="0">
                <a:latin typeface="Times New Roman" panose="02020603050405020304" pitchFamily="18" charset="0"/>
                <a:cs typeface="Times New Roman" panose="02020603050405020304" pitchFamily="18" charset="0"/>
              </a:rPr>
              <a:t>As part of  </a:t>
            </a:r>
            <a:r>
              <a:rPr lang="en-US" sz="1600" dirty="0" smtClean="0">
                <a:latin typeface="Times New Roman" panose="02020603050405020304" pitchFamily="18" charset="0"/>
                <a:cs typeface="Times New Roman" panose="02020603050405020304" pitchFamily="18" charset="0"/>
              </a:rPr>
              <a:t>the</a:t>
            </a:r>
            <a:r>
              <a:rPr lang="en-US" sz="1600" dirty="0" smtClean="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CRP </a:t>
            </a:r>
            <a:r>
              <a:rPr lang="en-US" sz="1600" dirty="0">
                <a:latin typeface="Times New Roman" panose="02020603050405020304" pitchFamily="18" charset="0"/>
                <a:cs typeface="Times New Roman" panose="02020603050405020304" pitchFamily="18" charset="0"/>
              </a:rPr>
              <a:t>project, the latest </a:t>
            </a:r>
            <a:r>
              <a:rPr lang="en-US" sz="1600" dirty="0">
                <a:solidFill>
                  <a:srgbClr val="0070C0"/>
                </a:solidFill>
                <a:latin typeface="Times New Roman" panose="02020603050405020304" pitchFamily="18" charset="0"/>
                <a:cs typeface="Times New Roman" panose="02020603050405020304" pitchFamily="18" charset="0"/>
              </a:rPr>
              <a:t>ENDF/B-VIII.0</a:t>
            </a:r>
            <a:r>
              <a:rPr lang="en-US" sz="1600" dirty="0">
                <a:latin typeface="Times New Roman" panose="02020603050405020304" pitchFamily="18" charset="0"/>
                <a:cs typeface="Times New Roman" panose="02020603050405020304" pitchFamily="18" charset="0"/>
              </a:rPr>
              <a:t> and </a:t>
            </a:r>
            <a:r>
              <a:rPr lang="en-US" sz="1600" dirty="0">
                <a:solidFill>
                  <a:srgbClr val="0070C0"/>
                </a:solidFill>
                <a:latin typeface="Times New Roman" panose="02020603050405020304" pitchFamily="18" charset="0"/>
                <a:cs typeface="Times New Roman" panose="02020603050405020304" pitchFamily="18" charset="0"/>
              </a:rPr>
              <a:t>JEFF3.3</a:t>
            </a:r>
            <a:r>
              <a:rPr lang="en-US" sz="1600" dirty="0">
                <a:latin typeface="Times New Roman" panose="02020603050405020304" pitchFamily="18" charset="0"/>
                <a:cs typeface="Times New Roman" panose="02020603050405020304" pitchFamily="18" charset="0"/>
              </a:rPr>
              <a:t> data libraries that released on 2018 and 2017, respectively, as well as the </a:t>
            </a:r>
            <a:r>
              <a:rPr lang="en-US" sz="1600" dirty="0">
                <a:solidFill>
                  <a:srgbClr val="0070C0"/>
                </a:solidFill>
                <a:latin typeface="Times New Roman" panose="02020603050405020304" pitchFamily="18" charset="0"/>
                <a:cs typeface="Times New Roman" panose="02020603050405020304" pitchFamily="18" charset="0"/>
              </a:rPr>
              <a:t>ENDF/B-VII.1</a:t>
            </a:r>
            <a:r>
              <a:rPr lang="en-US" sz="1600" dirty="0">
                <a:latin typeface="Times New Roman" panose="02020603050405020304" pitchFamily="18" charset="0"/>
                <a:cs typeface="Times New Roman" panose="02020603050405020304" pitchFamily="18" charset="0"/>
              </a:rPr>
              <a:t> data library were tested on two research reactors (</a:t>
            </a:r>
            <a:r>
              <a:rPr lang="en-US" sz="1600" dirty="0">
                <a:solidFill>
                  <a:srgbClr val="0070C0"/>
                </a:solidFill>
                <a:latin typeface="Times New Roman" panose="02020603050405020304" pitchFamily="18" charset="0"/>
                <a:cs typeface="Times New Roman" panose="02020603050405020304" pitchFamily="18" charset="0"/>
              </a:rPr>
              <a:t>ETRR-2</a:t>
            </a:r>
            <a:r>
              <a:rPr lang="en-US" sz="1600" dirty="0">
                <a:solidFill>
                  <a:srgbClr val="FF0000"/>
                </a:solidFill>
                <a:latin typeface="Times New Roman" panose="02020603050405020304" pitchFamily="18" charset="0"/>
                <a:cs typeface="Times New Roman" panose="02020603050405020304" pitchFamily="18" charset="0"/>
              </a:rPr>
              <a:t> </a:t>
            </a:r>
            <a:r>
              <a:rPr lang="en-US" sz="1600" dirty="0">
                <a:solidFill>
                  <a:srgbClr val="0070C0"/>
                </a:solidFill>
                <a:latin typeface="Times New Roman" panose="02020603050405020304" pitchFamily="18" charset="0"/>
                <a:cs typeface="Times New Roman" panose="02020603050405020304" pitchFamily="18" charset="0"/>
              </a:rPr>
              <a:t>and OPAL</a:t>
            </a:r>
            <a:r>
              <a:rPr lang="en-US" sz="1600" dirty="0">
                <a:latin typeface="Times New Roman" panose="02020603050405020304" pitchFamily="18" charset="0"/>
                <a:cs typeface="Times New Roman" panose="02020603050405020304" pitchFamily="18" charset="0"/>
              </a:rPr>
              <a:t>) using two different classes of computational codes:  MCNPX V2.7.0 and WIMS-5B/CITVAP codes. </a:t>
            </a:r>
            <a:endParaRPr lang="en-US" sz="1600" dirty="0" smtClean="0">
              <a:latin typeface="Times New Roman" panose="02020603050405020304" pitchFamily="18" charset="0"/>
              <a:cs typeface="Times New Roman" panose="02020603050405020304" pitchFamily="18" charset="0"/>
            </a:endParaRPr>
          </a:p>
          <a:p>
            <a:pPr marL="457200" indent="-457200" algn="just">
              <a:buFont typeface="Arial" pitchFamily="34" charset="0"/>
              <a:buChar char="•"/>
            </a:pPr>
            <a:endParaRPr lang="en-US" sz="1600" dirty="0">
              <a:latin typeface="Times New Roman" panose="02020603050405020304" pitchFamily="18" charset="0"/>
              <a:cs typeface="Times New Roman" panose="02020603050405020304" pitchFamily="18" charset="0"/>
            </a:endParaRPr>
          </a:p>
          <a:p>
            <a:pPr marL="457200" indent="-457200" algn="just">
              <a:buFont typeface="Arial" pitchFamily="34" charset="0"/>
              <a:buChar char="•"/>
            </a:pPr>
            <a:r>
              <a:rPr lang="en-US" sz="1600" dirty="0" smtClean="0">
                <a:latin typeface="Times New Roman" panose="02020603050405020304" pitchFamily="18" charset="0"/>
                <a:cs typeface="Times New Roman" panose="02020603050405020304" pitchFamily="18" charset="0"/>
              </a:rPr>
              <a:t>Since </a:t>
            </a:r>
            <a:r>
              <a:rPr lang="en-US" sz="1600" dirty="0">
                <a:latin typeface="Times New Roman" panose="02020603050405020304" pitchFamily="18" charset="0"/>
                <a:cs typeface="Times New Roman" panose="02020603050405020304" pitchFamily="18" charset="0"/>
              </a:rPr>
              <a:t>the reactor criticality calculations are very sensitive to the data library accuracy, criticality benchmarks were selected in the work for the evaluation of these data libraries. </a:t>
            </a:r>
            <a:endParaRPr lang="en-US" sz="1600" dirty="0" smtClean="0">
              <a:latin typeface="Times New Roman" panose="02020603050405020304" pitchFamily="18" charset="0"/>
              <a:cs typeface="Times New Roman" panose="02020603050405020304" pitchFamily="18" charset="0"/>
            </a:endParaRPr>
          </a:p>
          <a:p>
            <a:pPr marL="457200" indent="-457200" algn="just">
              <a:buFont typeface="Arial" pitchFamily="34" charset="0"/>
              <a:buChar char="•"/>
            </a:pPr>
            <a:endParaRPr lang="en-US" sz="1600" dirty="0">
              <a:solidFill>
                <a:srgbClr val="FF0000"/>
              </a:solidFill>
              <a:latin typeface="Times New Roman" panose="02020603050405020304" pitchFamily="18" charset="0"/>
              <a:cs typeface="Times New Roman" panose="02020603050405020304" pitchFamily="18" charset="0"/>
            </a:endParaRPr>
          </a:p>
          <a:p>
            <a:pPr marL="457200" indent="-457200" algn="just">
              <a:buFont typeface="Arial" pitchFamily="34" charset="0"/>
              <a:buChar char="•"/>
            </a:pPr>
            <a:r>
              <a:rPr lang="en-US" sz="1600" dirty="0" smtClean="0">
                <a:solidFill>
                  <a:srgbClr val="0070C0"/>
                </a:solidFill>
                <a:latin typeface="Times New Roman" panose="02020603050405020304" pitchFamily="18" charset="0"/>
                <a:cs typeface="Times New Roman" panose="02020603050405020304" pitchFamily="18" charset="0"/>
              </a:rPr>
              <a:t>This </a:t>
            </a:r>
            <a:r>
              <a:rPr lang="en-US" sz="1600" dirty="0">
                <a:solidFill>
                  <a:srgbClr val="0070C0"/>
                </a:solidFill>
                <a:latin typeface="Times New Roman" panose="02020603050405020304" pitchFamily="18" charset="0"/>
                <a:cs typeface="Times New Roman" panose="02020603050405020304" pitchFamily="18" charset="0"/>
              </a:rPr>
              <a:t>presentation focuses on the results of the OPAL research reactor benchmark</a:t>
            </a:r>
            <a:r>
              <a:rPr lang="en-US" sz="1600" dirty="0" smtClean="0">
                <a:solidFill>
                  <a:srgbClr val="0070C0"/>
                </a:solidFill>
                <a:latin typeface="Times New Roman" panose="02020603050405020304" pitchFamily="18" charset="0"/>
                <a:cs typeface="Times New Roman" panose="02020603050405020304" pitchFamily="18" charset="0"/>
              </a:rPr>
              <a:t>.</a:t>
            </a:r>
            <a:endParaRPr lang="en-US" sz="1600" dirty="0">
              <a:solidFill>
                <a:srgbClr val="0070C0"/>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1570037" y="22006719"/>
            <a:ext cx="12877799" cy="1323439"/>
          </a:xfrm>
          <a:prstGeom prst="rect">
            <a:avLst/>
          </a:prstGeom>
          <a:noFill/>
        </p:spPr>
        <p:txBody>
          <a:bodyPr wrap="square" rtlCol="0">
            <a:spAutoFit/>
          </a:bodyPr>
          <a:lstStyle/>
          <a:p>
            <a:pPr marL="342900" indent="-342900">
              <a:buFont typeface="Arial" pitchFamily="34" charset="0"/>
              <a:buChar char="•"/>
            </a:pPr>
            <a:r>
              <a:rPr lang="en-US" sz="1600" dirty="0" smtClean="0"/>
              <a:t>Not </a:t>
            </a:r>
            <a:r>
              <a:rPr lang="en-US" sz="1600" dirty="0"/>
              <a:t>only the uncertainties in data libraries lead to these discrepancies but also, the approximations in the model and the uncertainties in the measured control rod positions</a:t>
            </a:r>
            <a:r>
              <a:rPr lang="en-US" sz="1600" dirty="0" smtClean="0"/>
              <a:t>.</a:t>
            </a:r>
          </a:p>
          <a:p>
            <a:pPr marL="342900" indent="-342900">
              <a:buFont typeface="Arial" pitchFamily="34" charset="0"/>
              <a:buChar char="•"/>
            </a:pPr>
            <a:endParaRPr lang="en-US" sz="1600" dirty="0"/>
          </a:p>
          <a:p>
            <a:pPr marL="342900" indent="-342900">
              <a:buFont typeface="Arial" pitchFamily="34" charset="0"/>
              <a:buChar char="•"/>
            </a:pPr>
            <a:r>
              <a:rPr lang="en-US" sz="1600" dirty="0" smtClean="0"/>
              <a:t> </a:t>
            </a:r>
            <a:r>
              <a:rPr lang="en-US" sz="1600" dirty="0"/>
              <a:t>In the calculations, same models and same data of control rod positions were used for the evaluation of the three data libraries, therefore the discrepancies</a:t>
            </a:r>
            <a:r>
              <a:rPr lang="en-US" sz="1600" dirty="0" smtClean="0"/>
              <a:t> </a:t>
            </a:r>
            <a:r>
              <a:rPr lang="en-US" sz="1600" dirty="0"/>
              <a:t>between the calculation results are due to the uncertainties in the nuclear </a:t>
            </a:r>
            <a:r>
              <a:rPr lang="en-US" sz="1600" dirty="0" smtClean="0"/>
              <a:t>data</a:t>
            </a:r>
            <a:endParaRPr lang="en-US" sz="1600" dirty="0"/>
          </a:p>
        </p:txBody>
      </p:sp>
      <p:sp>
        <p:nvSpPr>
          <p:cNvPr id="42" name="TextBox 41"/>
          <p:cNvSpPr txBox="1"/>
          <p:nvPr/>
        </p:nvSpPr>
        <p:spPr>
          <a:xfrm>
            <a:off x="16007411" y="22006718"/>
            <a:ext cx="12877799" cy="1815882"/>
          </a:xfrm>
          <a:prstGeom prst="rect">
            <a:avLst/>
          </a:prstGeom>
          <a:noFill/>
        </p:spPr>
        <p:txBody>
          <a:bodyPr wrap="square" rtlCol="0">
            <a:spAutoFit/>
          </a:bodyPr>
          <a:lstStyle/>
          <a:p>
            <a:pPr marL="285750" indent="-285750">
              <a:buFont typeface="Arial" pitchFamily="34" charset="0"/>
              <a:buChar char="•"/>
            </a:pPr>
            <a:r>
              <a:rPr lang="en-US" sz="1600" dirty="0" smtClean="0"/>
              <a:t>The </a:t>
            </a:r>
            <a:r>
              <a:rPr lang="en-US" sz="1600" dirty="0"/>
              <a:t>differences between the reactivity calculation results of burnt cores and fresh core can be attributed to the effect of the fission products data.  </a:t>
            </a:r>
          </a:p>
          <a:p>
            <a:pPr marL="285750" indent="-285750">
              <a:buFont typeface="Arial" pitchFamily="34" charset="0"/>
              <a:buChar char="•"/>
            </a:pPr>
            <a:endParaRPr lang="en-US" sz="1600" dirty="0" smtClean="0"/>
          </a:p>
          <a:p>
            <a:pPr marL="285750" indent="-285750">
              <a:buFont typeface="Arial" pitchFamily="34" charset="0"/>
              <a:buChar char="•"/>
            </a:pPr>
            <a:r>
              <a:rPr lang="en-US" sz="1600" dirty="0" smtClean="0"/>
              <a:t>As </a:t>
            </a:r>
            <a:r>
              <a:rPr lang="en-US" sz="1600" dirty="0"/>
              <a:t>shown in </a:t>
            </a:r>
            <a:r>
              <a:rPr lang="en-US" sz="1600" dirty="0" smtClean="0"/>
              <a:t>the Figures </a:t>
            </a:r>
            <a:r>
              <a:rPr lang="en-US" sz="1600" dirty="0"/>
              <a:t>and </a:t>
            </a:r>
            <a:r>
              <a:rPr lang="en-US" sz="1600" dirty="0" smtClean="0"/>
              <a:t>the Table , </a:t>
            </a:r>
            <a:r>
              <a:rPr lang="en-US" sz="1600" dirty="0"/>
              <a:t>ENDF/B-VIII.0 resulted in highest accuracy with average deviations of 100 and 130 </a:t>
            </a:r>
            <a:r>
              <a:rPr lang="en-US" sz="1600" dirty="0" err="1"/>
              <a:t>pcm</a:t>
            </a:r>
            <a:r>
              <a:rPr lang="en-US" sz="1600" dirty="0"/>
              <a:t> between its results and that of ENDF/B-VII.1 and JEFF 3.3, respectively. ENDF/B-VII.1 and JEFF 3.3 results are close with average deviation between them of around 30 </a:t>
            </a:r>
            <a:r>
              <a:rPr lang="en-US" sz="1600" dirty="0" err="1"/>
              <a:t>pcm</a:t>
            </a:r>
            <a:r>
              <a:rPr lang="en-US" sz="1600" dirty="0" smtClean="0"/>
              <a:t>.</a:t>
            </a:r>
          </a:p>
          <a:p>
            <a:pPr marL="285750" indent="-285750">
              <a:buFont typeface="Arial" pitchFamily="34" charset="0"/>
              <a:buChar char="•"/>
            </a:pPr>
            <a:endParaRPr lang="en-US" sz="1600" dirty="0"/>
          </a:p>
          <a:p>
            <a:pPr marL="285750" indent="-285750">
              <a:buFont typeface="Arial" pitchFamily="34" charset="0"/>
              <a:buChar char="•"/>
            </a:pPr>
            <a:r>
              <a:rPr lang="en-US" sz="1600" dirty="0" smtClean="0"/>
              <a:t> </a:t>
            </a:r>
            <a:r>
              <a:rPr lang="en-US" sz="1600" dirty="0"/>
              <a:t>To investigate the reasons of these deviations, special attention is paid to the concentrations of generated Xe-135 and Sm-149.</a:t>
            </a:r>
          </a:p>
          <a:p>
            <a:endParaRPr lang="en-US" sz="1600" dirty="0"/>
          </a:p>
        </p:txBody>
      </p:sp>
      <p:sp>
        <p:nvSpPr>
          <p:cNvPr id="19" name="TextBox 18"/>
          <p:cNvSpPr txBox="1"/>
          <p:nvPr/>
        </p:nvSpPr>
        <p:spPr>
          <a:xfrm>
            <a:off x="1681866" y="35875119"/>
            <a:ext cx="12877799" cy="2308324"/>
          </a:xfrm>
          <a:prstGeom prst="rect">
            <a:avLst/>
          </a:prstGeom>
          <a:noFill/>
        </p:spPr>
        <p:txBody>
          <a:bodyPr wrap="square" rtlCol="0">
            <a:spAutoFit/>
          </a:bodyPr>
          <a:lstStyle/>
          <a:p>
            <a:pPr marL="285750" indent="-285750">
              <a:buFont typeface="Arial" pitchFamily="34" charset="0"/>
              <a:buChar char="•"/>
            </a:pPr>
            <a:r>
              <a:rPr lang="en-US" sz="1600" dirty="0"/>
              <a:t>Xenon-135 is the most important fission product poison, whose thermal absorption cross section is 2.66 x 10</a:t>
            </a:r>
            <a:r>
              <a:rPr lang="en-US" sz="1600" baseline="30000" dirty="0"/>
              <a:t>6</a:t>
            </a:r>
            <a:r>
              <a:rPr lang="en-US" sz="1600" dirty="0"/>
              <a:t> b. </a:t>
            </a:r>
            <a:endParaRPr lang="en-US" sz="1600" dirty="0" smtClean="0"/>
          </a:p>
          <a:p>
            <a:pPr marL="285750" indent="-285750">
              <a:buFont typeface="Arial" pitchFamily="34" charset="0"/>
              <a:buChar char="•"/>
            </a:pPr>
            <a:endParaRPr lang="en-US" sz="1600" dirty="0"/>
          </a:p>
          <a:p>
            <a:pPr marL="285750" indent="-285750">
              <a:buFont typeface="Arial" pitchFamily="34" charset="0"/>
              <a:buChar char="•"/>
            </a:pPr>
            <a:r>
              <a:rPr lang="en-US" sz="1600" dirty="0" smtClean="0"/>
              <a:t>The </a:t>
            </a:r>
            <a:r>
              <a:rPr lang="en-US" sz="1600" dirty="0"/>
              <a:t>fission product Sm-149 has thermal absorption cross section of 4.1 x 10</a:t>
            </a:r>
            <a:r>
              <a:rPr lang="en-US" sz="1600" baseline="30000" dirty="0"/>
              <a:t>4</a:t>
            </a:r>
            <a:r>
              <a:rPr lang="en-US" sz="1600" dirty="0"/>
              <a:t> b. </a:t>
            </a:r>
            <a:endParaRPr lang="en-US" sz="1600" dirty="0" smtClean="0"/>
          </a:p>
          <a:p>
            <a:pPr marL="285750" indent="-285750">
              <a:buFont typeface="Arial" pitchFamily="34" charset="0"/>
              <a:buChar char="•"/>
            </a:pPr>
            <a:endParaRPr lang="en-US" sz="1600" dirty="0"/>
          </a:p>
          <a:p>
            <a:pPr marL="285750" indent="-285750">
              <a:buFont typeface="Arial" pitchFamily="34" charset="0"/>
              <a:buChar char="•"/>
            </a:pPr>
            <a:r>
              <a:rPr lang="en-US" sz="1600" dirty="0" smtClean="0"/>
              <a:t>Unlike </a:t>
            </a:r>
            <a:r>
              <a:rPr lang="en-US" sz="1600" dirty="0"/>
              <a:t>Xe-135, which has a half-life of 9.14 h, Sm-149 is stable and accumulated in the fuel and the only way of its depletion is through neutron absorption. </a:t>
            </a:r>
            <a:endParaRPr lang="en-US" sz="1600" dirty="0" smtClean="0"/>
          </a:p>
          <a:p>
            <a:pPr marL="285750" indent="-285750">
              <a:buFont typeface="Arial" pitchFamily="34" charset="0"/>
              <a:buChar char="•"/>
            </a:pPr>
            <a:endParaRPr lang="en-US" sz="1600" dirty="0"/>
          </a:p>
          <a:p>
            <a:pPr marL="285750" indent="-285750">
              <a:buFont typeface="Arial" pitchFamily="34" charset="0"/>
              <a:buChar char="•"/>
            </a:pPr>
            <a:r>
              <a:rPr lang="en-US" sz="1600" dirty="0" smtClean="0"/>
              <a:t>The </a:t>
            </a:r>
            <a:r>
              <a:rPr lang="en-US" sz="1600" dirty="0"/>
              <a:t>reactor powers were not constant during the whole period of the core cycle, therefore the concentrations of the two poisons did not change smoothly with time as show in the figures</a:t>
            </a:r>
            <a:r>
              <a:rPr lang="en-US" sz="1600" dirty="0" smtClean="0"/>
              <a:t>.</a:t>
            </a:r>
            <a:endParaRPr lang="en-US" sz="1600" dirty="0"/>
          </a:p>
        </p:txBody>
      </p:sp>
      <p:sp>
        <p:nvSpPr>
          <p:cNvPr id="44" name="TextBox 43"/>
          <p:cNvSpPr txBox="1"/>
          <p:nvPr/>
        </p:nvSpPr>
        <p:spPr>
          <a:xfrm>
            <a:off x="15649837" y="36027519"/>
            <a:ext cx="13235373" cy="1569660"/>
          </a:xfrm>
          <a:prstGeom prst="rect">
            <a:avLst/>
          </a:prstGeom>
          <a:noFill/>
        </p:spPr>
        <p:txBody>
          <a:bodyPr wrap="square" rtlCol="0">
            <a:spAutoFit/>
          </a:bodyPr>
          <a:lstStyle/>
          <a:p>
            <a:pPr marL="285750" indent="-285750">
              <a:buFont typeface="Arial" pitchFamily="34" charset="0"/>
              <a:buChar char="•"/>
            </a:pPr>
            <a:r>
              <a:rPr lang="en-US" sz="1600" dirty="0" smtClean="0"/>
              <a:t>Significant  </a:t>
            </a:r>
            <a:r>
              <a:rPr lang="en-US" sz="1600" dirty="0"/>
              <a:t>differences in the concentrations of Xe-135 and Sm-149 resulted from the three data libraries can be observed from the figures and the table. </a:t>
            </a:r>
            <a:endParaRPr lang="en-US" sz="1600" dirty="0" smtClean="0"/>
          </a:p>
          <a:p>
            <a:pPr marL="285750" indent="-285750">
              <a:buFont typeface="Arial" pitchFamily="34" charset="0"/>
              <a:buChar char="•"/>
            </a:pPr>
            <a:endParaRPr lang="en-US" sz="1600" dirty="0"/>
          </a:p>
          <a:p>
            <a:pPr marL="285750" indent="-285750">
              <a:buFont typeface="Arial" pitchFamily="34" charset="0"/>
              <a:buChar char="•"/>
            </a:pPr>
            <a:r>
              <a:rPr lang="en-US" sz="1600" dirty="0" smtClean="0"/>
              <a:t>ENDF/B-VIII.0 </a:t>
            </a:r>
            <a:r>
              <a:rPr lang="en-US" sz="1600" dirty="0"/>
              <a:t>resulted in higher concentrations of the two poisons than the other two libraries while ENDF/B-VII.1 resulted in higher concentrations of the two poisons than that of JEFF 3.3. </a:t>
            </a:r>
            <a:endParaRPr lang="en-US" sz="1600" dirty="0" smtClean="0"/>
          </a:p>
          <a:p>
            <a:pPr marL="285750" indent="-285750">
              <a:buFont typeface="Arial" pitchFamily="34" charset="0"/>
              <a:buChar char="•"/>
            </a:pPr>
            <a:endParaRPr lang="en-US" sz="1600" dirty="0"/>
          </a:p>
          <a:p>
            <a:pPr marL="285750" indent="-285750">
              <a:buFont typeface="Arial" pitchFamily="34" charset="0"/>
              <a:buChar char="•"/>
            </a:pPr>
            <a:r>
              <a:rPr lang="en-US" sz="1600" dirty="0" smtClean="0"/>
              <a:t>This </a:t>
            </a:r>
            <a:r>
              <a:rPr lang="en-US" sz="1600" dirty="0"/>
              <a:t>of course can explain why ENDF/B-VIII.0 resulted in lower core reactivity of OPAL benchmark than the other two libraries. </a:t>
            </a:r>
            <a:r>
              <a:rPr lang="en-US" sz="1600" smtClean="0"/>
              <a:t>.   </a:t>
            </a:r>
            <a:endParaRPr lang="en-US" sz="1600" dirty="0"/>
          </a:p>
        </p:txBody>
      </p:sp>
      <p:sp>
        <p:nvSpPr>
          <p:cNvPr id="39" name="TextBox 38"/>
          <p:cNvSpPr txBox="1"/>
          <p:nvPr/>
        </p:nvSpPr>
        <p:spPr>
          <a:xfrm>
            <a:off x="2210962" y="16196409"/>
            <a:ext cx="4883238" cy="400110"/>
          </a:xfrm>
          <a:prstGeom prst="rect">
            <a:avLst/>
          </a:prstGeom>
          <a:noFill/>
        </p:spPr>
        <p:txBody>
          <a:bodyPr wrap="square" rtlCol="0">
            <a:spAutoFit/>
          </a:bodyPr>
          <a:lstStyle/>
          <a:p>
            <a:r>
              <a:rPr lang="en-US" sz="2000" b="1" dirty="0" smtClean="0">
                <a:solidFill>
                  <a:srgbClr val="FF0000"/>
                </a:solidFill>
              </a:rPr>
              <a:t>Cycle 07</a:t>
            </a:r>
            <a:endParaRPr lang="en-US" sz="2000" b="1" dirty="0" smtClean="0">
              <a:solidFill>
                <a:srgbClr val="FF0000"/>
              </a:solidFill>
            </a:endParaRPr>
          </a:p>
        </p:txBody>
      </p:sp>
    </p:spTree>
    <p:extLst>
      <p:ext uri="{BB962C8B-B14F-4D97-AF65-F5344CB8AC3E}">
        <p14:creationId xmlns:p14="http://schemas.microsoft.com/office/powerpoint/2010/main" val="17863734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226</TotalTime>
  <Words>1296</Words>
  <Application>Microsoft Office PowerPoint</Application>
  <PresentationFormat>Custom</PresentationFormat>
  <Paragraphs>275</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nader</dc:creator>
  <cp:lastModifiedBy>nader</cp:lastModifiedBy>
  <cp:revision>43</cp:revision>
  <dcterms:created xsi:type="dcterms:W3CDTF">2024-06-24T01:21:50Z</dcterms:created>
  <dcterms:modified xsi:type="dcterms:W3CDTF">2024-07-01T18:59:06Z</dcterms:modified>
</cp:coreProperties>
</file>