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5"/>
  </p:sldMasterIdLst>
  <p:notesMasterIdLst>
    <p:notesMasterId r:id="rId23"/>
  </p:notesMasterIdLst>
  <p:handoutMasterIdLst>
    <p:handoutMasterId r:id="rId24"/>
  </p:handoutMasterIdLst>
  <p:sldIdLst>
    <p:sldId id="493" r:id="rId6"/>
    <p:sldId id="521" r:id="rId7"/>
    <p:sldId id="553" r:id="rId8"/>
    <p:sldId id="544" r:id="rId9"/>
    <p:sldId id="554" r:id="rId10"/>
    <p:sldId id="555" r:id="rId11"/>
    <p:sldId id="556" r:id="rId12"/>
    <p:sldId id="557" r:id="rId13"/>
    <p:sldId id="546" r:id="rId14"/>
    <p:sldId id="549" r:id="rId15"/>
    <p:sldId id="558" r:id="rId16"/>
    <p:sldId id="559" r:id="rId17"/>
    <p:sldId id="562" r:id="rId18"/>
    <p:sldId id="561" r:id="rId19"/>
    <p:sldId id="560" r:id="rId20"/>
    <p:sldId id="552" r:id="rId21"/>
    <p:sldId id="537" r:id="rId2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F4F97"/>
    <a:srgbClr val="F6CE86"/>
    <a:srgbClr val="AEF8E5"/>
    <a:srgbClr val="0A8464"/>
    <a:srgbClr val="0DB78A"/>
    <a:srgbClr val="D68F10"/>
    <a:srgbClr val="F1B13D"/>
    <a:srgbClr val="10D6A2"/>
    <a:srgbClr val="2DE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6" autoAdjust="0"/>
    <p:restoredTop sz="95732" autoAdjust="0"/>
  </p:normalViewPr>
  <p:slideViewPr>
    <p:cSldViewPr snapToGrid="0">
      <p:cViewPr varScale="1">
        <p:scale>
          <a:sx n="160" d="100"/>
          <a:sy n="160" d="100"/>
        </p:scale>
        <p:origin x="2850" y="138"/>
      </p:cViewPr>
      <p:guideLst>
        <p:guide orient="horz" pos="905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7/5/2024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12192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504" y="3193257"/>
            <a:ext cx="12192504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100000">
                <a:srgbClr val="294861"/>
              </a:gs>
              <a:gs pos="88000">
                <a:schemeClr val="accent1">
                  <a:lumMod val="50000"/>
                </a:schemeClr>
              </a:gs>
              <a:gs pos="21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6"/>
            <a:ext cx="109728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1181" y="6416000"/>
            <a:ext cx="6004819" cy="2031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LLNL-PRES-866329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18" y="6446832"/>
            <a:ext cx="186537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96715"/>
            <a:ext cx="6096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69" y="5437487"/>
            <a:ext cx="3602736" cy="607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6C2BC-60A7-0547-A911-67347BC0CAFD}"/>
              </a:ext>
            </a:extLst>
          </p:cNvPr>
          <p:cNvSpPr/>
          <p:nvPr userDrawn="1"/>
        </p:nvSpPr>
        <p:spPr>
          <a:xfrm>
            <a:off x="5099406" y="5771963"/>
            <a:ext cx="5715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8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LLC, with support from project 24-ERD-023.</a:t>
            </a:r>
          </a:p>
        </p:txBody>
      </p:sp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" y="7"/>
            <a:ext cx="12191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59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015" y="6446520"/>
            <a:ext cx="978408" cy="374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80FF35-3AAB-2145-A21D-CC840E81BEFB}"/>
              </a:ext>
            </a:extLst>
          </p:cNvPr>
          <p:cNvSpPr txBox="1"/>
          <p:nvPr userDrawn="1"/>
        </p:nvSpPr>
        <p:spPr>
          <a:xfrm>
            <a:off x="488827" y="6733640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LLNL-PRES-866329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487A01-C0B8-4643-8CFB-9227E4579F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5926" y="6470897"/>
            <a:ext cx="1501274" cy="2573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mojipedia.org/construc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Calibri" panose="020F0502020204030204" pitchFamily="34" charset="0"/>
              </a:rPr>
              <a:t>Extending the Dispersive Optical Model</a:t>
            </a:r>
            <a:br>
              <a:rPr lang="en-US" dirty="0">
                <a:latin typeface="+mj-lt"/>
                <a:cs typeface="Calibri" panose="020F0502020204030204" pitchFamily="34" charset="0"/>
              </a:rPr>
            </a:br>
            <a:r>
              <a:rPr lang="en-US" dirty="0">
                <a:latin typeface="+mj-lt"/>
                <a:cs typeface="Calibri" panose="020F0502020204030204" pitchFamily="34" charset="0"/>
              </a:rPr>
              <a:t>to </a:t>
            </a:r>
            <a:r>
              <a:rPr lang="el-GR" b="1" dirty="0">
                <a:latin typeface="+mj-lt"/>
              </a:rPr>
              <a:t>β</a:t>
            </a:r>
            <a:r>
              <a:rPr lang="en-US" b="1" dirty="0">
                <a:latin typeface="+mj-lt"/>
              </a:rPr>
              <a:t>-unstable systems</a:t>
            </a:r>
            <a:endParaRPr lang="en-US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64449" y="2058725"/>
            <a:ext cx="7505699" cy="397501"/>
          </a:xfrm>
        </p:spPr>
        <p:txBody>
          <a:bodyPr/>
          <a:lstStyle/>
          <a:p>
            <a:pPr marL="58738" indent="-158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Compound Nuclear Reactions and Related Topics (CNR*24)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820428" y="3096715"/>
            <a:ext cx="6096000" cy="477838"/>
          </a:xfrm>
        </p:spPr>
        <p:txBody>
          <a:bodyPr/>
          <a:lstStyle/>
          <a:p>
            <a:pPr lvl="0"/>
            <a:r>
              <a:rPr lang="en-US" b="1" dirty="0"/>
              <a:t>Cole D. Pruitt</a:t>
            </a:r>
            <a:r>
              <a:rPr lang="en-US" dirty="0"/>
              <a:t>, Jutta Escher, Oliver Gorton, S. Simone Perrotta</a:t>
            </a:r>
          </a:p>
          <a:p>
            <a:pPr lvl="0"/>
            <a:r>
              <a:rPr lang="en-US" dirty="0"/>
              <a:t>Lawrence Livermore National Laboratory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609600" y="3493816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IAEA Headquarters, Vienna</a:t>
            </a:r>
            <a:endParaRPr lang="en-US" sz="1600" dirty="0">
              <a:cs typeface="Lucida Handwriting"/>
            </a:endParaRPr>
          </a:p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8 July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Toward a spherical global UQ DOM: training results with</a:t>
            </a:r>
            <a:br>
              <a:rPr lang="en-US" sz="2800" dirty="0"/>
            </a:br>
            <a:r>
              <a:rPr lang="en-US" sz="2800" baseline="30000" dirty="0"/>
              <a:t>40,48,60</a:t>
            </a:r>
            <a:r>
              <a:rPr lang="en-US" sz="2800" dirty="0"/>
              <a:t>Ca, </a:t>
            </a:r>
            <a:r>
              <a:rPr lang="en-US" sz="2800" baseline="30000" dirty="0"/>
              <a:t>58,64,78</a:t>
            </a:r>
            <a:r>
              <a:rPr lang="en-US" sz="2800" dirty="0"/>
              <a:t>Ni, </a:t>
            </a:r>
            <a:r>
              <a:rPr lang="en-US" sz="2800" baseline="30000" dirty="0"/>
              <a:t>90,100</a:t>
            </a:r>
            <a:r>
              <a:rPr lang="en-US" sz="2800" dirty="0"/>
              <a:t>Zr, </a:t>
            </a:r>
            <a:r>
              <a:rPr lang="en-US" sz="2800" baseline="30000" dirty="0"/>
              <a:t>112,124</a:t>
            </a:r>
            <a:r>
              <a:rPr lang="en-US" sz="2800" dirty="0"/>
              <a:t>Sn, </a:t>
            </a:r>
            <a:r>
              <a:rPr lang="en-US" sz="2800" baseline="30000" dirty="0"/>
              <a:t>208</a:t>
            </a:r>
            <a:r>
              <a:rPr lang="en-US" sz="2800" dirty="0"/>
              <a:t>Pb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approach: choose simplest plausible potential form, train to “anchor” nuclei, then add data incrementally.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parameters only when the data demand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215F4-2253-FF62-E2A7-78C92781AA8E}"/>
              </a:ext>
            </a:extLst>
          </p:cNvPr>
          <p:cNvSpPr txBox="1"/>
          <p:nvPr/>
        </p:nvSpPr>
        <p:spPr>
          <a:xfrm>
            <a:off x="4848578" y="4501220"/>
            <a:ext cx="237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Charge radius data range from IAEA database</a:t>
            </a:r>
          </a:p>
          <a:p>
            <a:r>
              <a:rPr lang="en-US" sz="900" dirty="0"/>
              <a:t>Depicted mass data range is notional only</a:t>
            </a:r>
          </a:p>
        </p:txBody>
      </p:sp>
      <p:pic>
        <p:nvPicPr>
          <p:cNvPr id="9" name="Picture 8" descr="A red and blue grid with yellow stars&#10;&#10;Description automatically generated">
            <a:extLst>
              <a:ext uri="{FF2B5EF4-FFF2-40B4-BE49-F238E27FC236}">
                <a16:creationId xmlns:a16="http://schemas.microsoft.com/office/drawing/2014/main" id="{D30D55B0-DD08-F4A7-5FC8-170D4F6DA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371608"/>
            <a:ext cx="7507224" cy="3907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3288C-6F38-5C64-A4D1-923A37179966}"/>
              </a:ext>
            </a:extLst>
          </p:cNvPr>
          <p:cNvSpPr txBox="1"/>
          <p:nvPr/>
        </p:nvSpPr>
        <p:spPr>
          <a:xfrm>
            <a:off x="7914633" y="1665098"/>
            <a:ext cx="4187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Training data</a:t>
            </a:r>
          </a:p>
          <a:p>
            <a:endParaRPr lang="en-US" sz="1200" dirty="0"/>
          </a:p>
          <a:p>
            <a:r>
              <a:rPr lang="en-US" sz="1200" dirty="0"/>
              <a:t>Available everywhere: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Particle number (N and Z)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Binding energy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Valence single-particle energies (not yet used)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r>
              <a:rPr lang="en-US" sz="1200" dirty="0"/>
              <a:t>Available not too far from </a:t>
            </a:r>
            <a:r>
              <a:rPr lang="el-GR" sz="1200" dirty="0"/>
              <a:t>β</a:t>
            </a:r>
            <a:r>
              <a:rPr lang="en-US" sz="1200" dirty="0"/>
              <a:t>-stability: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RMS charge radius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r>
              <a:rPr lang="en-US" sz="1200" dirty="0"/>
              <a:t>Available at </a:t>
            </a:r>
            <a:r>
              <a:rPr lang="el-GR" sz="1200" dirty="0"/>
              <a:t>β</a:t>
            </a:r>
            <a:r>
              <a:rPr lang="en-US" sz="1200" dirty="0"/>
              <a:t>-stability: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Neutron total cross section (5-200 MeV)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Proton reaction cross section (5-200 MeV)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Neutron elastic cross section (10-60 MeV*)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Proton elastic cross section (10-200 MeV*; not yet used)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Neutron analyzing power (10-60 MeV; not yet used)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Proton analyzing power (10-200 MeV*; not yet used)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740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Preliminary spherical global UQ DOM results: </a:t>
            </a:r>
            <a:r>
              <a:rPr lang="en-US" sz="2800" baseline="30000" dirty="0"/>
              <a:t>40,48</a:t>
            </a:r>
            <a:r>
              <a:rPr lang="en-US" sz="2800" dirty="0"/>
              <a:t>Ca, </a:t>
            </a:r>
            <a:r>
              <a:rPr lang="en-US" sz="2800" baseline="30000" dirty="0"/>
              <a:t>90</a:t>
            </a:r>
            <a:r>
              <a:rPr lang="en-US" sz="2800" dirty="0"/>
              <a:t>Zr, </a:t>
            </a:r>
            <a:r>
              <a:rPr lang="en-US" sz="2800" baseline="30000" dirty="0"/>
              <a:t>112,124</a:t>
            </a:r>
            <a:r>
              <a:rPr lang="en-US" sz="2800" dirty="0"/>
              <a:t>Sn, </a:t>
            </a:r>
            <a:r>
              <a:rPr lang="en-US" sz="2800" baseline="30000" dirty="0"/>
              <a:t>208</a:t>
            </a:r>
            <a:r>
              <a:rPr lang="en-US" sz="2800" dirty="0"/>
              <a:t>Pb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 agreement (at the 1% level) appears possible, for both binding and integral scattering data, across the chart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082DC-A8A3-DB98-48CB-9EBEA772F45D}"/>
              </a:ext>
            </a:extLst>
          </p:cNvPr>
          <p:cNvSpPr txBox="1"/>
          <p:nvPr/>
        </p:nvSpPr>
        <p:spPr>
          <a:xfrm>
            <a:off x="81339" y="1408411"/>
            <a:ext cx="29747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Bound properties (binding energy particle number, RMS charge radii): </a:t>
            </a:r>
            <a:r>
              <a:rPr lang="en-US" sz="1200" b="1" dirty="0"/>
              <a:t>2%-level agreement</a:t>
            </a:r>
            <a:r>
              <a:rPr lang="en-US" sz="1200" dirty="0"/>
              <a:t> for all 6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Proton </a:t>
            </a:r>
            <a:r>
              <a:rPr lang="el-GR" sz="1200" dirty="0"/>
              <a:t>σ</a:t>
            </a:r>
            <a:r>
              <a:rPr lang="en-US" sz="1200" baseline="-25000" dirty="0" err="1"/>
              <a:t>rxn</a:t>
            </a:r>
            <a:r>
              <a:rPr lang="en-US" sz="1200" dirty="0"/>
              <a:t> and neutron </a:t>
            </a:r>
            <a:r>
              <a:rPr lang="el-GR" sz="1200" dirty="0"/>
              <a:t>σ</a:t>
            </a:r>
            <a:r>
              <a:rPr lang="en-US" sz="1200" baseline="-25000" dirty="0"/>
              <a:t>tot </a:t>
            </a:r>
            <a:r>
              <a:rPr lang="en-US" sz="1200" dirty="0"/>
              <a:t>: </a:t>
            </a:r>
            <a:r>
              <a:rPr lang="en-US" sz="1200" b="1" dirty="0"/>
              <a:t>KD-level agreement</a:t>
            </a:r>
            <a:r>
              <a:rPr lang="en-US" sz="1200" dirty="0"/>
              <a:t> on all 6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Neutron differential cross sections: </a:t>
            </a:r>
            <a:r>
              <a:rPr lang="en-US" sz="1200" b="1" dirty="0"/>
              <a:t>KD-level agreement</a:t>
            </a:r>
            <a:r>
              <a:rPr lang="en-US" sz="1200" dirty="0"/>
              <a:t> on all 6 systems</a:t>
            </a: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Proton differential cross sections and proton/neutron analyzing powers:</a:t>
            </a:r>
            <a:r>
              <a:rPr lang="en-US" sz="1200" b="1" dirty="0"/>
              <a:t> near-KD-level agreement, even without fitting.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BD9FD-1D01-D825-5D0B-8790774AB13D}"/>
              </a:ext>
            </a:extLst>
          </p:cNvPr>
          <p:cNvPicPr/>
          <p:nvPr/>
        </p:nvPicPr>
        <p:blipFill rotWithShape="1">
          <a:blip r:embed="rId2"/>
          <a:srcRect t="22055"/>
          <a:stretch/>
        </p:blipFill>
        <p:spPr>
          <a:xfrm>
            <a:off x="6131044" y="3957887"/>
            <a:ext cx="2124118" cy="1531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EBEA6-582B-D85B-4B28-E83FEDEFFF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26134" y="1648386"/>
            <a:ext cx="2122608" cy="1964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45260-664B-262E-7ECD-F9CC73792D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30939" y="1468150"/>
            <a:ext cx="1056580" cy="2360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2967F-42D0-A21D-5068-4AA1C181DFF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68656" y="4048641"/>
            <a:ext cx="1181145" cy="853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A33C2A-CEEE-81F3-B154-77E985597D7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259718" y="1446778"/>
            <a:ext cx="1211314" cy="429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886CE-BDB2-47F1-5F54-033CAFE92E0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19254" y="5073208"/>
            <a:ext cx="1279947" cy="633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56D88D-E255-8A08-6659-16EB6E8318A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213787" y="1416384"/>
            <a:ext cx="1667475" cy="12024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B051CC-A564-B6D8-4DAF-DDB36EFBF2E6}"/>
              </a:ext>
            </a:extLst>
          </p:cNvPr>
          <p:cNvSpPr txBox="1"/>
          <p:nvPr/>
        </p:nvSpPr>
        <p:spPr>
          <a:xfrm>
            <a:off x="11355257" y="1696132"/>
            <a:ext cx="562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p+</a:t>
            </a:r>
            <a:r>
              <a:rPr lang="en-US" sz="1000" b="1" baseline="30000" dirty="0"/>
              <a:t>90</a:t>
            </a:r>
            <a:r>
              <a:rPr lang="en-US" sz="1000" b="1" dirty="0"/>
              <a:t>Zr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90DA3E-3E2A-33B7-1575-C64C9DD23149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264882" y="2883482"/>
            <a:ext cx="1567396" cy="28806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CF82C0-BC7B-9C96-110A-AF7607D2CBA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550754" y="1412081"/>
            <a:ext cx="1412021" cy="43893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081C8B-B35B-791A-EB3E-57F8176AD419}"/>
              </a:ext>
            </a:extLst>
          </p:cNvPr>
          <p:cNvSpPr txBox="1"/>
          <p:nvPr/>
        </p:nvSpPr>
        <p:spPr>
          <a:xfrm>
            <a:off x="11105002" y="3235581"/>
            <a:ext cx="562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p+</a:t>
            </a:r>
            <a:r>
              <a:rPr lang="en-US" sz="1000" b="1" baseline="30000" dirty="0"/>
              <a:t>40</a:t>
            </a:r>
            <a:r>
              <a:rPr lang="en-US" sz="1000" b="1" dirty="0"/>
              <a:t>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D8D29-8455-8758-21B9-9FBCF90A9014}"/>
              </a:ext>
            </a:extLst>
          </p:cNvPr>
          <p:cNvSpPr txBox="1"/>
          <p:nvPr/>
        </p:nvSpPr>
        <p:spPr>
          <a:xfrm>
            <a:off x="9226054" y="1847630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p+</a:t>
            </a:r>
            <a:r>
              <a:rPr lang="en-US" sz="1000" b="1" baseline="30000" dirty="0"/>
              <a:t>208</a:t>
            </a:r>
            <a:r>
              <a:rPr lang="en-US" sz="1000" b="1" dirty="0"/>
              <a:t>Pb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9768B3-EDAA-DA4E-B2AB-AD0C2742338A}"/>
              </a:ext>
            </a:extLst>
          </p:cNvPr>
          <p:cNvSpPr txBox="1"/>
          <p:nvPr/>
        </p:nvSpPr>
        <p:spPr>
          <a:xfrm>
            <a:off x="3750677" y="1780923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n+</a:t>
            </a:r>
            <a:r>
              <a:rPr lang="en-US" sz="1000" b="1" baseline="30000" dirty="0"/>
              <a:t>208</a:t>
            </a:r>
            <a:r>
              <a:rPr lang="en-US" sz="1000" b="1" dirty="0"/>
              <a:t>Pb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4B405E-EE59-0316-65C7-475B2AB7873A}"/>
              </a:ext>
            </a:extLst>
          </p:cNvPr>
          <p:cNvSpPr txBox="1"/>
          <p:nvPr/>
        </p:nvSpPr>
        <p:spPr>
          <a:xfrm>
            <a:off x="5188781" y="1555954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n+</a:t>
            </a:r>
            <a:r>
              <a:rPr lang="en-US" sz="1000" b="1" baseline="30000" dirty="0"/>
              <a:t>40</a:t>
            </a:r>
            <a:r>
              <a:rPr lang="en-US" sz="1000" b="1" dirty="0"/>
              <a:t>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EF92DB-E442-E3FC-42E9-20D3A08D72CA}"/>
              </a:ext>
            </a:extLst>
          </p:cNvPr>
          <p:cNvSpPr txBox="1"/>
          <p:nvPr/>
        </p:nvSpPr>
        <p:spPr>
          <a:xfrm>
            <a:off x="5250825" y="4046316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n+</a:t>
            </a:r>
            <a:r>
              <a:rPr lang="en-US" sz="1000" b="1" baseline="30000" dirty="0"/>
              <a:t>90</a:t>
            </a:r>
            <a:r>
              <a:rPr lang="en-US" sz="1000" b="1" dirty="0"/>
              <a:t>Zr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45630-C535-0D75-1983-71BEBF08E099}"/>
              </a:ext>
            </a:extLst>
          </p:cNvPr>
          <p:cNvSpPr txBox="1"/>
          <p:nvPr/>
        </p:nvSpPr>
        <p:spPr>
          <a:xfrm>
            <a:off x="5370341" y="4999149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n+</a:t>
            </a:r>
            <a:r>
              <a:rPr lang="en-US" sz="1000" b="1" baseline="30000" dirty="0"/>
              <a:t>48</a:t>
            </a:r>
            <a:r>
              <a:rPr lang="en-US" sz="1000" b="1" dirty="0"/>
              <a:t>Ca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4F4AF8-C883-30FC-A592-B3ACEAE701B7}"/>
              </a:ext>
            </a:extLst>
          </p:cNvPr>
          <p:cNvSpPr txBox="1"/>
          <p:nvPr/>
        </p:nvSpPr>
        <p:spPr>
          <a:xfrm>
            <a:off x="7187438" y="4903627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48</a:t>
            </a:r>
            <a:r>
              <a:rPr lang="en-US" sz="1000" b="1" dirty="0"/>
              <a:t>Ca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FC1177-BB91-F3D0-6718-F1F6A8BAAE43}"/>
              </a:ext>
            </a:extLst>
          </p:cNvPr>
          <p:cNvSpPr txBox="1"/>
          <p:nvPr/>
        </p:nvSpPr>
        <p:spPr>
          <a:xfrm>
            <a:off x="6760901" y="5086062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40</a:t>
            </a:r>
            <a:r>
              <a:rPr lang="en-US" sz="1000" b="1" dirty="0"/>
              <a:t>Ca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C0E081-34BE-0ABE-ECC2-E1BFFEDEBE8B}"/>
              </a:ext>
            </a:extLst>
          </p:cNvPr>
          <p:cNvSpPr txBox="1"/>
          <p:nvPr/>
        </p:nvSpPr>
        <p:spPr>
          <a:xfrm>
            <a:off x="7426470" y="4678768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90</a:t>
            </a:r>
            <a:r>
              <a:rPr lang="en-US" sz="1000" b="1" dirty="0"/>
              <a:t>Zr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8763BD-A364-EBB1-408D-2108AC04280C}"/>
              </a:ext>
            </a:extLst>
          </p:cNvPr>
          <p:cNvSpPr txBox="1"/>
          <p:nvPr/>
        </p:nvSpPr>
        <p:spPr>
          <a:xfrm>
            <a:off x="7570492" y="4150458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208</a:t>
            </a:r>
            <a:r>
              <a:rPr lang="en-US" sz="1000" b="1" dirty="0"/>
              <a:t>Pb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D62349-C65D-0E06-25A1-71AB2103DF6F}"/>
              </a:ext>
            </a:extLst>
          </p:cNvPr>
          <p:cNvSpPr txBox="1"/>
          <p:nvPr/>
        </p:nvSpPr>
        <p:spPr>
          <a:xfrm>
            <a:off x="6546251" y="1810485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208</a:t>
            </a:r>
            <a:r>
              <a:rPr lang="en-US" sz="1000" b="1" dirty="0"/>
              <a:t>Pb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9B6BA0-5747-0387-6719-273558A6214D}"/>
              </a:ext>
            </a:extLst>
          </p:cNvPr>
          <p:cNvSpPr txBox="1"/>
          <p:nvPr/>
        </p:nvSpPr>
        <p:spPr>
          <a:xfrm>
            <a:off x="7422401" y="2381296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90</a:t>
            </a:r>
            <a:r>
              <a:rPr lang="en-US" sz="1000" b="1" dirty="0"/>
              <a:t>Zr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FDF3DF-4595-89C8-E924-E6C93B100EBB}"/>
              </a:ext>
            </a:extLst>
          </p:cNvPr>
          <p:cNvSpPr txBox="1"/>
          <p:nvPr/>
        </p:nvSpPr>
        <p:spPr>
          <a:xfrm>
            <a:off x="7043123" y="2807974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48</a:t>
            </a:r>
            <a:r>
              <a:rPr lang="en-US" sz="1000" b="1" dirty="0"/>
              <a:t>Ca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9960FB-13CE-17C8-47E8-0D38DF37A930}"/>
              </a:ext>
            </a:extLst>
          </p:cNvPr>
          <p:cNvSpPr txBox="1"/>
          <p:nvPr/>
        </p:nvSpPr>
        <p:spPr>
          <a:xfrm>
            <a:off x="6472350" y="3180774"/>
            <a:ext cx="641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40</a:t>
            </a:r>
            <a:r>
              <a:rPr lang="en-US" sz="1000" b="1" dirty="0"/>
              <a:t>Ca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CE728E-E414-F19A-97A3-1820E8811605}"/>
              </a:ext>
            </a:extLst>
          </p:cNvPr>
          <p:cNvSpPr txBox="1"/>
          <p:nvPr/>
        </p:nvSpPr>
        <p:spPr>
          <a:xfrm rot="16200000">
            <a:off x="2574618" y="3219632"/>
            <a:ext cx="1162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</a:t>
            </a:r>
            <a:r>
              <a:rPr lang="el-GR" sz="800" dirty="0"/>
              <a:t>σ</a:t>
            </a:r>
            <a:r>
              <a:rPr lang="en-US" sz="800" dirty="0"/>
              <a:t>/d</a:t>
            </a:r>
            <a:r>
              <a:rPr lang="el-GR" sz="800" dirty="0"/>
              <a:t>Ω</a:t>
            </a:r>
            <a:r>
              <a:rPr lang="en-US" sz="800" dirty="0"/>
              <a:t> (arb. units)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9CA0AA-71D5-45F0-B13E-DB9BB3ADF460}"/>
              </a:ext>
            </a:extLst>
          </p:cNvPr>
          <p:cNvSpPr txBox="1"/>
          <p:nvPr/>
        </p:nvSpPr>
        <p:spPr>
          <a:xfrm rot="16200000">
            <a:off x="4015272" y="2583274"/>
            <a:ext cx="1162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</a:t>
            </a:r>
            <a:r>
              <a:rPr lang="el-GR" sz="800" dirty="0"/>
              <a:t>σ</a:t>
            </a:r>
            <a:r>
              <a:rPr lang="en-US" sz="800" dirty="0"/>
              <a:t>/d</a:t>
            </a:r>
            <a:r>
              <a:rPr lang="el-GR" sz="800" dirty="0"/>
              <a:t>Ω</a:t>
            </a:r>
            <a:r>
              <a:rPr lang="en-US" sz="800" dirty="0"/>
              <a:t> (arb. units)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7C6D7B-FA44-9AC6-E5DF-442BE321AD42}"/>
              </a:ext>
            </a:extLst>
          </p:cNvPr>
          <p:cNvSpPr txBox="1"/>
          <p:nvPr/>
        </p:nvSpPr>
        <p:spPr>
          <a:xfrm rot="16200000">
            <a:off x="7824266" y="3331978"/>
            <a:ext cx="1162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</a:t>
            </a:r>
            <a:r>
              <a:rPr lang="el-GR" sz="800" dirty="0"/>
              <a:t>σ</a:t>
            </a:r>
            <a:r>
              <a:rPr lang="en-US" sz="800" dirty="0"/>
              <a:t>/d</a:t>
            </a:r>
            <a:r>
              <a:rPr lang="el-GR" sz="800" dirty="0"/>
              <a:t>Ω</a:t>
            </a:r>
            <a:r>
              <a:rPr lang="en-US" sz="800" dirty="0"/>
              <a:t> (arb. units)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85B58F-AA9B-F918-2F68-8DFD96D596AF}"/>
              </a:ext>
            </a:extLst>
          </p:cNvPr>
          <p:cNvSpPr txBox="1"/>
          <p:nvPr/>
        </p:nvSpPr>
        <p:spPr>
          <a:xfrm rot="16200000">
            <a:off x="5730009" y="2404799"/>
            <a:ext cx="562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/>
              <a:t>σ</a:t>
            </a:r>
            <a:r>
              <a:rPr lang="en-US" sz="800" baseline="-25000" dirty="0" err="1"/>
              <a:t>rxn</a:t>
            </a:r>
            <a:r>
              <a:rPr lang="en-US" sz="800" dirty="0"/>
              <a:t> (mb)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502979-2701-F46A-395E-5CFE0CF428A6}"/>
              </a:ext>
            </a:extLst>
          </p:cNvPr>
          <p:cNvSpPr txBox="1"/>
          <p:nvPr/>
        </p:nvSpPr>
        <p:spPr>
          <a:xfrm rot="16200000">
            <a:off x="5727040" y="4327713"/>
            <a:ext cx="562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b="1" dirty="0"/>
              <a:t>σ</a:t>
            </a:r>
            <a:r>
              <a:rPr lang="en-US" sz="800" b="1" baseline="-25000" dirty="0"/>
              <a:t>tot</a:t>
            </a:r>
            <a:r>
              <a:rPr lang="en-US" sz="800" b="1" dirty="0"/>
              <a:t> (mb)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3FC349-B914-4824-F97D-BA3765F3187E}"/>
              </a:ext>
            </a:extLst>
          </p:cNvPr>
          <p:cNvSpPr txBox="1"/>
          <p:nvPr/>
        </p:nvSpPr>
        <p:spPr>
          <a:xfrm>
            <a:off x="6944558" y="5539597"/>
            <a:ext cx="660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E</a:t>
            </a:r>
            <a:r>
              <a:rPr lang="en-US" sz="800" baseline="-25000" dirty="0" err="1"/>
              <a:t>lab</a:t>
            </a:r>
            <a:r>
              <a:rPr lang="en-US" sz="800" dirty="0"/>
              <a:t> (MeV)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B454DD-4165-A9C2-B2DC-E3F303B98FCC}"/>
              </a:ext>
            </a:extLst>
          </p:cNvPr>
          <p:cNvSpPr txBox="1"/>
          <p:nvPr/>
        </p:nvSpPr>
        <p:spPr>
          <a:xfrm>
            <a:off x="6892657" y="3622429"/>
            <a:ext cx="660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E</a:t>
            </a:r>
            <a:r>
              <a:rPr lang="en-US" sz="800" baseline="-25000" dirty="0" err="1"/>
              <a:t>lab</a:t>
            </a:r>
            <a:r>
              <a:rPr lang="en-US" sz="800" dirty="0"/>
              <a:t> (MeV)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1CEBB5-705E-3B78-EDEA-398131223E54}"/>
              </a:ext>
            </a:extLst>
          </p:cNvPr>
          <p:cNvSpPr txBox="1"/>
          <p:nvPr/>
        </p:nvSpPr>
        <p:spPr>
          <a:xfrm>
            <a:off x="4959488" y="3805066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308304-CECD-01A2-6C7D-196419D807D2}"/>
              </a:ext>
            </a:extLst>
          </p:cNvPr>
          <p:cNvSpPr txBox="1"/>
          <p:nvPr/>
        </p:nvSpPr>
        <p:spPr>
          <a:xfrm>
            <a:off x="4921395" y="4853472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2A6B75-C726-78A0-5BD8-D5316C4E84CD}"/>
              </a:ext>
            </a:extLst>
          </p:cNvPr>
          <p:cNvSpPr txBox="1"/>
          <p:nvPr/>
        </p:nvSpPr>
        <p:spPr>
          <a:xfrm>
            <a:off x="4870956" y="5697827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6E94EA-D948-2E23-CD67-5F25A29EC6B7}"/>
              </a:ext>
            </a:extLst>
          </p:cNvPr>
          <p:cNvSpPr txBox="1"/>
          <p:nvPr/>
        </p:nvSpPr>
        <p:spPr>
          <a:xfrm>
            <a:off x="3535962" y="5741820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E62381-A479-28BC-A5EF-9BAC2C18DFDF}"/>
              </a:ext>
            </a:extLst>
          </p:cNvPr>
          <p:cNvSpPr txBox="1"/>
          <p:nvPr/>
        </p:nvSpPr>
        <p:spPr>
          <a:xfrm>
            <a:off x="8916095" y="5761724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1B35C3-BD81-EB7C-D34C-B9D17474D7E8}"/>
              </a:ext>
            </a:extLst>
          </p:cNvPr>
          <p:cNvSpPr txBox="1"/>
          <p:nvPr/>
        </p:nvSpPr>
        <p:spPr>
          <a:xfrm>
            <a:off x="10711902" y="5746823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C891EF-4888-9433-7FA0-A965411D8E60}"/>
              </a:ext>
            </a:extLst>
          </p:cNvPr>
          <p:cNvSpPr txBox="1"/>
          <p:nvPr/>
        </p:nvSpPr>
        <p:spPr>
          <a:xfrm>
            <a:off x="10711902" y="2618854"/>
            <a:ext cx="786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θ</a:t>
            </a:r>
            <a:r>
              <a:rPr lang="en-US" sz="800" baseline="-25000" dirty="0" err="1"/>
              <a:t>c.m</a:t>
            </a:r>
            <a:r>
              <a:rPr lang="en-US" sz="800" baseline="-25000" dirty="0"/>
              <a:t>.</a:t>
            </a:r>
            <a:r>
              <a:rPr lang="en-US" sz="800" dirty="0"/>
              <a:t> (degrees)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DB2959-CE5D-EF99-B35E-A5D80C266891}"/>
              </a:ext>
            </a:extLst>
          </p:cNvPr>
          <p:cNvSpPr txBox="1"/>
          <p:nvPr/>
        </p:nvSpPr>
        <p:spPr>
          <a:xfrm rot="16200000">
            <a:off x="9459594" y="3929886"/>
            <a:ext cx="1357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Analyzing power (unitless)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A31AB1-ABF3-1E23-AC25-85B07D8C2DD8}"/>
              </a:ext>
            </a:extLst>
          </p:cNvPr>
          <p:cNvSpPr txBox="1"/>
          <p:nvPr/>
        </p:nvSpPr>
        <p:spPr>
          <a:xfrm rot="16200000">
            <a:off x="9457721" y="1888867"/>
            <a:ext cx="1357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Analyzing power (unitless)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4D1758-DC4F-223A-FF30-C8A7EB4BBF41}"/>
              </a:ext>
            </a:extLst>
          </p:cNvPr>
          <p:cNvSpPr txBox="1"/>
          <p:nvPr/>
        </p:nvSpPr>
        <p:spPr>
          <a:xfrm rot="19438191">
            <a:off x="8201953" y="2650647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8AAEF-9FC2-C12F-DC8A-3B7663D6B53D}"/>
              </a:ext>
            </a:extLst>
          </p:cNvPr>
          <p:cNvSpPr txBox="1"/>
          <p:nvPr/>
        </p:nvSpPr>
        <p:spPr>
          <a:xfrm rot="19438191">
            <a:off x="3967496" y="2787577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CFA8FFA3-194E-EA06-274C-AE984F4F7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51929"/>
              </p:ext>
            </p:extLst>
          </p:nvPr>
        </p:nvGraphicFramePr>
        <p:xfrm>
          <a:off x="154485" y="4150458"/>
          <a:ext cx="2974779" cy="1545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645">
                  <a:extLst>
                    <a:ext uri="{9D8B030D-6E8A-4147-A177-3AD203B41FA5}">
                      <a16:colId xmlns:a16="http://schemas.microsoft.com/office/drawing/2014/main" val="2307366316"/>
                    </a:ext>
                  </a:extLst>
                </a:gridCol>
                <a:gridCol w="408314">
                  <a:extLst>
                    <a:ext uri="{9D8B030D-6E8A-4147-A177-3AD203B41FA5}">
                      <a16:colId xmlns:a16="http://schemas.microsoft.com/office/drawing/2014/main" val="1108507298"/>
                    </a:ext>
                  </a:extLst>
                </a:gridCol>
                <a:gridCol w="420150">
                  <a:extLst>
                    <a:ext uri="{9D8B030D-6E8A-4147-A177-3AD203B41FA5}">
                      <a16:colId xmlns:a16="http://schemas.microsoft.com/office/drawing/2014/main" val="2650879471"/>
                    </a:ext>
                  </a:extLst>
                </a:gridCol>
                <a:gridCol w="396479">
                  <a:extLst>
                    <a:ext uri="{9D8B030D-6E8A-4147-A177-3AD203B41FA5}">
                      <a16:colId xmlns:a16="http://schemas.microsoft.com/office/drawing/2014/main" val="2000310973"/>
                    </a:ext>
                  </a:extLst>
                </a:gridCol>
                <a:gridCol w="461573">
                  <a:extLst>
                    <a:ext uri="{9D8B030D-6E8A-4147-A177-3AD203B41FA5}">
                      <a16:colId xmlns:a16="http://schemas.microsoft.com/office/drawing/2014/main" val="2746869072"/>
                    </a:ext>
                  </a:extLst>
                </a:gridCol>
                <a:gridCol w="443820">
                  <a:extLst>
                    <a:ext uri="{9D8B030D-6E8A-4147-A177-3AD203B41FA5}">
                      <a16:colId xmlns:a16="http://schemas.microsoft.com/office/drawing/2014/main" val="823095981"/>
                    </a:ext>
                  </a:extLst>
                </a:gridCol>
                <a:gridCol w="459798">
                  <a:extLst>
                    <a:ext uri="{9D8B030D-6E8A-4147-A177-3AD203B41FA5}">
                      <a16:colId xmlns:a16="http://schemas.microsoft.com/office/drawing/2014/main" val="3460707907"/>
                    </a:ext>
                  </a:extLst>
                </a:gridCol>
              </a:tblGrid>
              <a:tr h="357207">
                <a:tc>
                  <a:txBody>
                    <a:bodyPr/>
                    <a:lstStyle/>
                    <a:p>
                      <a:pPr algn="ctr"/>
                      <a:endParaRPr lang="en-US" sz="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/>
                        <a:t>40</a:t>
                      </a:r>
                      <a:r>
                        <a:rPr lang="en-US" sz="1000" baseline="0" dirty="0"/>
                        <a:t>Ca</a:t>
                      </a:r>
                      <a:endParaRPr lang="en-US" sz="1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/>
                        <a:t>48</a:t>
                      </a:r>
                      <a:r>
                        <a:rPr lang="en-US" sz="1000" baseline="0" dirty="0"/>
                        <a:t>Ca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30000" dirty="0"/>
                        <a:t>90</a:t>
                      </a:r>
                      <a:r>
                        <a:rPr lang="en-US" sz="1000" baseline="0" dirty="0"/>
                        <a:t>Zr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/>
                        <a:t>112</a:t>
                      </a:r>
                      <a:r>
                        <a:rPr lang="en-US" sz="1000" dirty="0"/>
                        <a:t>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/>
                        <a:t>124</a:t>
                      </a:r>
                      <a:r>
                        <a:rPr lang="en-US" sz="1000" dirty="0"/>
                        <a:t>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aseline="30000" dirty="0"/>
                        <a:t>208</a:t>
                      </a:r>
                      <a:r>
                        <a:rPr lang="en-US" sz="1000" baseline="0" dirty="0"/>
                        <a:t>Pb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121268"/>
                  </a:ext>
                </a:extLst>
              </a:tr>
              <a:tr h="3961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49.9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83.3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931225"/>
                  </a:ext>
                </a:extLst>
              </a:tr>
              <a:tr h="3961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126.2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577127"/>
                  </a:ext>
                </a:extLst>
              </a:tr>
              <a:tr h="3961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1633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103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86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Preliminary spherical global UQ DOM results: </a:t>
            </a:r>
            <a:r>
              <a:rPr lang="en-US" sz="2800" baseline="30000" dirty="0"/>
              <a:t>40,48,54,58</a:t>
            </a:r>
            <a:r>
              <a:rPr lang="en-US" sz="2800" dirty="0"/>
              <a:t>Ca isotopic chain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 show much larger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isovector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dependence compared to non-dispersive models: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would reduce dripline (n,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cross section predictions by a factor of 5-10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6A0FD-44B8-818C-D3E9-4A8FF291355D}"/>
              </a:ext>
            </a:extLst>
          </p:cNvPr>
          <p:cNvSpPr txBox="1"/>
          <p:nvPr/>
        </p:nvSpPr>
        <p:spPr>
          <a:xfrm>
            <a:off x="312103" y="1460174"/>
            <a:ext cx="460653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Very preliminary: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low asymmetries (</a:t>
            </a:r>
            <a:r>
              <a:rPr lang="en-US" sz="1500" baseline="30000" dirty="0"/>
              <a:t>40,48</a:t>
            </a:r>
            <a:r>
              <a:rPr lang="en-US" sz="1500" dirty="0"/>
              <a:t>Ca), DOM neutron transmission coefficients are largely consistent with KD/KDUQ at astrophysical energies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high asymmetries </a:t>
            </a:r>
            <a:r>
              <a:rPr lang="en-US" sz="1500" baseline="30000" dirty="0"/>
              <a:t>(54,58</a:t>
            </a:r>
            <a:r>
              <a:rPr lang="en-US" sz="1500" dirty="0"/>
              <a:t>Ca), transmission coefficients drop off dramatically, likely driven by particle-number constraint (DOM fit accurately recovers N=40 for </a:t>
            </a:r>
            <a:r>
              <a:rPr lang="en-US" sz="1500" baseline="30000" dirty="0"/>
              <a:t>60</a:t>
            </a:r>
            <a:r>
              <a:rPr lang="en-US" sz="1500" dirty="0"/>
              <a:t>Ca)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Isovector</a:t>
            </a:r>
            <a:r>
              <a:rPr lang="en-US" sz="1500" dirty="0"/>
              <a:t> surface strength may be much stronger than assumed by non-dispersive models trained to </a:t>
            </a:r>
            <a:r>
              <a:rPr lang="el-GR" sz="1500" dirty="0"/>
              <a:t>β</a:t>
            </a:r>
            <a:r>
              <a:rPr lang="en-US" sz="1500" dirty="0"/>
              <a:t>-stable scattering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Spectral functions indicate considerable broadening of deep holes, consistent with (</a:t>
            </a:r>
            <a:r>
              <a:rPr lang="en-US" sz="1500" dirty="0" err="1"/>
              <a:t>e,e’p</a:t>
            </a:r>
            <a:r>
              <a:rPr lang="en-US" sz="1500" dirty="0"/>
              <a:t>) understanding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EA42-CAE1-32C5-65EB-E85FBCA590C6}"/>
              </a:ext>
            </a:extLst>
          </p:cNvPr>
          <p:cNvSpPr txBox="1"/>
          <p:nvPr/>
        </p:nvSpPr>
        <p:spPr>
          <a:xfrm rot="19438191">
            <a:off x="6507496" y="2662072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C0E53-B6CF-20BC-B76E-347A47A45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59552" y="1453896"/>
            <a:ext cx="5833872" cy="4050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2043E-C006-9223-30C7-3ABC375262B8}"/>
              </a:ext>
            </a:extLst>
          </p:cNvPr>
          <p:cNvSpPr txBox="1"/>
          <p:nvPr/>
        </p:nvSpPr>
        <p:spPr>
          <a:xfrm>
            <a:off x="7094076" y="1583765"/>
            <a:ext cx="79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40</a:t>
            </a:r>
            <a:r>
              <a:rPr lang="en-US" sz="2400" dirty="0"/>
              <a:t>Ca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541427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Preliminary spherical global UQ DOM results: </a:t>
            </a:r>
            <a:r>
              <a:rPr lang="en-US" sz="2800" baseline="30000" dirty="0"/>
              <a:t>40,48,54,58</a:t>
            </a:r>
            <a:r>
              <a:rPr lang="en-US" sz="2800" dirty="0"/>
              <a:t>Ca isotopic chain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 show much larger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isovector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dependence compared to non-dispersive models: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would reduce dripline (n,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cross section predictions by a factor of 5-10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6A0FD-44B8-818C-D3E9-4A8FF291355D}"/>
              </a:ext>
            </a:extLst>
          </p:cNvPr>
          <p:cNvSpPr txBox="1"/>
          <p:nvPr/>
        </p:nvSpPr>
        <p:spPr>
          <a:xfrm>
            <a:off x="312103" y="1460174"/>
            <a:ext cx="460653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Very preliminary: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low asymmetries (</a:t>
            </a:r>
            <a:r>
              <a:rPr lang="en-US" sz="1500" baseline="30000" dirty="0"/>
              <a:t>40,48</a:t>
            </a:r>
            <a:r>
              <a:rPr lang="en-US" sz="1500" dirty="0"/>
              <a:t>Ca), DOM neutron transmission coefficients are largely consistent with KD/KDUQ at astrophysical energies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high asymmetries </a:t>
            </a:r>
            <a:r>
              <a:rPr lang="en-US" sz="1500" baseline="30000" dirty="0"/>
              <a:t>(54,58</a:t>
            </a:r>
            <a:r>
              <a:rPr lang="en-US" sz="1500" dirty="0"/>
              <a:t>Ca), transmission coefficients drop off dramatically, likely driven by particle-number constraint (DOM fit accurately recovers N=40 for </a:t>
            </a:r>
            <a:r>
              <a:rPr lang="en-US" sz="1500" baseline="30000" dirty="0"/>
              <a:t>60</a:t>
            </a:r>
            <a:r>
              <a:rPr lang="en-US" sz="1500" dirty="0"/>
              <a:t>Ca)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Isovector</a:t>
            </a:r>
            <a:r>
              <a:rPr lang="en-US" sz="1500" dirty="0"/>
              <a:t> surface strength may be much stronger than assumed by non-dispersive models trained to </a:t>
            </a:r>
            <a:r>
              <a:rPr lang="el-GR" sz="1500" dirty="0"/>
              <a:t>β</a:t>
            </a:r>
            <a:r>
              <a:rPr lang="en-US" sz="1500" dirty="0"/>
              <a:t>-stable scattering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Spectral functions indicate considerable broadening of deep holes, consistent with (</a:t>
            </a:r>
            <a:r>
              <a:rPr lang="en-US" sz="1500" dirty="0" err="1"/>
              <a:t>e,e’p</a:t>
            </a:r>
            <a:r>
              <a:rPr lang="en-US" sz="1500" dirty="0"/>
              <a:t>) understanding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EA42-CAE1-32C5-65EB-E85FBCA590C6}"/>
              </a:ext>
            </a:extLst>
          </p:cNvPr>
          <p:cNvSpPr txBox="1"/>
          <p:nvPr/>
        </p:nvSpPr>
        <p:spPr>
          <a:xfrm rot="19438191">
            <a:off x="6507496" y="2662072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69823-ED98-1EE2-ED44-9BEA3B4C1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59552" y="1453896"/>
            <a:ext cx="5833872" cy="4050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F7BE01-4309-A280-969D-B6020AAF1827}"/>
              </a:ext>
            </a:extLst>
          </p:cNvPr>
          <p:cNvSpPr txBox="1"/>
          <p:nvPr/>
        </p:nvSpPr>
        <p:spPr>
          <a:xfrm>
            <a:off x="7094076" y="1583765"/>
            <a:ext cx="79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48</a:t>
            </a:r>
            <a:r>
              <a:rPr lang="en-US" sz="2400" dirty="0"/>
              <a:t>Ca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88662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Preliminary spherical global UQ DOM results: </a:t>
            </a:r>
            <a:r>
              <a:rPr lang="en-US" sz="2800" baseline="30000" dirty="0"/>
              <a:t>40,48,54,58</a:t>
            </a:r>
            <a:r>
              <a:rPr lang="en-US" sz="2800" dirty="0"/>
              <a:t>Ca isotopic chain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 show much larger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isovector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dependence compared to non-dispersive models: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would reduce dripline (n,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cross section predictions by a factor of 5-10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6A0FD-44B8-818C-D3E9-4A8FF291355D}"/>
              </a:ext>
            </a:extLst>
          </p:cNvPr>
          <p:cNvSpPr txBox="1"/>
          <p:nvPr/>
        </p:nvSpPr>
        <p:spPr>
          <a:xfrm>
            <a:off x="312103" y="1460174"/>
            <a:ext cx="460653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Very preliminary: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low asymmetries (</a:t>
            </a:r>
            <a:r>
              <a:rPr lang="en-US" sz="1500" baseline="30000" dirty="0"/>
              <a:t>40,48</a:t>
            </a:r>
            <a:r>
              <a:rPr lang="en-US" sz="1500" dirty="0"/>
              <a:t>Ca), DOM neutron transmission coefficients are largely consistent with KD/KDUQ at astrophysical energies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high asymmetries </a:t>
            </a:r>
            <a:r>
              <a:rPr lang="en-US" sz="1500" baseline="30000" dirty="0"/>
              <a:t>(54,58</a:t>
            </a:r>
            <a:r>
              <a:rPr lang="en-US" sz="1500" dirty="0"/>
              <a:t>Ca), transmission coefficients drop off dramatically, likely driven by particle-number constraint (DOM fit accurately recovers N=40 for </a:t>
            </a:r>
            <a:r>
              <a:rPr lang="en-US" sz="1500" baseline="30000" dirty="0"/>
              <a:t>60</a:t>
            </a:r>
            <a:r>
              <a:rPr lang="en-US" sz="1500" dirty="0"/>
              <a:t>Ca)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Isovector</a:t>
            </a:r>
            <a:r>
              <a:rPr lang="en-US" sz="1500" dirty="0"/>
              <a:t> surface strength may be much stronger than assumed by non-dispersive models trained to </a:t>
            </a:r>
            <a:r>
              <a:rPr lang="el-GR" sz="1500" dirty="0"/>
              <a:t>β</a:t>
            </a:r>
            <a:r>
              <a:rPr lang="en-US" sz="1500" dirty="0"/>
              <a:t>-stable scattering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Spectral functions indicate considerable broadening of deep holes, consistent with (</a:t>
            </a:r>
            <a:r>
              <a:rPr lang="en-US" sz="1500" dirty="0" err="1"/>
              <a:t>e,e’p</a:t>
            </a:r>
            <a:r>
              <a:rPr lang="en-US" sz="1500" dirty="0"/>
              <a:t>) understanding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EA42-CAE1-32C5-65EB-E85FBCA590C6}"/>
              </a:ext>
            </a:extLst>
          </p:cNvPr>
          <p:cNvSpPr txBox="1"/>
          <p:nvPr/>
        </p:nvSpPr>
        <p:spPr>
          <a:xfrm rot="19438191">
            <a:off x="6507496" y="2662072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788AD-5AF6-E1C7-1CD7-22BE0F2452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59552" y="1453896"/>
            <a:ext cx="5833872" cy="4050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290C2-C7D9-16D9-E26C-03D77E902B7B}"/>
              </a:ext>
            </a:extLst>
          </p:cNvPr>
          <p:cNvSpPr txBox="1"/>
          <p:nvPr/>
        </p:nvSpPr>
        <p:spPr>
          <a:xfrm>
            <a:off x="7094076" y="1583765"/>
            <a:ext cx="79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54</a:t>
            </a:r>
            <a:r>
              <a:rPr lang="en-US" sz="2400" dirty="0"/>
              <a:t>Ca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24953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Preliminary spherical global UQ DOM results: </a:t>
            </a:r>
            <a:r>
              <a:rPr lang="en-US" sz="2800" baseline="30000" dirty="0"/>
              <a:t>40,48,54,58</a:t>
            </a:r>
            <a:r>
              <a:rPr lang="en-US" sz="2800" dirty="0"/>
              <a:t>Ca isotopic chain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results show much larger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isovector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dependence compared to non-dispersive models: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would reduce dripline (n,</a:t>
            </a:r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cross section predictions by a factor of 5-10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6A0FD-44B8-818C-D3E9-4A8FF291355D}"/>
              </a:ext>
            </a:extLst>
          </p:cNvPr>
          <p:cNvSpPr txBox="1"/>
          <p:nvPr/>
        </p:nvSpPr>
        <p:spPr>
          <a:xfrm>
            <a:off x="312103" y="1460174"/>
            <a:ext cx="460653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Very preliminary: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low asymmetries (</a:t>
            </a:r>
            <a:r>
              <a:rPr lang="en-US" sz="1500" baseline="30000" dirty="0"/>
              <a:t>40,48</a:t>
            </a:r>
            <a:r>
              <a:rPr lang="en-US" sz="1500" dirty="0"/>
              <a:t>Ca), DOM neutron transmission coefficients are largely consistent with KD/KDUQ at astrophysical energies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At high asymmetries </a:t>
            </a:r>
            <a:r>
              <a:rPr lang="en-US" sz="1500" baseline="30000" dirty="0"/>
              <a:t>(54,58</a:t>
            </a:r>
            <a:r>
              <a:rPr lang="en-US" sz="1500" dirty="0"/>
              <a:t>Ca), transmission coefficients drop off dramatically, likely driven by particle-number constraint (DOM fit accurately recovers N=40 for </a:t>
            </a:r>
            <a:r>
              <a:rPr lang="en-US" sz="1500" baseline="30000" dirty="0"/>
              <a:t>60</a:t>
            </a:r>
            <a:r>
              <a:rPr lang="en-US" sz="1500" dirty="0"/>
              <a:t>Ca)</a:t>
            </a:r>
          </a:p>
          <a:p>
            <a:pPr lvl="1"/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Isovector</a:t>
            </a:r>
            <a:r>
              <a:rPr lang="en-US" sz="1500" dirty="0"/>
              <a:t> surface strength may be much stronger than assumed by non-dispersive models trained to </a:t>
            </a:r>
            <a:r>
              <a:rPr lang="el-GR" sz="1500" dirty="0"/>
              <a:t>β</a:t>
            </a:r>
            <a:r>
              <a:rPr lang="en-US" sz="1500" dirty="0"/>
              <a:t>-stable scattering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Spectral functions indicate considerable broadening of deep holes, consistent with (</a:t>
            </a:r>
            <a:r>
              <a:rPr lang="en-US" sz="1500" dirty="0" err="1"/>
              <a:t>e,e’p</a:t>
            </a:r>
            <a:r>
              <a:rPr lang="en-US" sz="1500" dirty="0"/>
              <a:t>) understanding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EA42-CAE1-32C5-65EB-E85FBCA590C6}"/>
              </a:ext>
            </a:extLst>
          </p:cNvPr>
          <p:cNvSpPr txBox="1"/>
          <p:nvPr/>
        </p:nvSpPr>
        <p:spPr>
          <a:xfrm rot="19438191">
            <a:off x="6507496" y="2662072"/>
            <a:ext cx="457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>
                    <a:alpha val="20000"/>
                  </a:srgbClr>
                </a:solidFill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71784-9EDF-85A8-4BF8-463B57763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63368" y="1456169"/>
            <a:ext cx="5830757" cy="4052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D3A46-9211-B349-735B-B2452A1A0B33}"/>
              </a:ext>
            </a:extLst>
          </p:cNvPr>
          <p:cNvSpPr txBox="1"/>
          <p:nvPr/>
        </p:nvSpPr>
        <p:spPr>
          <a:xfrm>
            <a:off x="7094076" y="1583765"/>
            <a:ext cx="79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58</a:t>
            </a:r>
            <a:r>
              <a:rPr lang="en-US" sz="2400" dirty="0"/>
              <a:t>Ca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34361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New bridges from compound-nucleus physics to structure and reactions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 information is a major untapped resource for constraining reaction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19E18-FA4A-B616-8F50-D92046ACA3A7}"/>
              </a:ext>
            </a:extLst>
          </p:cNvPr>
          <p:cNvSpPr txBox="1"/>
          <p:nvPr/>
        </p:nvSpPr>
        <p:spPr>
          <a:xfrm>
            <a:off x="446619" y="1610077"/>
            <a:ext cx="600498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🚧</a:t>
            </a:r>
            <a:r>
              <a:rPr lang="en-US" b="1" dirty="0"/>
              <a:t> </a:t>
            </a:r>
            <a:r>
              <a:rPr lang="en-US" dirty="0"/>
              <a:t>A global, UQ DOM is under construction 🚧</a:t>
            </a:r>
            <a:endParaRPr lang="en-US" dirty="0">
              <a:hlinkClick r:id="rId2"/>
            </a:endParaRPr>
          </a:p>
          <a:p>
            <a:pPr algn="ctr"/>
            <a:endParaRPr lang="en-US" dirty="0"/>
          </a:p>
          <a:p>
            <a:r>
              <a:rPr lang="en-US" sz="1400" dirty="0"/>
              <a:t>Goals: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Reproduce structural data </a:t>
            </a:r>
            <a:r>
              <a:rPr lang="en-US" sz="1400" dirty="0"/>
              <a:t>(particle number, charge radius, and binding energy) to &lt;1% model uncertainties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Reproduce integral scattering data </a:t>
            </a:r>
            <a:r>
              <a:rPr lang="en-US" sz="1400" dirty="0"/>
              <a:t>(proton reaction and neutron total cross sections) to experimental uncertainties (1-10%)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Reproduce differential scattering data</a:t>
            </a:r>
            <a:r>
              <a:rPr lang="en-US" sz="1400" dirty="0"/>
              <a:t> (proton and neutron elastic cross sections, analyzing powers) to systematic uncertainties (~25%)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CC0000"/>
                </a:solidFill>
              </a:rPr>
              <a:t>Predict transmission coefficients for (n,</a:t>
            </a:r>
            <a:r>
              <a:rPr lang="el-GR" sz="1400" b="1" dirty="0">
                <a:solidFill>
                  <a:srgbClr val="CC0000"/>
                </a:solidFill>
              </a:rPr>
              <a:t>γ</a:t>
            </a:r>
            <a:r>
              <a:rPr lang="en-US" sz="1400" b="1" dirty="0">
                <a:solidFill>
                  <a:srgbClr val="CC0000"/>
                </a:solidFill>
              </a:rPr>
              <a:t>) </a:t>
            </a:r>
            <a:r>
              <a:rPr lang="en-US" sz="1400" dirty="0">
                <a:solidFill>
                  <a:srgbClr val="CC0000"/>
                </a:solidFill>
              </a:rPr>
              <a:t>for astrophysical applications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CC0000"/>
                </a:solidFill>
              </a:rPr>
              <a:t>Generate scattering-aware </a:t>
            </a:r>
            <a:r>
              <a:rPr lang="en-US" sz="1400" b="1" dirty="0">
                <a:solidFill>
                  <a:srgbClr val="CC0000"/>
                </a:solidFill>
              </a:rPr>
              <a:t>level densities from DOM spectral functions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Predict neutron skins and (</a:t>
            </a:r>
            <a:r>
              <a:rPr lang="en-US" sz="1400" b="1" dirty="0" err="1"/>
              <a:t>e,e’p</a:t>
            </a:r>
            <a:r>
              <a:rPr lang="en-US" sz="1400" b="1" dirty="0"/>
              <a:t>), (</a:t>
            </a:r>
            <a:r>
              <a:rPr lang="en-US" sz="1400" b="1" dirty="0" err="1"/>
              <a:t>p,n</a:t>
            </a:r>
            <a:r>
              <a:rPr lang="en-US" sz="1400" b="1" dirty="0"/>
              <a:t>) </a:t>
            </a:r>
            <a:r>
              <a:rPr lang="en-US" sz="1400" dirty="0"/>
              <a:t>cross sections across the chart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Disambiguate KD/KDUQ and DOM predictions</a:t>
            </a:r>
            <a:r>
              <a:rPr lang="en-US" sz="1400" dirty="0"/>
              <a:t> as a function of asymmetry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Combine lessons from </a:t>
            </a:r>
            <a:r>
              <a:rPr lang="en-US" sz="1400" b="1" dirty="0"/>
              <a:t>microscopic, nuclear matter, and phenomenological DOM</a:t>
            </a:r>
            <a:r>
              <a:rPr lang="en-US" sz="1400" dirty="0"/>
              <a:t> to constrain extrapolation along asymmetry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2538CD-5F89-742F-8259-48394C933F65}"/>
              </a:ext>
            </a:extLst>
          </p:cNvPr>
          <p:cNvGrpSpPr/>
          <p:nvPr/>
        </p:nvGrpSpPr>
        <p:grpSpPr>
          <a:xfrm>
            <a:off x="9598370" y="1898520"/>
            <a:ext cx="2726946" cy="3275431"/>
            <a:chOff x="7338625" y="1803145"/>
            <a:chExt cx="2726946" cy="32754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EC4793-F664-D52C-B18A-53A47D95B45B}"/>
                </a:ext>
              </a:extLst>
            </p:cNvPr>
            <p:cNvGrpSpPr/>
            <p:nvPr/>
          </p:nvGrpSpPr>
          <p:grpSpPr>
            <a:xfrm>
              <a:off x="7338625" y="1803145"/>
              <a:ext cx="2726946" cy="2991151"/>
              <a:chOff x="4030981" y="2057547"/>
              <a:chExt cx="2726946" cy="299115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247FCC-DDE3-1B7E-EC0C-065AE71A0852}"/>
                  </a:ext>
                </a:extLst>
              </p:cNvPr>
              <p:cNvGrpSpPr/>
              <p:nvPr/>
            </p:nvGrpSpPr>
            <p:grpSpPr>
              <a:xfrm>
                <a:off x="4030981" y="2057547"/>
                <a:ext cx="2410622" cy="2991151"/>
                <a:chOff x="941722" y="2642129"/>
                <a:chExt cx="2410622" cy="299115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46283F9-4896-6D7D-13CB-C054D36EC6EC}"/>
                    </a:ext>
                  </a:extLst>
                </p:cNvPr>
                <p:cNvGrpSpPr/>
                <p:nvPr/>
              </p:nvGrpSpPr>
              <p:grpSpPr>
                <a:xfrm>
                  <a:off x="941722" y="2642129"/>
                  <a:ext cx="2410622" cy="2991151"/>
                  <a:chOff x="941722" y="2642129"/>
                  <a:chExt cx="2410622" cy="2991151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78A1F347-5AE6-D370-B110-9F761EC1A5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3592" t="17194" r="31400" b="17452"/>
                  <a:stretch/>
                </p:blipFill>
                <p:spPr>
                  <a:xfrm>
                    <a:off x="1200913" y="3732480"/>
                    <a:ext cx="2073519" cy="1900800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7C969409-8C7A-F430-7A51-82D25A5EA7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94933" y="2642129"/>
                    <a:ext cx="583942" cy="262827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tlCol="0" anchor="b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1600" dirty="0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22929385-D504-9ED9-96A9-A10F9D7A8C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3372" t="34926" r="61063" b="21791"/>
                  <a:stretch/>
                </p:blipFill>
                <p:spPr>
                  <a:xfrm>
                    <a:off x="941722" y="2661120"/>
                    <a:ext cx="959003" cy="1252800"/>
                  </a:xfrm>
                  <a:prstGeom prst="rect">
                    <a:avLst/>
                  </a:prstGeom>
                </p:spPr>
              </p:pic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92C313C6-F1C5-65E5-3142-7293E84510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82393" y="2661120"/>
                    <a:ext cx="213181" cy="28512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1" name="TextBox 30">
                    <a:extLst>
                      <a:ext uri="{FF2B5EF4-FFF2-40B4-BE49-F238E27FC236}">
                        <a16:creationId xmlns:a16="http://schemas.microsoft.com/office/drawing/2014/main" id="{3A5E3E08-5E68-0D66-A530-8BD2A6D8C6C3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533" y="5107954"/>
                    <a:ext cx="46181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400" dirty="0" err="1">
                        <a:latin typeface="Helvetica Neue Light"/>
                        <a:ea typeface="ＭＳ Ｐゴシック"/>
                        <a:cs typeface="Helvetica Neue Light"/>
                      </a:rPr>
                      <a:t>E</a:t>
                    </a:r>
                    <a:r>
                      <a:rPr lang="en-US" sz="1400" baseline="-25000" dirty="0" err="1">
                        <a:latin typeface="Helvetica Neue Light"/>
                        <a:ea typeface="ＭＳ Ｐゴシック"/>
                        <a:cs typeface="Helvetica Neue Light"/>
                      </a:rPr>
                      <a:t>top</a:t>
                    </a:r>
                    <a:endParaRPr lang="en-US" sz="1400" baseline="-25000" dirty="0">
                      <a:latin typeface="Helvetica Neue Light"/>
                      <a:ea typeface="ＭＳ Ｐゴシック"/>
                      <a:cs typeface="Helvetica Neue Light"/>
                    </a:endParaRPr>
                  </a:p>
                </p:txBody>
              </p:sp>
              <p:sp>
                <p:nvSpPr>
                  <p:cNvPr id="22" name="TextBox 31">
                    <a:extLst>
                      <a:ext uri="{FF2B5EF4-FFF2-40B4-BE49-F238E27FC236}">
                        <a16:creationId xmlns:a16="http://schemas.microsoft.com/office/drawing/2014/main" id="{CEEB65F4-A184-8F6F-C7E7-DA1953B7F1BE}"/>
                      </a:ext>
                    </a:extLst>
                  </p:cNvPr>
                  <p:cNvSpPr txBox="1"/>
                  <p:nvPr/>
                </p:nvSpPr>
                <p:spPr>
                  <a:xfrm>
                    <a:off x="1856909" y="4888845"/>
                    <a:ext cx="4709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  <a:cs typeface="Times New Roman"/>
                      </a:rPr>
                      <a:t>E</a:t>
                    </a:r>
                    <a:r>
                      <a:rPr lang="en-US" baseline="-2500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  <a:cs typeface="Times New Roman"/>
                      </a:rPr>
                      <a:t>ex</a:t>
                    </a:r>
                    <a:endParaRPr lang="en-US">
                      <a:solidFill>
                        <a:srgbClr val="000000"/>
                      </a:solidFill>
                      <a:latin typeface="Times New Roman"/>
                      <a:ea typeface="ＭＳ Ｐゴシック"/>
                      <a:cs typeface="Times New Roman"/>
                    </a:endParaRPr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376E17B5-0788-2391-7B50-6CC9B67D0DCB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073825" y="4232407"/>
                    <a:ext cx="7777" cy="74341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25" name="Freeform 42">
                    <a:extLst>
                      <a:ext uri="{FF2B5EF4-FFF2-40B4-BE49-F238E27FC236}">
                        <a16:creationId xmlns:a16="http://schemas.microsoft.com/office/drawing/2014/main" id="{F50F03D1-E4A9-5D94-D7BA-C195A9D88A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106337">
                    <a:off x="2444904" y="5082182"/>
                    <a:ext cx="314722" cy="289004"/>
                  </a:xfrm>
                  <a:custGeom>
                    <a:avLst/>
                    <a:gdLst/>
                    <a:ahLst/>
                    <a:cxnLst>
                      <a:cxn ang="0">
                        <a:pos x="273" y="49"/>
                      </a:cxn>
                      <a:cxn ang="0">
                        <a:pos x="161" y="9"/>
                      </a:cxn>
                      <a:cxn ang="0">
                        <a:pos x="201" y="105"/>
                      </a:cxn>
                      <a:cxn ang="0">
                        <a:pos x="105" y="73"/>
                      </a:cxn>
                      <a:cxn ang="0">
                        <a:pos x="145" y="169"/>
                      </a:cxn>
                      <a:cxn ang="0">
                        <a:pos x="57" y="137"/>
                      </a:cxn>
                      <a:cxn ang="0">
                        <a:pos x="97" y="225"/>
                      </a:cxn>
                      <a:cxn ang="0">
                        <a:pos x="9" y="193"/>
                      </a:cxn>
                      <a:cxn ang="0">
                        <a:pos x="41" y="265"/>
                      </a:cxn>
                    </a:cxnLst>
                    <a:rect l="0" t="0" r="r" b="b"/>
                    <a:pathLst>
                      <a:path w="273" h="265">
                        <a:moveTo>
                          <a:pt x="273" y="49"/>
                        </a:moveTo>
                        <a:cubicBezTo>
                          <a:pt x="223" y="24"/>
                          <a:pt x="173" y="0"/>
                          <a:pt x="161" y="9"/>
                        </a:cubicBezTo>
                        <a:cubicBezTo>
                          <a:pt x="149" y="18"/>
                          <a:pt x="210" y="94"/>
                          <a:pt x="201" y="105"/>
                        </a:cubicBezTo>
                        <a:cubicBezTo>
                          <a:pt x="192" y="116"/>
                          <a:pt x="114" y="62"/>
                          <a:pt x="105" y="73"/>
                        </a:cubicBezTo>
                        <a:cubicBezTo>
                          <a:pt x="96" y="84"/>
                          <a:pt x="153" y="158"/>
                          <a:pt x="145" y="169"/>
                        </a:cubicBezTo>
                        <a:cubicBezTo>
                          <a:pt x="137" y="180"/>
                          <a:pt x="65" y="128"/>
                          <a:pt x="57" y="137"/>
                        </a:cubicBezTo>
                        <a:cubicBezTo>
                          <a:pt x="49" y="146"/>
                          <a:pt x="105" y="216"/>
                          <a:pt x="97" y="225"/>
                        </a:cubicBezTo>
                        <a:cubicBezTo>
                          <a:pt x="89" y="234"/>
                          <a:pt x="18" y="186"/>
                          <a:pt x="9" y="193"/>
                        </a:cubicBezTo>
                        <a:cubicBezTo>
                          <a:pt x="0" y="200"/>
                          <a:pt x="36" y="253"/>
                          <a:pt x="41" y="26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26" name="Freeform 42">
                    <a:extLst>
                      <a:ext uri="{FF2B5EF4-FFF2-40B4-BE49-F238E27FC236}">
                        <a16:creationId xmlns:a16="http://schemas.microsoft.com/office/drawing/2014/main" id="{E67355E1-8F19-D697-D7CB-388168E6A5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106337">
                    <a:off x="2427626" y="3846661"/>
                    <a:ext cx="314722" cy="289004"/>
                  </a:xfrm>
                  <a:custGeom>
                    <a:avLst/>
                    <a:gdLst/>
                    <a:ahLst/>
                    <a:cxnLst>
                      <a:cxn ang="0">
                        <a:pos x="273" y="49"/>
                      </a:cxn>
                      <a:cxn ang="0">
                        <a:pos x="161" y="9"/>
                      </a:cxn>
                      <a:cxn ang="0">
                        <a:pos x="201" y="105"/>
                      </a:cxn>
                      <a:cxn ang="0">
                        <a:pos x="105" y="73"/>
                      </a:cxn>
                      <a:cxn ang="0">
                        <a:pos x="145" y="169"/>
                      </a:cxn>
                      <a:cxn ang="0">
                        <a:pos x="57" y="137"/>
                      </a:cxn>
                      <a:cxn ang="0">
                        <a:pos x="97" y="225"/>
                      </a:cxn>
                      <a:cxn ang="0">
                        <a:pos x="9" y="193"/>
                      </a:cxn>
                      <a:cxn ang="0">
                        <a:pos x="41" y="265"/>
                      </a:cxn>
                    </a:cxnLst>
                    <a:rect l="0" t="0" r="r" b="b"/>
                    <a:pathLst>
                      <a:path w="273" h="265">
                        <a:moveTo>
                          <a:pt x="273" y="49"/>
                        </a:moveTo>
                        <a:cubicBezTo>
                          <a:pt x="223" y="24"/>
                          <a:pt x="173" y="0"/>
                          <a:pt x="161" y="9"/>
                        </a:cubicBezTo>
                        <a:cubicBezTo>
                          <a:pt x="149" y="18"/>
                          <a:pt x="210" y="94"/>
                          <a:pt x="201" y="105"/>
                        </a:cubicBezTo>
                        <a:cubicBezTo>
                          <a:pt x="192" y="116"/>
                          <a:pt x="114" y="62"/>
                          <a:pt x="105" y="73"/>
                        </a:cubicBezTo>
                        <a:cubicBezTo>
                          <a:pt x="96" y="84"/>
                          <a:pt x="153" y="158"/>
                          <a:pt x="145" y="169"/>
                        </a:cubicBezTo>
                        <a:cubicBezTo>
                          <a:pt x="137" y="180"/>
                          <a:pt x="65" y="128"/>
                          <a:pt x="57" y="137"/>
                        </a:cubicBezTo>
                        <a:cubicBezTo>
                          <a:pt x="49" y="146"/>
                          <a:pt x="105" y="216"/>
                          <a:pt x="97" y="225"/>
                        </a:cubicBezTo>
                        <a:cubicBezTo>
                          <a:pt x="89" y="234"/>
                          <a:pt x="18" y="186"/>
                          <a:pt x="9" y="193"/>
                        </a:cubicBezTo>
                        <a:cubicBezTo>
                          <a:pt x="0" y="200"/>
                          <a:pt x="36" y="253"/>
                          <a:pt x="41" y="26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761AACF1-32E6-74E4-9442-0932D0C7DD0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598553" y="4173047"/>
                    <a:ext cx="1985" cy="21512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sm" len="sm"/>
                  </a:ln>
                  <a:effectLst/>
                </p:spPr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A9A4D54D-7F49-3F9E-B587-559F762D6551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1871453" y="3628800"/>
                    <a:ext cx="711805" cy="5522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30" name="TextBox 39">
                    <a:extLst>
                      <a:ext uri="{FF2B5EF4-FFF2-40B4-BE49-F238E27FC236}">
                        <a16:creationId xmlns:a16="http://schemas.microsoft.com/office/drawing/2014/main" id="{0A557FC2-BAA8-AF00-C653-DE2E56BE0F0D}"/>
                      </a:ext>
                    </a:extLst>
                  </p:cNvPr>
                  <p:cNvSpPr txBox="1"/>
                  <p:nvPr/>
                </p:nvSpPr>
                <p:spPr>
                  <a:xfrm>
                    <a:off x="2912851" y="3602803"/>
                    <a:ext cx="38738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rgbClr val="0A8464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S</a:t>
                    </a:r>
                    <a:r>
                      <a:rPr lang="en-US" sz="1600" baseline="-25000" dirty="0">
                        <a:solidFill>
                          <a:srgbClr val="0A8464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n</a:t>
                    </a: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C677D600-62A8-4773-CCD9-54ABFC2F1E6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37673" y="3785554"/>
                    <a:ext cx="690203" cy="13"/>
                  </a:xfrm>
                  <a:prstGeom prst="line">
                    <a:avLst/>
                  </a:prstGeom>
                  <a:ln w="12700" cmpd="sng">
                    <a:solidFill>
                      <a:srgbClr val="0A8464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1B37362-BF7F-A8CF-0D51-13FF2BB4D7FB}"/>
                    </a:ext>
                  </a:extLst>
                </p:cNvPr>
                <p:cNvSpPr/>
                <p:nvPr/>
              </p:nvSpPr>
              <p:spPr bwMode="auto">
                <a:xfrm>
                  <a:off x="1161027" y="3030077"/>
                  <a:ext cx="583942" cy="17121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4" name="Striped Right Arrow 10">
                <a:extLst>
                  <a:ext uri="{FF2B5EF4-FFF2-40B4-BE49-F238E27FC236}">
                    <a16:creationId xmlns:a16="http://schemas.microsoft.com/office/drawing/2014/main" id="{2BCB5124-E625-1AE0-7B1D-44CC7C4E6FA1}"/>
                  </a:ext>
                </a:extLst>
              </p:cNvPr>
              <p:cNvSpPr/>
              <p:nvPr/>
            </p:nvSpPr>
            <p:spPr bwMode="auto">
              <a:xfrm>
                <a:off x="5726020" y="2757801"/>
                <a:ext cx="1031907" cy="192783"/>
              </a:xfrm>
              <a:prstGeom prst="stripedRightArrow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08C4F0-0D3A-58BA-9CBE-8B6D8C1B819F}"/>
                </a:ext>
              </a:extLst>
            </p:cNvPr>
            <p:cNvGrpSpPr/>
            <p:nvPr/>
          </p:nvGrpSpPr>
          <p:grpSpPr>
            <a:xfrm>
              <a:off x="8379072" y="2516197"/>
              <a:ext cx="560463" cy="973751"/>
              <a:chOff x="1681373" y="3346824"/>
              <a:chExt cx="560463" cy="973751"/>
            </a:xfrm>
          </p:grpSpPr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CC54AC7A-7AB7-104B-DB53-7F0F90004A7D}"/>
                  </a:ext>
                </a:extLst>
              </p:cNvPr>
              <p:cNvSpPr txBox="1"/>
              <p:nvPr/>
            </p:nvSpPr>
            <p:spPr>
              <a:xfrm>
                <a:off x="1962267" y="3951243"/>
                <a:ext cx="27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Symbol" charset="2"/>
                    <a:ea typeface="ＭＳ Ｐゴシック"/>
                    <a:cs typeface="Symbol" charset="2"/>
                  </a:rPr>
                  <a:t>g</a:t>
                </a:r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47A1FBBB-6C8B-5EF8-9128-92D9C23B5352}"/>
                  </a:ext>
                </a:extLst>
              </p:cNvPr>
              <p:cNvSpPr txBox="1"/>
              <p:nvPr/>
            </p:nvSpPr>
            <p:spPr>
              <a:xfrm>
                <a:off x="1681373" y="3346824"/>
                <a:ext cx="290862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olidFill>
                      <a:srgbClr val="800040"/>
                    </a:solidFill>
                    <a:latin typeface="Helvetica Neue Light"/>
                    <a:ea typeface="ＭＳ Ｐゴシック"/>
                    <a:cs typeface="Helvetica Neue Light"/>
                  </a:rPr>
                  <a:t>n</a:t>
                </a:r>
              </a:p>
            </p:txBody>
          </p:sp>
        </p:grpSp>
        <p:sp>
          <p:nvSpPr>
            <p:cNvPr id="8" name="TextBox 43">
              <a:extLst>
                <a:ext uri="{FF2B5EF4-FFF2-40B4-BE49-F238E27FC236}">
                  <a16:creationId xmlns:a16="http://schemas.microsoft.com/office/drawing/2014/main" id="{B80EC5AE-CB7F-E358-738D-E3280B4D50C9}"/>
                </a:ext>
              </a:extLst>
            </p:cNvPr>
            <p:cNvSpPr txBox="1"/>
            <p:nvPr/>
          </p:nvSpPr>
          <p:spPr>
            <a:xfrm>
              <a:off x="7399748" y="2964731"/>
              <a:ext cx="958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n+</a:t>
              </a:r>
              <a:r>
                <a:rPr lang="en-US" baseline="30000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208</a:t>
              </a:r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Pb</a:t>
              </a:r>
            </a:p>
          </p:txBody>
        </p:sp>
        <p:sp>
          <p:nvSpPr>
            <p:cNvPr id="9" name="TextBox 45">
              <a:extLst>
                <a:ext uri="{FF2B5EF4-FFF2-40B4-BE49-F238E27FC236}">
                  <a16:creationId xmlns:a16="http://schemas.microsoft.com/office/drawing/2014/main" id="{F9FC00D2-E702-9DA7-0C40-1339A1EFEB8D}"/>
                </a:ext>
              </a:extLst>
            </p:cNvPr>
            <p:cNvSpPr txBox="1"/>
            <p:nvPr/>
          </p:nvSpPr>
          <p:spPr>
            <a:xfrm>
              <a:off x="8599411" y="4709244"/>
              <a:ext cx="705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aseline="30000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209</a:t>
              </a:r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Pb</a:t>
              </a:r>
            </a:p>
          </p:txBody>
        </p:sp>
      </p:grpSp>
      <p:pic>
        <p:nvPicPr>
          <p:cNvPr id="32" name="Picture 31" descr="A graph of energy and energy&#10;&#10;Description automatically generated">
            <a:extLst>
              <a:ext uri="{FF2B5EF4-FFF2-40B4-BE49-F238E27FC236}">
                <a16:creationId xmlns:a16="http://schemas.microsoft.com/office/drawing/2014/main" id="{56DE39D7-7FCA-74A2-7FF8-57730F908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57205" y="2005077"/>
            <a:ext cx="3953625" cy="28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0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Nucleosynthesis simulations need optical potentials far from stability, where no experimental scattering data are known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754659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 extrapolation away from training data is necessary, but requires caution –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may be missing physics or over/underfitting!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3476D-BD2E-75D1-8FAB-5B9384E97F8D}"/>
              </a:ext>
            </a:extLst>
          </p:cNvPr>
          <p:cNvSpPr txBox="1"/>
          <p:nvPr/>
        </p:nvSpPr>
        <p:spPr>
          <a:xfrm>
            <a:off x="2749911" y="1578772"/>
            <a:ext cx="42322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OMPs provide </a:t>
            </a:r>
            <a:r>
              <a:rPr lang="en-US" sz="1400" b="1" dirty="0"/>
              <a:t>transmission coefficients</a:t>
            </a:r>
          </a:p>
          <a:p>
            <a:pPr algn="ctr"/>
            <a:r>
              <a:rPr lang="en-US" sz="1400" dirty="0"/>
              <a:t>for CN formation and particle-evaporation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For (n,</a:t>
            </a:r>
            <a:r>
              <a:rPr lang="el-GR" sz="1400" dirty="0"/>
              <a:t>γ</a:t>
            </a:r>
            <a:r>
              <a:rPr lang="en-US" sz="1400" dirty="0"/>
              <a:t>) cross sections on </a:t>
            </a:r>
            <a:r>
              <a:rPr lang="el-GR" sz="1400" dirty="0"/>
              <a:t>β</a:t>
            </a:r>
            <a:r>
              <a:rPr lang="en-US" sz="1400" dirty="0"/>
              <a:t>-unstable targets with</a:t>
            </a:r>
          </a:p>
          <a:p>
            <a:pPr algn="ctr"/>
            <a:r>
              <a:rPr lang="en-US" sz="1400" dirty="0"/>
              <a:t> </a:t>
            </a:r>
            <a:r>
              <a:rPr lang="el-GR" sz="1400" dirty="0"/>
              <a:t>λ</a:t>
            </a:r>
            <a:r>
              <a:rPr lang="en-US" sz="1400" baseline="-25000" dirty="0"/>
              <a:t>1/2</a:t>
            </a:r>
            <a:r>
              <a:rPr lang="en-US" sz="1400" dirty="0"/>
              <a:t>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~ years (or less), </a:t>
            </a:r>
            <a:r>
              <a:rPr lang="en-US" sz="1400" b="1" dirty="0"/>
              <a:t>theory is the only game in town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8702EF-5FB2-E07A-AA6D-2E763B2E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9082" y="1331844"/>
            <a:ext cx="9599132" cy="5899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7BD9BB-9921-6AAF-1DDC-F0F2FC829BCD}"/>
              </a:ext>
            </a:extLst>
          </p:cNvPr>
          <p:cNvSpPr txBox="1"/>
          <p:nvPr/>
        </p:nvSpPr>
        <p:spPr>
          <a:xfrm>
            <a:off x="8849932" y="4640945"/>
            <a:ext cx="31470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KD isotopes:</a:t>
            </a:r>
          </a:p>
          <a:p>
            <a:r>
              <a:rPr lang="en-US" sz="1000" dirty="0"/>
              <a:t>Koning and Delaroche, </a:t>
            </a:r>
            <a:r>
              <a:rPr lang="en-US" sz="1000" dirty="0" err="1"/>
              <a:t>Nucl</a:t>
            </a:r>
            <a:r>
              <a:rPr lang="en-US" sz="1000" dirty="0"/>
              <a:t>. Phys. A </a:t>
            </a:r>
            <a:r>
              <a:rPr lang="en-US" sz="1000" b="1" dirty="0"/>
              <a:t>713</a:t>
            </a:r>
            <a:r>
              <a:rPr lang="en-US" sz="1000" dirty="0"/>
              <a:t> (2003) 231-310</a:t>
            </a:r>
          </a:p>
          <a:p>
            <a:endParaRPr lang="en-US" sz="1000" dirty="0"/>
          </a:p>
          <a:p>
            <a:r>
              <a:rPr lang="en-US" sz="1000" dirty="0"/>
              <a:t>Weak r-process:</a:t>
            </a:r>
          </a:p>
          <a:p>
            <a:r>
              <a:rPr lang="en-US" sz="1000" dirty="0"/>
              <a:t>R. Surman et al., AIP Advances </a:t>
            </a:r>
            <a:r>
              <a:rPr lang="en-US" sz="1000" b="1" dirty="0"/>
              <a:t>4</a:t>
            </a:r>
            <a:r>
              <a:rPr lang="en-US" sz="1000" dirty="0"/>
              <a:t> (2014) 041008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B6FF94-02BF-4B97-799E-913F0D77412F}"/>
              </a:ext>
            </a:extLst>
          </p:cNvPr>
          <p:cNvGrpSpPr/>
          <p:nvPr/>
        </p:nvGrpSpPr>
        <p:grpSpPr>
          <a:xfrm>
            <a:off x="383980" y="1490341"/>
            <a:ext cx="2758321" cy="3819951"/>
            <a:chOff x="7307250" y="1258625"/>
            <a:chExt cx="2758321" cy="38199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D190AE-31F7-FAF2-D112-739E7A2E5B64}"/>
                </a:ext>
              </a:extLst>
            </p:cNvPr>
            <p:cNvGrpSpPr/>
            <p:nvPr/>
          </p:nvGrpSpPr>
          <p:grpSpPr>
            <a:xfrm>
              <a:off x="7307250" y="1258625"/>
              <a:ext cx="2758321" cy="3535671"/>
              <a:chOff x="3999606" y="1513027"/>
              <a:chExt cx="2758321" cy="353567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6B417A5-4941-C13D-C923-56596602F7B9}"/>
                  </a:ext>
                </a:extLst>
              </p:cNvPr>
              <p:cNvGrpSpPr/>
              <p:nvPr/>
            </p:nvGrpSpPr>
            <p:grpSpPr>
              <a:xfrm>
                <a:off x="3999606" y="1513027"/>
                <a:ext cx="2441997" cy="3535671"/>
                <a:chOff x="910347" y="2097609"/>
                <a:chExt cx="2441997" cy="3535671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BE3E169-3C02-2C06-AFDA-DF14D6C6FCA8}"/>
                    </a:ext>
                  </a:extLst>
                </p:cNvPr>
                <p:cNvGrpSpPr/>
                <p:nvPr/>
              </p:nvGrpSpPr>
              <p:grpSpPr>
                <a:xfrm>
                  <a:off x="910347" y="2097609"/>
                  <a:ext cx="2441997" cy="3535671"/>
                  <a:chOff x="910347" y="2097609"/>
                  <a:chExt cx="2441997" cy="3535671"/>
                </a:xfrm>
              </p:grpSpPr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545937DD-2043-854A-C1BD-7A960ED6A6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3592" t="17194" r="31400" b="17452"/>
                  <a:stretch/>
                </p:blipFill>
                <p:spPr>
                  <a:xfrm>
                    <a:off x="1200913" y="3732480"/>
                    <a:ext cx="2073519" cy="1900800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A1B5F514-D5B3-2066-0650-51A8729B90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94933" y="2642129"/>
                    <a:ext cx="583942" cy="262827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tlCol="0" anchor="b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1600" dirty="0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4357EC5-3D58-67D7-F2C0-3716F5D45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3372" t="34926" r="61063" b="21791"/>
                  <a:stretch/>
                </p:blipFill>
                <p:spPr>
                  <a:xfrm>
                    <a:off x="941722" y="2661120"/>
                    <a:ext cx="959003" cy="1252800"/>
                  </a:xfrm>
                  <a:prstGeom prst="rect">
                    <a:avLst/>
                  </a:prstGeom>
                </p:spPr>
              </p:pic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6726940-FDF7-CD56-0D8B-8628B89C92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82393" y="2661120"/>
                    <a:ext cx="213181" cy="2851200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39" name="TextBox 30">
                    <a:extLst>
                      <a:ext uri="{FF2B5EF4-FFF2-40B4-BE49-F238E27FC236}">
                        <a16:creationId xmlns:a16="http://schemas.microsoft.com/office/drawing/2014/main" id="{A22ED80F-3321-A0F1-0101-768AB8F24A69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533" y="5107954"/>
                    <a:ext cx="46181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400" dirty="0" err="1">
                        <a:latin typeface="Helvetica Neue Light"/>
                        <a:ea typeface="ＭＳ Ｐゴシック"/>
                        <a:cs typeface="Helvetica Neue Light"/>
                      </a:rPr>
                      <a:t>E</a:t>
                    </a:r>
                    <a:r>
                      <a:rPr lang="en-US" sz="1400" baseline="-25000" dirty="0" err="1">
                        <a:latin typeface="Helvetica Neue Light"/>
                        <a:ea typeface="ＭＳ Ｐゴシック"/>
                        <a:cs typeface="Helvetica Neue Light"/>
                      </a:rPr>
                      <a:t>top</a:t>
                    </a:r>
                    <a:endParaRPr lang="en-US" sz="1400" baseline="-25000" dirty="0">
                      <a:latin typeface="Helvetica Neue Light"/>
                      <a:ea typeface="ＭＳ Ｐゴシック"/>
                      <a:cs typeface="Helvetica Neue Light"/>
                    </a:endParaRPr>
                  </a:p>
                </p:txBody>
              </p:sp>
              <p:sp>
                <p:nvSpPr>
                  <p:cNvPr id="40" name="TextBox 31">
                    <a:extLst>
                      <a:ext uri="{FF2B5EF4-FFF2-40B4-BE49-F238E27FC236}">
                        <a16:creationId xmlns:a16="http://schemas.microsoft.com/office/drawing/2014/main" id="{CB0A4AD5-410F-7605-0B86-B16A91A79FB3}"/>
                      </a:ext>
                    </a:extLst>
                  </p:cNvPr>
                  <p:cNvSpPr txBox="1"/>
                  <p:nvPr/>
                </p:nvSpPr>
                <p:spPr>
                  <a:xfrm>
                    <a:off x="1856909" y="4888845"/>
                    <a:ext cx="4709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  <a:cs typeface="Times New Roman"/>
                      </a:rPr>
                      <a:t>E</a:t>
                    </a:r>
                    <a:r>
                      <a:rPr lang="en-US" baseline="-25000">
                        <a:solidFill>
                          <a:srgbClr val="000000"/>
                        </a:solidFill>
                        <a:latin typeface="Times New Roman"/>
                        <a:ea typeface="ＭＳ Ｐゴシック"/>
                        <a:cs typeface="Times New Roman"/>
                      </a:rPr>
                      <a:t>ex</a:t>
                    </a:r>
                    <a:endParaRPr lang="en-US">
                      <a:solidFill>
                        <a:srgbClr val="000000"/>
                      </a:solidFill>
                      <a:latin typeface="Times New Roman"/>
                      <a:ea typeface="ＭＳ Ｐゴシック"/>
                      <a:cs typeface="Times New Roman"/>
                    </a:endParaRPr>
                  </a:p>
                </p:txBody>
              </p: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8E5384A8-FADF-9412-61D0-ADC0CDBB4225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2073825" y="4232407"/>
                    <a:ext cx="7777" cy="74341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42" name="TextBox 33">
                    <a:extLst>
                      <a:ext uri="{FF2B5EF4-FFF2-40B4-BE49-F238E27FC236}">
                        <a16:creationId xmlns:a16="http://schemas.microsoft.com/office/drawing/2014/main" id="{CBD95F33-5DB0-DADE-6258-3418B3D0FD53}"/>
                      </a:ext>
                    </a:extLst>
                  </p:cNvPr>
                  <p:cNvSpPr txBox="1"/>
                  <p:nvPr/>
                </p:nvSpPr>
                <p:spPr>
                  <a:xfrm>
                    <a:off x="2114370" y="2097609"/>
                    <a:ext cx="1073938" cy="584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 dirty="0">
                        <a:solidFill>
                          <a:srgbClr val="000000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CN 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rgbClr val="000000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populated</a:t>
                    </a:r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28029208-5A15-4344-9811-AA628725B4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106337">
                    <a:off x="2444904" y="5082182"/>
                    <a:ext cx="314722" cy="289004"/>
                  </a:xfrm>
                  <a:custGeom>
                    <a:avLst/>
                    <a:gdLst/>
                    <a:ahLst/>
                    <a:cxnLst>
                      <a:cxn ang="0">
                        <a:pos x="273" y="49"/>
                      </a:cxn>
                      <a:cxn ang="0">
                        <a:pos x="161" y="9"/>
                      </a:cxn>
                      <a:cxn ang="0">
                        <a:pos x="201" y="105"/>
                      </a:cxn>
                      <a:cxn ang="0">
                        <a:pos x="105" y="73"/>
                      </a:cxn>
                      <a:cxn ang="0">
                        <a:pos x="145" y="169"/>
                      </a:cxn>
                      <a:cxn ang="0">
                        <a:pos x="57" y="137"/>
                      </a:cxn>
                      <a:cxn ang="0">
                        <a:pos x="97" y="225"/>
                      </a:cxn>
                      <a:cxn ang="0">
                        <a:pos x="9" y="193"/>
                      </a:cxn>
                      <a:cxn ang="0">
                        <a:pos x="41" y="265"/>
                      </a:cxn>
                    </a:cxnLst>
                    <a:rect l="0" t="0" r="r" b="b"/>
                    <a:pathLst>
                      <a:path w="273" h="265">
                        <a:moveTo>
                          <a:pt x="273" y="49"/>
                        </a:moveTo>
                        <a:cubicBezTo>
                          <a:pt x="223" y="24"/>
                          <a:pt x="173" y="0"/>
                          <a:pt x="161" y="9"/>
                        </a:cubicBezTo>
                        <a:cubicBezTo>
                          <a:pt x="149" y="18"/>
                          <a:pt x="210" y="94"/>
                          <a:pt x="201" y="105"/>
                        </a:cubicBezTo>
                        <a:cubicBezTo>
                          <a:pt x="192" y="116"/>
                          <a:pt x="114" y="62"/>
                          <a:pt x="105" y="73"/>
                        </a:cubicBezTo>
                        <a:cubicBezTo>
                          <a:pt x="96" y="84"/>
                          <a:pt x="153" y="158"/>
                          <a:pt x="145" y="169"/>
                        </a:cubicBezTo>
                        <a:cubicBezTo>
                          <a:pt x="137" y="180"/>
                          <a:pt x="65" y="128"/>
                          <a:pt x="57" y="137"/>
                        </a:cubicBezTo>
                        <a:cubicBezTo>
                          <a:pt x="49" y="146"/>
                          <a:pt x="105" y="216"/>
                          <a:pt x="97" y="225"/>
                        </a:cubicBezTo>
                        <a:cubicBezTo>
                          <a:pt x="89" y="234"/>
                          <a:pt x="18" y="186"/>
                          <a:pt x="9" y="193"/>
                        </a:cubicBezTo>
                        <a:cubicBezTo>
                          <a:pt x="0" y="200"/>
                          <a:pt x="36" y="253"/>
                          <a:pt x="41" y="26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4" name="Freeform 42">
                    <a:extLst>
                      <a:ext uri="{FF2B5EF4-FFF2-40B4-BE49-F238E27FC236}">
                        <a16:creationId xmlns:a16="http://schemas.microsoft.com/office/drawing/2014/main" id="{96617AFA-56CB-8994-215D-6A06084ACF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9106337">
                    <a:off x="2427626" y="3846661"/>
                    <a:ext cx="314722" cy="289004"/>
                  </a:xfrm>
                  <a:custGeom>
                    <a:avLst/>
                    <a:gdLst/>
                    <a:ahLst/>
                    <a:cxnLst>
                      <a:cxn ang="0">
                        <a:pos x="273" y="49"/>
                      </a:cxn>
                      <a:cxn ang="0">
                        <a:pos x="161" y="9"/>
                      </a:cxn>
                      <a:cxn ang="0">
                        <a:pos x="201" y="105"/>
                      </a:cxn>
                      <a:cxn ang="0">
                        <a:pos x="105" y="73"/>
                      </a:cxn>
                      <a:cxn ang="0">
                        <a:pos x="145" y="169"/>
                      </a:cxn>
                      <a:cxn ang="0">
                        <a:pos x="57" y="137"/>
                      </a:cxn>
                      <a:cxn ang="0">
                        <a:pos x="97" y="225"/>
                      </a:cxn>
                      <a:cxn ang="0">
                        <a:pos x="9" y="193"/>
                      </a:cxn>
                      <a:cxn ang="0">
                        <a:pos x="41" y="265"/>
                      </a:cxn>
                    </a:cxnLst>
                    <a:rect l="0" t="0" r="r" b="b"/>
                    <a:pathLst>
                      <a:path w="273" h="265">
                        <a:moveTo>
                          <a:pt x="273" y="49"/>
                        </a:moveTo>
                        <a:cubicBezTo>
                          <a:pt x="223" y="24"/>
                          <a:pt x="173" y="0"/>
                          <a:pt x="161" y="9"/>
                        </a:cubicBezTo>
                        <a:cubicBezTo>
                          <a:pt x="149" y="18"/>
                          <a:pt x="210" y="94"/>
                          <a:pt x="201" y="105"/>
                        </a:cubicBezTo>
                        <a:cubicBezTo>
                          <a:pt x="192" y="116"/>
                          <a:pt x="114" y="62"/>
                          <a:pt x="105" y="73"/>
                        </a:cubicBezTo>
                        <a:cubicBezTo>
                          <a:pt x="96" y="84"/>
                          <a:pt x="153" y="158"/>
                          <a:pt x="145" y="169"/>
                        </a:cubicBezTo>
                        <a:cubicBezTo>
                          <a:pt x="137" y="180"/>
                          <a:pt x="65" y="128"/>
                          <a:pt x="57" y="137"/>
                        </a:cubicBezTo>
                        <a:cubicBezTo>
                          <a:pt x="49" y="146"/>
                          <a:pt x="105" y="216"/>
                          <a:pt x="97" y="225"/>
                        </a:cubicBezTo>
                        <a:cubicBezTo>
                          <a:pt x="89" y="234"/>
                          <a:pt x="18" y="186"/>
                          <a:pt x="9" y="193"/>
                        </a:cubicBezTo>
                        <a:cubicBezTo>
                          <a:pt x="0" y="200"/>
                          <a:pt x="36" y="253"/>
                          <a:pt x="41" y="26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endParaRPr>
                  </a:p>
                </p:txBody>
              </p:sp>
              <p:sp>
                <p:nvSpPr>
                  <p:cNvPr id="45" name="TextBox 36">
                    <a:extLst>
                      <a:ext uri="{FF2B5EF4-FFF2-40B4-BE49-F238E27FC236}">
                        <a16:creationId xmlns:a16="http://schemas.microsoft.com/office/drawing/2014/main" id="{E0615B6F-D15E-8557-260B-D422F038865A}"/>
                      </a:ext>
                    </a:extLst>
                  </p:cNvPr>
                  <p:cNvSpPr txBox="1"/>
                  <p:nvPr/>
                </p:nvSpPr>
                <p:spPr>
                  <a:xfrm>
                    <a:off x="910347" y="2257074"/>
                    <a:ext cx="1172116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600">
                        <a:solidFill>
                          <a:srgbClr val="000000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CN </a:t>
                    </a:r>
                  </a:p>
                  <a:p>
                    <a:pPr algn="ctr"/>
                    <a:r>
                      <a:rPr lang="en-US" sz="1600">
                        <a:solidFill>
                          <a:srgbClr val="000000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reached by</a:t>
                    </a:r>
                  </a:p>
                  <a:p>
                    <a:pPr algn="ctr"/>
                    <a:r>
                      <a:rPr lang="en-US" sz="1600">
                        <a:solidFill>
                          <a:srgbClr val="000000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n emission</a:t>
                    </a: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1740EF88-7CB7-4F5E-FDCE-AF91518926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598553" y="4173047"/>
                    <a:ext cx="1985" cy="21512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63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sm" len="sm"/>
                  </a:ln>
                  <a:effectLst/>
                </p:spPr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D2B2FB20-6050-CCDA-5AFF-C60DD620196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1871453" y="3628800"/>
                    <a:ext cx="711805" cy="5522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48" name="TextBox 39">
                    <a:extLst>
                      <a:ext uri="{FF2B5EF4-FFF2-40B4-BE49-F238E27FC236}">
                        <a16:creationId xmlns:a16="http://schemas.microsoft.com/office/drawing/2014/main" id="{4F91FBC9-6CD0-CFA1-0128-D09A9169CDC7}"/>
                      </a:ext>
                    </a:extLst>
                  </p:cNvPr>
                  <p:cNvSpPr txBox="1"/>
                  <p:nvPr/>
                </p:nvSpPr>
                <p:spPr>
                  <a:xfrm>
                    <a:off x="2912851" y="3602803"/>
                    <a:ext cx="38738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rgbClr val="0A8464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S</a:t>
                    </a:r>
                    <a:r>
                      <a:rPr lang="en-US" sz="1600" baseline="-25000" dirty="0">
                        <a:solidFill>
                          <a:srgbClr val="0A8464"/>
                        </a:solidFill>
                        <a:latin typeface="Helvetica Neue Light"/>
                        <a:ea typeface="ＭＳ Ｐゴシック"/>
                        <a:cs typeface="Helvetica Neue Light"/>
                      </a:rPr>
                      <a:t>n</a:t>
                    </a:r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1FA06DFE-525F-A4BA-8975-3DA25AEF5ED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37673" y="3785554"/>
                    <a:ext cx="690203" cy="13"/>
                  </a:xfrm>
                  <a:prstGeom prst="line">
                    <a:avLst/>
                  </a:prstGeom>
                  <a:ln w="12700" cmpd="sng">
                    <a:solidFill>
                      <a:srgbClr val="0A8464"/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D4B65B-774A-5D24-FFEF-273FB3D63870}"/>
                    </a:ext>
                  </a:extLst>
                </p:cNvPr>
                <p:cNvSpPr/>
                <p:nvPr/>
              </p:nvSpPr>
              <p:spPr bwMode="auto">
                <a:xfrm>
                  <a:off x="1161027" y="3030077"/>
                  <a:ext cx="583942" cy="17121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tlCol="0" anchor="b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</p:grpSp>
          <p:sp>
            <p:nvSpPr>
              <p:cNvPr id="19" name="Striped Right Arrow 10">
                <a:extLst>
                  <a:ext uri="{FF2B5EF4-FFF2-40B4-BE49-F238E27FC236}">
                    <a16:creationId xmlns:a16="http://schemas.microsoft.com/office/drawing/2014/main" id="{CF8A3C7B-2320-992B-A453-83402730283B}"/>
                  </a:ext>
                </a:extLst>
              </p:cNvPr>
              <p:cNvSpPr/>
              <p:nvPr/>
            </p:nvSpPr>
            <p:spPr bwMode="auto">
              <a:xfrm>
                <a:off x="5726020" y="2757801"/>
                <a:ext cx="1031907" cy="192783"/>
              </a:xfrm>
              <a:prstGeom prst="stripedRightArrow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33AAAF-DED5-8C67-740F-C4399EC3528C}"/>
                </a:ext>
              </a:extLst>
            </p:cNvPr>
            <p:cNvGrpSpPr/>
            <p:nvPr/>
          </p:nvGrpSpPr>
          <p:grpSpPr>
            <a:xfrm>
              <a:off x="8379072" y="2516197"/>
              <a:ext cx="560463" cy="973751"/>
              <a:chOff x="1681373" y="3346824"/>
              <a:chExt cx="560463" cy="973751"/>
            </a:xfrm>
          </p:grpSpPr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8B326769-C6F3-535C-18C1-02F971245199}"/>
                  </a:ext>
                </a:extLst>
              </p:cNvPr>
              <p:cNvSpPr txBox="1"/>
              <p:nvPr/>
            </p:nvSpPr>
            <p:spPr>
              <a:xfrm>
                <a:off x="1962267" y="3951243"/>
                <a:ext cx="27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olidFill>
                      <a:srgbClr val="000000"/>
                    </a:solidFill>
                    <a:latin typeface="Symbol" charset="2"/>
                    <a:ea typeface="ＭＳ Ｐゴシック"/>
                    <a:cs typeface="Symbol" charset="2"/>
                  </a:rPr>
                  <a:t>g</a:t>
                </a:r>
              </a:p>
            </p:txBody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id="{8CBD2F72-09FA-59C3-8E28-93B02A97EAB7}"/>
                  </a:ext>
                </a:extLst>
              </p:cNvPr>
              <p:cNvSpPr txBox="1"/>
              <p:nvPr/>
            </p:nvSpPr>
            <p:spPr>
              <a:xfrm>
                <a:off x="1681373" y="3346824"/>
                <a:ext cx="290862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olidFill>
                      <a:srgbClr val="800040"/>
                    </a:solidFill>
                    <a:latin typeface="Helvetica Neue Light"/>
                    <a:ea typeface="ＭＳ Ｐゴシック"/>
                    <a:cs typeface="Helvetica Neue Light"/>
                  </a:rPr>
                  <a:t>n</a:t>
                </a:r>
              </a:p>
            </p:txBody>
          </p:sp>
        </p:grpSp>
        <p:sp>
          <p:nvSpPr>
            <p:cNvPr id="9" name="TextBox 43">
              <a:extLst>
                <a:ext uri="{FF2B5EF4-FFF2-40B4-BE49-F238E27FC236}">
                  <a16:creationId xmlns:a16="http://schemas.microsoft.com/office/drawing/2014/main" id="{4EDA9254-47C5-DD0A-2E52-2ECC2F922AA8}"/>
                </a:ext>
              </a:extLst>
            </p:cNvPr>
            <p:cNvSpPr txBox="1"/>
            <p:nvPr/>
          </p:nvSpPr>
          <p:spPr>
            <a:xfrm>
              <a:off x="7399748" y="2964731"/>
              <a:ext cx="82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n+</a:t>
              </a:r>
              <a:r>
                <a:rPr lang="en-US" baseline="30000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90</a:t>
              </a:r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Zr</a:t>
              </a:r>
            </a:p>
          </p:txBody>
        </p:sp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F1A051FA-771A-2528-4695-308079600867}"/>
                </a:ext>
              </a:extLst>
            </p:cNvPr>
            <p:cNvSpPr txBox="1"/>
            <p:nvPr/>
          </p:nvSpPr>
          <p:spPr>
            <a:xfrm>
              <a:off x="8599411" y="470924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aseline="30000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91</a:t>
              </a:r>
              <a:r>
                <a:rPr lang="en-US" dirty="0">
                  <a:solidFill>
                    <a:srgbClr val="0F4F97"/>
                  </a:solidFill>
                  <a:latin typeface="Helvetica Neue Light"/>
                  <a:ea typeface="ＭＳ Ｐゴシック"/>
                  <a:cs typeface="Helvetica Neue Light"/>
                </a:rPr>
                <a:t>Zr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C92F1E8-B4F1-9884-8EDB-D908A45BFDAF}"/>
              </a:ext>
            </a:extLst>
          </p:cNvPr>
          <p:cNvSpPr txBox="1"/>
          <p:nvPr/>
        </p:nvSpPr>
        <p:spPr>
          <a:xfrm>
            <a:off x="487780" y="5364220"/>
            <a:ext cx="1936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courtesy </a:t>
            </a:r>
            <a:r>
              <a:rPr lang="en-US" sz="1200" b="1" dirty="0"/>
              <a:t>J. Escher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equipped the KD OMP with uncertainties (KDUQ), enabling extrapolation consistent with known scattering data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use the KD OMP, KDUQ is a drop-in extension providing model uncertainties (including correlations)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A52509-415B-650A-D48F-692400F77166}"/>
              </a:ext>
            </a:extLst>
          </p:cNvPr>
          <p:cNvGrpSpPr/>
          <p:nvPr/>
        </p:nvGrpSpPr>
        <p:grpSpPr>
          <a:xfrm>
            <a:off x="298489" y="1566615"/>
            <a:ext cx="3745092" cy="1941465"/>
            <a:chOff x="484751" y="1549683"/>
            <a:chExt cx="3297027" cy="1709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50FB8D-EB9A-E21B-C5FA-A3476F21AA48}"/>
                </a:ext>
              </a:extLst>
            </p:cNvPr>
            <p:cNvPicPr/>
            <p:nvPr/>
          </p:nvPicPr>
          <p:blipFill rotWithShape="1">
            <a:blip r:embed="rId2"/>
            <a:srcRect b="53677"/>
            <a:stretch/>
          </p:blipFill>
          <p:spPr>
            <a:xfrm>
              <a:off x="484752" y="1549683"/>
              <a:ext cx="3297026" cy="14907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73D14-1D27-D1BC-F31F-67B398AE96AF}"/>
                </a:ext>
              </a:extLst>
            </p:cNvPr>
            <p:cNvPicPr/>
            <p:nvPr/>
          </p:nvPicPr>
          <p:blipFill rotWithShape="1">
            <a:blip r:embed="rId2"/>
            <a:srcRect t="92667"/>
            <a:stretch/>
          </p:blipFill>
          <p:spPr>
            <a:xfrm>
              <a:off x="484751" y="3022899"/>
              <a:ext cx="3297026" cy="23597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A2CD612-51B9-169C-B9FF-98105D4A349B}"/>
              </a:ext>
            </a:extLst>
          </p:cNvPr>
          <p:cNvSpPr txBox="1"/>
          <p:nvPr/>
        </p:nvSpPr>
        <p:spPr>
          <a:xfrm>
            <a:off x="778939" y="1622841"/>
            <a:ext cx="931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68598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equipped the KD OMP with uncertainties (KDUQ), enabling extrapolation consistent with known scattering data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use the KD OMP, KDUQ is a drop-in extension providing model uncertainties (including correlations)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A52509-415B-650A-D48F-692400F77166}"/>
              </a:ext>
            </a:extLst>
          </p:cNvPr>
          <p:cNvGrpSpPr/>
          <p:nvPr/>
        </p:nvGrpSpPr>
        <p:grpSpPr>
          <a:xfrm>
            <a:off x="298489" y="1566615"/>
            <a:ext cx="3745092" cy="1941465"/>
            <a:chOff x="484751" y="1549683"/>
            <a:chExt cx="3297027" cy="1709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50FB8D-EB9A-E21B-C5FA-A3476F21AA48}"/>
                </a:ext>
              </a:extLst>
            </p:cNvPr>
            <p:cNvPicPr/>
            <p:nvPr/>
          </p:nvPicPr>
          <p:blipFill rotWithShape="1">
            <a:blip r:embed="rId2"/>
            <a:srcRect b="53677"/>
            <a:stretch/>
          </p:blipFill>
          <p:spPr>
            <a:xfrm>
              <a:off x="484752" y="1549683"/>
              <a:ext cx="3297026" cy="14907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73D14-1D27-D1BC-F31F-67B398AE96AF}"/>
                </a:ext>
              </a:extLst>
            </p:cNvPr>
            <p:cNvPicPr/>
            <p:nvPr/>
          </p:nvPicPr>
          <p:blipFill rotWithShape="1">
            <a:blip r:embed="rId2"/>
            <a:srcRect t="92667"/>
            <a:stretch/>
          </p:blipFill>
          <p:spPr>
            <a:xfrm>
              <a:off x="484751" y="3022899"/>
              <a:ext cx="3297026" cy="23597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A2CD612-51B9-169C-B9FF-98105D4A349B}"/>
              </a:ext>
            </a:extLst>
          </p:cNvPr>
          <p:cNvSpPr txBox="1"/>
          <p:nvPr/>
        </p:nvSpPr>
        <p:spPr>
          <a:xfrm>
            <a:off x="778939" y="1622841"/>
            <a:ext cx="931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7E4E98-4F2D-8774-A119-A068719BDF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37474" y="1494539"/>
            <a:ext cx="3842787" cy="19510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798F80-7576-0720-733B-4418A5CEDC5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626889" y="1467010"/>
            <a:ext cx="3335905" cy="18914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E835FE-7727-220D-3153-480CE251BB64}"/>
              </a:ext>
            </a:extLst>
          </p:cNvPr>
          <p:cNvGrpSpPr/>
          <p:nvPr/>
        </p:nvGrpSpPr>
        <p:grpSpPr>
          <a:xfrm>
            <a:off x="8364065" y="1907229"/>
            <a:ext cx="262824" cy="689137"/>
            <a:chOff x="0" y="-52172"/>
            <a:chExt cx="262870" cy="80754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8BAB8-2CB9-3963-89A1-E633CCA1429B}"/>
                </a:ext>
              </a:extLst>
            </p:cNvPr>
            <p:cNvSpPr/>
            <p:nvPr/>
          </p:nvSpPr>
          <p:spPr>
            <a:xfrm rot="-5399999">
              <a:off x="31805" y="585241"/>
              <a:ext cx="138325" cy="2019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σ</a:t>
              </a:r>
              <a:endParaRPr lang="en-US" sz="1000" b="1" kern="1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184134-2180-5E60-7FC6-512A271C6727}"/>
                </a:ext>
              </a:extLst>
            </p:cNvPr>
            <p:cNvSpPr/>
            <p:nvPr/>
          </p:nvSpPr>
          <p:spPr>
            <a:xfrm rot="-5399999">
              <a:off x="-20008" y="435869"/>
              <a:ext cx="296106" cy="1346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0" kern="1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rxn</a:t>
              </a:r>
              <a:endParaRPr lang="en-US" sz="10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25F84A-8D87-3550-299C-2173B882822A}"/>
                </a:ext>
              </a:extLst>
            </p:cNvPr>
            <p:cNvSpPr/>
            <p:nvPr/>
          </p:nvSpPr>
          <p:spPr>
            <a:xfrm rot="16200001">
              <a:off x="-81000" y="89561"/>
              <a:ext cx="485603" cy="2021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1" kern="1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(mb)</a:t>
              </a:r>
            </a:p>
          </p:txBody>
        </p:sp>
      </p:grpSp>
      <p:sp>
        <p:nvSpPr>
          <p:cNvPr id="33" name="Rectangle 13">
            <a:extLst>
              <a:ext uri="{FF2B5EF4-FFF2-40B4-BE49-F238E27FC236}">
                <a16:creationId xmlns:a16="http://schemas.microsoft.com/office/drawing/2014/main" id="{FC33564F-8EEB-D574-75C2-4230FD8D1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196" y="3344756"/>
            <a:ext cx="841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Energy (MeV)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40995C9-6F0F-66C1-6059-02CFD05039E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24874" y="3696543"/>
            <a:ext cx="3273617" cy="1941313"/>
          </a:xfrm>
          <a:prstGeom prst="rect">
            <a:avLst/>
          </a:prstGeom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id="{8BCF6735-53A2-80EE-FD97-012BDFDB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107" y="5635212"/>
            <a:ext cx="841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Energy (MeV)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400890-A7C2-9B09-4C8F-12C7E24F7703}"/>
              </a:ext>
            </a:extLst>
          </p:cNvPr>
          <p:cNvGrpSpPr/>
          <p:nvPr/>
        </p:nvGrpSpPr>
        <p:grpSpPr>
          <a:xfrm>
            <a:off x="8333602" y="4025564"/>
            <a:ext cx="262824" cy="689137"/>
            <a:chOff x="0" y="-52172"/>
            <a:chExt cx="262870" cy="807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C3177E4-2D30-B7D6-9957-90BC243F1EE9}"/>
                </a:ext>
              </a:extLst>
            </p:cNvPr>
            <p:cNvSpPr/>
            <p:nvPr/>
          </p:nvSpPr>
          <p:spPr>
            <a:xfrm rot="-5399999">
              <a:off x="31805" y="585241"/>
              <a:ext cx="138325" cy="2019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σ</a:t>
              </a:r>
              <a:endParaRPr lang="en-US" sz="1000" b="1" kern="1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AE5CB2-E2C6-3C4D-8602-E07517AA4765}"/>
                </a:ext>
              </a:extLst>
            </p:cNvPr>
            <p:cNvSpPr/>
            <p:nvPr/>
          </p:nvSpPr>
          <p:spPr>
            <a:xfrm rot="-5399999">
              <a:off x="-20008" y="435869"/>
              <a:ext cx="296106" cy="1346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tot</a:t>
              </a:r>
              <a:endParaRPr lang="en-US" sz="10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856BAE-7C9F-D1E7-D25F-C94B28DDB3A8}"/>
                </a:ext>
              </a:extLst>
            </p:cNvPr>
            <p:cNvSpPr/>
            <p:nvPr/>
          </p:nvSpPr>
          <p:spPr>
            <a:xfrm rot="16200001">
              <a:off x="-81000" y="89561"/>
              <a:ext cx="485603" cy="2021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1" kern="1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(mb)</a:t>
              </a:r>
            </a:p>
          </p:txBody>
        </p:sp>
      </p:grpSp>
      <p:pic>
        <p:nvPicPr>
          <p:cNvPr id="41" name="Picture 40" descr="A graph of different types of iron&#10;&#10;Description automatically generated with medium confidence">
            <a:extLst>
              <a:ext uri="{FF2B5EF4-FFF2-40B4-BE49-F238E27FC236}">
                <a16:creationId xmlns:a16="http://schemas.microsoft.com/office/drawing/2014/main" id="{397FFE80-5CE5-A2FB-2C86-6D08DB4D6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865" y="3576873"/>
            <a:ext cx="3878787" cy="20645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5C10B91-98E3-912B-AFFE-A17890401ED5}"/>
              </a:ext>
            </a:extLst>
          </p:cNvPr>
          <p:cNvSpPr txBox="1"/>
          <p:nvPr/>
        </p:nvSpPr>
        <p:spPr>
          <a:xfrm>
            <a:off x="4594584" y="5695246"/>
            <a:ext cx="3680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C. D. Pruitt, J. E. Escher, R. Rahman, Phys. Rev. C </a:t>
            </a:r>
            <a:r>
              <a:rPr lang="en-US" sz="1000" b="1" dirty="0"/>
              <a:t>107 </a:t>
            </a:r>
            <a:r>
              <a:rPr lang="en-US" sz="1000" dirty="0"/>
              <a:t>(2023) 014602</a:t>
            </a:r>
          </a:p>
        </p:txBody>
      </p:sp>
    </p:spTree>
    <p:extLst>
      <p:ext uri="{BB962C8B-B14F-4D97-AF65-F5344CB8AC3E}">
        <p14:creationId xmlns:p14="http://schemas.microsoft.com/office/powerpoint/2010/main" val="243910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equipped the KD OMP with uncertainties (KDUQ), enabling extrapolation consistent with known scattering data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use the KD OMP, KDUQ is a drop-in extension providing model uncertainties (including correlations)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A52509-415B-650A-D48F-692400F77166}"/>
              </a:ext>
            </a:extLst>
          </p:cNvPr>
          <p:cNvGrpSpPr/>
          <p:nvPr/>
        </p:nvGrpSpPr>
        <p:grpSpPr>
          <a:xfrm>
            <a:off x="298489" y="1566615"/>
            <a:ext cx="3745092" cy="1941465"/>
            <a:chOff x="484751" y="1549683"/>
            <a:chExt cx="3297027" cy="17091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50FB8D-EB9A-E21B-C5FA-A3476F21AA48}"/>
                </a:ext>
              </a:extLst>
            </p:cNvPr>
            <p:cNvPicPr/>
            <p:nvPr/>
          </p:nvPicPr>
          <p:blipFill rotWithShape="1">
            <a:blip r:embed="rId2"/>
            <a:srcRect b="53677"/>
            <a:stretch/>
          </p:blipFill>
          <p:spPr>
            <a:xfrm>
              <a:off x="484752" y="1549683"/>
              <a:ext cx="3297026" cy="14907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473D14-1D27-D1BC-F31F-67B398AE96AF}"/>
                </a:ext>
              </a:extLst>
            </p:cNvPr>
            <p:cNvPicPr/>
            <p:nvPr/>
          </p:nvPicPr>
          <p:blipFill rotWithShape="1">
            <a:blip r:embed="rId2"/>
            <a:srcRect t="92667"/>
            <a:stretch/>
          </p:blipFill>
          <p:spPr>
            <a:xfrm>
              <a:off x="484751" y="3022899"/>
              <a:ext cx="3297026" cy="23597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7B39E6-730C-E588-BA1E-273651B02AA8}"/>
              </a:ext>
            </a:extLst>
          </p:cNvPr>
          <p:cNvGrpSpPr/>
          <p:nvPr/>
        </p:nvGrpSpPr>
        <p:grpSpPr>
          <a:xfrm>
            <a:off x="268095" y="3820284"/>
            <a:ext cx="3775485" cy="1927946"/>
            <a:chOff x="375334" y="3791042"/>
            <a:chExt cx="3706883" cy="18929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60DB67-C0AA-C4A3-12AB-263C4E845384}"/>
                </a:ext>
              </a:extLst>
            </p:cNvPr>
            <p:cNvPicPr/>
            <p:nvPr/>
          </p:nvPicPr>
          <p:blipFill rotWithShape="1">
            <a:blip r:embed="rId3"/>
            <a:srcRect b="52661"/>
            <a:stretch/>
          </p:blipFill>
          <p:spPr>
            <a:xfrm>
              <a:off x="383151" y="3791042"/>
              <a:ext cx="3699066" cy="17091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26029F-7E07-4295-76E5-F4E1C29DF2C9}"/>
                </a:ext>
              </a:extLst>
            </p:cNvPr>
            <p:cNvPicPr/>
            <p:nvPr/>
          </p:nvPicPr>
          <p:blipFill rotWithShape="1">
            <a:blip r:embed="rId2"/>
            <a:srcRect t="92667"/>
            <a:stretch/>
          </p:blipFill>
          <p:spPr>
            <a:xfrm>
              <a:off x="375334" y="5418667"/>
              <a:ext cx="3706669" cy="26528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A2CD612-51B9-169C-B9FF-98105D4A349B}"/>
              </a:ext>
            </a:extLst>
          </p:cNvPr>
          <p:cNvSpPr txBox="1"/>
          <p:nvPr/>
        </p:nvSpPr>
        <p:spPr>
          <a:xfrm>
            <a:off x="778939" y="1622841"/>
            <a:ext cx="931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65F8E-4C74-5385-07E6-5F49A95880A5}"/>
              </a:ext>
            </a:extLst>
          </p:cNvPr>
          <p:cNvSpPr txBox="1"/>
          <p:nvPr/>
        </p:nvSpPr>
        <p:spPr>
          <a:xfrm>
            <a:off x="778939" y="3959628"/>
            <a:ext cx="931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7E4E98-4F2D-8774-A119-A068719BDF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37474" y="1494539"/>
            <a:ext cx="3842787" cy="19510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798F80-7576-0720-733B-4418A5CEDC5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26889" y="1467010"/>
            <a:ext cx="3335905" cy="18914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E835FE-7727-220D-3153-480CE251BB64}"/>
              </a:ext>
            </a:extLst>
          </p:cNvPr>
          <p:cNvGrpSpPr/>
          <p:nvPr/>
        </p:nvGrpSpPr>
        <p:grpSpPr>
          <a:xfrm>
            <a:off x="8364065" y="1907229"/>
            <a:ext cx="262824" cy="689137"/>
            <a:chOff x="0" y="-52172"/>
            <a:chExt cx="262870" cy="80754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8BAB8-2CB9-3963-89A1-E633CCA1429B}"/>
                </a:ext>
              </a:extLst>
            </p:cNvPr>
            <p:cNvSpPr/>
            <p:nvPr/>
          </p:nvSpPr>
          <p:spPr>
            <a:xfrm rot="-5399999">
              <a:off x="31805" y="585241"/>
              <a:ext cx="138325" cy="2019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σ</a:t>
              </a:r>
              <a:endParaRPr lang="en-US" sz="1000" b="1" kern="1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184134-2180-5E60-7FC6-512A271C6727}"/>
                </a:ext>
              </a:extLst>
            </p:cNvPr>
            <p:cNvSpPr/>
            <p:nvPr/>
          </p:nvSpPr>
          <p:spPr>
            <a:xfrm rot="-5399999">
              <a:off x="-20008" y="435869"/>
              <a:ext cx="296106" cy="1346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0" kern="1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rxn</a:t>
              </a:r>
              <a:endParaRPr lang="en-US" sz="10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25F84A-8D87-3550-299C-2173B882822A}"/>
                </a:ext>
              </a:extLst>
            </p:cNvPr>
            <p:cNvSpPr/>
            <p:nvPr/>
          </p:nvSpPr>
          <p:spPr>
            <a:xfrm rot="16200001">
              <a:off x="-81000" y="89561"/>
              <a:ext cx="485603" cy="2021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1" kern="1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(mb)</a:t>
              </a:r>
            </a:p>
          </p:txBody>
        </p:sp>
      </p:grpSp>
      <p:sp>
        <p:nvSpPr>
          <p:cNvPr id="33" name="Rectangle 13">
            <a:extLst>
              <a:ext uri="{FF2B5EF4-FFF2-40B4-BE49-F238E27FC236}">
                <a16:creationId xmlns:a16="http://schemas.microsoft.com/office/drawing/2014/main" id="{FC33564F-8EEB-D574-75C2-4230FD8D1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196" y="3344756"/>
            <a:ext cx="841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Energy (MeV)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40995C9-6F0F-66C1-6059-02CFD05039E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24874" y="3696543"/>
            <a:ext cx="3273617" cy="1941313"/>
          </a:xfrm>
          <a:prstGeom prst="rect">
            <a:avLst/>
          </a:prstGeom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id="{8BCF6735-53A2-80EE-FD97-012BDFDB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107" y="5635212"/>
            <a:ext cx="841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Energy (MeV)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400890-A7C2-9B09-4C8F-12C7E24F7703}"/>
              </a:ext>
            </a:extLst>
          </p:cNvPr>
          <p:cNvGrpSpPr/>
          <p:nvPr/>
        </p:nvGrpSpPr>
        <p:grpSpPr>
          <a:xfrm>
            <a:off x="8333602" y="4025564"/>
            <a:ext cx="262824" cy="689137"/>
            <a:chOff x="0" y="-52172"/>
            <a:chExt cx="262870" cy="807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C3177E4-2D30-B7D6-9957-90BC243F1EE9}"/>
                </a:ext>
              </a:extLst>
            </p:cNvPr>
            <p:cNvSpPr/>
            <p:nvPr/>
          </p:nvSpPr>
          <p:spPr>
            <a:xfrm rot="-5399999">
              <a:off x="31805" y="585241"/>
              <a:ext cx="138325" cy="20193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σ</a:t>
              </a:r>
              <a:endParaRPr lang="en-US" sz="1000" b="1" kern="1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AE5CB2-E2C6-3C4D-8602-E07517AA4765}"/>
                </a:ext>
              </a:extLst>
            </p:cNvPr>
            <p:cNvSpPr/>
            <p:nvPr/>
          </p:nvSpPr>
          <p:spPr>
            <a:xfrm rot="-5399999">
              <a:off x="-20008" y="435869"/>
              <a:ext cx="296106" cy="1346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mbria" panose="02040503050406030204" pitchFamily="18" charset="0"/>
                </a:rPr>
                <a:t>tot</a:t>
              </a:r>
              <a:endParaRPr lang="en-US" sz="10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856BAE-7C9F-D1E7-D25F-C94B28DDB3A8}"/>
                </a:ext>
              </a:extLst>
            </p:cNvPr>
            <p:cNvSpPr/>
            <p:nvPr/>
          </p:nvSpPr>
          <p:spPr>
            <a:xfrm rot="16200001">
              <a:off x="-81000" y="89561"/>
              <a:ext cx="485603" cy="2021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b="1" kern="1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(mb)</a:t>
              </a:r>
            </a:p>
          </p:txBody>
        </p:sp>
      </p:grpSp>
      <p:pic>
        <p:nvPicPr>
          <p:cNvPr id="41" name="Picture 40" descr="A graph of different types of iron&#10;&#10;Description automatically generated with medium confidence">
            <a:extLst>
              <a:ext uri="{FF2B5EF4-FFF2-40B4-BE49-F238E27FC236}">
                <a16:creationId xmlns:a16="http://schemas.microsoft.com/office/drawing/2014/main" id="{397FFE80-5CE5-A2FB-2C86-6D08DB4D6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865" y="3576873"/>
            <a:ext cx="3878787" cy="2064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4B650A-B976-D24A-4B55-31597AB65E3C}"/>
              </a:ext>
            </a:extLst>
          </p:cNvPr>
          <p:cNvSpPr txBox="1"/>
          <p:nvPr/>
        </p:nvSpPr>
        <p:spPr>
          <a:xfrm>
            <a:off x="4594584" y="5695246"/>
            <a:ext cx="3680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C. D. Pruitt, J. E. Escher, R. Rahman, Phys. Rev. C </a:t>
            </a:r>
            <a:r>
              <a:rPr lang="en-US" sz="1000" b="1" dirty="0"/>
              <a:t>107 </a:t>
            </a:r>
            <a:r>
              <a:rPr lang="en-US" sz="1000" dirty="0"/>
              <a:t>(2023) 014602</a:t>
            </a:r>
          </a:p>
        </p:txBody>
      </p:sp>
    </p:spTree>
    <p:extLst>
      <p:ext uri="{BB962C8B-B14F-4D97-AF65-F5344CB8AC3E}">
        <p14:creationId xmlns:p14="http://schemas.microsoft.com/office/powerpoint/2010/main" val="3592558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OMP uncertainties can be propagated into radiative capture cross sections relevant for astrophysical nucleosynthesis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3165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moving beyond the old paradigm of “flipping switches” for compound-nucleus de-excitation UQ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B650A-B976-D24A-4B55-31597AB65E3C}"/>
              </a:ext>
            </a:extLst>
          </p:cNvPr>
          <p:cNvSpPr txBox="1"/>
          <p:nvPr/>
        </p:nvSpPr>
        <p:spPr>
          <a:xfrm>
            <a:off x="1879606" y="5581514"/>
            <a:ext cx="3680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C. D. Pruitt, J. E. Escher, R. Rahman, Phys. Rev. C </a:t>
            </a:r>
            <a:r>
              <a:rPr lang="en-US" sz="1000" b="1" dirty="0"/>
              <a:t>107 </a:t>
            </a:r>
            <a:r>
              <a:rPr lang="en-US" sz="1000" dirty="0"/>
              <a:t>(2023) 014602</a:t>
            </a:r>
          </a:p>
        </p:txBody>
      </p:sp>
      <p:pic>
        <p:nvPicPr>
          <p:cNvPr id="4" name="Picture 3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F26D9929-BD5D-E335-11DA-FDC10A4D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5" y="1508432"/>
            <a:ext cx="6716893" cy="4006490"/>
          </a:xfrm>
          <a:prstGeom prst="rect">
            <a:avLst/>
          </a:prstGeom>
        </p:spPr>
      </p:pic>
      <p:pic>
        <p:nvPicPr>
          <p:cNvPr id="3074" name="Picture 2" descr="A blue and white grid with red and white squares&#10;&#10;Description automatically generated">
            <a:extLst>
              <a:ext uri="{FF2B5EF4-FFF2-40B4-BE49-F238E27FC236}">
                <a16:creationId xmlns:a16="http://schemas.microsoft.com/office/drawing/2014/main" id="{33E6A991-A773-2AA5-A9FF-0C57F6AB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9" y="1531008"/>
            <a:ext cx="3544711" cy="34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14926-5330-758F-F375-6D7B63EE1B2C}"/>
              </a:ext>
            </a:extLst>
          </p:cNvPr>
          <p:cNvSpPr txBox="1"/>
          <p:nvPr/>
        </p:nvSpPr>
        <p:spPr>
          <a:xfrm>
            <a:off x="7834488" y="5043770"/>
            <a:ext cx="4117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Cross-energy and -isotope correlation between the cross sections for  </a:t>
            </a:r>
            <a:r>
              <a:rPr lang="en-US" sz="1200" b="0" i="1" u="none" strike="noStrike" baseline="300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γ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sz="1200" b="0" i="1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en-US" sz="1200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+1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 with 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= 38, 40, 42, 44, 46, 48, 50</a:t>
            </a: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(figure and Hauser-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Feshbach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calculations courtesy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J. Berryman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sz="12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6DA6092-C745-EDD5-76E2-D702607F76AC}"/>
              </a:ext>
            </a:extLst>
          </p:cNvPr>
          <p:cNvSpPr/>
          <p:nvPr/>
        </p:nvSpPr>
        <p:spPr bwMode="auto">
          <a:xfrm>
            <a:off x="6880577" y="3341511"/>
            <a:ext cx="953911" cy="16619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Dispersive Optical Model connects reactions to structure by enforcing </a:t>
            </a:r>
            <a:r>
              <a:rPr lang="en-US" u="sng" dirty="0" err="1"/>
              <a:t>dispersivity</a:t>
            </a:r>
            <a:r>
              <a:rPr lang="en-US" dirty="0"/>
              <a:t> and </a:t>
            </a:r>
            <a:r>
              <a:rPr lang="en-US" u="sng" dirty="0"/>
              <a:t>non-locality</a:t>
            </a:r>
            <a:r>
              <a:rPr lang="en-US" dirty="0"/>
              <a:t> physical constraints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983850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8A4A64-5EE1-A61E-76FD-139BE7E60844}"/>
                  </a:ext>
                </a:extLst>
              </p:cNvPr>
              <p:cNvSpPr txBox="1"/>
              <p:nvPr/>
            </p:nvSpPr>
            <p:spPr>
              <a:xfrm>
                <a:off x="254719" y="1423814"/>
                <a:ext cx="5779189" cy="426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Feshbach formalism for optical potential </a:t>
                </a:r>
                <a:r>
                  <a:rPr lang="en-US" sz="1500" i="1" dirty="0"/>
                  <a:t>U </a:t>
                </a:r>
                <a:r>
                  <a:rPr lang="en-US" sz="1500" dirty="0"/>
                  <a:t>for nucleon scattering, given the full many-body interaction </a:t>
                </a:r>
                <a:r>
                  <a:rPr lang="en-US" sz="1500" i="1" dirty="0"/>
                  <a:t>V</a:t>
                </a:r>
                <a:r>
                  <a:rPr lang="en-US" sz="1500" dirty="0"/>
                  <a:t>: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𝑃𝑉𝑃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𝑃𝑉𝑄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𝑄𝐻𝑄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𝑄𝑉𝑃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sz="1500" dirty="0"/>
                  <a:t>with </a:t>
                </a:r>
                <a:r>
                  <a:rPr lang="en-US" sz="1500" i="1" dirty="0"/>
                  <a:t>P</a:t>
                </a:r>
                <a:r>
                  <a:rPr lang="en-US" sz="1500" dirty="0"/>
                  <a:t> the single-nucleon elastic channel and </a:t>
                </a:r>
                <a:r>
                  <a:rPr lang="en-US" sz="1500" i="1" dirty="0"/>
                  <a:t>Q</a:t>
                </a:r>
                <a:r>
                  <a:rPr lang="en-US" sz="1500" dirty="0"/>
                  <a:t> everything else.</a:t>
                </a:r>
              </a:p>
              <a:p>
                <a:endParaRPr lang="en-US" sz="15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For U to be a faithful projection, it must be: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complex</a:t>
                </a:r>
                <a:r>
                  <a:rPr lang="en-US" sz="1500" dirty="0"/>
                  <a:t> (elastic real, inelastic imaginary)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non-local</a:t>
                </a:r>
                <a:r>
                  <a:rPr lang="en-US" sz="1500" dirty="0"/>
                  <a:t> (in-medium excitations propagate spatially)</a:t>
                </a:r>
                <a:endParaRPr lang="en-US" sz="1500" u="sng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energy-dependent</a:t>
                </a:r>
                <a:r>
                  <a:rPr lang="en-US" sz="1500" dirty="0"/>
                  <a:t> (adding energy opens channels)</a:t>
                </a:r>
              </a:p>
              <a:p>
                <a:pPr lvl="1"/>
                <a:endParaRPr lang="en-US" sz="15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Further, if U describes a causal system, it must be </a:t>
                </a:r>
                <a:r>
                  <a:rPr lang="en-US" sz="1500" u="sng" dirty="0"/>
                  <a:t>dispersive</a:t>
                </a:r>
                <a:r>
                  <a:rPr lang="en-US" sz="1500" dirty="0"/>
                  <a:t>:</a:t>
                </a:r>
              </a:p>
              <a:p>
                <a:endParaRPr lang="en-US" sz="1600" u="sng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nary>
                        <m:naryPr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8A4A64-5EE1-A61E-76FD-139BE7E60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19" y="1423814"/>
                <a:ext cx="5779189" cy="4264885"/>
              </a:xfrm>
              <a:prstGeom prst="rect">
                <a:avLst/>
              </a:prstGeom>
              <a:blipFill>
                <a:blip r:embed="rId2"/>
                <a:stretch>
                  <a:fillRect l="-527" t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energy and energy&#10;&#10;Description automatically generated">
            <a:extLst>
              <a:ext uri="{FF2B5EF4-FFF2-40B4-BE49-F238E27FC236}">
                <a16:creationId xmlns:a16="http://schemas.microsoft.com/office/drawing/2014/main" id="{367F31DE-34A3-86F5-6619-BF3C7D6C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53" y="1356633"/>
            <a:ext cx="5136447" cy="36470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DD7327-7224-5C8D-2CEF-62B24343896D}"/>
              </a:ext>
            </a:extLst>
          </p:cNvPr>
          <p:cNvGrpSpPr/>
          <p:nvPr/>
        </p:nvGrpSpPr>
        <p:grpSpPr>
          <a:xfrm>
            <a:off x="9668886" y="1762409"/>
            <a:ext cx="897516" cy="353817"/>
            <a:chOff x="5396040" y="1849320"/>
            <a:chExt cx="1407240" cy="55476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E4B418A-2027-7B66-2663-7CA9F5FDD64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254640" y="1849320"/>
              <a:ext cx="548640" cy="554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Graphic 7" descr="NucleonShaded.svg">
              <a:extLst>
                <a:ext uri="{FF2B5EF4-FFF2-40B4-BE49-F238E27FC236}">
                  <a16:creationId xmlns:a16="http://schemas.microsoft.com/office/drawing/2014/main" id="{305ADB31-C9E7-CCBD-4353-F6B9F4AED9AF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396040" y="2052720"/>
              <a:ext cx="147600" cy="145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1A548194-F2A9-B10B-57B2-9186CE6EA69E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5727600" y="2089440"/>
              <a:ext cx="372600" cy="74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Rectangle 7">
            <a:extLst>
              <a:ext uri="{FF2B5EF4-FFF2-40B4-BE49-F238E27FC236}">
                <a16:creationId xmlns:a16="http://schemas.microsoft.com/office/drawing/2014/main" id="{683469F9-ABDE-6FC9-E0AB-223A9A5C6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9002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By enforcing nonlocality and extending to negative energies, we respect the physics and access </a:t>
            </a:r>
            <a:r>
              <a:rPr lang="en-US" b="1" dirty="0">
                <a:solidFill>
                  <a:schemeClr val="bg1"/>
                </a:solidFill>
              </a:rPr>
              <a:t>structure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4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Dispersive Optical Model connects reactions to structure by enforcing </a:t>
            </a:r>
            <a:r>
              <a:rPr lang="en-US" u="sng" dirty="0" err="1"/>
              <a:t>dispersivity</a:t>
            </a:r>
            <a:r>
              <a:rPr lang="en-US" dirty="0"/>
              <a:t> and </a:t>
            </a:r>
            <a:r>
              <a:rPr lang="en-US" u="sng" dirty="0"/>
              <a:t>non-locality</a:t>
            </a:r>
            <a:r>
              <a:rPr lang="en-US" dirty="0"/>
              <a:t> physical constraints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983850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8A4A64-5EE1-A61E-76FD-139BE7E60844}"/>
                  </a:ext>
                </a:extLst>
              </p:cNvPr>
              <p:cNvSpPr txBox="1"/>
              <p:nvPr/>
            </p:nvSpPr>
            <p:spPr>
              <a:xfrm>
                <a:off x="254719" y="1423814"/>
                <a:ext cx="5779189" cy="426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Feshbach formalism for optical potential </a:t>
                </a:r>
                <a:r>
                  <a:rPr lang="en-US" sz="1500" i="1" dirty="0"/>
                  <a:t>U </a:t>
                </a:r>
                <a:r>
                  <a:rPr lang="en-US" sz="1500" dirty="0"/>
                  <a:t>for nucleon scattering, given the full many-body interaction </a:t>
                </a:r>
                <a:r>
                  <a:rPr lang="en-US" sz="1500" i="1" dirty="0"/>
                  <a:t>V</a:t>
                </a:r>
                <a:r>
                  <a:rPr lang="en-US" sz="1500" dirty="0"/>
                  <a:t>: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𝑃𝑉𝑃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𝑃𝑉𝑄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𝑄𝐻𝑄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𝑄𝑉𝑃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sz="1500" dirty="0"/>
                  <a:t>with </a:t>
                </a:r>
                <a:r>
                  <a:rPr lang="en-US" sz="1500" i="1" dirty="0"/>
                  <a:t>P</a:t>
                </a:r>
                <a:r>
                  <a:rPr lang="en-US" sz="1500" dirty="0"/>
                  <a:t> the single-nucleon elastic channel and </a:t>
                </a:r>
                <a:r>
                  <a:rPr lang="en-US" sz="1500" i="1" dirty="0"/>
                  <a:t>Q</a:t>
                </a:r>
                <a:r>
                  <a:rPr lang="en-US" sz="1500" dirty="0"/>
                  <a:t> everything else.</a:t>
                </a:r>
              </a:p>
              <a:p>
                <a:endParaRPr lang="en-US" sz="15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For U to be a faithful projection, it must be: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complex</a:t>
                </a:r>
                <a:r>
                  <a:rPr lang="en-US" sz="1500" dirty="0"/>
                  <a:t> (elastic real, inelastic imaginary)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non-local</a:t>
                </a:r>
                <a:r>
                  <a:rPr lang="en-US" sz="1500" dirty="0"/>
                  <a:t> (in-medium excitations propagate spatially)</a:t>
                </a:r>
                <a:endParaRPr lang="en-US" sz="1500" u="sng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500" u="sng" dirty="0"/>
                  <a:t>energy-dependent</a:t>
                </a:r>
                <a:r>
                  <a:rPr lang="en-US" sz="1500" dirty="0"/>
                  <a:t> (adding energy opens channels)</a:t>
                </a:r>
              </a:p>
              <a:p>
                <a:pPr lvl="1"/>
                <a:endParaRPr lang="en-US" sz="15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500" dirty="0"/>
                  <a:t>Further, if U describes a causal system, it must be </a:t>
                </a:r>
                <a:r>
                  <a:rPr lang="en-US" sz="1500" u="sng" dirty="0"/>
                  <a:t>dispersive</a:t>
                </a:r>
                <a:r>
                  <a:rPr lang="en-US" sz="1500" dirty="0"/>
                  <a:t>:</a:t>
                </a:r>
              </a:p>
              <a:p>
                <a:endParaRPr lang="en-US" sz="1600" u="sng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nary>
                        <m:naryPr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8A4A64-5EE1-A61E-76FD-139BE7E60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19" y="1423814"/>
                <a:ext cx="5779189" cy="4264885"/>
              </a:xfrm>
              <a:prstGeom prst="rect">
                <a:avLst/>
              </a:prstGeom>
              <a:blipFill>
                <a:blip r:embed="rId2"/>
                <a:stretch>
                  <a:fillRect l="-527" t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energy and energy&#10;&#10;Description automatically generated">
            <a:extLst>
              <a:ext uri="{FF2B5EF4-FFF2-40B4-BE49-F238E27FC236}">
                <a16:creationId xmlns:a16="http://schemas.microsoft.com/office/drawing/2014/main" id="{367F31DE-34A3-86F5-6619-BF3C7D6C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53" y="1356633"/>
            <a:ext cx="5136447" cy="3647096"/>
          </a:xfrm>
          <a:prstGeom prst="rect">
            <a:avLst/>
          </a:prstGeom>
        </p:spPr>
      </p:pic>
      <p:pic>
        <p:nvPicPr>
          <p:cNvPr id="11" name="Picture 10" descr="A graph of energy and energy&#10;&#10;Description automatically generated">
            <a:extLst>
              <a:ext uri="{FF2B5EF4-FFF2-40B4-BE49-F238E27FC236}">
                <a16:creationId xmlns:a16="http://schemas.microsoft.com/office/drawing/2014/main" id="{9679B825-6D94-ACDB-972E-4D5DC0F6A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953" y="1356632"/>
            <a:ext cx="5136447" cy="3647095"/>
          </a:xfrm>
          <a:prstGeom prst="rect">
            <a:avLst/>
          </a:prstGeom>
        </p:spPr>
      </p:pic>
      <p:pic>
        <p:nvPicPr>
          <p:cNvPr id="12" name="Picture 3" descr="NucleusWithHole.png">
            <a:extLst>
              <a:ext uri="{FF2B5EF4-FFF2-40B4-BE49-F238E27FC236}">
                <a16:creationId xmlns:a16="http://schemas.microsoft.com/office/drawing/2014/main" id="{1DEEC8DB-0E98-A0CD-A0A6-B1420282E8F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726935" y="1785110"/>
            <a:ext cx="360004" cy="355483"/>
          </a:xfrm>
          <a:prstGeom prst="rect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DD7327-7224-5C8D-2CEF-62B24343896D}"/>
              </a:ext>
            </a:extLst>
          </p:cNvPr>
          <p:cNvGrpSpPr/>
          <p:nvPr/>
        </p:nvGrpSpPr>
        <p:grpSpPr>
          <a:xfrm>
            <a:off x="9668886" y="1762409"/>
            <a:ext cx="897516" cy="353817"/>
            <a:chOff x="5396040" y="1849320"/>
            <a:chExt cx="1407240" cy="55476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E4B418A-2027-7B66-2663-7CA9F5FDD64F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6254640" y="1849320"/>
              <a:ext cx="548640" cy="554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Graphic 7" descr="NucleonShaded.svg">
              <a:extLst>
                <a:ext uri="{FF2B5EF4-FFF2-40B4-BE49-F238E27FC236}">
                  <a16:creationId xmlns:a16="http://schemas.microsoft.com/office/drawing/2014/main" id="{305ADB31-C9E7-CCBD-4353-F6B9F4AED9AF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5396040" y="2052720"/>
              <a:ext cx="147600" cy="145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1A548194-F2A9-B10B-57B2-9186CE6EA69E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5727600" y="2089440"/>
              <a:ext cx="372600" cy="74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Rectangle 7">
            <a:extLst>
              <a:ext uri="{FF2B5EF4-FFF2-40B4-BE49-F238E27FC236}">
                <a16:creationId xmlns:a16="http://schemas.microsoft.com/office/drawing/2014/main" id="{683469F9-ABDE-6FC9-E0AB-223A9A5C6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9002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By enforcing nonlocality and extending to negative energies, we respect the physics and access </a:t>
            </a:r>
            <a:r>
              <a:rPr lang="en-US" b="1" dirty="0">
                <a:solidFill>
                  <a:schemeClr val="bg1"/>
                </a:solidFill>
              </a:rPr>
              <a:t>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97C027-FB2C-D82E-8E49-D512D0BFC2C9}"/>
              </a:ext>
            </a:extLst>
          </p:cNvPr>
          <p:cNvSpPr txBox="1"/>
          <p:nvPr/>
        </p:nvSpPr>
        <p:spPr>
          <a:xfrm>
            <a:off x="9138977" y="5026303"/>
            <a:ext cx="2990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u="sng" dirty="0"/>
              <a:t>A few DOMs trained to data</a:t>
            </a:r>
          </a:p>
          <a:p>
            <a:r>
              <a:rPr lang="en-US" sz="1000" dirty="0"/>
              <a:t>B. </a:t>
            </a:r>
            <a:r>
              <a:rPr lang="en-US" sz="1000" dirty="0" err="1"/>
              <a:t>Morillon</a:t>
            </a:r>
            <a:r>
              <a:rPr lang="en-US" sz="1000" dirty="0"/>
              <a:t> et al., Phys. Rev. C </a:t>
            </a:r>
            <a:r>
              <a:rPr lang="en-US" sz="1000" b="1" dirty="0"/>
              <a:t>109</a:t>
            </a:r>
            <a:r>
              <a:rPr lang="en-US" sz="1000" dirty="0"/>
              <a:t> (2024) 044611</a:t>
            </a:r>
          </a:p>
          <a:p>
            <a:r>
              <a:rPr lang="en-US" sz="1000" dirty="0"/>
              <a:t>M. C. Atkinson et al., Phys. Rev. C </a:t>
            </a:r>
            <a:r>
              <a:rPr lang="en-US" sz="1000" b="1" dirty="0"/>
              <a:t>101</a:t>
            </a:r>
            <a:r>
              <a:rPr lang="en-US" sz="1000" dirty="0"/>
              <a:t> (2020) 044303</a:t>
            </a:r>
          </a:p>
          <a:p>
            <a:r>
              <a:rPr lang="en-US" sz="1000" dirty="0"/>
              <a:t>C. D. Pruitt et al., Phys. Rev. Lett. </a:t>
            </a:r>
            <a:r>
              <a:rPr lang="en-US" sz="1000" b="1" dirty="0"/>
              <a:t>125</a:t>
            </a:r>
            <a:r>
              <a:rPr lang="en-US" sz="1000" dirty="0"/>
              <a:t> (2020) 102501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F884C3-8C2F-C270-D570-971E095D2997}"/>
              </a:ext>
            </a:extLst>
          </p:cNvPr>
          <p:cNvSpPr txBox="1"/>
          <p:nvPr/>
        </p:nvSpPr>
        <p:spPr>
          <a:xfrm>
            <a:off x="6052700" y="5029411"/>
            <a:ext cx="3041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u="sng" dirty="0"/>
              <a:t>Formal and computational methods</a:t>
            </a:r>
          </a:p>
          <a:p>
            <a:pPr algn="l"/>
            <a:r>
              <a:rPr lang="en-US" sz="1000" dirty="0" err="1"/>
              <a:t>Mahaux</a:t>
            </a:r>
            <a:r>
              <a:rPr lang="en-US" sz="1000" dirty="0"/>
              <a:t> and Sartor, </a:t>
            </a:r>
            <a:r>
              <a:rPr lang="en-US" sz="1000" dirty="0" err="1"/>
              <a:t>Nucl</a:t>
            </a:r>
            <a:r>
              <a:rPr lang="en-US" sz="1000" dirty="0"/>
              <a:t>. Phys. A </a:t>
            </a:r>
            <a:r>
              <a:rPr lang="en-US" sz="1000" b="1" dirty="0"/>
              <a:t>503</a:t>
            </a:r>
            <a:r>
              <a:rPr lang="en-US" sz="1000" dirty="0"/>
              <a:t> (1989) 525-559</a:t>
            </a:r>
          </a:p>
          <a:p>
            <a:pPr algn="l"/>
            <a:r>
              <a:rPr lang="en-US" sz="1000" dirty="0"/>
              <a:t>Quesada et al., Comp. Phys. Comm. </a:t>
            </a:r>
            <a:r>
              <a:rPr lang="en-US" sz="1000" b="1" dirty="0"/>
              <a:t>153</a:t>
            </a:r>
            <a:r>
              <a:rPr lang="en-US" sz="1000" dirty="0"/>
              <a:t> (2003) 97-105</a:t>
            </a:r>
          </a:p>
          <a:p>
            <a:pPr algn="l"/>
            <a:r>
              <a:rPr lang="en-US" sz="1000" dirty="0"/>
              <a:t>J. M. </a:t>
            </a:r>
            <a:r>
              <a:rPr lang="en-US" sz="1000" dirty="0" err="1"/>
              <a:t>VanderKam</a:t>
            </a:r>
            <a:r>
              <a:rPr lang="en-US" sz="1000" dirty="0"/>
              <a:t> et al., J. Phys. G </a:t>
            </a:r>
            <a:r>
              <a:rPr lang="en-US" sz="1000" b="1" dirty="0"/>
              <a:t>26</a:t>
            </a:r>
            <a:r>
              <a:rPr lang="en-US" sz="1000" dirty="0"/>
              <a:t> (2000) 1787</a:t>
            </a:r>
          </a:p>
        </p:txBody>
      </p:sp>
    </p:spTree>
    <p:extLst>
      <p:ext uri="{BB962C8B-B14F-4D97-AF65-F5344CB8AC3E}">
        <p14:creationId xmlns:p14="http://schemas.microsoft.com/office/powerpoint/2010/main" val="67912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Particle number, binding energy, and valence single-particle energies are universally available experimental constraints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02933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 data can provide meaningful constraints on scattering, even in the absence of experimental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F779D-7827-28E2-BFEB-D5AF9E6475A2}"/>
              </a:ext>
            </a:extLst>
          </p:cNvPr>
          <p:cNvSpPr txBox="1"/>
          <p:nvPr/>
        </p:nvSpPr>
        <p:spPr>
          <a:xfrm>
            <a:off x="7914633" y="1665098"/>
            <a:ext cx="41091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a non-local DOM, the hole propagator provides the </a:t>
            </a:r>
            <a:r>
              <a:rPr lang="en-US" sz="1400" b="1" dirty="0"/>
              <a:t>one-body density</a:t>
            </a:r>
            <a:r>
              <a:rPr lang="en-US" sz="1400" dirty="0"/>
              <a:t> and </a:t>
            </a:r>
            <a:r>
              <a:rPr lang="en-US" sz="1400" b="1" dirty="0"/>
              <a:t>structural observables</a:t>
            </a:r>
            <a:r>
              <a:rPr lang="en-US" sz="14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Particle number (most important overall!)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Binding energy (dictates deep-hole properties)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Charge radius (dictates geometry)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Single-particle energies (dictates geometry and shallow-hole properties)</a:t>
            </a:r>
          </a:p>
          <a:p>
            <a:endParaRPr lang="en-US" sz="1400" dirty="0"/>
          </a:p>
          <a:p>
            <a:r>
              <a:rPr lang="en-US" sz="1400" dirty="0"/>
              <a:t>The propagator also enables self-consistent treatment of </a:t>
            </a:r>
            <a:r>
              <a:rPr lang="en-US" sz="1400" b="1" dirty="0"/>
              <a:t>reactions combining structure and scattering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(</a:t>
            </a:r>
            <a:r>
              <a:rPr lang="en-US" sz="1400" dirty="0" err="1"/>
              <a:t>e,e’p</a:t>
            </a:r>
            <a:r>
              <a:rPr lang="en-US" sz="1400" dirty="0"/>
              <a:t>) cross sections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(p,2p) cross sections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(</a:t>
            </a:r>
            <a:r>
              <a:rPr lang="en-US" sz="1400" dirty="0" err="1"/>
              <a:t>p,n</a:t>
            </a:r>
            <a:r>
              <a:rPr lang="en-US" sz="1400" dirty="0"/>
              <a:t>) and (</a:t>
            </a:r>
            <a:r>
              <a:rPr lang="en-US" sz="1400" dirty="0" err="1"/>
              <a:t>n,p</a:t>
            </a:r>
            <a:r>
              <a:rPr lang="en-US" sz="1400" dirty="0"/>
              <a:t>) cross sections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parity-violating electron scattering (neutron skins)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7B8602-35D7-418B-E2B0-530E68FD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51" t="-1" r="8515" b="29340"/>
          <a:stretch/>
        </p:blipFill>
        <p:spPr>
          <a:xfrm>
            <a:off x="168216" y="1377239"/>
            <a:ext cx="7728374" cy="3960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05DB1-8404-C597-EC83-5E6506D78E87}"/>
              </a:ext>
            </a:extLst>
          </p:cNvPr>
          <p:cNvSpPr txBox="1"/>
          <p:nvPr/>
        </p:nvSpPr>
        <p:spPr>
          <a:xfrm>
            <a:off x="4848578" y="4501220"/>
            <a:ext cx="237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Charge radius data range from IAEA database</a:t>
            </a:r>
          </a:p>
          <a:p>
            <a:r>
              <a:rPr lang="en-US" sz="900" dirty="0"/>
              <a:t>Depicted mass data range is notional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03A0-A7E8-8867-7DCD-19001066415C}"/>
              </a:ext>
            </a:extLst>
          </p:cNvPr>
          <p:cNvSpPr txBox="1"/>
          <p:nvPr/>
        </p:nvSpPr>
        <p:spPr>
          <a:xfrm>
            <a:off x="7495821" y="5209834"/>
            <a:ext cx="45279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On (</a:t>
            </a:r>
            <a:r>
              <a:rPr lang="en-US" sz="1000" dirty="0" err="1"/>
              <a:t>e,e’p</a:t>
            </a:r>
            <a:r>
              <a:rPr lang="en-US" sz="1000" dirty="0"/>
              <a:t>) and the DOM: Atkinson et al., Phys. Rev. C </a:t>
            </a:r>
            <a:r>
              <a:rPr lang="en-US" sz="1000" b="1" dirty="0"/>
              <a:t>98</a:t>
            </a:r>
            <a:r>
              <a:rPr lang="en-US" sz="1000" dirty="0"/>
              <a:t> (2018) 044627</a:t>
            </a:r>
          </a:p>
          <a:p>
            <a:pPr algn="l"/>
            <a:r>
              <a:rPr lang="en-US" sz="1000" dirty="0"/>
              <a:t>On (p,2p) and the DOM: Yoshida et al., Phys. Rev. C </a:t>
            </a:r>
            <a:r>
              <a:rPr lang="en-US" sz="1000" b="1" dirty="0"/>
              <a:t>105</a:t>
            </a:r>
            <a:r>
              <a:rPr lang="en-US" sz="1000" dirty="0"/>
              <a:t> (2022) 014622</a:t>
            </a:r>
          </a:p>
          <a:p>
            <a:pPr algn="l"/>
            <a:r>
              <a:rPr lang="en-US" sz="1000" dirty="0"/>
              <a:t>On neutron skins and the DOM: </a:t>
            </a:r>
            <a:r>
              <a:rPr lang="en-US" sz="1000" dirty="0" err="1"/>
              <a:t>Mahzoon</a:t>
            </a:r>
            <a:r>
              <a:rPr lang="en-US" sz="1000" dirty="0"/>
              <a:t> et al., Phys. Rev. Lett. </a:t>
            </a:r>
            <a:r>
              <a:rPr lang="en-US" sz="1000" b="1" dirty="0"/>
              <a:t>119</a:t>
            </a:r>
            <a:r>
              <a:rPr lang="en-US" sz="1000" dirty="0"/>
              <a:t> (2017) 222503</a:t>
            </a:r>
          </a:p>
        </p:txBody>
      </p:sp>
    </p:spTree>
    <p:extLst>
      <p:ext uri="{BB962C8B-B14F-4D97-AF65-F5344CB8AC3E}">
        <p14:creationId xmlns:p14="http://schemas.microsoft.com/office/powerpoint/2010/main" val="15287103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8" id="{DB1C0C83-EB78-6D46-BC1A-C523C10D186F}" vid="{A98ECB41-1A38-724C-92E4-DB04DC15D6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5ad9919-f0e0-487b-8f52-43d473122cfe">HR3XNR2C5VZH-447583921-548</_dlc_DocId>
    <_dlc_DocIdUrl xmlns="25ad9919-f0e0-487b-8f52-43d473122cfe">
      <Url>https://doellnl.sharepoint.com/sites/projects/tidwebteam/_layouts/15/DocIdRedir.aspx?ID=HR3XNR2C5VZH-447583921-548</Url>
      <Description>HR3XNR2C5VZH-447583921-548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1EC974603AE042831710773229F9AA" ma:contentTypeVersion="12" ma:contentTypeDescription="Create a new document." ma:contentTypeScope="" ma:versionID="97ab24b9ea1ad6da4865903e315cead8">
  <xsd:schema xmlns:xsd="http://www.w3.org/2001/XMLSchema" xmlns:xs="http://www.w3.org/2001/XMLSchema" xmlns:p="http://schemas.microsoft.com/office/2006/metadata/properties" xmlns:ns2="25ad9919-f0e0-487b-8f52-43d473122cfe" xmlns:ns3="d8cf642f-ef23-44d3-9ecc-868cfc1706e1" targetNamespace="http://schemas.microsoft.com/office/2006/metadata/properties" ma:root="true" ma:fieldsID="06757648bed56e4038fe63046702360f" ns2:_="" ns3:_="">
    <xsd:import namespace="25ad9919-f0e0-487b-8f52-43d473122cfe"/>
    <xsd:import namespace="d8cf642f-ef23-44d3-9ecc-868cfc1706e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d9919-f0e0-487b-8f52-43d473122c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f642f-ef23-44d3-9ecc-868cfc170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5FD597-8EEA-467C-8075-6A44EF5253D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8cf642f-ef23-44d3-9ecc-868cfc1706e1"/>
    <ds:schemaRef ds:uri="25ad9919-f0e0-487b-8f52-43d473122cf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B58119-9880-40DD-A1D1-3C887FF0E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d9919-f0e0-487b-8f52-43d473122cfe"/>
    <ds:schemaRef ds:uri="d8cf642f-ef23-44d3-9ecc-868cfc170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2453AE-5EA5-4F5E-90EB-57677222355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197ADA6-54D4-4719-BE40-D02D452C37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 format</Template>
  <TotalTime>10235</TotalTime>
  <Words>2149</Words>
  <Application>Microsoft Office PowerPoint</Application>
  <PresentationFormat>Widescreen</PresentationFormat>
  <Paragraphs>290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</vt:lpstr>
      <vt:lpstr>Cambria Math</vt:lpstr>
      <vt:lpstr>Helvetica Neue Light</vt:lpstr>
      <vt:lpstr>Lucida Grande</vt:lpstr>
      <vt:lpstr>Lucida Handwriting</vt:lpstr>
      <vt:lpstr>Symbol</vt:lpstr>
      <vt:lpstr>Times New Roman</vt:lpstr>
      <vt:lpstr>Wingdings</vt:lpstr>
      <vt:lpstr>Wingdings 2</vt:lpstr>
      <vt:lpstr>2015_PPT_UNC_V7.06 (1)</vt:lpstr>
      <vt:lpstr>Extending the Dispersive Optical Model to β-unstable systems</vt:lpstr>
      <vt:lpstr>Nucleosynthesis simulations need optical potentials far from stability, where no experimental scattering data are known</vt:lpstr>
      <vt:lpstr>We equipped the KD OMP with uncertainties (KDUQ), enabling extrapolation consistent with known scattering data</vt:lpstr>
      <vt:lpstr>We equipped the KD OMP with uncertainties (KDUQ), enabling extrapolation consistent with known scattering data</vt:lpstr>
      <vt:lpstr>We equipped the KD OMP with uncertainties (KDUQ), enabling extrapolation consistent with known scattering data</vt:lpstr>
      <vt:lpstr>OMP uncertainties can be propagated into radiative capture cross sections relevant for astrophysical nucleosynthesis</vt:lpstr>
      <vt:lpstr>The Dispersive Optical Model connects reactions to structure by enforcing dispersivity and non-locality physical constraints</vt:lpstr>
      <vt:lpstr>The Dispersive Optical Model connects reactions to structure by enforcing dispersivity and non-locality physical constraints</vt:lpstr>
      <vt:lpstr>Particle number, binding energy, and valence single-particle energies are universally available experimental constraints</vt:lpstr>
      <vt:lpstr>Toward a spherical global UQ DOM: training results with 40,48,60Ca, 58,64,78Ni, 90,100Zr, 112,124Sn, 208Pb</vt:lpstr>
      <vt:lpstr>Preliminary spherical global UQ DOM results: 40,48Ca, 90Zr, 112,124Sn, 208Pb</vt:lpstr>
      <vt:lpstr>Preliminary spherical global UQ DOM results: 40,48,54,58Ca isotopic chain</vt:lpstr>
      <vt:lpstr>Preliminary spherical global UQ DOM results: 40,48,54,58Ca isotopic chain</vt:lpstr>
      <vt:lpstr>Preliminary spherical global UQ DOM results: 40,48,54,58Ca isotopic chain</vt:lpstr>
      <vt:lpstr>Preliminary spherical global UQ DOM results: 40,48,54,58Ca isotopic chain</vt:lpstr>
      <vt:lpstr>New bridges from compound-nucleus physics to structure and reactions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Pruitt, Cole Davis</dc:creator>
  <cp:lastModifiedBy>Pruitt, Cole Davis</cp:lastModifiedBy>
  <cp:revision>31</cp:revision>
  <cp:lastPrinted>2018-03-02T18:21:35Z</cp:lastPrinted>
  <dcterms:created xsi:type="dcterms:W3CDTF">2024-06-25T00:17:56Z</dcterms:created>
  <dcterms:modified xsi:type="dcterms:W3CDTF">2024-07-05T18:07:27Z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0x0101008E1EC974603AE042831710773229F9AA</vt:lpwstr>
  </property>
  <property fmtid="{D5CDD505-2E9C-101B-9397-08002B2CF9AE}" pid="3" name="_dlc_DocIdItemGuid">
    <vt:lpwstr>148eea95-f773-44bc-bed5-172e2ecec85c</vt:lpwstr>
  </property>
</Properties>
</file>