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  <p:sldMasterId id="2147483674" r:id="rId2"/>
  </p:sldMasterIdLst>
  <p:notesMasterIdLst>
    <p:notesMasterId r:id="rId39"/>
  </p:notesMasterIdLst>
  <p:handoutMasterIdLst>
    <p:handoutMasterId r:id="rId40"/>
  </p:handoutMasterIdLst>
  <p:sldIdLst>
    <p:sldId id="256" r:id="rId3"/>
    <p:sldId id="430" r:id="rId4"/>
    <p:sldId id="456" r:id="rId5"/>
    <p:sldId id="439" r:id="rId6"/>
    <p:sldId id="500" r:id="rId7"/>
    <p:sldId id="503" r:id="rId8"/>
    <p:sldId id="521" r:id="rId9"/>
    <p:sldId id="522" r:id="rId10"/>
    <p:sldId id="525" r:id="rId11"/>
    <p:sldId id="526" r:id="rId12"/>
    <p:sldId id="527" r:id="rId13"/>
    <p:sldId id="528" r:id="rId14"/>
    <p:sldId id="504" r:id="rId15"/>
    <p:sldId id="530" r:id="rId16"/>
    <p:sldId id="531" r:id="rId17"/>
    <p:sldId id="532" r:id="rId18"/>
    <p:sldId id="539" r:id="rId19"/>
    <p:sldId id="509" r:id="rId20"/>
    <p:sldId id="535" r:id="rId21"/>
    <p:sldId id="540" r:id="rId22"/>
    <p:sldId id="541" r:id="rId23"/>
    <p:sldId id="542" r:id="rId24"/>
    <p:sldId id="543" r:id="rId25"/>
    <p:sldId id="515" r:id="rId26"/>
    <p:sldId id="514" r:id="rId27"/>
    <p:sldId id="538" r:id="rId28"/>
    <p:sldId id="490" r:id="rId29"/>
    <p:sldId id="516" r:id="rId30"/>
    <p:sldId id="495" r:id="rId31"/>
    <p:sldId id="546" r:id="rId32"/>
    <p:sldId id="545" r:id="rId33"/>
    <p:sldId id="475" r:id="rId34"/>
    <p:sldId id="544" r:id="rId35"/>
    <p:sldId id="471" r:id="rId36"/>
    <p:sldId id="330" r:id="rId37"/>
    <p:sldId id="289" r:id="rId38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65C"/>
    <a:srgbClr val="0000FF"/>
    <a:srgbClr val="990000"/>
    <a:srgbClr val="FF7600"/>
    <a:srgbClr val="FF0000"/>
    <a:srgbClr val="FF00FF"/>
    <a:srgbClr val="D0D8E8"/>
    <a:srgbClr val="2CA02C"/>
    <a:srgbClr val="3AB93A"/>
    <a:srgbClr val="464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 autoAdjust="0"/>
    <p:restoredTop sz="94291" autoAdjust="0"/>
  </p:normalViewPr>
  <p:slideViewPr>
    <p:cSldViewPr snapToGrid="0" snapToObjects="1">
      <p:cViewPr varScale="1">
        <p:scale>
          <a:sx n="124" d="100"/>
          <a:sy n="124" d="100"/>
        </p:scale>
        <p:origin x="20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24"/>
    </p:cViewPr>
  </p:sorterViewPr>
  <p:notesViewPr>
    <p:cSldViewPr snapToGrid="0" snapToObjects="1">
      <p:cViewPr varScale="1">
        <p:scale>
          <a:sx n="45" d="100"/>
          <a:sy n="45" d="100"/>
        </p:scale>
        <p:origin x="273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02FB4D2-3CC3-4BE4-8B7D-3B0BA2DF6A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362C7A-5674-4D5A-8159-41D2D6E284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A3C53-8E77-4C13-83A5-986A5151D809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A8A12-7A19-48B4-B137-0B8FF65F0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C51E0C-62E5-4F4B-BE42-A83E6010BF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B70AE-737D-4C5B-B6B8-95C46AFE65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26B4D-95BB-764B-99D0-312C46B18FF8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935C1-1A63-8246-BCB8-837BEAB3C1B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99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684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68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2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172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2172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2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4568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6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1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6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7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83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684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9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0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12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8941BD-4B32-4CA3-80DD-EAC34AF1E16D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346B53-AD97-4B3D-912A-BDCF1C392C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64840" y="185760"/>
            <a:ext cx="8229240" cy="381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68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64840" y="185760"/>
            <a:ext cx="8229240" cy="822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800" b="1" strike="noStrike" spc="-1">
              <a:solidFill>
                <a:srgbClr val="99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684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just">
              <a:spcBef>
                <a:spcPts val="1284"/>
              </a:spcBef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6" name="Line 4"/>
          <p:cNvSpPr/>
          <p:nvPr/>
        </p:nvSpPr>
        <p:spPr>
          <a:xfrm>
            <a:off x="594360" y="6064141"/>
            <a:ext cx="7955280" cy="0"/>
          </a:xfrm>
          <a:prstGeom prst="line">
            <a:avLst/>
          </a:prstGeom>
          <a:ln w="291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0BFEB1-29F4-F551-D4A9-071A4326EA26}"/>
              </a:ext>
            </a:extLst>
          </p:cNvPr>
          <p:cNvSpPr txBox="1"/>
          <p:nvPr userDrawn="1"/>
        </p:nvSpPr>
        <p:spPr>
          <a:xfrm>
            <a:off x="4611080" y="6185949"/>
            <a:ext cx="3677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chemeClr val="bg1">
                    <a:lumMod val="65000"/>
                  </a:schemeClr>
                </a:solidFill>
              </a:rPr>
              <a:t>CNR*24 – Measurements II</a:t>
            </a:r>
          </a:p>
          <a:p>
            <a:pPr algn="ctr"/>
            <a:r>
              <a:rPr lang="en-US" sz="1500" b="1" i="1" dirty="0">
                <a:solidFill>
                  <a:schemeClr val="bg1">
                    <a:lumMod val="65000"/>
                  </a:schemeClr>
                </a:solidFill>
              </a:rPr>
              <a:t>Vienna, 8</a:t>
            </a:r>
            <a:r>
              <a:rPr lang="en-US" sz="1500" b="1" i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1500" b="1" i="1" dirty="0">
                <a:solidFill>
                  <a:schemeClr val="bg1">
                    <a:lumMod val="65000"/>
                  </a:schemeClr>
                </a:solidFill>
              </a:rPr>
              <a:t> - 12</a:t>
            </a:r>
            <a:r>
              <a:rPr lang="en-US" sz="1500" b="1" i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1500" b="1" i="1" dirty="0">
                <a:solidFill>
                  <a:schemeClr val="bg1">
                    <a:lumMod val="65000"/>
                  </a:schemeClr>
                </a:solidFill>
              </a:rPr>
              <a:t> of July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E931FE-1F95-FFC5-6A5F-251B8F793B29}"/>
              </a:ext>
            </a:extLst>
          </p:cNvPr>
          <p:cNvSpPr txBox="1"/>
          <p:nvPr userDrawn="1"/>
        </p:nvSpPr>
        <p:spPr>
          <a:xfrm>
            <a:off x="8302982" y="6345662"/>
            <a:ext cx="76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9B65192-E4D9-4F44-B3A7-1E0A69A8ADB9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63CDB7D-DEAC-CF36-2B6A-8FCA5A6382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6081487"/>
            <a:ext cx="4312717" cy="7812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05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12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ds.iaea.org/INDEN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2"/>
            </a:gs>
            <a:gs pos="100000">
              <a:schemeClr val="tx1">
                <a:lumMod val="50000"/>
                <a:lumOff val="50000"/>
              </a:schemeClr>
            </a:gs>
            <a:gs pos="9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599" y="-127596"/>
            <a:ext cx="9791700" cy="7255188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softEdge rad="112500"/>
          </a:effectLst>
        </p:spPr>
      </p:pic>
      <p:sp>
        <p:nvSpPr>
          <p:cNvPr id="85" name="CustomShape 2"/>
          <p:cNvSpPr/>
          <p:nvPr/>
        </p:nvSpPr>
        <p:spPr>
          <a:xfrm>
            <a:off x="70672" y="286326"/>
            <a:ext cx="8817296" cy="15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algn="ctr"/>
            <a:r>
              <a:rPr lang="en-US" sz="3200" b="1" spc="-1" dirty="0">
                <a:solidFill>
                  <a:srgbClr val="990000"/>
                </a:solidFill>
                <a:latin typeface="Arial"/>
              </a:rPr>
              <a:t>The </a:t>
            </a:r>
            <a:r>
              <a:rPr lang="en-US" sz="3200" b="1" spc="-1" baseline="30000" dirty="0">
                <a:solidFill>
                  <a:srgbClr val="990000"/>
                </a:solidFill>
                <a:latin typeface="Arial"/>
              </a:rPr>
              <a:t>239</a:t>
            </a:r>
            <a:r>
              <a:rPr lang="en-US" sz="3200" b="1" spc="-1" dirty="0">
                <a:solidFill>
                  <a:srgbClr val="990000"/>
                </a:solidFill>
                <a:latin typeface="Arial"/>
              </a:rPr>
              <a:t>Pu neutron capture and fission </a:t>
            </a:r>
          </a:p>
          <a:p>
            <a:pPr algn="ctr"/>
            <a:r>
              <a:rPr lang="en-US" sz="3200" b="1" spc="-1" dirty="0">
                <a:solidFill>
                  <a:srgbClr val="990000"/>
                </a:solidFill>
                <a:latin typeface="Arial"/>
              </a:rPr>
              <a:t>cross-section measurements </a:t>
            </a:r>
          </a:p>
          <a:p>
            <a:pPr algn="ctr"/>
            <a:r>
              <a:rPr lang="en-US" sz="3200" b="1" spc="-1" dirty="0">
                <a:solidFill>
                  <a:srgbClr val="990000"/>
                </a:solidFill>
                <a:latin typeface="Arial"/>
              </a:rPr>
              <a:t>at </a:t>
            </a:r>
            <a:r>
              <a:rPr lang="en-US" sz="3200" b="1" spc="-1" dirty="0" err="1">
                <a:solidFill>
                  <a:srgbClr val="990000"/>
                </a:solidFill>
                <a:latin typeface="Arial"/>
              </a:rPr>
              <a:t>n_TOF</a:t>
            </a:r>
            <a:r>
              <a:rPr lang="en-US" sz="3200" b="1" spc="-1" dirty="0">
                <a:solidFill>
                  <a:srgbClr val="990000"/>
                </a:solidFill>
                <a:latin typeface="Arial"/>
              </a:rPr>
              <a:t>, CERN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95025" y="1953436"/>
            <a:ext cx="7823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A. Sanchez-Caballero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V. Alcayne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Andrzejewski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D. Cano-Ott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García-Pérez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E. Gónzalez-Romero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Heyse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T. Martínez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E. Mendoza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Perkowski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J. Plaza del Olmo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A. Plompen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P. Schillebeeckx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G. Sibbens</a:t>
            </a:r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  <a:p>
            <a:pPr algn="ctr"/>
            <a:endParaRPr lang="en-US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CIEMAT, Spain</a:t>
            </a:r>
          </a:p>
          <a:p>
            <a:pPr algn="ctr"/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Lodz, Poland</a:t>
            </a:r>
          </a:p>
          <a:p>
            <a:pPr algn="ctr"/>
            <a:r>
              <a:rPr lang="en-US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JRC-Geel, Belgium</a:t>
            </a:r>
          </a:p>
          <a:p>
            <a:pPr marL="342900" indent="-342900" algn="r">
              <a:buAutoNum type="alphaUcPeriod"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40B60-D4A2-6B4F-806E-F82945AE5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455" y="5699952"/>
            <a:ext cx="2420385" cy="12828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845BA6-CF89-D94E-986B-2CD0A6FC0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8" t="4063" r="29429" b="4063"/>
          <a:stretch/>
        </p:blipFill>
        <p:spPr>
          <a:xfrm>
            <a:off x="7211951" y="5563222"/>
            <a:ext cx="1465534" cy="1282805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0F3CF320-B30F-4056-8A61-38C32CB5458B}"/>
              </a:ext>
            </a:extLst>
          </p:cNvPr>
          <p:cNvGrpSpPr>
            <a:grpSpLocks noChangeAspect="1"/>
          </p:cNvGrpSpPr>
          <p:nvPr/>
        </p:nvGrpSpPr>
        <p:grpSpPr>
          <a:xfrm>
            <a:off x="3277505" y="4006882"/>
            <a:ext cx="1929035" cy="1466618"/>
            <a:chOff x="2781300" y="1480456"/>
            <a:chExt cx="7194637" cy="5025919"/>
          </a:xfrm>
        </p:grpSpPr>
        <p:pic>
          <p:nvPicPr>
            <p:cNvPr id="11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5517FEDD-F2FF-47F6-B0C8-B5981F903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2776" y="1480456"/>
              <a:ext cx="2507924" cy="2227089"/>
            </a:xfrm>
            <a:prstGeom prst="rect">
              <a:avLst/>
            </a:prstGeom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2B08D497-14E3-428C-8B85-CBF71DFD2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1300" y="1480456"/>
              <a:ext cx="7194637" cy="5025919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59" y="4006882"/>
            <a:ext cx="1214046" cy="123347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06" y="3978547"/>
            <a:ext cx="793674" cy="5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41058D-0DF5-CC4C-8565-57AB0CA824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431" b="21570"/>
          <a:stretch/>
        </p:blipFill>
        <p:spPr>
          <a:xfrm>
            <a:off x="5185153" y="4595571"/>
            <a:ext cx="1914075" cy="772286"/>
          </a:xfrm>
          <a:prstGeom prst="rect">
            <a:avLst/>
          </a:prstGeom>
        </p:spPr>
      </p:pic>
      <p:pic>
        <p:nvPicPr>
          <p:cNvPr id="16" name="Grafik 1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74" y="5484131"/>
            <a:ext cx="4749380" cy="43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B63CDB7D-DEAC-CF36-2B6A-8FCA5A63823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6057472"/>
            <a:ext cx="3603206" cy="652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2"/>
    </mc:Choice>
    <mc:Fallback xmlns="">
      <p:transition spd="slow" advTm="222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2.3 Experimental setup: mounting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24872" y="768665"/>
            <a:ext cx="836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Placement of </a:t>
            </a:r>
            <a:r>
              <a:rPr lang="en-US" sz="1600" b="1" dirty="0"/>
              <a:t>the Li-doped polyethylene neutron absorber </a:t>
            </a:r>
            <a:r>
              <a:rPr lang="en-US" sz="1600" dirty="0"/>
              <a:t>to reduce the number of neutrons reaching the BaF</a:t>
            </a:r>
            <a:r>
              <a:rPr lang="en-US" sz="1600" baseline="-25000" dirty="0"/>
              <a:t>2</a:t>
            </a:r>
            <a:r>
              <a:rPr lang="en-US" sz="1600" dirty="0"/>
              <a:t> crystals.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47" y="1828801"/>
            <a:ext cx="5028167" cy="37711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11924"/>
          <a:stretch/>
        </p:blipFill>
        <p:spPr>
          <a:xfrm>
            <a:off x="5582814" y="1828800"/>
            <a:ext cx="3211266" cy="3771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6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5"/>
    </mc:Choice>
    <mc:Fallback xmlns="">
      <p:transition spd="slow" advTm="187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2.3 Experimental setup: mounting</a:t>
            </a:r>
            <a:endParaRPr lang="es-ES" sz="2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56" y="719362"/>
            <a:ext cx="3885632" cy="51808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" y="2367811"/>
            <a:ext cx="4709857" cy="353239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95480" y="719362"/>
            <a:ext cx="46611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Final setup after closing the neutron absorber and before closing the TAC.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4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8"/>
    </mc:Choice>
    <mc:Fallback xmlns="">
      <p:transition spd="slow" advTm="494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2.3 Experimental setup: mounting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24872" y="583848"/>
            <a:ext cx="810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Experimental setup (TAC closed)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2" y="1013138"/>
            <a:ext cx="3707884" cy="49438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439" y="1013138"/>
            <a:ext cx="3707883" cy="494384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757659" y="5458688"/>
            <a:ext cx="213734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UPSTREAM VIEW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465543" y="5458688"/>
            <a:ext cx="2586183" cy="36483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DOWNSTREAM 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6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"/>
    </mc:Choice>
    <mc:Fallback xmlns="">
      <p:transition spd="slow" advTm="1086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0" y="2833638"/>
            <a:ext cx="914400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Data analysis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3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8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9"/>
    </mc:Choice>
    <mc:Fallback xmlns="">
      <p:transition spd="slow" advTm="101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3.1 New dedicated Pulse Shape Analysis routine</a:t>
            </a:r>
            <a:endParaRPr lang="es-ES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24872" y="500721"/>
            <a:ext cx="8369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Signal reconstruction</a:t>
            </a:r>
            <a:r>
              <a:rPr lang="en-US" sz="1600" dirty="0"/>
              <a:t> examples with the </a:t>
            </a:r>
            <a:r>
              <a:rPr lang="en-US" sz="1600" b="1" dirty="0"/>
              <a:t>new dedicated Pulse Shape Analysis routine</a:t>
            </a:r>
            <a:r>
              <a:rPr lang="en-US" sz="1600" dirty="0"/>
              <a:t>.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/>
          <a:stretch/>
        </p:blipFill>
        <p:spPr>
          <a:xfrm>
            <a:off x="1615918" y="3704091"/>
            <a:ext cx="5987115" cy="22638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88" y="1456357"/>
            <a:ext cx="3156072" cy="213989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90" y="1456357"/>
            <a:ext cx="2994775" cy="213989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814412" y="1701443"/>
            <a:ext cx="166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RAW SIGNAL</a:t>
            </a:r>
          </a:p>
          <a:p>
            <a:r>
              <a:rPr lang="en-US" b="1" dirty="0">
                <a:solidFill>
                  <a:srgbClr val="0000FF"/>
                </a:solidFill>
              </a:rPr>
              <a:t>FIT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641205" y="3958758"/>
            <a:ext cx="166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RAW SIGNAL</a:t>
            </a:r>
          </a:p>
          <a:p>
            <a:r>
              <a:rPr lang="en-US" b="1" dirty="0">
                <a:solidFill>
                  <a:srgbClr val="0000FF"/>
                </a:solidFill>
              </a:rPr>
              <a:t>FIT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29875" y="942109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Fission Chamber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0"/>
    </mc:Choice>
    <mc:Fallback xmlns="">
      <p:transition spd="slow" advTm="5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3.1 New dedicated Pulse Shape Analysis routine</a:t>
            </a:r>
            <a:endParaRPr lang="es-ES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24872" y="500721"/>
            <a:ext cx="8369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Signal reconstruction</a:t>
            </a:r>
            <a:r>
              <a:rPr lang="en-US" sz="1600" dirty="0"/>
              <a:t> examples with the </a:t>
            </a:r>
            <a:r>
              <a:rPr lang="en-US" sz="1600" b="1" dirty="0"/>
              <a:t>new dedicated Pulse Shape Analysis routine</a:t>
            </a:r>
            <a:r>
              <a:rPr lang="en-US" sz="1600" dirty="0"/>
              <a:t>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29875" y="942109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TAC</a:t>
            </a:r>
            <a:endParaRPr lang="en-US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/>
          <a:stretch/>
        </p:blipFill>
        <p:spPr>
          <a:xfrm>
            <a:off x="1484107" y="3740727"/>
            <a:ext cx="6390706" cy="228508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5" y="1410537"/>
            <a:ext cx="5720721" cy="232094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657942" y="2064800"/>
            <a:ext cx="166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RAW SIGNAL</a:t>
            </a:r>
          </a:p>
          <a:p>
            <a:r>
              <a:rPr lang="en-US" b="1" dirty="0">
                <a:solidFill>
                  <a:srgbClr val="0000FF"/>
                </a:solidFill>
              </a:rPr>
              <a:t>FIT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657942" y="4900974"/>
            <a:ext cx="166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RAW SIGNAL</a:t>
            </a:r>
          </a:p>
          <a:p>
            <a:r>
              <a:rPr lang="en-US" b="1" dirty="0">
                <a:solidFill>
                  <a:srgbClr val="0000FF"/>
                </a:solidFill>
              </a:rPr>
              <a:t>FIT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7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3.2 Amplitude/</a:t>
            </a:r>
            <a:r>
              <a:rPr lang="en-US" sz="2400" b="1" spc="-1" dirty="0" err="1">
                <a:solidFill>
                  <a:srgbClr val="990000"/>
                </a:solidFill>
              </a:rPr>
              <a:t>E</a:t>
            </a:r>
            <a:r>
              <a:rPr lang="en-US" sz="2400" b="1" spc="-1" baseline="-25000" dirty="0" err="1">
                <a:solidFill>
                  <a:srgbClr val="990000"/>
                </a:solidFill>
              </a:rPr>
              <a:t>sum</a:t>
            </a:r>
            <a:r>
              <a:rPr lang="en-US" sz="2400" b="1" spc="-1" dirty="0">
                <a:solidFill>
                  <a:srgbClr val="990000"/>
                </a:solidFill>
              </a:rPr>
              <a:t> spectra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7024"/>
            <a:ext cx="4619416" cy="332273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13832" y="651177"/>
            <a:ext cx="4524045" cy="13542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TAC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Sum energy spectra with the different </a:t>
            </a:r>
            <a:r>
              <a:rPr lang="en-US" sz="1600" b="1" dirty="0"/>
              <a:t>background</a:t>
            </a:r>
            <a:r>
              <a:rPr lang="en-US" sz="1600" dirty="0"/>
              <a:t> components, for the first resonance at 0.3 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MC = Monte Carlo simulation of </a:t>
            </a:r>
            <a:r>
              <a:rPr lang="en-US" sz="1600" baseline="30000" dirty="0"/>
              <a:t>239</a:t>
            </a:r>
            <a:r>
              <a:rPr lang="en-US" sz="1600" dirty="0"/>
              <a:t>Pu(n,</a:t>
            </a:r>
            <a:r>
              <a:rPr lang="el-GR" sz="1600" i="1" dirty="0"/>
              <a:t>γ</a:t>
            </a:r>
            <a:r>
              <a:rPr lang="en-US" sz="1600" dirty="0"/>
              <a:t>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17" y="2107670"/>
            <a:ext cx="4518460" cy="326144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0" y="651177"/>
            <a:ext cx="4524045" cy="13542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FFD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Amplitude spectra in the fast fission detector.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FF = Fission Fragment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line: selected </a:t>
            </a:r>
            <a:r>
              <a:rPr lang="el-GR" sz="1600" i="1" dirty="0"/>
              <a:t>α</a:t>
            </a:r>
            <a:r>
              <a:rPr lang="en-US" sz="1600" dirty="0"/>
              <a:t>-FF threshold.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 FF per &gt;2000 alphas.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0F1450-3323-F2D7-6ED0-5534FFFEB07E}"/>
              </a:ext>
            </a:extLst>
          </p:cNvPr>
          <p:cNvSpPr txBox="1"/>
          <p:nvPr/>
        </p:nvSpPr>
        <p:spPr>
          <a:xfrm>
            <a:off x="117490" y="5368764"/>
            <a:ext cx="776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E. Mendoza et al. </a:t>
            </a:r>
            <a:r>
              <a:rPr lang="en-GB" sz="1200" dirty="0" err="1"/>
              <a:t>NuDEX</a:t>
            </a:r>
            <a:r>
              <a:rPr lang="en-GB" sz="1200" dirty="0"/>
              <a:t>: a new nuclear </a:t>
            </a:r>
            <a:r>
              <a:rPr lang="en-GB" sz="1200" dirty="0" err="1"/>
              <a:t>γ</a:t>
            </a:r>
            <a:r>
              <a:rPr lang="en-GB" sz="1200" dirty="0"/>
              <a:t>-ray cascade generator. EPJ Web of Conferences 239, 17006 (2020)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940CC2-E84D-3CA7-255F-C03549AF1B96}"/>
              </a:ext>
            </a:extLst>
          </p:cNvPr>
          <p:cNvSpPr txBox="1"/>
          <p:nvPr/>
        </p:nvSpPr>
        <p:spPr>
          <a:xfrm>
            <a:off x="117491" y="5630023"/>
            <a:ext cx="890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E. Mendoza et al. Study of photon strength functions of </a:t>
            </a:r>
            <a:r>
              <a:rPr lang="en-GB" sz="1200" baseline="30000" dirty="0"/>
              <a:t>241</a:t>
            </a:r>
            <a:r>
              <a:rPr lang="en-GB" sz="1200" dirty="0"/>
              <a:t>Pu and </a:t>
            </a:r>
            <a:r>
              <a:rPr lang="en-GB" sz="1200" baseline="30000" dirty="0"/>
              <a:t>245</a:t>
            </a:r>
            <a:r>
              <a:rPr lang="en-GB" sz="1200" dirty="0"/>
              <a:t>Cm from neutron capture measurements. EPJ Web of Conferences 239, 01015 (2020)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3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80"/>
    </mc:Choice>
    <mc:Fallback xmlns="">
      <p:transition spd="slow" advTm="8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24872" y="599041"/>
            <a:ext cx="83692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Time coincidences</a:t>
            </a:r>
            <a:r>
              <a:rPr lang="en-US" sz="1600" dirty="0"/>
              <a:t> between </a:t>
            </a:r>
            <a:r>
              <a:rPr lang="en-US" sz="1600" b="1" dirty="0"/>
              <a:t>TAC events </a:t>
            </a:r>
            <a:r>
              <a:rPr lang="en-US" sz="1600" dirty="0"/>
              <a:t>and </a:t>
            </a:r>
            <a:r>
              <a:rPr lang="en-US" sz="1600" b="1" dirty="0"/>
              <a:t>fission chamber (FICH) signals</a:t>
            </a:r>
            <a:r>
              <a:rPr lang="en-US" sz="1600" dirty="0"/>
              <a:t> in the energy region close to the 0.3 eV </a:t>
            </a:r>
            <a:r>
              <a:rPr lang="en-US" sz="1600" baseline="30000" dirty="0"/>
              <a:t>239</a:t>
            </a:r>
            <a:r>
              <a:rPr lang="en-US" sz="1600" dirty="0"/>
              <a:t>Pu resonance.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Coincidence window (-20,+20) ns.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3.3 Coincidence analysis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82" y="1734826"/>
            <a:ext cx="5921883" cy="425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1"/>
    </mc:Choice>
    <mc:Fallback xmlns="">
      <p:transition spd="slow" advTm="3986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Experimental yields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4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6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"/>
    </mc:Choice>
    <mc:Fallback xmlns="">
      <p:transition spd="slow" advTm="261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4.1 </a:t>
            </a:r>
            <a:r>
              <a:rPr lang="en-US" sz="24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400" b="1" spc="-1" dirty="0">
                <a:solidFill>
                  <a:srgbClr val="990000"/>
                </a:solidFill>
              </a:rPr>
              <a:t>Pu(</a:t>
            </a:r>
            <a:r>
              <a:rPr lang="en-US" sz="2400" b="1" spc="-1" dirty="0" err="1">
                <a:solidFill>
                  <a:srgbClr val="990000"/>
                </a:solidFill>
              </a:rPr>
              <a:t>n,f</a:t>
            </a:r>
            <a:r>
              <a:rPr lang="en-US" sz="2400" b="1" spc="-1" dirty="0">
                <a:solidFill>
                  <a:srgbClr val="990000"/>
                </a:solidFill>
              </a:rPr>
              <a:t>) yield compared to evaluations</a:t>
            </a:r>
            <a:endParaRPr lang="es-ES" sz="2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0" y="4611862"/>
            <a:ext cx="2018995" cy="116955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Ratios are calculated using the INDEN evaluation published in July 2023. </a:t>
            </a:r>
          </a:p>
          <a:p>
            <a:pPr algn="r"/>
            <a:r>
              <a:rPr lang="en-US" sz="900" dirty="0">
                <a:hlinkClick r:id="rId3"/>
              </a:rPr>
              <a:t>https://www-nds.iaea.org/INDEN/</a:t>
            </a:r>
            <a:r>
              <a:rPr lang="en-US" sz="1400" dirty="0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17" y="1488188"/>
            <a:ext cx="7066483" cy="456549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637260" y="1483805"/>
            <a:ext cx="424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Integrated fission yield: 100 bins per decade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06431" y="524293"/>
            <a:ext cx="8323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Fission yield </a:t>
            </a:r>
            <a:r>
              <a:rPr lang="en-US" sz="1400" b="1" dirty="0"/>
              <a:t>normalized</a:t>
            </a:r>
            <a:r>
              <a:rPr lang="en-US" sz="1400" dirty="0"/>
              <a:t> to the recommended value for fissile targets in: </a:t>
            </a:r>
            <a:r>
              <a:rPr lang="en-US" sz="1400" i="1" dirty="0" err="1">
                <a:solidFill>
                  <a:schemeClr val="accent6">
                    <a:lumMod val="50000"/>
                  </a:schemeClr>
                </a:solidFill>
              </a:rPr>
              <a:t>Durán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, I., Capote, R., &amp; </a:t>
            </a:r>
            <a:r>
              <a:rPr lang="en-US" sz="1400" i="1" dirty="0" err="1">
                <a:solidFill>
                  <a:schemeClr val="accent6">
                    <a:lumMod val="50000"/>
                  </a:schemeClr>
                </a:solidFill>
              </a:rPr>
              <a:t>Cabanelas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, P. (2024).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Normalization of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ToF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(n, f) Measurements in Fissile Targets: Microscopic cross-section integrals</a:t>
            </a:r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. Nuclear Data Sheets, 193, 95-104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370328" y="4144527"/>
            <a:ext cx="5246978" cy="56758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An overall good agreement with evaluations for 9 orders of magnitude in one-single-measurement!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2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Contents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24872" y="1184207"/>
            <a:ext cx="810952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Context and motivation of the measurement</a:t>
            </a:r>
            <a:r>
              <a:rPr lang="es-ES" dirty="0"/>
              <a:t>.</a:t>
            </a:r>
            <a:endParaRPr lang="en-US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baseline="30000" dirty="0"/>
              <a:t>239</a:t>
            </a:r>
            <a:r>
              <a:rPr lang="en-US" b="1" dirty="0"/>
              <a:t>Pu measurement at </a:t>
            </a:r>
            <a:r>
              <a:rPr lang="en-US" b="1" dirty="0" err="1"/>
              <a:t>n_TOF</a:t>
            </a:r>
            <a:r>
              <a:rPr lang="en-US" b="1" dirty="0"/>
              <a:t>. Experimental setup.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Data analysis.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Experimental yields.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/>
              <a:t>Summary.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5"/>
    </mc:Choice>
    <mc:Fallback xmlns="">
      <p:transition spd="slow" advTm="2853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4.1 </a:t>
            </a:r>
            <a:r>
              <a:rPr lang="en-US" sz="24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400" b="1" spc="-1" dirty="0">
                <a:solidFill>
                  <a:srgbClr val="990000"/>
                </a:solidFill>
              </a:rPr>
              <a:t>Pu(</a:t>
            </a:r>
            <a:r>
              <a:rPr lang="en-US" sz="2400" b="1" spc="-1" dirty="0" err="1">
                <a:solidFill>
                  <a:srgbClr val="990000"/>
                </a:solidFill>
              </a:rPr>
              <a:t>n,f</a:t>
            </a:r>
            <a:r>
              <a:rPr lang="en-US" sz="2400" b="1" spc="-1" dirty="0">
                <a:solidFill>
                  <a:srgbClr val="990000"/>
                </a:solidFill>
              </a:rPr>
              <a:t>) yield compared to evaluations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54" y="717271"/>
            <a:ext cx="6356909" cy="251517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26383" y="645446"/>
            <a:ext cx="424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5 bins per decade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31" y="3439176"/>
            <a:ext cx="6360832" cy="251672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526383" y="3366928"/>
            <a:ext cx="424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1 bin per decade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2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"/>
    </mc:Choice>
    <mc:Fallback xmlns="">
      <p:transition spd="slow" advTm="2197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Shape 1"/>
              <p:cNvSpPr txBox="1"/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2400" b="1" spc="-1" dirty="0">
                    <a:solidFill>
                      <a:srgbClr val="990000"/>
                    </a:solidFill>
                  </a:rPr>
                  <a:t>4.3 </a:t>
                </a:r>
                <a:r>
                  <a:rPr lang="en-US" sz="2400" b="1" spc="-1" baseline="30000" dirty="0">
                    <a:solidFill>
                      <a:srgbClr val="990000"/>
                    </a:solidFill>
                  </a:rPr>
                  <a:t>239</a:t>
                </a:r>
                <a:r>
                  <a:rPr lang="en-US" sz="2400" b="1" spc="-1" dirty="0">
                    <a:solidFill>
                      <a:srgbClr val="990000"/>
                    </a:solidFill>
                  </a:rPr>
                  <a:t>Pu(n,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800" b="0" i="0" spc="-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b="1" spc="-1" dirty="0">
                    <a:solidFill>
                      <a:srgbClr val="990000"/>
                    </a:solidFill>
                  </a:rPr>
                  <a:t>) yield compared to evaluations</a:t>
                </a:r>
                <a:endParaRPr lang="es-ES" sz="2400" dirty="0"/>
              </a:p>
            </p:txBody>
          </p:sp>
        </mc:Choice>
        <mc:Fallback xmlns="">
          <p:sp>
            <p:nvSpPr>
              <p:cNvPr id="86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blipFill>
                <a:blip r:embed="rId3"/>
                <a:stretch>
                  <a:fillRect t="-11594" b="-42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206431" y="524293"/>
            <a:ext cx="832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Capture in FC setup</a:t>
            </a:r>
            <a:r>
              <a:rPr lang="en-US" sz="1400" dirty="0"/>
              <a:t> has been normalized using the </a:t>
            </a:r>
            <a:r>
              <a:rPr lang="en-US" sz="1400" baseline="30000" dirty="0"/>
              <a:t>239</a:t>
            </a:r>
            <a:r>
              <a:rPr lang="en-US" sz="1400" dirty="0"/>
              <a:t>Pu(</a:t>
            </a:r>
            <a:r>
              <a:rPr lang="en-US" sz="1400" dirty="0" err="1"/>
              <a:t>n,f</a:t>
            </a:r>
            <a:r>
              <a:rPr lang="en-US" sz="1400" dirty="0"/>
              <a:t>) yield normalization.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10" y="769961"/>
            <a:ext cx="4313300" cy="526460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6304" y="4758166"/>
            <a:ext cx="2267712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Ratios are calculated relative to ENDF/B-VII.1. Only statistical uncertainties are shown.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2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5"/>
    </mc:Choice>
    <mc:Fallback xmlns="">
      <p:transition spd="slow" advTm="2826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Shape 1"/>
              <p:cNvSpPr txBox="1"/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2400" b="1" spc="-1" dirty="0">
                    <a:solidFill>
                      <a:srgbClr val="990000"/>
                    </a:solidFill>
                  </a:rPr>
                  <a:t>4.3 </a:t>
                </a:r>
                <a:r>
                  <a:rPr lang="en-US" sz="2400" b="1" spc="-1" baseline="30000" dirty="0">
                    <a:solidFill>
                      <a:srgbClr val="990000"/>
                    </a:solidFill>
                  </a:rPr>
                  <a:t>239</a:t>
                </a:r>
                <a:r>
                  <a:rPr lang="en-US" sz="2400" b="1" spc="-1" dirty="0">
                    <a:solidFill>
                      <a:srgbClr val="990000"/>
                    </a:solidFill>
                  </a:rPr>
                  <a:t>Pu(n,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800" b="0" i="0" spc="-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b="1" spc="-1" dirty="0">
                    <a:solidFill>
                      <a:srgbClr val="990000"/>
                    </a:solidFill>
                  </a:rPr>
                  <a:t>) yield compared to evaluations</a:t>
                </a:r>
                <a:endParaRPr lang="es-ES" sz="2400" dirty="0"/>
              </a:p>
            </p:txBody>
          </p:sp>
        </mc:Choice>
        <mc:Fallback xmlns="">
          <p:sp>
            <p:nvSpPr>
              <p:cNvPr id="86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blipFill>
                <a:blip r:embed="rId3"/>
                <a:stretch>
                  <a:fillRect t="-11594" b="-42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206431" y="524293"/>
            <a:ext cx="832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Capture in FC setup </a:t>
            </a:r>
            <a:r>
              <a:rPr lang="en-US" sz="1400" dirty="0"/>
              <a:t>has been normalized using the </a:t>
            </a:r>
            <a:r>
              <a:rPr lang="en-US" sz="1400" baseline="30000" dirty="0"/>
              <a:t>239</a:t>
            </a:r>
            <a:r>
              <a:rPr lang="en-US" sz="1400" dirty="0"/>
              <a:t>Pu(</a:t>
            </a:r>
            <a:r>
              <a:rPr lang="en-US" sz="1400" dirty="0" err="1"/>
              <a:t>n,f</a:t>
            </a:r>
            <a:r>
              <a:rPr lang="en-US" sz="1400" dirty="0"/>
              <a:t>) yield normalization.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0" y="855642"/>
            <a:ext cx="4147598" cy="50623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48" y="855642"/>
            <a:ext cx="4147598" cy="5062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7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7"/>
    </mc:Choice>
    <mc:Fallback xmlns="">
      <p:transition spd="slow" advTm="1345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Shape 1"/>
              <p:cNvSpPr txBox="1"/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2400" b="1" spc="-1" dirty="0">
                    <a:solidFill>
                      <a:srgbClr val="990000"/>
                    </a:solidFill>
                  </a:rPr>
                  <a:t>4.3 </a:t>
                </a:r>
                <a:r>
                  <a:rPr lang="en-US" sz="2400" b="1" spc="-1" baseline="30000" dirty="0">
                    <a:solidFill>
                      <a:srgbClr val="990000"/>
                    </a:solidFill>
                  </a:rPr>
                  <a:t>239</a:t>
                </a:r>
                <a:r>
                  <a:rPr lang="en-US" sz="2400" b="1" spc="-1" dirty="0">
                    <a:solidFill>
                      <a:srgbClr val="990000"/>
                    </a:solidFill>
                  </a:rPr>
                  <a:t>Pu(n,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800" b="0" i="0" spc="-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b="1" spc="-1" dirty="0">
                    <a:solidFill>
                      <a:srgbClr val="990000"/>
                    </a:solidFill>
                  </a:rPr>
                  <a:t>) yield compared to evaluations</a:t>
                </a:r>
                <a:endParaRPr lang="es-ES" sz="2400" dirty="0"/>
              </a:p>
            </p:txBody>
          </p:sp>
        </mc:Choice>
        <mc:Fallback xmlns="">
          <p:sp>
            <p:nvSpPr>
              <p:cNvPr id="86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blipFill>
                <a:blip r:embed="rId3"/>
                <a:stretch>
                  <a:fillRect t="-11594" b="-42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206431" y="524293"/>
            <a:ext cx="832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Capture in TS setup</a:t>
            </a:r>
            <a:r>
              <a:rPr lang="en-US" sz="1400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1" y="852742"/>
            <a:ext cx="4221467" cy="51525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77" y="852742"/>
            <a:ext cx="4221467" cy="5152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6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4"/>
    </mc:Choice>
    <mc:Fallback xmlns="">
      <p:transition spd="slow" advTm="285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Summary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5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6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"/>
    </mc:Choice>
    <mc:Fallback xmlns="">
      <p:transition spd="slow" advTm="71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5. Summary</a:t>
            </a: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223520" y="641100"/>
                <a:ext cx="8781936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1" baseline="30000" dirty="0"/>
                  <a:t>239</a:t>
                </a:r>
                <a:r>
                  <a:rPr lang="en-GB" sz="1600" b="1" dirty="0"/>
                  <a:t>Pu experimental campaign</a:t>
                </a:r>
                <a:r>
                  <a:rPr lang="en-GB" sz="1600" dirty="0"/>
                  <a:t> at </a:t>
                </a:r>
                <a:r>
                  <a:rPr lang="en-GB" sz="1600" dirty="0" err="1"/>
                  <a:t>n_TOF</a:t>
                </a:r>
                <a:r>
                  <a:rPr lang="en-GB" sz="1600" dirty="0"/>
                  <a:t> </a:t>
                </a:r>
                <a:r>
                  <a:rPr lang="en-GB" sz="1600" b="1" dirty="0"/>
                  <a:t>successfully accomplished</a:t>
                </a:r>
                <a:r>
                  <a:rPr lang="en-GB" sz="1600" dirty="0"/>
                  <a:t>. Measured neutron </a:t>
                </a:r>
                <a:r>
                  <a:rPr lang="en-GB" sz="1600" b="1" dirty="0"/>
                  <a:t>capture</a:t>
                </a:r>
                <a:r>
                  <a:rPr lang="en-GB" sz="1600" dirty="0"/>
                  <a:t> and </a:t>
                </a:r>
                <a:r>
                  <a:rPr lang="en-GB" sz="1600" b="1" dirty="0"/>
                  <a:t>fission cross-sections</a:t>
                </a:r>
                <a:r>
                  <a:rPr lang="en-GB" sz="1600" dirty="0"/>
                  <a:t> and other auxiliary measurements.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/>
                  <a:t>Good </a:t>
                </a:r>
                <a:r>
                  <a:rPr lang="en-GB" sz="1600" b="1" dirty="0"/>
                  <a:t>performance of the new fission chamber</a:t>
                </a:r>
                <a:r>
                  <a:rPr lang="en-GB" sz="1600" dirty="0"/>
                  <a:t> and </a:t>
                </a:r>
                <a:r>
                  <a:rPr lang="en-GB" sz="1600" b="1" dirty="0"/>
                  <a:t>high quality of the produced radioactive samples</a:t>
                </a:r>
                <a:r>
                  <a:rPr lang="en-GB" sz="1600" dirty="0"/>
                  <a:t>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1" baseline="30000" dirty="0"/>
                  <a:t>239</a:t>
                </a:r>
                <a:r>
                  <a:rPr lang="en-GB" sz="1600" b="1" dirty="0"/>
                  <a:t>Pu(</a:t>
                </a:r>
                <a:r>
                  <a:rPr lang="en-GB" sz="1600" b="1" dirty="0" err="1"/>
                  <a:t>n,f</a:t>
                </a:r>
                <a:r>
                  <a:rPr lang="en-GB" sz="1600" b="1" dirty="0"/>
                  <a:t>) cross-section </a:t>
                </a:r>
                <a:r>
                  <a:rPr lang="en-GB" sz="1600" dirty="0"/>
                  <a:t>measured between </a:t>
                </a:r>
                <a:r>
                  <a:rPr lang="en-GB" sz="1600" b="1" dirty="0"/>
                  <a:t>thermal and 20 MeV neutron energies. </a:t>
                </a:r>
                <a:r>
                  <a:rPr lang="en-GB" sz="1600" dirty="0"/>
                  <a:t>Excellent agreement with evaluations; differences within a 2% at 1 bin per decade.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1" baseline="30000" dirty="0"/>
                  <a:t>239</a:t>
                </a:r>
                <a:r>
                  <a:rPr lang="en-US" sz="1600" b="1" dirty="0"/>
                  <a:t>Pu(n,</a:t>
                </a:r>
                <a14:m>
                  <m:oMath xmlns:m="http://schemas.openxmlformats.org/officeDocument/2006/math">
                    <m:r>
                      <a:rPr lang="es-ES" sz="16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600" b="1" dirty="0"/>
                  <a:t>) cross-section analysis</a:t>
                </a:r>
                <a:r>
                  <a:rPr lang="en-US" sz="1600" dirty="0"/>
                  <a:t> is quite </a:t>
                </a:r>
                <a:r>
                  <a:rPr lang="en-US" sz="1600" b="1" dirty="0"/>
                  <a:t>advanced</a:t>
                </a:r>
                <a:r>
                  <a:rPr lang="en-US" sz="1600" dirty="0"/>
                  <a:t>. Final results expected soon.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</a:t>
                </a:r>
                <a:r>
                  <a:rPr lang="en-US" sz="1600" b="1" dirty="0"/>
                  <a:t>paper</a:t>
                </a:r>
                <a:r>
                  <a:rPr lang="en-US" sz="1600" dirty="0"/>
                  <a:t> with the </a:t>
                </a:r>
                <a:r>
                  <a:rPr lang="en-US" sz="1600" b="1" dirty="0"/>
                  <a:t>fission</a:t>
                </a:r>
                <a:r>
                  <a:rPr lang="en-US" sz="1600" dirty="0"/>
                  <a:t> results is being prepared, and will be </a:t>
                </a:r>
                <a:r>
                  <a:rPr lang="en-US" sz="1600" b="1" dirty="0"/>
                  <a:t>submitted soon</a:t>
                </a:r>
                <a:r>
                  <a:rPr lang="en-US" sz="1600" dirty="0"/>
                  <a:t>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</a:t>
                </a:r>
                <a:r>
                  <a:rPr lang="en-US" sz="1600" b="1" dirty="0"/>
                  <a:t>capture</a:t>
                </a:r>
                <a:r>
                  <a:rPr lang="en-US" sz="1600" dirty="0"/>
                  <a:t>, publications are expected for </a:t>
                </a:r>
                <a:r>
                  <a:rPr lang="en-US" sz="1600" b="1" dirty="0"/>
                  <a:t>next year</a:t>
                </a:r>
                <a:r>
                  <a:rPr lang="en-US" sz="1600" dirty="0"/>
                  <a:t>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</a:t>
                </a:r>
                <a:r>
                  <a:rPr lang="en-US" sz="1600" b="1" dirty="0"/>
                  <a:t>new </a:t>
                </a:r>
                <a:r>
                  <a:rPr lang="en-US" sz="1600" b="1" dirty="0" err="1"/>
                  <a:t>n_TOF</a:t>
                </a:r>
                <a:r>
                  <a:rPr lang="en-US" sz="1600" b="1" dirty="0"/>
                  <a:t> </a:t>
                </a:r>
                <a:r>
                  <a:rPr lang="en-US" sz="1600" b="1" baseline="30000" dirty="0"/>
                  <a:t>239</a:t>
                </a:r>
                <a:r>
                  <a:rPr lang="en-US" sz="1600" b="1" dirty="0"/>
                  <a:t>Pu data </a:t>
                </a:r>
                <a:r>
                  <a:rPr lang="en-US" sz="1600" dirty="0"/>
                  <a:t>will be submitted to the </a:t>
                </a:r>
                <a:r>
                  <a:rPr lang="en-US" sz="1600" b="1" dirty="0"/>
                  <a:t>EXFOR database</a:t>
                </a:r>
                <a:r>
                  <a:rPr lang="en-US" sz="1600" dirty="0"/>
                  <a:t>. </a:t>
                </a:r>
                <a:endParaRPr lang="en-GB" sz="1600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" y="641100"/>
                <a:ext cx="8781936" cy="3477875"/>
              </a:xfrm>
              <a:prstGeom prst="rect">
                <a:avLst/>
              </a:prstGeom>
              <a:blipFill>
                <a:blip r:embed="rId3"/>
                <a:stretch>
                  <a:fillRect l="-278" t="-525" b="-12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177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3"/>
    </mc:Choice>
    <mc:Fallback xmlns="">
      <p:transition spd="slow" advTm="8523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24872" y="749759"/>
            <a:ext cx="846974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This project has received funding from the </a:t>
            </a:r>
            <a:r>
              <a:rPr lang="en-GB" sz="1600" b="1" dirty="0" err="1"/>
              <a:t>Euratom</a:t>
            </a:r>
            <a:r>
              <a:rPr lang="en-GB" sz="1600" dirty="0"/>
              <a:t> research and training programme 2011-2018 under grant agreement No 847595 (</a:t>
            </a:r>
            <a:r>
              <a:rPr lang="en-GB" sz="1600" b="1" dirty="0"/>
              <a:t>ARIEL</a:t>
            </a:r>
            <a:r>
              <a:rPr lang="en-GB" sz="1600" dirty="0"/>
              <a:t>)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This activity is part of the scientific program approved by the European Commission </a:t>
            </a:r>
            <a:r>
              <a:rPr lang="en-GB" sz="1600" i="1" dirty="0"/>
              <a:t>H2020 </a:t>
            </a:r>
            <a:r>
              <a:rPr lang="en-GB" sz="1600" b="1" i="1" dirty="0">
                <a:solidFill>
                  <a:srgbClr val="FF0000"/>
                </a:solidFill>
              </a:rPr>
              <a:t>S</a:t>
            </a:r>
            <a:r>
              <a:rPr lang="en-GB" sz="1600" b="1" i="1" dirty="0"/>
              <a:t>upplying </a:t>
            </a:r>
            <a:r>
              <a:rPr lang="en-GB" sz="1600" b="1" i="1" dirty="0">
                <a:solidFill>
                  <a:srgbClr val="FF0000"/>
                </a:solidFill>
              </a:rPr>
              <a:t>A</a:t>
            </a:r>
            <a:r>
              <a:rPr lang="en-GB" sz="1600" b="1" i="1" dirty="0"/>
              <a:t>ccurate </a:t>
            </a:r>
            <a:r>
              <a:rPr lang="en-GB" sz="1600" b="1" i="1" dirty="0">
                <a:solidFill>
                  <a:srgbClr val="FF0000"/>
                </a:solidFill>
              </a:rPr>
              <a:t>N</a:t>
            </a:r>
            <a:r>
              <a:rPr lang="en-GB" sz="1600" b="1" i="1" dirty="0"/>
              <a:t>uclear </a:t>
            </a:r>
            <a:r>
              <a:rPr lang="en-GB" sz="1600" b="1" i="1" dirty="0">
                <a:solidFill>
                  <a:srgbClr val="FF0000"/>
                </a:solidFill>
              </a:rPr>
              <a:t>D</a:t>
            </a:r>
            <a:r>
              <a:rPr lang="en-GB" sz="1600" b="1" i="1" dirty="0"/>
              <a:t>ata for energy and non-energy </a:t>
            </a:r>
            <a:r>
              <a:rPr lang="en-GB" sz="1600" b="1" i="1" dirty="0">
                <a:solidFill>
                  <a:srgbClr val="FF0000"/>
                </a:solidFill>
              </a:rPr>
              <a:t>A</a:t>
            </a:r>
            <a:r>
              <a:rPr lang="en-GB" sz="1600" b="1" i="1" dirty="0"/>
              <a:t>pplications –</a:t>
            </a:r>
            <a:r>
              <a:rPr lang="en-GB" sz="1600" i="1" dirty="0"/>
              <a:t> </a:t>
            </a:r>
            <a:r>
              <a:rPr lang="en-GB" sz="1600" b="1" dirty="0">
                <a:solidFill>
                  <a:srgbClr val="FF0000"/>
                </a:solidFill>
              </a:rPr>
              <a:t>SANDA</a:t>
            </a:r>
            <a:r>
              <a:rPr lang="en-GB" sz="1600" dirty="0"/>
              <a:t> project (WP2, Task 2).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2021-1-RD EUFRAT-GELINA</a:t>
            </a:r>
            <a:r>
              <a:rPr lang="en-GB" sz="1600" dirty="0"/>
              <a:t> project funding for the stay at JRC-</a:t>
            </a:r>
            <a:r>
              <a:rPr lang="en-GB" sz="1600" dirty="0" err="1"/>
              <a:t>Geel</a:t>
            </a:r>
            <a:r>
              <a:rPr lang="en-GB" sz="1600" dirty="0"/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Spanish national projects</a:t>
            </a:r>
            <a:r>
              <a:rPr lang="en-GB" sz="1600" dirty="0"/>
              <a:t> PGC2018-096717-B-C21, PID2021-123100NB-I00 and PDC2021-120828-I00.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564840" y="245499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Acknowledgments</a:t>
            </a:r>
            <a:endParaRPr lang="es-ES" sz="2800" dirty="0"/>
          </a:p>
        </p:txBody>
      </p:sp>
      <p:pic>
        <p:nvPicPr>
          <p:cNvPr id="2050" name="Grafik 1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0" y="1395566"/>
            <a:ext cx="5746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82" y="2762820"/>
            <a:ext cx="873041" cy="61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41058D-0DF5-CC4C-8565-57AB0CA82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31" b="21570"/>
          <a:stretch/>
        </p:blipFill>
        <p:spPr>
          <a:xfrm>
            <a:off x="4141807" y="2710183"/>
            <a:ext cx="1843878" cy="74396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2505365" y="3916218"/>
          <a:ext cx="6019800" cy="886460"/>
        </p:xfrm>
        <a:graphic>
          <a:graphicData uri="http://schemas.openxmlformats.org/drawingml/2006/table">
            <a:tbl>
              <a:tblPr firstRow="1" firstCol="1" bandRow="1"/>
              <a:tblGrid>
                <a:gridCol w="1524000">
                  <a:extLst>
                    <a:ext uri="{9D8B030D-6E8A-4147-A177-3AD203B41FA5}">
                      <a16:colId xmlns:a16="http://schemas.microsoft.com/office/drawing/2014/main" val="419077748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727956847"/>
                    </a:ext>
                  </a:extLst>
                </a:gridCol>
              </a:tblGrid>
              <a:tr h="852018">
                <a:tc>
                  <a:txBody>
                    <a:bodyPr/>
                    <a:lstStyle/>
                    <a:p>
                      <a:pPr marR="53975" algn="just">
                        <a:spcAft>
                          <a:spcPts val="0"/>
                        </a:spcAft>
                      </a:pP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215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EUROPEAN COMMISSION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JOINT RESEARCH CENTRE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Directorate G - Nuclear Safety and Security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53975"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Standards for Nuclear Safety, Security and Safeguards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2159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580052"/>
                  </a:ext>
                </a:extLst>
              </a:tr>
            </a:tbl>
          </a:graphicData>
        </a:graphic>
      </p:graphicFrame>
      <p:pic>
        <p:nvPicPr>
          <p:cNvPr id="4" name="Logo" descr="Logo of the European Commission, 12 yellow stars on a blue background arranged in a circle and framed by two light grey graphic elements representing the Berlaymont building, which is the headquarter of the European Commission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65" y="3881300"/>
            <a:ext cx="13652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5"/>
    </mc:Choice>
    <mc:Fallback xmlns="">
      <p:transition spd="slow" advTm="1769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831891"/>
            <a:ext cx="9721292" cy="12961720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142900" y="3161587"/>
            <a:ext cx="9052164" cy="4636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5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THANK YOU! </a:t>
            </a:r>
            <a:endParaRPr lang="es-E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"/>
    </mc:Choice>
    <mc:Fallback xmlns="">
      <p:transition spd="slow" advTm="535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2868626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Extra slides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8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"/>
    </mc:Choice>
    <mc:Fallback xmlns="">
      <p:transition spd="slow" advTm="13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1.2 Previous measurements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23520" y="641100"/>
            <a:ext cx="8781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Previous </a:t>
            </a:r>
            <a:r>
              <a:rPr lang="en-US" sz="1600" b="1" baseline="30000" dirty="0"/>
              <a:t>239</a:t>
            </a:r>
            <a:r>
              <a:rPr lang="en-US" sz="1600" b="1" dirty="0"/>
              <a:t>Pu capture measurements with high energy resolution in EXFOR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/>
              <a:t>Gwin</a:t>
            </a:r>
            <a:r>
              <a:rPr lang="en-US" sz="1600" b="1" dirty="0"/>
              <a:t> et al. (1971)</a:t>
            </a:r>
            <a:r>
              <a:rPr lang="en-US" sz="1600" dirty="0"/>
              <a:t>. For neutron energies between 0.02 eV and 30 </a:t>
            </a:r>
            <a:r>
              <a:rPr lang="en-US" sz="1600" dirty="0" err="1"/>
              <a:t>keV</a:t>
            </a:r>
            <a:r>
              <a:rPr lang="en-US" sz="1600" dirty="0"/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Mosby et al. (2014)</a:t>
            </a:r>
            <a:r>
              <a:rPr lang="en-US" sz="1600" dirty="0"/>
              <a:t> at LANSCE (Los Alamos, USA) in the neutron energy range from 10 eV to 1.3 MeV. Only the shape of the cross-section was measured (normalized to ENDF/B-VII.0 cross-section).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0" y="2775294"/>
            <a:ext cx="4290538" cy="308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323" y="2774592"/>
            <a:ext cx="4297681" cy="3081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2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"/>
    </mc:Choice>
    <mc:Fallback xmlns="">
      <p:transition spd="slow" advTm="1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Motivation and experimental context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1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3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"/>
    </mc:Choice>
    <mc:Fallback xmlns="">
      <p:transition spd="slow" advTm="125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Shape 1"/>
              <p:cNvSpPr txBox="1"/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2400" b="1" spc="-1" dirty="0">
                    <a:solidFill>
                      <a:srgbClr val="990000"/>
                    </a:solidFill>
                  </a:rPr>
                  <a:t>4.3 </a:t>
                </a:r>
                <a:r>
                  <a:rPr lang="en-US" sz="2400" b="1" spc="-1" baseline="30000" dirty="0">
                    <a:solidFill>
                      <a:srgbClr val="990000"/>
                    </a:solidFill>
                  </a:rPr>
                  <a:t>239</a:t>
                </a:r>
                <a:r>
                  <a:rPr lang="en-US" sz="2400" b="1" spc="-1" dirty="0">
                    <a:solidFill>
                      <a:srgbClr val="990000"/>
                    </a:solidFill>
                  </a:rPr>
                  <a:t>Pu(n,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800" b="0" i="0" spc="-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b="1" spc="-1" dirty="0">
                    <a:solidFill>
                      <a:srgbClr val="990000"/>
                    </a:solidFill>
                  </a:rPr>
                  <a:t>) yield compared to evaluations</a:t>
                </a:r>
                <a:endParaRPr lang="es-ES" sz="2400" dirty="0"/>
              </a:p>
            </p:txBody>
          </p:sp>
        </mc:Choice>
        <mc:Fallback xmlns="">
          <p:sp>
            <p:nvSpPr>
              <p:cNvPr id="86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blipFill>
                <a:blip r:embed="rId3"/>
                <a:stretch>
                  <a:fillRect t="-11594" b="-42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206431" y="524293"/>
            <a:ext cx="832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Capture comparison FC vs TS setup</a:t>
            </a:r>
            <a:r>
              <a:rPr lang="en-US" sz="14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77" y="852742"/>
            <a:ext cx="4221467" cy="51525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" y="852742"/>
            <a:ext cx="4221467" cy="5152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9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"/>
    </mc:Choice>
    <mc:Fallback xmlns="">
      <p:transition spd="slow" advTm="12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Shape 1"/>
              <p:cNvSpPr txBox="1"/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2400" b="1" spc="-1" dirty="0">
                    <a:solidFill>
                      <a:srgbClr val="990000"/>
                    </a:solidFill>
                  </a:rPr>
                  <a:t>4.3 </a:t>
                </a:r>
                <a:r>
                  <a:rPr lang="en-US" sz="2400" b="1" spc="-1" baseline="30000" dirty="0">
                    <a:solidFill>
                      <a:srgbClr val="990000"/>
                    </a:solidFill>
                  </a:rPr>
                  <a:t>239</a:t>
                </a:r>
                <a:r>
                  <a:rPr lang="en-US" sz="2400" b="1" spc="-1" dirty="0">
                    <a:solidFill>
                      <a:srgbClr val="990000"/>
                    </a:solidFill>
                  </a:rPr>
                  <a:t>Pu(n,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800" b="0" i="0" spc="-1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2400" b="1" spc="-1" dirty="0">
                    <a:solidFill>
                      <a:srgbClr val="990000"/>
                    </a:solidFill>
                  </a:rPr>
                  <a:t>) yield compared to evaluations</a:t>
                </a:r>
                <a:endParaRPr lang="es-ES" sz="2400" dirty="0"/>
              </a:p>
            </p:txBody>
          </p:sp>
        </mc:Choice>
        <mc:Fallback xmlns="">
          <p:sp>
            <p:nvSpPr>
              <p:cNvPr id="86" name="TextShap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40" y="79244"/>
                <a:ext cx="8229240" cy="421477"/>
              </a:xfrm>
              <a:prstGeom prst="rect">
                <a:avLst/>
              </a:prstGeom>
              <a:blipFill>
                <a:blip r:embed="rId3"/>
                <a:stretch>
                  <a:fillRect t="-11594" b="-42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206431" y="524293"/>
            <a:ext cx="832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Capture in TS setup</a:t>
            </a:r>
            <a:r>
              <a:rPr lang="en-US" sz="14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" y="943841"/>
            <a:ext cx="6909955" cy="4970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8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40" y="1190232"/>
            <a:ext cx="4657959" cy="56677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6" y="1190232"/>
            <a:ext cx="4657959" cy="5667767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Fission Chamber configuration</a:t>
            </a:r>
            <a:endParaRPr lang="es-ES" sz="28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24872" y="445075"/>
            <a:ext cx="810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Preliminary results: fission yield compared with evaluated libraries</a:t>
            </a:r>
          </a:p>
        </p:txBody>
      </p:sp>
      <p:sp>
        <p:nvSpPr>
          <p:cNvPr id="9" name="5 CuadroTexto"/>
          <p:cNvSpPr txBox="1"/>
          <p:nvPr/>
        </p:nvSpPr>
        <p:spPr>
          <a:xfrm>
            <a:off x="1201154" y="169134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n_TOF</a:t>
            </a:r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0000FF"/>
                </a:solidFill>
              </a:rPr>
              <a:t>ENDF/B-VIII.0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JEFF-3.3</a:t>
            </a:r>
          </a:p>
          <a:p>
            <a:r>
              <a:rPr lang="en-US" sz="1200" b="1" dirty="0"/>
              <a:t>ENDF/B-VII.1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3166866" y="749755"/>
                <a:ext cx="3025187" cy="60292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res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n</m:t>
                        </m:r>
                        <m:r>
                          <m:rPr>
                            <m:nor/>
                          </m:rPr>
                          <a:rPr lang="en-US" dirty="0"/>
                          <m:t>_</m:t>
                        </m:r>
                        <m:r>
                          <m:rPr>
                            <m:nor/>
                          </m:rPr>
                          <a:rPr lang="en-US" dirty="0"/>
                          <m:t>TOF</m:t>
                        </m:r>
                        <m:r>
                          <m:rPr>
                            <m:nor/>
                          </m:rPr>
                          <a:rPr lang="en-US" dirty="0"/>
                          <m:t>− </m:t>
                        </m:r>
                        <m:r>
                          <m:rPr>
                            <m:nor/>
                          </m:rPr>
                          <a:rPr lang="en-US" dirty="0"/>
                          <m:t>ENDF</m:t>
                        </m:r>
                        <m:r>
                          <m:rPr>
                            <m:nor/>
                          </m:rPr>
                          <a:rPr lang="en-US" dirty="0"/>
                          <m:t>/</m:t>
                        </m:r>
                        <m:r>
                          <m:rPr>
                            <m:nor/>
                          </m:rPr>
                          <a:rPr lang="en-US" dirty="0"/>
                          <m:t>B</m:t>
                        </m:r>
                        <m:r>
                          <m:rPr>
                            <m:nor/>
                          </m:rPr>
                          <a:rPr lang="en-US" dirty="0"/>
                          <m:t>−</m:t>
                        </m:r>
                        <m:r>
                          <m:rPr>
                            <m:nor/>
                          </m:rPr>
                          <a:rPr lang="en-US" dirty="0"/>
                          <m:t>VII</m:t>
                        </m:r>
                        <m:r>
                          <m:rPr>
                            <m:nor/>
                          </m:rPr>
                          <a:rPr lang="en-US" dirty="0"/>
                          <m:t>.1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{</m:t>
                        </m:r>
                        <m:r>
                          <m:rPr>
                            <m:nor/>
                          </m:rPr>
                          <a:rPr lang="en-US" dirty="0"/>
                          <m:t>n</m:t>
                        </m:r>
                        <m:r>
                          <m:rPr>
                            <m:nor/>
                          </m:rPr>
                          <a:rPr lang="en-US" dirty="0"/>
                          <m:t>_</m:t>
                        </m:r>
                        <m:r>
                          <m:rPr>
                            <m:nor/>
                          </m:rPr>
                          <a:rPr lang="en-US" dirty="0"/>
                          <m:t>TOF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unc</m:t>
                        </m:r>
                        <m:r>
                          <m:rPr>
                            <m:nor/>
                          </m:rPr>
                          <a:rPr lang="en-US" dirty="0"/>
                          <m:t>.}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866" y="749755"/>
                <a:ext cx="3025187" cy="602922"/>
              </a:xfrm>
              <a:prstGeom prst="rect">
                <a:avLst/>
              </a:prstGeom>
              <a:blipFill>
                <a:blip r:embed="rId4"/>
                <a:stretch>
                  <a:fillRect l="-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5 CuadroTexto"/>
          <p:cNvSpPr txBox="1"/>
          <p:nvPr/>
        </p:nvSpPr>
        <p:spPr>
          <a:xfrm>
            <a:off x="7487816" y="1608214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</a:rPr>
              <a:t>n_TOF</a:t>
            </a:r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0000FF"/>
                </a:solidFill>
              </a:rPr>
              <a:t>ENDF/B-VIII.0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JEFF-3.3</a:t>
            </a:r>
          </a:p>
          <a:p>
            <a:r>
              <a:rPr lang="en-US" sz="1200" b="1" dirty="0"/>
              <a:t>ENDF/B-VII.1</a:t>
            </a:r>
          </a:p>
        </p:txBody>
      </p:sp>
    </p:spTree>
    <p:extLst>
      <p:ext uri="{BB962C8B-B14F-4D97-AF65-F5344CB8AC3E}">
        <p14:creationId xmlns:p14="http://schemas.microsoft.com/office/powerpoint/2010/main" val="2182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"/>
    </mc:Choice>
    <mc:Fallback xmlns="">
      <p:transition spd="slow" advTm="12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9" y="1554337"/>
            <a:ext cx="5626533" cy="4169601"/>
          </a:xfrm>
          <a:prstGeom prst="rect">
            <a:avLst/>
          </a:prstGeom>
        </p:spPr>
      </p:pic>
      <p:sp>
        <p:nvSpPr>
          <p:cNvPr id="11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Max. </a:t>
            </a:r>
            <a:r>
              <a:rPr lang="en-US" sz="2800" b="1" spc="-1" dirty="0" err="1">
                <a:solidFill>
                  <a:srgbClr val="990000"/>
                </a:solidFill>
                <a:latin typeface="Arial"/>
              </a:rPr>
              <a:t>E</a:t>
            </a:r>
            <a:r>
              <a:rPr lang="en-US" sz="2800" b="1" spc="-1" baseline="-25000" dirty="0" err="1">
                <a:solidFill>
                  <a:srgbClr val="990000"/>
                </a:solidFill>
                <a:latin typeface="Arial"/>
              </a:rPr>
              <a:t>n</a:t>
            </a:r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 in fission yield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9396" y="486645"/>
            <a:ext cx="892048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Inspecting the data buffers, we can estimate the width of the gamma flash, thus obtaining the maximum valid neutron energy for the fission yield that we could potentially reach.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Plot taken from file run114394_0_s1.raw.finished. The </a:t>
            </a:r>
            <a:r>
              <a:rPr lang="en-US" sz="1600" dirty="0" err="1"/>
              <a:t>Tflash</a:t>
            </a:r>
            <a:r>
              <a:rPr lang="en-US" sz="1600" dirty="0"/>
              <a:t> has been obtained from Baf2 #18 from the same pulse. TOFD = 185.59 m.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847600" y="2011300"/>
            <a:ext cx="98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Signal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Fit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2716473" y="2658185"/>
            <a:ext cx="0" cy="2165022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183882" y="2134965"/>
            <a:ext cx="141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Start g-flash (11,196 ns)</a:t>
            </a:r>
            <a:endParaRPr lang="en-US" dirty="0"/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4222001" y="4009538"/>
            <a:ext cx="0" cy="813669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3249065" y="3270874"/>
            <a:ext cx="1419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End g-flash (</a:t>
            </a:r>
            <a:r>
              <a:rPr lang="en-US" sz="1200" dirty="0"/>
              <a:t>~</a:t>
            </a:r>
            <a:r>
              <a:rPr lang="en-US" sz="1400" dirty="0"/>
              <a:t>18,000 ns)</a:t>
            </a:r>
          </a:p>
          <a:p>
            <a:pPr algn="ctr"/>
            <a:r>
              <a:rPr lang="en-US" sz="1400" b="1" dirty="0"/>
              <a:t>3.3 MeV</a:t>
            </a:r>
            <a:endParaRPr lang="en-US" b="1" dirty="0"/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4668346" y="3195870"/>
            <a:ext cx="477291" cy="333377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5023493" y="3031471"/>
            <a:ext cx="169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Signal at 2.2 MeV</a:t>
            </a:r>
            <a:endParaRPr lang="en-US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538391" y="4069927"/>
            <a:ext cx="788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Alphas</a:t>
            </a:r>
            <a:endParaRPr lang="en-US" b="1" dirty="0"/>
          </a:p>
        </p:txBody>
      </p:sp>
      <p:cxnSp>
        <p:nvCxnSpPr>
          <p:cNvPr id="24" name="Conector recto 23"/>
          <p:cNvCxnSpPr/>
          <p:nvPr/>
        </p:nvCxnSpPr>
        <p:spPr>
          <a:xfrm flipV="1">
            <a:off x="4906991" y="4377705"/>
            <a:ext cx="631400" cy="438677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5549429" y="4425342"/>
            <a:ext cx="115368" cy="254735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 flipV="1">
            <a:off x="5983988" y="4425343"/>
            <a:ext cx="440873" cy="302372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726926" y="5682210"/>
            <a:ext cx="7905068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According to this, we could measure fission without being affected by the gamma-flash </a:t>
            </a:r>
            <a:r>
              <a:rPr lang="en-US" sz="1600" b="1" dirty="0"/>
              <a:t>up to </a:t>
            </a:r>
            <a:r>
              <a:rPr lang="en-US" sz="1400" b="1" dirty="0"/>
              <a:t>~</a:t>
            </a:r>
            <a:r>
              <a:rPr lang="en-US" sz="1600" b="1" dirty="0"/>
              <a:t>3 MeV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8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"/>
    </mc:Choice>
    <mc:Fallback xmlns="">
      <p:transition spd="slow" advTm="13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</a:rPr>
              <a:t>Fission Chamber configuration</a:t>
            </a:r>
            <a:endParaRPr lang="es-ES" sz="28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24872" y="445075"/>
            <a:ext cx="810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Preliminary results: background contributions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24872" y="781921"/>
            <a:ext cx="8369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TAC neutron energy spectra with the standard cuts for a capture measurements. </a:t>
            </a:r>
            <a:endParaRPr lang="en-US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" y="1180238"/>
            <a:ext cx="7407882" cy="47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"/>
    </mc:Choice>
    <mc:Fallback xmlns="">
      <p:transition spd="slow" advTm="13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Targets description</a:t>
            </a:r>
            <a:endParaRPr lang="es-ES" dirty="0"/>
          </a:p>
        </p:txBody>
      </p:sp>
      <p:graphicFrame>
        <p:nvGraphicFramePr>
          <p:cNvPr id="5" name="2 Tabla">
            <a:extLst>
              <a:ext uri="{FF2B5EF4-FFF2-40B4-BE49-F238E27FC236}">
                <a16:creationId xmlns:a16="http://schemas.microsoft.com/office/drawing/2014/main" id="{A7F4987F-53A8-F791-1531-5F0407619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75703"/>
              </p:ext>
            </p:extLst>
          </p:nvPr>
        </p:nvGraphicFramePr>
        <p:xfrm>
          <a:off x="1151068" y="544242"/>
          <a:ext cx="7056783" cy="5148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32">
                  <a:extLst>
                    <a:ext uri="{9D8B030D-6E8A-4147-A177-3AD203B41FA5}">
                      <a16:colId xmlns:a16="http://schemas.microsoft.com/office/drawing/2014/main" val="2708622934"/>
                    </a:ext>
                  </a:extLst>
                </a:gridCol>
                <a:gridCol w="97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5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Number of electronic output from preamplifiers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Target position in the FC chamber</a:t>
                      </a: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noProof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en-US" sz="1600" u="none" strike="noStrike" noProof="0" dirty="0">
                          <a:solidFill>
                            <a:srgbClr val="FFFF00"/>
                          </a:solidFill>
                          <a:effectLst/>
                        </a:rPr>
                        <a:t>Pu-239 samples</a:t>
                      </a:r>
                      <a:endParaRPr lang="en-US" sz="1600" b="0" i="0" u="none" strike="noStrike" noProof="0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Pu-239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882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 electronic output from preamplifiers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Target position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 the FC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TP number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Activity</a:t>
                      </a:r>
                    </a:p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u="none" strike="noStrike" dirty="0">
                          <a:effectLst/>
                        </a:rPr>
                        <a:t>g/cm</a:t>
                      </a:r>
                      <a:r>
                        <a:rPr lang="en-US" sz="1400" u="none" strike="noStrike" baseline="30000" dirty="0">
                          <a:effectLst/>
                        </a:rPr>
                        <a:t>2</a:t>
                      </a:r>
                      <a:r>
                        <a:rPr lang="pl-PL" sz="1400" u="none" strike="noStrike" dirty="0">
                          <a:effectLst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Mass</a:t>
                      </a:r>
                    </a:p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u="none" strike="noStrike" dirty="0">
                          <a:effectLst/>
                        </a:rPr>
                        <a:t>g</a:t>
                      </a:r>
                      <a:r>
                        <a:rPr lang="pl-PL" sz="1400" u="none" strike="noStrike" dirty="0">
                          <a:effectLst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Areal density</a:t>
                      </a:r>
                    </a:p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[</a:t>
                      </a:r>
                      <a:r>
                        <a:rPr lang="en-US" sz="1400" u="none" strike="noStrike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u="none" strike="noStrike" dirty="0">
                          <a:effectLst/>
                        </a:rPr>
                        <a:t>g/cm</a:t>
                      </a:r>
                      <a:r>
                        <a:rPr lang="en-US" sz="1400" u="none" strike="noStrike" baseline="30000" dirty="0">
                          <a:effectLst/>
                        </a:rPr>
                        <a:t>2</a:t>
                      </a:r>
                      <a:r>
                        <a:rPr lang="pl-PL" sz="1400" u="none" strike="noStrike" dirty="0">
                          <a:effectLst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2.24E+06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2.22E+06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2.20E+06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959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2.09E+06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2.81E+05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2020-006-07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1.94E+06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2.19E+06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2.11E+06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2.09E+06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2020-006-13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2.25E+06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982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2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"/>
    </mc:Choice>
    <mc:Fallback xmlns="">
      <p:transition spd="slow" advTm="13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dirty="0">
                <a:solidFill>
                  <a:srgbClr val="990000"/>
                </a:solidFill>
                <a:latin typeface="Arial"/>
              </a:rPr>
              <a:t>Targets description</a:t>
            </a:r>
            <a:endParaRPr lang="es-ES" dirty="0"/>
          </a:p>
        </p:txBody>
      </p:sp>
      <p:pic>
        <p:nvPicPr>
          <p:cNvPr id="6" name="Obraz 4">
            <a:extLst>
              <a:ext uri="{FF2B5EF4-FFF2-40B4-BE49-F238E27FC236}">
                <a16:creationId xmlns:a16="http://schemas.microsoft.com/office/drawing/2014/main" id="{1E4DC022-D971-A60A-49B7-99A96BFA5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10070" r="46146" b="23261"/>
          <a:stretch/>
        </p:blipFill>
        <p:spPr>
          <a:xfrm rot="5400000">
            <a:off x="5150828" y="2005584"/>
            <a:ext cx="3484402" cy="3689366"/>
          </a:xfrm>
          <a:prstGeom prst="rect">
            <a:avLst/>
          </a:prstGeom>
        </p:spPr>
      </p:pic>
      <p:graphicFrame>
        <p:nvGraphicFramePr>
          <p:cNvPr id="7" name="Obiekt 1">
            <a:extLst>
              <a:ext uri="{FF2B5EF4-FFF2-40B4-BE49-F238E27FC236}">
                <a16:creationId xmlns:a16="http://schemas.microsoft.com/office/drawing/2014/main" id="{5DEAD363-8DDB-F43A-6BCA-7F2ECA1D2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060512"/>
              </p:ext>
            </p:extLst>
          </p:nvPr>
        </p:nvGraphicFramePr>
        <p:xfrm>
          <a:off x="1956587" y="1003275"/>
          <a:ext cx="3689366" cy="556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3573720" imgH="5394960" progId="Paint.Picture">
                  <p:embed/>
                </p:oleObj>
              </mc:Choice>
              <mc:Fallback>
                <p:oleObj name="Obraz - mapa bitowa" r:id="rId3" imgW="3573720" imgH="5394960" progId="Paint.Picture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9C7F064F-3AE9-907E-F9ED-624A0FB83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587" y="1003275"/>
                        <a:ext cx="3689366" cy="556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9 Conector recto">
            <a:extLst>
              <a:ext uri="{FF2B5EF4-FFF2-40B4-BE49-F238E27FC236}">
                <a16:creationId xmlns:a16="http://schemas.microsoft.com/office/drawing/2014/main" id="{00F7C655-81A1-C1B5-28F1-A6E4E8D3B9D9}"/>
              </a:ext>
            </a:extLst>
          </p:cNvPr>
          <p:cNvCxnSpPr/>
          <p:nvPr/>
        </p:nvCxnSpPr>
        <p:spPr>
          <a:xfrm>
            <a:off x="2075917" y="5141405"/>
            <a:ext cx="24179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19 CuadroTexto">
            <a:extLst>
              <a:ext uri="{FF2B5EF4-FFF2-40B4-BE49-F238E27FC236}">
                <a16:creationId xmlns:a16="http://schemas.microsoft.com/office/drawing/2014/main" id="{BFE025A3-F9D3-EBBF-70A1-1F9C3C5CD808}"/>
              </a:ext>
            </a:extLst>
          </p:cNvPr>
          <p:cNvSpPr txBox="1"/>
          <p:nvPr/>
        </p:nvSpPr>
        <p:spPr>
          <a:xfrm>
            <a:off x="638085" y="4297153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position-2</a:t>
            </a:r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13C20AFE-6C3F-F643-6119-6383D5E34D38}"/>
              </a:ext>
            </a:extLst>
          </p:cNvPr>
          <p:cNvSpPr txBox="1"/>
          <p:nvPr/>
        </p:nvSpPr>
        <p:spPr>
          <a:xfrm>
            <a:off x="680564" y="4573986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position-1</a:t>
            </a:r>
          </a:p>
        </p:txBody>
      </p:sp>
      <p:sp>
        <p:nvSpPr>
          <p:cNvPr id="11" name="23 CuadroTexto">
            <a:extLst>
              <a:ext uri="{FF2B5EF4-FFF2-40B4-BE49-F238E27FC236}">
                <a16:creationId xmlns:a16="http://schemas.microsoft.com/office/drawing/2014/main" id="{9E51EAC1-CE30-556E-40CF-75ADE39C04AE}"/>
              </a:ext>
            </a:extLst>
          </p:cNvPr>
          <p:cNvSpPr txBox="1"/>
          <p:nvPr/>
        </p:nvSpPr>
        <p:spPr>
          <a:xfrm>
            <a:off x="638085" y="3892247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position-4</a:t>
            </a:r>
          </a:p>
        </p:txBody>
      </p:sp>
      <p:sp>
        <p:nvSpPr>
          <p:cNvPr id="12" name="24 CuadroTexto">
            <a:extLst>
              <a:ext uri="{FF2B5EF4-FFF2-40B4-BE49-F238E27FC236}">
                <a16:creationId xmlns:a16="http://schemas.microsoft.com/office/drawing/2014/main" id="{A73A9D63-362A-8286-00A0-9D1B2D6764A7}"/>
              </a:ext>
            </a:extLst>
          </p:cNvPr>
          <p:cNvSpPr txBox="1"/>
          <p:nvPr/>
        </p:nvSpPr>
        <p:spPr>
          <a:xfrm>
            <a:off x="623805" y="4144247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position-3</a:t>
            </a:r>
          </a:p>
        </p:txBody>
      </p:sp>
      <p:sp>
        <p:nvSpPr>
          <p:cNvPr id="13" name="27 CuadroTexto">
            <a:extLst>
              <a:ext uri="{FF2B5EF4-FFF2-40B4-BE49-F238E27FC236}">
                <a16:creationId xmlns:a16="http://schemas.microsoft.com/office/drawing/2014/main" id="{EE8AB1DD-8990-86B0-B2F6-1CCE7FF23829}"/>
              </a:ext>
            </a:extLst>
          </p:cNvPr>
          <p:cNvSpPr txBox="1"/>
          <p:nvPr/>
        </p:nvSpPr>
        <p:spPr>
          <a:xfrm>
            <a:off x="693045" y="3473931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position-6</a:t>
            </a:r>
          </a:p>
        </p:txBody>
      </p:sp>
      <p:sp>
        <p:nvSpPr>
          <p:cNvPr id="14" name="28 CuadroTexto">
            <a:extLst>
              <a:ext uri="{FF2B5EF4-FFF2-40B4-BE49-F238E27FC236}">
                <a16:creationId xmlns:a16="http://schemas.microsoft.com/office/drawing/2014/main" id="{7D06F97B-BF77-470B-12C6-3B0768A57BD2}"/>
              </a:ext>
            </a:extLst>
          </p:cNvPr>
          <p:cNvSpPr txBox="1"/>
          <p:nvPr/>
        </p:nvSpPr>
        <p:spPr>
          <a:xfrm>
            <a:off x="638085" y="3756055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position-5</a:t>
            </a:r>
          </a:p>
        </p:txBody>
      </p:sp>
      <p:sp>
        <p:nvSpPr>
          <p:cNvPr id="15" name="29 CuadroTexto">
            <a:extLst>
              <a:ext uri="{FF2B5EF4-FFF2-40B4-BE49-F238E27FC236}">
                <a16:creationId xmlns:a16="http://schemas.microsoft.com/office/drawing/2014/main" id="{70524E3E-A964-0BCB-D9F4-051223BDFAE4}"/>
              </a:ext>
            </a:extLst>
          </p:cNvPr>
          <p:cNvSpPr txBox="1"/>
          <p:nvPr/>
        </p:nvSpPr>
        <p:spPr>
          <a:xfrm>
            <a:off x="748005" y="3056054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position-8</a:t>
            </a:r>
          </a:p>
        </p:txBody>
      </p:sp>
      <p:sp>
        <p:nvSpPr>
          <p:cNvPr id="16" name="30 CuadroTexto">
            <a:extLst>
              <a:ext uri="{FF2B5EF4-FFF2-40B4-BE49-F238E27FC236}">
                <a16:creationId xmlns:a16="http://schemas.microsoft.com/office/drawing/2014/main" id="{D65CD01F-D49D-41CF-33CD-D47A8062EB89}"/>
              </a:ext>
            </a:extLst>
          </p:cNvPr>
          <p:cNvSpPr txBox="1"/>
          <p:nvPr/>
        </p:nvSpPr>
        <p:spPr>
          <a:xfrm>
            <a:off x="693432" y="3337994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position-7</a:t>
            </a:r>
          </a:p>
        </p:txBody>
      </p:sp>
      <p:sp>
        <p:nvSpPr>
          <p:cNvPr id="17" name="31 CuadroTexto">
            <a:extLst>
              <a:ext uri="{FF2B5EF4-FFF2-40B4-BE49-F238E27FC236}">
                <a16:creationId xmlns:a16="http://schemas.microsoft.com/office/drawing/2014/main" id="{53AF539E-9C33-51E1-4BAE-66853887A151}"/>
              </a:ext>
            </a:extLst>
          </p:cNvPr>
          <p:cNvSpPr txBox="1"/>
          <p:nvPr/>
        </p:nvSpPr>
        <p:spPr>
          <a:xfrm>
            <a:off x="638084" y="2628436"/>
            <a:ext cx="14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position-10</a:t>
            </a:r>
          </a:p>
        </p:txBody>
      </p:sp>
      <p:sp>
        <p:nvSpPr>
          <p:cNvPr id="18" name="32 CuadroTexto">
            <a:extLst>
              <a:ext uri="{FF2B5EF4-FFF2-40B4-BE49-F238E27FC236}">
                <a16:creationId xmlns:a16="http://schemas.microsoft.com/office/drawing/2014/main" id="{8852D05C-339A-10FB-51C4-A08AB9EDA44D}"/>
              </a:ext>
            </a:extLst>
          </p:cNvPr>
          <p:cNvSpPr txBox="1"/>
          <p:nvPr/>
        </p:nvSpPr>
        <p:spPr>
          <a:xfrm>
            <a:off x="729443" y="2914321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position-9</a:t>
            </a:r>
          </a:p>
        </p:txBody>
      </p:sp>
      <p:cxnSp>
        <p:nvCxnSpPr>
          <p:cNvPr id="19" name="Łącznik prosty ze strzałką 6">
            <a:extLst>
              <a:ext uri="{FF2B5EF4-FFF2-40B4-BE49-F238E27FC236}">
                <a16:creationId xmlns:a16="http://schemas.microsoft.com/office/drawing/2014/main" id="{B76E0EEB-BFE8-1FC1-20F7-305CB027920D}"/>
              </a:ext>
            </a:extLst>
          </p:cNvPr>
          <p:cNvCxnSpPr>
            <a:cxnSpLocks/>
          </p:cNvCxnSpPr>
          <p:nvPr/>
        </p:nvCxnSpPr>
        <p:spPr>
          <a:xfrm>
            <a:off x="2312043" y="2787453"/>
            <a:ext cx="3816423" cy="2104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25">
            <a:extLst>
              <a:ext uri="{FF2B5EF4-FFF2-40B4-BE49-F238E27FC236}">
                <a16:creationId xmlns:a16="http://schemas.microsoft.com/office/drawing/2014/main" id="{CFF695B4-F89E-5AC6-4968-C9FF592FD216}"/>
              </a:ext>
            </a:extLst>
          </p:cNvPr>
          <p:cNvCxnSpPr>
            <a:cxnSpLocks/>
          </p:cNvCxnSpPr>
          <p:nvPr/>
        </p:nvCxnSpPr>
        <p:spPr>
          <a:xfrm flipV="1">
            <a:off x="2456058" y="4616915"/>
            <a:ext cx="3771773" cy="13047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02E3274E-F028-653F-A284-EAFDE3BC38A6}"/>
              </a:ext>
            </a:extLst>
          </p:cNvPr>
          <p:cNvSpPr txBox="1"/>
          <p:nvPr/>
        </p:nvSpPr>
        <p:spPr>
          <a:xfrm>
            <a:off x="3658217" y="729568"/>
            <a:ext cx="278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CLOSER TO NEUTRON SOURCES</a:t>
            </a:r>
          </a:p>
        </p:txBody>
      </p:sp>
      <p:cxnSp>
        <p:nvCxnSpPr>
          <p:cNvPr id="21" name="Łącznik prosty ze strzałką 6">
            <a:extLst>
              <a:ext uri="{FF2B5EF4-FFF2-40B4-BE49-F238E27FC236}">
                <a16:creationId xmlns:a16="http://schemas.microsoft.com/office/drawing/2014/main" id="{AD396092-23AF-5060-EB10-DE5777B5979B}"/>
              </a:ext>
            </a:extLst>
          </p:cNvPr>
          <p:cNvCxnSpPr>
            <a:cxnSpLocks/>
          </p:cNvCxnSpPr>
          <p:nvPr/>
        </p:nvCxnSpPr>
        <p:spPr>
          <a:xfrm flipH="1" flipV="1">
            <a:off x="5580447" y="1522934"/>
            <a:ext cx="1059805" cy="111833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6">
            <a:extLst>
              <a:ext uri="{FF2B5EF4-FFF2-40B4-BE49-F238E27FC236}">
                <a16:creationId xmlns:a16="http://schemas.microsoft.com/office/drawing/2014/main" id="{FC7C5D6F-47C7-7FDE-58DB-CD85B07ACB1A}"/>
              </a:ext>
            </a:extLst>
          </p:cNvPr>
          <p:cNvCxnSpPr>
            <a:cxnSpLocks/>
          </p:cNvCxnSpPr>
          <p:nvPr/>
        </p:nvCxnSpPr>
        <p:spPr>
          <a:xfrm flipV="1">
            <a:off x="1560757" y="1287400"/>
            <a:ext cx="2551103" cy="123945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"/>
    </mc:Choice>
    <mc:Fallback xmlns="">
      <p:transition spd="slow" advTm="2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1.1 Motivation and context</a:t>
            </a:r>
            <a:endParaRPr lang="es-ES" sz="2400" dirty="0"/>
          </a:p>
        </p:txBody>
      </p:sp>
      <p:pic>
        <p:nvPicPr>
          <p:cNvPr id="10" name="Imagen 9" descr="Combustible de un reactor de fisión">
            <a:extLst>
              <a:ext uri="{FF2B5EF4-FFF2-40B4-BE49-F238E27FC236}">
                <a16:creationId xmlns:a16="http://schemas.microsoft.com/office/drawing/2014/main" id="{E5441F86-E19E-4357-803C-698D9CA335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91" y="680766"/>
            <a:ext cx="3773989" cy="25334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6400" y="680766"/>
            <a:ext cx="45165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More accurate </a:t>
            </a:r>
            <a:r>
              <a:rPr lang="en-US" sz="1600" b="1" baseline="30000" dirty="0"/>
              <a:t>239</a:t>
            </a:r>
            <a:r>
              <a:rPr lang="en-US" sz="1600" b="1" dirty="0"/>
              <a:t>Pu</a:t>
            </a:r>
            <a:r>
              <a:rPr lang="en-US" sz="1600" dirty="0"/>
              <a:t> </a:t>
            </a:r>
            <a:r>
              <a:rPr lang="en-US" sz="1600" b="1" dirty="0"/>
              <a:t>capture </a:t>
            </a:r>
            <a:r>
              <a:rPr lang="en-US" sz="1600" dirty="0"/>
              <a:t>and </a:t>
            </a:r>
            <a:r>
              <a:rPr lang="en-US" sz="1600" b="1" dirty="0"/>
              <a:t>fission </a:t>
            </a:r>
            <a:r>
              <a:rPr lang="en-US" sz="1600" dirty="0"/>
              <a:t>cross-section data are required for: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Design of advanced nuclear devices (Gen IV reactors).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Optimization of nuclear waste management strategies of current reactors.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Operation of fast and thermal reactors that use MOX fuels.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23520" y="3365825"/>
            <a:ext cx="8781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Nuclear data evaluations for </a:t>
            </a:r>
            <a:r>
              <a:rPr lang="en-US" sz="1600" b="1" baseline="30000" dirty="0"/>
              <a:t>239</a:t>
            </a:r>
            <a:r>
              <a:rPr lang="en-US" sz="1600" b="1" dirty="0"/>
              <a:t>Pu(</a:t>
            </a:r>
            <a:r>
              <a:rPr lang="en-US" sz="1600" b="1" dirty="0" err="1"/>
              <a:t>n,g</a:t>
            </a:r>
            <a:r>
              <a:rPr lang="en-US" sz="1600" b="1" dirty="0"/>
              <a:t>) and (</a:t>
            </a:r>
            <a:r>
              <a:rPr lang="en-US" sz="1600" b="1" dirty="0" err="1"/>
              <a:t>n,f</a:t>
            </a:r>
            <a:r>
              <a:rPr lang="en-US" sz="1600" b="1" dirty="0"/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Main evaluations for capture cross-sections show </a:t>
            </a:r>
            <a:r>
              <a:rPr lang="en-US" sz="1600" b="1" dirty="0"/>
              <a:t>significant discrepancies</a:t>
            </a:r>
            <a:r>
              <a:rPr lang="en-US" sz="1600" dirty="0"/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Only two existing measurements</a:t>
            </a:r>
            <a:r>
              <a:rPr lang="en-US" sz="1600" dirty="0"/>
              <a:t> for </a:t>
            </a:r>
            <a:r>
              <a:rPr lang="en-US" sz="1600" baseline="30000" dirty="0"/>
              <a:t>239</a:t>
            </a:r>
            <a:r>
              <a:rPr lang="en-US" sz="1600" dirty="0"/>
              <a:t>Pu(</a:t>
            </a:r>
            <a:r>
              <a:rPr lang="en-US" sz="1600" dirty="0" err="1"/>
              <a:t>n,g</a:t>
            </a:r>
            <a:r>
              <a:rPr lang="en-US" sz="1600" dirty="0"/>
              <a:t>) cross-section exist, due to the intrinsic complexity of measuring a fissile sample.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273245" y="5175887"/>
            <a:ext cx="674671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239</a:t>
            </a:r>
            <a:r>
              <a:rPr lang="en-US" dirty="0"/>
              <a:t>Pu capture and fission cross-sections are included in the </a:t>
            </a:r>
            <a:r>
              <a:rPr lang="en-US" b="1" dirty="0"/>
              <a:t>NEA/OECD High Priority Request List.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5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4"/>
    </mc:Choice>
    <mc:Fallback xmlns="">
      <p:transition spd="slow" advTm="6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153378" y="2868626"/>
            <a:ext cx="9052164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800" b="1" spc="-1" dirty="0">
                <a:solidFill>
                  <a:srgbClr val="990000"/>
                </a:solidFill>
              </a:rPr>
              <a:t>Pu measurement at </a:t>
            </a:r>
            <a:r>
              <a:rPr lang="en-US" sz="2800" b="1" spc="-1" dirty="0" err="1">
                <a:solidFill>
                  <a:srgbClr val="990000"/>
                </a:solidFill>
              </a:rPr>
              <a:t>n_TOF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19657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90000"/>
                  </a:outerShdw>
                </a:effectLst>
              </a:rPr>
              <a:t>2</a:t>
            </a:r>
            <a:endParaRPr lang="es-ES" sz="5400" b="1" cap="none" spc="0" dirty="0">
              <a:ln w="6600">
                <a:solidFill>
                  <a:srgbClr val="99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2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4"/>
    </mc:Choice>
    <mc:Fallback xmlns="">
      <p:transition spd="slow" advTm="94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 </a:t>
            </a:r>
            <a:r>
              <a:rPr lang="en-US" sz="2400" b="1" spc="-1" baseline="30000" dirty="0">
                <a:solidFill>
                  <a:srgbClr val="990000"/>
                </a:solidFill>
              </a:rPr>
              <a:t>239</a:t>
            </a:r>
            <a:r>
              <a:rPr lang="en-US" sz="2400" b="1" spc="-1" dirty="0">
                <a:solidFill>
                  <a:srgbClr val="990000"/>
                </a:solidFill>
              </a:rPr>
              <a:t>Pu measurement at </a:t>
            </a:r>
            <a:r>
              <a:rPr lang="en-US" sz="2400" b="1" spc="-1" dirty="0" err="1">
                <a:solidFill>
                  <a:srgbClr val="990000"/>
                </a:solidFill>
              </a:rPr>
              <a:t>n_TOF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23520" y="585684"/>
            <a:ext cx="87819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Objectives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Measuring</a:t>
            </a:r>
            <a:r>
              <a:rPr lang="en-US" sz="1600" dirty="0"/>
              <a:t> the neutron capture-to-fission ratio (</a:t>
            </a:r>
            <a:r>
              <a:rPr lang="en-US" sz="1600" b="1" dirty="0"/>
              <a:t>alpha-ratio</a:t>
            </a:r>
            <a:r>
              <a:rPr lang="en-US" sz="1600" dirty="0"/>
              <a:t>), the </a:t>
            </a:r>
            <a:r>
              <a:rPr lang="en-US" sz="1600" b="1" dirty="0"/>
              <a:t>fission</a:t>
            </a:r>
            <a:r>
              <a:rPr lang="en-US" sz="1600" dirty="0"/>
              <a:t> and the </a:t>
            </a:r>
            <a:r>
              <a:rPr lang="en-US" sz="1600" b="1" dirty="0"/>
              <a:t>capture cross sections</a:t>
            </a:r>
            <a:r>
              <a:rPr lang="en-US" sz="1600" dirty="0"/>
              <a:t> </a:t>
            </a:r>
            <a:r>
              <a:rPr lang="en-US" sz="1600" b="1" dirty="0"/>
              <a:t>of </a:t>
            </a:r>
            <a:r>
              <a:rPr lang="en-US" sz="1600" b="1" baseline="30000" dirty="0"/>
              <a:t>239</a:t>
            </a:r>
            <a:r>
              <a:rPr lang="en-US" sz="1600" b="1" dirty="0"/>
              <a:t>Pu</a:t>
            </a:r>
            <a:r>
              <a:rPr lang="en-US" sz="1600" dirty="0"/>
              <a:t> at the </a:t>
            </a:r>
            <a:r>
              <a:rPr lang="en-US" sz="1600" dirty="0" err="1"/>
              <a:t>n_TOF</a:t>
            </a:r>
            <a:r>
              <a:rPr lang="en-US" sz="1600" dirty="0"/>
              <a:t> EAR-1.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To provide an </a:t>
            </a:r>
            <a:r>
              <a:rPr lang="en-US" sz="1600" b="1" dirty="0"/>
              <a:t>overall uncertainty </a:t>
            </a:r>
            <a:r>
              <a:rPr lang="en-US" sz="1400" b="1" dirty="0"/>
              <a:t>~</a:t>
            </a:r>
            <a:r>
              <a:rPr lang="en-US" sz="1600" b="1" dirty="0"/>
              <a:t>3%</a:t>
            </a:r>
            <a:r>
              <a:rPr lang="en-US" sz="1600" dirty="0"/>
              <a:t> in the range from </a:t>
            </a:r>
            <a:r>
              <a:rPr lang="en-US" sz="1600" b="1" dirty="0"/>
              <a:t>thermal energies to 10 </a:t>
            </a:r>
            <a:r>
              <a:rPr lang="en-US" sz="1600" b="1" dirty="0" err="1"/>
              <a:t>keV</a:t>
            </a:r>
            <a:r>
              <a:rPr lang="en-US" sz="1600" dirty="0"/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To provide an </a:t>
            </a:r>
            <a:r>
              <a:rPr lang="en-US" sz="1600" b="1" dirty="0"/>
              <a:t>absolute alpha-ratio</a:t>
            </a:r>
            <a:r>
              <a:rPr lang="en-US" sz="1600" dirty="0"/>
              <a:t>, thanks to the accurate determination of the fission and capture detection efficiencies (experience from previous measurements, e.g. </a:t>
            </a:r>
            <a:r>
              <a:rPr lang="en-US" sz="1600" baseline="30000" dirty="0"/>
              <a:t>235</a:t>
            </a:r>
            <a:r>
              <a:rPr lang="en-US" sz="1600" dirty="0"/>
              <a:t>U(</a:t>
            </a:r>
            <a:r>
              <a:rPr lang="en-US" sz="1600" dirty="0" err="1"/>
              <a:t>n,g</a:t>
            </a:r>
            <a:r>
              <a:rPr lang="en-US" sz="1600" dirty="0"/>
              <a:t>)).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Why at </a:t>
            </a:r>
            <a:r>
              <a:rPr lang="en-US" sz="1600" b="1" dirty="0" err="1"/>
              <a:t>n_TOF</a:t>
            </a:r>
            <a:r>
              <a:rPr lang="en-US" sz="1600" b="1" dirty="0"/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</a:t>
            </a:r>
            <a:r>
              <a:rPr lang="en-US" sz="1600" b="1" dirty="0"/>
              <a:t>185 m flight path </a:t>
            </a:r>
            <a:r>
              <a:rPr lang="en-US" sz="1600" dirty="0"/>
              <a:t>(</a:t>
            </a:r>
            <a:r>
              <a:rPr lang="en-US" sz="1600" b="1" dirty="0"/>
              <a:t>10 times larger</a:t>
            </a:r>
            <a:r>
              <a:rPr lang="en-US" sz="1600" dirty="0"/>
              <a:t> than in previous measurements) will provide </a:t>
            </a:r>
            <a:r>
              <a:rPr lang="en-US" sz="1600" b="1" dirty="0"/>
              <a:t>better energy resolution</a:t>
            </a:r>
            <a:r>
              <a:rPr lang="en-US" sz="1600" dirty="0"/>
              <a:t> to improve significantly the resonance analysis. </a:t>
            </a: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BACAC998-B7F8-4FDD-A5F8-C7B2DCE41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0" y="3859245"/>
            <a:ext cx="7696940" cy="2126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3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91"/>
    </mc:Choice>
    <mc:Fallback xmlns="">
      <p:transition spd="slow" advTm="8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2.1 Overview of the experiment and samples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23520" y="733467"/>
            <a:ext cx="878193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experimental campaign took place in the last quarter of 2022, with </a:t>
            </a:r>
            <a:r>
              <a:rPr lang="en-US" sz="1600" b="1" dirty="0"/>
              <a:t>2 months of beam time</a:t>
            </a:r>
            <a:r>
              <a:rPr lang="en-US" sz="1600" dirty="0"/>
              <a:t> (</a:t>
            </a:r>
            <a:r>
              <a:rPr lang="en-US" sz="1400" dirty="0"/>
              <a:t>~</a:t>
            </a:r>
            <a:r>
              <a:rPr lang="en-US" sz="1600" dirty="0"/>
              <a:t>5·10</a:t>
            </a:r>
            <a:r>
              <a:rPr lang="en-US" sz="1600" baseline="30000" dirty="0"/>
              <a:t>18</a:t>
            </a:r>
            <a:r>
              <a:rPr lang="en-US" sz="1600" dirty="0"/>
              <a:t> protons).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campaign was divided in </a:t>
            </a:r>
            <a:r>
              <a:rPr lang="en-US" sz="1600" b="1" dirty="0"/>
              <a:t>two different configurations</a:t>
            </a:r>
            <a:r>
              <a:rPr lang="en-US" sz="1600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The </a:t>
            </a:r>
            <a:r>
              <a:rPr lang="en-US" sz="1600" b="1" baseline="30000" dirty="0"/>
              <a:t>239</a:t>
            </a:r>
            <a:r>
              <a:rPr lang="en-US" sz="1600" b="1" dirty="0"/>
              <a:t>Pu targets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PuO</a:t>
            </a:r>
            <a:r>
              <a:rPr lang="en-US" sz="1600" b="1" baseline="-25000" dirty="0"/>
              <a:t>2</a:t>
            </a:r>
            <a:r>
              <a:rPr lang="en-US" sz="1600" b="1" dirty="0"/>
              <a:t> (99.90% purity) 10 thin samples (</a:t>
            </a:r>
            <a:r>
              <a:rPr lang="en-US" sz="1400" b="1" dirty="0"/>
              <a:t>~</a:t>
            </a:r>
            <a:r>
              <a:rPr lang="en-US" sz="1600" b="1" dirty="0"/>
              <a:t>1 mg each)</a:t>
            </a:r>
            <a:r>
              <a:rPr lang="en-US" sz="1600" dirty="0"/>
              <a:t> and the </a:t>
            </a:r>
            <a:r>
              <a:rPr lang="en-US" sz="1600" b="1" dirty="0"/>
              <a:t>thick sample </a:t>
            </a:r>
            <a:r>
              <a:rPr lang="en-US" sz="1600" dirty="0"/>
              <a:t>(</a:t>
            </a:r>
            <a:r>
              <a:rPr lang="en-US" sz="1400" b="1" dirty="0"/>
              <a:t>~</a:t>
            </a:r>
            <a:r>
              <a:rPr lang="en-US" sz="1600" b="1" dirty="0"/>
              <a:t>100 mg</a:t>
            </a:r>
            <a:r>
              <a:rPr lang="en-US" sz="1600" dirty="0"/>
              <a:t>) were produced, deposited and encapsulated by </a:t>
            </a:r>
            <a:r>
              <a:rPr lang="en-US" sz="1600" dirty="0" err="1"/>
              <a:t>JRC-Geel+SCK·CEN</a:t>
            </a:r>
            <a:r>
              <a:rPr lang="en-US" sz="1600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3685" r="374" b="21940"/>
          <a:stretch/>
        </p:blipFill>
        <p:spPr>
          <a:xfrm>
            <a:off x="1028355" y="2185440"/>
            <a:ext cx="1836876" cy="2449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58" y="2186808"/>
            <a:ext cx="1837318" cy="2446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1144640" y="1944435"/>
            <a:ext cx="16043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1. FC </a:t>
            </a:r>
            <a:r>
              <a:rPr lang="en-US" b="1" dirty="0" err="1">
                <a:solidFill>
                  <a:srgbClr val="990000"/>
                </a:solidFill>
              </a:rPr>
              <a:t>config</a:t>
            </a:r>
            <a:r>
              <a:rPr lang="en-US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5063464" y="1944435"/>
            <a:ext cx="16043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2. TS </a:t>
            </a:r>
            <a:r>
              <a:rPr lang="en-US" b="1" dirty="0" err="1">
                <a:solidFill>
                  <a:srgbClr val="990000"/>
                </a:solidFill>
              </a:rPr>
              <a:t>config</a:t>
            </a:r>
            <a:r>
              <a:rPr lang="en-US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2448543" y="2379216"/>
            <a:ext cx="205255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- 10 thin Pu samples (&lt; 1 mg).</a:t>
            </a:r>
          </a:p>
          <a:p>
            <a:r>
              <a:rPr lang="en-US" sz="1500" dirty="0">
                <a:solidFill>
                  <a:schemeClr val="tx1"/>
                </a:solidFill>
              </a:rPr>
              <a:t>- Use FICH + TAC simultaneously.</a:t>
            </a:r>
          </a:p>
          <a:p>
            <a:r>
              <a:rPr lang="en-US" sz="1500" dirty="0">
                <a:solidFill>
                  <a:schemeClr val="tx1"/>
                </a:solidFill>
              </a:rPr>
              <a:t>- Measure fission and capture (up to 1 </a:t>
            </a:r>
            <a:r>
              <a:rPr lang="en-US" sz="1500" dirty="0" err="1">
                <a:solidFill>
                  <a:schemeClr val="tx1"/>
                </a:solidFill>
              </a:rPr>
              <a:t>keV</a:t>
            </a:r>
            <a:r>
              <a:rPr lang="en-US" sz="1500" dirty="0">
                <a:solidFill>
                  <a:schemeClr val="tx1"/>
                </a:solidFill>
              </a:rPr>
              <a:t>).</a:t>
            </a:r>
          </a:p>
        </p:txBody>
      </p:sp>
      <p:cxnSp>
        <p:nvCxnSpPr>
          <p:cNvPr id="9" name="11 Conector recto de flecha"/>
          <p:cNvCxnSpPr/>
          <p:nvPr/>
        </p:nvCxnSpPr>
        <p:spPr>
          <a:xfrm flipH="1">
            <a:off x="2091922" y="3054873"/>
            <a:ext cx="356622" cy="43654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36D080-8CD5-4AD9-9DAA-085E6B926196}"/>
              </a:ext>
            </a:extLst>
          </p:cNvPr>
          <p:cNvSpPr txBox="1"/>
          <p:nvPr/>
        </p:nvSpPr>
        <p:spPr>
          <a:xfrm>
            <a:off x="6724258" y="2379216"/>
            <a:ext cx="1948874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- 1 thick sample (~100 mg).</a:t>
            </a:r>
          </a:p>
          <a:p>
            <a:r>
              <a:rPr lang="en-US" sz="1500" dirty="0">
                <a:solidFill>
                  <a:schemeClr val="tx1"/>
                </a:solidFill>
              </a:rPr>
              <a:t>- Use only TAC.</a:t>
            </a:r>
          </a:p>
          <a:p>
            <a:r>
              <a:rPr lang="en-US" sz="1500" dirty="0">
                <a:solidFill>
                  <a:schemeClr val="tx1"/>
                </a:solidFill>
              </a:rPr>
              <a:t>- Measure capture above 1 </a:t>
            </a:r>
            <a:r>
              <a:rPr lang="en-US" sz="1500" dirty="0" err="1">
                <a:solidFill>
                  <a:schemeClr val="tx1"/>
                </a:solidFill>
              </a:rPr>
              <a:t>keV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1" name="11 Conector recto de flecha"/>
          <p:cNvCxnSpPr/>
          <p:nvPr/>
        </p:nvCxnSpPr>
        <p:spPr>
          <a:xfrm flipH="1">
            <a:off x="6114699" y="3054873"/>
            <a:ext cx="609559" cy="15021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3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91"/>
    </mc:Choice>
    <mc:Fallback xmlns="">
      <p:transition spd="slow" advTm="12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2.2 Main detectors</a:t>
            </a:r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579914"/>
            <a:ext cx="4524045" cy="1846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Fast fission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perform </a:t>
            </a:r>
            <a:r>
              <a:rPr lang="en-US" sz="1600" b="1" dirty="0"/>
              <a:t>fission tagging </a:t>
            </a:r>
            <a:r>
              <a:rPr lang="en-US" sz="1600" dirty="0"/>
              <a:t>with the TAC and to </a:t>
            </a:r>
            <a:r>
              <a:rPr lang="en-US" sz="1600" b="1" dirty="0"/>
              <a:t>measure fission </a:t>
            </a:r>
            <a:r>
              <a:rPr lang="en-US" sz="1600" dirty="0"/>
              <a:t>cross-section.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Housing of 10 parallel targets of PuO</a:t>
            </a:r>
            <a:r>
              <a:rPr lang="en-US" sz="1600" b="1" baseline="-25000" dirty="0"/>
              <a:t>2</a:t>
            </a:r>
            <a:r>
              <a:rPr lang="en-US" sz="1600" dirty="0"/>
              <a:t> deposited in 10 µm aluminum backing.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Fast pre-amplifiers</a:t>
            </a:r>
            <a:r>
              <a:rPr lang="en-US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Filled with Ar+CF</a:t>
            </a:r>
            <a:r>
              <a:rPr lang="en-US" sz="1600" b="1" baseline="-25000" dirty="0"/>
              <a:t>4</a:t>
            </a:r>
            <a:r>
              <a:rPr lang="en-US" sz="1600" b="1" dirty="0"/>
              <a:t> gas</a:t>
            </a:r>
            <a:r>
              <a:rPr lang="en-US" sz="1600" dirty="0"/>
              <a:t>. Efficiency of ~90%.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1" y="2496413"/>
            <a:ext cx="4251524" cy="17629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t="18182" r="31863" b="5589"/>
          <a:stretch/>
        </p:blipFill>
        <p:spPr>
          <a:xfrm rot="5400000">
            <a:off x="1394228" y="2963409"/>
            <a:ext cx="1697612" cy="4289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117EB2-B4EF-43B9-A363-EBC97175F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60" y="2496413"/>
            <a:ext cx="3298340" cy="34605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19955" y="579914"/>
            <a:ext cx="4524045" cy="13542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Absorption Calorimeter (TAC)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detect capture and fission </a:t>
            </a:r>
            <a:r>
              <a:rPr lang="el-GR" sz="1600" i="1" dirty="0"/>
              <a:t>γ</a:t>
            </a:r>
            <a:r>
              <a:rPr lang="en-US" sz="1600" dirty="0"/>
              <a:t>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Composed of </a:t>
            </a:r>
            <a:r>
              <a:rPr lang="en-US" sz="1600" b="1" dirty="0"/>
              <a:t>40 BaF</a:t>
            </a:r>
            <a:r>
              <a:rPr lang="en-US" sz="1600" b="1" baseline="-25000" dirty="0"/>
              <a:t>2</a:t>
            </a:r>
            <a:r>
              <a:rPr lang="en-US" sz="1600" b="1" dirty="0"/>
              <a:t> crystals</a:t>
            </a:r>
            <a:r>
              <a:rPr lang="en-US" sz="1600" dirty="0"/>
              <a:t>.</a:t>
            </a:r>
            <a:r>
              <a:rPr lang="en-US" sz="1600" b="1" dirty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Fast response, high efficiency </a:t>
            </a:r>
            <a:r>
              <a:rPr lang="en-US" sz="1600" dirty="0"/>
              <a:t>and</a:t>
            </a:r>
            <a:r>
              <a:rPr lang="en-US" sz="1600" b="1" dirty="0"/>
              <a:t> low neutron sensitivity. 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0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52"/>
    </mc:Choice>
    <mc:Fallback xmlns="">
      <p:transition spd="slow" advTm="934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64840" y="79244"/>
            <a:ext cx="8229240" cy="421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spc="-1" dirty="0">
                <a:solidFill>
                  <a:srgbClr val="990000"/>
                </a:solidFill>
              </a:rPr>
              <a:t>2.3 Experimental setup: mounting</a:t>
            </a:r>
            <a:endParaRPr lang="es-ES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2999" y="904671"/>
            <a:ext cx="488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Mounting of the </a:t>
            </a:r>
            <a:r>
              <a:rPr lang="en-US" sz="1600" b="1" dirty="0"/>
              <a:t>fission chamber inside the TAC</a:t>
            </a:r>
            <a:r>
              <a:rPr lang="en-US" sz="1600" dirty="0"/>
              <a:t>. The targets in the chamber are placed around the center of the TAC.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477" y="1166884"/>
            <a:ext cx="3532393" cy="47098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99" y="2216372"/>
            <a:ext cx="4880490" cy="3660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2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2"/>
    </mc:Choice>
    <mc:Fallback xmlns="">
      <p:transition spd="slow" advTm="5228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3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4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9.5|5.4|1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9.5|24.9|4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"/>
</p:tagLst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9356</TotalTime>
  <Words>1737</Words>
  <Application>Microsoft Macintosh PowerPoint</Application>
  <PresentationFormat>Presentación en pantalla (4:3)</PresentationFormat>
  <Paragraphs>270</Paragraphs>
  <Slides>36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 Math</vt:lpstr>
      <vt:lpstr>Symbol</vt:lpstr>
      <vt:lpstr>Times New Roman</vt:lpstr>
      <vt:lpstr>Wingdings</vt:lpstr>
      <vt:lpstr>Portada</vt:lpstr>
      <vt:lpstr>Diseño personalizado</vt:lpstr>
      <vt:lpstr>Obraz - mapa bitowa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Adrián Sánchez</dc:creator>
  <dc:description/>
  <cp:lastModifiedBy>Daniel Cano Ott</cp:lastModifiedBy>
  <cp:revision>1367</cp:revision>
  <cp:lastPrinted>2018-04-10T13:17:23Z</cp:lastPrinted>
  <dcterms:created xsi:type="dcterms:W3CDTF">2018-03-19T11:40:57Z</dcterms:created>
  <dcterms:modified xsi:type="dcterms:W3CDTF">2024-07-09T15:08:48Z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xMathsIgnorePreamble">
    <vt:lpwstr>FALSE</vt:lpwstr>
  </property>
  <property fmtid="{D5CDD505-2E9C-101B-9397-08002B2CF9AE}" pid="3" name="TexMathsPreamble">
    <vt:lpwstr>\usepackage{amsmath}§\usepackage{amssymb}§\usepackage[usenames]{color}§\usepackage{bm}§% Uncomment this line for sans-serif font§%\everymath{\mathsf{\xdef\mysf{\mathgroup\the\mathgroup\relax}}\mysf}§§% Uncomment these lines for colored equations§% Caution</vt:lpwstr>
  </property>
</Properties>
</file>