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notesMasterIdLst>
    <p:notesMasterId r:id="rId41"/>
  </p:notesMasterIdLst>
  <p:handoutMasterIdLst>
    <p:handoutMasterId r:id="rId42"/>
  </p:handoutMasterIdLst>
  <p:sldIdLst>
    <p:sldId id="256" r:id="rId2"/>
    <p:sldId id="321" r:id="rId3"/>
    <p:sldId id="325" r:id="rId4"/>
    <p:sldId id="292" r:id="rId5"/>
    <p:sldId id="295" r:id="rId6"/>
    <p:sldId id="304" r:id="rId7"/>
    <p:sldId id="290" r:id="rId8"/>
    <p:sldId id="257" r:id="rId9"/>
    <p:sldId id="306" r:id="rId10"/>
    <p:sldId id="258" r:id="rId11"/>
    <p:sldId id="267" r:id="rId12"/>
    <p:sldId id="315" r:id="rId13"/>
    <p:sldId id="316" r:id="rId14"/>
    <p:sldId id="283" r:id="rId15"/>
    <p:sldId id="307" r:id="rId16"/>
    <p:sldId id="271" r:id="rId17"/>
    <p:sldId id="273" r:id="rId18"/>
    <p:sldId id="322" r:id="rId19"/>
    <p:sldId id="274" r:id="rId20"/>
    <p:sldId id="299" r:id="rId21"/>
    <p:sldId id="300" r:id="rId22"/>
    <p:sldId id="301" r:id="rId23"/>
    <p:sldId id="288" r:id="rId24"/>
    <p:sldId id="298" r:id="rId25"/>
    <p:sldId id="287" r:id="rId26"/>
    <p:sldId id="272" r:id="rId27"/>
    <p:sldId id="264" r:id="rId28"/>
    <p:sldId id="261" r:id="rId29"/>
    <p:sldId id="262" r:id="rId30"/>
    <p:sldId id="317" r:id="rId31"/>
    <p:sldId id="326" r:id="rId32"/>
    <p:sldId id="327" r:id="rId33"/>
    <p:sldId id="328" r:id="rId34"/>
    <p:sldId id="277" r:id="rId35"/>
    <p:sldId id="279" r:id="rId36"/>
    <p:sldId id="280" r:id="rId37"/>
    <p:sldId id="320" r:id="rId38"/>
    <p:sldId id="303" r:id="rId39"/>
    <p:sldId id="265" r:id="rId4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38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89" y="48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25921-6955-49A8-AD8B-CA4A73EFF025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5D37B-EF0F-44DE-8EF5-E7F2A1BEC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2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14532-9142-48C4-951E-97834F803B33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73B4C-0AAE-4C01-B2E9-14A6E703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1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0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2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0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6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1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95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23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5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49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9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6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6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5" Type="http://schemas.openxmlformats.org/officeDocument/2006/relationships/image" Target="NULL"/><Relationship Id="rId4" Type="http://schemas.openxmlformats.org/officeDocument/2006/relationships/image" Target="../media/image4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00" y="1244578"/>
            <a:ext cx="81534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Nucleon-Nucleus Optical Potentials for </a:t>
            </a:r>
            <a:br>
              <a:rPr lang="en-US" sz="4400" dirty="0"/>
            </a:br>
            <a:r>
              <a:rPr lang="en-US" sz="4400" dirty="0"/>
              <a:t>Soft Deformed Nuclei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556" y="3694836"/>
            <a:ext cx="9022888" cy="1966741"/>
          </a:xfrm>
        </p:spPr>
        <p:txBody>
          <a:bodyPr anchor="b">
            <a:noAutofit/>
          </a:bodyPr>
          <a:lstStyle/>
          <a:p>
            <a:r>
              <a:rPr lang="en-US" sz="2000" b="1" u="sng" dirty="0"/>
              <a:t>Dmitry </a:t>
            </a:r>
            <a:r>
              <a:rPr lang="en-US" sz="2000" b="1" u="sng" dirty="0" err="1"/>
              <a:t>Martyanov</a:t>
            </a:r>
            <a:r>
              <a:rPr lang="en-US" sz="2000" b="1" u="sng" dirty="0"/>
              <a:t>*</a:t>
            </a:r>
            <a:r>
              <a:rPr lang="en-US" sz="2000" b="1" dirty="0"/>
              <a:t>, Roberto Capote, Jose Manuel Quesada</a:t>
            </a:r>
            <a:endParaRPr lang="en-US" sz="2000" i="1" dirty="0"/>
          </a:p>
          <a:p>
            <a:r>
              <a:rPr lang="en-US" sz="2000" i="1" dirty="0"/>
              <a:t>*Joint Institute for Power and Nuclear Research – </a:t>
            </a:r>
            <a:r>
              <a:rPr lang="en-US" sz="2000" i="1" dirty="0" err="1"/>
              <a:t>Sosny</a:t>
            </a:r>
            <a:r>
              <a:rPr lang="en-US" sz="2000" i="1" dirty="0"/>
              <a:t>,</a:t>
            </a:r>
            <a:r>
              <a:rPr lang="ru-RU" sz="2000" i="1" dirty="0"/>
              <a:t> </a:t>
            </a:r>
            <a:r>
              <a:rPr lang="en-US" sz="2000" i="1" dirty="0"/>
              <a:t>Minsk, Belarus;</a:t>
            </a:r>
          </a:p>
          <a:p>
            <a:r>
              <a:rPr lang="en-US" sz="2000" i="1" dirty="0"/>
              <a:t>IAEA, Vienna</a:t>
            </a:r>
          </a:p>
          <a:p>
            <a:endParaRPr lang="ru-RU" sz="2000" i="1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2645229" y="6400800"/>
            <a:ext cx="3853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be-BY" sz="2000" b="1" dirty="0"/>
              <a:t>CNR*2024, July 2024, Vienna, IAEA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791754"/>
              </p:ext>
            </p:extLst>
          </p:nvPr>
        </p:nvGraphicFramePr>
        <p:xfrm>
          <a:off x="1153106" y="68072"/>
          <a:ext cx="1813555" cy="1280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1710625" imgH="1207424" progId="AcroExch.Document.DC">
                  <p:embed/>
                </p:oleObj>
              </mc:Choice>
              <mc:Fallback>
                <p:oleObj name="Acrobat Document" r:id="rId3" imgW="1710625" imgH="120742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3106" y="68072"/>
                        <a:ext cx="1813555" cy="1280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69" y="181700"/>
            <a:ext cx="1053000" cy="1053000"/>
          </a:xfrm>
          <a:prstGeom prst="rect">
            <a:avLst/>
          </a:prstGeom>
        </p:spPr>
      </p:pic>
      <p:pic>
        <p:nvPicPr>
          <p:cNvPr id="7" name="Picture 31" descr="Ho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101" y="379587"/>
            <a:ext cx="340995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49" y="0"/>
            <a:ext cx="8905103" cy="1325563"/>
          </a:xfrm>
        </p:spPr>
        <p:txBody>
          <a:bodyPr/>
          <a:lstStyle/>
          <a:p>
            <a:r>
              <a:rPr lang="en-US" dirty="0"/>
              <a:t>Solution: Taylor expansion near axial static form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1948080"/>
                <a:ext cx="4510135" cy="143885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=2,3;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𝑒𝑣𝑒𝑛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=4,6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948080"/>
                <a:ext cx="4510135" cy="14388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2986" y="3762202"/>
                <a:ext cx="1460400" cy="278025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𝑧𝑒𝑟𝑜</m:t>
                          </m:r>
                        </m:sup>
                      </m:sSub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6" y="3762202"/>
                <a:ext cx="1460400" cy="278025"/>
              </a:xfrm>
              <a:prstGeom prst="rect">
                <a:avLst/>
              </a:prstGeom>
              <a:blipFill rotWithShape="0">
                <a:blip r:embed="rId3"/>
                <a:stretch>
                  <a:fillRect l="-1250" r="-2917" b="-21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83386" y="3763228"/>
                <a:ext cx="2121991" cy="27699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386" y="3763228"/>
                <a:ext cx="2121991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299" t="-2174" b="-3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2986" y="4417546"/>
                <a:ext cx="2855910" cy="719428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=2,4,6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6" y="4417546"/>
                <a:ext cx="2855910" cy="7194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2986" y="5154833"/>
                <a:ext cx="4752528" cy="148425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sub>
                                  </m:sSub>
                                </m:den>
                              </m:f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6" y="5154833"/>
                <a:ext cx="4752528" cy="1484252"/>
              </a:xfrm>
              <a:prstGeom prst="rect">
                <a:avLst/>
              </a:prstGeom>
              <a:blipFill rotWithShape="0">
                <a:blip r:embed="rId6"/>
                <a:stretch>
                  <a:fillRect b="-497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8650" y="1645838"/>
                <a:ext cx="1200674" cy="276999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45838"/>
                <a:ext cx="1200674" cy="276999"/>
              </a:xfrm>
              <a:prstGeom prst="rect">
                <a:avLst/>
              </a:prstGeom>
              <a:blipFill rotWithShape="0">
                <a:blip r:embed="rId7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7143485" y="1268101"/>
            <a:ext cx="1957262" cy="2673724"/>
            <a:chOff x="647603" y="16020002"/>
            <a:chExt cx="3174603" cy="433667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03" y="16020002"/>
              <a:ext cx="3174603" cy="317460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81817" y="18955915"/>
              <a:ext cx="2365216" cy="1400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Near  sphere</a:t>
              </a:r>
              <a:endParaRPr lang="ru-RU" sz="2000" dirty="0"/>
            </a:p>
          </p:txBody>
        </p:sp>
      </p:grpSp>
      <p:grpSp>
        <p:nvGrpSpPr>
          <p:cNvPr id="15" name="Группа 14"/>
          <p:cNvGrpSpPr>
            <a:grpSpLocks noChangeAspect="1"/>
          </p:cNvGrpSpPr>
          <p:nvPr/>
        </p:nvGrpSpPr>
        <p:grpSpPr>
          <a:xfrm>
            <a:off x="7161685" y="4056017"/>
            <a:ext cx="1957262" cy="2631403"/>
            <a:chOff x="4486373" y="16020002"/>
            <a:chExt cx="3250600" cy="437020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370" y="16020002"/>
              <a:ext cx="3174603" cy="317460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486373" y="18955915"/>
              <a:ext cx="3156783" cy="1434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Near axially deformed</a:t>
              </a:r>
              <a:endParaRPr lang="ru-RU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55795" y="3762202"/>
                <a:ext cx="3011363" cy="55399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795" y="3762202"/>
                <a:ext cx="3011363" cy="553998"/>
              </a:xfrm>
              <a:prstGeom prst="rect">
                <a:avLst/>
              </a:prstGeom>
              <a:blipFill rotWithShape="0">
                <a:blip r:embed="rId10"/>
                <a:stretch>
                  <a:fillRect b="-1489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836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49" y="0"/>
            <a:ext cx="8905103" cy="1325563"/>
          </a:xfrm>
        </p:spPr>
        <p:txBody>
          <a:bodyPr/>
          <a:lstStyle/>
          <a:p>
            <a:r>
              <a:rPr lang="en-US" dirty="0"/>
              <a:t>Potential expansion near axially deformed shape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14939" y="1891637"/>
                <a:ext cx="7372109" cy="2482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𝑧𝑒𝑟𝑜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𝑧𝑒𝑟𝑜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𝑧𝑒𝑟𝑜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39" y="1891637"/>
                <a:ext cx="7372109" cy="24826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240422" y="4733008"/>
                <a:ext cx="4784130" cy="141025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𝑧𝑒𝑟𝑜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=2,4,6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𝑧𝑒𝑟𝑜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422" y="4733008"/>
                <a:ext cx="4784130" cy="14102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626360" y="6317368"/>
            <a:ext cx="4398192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E.S. </a:t>
            </a:r>
            <a:r>
              <a:rPr lang="en-US" b="1" dirty="0" err="1">
                <a:solidFill>
                  <a:srgbClr val="7030A0"/>
                </a:solidFill>
              </a:rPr>
              <a:t>Soukhovitskiĩ</a:t>
            </a:r>
            <a:r>
              <a:rPr lang="en-US" b="1" dirty="0">
                <a:solidFill>
                  <a:srgbClr val="7030A0"/>
                </a:solidFill>
              </a:rPr>
              <a:t> et al, PRC 94 (2016) 64605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320" y="5179082"/>
            <a:ext cx="1174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Rigid rotor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7357" y="5179082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Softness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9" name="Прямая со стрелкой 8"/>
          <p:cNvCxnSpPr>
            <a:stCxn id="3" idx="0"/>
            <a:endCxn id="13" idx="2"/>
          </p:cNvCxnSpPr>
          <p:nvPr/>
        </p:nvCxnSpPr>
        <p:spPr>
          <a:xfrm flipV="1">
            <a:off x="1297404" y="4357712"/>
            <a:ext cx="260481" cy="82137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0"/>
            <a:endCxn id="6" idx="2"/>
          </p:cNvCxnSpPr>
          <p:nvPr/>
        </p:nvCxnSpPr>
        <p:spPr>
          <a:xfrm flipV="1">
            <a:off x="3495632" y="4374240"/>
            <a:ext cx="405362" cy="804842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774357" y="3588092"/>
            <a:ext cx="1567056" cy="7696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33368" y="3588092"/>
            <a:ext cx="2722374" cy="7696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0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617" y="0"/>
            <a:ext cx="8647156" cy="1325563"/>
          </a:xfrm>
        </p:spPr>
        <p:txBody>
          <a:bodyPr/>
          <a:lstStyle/>
          <a:p>
            <a:r>
              <a:rPr lang="en-US" dirty="0"/>
              <a:t>Coupled channels matrix elements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3" y="1499882"/>
            <a:ext cx="7279255" cy="4688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01241" y="2187154"/>
            <a:ext cx="1174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Rigid rotor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>
            <a:stCxn id="6" idx="1"/>
          </p:cNvCxnSpPr>
          <p:nvPr/>
        </p:nvCxnSpPr>
        <p:spPr>
          <a:xfrm flipH="1">
            <a:off x="7265773" y="2371820"/>
            <a:ext cx="535468" cy="288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87322" y="3108233"/>
                <a:ext cx="19863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-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-vibrations</a:t>
                </a:r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and stretching</a:t>
                </a:r>
                <a:endParaRPr lang="ru-RU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322" y="3108233"/>
                <a:ext cx="1986378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454" t="-5660" r="-2761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>
            <a:stCxn id="8" idx="1"/>
          </p:cNvCxnSpPr>
          <p:nvPr/>
        </p:nvCxnSpPr>
        <p:spPr>
          <a:xfrm flipH="1" flipV="1">
            <a:off x="6834671" y="3349288"/>
            <a:ext cx="352653" cy="82111"/>
          </a:xfrm>
          <a:prstGeom prst="straightConnector1">
            <a:avLst/>
          </a:prstGeom>
          <a:ln w="254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13804" y="3980171"/>
                <a:ext cx="21630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band coupling</a:t>
                </a:r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804" y="3980171"/>
                <a:ext cx="2163028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9836" r="-225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139823" y="4557841"/>
            <a:ext cx="2251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Octupole</a:t>
            </a:r>
            <a:r>
              <a:rPr lang="en-US" dirty="0">
                <a:solidFill>
                  <a:srgbClr val="7030A0"/>
                </a:solidFill>
              </a:rPr>
              <a:t> coupling</a:t>
            </a:r>
          </a:p>
          <a:p>
            <a:r>
              <a:rPr lang="en-US" dirty="0">
                <a:solidFill>
                  <a:srgbClr val="7030A0"/>
                </a:solidFill>
              </a:rPr>
              <a:t>(negative parity band)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9961" y="6165029"/>
            <a:ext cx="595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Volume and center-of-mass position conservation corrections</a:t>
            </a:r>
            <a:endParaRPr lang="ru-RU" dirty="0">
              <a:solidFill>
                <a:srgbClr val="FF00FF"/>
              </a:solidFill>
            </a:endParaRPr>
          </a:p>
        </p:txBody>
      </p:sp>
      <p:cxnSp>
        <p:nvCxnSpPr>
          <p:cNvPr id="13" name="Прямая со стрелкой 12"/>
          <p:cNvCxnSpPr>
            <a:stCxn id="10" idx="1"/>
          </p:cNvCxnSpPr>
          <p:nvPr/>
        </p:nvCxnSpPr>
        <p:spPr>
          <a:xfrm flipH="1" flipV="1">
            <a:off x="5156886" y="4053016"/>
            <a:ext cx="1256918" cy="111821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1" idx="1"/>
          </p:cNvCxnSpPr>
          <p:nvPr/>
        </p:nvCxnSpPr>
        <p:spPr>
          <a:xfrm flipH="1" flipV="1">
            <a:off x="4850963" y="4799629"/>
            <a:ext cx="1288860" cy="81378"/>
          </a:xfrm>
          <a:prstGeom prst="straightConnector1">
            <a:avLst/>
          </a:prstGeom>
          <a:ln w="254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189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89" y="2"/>
            <a:ext cx="8888627" cy="1325563"/>
          </a:xfrm>
        </p:spPr>
        <p:txBody>
          <a:bodyPr/>
          <a:lstStyle/>
          <a:p>
            <a:r>
              <a:rPr lang="en-US" dirty="0"/>
              <a:t>Effective deformations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/>
            </p:nvGraphicFramePr>
            <p:xfrm>
              <a:off x="668552" y="1715798"/>
              <a:ext cx="7806896" cy="445743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3072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427617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8690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800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𝜷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1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𝒆𝒇𝒇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20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ru-RU" sz="1800" dirty="0"/>
                        </a:p>
                      </a:txBody>
                      <a:tcPr marL="50736" marR="50736" marT="25368" marB="2536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𝑒𝑓𝑓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20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ru-RU" sz="1800" dirty="0"/>
                        </a:p>
                      </a:txBody>
                      <a:tcPr marL="50736" marR="50736" marT="25368" marB="25368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2516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𝑒𝑓𝑓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</m:d>
                                  </m:e>
                                  <m:e>
                                    <m:func>
                                      <m:func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</m:func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ru-RU" sz="1800" dirty="0"/>
                        </a:p>
                      </a:txBody>
                      <a:tcPr marL="50736" marR="50736" marT="25368" marB="2536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𝑒𝑓𝑓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</m:d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ru-RU" sz="1800" dirty="0"/>
                        </a:p>
                      </a:txBody>
                      <a:tcPr marL="50736" marR="50736" marT="25368" marB="25368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92516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𝑒𝑓𝑓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20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ru-RU" sz="1800" dirty="0"/>
                        </a:p>
                      </a:txBody>
                      <a:tcPr marL="50736" marR="50736" marT="25368" marB="2536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𝑒𝑓𝑓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20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ru-RU" sz="1800" dirty="0"/>
                        </a:p>
                      </a:txBody>
                      <a:tcPr marL="50736" marR="50736" marT="25368" marB="25368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869039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𝑒𝑓𝑓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rad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18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𝑒𝑓𝑓</m:t>
                                        </m:r>
                                      </m:sub>
                                    </m:sSub>
                                    <m: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18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𝑒𝑓𝑓</m:t>
                                        </m:r>
                                      </m:sub>
                                    </m:sSub>
                                    <m: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18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𝑒𝑓𝑓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ru-RU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0736" marR="50736" marT="25368" marB="2536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l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/>
                        </a:p>
                      </a:txBody>
                      <a:tcPr marL="67648" marR="67648" marT="33824" marB="33824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869039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𝑒𝑓𝑓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rad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</m:e>
                                </m:rad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𝑒𝑓𝑓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40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20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0736" marR="50736" marT="25368" marB="2536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68552" y="1715798"/>
              <a:ext cx="7806896" cy="445743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30723"/>
                    <a:gridCol w="4276173"/>
                  </a:tblGrid>
                  <a:tr h="86903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0736" marR="50736" marT="25368" marB="2536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72" t="-699" r="-121379" b="-4132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0736" marR="50736" marT="25368" marB="25368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82764" t="-699" r="-285" b="-413287"/>
                          </a:stretch>
                        </a:blipFill>
                      </a:tcPr>
                    </a:tc>
                  </a:tr>
                  <a:tr h="92516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0736" marR="50736" marT="25368" marB="2536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72" t="-94737" r="-121379" b="-2888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0736" marR="50736" marT="25368" marB="25368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82764" t="-94737" r="-285" b="-288816"/>
                          </a:stretch>
                        </a:blipFill>
                      </a:tcPr>
                    </a:tc>
                  </a:tr>
                  <a:tr h="92516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0736" marR="50736" marT="25368" marB="2536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72" t="-194737" r="-121379" b="-1888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0736" marR="50736" marT="25368" marB="25368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82764" t="-194737" r="-285" b="-188816"/>
                          </a:stretch>
                        </a:blipFill>
                      </a:tcPr>
                    </a:tc>
                  </a:tr>
                  <a:tr h="869039"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0736" marR="50736" marT="25368" marB="2536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78" t="-315493" r="-156" b="-10211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l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/>
                        </a:p>
                      </a:txBody>
                      <a:tcPr marL="67648" marR="67648" marT="33824" marB="33824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869039"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0736" marR="50736" marT="25368" marB="2536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78" t="-412587" r="-156" b="-139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962103" y="6317215"/>
            <a:ext cx="72197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Effective deformations are defined by collective nuclear </a:t>
            </a:r>
            <a:r>
              <a:rPr lang="en-US" b="1" dirty="0" err="1"/>
              <a:t>wavefunctions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75348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87" y="0"/>
            <a:ext cx="8888627" cy="1325563"/>
          </a:xfrm>
        </p:spPr>
        <p:txBody>
          <a:bodyPr/>
          <a:lstStyle/>
          <a:p>
            <a:r>
              <a:rPr lang="en-US" dirty="0"/>
              <a:t>Volume conservation term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19669" y="2138626"/>
            <a:ext cx="972065" cy="972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998547" y="1636086"/>
            <a:ext cx="601360" cy="197708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486004" y="2624626"/>
            <a:ext cx="226540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0"/>
          </p:cNvCxnSpPr>
          <p:nvPr/>
        </p:nvCxnSpPr>
        <p:spPr>
          <a:xfrm flipV="1">
            <a:off x="2505702" y="1778626"/>
            <a:ext cx="0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4"/>
          </p:cNvCxnSpPr>
          <p:nvPr/>
        </p:nvCxnSpPr>
        <p:spPr>
          <a:xfrm>
            <a:off x="2505702" y="3110626"/>
            <a:ext cx="0" cy="417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14824" y="5973448"/>
                <a:ext cx="894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824" y="5973448"/>
                <a:ext cx="89409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97919" y="5802504"/>
                <a:ext cx="1536254" cy="711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919" y="5802504"/>
                <a:ext cx="1536254" cy="711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745333" y="4025538"/>
                <a:ext cx="15207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333" y="4025538"/>
                <a:ext cx="152073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254091" y="3870511"/>
                <a:ext cx="4682500" cy="811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𝜆𝜇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091" y="3870511"/>
                <a:ext cx="4682500" cy="8117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Скругленный прямоугольник 29"/>
          <p:cNvSpPr/>
          <p:nvPr/>
        </p:nvSpPr>
        <p:spPr>
          <a:xfrm>
            <a:off x="6252519" y="3923689"/>
            <a:ext cx="667265" cy="6812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4850604" y="6018071"/>
            <a:ext cx="1547315" cy="28008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81816" y="5025081"/>
            <a:ext cx="205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Compensation term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>
            <a:stCxn id="6" idx="0"/>
            <a:endCxn id="30" idx="2"/>
          </p:cNvCxnSpPr>
          <p:nvPr/>
        </p:nvCxnSpPr>
        <p:spPr>
          <a:xfrm flipH="1" flipV="1">
            <a:off x="6586152" y="4604951"/>
            <a:ext cx="321843" cy="42013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9071" y="5973448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Incompressible nuclear matter: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826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68" y="-8967"/>
            <a:ext cx="7886700" cy="1325563"/>
          </a:xfrm>
        </p:spPr>
        <p:txBody>
          <a:bodyPr/>
          <a:lstStyle/>
          <a:p>
            <a:r>
              <a:rPr lang="en-US" dirty="0"/>
              <a:t>Center-of-mass immobility term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38744" y="5681783"/>
                <a:ext cx="3724033" cy="8183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44" y="5681783"/>
                <a:ext cx="3724033" cy="8183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>
            <a:off x="3486004" y="2624626"/>
            <a:ext cx="226540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82009" y="3724475"/>
                <a:ext cx="15207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09" y="3724475"/>
                <a:ext cx="1520737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кругленный прямоугольник 11"/>
          <p:cNvSpPr/>
          <p:nvPr/>
        </p:nvSpPr>
        <p:spPr>
          <a:xfrm>
            <a:off x="6734028" y="3927699"/>
            <a:ext cx="962677" cy="34757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881816" y="5025081"/>
            <a:ext cx="205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Compensation term</a:t>
            </a:r>
            <a:endParaRPr lang="ru-RU" dirty="0">
              <a:solidFill>
                <a:srgbClr val="00B0F0"/>
              </a:solidFill>
            </a:endParaRPr>
          </a:p>
        </p:txBody>
      </p:sp>
      <p:cxnSp>
        <p:nvCxnSpPr>
          <p:cNvPr id="14" name="Прямая со стрелкой 13"/>
          <p:cNvCxnSpPr>
            <a:endCxn id="12" idx="2"/>
          </p:cNvCxnSpPr>
          <p:nvPr/>
        </p:nvCxnSpPr>
        <p:spPr>
          <a:xfrm flipH="1" flipV="1">
            <a:off x="7215367" y="4275274"/>
            <a:ext cx="174138" cy="753818"/>
          </a:xfrm>
          <a:prstGeom prst="straightConnector1">
            <a:avLst/>
          </a:prstGeom>
          <a:ln w="127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Группа 159"/>
          <p:cNvGrpSpPr/>
          <p:nvPr/>
        </p:nvGrpSpPr>
        <p:grpSpPr>
          <a:xfrm>
            <a:off x="5847193" y="1703779"/>
            <a:ext cx="1952625" cy="1838325"/>
            <a:chOff x="716520" y="4444941"/>
            <a:chExt cx="1952625" cy="1838325"/>
          </a:xfrm>
        </p:grpSpPr>
        <p:sp>
          <p:nvSpPr>
            <p:cNvPr id="156" name="Freeform 140"/>
            <p:cNvSpPr>
              <a:spLocks/>
            </p:cNvSpPr>
            <p:nvPr/>
          </p:nvSpPr>
          <p:spPr bwMode="auto">
            <a:xfrm>
              <a:off x="880032" y="4444941"/>
              <a:ext cx="1789113" cy="1838325"/>
            </a:xfrm>
            <a:custGeom>
              <a:avLst/>
              <a:gdLst>
                <a:gd name="T0" fmla="*/ 1117 w 1127"/>
                <a:gd name="T1" fmla="*/ 495 h 1158"/>
                <a:gd name="T2" fmla="*/ 1087 w 1127"/>
                <a:gd name="T3" fmla="*/ 417 h 1158"/>
                <a:gd name="T4" fmla="*/ 1040 w 1127"/>
                <a:gd name="T5" fmla="*/ 348 h 1158"/>
                <a:gd name="T6" fmla="*/ 982 w 1127"/>
                <a:gd name="T7" fmla="*/ 290 h 1158"/>
                <a:gd name="T8" fmla="*/ 918 w 1127"/>
                <a:gd name="T9" fmla="*/ 243 h 1158"/>
                <a:gd name="T10" fmla="*/ 854 w 1127"/>
                <a:gd name="T11" fmla="*/ 206 h 1158"/>
                <a:gd name="T12" fmla="*/ 791 w 1127"/>
                <a:gd name="T13" fmla="*/ 175 h 1158"/>
                <a:gd name="T14" fmla="*/ 731 w 1127"/>
                <a:gd name="T15" fmla="*/ 146 h 1158"/>
                <a:gd name="T16" fmla="*/ 673 w 1127"/>
                <a:gd name="T17" fmla="*/ 118 h 1158"/>
                <a:gd name="T18" fmla="*/ 615 w 1127"/>
                <a:gd name="T19" fmla="*/ 89 h 1158"/>
                <a:gd name="T20" fmla="*/ 555 w 1127"/>
                <a:gd name="T21" fmla="*/ 59 h 1158"/>
                <a:gd name="T22" fmla="*/ 491 w 1127"/>
                <a:gd name="T23" fmla="*/ 31 h 1158"/>
                <a:gd name="T24" fmla="*/ 420 w 1127"/>
                <a:gd name="T25" fmla="*/ 10 h 1158"/>
                <a:gd name="T26" fmla="*/ 346 w 1127"/>
                <a:gd name="T27" fmla="*/ 0 h 1158"/>
                <a:gd name="T28" fmla="*/ 270 w 1127"/>
                <a:gd name="T29" fmla="*/ 6 h 1158"/>
                <a:gd name="T30" fmla="*/ 197 w 1127"/>
                <a:gd name="T31" fmla="*/ 28 h 1158"/>
                <a:gd name="T32" fmla="*/ 132 w 1127"/>
                <a:gd name="T33" fmla="*/ 67 h 1158"/>
                <a:gd name="T34" fmla="*/ 78 w 1127"/>
                <a:gd name="T35" fmla="*/ 122 h 1158"/>
                <a:gd name="T36" fmla="*/ 38 w 1127"/>
                <a:gd name="T37" fmla="*/ 186 h 1158"/>
                <a:gd name="T38" fmla="*/ 14 w 1127"/>
                <a:gd name="T39" fmla="*/ 257 h 1158"/>
                <a:gd name="T40" fmla="*/ 2 w 1127"/>
                <a:gd name="T41" fmla="*/ 329 h 1158"/>
                <a:gd name="T42" fmla="*/ 0 w 1127"/>
                <a:gd name="T43" fmla="*/ 398 h 1158"/>
                <a:gd name="T44" fmla="*/ 3 w 1127"/>
                <a:gd name="T45" fmla="*/ 463 h 1158"/>
                <a:gd name="T46" fmla="*/ 7 w 1127"/>
                <a:gd name="T47" fmla="*/ 522 h 1158"/>
                <a:gd name="T48" fmla="*/ 9 w 1127"/>
                <a:gd name="T49" fmla="*/ 579 h 1158"/>
                <a:gd name="T50" fmla="*/ 7 w 1127"/>
                <a:gd name="T51" fmla="*/ 636 h 1158"/>
                <a:gd name="T52" fmla="*/ 3 w 1127"/>
                <a:gd name="T53" fmla="*/ 695 h 1158"/>
                <a:gd name="T54" fmla="*/ 0 w 1127"/>
                <a:gd name="T55" fmla="*/ 760 h 1158"/>
                <a:gd name="T56" fmla="*/ 2 w 1127"/>
                <a:gd name="T57" fmla="*/ 829 h 1158"/>
                <a:gd name="T58" fmla="*/ 14 w 1127"/>
                <a:gd name="T59" fmla="*/ 901 h 1158"/>
                <a:gd name="T60" fmla="*/ 38 w 1127"/>
                <a:gd name="T61" fmla="*/ 972 h 1158"/>
                <a:gd name="T62" fmla="*/ 78 w 1127"/>
                <a:gd name="T63" fmla="*/ 1036 h 1158"/>
                <a:gd name="T64" fmla="*/ 132 w 1127"/>
                <a:gd name="T65" fmla="*/ 1091 h 1158"/>
                <a:gd name="T66" fmla="*/ 197 w 1127"/>
                <a:gd name="T67" fmla="*/ 1130 h 1158"/>
                <a:gd name="T68" fmla="*/ 270 w 1127"/>
                <a:gd name="T69" fmla="*/ 1152 h 1158"/>
                <a:gd name="T70" fmla="*/ 346 w 1127"/>
                <a:gd name="T71" fmla="*/ 1158 h 1158"/>
                <a:gd name="T72" fmla="*/ 420 w 1127"/>
                <a:gd name="T73" fmla="*/ 1148 h 1158"/>
                <a:gd name="T74" fmla="*/ 491 w 1127"/>
                <a:gd name="T75" fmla="*/ 1127 h 1158"/>
                <a:gd name="T76" fmla="*/ 555 w 1127"/>
                <a:gd name="T77" fmla="*/ 1099 h 1158"/>
                <a:gd name="T78" fmla="*/ 615 w 1127"/>
                <a:gd name="T79" fmla="*/ 1069 h 1158"/>
                <a:gd name="T80" fmla="*/ 673 w 1127"/>
                <a:gd name="T81" fmla="*/ 1040 h 1158"/>
                <a:gd name="T82" fmla="*/ 731 w 1127"/>
                <a:gd name="T83" fmla="*/ 1012 h 1158"/>
                <a:gd name="T84" fmla="*/ 791 w 1127"/>
                <a:gd name="T85" fmla="*/ 983 h 1158"/>
                <a:gd name="T86" fmla="*/ 854 w 1127"/>
                <a:gd name="T87" fmla="*/ 952 h 1158"/>
                <a:gd name="T88" fmla="*/ 918 w 1127"/>
                <a:gd name="T89" fmla="*/ 915 h 1158"/>
                <a:gd name="T90" fmla="*/ 982 w 1127"/>
                <a:gd name="T91" fmla="*/ 868 h 1158"/>
                <a:gd name="T92" fmla="*/ 1040 w 1127"/>
                <a:gd name="T93" fmla="*/ 810 h 1158"/>
                <a:gd name="T94" fmla="*/ 1087 w 1127"/>
                <a:gd name="T95" fmla="*/ 741 h 1158"/>
                <a:gd name="T96" fmla="*/ 1117 w 1127"/>
                <a:gd name="T97" fmla="*/ 663 h 1158"/>
                <a:gd name="T98" fmla="*/ 1127 w 1127"/>
                <a:gd name="T99" fmla="*/ 579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7" h="1158">
                  <a:moveTo>
                    <a:pt x="1126" y="558"/>
                  </a:moveTo>
                  <a:lnTo>
                    <a:pt x="1125" y="537"/>
                  </a:lnTo>
                  <a:lnTo>
                    <a:pt x="1121" y="516"/>
                  </a:lnTo>
                  <a:lnTo>
                    <a:pt x="1117" y="495"/>
                  </a:lnTo>
                  <a:lnTo>
                    <a:pt x="1111" y="475"/>
                  </a:lnTo>
                  <a:lnTo>
                    <a:pt x="1104" y="455"/>
                  </a:lnTo>
                  <a:lnTo>
                    <a:pt x="1096" y="436"/>
                  </a:lnTo>
                  <a:lnTo>
                    <a:pt x="1087" y="417"/>
                  </a:lnTo>
                  <a:lnTo>
                    <a:pt x="1076" y="399"/>
                  </a:lnTo>
                  <a:lnTo>
                    <a:pt x="1065" y="381"/>
                  </a:lnTo>
                  <a:lnTo>
                    <a:pt x="1053" y="364"/>
                  </a:lnTo>
                  <a:lnTo>
                    <a:pt x="1040" y="348"/>
                  </a:lnTo>
                  <a:lnTo>
                    <a:pt x="1026" y="332"/>
                  </a:lnTo>
                  <a:lnTo>
                    <a:pt x="1012" y="317"/>
                  </a:lnTo>
                  <a:lnTo>
                    <a:pt x="998" y="303"/>
                  </a:lnTo>
                  <a:lnTo>
                    <a:pt x="982" y="290"/>
                  </a:lnTo>
                  <a:lnTo>
                    <a:pt x="967" y="277"/>
                  </a:lnTo>
                  <a:lnTo>
                    <a:pt x="951" y="265"/>
                  </a:lnTo>
                  <a:lnTo>
                    <a:pt x="935" y="254"/>
                  </a:lnTo>
                  <a:lnTo>
                    <a:pt x="918" y="243"/>
                  </a:lnTo>
                  <a:lnTo>
                    <a:pt x="902" y="233"/>
                  </a:lnTo>
                  <a:lnTo>
                    <a:pt x="886" y="223"/>
                  </a:lnTo>
                  <a:lnTo>
                    <a:pt x="870" y="214"/>
                  </a:lnTo>
                  <a:lnTo>
                    <a:pt x="854" y="206"/>
                  </a:lnTo>
                  <a:lnTo>
                    <a:pt x="838" y="198"/>
                  </a:lnTo>
                  <a:lnTo>
                    <a:pt x="822" y="189"/>
                  </a:lnTo>
                  <a:lnTo>
                    <a:pt x="806" y="182"/>
                  </a:lnTo>
                  <a:lnTo>
                    <a:pt x="791" y="175"/>
                  </a:lnTo>
                  <a:lnTo>
                    <a:pt x="775" y="167"/>
                  </a:lnTo>
                  <a:lnTo>
                    <a:pt x="760" y="160"/>
                  </a:lnTo>
                  <a:lnTo>
                    <a:pt x="745" y="153"/>
                  </a:lnTo>
                  <a:lnTo>
                    <a:pt x="731" y="146"/>
                  </a:lnTo>
                  <a:lnTo>
                    <a:pt x="716" y="139"/>
                  </a:lnTo>
                  <a:lnTo>
                    <a:pt x="702" y="132"/>
                  </a:lnTo>
                  <a:lnTo>
                    <a:pt x="687" y="125"/>
                  </a:lnTo>
                  <a:lnTo>
                    <a:pt x="673" y="118"/>
                  </a:lnTo>
                  <a:lnTo>
                    <a:pt x="659" y="111"/>
                  </a:lnTo>
                  <a:lnTo>
                    <a:pt x="645" y="104"/>
                  </a:lnTo>
                  <a:lnTo>
                    <a:pt x="630" y="96"/>
                  </a:lnTo>
                  <a:lnTo>
                    <a:pt x="615" y="89"/>
                  </a:lnTo>
                  <a:lnTo>
                    <a:pt x="601" y="81"/>
                  </a:lnTo>
                  <a:lnTo>
                    <a:pt x="586" y="74"/>
                  </a:lnTo>
                  <a:lnTo>
                    <a:pt x="571" y="66"/>
                  </a:lnTo>
                  <a:lnTo>
                    <a:pt x="555" y="59"/>
                  </a:lnTo>
                  <a:lnTo>
                    <a:pt x="540" y="51"/>
                  </a:lnTo>
                  <a:lnTo>
                    <a:pt x="524" y="44"/>
                  </a:lnTo>
                  <a:lnTo>
                    <a:pt x="507" y="38"/>
                  </a:lnTo>
                  <a:lnTo>
                    <a:pt x="491" y="31"/>
                  </a:lnTo>
                  <a:lnTo>
                    <a:pt x="473" y="25"/>
                  </a:lnTo>
                  <a:lnTo>
                    <a:pt x="456" y="19"/>
                  </a:lnTo>
                  <a:lnTo>
                    <a:pt x="438" y="14"/>
                  </a:lnTo>
                  <a:lnTo>
                    <a:pt x="420" y="10"/>
                  </a:lnTo>
                  <a:lnTo>
                    <a:pt x="402" y="7"/>
                  </a:lnTo>
                  <a:lnTo>
                    <a:pt x="384" y="4"/>
                  </a:lnTo>
                  <a:lnTo>
                    <a:pt x="365" y="2"/>
                  </a:lnTo>
                  <a:lnTo>
                    <a:pt x="346" y="0"/>
                  </a:lnTo>
                  <a:lnTo>
                    <a:pt x="327" y="0"/>
                  </a:lnTo>
                  <a:lnTo>
                    <a:pt x="308" y="1"/>
                  </a:lnTo>
                  <a:lnTo>
                    <a:pt x="289" y="3"/>
                  </a:lnTo>
                  <a:lnTo>
                    <a:pt x="270" y="6"/>
                  </a:lnTo>
                  <a:lnTo>
                    <a:pt x="251" y="10"/>
                  </a:lnTo>
                  <a:lnTo>
                    <a:pt x="233" y="14"/>
                  </a:lnTo>
                  <a:lnTo>
                    <a:pt x="214" y="21"/>
                  </a:lnTo>
                  <a:lnTo>
                    <a:pt x="197" y="28"/>
                  </a:lnTo>
                  <a:lnTo>
                    <a:pt x="179" y="36"/>
                  </a:lnTo>
                  <a:lnTo>
                    <a:pt x="163" y="45"/>
                  </a:lnTo>
                  <a:lnTo>
                    <a:pt x="147" y="56"/>
                  </a:lnTo>
                  <a:lnTo>
                    <a:pt x="132" y="67"/>
                  </a:lnTo>
                  <a:lnTo>
                    <a:pt x="117" y="79"/>
                  </a:lnTo>
                  <a:lnTo>
                    <a:pt x="103" y="93"/>
                  </a:lnTo>
                  <a:lnTo>
                    <a:pt x="90" y="107"/>
                  </a:lnTo>
                  <a:lnTo>
                    <a:pt x="78" y="122"/>
                  </a:lnTo>
                  <a:lnTo>
                    <a:pt x="66" y="137"/>
                  </a:lnTo>
                  <a:lnTo>
                    <a:pt x="56" y="153"/>
                  </a:lnTo>
                  <a:lnTo>
                    <a:pt x="47" y="170"/>
                  </a:lnTo>
                  <a:lnTo>
                    <a:pt x="38" y="186"/>
                  </a:lnTo>
                  <a:lnTo>
                    <a:pt x="31" y="204"/>
                  </a:lnTo>
                  <a:lnTo>
                    <a:pt x="24" y="222"/>
                  </a:lnTo>
                  <a:lnTo>
                    <a:pt x="18" y="239"/>
                  </a:lnTo>
                  <a:lnTo>
                    <a:pt x="14" y="257"/>
                  </a:lnTo>
                  <a:lnTo>
                    <a:pt x="9" y="275"/>
                  </a:lnTo>
                  <a:lnTo>
                    <a:pt x="6" y="293"/>
                  </a:lnTo>
                  <a:lnTo>
                    <a:pt x="4" y="312"/>
                  </a:lnTo>
                  <a:lnTo>
                    <a:pt x="2" y="329"/>
                  </a:lnTo>
                  <a:lnTo>
                    <a:pt x="1" y="347"/>
                  </a:lnTo>
                  <a:lnTo>
                    <a:pt x="0" y="364"/>
                  </a:lnTo>
                  <a:lnTo>
                    <a:pt x="0" y="381"/>
                  </a:lnTo>
                  <a:lnTo>
                    <a:pt x="0" y="398"/>
                  </a:lnTo>
                  <a:lnTo>
                    <a:pt x="1" y="415"/>
                  </a:lnTo>
                  <a:lnTo>
                    <a:pt x="1" y="431"/>
                  </a:lnTo>
                  <a:lnTo>
                    <a:pt x="2" y="447"/>
                  </a:lnTo>
                  <a:lnTo>
                    <a:pt x="3" y="463"/>
                  </a:lnTo>
                  <a:lnTo>
                    <a:pt x="4" y="478"/>
                  </a:lnTo>
                  <a:lnTo>
                    <a:pt x="5" y="493"/>
                  </a:lnTo>
                  <a:lnTo>
                    <a:pt x="6" y="508"/>
                  </a:lnTo>
                  <a:lnTo>
                    <a:pt x="7" y="522"/>
                  </a:lnTo>
                  <a:lnTo>
                    <a:pt x="8" y="537"/>
                  </a:lnTo>
                  <a:lnTo>
                    <a:pt x="8" y="551"/>
                  </a:lnTo>
                  <a:lnTo>
                    <a:pt x="9" y="565"/>
                  </a:lnTo>
                  <a:lnTo>
                    <a:pt x="9" y="579"/>
                  </a:lnTo>
                  <a:lnTo>
                    <a:pt x="9" y="593"/>
                  </a:lnTo>
                  <a:lnTo>
                    <a:pt x="8" y="607"/>
                  </a:lnTo>
                  <a:lnTo>
                    <a:pt x="8" y="621"/>
                  </a:lnTo>
                  <a:lnTo>
                    <a:pt x="7" y="636"/>
                  </a:lnTo>
                  <a:lnTo>
                    <a:pt x="6" y="650"/>
                  </a:lnTo>
                  <a:lnTo>
                    <a:pt x="5" y="665"/>
                  </a:lnTo>
                  <a:lnTo>
                    <a:pt x="4" y="680"/>
                  </a:lnTo>
                  <a:lnTo>
                    <a:pt x="3" y="695"/>
                  </a:lnTo>
                  <a:lnTo>
                    <a:pt x="2" y="711"/>
                  </a:lnTo>
                  <a:lnTo>
                    <a:pt x="1" y="727"/>
                  </a:lnTo>
                  <a:lnTo>
                    <a:pt x="1" y="743"/>
                  </a:lnTo>
                  <a:lnTo>
                    <a:pt x="0" y="760"/>
                  </a:lnTo>
                  <a:lnTo>
                    <a:pt x="0" y="777"/>
                  </a:lnTo>
                  <a:lnTo>
                    <a:pt x="0" y="793"/>
                  </a:lnTo>
                  <a:lnTo>
                    <a:pt x="1" y="811"/>
                  </a:lnTo>
                  <a:lnTo>
                    <a:pt x="2" y="829"/>
                  </a:lnTo>
                  <a:lnTo>
                    <a:pt x="4" y="846"/>
                  </a:lnTo>
                  <a:lnTo>
                    <a:pt x="6" y="864"/>
                  </a:lnTo>
                  <a:lnTo>
                    <a:pt x="9" y="883"/>
                  </a:lnTo>
                  <a:lnTo>
                    <a:pt x="14" y="901"/>
                  </a:lnTo>
                  <a:lnTo>
                    <a:pt x="18" y="919"/>
                  </a:lnTo>
                  <a:lnTo>
                    <a:pt x="24" y="936"/>
                  </a:lnTo>
                  <a:lnTo>
                    <a:pt x="31" y="954"/>
                  </a:lnTo>
                  <a:lnTo>
                    <a:pt x="38" y="972"/>
                  </a:lnTo>
                  <a:lnTo>
                    <a:pt x="47" y="988"/>
                  </a:lnTo>
                  <a:lnTo>
                    <a:pt x="56" y="1005"/>
                  </a:lnTo>
                  <a:lnTo>
                    <a:pt x="66" y="1021"/>
                  </a:lnTo>
                  <a:lnTo>
                    <a:pt x="78" y="1036"/>
                  </a:lnTo>
                  <a:lnTo>
                    <a:pt x="90" y="1051"/>
                  </a:lnTo>
                  <a:lnTo>
                    <a:pt x="103" y="1065"/>
                  </a:lnTo>
                  <a:lnTo>
                    <a:pt x="117" y="1079"/>
                  </a:lnTo>
                  <a:lnTo>
                    <a:pt x="132" y="1091"/>
                  </a:lnTo>
                  <a:lnTo>
                    <a:pt x="147" y="1102"/>
                  </a:lnTo>
                  <a:lnTo>
                    <a:pt x="163" y="1113"/>
                  </a:lnTo>
                  <a:lnTo>
                    <a:pt x="179" y="1122"/>
                  </a:lnTo>
                  <a:lnTo>
                    <a:pt x="197" y="1130"/>
                  </a:lnTo>
                  <a:lnTo>
                    <a:pt x="214" y="1137"/>
                  </a:lnTo>
                  <a:lnTo>
                    <a:pt x="233" y="1143"/>
                  </a:lnTo>
                  <a:lnTo>
                    <a:pt x="251" y="1148"/>
                  </a:lnTo>
                  <a:lnTo>
                    <a:pt x="270" y="1152"/>
                  </a:lnTo>
                  <a:lnTo>
                    <a:pt x="289" y="1155"/>
                  </a:lnTo>
                  <a:lnTo>
                    <a:pt x="308" y="1157"/>
                  </a:lnTo>
                  <a:lnTo>
                    <a:pt x="327" y="1158"/>
                  </a:lnTo>
                  <a:lnTo>
                    <a:pt x="346" y="1158"/>
                  </a:lnTo>
                  <a:lnTo>
                    <a:pt x="365" y="1156"/>
                  </a:lnTo>
                  <a:lnTo>
                    <a:pt x="384" y="1154"/>
                  </a:lnTo>
                  <a:lnTo>
                    <a:pt x="402" y="1151"/>
                  </a:lnTo>
                  <a:lnTo>
                    <a:pt x="420" y="1148"/>
                  </a:lnTo>
                  <a:lnTo>
                    <a:pt x="438" y="1143"/>
                  </a:lnTo>
                  <a:lnTo>
                    <a:pt x="456" y="1138"/>
                  </a:lnTo>
                  <a:lnTo>
                    <a:pt x="473" y="1133"/>
                  </a:lnTo>
                  <a:lnTo>
                    <a:pt x="491" y="1127"/>
                  </a:lnTo>
                  <a:lnTo>
                    <a:pt x="507" y="1120"/>
                  </a:lnTo>
                  <a:lnTo>
                    <a:pt x="524" y="1114"/>
                  </a:lnTo>
                  <a:lnTo>
                    <a:pt x="540" y="1107"/>
                  </a:lnTo>
                  <a:lnTo>
                    <a:pt x="555" y="1099"/>
                  </a:lnTo>
                  <a:lnTo>
                    <a:pt x="571" y="1092"/>
                  </a:lnTo>
                  <a:lnTo>
                    <a:pt x="586" y="1084"/>
                  </a:lnTo>
                  <a:lnTo>
                    <a:pt x="601" y="1077"/>
                  </a:lnTo>
                  <a:lnTo>
                    <a:pt x="615" y="1069"/>
                  </a:lnTo>
                  <a:lnTo>
                    <a:pt x="630" y="1062"/>
                  </a:lnTo>
                  <a:lnTo>
                    <a:pt x="645" y="1054"/>
                  </a:lnTo>
                  <a:lnTo>
                    <a:pt x="659" y="1047"/>
                  </a:lnTo>
                  <a:lnTo>
                    <a:pt x="673" y="1040"/>
                  </a:lnTo>
                  <a:lnTo>
                    <a:pt x="687" y="1033"/>
                  </a:lnTo>
                  <a:lnTo>
                    <a:pt x="702" y="1026"/>
                  </a:lnTo>
                  <a:lnTo>
                    <a:pt x="716" y="1019"/>
                  </a:lnTo>
                  <a:lnTo>
                    <a:pt x="731" y="1012"/>
                  </a:lnTo>
                  <a:lnTo>
                    <a:pt x="745" y="1005"/>
                  </a:lnTo>
                  <a:lnTo>
                    <a:pt x="760" y="998"/>
                  </a:lnTo>
                  <a:lnTo>
                    <a:pt x="775" y="991"/>
                  </a:lnTo>
                  <a:lnTo>
                    <a:pt x="791" y="983"/>
                  </a:lnTo>
                  <a:lnTo>
                    <a:pt x="806" y="976"/>
                  </a:lnTo>
                  <a:lnTo>
                    <a:pt x="822" y="968"/>
                  </a:lnTo>
                  <a:lnTo>
                    <a:pt x="838" y="960"/>
                  </a:lnTo>
                  <a:lnTo>
                    <a:pt x="854" y="952"/>
                  </a:lnTo>
                  <a:lnTo>
                    <a:pt x="870" y="944"/>
                  </a:lnTo>
                  <a:lnTo>
                    <a:pt x="886" y="935"/>
                  </a:lnTo>
                  <a:lnTo>
                    <a:pt x="902" y="925"/>
                  </a:lnTo>
                  <a:lnTo>
                    <a:pt x="918" y="915"/>
                  </a:lnTo>
                  <a:lnTo>
                    <a:pt x="935" y="904"/>
                  </a:lnTo>
                  <a:lnTo>
                    <a:pt x="951" y="893"/>
                  </a:lnTo>
                  <a:lnTo>
                    <a:pt x="967" y="881"/>
                  </a:lnTo>
                  <a:lnTo>
                    <a:pt x="982" y="868"/>
                  </a:lnTo>
                  <a:lnTo>
                    <a:pt x="998" y="855"/>
                  </a:lnTo>
                  <a:lnTo>
                    <a:pt x="1012" y="841"/>
                  </a:lnTo>
                  <a:lnTo>
                    <a:pt x="1026" y="826"/>
                  </a:lnTo>
                  <a:lnTo>
                    <a:pt x="1040" y="810"/>
                  </a:lnTo>
                  <a:lnTo>
                    <a:pt x="1053" y="794"/>
                  </a:lnTo>
                  <a:lnTo>
                    <a:pt x="1065" y="777"/>
                  </a:lnTo>
                  <a:lnTo>
                    <a:pt x="1076" y="759"/>
                  </a:lnTo>
                  <a:lnTo>
                    <a:pt x="1087" y="741"/>
                  </a:lnTo>
                  <a:lnTo>
                    <a:pt x="1096" y="722"/>
                  </a:lnTo>
                  <a:lnTo>
                    <a:pt x="1104" y="703"/>
                  </a:lnTo>
                  <a:lnTo>
                    <a:pt x="1111" y="683"/>
                  </a:lnTo>
                  <a:lnTo>
                    <a:pt x="1117" y="663"/>
                  </a:lnTo>
                  <a:lnTo>
                    <a:pt x="1121" y="642"/>
                  </a:lnTo>
                  <a:lnTo>
                    <a:pt x="1125" y="621"/>
                  </a:lnTo>
                  <a:lnTo>
                    <a:pt x="1126" y="600"/>
                  </a:lnTo>
                  <a:lnTo>
                    <a:pt x="1127" y="579"/>
                  </a:lnTo>
                  <a:lnTo>
                    <a:pt x="1126" y="558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41"/>
            <p:cNvSpPr>
              <a:spLocks/>
            </p:cNvSpPr>
            <p:nvPr/>
          </p:nvSpPr>
          <p:spPr bwMode="auto">
            <a:xfrm>
              <a:off x="716520" y="4475103"/>
              <a:ext cx="1776413" cy="1776413"/>
            </a:xfrm>
            <a:custGeom>
              <a:avLst/>
              <a:gdLst>
                <a:gd name="T0" fmla="*/ 1114 w 1119"/>
                <a:gd name="T1" fmla="*/ 490 h 1119"/>
                <a:gd name="T2" fmla="*/ 1101 w 1119"/>
                <a:gd name="T3" fmla="*/ 421 h 1119"/>
                <a:gd name="T4" fmla="*/ 1079 w 1119"/>
                <a:gd name="T5" fmla="*/ 354 h 1119"/>
                <a:gd name="T6" fmla="*/ 1049 w 1119"/>
                <a:gd name="T7" fmla="*/ 291 h 1119"/>
                <a:gd name="T8" fmla="*/ 1012 w 1119"/>
                <a:gd name="T9" fmla="*/ 231 h 1119"/>
                <a:gd name="T10" fmla="*/ 967 w 1119"/>
                <a:gd name="T11" fmla="*/ 177 h 1119"/>
                <a:gd name="T12" fmla="*/ 916 w 1119"/>
                <a:gd name="T13" fmla="*/ 129 h 1119"/>
                <a:gd name="T14" fmla="*/ 859 w 1119"/>
                <a:gd name="T15" fmla="*/ 88 h 1119"/>
                <a:gd name="T16" fmla="*/ 797 w 1119"/>
                <a:gd name="T17" fmla="*/ 54 h 1119"/>
                <a:gd name="T18" fmla="*/ 732 w 1119"/>
                <a:gd name="T19" fmla="*/ 28 h 1119"/>
                <a:gd name="T20" fmla="*/ 664 w 1119"/>
                <a:gd name="T21" fmla="*/ 10 h 1119"/>
                <a:gd name="T22" fmla="*/ 594 w 1119"/>
                <a:gd name="T23" fmla="*/ 2 h 1119"/>
                <a:gd name="T24" fmla="*/ 524 w 1119"/>
                <a:gd name="T25" fmla="*/ 2 h 1119"/>
                <a:gd name="T26" fmla="*/ 454 w 1119"/>
                <a:gd name="T27" fmla="*/ 10 h 1119"/>
                <a:gd name="T28" fmla="*/ 386 w 1119"/>
                <a:gd name="T29" fmla="*/ 28 h 1119"/>
                <a:gd name="T30" fmla="*/ 321 w 1119"/>
                <a:gd name="T31" fmla="*/ 54 h 1119"/>
                <a:gd name="T32" fmla="*/ 259 w 1119"/>
                <a:gd name="T33" fmla="*/ 88 h 1119"/>
                <a:gd name="T34" fmla="*/ 203 w 1119"/>
                <a:gd name="T35" fmla="*/ 129 h 1119"/>
                <a:gd name="T36" fmla="*/ 151 w 1119"/>
                <a:gd name="T37" fmla="*/ 177 h 1119"/>
                <a:gd name="T38" fmla="*/ 107 w 1119"/>
                <a:gd name="T39" fmla="*/ 231 h 1119"/>
                <a:gd name="T40" fmla="*/ 69 w 1119"/>
                <a:gd name="T41" fmla="*/ 291 h 1119"/>
                <a:gd name="T42" fmla="*/ 39 w 1119"/>
                <a:gd name="T43" fmla="*/ 354 h 1119"/>
                <a:gd name="T44" fmla="*/ 17 w 1119"/>
                <a:gd name="T45" fmla="*/ 421 h 1119"/>
                <a:gd name="T46" fmla="*/ 4 w 1119"/>
                <a:gd name="T47" fmla="*/ 490 h 1119"/>
                <a:gd name="T48" fmla="*/ 0 w 1119"/>
                <a:gd name="T49" fmla="*/ 560 h 1119"/>
                <a:gd name="T50" fmla="*/ 4 w 1119"/>
                <a:gd name="T51" fmla="*/ 630 h 1119"/>
                <a:gd name="T52" fmla="*/ 17 w 1119"/>
                <a:gd name="T53" fmla="*/ 699 h 1119"/>
                <a:gd name="T54" fmla="*/ 39 w 1119"/>
                <a:gd name="T55" fmla="*/ 766 h 1119"/>
                <a:gd name="T56" fmla="*/ 69 w 1119"/>
                <a:gd name="T57" fmla="*/ 829 h 1119"/>
                <a:gd name="T58" fmla="*/ 107 w 1119"/>
                <a:gd name="T59" fmla="*/ 889 h 1119"/>
                <a:gd name="T60" fmla="*/ 151 w 1119"/>
                <a:gd name="T61" fmla="*/ 943 h 1119"/>
                <a:gd name="T62" fmla="*/ 203 w 1119"/>
                <a:gd name="T63" fmla="*/ 991 h 1119"/>
                <a:gd name="T64" fmla="*/ 259 w 1119"/>
                <a:gd name="T65" fmla="*/ 1032 h 1119"/>
                <a:gd name="T66" fmla="*/ 321 w 1119"/>
                <a:gd name="T67" fmla="*/ 1066 h 1119"/>
                <a:gd name="T68" fmla="*/ 386 w 1119"/>
                <a:gd name="T69" fmla="*/ 1092 h 1119"/>
                <a:gd name="T70" fmla="*/ 454 w 1119"/>
                <a:gd name="T71" fmla="*/ 1109 h 1119"/>
                <a:gd name="T72" fmla="*/ 524 w 1119"/>
                <a:gd name="T73" fmla="*/ 1118 h 1119"/>
                <a:gd name="T74" fmla="*/ 594 w 1119"/>
                <a:gd name="T75" fmla="*/ 1118 h 1119"/>
                <a:gd name="T76" fmla="*/ 664 w 1119"/>
                <a:gd name="T77" fmla="*/ 1109 h 1119"/>
                <a:gd name="T78" fmla="*/ 732 w 1119"/>
                <a:gd name="T79" fmla="*/ 1092 h 1119"/>
                <a:gd name="T80" fmla="*/ 797 w 1119"/>
                <a:gd name="T81" fmla="*/ 1066 h 1119"/>
                <a:gd name="T82" fmla="*/ 859 w 1119"/>
                <a:gd name="T83" fmla="*/ 1032 h 1119"/>
                <a:gd name="T84" fmla="*/ 916 w 1119"/>
                <a:gd name="T85" fmla="*/ 991 h 1119"/>
                <a:gd name="T86" fmla="*/ 967 w 1119"/>
                <a:gd name="T87" fmla="*/ 943 h 1119"/>
                <a:gd name="T88" fmla="*/ 1012 w 1119"/>
                <a:gd name="T89" fmla="*/ 889 h 1119"/>
                <a:gd name="T90" fmla="*/ 1049 w 1119"/>
                <a:gd name="T91" fmla="*/ 829 h 1119"/>
                <a:gd name="T92" fmla="*/ 1079 w 1119"/>
                <a:gd name="T93" fmla="*/ 766 h 1119"/>
                <a:gd name="T94" fmla="*/ 1101 w 1119"/>
                <a:gd name="T95" fmla="*/ 699 h 1119"/>
                <a:gd name="T96" fmla="*/ 1114 w 1119"/>
                <a:gd name="T97" fmla="*/ 630 h 1119"/>
                <a:gd name="T98" fmla="*/ 1119 w 1119"/>
                <a:gd name="T99" fmla="*/ 56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9" h="1119">
                  <a:moveTo>
                    <a:pt x="1118" y="542"/>
                  </a:moveTo>
                  <a:lnTo>
                    <a:pt x="1117" y="525"/>
                  </a:lnTo>
                  <a:lnTo>
                    <a:pt x="1116" y="507"/>
                  </a:lnTo>
                  <a:lnTo>
                    <a:pt x="1114" y="490"/>
                  </a:lnTo>
                  <a:lnTo>
                    <a:pt x="1112" y="472"/>
                  </a:lnTo>
                  <a:lnTo>
                    <a:pt x="1109" y="455"/>
                  </a:lnTo>
                  <a:lnTo>
                    <a:pt x="1105" y="438"/>
                  </a:lnTo>
                  <a:lnTo>
                    <a:pt x="1101" y="421"/>
                  </a:lnTo>
                  <a:lnTo>
                    <a:pt x="1096" y="404"/>
                  </a:lnTo>
                  <a:lnTo>
                    <a:pt x="1091" y="387"/>
                  </a:lnTo>
                  <a:lnTo>
                    <a:pt x="1085" y="370"/>
                  </a:lnTo>
                  <a:lnTo>
                    <a:pt x="1079" y="354"/>
                  </a:lnTo>
                  <a:lnTo>
                    <a:pt x="1073" y="338"/>
                  </a:lnTo>
                  <a:lnTo>
                    <a:pt x="1065" y="322"/>
                  </a:lnTo>
                  <a:lnTo>
                    <a:pt x="1058" y="306"/>
                  </a:lnTo>
                  <a:lnTo>
                    <a:pt x="1049" y="291"/>
                  </a:lnTo>
                  <a:lnTo>
                    <a:pt x="1041" y="275"/>
                  </a:lnTo>
                  <a:lnTo>
                    <a:pt x="1031" y="260"/>
                  </a:lnTo>
                  <a:lnTo>
                    <a:pt x="1022" y="246"/>
                  </a:lnTo>
                  <a:lnTo>
                    <a:pt x="1012" y="231"/>
                  </a:lnTo>
                  <a:lnTo>
                    <a:pt x="1001" y="217"/>
                  </a:lnTo>
                  <a:lnTo>
                    <a:pt x="990" y="203"/>
                  </a:lnTo>
                  <a:lnTo>
                    <a:pt x="979" y="190"/>
                  </a:lnTo>
                  <a:lnTo>
                    <a:pt x="967" y="177"/>
                  </a:lnTo>
                  <a:lnTo>
                    <a:pt x="955" y="164"/>
                  </a:lnTo>
                  <a:lnTo>
                    <a:pt x="942" y="152"/>
                  </a:lnTo>
                  <a:lnTo>
                    <a:pt x="929" y="141"/>
                  </a:lnTo>
                  <a:lnTo>
                    <a:pt x="916" y="129"/>
                  </a:lnTo>
                  <a:lnTo>
                    <a:pt x="902" y="118"/>
                  </a:lnTo>
                  <a:lnTo>
                    <a:pt x="888" y="108"/>
                  </a:lnTo>
                  <a:lnTo>
                    <a:pt x="873" y="97"/>
                  </a:lnTo>
                  <a:lnTo>
                    <a:pt x="859" y="88"/>
                  </a:lnTo>
                  <a:lnTo>
                    <a:pt x="844" y="78"/>
                  </a:lnTo>
                  <a:lnTo>
                    <a:pt x="828" y="70"/>
                  </a:lnTo>
                  <a:lnTo>
                    <a:pt x="813" y="61"/>
                  </a:lnTo>
                  <a:lnTo>
                    <a:pt x="797" y="54"/>
                  </a:lnTo>
                  <a:lnTo>
                    <a:pt x="781" y="47"/>
                  </a:lnTo>
                  <a:lnTo>
                    <a:pt x="765" y="40"/>
                  </a:lnTo>
                  <a:lnTo>
                    <a:pt x="749" y="34"/>
                  </a:lnTo>
                  <a:lnTo>
                    <a:pt x="732" y="28"/>
                  </a:lnTo>
                  <a:lnTo>
                    <a:pt x="715" y="23"/>
                  </a:lnTo>
                  <a:lnTo>
                    <a:pt x="698" y="18"/>
                  </a:lnTo>
                  <a:lnTo>
                    <a:pt x="681" y="14"/>
                  </a:lnTo>
                  <a:lnTo>
                    <a:pt x="664" y="10"/>
                  </a:lnTo>
                  <a:lnTo>
                    <a:pt x="647" y="7"/>
                  </a:lnTo>
                  <a:lnTo>
                    <a:pt x="629" y="5"/>
                  </a:lnTo>
                  <a:lnTo>
                    <a:pt x="612" y="3"/>
                  </a:lnTo>
                  <a:lnTo>
                    <a:pt x="594" y="2"/>
                  </a:lnTo>
                  <a:lnTo>
                    <a:pt x="577" y="1"/>
                  </a:lnTo>
                  <a:lnTo>
                    <a:pt x="559" y="0"/>
                  </a:lnTo>
                  <a:lnTo>
                    <a:pt x="541" y="1"/>
                  </a:lnTo>
                  <a:lnTo>
                    <a:pt x="524" y="2"/>
                  </a:lnTo>
                  <a:lnTo>
                    <a:pt x="507" y="3"/>
                  </a:lnTo>
                  <a:lnTo>
                    <a:pt x="489" y="5"/>
                  </a:lnTo>
                  <a:lnTo>
                    <a:pt x="472" y="7"/>
                  </a:lnTo>
                  <a:lnTo>
                    <a:pt x="454" y="10"/>
                  </a:lnTo>
                  <a:lnTo>
                    <a:pt x="437" y="14"/>
                  </a:lnTo>
                  <a:lnTo>
                    <a:pt x="420" y="18"/>
                  </a:lnTo>
                  <a:lnTo>
                    <a:pt x="403" y="23"/>
                  </a:lnTo>
                  <a:lnTo>
                    <a:pt x="386" y="28"/>
                  </a:lnTo>
                  <a:lnTo>
                    <a:pt x="370" y="34"/>
                  </a:lnTo>
                  <a:lnTo>
                    <a:pt x="353" y="40"/>
                  </a:lnTo>
                  <a:lnTo>
                    <a:pt x="337" y="47"/>
                  </a:lnTo>
                  <a:lnTo>
                    <a:pt x="321" y="54"/>
                  </a:lnTo>
                  <a:lnTo>
                    <a:pt x="305" y="61"/>
                  </a:lnTo>
                  <a:lnTo>
                    <a:pt x="290" y="70"/>
                  </a:lnTo>
                  <a:lnTo>
                    <a:pt x="274" y="78"/>
                  </a:lnTo>
                  <a:lnTo>
                    <a:pt x="259" y="88"/>
                  </a:lnTo>
                  <a:lnTo>
                    <a:pt x="245" y="97"/>
                  </a:lnTo>
                  <a:lnTo>
                    <a:pt x="230" y="108"/>
                  </a:lnTo>
                  <a:lnTo>
                    <a:pt x="216" y="118"/>
                  </a:lnTo>
                  <a:lnTo>
                    <a:pt x="203" y="129"/>
                  </a:lnTo>
                  <a:lnTo>
                    <a:pt x="189" y="141"/>
                  </a:lnTo>
                  <a:lnTo>
                    <a:pt x="176" y="152"/>
                  </a:lnTo>
                  <a:lnTo>
                    <a:pt x="164" y="164"/>
                  </a:lnTo>
                  <a:lnTo>
                    <a:pt x="151" y="177"/>
                  </a:lnTo>
                  <a:lnTo>
                    <a:pt x="140" y="190"/>
                  </a:lnTo>
                  <a:lnTo>
                    <a:pt x="128" y="203"/>
                  </a:lnTo>
                  <a:lnTo>
                    <a:pt x="117" y="217"/>
                  </a:lnTo>
                  <a:lnTo>
                    <a:pt x="107" y="231"/>
                  </a:lnTo>
                  <a:lnTo>
                    <a:pt x="96" y="246"/>
                  </a:lnTo>
                  <a:lnTo>
                    <a:pt x="87" y="260"/>
                  </a:lnTo>
                  <a:lnTo>
                    <a:pt x="78" y="275"/>
                  </a:lnTo>
                  <a:lnTo>
                    <a:pt x="69" y="291"/>
                  </a:lnTo>
                  <a:lnTo>
                    <a:pt x="61" y="306"/>
                  </a:lnTo>
                  <a:lnTo>
                    <a:pt x="53" y="322"/>
                  </a:lnTo>
                  <a:lnTo>
                    <a:pt x="46" y="338"/>
                  </a:lnTo>
                  <a:lnTo>
                    <a:pt x="39" y="354"/>
                  </a:lnTo>
                  <a:lnTo>
                    <a:pt x="33" y="370"/>
                  </a:lnTo>
                  <a:lnTo>
                    <a:pt x="27" y="387"/>
                  </a:lnTo>
                  <a:lnTo>
                    <a:pt x="22" y="404"/>
                  </a:lnTo>
                  <a:lnTo>
                    <a:pt x="17" y="421"/>
                  </a:lnTo>
                  <a:lnTo>
                    <a:pt x="13" y="438"/>
                  </a:lnTo>
                  <a:lnTo>
                    <a:pt x="10" y="455"/>
                  </a:lnTo>
                  <a:lnTo>
                    <a:pt x="7" y="472"/>
                  </a:lnTo>
                  <a:lnTo>
                    <a:pt x="4" y="490"/>
                  </a:lnTo>
                  <a:lnTo>
                    <a:pt x="2" y="507"/>
                  </a:lnTo>
                  <a:lnTo>
                    <a:pt x="1" y="525"/>
                  </a:lnTo>
                  <a:lnTo>
                    <a:pt x="0" y="542"/>
                  </a:lnTo>
                  <a:lnTo>
                    <a:pt x="0" y="560"/>
                  </a:lnTo>
                  <a:lnTo>
                    <a:pt x="0" y="578"/>
                  </a:lnTo>
                  <a:lnTo>
                    <a:pt x="1" y="595"/>
                  </a:lnTo>
                  <a:lnTo>
                    <a:pt x="2" y="613"/>
                  </a:lnTo>
                  <a:lnTo>
                    <a:pt x="4" y="630"/>
                  </a:lnTo>
                  <a:lnTo>
                    <a:pt x="7" y="647"/>
                  </a:lnTo>
                  <a:lnTo>
                    <a:pt x="10" y="665"/>
                  </a:lnTo>
                  <a:lnTo>
                    <a:pt x="13" y="682"/>
                  </a:lnTo>
                  <a:lnTo>
                    <a:pt x="17" y="699"/>
                  </a:lnTo>
                  <a:lnTo>
                    <a:pt x="22" y="716"/>
                  </a:lnTo>
                  <a:lnTo>
                    <a:pt x="27" y="733"/>
                  </a:lnTo>
                  <a:lnTo>
                    <a:pt x="33" y="750"/>
                  </a:lnTo>
                  <a:lnTo>
                    <a:pt x="39" y="766"/>
                  </a:lnTo>
                  <a:lnTo>
                    <a:pt x="46" y="782"/>
                  </a:lnTo>
                  <a:lnTo>
                    <a:pt x="53" y="798"/>
                  </a:lnTo>
                  <a:lnTo>
                    <a:pt x="61" y="814"/>
                  </a:lnTo>
                  <a:lnTo>
                    <a:pt x="69" y="829"/>
                  </a:lnTo>
                  <a:lnTo>
                    <a:pt x="78" y="845"/>
                  </a:lnTo>
                  <a:lnTo>
                    <a:pt x="87" y="860"/>
                  </a:lnTo>
                  <a:lnTo>
                    <a:pt x="96" y="874"/>
                  </a:lnTo>
                  <a:lnTo>
                    <a:pt x="107" y="889"/>
                  </a:lnTo>
                  <a:lnTo>
                    <a:pt x="117" y="903"/>
                  </a:lnTo>
                  <a:lnTo>
                    <a:pt x="128" y="916"/>
                  </a:lnTo>
                  <a:lnTo>
                    <a:pt x="140" y="930"/>
                  </a:lnTo>
                  <a:lnTo>
                    <a:pt x="151" y="943"/>
                  </a:lnTo>
                  <a:lnTo>
                    <a:pt x="164" y="956"/>
                  </a:lnTo>
                  <a:lnTo>
                    <a:pt x="176" y="968"/>
                  </a:lnTo>
                  <a:lnTo>
                    <a:pt x="189" y="979"/>
                  </a:lnTo>
                  <a:lnTo>
                    <a:pt x="203" y="991"/>
                  </a:lnTo>
                  <a:lnTo>
                    <a:pt x="216" y="1002"/>
                  </a:lnTo>
                  <a:lnTo>
                    <a:pt x="230" y="1012"/>
                  </a:lnTo>
                  <a:lnTo>
                    <a:pt x="245" y="1023"/>
                  </a:lnTo>
                  <a:lnTo>
                    <a:pt x="259" y="1032"/>
                  </a:lnTo>
                  <a:lnTo>
                    <a:pt x="274" y="1042"/>
                  </a:lnTo>
                  <a:lnTo>
                    <a:pt x="290" y="1050"/>
                  </a:lnTo>
                  <a:lnTo>
                    <a:pt x="305" y="1058"/>
                  </a:lnTo>
                  <a:lnTo>
                    <a:pt x="321" y="1066"/>
                  </a:lnTo>
                  <a:lnTo>
                    <a:pt x="337" y="1073"/>
                  </a:lnTo>
                  <a:lnTo>
                    <a:pt x="353" y="1080"/>
                  </a:lnTo>
                  <a:lnTo>
                    <a:pt x="370" y="1086"/>
                  </a:lnTo>
                  <a:lnTo>
                    <a:pt x="386" y="1092"/>
                  </a:lnTo>
                  <a:lnTo>
                    <a:pt x="403" y="1097"/>
                  </a:lnTo>
                  <a:lnTo>
                    <a:pt x="420" y="1102"/>
                  </a:lnTo>
                  <a:lnTo>
                    <a:pt x="437" y="1106"/>
                  </a:lnTo>
                  <a:lnTo>
                    <a:pt x="454" y="1109"/>
                  </a:lnTo>
                  <a:lnTo>
                    <a:pt x="472" y="1113"/>
                  </a:lnTo>
                  <a:lnTo>
                    <a:pt x="489" y="1115"/>
                  </a:lnTo>
                  <a:lnTo>
                    <a:pt x="507" y="1117"/>
                  </a:lnTo>
                  <a:lnTo>
                    <a:pt x="524" y="1118"/>
                  </a:lnTo>
                  <a:lnTo>
                    <a:pt x="541" y="1119"/>
                  </a:lnTo>
                  <a:lnTo>
                    <a:pt x="559" y="1119"/>
                  </a:lnTo>
                  <a:lnTo>
                    <a:pt x="577" y="1119"/>
                  </a:lnTo>
                  <a:lnTo>
                    <a:pt x="594" y="1118"/>
                  </a:lnTo>
                  <a:lnTo>
                    <a:pt x="612" y="1117"/>
                  </a:lnTo>
                  <a:lnTo>
                    <a:pt x="629" y="1115"/>
                  </a:lnTo>
                  <a:lnTo>
                    <a:pt x="647" y="1113"/>
                  </a:lnTo>
                  <a:lnTo>
                    <a:pt x="664" y="1109"/>
                  </a:lnTo>
                  <a:lnTo>
                    <a:pt x="681" y="1106"/>
                  </a:lnTo>
                  <a:lnTo>
                    <a:pt x="698" y="1102"/>
                  </a:lnTo>
                  <a:lnTo>
                    <a:pt x="715" y="1097"/>
                  </a:lnTo>
                  <a:lnTo>
                    <a:pt x="732" y="1092"/>
                  </a:lnTo>
                  <a:lnTo>
                    <a:pt x="749" y="1086"/>
                  </a:lnTo>
                  <a:lnTo>
                    <a:pt x="765" y="1080"/>
                  </a:lnTo>
                  <a:lnTo>
                    <a:pt x="781" y="1073"/>
                  </a:lnTo>
                  <a:lnTo>
                    <a:pt x="797" y="1066"/>
                  </a:lnTo>
                  <a:lnTo>
                    <a:pt x="813" y="1058"/>
                  </a:lnTo>
                  <a:lnTo>
                    <a:pt x="828" y="1050"/>
                  </a:lnTo>
                  <a:lnTo>
                    <a:pt x="844" y="1042"/>
                  </a:lnTo>
                  <a:lnTo>
                    <a:pt x="859" y="1032"/>
                  </a:lnTo>
                  <a:lnTo>
                    <a:pt x="873" y="1023"/>
                  </a:lnTo>
                  <a:lnTo>
                    <a:pt x="888" y="1012"/>
                  </a:lnTo>
                  <a:lnTo>
                    <a:pt x="902" y="1002"/>
                  </a:lnTo>
                  <a:lnTo>
                    <a:pt x="916" y="991"/>
                  </a:lnTo>
                  <a:lnTo>
                    <a:pt x="929" y="979"/>
                  </a:lnTo>
                  <a:lnTo>
                    <a:pt x="942" y="968"/>
                  </a:lnTo>
                  <a:lnTo>
                    <a:pt x="955" y="956"/>
                  </a:lnTo>
                  <a:lnTo>
                    <a:pt x="967" y="943"/>
                  </a:lnTo>
                  <a:lnTo>
                    <a:pt x="979" y="930"/>
                  </a:lnTo>
                  <a:lnTo>
                    <a:pt x="990" y="916"/>
                  </a:lnTo>
                  <a:lnTo>
                    <a:pt x="1001" y="903"/>
                  </a:lnTo>
                  <a:lnTo>
                    <a:pt x="1012" y="889"/>
                  </a:lnTo>
                  <a:lnTo>
                    <a:pt x="1022" y="874"/>
                  </a:lnTo>
                  <a:lnTo>
                    <a:pt x="1031" y="860"/>
                  </a:lnTo>
                  <a:lnTo>
                    <a:pt x="1041" y="845"/>
                  </a:lnTo>
                  <a:lnTo>
                    <a:pt x="1049" y="829"/>
                  </a:lnTo>
                  <a:lnTo>
                    <a:pt x="1058" y="814"/>
                  </a:lnTo>
                  <a:lnTo>
                    <a:pt x="1065" y="798"/>
                  </a:lnTo>
                  <a:lnTo>
                    <a:pt x="1073" y="782"/>
                  </a:lnTo>
                  <a:lnTo>
                    <a:pt x="1079" y="766"/>
                  </a:lnTo>
                  <a:lnTo>
                    <a:pt x="1085" y="750"/>
                  </a:lnTo>
                  <a:lnTo>
                    <a:pt x="1091" y="733"/>
                  </a:lnTo>
                  <a:lnTo>
                    <a:pt x="1096" y="716"/>
                  </a:lnTo>
                  <a:lnTo>
                    <a:pt x="1101" y="699"/>
                  </a:lnTo>
                  <a:lnTo>
                    <a:pt x="1105" y="682"/>
                  </a:lnTo>
                  <a:lnTo>
                    <a:pt x="1109" y="665"/>
                  </a:lnTo>
                  <a:lnTo>
                    <a:pt x="1112" y="647"/>
                  </a:lnTo>
                  <a:lnTo>
                    <a:pt x="1114" y="630"/>
                  </a:lnTo>
                  <a:lnTo>
                    <a:pt x="1116" y="613"/>
                  </a:lnTo>
                  <a:lnTo>
                    <a:pt x="1117" y="595"/>
                  </a:lnTo>
                  <a:lnTo>
                    <a:pt x="1118" y="578"/>
                  </a:lnTo>
                  <a:lnTo>
                    <a:pt x="1119" y="560"/>
                  </a:lnTo>
                  <a:lnTo>
                    <a:pt x="1118" y="5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1" name="Freeform 141"/>
          <p:cNvSpPr>
            <a:spLocks/>
          </p:cNvSpPr>
          <p:nvPr/>
        </p:nvSpPr>
        <p:spPr bwMode="auto">
          <a:xfrm>
            <a:off x="498490" y="1733940"/>
            <a:ext cx="1776413" cy="1776413"/>
          </a:xfrm>
          <a:custGeom>
            <a:avLst/>
            <a:gdLst>
              <a:gd name="T0" fmla="*/ 1114 w 1119"/>
              <a:gd name="T1" fmla="*/ 490 h 1119"/>
              <a:gd name="T2" fmla="*/ 1101 w 1119"/>
              <a:gd name="T3" fmla="*/ 421 h 1119"/>
              <a:gd name="T4" fmla="*/ 1079 w 1119"/>
              <a:gd name="T5" fmla="*/ 354 h 1119"/>
              <a:gd name="T6" fmla="*/ 1049 w 1119"/>
              <a:gd name="T7" fmla="*/ 291 h 1119"/>
              <a:gd name="T8" fmla="*/ 1012 w 1119"/>
              <a:gd name="T9" fmla="*/ 231 h 1119"/>
              <a:gd name="T10" fmla="*/ 967 w 1119"/>
              <a:gd name="T11" fmla="*/ 177 h 1119"/>
              <a:gd name="T12" fmla="*/ 916 w 1119"/>
              <a:gd name="T13" fmla="*/ 129 h 1119"/>
              <a:gd name="T14" fmla="*/ 859 w 1119"/>
              <a:gd name="T15" fmla="*/ 88 h 1119"/>
              <a:gd name="T16" fmla="*/ 797 w 1119"/>
              <a:gd name="T17" fmla="*/ 54 h 1119"/>
              <a:gd name="T18" fmla="*/ 732 w 1119"/>
              <a:gd name="T19" fmla="*/ 28 h 1119"/>
              <a:gd name="T20" fmla="*/ 664 w 1119"/>
              <a:gd name="T21" fmla="*/ 10 h 1119"/>
              <a:gd name="T22" fmla="*/ 594 w 1119"/>
              <a:gd name="T23" fmla="*/ 2 h 1119"/>
              <a:gd name="T24" fmla="*/ 524 w 1119"/>
              <a:gd name="T25" fmla="*/ 2 h 1119"/>
              <a:gd name="T26" fmla="*/ 454 w 1119"/>
              <a:gd name="T27" fmla="*/ 10 h 1119"/>
              <a:gd name="T28" fmla="*/ 386 w 1119"/>
              <a:gd name="T29" fmla="*/ 28 h 1119"/>
              <a:gd name="T30" fmla="*/ 321 w 1119"/>
              <a:gd name="T31" fmla="*/ 54 h 1119"/>
              <a:gd name="T32" fmla="*/ 259 w 1119"/>
              <a:gd name="T33" fmla="*/ 88 h 1119"/>
              <a:gd name="T34" fmla="*/ 203 w 1119"/>
              <a:gd name="T35" fmla="*/ 129 h 1119"/>
              <a:gd name="T36" fmla="*/ 151 w 1119"/>
              <a:gd name="T37" fmla="*/ 177 h 1119"/>
              <a:gd name="T38" fmla="*/ 107 w 1119"/>
              <a:gd name="T39" fmla="*/ 231 h 1119"/>
              <a:gd name="T40" fmla="*/ 69 w 1119"/>
              <a:gd name="T41" fmla="*/ 291 h 1119"/>
              <a:gd name="T42" fmla="*/ 39 w 1119"/>
              <a:gd name="T43" fmla="*/ 354 h 1119"/>
              <a:gd name="T44" fmla="*/ 17 w 1119"/>
              <a:gd name="T45" fmla="*/ 421 h 1119"/>
              <a:gd name="T46" fmla="*/ 4 w 1119"/>
              <a:gd name="T47" fmla="*/ 490 h 1119"/>
              <a:gd name="T48" fmla="*/ 0 w 1119"/>
              <a:gd name="T49" fmla="*/ 560 h 1119"/>
              <a:gd name="T50" fmla="*/ 4 w 1119"/>
              <a:gd name="T51" fmla="*/ 630 h 1119"/>
              <a:gd name="T52" fmla="*/ 17 w 1119"/>
              <a:gd name="T53" fmla="*/ 699 h 1119"/>
              <a:gd name="T54" fmla="*/ 39 w 1119"/>
              <a:gd name="T55" fmla="*/ 766 h 1119"/>
              <a:gd name="T56" fmla="*/ 69 w 1119"/>
              <a:gd name="T57" fmla="*/ 829 h 1119"/>
              <a:gd name="T58" fmla="*/ 107 w 1119"/>
              <a:gd name="T59" fmla="*/ 889 h 1119"/>
              <a:gd name="T60" fmla="*/ 151 w 1119"/>
              <a:gd name="T61" fmla="*/ 943 h 1119"/>
              <a:gd name="T62" fmla="*/ 203 w 1119"/>
              <a:gd name="T63" fmla="*/ 991 h 1119"/>
              <a:gd name="T64" fmla="*/ 259 w 1119"/>
              <a:gd name="T65" fmla="*/ 1032 h 1119"/>
              <a:gd name="T66" fmla="*/ 321 w 1119"/>
              <a:gd name="T67" fmla="*/ 1066 h 1119"/>
              <a:gd name="T68" fmla="*/ 386 w 1119"/>
              <a:gd name="T69" fmla="*/ 1092 h 1119"/>
              <a:gd name="T70" fmla="*/ 454 w 1119"/>
              <a:gd name="T71" fmla="*/ 1109 h 1119"/>
              <a:gd name="T72" fmla="*/ 524 w 1119"/>
              <a:gd name="T73" fmla="*/ 1118 h 1119"/>
              <a:gd name="T74" fmla="*/ 594 w 1119"/>
              <a:gd name="T75" fmla="*/ 1118 h 1119"/>
              <a:gd name="T76" fmla="*/ 664 w 1119"/>
              <a:gd name="T77" fmla="*/ 1109 h 1119"/>
              <a:gd name="T78" fmla="*/ 732 w 1119"/>
              <a:gd name="T79" fmla="*/ 1092 h 1119"/>
              <a:gd name="T80" fmla="*/ 797 w 1119"/>
              <a:gd name="T81" fmla="*/ 1066 h 1119"/>
              <a:gd name="T82" fmla="*/ 859 w 1119"/>
              <a:gd name="T83" fmla="*/ 1032 h 1119"/>
              <a:gd name="T84" fmla="*/ 916 w 1119"/>
              <a:gd name="T85" fmla="*/ 991 h 1119"/>
              <a:gd name="T86" fmla="*/ 967 w 1119"/>
              <a:gd name="T87" fmla="*/ 943 h 1119"/>
              <a:gd name="T88" fmla="*/ 1012 w 1119"/>
              <a:gd name="T89" fmla="*/ 889 h 1119"/>
              <a:gd name="T90" fmla="*/ 1049 w 1119"/>
              <a:gd name="T91" fmla="*/ 829 h 1119"/>
              <a:gd name="T92" fmla="*/ 1079 w 1119"/>
              <a:gd name="T93" fmla="*/ 766 h 1119"/>
              <a:gd name="T94" fmla="*/ 1101 w 1119"/>
              <a:gd name="T95" fmla="*/ 699 h 1119"/>
              <a:gd name="T96" fmla="*/ 1114 w 1119"/>
              <a:gd name="T97" fmla="*/ 630 h 1119"/>
              <a:gd name="T98" fmla="*/ 1119 w 1119"/>
              <a:gd name="T99" fmla="*/ 560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19" h="1119">
                <a:moveTo>
                  <a:pt x="1118" y="542"/>
                </a:moveTo>
                <a:lnTo>
                  <a:pt x="1117" y="525"/>
                </a:lnTo>
                <a:lnTo>
                  <a:pt x="1116" y="507"/>
                </a:lnTo>
                <a:lnTo>
                  <a:pt x="1114" y="490"/>
                </a:lnTo>
                <a:lnTo>
                  <a:pt x="1112" y="472"/>
                </a:lnTo>
                <a:lnTo>
                  <a:pt x="1109" y="455"/>
                </a:lnTo>
                <a:lnTo>
                  <a:pt x="1105" y="438"/>
                </a:lnTo>
                <a:lnTo>
                  <a:pt x="1101" y="421"/>
                </a:lnTo>
                <a:lnTo>
                  <a:pt x="1096" y="404"/>
                </a:lnTo>
                <a:lnTo>
                  <a:pt x="1091" y="387"/>
                </a:lnTo>
                <a:lnTo>
                  <a:pt x="1085" y="370"/>
                </a:lnTo>
                <a:lnTo>
                  <a:pt x="1079" y="354"/>
                </a:lnTo>
                <a:lnTo>
                  <a:pt x="1073" y="338"/>
                </a:lnTo>
                <a:lnTo>
                  <a:pt x="1065" y="322"/>
                </a:lnTo>
                <a:lnTo>
                  <a:pt x="1058" y="306"/>
                </a:lnTo>
                <a:lnTo>
                  <a:pt x="1049" y="291"/>
                </a:lnTo>
                <a:lnTo>
                  <a:pt x="1041" y="275"/>
                </a:lnTo>
                <a:lnTo>
                  <a:pt x="1031" y="260"/>
                </a:lnTo>
                <a:lnTo>
                  <a:pt x="1022" y="246"/>
                </a:lnTo>
                <a:lnTo>
                  <a:pt x="1012" y="231"/>
                </a:lnTo>
                <a:lnTo>
                  <a:pt x="1001" y="217"/>
                </a:lnTo>
                <a:lnTo>
                  <a:pt x="990" y="203"/>
                </a:lnTo>
                <a:lnTo>
                  <a:pt x="979" y="190"/>
                </a:lnTo>
                <a:lnTo>
                  <a:pt x="967" y="177"/>
                </a:lnTo>
                <a:lnTo>
                  <a:pt x="955" y="164"/>
                </a:lnTo>
                <a:lnTo>
                  <a:pt x="942" y="152"/>
                </a:lnTo>
                <a:lnTo>
                  <a:pt x="929" y="141"/>
                </a:lnTo>
                <a:lnTo>
                  <a:pt x="916" y="129"/>
                </a:lnTo>
                <a:lnTo>
                  <a:pt x="902" y="118"/>
                </a:lnTo>
                <a:lnTo>
                  <a:pt x="888" y="108"/>
                </a:lnTo>
                <a:lnTo>
                  <a:pt x="873" y="97"/>
                </a:lnTo>
                <a:lnTo>
                  <a:pt x="859" y="88"/>
                </a:lnTo>
                <a:lnTo>
                  <a:pt x="844" y="78"/>
                </a:lnTo>
                <a:lnTo>
                  <a:pt x="828" y="70"/>
                </a:lnTo>
                <a:lnTo>
                  <a:pt x="813" y="61"/>
                </a:lnTo>
                <a:lnTo>
                  <a:pt x="797" y="54"/>
                </a:lnTo>
                <a:lnTo>
                  <a:pt x="781" y="47"/>
                </a:lnTo>
                <a:lnTo>
                  <a:pt x="765" y="40"/>
                </a:lnTo>
                <a:lnTo>
                  <a:pt x="749" y="34"/>
                </a:lnTo>
                <a:lnTo>
                  <a:pt x="732" y="28"/>
                </a:lnTo>
                <a:lnTo>
                  <a:pt x="715" y="23"/>
                </a:lnTo>
                <a:lnTo>
                  <a:pt x="698" y="18"/>
                </a:lnTo>
                <a:lnTo>
                  <a:pt x="681" y="14"/>
                </a:lnTo>
                <a:lnTo>
                  <a:pt x="664" y="10"/>
                </a:lnTo>
                <a:lnTo>
                  <a:pt x="647" y="7"/>
                </a:lnTo>
                <a:lnTo>
                  <a:pt x="629" y="5"/>
                </a:lnTo>
                <a:lnTo>
                  <a:pt x="612" y="3"/>
                </a:lnTo>
                <a:lnTo>
                  <a:pt x="594" y="2"/>
                </a:lnTo>
                <a:lnTo>
                  <a:pt x="577" y="1"/>
                </a:lnTo>
                <a:lnTo>
                  <a:pt x="559" y="0"/>
                </a:lnTo>
                <a:lnTo>
                  <a:pt x="541" y="1"/>
                </a:lnTo>
                <a:lnTo>
                  <a:pt x="524" y="2"/>
                </a:lnTo>
                <a:lnTo>
                  <a:pt x="507" y="3"/>
                </a:lnTo>
                <a:lnTo>
                  <a:pt x="489" y="5"/>
                </a:lnTo>
                <a:lnTo>
                  <a:pt x="472" y="7"/>
                </a:lnTo>
                <a:lnTo>
                  <a:pt x="454" y="10"/>
                </a:lnTo>
                <a:lnTo>
                  <a:pt x="437" y="14"/>
                </a:lnTo>
                <a:lnTo>
                  <a:pt x="420" y="18"/>
                </a:lnTo>
                <a:lnTo>
                  <a:pt x="403" y="23"/>
                </a:lnTo>
                <a:lnTo>
                  <a:pt x="386" y="28"/>
                </a:lnTo>
                <a:lnTo>
                  <a:pt x="370" y="34"/>
                </a:lnTo>
                <a:lnTo>
                  <a:pt x="353" y="40"/>
                </a:lnTo>
                <a:lnTo>
                  <a:pt x="337" y="47"/>
                </a:lnTo>
                <a:lnTo>
                  <a:pt x="321" y="54"/>
                </a:lnTo>
                <a:lnTo>
                  <a:pt x="305" y="61"/>
                </a:lnTo>
                <a:lnTo>
                  <a:pt x="290" y="70"/>
                </a:lnTo>
                <a:lnTo>
                  <a:pt x="274" y="78"/>
                </a:lnTo>
                <a:lnTo>
                  <a:pt x="259" y="88"/>
                </a:lnTo>
                <a:lnTo>
                  <a:pt x="245" y="97"/>
                </a:lnTo>
                <a:lnTo>
                  <a:pt x="230" y="108"/>
                </a:lnTo>
                <a:lnTo>
                  <a:pt x="216" y="118"/>
                </a:lnTo>
                <a:lnTo>
                  <a:pt x="203" y="129"/>
                </a:lnTo>
                <a:lnTo>
                  <a:pt x="189" y="141"/>
                </a:lnTo>
                <a:lnTo>
                  <a:pt x="176" y="152"/>
                </a:lnTo>
                <a:lnTo>
                  <a:pt x="164" y="164"/>
                </a:lnTo>
                <a:lnTo>
                  <a:pt x="151" y="177"/>
                </a:lnTo>
                <a:lnTo>
                  <a:pt x="140" y="190"/>
                </a:lnTo>
                <a:lnTo>
                  <a:pt x="128" y="203"/>
                </a:lnTo>
                <a:lnTo>
                  <a:pt x="117" y="217"/>
                </a:lnTo>
                <a:lnTo>
                  <a:pt x="107" y="231"/>
                </a:lnTo>
                <a:lnTo>
                  <a:pt x="96" y="246"/>
                </a:lnTo>
                <a:lnTo>
                  <a:pt x="87" y="260"/>
                </a:lnTo>
                <a:lnTo>
                  <a:pt x="78" y="275"/>
                </a:lnTo>
                <a:lnTo>
                  <a:pt x="69" y="291"/>
                </a:lnTo>
                <a:lnTo>
                  <a:pt x="61" y="306"/>
                </a:lnTo>
                <a:lnTo>
                  <a:pt x="53" y="322"/>
                </a:lnTo>
                <a:lnTo>
                  <a:pt x="46" y="338"/>
                </a:lnTo>
                <a:lnTo>
                  <a:pt x="39" y="354"/>
                </a:lnTo>
                <a:lnTo>
                  <a:pt x="33" y="370"/>
                </a:lnTo>
                <a:lnTo>
                  <a:pt x="27" y="387"/>
                </a:lnTo>
                <a:lnTo>
                  <a:pt x="22" y="404"/>
                </a:lnTo>
                <a:lnTo>
                  <a:pt x="17" y="421"/>
                </a:lnTo>
                <a:lnTo>
                  <a:pt x="13" y="438"/>
                </a:lnTo>
                <a:lnTo>
                  <a:pt x="10" y="455"/>
                </a:lnTo>
                <a:lnTo>
                  <a:pt x="7" y="472"/>
                </a:lnTo>
                <a:lnTo>
                  <a:pt x="4" y="490"/>
                </a:lnTo>
                <a:lnTo>
                  <a:pt x="2" y="507"/>
                </a:lnTo>
                <a:lnTo>
                  <a:pt x="1" y="525"/>
                </a:lnTo>
                <a:lnTo>
                  <a:pt x="0" y="542"/>
                </a:lnTo>
                <a:lnTo>
                  <a:pt x="0" y="560"/>
                </a:lnTo>
                <a:lnTo>
                  <a:pt x="0" y="578"/>
                </a:lnTo>
                <a:lnTo>
                  <a:pt x="1" y="595"/>
                </a:lnTo>
                <a:lnTo>
                  <a:pt x="2" y="613"/>
                </a:lnTo>
                <a:lnTo>
                  <a:pt x="4" y="630"/>
                </a:lnTo>
                <a:lnTo>
                  <a:pt x="7" y="647"/>
                </a:lnTo>
                <a:lnTo>
                  <a:pt x="10" y="665"/>
                </a:lnTo>
                <a:lnTo>
                  <a:pt x="13" y="682"/>
                </a:lnTo>
                <a:lnTo>
                  <a:pt x="17" y="699"/>
                </a:lnTo>
                <a:lnTo>
                  <a:pt x="22" y="716"/>
                </a:lnTo>
                <a:lnTo>
                  <a:pt x="27" y="733"/>
                </a:lnTo>
                <a:lnTo>
                  <a:pt x="33" y="750"/>
                </a:lnTo>
                <a:lnTo>
                  <a:pt x="39" y="766"/>
                </a:lnTo>
                <a:lnTo>
                  <a:pt x="46" y="782"/>
                </a:lnTo>
                <a:lnTo>
                  <a:pt x="53" y="798"/>
                </a:lnTo>
                <a:lnTo>
                  <a:pt x="61" y="814"/>
                </a:lnTo>
                <a:lnTo>
                  <a:pt x="69" y="829"/>
                </a:lnTo>
                <a:lnTo>
                  <a:pt x="78" y="845"/>
                </a:lnTo>
                <a:lnTo>
                  <a:pt x="87" y="860"/>
                </a:lnTo>
                <a:lnTo>
                  <a:pt x="96" y="874"/>
                </a:lnTo>
                <a:lnTo>
                  <a:pt x="107" y="889"/>
                </a:lnTo>
                <a:lnTo>
                  <a:pt x="117" y="903"/>
                </a:lnTo>
                <a:lnTo>
                  <a:pt x="128" y="916"/>
                </a:lnTo>
                <a:lnTo>
                  <a:pt x="140" y="930"/>
                </a:lnTo>
                <a:lnTo>
                  <a:pt x="151" y="943"/>
                </a:lnTo>
                <a:lnTo>
                  <a:pt x="164" y="956"/>
                </a:lnTo>
                <a:lnTo>
                  <a:pt x="176" y="968"/>
                </a:lnTo>
                <a:lnTo>
                  <a:pt x="189" y="979"/>
                </a:lnTo>
                <a:lnTo>
                  <a:pt x="203" y="991"/>
                </a:lnTo>
                <a:lnTo>
                  <a:pt x="216" y="1002"/>
                </a:lnTo>
                <a:lnTo>
                  <a:pt x="230" y="1012"/>
                </a:lnTo>
                <a:lnTo>
                  <a:pt x="245" y="1023"/>
                </a:lnTo>
                <a:lnTo>
                  <a:pt x="259" y="1032"/>
                </a:lnTo>
                <a:lnTo>
                  <a:pt x="274" y="1042"/>
                </a:lnTo>
                <a:lnTo>
                  <a:pt x="290" y="1050"/>
                </a:lnTo>
                <a:lnTo>
                  <a:pt x="305" y="1058"/>
                </a:lnTo>
                <a:lnTo>
                  <a:pt x="321" y="1066"/>
                </a:lnTo>
                <a:lnTo>
                  <a:pt x="337" y="1073"/>
                </a:lnTo>
                <a:lnTo>
                  <a:pt x="353" y="1080"/>
                </a:lnTo>
                <a:lnTo>
                  <a:pt x="370" y="1086"/>
                </a:lnTo>
                <a:lnTo>
                  <a:pt x="386" y="1092"/>
                </a:lnTo>
                <a:lnTo>
                  <a:pt x="403" y="1097"/>
                </a:lnTo>
                <a:lnTo>
                  <a:pt x="420" y="1102"/>
                </a:lnTo>
                <a:lnTo>
                  <a:pt x="437" y="1106"/>
                </a:lnTo>
                <a:lnTo>
                  <a:pt x="454" y="1109"/>
                </a:lnTo>
                <a:lnTo>
                  <a:pt x="472" y="1113"/>
                </a:lnTo>
                <a:lnTo>
                  <a:pt x="489" y="1115"/>
                </a:lnTo>
                <a:lnTo>
                  <a:pt x="507" y="1117"/>
                </a:lnTo>
                <a:lnTo>
                  <a:pt x="524" y="1118"/>
                </a:lnTo>
                <a:lnTo>
                  <a:pt x="541" y="1119"/>
                </a:lnTo>
                <a:lnTo>
                  <a:pt x="559" y="1119"/>
                </a:lnTo>
                <a:lnTo>
                  <a:pt x="577" y="1119"/>
                </a:lnTo>
                <a:lnTo>
                  <a:pt x="594" y="1118"/>
                </a:lnTo>
                <a:lnTo>
                  <a:pt x="612" y="1117"/>
                </a:lnTo>
                <a:lnTo>
                  <a:pt x="629" y="1115"/>
                </a:lnTo>
                <a:lnTo>
                  <a:pt x="647" y="1113"/>
                </a:lnTo>
                <a:lnTo>
                  <a:pt x="664" y="1109"/>
                </a:lnTo>
                <a:lnTo>
                  <a:pt x="681" y="1106"/>
                </a:lnTo>
                <a:lnTo>
                  <a:pt x="698" y="1102"/>
                </a:lnTo>
                <a:lnTo>
                  <a:pt x="715" y="1097"/>
                </a:lnTo>
                <a:lnTo>
                  <a:pt x="732" y="1092"/>
                </a:lnTo>
                <a:lnTo>
                  <a:pt x="749" y="1086"/>
                </a:lnTo>
                <a:lnTo>
                  <a:pt x="765" y="1080"/>
                </a:lnTo>
                <a:lnTo>
                  <a:pt x="781" y="1073"/>
                </a:lnTo>
                <a:lnTo>
                  <a:pt x="797" y="1066"/>
                </a:lnTo>
                <a:lnTo>
                  <a:pt x="813" y="1058"/>
                </a:lnTo>
                <a:lnTo>
                  <a:pt x="828" y="1050"/>
                </a:lnTo>
                <a:lnTo>
                  <a:pt x="844" y="1042"/>
                </a:lnTo>
                <a:lnTo>
                  <a:pt x="859" y="1032"/>
                </a:lnTo>
                <a:lnTo>
                  <a:pt x="873" y="1023"/>
                </a:lnTo>
                <a:lnTo>
                  <a:pt x="888" y="1012"/>
                </a:lnTo>
                <a:lnTo>
                  <a:pt x="902" y="1002"/>
                </a:lnTo>
                <a:lnTo>
                  <a:pt x="916" y="991"/>
                </a:lnTo>
                <a:lnTo>
                  <a:pt x="929" y="979"/>
                </a:lnTo>
                <a:lnTo>
                  <a:pt x="942" y="968"/>
                </a:lnTo>
                <a:lnTo>
                  <a:pt x="955" y="956"/>
                </a:lnTo>
                <a:lnTo>
                  <a:pt x="967" y="943"/>
                </a:lnTo>
                <a:lnTo>
                  <a:pt x="979" y="930"/>
                </a:lnTo>
                <a:lnTo>
                  <a:pt x="990" y="916"/>
                </a:lnTo>
                <a:lnTo>
                  <a:pt x="1001" y="903"/>
                </a:lnTo>
                <a:lnTo>
                  <a:pt x="1012" y="889"/>
                </a:lnTo>
                <a:lnTo>
                  <a:pt x="1022" y="874"/>
                </a:lnTo>
                <a:lnTo>
                  <a:pt x="1031" y="860"/>
                </a:lnTo>
                <a:lnTo>
                  <a:pt x="1041" y="845"/>
                </a:lnTo>
                <a:lnTo>
                  <a:pt x="1049" y="829"/>
                </a:lnTo>
                <a:lnTo>
                  <a:pt x="1058" y="814"/>
                </a:lnTo>
                <a:lnTo>
                  <a:pt x="1065" y="798"/>
                </a:lnTo>
                <a:lnTo>
                  <a:pt x="1073" y="782"/>
                </a:lnTo>
                <a:lnTo>
                  <a:pt x="1079" y="766"/>
                </a:lnTo>
                <a:lnTo>
                  <a:pt x="1085" y="750"/>
                </a:lnTo>
                <a:lnTo>
                  <a:pt x="1091" y="733"/>
                </a:lnTo>
                <a:lnTo>
                  <a:pt x="1096" y="716"/>
                </a:lnTo>
                <a:lnTo>
                  <a:pt x="1101" y="699"/>
                </a:lnTo>
                <a:lnTo>
                  <a:pt x="1105" y="682"/>
                </a:lnTo>
                <a:lnTo>
                  <a:pt x="1109" y="665"/>
                </a:lnTo>
                <a:lnTo>
                  <a:pt x="1112" y="647"/>
                </a:lnTo>
                <a:lnTo>
                  <a:pt x="1114" y="630"/>
                </a:lnTo>
                <a:lnTo>
                  <a:pt x="1116" y="613"/>
                </a:lnTo>
                <a:lnTo>
                  <a:pt x="1117" y="595"/>
                </a:lnTo>
                <a:lnTo>
                  <a:pt x="1118" y="578"/>
                </a:lnTo>
                <a:lnTo>
                  <a:pt x="1119" y="560"/>
                </a:lnTo>
                <a:lnTo>
                  <a:pt x="1118" y="542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2962045" y="5973448"/>
                <a:ext cx="11892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𝑐𝑚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045" y="5973448"/>
                <a:ext cx="1189235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23333" r="-41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Стрелка вправо 162"/>
          <p:cNvSpPr/>
          <p:nvPr/>
        </p:nvSpPr>
        <p:spPr>
          <a:xfrm>
            <a:off x="4151280" y="6018070"/>
            <a:ext cx="908737" cy="32470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/>
          <p:cNvSpPr txBox="1"/>
          <p:nvPr/>
        </p:nvSpPr>
        <p:spPr>
          <a:xfrm>
            <a:off x="569071" y="5973448"/>
            <a:ext cx="256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Immobile center of mass: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Прямоугольник 164"/>
              <p:cNvSpPr/>
              <p:nvPr/>
            </p:nvSpPr>
            <p:spPr>
              <a:xfrm>
                <a:off x="4174173" y="3645403"/>
                <a:ext cx="5376773" cy="118128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2−2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5" name="Прямоугольник 1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173" y="3645403"/>
                <a:ext cx="5376773" cy="1181285"/>
              </a:xfrm>
              <a:prstGeom prst="rect">
                <a:avLst/>
              </a:prstGeom>
              <a:blipFill rotWithShape="0">
                <a:blip r:embed="rId5"/>
                <a:stretch>
                  <a:fillRect t="-15816" b="-5765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062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68" y="0"/>
            <a:ext cx="8896865" cy="1325563"/>
          </a:xfrm>
        </p:spPr>
        <p:txBody>
          <a:bodyPr/>
          <a:lstStyle/>
          <a:p>
            <a:r>
              <a:rPr lang="en-US" dirty="0"/>
              <a:t>Approaches to effective deformations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Effective deformations as fitting parameters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Rough model to keep minimal number of parameters, only multiband coupling accounted (rigid rotor coupling within each band)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One coupling param. per band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Ambiguous description for nuclides with poor experimental data</a:t>
            </a:r>
          </a:p>
          <a:p>
            <a:r>
              <a:rPr lang="en-US" sz="2400" dirty="0">
                <a:solidFill>
                  <a:srgbClr val="00B050"/>
                </a:solidFill>
              </a:rPr>
              <a:t>No additional knowledge needed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Calculation based on structure Hamiltonian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>
                <a:solidFill>
                  <a:srgbClr val="FF0000"/>
                </a:solidFill>
              </a:rPr>
              <a:t>Nuclear structure model for soft deformed nuclei is needed</a:t>
            </a:r>
          </a:p>
          <a:p>
            <a:r>
              <a:rPr lang="en-US" sz="2200" dirty="0">
                <a:solidFill>
                  <a:srgbClr val="00B050"/>
                </a:solidFill>
              </a:rPr>
              <a:t>More consistent result</a:t>
            </a:r>
          </a:p>
          <a:p>
            <a:r>
              <a:rPr lang="en-US" sz="2200" dirty="0">
                <a:solidFill>
                  <a:srgbClr val="00B050"/>
                </a:solidFill>
              </a:rPr>
              <a:t>Gives all model effects</a:t>
            </a:r>
          </a:p>
          <a:p>
            <a:endParaRPr lang="en-US" sz="22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dirty="0"/>
              <a:t>For even-even nuclides using SRM: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568" y="6140235"/>
            <a:ext cx="4398192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E.S. </a:t>
            </a:r>
            <a:r>
              <a:rPr lang="en-US" b="1" dirty="0" err="1">
                <a:solidFill>
                  <a:srgbClr val="7030A0"/>
                </a:solidFill>
              </a:rPr>
              <a:t>Soukhovitskiĩ</a:t>
            </a:r>
            <a:r>
              <a:rPr lang="en-US" b="1" dirty="0">
                <a:solidFill>
                  <a:srgbClr val="7030A0"/>
                </a:solidFill>
              </a:rPr>
              <a:t> et al, PRC 94 (2016) 64605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9150" y="6140235"/>
            <a:ext cx="42924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D. </a:t>
            </a:r>
            <a:r>
              <a:rPr lang="en-US" b="1" dirty="0" err="1">
                <a:solidFill>
                  <a:srgbClr val="7030A0"/>
                </a:solidFill>
              </a:rPr>
              <a:t>Martyanov</a:t>
            </a:r>
            <a:r>
              <a:rPr lang="en-US" b="1" dirty="0">
                <a:solidFill>
                  <a:srgbClr val="7030A0"/>
                </a:solidFill>
              </a:rPr>
              <a:t> et al, EPJ Web Conf. 146 (2017) 12031 (ND2016)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59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7687" y="0"/>
            <a:ext cx="8888627" cy="1325563"/>
          </a:xfrm>
        </p:spPr>
        <p:txBody>
          <a:bodyPr/>
          <a:lstStyle/>
          <a:p>
            <a:r>
              <a:rPr lang="en-US" dirty="0"/>
              <a:t>Towards odd nuclides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We have soft-rotator model for even-even actinides, but</a:t>
                </a:r>
              </a:p>
              <a:p>
                <a:pPr marL="0" indent="0">
                  <a:buNone/>
                </a:pPr>
                <a:r>
                  <a:rPr lang="en-US" dirty="0"/>
                  <a:t>no appropriate nuclear model (describing softness) for odd-A ones…</a:t>
                </a:r>
              </a:p>
              <a:p>
                <a:endParaRPr lang="en-US" dirty="0"/>
              </a:p>
              <a:p>
                <a:r>
                  <a:rPr lang="en-US" dirty="0"/>
                  <a:t>Nuclear softness – collective effect, determined mainly by the even-even core, and varies smoothly from nucleus to nucleus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𝑐𝑜𝑟𝑒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𝑐𝑜𝑟𝑒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may try to couple levels for bands built on single-particle state same as in GS</a:t>
                </a:r>
              </a:p>
              <a:p>
                <a:r>
                  <a:rPr lang="en-US" dirty="0"/>
                  <a:t>We need to build appropriate core states</a:t>
                </a:r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3501" r="-6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697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Odd-A matrix elements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97712" y="1825625"/>
                <a:ext cx="8931348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𝑐𝑜𝑟𝑒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     </a:t>
                </a:r>
                <a:r>
                  <a:rPr lang="en-US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no </a:t>
                </a:r>
                <a:r>
                  <a:rPr lang="en-US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particle-core interaction </a:t>
                </a:r>
                <a:endParaRPr lang="en-US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𝑐𝑜𝑟𝑒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𝑐𝑜𝑟𝑒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712" y="1825625"/>
                <a:ext cx="8931348" cy="4351338"/>
              </a:xfrm>
              <a:blipFill rotWithShape="0">
                <a:blip r:embed="rId2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96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3" y="2822346"/>
            <a:ext cx="2726334" cy="2367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39" y="1898980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Band (A): 5/2[633],</a:t>
            </a:r>
          </a:p>
          <a:p>
            <a:r>
              <a:rPr lang="en-US" dirty="0"/>
              <a:t>α=+1/2 band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93011" y="1887492"/>
            <a:ext cx="195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Band (a): 5/2[633],</a:t>
            </a:r>
          </a:p>
          <a:p>
            <a:r>
              <a:rPr lang="en-US" dirty="0"/>
              <a:t>α=-1/2 band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5050" y="6068998"/>
            <a:ext cx="3570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Core state: no vibrational excitation,</a:t>
            </a:r>
          </a:p>
          <a:p>
            <a:r>
              <a:rPr lang="en-US" dirty="0">
                <a:solidFill>
                  <a:srgbClr val="FF0000"/>
                </a:solidFill>
              </a:rPr>
              <a:t>only rotation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39" y="2921585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Core I</a:t>
            </a:r>
            <a:r>
              <a:rPr lang="el-GR" baseline="30000" dirty="0">
                <a:solidFill>
                  <a:srgbClr val="FF0000"/>
                </a:solidFill>
              </a:rPr>
              <a:t>π</a:t>
            </a:r>
            <a:endParaRPr lang="ru-RU" baseline="30000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215979" y="4522573"/>
            <a:ext cx="1228489" cy="867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07802" y="4261468"/>
            <a:ext cx="59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(13/2</a:t>
            </a:r>
            <a:r>
              <a:rPr lang="en-US" sz="1100" b="1" baseline="30000" dirty="0"/>
              <a:t>+</a:t>
            </a:r>
            <a:r>
              <a:rPr lang="en-US" sz="1100" b="1" dirty="0"/>
              <a:t>)</a:t>
            </a:r>
            <a:endParaRPr lang="ru-RU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5933" y="374806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240" y="464112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933" y="431963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397" y="495718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8235" y="320782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1727" y="350174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48881" y="445645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8279" y="407143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48279" y="481339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48279" y="284153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4200" y="2572280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Core I</a:t>
            </a:r>
            <a:r>
              <a:rPr lang="el-GR" baseline="30000" dirty="0">
                <a:solidFill>
                  <a:srgbClr val="FF0000"/>
                </a:solidFill>
              </a:rPr>
              <a:t>π</a:t>
            </a:r>
            <a:endParaRPr lang="ru-RU" baseline="30000" dirty="0">
              <a:solidFill>
                <a:srgbClr val="FF000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602" y="1431710"/>
            <a:ext cx="1422975" cy="371841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30364" y="6059991"/>
            <a:ext cx="430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Core state: first </a:t>
            </a:r>
            <a:r>
              <a:rPr lang="en-US" dirty="0" err="1">
                <a:solidFill>
                  <a:srgbClr val="FF0000"/>
                </a:solidFill>
              </a:rPr>
              <a:t>octupole</a:t>
            </a:r>
            <a:r>
              <a:rPr lang="en-US" dirty="0">
                <a:solidFill>
                  <a:srgbClr val="FF0000"/>
                </a:solidFill>
              </a:rPr>
              <a:t> excitation, </a:t>
            </a:r>
          </a:p>
          <a:p>
            <a:r>
              <a:rPr lang="en-US" dirty="0">
                <a:solidFill>
                  <a:srgbClr val="FF0000"/>
                </a:solidFill>
              </a:rPr>
              <a:t>rotation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39318" y="2921585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Core I</a:t>
            </a:r>
            <a:r>
              <a:rPr lang="el-GR" baseline="30000" dirty="0">
                <a:solidFill>
                  <a:srgbClr val="FF0000"/>
                </a:solidFill>
              </a:rPr>
              <a:t>π</a:t>
            </a:r>
            <a:endParaRPr lang="ru-RU" baseline="30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52494" y="327391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52494" y="478630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18924" y="1672932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Core I</a:t>
            </a:r>
            <a:r>
              <a:rPr lang="el-GR" baseline="30000" dirty="0">
                <a:solidFill>
                  <a:srgbClr val="FF0000"/>
                </a:solidFill>
              </a:rPr>
              <a:t>π</a:t>
            </a:r>
            <a:endParaRPr lang="ru-RU" baseline="300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86972" y="196708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86972" y="410703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18000" y="2283486"/>
            <a:ext cx="121096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In fact we have also </a:t>
            </a:r>
          </a:p>
          <a:p>
            <a:r>
              <a:rPr lang="en-US" sz="1600" dirty="0"/>
              <a:t>2 </a:t>
            </a:r>
            <a:r>
              <a:rPr lang="en-US" sz="1600" dirty="0" err="1"/>
              <a:t>subbands</a:t>
            </a:r>
            <a:r>
              <a:rPr lang="en-US" sz="1600" dirty="0"/>
              <a:t> here!</a:t>
            </a:r>
            <a:endParaRPr lang="ru-RU" sz="1600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 flipH="1" flipV="1">
            <a:off x="7573625" y="2572280"/>
            <a:ext cx="344375" cy="2686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044532" y="5521447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GS band</a:t>
            </a:r>
            <a:endParaRPr lang="ru-RU" b="1" u="sng" dirty="0"/>
          </a:p>
        </p:txBody>
      </p:sp>
      <p:sp>
        <p:nvSpPr>
          <p:cNvPr id="42" name="TextBox 41"/>
          <p:cNvSpPr txBox="1"/>
          <p:nvPr/>
        </p:nvSpPr>
        <p:spPr>
          <a:xfrm>
            <a:off x="5938809" y="5521447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Octupole</a:t>
            </a:r>
            <a:r>
              <a:rPr lang="en-US" b="1" u="sng" dirty="0"/>
              <a:t> band</a:t>
            </a:r>
            <a:endParaRPr lang="ru-RU" b="1" u="sng" dirty="0"/>
          </a:p>
        </p:txBody>
      </p:sp>
      <p:sp>
        <p:nvSpPr>
          <p:cNvPr id="39" name="Заголовок 4"/>
          <p:cNvSpPr>
            <a:spLocks noGrp="1"/>
          </p:cNvSpPr>
          <p:nvPr>
            <p:ph type="title"/>
          </p:nvPr>
        </p:nvSpPr>
        <p:spPr>
          <a:xfrm>
            <a:off x="127687" y="0"/>
            <a:ext cx="8888627" cy="1325563"/>
          </a:xfrm>
        </p:spPr>
        <p:txBody>
          <a:bodyPr/>
          <a:lstStyle/>
          <a:p>
            <a:r>
              <a:rPr lang="en-US" dirty="0"/>
              <a:t>Core states assignment (</a:t>
            </a:r>
            <a:r>
              <a:rPr lang="en-US" baseline="30000" dirty="0"/>
              <a:t>233</a:t>
            </a:r>
            <a:r>
              <a:rPr lang="en-US" dirty="0"/>
              <a:t>U states from ENSDF)</a:t>
            </a:r>
          </a:p>
        </p:txBody>
      </p:sp>
    </p:spTree>
    <p:extLst>
      <p:ext uri="{BB962C8B-B14F-4D97-AF65-F5344CB8AC3E}">
        <p14:creationId xmlns:p14="http://schemas.microsoft.com/office/powerpoint/2010/main" val="107553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Coupled channels optical model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4467340"/>
            <a:ext cx="7886700" cy="17096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Better target dynamics description </a:t>
            </a:r>
            <a:r>
              <a:rPr lang="en-US" dirty="0">
                <a:sym typeface="Wingdings" panose="05000000000000000000" pitchFamily="2" charset="2"/>
              </a:rPr>
              <a:t> less is left for compound nucleus</a:t>
            </a:r>
          </a:p>
          <a:p>
            <a:r>
              <a:rPr lang="en-US" dirty="0">
                <a:sym typeface="Wingdings" panose="05000000000000000000" pitchFamily="2" charset="2"/>
              </a:rPr>
              <a:t>Essential for description of experimental data for deformed nuclides</a:t>
            </a:r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4065224" y="2191957"/>
            <a:ext cx="766072" cy="766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569904" y="2574993"/>
            <a:ext cx="2357609" cy="0"/>
          </a:xfrm>
          <a:prstGeom prst="straightConnector1">
            <a:avLst/>
          </a:prstGeom>
          <a:ln w="539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65224" y="1822092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48718" y="2191424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nucleon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079172" y="2574993"/>
            <a:ext cx="2357609" cy="0"/>
          </a:xfrm>
          <a:prstGeom prst="straightConnector1">
            <a:avLst/>
          </a:prstGeom>
          <a:ln w="539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079172" y="1923987"/>
            <a:ext cx="2357609" cy="344899"/>
          </a:xfrm>
          <a:prstGeom prst="straightConnector1">
            <a:avLst/>
          </a:prstGeom>
          <a:ln w="539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79172" y="2905580"/>
            <a:ext cx="2357609" cy="377447"/>
          </a:xfrm>
          <a:prstGeom prst="straightConnector1">
            <a:avLst/>
          </a:prstGeom>
          <a:ln w="539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1069227">
            <a:off x="5560894" y="1717089"/>
            <a:ext cx="139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direct elastic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2700" y="2202655"/>
            <a:ext cx="154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direct inelastic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75225">
            <a:off x="5449692" y="2744696"/>
            <a:ext cx="197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compound nucleus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7548693" y="1773716"/>
            <a:ext cx="349703" cy="1618772"/>
          </a:xfrm>
          <a:prstGeom prst="rightBrace">
            <a:avLst>
              <a:gd name="adj1" fmla="val 51730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167717" y="2096436"/>
            <a:ext cx="861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total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cross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section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potential for actinides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Algorithm,</a:t>
            </a:r>
          </a:p>
          <a:p>
            <a:r>
              <a:rPr lang="en-US" dirty="0"/>
              <a:t>coupling schemes,</a:t>
            </a:r>
          </a:p>
          <a:p>
            <a:r>
              <a:rPr lang="en-US" dirty="0"/>
              <a:t>parameters, etc.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068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68" y="0"/>
            <a:ext cx="8896865" cy="1325563"/>
          </a:xfrm>
        </p:spPr>
        <p:txBody>
          <a:bodyPr/>
          <a:lstStyle/>
          <a:p>
            <a:r>
              <a:rPr lang="en-US" baseline="30000" dirty="0"/>
              <a:t>238</a:t>
            </a:r>
            <a:r>
              <a:rPr lang="en-US" dirty="0"/>
              <a:t>U coupling scheme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51507" y="1160971"/>
            <a:ext cx="35689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/>
              <a:t>Saturated</a:t>
            </a:r>
            <a:r>
              <a:rPr lang="en-US" dirty="0"/>
              <a:t> coupling scheme: </a:t>
            </a:r>
          </a:p>
          <a:p>
            <a:r>
              <a:rPr lang="en-US" dirty="0"/>
              <a:t>almost all low-lying levels </a:t>
            </a:r>
          </a:p>
          <a:p>
            <a:r>
              <a:rPr lang="en-US" dirty="0"/>
              <a:t>are coupled (and described by SRM)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0" y="1458000"/>
          <a:ext cx="7057143" cy="54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58000"/>
                        <a:ext cx="7057143" cy="54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8449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68" y="0"/>
            <a:ext cx="8896865" cy="1325563"/>
          </a:xfrm>
        </p:spPr>
        <p:txBody>
          <a:bodyPr/>
          <a:lstStyle/>
          <a:p>
            <a:r>
              <a:rPr lang="en-US" baseline="30000" dirty="0"/>
              <a:t>233</a:t>
            </a:r>
            <a:r>
              <a:rPr lang="en-US" dirty="0"/>
              <a:t>U coupling scheme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8150" y="1165074"/>
            <a:ext cx="466228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Only a few bands coupled: those that correspond to vibrational excitation of the core and </a:t>
            </a:r>
            <a:r>
              <a:rPr lang="en-US" dirty="0" err="1"/>
              <a:t>sp-wavefunction</a:t>
            </a:r>
            <a:r>
              <a:rPr lang="en-US" dirty="0"/>
              <a:t> same as in GS (ENDSF)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0" y="1458000"/>
          <a:ext cx="7057143" cy="54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58000"/>
                        <a:ext cx="7057143" cy="54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89291" y="3390380"/>
            <a:ext cx="222800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Can not speak about saturation, but bands based on other </a:t>
            </a:r>
            <a:r>
              <a:rPr lang="en-US" dirty="0" err="1"/>
              <a:t>sp</a:t>
            </a:r>
            <a:r>
              <a:rPr lang="en-US" dirty="0"/>
              <a:t>-states are assumed to be weakly coupled.</a:t>
            </a:r>
          </a:p>
          <a:p>
            <a:r>
              <a:rPr lang="en-US" dirty="0"/>
              <a:t>Better than only main rotational band!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934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" y="0"/>
            <a:ext cx="8892540" cy="1325563"/>
          </a:xfrm>
        </p:spPr>
        <p:txBody>
          <a:bodyPr/>
          <a:lstStyle/>
          <a:p>
            <a:r>
              <a:rPr lang="en-US" dirty="0"/>
              <a:t>Calculation algorithm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5729" y="3985998"/>
            <a:ext cx="216726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aseline="30000" dirty="0"/>
              <a:t>238</a:t>
            </a:r>
            <a:r>
              <a:rPr lang="en-US" dirty="0"/>
              <a:t>U and </a:t>
            </a:r>
            <a:r>
              <a:rPr lang="en-US" baseline="30000" dirty="0"/>
              <a:t>232</a:t>
            </a:r>
            <a:r>
              <a:rPr lang="en-US" dirty="0"/>
              <a:t>Th</a:t>
            </a:r>
          </a:p>
          <a:p>
            <a:r>
              <a:rPr lang="en-US" dirty="0"/>
              <a:t>exp. scattering data</a:t>
            </a:r>
          </a:p>
          <a:p>
            <a:r>
              <a:rPr lang="en-US" dirty="0"/>
              <a:t>and coupling scheme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5729" y="1880500"/>
            <a:ext cx="3240759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Levels’ energies/spins/parities</a:t>
            </a:r>
          </a:p>
          <a:p>
            <a:r>
              <a:rPr lang="en-US" dirty="0"/>
              <a:t>of even-even nuclide or </a:t>
            </a:r>
          </a:p>
          <a:p>
            <a:r>
              <a:rPr lang="en-US" dirty="0"/>
              <a:t>equivalent core of odd-A nuclide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85435" y="5055688"/>
            <a:ext cx="318253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Coupled channels optical model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84840" y="2162571"/>
            <a:ext cx="249023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Soft rotor nuclear model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041925" y="3305117"/>
            <a:ext cx="229492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Effective deformations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5729" y="5709354"/>
            <a:ext cx="216726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Other actinide’s</a:t>
            </a:r>
          </a:p>
          <a:p>
            <a:r>
              <a:rPr lang="en-US" dirty="0"/>
              <a:t>exp. scattering data</a:t>
            </a:r>
          </a:p>
          <a:p>
            <a:r>
              <a:rPr lang="en-US" dirty="0"/>
              <a:t>and coupling scheme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93425" y="2156482"/>
            <a:ext cx="173836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SRM parameters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919005" y="3985998"/>
            <a:ext cx="177843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OMP parameters</a:t>
            </a:r>
          </a:p>
          <a:p>
            <a:r>
              <a:rPr lang="en-US" dirty="0"/>
              <a:t>and nuclear </a:t>
            </a:r>
          </a:p>
          <a:p>
            <a:r>
              <a:rPr lang="en-US" dirty="0"/>
              <a:t>deformations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919005" y="5847853"/>
            <a:ext cx="1443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Nuclear </a:t>
            </a:r>
          </a:p>
          <a:p>
            <a:r>
              <a:rPr lang="en-US" dirty="0"/>
              <a:t>deformations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866718" y="4778689"/>
            <a:ext cx="123482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Optical</a:t>
            </a:r>
          </a:p>
          <a:p>
            <a:r>
              <a:rPr lang="en-US" dirty="0"/>
              <a:t>model </a:t>
            </a:r>
          </a:p>
          <a:p>
            <a:r>
              <a:rPr lang="en-US" dirty="0"/>
              <a:t>predictions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10" idx="3"/>
            <a:endCxn id="12" idx="1"/>
          </p:cNvCxnSpPr>
          <p:nvPr/>
        </p:nvCxnSpPr>
        <p:spPr>
          <a:xfrm>
            <a:off x="3366488" y="2342165"/>
            <a:ext cx="318352" cy="507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2" idx="3"/>
            <a:endCxn id="15" idx="1"/>
          </p:cNvCxnSpPr>
          <p:nvPr/>
        </p:nvCxnSpPr>
        <p:spPr>
          <a:xfrm flipV="1">
            <a:off x="6175073" y="2341148"/>
            <a:ext cx="318352" cy="608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5" idx="2"/>
            <a:endCxn id="13" idx="0"/>
          </p:cNvCxnSpPr>
          <p:nvPr/>
        </p:nvCxnSpPr>
        <p:spPr>
          <a:xfrm flipH="1">
            <a:off x="4189387" y="2525814"/>
            <a:ext cx="3173219" cy="77930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3" idx="2"/>
            <a:endCxn id="11" idx="0"/>
          </p:cNvCxnSpPr>
          <p:nvPr/>
        </p:nvCxnSpPr>
        <p:spPr>
          <a:xfrm flipH="1">
            <a:off x="4076704" y="3674449"/>
            <a:ext cx="112683" cy="138123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9" idx="3"/>
          </p:cNvCxnSpPr>
          <p:nvPr/>
        </p:nvCxnSpPr>
        <p:spPr>
          <a:xfrm>
            <a:off x="2292989" y="4447663"/>
            <a:ext cx="192446" cy="7926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4" idx="3"/>
          </p:cNvCxnSpPr>
          <p:nvPr/>
        </p:nvCxnSpPr>
        <p:spPr>
          <a:xfrm flipV="1">
            <a:off x="2292989" y="5240354"/>
            <a:ext cx="192446" cy="930665"/>
          </a:xfrm>
          <a:prstGeom prst="straightConnector1">
            <a:avLst/>
          </a:prstGeom>
          <a:ln w="38100">
            <a:solidFill>
              <a:srgbClr val="FF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11" idx="3"/>
            <a:endCxn id="16" idx="1"/>
          </p:cNvCxnSpPr>
          <p:nvPr/>
        </p:nvCxnSpPr>
        <p:spPr>
          <a:xfrm flipV="1">
            <a:off x="5667973" y="4447663"/>
            <a:ext cx="251032" cy="7926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11" idx="3"/>
            <a:endCxn id="17" idx="1"/>
          </p:cNvCxnSpPr>
          <p:nvPr/>
        </p:nvCxnSpPr>
        <p:spPr>
          <a:xfrm>
            <a:off x="5667973" y="5240354"/>
            <a:ext cx="251032" cy="930665"/>
          </a:xfrm>
          <a:prstGeom prst="straightConnector1">
            <a:avLst/>
          </a:prstGeom>
          <a:ln w="38100">
            <a:solidFill>
              <a:srgbClr val="FF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16" idx="3"/>
            <a:endCxn id="18" idx="0"/>
          </p:cNvCxnSpPr>
          <p:nvPr/>
        </p:nvCxnSpPr>
        <p:spPr>
          <a:xfrm>
            <a:off x="7697441" y="4447663"/>
            <a:ext cx="786690" cy="3310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17" idx="3"/>
            <a:endCxn id="18" idx="2"/>
          </p:cNvCxnSpPr>
          <p:nvPr/>
        </p:nvCxnSpPr>
        <p:spPr>
          <a:xfrm flipV="1">
            <a:off x="7362605" y="5702019"/>
            <a:ext cx="1121526" cy="469000"/>
          </a:xfrm>
          <a:prstGeom prst="straightConnector1">
            <a:avLst/>
          </a:prstGeom>
          <a:ln w="38100">
            <a:solidFill>
              <a:srgbClr val="FF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97204" y="1362333"/>
            <a:ext cx="106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Exp. data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27442" y="1701110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Models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493425" y="1687482"/>
            <a:ext cx="193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Fitting parameters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848636" y="3978663"/>
            <a:ext cx="12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Predictions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19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457685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Nuclear softness and non-</a:t>
                </a:r>
                <a:r>
                  <a:rPr lang="en-US" dirty="0" err="1"/>
                  <a:t>axiality</a:t>
                </a:r>
                <a:r>
                  <a:rPr lang="en-US" dirty="0"/>
                  <a:t> (all soft-rotator model parameters) – from level structure, missing levels for coupling can be restored for even-even</a:t>
                </a:r>
              </a:p>
              <a:p>
                <a:endParaRPr lang="en-US" dirty="0"/>
              </a:p>
              <a:p>
                <a:r>
                  <a:rPr lang="en-US" b="1" dirty="0"/>
                  <a:t>Many experimental data </a:t>
                </a:r>
                <a:r>
                  <a:rPr lang="en-US" u="sng" dirty="0"/>
                  <a:t>for optical model </a:t>
                </a:r>
                <a:r>
                  <a:rPr lang="en-US" dirty="0"/>
                  <a:t>(</a:t>
                </a:r>
                <a:r>
                  <a:rPr lang="en-US" baseline="30000" dirty="0"/>
                  <a:t>238</a:t>
                </a:r>
                <a:r>
                  <a:rPr lang="en-US" dirty="0"/>
                  <a:t>U and </a:t>
                </a:r>
                <a:r>
                  <a:rPr lang="en-US" baseline="30000" dirty="0"/>
                  <a:t>232</a:t>
                </a:r>
                <a:r>
                  <a:rPr lang="en-US" dirty="0"/>
                  <a:t>Th) – fit </a:t>
                </a:r>
                <a:r>
                  <a:rPr lang="en-US" dirty="0">
                    <a:solidFill>
                      <a:srgbClr val="00B050"/>
                    </a:solidFill>
                  </a:rPr>
                  <a:t>optical potential parameters and deformations</a:t>
                </a:r>
              </a:p>
              <a:p>
                <a:r>
                  <a:rPr lang="en-US" b="1" dirty="0"/>
                  <a:t>Scarce experimental data </a:t>
                </a:r>
                <a:r>
                  <a:rPr lang="en-US" dirty="0"/>
                  <a:t>(</a:t>
                </a:r>
                <a:r>
                  <a:rPr lang="en-US" baseline="30000" dirty="0"/>
                  <a:t>233</a:t>
                </a:r>
                <a:r>
                  <a:rPr lang="en-US" dirty="0"/>
                  <a:t>U, </a:t>
                </a:r>
                <a:r>
                  <a:rPr lang="en-US" baseline="30000" dirty="0"/>
                  <a:t>240</a:t>
                </a:r>
                <a:r>
                  <a:rPr lang="en-US" dirty="0"/>
                  <a:t>Pu…) – fit only </a:t>
                </a:r>
                <a:r>
                  <a:rPr lang="en-US" dirty="0">
                    <a:solidFill>
                      <a:srgbClr val="00B050"/>
                    </a:solidFill>
                  </a:rPr>
                  <a:t> deformations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)</a:t>
                </a:r>
                <a:r>
                  <a:rPr lang="en-US" dirty="0"/>
                  <a:t> with fixed potential</a:t>
                </a:r>
              </a:p>
              <a:p>
                <a:r>
                  <a:rPr lang="en-US" b="1" dirty="0"/>
                  <a:t>Only strength functions or nothing </a:t>
                </a:r>
                <a:r>
                  <a:rPr lang="en-US" dirty="0"/>
                  <a:t>available (</a:t>
                </a:r>
                <a:r>
                  <a:rPr lang="en-US" baseline="30000" dirty="0"/>
                  <a:t>246</a:t>
                </a:r>
                <a:r>
                  <a:rPr lang="en-US" dirty="0"/>
                  <a:t>Cm…) – take deformations from global nuclear mass models, </a:t>
                </a:r>
                <a:r>
                  <a:rPr lang="en-US" dirty="0">
                    <a:solidFill>
                      <a:srgbClr val="00B050"/>
                    </a:solidFill>
                  </a:rPr>
                  <a:t>no additional fitting or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dirty="0"/>
                  <a:t> fit to reproduce SF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WS4</a:t>
                </a:r>
                <a:r>
                  <a:rPr lang="en-US" dirty="0">
                    <a:solidFill>
                      <a:srgbClr val="FF0000"/>
                    </a:solidFill>
                  </a:rPr>
                  <a:t> deformations work better than </a:t>
                </a:r>
                <a:r>
                  <a:rPr lang="en-US" b="1" dirty="0">
                    <a:solidFill>
                      <a:srgbClr val="FF0000"/>
                    </a:solidFill>
                  </a:rPr>
                  <a:t>FRDM2012</a:t>
                </a:r>
                <a:r>
                  <a:rPr lang="en-US" dirty="0">
                    <a:solidFill>
                      <a:srgbClr val="FF0000"/>
                    </a:solidFill>
                  </a:rPr>
                  <a:t> for even-even actinides!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457685" cy="4351338"/>
              </a:xfrm>
              <a:blipFill>
                <a:blip r:embed="rId2"/>
                <a:stretch>
                  <a:fillRect l="-1297" t="-3501" r="-72" b="-36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 txBox="1">
            <a:spLocks/>
          </p:cNvSpPr>
          <p:nvPr/>
        </p:nvSpPr>
        <p:spPr>
          <a:xfrm>
            <a:off x="125730" y="0"/>
            <a:ext cx="88925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Fitting parameters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888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87" y="0"/>
            <a:ext cx="8888627" cy="1325563"/>
          </a:xfrm>
        </p:spPr>
        <p:txBody>
          <a:bodyPr/>
          <a:lstStyle/>
          <a:p>
            <a:r>
              <a:rPr lang="en-US" dirty="0"/>
              <a:t>Comparison with other potentials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220316"/>
              </p:ext>
            </p:extLst>
          </p:nvPr>
        </p:nvGraphicFramePr>
        <p:xfrm>
          <a:off x="4583113" y="3001963"/>
          <a:ext cx="5040312" cy="385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3113" y="3001963"/>
                        <a:ext cx="5040312" cy="3856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072816"/>
              </p:ext>
            </p:extLst>
          </p:nvPr>
        </p:nvGraphicFramePr>
        <p:xfrm>
          <a:off x="0" y="3001963"/>
          <a:ext cx="5040313" cy="385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3001963"/>
                        <a:ext cx="5040313" cy="3856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30036" y="2716382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/>
              <a:t>233</a:t>
            </a:r>
            <a:r>
              <a:rPr lang="en-US" sz="2400" b="1" dirty="0"/>
              <a:t>U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31413" y="2716383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/>
              <a:t>238</a:t>
            </a:r>
            <a:r>
              <a:rPr lang="en-US" sz="2400" b="1" dirty="0"/>
              <a:t>U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4911" y="1999482"/>
            <a:ext cx="798679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CN XS changes up to 0.3 barn between models fitted to the same data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76417" y="533811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soft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9352" y="480935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rigid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8860" y="4606815"/>
            <a:ext cx="1201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parametric</a:t>
            </a:r>
          </a:p>
          <a:p>
            <a:r>
              <a:rPr lang="en-US" dirty="0">
                <a:solidFill>
                  <a:srgbClr val="0000FF"/>
                </a:solidFill>
              </a:rPr>
              <a:t>multiband</a:t>
            </a:r>
          </a:p>
        </p:txBody>
      </p:sp>
    </p:spTree>
    <p:extLst>
      <p:ext uri="{BB962C8B-B14F-4D97-AF65-F5344CB8AC3E}">
        <p14:creationId xmlns:p14="http://schemas.microsoft.com/office/powerpoint/2010/main" val="3533852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87" y="0"/>
            <a:ext cx="8888627" cy="1325563"/>
          </a:xfrm>
        </p:spPr>
        <p:txBody>
          <a:bodyPr/>
          <a:lstStyle/>
          <a:p>
            <a:r>
              <a:rPr lang="en-US" dirty="0"/>
              <a:t>Softness effects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Multiband coupling (for bands, corresponding to collective excitations)</a:t>
            </a:r>
          </a:p>
          <a:p>
            <a:endParaRPr lang="en-US" dirty="0"/>
          </a:p>
          <a:p>
            <a:r>
              <a:rPr lang="en-US" dirty="0"/>
              <a:t>Nucleus stretching due to rotation (centrifugal forces)</a:t>
            </a:r>
          </a:p>
          <a:p>
            <a:endParaRPr lang="en-US" dirty="0"/>
          </a:p>
          <a:p>
            <a:r>
              <a:rPr lang="en-US" dirty="0"/>
              <a:t>Additional monopole coupling due to account of volume conservation in vibrating nucleus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342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68" y="0"/>
            <a:ext cx="8896865" cy="1325563"/>
          </a:xfrm>
        </p:spPr>
        <p:txBody>
          <a:bodyPr/>
          <a:lstStyle/>
          <a:p>
            <a:r>
              <a:rPr lang="en-US" dirty="0"/>
              <a:t>Multiband coupling: </a:t>
            </a:r>
            <a:br>
              <a:rPr lang="en-US" dirty="0"/>
            </a:br>
            <a:r>
              <a:rPr lang="en-US" dirty="0"/>
              <a:t>Direct level excitation XS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30036" y="2716382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/>
              <a:t>233</a:t>
            </a:r>
            <a:r>
              <a:rPr lang="en-US" sz="2400" b="1" dirty="0"/>
              <a:t>U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31413" y="2716383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/>
              <a:t>238</a:t>
            </a:r>
            <a:r>
              <a:rPr lang="en-US" sz="2400" b="1" dirty="0"/>
              <a:t>U</a:t>
            </a:r>
            <a:endParaRPr lang="ru-RU" sz="2400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387457"/>
              </p:ext>
            </p:extLst>
          </p:nvPr>
        </p:nvGraphicFramePr>
        <p:xfrm>
          <a:off x="4581961" y="3001482"/>
          <a:ext cx="5040000" cy="3856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1961" y="3001482"/>
                        <a:ext cx="5040000" cy="3856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093740"/>
              </p:ext>
            </p:extLst>
          </p:nvPr>
        </p:nvGraphicFramePr>
        <p:xfrm>
          <a:off x="0" y="3001482"/>
          <a:ext cx="5040000" cy="3856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3001482"/>
                        <a:ext cx="5040000" cy="3856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0115" y="1922910"/>
            <a:ext cx="75132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Other bands’ impact is comparable to one from 2</a:t>
            </a:r>
            <a:r>
              <a:rPr lang="en-US" b="1" baseline="30000" dirty="0"/>
              <a:t>nd</a:t>
            </a:r>
            <a:r>
              <a:rPr lang="en-US" b="1" dirty="0"/>
              <a:t>/3</a:t>
            </a:r>
            <a:r>
              <a:rPr lang="en-US" b="1" baseline="30000" dirty="0"/>
              <a:t>rd</a:t>
            </a:r>
            <a:r>
              <a:rPr lang="en-US" b="1" dirty="0"/>
              <a:t> excited GS band level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51873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87" y="0"/>
            <a:ext cx="8888627" cy="1325563"/>
          </a:xfrm>
        </p:spPr>
        <p:txBody>
          <a:bodyPr/>
          <a:lstStyle/>
          <a:p>
            <a:r>
              <a:rPr lang="en-US" dirty="0"/>
              <a:t>Multiband coupling:</a:t>
            </a:r>
            <a:br>
              <a:rPr lang="en-US" dirty="0"/>
            </a:br>
            <a:r>
              <a:rPr lang="en-US" dirty="0"/>
              <a:t>CN XS change due to bands removal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633070"/>
              </p:ext>
            </p:extLst>
          </p:nvPr>
        </p:nvGraphicFramePr>
        <p:xfrm>
          <a:off x="0" y="3001482"/>
          <a:ext cx="5040000" cy="3856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001482"/>
                        <a:ext cx="5040000" cy="3856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922109"/>
              </p:ext>
            </p:extLst>
          </p:nvPr>
        </p:nvGraphicFramePr>
        <p:xfrm>
          <a:off x="4580276" y="3001482"/>
          <a:ext cx="5040000" cy="3856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0276" y="3001482"/>
                        <a:ext cx="5040000" cy="3856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30036" y="2716382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/>
              <a:t>233</a:t>
            </a:r>
            <a:r>
              <a:rPr lang="en-US" sz="2400" b="1" dirty="0"/>
              <a:t>U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31413" y="2716383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/>
              <a:t>238</a:t>
            </a:r>
            <a:r>
              <a:rPr lang="en-US" sz="2400" b="1" dirty="0"/>
              <a:t>U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68238" y="1922910"/>
                <a:ext cx="580752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Large impact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b="1" dirty="0"/>
                  <a:t>-vibrational states in the coupling scheme</a:t>
                </a:r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238" y="1922910"/>
                <a:ext cx="580752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734" t="-6349" r="-62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431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87" y="0"/>
            <a:ext cx="8888627" cy="1325563"/>
          </a:xfrm>
        </p:spPr>
        <p:txBody>
          <a:bodyPr/>
          <a:lstStyle/>
          <a:p>
            <a:r>
              <a:rPr lang="en-US" dirty="0"/>
              <a:t>Nucleus stretching: CN XS change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007238"/>
              </p:ext>
            </p:extLst>
          </p:nvPr>
        </p:nvGraphicFramePr>
        <p:xfrm>
          <a:off x="1332000" y="1899619"/>
          <a:ext cx="6480000" cy="4958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2000" y="1899619"/>
                        <a:ext cx="6480000" cy="4958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98284" y="3640145"/>
            <a:ext cx="21457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GS band is </a:t>
            </a:r>
          </a:p>
          <a:p>
            <a:r>
              <a:rPr lang="en-US" dirty="0"/>
              <a:t>coupled here, no</a:t>
            </a:r>
          </a:p>
          <a:p>
            <a:r>
              <a:rPr lang="en-US" dirty="0"/>
              <a:t>non-</a:t>
            </a:r>
            <a:r>
              <a:rPr lang="en-US" dirty="0" err="1"/>
              <a:t>axiality</a:t>
            </a:r>
            <a:r>
              <a:rPr lang="en-US" dirty="0"/>
              <a:t> or </a:t>
            </a:r>
          </a:p>
          <a:p>
            <a:r>
              <a:rPr lang="en-US" dirty="0"/>
              <a:t>volume conservation</a:t>
            </a:r>
          </a:p>
          <a:p>
            <a:r>
              <a:rPr lang="en-US" dirty="0"/>
              <a:t>is accounted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97375" y="1922910"/>
            <a:ext cx="77492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Nucleus stretching gives large impact even then only GS-band levels are coupled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0762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components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825625"/>
            <a:ext cx="8350097" cy="4351338"/>
          </a:xfrm>
        </p:spPr>
        <p:txBody>
          <a:bodyPr>
            <a:normAutofit/>
          </a:bodyPr>
          <a:lstStyle/>
          <a:p>
            <a:r>
              <a:rPr lang="en-US" dirty="0"/>
              <a:t>Dispersive Lane-consistent macroscopic potential:</a:t>
            </a:r>
          </a:p>
          <a:p>
            <a:pPr lvl="1"/>
            <a:r>
              <a:rPr lang="en-US" dirty="0"/>
              <a:t>Physically realistic</a:t>
            </a:r>
          </a:p>
          <a:p>
            <a:pPr lvl="1"/>
            <a:r>
              <a:rPr lang="en-US" dirty="0"/>
              <a:t>Better constrained</a:t>
            </a:r>
          </a:p>
          <a:p>
            <a:pPr lvl="1"/>
            <a:r>
              <a:rPr lang="en-US" dirty="0"/>
              <a:t>Describe more experimental data with single parameters set</a:t>
            </a:r>
          </a:p>
          <a:p>
            <a:r>
              <a:rPr lang="en-US" dirty="0"/>
              <a:t>Nuclear structure model: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Description of low-energy collective excited states of a target – both rotational and vibrational (soft-rotator model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Go beyond main rotational band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Proper expansion of the deformed optical potential:</a:t>
            </a:r>
          </a:p>
          <a:p>
            <a:pPr lvl="1"/>
            <a:r>
              <a:rPr lang="en-US" dirty="0"/>
              <a:t>More details later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9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57" y="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Volume and center-of-mass position corrections: CN XS change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646179" y="1796226"/>
          <a:ext cx="4704912" cy="3601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6179" y="1796226"/>
                        <a:ext cx="4704912" cy="3601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0121" y="1796226"/>
          <a:ext cx="4704912" cy="3601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21" y="1796226"/>
                        <a:ext cx="4704912" cy="3601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1554" y="5683375"/>
            <a:ext cx="77492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Volume conservation may be considered, center-of-mass correction is small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36581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239</a:t>
            </a:r>
            <a:r>
              <a:rPr lang="en-US" dirty="0"/>
              <a:t>Pu: direct level excitation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" y="2635686"/>
          <a:ext cx="4572000" cy="349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2635686"/>
                        <a:ext cx="4572000" cy="349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" descr="Chart, histogram&#10;&#10;Description automatically generated">
            <a:extLst>
              <a:ext uri="{FF2B5EF4-FFF2-40B4-BE49-F238E27FC236}">
                <a16:creationId xmlns:a16="http://schemas.microsoft.com/office/drawing/2014/main" xmlns="" id="{BB2957EE-B2BD-47FF-8F98-68E1322EA4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863733"/>
            <a:ext cx="4571999" cy="3707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0117" y="1922910"/>
            <a:ext cx="75132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Other bands’ impact is comparable to one from 2</a:t>
            </a:r>
            <a:r>
              <a:rPr lang="en-US" b="1" baseline="30000" dirty="0"/>
              <a:t>nd</a:t>
            </a:r>
            <a:r>
              <a:rPr lang="en-US" b="1" dirty="0"/>
              <a:t>/3</a:t>
            </a:r>
            <a:r>
              <a:rPr lang="en-US" b="1" baseline="30000" dirty="0"/>
              <a:t>rd</a:t>
            </a:r>
            <a:r>
              <a:rPr lang="en-US" b="1" dirty="0"/>
              <a:t> excited GS band level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75375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235</a:t>
            </a:r>
            <a:r>
              <a:rPr lang="en-US" dirty="0"/>
              <a:t>U and </a:t>
            </a:r>
            <a:r>
              <a:rPr lang="en-US" baseline="30000" dirty="0"/>
              <a:t>235m</a:t>
            </a:r>
            <a:r>
              <a:rPr lang="en-US" dirty="0"/>
              <a:t>U: change of CN cross section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0" y="3153625"/>
          <a:ext cx="4572000" cy="349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153625"/>
                        <a:ext cx="4572000" cy="349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96409" y="2734866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235</a:t>
            </a:r>
            <a:r>
              <a:rPr lang="en-US" dirty="0"/>
              <a:t>U</a:t>
            </a:r>
            <a:endParaRPr lang="ru-RU" dirty="0"/>
          </a:p>
        </p:txBody>
      </p:sp>
      <p:sp>
        <p:nvSpPr>
          <p:cNvPr id="10" name="Левая фигурная скобка 9"/>
          <p:cNvSpPr/>
          <p:nvPr/>
        </p:nvSpPr>
        <p:spPr>
          <a:xfrm rot="5400000">
            <a:off x="2982095" y="2291258"/>
            <a:ext cx="296562" cy="2454879"/>
          </a:xfrm>
          <a:prstGeom prst="leftBrace">
            <a:avLst>
              <a:gd name="adj1" fmla="val 99882"/>
              <a:gd name="adj2" fmla="val 4983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18867" y="273486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235m</a:t>
            </a:r>
            <a:r>
              <a:rPr lang="en-US" dirty="0"/>
              <a:t>U</a:t>
            </a:r>
            <a:endParaRPr lang="ru-RU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4571999" y="3157957"/>
          <a:ext cx="4566338" cy="3494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1999" y="3157957"/>
                        <a:ext cx="4566338" cy="3494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20117" y="1922910"/>
            <a:ext cx="751324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Only one band coupled for </a:t>
            </a:r>
            <a:r>
              <a:rPr lang="en-US" b="1" baseline="30000" dirty="0"/>
              <a:t>235</a:t>
            </a:r>
            <a:r>
              <a:rPr lang="en-US" b="1" dirty="0"/>
              <a:t>U but softness is still important </a:t>
            </a:r>
          </a:p>
          <a:p>
            <a:pPr algn="ctr"/>
            <a:r>
              <a:rPr lang="en-US" b="1" dirty="0"/>
              <a:t>Isomeric state has other coupled levels </a:t>
            </a:r>
            <a:r>
              <a:rPr lang="en-US" b="1" dirty="0">
                <a:sym typeface="Wingdings" panose="05000000000000000000" pitchFamily="2" charset="2"/>
              </a:rPr>
              <a:t> cross section changed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13834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241</a:t>
            </a:r>
            <a:r>
              <a:rPr lang="en-US" dirty="0"/>
              <a:t>Pu: total CS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0" y="2703170"/>
          <a:ext cx="4572000" cy="349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703170"/>
                        <a:ext cx="4572000" cy="349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595416" y="2760831"/>
          <a:ext cx="4548584" cy="3480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95416" y="2760831"/>
                        <a:ext cx="4548584" cy="3480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14881" y="2038137"/>
                <a:ext cx="7701660" cy="369332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We fit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to reproduce S</a:t>
                </a:r>
                <a:r>
                  <a:rPr lang="en-US" baseline="-25000" dirty="0"/>
                  <a:t>0</a:t>
                </a:r>
                <a:r>
                  <a:rPr lang="en-US" dirty="0"/>
                  <a:t> value, but scarce URR total CS is fairly reproduced</a:t>
                </a:r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81" y="2038137"/>
                <a:ext cx="770166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632" t="-6349" b="-2222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406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Extended coupling is important for optical model calculations in even-even and odd-A actinides</a:t>
            </a:r>
          </a:p>
          <a:p>
            <a:r>
              <a:rPr lang="en-US" dirty="0"/>
              <a:t>Obtained CCOMP for actinides:</a:t>
            </a:r>
          </a:p>
          <a:p>
            <a:pPr lvl="1"/>
            <a:r>
              <a:rPr lang="en-US"/>
              <a:t>Dispersive and Lane-consistent</a:t>
            </a:r>
            <a:endParaRPr lang="en-US" dirty="0"/>
          </a:p>
          <a:p>
            <a:pPr lvl="1"/>
            <a:r>
              <a:rPr lang="en-US" dirty="0"/>
              <a:t>Coupling to levels from multiple bands</a:t>
            </a:r>
          </a:p>
          <a:p>
            <a:pPr lvl="1"/>
            <a:r>
              <a:rPr lang="en-US" dirty="0"/>
              <a:t>Softness important even when single band is coupled</a:t>
            </a:r>
          </a:p>
          <a:p>
            <a:pPr lvl="1"/>
            <a:r>
              <a:rPr lang="en-US" dirty="0"/>
              <a:t>Saturation for even-even nuclei</a:t>
            </a:r>
          </a:p>
          <a:p>
            <a:pPr lvl="1"/>
            <a:r>
              <a:rPr lang="en-US" dirty="0"/>
              <a:t>Account of </a:t>
            </a:r>
            <a:r>
              <a:rPr lang="en-US" dirty="0" err="1"/>
              <a:t>quadrupole</a:t>
            </a:r>
            <a:r>
              <a:rPr lang="en-US" dirty="0"/>
              <a:t> </a:t>
            </a:r>
            <a:r>
              <a:rPr lang="en-US" dirty="0" err="1"/>
              <a:t>triaxiality</a:t>
            </a:r>
            <a:r>
              <a:rPr lang="en-US" dirty="0"/>
              <a:t>, </a:t>
            </a:r>
            <a:r>
              <a:rPr lang="en-US" dirty="0" err="1"/>
              <a:t>octupole</a:t>
            </a:r>
            <a:r>
              <a:rPr lang="en-US" dirty="0"/>
              <a:t> shape, volume and center-of-mass conservation</a:t>
            </a:r>
          </a:p>
        </p:txBody>
      </p:sp>
    </p:spTree>
    <p:extLst>
      <p:ext uri="{BB962C8B-B14F-4D97-AF65-F5344CB8AC3E}">
        <p14:creationId xmlns:p14="http://schemas.microsoft.com/office/powerpoint/2010/main" val="3277899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Thank you for the attention!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89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78" y="8166"/>
            <a:ext cx="8893644" cy="1325563"/>
          </a:xfrm>
        </p:spPr>
        <p:txBody>
          <a:bodyPr/>
          <a:lstStyle/>
          <a:p>
            <a:r>
              <a:rPr lang="en-US" dirty="0"/>
              <a:t>Software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745" y="1374140"/>
            <a:ext cx="864789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All calculations performed by two FORTRAN codes which have been being developed by E. </a:t>
            </a:r>
            <a:r>
              <a:rPr lang="en-US" sz="2000" dirty="0" err="1"/>
              <a:t>Soukhovitskii</a:t>
            </a:r>
            <a:r>
              <a:rPr lang="en-US" sz="2000" dirty="0"/>
              <a:t> and coworkers for many years:</a:t>
            </a:r>
          </a:p>
          <a:p>
            <a:r>
              <a:rPr lang="en-US" sz="2000" dirty="0"/>
              <a:t>optical model code </a:t>
            </a:r>
            <a:r>
              <a:rPr lang="en-US" sz="2000" b="1" dirty="0">
                <a:solidFill>
                  <a:srgbClr val="FF0000"/>
                </a:solidFill>
              </a:rPr>
              <a:t>OPTMAN</a:t>
            </a:r>
            <a:r>
              <a:rPr lang="en-US" sz="2000" dirty="0"/>
              <a:t> (optical potential fitting, cross-section calculations) with dispersive corrections as discussed with Quesada, Capote, Chiba et al.</a:t>
            </a:r>
          </a:p>
          <a:p>
            <a:r>
              <a:rPr lang="en-US" sz="2000" dirty="0"/>
              <a:t>nuclear structure code </a:t>
            </a:r>
            <a:r>
              <a:rPr lang="en-US" sz="2000" b="1" dirty="0">
                <a:solidFill>
                  <a:srgbClr val="FF0000"/>
                </a:solidFill>
              </a:rPr>
              <a:t>SHEMMAN</a:t>
            </a:r>
            <a:r>
              <a:rPr lang="en-US" sz="2000" dirty="0"/>
              <a:t> (soft-rotator model parameters fitting and levels prediction)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OPTMAN</a:t>
            </a:r>
          </a:p>
          <a:p>
            <a:r>
              <a:rPr lang="en-US" sz="2000" dirty="0"/>
              <a:t>recommended to use for SRM potentials compiled in the</a:t>
            </a:r>
            <a:r>
              <a:rPr lang="ru-RU" sz="2000" dirty="0"/>
              <a:t> </a:t>
            </a:r>
            <a:r>
              <a:rPr lang="en-US" sz="2000" dirty="0"/>
              <a:t>IAEA reference input parameter library (RIPL-3) for nuclear data evaluation</a:t>
            </a:r>
          </a:p>
          <a:p>
            <a:r>
              <a:rPr lang="en-US" sz="2000" dirty="0"/>
              <a:t>used with the EMPIRE nuclear reaction model code for basic research and nuclear data evaluation (e.g. recent Fe-56 </a:t>
            </a:r>
            <a:r>
              <a:rPr lang="en-US" sz="2000"/>
              <a:t>CIELO evaluation)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5576798"/>
            <a:ext cx="826499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7030A0"/>
                </a:solidFill>
              </a:rPr>
              <a:t>RIPL-3:  Capote, R. et al., </a:t>
            </a:r>
            <a:r>
              <a:rPr lang="en-US" b="1" dirty="0" err="1">
                <a:solidFill>
                  <a:srgbClr val="7030A0"/>
                </a:solidFill>
              </a:rPr>
              <a:t>Nucl</a:t>
            </a:r>
            <a:r>
              <a:rPr lang="en-US" b="1" dirty="0">
                <a:solidFill>
                  <a:srgbClr val="7030A0"/>
                </a:solidFill>
              </a:rPr>
              <a:t>. Data Sheets 110, 3107–3214 (2009) </a:t>
            </a:r>
          </a:p>
          <a:p>
            <a:pPr algn="r"/>
            <a:r>
              <a:rPr lang="en-US" b="1" dirty="0">
                <a:solidFill>
                  <a:srgbClr val="7030A0"/>
                </a:solidFill>
              </a:rPr>
              <a:t>OPTMAN and SHEMMAN:  E. Sh. </a:t>
            </a:r>
            <a:r>
              <a:rPr lang="en-US" b="1" dirty="0" err="1">
                <a:solidFill>
                  <a:srgbClr val="7030A0"/>
                </a:solidFill>
              </a:rPr>
              <a:t>Sukhovitski</a:t>
            </a:r>
            <a:r>
              <a:rPr lang="en-US" b="1" dirty="0">
                <a:solidFill>
                  <a:srgbClr val="7030A0"/>
                </a:solidFill>
              </a:rPr>
              <a:t> et al., JAERI-Data/Code 2005-002 (2005)</a:t>
            </a:r>
          </a:p>
          <a:p>
            <a:pPr algn="r"/>
            <a:r>
              <a:rPr lang="en-US" b="1" dirty="0">
                <a:solidFill>
                  <a:srgbClr val="7030A0"/>
                </a:solidFill>
              </a:rPr>
              <a:t>Dispersive corrections: </a:t>
            </a:r>
            <a:r>
              <a:rPr lang="en-US" b="1" dirty="0" err="1">
                <a:solidFill>
                  <a:srgbClr val="7030A0"/>
                </a:solidFill>
              </a:rPr>
              <a:t>Soukhovitski</a:t>
            </a:r>
            <a:r>
              <a:rPr lang="en-US" b="1" dirty="0">
                <a:solidFill>
                  <a:srgbClr val="7030A0"/>
                </a:solidFill>
              </a:rPr>
              <a:t>, E. Sh. et al, JAEA-Data/Code--2008-025 (2008)</a:t>
            </a:r>
          </a:p>
          <a:p>
            <a:pPr algn="r"/>
            <a:r>
              <a:rPr lang="en-US" b="1" dirty="0">
                <a:solidFill>
                  <a:srgbClr val="7030A0"/>
                </a:solidFill>
              </a:rPr>
              <a:t>Soft description of Fe56: W. Sun et al, </a:t>
            </a:r>
            <a:r>
              <a:rPr lang="en-US" b="1" dirty="0" err="1">
                <a:solidFill>
                  <a:srgbClr val="7030A0"/>
                </a:solidFill>
              </a:rPr>
              <a:t>Nucl</a:t>
            </a:r>
            <a:r>
              <a:rPr lang="en-US" b="1" dirty="0">
                <a:solidFill>
                  <a:srgbClr val="7030A0"/>
                </a:solidFill>
              </a:rPr>
              <a:t>. Data Sheets 118, 191-194 (2014)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4527" y="3657601"/>
            <a:ext cx="6600333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New model implementation is validated by comparison with FRESCO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59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rotator model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671518"/>
              </p:ext>
            </p:extLst>
          </p:nvPr>
        </p:nvGraphicFramePr>
        <p:xfrm>
          <a:off x="1820174" y="1777321"/>
          <a:ext cx="5131118" cy="3913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174" y="1777321"/>
                        <a:ext cx="5131118" cy="39133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40897" y="5942921"/>
                <a:ext cx="7662206" cy="791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  <m:r>
                        <a:rPr lang="ru-RU" sz="20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ru-RU" sz="2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2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97" y="5942921"/>
                <a:ext cx="7662206" cy="7910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333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619807"/>
              </p:ext>
            </p:extLst>
          </p:nvPr>
        </p:nvGraphicFramePr>
        <p:xfrm>
          <a:off x="489052" y="1493843"/>
          <a:ext cx="6611964" cy="5059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052" y="1493843"/>
                        <a:ext cx="6611964" cy="5059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74033" y="1433384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/>
              <a:t>239</a:t>
            </a:r>
            <a:r>
              <a:rPr lang="en-US" sz="2400" b="1" dirty="0"/>
              <a:t>Pu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7687" y="0"/>
            <a:ext cx="88886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Comparison with other potentials 2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58313" y="488503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soft</a:t>
            </a: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5769" y="4515706"/>
            <a:ext cx="153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rigid (5 levels)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1041" y="3469972"/>
            <a:ext cx="346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rigid with more GS band levels (11)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0743" y="3423356"/>
            <a:ext cx="225498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Simple addition of GS band levels to the coupling scheme is not enough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85841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68" y="0"/>
            <a:ext cx="8896865" cy="1690689"/>
          </a:xfrm>
        </p:spPr>
        <p:txBody>
          <a:bodyPr>
            <a:normAutofit/>
          </a:bodyPr>
          <a:lstStyle/>
          <a:p>
            <a:r>
              <a:rPr lang="en-US" dirty="0"/>
              <a:t>OMP figure of merit: symmetrized total XS ratio for different nuclei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83512" y="2710380"/>
            <a:ext cx="160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/>
              <a:t>233</a:t>
            </a:r>
            <a:r>
              <a:rPr lang="en-US" sz="2400" b="1" dirty="0"/>
              <a:t>U to </a:t>
            </a:r>
            <a:r>
              <a:rPr lang="en-US" sz="2400" b="1" baseline="30000" dirty="0"/>
              <a:t>238</a:t>
            </a:r>
            <a:r>
              <a:rPr lang="en-US" sz="2400" b="1" dirty="0"/>
              <a:t>U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23169" y="2714433"/>
            <a:ext cx="171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/>
              <a:t>232</a:t>
            </a:r>
            <a:r>
              <a:rPr lang="en-US" sz="2400" b="1" dirty="0"/>
              <a:t>Th to </a:t>
            </a:r>
            <a:r>
              <a:rPr lang="en-US" sz="2400" b="1" baseline="30000" dirty="0"/>
              <a:t>238</a:t>
            </a:r>
            <a:r>
              <a:rPr lang="en-US" sz="2400" b="1" dirty="0"/>
              <a:t>U</a:t>
            </a:r>
            <a:endParaRPr lang="ru-RU" sz="2400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548857"/>
              </p:ext>
            </p:extLst>
          </p:nvPr>
        </p:nvGraphicFramePr>
        <p:xfrm>
          <a:off x="0" y="3001482"/>
          <a:ext cx="5040000" cy="3856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001482"/>
                        <a:ext cx="5040000" cy="3856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960549"/>
              </p:ext>
            </p:extLst>
          </p:nvPr>
        </p:nvGraphicFramePr>
        <p:xfrm>
          <a:off x="4581746" y="3001482"/>
          <a:ext cx="5040000" cy="3856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1746" y="3001482"/>
                        <a:ext cx="5040000" cy="3856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01262" y="1466155"/>
                <a:ext cx="2860527" cy="846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62" y="1466155"/>
                <a:ext cx="2860527" cy="84664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463259" y="1824422"/>
            <a:ext cx="55910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Many other data is fitted: total XS, (in)elastic angular </a:t>
            </a:r>
          </a:p>
          <a:p>
            <a:r>
              <a:rPr lang="en-US" dirty="0"/>
              <a:t>distributions, (</a:t>
            </a:r>
            <a:r>
              <a:rPr lang="en-US" dirty="0" err="1"/>
              <a:t>p,n</a:t>
            </a:r>
            <a:r>
              <a:rPr lang="en-US" dirty="0"/>
              <a:t>), strength functions and scattering radii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798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8" y="0"/>
            <a:ext cx="8886825" cy="1325563"/>
          </a:xfrm>
        </p:spPr>
        <p:txBody>
          <a:bodyPr/>
          <a:lstStyle/>
          <a:p>
            <a:r>
              <a:rPr lang="en-US" dirty="0"/>
              <a:t>Are other bands important? (proton inelastic)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99" y="3654263"/>
            <a:ext cx="3988972" cy="25768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329" y="2666405"/>
            <a:ext cx="3034305" cy="36328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608" y="1451610"/>
            <a:ext cx="7069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nucleon scattering data for other-than-GS band in EXFOR for actinides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but there are clear evidences of levels from </a:t>
            </a:r>
          </a:p>
          <a:p>
            <a:r>
              <a:rPr lang="en-US" b="1" u="sng" dirty="0"/>
              <a:t>other bands </a:t>
            </a:r>
            <a:r>
              <a:rPr lang="en-US" dirty="0"/>
              <a:t>in some proton inelastic scattering</a:t>
            </a:r>
          </a:p>
          <a:p>
            <a:r>
              <a:rPr lang="en-US" dirty="0"/>
              <a:t>experimental works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97780" y="6299299"/>
            <a:ext cx="3523657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C. H. King et al, PRC 20 (1979) 2084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474" y="6299299"/>
            <a:ext cx="362253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b="1" dirty="0">
                <a:solidFill>
                  <a:srgbClr val="7030A0"/>
                </a:solidFill>
              </a:rPr>
              <a:t>L. F. Hansen et al, PRC 25 (1982) 189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1529" y="3435526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238</a:t>
            </a:r>
            <a:r>
              <a:rPr lang="en-US" dirty="0"/>
              <a:t>U(</a:t>
            </a:r>
            <a:r>
              <a:rPr lang="en-US" dirty="0" err="1"/>
              <a:t>p,p</a:t>
            </a:r>
            <a:r>
              <a:rPr lang="en-US" dirty="0"/>
              <a:t>’)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72320" y="3435526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p</a:t>
            </a:r>
            <a:r>
              <a:rPr lang="en-US" dirty="0"/>
              <a:t>=26 MeV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875379" y="242312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p</a:t>
            </a:r>
            <a:r>
              <a:rPr lang="en-US" dirty="0"/>
              <a:t>=35 MeV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94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8" y="0"/>
            <a:ext cx="8886825" cy="1325563"/>
          </a:xfrm>
        </p:spPr>
        <p:txBody>
          <a:bodyPr>
            <a:normAutofit/>
          </a:bodyPr>
          <a:lstStyle/>
          <a:p>
            <a:r>
              <a:rPr lang="en-US" dirty="0"/>
              <a:t>Are other bands important? (</a:t>
            </a:r>
            <a:r>
              <a:rPr lang="en-US" baseline="30000" dirty="0"/>
              <a:t>238</a:t>
            </a:r>
            <a:r>
              <a:rPr lang="en-US" dirty="0"/>
              <a:t>U neutron emission spectrum)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954" y="1505465"/>
            <a:ext cx="4495800" cy="4419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099354" y="2724665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n,n’X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 rot="10800000">
            <a:off x="3794554" y="2953265"/>
            <a:ext cx="381000" cy="152400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99555" y="2401499"/>
            <a:ext cx="2357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Also evidence of levels from </a:t>
            </a:r>
            <a:r>
              <a:rPr lang="en-US" b="1" u="sng" dirty="0"/>
              <a:t>other bands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4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8588" y="0"/>
            <a:ext cx="8886825" cy="1325563"/>
          </a:xfrm>
        </p:spPr>
        <p:txBody>
          <a:bodyPr>
            <a:normAutofit/>
          </a:bodyPr>
          <a:lstStyle/>
          <a:p>
            <a:r>
              <a:rPr lang="en-US" dirty="0"/>
              <a:t>Saturation of the coupling scheme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1257300"/>
            <a:ext cx="3849559" cy="22108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96" y="3758128"/>
            <a:ext cx="3880794" cy="22580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00583" y="1762897"/>
            <a:ext cx="2888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Saturation</a:t>
            </a:r>
            <a:r>
              <a:rPr lang="en-US" dirty="0"/>
              <a:t> – predicted cross </a:t>
            </a:r>
          </a:p>
          <a:p>
            <a:r>
              <a:rPr lang="en-US" dirty="0"/>
              <a:t>sections do not change upon</a:t>
            </a:r>
          </a:p>
          <a:p>
            <a:r>
              <a:rPr lang="en-US" dirty="0"/>
              <a:t>addition of new levels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5437" y="6384664"/>
            <a:ext cx="434546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F. S. Dietrich et al., Phys. Rev. C 85, 044611 (2012)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4184" y="4186496"/>
            <a:ext cx="35512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Along GS band to saturate we need: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 levels for even-even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11 levels for odd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But what about other bands?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239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8" y="0"/>
            <a:ext cx="8886825" cy="1325563"/>
          </a:xfrm>
        </p:spPr>
        <p:txBody>
          <a:bodyPr/>
          <a:lstStyle/>
          <a:p>
            <a:r>
              <a:rPr lang="en-US" dirty="0"/>
              <a:t>Is softness important?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9607" y="1451610"/>
            <a:ext cx="7225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GS band levels energies deviate from rigid rotor level sequence for high spins due to nuclear stretching form centrifugal forces.</a:t>
            </a:r>
          </a:p>
          <a:p>
            <a:r>
              <a:rPr lang="en-US" dirty="0"/>
              <a:t>Soft-rotor model describes experimental energies and other bands as well.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1249078"/>
              </p:ext>
            </p:extLst>
          </p:nvPr>
        </p:nvGraphicFramePr>
        <p:xfrm>
          <a:off x="3053506" y="2546263"/>
          <a:ext cx="5633293" cy="431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3506" y="2546263"/>
                        <a:ext cx="5633293" cy="4311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88629" y="3392488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/>
              <a:t>238</a:t>
            </a:r>
            <a:r>
              <a:rPr lang="en-US" b="1" dirty="0"/>
              <a:t>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45312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9" y="0"/>
            <a:ext cx="8890022" cy="1325563"/>
          </a:xfrm>
        </p:spPr>
        <p:txBody>
          <a:bodyPr/>
          <a:lstStyle/>
          <a:p>
            <a:r>
              <a:rPr lang="en-US" dirty="0"/>
              <a:t>Coupled channels for soft deformed nuclei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62101" y="6123435"/>
            <a:ext cx="72197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But actinides are both considerably deformed in GS and soft for vibrations</a:t>
            </a:r>
            <a:endParaRPr lang="ru-RU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442365" y="1505963"/>
            <a:ext cx="8232668" cy="2804842"/>
            <a:chOff x="-1020130" y="1237343"/>
            <a:chExt cx="10976890" cy="373978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20130" y="2649223"/>
              <a:ext cx="3600000" cy="998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Soft spherical nucleus</a:t>
              </a:r>
            </a:p>
            <a:p>
              <a:pPr algn="ctr"/>
              <a:r>
                <a:rPr lang="en-US" dirty="0"/>
                <a:t>(vibrational excitations)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356760" y="2649223"/>
              <a:ext cx="3600000" cy="998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Rigid deformed nucleus </a:t>
              </a:r>
            </a:p>
            <a:p>
              <a:pPr algn="ctr"/>
              <a:r>
                <a:rPr lang="en-US" dirty="0"/>
                <a:t>(rotational excitations)</a:t>
              </a:r>
              <a:endParaRPr lang="ru-RU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334100" y="3967482"/>
              <a:ext cx="891540" cy="8915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sp>
          <p:nvSpPr>
            <p:cNvPr id="7" name="Овал 6"/>
            <p:cNvSpPr/>
            <p:nvPr/>
          </p:nvSpPr>
          <p:spPr>
            <a:xfrm>
              <a:off x="7996090" y="3849372"/>
              <a:ext cx="556260" cy="1127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cxnSp>
          <p:nvCxnSpPr>
            <p:cNvPr id="8" name="Прямая со стрелкой 7"/>
            <p:cNvCxnSpPr>
              <a:stCxn id="6" idx="0"/>
              <a:endCxn id="6" idx="4"/>
            </p:cNvCxnSpPr>
            <p:nvPr/>
          </p:nvCxnSpPr>
          <p:spPr>
            <a:xfrm>
              <a:off x="779870" y="3967482"/>
              <a:ext cx="0" cy="89154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>
              <a:stCxn id="6" idx="2"/>
              <a:endCxn id="6" idx="6"/>
            </p:cNvCxnSpPr>
            <p:nvPr/>
          </p:nvCxnSpPr>
          <p:spPr>
            <a:xfrm>
              <a:off x="334100" y="4413252"/>
              <a:ext cx="89154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Дуга 9"/>
            <p:cNvSpPr/>
            <p:nvPr/>
          </p:nvSpPr>
          <p:spPr>
            <a:xfrm rot="2635033">
              <a:off x="7712468" y="3857474"/>
              <a:ext cx="1051560" cy="1051560"/>
            </a:xfrm>
            <a:prstGeom prst="arc">
              <a:avLst/>
            </a:prstGeom>
            <a:ln w="285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sp>
          <p:nvSpPr>
            <p:cNvPr id="11" name="Дуга 10"/>
            <p:cNvSpPr/>
            <p:nvPr/>
          </p:nvSpPr>
          <p:spPr>
            <a:xfrm rot="13366726">
              <a:off x="7712043" y="3857048"/>
              <a:ext cx="1051560" cy="1051560"/>
            </a:xfrm>
            <a:prstGeom prst="arc">
              <a:avLst/>
            </a:prstGeom>
            <a:ln w="285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061215" y="1237343"/>
                  <a:ext cx="2849669" cy="90930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Conventional OMP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1215" y="1237343"/>
                  <a:ext cx="2849669" cy="90930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273" t="-3509" b="-87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Прямая со стрелкой 13"/>
            <p:cNvCxnSpPr>
              <a:stCxn id="13" idx="1"/>
              <a:endCxn id="4" idx="0"/>
            </p:cNvCxnSpPr>
            <p:nvPr/>
          </p:nvCxnSpPr>
          <p:spPr>
            <a:xfrm flipH="1">
              <a:off x="779870" y="1691998"/>
              <a:ext cx="2281345" cy="95722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stCxn id="13" idx="3"/>
              <a:endCxn id="5" idx="0"/>
            </p:cNvCxnSpPr>
            <p:nvPr/>
          </p:nvCxnSpPr>
          <p:spPr>
            <a:xfrm>
              <a:off x="5910884" y="1691998"/>
              <a:ext cx="2245876" cy="95722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66493" y="4504792"/>
            <a:ext cx="2901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Taylor expansion near sphere</a:t>
            </a:r>
            <a:endParaRPr lang="ru-RU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66493" y="4875788"/>
            <a:ext cx="374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Explicit deformations → vibrations</a:t>
            </a:r>
          </a:p>
          <a:p>
            <a:r>
              <a:rPr lang="en-US" dirty="0">
                <a:solidFill>
                  <a:srgbClr val="FF0000"/>
                </a:solidFill>
              </a:rPr>
              <a:t>bad convergence for big deformations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65261" y="4875788"/>
            <a:ext cx="445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Good convergence for big static deformations</a:t>
            </a:r>
          </a:p>
          <a:p>
            <a:r>
              <a:rPr lang="en-US" dirty="0">
                <a:solidFill>
                  <a:srgbClr val="FF0000"/>
                </a:solidFill>
              </a:rPr>
              <a:t>no explicit deformations → no vibrations!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50350" y="4462252"/>
            <a:ext cx="272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Static multipolar expansion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28388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Optical potential for soft deformed nuclei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0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19215</TotalTime>
  <Words>1490</Words>
  <Application>Microsoft Office PowerPoint</Application>
  <PresentationFormat>Экран (4:3)</PresentationFormat>
  <Paragraphs>301</Paragraphs>
  <Slides>39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Acrobat Document</vt:lpstr>
      <vt:lpstr>Graph</vt:lpstr>
      <vt:lpstr>Nucleon-Nucleus Optical Potentials for  Soft Deformed Nuclei</vt:lpstr>
      <vt:lpstr>Coupled channels optical model</vt:lpstr>
      <vt:lpstr>Model components</vt:lpstr>
      <vt:lpstr>Are other bands important? (proton inelastic)</vt:lpstr>
      <vt:lpstr>Are other bands important? (238U neutron emission spectrum)</vt:lpstr>
      <vt:lpstr>Saturation of the coupling scheme</vt:lpstr>
      <vt:lpstr>Is softness important?</vt:lpstr>
      <vt:lpstr>Coupled channels for soft deformed nuclei</vt:lpstr>
      <vt:lpstr>Theory</vt:lpstr>
      <vt:lpstr>Solution: Taylor expansion near axial static form</vt:lpstr>
      <vt:lpstr>Potential expansion near axially deformed shape</vt:lpstr>
      <vt:lpstr>Coupled channels matrix elements</vt:lpstr>
      <vt:lpstr>Effective deformations</vt:lpstr>
      <vt:lpstr>Volume conservation term</vt:lpstr>
      <vt:lpstr>Center-of-mass immobility term</vt:lpstr>
      <vt:lpstr>Approaches to effective deformations</vt:lpstr>
      <vt:lpstr>Towards odd nuclides</vt:lpstr>
      <vt:lpstr>Odd-A matrix elements</vt:lpstr>
      <vt:lpstr>Core states assignment (233U states from ENSDF)</vt:lpstr>
      <vt:lpstr>Regional potential for actinides</vt:lpstr>
      <vt:lpstr>238U coupling scheme</vt:lpstr>
      <vt:lpstr>233U coupling scheme</vt:lpstr>
      <vt:lpstr>Calculation algorithm</vt:lpstr>
      <vt:lpstr>Презентация PowerPoint</vt:lpstr>
      <vt:lpstr>Comparison with other potentials</vt:lpstr>
      <vt:lpstr>Softness effects</vt:lpstr>
      <vt:lpstr>Multiband coupling:  Direct level excitation XS</vt:lpstr>
      <vt:lpstr>Multiband coupling: CN XS change due to bands removal</vt:lpstr>
      <vt:lpstr>Nucleus stretching: CN XS change</vt:lpstr>
      <vt:lpstr>Volume and center-of-mass position corrections: CN XS change</vt:lpstr>
      <vt:lpstr>239Pu: direct level excitation</vt:lpstr>
      <vt:lpstr>235U and 235mU: change of CN cross section</vt:lpstr>
      <vt:lpstr>241Pu: total CS</vt:lpstr>
      <vt:lpstr>Summary</vt:lpstr>
      <vt:lpstr> Thank you for the attention!</vt:lpstr>
      <vt:lpstr>Software</vt:lpstr>
      <vt:lpstr>Soft rotator model</vt:lpstr>
      <vt:lpstr>Презентация PowerPoint</vt:lpstr>
      <vt:lpstr>OMP figure of merit: symmetrized total XS ratio for different nuclei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Unified approach for multiband optical model in soft deformed even-even and odd-A nuclides</dc:title>
  <dc:creator>dmart</dc:creator>
  <cp:lastModifiedBy>Мартьянов Дмитрий</cp:lastModifiedBy>
  <cp:revision>240</cp:revision>
  <cp:lastPrinted>2024-03-14T12:00:30Z</cp:lastPrinted>
  <dcterms:created xsi:type="dcterms:W3CDTF">2018-10-02T12:24:24Z</dcterms:created>
  <dcterms:modified xsi:type="dcterms:W3CDTF">2024-07-08T07:07:25Z</dcterms:modified>
</cp:coreProperties>
</file>