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274" r:id="rId3"/>
    <p:sldId id="270" r:id="rId5"/>
    <p:sldId id="256" r:id="rId6"/>
    <p:sldId id="300" r:id="rId7"/>
    <p:sldId id="380" r:id="rId8"/>
    <p:sldId id="445" r:id="rId9"/>
    <p:sldId id="446" r:id="rId10"/>
    <p:sldId id="447" r:id="rId11"/>
    <p:sldId id="448" r:id="rId12"/>
    <p:sldId id="383" r:id="rId13"/>
    <p:sldId id="449" r:id="rId14"/>
    <p:sldId id="384" r:id="rId15"/>
    <p:sldId id="471" r:id="rId16"/>
    <p:sldId id="450" r:id="rId17"/>
    <p:sldId id="472" r:id="rId18"/>
    <p:sldId id="473" r:id="rId19"/>
    <p:sldId id="452" r:id="rId20"/>
    <p:sldId id="507" r:id="rId21"/>
    <p:sldId id="508" r:id="rId22"/>
    <p:sldId id="510" r:id="rId23"/>
    <p:sldId id="509" r:id="rId24"/>
    <p:sldId id="511" r:id="rId25"/>
    <p:sldId id="453" r:id="rId26"/>
    <p:sldId id="479" r:id="rId27"/>
    <p:sldId id="454" r:id="rId28"/>
    <p:sldId id="476" r:id="rId29"/>
    <p:sldId id="477" r:id="rId30"/>
    <p:sldId id="474" r:id="rId31"/>
    <p:sldId id="495" r:id="rId32"/>
    <p:sldId id="496" r:id="rId33"/>
    <p:sldId id="460" r:id="rId34"/>
    <p:sldId id="463" r:id="rId35"/>
    <p:sldId id="462" r:id="rId36"/>
    <p:sldId id="478" r:id="rId37"/>
    <p:sldId id="464" r:id="rId38"/>
    <p:sldId id="465" r:id="rId39"/>
    <p:sldId id="439" r:id="rId40"/>
    <p:sldId id="440" r:id="rId41"/>
    <p:sldId id="443" r:id="rId42"/>
    <p:sldId id="441" r:id="rId43"/>
  </p:sldIdLst>
  <p:sldSz cx="12192000" cy="6858000"/>
  <p:notesSz cx="6858000" cy="9144000"/>
  <p:custDataLst>
    <p:tags r:id="rId48"/>
  </p:custDataLst>
  <p:defaultTextStyle>
    <a:defPPr>
      <a:defRPr lang="zh-CN"/>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Calibri" panose="020F0502020204030204" pitchFamily="34" charset="0"/>
        <a:ea typeface="宋体" panose="02010600030101010101" pitchFamily="2" charset="-122"/>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4660"/>
  </p:normalViewPr>
  <p:slideViewPr>
    <p:cSldViewPr>
      <p:cViewPr varScale="1">
        <p:scale>
          <a:sx n="71" d="100"/>
          <a:sy n="71" d="100"/>
        </p:scale>
        <p:origin x="300" y="-1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70.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66F59-4855-4E8D-A4F9-B74440BA87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7FC41-6C48-48E0-AF14-B931835814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18</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6"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7"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8"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9"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4"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5"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3"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4"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6"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7"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889B720-B504-48D5-8D4D-415B82E3B068}" type="datetime1">
              <a:rPr lang="zh-CN" altLang="en-US" sz="1200">
                <a:solidFill>
                  <a:srgbClr val="898989"/>
                </a:solidFill>
              </a:rPr>
            </a:fld>
            <a:endParaRPr lang="zh-CN" altLang="en-US" sz="1200">
              <a:solidFill>
                <a:srgbClr val="898989"/>
              </a:solidFill>
            </a:endParaRPr>
          </a:p>
        </p:txBody>
      </p:sp>
      <p:sp>
        <p:nvSpPr>
          <p:cNvPr id="6"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7" name="灯片编号占位符 5"/>
          <p:cNvSpPr>
            <a:spLocks noGrp="1"/>
          </p:cNvSpPr>
          <p:nvPr>
            <p:ph type="sldNum" sz="quarter" idx="12"/>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057B0419-BA19-4405-B337-177AFEC38193}" type="slidenum">
              <a:rPr lang="zh-CN" altLang="en-US" sz="1200">
                <a:solidFill>
                  <a:srgbClr val="898989"/>
                </a:solidFill>
              </a:rPr>
            </a:fld>
            <a:endParaRPr lang="zh-CN" altLang="en-US" sz="1200">
              <a:solidFill>
                <a:srgbClr val="898989"/>
              </a:solidFill>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a:noFill/>
            <a:miter lim="800000"/>
          </a:ln>
        </p:spPr>
        <p:txBody>
          <a:bodyPr anchor="ctr" anchorCtr="0">
            <a:noAutofit/>
          </a:bodyPr>
          <a:lstStyle>
            <a:lvl1pPr marL="0" indent="0" algn="l" defTabSz="914400" rtl="0" eaLnBrk="0" fontAlgn="base" hangingPunct="0">
              <a:lnSpc>
                <a:spcPct val="90000"/>
              </a:lnSpc>
              <a:spcBef>
                <a:spcPct val="0"/>
              </a:spcBef>
              <a:spcAft>
                <a:spcPct val="0"/>
              </a:spcAft>
              <a:buClrTx/>
              <a:buSzTx/>
              <a:buFontTx/>
              <a:buNone/>
              <a:defRPr kumimoji="0" lang="zh-CN" altLang="en-US" sz="4400" b="0" i="0" u="none" kern="1200" baseline="0">
                <a:solidFill>
                  <a:schemeClr val="tx1"/>
                </a:solidFill>
                <a:latin typeface="Calibri Light" panose="020F0302020204030204" pitchFamily="34" charset="0"/>
                <a:ea typeface="宋体" panose="02010600030101010101" pitchFamily="2" charset="-122"/>
                <a:cs typeface="+mj-cs"/>
              </a:defRPr>
            </a:lvl1pPr>
          </a:lstStyle>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a:noFill/>
            <a:miter lim="800000"/>
          </a:ln>
        </p:spPr>
        <p:txBody>
          <a:bodyPr>
            <a:no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r>
              <a:rPr lang="en-US" altLang="zh-CN" sz="1200">
                <a:solidFill>
                  <a:srgbClr val="898989"/>
                </a:solidFill>
              </a:rPr>
              <a:t>2022/7/24</a:t>
            </a:r>
            <a:endParaRPr lang="zh-CN" altLang="en-US" sz="1200">
              <a:solidFill>
                <a:srgbClr val="898989"/>
              </a:solidFill>
            </a:endParaRPr>
          </a:p>
        </p:txBody>
      </p:sp>
      <p:sp>
        <p:nvSpPr>
          <p:cNvPr id="1029" name="页脚占位符 4"/>
          <p:cNvSpPr>
            <a:spLocks noGrp="1"/>
          </p:cNvSpPr>
          <p:nvPr>
            <p:ph type="ftr" sz="quarter" idx="3"/>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tint val="75000"/>
                  </a:schemeClr>
                </a:solidFill>
                <a:effectLst/>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200">
              <a:solidFill>
                <a:srgbClr val="898989"/>
              </a:solidFill>
            </a:endParaRPr>
          </a:p>
        </p:txBody>
      </p:sp>
      <p:sp>
        <p:nvSpPr>
          <p:cNvPr id="1030" name="灯片编号占位符 5"/>
          <p:cNvSpPr>
            <a:spLocks noGrp="1"/>
          </p:cNvSpPr>
          <p:nvPr>
            <p:ph type="sldNum" sz="quarter" idx="4"/>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rgbClr val="898989"/>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r>
              <a:rPr lang="en-US" altLang="zh-CN" sz="1200">
                <a:solidFill>
                  <a:srgbClr val="898989"/>
                </a:solidFill>
              </a:rPr>
              <a:t>‹#›</a:t>
            </a:r>
            <a:endParaRPr lang="zh-CN" altLang="en-US"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effectLst/>
          <a:latin typeface="Calibri Light" panose="020F0302020204030204" pitchFamily="34" charset="0"/>
          <a:ea typeface="宋体" panose="02010600030101010101" pitchFamily="2" charset="-122"/>
          <a:cs typeface="+mj-cs"/>
        </a:defRPr>
      </a:lvl1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4.xml"/><Relationship Id="rId7" Type="http://schemas.openxmlformats.org/officeDocument/2006/relationships/image" Target="../media/image5.png"/><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jpeg"/><Relationship Id="rId2" Type="http://schemas.openxmlformats.org/officeDocument/2006/relationships/tags" Target="../tags/tag1.xml"/><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tags" Target="../tags/tag23.xml"/><Relationship Id="rId2" Type="http://schemas.openxmlformats.org/officeDocument/2006/relationships/image" Target="../media/image7.png"/><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4.png"/><Relationship Id="rId7" Type="http://schemas.openxmlformats.org/officeDocument/2006/relationships/tags" Target="../tags/tag29.xml"/><Relationship Id="rId6" Type="http://schemas.openxmlformats.org/officeDocument/2006/relationships/image" Target="../media/image13.png"/><Relationship Id="rId5" Type="http://schemas.openxmlformats.org/officeDocument/2006/relationships/tags" Target="../tags/tag28.xml"/><Relationship Id="rId4" Type="http://schemas.openxmlformats.org/officeDocument/2006/relationships/image" Target="../media/image12.png"/><Relationship Id="rId3" Type="http://schemas.openxmlformats.org/officeDocument/2006/relationships/tags" Target="../tags/tag27.xml"/><Relationship Id="rId2" Type="http://schemas.openxmlformats.org/officeDocument/2006/relationships/image" Target="../media/image11.png"/><Relationship Id="rId10" Type="http://schemas.openxmlformats.org/officeDocument/2006/relationships/notesSlide" Target="../notesSlides/notesSlide15.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18.png"/><Relationship Id="rId7" Type="http://schemas.openxmlformats.org/officeDocument/2006/relationships/tags" Target="../tags/tag33.xml"/><Relationship Id="rId6" Type="http://schemas.openxmlformats.org/officeDocument/2006/relationships/image" Target="../media/image17.png"/><Relationship Id="rId5" Type="http://schemas.openxmlformats.org/officeDocument/2006/relationships/tags" Target="../tags/tag32.xml"/><Relationship Id="rId4" Type="http://schemas.openxmlformats.org/officeDocument/2006/relationships/image" Target="../media/image16.png"/><Relationship Id="rId3" Type="http://schemas.openxmlformats.org/officeDocument/2006/relationships/tags" Target="../tags/tag31.xml"/><Relationship Id="rId2" Type="http://schemas.openxmlformats.org/officeDocument/2006/relationships/image" Target="../media/image15.png"/><Relationship Id="rId11" Type="http://schemas.openxmlformats.org/officeDocument/2006/relationships/notesSlide" Target="../notesSlides/notesSlide16.xml"/><Relationship Id="rId10" Type="http://schemas.openxmlformats.org/officeDocument/2006/relationships/slideLayout" Target="../slideLayouts/slideLayout7.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tags" Target="../tags/tag39.xml"/><Relationship Id="rId2" Type="http://schemas.openxmlformats.org/officeDocument/2006/relationships/image" Target="../media/image22.png"/><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26.emf"/><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7.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0.png"/><Relationship Id="rId7" Type="http://schemas.openxmlformats.org/officeDocument/2006/relationships/tags" Target="../tags/tag56.xml"/><Relationship Id="rId6" Type="http://schemas.openxmlformats.org/officeDocument/2006/relationships/image" Target="../media/image29.png"/><Relationship Id="rId5" Type="http://schemas.openxmlformats.org/officeDocument/2006/relationships/tags" Target="../tags/tag55.xml"/><Relationship Id="rId4" Type="http://schemas.openxmlformats.org/officeDocument/2006/relationships/image" Target="../media/image28.png"/><Relationship Id="rId3" Type="http://schemas.openxmlformats.org/officeDocument/2006/relationships/tags" Target="../tags/tag54.xml"/><Relationship Id="rId2" Type="http://schemas.openxmlformats.org/officeDocument/2006/relationships/image" Target="../media/image27.png"/><Relationship Id="rId10" Type="http://schemas.openxmlformats.org/officeDocument/2006/relationships/notesSlide" Target="../notesSlides/notesSlide26.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4.png"/><Relationship Id="rId7" Type="http://schemas.openxmlformats.org/officeDocument/2006/relationships/tags" Target="../tags/tag60.xml"/><Relationship Id="rId6" Type="http://schemas.openxmlformats.org/officeDocument/2006/relationships/image" Target="../media/image33.png"/><Relationship Id="rId5" Type="http://schemas.openxmlformats.org/officeDocument/2006/relationships/tags" Target="../tags/tag59.xml"/><Relationship Id="rId4" Type="http://schemas.openxmlformats.org/officeDocument/2006/relationships/image" Target="../media/image32.png"/><Relationship Id="rId3" Type="http://schemas.openxmlformats.org/officeDocument/2006/relationships/tags" Target="../tags/tag58.xml"/><Relationship Id="rId2" Type="http://schemas.openxmlformats.org/officeDocument/2006/relationships/image" Target="../media/image31.png"/><Relationship Id="rId10" Type="http://schemas.openxmlformats.org/officeDocument/2006/relationships/notesSlide" Target="../notesSlides/notesSlide27.xml"/><Relationship Id="rId1" Type="http://schemas.openxmlformats.org/officeDocument/2006/relationships/tags" Target="../tags/tag5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tags" Target="../tags/tag61.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7.xml"/><Relationship Id="rId4" Type="http://schemas.openxmlformats.org/officeDocument/2006/relationships/image" Target="../media/image38.png"/><Relationship Id="rId3" Type="http://schemas.openxmlformats.org/officeDocument/2006/relationships/tags" Target="../tags/tag64.xml"/><Relationship Id="rId2" Type="http://schemas.openxmlformats.org/officeDocument/2006/relationships/image" Target="../media/image37.png"/><Relationship Id="rId1" Type="http://schemas.openxmlformats.org/officeDocument/2006/relationships/tags" Target="../tags/tag63.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tags" Target="../tags/tag65.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tags" Target="../tags/tag66.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tags" Target="../tags/tag67.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image" Target="../media/image42.png"/><Relationship Id="rId1" Type="http://schemas.openxmlformats.org/officeDocument/2006/relationships/tags" Target="../tags/tag6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tags" Target="../tags/tag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2060"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2061" name="矩形 53"/>
          <p:cNvSpPr/>
          <p:nvPr/>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2062" name="文本框 54"/>
          <p:cNvSpPr/>
          <p:nvPr/>
        </p:nvSpPr>
        <p:spPr>
          <a:xfrm>
            <a:off x="10264775" y="651986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1/40</a:t>
            </a:r>
            <a:endParaRPr lang="en-US" altLang="zh-CN" sz="2000">
              <a:solidFill>
                <a:srgbClr val="044875"/>
              </a:solidFill>
              <a:latin typeface="微软雅黑" panose="020B0503020204020204" pitchFamily="34" charset="-122"/>
              <a:ea typeface="微软雅黑" panose="020B0503020204020204" pitchFamily="34" charset="-122"/>
            </a:endParaRPr>
          </a:p>
        </p:txBody>
      </p:sp>
      <p:pic>
        <p:nvPicPr>
          <p:cNvPr id="2063" name="文本框 9"/>
          <p:cNvPicPr/>
          <p:nvPr/>
        </p:nvPicPr>
        <p:blipFill>
          <a:blip r:embed="rId1"/>
          <a:stretch>
            <a:fillRect/>
          </a:stretch>
        </p:blipFill>
        <p:spPr>
          <a:xfrm>
            <a:off x="3097530" y="1908175"/>
            <a:ext cx="5967095" cy="749300"/>
          </a:xfrm>
          <a:prstGeom prst="rect">
            <a:avLst/>
          </a:prstGeom>
          <a:noFill/>
          <a:ln>
            <a:miter lim="800000"/>
            <a:headEnd/>
            <a:tailEnd/>
          </a:ln>
        </p:spPr>
      </p:pic>
      <p:sp>
        <p:nvSpPr>
          <p:cNvPr id="2" name="文本框 1"/>
          <p:cNvSpPr txBox="1"/>
          <p:nvPr/>
        </p:nvSpPr>
        <p:spPr>
          <a:xfrm>
            <a:off x="46990" y="621030"/>
            <a:ext cx="9438640" cy="1106805"/>
          </a:xfrm>
          <a:prstGeom prst="rect">
            <a:avLst/>
          </a:prstGeom>
          <a:noFill/>
        </p:spPr>
        <p:txBody>
          <a:bodyPr wrap="square" rtlCol="0">
            <a:spAutoFit/>
          </a:bodyPr>
          <a:lstStyle/>
          <a:p>
            <a:pPr algn="ctr">
              <a:lnSpc>
                <a:spcPct val="150000"/>
              </a:lnSpc>
            </a:pPr>
            <a:r>
              <a:rPr lang="en-US" altLang="zh-CN" sz="4400" dirty="0" err="1">
                <a:solidFill>
                  <a:srgbClr val="1E4E79"/>
                </a:solidFill>
                <a:latin typeface="Times New Roman" panose="02020603050405020304" pitchFamily="18" charset="0"/>
                <a:ea typeface="Adobe 黑体 Std R" pitchFamily="2" charset="-122"/>
                <a:cs typeface="Times New Roman" panose="02020603050405020304" pitchFamily="18" charset="0"/>
                <a:sym typeface="Arial" panose="020B0604020202020204" pitchFamily="34" charset="0"/>
              </a:rPr>
              <a:t>A new evaluation of </a:t>
            </a:r>
            <a:r>
              <a:rPr lang="en-US" altLang="zh-CN" sz="4400" baseline="30000" dirty="0" err="1">
                <a:solidFill>
                  <a:srgbClr val="1E4E79"/>
                </a:solidFill>
                <a:latin typeface="Times New Roman" panose="02020603050405020304" pitchFamily="18" charset="0"/>
                <a:ea typeface="Adobe 黑体 Std R" pitchFamily="2" charset="-122"/>
                <a:cs typeface="Times New Roman" panose="02020603050405020304" pitchFamily="18" charset="0"/>
                <a:sym typeface="Arial" panose="020B0604020202020204" pitchFamily="34" charset="0"/>
              </a:rPr>
              <a:t>17</a:t>
            </a:r>
            <a:r>
              <a:rPr lang="en-US" altLang="zh-CN" sz="4400" dirty="0" err="1">
                <a:solidFill>
                  <a:srgbClr val="1E4E79"/>
                </a:solidFill>
                <a:latin typeface="Times New Roman" panose="02020603050405020304" pitchFamily="18" charset="0"/>
                <a:ea typeface="Adobe 黑体 Std R" pitchFamily="2" charset="-122"/>
                <a:cs typeface="Times New Roman" panose="02020603050405020304" pitchFamily="18" charset="0"/>
                <a:sym typeface="Arial" panose="020B0604020202020204" pitchFamily="34" charset="0"/>
              </a:rPr>
              <a:t>O system</a:t>
            </a:r>
            <a:endParaRPr lang="en-US" altLang="zh-CN" sz="4400" dirty="0" err="1">
              <a:solidFill>
                <a:srgbClr val="1E4E79"/>
              </a:solidFill>
              <a:latin typeface="Times New Roman" panose="02020603050405020304" pitchFamily="18" charset="0"/>
              <a:ea typeface="Adobe 黑体 Std R" pitchFamily="2" charset="-122"/>
              <a:cs typeface="Times New Roman" panose="02020603050405020304" pitchFamily="18" charset="0"/>
              <a:sym typeface="Arial" panose="020B0604020202020204" pitchFamily="34" charset="0"/>
            </a:endParaRPr>
          </a:p>
        </p:txBody>
      </p:sp>
      <p:pic>
        <p:nvPicPr>
          <p:cNvPr id="14" name="图片 13"/>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9264015" y="476885"/>
            <a:ext cx="2644140" cy="1928495"/>
          </a:xfrm>
          <a:prstGeom prst="rect">
            <a:avLst/>
          </a:prstGeom>
        </p:spPr>
      </p:pic>
      <p:sp>
        <p:nvSpPr>
          <p:cNvPr id="3" name="文本框 2"/>
          <p:cNvSpPr txBox="1"/>
          <p:nvPr/>
        </p:nvSpPr>
        <p:spPr>
          <a:xfrm>
            <a:off x="0" y="2060575"/>
            <a:ext cx="9045575" cy="2515235"/>
          </a:xfrm>
          <a:prstGeom prst="rect">
            <a:avLst/>
          </a:prstGeom>
          <a:noFill/>
        </p:spPr>
        <p:txBody>
          <a:bodyPr wrap="square" rtlCol="0" anchor="t">
            <a:noAutofit/>
          </a:bodyPr>
          <a:lstStyle/>
          <a:p>
            <a:pPr algn="ctr">
              <a:lnSpc>
                <a:spcPct val="150000"/>
              </a:lnSpc>
            </a:pPr>
            <a:r>
              <a:rPr lang="en-US" altLang="zh-CN" sz="2400" dirty="0" err="1">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Zhenpeng</a:t>
            </a:r>
            <a:r>
              <a:rPr lang="en-US" altLang="zh-CN" sz="24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 Chen</a:t>
            </a:r>
            <a:r>
              <a:rPr lang="en-US" altLang="zh-CN" sz="2400"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1</a:t>
            </a:r>
            <a:r>
              <a:rPr lang="en-US" altLang="zh-CN" sz="24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 Han Xu</a:t>
            </a:r>
            <a:r>
              <a:rPr lang="en-US" altLang="zh-CN" sz="2400"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2</a:t>
            </a:r>
            <a:r>
              <a:rPr lang="en-US" altLang="zh-CN" sz="24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 Tao Ye</a:t>
            </a:r>
            <a:r>
              <a:rPr lang="en-US" altLang="zh-CN" sz="2400"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3</a:t>
            </a:r>
            <a:endPar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a:p>
            <a:pPr algn="ctr">
              <a:lnSpc>
                <a:spcPct val="150000"/>
              </a:lnSpc>
            </a:pPr>
            <a:endParaRPr lang="en-US" altLang="zh-CN" sz="11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a:p>
            <a:pPr algn="ctr">
              <a:lnSpc>
                <a:spcPct val="150000"/>
              </a:lnSpc>
            </a:pPr>
            <a: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1 Physics Department, Tsinghua University, Beijing, China</a:t>
            </a:r>
            <a:b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br>
            <a: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2 Graduate School, China Academy of Engineering Physics, Beijing, China</a:t>
            </a:r>
            <a:b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br>
            <a:r>
              <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3 Institute of Applied Physics and Computational Mathematics, Beijing, China</a:t>
            </a:r>
            <a:endParaRPr lang="en-US" altLang="zh-CN" sz="2400"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a:p>
            <a:pPr algn="ctr">
              <a:lnSpc>
                <a:spcPct val="150000"/>
              </a:lnSpc>
            </a:pPr>
            <a:r>
              <a:rPr lang="en-US" altLang="zh-CN" sz="2400" b="1"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IAEA meeting, </a:t>
            </a:r>
            <a:r>
              <a:rPr lang="en-US" altLang="zh-CN" sz="2400" b="1" i="1" baseline="30000" dirty="0" smtClean="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 27  N</a:t>
            </a:r>
            <a:r>
              <a:rPr lang="en-US" altLang="zh-CN" sz="2400" b="1" i="1" baseline="30000" dirty="0" smtClean="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ov. to 1 Dec.</a:t>
            </a:r>
            <a:r>
              <a:rPr lang="zh-CN" altLang="en-US" sz="2400" b="1" i="1" baseline="30000" dirty="0" smtClean="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a:t>
            </a:r>
            <a:r>
              <a:rPr lang="en-US" altLang="zh-CN" sz="2400" b="1"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rPr>
              <a:t>2023</a:t>
            </a:r>
            <a:endParaRPr lang="en-US" altLang="zh-CN" sz="2400" b="1" i="1" baseline="30000" dirty="0">
              <a:solidFill>
                <a:srgbClr val="1E4E79"/>
              </a:solidFill>
              <a:latin typeface="Times New Roman" panose="02020603050405020304" pitchFamily="18" charset="0"/>
              <a:ea typeface="Adobe 黑体 Std R" pitchFamily="2" charset="-122"/>
              <a:cs typeface="Times New Roman" panose="02020603050405020304" pitchFamily="18" charset="0"/>
              <a:sym typeface="Adobe 黑体 Std R" pitchFamily="2" charset="-122"/>
            </a:endParaRPr>
          </a:p>
        </p:txBody>
      </p:sp>
      <p:pic>
        <p:nvPicPr>
          <p:cNvPr id="8" name="图片 7" descr="徽标&#10;&#10;描述已自动生成"/>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551815" y="4258310"/>
            <a:ext cx="2143125" cy="2074545"/>
          </a:xfrm>
          <a:prstGeom prst="rect">
            <a:avLst/>
          </a:prstGeom>
        </p:spPr>
      </p:pic>
      <p:pic>
        <p:nvPicPr>
          <p:cNvPr id="10" name="图片 9" descr="蓝色的标志&#10;&#10;描述已自动生成"/>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3629025" y="4274185"/>
            <a:ext cx="2033905" cy="2033905"/>
          </a:xfrm>
          <a:prstGeom prst="rect">
            <a:avLst/>
          </a:prstGeom>
        </p:spPr>
      </p:pic>
      <p:pic>
        <p:nvPicPr>
          <p:cNvPr id="12" name="图片 11"/>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6490970" y="4293235"/>
            <a:ext cx="2014220" cy="2014220"/>
          </a:xfrm>
          <a:prstGeom prst="rect">
            <a:avLst/>
          </a:prstGeom>
        </p:spPr>
      </p:pic>
    </p:spTree>
  </p:cSld>
  <p:clrMapOvr>
    <a:masterClrMapping/>
  </p:clrMapOvr>
  <p:transition spd="slow" advTm="49899"/>
  <p:timing>
    <p:tnLst>
      <p:par>
        <p:cTn id="1" dur="indefinite" restart="never" nodeType="tmRoot"/>
      </p:par>
    </p:tnLst>
    <p:bldLst>
      <p:bldP spid="2059" grpId="0" animBg="1"/>
      <p:bldP spid="2060" grpId="0" animBg="1"/>
      <p:bldP spid="2061" grpId="0" animBg="1"/>
      <p:bldP spid="20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099"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0" name="文本框 7"/>
          <p:cNvSpPr/>
          <p:nvPr/>
        </p:nvSpPr>
        <p:spPr>
          <a:xfrm>
            <a:off x="946150" y="2000250"/>
            <a:ext cx="1539875" cy="186118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11500">
                <a:solidFill>
                  <a:schemeClr val="bg1"/>
                </a:solidFill>
                <a:latin typeface="Impact" panose="020B0806030902050204" pitchFamily="34" charset="0"/>
              </a:rPr>
              <a:t>3</a:t>
            </a:r>
            <a:endParaRPr lang="en-US" altLang="zh-CN" sz="11500">
              <a:solidFill>
                <a:schemeClr val="bg1"/>
              </a:solidFill>
              <a:latin typeface="Impact" panose="020B0806030902050204" pitchFamily="34" charset="0"/>
            </a:endParaRPr>
          </a:p>
        </p:txBody>
      </p:sp>
      <p:sp>
        <p:nvSpPr>
          <p:cNvPr id="4102"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4" name="文本框 11"/>
          <p:cNvSpPr/>
          <p:nvPr/>
        </p:nvSpPr>
        <p:spPr>
          <a:xfrm>
            <a:off x="3261995" y="3632200"/>
            <a:ext cx="8849360" cy="829945"/>
          </a:xfrm>
          <a:prstGeom prst="rect">
            <a:avLst/>
          </a:prstGeom>
          <a:noFill/>
          <a:ln>
            <a:no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4800" dirty="0">
                <a:solidFill>
                  <a:srgbClr val="FAFAFA"/>
                </a:solidFill>
                <a:ea typeface="Adobe 黑体 Std R" pitchFamily="2" charset="-122"/>
                <a:sym typeface="Arial" panose="020B0604020202020204" pitchFamily="34" charset="0"/>
              </a:rPr>
              <a:t>Current situation of data fitting</a:t>
            </a:r>
            <a:endParaRPr lang="en-US" altLang="zh-CN" sz="4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855"/>
  <p:timing>
    <p:tnLst>
      <p:par>
        <p:cTn id="1" dur="indefinite" restart="never" nodeType="tmRoot"/>
      </p:par>
    </p:tnLst>
    <p:bldLst>
      <p:bldP spid="4098" grpId="0" bldLvl="0" animBg="1"/>
      <p:bldP spid="4099" grpId="0" bldLvl="0" animBg="1"/>
      <p:bldP spid="4100" grpId="0"/>
      <p:bldP spid="4102" grpId="0" bldLvl="0" animBg="1"/>
      <p:bldP spid="4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519295" y="254000"/>
            <a:ext cx="7672705"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82550"/>
            <a:ext cx="3906520" cy="583565"/>
            <a:chOff x="551544" y="82976"/>
            <a:chExt cx="3905789" cy="582556"/>
          </a:xfrm>
        </p:grpSpPr>
        <p:sp>
          <p:nvSpPr>
            <p:cNvPr id="10314" name="文本框 12"/>
            <p:cNvSpPr/>
            <p:nvPr/>
          </p:nvSpPr>
          <p:spPr>
            <a:xfrm>
              <a:off x="1165493" y="116983"/>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Fitting result</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11/40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1"/>
            </p:custDataLst>
          </p:nvPr>
        </p:nvSpPr>
        <p:spPr>
          <a:xfrm>
            <a:off x="479425" y="820420"/>
            <a:ext cx="11087100" cy="4336772"/>
          </a:xfrm>
          <a:prstGeom prst="rect">
            <a:avLst/>
          </a:prstGeom>
          <a:noFill/>
        </p:spPr>
        <p:txBody>
          <a:bodyPr wrap="square" rtlCol="0">
            <a:noAutofit/>
          </a:bodyPr>
          <a:lstStyle/>
          <a:p>
            <a:pPr marL="342900" indent="-342900" algn="just">
              <a:lnSpc>
                <a:spcPts val="3360"/>
              </a:lnSpc>
              <a:buFont typeface="Arial" panose="020B0604020202020204" pitchFamily="34" charset="0"/>
              <a:buChar char="•"/>
            </a:pPr>
            <a:r>
              <a:rPr lang="en-US" altLang="zh-CN" sz="2000" kern="100" dirty="0">
                <a:solidFill>
                  <a:schemeClr val="tx1"/>
                </a:solidFill>
                <a:latin typeface="Times New Roman" panose="02020603050405020304" pitchFamily="18" charset="0"/>
                <a:sym typeface="+mn-ea"/>
              </a:rPr>
              <a:t>All the levels of </a:t>
            </a:r>
            <a:r>
              <a:rPr lang="en-US" altLang="zh-CN" sz="2000" kern="100" baseline="30000" dirty="0">
                <a:solidFill>
                  <a:schemeClr val="tx1"/>
                </a:solidFill>
                <a:latin typeface="Times New Roman" panose="02020603050405020304" pitchFamily="18" charset="0"/>
                <a:sym typeface="+mn-ea"/>
              </a:rPr>
              <a:t>17</a:t>
            </a:r>
            <a:r>
              <a:rPr lang="en-US" altLang="zh-CN" sz="2000" kern="100" dirty="0">
                <a:solidFill>
                  <a:schemeClr val="tx1"/>
                </a:solidFill>
                <a:latin typeface="Times New Roman" panose="02020603050405020304" pitchFamily="18" charset="0"/>
                <a:sym typeface="+mn-ea"/>
              </a:rPr>
              <a:t>O listed in ‘</a:t>
            </a:r>
            <a:r>
              <a:rPr lang="en-US" altLang="zh-CN" sz="2000" b="1" kern="100" dirty="0">
                <a:solidFill>
                  <a:schemeClr val="tx1"/>
                </a:solidFill>
                <a:latin typeface="Times New Roman" panose="02020603050405020304" pitchFamily="18" charset="0"/>
                <a:sym typeface="+mn-ea"/>
              </a:rPr>
              <a:t>Table (1993TI07): Energy levels of </a:t>
            </a:r>
            <a:r>
              <a:rPr lang="en-US" altLang="zh-CN" sz="2000" b="1" kern="100" baseline="30000" dirty="0">
                <a:solidFill>
                  <a:schemeClr val="tx1"/>
                </a:solidFill>
                <a:latin typeface="Times New Roman" panose="02020603050405020304" pitchFamily="18" charset="0"/>
                <a:sym typeface="+mn-ea"/>
              </a:rPr>
              <a:t>17</a:t>
            </a:r>
            <a:r>
              <a:rPr lang="en-US" altLang="zh-CN" sz="2000" b="1" kern="100" dirty="0">
                <a:solidFill>
                  <a:schemeClr val="tx1"/>
                </a:solidFill>
                <a:latin typeface="Times New Roman" panose="02020603050405020304" pitchFamily="18" charset="0"/>
                <a:sym typeface="+mn-ea"/>
              </a:rPr>
              <a:t>O</a:t>
            </a:r>
            <a:r>
              <a:rPr lang="en-US" altLang="zh-CN" sz="2000" kern="100" dirty="0">
                <a:solidFill>
                  <a:schemeClr val="tx1"/>
                </a:solidFill>
                <a:latin typeface="Times New Roman" panose="02020603050405020304" pitchFamily="18" charset="0"/>
                <a:sym typeface="+mn-ea"/>
              </a:rPr>
              <a:t>’ have been used. A total of 207</a:t>
            </a:r>
            <a:r>
              <a:rPr lang="en-US" altLang="zh-CN" sz="2000" kern="100" dirty="0" smtClean="0">
                <a:solidFill>
                  <a:schemeClr val="tx1"/>
                </a:solidFill>
                <a:latin typeface="Times New Roman" panose="02020603050405020304" pitchFamily="18" charset="0"/>
                <a:sym typeface="+mn-ea"/>
              </a:rPr>
              <a:t> </a:t>
            </a:r>
            <a:r>
              <a:rPr lang="en-US" altLang="zh-CN" sz="2000" kern="100" dirty="0">
                <a:solidFill>
                  <a:schemeClr val="tx1"/>
                </a:solidFill>
                <a:latin typeface="Times New Roman" panose="02020603050405020304" pitchFamily="18" charset="0"/>
                <a:sym typeface="+mn-ea"/>
              </a:rPr>
              <a:t>energy levels were used, and the parameters of all energy levels were determined by fitting experimental data.</a:t>
            </a:r>
            <a:endParaRPr lang="en-US" altLang="zh-CN" sz="2000" kern="100" dirty="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dirty="0">
                <a:solidFill>
                  <a:schemeClr val="tx1"/>
                </a:solidFill>
                <a:latin typeface="Times New Roman" panose="02020603050405020304" pitchFamily="18" charset="0"/>
                <a:sym typeface="+mn-ea"/>
              </a:rPr>
              <a:t>We use new experimental data in the energy range of 0.233 to 11.67 MeV. The current fitting for experimental data looks good</a:t>
            </a:r>
            <a:r>
              <a:rPr lang="en-US" altLang="zh-CN" sz="2000" dirty="0" smtClean="0">
                <a:solidFill>
                  <a:schemeClr val="tx1"/>
                </a:solidFill>
                <a:latin typeface="Times New Roman" panose="02020603050405020304" pitchFamily="18" charset="0"/>
                <a:sym typeface="+mn-ea"/>
              </a:rPr>
              <a:t>.</a:t>
            </a:r>
            <a:endParaRPr lang="en-US" altLang="zh-CN" sz="2000" dirty="0">
              <a:solidFill>
                <a:schemeClr val="tx1"/>
              </a:solidFill>
              <a:latin typeface="Times New Roman" panose="02020603050405020304" pitchFamily="18" charset="0"/>
              <a:sym typeface="+mn-ea"/>
            </a:endParaRPr>
          </a:p>
          <a:p>
            <a:pPr marL="342900" indent="-342900" algn="just">
              <a:lnSpc>
                <a:spcPts val="3360"/>
              </a:lnSpc>
              <a:buFont typeface="Arial" panose="020B0604020202020204" pitchFamily="34" charset="0"/>
              <a:buChar char="•"/>
            </a:pPr>
            <a:r>
              <a:rPr lang="en-US" altLang="zh-CN" sz="2000" dirty="0">
                <a:solidFill>
                  <a:schemeClr val="tx1"/>
                </a:solidFill>
                <a:effectLst/>
                <a:latin typeface="Times New Roman" panose="02020603050405020304" pitchFamily="18" charset="0"/>
                <a:ea typeface="宋体" panose="02010600030101010101" pitchFamily="2" charset="-122"/>
              </a:rPr>
              <a:t>(α,n) integral cross section </a:t>
            </a:r>
            <a:endParaRPr lang="en-US" altLang="zh-CN" sz="2000" dirty="0">
              <a:solidFill>
                <a:schemeClr val="tx1"/>
              </a:solidFill>
              <a:effectLst/>
              <a:latin typeface="Times New Roman" panose="02020603050405020304" pitchFamily="18" charset="0"/>
              <a:ea typeface="宋体" panose="02010600030101010101" pitchFamily="2" charset="-122"/>
            </a:endParaRPr>
          </a:p>
          <a:p>
            <a:pPr marL="457200" lvl="1" indent="457200" algn="just">
              <a:lnSpc>
                <a:spcPts val="3360"/>
              </a:lnSpc>
              <a:buFont typeface="Arial" panose="020B0604020202020204" pitchFamily="34" charset="0"/>
              <a:buNone/>
            </a:pPr>
            <a:r>
              <a:rPr lang="en-US" altLang="zh-CN" sz="2000" dirty="0">
                <a:solidFill>
                  <a:schemeClr val="tx1"/>
                </a:solidFill>
                <a:effectLst/>
                <a:latin typeface="Times New Roman" panose="02020603050405020304" pitchFamily="18" charset="0"/>
                <a:ea typeface="宋体" panose="02010600030101010101" pitchFamily="2" charset="-122"/>
              </a:rPr>
              <a:t>1.P.S.Prusachenko+ 2022  4.Luna+2021</a:t>
            </a:r>
            <a:endParaRPr lang="en-US" altLang="zh-CN" sz="2000" dirty="0">
              <a:solidFill>
                <a:schemeClr val="tx1"/>
              </a:solidFill>
              <a:effectLst/>
              <a:latin typeface="Times New Roman" panose="02020603050405020304" pitchFamily="18" charset="0"/>
              <a:ea typeface="宋体" panose="02010600030101010101" pitchFamily="2" charset="-122"/>
            </a:endParaRPr>
          </a:p>
          <a:p>
            <a:pPr marL="457200" lvl="1" indent="457200" algn="just">
              <a:lnSpc>
                <a:spcPts val="3360"/>
              </a:lnSpc>
              <a:buFont typeface="Arial" panose="020B0604020202020204" pitchFamily="34" charset="0"/>
            </a:pPr>
            <a:r>
              <a:rPr lang="en-US" altLang="zh-CN" sz="2000" dirty="0">
                <a:solidFill>
                  <a:schemeClr val="tx1"/>
                </a:solidFill>
                <a:effectLst/>
                <a:latin typeface="Times New Roman" panose="02020603050405020304" pitchFamily="18" charset="0"/>
                <a:ea typeface="宋体" panose="02010600030101010101" pitchFamily="2" charset="-122"/>
              </a:rPr>
              <a:t>2.G.F.Cian+ 2021	5.Juna+2022</a:t>
            </a:r>
            <a:endParaRPr lang="en-US" altLang="zh-CN" sz="2000" dirty="0">
              <a:solidFill>
                <a:schemeClr val="tx1"/>
              </a:solidFill>
              <a:effectLst/>
              <a:latin typeface="Times New Roman" panose="02020603050405020304" pitchFamily="18" charset="0"/>
              <a:ea typeface="宋体" panose="02010600030101010101" pitchFamily="2" charset="-122"/>
            </a:endParaRPr>
          </a:p>
          <a:p>
            <a:pPr marL="457200" lvl="1" indent="457200" algn="just">
              <a:lnSpc>
                <a:spcPts val="3360"/>
              </a:lnSpc>
              <a:buFont typeface="Arial" panose="020B0604020202020204" pitchFamily="34" charset="0"/>
            </a:pPr>
            <a:r>
              <a:rPr lang="en-US" altLang="zh-CN" sz="2000" dirty="0">
                <a:solidFill>
                  <a:schemeClr val="tx1"/>
                </a:solidFill>
                <a:effectLst/>
                <a:latin typeface="Times New Roman" panose="02020603050405020304" pitchFamily="18" charset="0"/>
                <a:ea typeface="宋体" panose="02010600030101010101" pitchFamily="2" charset="-122"/>
              </a:rPr>
              <a:t>3.B.Gao+ 2022		</a:t>
            </a:r>
            <a:r>
              <a:rPr lang="en-US" altLang="zh-CN" sz="2000" dirty="0" smtClean="0">
                <a:solidFill>
                  <a:schemeClr val="tx1"/>
                </a:solidFill>
                <a:effectLst/>
                <a:latin typeface="Times New Roman" panose="02020603050405020304" pitchFamily="18" charset="0"/>
                <a:ea typeface="宋体" panose="02010600030101010101" pitchFamily="2" charset="-122"/>
              </a:rPr>
              <a:t>6.Deboer+2023</a:t>
            </a:r>
            <a:endParaRPr lang="en-US" altLang="zh-CN" sz="2000" dirty="0" smtClean="0">
              <a:solidFill>
                <a:schemeClr val="tx1"/>
              </a:solidFill>
              <a:effectLst/>
              <a:latin typeface="Times New Roman" panose="02020603050405020304" pitchFamily="18" charset="0"/>
              <a:ea typeface="宋体" panose="02010600030101010101" pitchFamily="2" charset="-122"/>
            </a:endParaRPr>
          </a:p>
          <a:p>
            <a:pPr marL="457200" lvl="1" indent="457200" algn="just">
              <a:lnSpc>
                <a:spcPts val="3360"/>
              </a:lnSpc>
              <a:buFont typeface="Arial" panose="020B0604020202020204" pitchFamily="34" charset="0"/>
            </a:pPr>
            <a:endParaRPr lang="en-US" altLang="zh-CN" sz="2000" dirty="0" smtClean="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dirty="0" smtClean="0">
                <a:solidFill>
                  <a:schemeClr val="tx1"/>
                </a:solidFill>
                <a:effectLst/>
                <a:latin typeface="Times New Roman" panose="02020603050405020304" pitchFamily="18" charset="0"/>
                <a:ea typeface="宋体" panose="02010600030101010101" pitchFamily="2" charset="-122"/>
              </a:rPr>
              <a:t>(</a:t>
            </a:r>
            <a:r>
              <a:rPr lang="en-US" altLang="zh-CN" sz="2000" dirty="0">
                <a:solidFill>
                  <a:schemeClr val="tx1"/>
                </a:solidFill>
                <a:effectLst/>
                <a:latin typeface="Times New Roman" panose="02020603050405020304" pitchFamily="18" charset="0"/>
                <a:ea typeface="宋体" panose="02010600030101010101" pitchFamily="2" charset="-122"/>
              </a:rPr>
              <a:t>n,α</a:t>
            </a:r>
            <a:r>
              <a:rPr lang="en-US" altLang="zh-CN" sz="2000" baseline="-25000" dirty="0">
                <a:solidFill>
                  <a:schemeClr val="tx1"/>
                </a:solidFill>
                <a:effectLst/>
                <a:latin typeface="Times New Roman" panose="02020603050405020304" pitchFamily="18" charset="0"/>
                <a:ea typeface="宋体" panose="02010600030101010101" pitchFamily="2" charset="-122"/>
              </a:rPr>
              <a:t>0</a:t>
            </a:r>
            <a:r>
              <a:rPr lang="en-US" altLang="zh-CN" sz="2000" dirty="0">
                <a:solidFill>
                  <a:schemeClr val="tx1"/>
                </a:solidFill>
                <a:effectLst/>
                <a:latin typeface="Times New Roman" panose="02020603050405020304" pitchFamily="18" charset="0"/>
                <a:ea typeface="宋体" panose="02010600030101010101" pitchFamily="2" charset="-122"/>
              </a:rPr>
              <a:t>) integral cross </a:t>
            </a:r>
            <a:r>
              <a:rPr lang="en-US" altLang="zh-CN" sz="2000" dirty="0" smtClean="0">
                <a:solidFill>
                  <a:schemeClr val="tx1"/>
                </a:solidFill>
                <a:effectLst/>
                <a:latin typeface="Times New Roman" panose="02020603050405020304" pitchFamily="18" charset="0"/>
                <a:ea typeface="宋体" panose="02010600030101010101" pitchFamily="2" charset="-122"/>
              </a:rPr>
              <a:t>section                       </a:t>
            </a:r>
            <a:endParaRPr lang="en-US" altLang="zh-CN" sz="2000" dirty="0">
              <a:solidFill>
                <a:schemeClr val="tx1"/>
              </a:solidFill>
              <a:effectLst/>
              <a:latin typeface="Times New Roman" panose="02020603050405020304" pitchFamily="18" charset="0"/>
              <a:ea typeface="宋体" panose="02010600030101010101" pitchFamily="2" charset="-122"/>
            </a:endParaRPr>
          </a:p>
          <a:p>
            <a:pPr marL="457200" lvl="1" indent="457200" algn="just">
              <a:lnSpc>
                <a:spcPts val="3360"/>
              </a:lnSpc>
              <a:buFont typeface="Arial" panose="020B0604020202020204" pitchFamily="34" charset="0"/>
              <a:buNone/>
            </a:pPr>
            <a:r>
              <a:rPr lang="en-US" altLang="zh-CN" sz="2000" dirty="0" smtClean="0">
                <a:solidFill>
                  <a:schemeClr val="tx1"/>
                </a:solidFill>
                <a:effectLst/>
                <a:latin typeface="Times New Roman" panose="02020603050405020304" pitchFamily="18" charset="0"/>
                <a:ea typeface="宋体" panose="02010600030101010101" pitchFamily="2" charset="-122"/>
              </a:rPr>
              <a:t>1.Peking+2022                                   </a:t>
            </a:r>
            <a:endParaRPr lang="en-US" altLang="zh-CN" sz="2000" dirty="0">
              <a:solidFill>
                <a:schemeClr val="tx1"/>
              </a:solidFill>
              <a:effectLst/>
              <a:latin typeface="Times New Roman" panose="02020603050405020304" pitchFamily="18" charset="0"/>
              <a:ea typeface="宋体" panose="02010600030101010101" pitchFamily="2" charset="-122"/>
            </a:endParaRPr>
          </a:p>
          <a:p>
            <a:pPr marL="457200" lvl="1" indent="457200" algn="just">
              <a:lnSpc>
                <a:spcPts val="3360"/>
              </a:lnSpc>
              <a:buFont typeface="Arial" panose="020B0604020202020204" pitchFamily="34" charset="0"/>
            </a:pPr>
            <a:endParaRPr lang="en-US" altLang="zh-CN" sz="2000" dirty="0">
              <a:solidFill>
                <a:schemeClr val="tx1"/>
              </a:solidFill>
              <a:effectLst/>
              <a:latin typeface="Times New Roman" panose="02020603050405020304" pitchFamily="18" charset="0"/>
              <a:ea typeface="宋体" panose="02010600030101010101" pitchFamily="2" charset="-122"/>
            </a:endParaRPr>
          </a:p>
          <a:p>
            <a:pPr algn="just">
              <a:lnSpc>
                <a:spcPts val="3360"/>
              </a:lnSpc>
              <a:buFont typeface="Arial" panose="020B0604020202020204" pitchFamily="34" charset="0"/>
            </a:pPr>
            <a:endParaRPr lang="en-US" altLang="zh-CN" sz="2000" b="1" kern="100" dirty="0">
              <a:solidFill>
                <a:schemeClr val="tx1"/>
              </a:solidFill>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6311900" y="3065780"/>
            <a:ext cx="3564890" cy="2091690"/>
          </a:xfrm>
          <a:prstGeom prst="rect">
            <a:avLst/>
          </a:prstGeom>
          <a:noFill/>
        </p:spPr>
        <p:txBody>
          <a:bodyPr wrap="square" rtlCol="0">
            <a:spAutoFit/>
          </a:bodyPr>
          <a:lstStyle/>
          <a:p>
            <a:pPr marL="285750" indent="-285750" algn="just">
              <a:lnSpc>
                <a:spcPts val="3360"/>
              </a:lnSpc>
              <a:buFont typeface="Arial" panose="020B0604020202020204" pitchFamily="34" charset="0"/>
              <a:buChar char="•"/>
            </a:pPr>
            <a:r>
              <a:rPr lang="en-US" altLang="zh-CN" dirty="0">
                <a:latin typeface="Times New Roman" panose="02020603050405020304" pitchFamily="18" charset="0"/>
                <a:sym typeface="+mn-ea"/>
              </a:rPr>
              <a:t>(α,n) differential cross section</a:t>
            </a:r>
            <a:endParaRPr lang="en-US" altLang="zh-CN" dirty="0">
              <a:solidFill>
                <a:schemeClr val="tx1"/>
              </a:solidFill>
              <a:effectLst/>
              <a:latin typeface="Times New Roman" panose="02020603050405020304" pitchFamily="18" charset="0"/>
              <a:ea typeface="宋体" panose="02010600030101010101" pitchFamily="2" charset="-122"/>
            </a:endParaRPr>
          </a:p>
          <a:p>
            <a:pPr indent="457200" algn="just">
              <a:lnSpc>
                <a:spcPts val="3360"/>
              </a:lnSpc>
              <a:buFont typeface="Arial" panose="020B0604020202020204" pitchFamily="34" charset="0"/>
            </a:pPr>
            <a:r>
              <a:rPr lang="en-US" altLang="zh-CN" dirty="0">
                <a:latin typeface="Times New Roman" panose="02020603050405020304" pitchFamily="18" charset="0"/>
                <a:sym typeface="+mn-ea"/>
              </a:rPr>
              <a:t>1.M.Febbraro+ 2020</a:t>
            </a:r>
            <a:endParaRPr lang="en-US" altLang="zh-CN" dirty="0">
              <a:solidFill>
                <a:schemeClr val="tx1"/>
              </a:solidFill>
              <a:effectLst/>
              <a:latin typeface="Times New Roman" panose="02020603050405020304" pitchFamily="18" charset="0"/>
              <a:ea typeface="宋体" panose="02010600030101010101" pitchFamily="2" charset="-122"/>
            </a:endParaRPr>
          </a:p>
          <a:p>
            <a:pPr indent="457200" algn="just">
              <a:lnSpc>
                <a:spcPts val="3360"/>
              </a:lnSpc>
              <a:buFont typeface="Arial" panose="020B0604020202020204" pitchFamily="34" charset="0"/>
            </a:pPr>
            <a:r>
              <a:rPr lang="en-US" altLang="zh-CN" dirty="0">
                <a:latin typeface="Times New Roman" panose="02020603050405020304" pitchFamily="18" charset="0"/>
                <a:sym typeface="+mn-ea"/>
              </a:rPr>
              <a:t>2.E.M.Gazeeva+ 2020</a:t>
            </a:r>
            <a:endParaRPr lang="en-US" altLang="zh-CN" dirty="0">
              <a:solidFill>
                <a:schemeClr val="tx1"/>
              </a:solidFill>
              <a:effectLst/>
              <a:latin typeface="Times New Roman" panose="02020603050405020304" pitchFamily="18" charset="0"/>
              <a:ea typeface="宋体" panose="02010600030101010101" pitchFamily="2" charset="-122"/>
            </a:endParaRPr>
          </a:p>
          <a:p>
            <a:pPr indent="457200" algn="just">
              <a:lnSpc>
                <a:spcPts val="3360"/>
              </a:lnSpc>
              <a:buFont typeface="Arial" panose="020B0604020202020204" pitchFamily="34" charset="0"/>
            </a:pPr>
            <a:r>
              <a:rPr lang="en-US" altLang="zh-CN" dirty="0">
                <a:latin typeface="Times New Roman" panose="02020603050405020304" pitchFamily="18" charset="0"/>
                <a:sym typeface="+mn-ea"/>
              </a:rPr>
              <a:t>3.P.S.Prusachenko+ 2022</a:t>
            </a:r>
            <a:endParaRPr lang="en-US" altLang="zh-CN" b="1" kern="100" dirty="0">
              <a:solidFill>
                <a:schemeClr val="tx1"/>
              </a:solidFill>
              <a:latin typeface="Times New Roman" panose="02020603050405020304" pitchFamily="18" charset="0"/>
              <a:cs typeface="Times New Roman" panose="02020603050405020304" pitchFamily="18" charset="0"/>
              <a:sym typeface="+mn-ea"/>
            </a:endParaRPr>
          </a:p>
          <a:p>
            <a:endParaRPr lang="zh-CN" altLang="en-US" dirty="0"/>
          </a:p>
        </p:txBody>
      </p:sp>
      <p:sp>
        <p:nvSpPr>
          <p:cNvPr id="2" name="文本框 1"/>
          <p:cNvSpPr txBox="1"/>
          <p:nvPr>
            <p:custDataLst>
              <p:tags r:id="rId2"/>
            </p:custDataLst>
          </p:nvPr>
        </p:nvSpPr>
        <p:spPr>
          <a:xfrm>
            <a:off x="6311900" y="5157470"/>
            <a:ext cx="3564890" cy="953135"/>
          </a:xfrm>
          <a:prstGeom prst="rect">
            <a:avLst/>
          </a:prstGeom>
          <a:noFill/>
        </p:spPr>
        <p:txBody>
          <a:bodyPr wrap="square" rtlCol="0">
            <a:spAutoFit/>
          </a:bodyPr>
          <a:p>
            <a:pPr marL="285750" indent="-285750" algn="just">
              <a:lnSpc>
                <a:spcPts val="3360"/>
              </a:lnSpc>
              <a:buFont typeface="Arial" panose="020B0604020202020204" pitchFamily="34" charset="0"/>
              <a:buChar char="•"/>
            </a:pPr>
            <a:r>
              <a:rPr lang="en-US" altLang="zh-CN" dirty="0" smtClean="0">
                <a:latin typeface="Times New Roman" panose="02020603050405020304" pitchFamily="18" charset="0"/>
                <a:sym typeface="+mn-ea"/>
              </a:rPr>
              <a:t>(n,</a:t>
            </a:r>
            <a:r>
              <a:rPr lang="en-US" altLang="zh-CN" dirty="0">
                <a:latin typeface="Times New Roman" panose="02020603050405020304" pitchFamily="18" charset="0"/>
                <a:sym typeface="+mn-ea"/>
              </a:rPr>
              <a:t> α</a:t>
            </a:r>
            <a:r>
              <a:rPr lang="en-US" altLang="zh-CN" baseline="-25000" dirty="0">
                <a:latin typeface="Times New Roman" panose="02020603050405020304" pitchFamily="18" charset="0"/>
                <a:sym typeface="+mn-ea"/>
              </a:rPr>
              <a:t>0</a:t>
            </a:r>
            <a:r>
              <a:rPr lang="en-US" altLang="zh-CN" dirty="0" smtClean="0">
                <a:latin typeface="Times New Roman" panose="02020603050405020304" pitchFamily="18" charset="0"/>
                <a:sym typeface="+mn-ea"/>
              </a:rPr>
              <a:t>) </a:t>
            </a:r>
            <a:r>
              <a:rPr lang="en-US" altLang="zh-CN" dirty="0">
                <a:latin typeface="Times New Roman" panose="02020603050405020304" pitchFamily="18" charset="0"/>
                <a:sym typeface="+mn-ea"/>
              </a:rPr>
              <a:t>differential cross </a:t>
            </a:r>
            <a:r>
              <a:rPr lang="en-US" altLang="zh-CN" dirty="0" smtClean="0">
                <a:latin typeface="Times New Roman" panose="02020603050405020304" pitchFamily="18" charset="0"/>
                <a:sym typeface="+mn-ea"/>
              </a:rPr>
              <a:t>section</a:t>
            </a:r>
            <a:endParaRPr lang="en-US" altLang="zh-CN" dirty="0">
              <a:solidFill>
                <a:schemeClr val="tx1"/>
              </a:solidFill>
              <a:effectLst/>
              <a:latin typeface="Times New Roman" panose="02020603050405020304" pitchFamily="18" charset="0"/>
              <a:ea typeface="宋体" panose="02010600030101010101" pitchFamily="2" charset="-122"/>
            </a:endParaRPr>
          </a:p>
          <a:p>
            <a:pPr indent="457200" algn="just">
              <a:lnSpc>
                <a:spcPts val="3360"/>
              </a:lnSpc>
              <a:buFont typeface="Arial" panose="020B0604020202020204" pitchFamily="34" charset="0"/>
            </a:pPr>
            <a:r>
              <a:rPr lang="en-US" altLang="zh-CN" dirty="0">
                <a:latin typeface="Times New Roman" panose="02020603050405020304" pitchFamily="18" charset="0"/>
                <a:sym typeface="+mn-ea"/>
              </a:rPr>
              <a:t>1.</a:t>
            </a:r>
            <a:r>
              <a:rPr lang="en-US" altLang="zh-CN" dirty="0" smtClean="0">
                <a:latin typeface="Times New Roman" panose="02020603050405020304" pitchFamily="18" charset="0"/>
                <a:sym typeface="+mn-ea"/>
              </a:rPr>
              <a:t>1. D</a:t>
            </a:r>
            <a:r>
              <a:rPr lang="en-US" altLang="zh-CN" dirty="0" err="1" smtClean="0">
                <a:latin typeface="Times New Roman" panose="02020603050405020304" pitchFamily="18" charset="0"/>
                <a:sym typeface="+mn-ea"/>
              </a:rPr>
              <a:t>eboer+</a:t>
            </a:r>
            <a:r>
              <a:rPr lang="en-US" altLang="zh-CN" dirty="0" smtClean="0">
                <a:latin typeface="Times New Roman" panose="02020603050405020304" pitchFamily="18" charset="0"/>
                <a:sym typeface="+mn-ea"/>
              </a:rPr>
              <a:t>2020</a:t>
            </a:r>
            <a:endParaRPr lang="zh-CN" altLang="en-US" dirty="0"/>
          </a:p>
        </p:txBody>
      </p:sp>
    </p:spTree>
  </p:cSld>
  <p:clrMapOvr>
    <a:masterClrMapping/>
  </p:clrMapOvr>
  <p:transition spd="slow" advTm="64366"/>
  <p:timing>
    <p:tnLst>
      <p:par>
        <p:cTn id="1" dur="indefinite" restart="never" nodeType="tmRoot"/>
      </p:par>
    </p:tnLst>
    <p:bldLst>
      <p:bldP spid="10242" grpId="0" animBg="1"/>
      <p:bldP spid="10243" grpId="0" animBg="1"/>
      <p:bldP spid="10245" grpId="0" animBg="1"/>
      <p:bldP spid="10246" grpId="0" animBg="1"/>
      <p:bldP spid="102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O(n,tot)</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12/40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385685" y="728345"/>
            <a:ext cx="4806315" cy="5446395"/>
          </a:xfrm>
          <a:prstGeom prst="rect">
            <a:avLst/>
          </a:prstGeom>
          <a:noFill/>
        </p:spPr>
        <p:txBody>
          <a:bodyPr wrap="square" rtlCol="0">
            <a:spAutoFit/>
          </a:bodyPr>
          <a:lstStyle/>
          <a:p>
            <a:r>
              <a:rPr lang="en-US" altLang="zh-CN" b="1" dirty="0"/>
              <a:t>Figure1.</a:t>
            </a:r>
            <a:endParaRPr lang="en-US" altLang="zh-CN" b="1" dirty="0"/>
          </a:p>
          <a:p>
            <a:endParaRPr lang="en-US" altLang="zh-CN" dirty="0"/>
          </a:p>
          <a:p>
            <a:pPr marL="285750" indent="-285750" latinLnBrk="0">
              <a:lnSpc>
                <a:spcPct val="150000"/>
              </a:lnSpc>
              <a:buFont typeface="Wingdings" panose="05000000000000000000" charset="0"/>
              <a:buChar char="Ø"/>
            </a:pPr>
            <a:r>
              <a:rPr lang="en-US" altLang="zh-CN" sz="1600" kern="100" dirty="0">
                <a:solidFill>
                  <a:srgbClr val="333333"/>
                </a:solidFill>
                <a:latin typeface="Times New Roman" panose="02020603050405020304" pitchFamily="18" charset="0"/>
                <a:sym typeface="+mn-ea"/>
              </a:rPr>
              <a:t>The (n, tot) cross section, green line represents </a:t>
            </a:r>
            <a:r>
              <a:rPr lang="en-US" altLang="zh-CN" sz="1600" kern="100" dirty="0" smtClean="0">
                <a:solidFill>
                  <a:srgbClr val="333333"/>
                </a:solidFill>
                <a:latin typeface="Times New Roman" panose="02020603050405020304" pitchFamily="18" charset="0"/>
                <a:sym typeface="+mn-ea"/>
              </a:rPr>
              <a:t>ENDF/B-VIII.0</a:t>
            </a:r>
            <a:r>
              <a:rPr lang="en-US" altLang="zh-CN" sz="1600" kern="100" dirty="0">
                <a:solidFill>
                  <a:srgbClr val="333333"/>
                </a:solidFill>
                <a:latin typeface="Times New Roman" panose="02020603050405020304" pitchFamily="18" charset="0"/>
                <a:sym typeface="+mn-ea"/>
              </a:rPr>
              <a:t>, red line represents JENDL-5,grey line represents RAC-2023. </a:t>
            </a:r>
            <a:r>
              <a:rPr lang="en-US" altLang="zh-CN" sz="1600" kern="100" dirty="0" smtClean="0">
                <a:solidFill>
                  <a:srgbClr val="333333"/>
                </a:solidFill>
                <a:latin typeface="Times New Roman" panose="02020603050405020304" pitchFamily="18" charset="0"/>
                <a:sym typeface="+mn-ea"/>
              </a:rPr>
              <a:t> They </a:t>
            </a:r>
            <a:r>
              <a:rPr lang="en-US" altLang="zh-CN" sz="1600" kern="100" dirty="0">
                <a:solidFill>
                  <a:srgbClr val="333333"/>
                </a:solidFill>
                <a:latin typeface="Times New Roman" panose="02020603050405020304" pitchFamily="18" charset="0"/>
                <a:sym typeface="+mn-ea"/>
              </a:rPr>
              <a:t>are very close. </a:t>
            </a:r>
            <a:endParaRPr lang="en-US" altLang="zh-CN" sz="1600" kern="100" dirty="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sz="1600" dirty="0">
              <a:cs typeface="+mn-ea"/>
            </a:endParaRPr>
          </a:p>
          <a:p>
            <a:pPr marL="285750" marR="0" indent="-285750" algn="just" latinLnBrk="0">
              <a:lnSpc>
                <a:spcPct val="150000"/>
              </a:lnSpc>
              <a:spcBef>
                <a:spcPts val="0"/>
              </a:spcBef>
              <a:spcAft>
                <a:spcPts val="0"/>
              </a:spcAft>
              <a:buFont typeface="Wingdings" panose="05000000000000000000" charset="0"/>
              <a:buChar char="Ø"/>
            </a:pPr>
            <a:r>
              <a:rPr lang="en-US" altLang="zh-CN" sz="1600" kern="100" dirty="0">
                <a:solidFill>
                  <a:srgbClr val="333333"/>
                </a:solidFill>
                <a:latin typeface="Times New Roman" panose="02020603050405020304" pitchFamily="18" charset="0"/>
                <a:sym typeface="+mn-ea"/>
              </a:rPr>
              <a:t>In this comprehensive fitting, the data of    (n, tot) plays a dominant function. </a:t>
            </a:r>
            <a:endParaRPr lang="en-US" altLang="zh-CN" sz="1600" kern="100" dirty="0">
              <a:solidFill>
                <a:srgbClr val="333333"/>
              </a:solidFill>
              <a:latin typeface="Times New Roman" panose="02020603050405020304" pitchFamily="18" charset="0"/>
              <a:sym typeface="+mn-ea"/>
            </a:endParaRPr>
          </a:p>
          <a:p>
            <a:pPr marL="285750" marR="0" indent="-285750" algn="just" latinLnBrk="0">
              <a:lnSpc>
                <a:spcPct val="150000"/>
              </a:lnSpc>
              <a:spcBef>
                <a:spcPts val="0"/>
              </a:spcBef>
              <a:spcAft>
                <a:spcPts val="0"/>
              </a:spcAft>
              <a:buFont typeface="Wingdings" panose="05000000000000000000" charset="0"/>
              <a:buChar char="Ø"/>
            </a:pPr>
            <a:endParaRPr lang="en-US" altLang="zh-CN" sz="1600" kern="100" dirty="0" smtClean="0">
              <a:solidFill>
                <a:srgbClr val="333333"/>
              </a:solidFill>
              <a:latin typeface="Times New Roman" panose="02020603050405020304" pitchFamily="18" charset="0"/>
              <a:sym typeface="+mn-ea"/>
            </a:endParaRPr>
          </a:p>
          <a:p>
            <a:pPr marL="285750" marR="0" indent="-285750" algn="just" latinLnBrk="0">
              <a:lnSpc>
                <a:spcPct val="150000"/>
              </a:lnSpc>
              <a:spcBef>
                <a:spcPts val="0"/>
              </a:spcBef>
              <a:spcAft>
                <a:spcPts val="0"/>
              </a:spcAft>
              <a:buFont typeface="Wingdings" panose="05000000000000000000" charset="0"/>
              <a:buChar char="Ø"/>
            </a:pPr>
            <a:r>
              <a:rPr lang="en-US" altLang="zh-CN" sz="1600" kern="100" dirty="0">
                <a:solidFill>
                  <a:srgbClr val="333333"/>
                </a:solidFill>
                <a:latin typeface="Times New Roman" panose="02020603050405020304" pitchFamily="18" charset="0"/>
                <a:cs typeface="+mn-ea"/>
              </a:rPr>
              <a:t>In 0.2 to 6.2 MeV, the white source measurements of KFK were carefully smoothen to take into account more neutron elastic scattering differential cross sections ;It can compensate for the absence of experimental neutron total cross section values in the 0.9 to 1.8 MeV energy region. </a:t>
            </a:r>
            <a:endParaRPr lang="en-US" altLang="zh-CN" sz="1600" kern="100" dirty="0">
              <a:solidFill>
                <a:srgbClr val="333333"/>
              </a:solidFill>
              <a:latin typeface="Times New Roman" panose="02020603050405020304" pitchFamily="18" charset="0"/>
              <a:cs typeface="+mn-ea"/>
            </a:endParaRPr>
          </a:p>
        </p:txBody>
      </p:sp>
      <p:pic>
        <p:nvPicPr>
          <p:cNvPr id="3" name="图片 2"/>
          <p:cNvPicPr>
            <a:picLocks noChangeAspect="1"/>
          </p:cNvPicPr>
          <p:nvPr>
            <p:custDataLst>
              <p:tags r:id="rId1"/>
            </p:custDataLst>
          </p:nvPr>
        </p:nvPicPr>
        <p:blipFill>
          <a:blip r:embed="rId2"/>
          <a:stretch>
            <a:fillRect/>
          </a:stretch>
        </p:blipFill>
        <p:spPr>
          <a:xfrm>
            <a:off x="89535" y="1052830"/>
            <a:ext cx="7390765" cy="4938395"/>
          </a:xfrm>
          <a:prstGeom prst="rect">
            <a:avLst/>
          </a:prstGeom>
        </p:spPr>
      </p:pic>
      <p:sp>
        <p:nvSpPr>
          <p:cNvPr id="5" name="椭圆 4"/>
          <p:cNvSpPr/>
          <p:nvPr/>
        </p:nvSpPr>
        <p:spPr>
          <a:xfrm>
            <a:off x="3143885" y="3357245"/>
            <a:ext cx="593725" cy="58674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6" name="直接箭头连接符 5"/>
          <p:cNvCxnSpPr>
            <a:stCxn id="5" idx="0"/>
          </p:cNvCxnSpPr>
          <p:nvPr/>
        </p:nvCxnSpPr>
        <p:spPr>
          <a:xfrm flipV="1">
            <a:off x="3441065" y="2925445"/>
            <a:ext cx="935355" cy="431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7" name="图片 6"/>
          <p:cNvPicPr>
            <a:picLocks noChangeAspect="1"/>
          </p:cNvPicPr>
          <p:nvPr>
            <p:custDataLst>
              <p:tags r:id="rId3"/>
            </p:custDataLst>
          </p:nvPr>
        </p:nvPicPr>
        <p:blipFill>
          <a:blip r:embed="rId4"/>
          <a:stretch>
            <a:fillRect/>
          </a:stretch>
        </p:blipFill>
        <p:spPr>
          <a:xfrm>
            <a:off x="4347845" y="1701165"/>
            <a:ext cx="2280920" cy="1627505"/>
          </a:xfrm>
          <a:prstGeom prst="rect">
            <a:avLst/>
          </a:prstGeom>
        </p:spPr>
      </p:pic>
    </p:spTree>
  </p:cSld>
  <p:clrMapOvr>
    <a:masterClrMapping/>
  </p:clrMapOvr>
  <p:transition spd="slow" advTm="54717"/>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O(n,tot)</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13/40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548880" y="863600"/>
            <a:ext cx="4645660" cy="4799965"/>
          </a:xfrm>
          <a:prstGeom prst="rect">
            <a:avLst/>
          </a:prstGeom>
          <a:noFill/>
        </p:spPr>
        <p:txBody>
          <a:bodyPr wrap="square" rtlCol="0">
            <a:spAutoFit/>
          </a:bodyPr>
          <a:lstStyle/>
          <a:p>
            <a:r>
              <a:rPr lang="en-US" altLang="zh-CN" b="1" dirty="0"/>
              <a:t>Figure2.</a:t>
            </a:r>
            <a:endParaRPr lang="en-US" altLang="zh-CN" b="1" dirty="0"/>
          </a:p>
          <a:p>
            <a:endParaRPr lang="en-US" altLang="zh-CN" dirty="0"/>
          </a:p>
          <a:p>
            <a:pPr marL="285750" marR="0" indent="-285750" algn="just" latinLnBrk="0">
              <a:lnSpc>
                <a:spcPct val="150000"/>
              </a:lnSpc>
              <a:spcBef>
                <a:spcPts val="0"/>
              </a:spcBef>
              <a:spcAft>
                <a:spcPts val="0"/>
              </a:spcAft>
              <a:buFont typeface="Wingdings" panose="05000000000000000000" charset="0"/>
              <a:buChar char="Ø"/>
            </a:pPr>
            <a:r>
              <a:rPr lang="en-US" altLang="zh-CN" kern="100" dirty="0">
                <a:solidFill>
                  <a:srgbClr val="333333"/>
                </a:solidFill>
                <a:latin typeface="Times New Roman" panose="02020603050405020304" pitchFamily="18" charset="0"/>
                <a:sym typeface="+mn-ea"/>
              </a:rPr>
              <a:t>This figure shows the wave splitting of the (n,tot) cross section.</a:t>
            </a:r>
            <a:endParaRPr lang="en-US" altLang="zh-CN" kern="100" dirty="0">
              <a:solidFill>
                <a:srgbClr val="333333"/>
              </a:solidFill>
              <a:latin typeface="Times New Roman" panose="02020603050405020304" pitchFamily="18" charset="0"/>
              <a:sym typeface="+mn-ea"/>
            </a:endParaRPr>
          </a:p>
          <a:p>
            <a:pPr marL="285750" marR="0" indent="-285750" algn="just" latinLnBrk="0">
              <a:lnSpc>
                <a:spcPct val="150000"/>
              </a:lnSpc>
              <a:spcBef>
                <a:spcPts val="0"/>
              </a:spcBef>
              <a:spcAft>
                <a:spcPts val="0"/>
              </a:spcAft>
              <a:buFont typeface="Wingdings" panose="05000000000000000000" charset="0"/>
              <a:buChar char="Ø"/>
            </a:pPr>
            <a:endParaRPr lang="en-US" altLang="zh-CN" kern="100" dirty="0">
              <a:solidFill>
                <a:srgbClr val="333333"/>
              </a:solidFill>
              <a:latin typeface="Times New Roman" panose="02020603050405020304" pitchFamily="18" charset="0"/>
              <a:sym typeface="+mn-ea"/>
            </a:endParaRPr>
          </a:p>
          <a:p>
            <a:pPr marL="285750" marR="0" indent="-285750" algn="just" latinLnBrk="0">
              <a:lnSpc>
                <a:spcPct val="150000"/>
              </a:lnSpc>
              <a:spcBef>
                <a:spcPts val="0"/>
              </a:spcBef>
              <a:spcAft>
                <a:spcPts val="0"/>
              </a:spcAft>
              <a:buFont typeface="Wingdings" panose="05000000000000000000" charset="0"/>
              <a:buChar char="Ø"/>
            </a:pPr>
            <a:r>
              <a:rPr lang="en-US" altLang="zh-CN" kern="100" dirty="0">
                <a:solidFill>
                  <a:srgbClr val="333333"/>
                </a:solidFill>
                <a:latin typeface="Times New Roman" panose="02020603050405020304" pitchFamily="18" charset="0"/>
                <a:cs typeface="+mn-ea"/>
              </a:rPr>
              <a:t>In the figure, 0.5 represents the level with parity + and total spin 0.5, and -0.5 represents the level with parity - and total spin 0.5. And so on for the other numbers.</a:t>
            </a:r>
            <a:endParaRPr lang="en-US" altLang="zh-CN" kern="100" dirty="0">
              <a:solidFill>
                <a:srgbClr val="333333"/>
              </a:solidFill>
              <a:latin typeface="Times New Roman" panose="02020603050405020304" pitchFamily="18" charset="0"/>
              <a:cs typeface="+mn-ea"/>
            </a:endParaRPr>
          </a:p>
          <a:p>
            <a:pPr marL="285750" marR="0" indent="-285750" algn="just" latinLnBrk="0">
              <a:lnSpc>
                <a:spcPct val="150000"/>
              </a:lnSpc>
              <a:spcBef>
                <a:spcPts val="0"/>
              </a:spcBef>
              <a:spcAft>
                <a:spcPts val="0"/>
              </a:spcAft>
              <a:buFont typeface="Wingdings" panose="05000000000000000000" charset="0"/>
              <a:buChar char="Ø"/>
            </a:pPr>
            <a:endParaRPr lang="en-US" altLang="zh-CN" kern="100" dirty="0">
              <a:solidFill>
                <a:srgbClr val="333333"/>
              </a:solidFill>
              <a:latin typeface="Times New Roman" panose="02020603050405020304" pitchFamily="18" charset="0"/>
              <a:cs typeface="+mn-ea"/>
            </a:endParaRPr>
          </a:p>
          <a:p>
            <a:pPr marL="285750" marR="0" indent="-285750" algn="just" latinLnBrk="0">
              <a:lnSpc>
                <a:spcPct val="150000"/>
              </a:lnSpc>
              <a:spcBef>
                <a:spcPts val="0"/>
              </a:spcBef>
              <a:spcAft>
                <a:spcPts val="0"/>
              </a:spcAft>
              <a:buFont typeface="Wingdings" panose="05000000000000000000" charset="0"/>
              <a:buChar char="Ø"/>
            </a:pPr>
            <a:r>
              <a:rPr lang="en-US" altLang="zh-CN" kern="100" dirty="0">
                <a:solidFill>
                  <a:srgbClr val="333333"/>
                </a:solidFill>
                <a:latin typeface="Times New Roman" panose="02020603050405020304" pitchFamily="18" charset="0"/>
                <a:cs typeface="+mn-ea"/>
              </a:rPr>
              <a:t> The first three discrete energy levels are -0.5，+1.5，-1.5. </a:t>
            </a:r>
            <a:endParaRPr lang="en-US" altLang="zh-CN" kern="100" dirty="0">
              <a:solidFill>
                <a:srgbClr val="333333"/>
              </a:solidFill>
              <a:latin typeface="Times New Roman" panose="02020603050405020304" pitchFamily="18" charset="0"/>
              <a:cs typeface="+mn-ea"/>
            </a:endParaRPr>
          </a:p>
        </p:txBody>
      </p:sp>
      <p:pic>
        <p:nvPicPr>
          <p:cNvPr id="2" name="图片 1"/>
          <p:cNvPicPr>
            <a:picLocks noChangeAspect="1"/>
          </p:cNvPicPr>
          <p:nvPr>
            <p:custDataLst>
              <p:tags r:id="rId1"/>
            </p:custDataLst>
          </p:nvPr>
        </p:nvPicPr>
        <p:blipFill>
          <a:blip r:embed="rId2"/>
          <a:stretch>
            <a:fillRect/>
          </a:stretch>
        </p:blipFill>
        <p:spPr>
          <a:xfrm>
            <a:off x="46990" y="995045"/>
            <a:ext cx="7475855" cy="502094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O(n,el)</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14/40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548880" y="574675"/>
            <a:ext cx="4523784" cy="5884545"/>
          </a:xfrm>
          <a:prstGeom prst="rect">
            <a:avLst/>
          </a:prstGeom>
          <a:noFill/>
        </p:spPr>
        <p:txBody>
          <a:bodyPr wrap="square" rtlCol="0">
            <a:noAutofit/>
          </a:bodyPr>
          <a:lstStyle/>
          <a:p>
            <a:r>
              <a:rPr lang="en-US" altLang="zh-CN" b="1" dirty="0"/>
              <a:t>Figure3.</a:t>
            </a:r>
            <a:endParaRPr lang="en-US" altLang="zh-CN" b="1" dirty="0"/>
          </a:p>
          <a:p>
            <a:endParaRPr lang="en-US" altLang="zh-CN" dirty="0"/>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(n, el) cross section, green line represents </a:t>
            </a:r>
            <a:r>
              <a:rPr lang="en-US" altLang="zh-CN" kern="100" dirty="0" smtClean="0">
                <a:solidFill>
                  <a:srgbClr val="333333"/>
                </a:solidFill>
                <a:latin typeface="Times New Roman" panose="02020603050405020304" pitchFamily="18" charset="0"/>
                <a:sym typeface="+mn-ea"/>
              </a:rPr>
              <a:t>ENDF/B-VIII.0</a:t>
            </a:r>
            <a:r>
              <a:rPr lang="en-US" altLang="zh-CN" kern="100" dirty="0">
                <a:solidFill>
                  <a:srgbClr val="333333"/>
                </a:solidFill>
                <a:latin typeface="Times New Roman" panose="02020603050405020304" pitchFamily="18" charset="0"/>
                <a:sym typeface="+mn-ea"/>
              </a:rPr>
              <a:t>, </a:t>
            </a:r>
            <a:r>
              <a:rPr lang="en-US" altLang="zh-CN" kern="100" dirty="0" smtClean="0">
                <a:solidFill>
                  <a:srgbClr val="333333"/>
                </a:solidFill>
                <a:latin typeface="Times New Roman" panose="02020603050405020304" pitchFamily="18" charset="0"/>
                <a:sym typeface="+mn-ea"/>
              </a:rPr>
              <a:t>grey </a:t>
            </a:r>
            <a:r>
              <a:rPr lang="en-US" altLang="zh-CN" kern="100" dirty="0">
                <a:solidFill>
                  <a:srgbClr val="333333"/>
                </a:solidFill>
                <a:latin typeface="Times New Roman" panose="02020603050405020304" pitchFamily="18" charset="0"/>
                <a:sym typeface="+mn-ea"/>
              </a:rPr>
              <a:t>line represents RAC-2023. red line represents </a:t>
            </a:r>
            <a:r>
              <a:rPr lang="en-US" altLang="zh-CN" kern="100" dirty="0" smtClean="0">
                <a:solidFill>
                  <a:srgbClr val="333333"/>
                </a:solidFill>
                <a:latin typeface="Times New Roman" panose="02020603050405020304" pitchFamily="18" charset="0"/>
                <a:sym typeface="+mn-ea"/>
              </a:rPr>
              <a:t>JENDL-5</a:t>
            </a:r>
            <a:r>
              <a:rPr lang="en-US" altLang="zh-CN" kern="100" dirty="0" smtClean="0">
                <a:solidFill>
                  <a:srgbClr val="333333"/>
                </a:solidFill>
                <a:latin typeface="Times New Roman" panose="02020603050405020304" pitchFamily="18" charset="0"/>
                <a:sym typeface="+mn-ea"/>
              </a:rPr>
              <a:t>.</a:t>
            </a:r>
            <a:endParaRPr lang="en-US" altLang="zh-CN" dirty="0">
              <a:cs typeface="+mn-ea"/>
              <a:sym typeface="+mn-ea"/>
            </a:endParaRPr>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Below </a:t>
            </a:r>
            <a:r>
              <a:rPr lang="en-US" altLang="zh-CN" kern="100" dirty="0" smtClean="0">
                <a:solidFill>
                  <a:srgbClr val="333333"/>
                </a:solidFill>
                <a:latin typeface="Times New Roman" panose="02020603050405020304" pitchFamily="18" charset="0"/>
                <a:sym typeface="+mn-ea"/>
              </a:rPr>
              <a:t>18 </a:t>
            </a:r>
            <a:r>
              <a:rPr lang="en-US" altLang="zh-CN" kern="100" dirty="0">
                <a:solidFill>
                  <a:srgbClr val="333333"/>
                </a:solidFill>
                <a:latin typeface="Times New Roman" panose="02020603050405020304" pitchFamily="18" charset="0"/>
                <a:sym typeface="+mn-ea"/>
              </a:rPr>
              <a:t>MeV, they are very close.   In this region, the elastic scattering differential cross section plays the decisive role</a:t>
            </a:r>
            <a:r>
              <a:rPr lang="en-US" altLang="zh-CN" kern="100" dirty="0" smtClean="0">
                <a:solidFill>
                  <a:srgbClr val="333333"/>
                </a:solidFill>
                <a:latin typeface="Times New Roman" panose="02020603050405020304" pitchFamily="18" charset="0"/>
                <a:sym typeface="+mn-ea"/>
              </a:rPr>
              <a:t>.</a:t>
            </a:r>
            <a:endParaRPr lang="en-US" altLang="zh-CN" kern="100" dirty="0" smtClean="0">
              <a:solidFill>
                <a:srgbClr val="333333"/>
              </a:solidFill>
              <a:latin typeface="Times New Roman" panose="02020603050405020304" pitchFamily="18" charset="0"/>
              <a:sym typeface="+mn-ea"/>
            </a:endParaRPr>
          </a:p>
          <a:p>
            <a:pPr marL="285750" indent="-285750">
              <a:lnSpc>
                <a:spcPct val="150000"/>
              </a:lnSpc>
              <a:buFont typeface="Wingdings" panose="05000000000000000000" charset="0"/>
              <a:buChar char="Ø"/>
            </a:pPr>
            <a:r>
              <a:rPr lang="en-US" altLang="zh-CN" kern="100" dirty="0" smtClean="0">
                <a:solidFill>
                  <a:srgbClr val="333333"/>
                </a:solidFill>
                <a:latin typeface="Times New Roman" panose="02020603050405020304" pitchFamily="18" charset="0"/>
                <a:sym typeface="+mn-ea"/>
              </a:rPr>
              <a:t>Above 18 MeV</a:t>
            </a:r>
            <a:r>
              <a:rPr lang="zh-CN" altLang="en-US" kern="100" dirty="0" smtClean="0">
                <a:solidFill>
                  <a:srgbClr val="333333"/>
                </a:solidFill>
                <a:latin typeface="Times New Roman" panose="02020603050405020304" pitchFamily="18" charset="0"/>
                <a:sym typeface="+mn-ea"/>
              </a:rPr>
              <a:t>，</a:t>
            </a:r>
            <a:r>
              <a:rPr lang="en-US" altLang="zh-CN" kern="100" dirty="0">
                <a:solidFill>
                  <a:srgbClr val="333333"/>
                </a:solidFill>
                <a:latin typeface="Times New Roman" panose="02020603050405020304" pitchFamily="18" charset="0"/>
                <a:sym typeface="+mn-ea"/>
              </a:rPr>
              <a:t> </a:t>
            </a:r>
            <a:r>
              <a:rPr lang="en-US" altLang="zh-CN" kern="100" dirty="0" smtClean="0">
                <a:solidFill>
                  <a:srgbClr val="333333"/>
                </a:solidFill>
                <a:latin typeface="Times New Roman" panose="02020603050405020304" pitchFamily="18" charset="0"/>
                <a:sym typeface="+mn-ea"/>
              </a:rPr>
              <a:t>ENDF/B-VIII.0 and RAC-2023</a:t>
            </a:r>
            <a:r>
              <a:rPr lang="en-US" altLang="zh-CN" kern="100" dirty="0">
                <a:solidFill>
                  <a:srgbClr val="333333"/>
                </a:solidFill>
                <a:latin typeface="Times New Roman" panose="02020603050405020304" pitchFamily="18" charset="0"/>
                <a:sym typeface="+mn-ea"/>
              </a:rPr>
              <a:t> are very </a:t>
            </a:r>
            <a:r>
              <a:rPr lang="en-US" altLang="zh-CN" kern="100" dirty="0" smtClean="0">
                <a:solidFill>
                  <a:srgbClr val="333333"/>
                </a:solidFill>
                <a:latin typeface="Times New Roman" panose="02020603050405020304" pitchFamily="18" charset="0"/>
                <a:sym typeface="+mn-ea"/>
              </a:rPr>
              <a:t>close</a:t>
            </a:r>
            <a:r>
              <a:rPr lang="zh-CN" altLang="en-US" kern="100" dirty="0" smtClean="0">
                <a:solidFill>
                  <a:srgbClr val="333333"/>
                </a:solidFill>
                <a:latin typeface="Times New Roman" panose="02020603050405020304" pitchFamily="18" charset="0"/>
                <a:sym typeface="+mn-ea"/>
              </a:rPr>
              <a:t>，</a:t>
            </a:r>
            <a:r>
              <a:rPr lang="en-US" altLang="zh-CN" kern="100" dirty="0" smtClean="0">
                <a:solidFill>
                  <a:srgbClr val="333333"/>
                </a:solidFill>
                <a:latin typeface="Times New Roman" panose="02020603050405020304" pitchFamily="18" charset="0"/>
                <a:sym typeface="+mn-ea"/>
              </a:rPr>
              <a:t>but JENDL-5 looks lower</a:t>
            </a:r>
            <a:r>
              <a:rPr lang="en-US" altLang="zh-CN" kern="100" dirty="0" smtClean="0">
                <a:solidFill>
                  <a:srgbClr val="333333"/>
                </a:solidFill>
                <a:latin typeface="Times New Roman" panose="02020603050405020304" pitchFamily="18" charset="0"/>
                <a:sym typeface="+mn-ea"/>
              </a:rPr>
              <a:t>.</a:t>
            </a:r>
            <a:endParaRPr lang="en-US" altLang="zh-CN" kern="100" dirty="0" smtClean="0">
              <a:solidFill>
                <a:srgbClr val="333333"/>
              </a:solidFill>
              <a:latin typeface="Times New Roman" panose="02020603050405020304" pitchFamily="18" charset="0"/>
              <a:sym typeface="+mn-ea"/>
            </a:endParaRPr>
          </a:p>
          <a:p>
            <a:pPr marL="285750" indent="-285750">
              <a:lnSpc>
                <a:spcPct val="150000"/>
              </a:lnSpc>
              <a:buFont typeface="Wingdings" panose="05000000000000000000" charset="0"/>
              <a:buChar char="Ø"/>
            </a:pPr>
            <a:r>
              <a:rPr lang="en-US" altLang="zh-CN" kern="100" dirty="0" smtClean="0">
                <a:solidFill>
                  <a:srgbClr val="333333"/>
                </a:solidFill>
                <a:latin typeface="Times New Roman" panose="02020603050405020304" pitchFamily="18" charset="0"/>
                <a:cs typeface="+mn-ea"/>
                <a:sym typeface="+mn-ea"/>
              </a:rPr>
              <a:t>From 0.0125 to 30 MeV, the </a:t>
            </a:r>
            <a:r>
              <a:rPr lang="en-US" altLang="zh-CN" kern="100" dirty="0" smtClean="0">
                <a:solidFill>
                  <a:srgbClr val="333333"/>
                </a:solidFill>
                <a:latin typeface="Times New Roman" panose="02020603050405020304" pitchFamily="18" charset="0"/>
                <a:sym typeface="+mn-ea"/>
              </a:rPr>
              <a:t>elastic </a:t>
            </a:r>
            <a:r>
              <a:rPr lang="en-US" altLang="zh-CN" kern="100" dirty="0">
                <a:solidFill>
                  <a:srgbClr val="333333"/>
                </a:solidFill>
                <a:latin typeface="Times New Roman" panose="02020603050405020304" pitchFamily="18" charset="0"/>
                <a:sym typeface="+mn-ea"/>
              </a:rPr>
              <a:t>scattering differential cross section </a:t>
            </a:r>
            <a:r>
              <a:rPr lang="en-US" altLang="zh-CN" kern="100" dirty="0" smtClean="0">
                <a:solidFill>
                  <a:srgbClr val="333333"/>
                </a:solidFill>
                <a:latin typeface="Times New Roman" panose="02020603050405020304" pitchFamily="18" charset="0"/>
                <a:sym typeface="+mn-ea"/>
              </a:rPr>
              <a:t>at 195 energy points are used.</a:t>
            </a:r>
            <a:endParaRPr lang="en-US" altLang="zh-CN" dirty="0">
              <a:cs typeface="+mn-ea"/>
              <a:sym typeface="+mn-ea"/>
            </a:endParaRPr>
          </a:p>
          <a:p>
            <a:pPr algn="l" latinLnBrk="0">
              <a:lnSpc>
                <a:spcPct val="150000"/>
              </a:lnSpc>
            </a:pPr>
            <a:r>
              <a:rPr lang="en-US" altLang="zh-CN" dirty="0">
                <a:cs typeface="+mn-ea"/>
              </a:rPr>
              <a:t> </a:t>
            </a:r>
            <a:endParaRPr lang="en-US" altLang="zh-CN" dirty="0">
              <a:cs typeface="+mn-ea"/>
            </a:endParaRPr>
          </a:p>
          <a:p>
            <a:pPr marR="0" algn="just" latinLnBrk="0">
              <a:lnSpc>
                <a:spcPct val="150000"/>
              </a:lnSpc>
              <a:spcBef>
                <a:spcPts val="0"/>
              </a:spcBef>
              <a:spcAft>
                <a:spcPts val="0"/>
              </a:spcAft>
              <a:buFont typeface="Wingdings" panose="05000000000000000000" charset="0"/>
            </a:pPr>
            <a:endParaRPr lang="en-US" altLang="zh-CN" dirty="0">
              <a:cs typeface="+mn-ea"/>
            </a:endParaRPr>
          </a:p>
        </p:txBody>
      </p:sp>
      <p:pic>
        <p:nvPicPr>
          <p:cNvPr id="2" name="图片 1"/>
          <p:cNvPicPr>
            <a:picLocks noChangeAspect="1"/>
          </p:cNvPicPr>
          <p:nvPr>
            <p:custDataLst>
              <p:tags r:id="rId1"/>
            </p:custDataLst>
          </p:nvPr>
        </p:nvPicPr>
        <p:blipFill>
          <a:blip r:embed="rId2"/>
          <a:srcRect b="693"/>
          <a:stretch>
            <a:fillRect/>
          </a:stretch>
        </p:blipFill>
        <p:spPr>
          <a:xfrm>
            <a:off x="191135" y="981075"/>
            <a:ext cx="7314565" cy="488315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O(n,el)</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15/40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270510" y="2012315"/>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pic>
        <p:nvPicPr>
          <p:cNvPr id="3" name="图片 2"/>
          <p:cNvPicPr>
            <a:picLocks noChangeAspect="1"/>
          </p:cNvPicPr>
          <p:nvPr>
            <p:custDataLst>
              <p:tags r:id="rId1"/>
            </p:custDataLst>
          </p:nvPr>
        </p:nvPicPr>
        <p:blipFill>
          <a:blip r:embed="rId2"/>
          <a:stretch>
            <a:fillRect/>
          </a:stretch>
        </p:blipFill>
        <p:spPr>
          <a:xfrm>
            <a:off x="119380" y="657860"/>
            <a:ext cx="4204335" cy="294259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4323715" y="659765"/>
            <a:ext cx="4004310" cy="294132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19380" y="3602355"/>
            <a:ext cx="4204970" cy="302133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4323715" y="3602355"/>
            <a:ext cx="4027805" cy="3018155"/>
          </a:xfrm>
          <a:prstGeom prst="rect">
            <a:avLst/>
          </a:prstGeom>
        </p:spPr>
      </p:pic>
      <p:sp>
        <p:nvSpPr>
          <p:cNvPr id="9" name="文本框 8"/>
          <p:cNvSpPr txBox="1"/>
          <p:nvPr/>
        </p:nvSpPr>
        <p:spPr>
          <a:xfrm>
            <a:off x="8358505" y="829310"/>
            <a:ext cx="3742690" cy="3138170"/>
          </a:xfrm>
          <a:prstGeom prst="rect">
            <a:avLst/>
          </a:prstGeom>
          <a:noFill/>
        </p:spPr>
        <p:txBody>
          <a:bodyPr wrap="square" rtlCol="0">
            <a:spAutoFit/>
          </a:bodyPr>
          <a:lstStyle/>
          <a:p>
            <a:r>
              <a:rPr lang="en-US" altLang="zh-CN" b="1"/>
              <a:t>Figure4.</a:t>
            </a:r>
            <a:endParaRPr lang="en-US" altLang="zh-CN" b="1"/>
          </a:p>
          <a:p>
            <a:endParaRPr lang="en-US" altLang="zh-CN"/>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These figures show calculations of differential cross sections for neutron elastic scattering</a:t>
            </a: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We can see that the compliance with the experimental data is still relatively good</a:t>
            </a:r>
            <a:endParaRPr lang="en-US" altLang="zh-CN">
              <a:solidFill>
                <a:schemeClr val="tx1"/>
              </a:solidFill>
              <a:latin typeface="Times New Roman" panose="02020603050405020304" pitchFamily="18" charset="0"/>
              <a:cs typeface="Times New Roman" panose="02020603050405020304" pitchFamily="18" charset="0"/>
            </a:endParaRPr>
          </a:p>
          <a:p>
            <a:endParaRPr lang="en-US" altLang="zh-CN">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O(n,el)</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16/40</a:t>
            </a:r>
            <a:endParaRPr lang="en-US" altLang="zh-CN" sz="2000">
              <a:solidFill>
                <a:srgbClr val="044875"/>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175895" y="704850"/>
            <a:ext cx="4204335" cy="288544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4380230" y="662940"/>
            <a:ext cx="4028440" cy="294703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175895" y="3576955"/>
            <a:ext cx="4203700" cy="2980055"/>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4380230" y="3609975"/>
            <a:ext cx="4028440" cy="2905760"/>
          </a:xfrm>
          <a:prstGeom prst="rect">
            <a:avLst/>
          </a:prstGeom>
        </p:spPr>
      </p:pic>
      <p:sp>
        <p:nvSpPr>
          <p:cNvPr id="10" name="文本框 9"/>
          <p:cNvSpPr txBox="1"/>
          <p:nvPr>
            <p:custDataLst>
              <p:tags r:id="rId9"/>
            </p:custDataLst>
          </p:nvPr>
        </p:nvSpPr>
        <p:spPr>
          <a:xfrm>
            <a:off x="8340090" y="829310"/>
            <a:ext cx="3851910" cy="2861310"/>
          </a:xfrm>
          <a:prstGeom prst="rect">
            <a:avLst/>
          </a:prstGeom>
          <a:noFill/>
        </p:spPr>
        <p:txBody>
          <a:bodyPr wrap="square" rtlCol="0">
            <a:spAutoFit/>
          </a:bodyPr>
          <a:lstStyle/>
          <a:p>
            <a:r>
              <a:rPr lang="en-US" altLang="zh-CN" b="1"/>
              <a:t>Figure5.</a:t>
            </a:r>
            <a:endParaRPr lang="en-US" altLang="zh-CN" b="1"/>
          </a:p>
          <a:p>
            <a:endParaRPr lang="en-US" altLang="zh-CN"/>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These figures also show calculations of differential cross sections for neutron elastic scattering</a:t>
            </a: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We can see that the compliance with the experimental data and ENDF/B-VIII.0 is still relatively good</a:t>
            </a:r>
            <a:endParaRPr lang="en-US" altLang="zh-CN">
              <a:solidFill>
                <a:schemeClr val="tx1"/>
              </a:solidFill>
              <a:latin typeface="Times New Roman" panose="02020603050405020304" pitchFamily="18" charset="0"/>
              <a:cs typeface="Times New Roman" panose="02020603050405020304" pitchFamily="18" charset="0"/>
            </a:endParaRPr>
          </a:p>
          <a:p>
            <a:endParaRPr lang="en-US" altLang="zh-CN">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O(n,inl)</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17/40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26960" y="621030"/>
            <a:ext cx="4765040" cy="5959475"/>
          </a:xfrm>
          <a:prstGeom prst="rect">
            <a:avLst/>
          </a:prstGeom>
          <a:noFill/>
        </p:spPr>
        <p:txBody>
          <a:bodyPr wrap="square" rtlCol="0">
            <a:noAutofit/>
          </a:bodyPr>
          <a:lstStyle/>
          <a:p>
            <a:r>
              <a:rPr lang="en-US" altLang="zh-CN" b="1"/>
              <a:t>Figure6.</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(n, inl) cross section, blue line represents </a:t>
            </a:r>
            <a:r>
              <a:rPr lang="en-US" altLang="zh-CN" kern="100" dirty="0" smtClean="0">
                <a:solidFill>
                  <a:srgbClr val="333333"/>
                </a:solidFill>
                <a:latin typeface="Times New Roman" panose="02020603050405020304" pitchFamily="18" charset="0"/>
                <a:sym typeface="+mn-ea"/>
              </a:rPr>
              <a:t>ENDF/B VIII.0</a:t>
            </a:r>
            <a:r>
              <a:rPr lang="en-US" altLang="zh-CN" kern="100" dirty="0">
                <a:solidFill>
                  <a:srgbClr val="333333"/>
                </a:solidFill>
                <a:latin typeface="Times New Roman" panose="02020603050405020304" pitchFamily="18" charset="0"/>
                <a:sym typeface="+mn-ea"/>
              </a:rPr>
              <a:t>, orange line represents JENDL-5,green line represents RAC-2023. </a:t>
            </a:r>
            <a:endParaRPr lang="en-US" altLang="zh-CN" kern="100" dirty="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a:cs typeface="+mn-ea"/>
              <a:sym typeface="+mn-ea"/>
            </a:endParaRPr>
          </a:p>
          <a:p>
            <a:pPr marL="285750" indent="-285750" algn="l" latinLnBrk="0">
              <a:lnSpc>
                <a:spcPct val="150000"/>
              </a:lnSpc>
              <a:buFont typeface="Arial" panose="020B0604020202020204" pitchFamily="34" charset="0"/>
              <a:buChar char="•"/>
            </a:pPr>
            <a:r>
              <a:rPr lang="en-US" altLang="zh-CN" dirty="0">
                <a:latin typeface="Times New Roman" panose="02020603050405020304" pitchFamily="18" charset="0"/>
                <a:sym typeface="+mn-ea"/>
              </a:rPr>
              <a:t>Below 12 MeV, they are very close. Above the 12MeV, there is a significant difference, but RAC is closer to the latest experimental data (red points), that is from </a:t>
            </a:r>
            <a:r>
              <a:rPr lang="en-US" altLang="zh-CN" dirty="0" err="1">
                <a:latin typeface="Times New Roman" panose="02020603050405020304" pitchFamily="18" charset="0"/>
                <a:sym typeface="+mn-ea"/>
              </a:rPr>
              <a:t>Boromiza</a:t>
            </a:r>
            <a:r>
              <a:rPr lang="en-US" altLang="zh-CN" dirty="0">
                <a:latin typeface="Times New Roman" panose="02020603050405020304" pitchFamily="18" charset="0"/>
                <a:sym typeface="+mn-ea"/>
              </a:rPr>
              <a:t> on (n, </a:t>
            </a:r>
            <a:r>
              <a:rPr lang="en-US" altLang="zh-CN" dirty="0" err="1">
                <a:latin typeface="Times New Roman" panose="02020603050405020304" pitchFamily="18" charset="0"/>
                <a:sym typeface="+mn-ea"/>
              </a:rPr>
              <a:t>inl</a:t>
            </a:r>
            <a:r>
              <a:rPr lang="en-US" altLang="zh-CN" dirty="0">
                <a:latin typeface="Times New Roman" panose="02020603050405020304" pitchFamily="18" charset="0"/>
                <a:sym typeface="+mn-ea"/>
              </a:rPr>
              <a:t>), which play a positive role of constraint and obvious improvement. It may have a positive effect on (n,α) and (α,n) evaluation improvement.</a:t>
            </a:r>
            <a:endParaRPr lang="en-US" altLang="zh-CN" kern="100" dirty="0">
              <a:effectLst/>
              <a:latin typeface="Times New Roman" panose="02020603050405020304" pitchFamily="18" charset="0"/>
              <a:ea typeface="宋体" panose="02010600030101010101" pitchFamily="2" charset="-122"/>
            </a:endParaRPr>
          </a:p>
          <a:p>
            <a:pPr algn="l" latinLnBrk="0">
              <a:lnSpc>
                <a:spcPct val="150000"/>
              </a:lnSpc>
            </a:pPr>
            <a:r>
              <a:rPr lang="en-US" altLang="zh-CN">
                <a:cs typeface="+mn-ea"/>
              </a:rPr>
              <a:t> </a:t>
            </a:r>
            <a:endParaRPr lang="en-US" altLang="zh-CN">
              <a:cs typeface="+mn-ea"/>
            </a:endParaRPr>
          </a:p>
          <a:p>
            <a:pPr marR="0" algn="just" latinLnBrk="0">
              <a:lnSpc>
                <a:spcPct val="150000"/>
              </a:lnSpc>
              <a:spcBef>
                <a:spcPts val="0"/>
              </a:spcBef>
              <a:spcAft>
                <a:spcPts val="0"/>
              </a:spcAft>
              <a:buFont typeface="Wingdings" panose="05000000000000000000" charset="0"/>
            </a:pPr>
            <a:endParaRPr lang="en-US" altLang="zh-CN">
              <a:cs typeface="+mn-ea"/>
            </a:endParaRPr>
          </a:p>
        </p:txBody>
      </p:sp>
      <p:pic>
        <p:nvPicPr>
          <p:cNvPr id="2" name="图片 1" descr="Figure_1"/>
          <p:cNvPicPr>
            <a:picLocks noChangeAspect="1"/>
          </p:cNvPicPr>
          <p:nvPr>
            <p:custDataLst>
              <p:tags r:id="rId1"/>
            </p:custDataLst>
          </p:nvPr>
        </p:nvPicPr>
        <p:blipFill>
          <a:blip r:embed="rId2"/>
          <a:srcRect l="7983" r="8486"/>
          <a:stretch>
            <a:fillRect/>
          </a:stretch>
        </p:blipFill>
        <p:spPr>
          <a:xfrm>
            <a:off x="191135" y="1052830"/>
            <a:ext cx="7228205" cy="451294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O(n,d)</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18/40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26960" y="621030"/>
            <a:ext cx="4765040" cy="5959475"/>
          </a:xfrm>
          <a:prstGeom prst="rect">
            <a:avLst/>
          </a:prstGeom>
          <a:noFill/>
        </p:spPr>
        <p:txBody>
          <a:bodyPr wrap="square" rtlCol="0">
            <a:noAutofit/>
          </a:bodyPr>
          <a:lstStyle/>
          <a:p>
            <a:r>
              <a:rPr lang="en-US" altLang="zh-CN" b="1"/>
              <a:t>Figure7.</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(n, d) cross section, green line represents </a:t>
            </a:r>
            <a:r>
              <a:rPr lang="en-US" altLang="zh-CN" kern="100" dirty="0" smtClean="0">
                <a:solidFill>
                  <a:srgbClr val="333333"/>
                </a:solidFill>
                <a:latin typeface="Times New Roman" panose="02020603050405020304" pitchFamily="18" charset="0"/>
                <a:sym typeface="+mn-ea"/>
              </a:rPr>
              <a:t>ENDF/B VIII.0</a:t>
            </a:r>
            <a:r>
              <a:rPr lang="en-US" altLang="zh-CN" kern="100" dirty="0">
                <a:solidFill>
                  <a:srgbClr val="333333"/>
                </a:solidFill>
                <a:latin typeface="Times New Roman" panose="02020603050405020304" pitchFamily="18" charset="0"/>
                <a:sym typeface="+mn-ea"/>
              </a:rPr>
              <a:t>, red line represents JENDL-5,grey line represents RAC-2023. </a:t>
            </a:r>
            <a:endParaRPr lang="en-US" altLang="zh-CN" kern="100" dirty="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a:latin typeface="Times New Roman" panose="02020603050405020304" pitchFamily="18" charset="0"/>
                <a:sym typeface="+mn-ea"/>
              </a:rPr>
              <a:t>RAC current calculations are closer to ENDF</a:t>
            </a:r>
            <a:r>
              <a:rPr lang="en-US" altLang="zh-CN" kern="100" dirty="0" smtClean="0">
                <a:solidFill>
                  <a:srgbClr val="333333"/>
                </a:solidFill>
                <a:latin typeface="Times New Roman" panose="02020603050405020304" pitchFamily="18" charset="0"/>
                <a:sym typeface="+mn-ea"/>
              </a:rPr>
              <a:t>/B-VIII.0</a:t>
            </a:r>
            <a:r>
              <a:rPr lang="en-US" altLang="zh-CN">
                <a:latin typeface="Times New Roman" panose="02020603050405020304" pitchFamily="18" charset="0"/>
                <a:sym typeface="+mn-ea"/>
              </a:rPr>
              <a:t>, and there is a larger different between JENDL-5 results and RAC</a:t>
            </a:r>
            <a:r>
              <a:rPr lang="en-US" altLang="zh-CN">
                <a:cs typeface="+mn-ea"/>
              </a:rPr>
              <a:t> </a:t>
            </a:r>
            <a:endParaRPr lang="en-US" altLang="zh-CN">
              <a:cs typeface="+mn-ea"/>
            </a:endParaRPr>
          </a:p>
          <a:p>
            <a:pPr marR="0" algn="just" latinLnBrk="0">
              <a:lnSpc>
                <a:spcPct val="150000"/>
              </a:lnSpc>
              <a:spcBef>
                <a:spcPts val="0"/>
              </a:spcBef>
              <a:spcAft>
                <a:spcPts val="0"/>
              </a:spcAft>
              <a:buFont typeface="Wingdings" panose="05000000000000000000" charset="0"/>
            </a:pPr>
            <a:endParaRPr lang="en-US" altLang="zh-CN">
              <a:cs typeface="+mn-ea"/>
            </a:endParaRPr>
          </a:p>
        </p:txBody>
      </p:sp>
      <p:pic>
        <p:nvPicPr>
          <p:cNvPr id="3" name="图片 2"/>
          <p:cNvPicPr>
            <a:picLocks noChangeAspect="1"/>
          </p:cNvPicPr>
          <p:nvPr>
            <p:custDataLst>
              <p:tags r:id="rId1"/>
            </p:custDataLst>
          </p:nvPr>
        </p:nvPicPr>
        <p:blipFill>
          <a:blip r:embed="rId2"/>
          <a:srcRect t="8422"/>
          <a:stretch>
            <a:fillRect/>
          </a:stretch>
        </p:blipFill>
        <p:spPr>
          <a:xfrm>
            <a:off x="46990" y="1129665"/>
            <a:ext cx="7367905" cy="458152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O(n,t)</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19/40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26960" y="621030"/>
            <a:ext cx="4765040" cy="5959475"/>
          </a:xfrm>
          <a:prstGeom prst="rect">
            <a:avLst/>
          </a:prstGeom>
          <a:noFill/>
        </p:spPr>
        <p:txBody>
          <a:bodyPr wrap="square" rtlCol="0">
            <a:noAutofit/>
          </a:bodyPr>
          <a:lstStyle/>
          <a:p>
            <a:r>
              <a:rPr lang="en-US" altLang="zh-CN" b="1"/>
              <a:t>Figure8.</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(n, t) cross section, green line represents </a:t>
            </a:r>
            <a:r>
              <a:rPr lang="en-US" altLang="zh-CN" kern="100" dirty="0" smtClean="0">
                <a:solidFill>
                  <a:srgbClr val="333333"/>
                </a:solidFill>
                <a:latin typeface="Times New Roman" panose="02020603050405020304" pitchFamily="18" charset="0"/>
                <a:sym typeface="+mn-ea"/>
              </a:rPr>
              <a:t>ENDF/B VIII.0</a:t>
            </a:r>
            <a:r>
              <a:rPr lang="en-US" altLang="zh-CN" kern="100" dirty="0">
                <a:solidFill>
                  <a:srgbClr val="333333"/>
                </a:solidFill>
                <a:latin typeface="Times New Roman" panose="02020603050405020304" pitchFamily="18" charset="0"/>
                <a:sym typeface="+mn-ea"/>
              </a:rPr>
              <a:t>, red line represents RAC-2023. </a:t>
            </a:r>
            <a:endParaRPr lang="en-US" altLang="zh-CN" kern="100" dirty="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cs typeface="+mn-ea"/>
              </a:rPr>
              <a:t>Theoretically, it is not well understood that (n,t) appears to have many very narrow resonances in the high energy region. The RAC program can't achieve this result.</a:t>
            </a:r>
            <a:endParaRPr lang="zh-CN" altLang="en-US" kern="100" dirty="0">
              <a:solidFill>
                <a:srgbClr val="333333"/>
              </a:solidFill>
              <a:latin typeface="Times New Roman" panose="02020603050405020304" pitchFamily="18" charset="0"/>
              <a:cs typeface="+mn-ea"/>
            </a:endParaRPr>
          </a:p>
        </p:txBody>
      </p:sp>
      <p:pic>
        <p:nvPicPr>
          <p:cNvPr id="2" name="图片 1"/>
          <p:cNvPicPr>
            <a:picLocks noChangeAspect="1"/>
          </p:cNvPicPr>
          <p:nvPr>
            <p:custDataLst>
              <p:tags r:id="rId1"/>
            </p:custDataLst>
          </p:nvPr>
        </p:nvPicPr>
        <p:blipFill>
          <a:blip r:embed="rId2"/>
          <a:srcRect t="8232" r="-35756" b="-6108"/>
          <a:stretch>
            <a:fillRect/>
          </a:stretch>
        </p:blipFill>
        <p:spPr>
          <a:xfrm>
            <a:off x="46990" y="1341120"/>
            <a:ext cx="9267825" cy="471106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3075" name="矩形 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3076" name="矩形 3"/>
          <p:cNvSpPr/>
          <p:nvPr/>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3086" name="文本框 6"/>
          <p:cNvSpPr txBox="1"/>
          <p:nvPr/>
        </p:nvSpPr>
        <p:spPr>
          <a:xfrm>
            <a:off x="7620" y="582930"/>
            <a:ext cx="12173585" cy="922020"/>
          </a:xfrm>
          <a:prstGeom prst="rect">
            <a:avLst/>
          </a:prstGeom>
          <a:noFill/>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5400" spc="0">
                <a:solidFill>
                  <a:srgbClr val="044875"/>
                </a:solidFill>
                <a:latin typeface="Times New Roman" panose="02020603050405020304" pitchFamily="18" charset="0"/>
                <a:cs typeface="Times New Roman" panose="02020603050405020304" pitchFamily="18" charset="0"/>
              </a:rPr>
              <a:t>THE MAIN CONTENTS</a:t>
            </a:r>
            <a:endParaRPr lang="en-US" altLang="zh-CN" sz="5400" spc="0">
              <a:solidFill>
                <a:srgbClr val="044875"/>
              </a:solidFill>
              <a:latin typeface="Times New Roman" panose="02020603050405020304" pitchFamily="18" charset="0"/>
              <a:cs typeface="Times New Roman" panose="02020603050405020304" pitchFamily="18" charset="0"/>
            </a:endParaRPr>
          </a:p>
        </p:txBody>
      </p:sp>
      <p:grpSp>
        <p:nvGrpSpPr>
          <p:cNvPr id="3087" name="组合 162"/>
          <p:cNvGrpSpPr/>
          <p:nvPr/>
        </p:nvGrpSpPr>
        <p:grpSpPr>
          <a:xfrm>
            <a:off x="3455988" y="1511300"/>
            <a:ext cx="5262562" cy="374650"/>
            <a:chOff x="3455443" y="1512024"/>
            <a:chExt cx="5263600" cy="373602"/>
          </a:xfrm>
        </p:grpSpPr>
        <p:sp>
          <p:nvSpPr>
            <p:cNvPr id="3089" name="文本框 154"/>
            <p:cNvSpPr txBox="1"/>
            <p:nvPr/>
          </p:nvSpPr>
          <p:spPr>
            <a:xfrm>
              <a:off x="3455443" y="1518356"/>
              <a:ext cx="5263600" cy="36727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044875"/>
                </a:solidFill>
                <a:latin typeface="Calibri Light" panose="020F0302020204030204" pitchFamily="34" charset="0"/>
              </a:endParaRPr>
            </a:p>
          </p:txBody>
        </p:sp>
        <p:cxnSp>
          <p:nvCxnSpPr>
            <p:cNvPr id="3090" name="直接连接符 156"/>
            <p:cNvCxnSpPr/>
            <p:nvPr/>
          </p:nvCxnSpPr>
          <p:spPr>
            <a:xfrm flipV="1">
              <a:off x="3699966" y="1512024"/>
              <a:ext cx="4774554" cy="0"/>
            </a:xfrm>
            <a:prstGeom prst="line">
              <a:avLst/>
            </a:prstGeom>
            <a:noFill/>
            <a:ln w="25400">
              <a:solidFill>
                <a:srgbClr val="044875"/>
              </a:solidFill>
              <a:miter lim="800000"/>
            </a:ln>
          </p:spPr>
        </p:cxnSp>
      </p:grpSp>
      <p:sp>
        <p:nvSpPr>
          <p:cNvPr id="3088" name="文本框 66"/>
          <p:cNvSpPr/>
          <p:nvPr/>
        </p:nvSpPr>
        <p:spPr>
          <a:xfrm>
            <a:off x="10264775" y="651986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23545" y="1772920"/>
            <a:ext cx="11360785" cy="4594860"/>
          </a:xfrm>
          <a:prstGeom prst="rect">
            <a:avLst/>
          </a:prstGeom>
          <a:noFill/>
        </p:spPr>
        <p:txBody>
          <a:bodyPr wrap="square" rtlCol="0">
            <a:noAutofit/>
          </a:bodyPr>
          <a:lstStyle/>
          <a:p>
            <a:pPr algn="l" eaLnBrk="1" hangingPunct="1"/>
            <a:r>
              <a:rPr lang="en-US" altLang="zh-CN" sz="3600" dirty="0">
                <a:solidFill>
                  <a:srgbClr val="044875"/>
                </a:solidFill>
                <a:latin typeface="Times New Roman" panose="02020603050405020304" pitchFamily="18" charset="0"/>
                <a:cs typeface="Times New Roman" panose="02020603050405020304" pitchFamily="18" charset="0"/>
              </a:rPr>
              <a:t>1.Introduction</a:t>
            </a:r>
            <a:endParaRPr lang="en-US" altLang="zh-CN" sz="3600" dirty="0">
              <a:solidFill>
                <a:srgbClr val="044875"/>
              </a:solidFill>
              <a:latin typeface="Times New Roman" panose="02020603050405020304" pitchFamily="18" charset="0"/>
              <a:cs typeface="Times New Roman" panose="02020603050405020304" pitchFamily="18" charset="0"/>
            </a:endParaRPr>
          </a:p>
          <a:p>
            <a:pPr algn="l" eaLnBrk="1" hangingPunct="1"/>
            <a:endParaRPr lang="en-US" altLang="zh-CN" sz="3600" dirty="0">
              <a:solidFill>
                <a:srgbClr val="044875"/>
              </a:solidFill>
              <a:latin typeface="Times New Roman" panose="02020603050405020304" pitchFamily="18" charset="0"/>
              <a:cs typeface="Times New Roman" panose="02020603050405020304" pitchFamily="18" charset="0"/>
            </a:endParaRPr>
          </a:p>
          <a:p>
            <a:pPr algn="l" eaLnBrk="1" hangingPunct="1"/>
            <a:r>
              <a:rPr lang="en-US" altLang="zh-CN" sz="3600" dirty="0">
                <a:solidFill>
                  <a:srgbClr val="044875"/>
                </a:solidFill>
                <a:latin typeface="Times New Roman" panose="02020603050405020304" pitchFamily="18" charset="0"/>
                <a:cs typeface="Times New Roman" panose="02020603050405020304" pitchFamily="18" charset="0"/>
              </a:rPr>
              <a:t>2.</a:t>
            </a:r>
            <a:r>
              <a:rPr lang="en-US" altLang="zh-CN" sz="3600" dirty="0">
                <a:solidFill>
                  <a:srgbClr val="044875"/>
                </a:solidFill>
                <a:latin typeface="Times New Roman" panose="02020603050405020304" pitchFamily="18" charset="0"/>
                <a:cs typeface="Times New Roman" panose="02020603050405020304" pitchFamily="18" charset="0"/>
                <a:sym typeface="+mn-ea"/>
              </a:rPr>
              <a:t>The reaction channels</a:t>
            </a:r>
            <a:endParaRPr lang="en-US" altLang="zh-CN" sz="3600" dirty="0">
              <a:solidFill>
                <a:srgbClr val="044875"/>
              </a:solidFill>
              <a:latin typeface="Times New Roman" panose="02020603050405020304" pitchFamily="18" charset="0"/>
              <a:cs typeface="Times New Roman" panose="02020603050405020304" pitchFamily="18" charset="0"/>
            </a:endParaRPr>
          </a:p>
          <a:p>
            <a:pPr algn="l" eaLnBrk="1" hangingPunct="1"/>
            <a:endParaRPr lang="en-US" altLang="zh-CN" sz="3600" dirty="0">
              <a:solidFill>
                <a:srgbClr val="044875"/>
              </a:solidFill>
              <a:latin typeface="Times New Roman" panose="02020603050405020304" pitchFamily="18" charset="0"/>
              <a:cs typeface="Times New Roman" panose="02020603050405020304" pitchFamily="18" charset="0"/>
            </a:endParaRPr>
          </a:p>
          <a:p>
            <a:pPr algn="l" eaLnBrk="1" hangingPunct="1"/>
            <a:r>
              <a:rPr lang="en-US" altLang="zh-CN" sz="3600" dirty="0">
                <a:solidFill>
                  <a:srgbClr val="044875"/>
                </a:solidFill>
                <a:latin typeface="Times New Roman" panose="02020603050405020304" pitchFamily="18" charset="0"/>
                <a:cs typeface="Times New Roman" panose="02020603050405020304" pitchFamily="18" charset="0"/>
              </a:rPr>
              <a:t>3.</a:t>
            </a:r>
            <a:r>
              <a:rPr lang="en-US" altLang="zh-CN" sz="3600" dirty="0">
                <a:solidFill>
                  <a:srgbClr val="044875"/>
                </a:solidFill>
                <a:latin typeface="Times New Roman" panose="02020603050405020304" pitchFamily="18" charset="0"/>
                <a:cs typeface="Times New Roman" panose="02020603050405020304" pitchFamily="18" charset="0"/>
                <a:sym typeface="Arial" panose="020B0604020202020204" pitchFamily="34" charset="0"/>
              </a:rPr>
              <a:t>Current situation of data fitting</a:t>
            </a:r>
            <a:endParaRPr lang="en-US" altLang="zh-CN" sz="3600" dirty="0">
              <a:solidFill>
                <a:srgbClr val="044875"/>
              </a:solidFill>
              <a:latin typeface="Times New Roman" panose="02020603050405020304" pitchFamily="18" charset="0"/>
              <a:cs typeface="Times New Roman" panose="02020603050405020304" pitchFamily="18" charset="0"/>
            </a:endParaRPr>
          </a:p>
          <a:p>
            <a:pPr algn="l" eaLnBrk="1" hangingPunct="1"/>
            <a:endParaRPr lang="en-US" altLang="zh-CN" sz="3600" dirty="0">
              <a:solidFill>
                <a:srgbClr val="044875"/>
              </a:solidFill>
              <a:latin typeface="Times New Roman" panose="02020603050405020304" pitchFamily="18" charset="0"/>
              <a:cs typeface="Times New Roman" panose="02020603050405020304" pitchFamily="18" charset="0"/>
              <a:sym typeface="+mn-ea"/>
            </a:endParaRPr>
          </a:p>
          <a:p>
            <a:pPr algn="l" eaLnBrk="1" hangingPunct="1"/>
            <a:r>
              <a:rPr lang="en-US" altLang="zh-CN" sz="3600" dirty="0">
                <a:solidFill>
                  <a:srgbClr val="044875"/>
                </a:solidFill>
                <a:latin typeface="Times New Roman" panose="02020603050405020304" pitchFamily="18" charset="0"/>
                <a:cs typeface="Times New Roman" panose="02020603050405020304" pitchFamily="18" charset="0"/>
                <a:sym typeface="+mn-ea"/>
              </a:rPr>
              <a:t>4.Conclusion</a:t>
            </a:r>
            <a:endParaRPr lang="en-US" altLang="zh-CN" sz="3600" dirty="0">
              <a:solidFill>
                <a:srgbClr val="044875"/>
              </a:solidFill>
              <a:latin typeface="Times New Roman" panose="02020603050405020304" pitchFamily="18" charset="0"/>
              <a:cs typeface="Times New Roman" panose="02020603050405020304" pitchFamily="18" charset="0"/>
            </a:endParaRPr>
          </a:p>
          <a:p>
            <a:pPr algn="l" eaLnBrk="1" hangingPunct="1"/>
            <a:endParaRPr lang="en-US" altLang="zh-CN" sz="3600" dirty="0">
              <a:solidFill>
                <a:srgbClr val="044875"/>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advTm="7047"/>
  <p:timing>
    <p:tnLst>
      <p:par>
        <p:cTn id="1" dur="indefinite" restart="never" nodeType="tmRoot"/>
      </p:par>
    </p:tnLst>
    <p:bldLst>
      <p:bldP spid="3074" grpId="0" animBg="1"/>
      <p:bldP spid="3075" grpId="0" animBg="1"/>
      <p:bldP spid="3076" grpId="0" animBg="1"/>
      <p:bldP spid="3086" grpId="0"/>
      <p:bldP spid="30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O(n,g)</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20/40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26960" y="621030"/>
            <a:ext cx="4765040" cy="5959475"/>
          </a:xfrm>
          <a:prstGeom prst="rect">
            <a:avLst/>
          </a:prstGeom>
          <a:noFill/>
        </p:spPr>
        <p:txBody>
          <a:bodyPr wrap="square" rtlCol="0">
            <a:noAutofit/>
          </a:bodyPr>
          <a:lstStyle/>
          <a:p>
            <a:r>
              <a:rPr lang="en-US" altLang="zh-CN" b="1"/>
              <a:t>Figure9.</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(n, g) cross section, green line represents </a:t>
            </a:r>
            <a:r>
              <a:rPr lang="en-US" altLang="zh-CN" kern="100" dirty="0" smtClean="0">
                <a:solidFill>
                  <a:srgbClr val="333333"/>
                </a:solidFill>
                <a:latin typeface="Times New Roman" panose="02020603050405020304" pitchFamily="18" charset="0"/>
                <a:sym typeface="+mn-ea"/>
              </a:rPr>
              <a:t>ENDF/B VIII.0</a:t>
            </a:r>
            <a:r>
              <a:rPr lang="en-US" altLang="zh-CN" kern="100" dirty="0">
                <a:solidFill>
                  <a:srgbClr val="333333"/>
                </a:solidFill>
                <a:latin typeface="Times New Roman" panose="02020603050405020304" pitchFamily="18" charset="0"/>
                <a:sym typeface="+mn-ea"/>
              </a:rPr>
              <a:t>, red line represents JENDL-5,grey line represents RAC-2023. </a:t>
            </a:r>
            <a:endParaRPr lang="en-US" altLang="zh-CN" kern="100" dirty="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a:latin typeface="Times New Roman" panose="02020603050405020304" pitchFamily="18" charset="0"/>
                <a:sym typeface="+mn-ea"/>
              </a:rPr>
              <a:t>RAC current calculations are closer to ENDF</a:t>
            </a:r>
            <a:r>
              <a:rPr lang="en-US" altLang="zh-CN" kern="100" dirty="0" smtClean="0">
                <a:solidFill>
                  <a:srgbClr val="333333"/>
                </a:solidFill>
                <a:latin typeface="Times New Roman" panose="02020603050405020304" pitchFamily="18" charset="0"/>
                <a:sym typeface="+mn-ea"/>
              </a:rPr>
              <a:t>/B-VIII.0</a:t>
            </a:r>
            <a:r>
              <a:rPr lang="en-US" altLang="zh-CN">
                <a:latin typeface="Times New Roman" panose="02020603050405020304" pitchFamily="18" charset="0"/>
                <a:sym typeface="+mn-ea"/>
              </a:rPr>
              <a:t>, and there is a larger different between JENDL-5 results and RAC</a:t>
            </a:r>
            <a:r>
              <a:rPr lang="en-US" altLang="zh-CN">
                <a:cs typeface="+mn-ea"/>
                <a:sym typeface="+mn-ea"/>
              </a:rPr>
              <a:t> </a:t>
            </a:r>
            <a:endParaRPr lang="en-US" altLang="zh-CN" kern="100" dirty="0" smtClean="0">
              <a:solidFill>
                <a:srgbClr val="333333"/>
              </a:solidFill>
              <a:latin typeface="Times New Roman" panose="02020603050405020304" pitchFamily="18" charset="0"/>
              <a:cs typeface="+mn-ea"/>
            </a:endParaRPr>
          </a:p>
        </p:txBody>
      </p:sp>
      <p:pic>
        <p:nvPicPr>
          <p:cNvPr id="2" name="图片 1"/>
          <p:cNvPicPr>
            <a:picLocks noChangeAspect="1"/>
          </p:cNvPicPr>
          <p:nvPr>
            <p:custDataLst>
              <p:tags r:id="rId1"/>
            </p:custDataLst>
          </p:nvPr>
        </p:nvPicPr>
        <p:blipFill>
          <a:blip r:embed="rId2"/>
          <a:stretch>
            <a:fillRect/>
          </a:stretch>
        </p:blipFill>
        <p:spPr>
          <a:xfrm>
            <a:off x="46990" y="981075"/>
            <a:ext cx="7448550" cy="465328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2927350" y="1772920"/>
            <a:ext cx="2710180" cy="1905000"/>
          </a:xfrm>
          <a:prstGeom prst="rect">
            <a:avLst/>
          </a:prstGeom>
        </p:spPr>
      </p:pic>
      <p:sp>
        <p:nvSpPr>
          <p:cNvPr id="6" name="椭圆 5"/>
          <p:cNvSpPr/>
          <p:nvPr/>
        </p:nvSpPr>
        <p:spPr>
          <a:xfrm>
            <a:off x="5591810" y="3645535"/>
            <a:ext cx="824865" cy="8636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7" name="直接箭头连接符 6"/>
          <p:cNvCxnSpPr/>
          <p:nvPr/>
        </p:nvCxnSpPr>
        <p:spPr>
          <a:xfrm flipH="1" flipV="1">
            <a:off x="5375910" y="3717290"/>
            <a:ext cx="214630" cy="2343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O(n,2n)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21/40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26960" y="621030"/>
            <a:ext cx="4765040" cy="5959475"/>
          </a:xfrm>
          <a:prstGeom prst="rect">
            <a:avLst/>
          </a:prstGeom>
          <a:noFill/>
        </p:spPr>
        <p:txBody>
          <a:bodyPr wrap="square" rtlCol="0">
            <a:noAutofit/>
          </a:bodyPr>
          <a:lstStyle/>
          <a:p>
            <a:r>
              <a:rPr lang="en-US" altLang="zh-CN" b="1"/>
              <a:t>Figure10.</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(n, 2n) cross section, green line represents </a:t>
            </a:r>
            <a:r>
              <a:rPr lang="en-US" altLang="zh-CN" kern="100" dirty="0" smtClean="0">
                <a:solidFill>
                  <a:srgbClr val="333333"/>
                </a:solidFill>
                <a:latin typeface="Times New Roman" panose="02020603050405020304" pitchFamily="18" charset="0"/>
                <a:sym typeface="+mn-ea"/>
              </a:rPr>
              <a:t>ENDF/B VIII.0</a:t>
            </a:r>
            <a:r>
              <a:rPr lang="en-US" altLang="zh-CN" kern="100" dirty="0">
                <a:solidFill>
                  <a:srgbClr val="333333"/>
                </a:solidFill>
                <a:latin typeface="Times New Roman" panose="02020603050405020304" pitchFamily="18" charset="0"/>
                <a:sym typeface="+mn-ea"/>
              </a:rPr>
              <a:t>, red line represents JENDL-5,grey line represents RAC-2023. </a:t>
            </a:r>
            <a:endParaRPr lang="en-US" altLang="zh-CN" kern="100" dirty="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kern="100" dirty="0" smtClean="0">
                <a:solidFill>
                  <a:srgbClr val="333333"/>
                </a:solidFill>
                <a:latin typeface="Times New Roman" panose="02020603050405020304" pitchFamily="18" charset="0"/>
                <a:cs typeface="+mn-ea"/>
              </a:rPr>
              <a:t>Our results have the highest threshold and the smallest results near the threshold, which is somewhat different from the experimental data.</a:t>
            </a:r>
            <a:endParaRPr lang="en-US" altLang="zh-CN" kern="100" dirty="0" smtClean="0">
              <a:solidFill>
                <a:srgbClr val="333333"/>
              </a:solidFill>
              <a:latin typeface="Times New Roman" panose="02020603050405020304" pitchFamily="18" charset="0"/>
              <a:cs typeface="+mn-ea"/>
            </a:endParaRPr>
          </a:p>
        </p:txBody>
      </p:sp>
      <p:pic>
        <p:nvPicPr>
          <p:cNvPr id="5" name="图片 4"/>
          <p:cNvPicPr>
            <a:picLocks noChangeAspect="1"/>
          </p:cNvPicPr>
          <p:nvPr>
            <p:custDataLst>
              <p:tags r:id="rId1"/>
            </p:custDataLst>
          </p:nvPr>
        </p:nvPicPr>
        <p:blipFill>
          <a:blip r:embed="rId2"/>
          <a:stretch>
            <a:fillRect/>
          </a:stretch>
        </p:blipFill>
        <p:spPr>
          <a:xfrm>
            <a:off x="191135" y="1163955"/>
            <a:ext cx="7204075" cy="453009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sym typeface="+mn-ea"/>
                </a:rPr>
                <a:t>16</a:t>
              </a:r>
              <a:r>
                <a:rPr lang="en-US" altLang="zh-CN">
                  <a:solidFill>
                    <a:srgbClr val="044875"/>
                  </a:solidFill>
                  <a:latin typeface="微软雅黑" panose="020B0503020204020204" pitchFamily="34" charset="-122"/>
                  <a:ea typeface="微软雅黑" panose="020B0503020204020204" pitchFamily="34" charset="-122"/>
                  <a:sym typeface="+mn-ea"/>
                </a:rPr>
                <a:t>O(n,α)</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22/40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26960" y="621030"/>
            <a:ext cx="4765040" cy="5959475"/>
          </a:xfrm>
          <a:prstGeom prst="rect">
            <a:avLst/>
          </a:prstGeom>
          <a:noFill/>
        </p:spPr>
        <p:txBody>
          <a:bodyPr wrap="square" rtlCol="0">
            <a:noAutofit/>
          </a:bodyPr>
          <a:lstStyle/>
          <a:p>
            <a:r>
              <a:rPr lang="en-US" altLang="zh-CN" b="1"/>
              <a:t>Figure11.</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(n, α) cross section, green line represents </a:t>
            </a:r>
            <a:r>
              <a:rPr lang="en-US" altLang="zh-CN" kern="100" dirty="0" smtClean="0">
                <a:solidFill>
                  <a:srgbClr val="333333"/>
                </a:solidFill>
                <a:latin typeface="Times New Roman" panose="02020603050405020304" pitchFamily="18" charset="0"/>
                <a:sym typeface="+mn-ea"/>
              </a:rPr>
              <a:t>ENDF/B VIII.0</a:t>
            </a:r>
            <a:r>
              <a:rPr lang="en-US" altLang="zh-CN" kern="100" dirty="0">
                <a:solidFill>
                  <a:srgbClr val="333333"/>
                </a:solidFill>
                <a:latin typeface="Times New Roman" panose="02020603050405020304" pitchFamily="18" charset="0"/>
                <a:sym typeface="+mn-ea"/>
              </a:rPr>
              <a:t>, red line represents JENDL-5,grey line represents RAC-2023. </a:t>
            </a:r>
            <a:endParaRPr lang="en-US" altLang="zh-CN">
              <a:cs typeface="+mn-ea"/>
              <a:sym typeface="+mn-ea"/>
            </a:endParaRPr>
          </a:p>
          <a:p>
            <a:pPr marL="285750" indent="-285750" algn="l" latinLnBrk="0">
              <a:lnSpc>
                <a:spcPct val="150000"/>
              </a:lnSpc>
              <a:buFont typeface="Wingdings" panose="05000000000000000000" charset="0"/>
              <a:buChar char="Ø"/>
            </a:pPr>
            <a:r>
              <a:rPr lang="en-US" altLang="zh-CN" kern="100" dirty="0" smtClean="0">
                <a:solidFill>
                  <a:srgbClr val="333333"/>
                </a:solidFill>
                <a:latin typeface="Times New Roman" panose="02020603050405020304" pitchFamily="18" charset="0"/>
                <a:cs typeface="+mn-ea"/>
              </a:rPr>
              <a:t>Below 8 MeV, the evaluation data for all three are pretty close.</a:t>
            </a:r>
            <a:endParaRPr lang="en-US" altLang="zh-CN" kern="100" dirty="0" smtClean="0">
              <a:solidFill>
                <a:srgbClr val="333333"/>
              </a:solidFill>
              <a:latin typeface="Times New Roman" panose="02020603050405020304" pitchFamily="18" charset="0"/>
              <a:cs typeface="+mn-ea"/>
            </a:endParaRPr>
          </a:p>
          <a:p>
            <a:pPr marL="285750" indent="-285750" algn="l" latinLnBrk="0">
              <a:lnSpc>
                <a:spcPct val="150000"/>
              </a:lnSpc>
              <a:buFont typeface="Wingdings" panose="05000000000000000000" charset="0"/>
              <a:buChar char="Ø"/>
            </a:pPr>
            <a:r>
              <a:rPr lang="en-US" altLang="zh-CN" kern="100" dirty="0" smtClean="0">
                <a:solidFill>
                  <a:srgbClr val="333333"/>
                </a:solidFill>
                <a:latin typeface="Times New Roman" panose="02020603050405020304" pitchFamily="18" charset="0"/>
                <a:cs typeface="+mn-ea"/>
              </a:rPr>
              <a:t> Between 8 and 11 MeV, the RAC results are on the small side. </a:t>
            </a:r>
            <a:endParaRPr lang="en-US" altLang="zh-CN" kern="100" dirty="0" smtClean="0">
              <a:solidFill>
                <a:srgbClr val="333333"/>
              </a:solidFill>
              <a:latin typeface="Times New Roman" panose="02020603050405020304" pitchFamily="18" charset="0"/>
              <a:cs typeface="+mn-ea"/>
            </a:endParaRPr>
          </a:p>
          <a:p>
            <a:pPr marL="285750" indent="-285750" algn="l" latinLnBrk="0">
              <a:lnSpc>
                <a:spcPct val="150000"/>
              </a:lnSpc>
              <a:buFont typeface="Wingdings" panose="05000000000000000000" charset="0"/>
              <a:buChar char="Ø"/>
            </a:pPr>
            <a:r>
              <a:rPr lang="en-US" altLang="zh-CN" kern="100" dirty="0" smtClean="0">
                <a:solidFill>
                  <a:srgbClr val="333333"/>
                </a:solidFill>
                <a:latin typeface="Times New Roman" panose="02020603050405020304" pitchFamily="18" charset="0"/>
                <a:cs typeface="+mn-ea"/>
              </a:rPr>
              <a:t>Above 11MeV, the RAC results are on the large side, but the overall trend is the same.</a:t>
            </a:r>
            <a:endParaRPr lang="en-US" altLang="zh-CN" kern="100" dirty="0" smtClean="0">
              <a:solidFill>
                <a:srgbClr val="333333"/>
              </a:solidFill>
              <a:latin typeface="Times New Roman" panose="02020603050405020304" pitchFamily="18" charset="0"/>
              <a:cs typeface="+mn-ea"/>
            </a:endParaRPr>
          </a:p>
          <a:p>
            <a:pPr marL="285750" indent="-285750" algn="l" latinLnBrk="0">
              <a:lnSpc>
                <a:spcPct val="150000"/>
              </a:lnSpc>
              <a:buFont typeface="Wingdings" panose="05000000000000000000" charset="0"/>
              <a:buChar char="Ø"/>
            </a:pPr>
            <a:r>
              <a:rPr lang="en-US" altLang="zh-CN" kern="100" dirty="0" smtClean="0">
                <a:solidFill>
                  <a:srgbClr val="333333"/>
                </a:solidFill>
                <a:latin typeface="Times New Roman" panose="02020603050405020304" pitchFamily="18" charset="0"/>
                <a:cs typeface="+mn-ea"/>
              </a:rPr>
              <a:t>A</a:t>
            </a:r>
            <a:r>
              <a:rPr lang="en-US" altLang="zh-CN" kern="100" dirty="0" smtClean="0">
                <a:solidFill>
                  <a:srgbClr val="333333"/>
                </a:solidFill>
                <a:latin typeface="Times New Roman" panose="02020603050405020304" pitchFamily="18" charset="0"/>
                <a:cs typeface="+mn-ea"/>
              </a:rPr>
              <a:t>bove 9 MeV and up to 20 MeV, the RAC seems to be much closer to the experimental data</a:t>
            </a:r>
            <a:endParaRPr lang="en-US" altLang="zh-CN" kern="100" dirty="0" smtClean="0">
              <a:solidFill>
                <a:srgbClr val="333333"/>
              </a:solidFill>
              <a:latin typeface="Times New Roman" panose="02020603050405020304" pitchFamily="18" charset="0"/>
              <a:cs typeface="+mn-ea"/>
            </a:endParaRPr>
          </a:p>
        </p:txBody>
      </p:sp>
      <p:pic>
        <p:nvPicPr>
          <p:cNvPr id="2" name="图片 1"/>
          <p:cNvPicPr>
            <a:picLocks noChangeAspect="1"/>
          </p:cNvPicPr>
          <p:nvPr>
            <p:custDataLst>
              <p:tags r:id="rId1"/>
            </p:custDataLst>
          </p:nvPr>
        </p:nvPicPr>
        <p:blipFill>
          <a:blip r:embed="rId2"/>
          <a:srcRect t="493"/>
          <a:stretch>
            <a:fillRect/>
          </a:stretch>
        </p:blipFill>
        <p:spPr>
          <a:xfrm>
            <a:off x="191135" y="981075"/>
            <a:ext cx="7200900" cy="460438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16</a:t>
              </a:r>
              <a:r>
                <a:rPr lang="en-US" altLang="zh-CN">
                  <a:solidFill>
                    <a:srgbClr val="044875"/>
                  </a:solidFill>
                  <a:latin typeface="微软雅黑" panose="020B0503020204020204" pitchFamily="34" charset="-122"/>
                  <a:ea typeface="微软雅黑" panose="020B0503020204020204" pitchFamily="34" charset="-122"/>
                </a:rPr>
                <a:t>O(n,α</a:t>
              </a:r>
              <a:r>
                <a:rPr lang="en-US" altLang="zh-CN" baseline="-25000">
                  <a:solidFill>
                    <a:srgbClr val="044875"/>
                  </a:solidFill>
                  <a:latin typeface="微软雅黑" panose="020B0503020204020204" pitchFamily="34" charset="-122"/>
                  <a:ea typeface="微软雅黑" panose="020B0503020204020204" pitchFamily="34" charset="-122"/>
                </a:rPr>
                <a:t>0</a:t>
              </a:r>
              <a:r>
                <a:rPr lang="en-US" altLang="zh-CN">
                  <a:solidFill>
                    <a:srgbClr val="044875"/>
                  </a:solidFill>
                  <a:latin typeface="微软雅黑" panose="020B0503020204020204" pitchFamily="34" charset="-122"/>
                  <a:ea typeface="微软雅黑" panose="020B0503020204020204" pitchFamily="34" charset="-122"/>
                </a:rPr>
                <a:t>)</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23/40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176135" y="476885"/>
            <a:ext cx="4909820" cy="5954395"/>
          </a:xfrm>
          <a:prstGeom prst="rect">
            <a:avLst/>
          </a:prstGeom>
          <a:noFill/>
        </p:spPr>
        <p:txBody>
          <a:bodyPr wrap="square" rtlCol="0">
            <a:noAutofit/>
          </a:bodyPr>
          <a:lstStyle/>
          <a:p>
            <a:r>
              <a:rPr lang="en-US" altLang="zh-CN" b="1" dirty="0"/>
              <a:t>Figure12.</a:t>
            </a:r>
            <a:endParaRPr lang="en-US" altLang="zh-CN" b="1" dirty="0"/>
          </a:p>
          <a:p>
            <a:endParaRPr lang="en-US" altLang="zh-CN" dirty="0"/>
          </a:p>
          <a:p>
            <a:pPr marL="285750" indent="-285750" latinLnBrk="0">
              <a:lnSpc>
                <a:spcPct val="150000"/>
              </a:lnSpc>
              <a:buFont typeface="Wingdings" panose="05000000000000000000" charset="0"/>
              <a:buChar char="Ø"/>
            </a:pPr>
            <a:r>
              <a:rPr lang="en-US" altLang="zh-CN" sz="1600" kern="100" dirty="0">
                <a:solidFill>
                  <a:srgbClr val="333333"/>
                </a:solidFill>
                <a:latin typeface="Times New Roman" panose="02020603050405020304" pitchFamily="18" charset="0"/>
                <a:sym typeface="+mn-ea"/>
              </a:rPr>
              <a:t>The (n, </a:t>
            </a:r>
            <a:r>
              <a:rPr lang="en-US" altLang="zh-CN" sz="1600" kern="100" dirty="0" smtClean="0">
                <a:solidFill>
                  <a:srgbClr val="333333"/>
                </a:solidFill>
                <a:latin typeface="Times New Roman" panose="02020603050405020304" pitchFamily="18" charset="0"/>
                <a:sym typeface="+mn-ea"/>
              </a:rPr>
              <a:t>α</a:t>
            </a:r>
            <a:r>
              <a:rPr lang="en-US" altLang="zh-CN" sz="1600" kern="100" baseline="-25000" dirty="0" smtClean="0">
                <a:solidFill>
                  <a:srgbClr val="333333"/>
                </a:solidFill>
                <a:latin typeface="Times New Roman" panose="02020603050405020304" pitchFamily="18" charset="0"/>
                <a:sym typeface="+mn-ea"/>
              </a:rPr>
              <a:t>0</a:t>
            </a:r>
            <a:r>
              <a:rPr lang="en-US" altLang="zh-CN" sz="1600" kern="100" dirty="0" smtClean="0">
                <a:solidFill>
                  <a:srgbClr val="333333"/>
                </a:solidFill>
                <a:latin typeface="Times New Roman" panose="02020603050405020304" pitchFamily="18" charset="0"/>
                <a:sym typeface="+mn-ea"/>
              </a:rPr>
              <a:t>) </a:t>
            </a:r>
            <a:r>
              <a:rPr lang="en-US" altLang="zh-CN" sz="1600" kern="100" dirty="0">
                <a:solidFill>
                  <a:srgbClr val="333333"/>
                </a:solidFill>
                <a:latin typeface="Times New Roman" panose="02020603050405020304" pitchFamily="18" charset="0"/>
                <a:sym typeface="+mn-ea"/>
              </a:rPr>
              <a:t>cross </a:t>
            </a:r>
            <a:r>
              <a:rPr lang="en-US" altLang="zh-CN" sz="1600" kern="100" dirty="0" smtClean="0">
                <a:solidFill>
                  <a:srgbClr val="333333"/>
                </a:solidFill>
                <a:latin typeface="Times New Roman" panose="02020603050405020304" pitchFamily="18" charset="0"/>
                <a:sym typeface="+mn-ea"/>
              </a:rPr>
              <a:t>section from experiment and</a:t>
            </a:r>
            <a:r>
              <a:rPr lang="zh-CN" altLang="en-US" sz="1600" kern="100" dirty="0">
                <a:solidFill>
                  <a:srgbClr val="333333"/>
                </a:solidFill>
                <a:latin typeface="Times New Roman" panose="02020603050405020304" pitchFamily="18" charset="0"/>
                <a:sym typeface="+mn-ea"/>
              </a:rPr>
              <a:t> </a:t>
            </a:r>
            <a:r>
              <a:rPr lang="en-US" altLang="zh-CN" sz="1600" kern="100" dirty="0" smtClean="0">
                <a:solidFill>
                  <a:srgbClr val="333333"/>
                </a:solidFill>
                <a:latin typeface="Times New Roman" panose="02020603050405020304" pitchFamily="18" charset="0"/>
                <a:sym typeface="+mn-ea"/>
              </a:rPr>
              <a:t>evaluation of RAC(black line) and BROND-3.1(green line). The pink line is for </a:t>
            </a:r>
            <a:r>
              <a:rPr lang="en-US" altLang="zh-CN" sz="1600" kern="100" dirty="0">
                <a:solidFill>
                  <a:srgbClr val="333333"/>
                </a:solidFill>
                <a:latin typeface="Times New Roman" panose="02020603050405020304" pitchFamily="18" charset="0"/>
                <a:sym typeface="+mn-ea"/>
              </a:rPr>
              <a:t>(n, </a:t>
            </a:r>
            <a:r>
              <a:rPr lang="en-US" altLang="zh-CN" sz="1600" kern="100" dirty="0" smtClean="0">
                <a:solidFill>
                  <a:srgbClr val="333333"/>
                </a:solidFill>
                <a:latin typeface="Times New Roman" panose="02020603050405020304" pitchFamily="18" charset="0"/>
                <a:sym typeface="+mn-ea"/>
              </a:rPr>
              <a:t>α</a:t>
            </a:r>
            <a:r>
              <a:rPr lang="en-US" altLang="zh-CN" sz="1600" kern="100" baseline="-25000" dirty="0" smtClean="0">
                <a:solidFill>
                  <a:srgbClr val="333333"/>
                </a:solidFill>
                <a:latin typeface="Times New Roman" panose="02020603050405020304" pitchFamily="18" charset="0"/>
                <a:sym typeface="+mn-ea"/>
              </a:rPr>
              <a:t>0</a:t>
            </a:r>
            <a:r>
              <a:rPr lang="en-US" altLang="zh-CN" sz="1600" kern="100" dirty="0" smtClean="0">
                <a:solidFill>
                  <a:srgbClr val="333333"/>
                </a:solidFill>
                <a:latin typeface="Times New Roman" panose="02020603050405020304" pitchFamily="18" charset="0"/>
                <a:sym typeface="+mn-ea"/>
              </a:rPr>
              <a:t>) of JENDL-5.</a:t>
            </a:r>
            <a:endParaRPr lang="en-US" altLang="zh-CN" sz="1600" kern="100" dirty="0" smtClean="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sz="1600" dirty="0" smtClean="0">
              <a:solidFill>
                <a:schemeClr val="tx1"/>
              </a:solidFill>
              <a:latin typeface="Times New Roman" panose="02020603050405020304" pitchFamily="18" charset="0"/>
              <a:cs typeface="Times New Roman" panose="02020603050405020304" pitchFamily="18" charset="0"/>
              <a:sym typeface="+mn-ea"/>
            </a:endParaRPr>
          </a:p>
          <a:p>
            <a:pPr marL="285750" indent="-285750" latinLnBrk="0">
              <a:lnSpc>
                <a:spcPct val="150000"/>
              </a:lnSpc>
              <a:buFont typeface="Wingdings" panose="05000000000000000000" charset="0"/>
              <a:buChar char="Ø"/>
            </a:pPr>
            <a:r>
              <a:rPr lang="en-US" altLang="zh-CN" sz="1600" dirty="0" smtClean="0">
                <a:solidFill>
                  <a:schemeClr val="tx1"/>
                </a:solidFill>
                <a:latin typeface="Times New Roman" panose="02020603050405020304" pitchFamily="18" charset="0"/>
                <a:cs typeface="Times New Roman" panose="02020603050405020304" pitchFamily="18" charset="0"/>
                <a:sym typeface="+mn-ea"/>
              </a:rPr>
              <a:t>The </a:t>
            </a:r>
            <a:r>
              <a:rPr lang="en-US" altLang="zh-CN" sz="1600" dirty="0">
                <a:solidFill>
                  <a:schemeClr val="tx1"/>
                </a:solidFill>
                <a:latin typeface="Times New Roman" panose="02020603050405020304" pitchFamily="18" charset="0"/>
                <a:cs typeface="Times New Roman" panose="02020603050405020304" pitchFamily="18" charset="0"/>
                <a:sym typeface="+mn-ea"/>
              </a:rPr>
              <a:t>new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data(red round dot) of Peking University </a:t>
            </a:r>
            <a:r>
              <a:rPr lang="en-US" altLang="zh-CN" sz="1600" dirty="0">
                <a:solidFill>
                  <a:schemeClr val="tx1"/>
                </a:solidFill>
                <a:latin typeface="Times New Roman" panose="02020603050405020304" pitchFamily="18" charset="0"/>
                <a:cs typeface="Times New Roman" panose="02020603050405020304" pitchFamily="18" charset="0"/>
                <a:sym typeface="+mn-ea"/>
              </a:rPr>
              <a:t>is significantly higher than the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C. J. Parnell’s data which are </a:t>
            </a:r>
            <a:r>
              <a:rPr lang="en-US" altLang="zh-CN" sz="1600" dirty="0">
                <a:solidFill>
                  <a:schemeClr val="tx1"/>
                </a:solidFill>
                <a:latin typeface="Times New Roman" panose="02020603050405020304" pitchFamily="18" charset="0"/>
                <a:cs typeface="Times New Roman" panose="02020603050405020304" pitchFamily="18" charset="0"/>
                <a:sym typeface="+mn-ea"/>
              </a:rPr>
              <a:t>the result of relative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measurement, and </a:t>
            </a:r>
            <a:r>
              <a:rPr lang="en-US" altLang="zh-CN" sz="1600" dirty="0">
                <a:latin typeface="Times New Roman" panose="02020603050405020304" pitchFamily="18" charset="0"/>
                <a:cs typeface="Times New Roman" panose="02020603050405020304" pitchFamily="18" charset="0"/>
                <a:sym typeface="+mn-ea"/>
              </a:rPr>
              <a:t>t</a:t>
            </a:r>
            <a:r>
              <a:rPr lang="en-US" altLang="zh-CN" sz="1600" dirty="0" smtClean="0">
                <a:latin typeface="Times New Roman" panose="02020603050405020304" pitchFamily="18" charset="0"/>
                <a:cs typeface="Times New Roman" panose="02020603050405020304" pitchFamily="18" charset="0"/>
                <a:sym typeface="+mn-ea"/>
              </a:rPr>
              <a:t>he data are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made </a:t>
            </a:r>
            <a:r>
              <a:rPr lang="en-US" altLang="zh-CN" sz="1600" dirty="0">
                <a:solidFill>
                  <a:schemeClr val="tx1"/>
                </a:solidFill>
                <a:latin typeface="Times New Roman" panose="02020603050405020304" pitchFamily="18" charset="0"/>
                <a:cs typeface="Times New Roman" panose="02020603050405020304" pitchFamily="18" charset="0"/>
                <a:sym typeface="+mn-ea"/>
              </a:rPr>
              <a:t>the normalization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to the data </a:t>
            </a:r>
            <a:r>
              <a:rPr lang="en-US" altLang="zh-CN" sz="1600" dirty="0">
                <a:latin typeface="Times New Roman" panose="02020603050405020304" pitchFamily="18" charset="0"/>
                <a:cs typeface="Times New Roman" panose="02020603050405020304" pitchFamily="18" charset="0"/>
                <a:sym typeface="+mn-ea"/>
              </a:rPr>
              <a:t>of </a:t>
            </a:r>
            <a:r>
              <a:rPr lang="en-US" altLang="zh-CN" sz="1600" dirty="0" smtClean="0">
                <a:latin typeface="Times New Roman" panose="02020603050405020304" pitchFamily="18" charset="0"/>
                <a:cs typeface="Times New Roman" panose="02020603050405020304" pitchFamily="18" charset="0"/>
                <a:sym typeface="+mn-ea"/>
              </a:rPr>
              <a:t> E</a:t>
            </a:r>
            <a:r>
              <a:rPr lang="en-US" altLang="zh-CN" sz="1600" dirty="0">
                <a:latin typeface="Times New Roman" panose="02020603050405020304" pitchFamily="18" charset="0"/>
                <a:cs typeface="Times New Roman" panose="02020603050405020304" pitchFamily="18" charset="0"/>
                <a:sym typeface="+mn-ea"/>
              </a:rPr>
              <a:t>. A. </a:t>
            </a:r>
            <a:r>
              <a:rPr lang="en-US" altLang="zh-CN" sz="1600" dirty="0" smtClean="0">
                <a:latin typeface="Times New Roman" panose="02020603050405020304" pitchFamily="18" charset="0"/>
                <a:cs typeface="Times New Roman" panose="02020603050405020304" pitchFamily="18" charset="0"/>
                <a:sym typeface="+mn-ea"/>
              </a:rPr>
              <a:t>Davis.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According </a:t>
            </a:r>
            <a:r>
              <a:rPr lang="en-US" altLang="zh-CN" sz="1600" dirty="0">
                <a:solidFill>
                  <a:schemeClr val="tx1"/>
                </a:solidFill>
                <a:latin typeface="Times New Roman" panose="02020603050405020304" pitchFamily="18" charset="0"/>
                <a:cs typeface="Times New Roman" panose="02020603050405020304" pitchFamily="18" charset="0"/>
                <a:sym typeface="+mn-ea"/>
              </a:rPr>
              <a:t>to some of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 past evaluations </a:t>
            </a:r>
            <a:r>
              <a:rPr lang="en-US" altLang="zh-CN" sz="1600" dirty="0">
                <a:solidFill>
                  <a:schemeClr val="tx1"/>
                </a:solidFill>
                <a:latin typeface="Times New Roman" panose="02020603050405020304" pitchFamily="18" charset="0"/>
                <a:cs typeface="Times New Roman" panose="02020603050405020304" pitchFamily="18" charset="0"/>
                <a:sym typeface="+mn-ea"/>
              </a:rPr>
              <a:t>which include </a:t>
            </a:r>
            <a:r>
              <a:rPr lang="en-US" altLang="zh-CN" sz="1600" dirty="0">
                <a:latin typeface="Times New Roman" panose="02020603050405020304" pitchFamily="18" charset="0"/>
                <a:cs typeface="Times New Roman" panose="02020603050405020304" pitchFamily="18" charset="0"/>
                <a:sym typeface="+mn-ea"/>
              </a:rPr>
              <a:t>the data of  E. A. </a:t>
            </a:r>
            <a:r>
              <a:rPr lang="en-US" altLang="zh-CN" sz="1600" dirty="0" smtClean="0">
                <a:latin typeface="Times New Roman" panose="02020603050405020304" pitchFamily="18" charset="0"/>
                <a:cs typeface="Times New Roman" panose="02020603050405020304" pitchFamily="18" charset="0"/>
                <a:sym typeface="+mn-ea"/>
              </a:rPr>
              <a:t>Davis</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 it is found that above </a:t>
            </a:r>
            <a:r>
              <a:rPr lang="en-US" altLang="zh-CN" sz="1600" dirty="0">
                <a:solidFill>
                  <a:schemeClr val="tx1"/>
                </a:solidFill>
                <a:latin typeface="Times New Roman" panose="02020603050405020304" pitchFamily="18" charset="0"/>
                <a:cs typeface="Times New Roman" panose="02020603050405020304" pitchFamily="18" charset="0"/>
                <a:sym typeface="+mn-ea"/>
              </a:rPr>
              <a:t>5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MeV </a:t>
            </a:r>
            <a:r>
              <a:rPr lang="en-US" altLang="zh-CN" sz="1600" dirty="0">
                <a:latin typeface="Times New Roman" panose="02020603050405020304" pitchFamily="18" charset="0"/>
                <a:cs typeface="Times New Roman" panose="02020603050405020304" pitchFamily="18" charset="0"/>
                <a:sym typeface="+mn-ea"/>
              </a:rPr>
              <a:t>data </a:t>
            </a:r>
            <a:r>
              <a:rPr lang="en-US" altLang="zh-CN" sz="1600" dirty="0" smtClean="0">
                <a:latin typeface="Times New Roman" panose="02020603050405020304" pitchFamily="18" charset="0"/>
                <a:cs typeface="Times New Roman" panose="02020603050405020304" pitchFamily="18" charset="0"/>
                <a:sym typeface="+mn-ea"/>
              </a:rPr>
              <a:t>of E</a:t>
            </a:r>
            <a:r>
              <a:rPr lang="en-US" altLang="zh-CN" sz="1600" dirty="0">
                <a:latin typeface="Times New Roman" panose="02020603050405020304" pitchFamily="18" charset="0"/>
                <a:cs typeface="Times New Roman" panose="02020603050405020304" pitchFamily="18" charset="0"/>
                <a:sym typeface="+mn-ea"/>
              </a:rPr>
              <a:t>. A. </a:t>
            </a:r>
            <a:r>
              <a:rPr lang="en-US" altLang="zh-CN" sz="1600" dirty="0" smtClean="0">
                <a:latin typeface="Times New Roman" panose="02020603050405020304" pitchFamily="18" charset="0"/>
                <a:cs typeface="Times New Roman" panose="02020603050405020304" pitchFamily="18" charset="0"/>
                <a:sym typeface="+mn-ea"/>
              </a:rPr>
              <a:t>Davis</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 are systematically </a:t>
            </a:r>
            <a:r>
              <a:rPr lang="en-US" altLang="zh-CN" sz="1600" dirty="0">
                <a:solidFill>
                  <a:schemeClr val="tx1"/>
                </a:solidFill>
                <a:latin typeface="Times New Roman" panose="02020603050405020304" pitchFamily="18" charset="0"/>
                <a:cs typeface="Times New Roman" panose="02020603050405020304" pitchFamily="18" charset="0"/>
                <a:sym typeface="+mn-ea"/>
              </a:rPr>
              <a:t>low</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a:t>
            </a:r>
            <a:r>
              <a:rPr lang="en-US" altLang="zh-CN" sz="1600" kern="100" dirty="0">
                <a:solidFill>
                  <a:schemeClr val="tx1"/>
                </a:solidFill>
                <a:latin typeface="Times New Roman" panose="02020603050405020304" pitchFamily="18" charset="0"/>
                <a:cs typeface="Times New Roman" panose="02020603050405020304" pitchFamily="18" charset="0"/>
                <a:sym typeface="+mn-ea"/>
              </a:rPr>
              <a:t>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So, the </a:t>
            </a:r>
            <a:r>
              <a:rPr lang="en-US" altLang="zh-CN" sz="1600" dirty="0">
                <a:solidFill>
                  <a:schemeClr val="tx1"/>
                </a:solidFill>
                <a:latin typeface="Times New Roman" panose="02020603050405020304" pitchFamily="18" charset="0"/>
                <a:cs typeface="Times New Roman" panose="02020603050405020304" pitchFamily="18" charset="0"/>
                <a:sym typeface="+mn-ea"/>
              </a:rPr>
              <a:t>new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data </a:t>
            </a:r>
            <a:r>
              <a:rPr lang="en-US" altLang="zh-CN" sz="1600" dirty="0">
                <a:latin typeface="Times New Roman" panose="02020603050405020304" pitchFamily="18" charset="0"/>
                <a:cs typeface="Times New Roman" panose="02020603050405020304" pitchFamily="18" charset="0"/>
                <a:sym typeface="+mn-ea"/>
              </a:rPr>
              <a:t>of </a:t>
            </a:r>
            <a:r>
              <a:rPr lang="en-US" altLang="zh-CN" sz="1600" dirty="0" smtClean="0">
                <a:latin typeface="Times New Roman" panose="02020603050405020304" pitchFamily="18" charset="0"/>
                <a:cs typeface="Times New Roman" panose="02020603050405020304" pitchFamily="18" charset="0"/>
                <a:sym typeface="+mn-ea"/>
              </a:rPr>
              <a:t> Peking </a:t>
            </a:r>
            <a:r>
              <a:rPr lang="en-US" altLang="zh-CN" sz="1600" dirty="0">
                <a:latin typeface="Times New Roman" panose="02020603050405020304" pitchFamily="18" charset="0"/>
                <a:cs typeface="Times New Roman" panose="02020603050405020304" pitchFamily="18" charset="0"/>
                <a:sym typeface="+mn-ea"/>
              </a:rPr>
              <a:t>University </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are more </a:t>
            </a:r>
            <a:r>
              <a:rPr lang="en-US" altLang="zh-CN" sz="1600" dirty="0">
                <a:solidFill>
                  <a:schemeClr val="tx1"/>
                </a:solidFill>
                <a:latin typeface="Times New Roman" panose="02020603050405020304" pitchFamily="18" charset="0"/>
                <a:cs typeface="Times New Roman" panose="02020603050405020304" pitchFamily="18" charset="0"/>
                <a:sym typeface="+mn-ea"/>
              </a:rPr>
              <a:t>reliable</a:t>
            </a:r>
            <a:r>
              <a:rPr lang="en-US" altLang="zh-CN" sz="1600" dirty="0" smtClean="0">
                <a:solidFill>
                  <a:schemeClr val="tx1"/>
                </a:solidFill>
                <a:latin typeface="Times New Roman" panose="02020603050405020304" pitchFamily="18" charset="0"/>
                <a:cs typeface="Times New Roman" panose="02020603050405020304" pitchFamily="18" charset="0"/>
                <a:sym typeface="+mn-ea"/>
              </a:rPr>
              <a:t>. </a:t>
            </a:r>
            <a:endParaRPr lang="en-US" altLang="zh-CN" sz="1600" dirty="0">
              <a:latin typeface="Times New Roman" panose="02020603050405020304" pitchFamily="18" charset="0"/>
              <a:cs typeface="Times New Roman" panose="02020603050405020304" pitchFamily="18" charset="0"/>
              <a:sym typeface="+mn-ea"/>
            </a:endParaRPr>
          </a:p>
          <a:p>
            <a:pPr marL="285750" indent="-285750" latinLnBrk="0">
              <a:buFont typeface="Wingdings" panose="05000000000000000000" charset="0"/>
              <a:buChar char="Ø"/>
            </a:pPr>
            <a:endParaRPr lang="en-US" altLang="zh-CN" sz="1600" dirty="0">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custDataLst>
              <p:tags r:id="rId1"/>
            </p:custDataLst>
          </p:nvPr>
        </p:nvPicPr>
        <p:blipFill>
          <a:blip r:embed="rId2"/>
          <a:srcRect l="8427" r="8920"/>
          <a:stretch>
            <a:fillRect/>
          </a:stretch>
        </p:blipFill>
        <p:spPr>
          <a:xfrm>
            <a:off x="0" y="1152898"/>
            <a:ext cx="7118985" cy="427990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519295" y="254000"/>
            <a:ext cx="7672705"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82550"/>
            <a:ext cx="3906520" cy="583565"/>
            <a:chOff x="551544" y="82976"/>
            <a:chExt cx="3905789" cy="582556"/>
          </a:xfrm>
        </p:grpSpPr>
        <p:sp>
          <p:nvSpPr>
            <p:cNvPr id="10314" name="文本框 12"/>
            <p:cNvSpPr/>
            <p:nvPr/>
          </p:nvSpPr>
          <p:spPr>
            <a:xfrm>
              <a:off x="1165493" y="116983"/>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sym typeface="+mn-ea"/>
                </a:rPr>
                <a:t>16</a:t>
              </a:r>
              <a:r>
                <a:rPr lang="en-US" altLang="zh-CN">
                  <a:solidFill>
                    <a:srgbClr val="044875"/>
                  </a:solidFill>
                  <a:latin typeface="微软雅黑" panose="020B0503020204020204" pitchFamily="34" charset="-122"/>
                  <a:ea typeface="微软雅黑" panose="020B0503020204020204" pitchFamily="34" charset="-122"/>
                  <a:sym typeface="+mn-ea"/>
                </a:rPr>
                <a:t>O(n,α)</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24/40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944245" y="1195705"/>
            <a:ext cx="10389870" cy="5240020"/>
            <a:chOff x="146663" y="1194708"/>
            <a:chExt cx="2956560" cy="4838700"/>
          </a:xfrm>
        </p:grpSpPr>
        <p:grpSp>
          <p:nvGrpSpPr>
            <p:cNvPr id="3" name="组合 8"/>
            <p:cNvGrpSpPr/>
            <p:nvPr/>
          </p:nvGrpSpPr>
          <p:grpSpPr>
            <a:xfrm>
              <a:off x="146663" y="1194708"/>
              <a:ext cx="2956560" cy="4838700"/>
              <a:chOff x="146663" y="1194708"/>
              <a:chExt cx="2956560" cy="4838700"/>
            </a:xfrm>
          </p:grpSpPr>
          <p:grpSp>
            <p:nvGrpSpPr>
              <p:cNvPr id="4" name="组合 3"/>
              <p:cNvGrpSpPr/>
              <p:nvPr/>
            </p:nvGrpSpPr>
            <p:grpSpPr>
              <a:xfrm>
                <a:off x="146663" y="1194708"/>
                <a:ext cx="2956560" cy="4838700"/>
                <a:chOff x="304800" y="1466850"/>
                <a:chExt cx="2705100" cy="4838700"/>
              </a:xfrm>
            </p:grpSpPr>
            <p:sp>
              <p:nvSpPr>
                <p:cNvPr id="5" name="矩形 1"/>
                <p:cNvSpPr/>
                <p:nvPr>
                  <p:custDataLst>
                    <p:tags r:id="rId1"/>
                  </p:custDataLst>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6" name="矩形 17"/>
                <p:cNvSpPr/>
                <p:nvPr>
                  <p:custDataLst>
                    <p:tags r:id="rId2"/>
                  </p:custDataLst>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7" name="矩形 18"/>
              <p:cNvSpPr/>
              <p:nvPr>
                <p:custDataLst>
                  <p:tags r:id="rId3"/>
                </p:custDataLst>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8" name="文本框 2"/>
            <p:cNvSpPr/>
            <p:nvPr>
              <p:custDataLst>
                <p:tags r:id="rId4"/>
              </p:custDataLst>
            </p:nvPr>
          </p:nvSpPr>
          <p:spPr>
            <a:xfrm>
              <a:off x="272393" y="1316300"/>
              <a:ext cx="2705100" cy="42511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New data from Peking Univerity</a:t>
              </a:r>
              <a:r>
                <a:rPr lang="zh-CN" altLang="en-US" sz="2400">
                  <a:solidFill>
                    <a:schemeClr val="bg1"/>
                  </a:solidFill>
                </a:rPr>
                <a:t> </a:t>
              </a:r>
              <a:endParaRPr lang="zh-CN" altLang="en-US" sz="2400">
                <a:solidFill>
                  <a:schemeClr val="bg1"/>
                </a:solidFill>
              </a:endParaRPr>
            </a:p>
          </p:txBody>
        </p:sp>
      </p:grpSp>
      <p:sp>
        <p:nvSpPr>
          <p:cNvPr id="9" name="文本框 8"/>
          <p:cNvSpPr txBox="1"/>
          <p:nvPr>
            <p:custDataLst>
              <p:tags r:id="rId5"/>
            </p:custDataLst>
          </p:nvPr>
        </p:nvSpPr>
        <p:spPr>
          <a:xfrm>
            <a:off x="962025" y="2061210"/>
            <a:ext cx="10372725" cy="3107690"/>
          </a:xfrm>
          <a:prstGeom prst="rect">
            <a:avLst/>
          </a:prstGeom>
          <a:noFill/>
        </p:spPr>
        <p:txBody>
          <a:bodyPr wrap="square" rtlCol="0">
            <a:spAutoFit/>
          </a:bodyPr>
          <a:lstStyle/>
          <a:p>
            <a:pPr marL="342900" indent="-342900" algn="just">
              <a:lnSpc>
                <a:spcPts val="3360"/>
              </a:lnSpc>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sym typeface="+mn-ea"/>
              </a:rPr>
              <a:t>New measurements of </a:t>
            </a:r>
            <a:r>
              <a:rPr lang="en-US" altLang="zh-CN" sz="2000" baseline="30000" dirty="0">
                <a:latin typeface="Times New Roman" panose="02020603050405020304" pitchFamily="18" charset="0"/>
                <a:cs typeface="Times New Roman" panose="02020603050405020304" pitchFamily="18" charset="0"/>
                <a:sym typeface="+mn-ea"/>
              </a:rPr>
              <a:t>16</a:t>
            </a:r>
            <a:r>
              <a:rPr lang="en-US" altLang="zh-CN" sz="2000" dirty="0">
                <a:latin typeface="Times New Roman" panose="02020603050405020304" pitchFamily="18" charset="0"/>
                <a:cs typeface="Times New Roman" panose="02020603050405020304" pitchFamily="18" charset="0"/>
                <a:sym typeface="+mn-ea"/>
              </a:rPr>
              <a:t>O</a:t>
            </a:r>
            <a:r>
              <a:rPr lang="en-US" altLang="zh-CN" sz="2000" kern="100" dirty="0">
                <a:solidFill>
                  <a:srgbClr val="333333"/>
                </a:solidFill>
                <a:latin typeface="Times New Roman" panose="02020603050405020304" pitchFamily="18" charset="0"/>
                <a:sym typeface="+mn-ea"/>
              </a:rPr>
              <a:t>(n, </a:t>
            </a:r>
            <a:r>
              <a:rPr lang="en-US" altLang="zh-CN" sz="2000" kern="100" dirty="0" smtClean="0">
                <a:solidFill>
                  <a:srgbClr val="333333"/>
                </a:solidFill>
                <a:latin typeface="Times New Roman" panose="02020603050405020304" pitchFamily="18" charset="0"/>
                <a:sym typeface="+mn-ea"/>
              </a:rPr>
              <a:t>α</a:t>
            </a:r>
            <a:r>
              <a:rPr lang="en-US" altLang="zh-CN" sz="2000" kern="100" baseline="-25000" dirty="0">
                <a:solidFill>
                  <a:srgbClr val="333333"/>
                </a:solidFill>
                <a:latin typeface="Times New Roman" panose="02020603050405020304" pitchFamily="18" charset="0"/>
                <a:sym typeface="+mn-ea"/>
              </a:rPr>
              <a:t>0</a:t>
            </a:r>
            <a:r>
              <a:rPr lang="en-US" altLang="zh-CN" sz="2000" kern="100" dirty="0" smtClean="0">
                <a:solidFill>
                  <a:srgbClr val="333333"/>
                </a:solidFill>
                <a:latin typeface="Times New Roman" panose="02020603050405020304" pitchFamily="18" charset="0"/>
                <a:sym typeface="+mn-ea"/>
              </a:rPr>
              <a:t>) and</a:t>
            </a:r>
            <a:r>
              <a:rPr lang="en-US" altLang="zh-CN" sz="2000" dirty="0" smtClean="0">
                <a:latin typeface="Times New Roman" panose="02020603050405020304" pitchFamily="18" charset="0"/>
                <a:cs typeface="Times New Roman" panose="02020603050405020304" pitchFamily="18" charset="0"/>
                <a:sym typeface="+mn-ea"/>
              </a:rPr>
              <a:t> </a:t>
            </a:r>
            <a:r>
              <a:rPr lang="en-US" altLang="zh-CN" sz="2000" baseline="30000" dirty="0" smtClean="0">
                <a:latin typeface="Times New Roman" panose="02020603050405020304" pitchFamily="18" charset="0"/>
                <a:cs typeface="Times New Roman" panose="02020603050405020304" pitchFamily="18" charset="0"/>
                <a:sym typeface="+mn-ea"/>
              </a:rPr>
              <a:t>16</a:t>
            </a:r>
            <a:r>
              <a:rPr lang="en-US" altLang="zh-CN" sz="2000" dirty="0" smtClean="0">
                <a:latin typeface="Times New Roman" panose="02020603050405020304" pitchFamily="18" charset="0"/>
                <a:cs typeface="Times New Roman" panose="02020603050405020304" pitchFamily="18" charset="0"/>
                <a:sym typeface="+mn-ea"/>
              </a:rPr>
              <a:t>O</a:t>
            </a:r>
            <a:r>
              <a:rPr lang="en-US" altLang="zh-CN" sz="2000" kern="100" dirty="0" smtClean="0">
                <a:solidFill>
                  <a:srgbClr val="333333"/>
                </a:solidFill>
                <a:latin typeface="Times New Roman" panose="02020603050405020304" pitchFamily="18" charset="0"/>
                <a:sym typeface="+mn-ea"/>
              </a:rPr>
              <a:t>(n</a:t>
            </a:r>
            <a:r>
              <a:rPr lang="en-US" altLang="zh-CN" sz="2000" kern="100" dirty="0">
                <a:solidFill>
                  <a:srgbClr val="333333"/>
                </a:solidFill>
                <a:latin typeface="Times New Roman" panose="02020603050405020304" pitchFamily="18" charset="0"/>
                <a:sym typeface="+mn-ea"/>
              </a:rPr>
              <a:t>, </a:t>
            </a:r>
            <a:r>
              <a:rPr lang="en-US" altLang="zh-CN" sz="2000" kern="100" dirty="0" smtClean="0">
                <a:solidFill>
                  <a:srgbClr val="333333"/>
                </a:solidFill>
                <a:latin typeface="Times New Roman" panose="02020603050405020304" pitchFamily="18" charset="0"/>
                <a:sym typeface="+mn-ea"/>
              </a:rPr>
              <a:t>α</a:t>
            </a:r>
            <a:r>
              <a:rPr lang="en-US" altLang="zh-CN" sz="2000" kern="100" baseline="-25000" dirty="0" smtClean="0">
                <a:solidFill>
                  <a:srgbClr val="333333"/>
                </a:solidFill>
                <a:latin typeface="Times New Roman" panose="02020603050405020304" pitchFamily="18" charset="0"/>
                <a:sym typeface="+mn-ea"/>
              </a:rPr>
              <a:t>123</a:t>
            </a:r>
            <a:r>
              <a:rPr lang="en-US" altLang="zh-CN" sz="2000" kern="100" dirty="0" smtClean="0">
                <a:solidFill>
                  <a:srgbClr val="333333"/>
                </a:solidFill>
                <a:latin typeface="Times New Roman" panose="02020603050405020304" pitchFamily="18" charset="0"/>
                <a:sym typeface="+mn-ea"/>
              </a:rPr>
              <a:t>) have been completed, data analysis is underway.</a:t>
            </a:r>
            <a:endParaRPr lang="en-US" altLang="zh-CN" sz="2000" dirty="0">
              <a:solidFill>
                <a:schemeClr val="tx1"/>
              </a:solidFill>
              <a:cs typeface="+mn-ea"/>
            </a:endParaRPr>
          </a:p>
          <a:p>
            <a:pPr marL="342900" indent="-342900" algn="just">
              <a:lnSpc>
                <a:spcPts val="3360"/>
              </a:lnSpc>
              <a:buFont typeface="Arial" panose="020B0604020202020204" pitchFamily="34" charset="0"/>
              <a:buChar char="•"/>
            </a:pPr>
            <a:endParaRPr lang="en-US" altLang="zh-CN" sz="2000" b="1" kern="100" dirty="0">
              <a:solidFill>
                <a:schemeClr val="tx1"/>
              </a:solidFill>
              <a:latin typeface="Times New Roman" panose="02020603050405020304" pitchFamily="18" charset="0"/>
              <a:cs typeface="Times New Roman" panose="02020603050405020304" pitchFamily="18" charset="0"/>
              <a:sym typeface="+mn-ea"/>
            </a:endParaRPr>
          </a:p>
          <a:p>
            <a:pPr marL="342900" indent="-342900" algn="just">
              <a:lnSpc>
                <a:spcPts val="3360"/>
              </a:lnSpc>
              <a:buFont typeface="Arial" panose="020B0604020202020204" pitchFamily="34" charset="0"/>
              <a:buChar char="•"/>
            </a:pPr>
            <a:r>
              <a:rPr lang="en-US" altLang="zh-CN" sz="2000" kern="100" dirty="0">
                <a:latin typeface="Times New Roman" panose="02020603050405020304" pitchFamily="18" charset="0"/>
                <a:sym typeface="+mn-ea"/>
              </a:rPr>
              <a:t>The Peking University experimental group continues to carry out new measurements </a:t>
            </a:r>
            <a:r>
              <a:rPr lang="en-US" altLang="zh-CN" sz="2000" kern="100" dirty="0" smtClean="0">
                <a:latin typeface="Times New Roman" panose="02020603050405020304" pitchFamily="18" charset="0"/>
                <a:sym typeface="+mn-ea"/>
              </a:rPr>
              <a:t>in the resolvable resonance </a:t>
            </a:r>
            <a:r>
              <a:rPr lang="en-US" altLang="zh-CN" sz="2000" kern="100" dirty="0">
                <a:latin typeface="Times New Roman" panose="02020603050405020304" pitchFamily="18" charset="0"/>
                <a:sym typeface="+mn-ea"/>
              </a:rPr>
              <a:t>region,which will include more energy points</a:t>
            </a:r>
            <a:r>
              <a:rPr lang="en-US" altLang="zh-CN" sz="2000" kern="100" dirty="0" smtClean="0">
                <a:latin typeface="Times New Roman" panose="02020603050405020304" pitchFamily="18" charset="0"/>
                <a:sym typeface="+mn-ea"/>
              </a:rPr>
              <a:t>, about </a:t>
            </a:r>
            <a:r>
              <a:rPr lang="en-US" altLang="zh-CN" sz="2000" kern="100" dirty="0">
                <a:latin typeface="Times New Roman" panose="02020603050405020304" pitchFamily="18" charset="0"/>
                <a:sym typeface="+mn-ea"/>
              </a:rPr>
              <a:t>(n</a:t>
            </a:r>
            <a:r>
              <a:rPr lang="en-US" altLang="zh-CN" sz="2000" kern="100" dirty="0" smtClean="0">
                <a:latin typeface="Times New Roman" panose="02020603050405020304" pitchFamily="18" charset="0"/>
                <a:sym typeface="+mn-ea"/>
              </a:rPr>
              <a:t>, α), to </a:t>
            </a:r>
            <a:r>
              <a:rPr lang="en-US" altLang="zh-CN" sz="2000" kern="100" dirty="0">
                <a:latin typeface="Times New Roman" panose="02020603050405020304" pitchFamily="18" charset="0"/>
                <a:sym typeface="+mn-ea"/>
              </a:rPr>
              <a:t>form a continuous excitation curve</a:t>
            </a:r>
            <a:r>
              <a:rPr lang="en-US" altLang="zh-CN" sz="2000" kern="100" dirty="0" smtClean="0">
                <a:latin typeface="Times New Roman" panose="02020603050405020304" pitchFamily="18" charset="0"/>
                <a:sym typeface="+mn-ea"/>
              </a:rPr>
              <a:t>. So, the evaluation </a:t>
            </a:r>
            <a:r>
              <a:rPr lang="en-US" altLang="zh-CN" sz="2000" kern="100" dirty="0">
                <a:latin typeface="Times New Roman" panose="02020603050405020304" pitchFamily="18" charset="0"/>
                <a:sym typeface="+mn-ea"/>
              </a:rPr>
              <a:t>of </a:t>
            </a:r>
            <a:r>
              <a:rPr lang="en-US" altLang="zh-CN" sz="2000" kern="100" baseline="30000" dirty="0">
                <a:latin typeface="Times New Roman" panose="02020603050405020304" pitchFamily="18" charset="0"/>
                <a:sym typeface="+mn-ea"/>
              </a:rPr>
              <a:t>17</a:t>
            </a:r>
            <a:r>
              <a:rPr lang="en-US" altLang="zh-CN" sz="2000" kern="100" dirty="0">
                <a:latin typeface="Times New Roman" panose="02020603050405020304" pitchFamily="18" charset="0"/>
                <a:sym typeface="+mn-ea"/>
              </a:rPr>
              <a:t>O system </a:t>
            </a:r>
            <a:r>
              <a:rPr lang="en-US" altLang="zh-CN" sz="2000" kern="100" dirty="0" smtClean="0">
                <a:latin typeface="Times New Roman" panose="02020603050405020304" pitchFamily="18" charset="0"/>
                <a:sym typeface="+mn-ea"/>
              </a:rPr>
              <a:t>will be improved continually.</a:t>
            </a:r>
            <a:endParaRPr lang="en-US" altLang="zh-CN" sz="2000" kern="100" dirty="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endParaRPr lang="en-US" altLang="zh-CN" sz="2000" b="1"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timing>
    <p:tnLst>
      <p:par>
        <p:cTn id="1" dur="indefinite" restart="never" nodeType="tmRoot"/>
      </p:par>
    </p:tnLst>
    <p:bldLst>
      <p:bldP spid="10242" grpId="0" animBg="1"/>
      <p:bldP spid="10243" grpId="0" animBg="1"/>
      <p:bldP spid="10245" grpId="0" animBg="1"/>
      <p:bldP spid="10246" grpId="0" animBg="1"/>
      <p:bldP spid="102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519295" y="254000"/>
            <a:ext cx="7672705"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82550"/>
            <a:ext cx="3906520" cy="583565"/>
            <a:chOff x="551544" y="82976"/>
            <a:chExt cx="3905789" cy="582556"/>
          </a:xfrm>
        </p:grpSpPr>
        <p:sp>
          <p:nvSpPr>
            <p:cNvPr id="10314" name="文本框 12"/>
            <p:cNvSpPr/>
            <p:nvPr/>
          </p:nvSpPr>
          <p:spPr>
            <a:xfrm>
              <a:off x="1165493" y="116983"/>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Fitting result</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25/40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944245" y="1195705"/>
            <a:ext cx="10389870" cy="5240020"/>
            <a:chOff x="146663" y="1194708"/>
            <a:chExt cx="2956560" cy="4838700"/>
          </a:xfrm>
        </p:grpSpPr>
        <p:grpSp>
          <p:nvGrpSpPr>
            <p:cNvPr id="3" name="组合 8"/>
            <p:cNvGrpSpPr/>
            <p:nvPr/>
          </p:nvGrpSpPr>
          <p:grpSpPr>
            <a:xfrm>
              <a:off x="146663" y="1194708"/>
              <a:ext cx="2956560" cy="4838700"/>
              <a:chOff x="146663" y="1194708"/>
              <a:chExt cx="2956560" cy="4838700"/>
            </a:xfrm>
          </p:grpSpPr>
          <p:grpSp>
            <p:nvGrpSpPr>
              <p:cNvPr id="4" name="组合 3"/>
              <p:cNvGrpSpPr/>
              <p:nvPr/>
            </p:nvGrpSpPr>
            <p:grpSpPr>
              <a:xfrm>
                <a:off x="146663" y="1194708"/>
                <a:ext cx="2956560" cy="4838700"/>
                <a:chOff x="304800" y="1466850"/>
                <a:chExt cx="2705100" cy="4838700"/>
              </a:xfrm>
            </p:grpSpPr>
            <p:sp>
              <p:nvSpPr>
                <p:cNvPr id="5" name="矩形 1"/>
                <p:cNvSpPr/>
                <p:nvPr>
                  <p:custDataLst>
                    <p:tags r:id="rId1"/>
                  </p:custDataLst>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6" name="矩形 17"/>
                <p:cNvSpPr/>
                <p:nvPr>
                  <p:custDataLst>
                    <p:tags r:id="rId2"/>
                  </p:custDataLst>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7" name="矩形 18"/>
              <p:cNvSpPr/>
              <p:nvPr>
                <p:custDataLst>
                  <p:tags r:id="rId3"/>
                </p:custDataLst>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8" name="文本框 2"/>
            <p:cNvSpPr/>
            <p:nvPr>
              <p:custDataLst>
                <p:tags r:id="rId4"/>
              </p:custDataLst>
            </p:nvPr>
          </p:nvSpPr>
          <p:spPr>
            <a:xfrm>
              <a:off x="272393" y="1316300"/>
              <a:ext cx="2705100" cy="42511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Reverse channels</a:t>
              </a:r>
              <a:r>
                <a:rPr lang="zh-CN" altLang="en-US" sz="2400">
                  <a:solidFill>
                    <a:schemeClr val="bg1"/>
                  </a:solidFill>
                </a:rPr>
                <a:t> </a:t>
              </a:r>
              <a:endParaRPr lang="zh-CN" altLang="en-US" sz="2400">
                <a:solidFill>
                  <a:schemeClr val="bg1"/>
                </a:solidFill>
              </a:endParaRPr>
            </a:p>
          </p:txBody>
        </p:sp>
      </p:grpSp>
      <p:sp>
        <p:nvSpPr>
          <p:cNvPr id="9" name="文本框 8"/>
          <p:cNvSpPr txBox="1"/>
          <p:nvPr>
            <p:custDataLst>
              <p:tags r:id="rId5"/>
            </p:custDataLst>
          </p:nvPr>
        </p:nvSpPr>
        <p:spPr>
          <a:xfrm>
            <a:off x="962025" y="2348865"/>
            <a:ext cx="10372725" cy="3107690"/>
          </a:xfrm>
          <a:prstGeom prst="rect">
            <a:avLst/>
          </a:prstGeom>
          <a:noFill/>
        </p:spPr>
        <p:txBody>
          <a:bodyPr wrap="square" rtlCol="0">
            <a:spAutoFit/>
          </a:bodyPr>
          <a:lstStyle/>
          <a:p>
            <a:pPr marL="342900" indent="-342900" algn="just">
              <a:lnSpc>
                <a:spcPts val="3360"/>
              </a:lnSpc>
              <a:buFont typeface="Arial" panose="020B0604020202020204" pitchFamily="34" charset="0"/>
              <a:buChar char="•"/>
            </a:pPr>
            <a:r>
              <a:rPr lang="en-US" altLang="zh-CN" sz="2000" kern="100" dirty="0">
                <a:solidFill>
                  <a:schemeClr val="tx1"/>
                </a:solidFill>
                <a:latin typeface="Times New Roman" panose="02020603050405020304" pitchFamily="18" charset="0"/>
                <a:sym typeface="+mn-ea"/>
              </a:rPr>
              <a:t> We have added several new sets of integral cross section data and differential cross section data for the </a:t>
            </a:r>
            <a:r>
              <a:rPr lang="en-US" altLang="zh-CN" sz="2000" kern="100" baseline="30000" dirty="0">
                <a:solidFill>
                  <a:schemeClr val="tx1"/>
                </a:solidFill>
                <a:latin typeface="Times New Roman" panose="02020603050405020304" pitchFamily="18" charset="0"/>
                <a:sym typeface="+mn-ea"/>
              </a:rPr>
              <a:t>13</a:t>
            </a:r>
            <a:r>
              <a:rPr lang="en-US" altLang="zh-CN" sz="2000" kern="100" dirty="0">
                <a:solidFill>
                  <a:schemeClr val="tx1"/>
                </a:solidFill>
                <a:latin typeface="Times New Roman" panose="02020603050405020304" pitchFamily="18" charset="0"/>
                <a:sym typeface="+mn-ea"/>
              </a:rPr>
              <a:t>C(α,n)</a:t>
            </a:r>
            <a:r>
              <a:rPr lang="en-US" altLang="zh-CN" sz="2000" kern="100" baseline="30000" dirty="0">
                <a:solidFill>
                  <a:schemeClr val="tx1"/>
                </a:solidFill>
                <a:latin typeface="Times New Roman" panose="02020603050405020304" pitchFamily="18" charset="0"/>
                <a:sym typeface="+mn-ea"/>
              </a:rPr>
              <a:t>16</a:t>
            </a:r>
            <a:r>
              <a:rPr lang="en-US" altLang="zh-CN" sz="2000" kern="100" dirty="0">
                <a:solidFill>
                  <a:schemeClr val="tx1"/>
                </a:solidFill>
                <a:latin typeface="Times New Roman" panose="02020603050405020304" pitchFamily="18" charset="0"/>
                <a:sym typeface="+mn-ea"/>
              </a:rPr>
              <a:t>O reaction on the basis of the original dataset</a:t>
            </a:r>
            <a:r>
              <a:rPr lang="en-US" altLang="zh-CN" sz="2000" kern="100" dirty="0" smtClean="0">
                <a:solidFill>
                  <a:schemeClr val="tx1"/>
                </a:solidFill>
                <a:latin typeface="Times New Roman" panose="02020603050405020304" pitchFamily="18" charset="0"/>
                <a:sym typeface="+mn-ea"/>
              </a:rPr>
              <a:t>.  </a:t>
            </a:r>
            <a:endParaRPr lang="en-US" altLang="zh-CN" sz="2000" kern="100" dirty="0" smtClean="0">
              <a:solidFill>
                <a:schemeClr val="tx1"/>
              </a:solidFill>
              <a:latin typeface="Times New Roman" panose="02020603050405020304" pitchFamily="18" charset="0"/>
              <a:sym typeface="+mn-ea"/>
            </a:endParaRPr>
          </a:p>
          <a:p>
            <a:pPr marL="342900" indent="-342900" algn="just">
              <a:lnSpc>
                <a:spcPts val="3360"/>
              </a:lnSpc>
              <a:buFont typeface="Arial" panose="020B0604020202020204" pitchFamily="34" charset="0"/>
              <a:buChar char="•"/>
            </a:pPr>
            <a:endParaRPr lang="en-US" altLang="zh-CN" sz="2000" kern="100" dirty="0" smtClean="0">
              <a:solidFill>
                <a:schemeClr val="tx1"/>
              </a:solidFill>
              <a:latin typeface="Times New Roman" panose="02020603050405020304" pitchFamily="18" charset="0"/>
              <a:sym typeface="+mn-ea"/>
            </a:endParaRPr>
          </a:p>
          <a:p>
            <a:pPr marL="342900" indent="-342900" algn="just">
              <a:lnSpc>
                <a:spcPts val="3360"/>
              </a:lnSpc>
              <a:buFont typeface="Arial" panose="020B0604020202020204" pitchFamily="34" charset="0"/>
              <a:buChar char="•"/>
            </a:pPr>
            <a:r>
              <a:rPr lang="en-US" altLang="zh-CN" sz="2000" kern="100" dirty="0">
                <a:latin typeface="Times New Roman" panose="02020603050405020304" pitchFamily="18" charset="0"/>
                <a:sym typeface="+mn-ea"/>
              </a:rPr>
              <a:t>The differential cross section data for the </a:t>
            </a:r>
            <a:r>
              <a:rPr lang="en-US" altLang="zh-CN" sz="2000" kern="100" baseline="30000" dirty="0">
                <a:latin typeface="Times New Roman" panose="02020603050405020304" pitchFamily="18" charset="0"/>
                <a:sym typeface="+mn-ea"/>
              </a:rPr>
              <a:t>13</a:t>
            </a:r>
            <a:r>
              <a:rPr lang="en-US" altLang="zh-CN" sz="2000" kern="100" dirty="0">
                <a:latin typeface="Times New Roman" panose="02020603050405020304" pitchFamily="18" charset="0"/>
                <a:sym typeface="+mn-ea"/>
              </a:rPr>
              <a:t>C(α</a:t>
            </a:r>
            <a:r>
              <a:rPr lang="en-US" altLang="zh-CN" sz="2000" kern="100" dirty="0" smtClean="0">
                <a:latin typeface="Times New Roman" panose="02020603050405020304" pitchFamily="18" charset="0"/>
                <a:sym typeface="+mn-ea"/>
              </a:rPr>
              <a:t>,</a:t>
            </a:r>
            <a:r>
              <a:rPr lang="en-US" altLang="zh-CN" sz="2000" kern="100" dirty="0">
                <a:latin typeface="Times New Roman" panose="02020603050405020304" pitchFamily="18" charset="0"/>
                <a:sym typeface="+mn-ea"/>
              </a:rPr>
              <a:t> </a:t>
            </a:r>
            <a:r>
              <a:rPr lang="en-US" altLang="zh-CN" sz="2000" kern="100" dirty="0" smtClean="0">
                <a:latin typeface="Times New Roman" panose="02020603050405020304" pitchFamily="18" charset="0"/>
                <a:sym typeface="+mn-ea"/>
              </a:rPr>
              <a:t>α)</a:t>
            </a:r>
            <a:r>
              <a:rPr lang="en-US" altLang="zh-CN" sz="2000" kern="100" baseline="30000" dirty="0" smtClean="0">
                <a:latin typeface="Times New Roman" panose="02020603050405020304" pitchFamily="18" charset="0"/>
                <a:sym typeface="+mn-ea"/>
              </a:rPr>
              <a:t>13</a:t>
            </a:r>
            <a:r>
              <a:rPr lang="en-US" altLang="zh-CN" sz="2000" kern="100" dirty="0" smtClean="0">
                <a:latin typeface="Times New Roman" panose="02020603050405020304" pitchFamily="18" charset="0"/>
                <a:sym typeface="+mn-ea"/>
              </a:rPr>
              <a:t>C at 113 energy </a:t>
            </a:r>
            <a:r>
              <a:rPr lang="en-US" altLang="zh-CN" sz="2000" kern="100" smtClean="0">
                <a:latin typeface="Times New Roman" panose="02020603050405020304" pitchFamily="18" charset="0"/>
                <a:sym typeface="+mn-ea"/>
              </a:rPr>
              <a:t>points are used.</a:t>
            </a:r>
            <a:endParaRPr lang="en-US" altLang="zh-CN" sz="2000" kern="100" dirty="0">
              <a:solidFill>
                <a:schemeClr val="tx1"/>
              </a:solidFill>
              <a:latin typeface="Times New Roman" panose="02020603050405020304" pitchFamily="18" charset="0"/>
              <a:sym typeface="+mn-ea"/>
            </a:endParaRPr>
          </a:p>
          <a:p>
            <a:pPr indent="279400" algn="just">
              <a:lnSpc>
                <a:spcPts val="3360"/>
              </a:lnSpc>
            </a:pPr>
            <a:endParaRPr lang="en-US" altLang="zh-CN" sz="2000" dirty="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dirty="0">
                <a:solidFill>
                  <a:schemeClr val="tx1"/>
                </a:solidFill>
                <a:latin typeface="Times New Roman" panose="02020603050405020304" pitchFamily="18" charset="0"/>
                <a:sym typeface="+mn-ea"/>
              </a:rPr>
              <a:t>Refer to figures as follows: </a:t>
            </a:r>
            <a:endParaRPr lang="en-US" altLang="zh-CN" sz="2000" dirty="0" smtClean="0">
              <a:solidFill>
                <a:schemeClr val="tx1"/>
              </a:solidFill>
              <a:latin typeface="Times New Roman" panose="02020603050405020304" pitchFamily="18" charset="0"/>
              <a:sym typeface="+mn-ea"/>
            </a:endParaRPr>
          </a:p>
          <a:p>
            <a:pPr marL="342900" indent="-342900" algn="just">
              <a:lnSpc>
                <a:spcPts val="3360"/>
              </a:lnSpc>
              <a:buFont typeface="Arial" panose="020B0604020202020204" pitchFamily="34" charset="0"/>
              <a:buChar char="•"/>
            </a:pPr>
            <a:endParaRPr lang="en-US" altLang="zh-CN" sz="2000" b="1"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timing>
    <p:tnLst>
      <p:par>
        <p:cTn id="1" dur="indefinite" restart="never" nodeType="tmRoot"/>
      </p:par>
    </p:tnLst>
    <p:bldLst>
      <p:bldP spid="10242" grpId="0" animBg="1"/>
      <p:bldP spid="10243" grpId="0" animBg="1"/>
      <p:bldP spid="10245" grpId="0" animBg="1"/>
      <p:bldP spid="10246" grpId="0" animBg="1"/>
      <p:bldP spid="102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sym typeface="+mn-ea"/>
                </a:rPr>
                <a:t>13</a:t>
              </a:r>
              <a:r>
                <a:rPr lang="en-US" altLang="zh-CN">
                  <a:solidFill>
                    <a:srgbClr val="044875"/>
                  </a:solidFill>
                  <a:latin typeface="微软雅黑" panose="020B0503020204020204" pitchFamily="34" charset="-122"/>
                  <a:ea typeface="微软雅黑" panose="020B0503020204020204" pitchFamily="34" charset="-122"/>
                  <a:sym typeface="+mn-ea"/>
                </a:rPr>
                <a:t>C(α,α)</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26/40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270510" y="2012315"/>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9" name="文本框 8"/>
          <p:cNvSpPr txBox="1"/>
          <p:nvPr/>
        </p:nvSpPr>
        <p:spPr>
          <a:xfrm>
            <a:off x="8358505" y="829310"/>
            <a:ext cx="3742690" cy="2861310"/>
          </a:xfrm>
          <a:prstGeom prst="rect">
            <a:avLst/>
          </a:prstGeom>
          <a:noFill/>
        </p:spPr>
        <p:txBody>
          <a:bodyPr wrap="square" rtlCol="0">
            <a:spAutoFit/>
          </a:bodyPr>
          <a:lstStyle/>
          <a:p>
            <a:r>
              <a:rPr lang="en-US" altLang="zh-CN" b="1"/>
              <a:t>Figure13.</a:t>
            </a:r>
            <a:endParaRPr lang="en-US" altLang="zh-CN" b="1"/>
          </a:p>
          <a:p>
            <a:endParaRPr lang="en-US" altLang="zh-CN"/>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These figures show calculations of differential cross sections for α elastic scattering</a:t>
            </a: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We can see that the compliance with the experimental data is still relatively good</a:t>
            </a:r>
            <a:endParaRPr lang="en-US" altLang="zh-CN">
              <a:solidFill>
                <a:schemeClr val="tx1"/>
              </a:solidFill>
              <a:latin typeface="Times New Roman" panose="02020603050405020304" pitchFamily="18" charset="0"/>
              <a:cs typeface="Times New Roman" panose="02020603050405020304" pitchFamily="18" charset="0"/>
            </a:endParaRPr>
          </a:p>
          <a:p>
            <a:endParaRPr lang="en-US" altLang="zh-CN">
              <a:solidFill>
                <a:schemeClr val="tx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119380" y="659765"/>
            <a:ext cx="4204970" cy="29425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19380" y="3602990"/>
            <a:ext cx="4204335" cy="3020695"/>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4295775" y="3500755"/>
            <a:ext cx="4062095" cy="3056890"/>
          </a:xfrm>
          <a:prstGeom prst="rect">
            <a:avLst/>
          </a:prstGeom>
        </p:spPr>
      </p:pic>
      <p:pic>
        <p:nvPicPr>
          <p:cNvPr id="3" name="图片 2"/>
          <p:cNvPicPr>
            <a:picLocks noChangeAspect="1"/>
          </p:cNvPicPr>
          <p:nvPr>
            <p:custDataLst>
              <p:tags r:id="rId7"/>
            </p:custDataLst>
          </p:nvPr>
        </p:nvPicPr>
        <p:blipFill>
          <a:blip r:embed="rId8"/>
          <a:stretch>
            <a:fillRect/>
          </a:stretch>
        </p:blipFill>
        <p:spPr>
          <a:xfrm>
            <a:off x="4295775" y="660400"/>
            <a:ext cx="4062730" cy="294259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sym typeface="+mn-ea"/>
                </a:rPr>
                <a:t>13</a:t>
              </a:r>
              <a:r>
                <a:rPr lang="en-US" altLang="zh-CN">
                  <a:solidFill>
                    <a:srgbClr val="044875"/>
                  </a:solidFill>
                  <a:latin typeface="微软雅黑" panose="020B0503020204020204" pitchFamily="34" charset="-122"/>
                  <a:ea typeface="微软雅黑" panose="020B0503020204020204" pitchFamily="34" charset="-122"/>
                  <a:sym typeface="+mn-ea"/>
                </a:rPr>
                <a:t>C(α,α)</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27/40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270510" y="2012315"/>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9" name="文本框 8"/>
          <p:cNvSpPr txBox="1"/>
          <p:nvPr/>
        </p:nvSpPr>
        <p:spPr>
          <a:xfrm>
            <a:off x="8358505" y="829310"/>
            <a:ext cx="3742690" cy="2861310"/>
          </a:xfrm>
          <a:prstGeom prst="rect">
            <a:avLst/>
          </a:prstGeom>
          <a:noFill/>
        </p:spPr>
        <p:txBody>
          <a:bodyPr wrap="square" rtlCol="0">
            <a:spAutoFit/>
          </a:bodyPr>
          <a:lstStyle/>
          <a:p>
            <a:r>
              <a:rPr lang="en-US" altLang="zh-CN" b="1"/>
              <a:t>Figure14.</a:t>
            </a:r>
            <a:endParaRPr lang="en-US" altLang="zh-CN" b="1"/>
          </a:p>
          <a:p>
            <a:endParaRPr lang="en-US" altLang="zh-CN"/>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These figures show calculations of differential cross sections for α elastic scattering</a:t>
            </a: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endParaRPr lang="en-US" altLang="zh-CN">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charset="0"/>
              <a:buChar char="Ø"/>
            </a:pPr>
            <a:r>
              <a:rPr lang="en-US" altLang="zh-CN">
                <a:solidFill>
                  <a:schemeClr val="tx1"/>
                </a:solidFill>
                <a:latin typeface="Times New Roman" panose="02020603050405020304" pitchFamily="18" charset="0"/>
                <a:cs typeface="Times New Roman" panose="02020603050405020304" pitchFamily="18" charset="0"/>
              </a:rPr>
              <a:t>We can see that the compliance with the experimental data is still relatively good</a:t>
            </a:r>
            <a:endParaRPr lang="en-US" altLang="zh-CN">
              <a:solidFill>
                <a:schemeClr val="tx1"/>
              </a:solidFill>
              <a:latin typeface="Times New Roman" panose="02020603050405020304" pitchFamily="18" charset="0"/>
              <a:cs typeface="Times New Roman" panose="02020603050405020304" pitchFamily="18" charset="0"/>
            </a:endParaRPr>
          </a:p>
          <a:p>
            <a:endParaRPr lang="en-US" altLang="zh-CN">
              <a:solidFill>
                <a:schemeClr val="tx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custDataLst>
              <p:tags r:id="rId1"/>
            </p:custDataLst>
          </p:nvPr>
        </p:nvPicPr>
        <p:blipFill>
          <a:blip r:embed="rId2"/>
          <a:stretch>
            <a:fillRect/>
          </a:stretch>
        </p:blipFill>
        <p:spPr>
          <a:xfrm>
            <a:off x="119380" y="695325"/>
            <a:ext cx="4204335" cy="300482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4295775" y="695325"/>
            <a:ext cx="4062095" cy="281241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19380" y="3691255"/>
            <a:ext cx="4176395" cy="2897505"/>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4295775" y="3507740"/>
            <a:ext cx="4063365" cy="305181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13</a:t>
              </a:r>
              <a:r>
                <a:rPr lang="en-US" altLang="zh-CN">
                  <a:solidFill>
                    <a:srgbClr val="044875"/>
                  </a:solidFill>
                  <a:latin typeface="微软雅黑" panose="020B0503020204020204" pitchFamily="34" charset="-122"/>
                  <a:ea typeface="微软雅黑" panose="020B0503020204020204" pitchFamily="34" charset="-122"/>
                </a:rPr>
                <a:t>C(α,n)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28/40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548880" y="863600"/>
            <a:ext cx="4645660" cy="6047105"/>
          </a:xfrm>
          <a:prstGeom prst="rect">
            <a:avLst/>
          </a:prstGeom>
          <a:noFill/>
        </p:spPr>
        <p:txBody>
          <a:bodyPr wrap="square" rtlCol="0">
            <a:spAutoFit/>
          </a:bodyPr>
          <a:lstStyle/>
          <a:p>
            <a:r>
              <a:rPr lang="en-US" altLang="zh-CN" b="1" dirty="0"/>
              <a:t>Figure15.</a:t>
            </a:r>
            <a:endParaRPr lang="en-US" altLang="zh-CN" b="1" dirty="0"/>
          </a:p>
          <a:p>
            <a:endParaRPr lang="en-US" altLang="zh-CN" dirty="0"/>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(α,n) cross section, red line represents JENDL-5,black line represents RAC-2023. </a:t>
            </a:r>
            <a:endParaRPr lang="en-US" altLang="zh-CN" kern="100" dirty="0">
              <a:solidFill>
                <a:srgbClr val="333333"/>
              </a:solidFill>
              <a:latin typeface="Times New Roman" panose="02020603050405020304" pitchFamily="18" charset="0"/>
              <a:sym typeface="+mn-ea"/>
            </a:endParaRPr>
          </a:p>
          <a:p>
            <a:pPr marL="285750" indent="-285750" latinLnBrk="0">
              <a:lnSpc>
                <a:spcPct val="150000"/>
              </a:lnSpc>
              <a:buFont typeface="Wingdings" panose="05000000000000000000" charset="0"/>
              <a:buChar char="Ø"/>
            </a:pPr>
            <a:endParaRPr lang="en-US" altLang="zh-CN" dirty="0">
              <a:cs typeface="+mn-ea"/>
              <a:sym typeface="+mn-ea"/>
            </a:endParaRPr>
          </a:p>
          <a:p>
            <a:pPr marL="285750" indent="-285750" algn="l" latinLnBrk="0">
              <a:lnSpc>
                <a:spcPct val="150000"/>
              </a:lnSpc>
              <a:buFont typeface="Wingdings" panose="05000000000000000000" charset="0"/>
              <a:buChar char="Ø"/>
            </a:pPr>
            <a:r>
              <a:rPr lang="en-US" altLang="zh-CN" kern="100" dirty="0">
                <a:latin typeface="Times New Roman" panose="02020603050405020304" pitchFamily="18" charset="0"/>
                <a:sym typeface="+mn-ea"/>
              </a:rPr>
              <a:t>Below 8 MeV, RAC-2023 is </a:t>
            </a:r>
            <a:r>
              <a:rPr lang="en-US" altLang="zh-CN" kern="100" dirty="0" smtClean="0">
                <a:latin typeface="Times New Roman" panose="02020603050405020304" pitchFamily="18" charset="0"/>
                <a:sym typeface="+mn-ea"/>
              </a:rPr>
              <a:t>close </a:t>
            </a:r>
            <a:r>
              <a:rPr lang="en-US" altLang="zh-CN" kern="100" dirty="0">
                <a:latin typeface="Times New Roman" panose="02020603050405020304" pitchFamily="18" charset="0"/>
                <a:sym typeface="+mn-ea"/>
              </a:rPr>
              <a:t>to the experimental value.  Above 8 MeV, the (α, n) evaluation depends on other data, especially (n, α) cross section</a:t>
            </a:r>
            <a:r>
              <a:rPr lang="en-US" altLang="zh-CN" kern="100" dirty="0" smtClean="0">
                <a:latin typeface="Times New Roman" panose="02020603050405020304" pitchFamily="18" charset="0"/>
                <a:sym typeface="+mn-ea"/>
              </a:rPr>
              <a:t>.</a:t>
            </a:r>
            <a:r>
              <a:rPr lang="en-US" altLang="zh-CN" dirty="0" smtClean="0">
                <a:cs typeface="+mn-ea"/>
              </a:rPr>
              <a:t> </a:t>
            </a:r>
            <a:endParaRPr lang="en-US" altLang="zh-CN" dirty="0" smtClean="0">
              <a:cs typeface="+mn-ea"/>
            </a:endParaRPr>
          </a:p>
          <a:p>
            <a:pPr marL="285750" indent="-285750" algn="l" latinLnBrk="0">
              <a:lnSpc>
                <a:spcPct val="150000"/>
              </a:lnSpc>
              <a:buFont typeface="Wingdings" panose="05000000000000000000" charset="0"/>
              <a:buChar char="Ø"/>
            </a:pPr>
            <a:endParaRPr lang="en-US" altLang="zh-CN" dirty="0">
              <a:cs typeface="+mn-ea"/>
            </a:endParaRPr>
          </a:p>
          <a:p>
            <a:pPr marL="285750" marR="0" indent="-285750" algn="l" latinLnBrk="0">
              <a:lnSpc>
                <a:spcPct val="150000"/>
              </a:lnSpc>
              <a:spcBef>
                <a:spcPts val="0"/>
              </a:spcBef>
              <a:spcAft>
                <a:spcPts val="0"/>
              </a:spcAft>
              <a:buFont typeface="Wingdings" panose="05000000000000000000" charset="0"/>
              <a:buChar char="Ø"/>
            </a:pPr>
            <a:r>
              <a:rPr lang="en-US" altLang="zh-CN" kern="100" dirty="0">
                <a:solidFill>
                  <a:srgbClr val="333333"/>
                </a:solidFill>
                <a:latin typeface="Times New Roman" panose="02020603050405020304" pitchFamily="18" charset="0"/>
                <a:sym typeface="+mn-ea"/>
              </a:rPr>
              <a:t>The last 6 sets of experimental data in the picture are our latest additions. The new experimental data are mainly in the low-energy section</a:t>
            </a:r>
            <a:r>
              <a:rPr lang="en-US" altLang="zh-CN" kern="100" dirty="0" smtClean="0">
                <a:solidFill>
                  <a:srgbClr val="333333"/>
                </a:solidFill>
                <a:latin typeface="Times New Roman" panose="02020603050405020304" pitchFamily="18" charset="0"/>
                <a:sym typeface="+mn-ea"/>
              </a:rPr>
              <a:t>.</a:t>
            </a:r>
            <a:endParaRPr lang="en-US" altLang="zh-CN" kern="100" dirty="0" smtClean="0">
              <a:solidFill>
                <a:srgbClr val="333333"/>
              </a:solidFill>
              <a:latin typeface="Times New Roman" panose="02020603050405020304" pitchFamily="18" charset="0"/>
              <a:sym typeface="+mn-ea"/>
            </a:endParaRPr>
          </a:p>
          <a:p>
            <a:pPr marR="0" algn="just" latinLnBrk="0">
              <a:lnSpc>
                <a:spcPct val="150000"/>
              </a:lnSpc>
              <a:spcBef>
                <a:spcPts val="0"/>
              </a:spcBef>
              <a:spcAft>
                <a:spcPts val="0"/>
              </a:spcAft>
              <a:buFont typeface="Wingdings" panose="05000000000000000000" charset="0"/>
            </a:pPr>
            <a:endParaRPr lang="en-US" altLang="zh-CN" kern="100" dirty="0">
              <a:solidFill>
                <a:srgbClr val="333333"/>
              </a:solidFill>
              <a:latin typeface="Times New Roman" panose="02020603050405020304" pitchFamily="18" charset="0"/>
              <a:sym typeface="+mn-ea"/>
            </a:endParaRPr>
          </a:p>
        </p:txBody>
      </p:sp>
      <p:pic>
        <p:nvPicPr>
          <p:cNvPr id="2" name="图片 1"/>
          <p:cNvPicPr>
            <a:picLocks noChangeAspect="1"/>
          </p:cNvPicPr>
          <p:nvPr>
            <p:custDataLst>
              <p:tags r:id="rId1"/>
            </p:custDataLst>
          </p:nvPr>
        </p:nvPicPr>
        <p:blipFill>
          <a:blip r:embed="rId2"/>
          <a:stretch>
            <a:fillRect/>
          </a:stretch>
        </p:blipFill>
        <p:spPr>
          <a:xfrm>
            <a:off x="98425" y="772160"/>
            <a:ext cx="7450455" cy="580644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13</a:t>
              </a:r>
              <a:r>
                <a:rPr lang="en-US" altLang="zh-CN">
                  <a:solidFill>
                    <a:srgbClr val="044875"/>
                  </a:solidFill>
                  <a:latin typeface="微软雅黑" panose="020B0503020204020204" pitchFamily="34" charset="-122"/>
                  <a:ea typeface="微软雅黑" panose="020B0503020204020204" pitchFamily="34" charset="-122"/>
                </a:rPr>
                <a:t>C(α,n)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29/40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291070" y="863600"/>
            <a:ext cx="4903470" cy="3138170"/>
          </a:xfrm>
          <a:prstGeom prst="rect">
            <a:avLst/>
          </a:prstGeom>
          <a:noFill/>
        </p:spPr>
        <p:txBody>
          <a:bodyPr wrap="square" rtlCol="0">
            <a:spAutoFit/>
          </a:bodyPr>
          <a:lstStyle/>
          <a:p>
            <a:r>
              <a:rPr lang="en-US" altLang="zh-CN" b="1" dirty="0"/>
              <a:t>Figure16.</a:t>
            </a:r>
            <a:endParaRPr lang="en-US" altLang="zh-CN" b="1" dirty="0"/>
          </a:p>
          <a:p>
            <a:endParaRPr lang="en-US" altLang="zh-CN" dirty="0"/>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(α,n) cross section, red line represents JENDL-5,black line represents RAC-2023. </a:t>
            </a:r>
            <a:endParaRPr lang="en-US" altLang="zh-CN" dirty="0">
              <a:cs typeface="+mn-ea"/>
              <a:sym typeface="+mn-ea"/>
            </a:endParaRPr>
          </a:p>
          <a:p>
            <a:pPr marL="285750" indent="-285750" algn="l" latinLnBrk="0">
              <a:lnSpc>
                <a:spcPct val="150000"/>
              </a:lnSpc>
              <a:buFont typeface="Wingdings" panose="05000000000000000000" charset="0"/>
              <a:buChar char="Ø"/>
            </a:pPr>
            <a:endParaRPr lang="en-US" altLang="zh-CN" kern="100" dirty="0">
              <a:latin typeface="Times New Roman" panose="02020603050405020304" pitchFamily="18" charset="0"/>
              <a:sym typeface="+mn-ea"/>
            </a:endParaRPr>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cs typeface="+mn-ea"/>
              </a:rPr>
              <a:t>Between 6 and 9 MeV, the RAC calculations improved significantly and conformed well to the experimental values.</a:t>
            </a:r>
            <a:endParaRPr lang="en-US" altLang="zh-CN" kern="100" dirty="0">
              <a:solidFill>
                <a:srgbClr val="333333"/>
              </a:solidFill>
              <a:latin typeface="Times New Roman" panose="02020603050405020304" pitchFamily="18" charset="0"/>
              <a:cs typeface="+mn-ea"/>
            </a:endParaRPr>
          </a:p>
        </p:txBody>
      </p:sp>
      <p:pic>
        <p:nvPicPr>
          <p:cNvPr id="3" name="图片 2"/>
          <p:cNvPicPr>
            <a:picLocks noChangeAspect="1"/>
          </p:cNvPicPr>
          <p:nvPr>
            <p:custDataLst>
              <p:tags r:id="rId1"/>
            </p:custDataLst>
          </p:nvPr>
        </p:nvPicPr>
        <p:blipFill>
          <a:blip r:embed="rId2"/>
          <a:stretch>
            <a:fillRect/>
          </a:stretch>
        </p:blipFill>
        <p:spPr>
          <a:xfrm>
            <a:off x="263525" y="863600"/>
            <a:ext cx="6988810" cy="556768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099"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0" name="文本框 7"/>
          <p:cNvSpPr/>
          <p:nvPr/>
        </p:nvSpPr>
        <p:spPr>
          <a:xfrm>
            <a:off x="946150" y="2000250"/>
            <a:ext cx="1539875" cy="1862138"/>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11500">
                <a:solidFill>
                  <a:schemeClr val="bg1"/>
                </a:solidFill>
                <a:latin typeface="Impact" panose="020B0806030902050204" pitchFamily="34" charset="0"/>
              </a:rPr>
              <a:t>1</a:t>
            </a:r>
            <a:endParaRPr lang="zh-CN" altLang="en-US" sz="11500">
              <a:solidFill>
                <a:schemeClr val="bg1"/>
              </a:solidFill>
              <a:latin typeface="Impact" panose="020B0806030902050204" pitchFamily="34" charset="0"/>
            </a:endParaRPr>
          </a:p>
        </p:txBody>
      </p:sp>
      <p:sp>
        <p:nvSpPr>
          <p:cNvPr id="4102"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4" name="文本框 11"/>
          <p:cNvSpPr/>
          <p:nvPr/>
        </p:nvSpPr>
        <p:spPr>
          <a:xfrm>
            <a:off x="6383655" y="3632200"/>
            <a:ext cx="5727700" cy="82994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4800" b="1">
                <a:solidFill>
                  <a:schemeClr val="bg1"/>
                </a:solidFill>
                <a:latin typeface="微软雅黑" panose="020B0503020204020204" pitchFamily="34" charset="-122"/>
                <a:ea typeface="微软雅黑" panose="020B0503020204020204" pitchFamily="34" charset="-122"/>
              </a:rPr>
              <a:t>INTRODUCTION</a:t>
            </a:r>
            <a:endParaRPr lang="en-US" altLang="zh-CN" sz="4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1987"/>
  <p:timing>
    <p:tnLst>
      <p:par>
        <p:cTn id="1" dur="indefinite" restart="never" nodeType="tmRoot"/>
      </p:par>
    </p:tnLst>
    <p:bldLst>
      <p:bldP spid="4098" grpId="0" animBg="1"/>
      <p:bldP spid="4099" grpId="0" animBg="1"/>
      <p:bldP spid="4100" grpId="0"/>
      <p:bldP spid="4102" grpId="0" animBg="1"/>
      <p:bldP spid="41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13</a:t>
              </a:r>
              <a:r>
                <a:rPr lang="en-US" altLang="zh-CN">
                  <a:solidFill>
                    <a:srgbClr val="044875"/>
                  </a:solidFill>
                  <a:latin typeface="微软雅黑" panose="020B0503020204020204" pitchFamily="34" charset="-122"/>
                  <a:ea typeface="微软雅黑" panose="020B0503020204020204" pitchFamily="34" charset="-122"/>
                </a:rPr>
                <a:t>C(α,n)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30/40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108825" y="863600"/>
            <a:ext cx="5085715" cy="4799965"/>
          </a:xfrm>
          <a:prstGeom prst="rect">
            <a:avLst/>
          </a:prstGeom>
          <a:noFill/>
        </p:spPr>
        <p:txBody>
          <a:bodyPr wrap="square" rtlCol="0">
            <a:spAutoFit/>
          </a:bodyPr>
          <a:lstStyle/>
          <a:p>
            <a:r>
              <a:rPr lang="en-US" altLang="zh-CN" b="1"/>
              <a:t>Figure17.</a:t>
            </a:r>
            <a:endParaRPr lang="en-US" altLang="zh-CN" b="1"/>
          </a:p>
          <a:p>
            <a:endParaRPr lang="en-US" altLang="zh-CN"/>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(α,n) cross section, red line represents JENDL-5,black line represents RAC-2023. </a:t>
            </a:r>
            <a:endParaRPr lang="en-US" altLang="zh-CN"/>
          </a:p>
          <a:p>
            <a:pPr algn="l" latinLnBrk="0">
              <a:lnSpc>
                <a:spcPct val="150000"/>
              </a:lnSpc>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Below 0.8 MeV, The results of the RAC calculations are large compared to the latest experimental data, and the newly added experimental data do not seem to have a good constraining effect, which we continue to optimize.</a:t>
            </a:r>
            <a:endParaRPr lang="en-US" altLang="zh-CN" kern="100" dirty="0">
              <a:solidFill>
                <a:srgbClr val="333333"/>
              </a:solidFill>
              <a:latin typeface="Times New Roman" panose="02020603050405020304" pitchFamily="18" charset="0"/>
              <a:sym typeface="+mn-ea"/>
            </a:endParaRPr>
          </a:p>
          <a:p>
            <a:pPr marL="285750" indent="-285750" algn="l" latinLnBrk="0">
              <a:lnSpc>
                <a:spcPct val="150000"/>
              </a:lnSpc>
              <a:buFont typeface="Wingdings" panose="05000000000000000000" charset="0"/>
              <a:buChar char="Ø"/>
            </a:pPr>
            <a:endParaRPr lang="en-US" altLang="zh-CN" kern="100" dirty="0">
              <a:solidFill>
                <a:srgbClr val="333333"/>
              </a:solidFill>
              <a:latin typeface="Times New Roman" panose="02020603050405020304" pitchFamily="18" charset="0"/>
              <a:sym typeface="+mn-ea"/>
            </a:endParaRPr>
          </a:p>
        </p:txBody>
      </p:sp>
      <p:pic>
        <p:nvPicPr>
          <p:cNvPr id="5" name="图片 4"/>
          <p:cNvPicPr>
            <a:picLocks noChangeAspect="1"/>
          </p:cNvPicPr>
          <p:nvPr>
            <p:custDataLst>
              <p:tags r:id="rId1"/>
            </p:custDataLst>
          </p:nvPr>
        </p:nvPicPr>
        <p:blipFill>
          <a:blip r:embed="rId2"/>
          <a:stretch>
            <a:fillRect/>
          </a:stretch>
        </p:blipFill>
        <p:spPr>
          <a:xfrm>
            <a:off x="191135" y="1052830"/>
            <a:ext cx="6917690" cy="5181600"/>
          </a:xfrm>
          <a:prstGeom prst="rect">
            <a:avLst/>
          </a:prstGeom>
        </p:spPr>
      </p:pic>
      <p:pic>
        <p:nvPicPr>
          <p:cNvPr id="2" name="图片 1"/>
          <p:cNvPicPr>
            <a:picLocks noChangeAspect="1"/>
          </p:cNvPicPr>
          <p:nvPr>
            <p:custDataLst>
              <p:tags r:id="rId3"/>
            </p:custDataLst>
          </p:nvPr>
        </p:nvPicPr>
        <p:blipFill>
          <a:blip r:embed="rId4"/>
          <a:srcRect l="7661"/>
          <a:stretch>
            <a:fillRect/>
          </a:stretch>
        </p:blipFill>
        <p:spPr>
          <a:xfrm>
            <a:off x="1422400" y="1412240"/>
            <a:ext cx="2334260" cy="2025650"/>
          </a:xfrm>
          <a:prstGeom prst="rect">
            <a:avLst/>
          </a:prstGeom>
        </p:spPr>
      </p:pic>
      <p:sp>
        <p:nvSpPr>
          <p:cNvPr id="3" name="椭圆 2"/>
          <p:cNvSpPr/>
          <p:nvPr/>
        </p:nvSpPr>
        <p:spPr>
          <a:xfrm>
            <a:off x="5375910" y="1628775"/>
            <a:ext cx="1007745" cy="935990"/>
          </a:xfrm>
          <a:prstGeom prst="ellipse">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6" name="直接箭头连接符 5"/>
          <p:cNvCxnSpPr>
            <a:stCxn id="3" idx="2"/>
          </p:cNvCxnSpPr>
          <p:nvPr/>
        </p:nvCxnSpPr>
        <p:spPr>
          <a:xfrm flipH="1">
            <a:off x="3863340" y="2096770"/>
            <a:ext cx="1512570" cy="1079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13</a:t>
              </a:r>
              <a:r>
                <a:rPr lang="en-US" altLang="zh-CN">
                  <a:solidFill>
                    <a:srgbClr val="044875"/>
                  </a:solidFill>
                  <a:latin typeface="微软雅黑" panose="020B0503020204020204" pitchFamily="34" charset="-122"/>
                  <a:ea typeface="微软雅黑" panose="020B0503020204020204" pitchFamily="34" charset="-122"/>
                </a:rPr>
                <a:t>C(α,n)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31/40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17435" y="699770"/>
            <a:ext cx="4645660" cy="5631180"/>
          </a:xfrm>
          <a:prstGeom prst="rect">
            <a:avLst/>
          </a:prstGeom>
          <a:noFill/>
        </p:spPr>
        <p:txBody>
          <a:bodyPr wrap="square" rtlCol="0">
            <a:spAutoFit/>
          </a:bodyPr>
          <a:lstStyle/>
          <a:p>
            <a:r>
              <a:rPr lang="en-US" altLang="zh-CN" b="1"/>
              <a:t>Figure18.</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(α,n) differential cross section,excitation curve of 0 degrees.</a:t>
            </a:r>
            <a:endParaRPr lang="en-US" altLang="zh-CN"/>
          </a:p>
          <a:p>
            <a:pPr algn="l" latinLnBrk="0">
              <a:lnSpc>
                <a:spcPct val="150000"/>
              </a:lnSpc>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Due to time constraints, the new data may not be fully functional in the program, and the current calculated values are somewhat different from the experimental points of the new data.</a:t>
            </a:r>
            <a:r>
              <a:rPr lang="en-US" altLang="zh-CN">
                <a:cs typeface="+mn-ea"/>
              </a:rPr>
              <a:t> </a:t>
            </a:r>
            <a:endParaRPr lang="en-US" altLang="zh-CN">
              <a:cs typeface="+mn-ea"/>
            </a:endParaRPr>
          </a:p>
          <a:p>
            <a:pPr marL="285750" indent="-285750" algn="l" latinLnBrk="0">
              <a:lnSpc>
                <a:spcPct val="150000"/>
              </a:lnSpc>
              <a:buFont typeface="Wingdings" panose="05000000000000000000" charset="0"/>
              <a:buChar char="Ø"/>
            </a:pPr>
            <a:endParaRPr lang="en-US" altLang="zh-CN">
              <a:cs typeface="+mn-ea"/>
            </a:endParaRPr>
          </a:p>
          <a:p>
            <a:pPr marL="285750" marR="0" indent="-285750" algn="just" latinLnBrk="0">
              <a:lnSpc>
                <a:spcPct val="150000"/>
              </a:lnSpc>
              <a:spcBef>
                <a:spcPts val="0"/>
              </a:spcBef>
              <a:spcAft>
                <a:spcPts val="0"/>
              </a:spcAft>
              <a:buFont typeface="Wingdings" panose="05000000000000000000" charset="0"/>
              <a:buChar char="Ø"/>
            </a:pPr>
            <a:r>
              <a:rPr lang="en-US" altLang="zh-CN" kern="100" dirty="0">
                <a:solidFill>
                  <a:srgbClr val="333333"/>
                </a:solidFill>
                <a:latin typeface="Times New Roman" panose="02020603050405020304" pitchFamily="18" charset="0"/>
                <a:sym typeface="+mn-ea"/>
              </a:rPr>
              <a:t>The current evaluation data still have some peaks and amplitudes close to the experimental data.We're still working on it.</a:t>
            </a:r>
            <a:endParaRPr lang="en-US" altLang="zh-CN" kern="100" dirty="0">
              <a:solidFill>
                <a:srgbClr val="333333"/>
              </a:solidFill>
              <a:latin typeface="Times New Roman" panose="02020603050405020304" pitchFamily="18" charset="0"/>
              <a:sym typeface="+mn-ea"/>
            </a:endParaRPr>
          </a:p>
        </p:txBody>
      </p:sp>
      <p:pic>
        <p:nvPicPr>
          <p:cNvPr id="3" name="图片 2"/>
          <p:cNvPicPr>
            <a:picLocks noChangeAspect="1"/>
          </p:cNvPicPr>
          <p:nvPr>
            <p:custDataLst>
              <p:tags r:id="rId1"/>
            </p:custDataLst>
          </p:nvPr>
        </p:nvPicPr>
        <p:blipFill>
          <a:blip r:embed="rId2"/>
          <a:stretch>
            <a:fillRect/>
          </a:stretch>
        </p:blipFill>
        <p:spPr>
          <a:xfrm>
            <a:off x="622935" y="1163320"/>
            <a:ext cx="6794500" cy="478663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13</a:t>
              </a:r>
              <a:r>
                <a:rPr lang="en-US" altLang="zh-CN">
                  <a:solidFill>
                    <a:srgbClr val="044875"/>
                  </a:solidFill>
                  <a:latin typeface="微软雅黑" panose="020B0503020204020204" pitchFamily="34" charset="-122"/>
                  <a:ea typeface="微软雅黑" panose="020B0503020204020204" pitchFamily="34" charset="-122"/>
                </a:rPr>
                <a:t>C(α,n)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32/40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423150" y="863600"/>
            <a:ext cx="4771390" cy="4799965"/>
          </a:xfrm>
          <a:prstGeom prst="rect">
            <a:avLst/>
          </a:prstGeom>
          <a:noFill/>
        </p:spPr>
        <p:txBody>
          <a:bodyPr wrap="square" rtlCol="0">
            <a:spAutoFit/>
          </a:bodyPr>
          <a:lstStyle/>
          <a:p>
            <a:r>
              <a:rPr lang="en-US" altLang="zh-CN" b="1"/>
              <a:t>Figure19.</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(α,n) differential cross section,excitation curve of 90 degrees.</a:t>
            </a:r>
            <a:endParaRPr lang="en-US" altLang="zh-CN"/>
          </a:p>
          <a:p>
            <a:pPr algn="l" latinLnBrk="0">
              <a:lnSpc>
                <a:spcPct val="150000"/>
              </a:lnSpc>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cs typeface="+mn-ea"/>
              </a:rPr>
              <a:t>The results of the latest evaluation correspond to the experimental points of the two peaks in the low-energy band. They are around 5.3 MeV and 5.5 MeV respectively</a:t>
            </a:r>
            <a:endParaRPr lang="en-US" altLang="zh-CN" kern="100" dirty="0">
              <a:solidFill>
                <a:srgbClr val="333333"/>
              </a:solidFill>
              <a:latin typeface="Times New Roman" panose="02020603050405020304" pitchFamily="18" charset="0"/>
              <a:cs typeface="+mn-ea"/>
            </a:endParaRPr>
          </a:p>
          <a:p>
            <a:pPr marL="285750" indent="-285750" algn="l" latinLnBrk="0">
              <a:lnSpc>
                <a:spcPct val="150000"/>
              </a:lnSpc>
              <a:buFont typeface="Wingdings" panose="05000000000000000000" charset="0"/>
              <a:buChar char="Ø"/>
            </a:pPr>
            <a:endParaRPr lang="en-US" altLang="zh-CN"/>
          </a:p>
          <a:p>
            <a:pPr marL="285750" marR="0" indent="-285750" algn="just" latinLnBrk="0">
              <a:lnSpc>
                <a:spcPct val="150000"/>
              </a:lnSpc>
              <a:spcBef>
                <a:spcPts val="0"/>
              </a:spcBef>
              <a:spcAft>
                <a:spcPts val="0"/>
              </a:spcAft>
              <a:buFont typeface="Wingdings" panose="05000000000000000000" charset="0"/>
              <a:buChar char="Ø"/>
            </a:pPr>
            <a:r>
              <a:rPr lang="en-US" altLang="zh-CN" kern="100" dirty="0">
                <a:solidFill>
                  <a:srgbClr val="333333"/>
                </a:solidFill>
                <a:latin typeface="Times New Roman" panose="02020603050405020304" pitchFamily="18" charset="0"/>
                <a:sym typeface="+mn-ea"/>
              </a:rPr>
              <a:t>Calculations of excitation curves at even higher energies need to be re-optimized</a:t>
            </a:r>
            <a:endParaRPr lang="en-US" altLang="zh-CN" kern="100" dirty="0">
              <a:solidFill>
                <a:srgbClr val="333333"/>
              </a:solidFill>
              <a:latin typeface="Times New Roman" panose="02020603050405020304" pitchFamily="18" charset="0"/>
              <a:sym typeface="+mn-ea"/>
            </a:endParaRPr>
          </a:p>
        </p:txBody>
      </p:sp>
      <p:pic>
        <p:nvPicPr>
          <p:cNvPr id="5" name="图片 4"/>
          <p:cNvPicPr>
            <a:picLocks noChangeAspect="1"/>
          </p:cNvPicPr>
          <p:nvPr>
            <p:custDataLst>
              <p:tags r:id="rId1"/>
            </p:custDataLst>
          </p:nvPr>
        </p:nvPicPr>
        <p:blipFill>
          <a:blip r:embed="rId2"/>
          <a:stretch>
            <a:fillRect/>
          </a:stretch>
        </p:blipFill>
        <p:spPr>
          <a:xfrm>
            <a:off x="335280" y="981075"/>
            <a:ext cx="7084060" cy="4939030"/>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13</a:t>
              </a:r>
              <a:r>
                <a:rPr lang="en-US" altLang="zh-CN">
                  <a:solidFill>
                    <a:srgbClr val="044875"/>
                  </a:solidFill>
                  <a:latin typeface="微软雅黑" panose="020B0503020204020204" pitchFamily="34" charset="-122"/>
                  <a:ea typeface="微软雅黑" panose="020B0503020204020204" pitchFamily="34" charset="-122"/>
                </a:rPr>
                <a:t>C(α,n)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33/40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548880" y="863600"/>
            <a:ext cx="4645660" cy="5215890"/>
          </a:xfrm>
          <a:prstGeom prst="rect">
            <a:avLst/>
          </a:prstGeom>
          <a:noFill/>
        </p:spPr>
        <p:txBody>
          <a:bodyPr wrap="square" rtlCol="0">
            <a:spAutoFit/>
          </a:bodyPr>
          <a:lstStyle/>
          <a:p>
            <a:r>
              <a:rPr lang="en-US" altLang="zh-CN" b="1"/>
              <a:t>Figure20.</a:t>
            </a:r>
            <a:endParaRPr lang="en-US" altLang="zh-CN" b="1"/>
          </a:p>
          <a:p>
            <a:endParaRPr lang="en-US" altLang="zh-CN"/>
          </a:p>
          <a:p>
            <a:pPr marL="285750" indent="-285750"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The (α,n) differential cross section,excitation curve of 180 degrees.</a:t>
            </a:r>
            <a:endParaRPr lang="en-US" altLang="zh-CN"/>
          </a:p>
          <a:p>
            <a:pPr algn="l" latinLnBrk="0">
              <a:lnSpc>
                <a:spcPct val="150000"/>
              </a:lnSpc>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a:latin typeface="Times New Roman" panose="02020603050405020304" pitchFamily="18" charset="0"/>
                <a:cs typeface="Times New Roman" panose="02020603050405020304" pitchFamily="18" charset="0"/>
              </a:rPr>
              <a:t>For peaks around 2.25 MeV, the RAC calculation is shifted to the left.</a:t>
            </a:r>
            <a:endParaRPr lang="en-US" altLang="zh-CN">
              <a:latin typeface="Times New Roman" panose="02020603050405020304" pitchFamily="18" charset="0"/>
              <a:cs typeface="Times New Roman" panose="02020603050405020304" pitchFamily="18" charset="0"/>
            </a:endParaRPr>
          </a:p>
          <a:p>
            <a:pPr marL="285750" indent="-285750" algn="l" latinLnBrk="0">
              <a:lnSpc>
                <a:spcPct val="150000"/>
              </a:lnSpc>
              <a:buFont typeface="Wingdings" panose="05000000000000000000" charset="0"/>
              <a:buChar char="Ø"/>
            </a:pPr>
            <a:endParaRPr lang="en-US" altLang="zh-CN">
              <a:latin typeface="Times New Roman" panose="02020603050405020304" pitchFamily="18" charset="0"/>
              <a:cs typeface="Times New Roman" panose="02020603050405020304" pitchFamily="18" charset="0"/>
            </a:endParaRPr>
          </a:p>
          <a:p>
            <a:pPr marL="285750" marR="0" indent="-285750" algn="just" latinLnBrk="0">
              <a:lnSpc>
                <a:spcPct val="150000"/>
              </a:lnSpc>
              <a:spcBef>
                <a:spcPts val="0"/>
              </a:spcBef>
              <a:spcAft>
                <a:spcPts val="0"/>
              </a:spcAft>
              <a:buFont typeface="Wingdings" panose="05000000000000000000" charset="0"/>
              <a:buChar char="Ø"/>
            </a:pPr>
            <a:r>
              <a:rPr lang="en-US" altLang="zh-CN" kern="100" dirty="0">
                <a:solidFill>
                  <a:srgbClr val="333333"/>
                </a:solidFill>
                <a:latin typeface="Times New Roman" panose="02020603050405020304" pitchFamily="18" charset="0"/>
                <a:sym typeface="+mn-ea"/>
              </a:rPr>
              <a:t>The amplitude of the RAC calculations for peaks around 2.65 MeV and 2.8 MeV needs to be improved, and the current calculations are significantly high compared to the latest experimental values.</a:t>
            </a:r>
            <a:endParaRPr lang="en-US" altLang="zh-CN" kern="100" dirty="0">
              <a:solidFill>
                <a:srgbClr val="333333"/>
              </a:solidFill>
              <a:latin typeface="Times New Roman" panose="02020603050405020304" pitchFamily="18" charset="0"/>
              <a:sym typeface="+mn-ea"/>
            </a:endParaRPr>
          </a:p>
        </p:txBody>
      </p:sp>
      <p:pic>
        <p:nvPicPr>
          <p:cNvPr id="3" name="图片 2"/>
          <p:cNvPicPr>
            <a:picLocks noChangeAspect="1"/>
          </p:cNvPicPr>
          <p:nvPr>
            <p:custDataLst>
              <p:tags r:id="rId1"/>
            </p:custDataLst>
          </p:nvPr>
        </p:nvPicPr>
        <p:blipFill>
          <a:blip r:embed="rId2"/>
          <a:stretch>
            <a:fillRect/>
          </a:stretch>
        </p:blipFill>
        <p:spPr>
          <a:xfrm>
            <a:off x="479425" y="1052830"/>
            <a:ext cx="6985635" cy="499300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13</a:t>
              </a:r>
              <a:r>
                <a:rPr lang="en-US" altLang="zh-CN">
                  <a:solidFill>
                    <a:srgbClr val="044875"/>
                  </a:solidFill>
                  <a:latin typeface="微软雅黑" panose="020B0503020204020204" pitchFamily="34" charset="-122"/>
                  <a:ea typeface="微软雅黑" panose="020B0503020204020204" pitchFamily="34" charset="-122"/>
                </a:rPr>
                <a:t>C(α,n)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34/40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548880" y="863600"/>
            <a:ext cx="4645660" cy="4799965"/>
          </a:xfrm>
          <a:prstGeom prst="rect">
            <a:avLst/>
          </a:prstGeom>
          <a:noFill/>
        </p:spPr>
        <p:txBody>
          <a:bodyPr wrap="square" rtlCol="0">
            <a:spAutoFit/>
          </a:bodyPr>
          <a:lstStyle/>
          <a:p>
            <a:r>
              <a:rPr lang="en-US" altLang="zh-CN" b="1" dirty="0"/>
              <a:t>Figure21.</a:t>
            </a:r>
            <a:endParaRPr lang="en-US" altLang="zh-CN" b="1" dirty="0"/>
          </a:p>
          <a:p>
            <a:endParaRPr lang="en-US" altLang="zh-CN" dirty="0"/>
          </a:p>
          <a:p>
            <a:pPr marL="285750" indent="-285750" algn="l" latinLnBrk="0">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sym typeface="+mn-ea"/>
              </a:rPr>
              <a:t>This figure shows the wave splitting of the (</a:t>
            </a:r>
            <a:r>
              <a:rPr lang="en-US" altLang="zh-CN" kern="100" dirty="0">
                <a:solidFill>
                  <a:srgbClr val="333333"/>
                </a:solidFill>
                <a:latin typeface="Times New Roman" panose="02020603050405020304" pitchFamily="18" charset="0"/>
                <a:cs typeface="+mn-ea"/>
                <a:sym typeface="+mn-ea"/>
              </a:rPr>
              <a:t>α,n</a:t>
            </a:r>
            <a:r>
              <a:rPr lang="en-US" altLang="zh-CN" kern="100" dirty="0">
                <a:solidFill>
                  <a:srgbClr val="333333"/>
                </a:solidFill>
                <a:latin typeface="Times New Roman" panose="02020603050405020304" pitchFamily="18" charset="0"/>
                <a:sym typeface="+mn-ea"/>
              </a:rPr>
              <a:t>) cross section</a:t>
            </a:r>
            <a:endParaRPr lang="en-US" altLang="zh-CN" kern="100" dirty="0">
              <a:solidFill>
                <a:srgbClr val="333333"/>
              </a:solidFill>
              <a:latin typeface="Times New Roman" panose="02020603050405020304" pitchFamily="18" charset="0"/>
              <a:sym typeface="+mn-ea"/>
            </a:endParaRPr>
          </a:p>
          <a:p>
            <a:pPr marL="285750" indent="-285750" algn="l" latinLnBrk="0">
              <a:lnSpc>
                <a:spcPct val="150000"/>
              </a:lnSpc>
              <a:buFont typeface="Wingdings" panose="05000000000000000000" charset="0"/>
              <a:buChar char="Ø"/>
            </a:pPr>
            <a:endParaRPr lang="en-US" altLang="zh-CN" kern="100" dirty="0">
              <a:solidFill>
                <a:srgbClr val="333333"/>
              </a:solidFill>
              <a:latin typeface="Times New Roman" panose="02020603050405020304" pitchFamily="18" charset="0"/>
              <a:sym typeface="+mn-ea"/>
            </a:endParaRPr>
          </a:p>
          <a:p>
            <a:pPr marL="285750" indent="-285750" algn="l">
              <a:lnSpc>
                <a:spcPct val="150000"/>
              </a:lnSpc>
              <a:buFont typeface="Wingdings" panose="05000000000000000000" charset="0"/>
              <a:buChar char="Ø"/>
            </a:pPr>
            <a:r>
              <a:rPr lang="en-US" altLang="zh-CN" dirty="0">
                <a:cs typeface="+mn-ea"/>
              </a:rPr>
              <a:t>I</a:t>
            </a:r>
            <a:r>
              <a:rPr lang="en-US" altLang="zh-CN" kern="100" dirty="0">
                <a:solidFill>
                  <a:srgbClr val="333333"/>
                </a:solidFill>
                <a:latin typeface="Times New Roman" panose="02020603050405020304" pitchFamily="18" charset="0"/>
                <a:cs typeface="+mn-ea"/>
              </a:rPr>
              <a:t>n the figure, 0.5 represents the level with parity + and total spin 0.5, and -0.5 represents the level with parity - and total spin 0.5. And so on for the other numbers.</a:t>
            </a:r>
            <a:endParaRPr lang="en-US" altLang="zh-CN" kern="100" dirty="0">
              <a:solidFill>
                <a:srgbClr val="333333"/>
              </a:solidFill>
              <a:latin typeface="Times New Roman" panose="02020603050405020304" pitchFamily="18" charset="0"/>
              <a:cs typeface="+mn-ea"/>
            </a:endParaRPr>
          </a:p>
          <a:p>
            <a:pPr algn="l">
              <a:lnSpc>
                <a:spcPct val="150000"/>
              </a:lnSpc>
              <a:buFont typeface="Wingdings" panose="05000000000000000000" charset="0"/>
            </a:pPr>
            <a:endParaRPr lang="en-US" altLang="zh-CN" kern="100" dirty="0">
              <a:solidFill>
                <a:srgbClr val="333333"/>
              </a:solidFill>
              <a:latin typeface="Times New Roman" panose="02020603050405020304" pitchFamily="18" charset="0"/>
              <a:cs typeface="+mn-ea"/>
            </a:endParaRPr>
          </a:p>
          <a:p>
            <a:pPr marL="285750" indent="-285750" algn="l">
              <a:lnSpc>
                <a:spcPct val="150000"/>
              </a:lnSpc>
              <a:buFont typeface="Wingdings" panose="05000000000000000000" charset="0"/>
              <a:buChar char="Ø"/>
            </a:pPr>
            <a:r>
              <a:rPr lang="en-US" altLang="zh-CN" kern="100" dirty="0">
                <a:solidFill>
                  <a:srgbClr val="333333"/>
                </a:solidFill>
                <a:latin typeface="Times New Roman" panose="02020603050405020304" pitchFamily="18" charset="0"/>
                <a:cs typeface="+mn-ea"/>
                <a:sym typeface="+mn-ea"/>
              </a:rPr>
              <a:t>In the very low energy region, (a, n) mainly comes from energy level +1.5</a:t>
            </a:r>
            <a:endParaRPr lang="en-US" altLang="zh-CN" kern="100" dirty="0">
              <a:solidFill>
                <a:srgbClr val="333333"/>
              </a:solidFill>
              <a:latin typeface="Times New Roman" panose="02020603050405020304" pitchFamily="18" charset="0"/>
              <a:cs typeface="+mn-ea"/>
              <a:sym typeface="+mn-ea"/>
            </a:endParaRPr>
          </a:p>
        </p:txBody>
      </p:sp>
      <p:pic>
        <p:nvPicPr>
          <p:cNvPr id="2" name="图片 1"/>
          <p:cNvPicPr>
            <a:picLocks noChangeAspect="1"/>
          </p:cNvPicPr>
          <p:nvPr>
            <p:custDataLst>
              <p:tags r:id="rId1"/>
            </p:custDataLst>
          </p:nvPr>
        </p:nvPicPr>
        <p:blipFill>
          <a:blip r:embed="rId2"/>
          <a:stretch>
            <a:fillRect/>
          </a:stretch>
        </p:blipFill>
        <p:spPr>
          <a:xfrm>
            <a:off x="46990" y="984885"/>
            <a:ext cx="7505065" cy="497395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17</a:t>
              </a:r>
              <a:r>
                <a:rPr lang="en-US" altLang="zh-CN">
                  <a:solidFill>
                    <a:srgbClr val="044875"/>
                  </a:solidFill>
                  <a:latin typeface="微软雅黑" panose="020B0503020204020204" pitchFamily="34" charset="-122"/>
                  <a:ea typeface="微软雅黑" panose="020B0503020204020204" pitchFamily="34" charset="-122"/>
                </a:rPr>
                <a:t>O system</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35/40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548880" y="863600"/>
            <a:ext cx="4645660" cy="4384675"/>
          </a:xfrm>
          <a:prstGeom prst="rect">
            <a:avLst/>
          </a:prstGeom>
          <a:noFill/>
        </p:spPr>
        <p:txBody>
          <a:bodyPr wrap="square" rtlCol="0">
            <a:spAutoFit/>
          </a:bodyPr>
          <a:lstStyle/>
          <a:p>
            <a:r>
              <a:rPr lang="en-US" altLang="zh-CN" b="1"/>
              <a:t>Figure22.</a:t>
            </a:r>
            <a:endParaRPr lang="en-US" altLang="zh-CN" b="1"/>
          </a:p>
          <a:p>
            <a:endParaRPr lang="en-US" altLang="zh-CN"/>
          </a:p>
          <a:p>
            <a:pPr marL="285750" indent="-285750" algn="l" latinLnBrk="0">
              <a:lnSpc>
                <a:spcPct val="150000"/>
              </a:lnSpc>
              <a:buFont typeface="Wingdings" panose="05000000000000000000" charset="0"/>
              <a:buChar char="Ø"/>
            </a:pPr>
            <a:r>
              <a:rPr lang="pt-BR" altLang="zh-CN" kern="100" dirty="0">
                <a:solidFill>
                  <a:schemeClr val="tx1"/>
                </a:solidFill>
                <a:latin typeface="Times New Roman" panose="02020603050405020304" pitchFamily="18" charset="0"/>
                <a:sym typeface="+mn-ea"/>
              </a:rPr>
              <a:t>The calculated </a:t>
            </a:r>
            <a:r>
              <a:rPr lang="en-US" altLang="pt-BR" kern="100" dirty="0">
                <a:solidFill>
                  <a:schemeClr val="tx1"/>
                </a:solidFill>
                <a:latin typeface="Times New Roman" panose="02020603050405020304" pitchFamily="18" charset="0"/>
                <a:sym typeface="+mn-ea"/>
              </a:rPr>
              <a:t>neutron inciden</a:t>
            </a:r>
            <a:r>
              <a:rPr lang="en-US" altLang="pt-BR" kern="100" dirty="0">
                <a:solidFill>
                  <a:schemeClr val="tx1"/>
                </a:solidFill>
                <a:latin typeface="Times New Roman" panose="02020603050405020304" pitchFamily="18" charset="0"/>
                <a:sym typeface="+mn-ea"/>
              </a:rPr>
              <a:t>t </a:t>
            </a:r>
            <a:r>
              <a:rPr lang="pt-BR" altLang="zh-CN" kern="100" dirty="0">
                <a:solidFill>
                  <a:schemeClr val="tx1"/>
                </a:solidFill>
                <a:latin typeface="Times New Roman" panose="02020603050405020304" pitchFamily="18" charset="0"/>
                <a:sym typeface="+mn-ea"/>
              </a:rPr>
              <a:t>integral cross section includes: (n, tot), (n, el), (n, inl), (n, n</a:t>
            </a:r>
            <a:r>
              <a:rPr lang="pt-BR" altLang="zh-CN" kern="100" baseline="-25000" dirty="0">
                <a:solidFill>
                  <a:schemeClr val="tx1"/>
                </a:solidFill>
                <a:latin typeface="Times New Roman" panose="02020603050405020304" pitchFamily="18" charset="0"/>
                <a:sym typeface="+mn-ea"/>
              </a:rPr>
              <a:t>1</a:t>
            </a:r>
            <a:r>
              <a:rPr lang="pt-BR" altLang="zh-CN" kern="100" dirty="0">
                <a:solidFill>
                  <a:schemeClr val="tx1"/>
                </a:solidFill>
                <a:latin typeface="Times New Roman" panose="02020603050405020304" pitchFamily="18" charset="0"/>
                <a:sym typeface="+mn-ea"/>
              </a:rPr>
              <a:t>), (n, n</a:t>
            </a:r>
            <a:r>
              <a:rPr lang="pt-BR" altLang="zh-CN" kern="100" baseline="-25000" dirty="0">
                <a:solidFill>
                  <a:schemeClr val="tx1"/>
                </a:solidFill>
                <a:latin typeface="Times New Roman" panose="02020603050405020304" pitchFamily="18" charset="0"/>
                <a:cs typeface="+mn-ea"/>
                <a:sym typeface="+mn-ea"/>
              </a:rPr>
              <a:t>2</a:t>
            </a:r>
            <a:r>
              <a:rPr lang="pt-BR" altLang="zh-CN" kern="100" dirty="0">
                <a:solidFill>
                  <a:schemeClr val="tx1"/>
                </a:solidFill>
                <a:latin typeface="Times New Roman" panose="02020603050405020304" pitchFamily="18" charset="0"/>
                <a:sym typeface="+mn-ea"/>
              </a:rPr>
              <a:t>), (n, n</a:t>
            </a:r>
            <a:r>
              <a:rPr lang="pt-BR" altLang="zh-CN" kern="100" baseline="-25000" dirty="0">
                <a:solidFill>
                  <a:schemeClr val="tx1"/>
                </a:solidFill>
                <a:latin typeface="Times New Roman" panose="02020603050405020304" pitchFamily="18" charset="0"/>
                <a:cs typeface="+mn-ea"/>
                <a:sym typeface="+mn-ea"/>
              </a:rPr>
              <a:t>3</a:t>
            </a:r>
            <a:r>
              <a:rPr lang="pt-BR" altLang="zh-CN" kern="100" dirty="0">
                <a:solidFill>
                  <a:schemeClr val="tx1"/>
                </a:solidFill>
                <a:latin typeface="Times New Roman" panose="02020603050405020304" pitchFamily="18" charset="0"/>
                <a:sym typeface="+mn-ea"/>
              </a:rPr>
              <a:t>), (n, n</a:t>
            </a:r>
            <a:r>
              <a:rPr lang="pt-BR" altLang="zh-CN" kern="100" baseline="-25000" dirty="0">
                <a:solidFill>
                  <a:schemeClr val="tx1"/>
                </a:solidFill>
                <a:latin typeface="Times New Roman" panose="02020603050405020304" pitchFamily="18" charset="0"/>
                <a:cs typeface="+mn-ea"/>
                <a:sym typeface="+mn-ea"/>
              </a:rPr>
              <a:t>4</a:t>
            </a:r>
            <a:r>
              <a:rPr lang="pt-BR" altLang="zh-CN" kern="100" dirty="0">
                <a:solidFill>
                  <a:schemeClr val="tx1"/>
                </a:solidFill>
                <a:latin typeface="Times New Roman" panose="02020603050405020304" pitchFamily="18" charset="0"/>
                <a:sym typeface="+mn-ea"/>
              </a:rPr>
              <a:t>), (n, </a:t>
            </a:r>
            <a:r>
              <a:rPr lang="pt-BR" altLang="zh-CN" kern="100" dirty="0" smtClean="0">
                <a:solidFill>
                  <a:schemeClr val="tx1"/>
                </a:solidFill>
                <a:latin typeface="Times New Roman" panose="02020603050405020304" pitchFamily="18" charset="0"/>
                <a:sym typeface="+mn-ea"/>
              </a:rPr>
              <a:t>α), </a:t>
            </a:r>
            <a:r>
              <a:rPr lang="pt-BR" altLang="zh-CN" kern="100" dirty="0">
                <a:solidFill>
                  <a:schemeClr val="tx1"/>
                </a:solidFill>
                <a:latin typeface="Times New Roman" panose="02020603050405020304" pitchFamily="18" charset="0"/>
                <a:sym typeface="+mn-ea"/>
              </a:rPr>
              <a:t>(n, α</a:t>
            </a:r>
            <a:r>
              <a:rPr lang="pt-BR" altLang="zh-CN" kern="100" baseline="-25000" dirty="0">
                <a:solidFill>
                  <a:schemeClr val="tx1"/>
                </a:solidFill>
                <a:latin typeface="Times New Roman" panose="02020603050405020304" pitchFamily="18" charset="0"/>
                <a:cs typeface="+mn-ea"/>
                <a:sym typeface="+mn-ea"/>
              </a:rPr>
              <a:t>0</a:t>
            </a:r>
            <a:r>
              <a:rPr lang="pt-BR" altLang="zh-CN" kern="100" dirty="0">
                <a:solidFill>
                  <a:schemeClr val="tx1"/>
                </a:solidFill>
                <a:latin typeface="Times New Roman" panose="02020603050405020304" pitchFamily="18" charset="0"/>
                <a:sym typeface="+mn-ea"/>
              </a:rPr>
              <a:t>), (n, α</a:t>
            </a:r>
            <a:r>
              <a:rPr lang="pt-BR" altLang="zh-CN" kern="100" baseline="-25000" dirty="0">
                <a:solidFill>
                  <a:schemeClr val="tx1"/>
                </a:solidFill>
                <a:latin typeface="Times New Roman" panose="02020603050405020304" pitchFamily="18" charset="0"/>
                <a:cs typeface="+mn-ea"/>
                <a:sym typeface="+mn-ea"/>
              </a:rPr>
              <a:t>1</a:t>
            </a:r>
            <a:r>
              <a:rPr lang="pt-BR" altLang="zh-CN" kern="100" dirty="0">
                <a:solidFill>
                  <a:schemeClr val="tx1"/>
                </a:solidFill>
                <a:latin typeface="Times New Roman" panose="02020603050405020304" pitchFamily="18" charset="0"/>
                <a:sym typeface="+mn-ea"/>
              </a:rPr>
              <a:t>), (n, α</a:t>
            </a:r>
            <a:r>
              <a:rPr lang="pt-BR" altLang="zh-CN" kern="100" baseline="-25000" dirty="0">
                <a:solidFill>
                  <a:schemeClr val="tx1"/>
                </a:solidFill>
                <a:latin typeface="Times New Roman" panose="02020603050405020304" pitchFamily="18" charset="0"/>
                <a:cs typeface="+mn-ea"/>
                <a:sym typeface="+mn-ea"/>
              </a:rPr>
              <a:t>2</a:t>
            </a:r>
            <a:r>
              <a:rPr lang="pt-BR" altLang="zh-CN" kern="100" dirty="0">
                <a:solidFill>
                  <a:schemeClr val="tx1"/>
                </a:solidFill>
                <a:latin typeface="Times New Roman" panose="02020603050405020304" pitchFamily="18" charset="0"/>
                <a:sym typeface="+mn-ea"/>
              </a:rPr>
              <a:t>), (n, α</a:t>
            </a:r>
            <a:r>
              <a:rPr lang="pt-BR" altLang="zh-CN" kern="100" baseline="-25000" dirty="0">
                <a:solidFill>
                  <a:schemeClr val="tx1"/>
                </a:solidFill>
                <a:latin typeface="Times New Roman" panose="02020603050405020304" pitchFamily="18" charset="0"/>
                <a:cs typeface="+mn-ea"/>
                <a:sym typeface="+mn-ea"/>
              </a:rPr>
              <a:t>3</a:t>
            </a:r>
            <a:r>
              <a:rPr lang="pt-BR" altLang="zh-CN" kern="100" dirty="0">
                <a:solidFill>
                  <a:schemeClr val="tx1"/>
                </a:solidFill>
                <a:latin typeface="Times New Roman" panose="02020603050405020304" pitchFamily="18" charset="0"/>
                <a:sym typeface="+mn-ea"/>
              </a:rPr>
              <a:t>), (n, α</a:t>
            </a:r>
            <a:r>
              <a:rPr lang="pt-BR" altLang="zh-CN" kern="100" baseline="-25000" dirty="0">
                <a:solidFill>
                  <a:schemeClr val="tx1"/>
                </a:solidFill>
                <a:latin typeface="Times New Roman" panose="02020603050405020304" pitchFamily="18" charset="0"/>
                <a:cs typeface="+mn-ea"/>
                <a:sym typeface="+mn-ea"/>
              </a:rPr>
              <a:t>4</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n</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p</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n</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d</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n</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t</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n</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2n</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n</a:t>
            </a:r>
            <a:r>
              <a:rPr lang="pt-BR" altLang="zh-CN" kern="100" dirty="0">
                <a:solidFill>
                  <a:schemeClr val="tx1"/>
                </a:solidFill>
                <a:latin typeface="Times New Roman" panose="02020603050405020304" pitchFamily="18" charset="0"/>
                <a:sym typeface="+mn-ea"/>
              </a:rPr>
              <a:t>, </a:t>
            </a:r>
            <a:r>
              <a:rPr lang="en-US" altLang="pt-BR" kern="100" dirty="0">
                <a:solidFill>
                  <a:schemeClr val="tx1"/>
                </a:solidFill>
                <a:latin typeface="Times New Roman" panose="02020603050405020304" pitchFamily="18" charset="0"/>
                <a:sym typeface="+mn-ea"/>
              </a:rPr>
              <a:t>np</a:t>
            </a:r>
            <a:r>
              <a:rPr lang="pt-BR" altLang="zh-CN" kern="100" dirty="0">
                <a:solidFill>
                  <a:schemeClr val="tx1"/>
                </a:solidFill>
                <a:latin typeface="Times New Roman" panose="02020603050405020304" pitchFamily="18" charset="0"/>
                <a:sym typeface="+mn-ea"/>
              </a:rPr>
              <a:t>)</a:t>
            </a:r>
            <a:r>
              <a:rPr lang="en-US" altLang="pt-BR" kern="100" dirty="0">
                <a:solidFill>
                  <a:schemeClr val="tx1"/>
                </a:solidFill>
                <a:latin typeface="Times New Roman" panose="02020603050405020304" pitchFamily="18" charset="0"/>
                <a:sym typeface="+mn-ea"/>
              </a:rPr>
              <a:t>, (n,nα), (n,Redu-all)</a:t>
            </a:r>
            <a:r>
              <a:rPr lang="pt-BR" altLang="zh-CN" kern="100" dirty="0">
                <a:solidFill>
                  <a:schemeClr val="tx1"/>
                </a:solidFill>
                <a:latin typeface="Times New Roman" panose="02020603050405020304" pitchFamily="18" charset="0"/>
                <a:sym typeface="+mn-ea"/>
              </a:rPr>
              <a:t>.</a:t>
            </a:r>
            <a:endParaRPr lang="en-US" altLang="zh-CN" kern="100" dirty="0">
              <a:solidFill>
                <a:schemeClr val="tx1"/>
              </a:solidFill>
              <a:effectLst/>
              <a:latin typeface="Times New Roman" panose="02020603050405020304" pitchFamily="18" charset="0"/>
              <a:ea typeface="宋体" panose="02010600030101010101" pitchFamily="2" charset="-122"/>
            </a:endParaRPr>
          </a:p>
          <a:p>
            <a:pPr algn="l" latinLnBrk="0">
              <a:lnSpc>
                <a:spcPct val="150000"/>
              </a:lnSpc>
            </a:pPr>
            <a:endParaRPr lang="en-US" altLang="zh-CN">
              <a:cs typeface="+mn-ea"/>
              <a:sym typeface="+mn-ea"/>
            </a:endParaRPr>
          </a:p>
          <a:p>
            <a:pPr marL="285750" indent="-285750" algn="l" latinLnBrk="0">
              <a:lnSpc>
                <a:spcPct val="150000"/>
              </a:lnSpc>
              <a:buFont typeface="Wingdings" panose="05000000000000000000" charset="0"/>
              <a:buChar char="Ø"/>
            </a:pPr>
            <a:r>
              <a:rPr lang="en-US" altLang="zh-CN" kern="100" dirty="0">
                <a:latin typeface="Times New Roman" panose="02020603050405020304" pitchFamily="18" charset="0"/>
                <a:sym typeface="+mn-ea"/>
              </a:rPr>
              <a:t>This values can be used to make a final file in ENDF-6 format.</a:t>
            </a:r>
            <a:endParaRPr lang="en-US" altLang="zh-CN" kern="100" dirty="0">
              <a:effectLst/>
              <a:latin typeface="Times New Roman" panose="02020603050405020304" pitchFamily="18" charset="0"/>
              <a:ea typeface="宋体" panose="02010600030101010101" pitchFamily="2" charset="-122"/>
            </a:endParaRPr>
          </a:p>
          <a:p>
            <a:pPr marL="285750" indent="-285750" algn="l" latinLnBrk="0">
              <a:lnSpc>
                <a:spcPct val="150000"/>
              </a:lnSpc>
              <a:buFont typeface="Wingdings" panose="05000000000000000000" charset="0"/>
              <a:buChar char="Ø"/>
            </a:pPr>
            <a:endParaRPr lang="en-US" altLang="zh-CN" kern="100" dirty="0">
              <a:solidFill>
                <a:srgbClr val="333333"/>
              </a:solidFill>
              <a:latin typeface="Times New Roman" panose="02020603050405020304" pitchFamily="18" charset="0"/>
              <a:sym typeface="+mn-ea"/>
            </a:endParaRPr>
          </a:p>
        </p:txBody>
      </p:sp>
      <p:pic>
        <p:nvPicPr>
          <p:cNvPr id="2" name="图片 1" descr="正反应道"/>
          <p:cNvPicPr>
            <a:picLocks noChangeAspect="1"/>
          </p:cNvPicPr>
          <p:nvPr/>
        </p:nvPicPr>
        <p:blipFill>
          <a:blip r:embed="rId1"/>
          <a:stretch>
            <a:fillRect/>
          </a:stretch>
        </p:blipFill>
        <p:spPr>
          <a:xfrm>
            <a:off x="335280" y="765175"/>
            <a:ext cx="6852920" cy="548576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baseline="30000">
                  <a:solidFill>
                    <a:srgbClr val="044875"/>
                  </a:solidFill>
                  <a:latin typeface="微软雅黑" panose="020B0503020204020204" pitchFamily="34" charset="-122"/>
                  <a:ea typeface="微软雅黑" panose="020B0503020204020204" pitchFamily="34" charset="-122"/>
                </a:rPr>
                <a:t>17</a:t>
              </a:r>
              <a:r>
                <a:rPr lang="en-US" altLang="zh-CN">
                  <a:solidFill>
                    <a:srgbClr val="044875"/>
                  </a:solidFill>
                  <a:latin typeface="微软雅黑" panose="020B0503020204020204" pitchFamily="34" charset="-122"/>
                  <a:ea typeface="微软雅黑" panose="020B0503020204020204" pitchFamily="34" charset="-122"/>
                </a:rPr>
                <a:t>O system</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03</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36/40</a:t>
            </a:r>
            <a:endParaRPr lang="en-US" altLang="zh-CN" sz="2000">
              <a:solidFill>
                <a:srgbClr val="044875"/>
              </a:solidFill>
              <a:latin typeface="微软雅黑" panose="020B0503020204020204" pitchFamily="34" charset="-122"/>
              <a:ea typeface="微软雅黑" panose="020B0503020204020204" pitchFamily="34" charset="-122"/>
            </a:endParaRPr>
          </a:p>
        </p:txBody>
      </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4" name="文本框 3"/>
          <p:cNvSpPr txBox="1"/>
          <p:nvPr/>
        </p:nvSpPr>
        <p:spPr>
          <a:xfrm>
            <a:off x="7548880" y="863600"/>
            <a:ext cx="4645660" cy="4384675"/>
          </a:xfrm>
          <a:prstGeom prst="rect">
            <a:avLst/>
          </a:prstGeom>
          <a:noFill/>
        </p:spPr>
        <p:txBody>
          <a:bodyPr wrap="square" rtlCol="0">
            <a:spAutoFit/>
          </a:bodyPr>
          <a:lstStyle/>
          <a:p>
            <a:r>
              <a:rPr lang="en-US" altLang="zh-CN" b="1"/>
              <a:t>Figure23.</a:t>
            </a:r>
            <a:endParaRPr lang="en-US" altLang="zh-CN" b="1"/>
          </a:p>
          <a:p>
            <a:endParaRPr lang="en-US" altLang="zh-CN"/>
          </a:p>
          <a:p>
            <a:pPr marL="285750" indent="-285750" algn="l" latinLnBrk="0">
              <a:lnSpc>
                <a:spcPct val="150000"/>
              </a:lnSpc>
              <a:buFont typeface="Wingdings" panose="05000000000000000000" charset="0"/>
              <a:buChar char="Ø"/>
            </a:pPr>
            <a:r>
              <a:rPr lang="pt-BR" altLang="zh-CN" kern="100" dirty="0">
                <a:solidFill>
                  <a:schemeClr val="tx1"/>
                </a:solidFill>
                <a:latin typeface="Times New Roman" panose="02020603050405020304" pitchFamily="18" charset="0"/>
                <a:sym typeface="+mn-ea"/>
              </a:rPr>
              <a:t>The calculated </a:t>
            </a:r>
            <a:r>
              <a:rPr lang="en-US" altLang="pt-BR" kern="100" dirty="0">
                <a:solidFill>
                  <a:schemeClr val="tx1"/>
                </a:solidFill>
                <a:latin typeface="Times New Roman" panose="02020603050405020304" pitchFamily="18" charset="0"/>
                <a:sym typeface="+mn-ea"/>
              </a:rPr>
              <a:t>α incide</a:t>
            </a:r>
            <a:r>
              <a:rPr lang="en-US" altLang="pt-BR" kern="100" dirty="0">
                <a:solidFill>
                  <a:schemeClr val="tx1"/>
                </a:solidFill>
                <a:latin typeface="Times New Roman" panose="02020603050405020304" pitchFamily="18" charset="0"/>
                <a:sym typeface="+mn-ea"/>
              </a:rPr>
              <a:t>nt </a:t>
            </a:r>
            <a:r>
              <a:rPr lang="pt-BR" altLang="zh-CN" kern="100" dirty="0">
                <a:solidFill>
                  <a:schemeClr val="tx1"/>
                </a:solidFill>
                <a:latin typeface="Times New Roman" panose="02020603050405020304" pitchFamily="18" charset="0"/>
                <a:sym typeface="+mn-ea"/>
              </a:rPr>
              <a:t>integral cross section includes: </a:t>
            </a:r>
            <a:r>
              <a:rPr lang="en-US" altLang="pt-BR" kern="100" dirty="0">
                <a:solidFill>
                  <a:schemeClr val="tx1"/>
                </a:solidFill>
                <a:latin typeface="Times New Roman" panose="02020603050405020304" pitchFamily="18" charset="0"/>
                <a:sym typeface="+mn-ea"/>
              </a:rPr>
              <a:t>(α,n</a:t>
            </a:r>
            <a:r>
              <a:rPr lang="en-US" altLang="pt-BR" kern="100" baseline="-25000" dirty="0">
                <a:solidFill>
                  <a:schemeClr val="tx1"/>
                </a:solidFill>
                <a:latin typeface="Times New Roman" panose="02020603050405020304" pitchFamily="18" charset="0"/>
                <a:sym typeface="+mn-ea"/>
              </a:rPr>
              <a:t>tot</a:t>
            </a:r>
            <a:r>
              <a:rPr lang="en-US" altLang="pt-BR" kern="100" dirty="0">
                <a:solidFill>
                  <a:schemeClr val="tx1"/>
                </a:solidFill>
                <a:latin typeface="Times New Roman" panose="02020603050405020304" pitchFamily="18" charset="0"/>
                <a:sym typeface="+mn-ea"/>
              </a:rPr>
              <a:t>)</a:t>
            </a:r>
            <a:r>
              <a:rPr lang="pt-BR" altLang="zh-CN" kern="100" dirty="0">
                <a:solidFill>
                  <a:schemeClr val="tx1"/>
                </a:solidFill>
                <a:latin typeface="Times New Roman" panose="02020603050405020304" pitchFamily="18" charset="0"/>
                <a:sym typeface="+mn-ea"/>
              </a:rPr>
              <a:t>, (α, n</a:t>
            </a:r>
            <a:r>
              <a:rPr lang="pt-BR" altLang="zh-CN" kern="100" baseline="-25000" dirty="0">
                <a:solidFill>
                  <a:schemeClr val="tx1"/>
                </a:solidFill>
                <a:latin typeface="Times New Roman" panose="02020603050405020304" pitchFamily="18" charset="0"/>
                <a:sym typeface="+mn-ea"/>
              </a:rPr>
              <a:t>0</a:t>
            </a:r>
            <a:r>
              <a:rPr lang="pt-BR" altLang="zh-CN" kern="100" dirty="0">
                <a:solidFill>
                  <a:schemeClr val="tx1"/>
                </a:solidFill>
                <a:latin typeface="Times New Roman" panose="02020603050405020304" pitchFamily="18" charset="0"/>
                <a:sym typeface="+mn-ea"/>
              </a:rPr>
              <a:t>), (α, n</a:t>
            </a:r>
            <a:r>
              <a:rPr lang="pt-BR" altLang="zh-CN" kern="100" baseline="-25000" dirty="0">
                <a:solidFill>
                  <a:schemeClr val="tx1"/>
                </a:solidFill>
                <a:latin typeface="Times New Roman" panose="02020603050405020304" pitchFamily="18" charset="0"/>
                <a:cs typeface="+mn-ea"/>
                <a:sym typeface="+mn-ea"/>
              </a:rPr>
              <a:t>1</a:t>
            </a:r>
            <a:r>
              <a:rPr lang="pt-BR" altLang="zh-CN" kern="100" dirty="0">
                <a:solidFill>
                  <a:schemeClr val="tx1"/>
                </a:solidFill>
                <a:latin typeface="Times New Roman" panose="02020603050405020304" pitchFamily="18" charset="0"/>
                <a:sym typeface="+mn-ea"/>
              </a:rPr>
              <a:t>), (α, n</a:t>
            </a:r>
            <a:r>
              <a:rPr lang="pt-BR" altLang="zh-CN" kern="100" baseline="-25000" dirty="0">
                <a:solidFill>
                  <a:schemeClr val="tx1"/>
                </a:solidFill>
                <a:latin typeface="Times New Roman" panose="02020603050405020304" pitchFamily="18" charset="0"/>
                <a:cs typeface="+mn-ea"/>
                <a:sym typeface="+mn-ea"/>
              </a:rPr>
              <a:t>2</a:t>
            </a:r>
            <a:r>
              <a:rPr lang="pt-BR" altLang="zh-CN" kern="100" dirty="0">
                <a:solidFill>
                  <a:schemeClr val="tx1"/>
                </a:solidFill>
                <a:latin typeface="Times New Roman" panose="02020603050405020304" pitchFamily="18" charset="0"/>
                <a:sym typeface="+mn-ea"/>
              </a:rPr>
              <a:t>), (α, n</a:t>
            </a:r>
            <a:r>
              <a:rPr lang="pt-BR" altLang="zh-CN" kern="100" baseline="-25000" dirty="0">
                <a:solidFill>
                  <a:schemeClr val="tx1"/>
                </a:solidFill>
                <a:latin typeface="Times New Roman" panose="02020603050405020304" pitchFamily="18" charset="0"/>
                <a:cs typeface="+mn-ea"/>
                <a:sym typeface="+mn-ea"/>
              </a:rPr>
              <a:t>3</a:t>
            </a:r>
            <a:r>
              <a:rPr lang="pt-BR" altLang="zh-CN" kern="100" dirty="0">
                <a:solidFill>
                  <a:schemeClr val="tx1"/>
                </a:solidFill>
                <a:latin typeface="Times New Roman" panose="02020603050405020304" pitchFamily="18" charset="0"/>
                <a:sym typeface="+mn-ea"/>
              </a:rPr>
              <a:t>)</a:t>
            </a:r>
            <a:r>
              <a:rPr lang="en-US" altLang="pt-BR" kern="100" dirty="0">
                <a:solidFill>
                  <a:schemeClr val="tx1"/>
                </a:solidFill>
                <a:latin typeface="Times New Roman" panose="02020603050405020304" pitchFamily="18" charset="0"/>
                <a:sym typeface="+mn-ea"/>
              </a:rPr>
              <a:t>, </a:t>
            </a:r>
            <a:r>
              <a:rPr lang="pt-BR" altLang="zh-CN" kern="100" dirty="0">
                <a:latin typeface="Times New Roman" panose="02020603050405020304" pitchFamily="18" charset="0"/>
                <a:sym typeface="+mn-ea"/>
              </a:rPr>
              <a:t>(α, n</a:t>
            </a:r>
            <a:r>
              <a:rPr lang="pt-BR" altLang="zh-CN" kern="100" baseline="-25000" dirty="0">
                <a:latin typeface="Times New Roman" panose="02020603050405020304" pitchFamily="18" charset="0"/>
                <a:cs typeface="+mn-ea"/>
                <a:sym typeface="+mn-ea"/>
              </a:rPr>
              <a:t>4</a:t>
            </a:r>
            <a:r>
              <a:rPr lang="pt-BR" altLang="zh-CN" kern="100" dirty="0">
                <a:latin typeface="Times New Roman" panose="02020603050405020304" pitchFamily="18" charset="0"/>
                <a:sym typeface="+mn-ea"/>
              </a:rPr>
              <a:t>), (α, α</a:t>
            </a:r>
            <a:r>
              <a:rPr lang="pt-BR" altLang="zh-CN" kern="100" baseline="-25000" dirty="0">
                <a:latin typeface="Times New Roman" panose="02020603050405020304" pitchFamily="18" charset="0"/>
                <a:cs typeface="+mn-ea"/>
                <a:sym typeface="+mn-ea"/>
              </a:rPr>
              <a:t>1</a:t>
            </a:r>
            <a:r>
              <a:rPr lang="pt-BR" altLang="zh-CN" kern="100" dirty="0">
                <a:latin typeface="Times New Roman" panose="02020603050405020304" pitchFamily="18" charset="0"/>
                <a:sym typeface="+mn-ea"/>
              </a:rPr>
              <a:t>), (α, α</a:t>
            </a:r>
            <a:r>
              <a:rPr lang="pt-BR" altLang="zh-CN" kern="100" baseline="-25000" dirty="0">
                <a:latin typeface="Times New Roman" panose="02020603050405020304" pitchFamily="18" charset="0"/>
                <a:cs typeface="+mn-ea"/>
                <a:sym typeface="+mn-ea"/>
              </a:rPr>
              <a:t>2</a:t>
            </a:r>
            <a:r>
              <a:rPr lang="pt-BR" altLang="zh-CN" kern="100" dirty="0">
                <a:latin typeface="Times New Roman" panose="02020603050405020304" pitchFamily="18" charset="0"/>
                <a:sym typeface="+mn-ea"/>
              </a:rPr>
              <a:t>), (α, α</a:t>
            </a:r>
            <a:r>
              <a:rPr lang="pt-BR" altLang="zh-CN" kern="100" baseline="-25000" dirty="0">
                <a:latin typeface="Times New Roman" panose="02020603050405020304" pitchFamily="18" charset="0"/>
                <a:cs typeface="+mn-ea"/>
                <a:sym typeface="+mn-ea"/>
              </a:rPr>
              <a:t>3</a:t>
            </a:r>
            <a:r>
              <a:rPr lang="pt-BR" altLang="zh-CN" kern="100" dirty="0">
                <a:latin typeface="Times New Roman" panose="02020603050405020304" pitchFamily="18" charset="0"/>
                <a:sym typeface="+mn-ea"/>
              </a:rPr>
              <a:t>).</a:t>
            </a:r>
            <a:r>
              <a:rPr altLang="zh-CN" kern="100" dirty="0">
                <a:latin typeface="Times New Roman" panose="02020603050405020304" pitchFamily="18" charset="0"/>
                <a:sym typeface="+mn-ea"/>
              </a:rPr>
              <a:t> the (</a:t>
            </a:r>
            <a:r>
              <a:rPr lang="en-US" kern="100" dirty="0">
                <a:latin typeface="Times New Roman" panose="02020603050405020304" pitchFamily="18" charset="0"/>
                <a:sym typeface="+mn-ea"/>
              </a:rPr>
              <a:t>α</a:t>
            </a:r>
            <a:r>
              <a:rPr altLang="zh-CN" kern="100" dirty="0">
                <a:latin typeface="Times New Roman" panose="02020603050405020304" pitchFamily="18" charset="0"/>
                <a:sym typeface="+mn-ea"/>
              </a:rPr>
              <a:t>, n</a:t>
            </a:r>
            <a:r>
              <a:rPr altLang="zh-CN" kern="100" baseline="-25000" dirty="0">
                <a:latin typeface="Times New Roman" panose="02020603050405020304" pitchFamily="18" charset="0"/>
                <a:sym typeface="+mn-ea"/>
              </a:rPr>
              <a:t>2</a:t>
            </a:r>
            <a:r>
              <a:rPr altLang="zh-CN" kern="100" dirty="0">
                <a:latin typeface="Times New Roman" panose="02020603050405020304" pitchFamily="18" charset="0"/>
                <a:sym typeface="+mn-ea"/>
              </a:rPr>
              <a:t>) is much bigger than (</a:t>
            </a:r>
            <a:r>
              <a:rPr lang="en-US" kern="100" dirty="0">
                <a:latin typeface="Times New Roman" panose="02020603050405020304" pitchFamily="18" charset="0"/>
                <a:sym typeface="+mn-ea"/>
              </a:rPr>
              <a:t>α</a:t>
            </a:r>
            <a:r>
              <a:rPr altLang="zh-CN" kern="100" dirty="0">
                <a:latin typeface="Times New Roman" panose="02020603050405020304" pitchFamily="18" charset="0"/>
                <a:sym typeface="+mn-ea"/>
              </a:rPr>
              <a:t>, n</a:t>
            </a:r>
            <a:r>
              <a:rPr altLang="zh-CN" kern="100" baseline="-25000" dirty="0">
                <a:latin typeface="Times New Roman" panose="02020603050405020304" pitchFamily="18" charset="0"/>
                <a:sym typeface="+mn-ea"/>
              </a:rPr>
              <a:t>1</a:t>
            </a:r>
            <a:r>
              <a:rPr altLang="zh-CN" kern="100" dirty="0">
                <a:latin typeface="Times New Roman" panose="02020603050405020304" pitchFamily="18" charset="0"/>
                <a:sym typeface="+mn-ea"/>
              </a:rPr>
              <a:t>).</a:t>
            </a:r>
            <a:endParaRPr lang="en-US" altLang="zh-CN" kern="100" dirty="0">
              <a:solidFill>
                <a:schemeClr val="tx1"/>
              </a:solidFill>
              <a:effectLst/>
              <a:latin typeface="Times New Roman" panose="02020603050405020304" pitchFamily="18" charset="0"/>
              <a:ea typeface="宋体" panose="02010600030101010101" pitchFamily="2" charset="-122"/>
            </a:endParaRPr>
          </a:p>
          <a:p>
            <a:pPr algn="l" latinLnBrk="0">
              <a:lnSpc>
                <a:spcPct val="150000"/>
              </a:lnSpc>
              <a:buFont typeface="Wingdings" panose="05000000000000000000" charset="0"/>
            </a:pPr>
            <a:endParaRPr lang="en-US" altLang="zh-CN" kern="100" dirty="0">
              <a:solidFill>
                <a:schemeClr val="tx1"/>
              </a:solidFill>
              <a:effectLst/>
              <a:latin typeface="Times New Roman" panose="02020603050405020304" pitchFamily="18" charset="0"/>
              <a:ea typeface="宋体" panose="02010600030101010101" pitchFamily="2" charset="-122"/>
            </a:endParaRPr>
          </a:p>
          <a:p>
            <a:pPr marL="285750" indent="-285750" algn="l" latinLnBrk="0">
              <a:lnSpc>
                <a:spcPct val="150000"/>
              </a:lnSpc>
              <a:buFont typeface="Wingdings" panose="05000000000000000000" charset="0"/>
              <a:buChar char="Ø"/>
            </a:pPr>
            <a:r>
              <a:rPr lang="en-US" altLang="zh-CN" kern="100" dirty="0">
                <a:latin typeface="Times New Roman" panose="02020603050405020304" pitchFamily="18" charset="0"/>
                <a:sym typeface="+mn-ea"/>
              </a:rPr>
              <a:t>This values can be used to make a final file in ENDF-6 format.</a:t>
            </a:r>
            <a:endParaRPr lang="en-US" altLang="zh-CN" kern="100" dirty="0">
              <a:effectLst/>
              <a:latin typeface="Times New Roman" panose="02020603050405020304" pitchFamily="18" charset="0"/>
              <a:ea typeface="宋体" panose="02010600030101010101" pitchFamily="2" charset="-122"/>
            </a:endParaRPr>
          </a:p>
          <a:p>
            <a:pPr algn="l" latinLnBrk="0">
              <a:lnSpc>
                <a:spcPct val="150000"/>
              </a:lnSpc>
            </a:pPr>
            <a:endParaRPr lang="en-US" altLang="zh-CN">
              <a:cs typeface="+mn-ea"/>
              <a:sym typeface="+mn-ea"/>
            </a:endParaRPr>
          </a:p>
          <a:p>
            <a:pPr algn="l" latinLnBrk="0">
              <a:lnSpc>
                <a:spcPct val="150000"/>
              </a:lnSpc>
              <a:buFont typeface="Wingdings" panose="05000000000000000000" charset="0"/>
            </a:pPr>
            <a:endParaRPr lang="en-US" altLang="zh-CN" kern="100" dirty="0">
              <a:solidFill>
                <a:srgbClr val="333333"/>
              </a:solidFill>
              <a:latin typeface="Times New Roman" panose="02020603050405020304" pitchFamily="18" charset="0"/>
              <a:sym typeface="+mn-ea"/>
            </a:endParaRPr>
          </a:p>
        </p:txBody>
      </p:sp>
      <p:pic>
        <p:nvPicPr>
          <p:cNvPr id="3" name="图片 2"/>
          <p:cNvPicPr>
            <a:picLocks noChangeAspect="1"/>
          </p:cNvPicPr>
          <p:nvPr>
            <p:custDataLst>
              <p:tags r:id="rId1"/>
            </p:custDataLst>
          </p:nvPr>
        </p:nvPicPr>
        <p:blipFill>
          <a:blip r:embed="rId2"/>
          <a:stretch>
            <a:fillRect/>
          </a:stretch>
        </p:blipFill>
        <p:spPr>
          <a:xfrm>
            <a:off x="407035" y="954405"/>
            <a:ext cx="6866255" cy="5584825"/>
          </a:xfrm>
          <a:prstGeom prst="rect">
            <a:avLst/>
          </a:prstGeom>
        </p:spPr>
      </p:pic>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099"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0" name="文本框 7"/>
          <p:cNvSpPr/>
          <p:nvPr/>
        </p:nvSpPr>
        <p:spPr>
          <a:xfrm>
            <a:off x="946150" y="2000250"/>
            <a:ext cx="1539875" cy="186118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11500">
                <a:solidFill>
                  <a:schemeClr val="bg1"/>
                </a:solidFill>
                <a:latin typeface="Impact" panose="020B0806030902050204" pitchFamily="34" charset="0"/>
              </a:rPr>
              <a:t>4</a:t>
            </a:r>
            <a:endParaRPr lang="en-US" altLang="zh-CN" sz="11500">
              <a:solidFill>
                <a:schemeClr val="bg1"/>
              </a:solidFill>
              <a:latin typeface="Impact" panose="020B0806030902050204" pitchFamily="34" charset="0"/>
            </a:endParaRPr>
          </a:p>
        </p:txBody>
      </p:sp>
      <p:sp>
        <p:nvSpPr>
          <p:cNvPr id="4102"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4" name="文本框 11"/>
          <p:cNvSpPr/>
          <p:nvPr/>
        </p:nvSpPr>
        <p:spPr>
          <a:xfrm>
            <a:off x="6383655" y="3632200"/>
            <a:ext cx="5727700" cy="82994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4800" b="1">
                <a:solidFill>
                  <a:schemeClr val="bg1"/>
                </a:solidFill>
                <a:latin typeface="微软雅黑" panose="020B0503020204020204" pitchFamily="34" charset="-122"/>
                <a:ea typeface="微软雅黑" panose="020B0503020204020204" pitchFamily="34" charset="-122"/>
              </a:rPr>
              <a:t>CONCLUSION</a:t>
            </a:r>
            <a:endParaRPr lang="en-US" altLang="zh-CN" sz="4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bldLst>
      <p:bldP spid="4098" grpId="0" bldLvl="0" animBg="1"/>
      <p:bldP spid="4099" grpId="0" bldLvl="0" animBg="1"/>
      <p:bldP spid="4100" grpId="0"/>
      <p:bldP spid="4102" grpId="0" bldLvl="0" animBg="1"/>
      <p:bldP spid="410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8"/>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CONCLUSION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04</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38/40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10248" name="组合 4"/>
          <p:cNvGrpSpPr/>
          <p:nvPr/>
        </p:nvGrpSpPr>
        <p:grpSpPr>
          <a:xfrm>
            <a:off x="944245" y="1195705"/>
            <a:ext cx="10389870" cy="5240020"/>
            <a:chOff x="146663" y="1194708"/>
            <a:chExt cx="2956560" cy="4838700"/>
          </a:xfrm>
        </p:grpSpPr>
        <p:grpSp>
          <p:nvGrpSpPr>
            <p:cNvPr id="10308" name="组合 8"/>
            <p:cNvGrpSpPr/>
            <p:nvPr/>
          </p:nvGrpSpPr>
          <p:grpSpPr>
            <a:xfrm>
              <a:off x="146663" y="1194708"/>
              <a:ext cx="2956560" cy="4838700"/>
              <a:chOff x="146663" y="1194708"/>
              <a:chExt cx="2956560" cy="4838700"/>
            </a:xfrm>
          </p:grpSpPr>
          <p:grpSp>
            <p:nvGrpSpPr>
              <p:cNvPr id="10310" name="组合 3"/>
              <p:cNvGrpSpPr/>
              <p:nvPr/>
            </p:nvGrpSpPr>
            <p:grpSpPr>
              <a:xfrm>
                <a:off x="146663" y="1194708"/>
                <a:ext cx="2956560" cy="4838700"/>
                <a:chOff x="304800" y="1466850"/>
                <a:chExt cx="2705100" cy="4838700"/>
              </a:xfrm>
            </p:grpSpPr>
            <p:sp>
              <p:nvSpPr>
                <p:cNvPr id="10312" name="矩形 1"/>
                <p:cNvSpPr/>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313" name="矩形 17"/>
                <p:cNvSpPr/>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11" name="矩形 18"/>
              <p:cNvSpPr/>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09" name="文本框 2"/>
            <p:cNvSpPr/>
            <p:nvPr/>
          </p:nvSpPr>
          <p:spPr>
            <a:xfrm>
              <a:off x="272393" y="1316300"/>
              <a:ext cx="2705100" cy="42511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Conclusion</a:t>
              </a:r>
              <a:r>
                <a:rPr lang="zh-CN" altLang="en-US" sz="2400">
                  <a:solidFill>
                    <a:schemeClr val="bg1"/>
                  </a:solidFill>
                </a:rPr>
                <a:t> </a:t>
              </a:r>
              <a:endParaRPr lang="zh-CN" altLang="en-US" sz="2400">
                <a:solidFill>
                  <a:schemeClr val="bg1"/>
                </a:solidFill>
              </a:endParaRPr>
            </a:p>
          </p:txBody>
        </p:sp>
      </p:gr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2" name="文本框 1"/>
          <p:cNvSpPr txBox="1"/>
          <p:nvPr/>
        </p:nvSpPr>
        <p:spPr>
          <a:xfrm>
            <a:off x="1026795" y="1917065"/>
            <a:ext cx="10215880" cy="3784600"/>
          </a:xfrm>
          <a:prstGeom prst="rect">
            <a:avLst/>
          </a:prstGeom>
          <a:noFill/>
        </p:spPr>
        <p:txBody>
          <a:bodyPr wrap="square" rtlCol="0">
            <a:spAutoFit/>
          </a:bodyPr>
          <a:lstStyle/>
          <a:p>
            <a:pPr marL="342900" indent="-342900" algn="just">
              <a:lnSpc>
                <a:spcPts val="3600"/>
              </a:lnSpc>
              <a:buFont typeface="+mj-lt"/>
              <a:buAutoNum type="arabicPeriod"/>
            </a:pPr>
            <a:r>
              <a:rPr lang="zh-CN" altLang="en-US" dirty="0">
                <a:solidFill>
                  <a:schemeClr val="tx1"/>
                </a:solidFill>
                <a:latin typeface="Times New Roman" panose="02020603050405020304" pitchFamily="18" charset="0"/>
                <a:cs typeface="Times New Roman" panose="02020603050405020304" pitchFamily="18" charset="0"/>
                <a:sym typeface="+mn-ea"/>
              </a:rPr>
              <a:t>In the past </a:t>
            </a:r>
            <a:r>
              <a:rPr lang="en-US" altLang="zh-CN" dirty="0" smtClean="0">
                <a:solidFill>
                  <a:schemeClr val="tx1"/>
                </a:solidFill>
                <a:latin typeface="Times New Roman" panose="02020603050405020304" pitchFamily="18" charset="0"/>
                <a:cs typeface="Times New Roman" panose="02020603050405020304" pitchFamily="18" charset="0"/>
                <a:sym typeface="+mn-ea"/>
              </a:rPr>
              <a:t>few</a:t>
            </a:r>
            <a:r>
              <a:rPr lang="zh-CN" altLang="en-US" dirty="0" smtClean="0">
                <a:solidFill>
                  <a:schemeClr val="tx1"/>
                </a:solidFill>
                <a:latin typeface="Times New Roman" panose="02020603050405020304" pitchFamily="18" charset="0"/>
                <a:cs typeface="Times New Roman" panose="02020603050405020304" pitchFamily="18" charset="0"/>
                <a:sym typeface="+mn-ea"/>
              </a:rPr>
              <a:t> </a:t>
            </a:r>
            <a:r>
              <a:rPr lang="zh-CN" altLang="en-US" dirty="0">
                <a:solidFill>
                  <a:schemeClr val="tx1"/>
                </a:solidFill>
                <a:latin typeface="Times New Roman" panose="02020603050405020304" pitchFamily="18" charset="0"/>
                <a:cs typeface="Times New Roman" panose="02020603050405020304" pitchFamily="18" charset="0"/>
                <a:sym typeface="+mn-ea"/>
              </a:rPr>
              <a:t>years, </a:t>
            </a:r>
            <a:r>
              <a:rPr lang="en-US" altLang="zh-CN" dirty="0" smtClean="0">
                <a:solidFill>
                  <a:schemeClr val="tx1"/>
                </a:solidFill>
                <a:latin typeface="Times New Roman" panose="02020603050405020304" pitchFamily="18" charset="0"/>
                <a:cs typeface="Times New Roman" panose="02020603050405020304" pitchFamily="18" charset="0"/>
                <a:sym typeface="+mn-ea"/>
              </a:rPr>
              <a:t>some </a:t>
            </a:r>
            <a:r>
              <a:rPr lang="zh-CN" altLang="en-US" dirty="0" smtClean="0">
                <a:solidFill>
                  <a:schemeClr val="tx1"/>
                </a:solidFill>
                <a:latin typeface="Times New Roman" panose="02020603050405020304" pitchFamily="18" charset="0"/>
                <a:cs typeface="Times New Roman" panose="02020603050405020304" pitchFamily="18" charset="0"/>
                <a:sym typeface="+mn-ea"/>
              </a:rPr>
              <a:t>new </a:t>
            </a:r>
            <a:r>
              <a:rPr lang="zh-CN" altLang="en-US" dirty="0">
                <a:solidFill>
                  <a:schemeClr val="tx1"/>
                </a:solidFill>
                <a:latin typeface="Times New Roman" panose="02020603050405020304" pitchFamily="18" charset="0"/>
                <a:cs typeface="Times New Roman" panose="02020603050405020304" pitchFamily="18" charset="0"/>
                <a:sym typeface="+mn-ea"/>
              </a:rPr>
              <a:t>experimental </a:t>
            </a:r>
            <a:r>
              <a:rPr lang="zh-CN" altLang="en-US" dirty="0" smtClean="0">
                <a:solidFill>
                  <a:schemeClr val="tx1"/>
                </a:solidFill>
                <a:latin typeface="Times New Roman" panose="02020603050405020304" pitchFamily="18" charset="0"/>
                <a:cs typeface="Times New Roman" panose="02020603050405020304" pitchFamily="18" charset="0"/>
                <a:sym typeface="+mn-ea"/>
              </a:rPr>
              <a:t>data </a:t>
            </a:r>
            <a:r>
              <a:rPr lang="en-US" altLang="zh-CN" dirty="0" smtClean="0">
                <a:solidFill>
                  <a:schemeClr val="tx1"/>
                </a:solidFill>
                <a:latin typeface="Times New Roman" panose="02020603050405020304" pitchFamily="18" charset="0"/>
                <a:cs typeface="Times New Roman" panose="02020603050405020304" pitchFamily="18" charset="0"/>
                <a:sym typeface="+mn-ea"/>
              </a:rPr>
              <a:t>about (a, n) and (n, a) have been produced</a:t>
            </a:r>
            <a:r>
              <a:rPr lang="zh-CN" altLang="en-US" dirty="0" smtClean="0">
                <a:solidFill>
                  <a:schemeClr val="tx1"/>
                </a:solidFill>
                <a:latin typeface="Times New Roman" panose="02020603050405020304" pitchFamily="18" charset="0"/>
                <a:cs typeface="Times New Roman" panose="02020603050405020304" pitchFamily="18" charset="0"/>
                <a:sym typeface="+mn-ea"/>
              </a:rPr>
              <a:t>. </a:t>
            </a:r>
            <a:r>
              <a:rPr lang="en-US" altLang="zh-CN" dirty="0" smtClean="0">
                <a:solidFill>
                  <a:schemeClr val="tx1"/>
                </a:solidFill>
                <a:latin typeface="Times New Roman" panose="02020603050405020304" pitchFamily="18" charset="0"/>
                <a:cs typeface="Times New Roman" panose="02020603050405020304" pitchFamily="18" charset="0"/>
                <a:sym typeface="+mn-ea"/>
              </a:rPr>
              <a:t>We</a:t>
            </a:r>
            <a:r>
              <a:rPr lang="zh-CN" altLang="en-US" dirty="0">
                <a:solidFill>
                  <a:schemeClr val="tx1"/>
                </a:solidFill>
                <a:latin typeface="Times New Roman" panose="02020603050405020304" pitchFamily="18" charset="0"/>
                <a:cs typeface="Times New Roman" panose="02020603050405020304" pitchFamily="18" charset="0"/>
                <a:sym typeface="+mn-ea"/>
              </a:rPr>
              <a:t> added these new data to the original RAC experimental dataset and obtained improved analysis results. In addition to the low energy part of the distinguishable resonance energy region, a better fit is obtained in the higher energy region up to 30 MeV. The practice shows that the reduced R-matrix theory used by RAC is reliable and fully satisfies the unitary property. </a:t>
            </a:r>
            <a:endParaRPr lang="zh-CN" altLang="en-US" dirty="0">
              <a:solidFill>
                <a:schemeClr val="tx1"/>
              </a:solidFill>
              <a:latin typeface="Times New Roman" panose="02020603050405020304" pitchFamily="18" charset="0"/>
              <a:cs typeface="Times New Roman" panose="02020603050405020304" pitchFamily="18" charset="0"/>
              <a:sym typeface="+mn-ea"/>
            </a:endParaRPr>
          </a:p>
          <a:p>
            <a:pPr marL="342900" indent="-342900" algn="just">
              <a:lnSpc>
                <a:spcPts val="3600"/>
              </a:lnSpc>
              <a:buFont typeface="+mj-lt"/>
              <a:buAutoNum type="arabicPeriod"/>
            </a:pPr>
            <a:r>
              <a:rPr lang="zh-CN" altLang="en-US" dirty="0">
                <a:solidFill>
                  <a:schemeClr val="tx1"/>
                </a:solidFill>
                <a:latin typeface="Times New Roman" panose="02020603050405020304" pitchFamily="18" charset="0"/>
                <a:cs typeface="Times New Roman" panose="02020603050405020304" pitchFamily="18" charset="0"/>
                <a:sym typeface="+mn-ea"/>
              </a:rPr>
              <a:t>We are exploring ways to correctly allocate the contribution of the reduced reaction channel. Our ultimate goal is to build a evaluation files of neutron and charged particle for light nuclear reactions, which may take some years. We are </a:t>
            </a:r>
            <a:r>
              <a:rPr lang="en-US" altLang="zh-CN" dirty="0">
                <a:solidFill>
                  <a:schemeClr val="tx1"/>
                </a:solidFill>
                <a:latin typeface="Times New Roman" panose="02020603050405020304" pitchFamily="18" charset="0"/>
                <a:cs typeface="Times New Roman" panose="02020603050405020304" pitchFamily="18" charset="0"/>
                <a:sym typeface="+mn-ea"/>
              </a:rPr>
              <a:t>looking for</a:t>
            </a:r>
            <a:r>
              <a:rPr lang="zh-CN" altLang="en-US" dirty="0">
                <a:solidFill>
                  <a:schemeClr val="tx1"/>
                </a:solidFill>
                <a:latin typeface="Times New Roman" panose="02020603050405020304" pitchFamily="18" charset="0"/>
                <a:cs typeface="Times New Roman" panose="02020603050405020304" pitchFamily="18" charset="0"/>
                <a:sym typeface="+mn-ea"/>
              </a:rPr>
              <a:t> a correct way to give a final files in </a:t>
            </a:r>
            <a:r>
              <a:rPr lang="en-US" altLang="zh-CN" dirty="0">
                <a:solidFill>
                  <a:schemeClr val="tx1"/>
                </a:solidFill>
                <a:latin typeface="Times New Roman" panose="02020603050405020304" pitchFamily="18" charset="0"/>
                <a:cs typeface="Times New Roman" panose="02020603050405020304" pitchFamily="18" charset="0"/>
                <a:sym typeface="+mn-ea"/>
              </a:rPr>
              <a:t>ENDF-6 f</a:t>
            </a:r>
            <a:r>
              <a:rPr lang="zh-CN" altLang="en-US" dirty="0">
                <a:solidFill>
                  <a:schemeClr val="tx1"/>
                </a:solidFill>
                <a:latin typeface="Times New Roman" panose="02020603050405020304" pitchFamily="18" charset="0"/>
                <a:cs typeface="Times New Roman" panose="02020603050405020304" pitchFamily="18" charset="0"/>
                <a:sym typeface="+mn-ea"/>
              </a:rPr>
              <a:t>ormat.</a:t>
            </a:r>
            <a:endParaRPr lang="zh-CN" altLang="en-US"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8"/>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CONCLUSION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04</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39/40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10248" name="组合 4"/>
          <p:cNvGrpSpPr/>
          <p:nvPr/>
        </p:nvGrpSpPr>
        <p:grpSpPr>
          <a:xfrm>
            <a:off x="944245" y="1195705"/>
            <a:ext cx="10389870" cy="5240020"/>
            <a:chOff x="146663" y="1194708"/>
            <a:chExt cx="2956560" cy="4838700"/>
          </a:xfrm>
        </p:grpSpPr>
        <p:grpSp>
          <p:nvGrpSpPr>
            <p:cNvPr id="10308" name="组合 8"/>
            <p:cNvGrpSpPr/>
            <p:nvPr/>
          </p:nvGrpSpPr>
          <p:grpSpPr>
            <a:xfrm>
              <a:off x="146663" y="1194708"/>
              <a:ext cx="2956560" cy="4838700"/>
              <a:chOff x="146663" y="1194708"/>
              <a:chExt cx="2956560" cy="4838700"/>
            </a:xfrm>
          </p:grpSpPr>
          <p:grpSp>
            <p:nvGrpSpPr>
              <p:cNvPr id="10310" name="组合 3"/>
              <p:cNvGrpSpPr/>
              <p:nvPr/>
            </p:nvGrpSpPr>
            <p:grpSpPr>
              <a:xfrm>
                <a:off x="146663" y="1194708"/>
                <a:ext cx="2956560" cy="4838700"/>
                <a:chOff x="304800" y="1466850"/>
                <a:chExt cx="2705100" cy="4838700"/>
              </a:xfrm>
            </p:grpSpPr>
            <p:sp>
              <p:nvSpPr>
                <p:cNvPr id="10312" name="矩形 1"/>
                <p:cNvSpPr/>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313" name="矩形 17"/>
                <p:cNvSpPr/>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11" name="矩形 18"/>
              <p:cNvSpPr/>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09" name="文本框 2"/>
            <p:cNvSpPr/>
            <p:nvPr/>
          </p:nvSpPr>
          <p:spPr>
            <a:xfrm>
              <a:off x="272393" y="1316300"/>
              <a:ext cx="2705100" cy="42511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Conclusion</a:t>
              </a:r>
              <a:r>
                <a:rPr lang="zh-CN" altLang="en-US" sz="2400">
                  <a:solidFill>
                    <a:schemeClr val="bg1"/>
                  </a:solidFill>
                </a:rPr>
                <a:t> </a:t>
              </a:r>
              <a:endParaRPr lang="zh-CN" altLang="en-US" sz="2400">
                <a:solidFill>
                  <a:schemeClr val="bg1"/>
                </a:solidFill>
              </a:endParaRPr>
            </a:p>
          </p:txBody>
        </p:sp>
      </p:gr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2" name="文本框 1"/>
          <p:cNvSpPr txBox="1"/>
          <p:nvPr/>
        </p:nvSpPr>
        <p:spPr>
          <a:xfrm>
            <a:off x="1026795" y="1917065"/>
            <a:ext cx="10215880" cy="1476375"/>
          </a:xfrm>
          <a:prstGeom prst="rect">
            <a:avLst/>
          </a:prstGeom>
          <a:noFill/>
        </p:spPr>
        <p:txBody>
          <a:bodyPr wrap="square" rtlCol="0">
            <a:spAutoFit/>
          </a:bodyPr>
          <a:lstStyle/>
          <a:p>
            <a:pPr algn="just">
              <a:lnSpc>
                <a:spcPts val="3600"/>
              </a:lnSpc>
              <a:buFont typeface="Arial" panose="020B0604020202020204" pitchFamily="34" charset="0"/>
            </a:pPr>
            <a:r>
              <a:rPr lang="en-US" altLang="zh-CN" dirty="0">
                <a:latin typeface="Times New Roman" panose="02020603050405020304" pitchFamily="18" charset="0"/>
                <a:cs typeface="Times New Roman" panose="02020603050405020304" pitchFamily="18" charset="0"/>
                <a:sym typeface="+mn-ea"/>
              </a:rPr>
              <a:t>3.</a:t>
            </a:r>
            <a:r>
              <a:rPr lang="zh-CN" altLang="en-US" dirty="0">
                <a:latin typeface="Times New Roman" panose="02020603050405020304" pitchFamily="18" charset="0"/>
                <a:cs typeface="Times New Roman" panose="02020603050405020304" pitchFamily="18" charset="0"/>
                <a:sym typeface="+mn-ea"/>
              </a:rPr>
              <a:t>In the evaluation for </a:t>
            </a:r>
            <a:r>
              <a:rPr lang="zh-CN" altLang="en-US" baseline="30000" dirty="0">
                <a:latin typeface="Times New Roman" panose="02020603050405020304" pitchFamily="18" charset="0"/>
                <a:cs typeface="Times New Roman" panose="02020603050405020304" pitchFamily="18" charset="0"/>
                <a:sym typeface="+mn-ea"/>
              </a:rPr>
              <a:t>17</a:t>
            </a:r>
            <a:r>
              <a:rPr lang="zh-CN" altLang="en-US" dirty="0">
                <a:latin typeface="Times New Roman" panose="02020603050405020304" pitchFamily="18" charset="0"/>
                <a:cs typeface="Times New Roman" panose="02020603050405020304" pitchFamily="18" charset="0"/>
                <a:sym typeface="+mn-ea"/>
              </a:rPr>
              <a:t>O,we use a great amount of levels and parameters,so it is difficult to use the parameter file to </a:t>
            </a:r>
            <a:r>
              <a:rPr lang="en-US" altLang="zh-CN" dirty="0">
                <a:latin typeface="Times New Roman" panose="02020603050405020304" pitchFamily="18" charset="0"/>
                <a:cs typeface="Times New Roman" panose="02020603050405020304" pitchFamily="18" charset="0"/>
                <a:sym typeface="+mn-ea"/>
              </a:rPr>
              <a:t>reproduce</a:t>
            </a:r>
            <a:r>
              <a:rPr lang="zh-CN" altLang="en-US" dirty="0">
                <a:latin typeface="Times New Roman" panose="02020603050405020304" pitchFamily="18" charset="0"/>
                <a:cs typeface="Times New Roman" panose="02020603050405020304" pitchFamily="18" charset="0"/>
                <a:sym typeface="+mn-ea"/>
              </a:rPr>
              <a:t> the evaluation data file.May be it is better to give out the evaluation results in </a:t>
            </a:r>
            <a:r>
              <a:rPr lang="en-US" altLang="zh-CN" dirty="0">
                <a:latin typeface="Times New Roman" panose="02020603050405020304" pitchFamily="18" charset="0"/>
                <a:cs typeface="Times New Roman" panose="02020603050405020304" pitchFamily="18" charset="0"/>
                <a:sym typeface="+mn-ea"/>
              </a:rPr>
              <a:t>ENDF-6 f</a:t>
            </a:r>
            <a:r>
              <a:rPr lang="zh-CN" altLang="en-US" dirty="0">
                <a:latin typeface="Times New Roman" panose="02020603050405020304" pitchFamily="18" charset="0"/>
                <a:cs typeface="Times New Roman" panose="02020603050405020304" pitchFamily="18" charset="0"/>
                <a:sym typeface="+mn-ea"/>
              </a:rPr>
              <a:t>ormat.</a:t>
            </a:r>
            <a:endParaRPr lang="zh-CN" altLang="en-US"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380230" y="254000"/>
            <a:ext cx="781177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144780"/>
            <a:ext cx="3796665" cy="583565"/>
            <a:chOff x="551544" y="82976"/>
            <a:chExt cx="3795954" cy="582556"/>
          </a:xfrm>
        </p:grpSpPr>
        <p:sp>
          <p:nvSpPr>
            <p:cNvPr id="10314" name="文本框 12"/>
            <p:cNvSpPr/>
            <p:nvPr/>
          </p:nvSpPr>
          <p:spPr>
            <a:xfrm>
              <a:off x="1055658" y="111278"/>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INTRODUCTION</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01</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4/40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10248" name="组合 4"/>
          <p:cNvGrpSpPr/>
          <p:nvPr/>
        </p:nvGrpSpPr>
        <p:grpSpPr>
          <a:xfrm>
            <a:off x="944245" y="1195705"/>
            <a:ext cx="10389870" cy="4831080"/>
            <a:chOff x="146663" y="1194708"/>
            <a:chExt cx="2956560" cy="4838700"/>
          </a:xfrm>
        </p:grpSpPr>
        <p:grpSp>
          <p:nvGrpSpPr>
            <p:cNvPr id="10308" name="组合 8"/>
            <p:cNvGrpSpPr/>
            <p:nvPr/>
          </p:nvGrpSpPr>
          <p:grpSpPr>
            <a:xfrm>
              <a:off x="146663" y="1194708"/>
              <a:ext cx="2956560" cy="4838700"/>
              <a:chOff x="146663" y="1194708"/>
              <a:chExt cx="2956560" cy="4838700"/>
            </a:xfrm>
          </p:grpSpPr>
          <p:grpSp>
            <p:nvGrpSpPr>
              <p:cNvPr id="10310" name="组合 3"/>
              <p:cNvGrpSpPr/>
              <p:nvPr/>
            </p:nvGrpSpPr>
            <p:grpSpPr>
              <a:xfrm>
                <a:off x="146663" y="1194708"/>
                <a:ext cx="2956560" cy="4838700"/>
                <a:chOff x="304800" y="1466850"/>
                <a:chExt cx="2705100" cy="4838700"/>
              </a:xfrm>
            </p:grpSpPr>
            <p:sp>
              <p:nvSpPr>
                <p:cNvPr id="10312" name="矩形 1"/>
                <p:cNvSpPr/>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313" name="矩形 17"/>
                <p:cNvSpPr/>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11" name="矩形 18"/>
              <p:cNvSpPr/>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09" name="文本框 2"/>
            <p:cNvSpPr/>
            <p:nvPr/>
          </p:nvSpPr>
          <p:spPr>
            <a:xfrm>
              <a:off x="272393" y="1316300"/>
              <a:ext cx="2705100" cy="461101"/>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Theoretical foundation</a:t>
              </a:r>
              <a:r>
                <a:rPr lang="zh-CN" altLang="en-US" sz="2400">
                  <a:solidFill>
                    <a:schemeClr val="bg1"/>
                  </a:solidFill>
                </a:rPr>
                <a:t> </a:t>
              </a:r>
              <a:endParaRPr lang="zh-CN" altLang="en-US" sz="2400">
                <a:solidFill>
                  <a:schemeClr val="bg1"/>
                </a:solidFill>
              </a:endParaRPr>
            </a:p>
          </p:txBody>
        </p:sp>
      </p:grpSp>
      <p:sp>
        <p:nvSpPr>
          <p:cNvPr id="10249" name="矩形 22"/>
          <p:cNvSpPr/>
          <p:nvPr/>
        </p:nvSpPr>
        <p:spPr>
          <a:xfrm>
            <a:off x="1055370" y="2010410"/>
            <a:ext cx="4859655" cy="553085"/>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hangingPunct="1">
              <a:lnSpc>
                <a:spcPts val="1800"/>
              </a:lnSpc>
              <a:buFont typeface="Wingdings" panose="05000000000000000000" pitchFamily="2" charset="2"/>
              <a:buChar char="Ø"/>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sp>
        <p:nvSpPr>
          <p:cNvPr id="2" name="文本框 1"/>
          <p:cNvSpPr txBox="1"/>
          <p:nvPr/>
        </p:nvSpPr>
        <p:spPr>
          <a:xfrm>
            <a:off x="1026795" y="1957070"/>
            <a:ext cx="10215880" cy="3784600"/>
          </a:xfrm>
          <a:prstGeom prst="rect">
            <a:avLst/>
          </a:prstGeom>
          <a:noFill/>
        </p:spPr>
        <p:txBody>
          <a:bodyPr wrap="square" rtlCol="0">
            <a:spAutoFit/>
          </a:bodyPr>
          <a:lstStyle/>
          <a:p>
            <a:pPr latinLnBrk="0">
              <a:lnSpc>
                <a:spcPct val="150000"/>
              </a:lnSpc>
              <a:buFont typeface="Wingdings" panose="05000000000000000000" charset="0"/>
            </a:pPr>
            <a:r>
              <a:rPr lang="en-US" altLang="zh-CN" sz="2000" kern="100" dirty="0" smtClean="0">
                <a:solidFill>
                  <a:schemeClr val="tx1"/>
                </a:solidFill>
                <a:latin typeface="Times New Roman" panose="02020603050405020304" pitchFamily="18" charset="0"/>
                <a:sym typeface="+mn-ea"/>
              </a:rPr>
              <a:t>The </a:t>
            </a:r>
            <a:r>
              <a:rPr lang="en-US" altLang="zh-CN" sz="2000" kern="100" dirty="0">
                <a:solidFill>
                  <a:schemeClr val="tx1"/>
                </a:solidFill>
                <a:latin typeface="Times New Roman" panose="02020603050405020304" pitchFamily="18" charset="0"/>
                <a:sym typeface="+mn-ea"/>
              </a:rPr>
              <a:t>classical reduced </a:t>
            </a:r>
            <a:r>
              <a:rPr lang="en-US" altLang="zh-CN" sz="2000" kern="100" dirty="0" smtClean="0">
                <a:solidFill>
                  <a:schemeClr val="tx1"/>
                </a:solidFill>
                <a:latin typeface="Times New Roman" panose="02020603050405020304" pitchFamily="18" charset="0"/>
                <a:sym typeface="+mn-ea"/>
              </a:rPr>
              <a:t>R-matrix theory</a:t>
            </a:r>
            <a:r>
              <a:rPr lang="en-US" altLang="zh-CN" sz="2000" kern="100" baseline="30000" dirty="0" smtClean="0">
                <a:solidFill>
                  <a:schemeClr val="tx1"/>
                </a:solidFill>
                <a:latin typeface="Times New Roman" panose="02020603050405020304" pitchFamily="18" charset="0"/>
                <a:sym typeface="+mn-ea"/>
              </a:rPr>
              <a:t>[1]</a:t>
            </a:r>
            <a:r>
              <a:rPr lang="en-US" altLang="zh-CN" sz="2000" kern="100" dirty="0" smtClean="0">
                <a:solidFill>
                  <a:schemeClr val="tx1"/>
                </a:solidFill>
                <a:latin typeface="Times New Roman" panose="02020603050405020304" pitchFamily="18" charset="0"/>
                <a:sym typeface="+mn-ea"/>
              </a:rPr>
              <a:t>, </a:t>
            </a:r>
            <a:r>
              <a:rPr lang="en-US" altLang="zh-CN" sz="2000" kern="100" dirty="0">
                <a:solidFill>
                  <a:schemeClr val="tx1"/>
                </a:solidFill>
                <a:latin typeface="Times New Roman" panose="02020603050405020304" pitchFamily="18" charset="0"/>
                <a:sym typeface="+mn-ea"/>
              </a:rPr>
              <a:t>covariance </a:t>
            </a:r>
            <a:r>
              <a:rPr lang="en-US" altLang="zh-CN" sz="2000" kern="100" dirty="0" smtClean="0">
                <a:solidFill>
                  <a:schemeClr val="tx1"/>
                </a:solidFill>
                <a:latin typeface="Times New Roman" panose="02020603050405020304" pitchFamily="18" charset="0"/>
                <a:sym typeface="+mn-ea"/>
              </a:rPr>
              <a:t>statistics</a:t>
            </a:r>
            <a:r>
              <a:rPr lang="en-US" altLang="zh-CN" sz="2000" kern="100" baseline="30000" dirty="0" smtClean="0">
                <a:solidFill>
                  <a:schemeClr val="tx1"/>
                </a:solidFill>
                <a:latin typeface="Times New Roman" panose="02020603050405020304" pitchFamily="18" charset="0"/>
                <a:sym typeface="+mn-ea"/>
              </a:rPr>
              <a:t>[2]</a:t>
            </a:r>
            <a:r>
              <a:rPr lang="en-US" altLang="zh-CN" sz="2000" kern="100" dirty="0" smtClean="0">
                <a:solidFill>
                  <a:schemeClr val="tx1"/>
                </a:solidFill>
                <a:latin typeface="Times New Roman" panose="02020603050405020304" pitchFamily="18" charset="0"/>
                <a:sym typeface="+mn-ea"/>
              </a:rPr>
              <a:t> </a:t>
            </a:r>
            <a:r>
              <a:rPr lang="en-US" altLang="zh-CN" sz="2000" kern="100" dirty="0">
                <a:solidFill>
                  <a:schemeClr val="tx1"/>
                </a:solidFill>
                <a:latin typeface="Times New Roman" panose="02020603050405020304" pitchFamily="18" charset="0"/>
                <a:sym typeface="+mn-ea"/>
              </a:rPr>
              <a:t>and the corresponding program </a:t>
            </a:r>
            <a:r>
              <a:rPr lang="en-US" altLang="zh-CN" sz="2000" kern="100" dirty="0" smtClean="0">
                <a:solidFill>
                  <a:schemeClr val="tx1"/>
                </a:solidFill>
                <a:latin typeface="Times New Roman" panose="02020603050405020304" pitchFamily="18" charset="0"/>
                <a:sym typeface="+mn-ea"/>
              </a:rPr>
              <a:t>RAC</a:t>
            </a:r>
            <a:r>
              <a:rPr lang="en-US" altLang="zh-CN" sz="2000" kern="100" baseline="30000" dirty="0" smtClean="0">
                <a:solidFill>
                  <a:schemeClr val="tx1"/>
                </a:solidFill>
                <a:latin typeface="Times New Roman" panose="02020603050405020304" pitchFamily="18" charset="0"/>
                <a:sym typeface="+mn-ea"/>
              </a:rPr>
              <a:t>[3] </a:t>
            </a:r>
            <a:r>
              <a:rPr lang="en-US" altLang="zh-CN" sz="2000" kern="100" dirty="0">
                <a:solidFill>
                  <a:schemeClr val="tx1"/>
                </a:solidFill>
                <a:latin typeface="Times New Roman" panose="02020603050405020304" pitchFamily="18" charset="0"/>
                <a:sym typeface="+mn-ea"/>
              </a:rPr>
              <a:t>are used to complete </a:t>
            </a:r>
            <a:r>
              <a:rPr lang="en-US" altLang="zh-CN" sz="2000" kern="100" dirty="0" smtClean="0">
                <a:solidFill>
                  <a:schemeClr val="tx1"/>
                </a:solidFill>
                <a:latin typeface="Times New Roman" panose="02020603050405020304" pitchFamily="18" charset="0"/>
                <a:sym typeface="+mn-ea"/>
              </a:rPr>
              <a:t>these </a:t>
            </a:r>
            <a:r>
              <a:rPr lang="en-US" altLang="zh-CN" sz="2000" kern="100" dirty="0">
                <a:solidFill>
                  <a:schemeClr val="tx1"/>
                </a:solidFill>
                <a:latin typeface="Times New Roman" panose="02020603050405020304" pitchFamily="18" charset="0"/>
                <a:sym typeface="+mn-ea"/>
              </a:rPr>
              <a:t>work. Which has been introduced before, </a:t>
            </a:r>
            <a:r>
              <a:rPr lang="en-US" altLang="zh-CN" sz="2000" kern="100" dirty="0" smtClean="0">
                <a:solidFill>
                  <a:schemeClr val="tx1"/>
                </a:solidFill>
                <a:latin typeface="Times New Roman" panose="02020603050405020304" pitchFamily="18" charset="0"/>
                <a:sym typeface="+mn-ea"/>
              </a:rPr>
              <a:t>and </a:t>
            </a:r>
            <a:r>
              <a:rPr lang="en-US" altLang="zh-CN" sz="2000" kern="100" dirty="0">
                <a:solidFill>
                  <a:schemeClr val="tx1"/>
                </a:solidFill>
                <a:latin typeface="Times New Roman" panose="02020603050405020304" pitchFamily="18" charset="0"/>
                <a:sym typeface="+mn-ea"/>
              </a:rPr>
              <a:t>not be repeated here</a:t>
            </a:r>
            <a:r>
              <a:rPr lang="en-US" altLang="zh-CN" sz="2000" kern="100" dirty="0" smtClean="0">
                <a:solidFill>
                  <a:schemeClr val="tx1"/>
                </a:solidFill>
                <a:latin typeface="Times New Roman" panose="02020603050405020304" pitchFamily="18" charset="0"/>
                <a:sym typeface="+mn-ea"/>
              </a:rPr>
              <a:t>. </a:t>
            </a:r>
            <a:r>
              <a:rPr lang="en-US" altLang="zh-CN" sz="2000" kern="100" dirty="0">
                <a:solidFill>
                  <a:schemeClr val="tx1"/>
                </a:solidFill>
                <a:latin typeface="Times New Roman" panose="02020603050405020304" pitchFamily="18" charset="0"/>
                <a:sym typeface="+mn-ea"/>
              </a:rPr>
              <a:t>Which has been introduced in detail in </a:t>
            </a:r>
            <a:r>
              <a:rPr lang="en-US" altLang="zh-CN" sz="2000" kern="100" dirty="0" smtClean="0">
                <a:solidFill>
                  <a:schemeClr val="tx1"/>
                </a:solidFill>
                <a:latin typeface="Times New Roman" panose="02020603050405020304" pitchFamily="18" charset="0"/>
                <a:sym typeface="+mn-ea"/>
              </a:rPr>
              <a:t>INDC(NDS</a:t>
            </a:r>
            <a:r>
              <a:rPr lang="en-US" altLang="zh-CN" sz="2000" kern="100" dirty="0">
                <a:solidFill>
                  <a:schemeClr val="tx1"/>
                </a:solidFill>
                <a:latin typeface="Times New Roman" panose="02020603050405020304" pitchFamily="18" charset="0"/>
                <a:sym typeface="+mn-ea"/>
              </a:rPr>
              <a:t>)-0791.pdf.</a:t>
            </a:r>
            <a:endParaRPr lang="en-US" altLang="zh-CN" sz="2000" kern="100" dirty="0">
              <a:solidFill>
                <a:schemeClr val="tx1"/>
              </a:solidFill>
              <a:latin typeface="Times New Roman" panose="02020603050405020304" pitchFamily="18" charset="0"/>
              <a:sym typeface="+mn-ea"/>
            </a:endParaRPr>
          </a:p>
          <a:p>
            <a:pPr latinLnBrk="0">
              <a:lnSpc>
                <a:spcPct val="150000"/>
              </a:lnSpc>
              <a:buFont typeface="Wingdings" panose="05000000000000000000" charset="0"/>
            </a:pPr>
            <a:endParaRPr lang="zh-CN" altLang="en-US" sz="2000" dirty="0">
              <a:solidFill>
                <a:schemeClr val="bg1"/>
              </a:solidFill>
            </a:endParaRPr>
          </a:p>
          <a:p>
            <a:pPr latinLnBrk="0">
              <a:lnSpc>
                <a:spcPct val="150000"/>
              </a:lnSpc>
              <a:buFont typeface="Wingdings" panose="05000000000000000000" charset="0"/>
            </a:pPr>
            <a:r>
              <a:rPr lang="en-US" altLang="zh-CN" sz="2000" kern="100" dirty="0" smtClean="0">
                <a:solidFill>
                  <a:schemeClr val="tx1"/>
                </a:solidFill>
                <a:latin typeface="Times New Roman" panose="02020603050405020304" pitchFamily="18" charset="0"/>
                <a:sym typeface="+mn-ea"/>
              </a:rPr>
              <a:t>[</a:t>
            </a:r>
            <a:r>
              <a:rPr lang="en-US" altLang="zh-CN" sz="2000" kern="100" dirty="0">
                <a:solidFill>
                  <a:schemeClr val="tx1"/>
                </a:solidFill>
                <a:latin typeface="Times New Roman" panose="02020603050405020304" pitchFamily="18" charset="0"/>
                <a:sym typeface="+mn-ea"/>
              </a:rPr>
              <a:t>1] A.M. Lane, R.G. Thomas, Rev. Mod. Phys. 30, 257 (1958)</a:t>
            </a:r>
            <a:endParaRPr lang="en-US" altLang="zh-CN" sz="2000" kern="100" dirty="0">
              <a:solidFill>
                <a:schemeClr val="tx1"/>
              </a:solidFill>
              <a:latin typeface="Times New Roman" panose="02020603050405020304" pitchFamily="18" charset="0"/>
              <a:sym typeface="+mn-ea"/>
            </a:endParaRPr>
          </a:p>
          <a:p>
            <a:pPr latinLnBrk="0">
              <a:lnSpc>
                <a:spcPct val="150000"/>
              </a:lnSpc>
              <a:buFont typeface="Wingdings" panose="05000000000000000000" charset="0"/>
            </a:pPr>
            <a:r>
              <a:rPr lang="en-US" altLang="zh-CN" sz="2000" kern="100" dirty="0">
                <a:solidFill>
                  <a:schemeClr val="tx1"/>
                </a:solidFill>
                <a:latin typeface="Times New Roman" panose="02020603050405020304" pitchFamily="18" charset="0"/>
                <a:sym typeface="+mn-ea"/>
              </a:rPr>
              <a:t>[2] </a:t>
            </a:r>
            <a:r>
              <a:rPr lang="en-US" altLang="zh-CN" sz="2000" kern="100" dirty="0" smtClean="0">
                <a:solidFill>
                  <a:schemeClr val="tx1"/>
                </a:solidFill>
                <a:latin typeface="Times New Roman" panose="02020603050405020304" pitchFamily="18" charset="0"/>
                <a:sym typeface="+mn-ea"/>
              </a:rPr>
              <a:t>D.L</a:t>
            </a:r>
            <a:r>
              <a:rPr lang="en-US" altLang="zh-CN" sz="2000" kern="100" dirty="0">
                <a:solidFill>
                  <a:schemeClr val="tx1"/>
                </a:solidFill>
                <a:latin typeface="Times New Roman" panose="02020603050405020304" pitchFamily="18" charset="0"/>
                <a:sym typeface="+mn-ea"/>
              </a:rPr>
              <a:t>. Smith, Probability, Statistics, and Data Uncertainties in Nuclear Science and Technology (ANS, Chicago, 1991</a:t>
            </a:r>
            <a:r>
              <a:rPr lang="en-US" altLang="zh-CN" sz="2000" kern="100" dirty="0" smtClean="0">
                <a:solidFill>
                  <a:schemeClr val="tx1"/>
                </a:solidFill>
                <a:latin typeface="Times New Roman" panose="02020603050405020304" pitchFamily="18" charset="0"/>
                <a:sym typeface="+mn-ea"/>
              </a:rPr>
              <a:t>)</a:t>
            </a:r>
            <a:endParaRPr lang="en-US" altLang="zh-CN" sz="2000" kern="100" dirty="0" smtClean="0">
              <a:solidFill>
                <a:schemeClr val="tx1"/>
              </a:solidFill>
              <a:latin typeface="Times New Roman" panose="02020603050405020304" pitchFamily="18" charset="0"/>
              <a:sym typeface="+mn-ea"/>
            </a:endParaRPr>
          </a:p>
          <a:p>
            <a:pPr latinLnBrk="0">
              <a:lnSpc>
                <a:spcPct val="150000"/>
              </a:lnSpc>
              <a:buFont typeface="Wingdings" panose="05000000000000000000" charset="0"/>
            </a:pPr>
            <a:r>
              <a:rPr lang="en-US" altLang="zh-CN" sz="2000" kern="100" dirty="0">
                <a:solidFill>
                  <a:schemeClr val="tx1"/>
                </a:solidFill>
                <a:latin typeface="Times New Roman" panose="02020603050405020304" pitchFamily="18" charset="0"/>
                <a:sym typeface="+mn-ea"/>
              </a:rPr>
              <a:t>[3] Z.P. Chen, R. Zhang, Y.Y. Sun, T.J. Liu, Science in China (Series G) 46, 225 </a:t>
            </a:r>
            <a:endParaRPr lang="en-US" altLang="zh-CN" sz="2000"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advTm="17448"/>
  <p:timing>
    <p:tnLst>
      <p:par>
        <p:cTn id="1" dur="indefinite" restart="never" nodeType="tmRoot"/>
      </p:par>
    </p:tnLst>
    <p:bldLst>
      <p:bldP spid="10242" grpId="0" bldLvl="0" animBg="1"/>
      <p:bldP spid="10243" grpId="0" bldLvl="0" animBg="1"/>
      <p:bldP spid="10245" grpId="0" bldLvl="0" animBg="1"/>
      <p:bldP spid="10246" grpId="0" bldLvl="0" animBg="1"/>
      <p:bldP spid="102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矩形 32"/>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9461" name="组合 33"/>
          <p:cNvGrpSpPr/>
          <p:nvPr/>
        </p:nvGrpSpPr>
        <p:grpSpPr>
          <a:xfrm>
            <a:off x="10290175" y="4325938"/>
            <a:ext cx="1109663" cy="1130300"/>
            <a:chOff x="2666985" y="682103"/>
            <a:chExt cx="1109138" cy="1131217"/>
          </a:xfrm>
        </p:grpSpPr>
        <p:sp>
          <p:nvSpPr>
            <p:cNvPr id="19477" name="矩形 34"/>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9478" name="矩形 35"/>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9479" name="矩形 36"/>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grpSp>
        <p:nvGrpSpPr>
          <p:cNvPr id="19462" name="组合 37"/>
          <p:cNvGrpSpPr/>
          <p:nvPr/>
        </p:nvGrpSpPr>
        <p:grpSpPr>
          <a:xfrm>
            <a:off x="792163" y="1462088"/>
            <a:ext cx="1109662" cy="1131887"/>
            <a:chOff x="2666985" y="682103"/>
            <a:chExt cx="1109138" cy="1131217"/>
          </a:xfrm>
        </p:grpSpPr>
        <p:sp>
          <p:nvSpPr>
            <p:cNvPr id="19474" name="矩形 38"/>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9475" name="矩形 39"/>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9476" name="矩形 40"/>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9463" name="矩形 4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9464" name="矩形 4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9465" name="矩形 43"/>
          <p:cNvSpPr/>
          <p:nvPr/>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9466" name="文本框 44"/>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40/40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19469" name="文本框 45"/>
          <p:cNvGrpSpPr/>
          <p:nvPr/>
        </p:nvGrpSpPr>
        <p:grpSpPr>
          <a:xfrm>
            <a:off x="3094038" y="1908175"/>
            <a:ext cx="5970587" cy="749300"/>
            <a:chOff x="1949" y="1202"/>
            <a:chExt cx="3761" cy="472"/>
          </a:xfrm>
        </p:grpSpPr>
        <p:pic>
          <p:nvPicPr>
            <p:cNvPr id="19467" name="文本框 45"/>
            <p:cNvPicPr/>
            <p:nvPr/>
          </p:nvPicPr>
          <p:blipFill>
            <a:blip r:embed="rId1"/>
            <a:stretch>
              <a:fillRect/>
            </a:stretch>
          </p:blipFill>
          <p:spPr>
            <a:xfrm>
              <a:off x="1951" y="1202"/>
              <a:ext cx="3759" cy="472"/>
            </a:xfrm>
            <a:prstGeom prst="rect">
              <a:avLst/>
            </a:prstGeom>
            <a:noFill/>
            <a:ln>
              <a:miter lim="800000"/>
              <a:headEnd/>
              <a:tailEnd/>
            </a:ln>
          </p:spPr>
        </p:pic>
        <p:sp>
          <p:nvSpPr>
            <p:cNvPr id="19468" name="矩形 19467"/>
            <p:cNvSpPr/>
            <p:nvPr/>
          </p:nvSpPr>
          <p:spPr>
            <a:xfrm>
              <a:off x="1949" y="1202"/>
              <a:ext cx="3759" cy="36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3200">
                <a:solidFill>
                  <a:srgbClr val="044875"/>
                </a:solidFill>
                <a:latin typeface="Calibri Light" panose="020F0302020204030204" pitchFamily="34" charset="0"/>
              </a:endParaRPr>
            </a:p>
          </p:txBody>
        </p:sp>
      </p:grpSp>
      <p:sp>
        <p:nvSpPr>
          <p:cNvPr id="19458" name="文本框 24"/>
          <p:cNvSpPr txBox="1"/>
          <p:nvPr/>
        </p:nvSpPr>
        <p:spPr>
          <a:xfrm>
            <a:off x="1991519" y="2594253"/>
            <a:ext cx="8170862" cy="1753235"/>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5400" b="1">
                <a:solidFill>
                  <a:srgbClr val="044875"/>
                </a:solidFill>
                <a:latin typeface="微软雅黑" panose="020B0503020204020204" pitchFamily="34" charset="-122"/>
                <a:ea typeface="微软雅黑" panose="020B0503020204020204" pitchFamily="34" charset="-122"/>
              </a:rPr>
              <a:t>Thanks for your attention</a:t>
            </a:r>
            <a:r>
              <a:rPr sz="5400" b="1">
                <a:solidFill>
                  <a:srgbClr val="044875"/>
                </a:solidFill>
                <a:latin typeface="微软雅黑" panose="020B0503020204020204" pitchFamily="34" charset="-122"/>
                <a:ea typeface="微软雅黑" panose="020B0503020204020204" pitchFamily="34" charset="-122"/>
              </a:rPr>
              <a:t>！</a:t>
            </a:r>
            <a:endParaRPr sz="5400" b="1">
              <a:solidFill>
                <a:srgbClr val="044875"/>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bldLst>
      <p:bldP spid="19460" grpId="0" animBg="1"/>
      <p:bldP spid="19463" grpId="0" animBg="1"/>
      <p:bldP spid="19464" grpId="0" animBg="1"/>
      <p:bldP spid="19465" grpId="0" animBg="1"/>
      <p:bldP spid="19466" grpId="0"/>
      <p:bldP spid="194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099"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0" name="文本框 7"/>
          <p:cNvSpPr/>
          <p:nvPr/>
        </p:nvSpPr>
        <p:spPr>
          <a:xfrm>
            <a:off x="946150" y="2000250"/>
            <a:ext cx="1539875" cy="186118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11500">
                <a:solidFill>
                  <a:schemeClr val="bg1"/>
                </a:solidFill>
                <a:latin typeface="Impact" panose="020B0806030902050204" pitchFamily="34" charset="0"/>
              </a:rPr>
              <a:t>2</a:t>
            </a:r>
            <a:endParaRPr lang="en-US" altLang="zh-CN" sz="11500">
              <a:solidFill>
                <a:schemeClr val="bg1"/>
              </a:solidFill>
              <a:latin typeface="Impact" panose="020B0806030902050204" pitchFamily="34" charset="0"/>
            </a:endParaRPr>
          </a:p>
        </p:txBody>
      </p:sp>
      <p:sp>
        <p:nvSpPr>
          <p:cNvPr id="4102"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4104" name="文本框 11"/>
          <p:cNvSpPr/>
          <p:nvPr/>
        </p:nvSpPr>
        <p:spPr>
          <a:xfrm>
            <a:off x="1559496" y="3645024"/>
            <a:ext cx="10551859" cy="829945"/>
          </a:xfrm>
          <a:prstGeom prst="rect">
            <a:avLst/>
          </a:prstGeom>
          <a:noFill/>
          <a:ln>
            <a:noFill/>
            <a:miter lim="800000"/>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4800" b="1" dirty="0">
                <a:solidFill>
                  <a:schemeClr val="bg1"/>
                </a:solidFill>
                <a:latin typeface="微软雅黑" panose="020B0503020204020204" pitchFamily="34" charset="-122"/>
                <a:ea typeface="微软雅黑" panose="020B0503020204020204" pitchFamily="34" charset="-122"/>
              </a:rPr>
              <a:t>The reaction channels</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1322"/>
  <p:timing>
    <p:tnLst>
      <p:par>
        <p:cTn id="1" dur="indefinite" restart="never" nodeType="tmRoot"/>
      </p:par>
    </p:tnLst>
    <p:bldLst>
      <p:bldP spid="4098" grpId="0" bldLvl="0" animBg="1"/>
      <p:bldP spid="4099" grpId="0" bldLvl="0" animBg="1"/>
      <p:bldP spid="4100" grpId="0"/>
      <p:bldP spid="4102" grpId="0" bldLvl="0" animBg="1"/>
      <p:bldP spid="4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519295" y="254000"/>
            <a:ext cx="7672705"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82550"/>
            <a:ext cx="3906520" cy="583565"/>
            <a:chOff x="551544" y="82976"/>
            <a:chExt cx="3905789" cy="582556"/>
          </a:xfrm>
        </p:grpSpPr>
        <p:sp>
          <p:nvSpPr>
            <p:cNvPr id="10314" name="文本框 12"/>
            <p:cNvSpPr/>
            <p:nvPr/>
          </p:nvSpPr>
          <p:spPr>
            <a:xfrm>
              <a:off x="1165493" y="116983"/>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Reaction channels</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02</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6/40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10248" name="组合 4"/>
          <p:cNvGrpSpPr/>
          <p:nvPr/>
        </p:nvGrpSpPr>
        <p:grpSpPr>
          <a:xfrm>
            <a:off x="944245" y="1195705"/>
            <a:ext cx="5191760" cy="4836795"/>
            <a:chOff x="146663" y="1194708"/>
            <a:chExt cx="2956560" cy="4838700"/>
          </a:xfrm>
        </p:grpSpPr>
        <p:grpSp>
          <p:nvGrpSpPr>
            <p:cNvPr id="10308" name="组合 8"/>
            <p:cNvGrpSpPr/>
            <p:nvPr/>
          </p:nvGrpSpPr>
          <p:grpSpPr>
            <a:xfrm>
              <a:off x="146663" y="1194708"/>
              <a:ext cx="2956560" cy="4838700"/>
              <a:chOff x="146663" y="1194708"/>
              <a:chExt cx="2956560" cy="4838700"/>
            </a:xfrm>
          </p:grpSpPr>
          <p:grpSp>
            <p:nvGrpSpPr>
              <p:cNvPr id="10310" name="组合 3"/>
              <p:cNvGrpSpPr/>
              <p:nvPr/>
            </p:nvGrpSpPr>
            <p:grpSpPr>
              <a:xfrm>
                <a:off x="146663" y="1194708"/>
                <a:ext cx="2956560" cy="4838700"/>
                <a:chOff x="304800" y="1466850"/>
                <a:chExt cx="2705100" cy="4838700"/>
              </a:xfrm>
            </p:grpSpPr>
            <p:sp>
              <p:nvSpPr>
                <p:cNvPr id="10312" name="矩形 1"/>
                <p:cNvSpPr/>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313" name="矩形 17"/>
                <p:cNvSpPr/>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11" name="矩形 18"/>
              <p:cNvSpPr/>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09" name="文本框 2"/>
            <p:cNvSpPr/>
            <p:nvPr/>
          </p:nvSpPr>
          <p:spPr>
            <a:xfrm>
              <a:off x="272393" y="1294066"/>
              <a:ext cx="2705100" cy="52217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chemeClr val="bg1"/>
                  </a:solidFill>
                </a:rPr>
                <a:t>n+</a:t>
              </a:r>
              <a:r>
                <a:rPr lang="en-US" altLang="zh-CN" baseline="30000">
                  <a:solidFill>
                    <a:schemeClr val="bg1"/>
                  </a:solidFill>
                </a:rPr>
                <a:t>16</a:t>
              </a:r>
              <a:r>
                <a:rPr lang="en-US" altLang="zh-CN">
                  <a:solidFill>
                    <a:schemeClr val="bg1"/>
                  </a:solidFill>
                </a:rPr>
                <a:t>O</a:t>
              </a:r>
              <a:r>
                <a:rPr lang="zh-CN" altLang="en-US" sz="2400">
                  <a:solidFill>
                    <a:schemeClr val="bg1"/>
                  </a:solidFill>
                </a:rPr>
                <a:t> </a:t>
              </a:r>
              <a:endParaRPr lang="zh-CN" altLang="en-US" sz="2400">
                <a:solidFill>
                  <a:schemeClr val="bg1"/>
                </a:solidFill>
              </a:endParaRPr>
            </a:p>
          </p:txBody>
        </p:sp>
      </p:grpSp>
      <p:sp>
        <p:nvSpPr>
          <p:cNvPr id="10249" name="矩形 22"/>
          <p:cNvSpPr/>
          <p:nvPr/>
        </p:nvSpPr>
        <p:spPr>
          <a:xfrm>
            <a:off x="944245" y="2010410"/>
            <a:ext cx="5192395" cy="3660775"/>
          </a:xfrm>
          <a:prstGeom prst="rect">
            <a:avLst/>
          </a:prstGeom>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eaLnBrk="1" latinLnBrk="0" hangingPunct="1">
              <a:lnSpc>
                <a:spcPct val="150000"/>
              </a:lnSpc>
              <a:buFont typeface="Wingdings" panose="05000000000000000000" pitchFamily="2" charset="2"/>
              <a:buChar char="Ø"/>
            </a:pPr>
            <a:r>
              <a:rPr lang="en-US" altLang="zh-CN" sz="2400" kern="100" dirty="0">
                <a:solidFill>
                  <a:schemeClr val="tx1"/>
                </a:solidFill>
                <a:latin typeface="Times New Roman" panose="02020603050405020304" pitchFamily="18" charset="0"/>
                <a:sym typeface="+mn-ea"/>
              </a:rPr>
              <a:t>For </a:t>
            </a:r>
            <a:r>
              <a:rPr lang="en-US" altLang="zh-CN" sz="2400" kern="100" dirty="0">
                <a:solidFill>
                  <a:srgbClr val="FF0000"/>
                </a:solidFill>
                <a:latin typeface="Times New Roman" panose="02020603050405020304" pitchFamily="18" charset="0"/>
                <a:sym typeface="+mn-ea"/>
              </a:rPr>
              <a:t>n+</a:t>
            </a:r>
            <a:r>
              <a:rPr lang="en-US" altLang="zh-CN" sz="2400" kern="100" baseline="30000" dirty="0">
                <a:solidFill>
                  <a:srgbClr val="FF0000"/>
                </a:solidFill>
                <a:latin typeface="Times New Roman" panose="02020603050405020304" pitchFamily="18" charset="0"/>
                <a:sym typeface="+mn-ea"/>
              </a:rPr>
              <a:t>16</a:t>
            </a:r>
            <a:r>
              <a:rPr lang="en-US" altLang="zh-CN" sz="2400" kern="100" dirty="0">
                <a:solidFill>
                  <a:srgbClr val="FF0000"/>
                </a:solidFill>
                <a:latin typeface="Times New Roman" panose="02020603050405020304" pitchFamily="18" charset="0"/>
                <a:sym typeface="+mn-ea"/>
              </a:rPr>
              <a:t>O</a:t>
            </a:r>
            <a:r>
              <a:rPr lang="en-US" altLang="zh-CN" sz="2400" kern="100" dirty="0">
                <a:solidFill>
                  <a:schemeClr val="tx1"/>
                </a:solidFill>
                <a:latin typeface="Times New Roman" panose="02020603050405020304" pitchFamily="18" charset="0"/>
                <a:sym typeface="+mn-ea"/>
              </a:rPr>
              <a:t>, include 9 channels:</a:t>
            </a:r>
            <a:endParaRPr lang="en-US" altLang="zh-CN" sz="2400" kern="100" dirty="0">
              <a:solidFill>
                <a:schemeClr val="tx1"/>
              </a:solidFill>
              <a:latin typeface="Times New Roman" panose="02020603050405020304" pitchFamily="18" charset="0"/>
              <a:sym typeface="+mn-ea"/>
            </a:endParaRPr>
          </a:p>
          <a:p>
            <a:pPr marR="0" lvl="0" eaLnBrk="1" latinLnBrk="0" hangingPunct="1">
              <a:lnSpc>
                <a:spcPct val="150000"/>
              </a:lnSpc>
              <a:buFont typeface="Wingdings" panose="05000000000000000000" pitchFamily="2" charset="2"/>
            </a:pPr>
            <a:r>
              <a:rPr lang="en-US" altLang="zh-CN" sz="2400" kern="100" dirty="0">
                <a:solidFill>
                  <a:schemeClr val="tx1"/>
                </a:solidFill>
                <a:latin typeface="Times New Roman" panose="02020603050405020304" pitchFamily="18" charset="0"/>
                <a:sym typeface="+mn-ea"/>
              </a:rPr>
              <a:t>‘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O(n,n</a:t>
            </a:r>
            <a:r>
              <a:rPr lang="en-US" altLang="zh-CN" sz="2400" kern="100" baseline="-25000" dirty="0">
                <a:solidFill>
                  <a:schemeClr val="tx1"/>
                </a:solidFill>
                <a:latin typeface="Times New Roman" panose="02020603050405020304" pitchFamily="18" charset="0"/>
                <a:sym typeface="+mn-ea"/>
              </a:rPr>
              <a:t>0</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a:t>
            </a:r>
            <a:r>
              <a:rPr lang="en-US" altLang="zh-CN" sz="2400" kern="100" baseline="-25000" dirty="0">
                <a:solidFill>
                  <a:schemeClr val="tx1"/>
                </a:solidFill>
                <a:latin typeface="Times New Roman" panose="02020603050405020304" pitchFamily="18" charset="0"/>
                <a:sym typeface="+mn-ea"/>
              </a:rPr>
              <a:t>0</a:t>
            </a:r>
            <a:r>
              <a:rPr lang="en-US" altLang="zh-CN" sz="2400" kern="100" dirty="0">
                <a:solidFill>
                  <a:schemeClr val="tx1"/>
                </a:solidFill>
                <a:latin typeface="Times New Roman" panose="02020603050405020304" pitchFamily="18" charset="0"/>
                <a:sym typeface="+mn-ea"/>
              </a:rPr>
              <a:t> ’   ‘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O(n,n</a:t>
            </a:r>
            <a:r>
              <a:rPr lang="en-US" altLang="zh-CN" sz="2400" kern="100" baseline="-25000" dirty="0">
                <a:solidFill>
                  <a:schemeClr val="tx1"/>
                </a:solidFill>
                <a:latin typeface="Times New Roman" panose="02020603050405020304" pitchFamily="18" charset="0"/>
                <a:sym typeface="+mn-ea"/>
              </a:rPr>
              <a:t>1</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a:t>
            </a:r>
            <a:r>
              <a:rPr lang="en-US" altLang="zh-CN" sz="2400" kern="100" baseline="-25000" dirty="0">
                <a:solidFill>
                  <a:schemeClr val="tx1"/>
                </a:solidFill>
                <a:latin typeface="Times New Roman" panose="02020603050405020304" pitchFamily="18" charset="0"/>
                <a:sym typeface="+mn-ea"/>
              </a:rPr>
              <a:t>1</a:t>
            </a:r>
            <a:r>
              <a:rPr lang="en-US" altLang="zh-CN" sz="2400" kern="100" dirty="0">
                <a:solidFill>
                  <a:schemeClr val="tx1"/>
                </a:solidFill>
                <a:latin typeface="Times New Roman" panose="02020603050405020304" pitchFamily="18" charset="0"/>
                <a:sym typeface="+mn-ea"/>
              </a:rPr>
              <a:t> ’</a:t>
            </a:r>
            <a:endParaRPr lang="en-US" altLang="zh-CN" sz="2400" kern="100" dirty="0">
              <a:solidFill>
                <a:schemeClr val="tx1"/>
              </a:solidFill>
              <a:latin typeface="Times New Roman" panose="02020603050405020304" pitchFamily="18" charset="0"/>
              <a:sym typeface="+mn-ea"/>
            </a:endParaRPr>
          </a:p>
          <a:p>
            <a:pPr lvl="0" algn="just">
              <a:buFont typeface="Wingdings" panose="05000000000000000000" charset="0"/>
            </a:pPr>
            <a:r>
              <a:rPr lang="en-US" altLang="zh-CN" sz="2400" kern="100" dirty="0">
                <a:solidFill>
                  <a:schemeClr val="tx1"/>
                </a:solidFill>
                <a:latin typeface="Times New Roman" panose="02020603050405020304" pitchFamily="18" charset="0"/>
                <a:sym typeface="+mn-ea"/>
              </a:rPr>
              <a:t>‘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O(n,n</a:t>
            </a:r>
            <a:r>
              <a:rPr lang="en-US" altLang="zh-CN" sz="2400" kern="100" baseline="-25000" dirty="0">
                <a:solidFill>
                  <a:schemeClr val="tx1"/>
                </a:solidFill>
                <a:latin typeface="Times New Roman" panose="02020603050405020304" pitchFamily="18" charset="0"/>
                <a:sym typeface="+mn-ea"/>
              </a:rPr>
              <a:t>2</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a:t>
            </a:r>
            <a:r>
              <a:rPr lang="en-US" altLang="zh-CN" sz="2400" kern="100" baseline="-25000" dirty="0">
                <a:solidFill>
                  <a:schemeClr val="tx1"/>
                </a:solidFill>
                <a:latin typeface="Times New Roman" panose="02020603050405020304" pitchFamily="18" charset="0"/>
                <a:sym typeface="+mn-ea"/>
              </a:rPr>
              <a:t>2</a:t>
            </a:r>
            <a:r>
              <a:rPr lang="en-US" altLang="zh-CN" sz="2400" kern="100" dirty="0">
                <a:solidFill>
                  <a:schemeClr val="tx1"/>
                </a:solidFill>
                <a:latin typeface="Times New Roman" panose="02020603050405020304" pitchFamily="18" charset="0"/>
                <a:sym typeface="+mn-ea"/>
              </a:rPr>
              <a:t> ’   ‘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O(n,n</a:t>
            </a:r>
            <a:r>
              <a:rPr lang="en-US" altLang="zh-CN" sz="2400" kern="100" baseline="-25000" dirty="0">
                <a:solidFill>
                  <a:schemeClr val="tx1"/>
                </a:solidFill>
                <a:latin typeface="Times New Roman" panose="02020603050405020304" pitchFamily="18" charset="0"/>
                <a:sym typeface="+mn-ea"/>
              </a:rPr>
              <a:t>3</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a:t>
            </a:r>
            <a:r>
              <a:rPr lang="en-US" altLang="zh-CN" sz="2400" kern="100" baseline="-25000" dirty="0">
                <a:solidFill>
                  <a:schemeClr val="tx1"/>
                </a:solidFill>
                <a:latin typeface="Times New Roman" panose="02020603050405020304" pitchFamily="18" charset="0"/>
                <a:sym typeface="+mn-ea"/>
              </a:rPr>
              <a:t>3</a:t>
            </a:r>
            <a:r>
              <a:rPr lang="en-US" altLang="zh-CN" sz="2400" kern="100" dirty="0">
                <a:solidFill>
                  <a:schemeClr val="tx1"/>
                </a:solidFill>
                <a:latin typeface="Times New Roman" panose="02020603050405020304" pitchFamily="18" charset="0"/>
                <a:sym typeface="+mn-ea"/>
              </a:rPr>
              <a:t> ’</a:t>
            </a:r>
            <a:endParaRPr lang="en-US" altLang="zh-CN" sz="2400" kern="100" dirty="0">
              <a:solidFill>
                <a:schemeClr val="tx1"/>
              </a:solidFill>
              <a:latin typeface="Times New Roman" panose="02020603050405020304" pitchFamily="18" charset="0"/>
              <a:sym typeface="+mn-ea"/>
            </a:endParaRPr>
          </a:p>
          <a:p>
            <a:pPr lvl="0" algn="just">
              <a:buFont typeface="Wingdings" panose="05000000000000000000" charset="0"/>
            </a:pPr>
            <a:r>
              <a:rPr lang="en-US" altLang="zh-CN" sz="2400" kern="100" dirty="0">
                <a:solidFill>
                  <a:schemeClr val="tx1"/>
                </a:solidFill>
                <a:latin typeface="Times New Roman" panose="02020603050405020304" pitchFamily="18" charset="0"/>
                <a:sym typeface="+mn-ea"/>
              </a:rPr>
              <a:t>‘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O(n,n</a:t>
            </a:r>
            <a:r>
              <a:rPr lang="en-US" altLang="zh-CN" sz="2400" kern="100" baseline="-25000" dirty="0">
                <a:solidFill>
                  <a:schemeClr val="tx1"/>
                </a:solidFill>
                <a:latin typeface="Times New Roman" panose="02020603050405020304" pitchFamily="18" charset="0"/>
                <a:sym typeface="+mn-ea"/>
              </a:rPr>
              <a:t>4</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a:t>
            </a:r>
            <a:r>
              <a:rPr lang="en-US" altLang="zh-CN" sz="2400" kern="100" baseline="-25000" dirty="0">
                <a:solidFill>
                  <a:schemeClr val="tx1"/>
                </a:solidFill>
                <a:latin typeface="Times New Roman" panose="02020603050405020304" pitchFamily="18" charset="0"/>
                <a:sym typeface="+mn-ea"/>
              </a:rPr>
              <a:t>4</a:t>
            </a:r>
            <a:r>
              <a:rPr lang="en-US" altLang="zh-CN" sz="2400" kern="100" dirty="0">
                <a:solidFill>
                  <a:schemeClr val="tx1"/>
                </a:solidFill>
                <a:latin typeface="Times New Roman" panose="02020603050405020304" pitchFamily="18" charset="0"/>
                <a:sym typeface="+mn-ea"/>
              </a:rPr>
              <a:t> ’ </a:t>
            </a:r>
            <a:endParaRPr lang="en-US" altLang="zh-CN" sz="2400" kern="100" dirty="0">
              <a:solidFill>
                <a:schemeClr val="tx1"/>
              </a:solidFill>
              <a:latin typeface="Times New Roman" panose="02020603050405020304" pitchFamily="18" charset="0"/>
              <a:sym typeface="+mn-ea"/>
            </a:endParaRPr>
          </a:p>
          <a:p>
            <a:pPr lvl="0" algn="just">
              <a:buFont typeface="Wingdings" panose="05000000000000000000" charset="0"/>
            </a:pPr>
            <a:endParaRPr lang="en-US" altLang="zh-CN" sz="2400" kern="100" dirty="0">
              <a:solidFill>
                <a:schemeClr val="tx1"/>
              </a:solidFill>
              <a:latin typeface="Times New Roman" panose="02020603050405020304" pitchFamily="18" charset="0"/>
              <a:sym typeface="+mn-ea"/>
            </a:endParaRPr>
          </a:p>
          <a:p>
            <a:pPr lvl="0" algn="just">
              <a:buFont typeface="Wingdings" panose="05000000000000000000" charset="0"/>
            </a:pPr>
            <a:r>
              <a:rPr lang="en-US" altLang="zh-CN" sz="2400" kern="100" dirty="0">
                <a:solidFill>
                  <a:schemeClr val="tx1"/>
                </a:solidFill>
                <a:latin typeface="Times New Roman" panose="02020603050405020304" pitchFamily="18" charset="0"/>
                <a:sym typeface="+mn-ea"/>
              </a:rPr>
              <a:t>‘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O(n,α</a:t>
            </a:r>
            <a:r>
              <a:rPr lang="en-US" altLang="zh-CN" sz="2400" kern="100" baseline="-25000" dirty="0">
                <a:solidFill>
                  <a:schemeClr val="tx1"/>
                </a:solidFill>
                <a:latin typeface="Times New Roman" panose="02020603050405020304" pitchFamily="18" charset="0"/>
                <a:sym typeface="+mn-ea"/>
              </a:rPr>
              <a:t>0</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13</a:t>
            </a:r>
            <a:r>
              <a:rPr lang="en-US" altLang="zh-CN" sz="2400" kern="100" dirty="0">
                <a:solidFill>
                  <a:schemeClr val="tx1"/>
                </a:solidFill>
                <a:latin typeface="Times New Roman" panose="02020603050405020304" pitchFamily="18" charset="0"/>
                <a:sym typeface="+mn-ea"/>
              </a:rPr>
              <a:t>C</a:t>
            </a:r>
            <a:r>
              <a:rPr lang="en-US" altLang="zh-CN" sz="2400" kern="100" baseline="-25000" dirty="0">
                <a:solidFill>
                  <a:schemeClr val="tx1"/>
                </a:solidFill>
                <a:latin typeface="Times New Roman" panose="02020603050405020304" pitchFamily="18" charset="0"/>
                <a:sym typeface="+mn-ea"/>
              </a:rPr>
              <a:t>0</a:t>
            </a:r>
            <a:r>
              <a:rPr lang="en-US" altLang="zh-CN" sz="2400" kern="100" dirty="0">
                <a:solidFill>
                  <a:schemeClr val="tx1"/>
                </a:solidFill>
                <a:latin typeface="Times New Roman" panose="02020603050405020304" pitchFamily="18" charset="0"/>
                <a:sym typeface="+mn-ea"/>
              </a:rPr>
              <a:t> ’   ‘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O(n,α</a:t>
            </a:r>
            <a:r>
              <a:rPr lang="en-US" altLang="zh-CN" sz="2400" kern="100" baseline="-25000" dirty="0">
                <a:solidFill>
                  <a:schemeClr val="tx1"/>
                </a:solidFill>
                <a:latin typeface="Times New Roman" panose="02020603050405020304" pitchFamily="18" charset="0"/>
                <a:sym typeface="+mn-ea"/>
              </a:rPr>
              <a:t>1</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13</a:t>
            </a:r>
            <a:r>
              <a:rPr lang="en-US" altLang="zh-CN" sz="2400" kern="100" dirty="0">
                <a:solidFill>
                  <a:schemeClr val="tx1"/>
                </a:solidFill>
                <a:latin typeface="Times New Roman" panose="02020603050405020304" pitchFamily="18" charset="0"/>
                <a:sym typeface="+mn-ea"/>
              </a:rPr>
              <a:t>C</a:t>
            </a:r>
            <a:r>
              <a:rPr lang="en-US" altLang="zh-CN" sz="2400" kern="100" baseline="-25000" dirty="0">
                <a:solidFill>
                  <a:schemeClr val="tx1"/>
                </a:solidFill>
                <a:latin typeface="Times New Roman" panose="02020603050405020304" pitchFamily="18" charset="0"/>
                <a:sym typeface="+mn-ea"/>
              </a:rPr>
              <a:t>1</a:t>
            </a:r>
            <a:r>
              <a:rPr lang="en-US" altLang="zh-CN" sz="2400" kern="100" dirty="0">
                <a:solidFill>
                  <a:schemeClr val="tx1"/>
                </a:solidFill>
                <a:latin typeface="Times New Roman" panose="02020603050405020304" pitchFamily="18" charset="0"/>
                <a:sym typeface="+mn-ea"/>
              </a:rPr>
              <a:t> ’   </a:t>
            </a:r>
            <a:endParaRPr lang="en-US" altLang="zh-CN" sz="2400" kern="100" dirty="0">
              <a:solidFill>
                <a:schemeClr val="tx1"/>
              </a:solidFill>
              <a:latin typeface="Times New Roman" panose="02020603050405020304" pitchFamily="18" charset="0"/>
              <a:sym typeface="+mn-ea"/>
            </a:endParaRPr>
          </a:p>
          <a:p>
            <a:pPr lvl="0" algn="just">
              <a:buFont typeface="Wingdings" panose="05000000000000000000" charset="0"/>
            </a:pPr>
            <a:r>
              <a:rPr lang="en-US" altLang="zh-CN" sz="2400" kern="100" dirty="0">
                <a:solidFill>
                  <a:schemeClr val="tx1"/>
                </a:solidFill>
                <a:latin typeface="Times New Roman" panose="02020603050405020304" pitchFamily="18" charset="0"/>
                <a:sym typeface="+mn-ea"/>
              </a:rPr>
              <a:t>‘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O(n,α</a:t>
            </a:r>
            <a:r>
              <a:rPr lang="en-US" altLang="zh-CN" sz="2400" kern="100" baseline="-25000" dirty="0">
                <a:solidFill>
                  <a:schemeClr val="tx1"/>
                </a:solidFill>
                <a:latin typeface="Times New Roman" panose="02020603050405020304" pitchFamily="18" charset="0"/>
                <a:sym typeface="+mn-ea"/>
              </a:rPr>
              <a:t>2</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13</a:t>
            </a:r>
            <a:r>
              <a:rPr lang="en-US" altLang="zh-CN" sz="2400" kern="100" dirty="0">
                <a:solidFill>
                  <a:schemeClr val="tx1"/>
                </a:solidFill>
                <a:latin typeface="Times New Roman" panose="02020603050405020304" pitchFamily="18" charset="0"/>
                <a:sym typeface="+mn-ea"/>
              </a:rPr>
              <a:t>C</a:t>
            </a:r>
            <a:r>
              <a:rPr lang="en-US" altLang="zh-CN" sz="2400" kern="100" baseline="-25000" dirty="0">
                <a:solidFill>
                  <a:schemeClr val="tx1"/>
                </a:solidFill>
                <a:latin typeface="Times New Roman" panose="02020603050405020304" pitchFamily="18" charset="0"/>
                <a:sym typeface="+mn-ea"/>
              </a:rPr>
              <a:t>2</a:t>
            </a:r>
            <a:r>
              <a:rPr lang="en-US" altLang="zh-CN" sz="2400" kern="100" dirty="0">
                <a:solidFill>
                  <a:schemeClr val="tx1"/>
                </a:solidFill>
                <a:latin typeface="Times New Roman" panose="02020603050405020304" pitchFamily="18" charset="0"/>
                <a:sym typeface="+mn-ea"/>
              </a:rPr>
              <a:t> ’   ‘ </a:t>
            </a:r>
            <a:r>
              <a:rPr lang="en-US" altLang="zh-CN" sz="2400" kern="100" baseline="30000" dirty="0">
                <a:solidFill>
                  <a:schemeClr val="tx1"/>
                </a:solidFill>
                <a:latin typeface="Times New Roman" panose="02020603050405020304" pitchFamily="18" charset="0"/>
                <a:sym typeface="+mn-ea"/>
              </a:rPr>
              <a:t>16</a:t>
            </a:r>
            <a:r>
              <a:rPr lang="en-US" altLang="zh-CN" sz="2400" kern="100" dirty="0">
                <a:solidFill>
                  <a:schemeClr val="tx1"/>
                </a:solidFill>
                <a:latin typeface="Times New Roman" panose="02020603050405020304" pitchFamily="18" charset="0"/>
                <a:sym typeface="+mn-ea"/>
              </a:rPr>
              <a:t>O(n,α</a:t>
            </a:r>
            <a:r>
              <a:rPr lang="en-US" altLang="zh-CN" sz="2400" kern="100" baseline="-25000" dirty="0">
                <a:solidFill>
                  <a:schemeClr val="tx1"/>
                </a:solidFill>
                <a:latin typeface="Times New Roman" panose="02020603050405020304" pitchFamily="18" charset="0"/>
                <a:sym typeface="+mn-ea"/>
              </a:rPr>
              <a:t>3</a:t>
            </a:r>
            <a:r>
              <a:rPr lang="en-US" altLang="zh-CN" sz="2400" kern="100" dirty="0">
                <a:solidFill>
                  <a:schemeClr val="tx1"/>
                </a:solidFill>
                <a:latin typeface="Times New Roman" panose="02020603050405020304" pitchFamily="18" charset="0"/>
                <a:sym typeface="+mn-ea"/>
              </a:rPr>
              <a:t>)</a:t>
            </a:r>
            <a:r>
              <a:rPr lang="en-US" altLang="zh-CN" sz="2400" kern="100" baseline="30000" dirty="0">
                <a:solidFill>
                  <a:schemeClr val="tx1"/>
                </a:solidFill>
                <a:latin typeface="Times New Roman" panose="02020603050405020304" pitchFamily="18" charset="0"/>
                <a:sym typeface="+mn-ea"/>
              </a:rPr>
              <a:t>13</a:t>
            </a:r>
            <a:r>
              <a:rPr lang="en-US" altLang="zh-CN" sz="2400" kern="100" dirty="0">
                <a:solidFill>
                  <a:schemeClr val="tx1"/>
                </a:solidFill>
                <a:latin typeface="Times New Roman" panose="02020603050405020304" pitchFamily="18" charset="0"/>
                <a:sym typeface="+mn-ea"/>
              </a:rPr>
              <a:t>C</a:t>
            </a:r>
            <a:r>
              <a:rPr lang="en-US" altLang="zh-CN" sz="2400" kern="100" baseline="-25000" dirty="0">
                <a:solidFill>
                  <a:schemeClr val="tx1"/>
                </a:solidFill>
                <a:latin typeface="Times New Roman" panose="02020603050405020304" pitchFamily="18" charset="0"/>
                <a:sym typeface="+mn-ea"/>
              </a:rPr>
              <a:t>3</a:t>
            </a:r>
            <a:r>
              <a:rPr lang="en-US" altLang="zh-CN" sz="2400" kern="100" dirty="0">
                <a:solidFill>
                  <a:schemeClr val="tx1"/>
                </a:solidFill>
                <a:latin typeface="Times New Roman" panose="02020603050405020304" pitchFamily="18" charset="0"/>
                <a:sym typeface="+mn-ea"/>
              </a:rPr>
              <a:t> ’</a:t>
            </a:r>
            <a:endParaRPr lang="en-US" altLang="zh-CN" sz="2400" kern="100" dirty="0">
              <a:solidFill>
                <a:schemeClr val="tx1"/>
              </a:solidFill>
              <a:effectLst/>
              <a:latin typeface="Times New Roman" panose="02020603050405020304" pitchFamily="18" charset="0"/>
              <a:ea typeface="宋体" panose="02010600030101010101" pitchFamily="2" charset="-122"/>
            </a:endParaRPr>
          </a:p>
          <a:p>
            <a:pPr lvl="0" algn="just">
              <a:buFont typeface="Wingdings" panose="05000000000000000000" charset="0"/>
            </a:pPr>
            <a:endParaRPr lang="en-US" altLang="zh-CN" sz="2400" kern="100" dirty="0">
              <a:solidFill>
                <a:schemeClr val="tx1"/>
              </a:solidFill>
              <a:latin typeface="Times New Roman" panose="02020603050405020304" pitchFamily="18" charset="0"/>
              <a:ea typeface="宋体" panose="02010600030101010101" pitchFamily="2" charset="-122"/>
            </a:endParaRPr>
          </a:p>
          <a:p>
            <a:pPr marL="285750" marR="0" lvl="0" indent="-285750" eaLnBrk="1" latinLnBrk="0" hangingPunct="1">
              <a:lnSpc>
                <a:spcPct val="150000"/>
              </a:lnSpc>
              <a:buFont typeface="Wingdings" panose="05000000000000000000" pitchFamily="2" charset="2"/>
              <a:buChar char="Ø"/>
            </a:pPr>
            <a:endParaRPr lang="en-US" altLang="zh-CN" spc="0">
              <a:solidFill>
                <a:srgbClr val="3B3838"/>
              </a:solidFill>
              <a:latin typeface="Times New Roman" panose="02020603050405020304" pitchFamily="18" charset="0"/>
              <a:ea typeface="Arial" panose="020B0604020202020204"/>
              <a:cs typeface="Times New Roman" panose="02020603050405020304" pitchFamily="18" charset="0"/>
            </a:endParaRPr>
          </a:p>
          <a:p>
            <a:pPr marL="285750" marR="0" lvl="0" indent="-285750" eaLnBrk="1" latinLnBrk="0" hangingPunct="1">
              <a:lnSpc>
                <a:spcPct val="150000"/>
              </a:lnSpc>
              <a:buFont typeface="Wingdings" panose="05000000000000000000" pitchFamily="2" charset="2"/>
              <a:buChar char="Ø"/>
            </a:pPr>
            <a:endParaRPr lang="en-US" altLang="zh-CN" spc="0">
              <a:solidFill>
                <a:srgbClr val="3B3838"/>
              </a:solidFill>
              <a:latin typeface="Times New Roman" panose="02020603050405020304" pitchFamily="18" charset="0"/>
              <a:ea typeface="Arial" panose="020B0604020202020204"/>
              <a:cs typeface="Times New Roman" panose="02020603050405020304" pitchFamily="18" charset="0"/>
            </a:endParaRPr>
          </a:p>
          <a:p>
            <a:pPr marR="0" lvl="0" eaLnBrk="1" latinLnBrk="0" hangingPunct="1">
              <a:lnSpc>
                <a:spcPct val="150000"/>
              </a:lnSpc>
              <a:buFont typeface="Wingdings" panose="05000000000000000000" pitchFamily="2" charset="2"/>
            </a:pPr>
            <a:endParaRPr lang="en-US" altLang="zh-CN" sz="1600" spc="0">
              <a:solidFill>
                <a:srgbClr val="3B3838"/>
              </a:solidFill>
              <a:ea typeface="Arial" panose="020B0604020202020204"/>
            </a:endParaRPr>
          </a:p>
          <a:p>
            <a:pPr marR="0" lvl="0" eaLnBrk="1" hangingPunct="1">
              <a:lnSpc>
                <a:spcPts val="1800"/>
              </a:lnSpc>
              <a:buFont typeface="Wingdings" panose="05000000000000000000" pitchFamily="2" charset="2"/>
            </a:pPr>
            <a:endParaRPr lang="en-US" altLang="zh-CN" sz="1600">
              <a:solidFill>
                <a:srgbClr val="3B3838"/>
              </a:solidFill>
              <a:ea typeface="Arial" panose="020B0604020202020204"/>
            </a:endParaRPr>
          </a:p>
        </p:txBody>
      </p:sp>
      <p:grpSp>
        <p:nvGrpSpPr>
          <p:cNvPr id="10250" name="组合 5"/>
          <p:cNvGrpSpPr/>
          <p:nvPr/>
        </p:nvGrpSpPr>
        <p:grpSpPr>
          <a:xfrm>
            <a:off x="6212205" y="1195705"/>
            <a:ext cx="5325745" cy="4838700"/>
            <a:chOff x="3179561" y="1194708"/>
            <a:chExt cx="2956560" cy="4838700"/>
          </a:xfrm>
        </p:grpSpPr>
        <p:grpSp>
          <p:nvGrpSpPr>
            <p:cNvPr id="10302" name="组合 19"/>
            <p:cNvGrpSpPr/>
            <p:nvPr/>
          </p:nvGrpSpPr>
          <p:grpSpPr>
            <a:xfrm>
              <a:off x="3179561" y="1194708"/>
              <a:ext cx="2956560" cy="4838700"/>
              <a:chOff x="3179561" y="1194708"/>
              <a:chExt cx="2956560" cy="4838700"/>
            </a:xfrm>
          </p:grpSpPr>
          <p:grpSp>
            <p:nvGrpSpPr>
              <p:cNvPr id="10304" name="组合 27"/>
              <p:cNvGrpSpPr/>
              <p:nvPr/>
            </p:nvGrpSpPr>
            <p:grpSpPr>
              <a:xfrm>
                <a:off x="3179561" y="1194708"/>
                <a:ext cx="2956560" cy="4838700"/>
                <a:chOff x="304800" y="1466850"/>
                <a:chExt cx="2705100" cy="4838700"/>
              </a:xfrm>
            </p:grpSpPr>
            <p:sp>
              <p:nvSpPr>
                <p:cNvPr id="10306" name="矩形 29"/>
                <p:cNvSpPr/>
                <p:nvPr/>
              </p:nvSpPr>
              <p:spPr>
                <a:xfrm>
                  <a:off x="304800" y="1466850"/>
                  <a:ext cx="2705100" cy="7048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307" name="矩形 30"/>
                <p:cNvSpPr/>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05" name="矩形 28"/>
              <p:cNvSpPr/>
              <p:nvPr/>
            </p:nvSpPr>
            <p:spPr>
              <a:xfrm>
                <a:off x="3179561" y="5804808"/>
                <a:ext cx="2956560" cy="228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10303" name="文本框 25"/>
            <p:cNvSpPr/>
            <p:nvPr/>
          </p:nvSpPr>
          <p:spPr>
            <a:xfrm>
              <a:off x="3305291" y="1316300"/>
              <a:ext cx="2705100" cy="52197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chemeClr val="bg1"/>
                  </a:solidFill>
                </a:rPr>
                <a:t>α+</a:t>
              </a:r>
              <a:r>
                <a:rPr lang="en-US" altLang="zh-CN" baseline="30000">
                  <a:solidFill>
                    <a:schemeClr val="bg1"/>
                  </a:solidFill>
                </a:rPr>
                <a:t>13</a:t>
              </a:r>
              <a:r>
                <a:rPr lang="en-US" altLang="zh-CN">
                  <a:solidFill>
                    <a:schemeClr val="bg1"/>
                  </a:solidFill>
                </a:rPr>
                <a:t>C</a:t>
              </a:r>
              <a:endParaRPr lang="en-US" altLang="zh-CN">
                <a:solidFill>
                  <a:schemeClr val="bg1"/>
                </a:solidFill>
              </a:endParaRPr>
            </a:p>
          </p:txBody>
        </p:sp>
      </p:grpSp>
      <p:sp>
        <p:nvSpPr>
          <p:cNvPr id="10251" name="矩形 26"/>
          <p:cNvSpPr/>
          <p:nvPr/>
        </p:nvSpPr>
        <p:spPr>
          <a:xfrm>
            <a:off x="6212205" y="2060575"/>
            <a:ext cx="5325110" cy="3646170"/>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85750" marR="0" lvl="0" indent="-285750" algn="l" eaLnBrk="1" latinLnBrk="0" hangingPunct="1">
              <a:lnSpc>
                <a:spcPct val="150000"/>
              </a:lnSpc>
              <a:buFont typeface="Wingdings" panose="05000000000000000000" pitchFamily="2" charset="2"/>
              <a:buChar char="Ø"/>
            </a:pPr>
            <a:r>
              <a:rPr lang="en-US" altLang="zh-CN" sz="2400" kern="100" dirty="0">
                <a:latin typeface="Times New Roman" panose="02020603050405020304" pitchFamily="18" charset="0"/>
                <a:cs typeface="+mn-ea"/>
                <a:sym typeface="+mn-ea"/>
              </a:rPr>
              <a:t>For </a:t>
            </a:r>
            <a:r>
              <a:rPr lang="en-US" altLang="zh-CN" sz="2400" kern="100" dirty="0">
                <a:solidFill>
                  <a:srgbClr val="FF0000"/>
                </a:solidFill>
                <a:latin typeface="Times New Roman" panose="02020603050405020304" pitchFamily="18" charset="0"/>
                <a:cs typeface="+mn-ea"/>
                <a:sym typeface="+mn-ea"/>
              </a:rPr>
              <a:t>α+</a:t>
            </a:r>
            <a:r>
              <a:rPr lang="en-US" altLang="zh-CN" sz="2400" kern="100" baseline="30000" dirty="0">
                <a:solidFill>
                  <a:srgbClr val="FF0000"/>
                </a:solidFill>
                <a:latin typeface="Times New Roman" panose="02020603050405020304" pitchFamily="18" charset="0"/>
                <a:cs typeface="+mn-ea"/>
                <a:sym typeface="+mn-ea"/>
              </a:rPr>
              <a:t>13</a:t>
            </a:r>
            <a:r>
              <a:rPr lang="en-US" altLang="zh-CN" sz="2400" kern="100" dirty="0">
                <a:solidFill>
                  <a:srgbClr val="FF0000"/>
                </a:solidFill>
                <a:latin typeface="Times New Roman" panose="02020603050405020304" pitchFamily="18" charset="0"/>
                <a:cs typeface="+mn-ea"/>
                <a:sym typeface="+mn-ea"/>
              </a:rPr>
              <a:t>C</a:t>
            </a:r>
            <a:r>
              <a:rPr lang="en-US" altLang="zh-CN" sz="2400" kern="100" dirty="0">
                <a:latin typeface="Times New Roman" panose="02020603050405020304" pitchFamily="18" charset="0"/>
                <a:cs typeface="+mn-ea"/>
                <a:sym typeface="+mn-ea"/>
              </a:rPr>
              <a:t>, include 9 reverse channels:</a:t>
            </a:r>
            <a:endParaRPr lang="en-US" altLang="zh-CN" sz="2400" kern="100" dirty="0">
              <a:effectLst/>
              <a:latin typeface="Times New Roman" panose="02020603050405020304" pitchFamily="18" charset="0"/>
              <a:ea typeface="宋体" panose="02010600030101010101" pitchFamily="2" charset="-122"/>
              <a:cs typeface="+mn-ea"/>
            </a:endParaRPr>
          </a:p>
          <a:p>
            <a:pPr marR="0" lvl="0" eaLnBrk="1" latinLnBrk="0" hangingPunct="1">
              <a:lnSpc>
                <a:spcPct val="150000"/>
              </a:lnSpc>
              <a:buFont typeface="Wingdings" panose="05000000000000000000" pitchFamily="2" charset="2"/>
            </a:pPr>
            <a:r>
              <a:rPr lang="en-US" altLang="zh-CN" sz="2400" kern="100" dirty="0">
                <a:solidFill>
                  <a:schemeClr val="tx1"/>
                </a:solidFill>
                <a:latin typeface="Times New Roman" panose="02020603050405020304" pitchFamily="18" charset="0"/>
                <a:cs typeface="+mn-ea"/>
                <a:sym typeface="+mn-ea"/>
              </a:rPr>
              <a:t>‘ </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C(α,α</a:t>
            </a:r>
            <a:r>
              <a:rPr lang="en-US" altLang="zh-CN" sz="2400" kern="100" baseline="-25000" dirty="0">
                <a:solidFill>
                  <a:schemeClr val="tx1"/>
                </a:solidFill>
                <a:latin typeface="Times New Roman" panose="02020603050405020304" pitchFamily="18" charset="0"/>
                <a:cs typeface="+mn-ea"/>
                <a:sym typeface="+mn-ea"/>
              </a:rPr>
              <a:t>0</a:t>
            </a:r>
            <a:r>
              <a:rPr lang="en-US" altLang="zh-CN" sz="2400" kern="100" dirty="0">
                <a:solidFill>
                  <a:schemeClr val="tx1"/>
                </a:solidFill>
                <a:latin typeface="Times New Roman" panose="02020603050405020304" pitchFamily="18" charset="0"/>
                <a:cs typeface="+mn-ea"/>
                <a:sym typeface="+mn-ea"/>
              </a:rPr>
              <a:t>)</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a:t>
            </a:r>
            <a:r>
              <a:rPr lang="en-US" altLang="zh-CN" sz="2400" kern="100" baseline="-25000" dirty="0">
                <a:solidFill>
                  <a:schemeClr val="tx1"/>
                </a:solidFill>
                <a:latin typeface="Times New Roman" panose="02020603050405020304" pitchFamily="18" charset="0"/>
                <a:cs typeface="+mn-ea"/>
                <a:sym typeface="+mn-ea"/>
              </a:rPr>
              <a:t>0</a:t>
            </a:r>
            <a:r>
              <a:rPr lang="en-US" altLang="zh-CN" sz="2400" kern="100" dirty="0">
                <a:solidFill>
                  <a:schemeClr val="tx1"/>
                </a:solidFill>
                <a:latin typeface="Times New Roman" panose="02020603050405020304" pitchFamily="18" charset="0"/>
                <a:cs typeface="+mn-ea"/>
                <a:sym typeface="+mn-ea"/>
              </a:rPr>
              <a:t> ’   ‘ </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C(α,α</a:t>
            </a:r>
            <a:r>
              <a:rPr lang="en-US" altLang="zh-CN" sz="2400" kern="100" baseline="-25000" dirty="0">
                <a:solidFill>
                  <a:schemeClr val="tx1"/>
                </a:solidFill>
                <a:latin typeface="Times New Roman" panose="02020603050405020304" pitchFamily="18" charset="0"/>
                <a:cs typeface="+mn-ea"/>
                <a:sym typeface="+mn-ea"/>
              </a:rPr>
              <a:t>1</a:t>
            </a:r>
            <a:r>
              <a:rPr lang="en-US" altLang="zh-CN" sz="2400" kern="100" dirty="0">
                <a:solidFill>
                  <a:schemeClr val="tx1"/>
                </a:solidFill>
                <a:latin typeface="Times New Roman" panose="02020603050405020304" pitchFamily="18" charset="0"/>
                <a:cs typeface="+mn-ea"/>
                <a:sym typeface="+mn-ea"/>
              </a:rPr>
              <a:t>)</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C1 ’   </a:t>
            </a:r>
            <a:endParaRPr lang="en-US" altLang="zh-CN" sz="2400" kern="100" dirty="0">
              <a:solidFill>
                <a:schemeClr val="tx1"/>
              </a:solidFill>
              <a:latin typeface="Times New Roman" panose="02020603050405020304" pitchFamily="18" charset="0"/>
              <a:cs typeface="+mn-ea"/>
              <a:sym typeface="+mn-ea"/>
            </a:endParaRPr>
          </a:p>
          <a:p>
            <a:pPr lvl="0" algn="just">
              <a:buFont typeface="Wingdings" panose="05000000000000000000" charset="0"/>
              <a:buNone/>
            </a:pPr>
            <a:r>
              <a:rPr lang="en-US" altLang="zh-CN" sz="2400" kern="100" dirty="0">
                <a:solidFill>
                  <a:schemeClr val="tx1"/>
                </a:solidFill>
                <a:latin typeface="Times New Roman" panose="02020603050405020304" pitchFamily="18" charset="0"/>
                <a:cs typeface="+mn-ea"/>
                <a:sym typeface="+mn-ea"/>
              </a:rPr>
              <a:t>‘ </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C(α,α</a:t>
            </a:r>
            <a:r>
              <a:rPr lang="en-US" altLang="zh-CN" sz="2400" kern="100" baseline="-25000" dirty="0">
                <a:solidFill>
                  <a:schemeClr val="tx1"/>
                </a:solidFill>
                <a:latin typeface="Times New Roman" panose="02020603050405020304" pitchFamily="18" charset="0"/>
                <a:cs typeface="+mn-ea"/>
                <a:sym typeface="+mn-ea"/>
              </a:rPr>
              <a:t>2</a:t>
            </a:r>
            <a:r>
              <a:rPr lang="en-US" altLang="zh-CN" sz="2400" kern="100" dirty="0">
                <a:solidFill>
                  <a:schemeClr val="tx1"/>
                </a:solidFill>
                <a:latin typeface="Times New Roman" panose="02020603050405020304" pitchFamily="18" charset="0"/>
                <a:cs typeface="+mn-ea"/>
                <a:sym typeface="+mn-ea"/>
              </a:rPr>
              <a:t>)</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a:t>
            </a:r>
            <a:r>
              <a:rPr lang="en-US" altLang="zh-CN" sz="2400" kern="100" baseline="-25000" dirty="0">
                <a:solidFill>
                  <a:schemeClr val="tx1"/>
                </a:solidFill>
                <a:latin typeface="Times New Roman" panose="02020603050405020304" pitchFamily="18" charset="0"/>
                <a:cs typeface="+mn-ea"/>
                <a:sym typeface="+mn-ea"/>
              </a:rPr>
              <a:t>2</a:t>
            </a:r>
            <a:r>
              <a:rPr lang="en-US" altLang="zh-CN" sz="2400" kern="100" dirty="0">
                <a:solidFill>
                  <a:schemeClr val="tx1"/>
                </a:solidFill>
                <a:latin typeface="Times New Roman" panose="02020603050405020304" pitchFamily="18" charset="0"/>
                <a:cs typeface="+mn-ea"/>
                <a:sym typeface="+mn-ea"/>
              </a:rPr>
              <a:t> ’   ‘ </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C(α,α</a:t>
            </a:r>
            <a:r>
              <a:rPr lang="en-US" altLang="zh-CN" sz="2400" kern="100" baseline="-25000" dirty="0">
                <a:solidFill>
                  <a:schemeClr val="tx1"/>
                </a:solidFill>
                <a:latin typeface="Times New Roman" panose="02020603050405020304" pitchFamily="18" charset="0"/>
                <a:cs typeface="+mn-ea"/>
                <a:sym typeface="+mn-ea"/>
              </a:rPr>
              <a:t>3</a:t>
            </a:r>
            <a:r>
              <a:rPr lang="en-US" altLang="zh-CN" sz="2400" kern="100" dirty="0">
                <a:solidFill>
                  <a:schemeClr val="tx1"/>
                </a:solidFill>
                <a:latin typeface="Times New Roman" panose="02020603050405020304" pitchFamily="18" charset="0"/>
                <a:cs typeface="+mn-ea"/>
                <a:sym typeface="+mn-ea"/>
              </a:rPr>
              <a:t>)</a:t>
            </a:r>
            <a:r>
              <a:rPr lang="en-US" altLang="zh-CN" sz="2400" kern="100" baseline="30000" dirty="0">
                <a:solidFill>
                  <a:schemeClr val="tx1"/>
                </a:solidFill>
                <a:latin typeface="Times New Roman" panose="02020603050405020304" pitchFamily="18" charset="0"/>
                <a:cs typeface="+mn-ea"/>
                <a:sym typeface="+mn-ea"/>
              </a:rPr>
              <a:t>13</a:t>
            </a:r>
            <a:r>
              <a:rPr lang="en-US" altLang="zh-CN" sz="2400" kern="100" dirty="0">
                <a:solidFill>
                  <a:schemeClr val="tx1"/>
                </a:solidFill>
                <a:latin typeface="Times New Roman" panose="02020603050405020304" pitchFamily="18" charset="0"/>
                <a:cs typeface="+mn-ea"/>
                <a:sym typeface="+mn-ea"/>
              </a:rPr>
              <a:t>C3 ’</a:t>
            </a:r>
            <a:endParaRPr lang="en-US" altLang="zh-CN" sz="2400" kern="100" dirty="0">
              <a:solidFill>
                <a:schemeClr val="tx1"/>
              </a:solidFill>
              <a:latin typeface="Times New Roman" panose="02020603050405020304" pitchFamily="18" charset="0"/>
              <a:cs typeface="+mn-ea"/>
              <a:sym typeface="+mn-ea"/>
            </a:endParaRPr>
          </a:p>
          <a:p>
            <a:pPr lvl="0" algn="just">
              <a:buFont typeface="Wingdings" panose="05000000000000000000" charset="0"/>
              <a:buNone/>
            </a:pPr>
            <a:endParaRPr lang="en-US" altLang="zh-CN" sz="2400" kern="100" dirty="0">
              <a:solidFill>
                <a:schemeClr val="tx1"/>
              </a:solidFill>
              <a:latin typeface="Times New Roman" panose="02020603050405020304" pitchFamily="18" charset="0"/>
              <a:ea typeface="宋体" panose="02010600030101010101" pitchFamily="2" charset="-122"/>
              <a:cs typeface="+mn-ea"/>
              <a:sym typeface="+mn-ea"/>
            </a:endParaRPr>
          </a:p>
          <a:p>
            <a:pPr lvl="0" algn="just">
              <a:buFont typeface="Wingdings" panose="05000000000000000000" charset="0"/>
              <a:buNone/>
            </a:pPr>
            <a:r>
              <a:rPr lang="en-US" altLang="zh-CN" sz="2400" kern="100" dirty="0">
                <a:latin typeface="Times New Roman" panose="02020603050405020304" pitchFamily="18" charset="0"/>
                <a:cs typeface="+mn-ea"/>
                <a:sym typeface="+mn-ea"/>
              </a:rPr>
              <a:t>‘ </a:t>
            </a:r>
            <a:r>
              <a:rPr lang="en-US" altLang="zh-CN" sz="2400" kern="100" baseline="30000" dirty="0">
                <a:latin typeface="Times New Roman" panose="02020603050405020304" pitchFamily="18" charset="0"/>
                <a:cs typeface="+mn-ea"/>
                <a:sym typeface="+mn-ea"/>
              </a:rPr>
              <a:t>13</a:t>
            </a:r>
            <a:r>
              <a:rPr lang="en-US" altLang="zh-CN" sz="2400" kern="100" dirty="0">
                <a:latin typeface="Times New Roman" panose="02020603050405020304" pitchFamily="18" charset="0"/>
                <a:cs typeface="+mn-ea"/>
                <a:sym typeface="+mn-ea"/>
              </a:rPr>
              <a:t>C(α,n</a:t>
            </a:r>
            <a:r>
              <a:rPr lang="en-US" altLang="zh-CN" sz="2400" kern="100" baseline="-25000" dirty="0">
                <a:latin typeface="Times New Roman" panose="02020603050405020304" pitchFamily="18" charset="0"/>
                <a:cs typeface="+mn-ea"/>
                <a:sym typeface="+mn-ea"/>
              </a:rPr>
              <a:t>0</a:t>
            </a:r>
            <a:r>
              <a:rPr lang="en-US" altLang="zh-CN" sz="2400" kern="100" dirty="0">
                <a:latin typeface="Times New Roman" panose="02020603050405020304" pitchFamily="18" charset="0"/>
                <a:cs typeface="+mn-ea"/>
                <a:sym typeface="+mn-ea"/>
              </a:rPr>
              <a:t>)</a:t>
            </a:r>
            <a:r>
              <a:rPr lang="en-US" altLang="zh-CN" sz="2400" kern="100" baseline="30000" dirty="0">
                <a:latin typeface="Times New Roman" panose="02020603050405020304" pitchFamily="18" charset="0"/>
                <a:cs typeface="+mn-ea"/>
                <a:sym typeface="+mn-ea"/>
              </a:rPr>
              <a:t>16</a:t>
            </a:r>
            <a:r>
              <a:rPr lang="en-US" altLang="zh-CN" sz="2400" kern="100" dirty="0">
                <a:latin typeface="Times New Roman" panose="02020603050405020304" pitchFamily="18" charset="0"/>
                <a:cs typeface="+mn-ea"/>
                <a:sym typeface="+mn-ea"/>
              </a:rPr>
              <a:t>O</a:t>
            </a:r>
            <a:r>
              <a:rPr lang="en-US" altLang="zh-CN" sz="2400" kern="100" baseline="-25000" dirty="0">
                <a:latin typeface="Times New Roman" panose="02020603050405020304" pitchFamily="18" charset="0"/>
                <a:cs typeface="+mn-ea"/>
                <a:sym typeface="+mn-ea"/>
              </a:rPr>
              <a:t>0</a:t>
            </a:r>
            <a:r>
              <a:rPr lang="en-US" altLang="zh-CN" sz="2400" kern="100" dirty="0">
                <a:latin typeface="Times New Roman" panose="02020603050405020304" pitchFamily="18" charset="0"/>
                <a:cs typeface="+mn-ea"/>
                <a:sym typeface="+mn-ea"/>
              </a:rPr>
              <a:t> ’   ‘ </a:t>
            </a:r>
            <a:r>
              <a:rPr lang="en-US" altLang="zh-CN" sz="2400" kern="100" baseline="30000" dirty="0">
                <a:latin typeface="Times New Roman" panose="02020603050405020304" pitchFamily="18" charset="0"/>
                <a:cs typeface="+mn-ea"/>
                <a:sym typeface="+mn-ea"/>
              </a:rPr>
              <a:t>13</a:t>
            </a:r>
            <a:r>
              <a:rPr lang="en-US" altLang="zh-CN" sz="2400" kern="100" dirty="0">
                <a:latin typeface="Times New Roman" panose="02020603050405020304" pitchFamily="18" charset="0"/>
                <a:cs typeface="+mn-ea"/>
                <a:sym typeface="+mn-ea"/>
              </a:rPr>
              <a:t>C(α,n</a:t>
            </a:r>
            <a:r>
              <a:rPr lang="en-US" altLang="zh-CN" sz="2400" kern="100" baseline="-25000" dirty="0">
                <a:latin typeface="Times New Roman" panose="02020603050405020304" pitchFamily="18" charset="0"/>
                <a:cs typeface="+mn-ea"/>
                <a:sym typeface="+mn-ea"/>
              </a:rPr>
              <a:t>1</a:t>
            </a:r>
            <a:r>
              <a:rPr lang="en-US" altLang="zh-CN" sz="2400" kern="100" dirty="0">
                <a:latin typeface="Times New Roman" panose="02020603050405020304" pitchFamily="18" charset="0"/>
                <a:cs typeface="+mn-ea"/>
                <a:sym typeface="+mn-ea"/>
              </a:rPr>
              <a:t>)</a:t>
            </a:r>
            <a:r>
              <a:rPr lang="en-US" altLang="zh-CN" sz="2400" kern="100" baseline="30000" dirty="0">
                <a:latin typeface="Times New Roman" panose="02020603050405020304" pitchFamily="18" charset="0"/>
                <a:cs typeface="+mn-ea"/>
                <a:sym typeface="+mn-ea"/>
              </a:rPr>
              <a:t>16</a:t>
            </a:r>
            <a:r>
              <a:rPr lang="en-US" altLang="zh-CN" sz="2400" kern="100" dirty="0">
                <a:latin typeface="Times New Roman" panose="02020603050405020304" pitchFamily="18" charset="0"/>
                <a:cs typeface="+mn-ea"/>
                <a:sym typeface="+mn-ea"/>
              </a:rPr>
              <a:t>O</a:t>
            </a:r>
            <a:r>
              <a:rPr lang="en-US" altLang="zh-CN" sz="2400" kern="100" baseline="-25000" dirty="0">
                <a:latin typeface="Times New Roman" panose="02020603050405020304" pitchFamily="18" charset="0"/>
                <a:cs typeface="+mn-ea"/>
                <a:sym typeface="+mn-ea"/>
              </a:rPr>
              <a:t>1</a:t>
            </a:r>
            <a:r>
              <a:rPr lang="en-US" altLang="zh-CN" sz="2400" kern="100" dirty="0">
                <a:latin typeface="Times New Roman" panose="02020603050405020304" pitchFamily="18" charset="0"/>
                <a:cs typeface="+mn-ea"/>
                <a:sym typeface="+mn-ea"/>
              </a:rPr>
              <a:t> ’  </a:t>
            </a:r>
            <a:endParaRPr lang="en-US" altLang="zh-CN" sz="2400" kern="100" dirty="0">
              <a:latin typeface="Times New Roman" panose="02020603050405020304" pitchFamily="18" charset="0"/>
              <a:cs typeface="+mn-ea"/>
              <a:sym typeface="+mn-ea"/>
            </a:endParaRPr>
          </a:p>
          <a:p>
            <a:pPr lvl="0" algn="just">
              <a:buFont typeface="Wingdings" panose="05000000000000000000" charset="0"/>
              <a:buNone/>
            </a:pPr>
            <a:r>
              <a:rPr lang="en-US" altLang="zh-CN" sz="2400" kern="100" dirty="0">
                <a:latin typeface="Times New Roman" panose="02020603050405020304" pitchFamily="18" charset="0"/>
                <a:cs typeface="+mn-ea"/>
                <a:sym typeface="+mn-ea"/>
              </a:rPr>
              <a:t>‘ </a:t>
            </a:r>
            <a:r>
              <a:rPr lang="en-US" altLang="zh-CN" sz="2400" kern="100" baseline="30000" dirty="0">
                <a:latin typeface="Times New Roman" panose="02020603050405020304" pitchFamily="18" charset="0"/>
                <a:cs typeface="+mn-ea"/>
                <a:sym typeface="+mn-ea"/>
              </a:rPr>
              <a:t>13</a:t>
            </a:r>
            <a:r>
              <a:rPr lang="en-US" altLang="zh-CN" sz="2400" kern="100" dirty="0">
                <a:latin typeface="Times New Roman" panose="02020603050405020304" pitchFamily="18" charset="0"/>
                <a:cs typeface="+mn-ea"/>
                <a:sym typeface="+mn-ea"/>
              </a:rPr>
              <a:t>C(α,n</a:t>
            </a:r>
            <a:r>
              <a:rPr lang="en-US" altLang="zh-CN" sz="2400" kern="100" baseline="-25000" dirty="0">
                <a:latin typeface="Times New Roman" panose="02020603050405020304" pitchFamily="18" charset="0"/>
                <a:cs typeface="+mn-ea"/>
                <a:sym typeface="+mn-ea"/>
              </a:rPr>
              <a:t>2</a:t>
            </a:r>
            <a:r>
              <a:rPr lang="en-US" altLang="zh-CN" sz="2400" kern="100" dirty="0">
                <a:latin typeface="Times New Roman" panose="02020603050405020304" pitchFamily="18" charset="0"/>
                <a:cs typeface="+mn-ea"/>
                <a:sym typeface="+mn-ea"/>
              </a:rPr>
              <a:t>)</a:t>
            </a:r>
            <a:r>
              <a:rPr lang="en-US" altLang="zh-CN" sz="2400" kern="100" baseline="30000" dirty="0">
                <a:latin typeface="Times New Roman" panose="02020603050405020304" pitchFamily="18" charset="0"/>
                <a:cs typeface="+mn-ea"/>
                <a:sym typeface="+mn-ea"/>
              </a:rPr>
              <a:t>16</a:t>
            </a:r>
            <a:r>
              <a:rPr lang="en-US" altLang="zh-CN" sz="2400" kern="100" dirty="0">
                <a:latin typeface="Times New Roman" panose="02020603050405020304" pitchFamily="18" charset="0"/>
                <a:cs typeface="+mn-ea"/>
                <a:sym typeface="+mn-ea"/>
              </a:rPr>
              <a:t>O</a:t>
            </a:r>
            <a:r>
              <a:rPr lang="en-US" altLang="zh-CN" sz="2400" kern="100" baseline="-25000" dirty="0">
                <a:latin typeface="Times New Roman" panose="02020603050405020304" pitchFamily="18" charset="0"/>
                <a:cs typeface="+mn-ea"/>
                <a:sym typeface="+mn-ea"/>
              </a:rPr>
              <a:t>2</a:t>
            </a:r>
            <a:r>
              <a:rPr lang="en-US" altLang="zh-CN" sz="2400" kern="100" dirty="0">
                <a:latin typeface="Times New Roman" panose="02020603050405020304" pitchFamily="18" charset="0"/>
                <a:cs typeface="+mn-ea"/>
                <a:sym typeface="+mn-ea"/>
              </a:rPr>
              <a:t> ’   ‘ </a:t>
            </a:r>
            <a:r>
              <a:rPr lang="en-US" altLang="zh-CN" sz="2400" kern="100" baseline="30000" dirty="0">
                <a:latin typeface="Times New Roman" panose="02020603050405020304" pitchFamily="18" charset="0"/>
                <a:cs typeface="+mn-ea"/>
                <a:sym typeface="+mn-ea"/>
              </a:rPr>
              <a:t>13</a:t>
            </a:r>
            <a:r>
              <a:rPr lang="en-US" altLang="zh-CN" sz="2400" kern="100" dirty="0">
                <a:latin typeface="Times New Roman" panose="02020603050405020304" pitchFamily="18" charset="0"/>
                <a:cs typeface="+mn-ea"/>
                <a:sym typeface="+mn-ea"/>
              </a:rPr>
              <a:t>C(α,n</a:t>
            </a:r>
            <a:r>
              <a:rPr lang="en-US" altLang="zh-CN" sz="2400" kern="100" baseline="-25000" dirty="0">
                <a:latin typeface="Times New Roman" panose="02020603050405020304" pitchFamily="18" charset="0"/>
                <a:cs typeface="+mn-ea"/>
                <a:sym typeface="+mn-ea"/>
              </a:rPr>
              <a:t>3</a:t>
            </a:r>
            <a:r>
              <a:rPr lang="en-US" altLang="zh-CN" sz="2400" kern="100" dirty="0">
                <a:latin typeface="Times New Roman" panose="02020603050405020304" pitchFamily="18" charset="0"/>
                <a:cs typeface="+mn-ea"/>
                <a:sym typeface="+mn-ea"/>
              </a:rPr>
              <a:t>)</a:t>
            </a:r>
            <a:r>
              <a:rPr lang="en-US" altLang="zh-CN" sz="2400" kern="100" baseline="30000" dirty="0">
                <a:latin typeface="Times New Roman" panose="02020603050405020304" pitchFamily="18" charset="0"/>
                <a:cs typeface="+mn-ea"/>
                <a:sym typeface="+mn-ea"/>
              </a:rPr>
              <a:t>16</a:t>
            </a:r>
            <a:r>
              <a:rPr lang="en-US" altLang="zh-CN" sz="2400" kern="100" dirty="0">
                <a:latin typeface="Times New Roman" panose="02020603050405020304" pitchFamily="18" charset="0"/>
                <a:cs typeface="+mn-ea"/>
                <a:sym typeface="+mn-ea"/>
              </a:rPr>
              <a:t>O</a:t>
            </a:r>
            <a:r>
              <a:rPr lang="en-US" altLang="zh-CN" sz="2400" kern="100" baseline="-25000" dirty="0">
                <a:latin typeface="Times New Roman" panose="02020603050405020304" pitchFamily="18" charset="0"/>
                <a:cs typeface="+mn-ea"/>
                <a:sym typeface="+mn-ea"/>
              </a:rPr>
              <a:t>3</a:t>
            </a:r>
            <a:r>
              <a:rPr lang="en-US" altLang="zh-CN" sz="2400" kern="100" dirty="0">
                <a:latin typeface="Times New Roman" panose="02020603050405020304" pitchFamily="18" charset="0"/>
                <a:cs typeface="+mn-ea"/>
                <a:sym typeface="+mn-ea"/>
              </a:rPr>
              <a:t> ’   </a:t>
            </a:r>
            <a:endParaRPr lang="en-US" altLang="zh-CN" sz="2400" kern="100" dirty="0">
              <a:latin typeface="Times New Roman" panose="02020603050405020304" pitchFamily="18" charset="0"/>
              <a:cs typeface="+mn-ea"/>
              <a:sym typeface="+mn-ea"/>
            </a:endParaRPr>
          </a:p>
          <a:p>
            <a:pPr lvl="0" algn="just">
              <a:buFont typeface="Wingdings" panose="05000000000000000000" charset="0"/>
              <a:buNone/>
            </a:pPr>
            <a:r>
              <a:rPr lang="en-US" altLang="zh-CN" sz="2400" kern="100" dirty="0">
                <a:latin typeface="Times New Roman" panose="02020603050405020304" pitchFamily="18" charset="0"/>
                <a:cs typeface="+mn-ea"/>
                <a:sym typeface="+mn-ea"/>
              </a:rPr>
              <a:t>‘ </a:t>
            </a:r>
            <a:r>
              <a:rPr lang="en-US" altLang="zh-CN" sz="2400" kern="100" baseline="30000" dirty="0">
                <a:latin typeface="Times New Roman" panose="02020603050405020304" pitchFamily="18" charset="0"/>
                <a:cs typeface="+mn-ea"/>
                <a:sym typeface="+mn-ea"/>
              </a:rPr>
              <a:t>13</a:t>
            </a:r>
            <a:r>
              <a:rPr lang="en-US" altLang="zh-CN" sz="2400" kern="100" dirty="0">
                <a:latin typeface="Times New Roman" panose="02020603050405020304" pitchFamily="18" charset="0"/>
                <a:cs typeface="+mn-ea"/>
                <a:sym typeface="+mn-ea"/>
              </a:rPr>
              <a:t>C(α,n</a:t>
            </a:r>
            <a:r>
              <a:rPr lang="en-US" altLang="zh-CN" sz="2400" kern="100" baseline="-25000" dirty="0">
                <a:latin typeface="Times New Roman" panose="02020603050405020304" pitchFamily="18" charset="0"/>
                <a:cs typeface="+mn-ea"/>
                <a:sym typeface="+mn-ea"/>
              </a:rPr>
              <a:t>4</a:t>
            </a:r>
            <a:r>
              <a:rPr lang="en-US" altLang="zh-CN" sz="2400" kern="100" dirty="0">
                <a:latin typeface="Times New Roman" panose="02020603050405020304" pitchFamily="18" charset="0"/>
                <a:cs typeface="+mn-ea"/>
                <a:sym typeface="+mn-ea"/>
              </a:rPr>
              <a:t>)</a:t>
            </a:r>
            <a:r>
              <a:rPr lang="en-US" altLang="zh-CN" sz="2400" kern="100" baseline="30000" dirty="0">
                <a:latin typeface="Times New Roman" panose="02020603050405020304" pitchFamily="18" charset="0"/>
                <a:cs typeface="+mn-ea"/>
                <a:sym typeface="+mn-ea"/>
              </a:rPr>
              <a:t>16</a:t>
            </a:r>
            <a:r>
              <a:rPr lang="en-US" altLang="zh-CN" sz="2400" kern="100" dirty="0">
                <a:latin typeface="Times New Roman" panose="02020603050405020304" pitchFamily="18" charset="0"/>
                <a:cs typeface="+mn-ea"/>
                <a:sym typeface="+mn-ea"/>
              </a:rPr>
              <a:t>O</a:t>
            </a:r>
            <a:r>
              <a:rPr lang="en-US" altLang="zh-CN" sz="2400" kern="100" baseline="-25000" dirty="0">
                <a:latin typeface="Times New Roman" panose="02020603050405020304" pitchFamily="18" charset="0"/>
                <a:cs typeface="+mn-ea"/>
                <a:sym typeface="+mn-ea"/>
              </a:rPr>
              <a:t>4</a:t>
            </a:r>
            <a:r>
              <a:rPr lang="en-US" altLang="zh-CN" sz="2400" kern="100" dirty="0">
                <a:latin typeface="Times New Roman" panose="02020603050405020304" pitchFamily="18" charset="0"/>
                <a:cs typeface="+mn-ea"/>
                <a:sym typeface="+mn-ea"/>
              </a:rPr>
              <a:t> ’ </a:t>
            </a:r>
            <a:endParaRPr lang="en-US" altLang="zh-CN" sz="2400" kern="100" dirty="0">
              <a:latin typeface="Times New Roman" panose="02020603050405020304" pitchFamily="18" charset="0"/>
              <a:ea typeface="宋体" panose="02010600030101010101" pitchFamily="2" charset="-122"/>
              <a:cs typeface="+mn-ea"/>
            </a:endParaRPr>
          </a:p>
          <a:p>
            <a:pPr lvl="0" algn="just">
              <a:buFont typeface="Wingdings" panose="05000000000000000000" charset="0"/>
              <a:buNone/>
            </a:pPr>
            <a:endParaRPr lang="en-US" altLang="zh-CN" sz="2400" kern="100" dirty="0">
              <a:solidFill>
                <a:schemeClr val="tx1"/>
              </a:solidFill>
              <a:latin typeface="Times New Roman" panose="02020603050405020304" pitchFamily="18" charset="0"/>
              <a:ea typeface="宋体" panose="02010600030101010101" pitchFamily="2" charset="-122"/>
              <a:cs typeface="+mn-ea"/>
            </a:endParaRPr>
          </a:p>
          <a:p>
            <a:pPr marR="0" lvl="0" eaLnBrk="1" hangingPunct="1">
              <a:lnSpc>
                <a:spcPts val="1800"/>
              </a:lnSpc>
              <a:buFont typeface="Wingdings" panose="05000000000000000000" pitchFamily="2" charset="2"/>
            </a:pPr>
            <a:endParaRPr lang="en-US" altLang="zh-CN" kern="100" spc="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advTm="41074"/>
  <p:timing>
    <p:tnLst>
      <p:par>
        <p:cTn id="1" dur="indefinite" restart="never" nodeType="tmRoot"/>
      </p:par>
    </p:tnLst>
    <p:bldLst>
      <p:bldP spid="10242" grpId="0" animBg="1"/>
      <p:bldP spid="10243" grpId="0" animBg="1"/>
      <p:bldP spid="10245" grpId="0" animBg="1"/>
      <p:bldP spid="10246" grpId="0" animBg="1"/>
      <p:bldP spid="10247" grpId="0"/>
      <p:bldP spid="10249" grpId="0" bldLvl="3" uiExpand="1" build="p"/>
      <p:bldP spid="10251" grpId="0" bldLvl="3"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519295" y="254000"/>
            <a:ext cx="7672705"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82550"/>
            <a:ext cx="3906520" cy="583565"/>
            <a:chOff x="551544" y="82976"/>
            <a:chExt cx="3905789" cy="582556"/>
          </a:xfrm>
        </p:grpSpPr>
        <p:sp>
          <p:nvSpPr>
            <p:cNvPr id="10314" name="文本框 12"/>
            <p:cNvSpPr/>
            <p:nvPr/>
          </p:nvSpPr>
          <p:spPr>
            <a:xfrm>
              <a:off x="1165493" y="116983"/>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Reaction channels</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02</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7/40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944245" y="1195705"/>
            <a:ext cx="10389870" cy="5240020"/>
            <a:chOff x="146663" y="1194708"/>
            <a:chExt cx="2956560" cy="4838700"/>
          </a:xfrm>
        </p:grpSpPr>
        <p:grpSp>
          <p:nvGrpSpPr>
            <p:cNvPr id="3" name="组合 8"/>
            <p:cNvGrpSpPr/>
            <p:nvPr/>
          </p:nvGrpSpPr>
          <p:grpSpPr>
            <a:xfrm>
              <a:off x="146663" y="1194708"/>
              <a:ext cx="2956560" cy="4838700"/>
              <a:chOff x="146663" y="1194708"/>
              <a:chExt cx="2956560" cy="4838700"/>
            </a:xfrm>
          </p:grpSpPr>
          <p:grpSp>
            <p:nvGrpSpPr>
              <p:cNvPr id="4" name="组合 3"/>
              <p:cNvGrpSpPr/>
              <p:nvPr/>
            </p:nvGrpSpPr>
            <p:grpSpPr>
              <a:xfrm>
                <a:off x="146663" y="1194708"/>
                <a:ext cx="2956560" cy="4838700"/>
                <a:chOff x="304800" y="1466850"/>
                <a:chExt cx="2705100" cy="4838700"/>
              </a:xfrm>
            </p:grpSpPr>
            <p:sp>
              <p:nvSpPr>
                <p:cNvPr id="5" name="矩形 1"/>
                <p:cNvSpPr/>
                <p:nvPr>
                  <p:custDataLst>
                    <p:tags r:id="rId1"/>
                  </p:custDataLst>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6" name="矩形 17"/>
                <p:cNvSpPr/>
                <p:nvPr>
                  <p:custDataLst>
                    <p:tags r:id="rId2"/>
                  </p:custDataLst>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7" name="矩形 18"/>
              <p:cNvSpPr/>
              <p:nvPr>
                <p:custDataLst>
                  <p:tags r:id="rId3"/>
                </p:custDataLst>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8" name="文本框 2"/>
            <p:cNvSpPr/>
            <p:nvPr>
              <p:custDataLst>
                <p:tags r:id="rId4"/>
              </p:custDataLst>
            </p:nvPr>
          </p:nvSpPr>
          <p:spPr>
            <a:xfrm>
              <a:off x="272393" y="1316300"/>
              <a:ext cx="2705100" cy="42511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Reduced channels</a:t>
              </a:r>
              <a:r>
                <a:rPr lang="zh-CN" altLang="en-US" sz="2400">
                  <a:solidFill>
                    <a:schemeClr val="bg1"/>
                  </a:solidFill>
                </a:rPr>
                <a:t> </a:t>
              </a:r>
              <a:endParaRPr lang="zh-CN" altLang="en-US" sz="2400">
                <a:solidFill>
                  <a:schemeClr val="bg1"/>
                </a:solidFill>
              </a:endParaRPr>
            </a:p>
          </p:txBody>
        </p:sp>
      </p:grpSp>
      <p:sp>
        <p:nvSpPr>
          <p:cNvPr id="9" name="文本框 8"/>
          <p:cNvSpPr txBox="1"/>
          <p:nvPr>
            <p:custDataLst>
              <p:tags r:id="rId5"/>
            </p:custDataLst>
          </p:nvPr>
        </p:nvSpPr>
        <p:spPr>
          <a:xfrm>
            <a:off x="962025" y="2061210"/>
            <a:ext cx="10372725" cy="3784600"/>
          </a:xfrm>
          <a:prstGeom prst="rect">
            <a:avLst/>
          </a:prstGeom>
          <a:noFill/>
        </p:spPr>
        <p:txBody>
          <a:bodyPr wrap="square" rtlCol="0">
            <a:spAutoFit/>
          </a:bodyPr>
          <a:lstStyle/>
          <a:p>
            <a:pPr latinLnBrk="0">
              <a:lnSpc>
                <a:spcPct val="150000"/>
              </a:lnSpc>
              <a:buFont typeface="Wingdings" panose="05000000000000000000" charset="0"/>
            </a:pPr>
            <a:r>
              <a:rPr lang="en-US" altLang="zh-CN" sz="2000" dirty="0">
                <a:solidFill>
                  <a:schemeClr val="tx1"/>
                </a:solidFill>
                <a:latin typeface="Times New Roman" panose="02020603050405020304" pitchFamily="18" charset="0"/>
                <a:sym typeface="+mn-ea"/>
              </a:rPr>
              <a:t>And a</a:t>
            </a:r>
            <a:r>
              <a:rPr lang="en-US" altLang="zh-CN" sz="2000" dirty="0">
                <a:solidFill>
                  <a:srgbClr val="FF0000"/>
                </a:solidFill>
                <a:latin typeface="Times New Roman" panose="02020603050405020304" pitchFamily="18" charset="0"/>
                <a:sym typeface="+mn-ea"/>
              </a:rPr>
              <a:t> reduced channel</a:t>
            </a:r>
            <a:r>
              <a:rPr lang="en-US" altLang="zh-CN" sz="2000" dirty="0">
                <a:solidFill>
                  <a:schemeClr val="tx1"/>
                </a:solidFill>
                <a:latin typeface="Times New Roman" panose="02020603050405020304" pitchFamily="18" charset="0"/>
                <a:sym typeface="+mn-ea"/>
              </a:rPr>
              <a:t>(used for 8 to 30 MeV),which represents the total contribution of other channels.</a:t>
            </a:r>
            <a:endParaRPr lang="en-US" altLang="zh-CN" sz="2000" kern="100" dirty="0">
              <a:solidFill>
                <a:schemeClr val="tx1"/>
              </a:solidFill>
              <a:latin typeface="Times New Roman" panose="02020603050405020304" pitchFamily="18" charset="0"/>
              <a:cs typeface="Times New Roman" panose="02020603050405020304" pitchFamily="18" charset="0"/>
              <a:sym typeface="+mn-ea"/>
            </a:endParaRPr>
          </a:p>
          <a:p>
            <a:pPr marL="342900" indent="-342900" latinLnBrk="0">
              <a:lnSpc>
                <a:spcPct val="150000"/>
              </a:lnSpc>
              <a:buFont typeface="Wingdings" panose="05000000000000000000" charset="0"/>
              <a:buAutoNum type="arabicPeriod"/>
            </a:pPr>
            <a:r>
              <a:rPr lang="en-US" altLang="zh-CN" sz="2000" kern="100" dirty="0">
                <a:solidFill>
                  <a:schemeClr val="tx1"/>
                </a:solidFill>
                <a:latin typeface="Times New Roman" panose="02020603050405020304" pitchFamily="18" charset="0"/>
                <a:cs typeface="Times New Roman" panose="02020603050405020304" pitchFamily="18" charset="0"/>
                <a:sym typeface="+mn-ea"/>
              </a:rPr>
              <a:t>for </a:t>
            </a:r>
            <a:r>
              <a:rPr lang="en-US" altLang="zh-CN" sz="2000" kern="100" dirty="0">
                <a:solidFill>
                  <a:schemeClr val="tx1"/>
                </a:solidFill>
                <a:latin typeface="Times New Roman" panose="02020603050405020304" pitchFamily="18" charset="0"/>
                <a:sym typeface="+mn-ea"/>
              </a:rPr>
              <a:t>inelastic scattering, the reduce channel represents these channels:</a:t>
            </a:r>
            <a:endParaRPr lang="en-US" altLang="zh-CN" sz="2000" kern="100" dirty="0">
              <a:solidFill>
                <a:schemeClr val="tx1"/>
              </a:solidFill>
              <a:latin typeface="Times New Roman" panose="02020603050405020304" pitchFamily="18" charset="0"/>
              <a:sym typeface="+mn-ea"/>
            </a:endParaRPr>
          </a:p>
          <a:p>
            <a:pPr marL="800100" lvl="1" indent="0" latinLnBrk="0">
              <a:lnSpc>
                <a:spcPct val="150000"/>
              </a:lnSpc>
              <a:buFont typeface="Wingdings" panose="05000000000000000000" charset="0"/>
              <a:buNone/>
            </a:pPr>
            <a:r>
              <a:rPr lang="en-US" altLang="zh-CN" sz="2000" kern="100" baseline="30000" dirty="0">
                <a:solidFill>
                  <a:schemeClr val="tx1"/>
                </a:solidFill>
                <a:latin typeface="Times New Roman" panose="02020603050405020304" pitchFamily="18" charset="0"/>
                <a:cs typeface="Times New Roman" panose="02020603050405020304" pitchFamily="18" charset="0"/>
                <a:sym typeface="+mn-ea"/>
              </a:rPr>
              <a:t>16</a:t>
            </a:r>
            <a:r>
              <a:rPr lang="en-US" altLang="zh-CN" sz="2000" kern="100" dirty="0">
                <a:solidFill>
                  <a:schemeClr val="tx1"/>
                </a:solidFill>
                <a:latin typeface="Times New Roman" panose="02020603050405020304" pitchFamily="18" charset="0"/>
                <a:cs typeface="Times New Roman" panose="02020603050405020304" pitchFamily="18" charset="0"/>
                <a:sym typeface="+mn-ea"/>
              </a:rPr>
              <a:t>O(n,n</a:t>
            </a:r>
            <a:r>
              <a:rPr lang="en-US" altLang="zh-CN" sz="2000" kern="100" baseline="-25000" dirty="0">
                <a:solidFill>
                  <a:schemeClr val="tx1"/>
                </a:solidFill>
                <a:latin typeface="Times New Roman" panose="02020603050405020304" pitchFamily="18" charset="0"/>
                <a:cs typeface="Times New Roman" panose="02020603050405020304" pitchFamily="18" charset="0"/>
                <a:sym typeface="+mn-ea"/>
              </a:rPr>
              <a:t>k</a:t>
            </a:r>
            <a:r>
              <a:rPr lang="en-US" altLang="zh-CN" sz="2000" kern="100" dirty="0">
                <a:solidFill>
                  <a:schemeClr val="tx1"/>
                </a:solidFill>
                <a:latin typeface="Times New Roman" panose="02020603050405020304" pitchFamily="18" charset="0"/>
                <a:cs typeface="Times New Roman" panose="02020603050405020304" pitchFamily="18" charset="0"/>
                <a:sym typeface="+mn-ea"/>
              </a:rPr>
              <a:t>)</a:t>
            </a:r>
            <a:r>
              <a:rPr lang="en-US" altLang="zh-CN" sz="2000" kern="100" baseline="30000" dirty="0">
                <a:solidFill>
                  <a:schemeClr val="tx1"/>
                </a:solidFill>
                <a:latin typeface="Times New Roman" panose="02020603050405020304" pitchFamily="18" charset="0"/>
                <a:cs typeface="Times New Roman" panose="02020603050405020304" pitchFamily="18" charset="0"/>
                <a:sym typeface="+mn-ea"/>
              </a:rPr>
              <a:t>16</a:t>
            </a:r>
            <a:r>
              <a:rPr lang="en-US" altLang="zh-CN" sz="2000" kern="100" dirty="0">
                <a:solidFill>
                  <a:schemeClr val="tx1"/>
                </a:solidFill>
                <a:latin typeface="Times New Roman" panose="02020603050405020304" pitchFamily="18" charset="0"/>
                <a:cs typeface="Times New Roman" panose="02020603050405020304" pitchFamily="18" charset="0"/>
                <a:sym typeface="+mn-ea"/>
              </a:rPr>
              <a:t>O</a:t>
            </a:r>
            <a:r>
              <a:rPr lang="en-US" altLang="zh-CN" sz="2000" kern="100" baseline="-25000" dirty="0">
                <a:solidFill>
                  <a:schemeClr val="tx1"/>
                </a:solidFill>
                <a:latin typeface="Times New Roman" panose="02020603050405020304" pitchFamily="18" charset="0"/>
                <a:cs typeface="Times New Roman" panose="02020603050405020304" pitchFamily="18" charset="0"/>
                <a:sym typeface="+mn-ea"/>
              </a:rPr>
              <a:t>k</a:t>
            </a:r>
            <a:r>
              <a:rPr lang="en-US" altLang="zh-CN" sz="2000" kern="100" dirty="0">
                <a:solidFill>
                  <a:schemeClr val="tx1"/>
                </a:solidFill>
                <a:latin typeface="Times New Roman" panose="02020603050405020304" pitchFamily="18" charset="0"/>
                <a:cs typeface="Times New Roman" panose="02020603050405020304" pitchFamily="18" charset="0"/>
                <a:sym typeface="+mn-ea"/>
              </a:rPr>
              <a:t>, k = 5,6,7...</a:t>
            </a:r>
            <a:endParaRPr lang="en-US" altLang="zh-CN" sz="2000" kern="100" dirty="0">
              <a:solidFill>
                <a:schemeClr val="tx1"/>
              </a:solidFill>
              <a:latin typeface="Times New Roman" panose="02020603050405020304" pitchFamily="18" charset="0"/>
              <a:cs typeface="Times New Roman" panose="02020603050405020304" pitchFamily="18" charset="0"/>
              <a:sym typeface="+mn-ea"/>
            </a:endParaRPr>
          </a:p>
          <a:p>
            <a:pPr marL="342900" indent="-342900" latinLnBrk="0">
              <a:lnSpc>
                <a:spcPct val="150000"/>
              </a:lnSpc>
              <a:buFont typeface="Wingdings" panose="05000000000000000000" charset="0"/>
              <a:buAutoNum type="arabicPeriod"/>
            </a:pPr>
            <a:r>
              <a:rPr lang="en-US" altLang="zh-CN" sz="2000" kern="100" dirty="0">
                <a:latin typeface="Times New Roman" panose="02020603050405020304" pitchFamily="18" charset="0"/>
                <a:cs typeface="Times New Roman" panose="02020603050405020304" pitchFamily="18" charset="0"/>
                <a:sym typeface="+mn-ea"/>
              </a:rPr>
              <a:t>for (n,α)</a:t>
            </a:r>
            <a:r>
              <a:rPr lang="en-US" altLang="zh-CN" sz="2000" kern="100" dirty="0">
                <a:latin typeface="Times New Roman" panose="02020603050405020304" pitchFamily="18" charset="0"/>
                <a:sym typeface="+mn-ea"/>
              </a:rPr>
              <a:t>, the reduce channel represents these channels:</a:t>
            </a:r>
            <a:endParaRPr lang="en-US" altLang="zh-CN" sz="2000" kern="100" dirty="0">
              <a:solidFill>
                <a:schemeClr val="tx1"/>
              </a:solidFill>
              <a:latin typeface="Times New Roman" panose="02020603050405020304" pitchFamily="18" charset="0"/>
              <a:sym typeface="+mn-ea"/>
            </a:endParaRPr>
          </a:p>
          <a:p>
            <a:pPr marL="800100" lvl="1" indent="0" latinLnBrk="0">
              <a:lnSpc>
                <a:spcPct val="150000"/>
              </a:lnSpc>
              <a:buFont typeface="Wingdings" panose="05000000000000000000" charset="0"/>
              <a:buNone/>
            </a:pPr>
            <a:r>
              <a:rPr lang="en-US" altLang="zh-CN" sz="2000" kern="100" baseline="30000" dirty="0">
                <a:latin typeface="Times New Roman" panose="02020603050405020304" pitchFamily="18" charset="0"/>
                <a:cs typeface="Times New Roman" panose="02020603050405020304" pitchFamily="18" charset="0"/>
                <a:sym typeface="+mn-ea"/>
              </a:rPr>
              <a:t>16</a:t>
            </a:r>
            <a:r>
              <a:rPr lang="en-US" altLang="zh-CN" sz="2000" kern="100" dirty="0">
                <a:latin typeface="Times New Roman" panose="02020603050405020304" pitchFamily="18" charset="0"/>
                <a:cs typeface="Times New Roman" panose="02020603050405020304" pitchFamily="18" charset="0"/>
                <a:sym typeface="+mn-ea"/>
              </a:rPr>
              <a:t>O(n,α</a:t>
            </a:r>
            <a:r>
              <a:rPr lang="en-US" altLang="zh-CN" sz="2000" kern="100" baseline="-25000" dirty="0">
                <a:latin typeface="Times New Roman" panose="02020603050405020304" pitchFamily="18" charset="0"/>
                <a:cs typeface="Times New Roman" panose="02020603050405020304" pitchFamily="18" charset="0"/>
                <a:sym typeface="+mn-ea"/>
              </a:rPr>
              <a:t>k</a:t>
            </a:r>
            <a:r>
              <a:rPr lang="en-US" altLang="zh-CN" sz="2000" kern="100" dirty="0">
                <a:latin typeface="Times New Roman" panose="02020603050405020304" pitchFamily="18" charset="0"/>
                <a:cs typeface="Times New Roman" panose="02020603050405020304" pitchFamily="18" charset="0"/>
                <a:sym typeface="+mn-ea"/>
              </a:rPr>
              <a:t>)</a:t>
            </a:r>
            <a:r>
              <a:rPr lang="en-US" altLang="zh-CN" sz="2000" kern="100" baseline="30000" dirty="0">
                <a:latin typeface="Times New Roman" panose="02020603050405020304" pitchFamily="18" charset="0"/>
                <a:cs typeface="Times New Roman" panose="02020603050405020304" pitchFamily="18" charset="0"/>
                <a:sym typeface="+mn-ea"/>
              </a:rPr>
              <a:t>13</a:t>
            </a:r>
            <a:r>
              <a:rPr lang="en-US" altLang="zh-CN" sz="2000" kern="100" dirty="0">
                <a:latin typeface="Times New Roman" panose="02020603050405020304" pitchFamily="18" charset="0"/>
                <a:cs typeface="Times New Roman" panose="02020603050405020304" pitchFamily="18" charset="0"/>
                <a:sym typeface="+mn-ea"/>
              </a:rPr>
              <a:t>C</a:t>
            </a:r>
            <a:r>
              <a:rPr lang="en-US" altLang="zh-CN" sz="2000" kern="100" baseline="-25000" dirty="0">
                <a:latin typeface="Times New Roman" panose="02020603050405020304" pitchFamily="18" charset="0"/>
                <a:cs typeface="Times New Roman" panose="02020603050405020304" pitchFamily="18" charset="0"/>
                <a:sym typeface="+mn-ea"/>
              </a:rPr>
              <a:t>k,</a:t>
            </a:r>
            <a:r>
              <a:rPr lang="en-US" altLang="zh-CN" sz="2000" kern="100" dirty="0">
                <a:latin typeface="Times New Roman" panose="02020603050405020304" pitchFamily="18" charset="0"/>
                <a:cs typeface="Times New Roman" panose="02020603050405020304" pitchFamily="18" charset="0"/>
                <a:sym typeface="+mn-ea"/>
              </a:rPr>
              <a:t> k = 4,5,6...,which emits only one α</a:t>
            </a:r>
            <a:endParaRPr lang="en-US" altLang="zh-CN" sz="2000" kern="100" dirty="0">
              <a:solidFill>
                <a:schemeClr val="tx1"/>
              </a:solidFill>
              <a:latin typeface="Times New Roman" panose="02020603050405020304" pitchFamily="18" charset="0"/>
              <a:cs typeface="Times New Roman" panose="02020603050405020304" pitchFamily="18" charset="0"/>
              <a:sym typeface="+mn-ea"/>
            </a:endParaRPr>
          </a:p>
          <a:p>
            <a:pPr marL="342900" indent="-342900" latinLnBrk="0">
              <a:lnSpc>
                <a:spcPct val="150000"/>
              </a:lnSpc>
              <a:buFont typeface="Wingdings" panose="05000000000000000000" charset="0"/>
              <a:buAutoNum type="arabicPeriod"/>
            </a:pPr>
            <a:r>
              <a:rPr lang="en-US" altLang="zh-CN" sz="2000" kern="100" dirty="0">
                <a:latin typeface="Times New Roman" panose="02020603050405020304" pitchFamily="18" charset="0"/>
                <a:cs typeface="Times New Roman" panose="02020603050405020304" pitchFamily="18" charset="0"/>
                <a:sym typeface="+mn-ea"/>
              </a:rPr>
              <a:t>for the rest channels</a:t>
            </a:r>
            <a:r>
              <a:rPr lang="en-US" altLang="zh-CN" sz="2000" kern="100" dirty="0">
                <a:latin typeface="Times New Roman" panose="02020603050405020304" pitchFamily="18" charset="0"/>
                <a:sym typeface="+mn-ea"/>
              </a:rPr>
              <a:t>:</a:t>
            </a:r>
            <a:endParaRPr lang="en-US" altLang="zh-CN" sz="2000" kern="100" dirty="0">
              <a:solidFill>
                <a:schemeClr val="tx1"/>
              </a:solidFill>
              <a:latin typeface="Times New Roman" panose="02020603050405020304" pitchFamily="18" charset="0"/>
              <a:sym typeface="+mn-ea"/>
            </a:endParaRPr>
          </a:p>
          <a:p>
            <a:pPr marL="800100" lvl="1" algn="l" latinLnBrk="0">
              <a:lnSpc>
                <a:spcPct val="150000"/>
              </a:lnSpc>
              <a:buFont typeface="Wingdings" panose="05000000000000000000" charset="0"/>
              <a:buNone/>
            </a:pPr>
            <a:r>
              <a:rPr lang="en-US" altLang="zh-CN" sz="2000" kern="100" dirty="0">
                <a:latin typeface="Times New Roman" panose="02020603050405020304" pitchFamily="18" charset="0"/>
                <a:cs typeface="Times New Roman" panose="02020603050405020304" pitchFamily="18" charset="0"/>
                <a:sym typeface="+mn-ea"/>
              </a:rPr>
              <a:t>(n,p), (n,d), (n,2n), (n,t), &amp;(n,others)</a:t>
            </a:r>
            <a:endParaRPr lang="en-US" altLang="zh-CN" sz="2000"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advTm="28207"/>
  <p:timing>
    <p:tnLst>
      <p:par>
        <p:cTn id="1" dur="indefinite" restart="never" nodeType="tmRoot"/>
      </p:par>
    </p:tnLst>
    <p:bldLst>
      <p:bldP spid="10242" grpId="0" animBg="1"/>
      <p:bldP spid="10243" grpId="0" animBg="1"/>
      <p:bldP spid="10245" grpId="0" animBg="1"/>
      <p:bldP spid="10246" grpId="0" animBg="1"/>
      <p:bldP spid="102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519295" y="254000"/>
            <a:ext cx="7672705"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82550"/>
            <a:ext cx="3906520" cy="583565"/>
            <a:chOff x="551544" y="82976"/>
            <a:chExt cx="3905789" cy="582556"/>
          </a:xfrm>
        </p:grpSpPr>
        <p:sp>
          <p:nvSpPr>
            <p:cNvPr id="10314" name="文本框 12"/>
            <p:cNvSpPr/>
            <p:nvPr/>
          </p:nvSpPr>
          <p:spPr>
            <a:xfrm>
              <a:off x="1165493" y="116983"/>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Reaction channels</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02</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8/40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944245" y="1195705"/>
            <a:ext cx="10389870" cy="5240020"/>
            <a:chOff x="146663" y="1194708"/>
            <a:chExt cx="2956560" cy="4838700"/>
          </a:xfrm>
        </p:grpSpPr>
        <p:grpSp>
          <p:nvGrpSpPr>
            <p:cNvPr id="3" name="组合 8"/>
            <p:cNvGrpSpPr/>
            <p:nvPr/>
          </p:nvGrpSpPr>
          <p:grpSpPr>
            <a:xfrm>
              <a:off x="146663" y="1194708"/>
              <a:ext cx="2956560" cy="4838700"/>
              <a:chOff x="146663" y="1194708"/>
              <a:chExt cx="2956560" cy="4838700"/>
            </a:xfrm>
          </p:grpSpPr>
          <p:grpSp>
            <p:nvGrpSpPr>
              <p:cNvPr id="4" name="组合 3"/>
              <p:cNvGrpSpPr/>
              <p:nvPr/>
            </p:nvGrpSpPr>
            <p:grpSpPr>
              <a:xfrm>
                <a:off x="146663" y="1194708"/>
                <a:ext cx="2956560" cy="4838700"/>
                <a:chOff x="304800" y="1466850"/>
                <a:chExt cx="2705100" cy="4838700"/>
              </a:xfrm>
            </p:grpSpPr>
            <p:sp>
              <p:nvSpPr>
                <p:cNvPr id="5" name="矩形 1"/>
                <p:cNvSpPr/>
                <p:nvPr>
                  <p:custDataLst>
                    <p:tags r:id="rId1"/>
                  </p:custDataLst>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6" name="矩形 17"/>
                <p:cNvSpPr/>
                <p:nvPr>
                  <p:custDataLst>
                    <p:tags r:id="rId2"/>
                  </p:custDataLst>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7" name="矩形 18"/>
              <p:cNvSpPr/>
              <p:nvPr>
                <p:custDataLst>
                  <p:tags r:id="rId3"/>
                </p:custDataLst>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8" name="文本框 2"/>
            <p:cNvSpPr/>
            <p:nvPr>
              <p:custDataLst>
                <p:tags r:id="rId4"/>
              </p:custDataLst>
            </p:nvPr>
          </p:nvSpPr>
          <p:spPr>
            <a:xfrm>
              <a:off x="272393" y="1316300"/>
              <a:ext cx="2705100" cy="42511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The relationship of cross section</a:t>
              </a:r>
              <a:r>
                <a:rPr lang="zh-CN" altLang="en-US" sz="2400">
                  <a:solidFill>
                    <a:schemeClr val="bg1"/>
                  </a:solidFill>
                </a:rPr>
                <a:t> </a:t>
              </a:r>
              <a:endParaRPr lang="zh-CN" altLang="en-US" sz="2400">
                <a:solidFill>
                  <a:schemeClr val="bg1"/>
                </a:solidFill>
              </a:endParaRPr>
            </a:p>
          </p:txBody>
        </p:sp>
      </p:grpSp>
      <p:sp>
        <p:nvSpPr>
          <p:cNvPr id="9" name="文本框 8"/>
          <p:cNvSpPr txBox="1"/>
          <p:nvPr>
            <p:custDataLst>
              <p:tags r:id="rId5"/>
            </p:custDataLst>
          </p:nvPr>
        </p:nvSpPr>
        <p:spPr>
          <a:xfrm>
            <a:off x="962025" y="2061210"/>
            <a:ext cx="10372725" cy="3969385"/>
          </a:xfrm>
          <a:prstGeom prst="rect">
            <a:avLst/>
          </a:prstGeom>
          <a:noFill/>
        </p:spPr>
        <p:txBody>
          <a:bodyPr wrap="square" rtlCol="0">
            <a:spAutoFit/>
          </a:bodyPr>
          <a:lstStyle/>
          <a:p>
            <a:pPr marL="342900" indent="-342900" algn="just">
              <a:lnSpc>
                <a:spcPts val="3360"/>
              </a:lnSpc>
              <a:buFont typeface="Arial" panose="020B0604020202020204" pitchFamily="34" charset="0"/>
              <a:buChar char="•"/>
            </a:pPr>
            <a:r>
              <a:rPr lang="en-US" altLang="zh-CN" sz="2000" b="1" kern="100" dirty="0">
                <a:solidFill>
                  <a:schemeClr val="tx1"/>
                </a:solidFill>
                <a:latin typeface="Times New Roman" panose="02020603050405020304" pitchFamily="18" charset="0"/>
                <a:sym typeface="+mn-ea"/>
              </a:rPr>
              <a:t>(n,tot)=(n, </a:t>
            </a:r>
            <a:r>
              <a:rPr lang="en-US" altLang="zh-CN" sz="2000" b="1" kern="100" dirty="0" err="1">
                <a:solidFill>
                  <a:schemeClr val="tx1"/>
                </a:solidFill>
                <a:latin typeface="Times New Roman" panose="02020603050405020304" pitchFamily="18" charset="0"/>
                <a:sym typeface="+mn-ea"/>
              </a:rPr>
              <a:t>el</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inl</a:t>
            </a:r>
            <a:r>
              <a:rPr lang="en-US" altLang="zh-CN" sz="2000" b="1" kern="100" dirty="0">
                <a:solidFill>
                  <a:schemeClr val="tx1"/>
                </a:solidFill>
                <a:latin typeface="Times New Roman" panose="02020603050405020304" pitchFamily="18" charset="0"/>
                <a:sym typeface="+mn-ea"/>
              </a:rPr>
              <a:t>)+(n, </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-rest), </a:t>
            </a:r>
            <a:r>
              <a:rPr lang="en-US" altLang="zh-CN" sz="2000" kern="100" dirty="0">
                <a:solidFill>
                  <a:schemeClr val="tx1"/>
                </a:solidFill>
                <a:latin typeface="Times New Roman" panose="02020603050405020304" pitchFamily="18" charset="0"/>
                <a:sym typeface="+mn-ea"/>
              </a:rPr>
              <a:t>which can be used to describe the experimental data of (n, tot);</a:t>
            </a:r>
            <a:endParaRPr lang="en-US" altLang="zh-CN" sz="2000" kern="100" dirty="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b="1" kern="100" dirty="0">
                <a:solidFill>
                  <a:schemeClr val="tx1"/>
                </a:solidFill>
                <a:latin typeface="Times New Roman" panose="02020603050405020304" pitchFamily="18" charset="0"/>
                <a:sym typeface="+mn-ea"/>
              </a:rPr>
              <a:t>(n,</a:t>
            </a:r>
            <a:r>
              <a:rPr lang="en-US" altLang="zh-CN" sz="2000" b="1" kern="100" dirty="0" err="1">
                <a:solidFill>
                  <a:schemeClr val="tx1"/>
                </a:solidFill>
                <a:latin typeface="Times New Roman" panose="02020603050405020304" pitchFamily="18" charset="0"/>
                <a:sym typeface="+mn-ea"/>
              </a:rPr>
              <a:t>el</a:t>
            </a:r>
            <a:r>
              <a:rPr lang="en-US" altLang="zh-CN" sz="2000" b="1" kern="100" dirty="0">
                <a:solidFill>
                  <a:schemeClr val="tx1"/>
                </a:solidFill>
                <a:latin typeface="Times New Roman" panose="02020603050405020304" pitchFamily="18" charset="0"/>
                <a:sym typeface="+mn-ea"/>
              </a:rPr>
              <a:t>)= (n, </a:t>
            </a:r>
            <a:r>
              <a:rPr lang="en-US" altLang="zh-CN" sz="2000" b="1" kern="100" dirty="0" err="1">
                <a:solidFill>
                  <a:schemeClr val="tx1"/>
                </a:solidFill>
                <a:latin typeface="Times New Roman" panose="02020603050405020304" pitchFamily="18" charset="0"/>
                <a:sym typeface="+mn-ea"/>
              </a:rPr>
              <a:t>el</a:t>
            </a:r>
            <a:r>
              <a:rPr lang="en-US" altLang="zh-CN" sz="2000" b="1" kern="100" dirty="0">
                <a:solidFill>
                  <a:schemeClr val="tx1"/>
                </a:solidFill>
                <a:latin typeface="Times New Roman" panose="02020603050405020304" pitchFamily="18" charset="0"/>
                <a:sym typeface="+mn-ea"/>
              </a:rPr>
              <a:t>)</a:t>
            </a:r>
            <a:r>
              <a:rPr lang="en-US" altLang="zh-CN" sz="2000" kern="100" dirty="0">
                <a:solidFill>
                  <a:schemeClr val="tx1"/>
                </a:solidFill>
                <a:latin typeface="Times New Roman" panose="02020603050405020304" pitchFamily="18" charset="0"/>
                <a:sym typeface="+mn-ea"/>
              </a:rPr>
              <a:t>, which can be used to describe the experimental data of neutron elastic scattering;</a:t>
            </a:r>
            <a:endParaRPr lang="en-US" altLang="zh-CN" sz="2000" kern="100" dirty="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b="1" kern="100" dirty="0">
                <a:solidFill>
                  <a:schemeClr val="tx1"/>
                </a:solidFill>
                <a:latin typeface="Times New Roman" panose="02020603050405020304" pitchFamily="18" charset="0"/>
                <a:sym typeface="+mn-ea"/>
              </a:rPr>
              <a:t>(n,</a:t>
            </a:r>
            <a:r>
              <a:rPr lang="en-US" altLang="zh-CN" sz="2000" b="1" kern="100" dirty="0" err="1">
                <a:solidFill>
                  <a:schemeClr val="tx1"/>
                </a:solidFill>
                <a:latin typeface="Times New Roman" panose="02020603050405020304" pitchFamily="18" charset="0"/>
                <a:sym typeface="+mn-ea"/>
              </a:rPr>
              <a:t>inl</a:t>
            </a:r>
            <a:r>
              <a:rPr lang="en-US" altLang="zh-CN" sz="2000" b="1" kern="100" dirty="0">
                <a:solidFill>
                  <a:schemeClr val="tx1"/>
                </a:solidFill>
                <a:latin typeface="Times New Roman" panose="02020603050405020304" pitchFamily="18" charset="0"/>
                <a:sym typeface="+mn-ea"/>
              </a:rPr>
              <a:t>)=(n,n</a:t>
            </a:r>
            <a:r>
              <a:rPr lang="en-US" altLang="zh-CN" sz="2000" b="1" kern="100" baseline="-25000" dirty="0">
                <a:solidFill>
                  <a:schemeClr val="tx1"/>
                </a:solidFill>
                <a:latin typeface="Times New Roman" panose="02020603050405020304" pitchFamily="18" charset="0"/>
                <a:sym typeface="+mn-ea"/>
              </a:rPr>
              <a:t>1</a:t>
            </a:r>
            <a:r>
              <a:rPr lang="en-US" altLang="zh-CN" sz="2000" b="1" kern="100" dirty="0">
                <a:solidFill>
                  <a:schemeClr val="tx1"/>
                </a:solidFill>
                <a:latin typeface="Times New Roman" panose="02020603050405020304" pitchFamily="18" charset="0"/>
                <a:sym typeface="+mn-ea"/>
              </a:rPr>
              <a:t>)+(n,n</a:t>
            </a:r>
            <a:r>
              <a:rPr lang="en-US" altLang="zh-CN" sz="2000" b="1" kern="100" baseline="-25000" dirty="0">
                <a:solidFill>
                  <a:schemeClr val="tx1"/>
                </a:solidFill>
                <a:latin typeface="Times New Roman" panose="02020603050405020304" pitchFamily="18" charset="0"/>
                <a:sym typeface="+mn-ea"/>
              </a:rPr>
              <a:t>2</a:t>
            </a:r>
            <a:r>
              <a:rPr lang="en-US" altLang="zh-CN" sz="2000" b="1" kern="100" dirty="0">
                <a:solidFill>
                  <a:schemeClr val="tx1"/>
                </a:solidFill>
                <a:latin typeface="Times New Roman" panose="02020603050405020304" pitchFamily="18" charset="0"/>
                <a:sym typeface="+mn-ea"/>
              </a:rPr>
              <a:t>)+(n,n</a:t>
            </a:r>
            <a:r>
              <a:rPr lang="en-US" altLang="zh-CN" sz="2000" b="1" kern="100" baseline="-25000" dirty="0">
                <a:solidFill>
                  <a:schemeClr val="tx1"/>
                </a:solidFill>
                <a:latin typeface="Times New Roman" panose="02020603050405020304" pitchFamily="18" charset="0"/>
                <a:sym typeface="+mn-ea"/>
              </a:rPr>
              <a:t>3</a:t>
            </a:r>
            <a:r>
              <a:rPr lang="en-US" altLang="zh-CN" sz="2000" b="1" kern="100" dirty="0">
                <a:solidFill>
                  <a:schemeClr val="tx1"/>
                </a:solidFill>
                <a:latin typeface="Times New Roman" panose="02020603050405020304" pitchFamily="18" charset="0"/>
                <a:sym typeface="+mn-ea"/>
              </a:rPr>
              <a:t>)+(n,n</a:t>
            </a:r>
            <a:r>
              <a:rPr lang="en-US" altLang="zh-CN" sz="2000" b="1" kern="100" baseline="-25000" dirty="0">
                <a:solidFill>
                  <a:schemeClr val="tx1"/>
                </a:solidFill>
                <a:latin typeface="Times New Roman" panose="02020603050405020304" pitchFamily="18" charset="0"/>
                <a:sym typeface="+mn-ea"/>
              </a:rPr>
              <a:t>4</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Redu-inl</a:t>
            </a:r>
            <a:r>
              <a:rPr lang="en-US" altLang="zh-CN" sz="2000" b="1" kern="100" dirty="0">
                <a:solidFill>
                  <a:schemeClr val="tx1"/>
                </a:solidFill>
                <a:latin typeface="Times New Roman" panose="02020603050405020304" pitchFamily="18" charset="0"/>
                <a:sym typeface="+mn-ea"/>
              </a:rPr>
              <a:t>)</a:t>
            </a:r>
            <a:r>
              <a:rPr lang="en-US" altLang="zh-CN" sz="2000" kern="100" dirty="0">
                <a:solidFill>
                  <a:schemeClr val="tx1"/>
                </a:solidFill>
                <a:latin typeface="Times New Roman" panose="02020603050405020304" pitchFamily="18" charset="0"/>
                <a:sym typeface="+mn-ea"/>
              </a:rPr>
              <a:t>, which can be used to describe the experimental data of neutron total inelastic scattering, in EXFOR, only has this kind of data. </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Redu-inl</a:t>
            </a:r>
            <a:r>
              <a:rPr lang="en-US" altLang="zh-CN" sz="2000" b="1" kern="100" dirty="0">
                <a:solidFill>
                  <a:schemeClr val="tx1"/>
                </a:solidFill>
                <a:latin typeface="Times New Roman" panose="02020603050405020304" pitchFamily="18" charset="0"/>
                <a:sym typeface="+mn-ea"/>
              </a:rPr>
              <a:t>) </a:t>
            </a:r>
            <a:r>
              <a:rPr lang="en-US" altLang="zh-CN" sz="2000" kern="100" dirty="0">
                <a:solidFill>
                  <a:schemeClr val="tx1"/>
                </a:solidFill>
                <a:latin typeface="Times New Roman" panose="02020603050405020304" pitchFamily="18" charset="0"/>
                <a:sym typeface="+mn-ea"/>
              </a:rPr>
              <a:t>represents inelastic scattering part in</a:t>
            </a:r>
            <a:r>
              <a:rPr lang="en-US" altLang="zh-CN" sz="2000" b="1" kern="100" dirty="0">
                <a:solidFill>
                  <a:schemeClr val="tx1"/>
                </a:solidFill>
                <a:latin typeface="Times New Roman" panose="02020603050405020304" pitchFamily="18" charset="0"/>
                <a:sym typeface="+mn-ea"/>
              </a:rPr>
              <a:t> (n,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-all);</a:t>
            </a:r>
            <a:endParaRPr lang="en-US" altLang="zh-CN" sz="2000" b="1" kern="100" dirty="0">
              <a:solidFill>
                <a:schemeClr val="tx1"/>
              </a:solidFill>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b="1" kern="100" dirty="0">
                <a:solidFill>
                  <a:schemeClr val="tx1"/>
                </a:solidFill>
                <a:latin typeface="Times New Roman" panose="02020603050405020304" pitchFamily="18" charset="0"/>
                <a:sym typeface="+mn-ea"/>
              </a:rPr>
              <a:t>(n,</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)=(n,</a:t>
            </a:r>
            <a:r>
              <a:rPr lang="el-GR" altLang="zh-CN" sz="2000" b="1" kern="100" dirty="0">
                <a:solidFill>
                  <a:schemeClr val="tx1"/>
                </a:solidFill>
                <a:latin typeface="Times New Roman" panose="02020603050405020304" pitchFamily="18" charset="0"/>
                <a:sym typeface="+mn-ea"/>
              </a:rPr>
              <a:t>α</a:t>
            </a:r>
            <a:r>
              <a:rPr lang="en-US" altLang="zh-CN" sz="2000" b="1" kern="100" baseline="-25000" dirty="0">
                <a:solidFill>
                  <a:schemeClr val="tx1"/>
                </a:solidFill>
                <a:latin typeface="Times New Roman" panose="02020603050405020304" pitchFamily="18" charset="0"/>
                <a:sym typeface="+mn-ea"/>
              </a:rPr>
              <a:t>0</a:t>
            </a:r>
            <a:r>
              <a:rPr lang="en-US" altLang="zh-CN" sz="2000" b="1" kern="100" dirty="0">
                <a:solidFill>
                  <a:schemeClr val="tx1"/>
                </a:solidFill>
                <a:latin typeface="Times New Roman" panose="02020603050405020304" pitchFamily="18" charset="0"/>
                <a:sym typeface="+mn-ea"/>
              </a:rPr>
              <a:t>)+(n,</a:t>
            </a:r>
            <a:r>
              <a:rPr lang="el-GR" altLang="zh-CN" sz="2000" b="1" kern="100" dirty="0">
                <a:solidFill>
                  <a:schemeClr val="tx1"/>
                </a:solidFill>
                <a:latin typeface="Times New Roman" panose="02020603050405020304" pitchFamily="18" charset="0"/>
                <a:sym typeface="+mn-ea"/>
              </a:rPr>
              <a:t>α</a:t>
            </a:r>
            <a:r>
              <a:rPr lang="en-US" altLang="zh-CN" sz="2000" b="1" kern="100" baseline="-25000" dirty="0">
                <a:solidFill>
                  <a:schemeClr val="tx1"/>
                </a:solidFill>
                <a:latin typeface="Times New Roman" panose="02020603050405020304" pitchFamily="18" charset="0"/>
                <a:sym typeface="+mn-ea"/>
              </a:rPr>
              <a:t>1</a:t>
            </a:r>
            <a:r>
              <a:rPr lang="en-US" altLang="zh-CN" sz="2000" b="1" kern="100" dirty="0">
                <a:solidFill>
                  <a:schemeClr val="tx1"/>
                </a:solidFill>
                <a:latin typeface="Times New Roman" panose="02020603050405020304" pitchFamily="18" charset="0"/>
                <a:sym typeface="+mn-ea"/>
              </a:rPr>
              <a:t>)+(n,</a:t>
            </a:r>
            <a:r>
              <a:rPr lang="el-GR" altLang="zh-CN" sz="2000" b="1" kern="100" dirty="0">
                <a:solidFill>
                  <a:schemeClr val="tx1"/>
                </a:solidFill>
                <a:latin typeface="Times New Roman" panose="02020603050405020304" pitchFamily="18" charset="0"/>
                <a:sym typeface="+mn-ea"/>
              </a:rPr>
              <a:t>α</a:t>
            </a:r>
            <a:r>
              <a:rPr lang="en-US" altLang="zh-CN" sz="2000" b="1" kern="100" baseline="-25000" dirty="0">
                <a:solidFill>
                  <a:schemeClr val="tx1"/>
                </a:solidFill>
                <a:latin typeface="Times New Roman" panose="02020603050405020304" pitchFamily="18" charset="0"/>
                <a:sym typeface="+mn-ea"/>
              </a:rPr>
              <a:t>2</a:t>
            </a:r>
            <a:r>
              <a:rPr lang="en-US" altLang="zh-CN" sz="2000" b="1" kern="100" dirty="0">
                <a:solidFill>
                  <a:schemeClr val="tx1"/>
                </a:solidFill>
                <a:latin typeface="Times New Roman" panose="02020603050405020304" pitchFamily="18" charset="0"/>
                <a:sym typeface="+mn-ea"/>
              </a:rPr>
              <a:t>)+(n,</a:t>
            </a:r>
            <a:r>
              <a:rPr lang="el-GR" altLang="zh-CN" sz="2000" b="1" kern="100" dirty="0">
                <a:solidFill>
                  <a:schemeClr val="tx1"/>
                </a:solidFill>
                <a:latin typeface="Times New Roman" panose="02020603050405020304" pitchFamily="18" charset="0"/>
                <a:sym typeface="+mn-ea"/>
              </a:rPr>
              <a:t>α</a:t>
            </a:r>
            <a:r>
              <a:rPr lang="en-US" altLang="zh-CN" sz="2000" b="1" kern="100" baseline="-25000" dirty="0">
                <a:solidFill>
                  <a:schemeClr val="tx1"/>
                </a:solidFill>
                <a:latin typeface="Times New Roman" panose="02020603050405020304" pitchFamily="18" charset="0"/>
                <a:sym typeface="+mn-ea"/>
              </a:rPr>
              <a:t>3</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a:t>
            </a:r>
            <a:r>
              <a:rPr lang="en-US" altLang="zh-CN" sz="2000" kern="100" dirty="0">
                <a:solidFill>
                  <a:schemeClr val="tx1"/>
                </a:solidFill>
                <a:latin typeface="Times New Roman" panose="02020603050405020304" pitchFamily="18" charset="0"/>
                <a:sym typeface="+mn-ea"/>
              </a:rPr>
              <a:t>, which can be used to describe the experimental data of total (n,</a:t>
            </a:r>
            <a:r>
              <a:rPr lang="el-GR" altLang="zh-CN" sz="2000" kern="100" dirty="0">
                <a:solidFill>
                  <a:schemeClr val="tx1"/>
                </a:solidFill>
                <a:latin typeface="Times New Roman" panose="02020603050405020304" pitchFamily="18" charset="0"/>
                <a:sym typeface="+mn-ea"/>
              </a:rPr>
              <a:t>α</a:t>
            </a:r>
            <a:r>
              <a:rPr lang="en-US" altLang="zh-CN" sz="2000" kern="100" dirty="0">
                <a:solidFill>
                  <a:schemeClr val="tx1"/>
                </a:solidFill>
                <a:latin typeface="Times New Roman" panose="02020603050405020304" pitchFamily="18" charset="0"/>
                <a:sym typeface="+mn-ea"/>
              </a:rPr>
              <a:t>), in EXFOR, only has this kind of data.</a:t>
            </a:r>
            <a:r>
              <a:rPr lang="en-US" altLang="zh-CN" sz="2000" b="1" kern="100" dirty="0">
                <a:solidFill>
                  <a:schemeClr val="tx1"/>
                </a:solidFill>
                <a:latin typeface="Times New Roman" panose="02020603050405020304" pitchFamily="18" charset="0"/>
                <a:sym typeface="+mn-ea"/>
              </a:rPr>
              <a:t> (n,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a:t>
            </a:r>
            <a:r>
              <a:rPr lang="en-US" altLang="zh-CN" sz="2000" kern="100" dirty="0">
                <a:solidFill>
                  <a:schemeClr val="tx1"/>
                </a:solidFill>
                <a:latin typeface="Times New Roman" panose="02020603050405020304" pitchFamily="18" charset="0"/>
                <a:sym typeface="+mn-ea"/>
              </a:rPr>
              <a:t>represents (n,</a:t>
            </a:r>
            <a:r>
              <a:rPr lang="el-GR" altLang="zh-CN" sz="2000" kern="100" dirty="0">
                <a:solidFill>
                  <a:schemeClr val="tx1"/>
                </a:solidFill>
                <a:latin typeface="Times New Roman" panose="02020603050405020304" pitchFamily="18" charset="0"/>
                <a:sym typeface="+mn-ea"/>
              </a:rPr>
              <a:t>α</a:t>
            </a:r>
            <a:r>
              <a:rPr lang="en-US" altLang="zh-CN" sz="2000" kern="100" dirty="0">
                <a:solidFill>
                  <a:schemeClr val="tx1"/>
                </a:solidFill>
                <a:latin typeface="Times New Roman" panose="02020603050405020304" pitchFamily="18" charset="0"/>
                <a:sym typeface="+mn-ea"/>
              </a:rPr>
              <a:t>) part in </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-all);</a:t>
            </a:r>
            <a:endParaRPr lang="en-US" altLang="zh-CN" sz="2000" b="1"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advTm="69811"/>
  <p:timing>
    <p:tnLst>
      <p:par>
        <p:cTn id="1" dur="indefinite" restart="never" nodeType="tmRoot"/>
      </p:par>
    </p:tnLst>
    <p:bldLst>
      <p:bldP spid="10242" grpId="0" animBg="1"/>
      <p:bldP spid="10243" grpId="0" animBg="1"/>
      <p:bldP spid="10245" grpId="0" animBg="1"/>
      <p:bldP spid="10246" grpId="0" animBg="1"/>
      <p:bldP spid="102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3" name="矩形 10"/>
          <p:cNvSpPr/>
          <p:nvPr/>
        </p:nvSpPr>
        <p:spPr>
          <a:xfrm>
            <a:off x="4519295" y="254000"/>
            <a:ext cx="7672705"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nvGrpSpPr>
          <p:cNvPr id="10244" name="组合 11"/>
          <p:cNvGrpSpPr/>
          <p:nvPr/>
        </p:nvGrpSpPr>
        <p:grpSpPr>
          <a:xfrm>
            <a:off x="550863" y="82550"/>
            <a:ext cx="3906520" cy="583565"/>
            <a:chOff x="551544" y="82976"/>
            <a:chExt cx="3905789" cy="582556"/>
          </a:xfrm>
        </p:grpSpPr>
        <p:sp>
          <p:nvSpPr>
            <p:cNvPr id="10314" name="文本框 12"/>
            <p:cNvSpPr/>
            <p:nvPr/>
          </p:nvSpPr>
          <p:spPr>
            <a:xfrm>
              <a:off x="1165493" y="116983"/>
              <a:ext cx="3291840" cy="52106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a:solidFill>
                    <a:srgbClr val="044875"/>
                  </a:solidFill>
                  <a:latin typeface="微软雅黑" panose="020B0503020204020204" pitchFamily="34" charset="-122"/>
                  <a:ea typeface="微软雅黑" panose="020B0503020204020204" pitchFamily="34" charset="-122"/>
                </a:rPr>
                <a:t>Reaction channels</a:t>
              </a:r>
              <a:endParaRPr lang="en-US" altLang="zh-CN">
                <a:solidFill>
                  <a:srgbClr val="044875"/>
                </a:solidFill>
                <a:latin typeface="微软雅黑" panose="020B0503020204020204" pitchFamily="34" charset="-122"/>
                <a:ea typeface="微软雅黑" panose="020B0503020204020204" pitchFamily="34" charset="-122"/>
              </a:endParaRPr>
            </a:p>
          </p:txBody>
        </p:sp>
        <p:sp>
          <p:nvSpPr>
            <p:cNvPr id="10315" name="文本框 13"/>
            <p:cNvSpPr txBox="1"/>
            <p:nvPr/>
          </p:nvSpPr>
          <p:spPr>
            <a:xfrm>
              <a:off x="551544" y="82976"/>
              <a:ext cx="723764" cy="582556"/>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r>
                <a:rPr lang="en-US" altLang="zh-CN" sz="3200" spc="0">
                  <a:solidFill>
                    <a:srgbClr val="3B3838"/>
                  </a:solidFill>
                  <a:latin typeface="Impact" panose="020B0806030902050204" pitchFamily="34" charset="0"/>
                </a:rPr>
                <a:t>02</a:t>
              </a:r>
              <a:endParaRPr lang="zh-CN" altLang="en-US" sz="3200">
                <a:solidFill>
                  <a:srgbClr val="3B3838"/>
                </a:solidFill>
                <a:latin typeface="Impact" panose="020B0806030902050204" pitchFamily="34" charset="0"/>
              </a:endParaRPr>
            </a:p>
          </p:txBody>
        </p:sp>
      </p:grpSp>
      <p:sp>
        <p:nvSpPr>
          <p:cNvPr id="1024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6" name="矩形 15"/>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10247" name="文本框 16"/>
          <p:cNvSpPr/>
          <p:nvPr/>
        </p:nvSpPr>
        <p:spPr>
          <a:xfrm>
            <a:off x="10264775" y="6538913"/>
            <a:ext cx="1500188" cy="39878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000">
                <a:solidFill>
                  <a:srgbClr val="044875"/>
                </a:solidFill>
                <a:latin typeface="微软雅黑" panose="020B0503020204020204" pitchFamily="34" charset="-122"/>
                <a:ea typeface="微软雅黑" panose="020B0503020204020204" pitchFamily="34" charset="-122"/>
              </a:rPr>
              <a:t>9/40</a:t>
            </a:r>
            <a:endParaRPr lang="en-US" altLang="zh-CN" sz="2000">
              <a:solidFill>
                <a:srgbClr val="044875"/>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944245" y="1195705"/>
            <a:ext cx="10389870" cy="5240020"/>
            <a:chOff x="146663" y="1194708"/>
            <a:chExt cx="2956560" cy="4838700"/>
          </a:xfrm>
        </p:grpSpPr>
        <p:grpSp>
          <p:nvGrpSpPr>
            <p:cNvPr id="3" name="组合 8"/>
            <p:cNvGrpSpPr/>
            <p:nvPr/>
          </p:nvGrpSpPr>
          <p:grpSpPr>
            <a:xfrm>
              <a:off x="146663" y="1194708"/>
              <a:ext cx="2956560" cy="4838700"/>
              <a:chOff x="146663" y="1194708"/>
              <a:chExt cx="2956560" cy="4838700"/>
            </a:xfrm>
          </p:grpSpPr>
          <p:grpSp>
            <p:nvGrpSpPr>
              <p:cNvPr id="4" name="组合 3"/>
              <p:cNvGrpSpPr/>
              <p:nvPr/>
            </p:nvGrpSpPr>
            <p:grpSpPr>
              <a:xfrm>
                <a:off x="146663" y="1194708"/>
                <a:ext cx="2956560" cy="4838700"/>
                <a:chOff x="304800" y="1466850"/>
                <a:chExt cx="2705100" cy="4838700"/>
              </a:xfrm>
            </p:grpSpPr>
            <p:sp>
              <p:nvSpPr>
                <p:cNvPr id="5" name="矩形 1"/>
                <p:cNvSpPr/>
                <p:nvPr>
                  <p:custDataLst>
                    <p:tags r:id="rId1"/>
                  </p:custDataLst>
                </p:nvPr>
              </p:nvSpPr>
              <p:spPr>
                <a:xfrm>
                  <a:off x="304800" y="1466850"/>
                  <a:ext cx="2705100" cy="70485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sp>
              <p:nvSpPr>
                <p:cNvPr id="6" name="矩形 17"/>
                <p:cNvSpPr/>
                <p:nvPr>
                  <p:custDataLst>
                    <p:tags r:id="rId2"/>
                  </p:custDataLst>
                </p:nvPr>
              </p:nvSpPr>
              <p:spPr>
                <a:xfrm>
                  <a:off x="304800" y="2171700"/>
                  <a:ext cx="2705100" cy="4133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7" name="矩形 18"/>
              <p:cNvSpPr/>
              <p:nvPr>
                <p:custDataLst>
                  <p:tags r:id="rId3"/>
                </p:custDataLst>
              </p:nvPr>
            </p:nvSpPr>
            <p:spPr>
              <a:xfrm>
                <a:off x="146663" y="5804808"/>
                <a:ext cx="2956560" cy="2286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ctr" eaLnBrk="1" hangingPunct="1"/>
                <a:endParaRPr lang="zh-CN" altLang="en-US">
                  <a:solidFill>
                    <a:srgbClr val="FFFFFF"/>
                  </a:solidFill>
                </a:endParaRPr>
              </a:p>
            </p:txBody>
          </p:sp>
        </p:grpSp>
        <p:sp>
          <p:nvSpPr>
            <p:cNvPr id="8" name="文本框 2"/>
            <p:cNvSpPr/>
            <p:nvPr>
              <p:custDataLst>
                <p:tags r:id="rId4"/>
              </p:custDataLst>
            </p:nvPr>
          </p:nvSpPr>
          <p:spPr>
            <a:xfrm>
              <a:off x="272393" y="1316300"/>
              <a:ext cx="2705100" cy="425116"/>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2400">
                  <a:solidFill>
                    <a:schemeClr val="bg1"/>
                  </a:solidFill>
                </a:rPr>
                <a:t>The relationship of cross section</a:t>
              </a:r>
              <a:r>
                <a:rPr lang="zh-CN" altLang="en-US" sz="2400">
                  <a:solidFill>
                    <a:schemeClr val="bg1"/>
                  </a:solidFill>
                </a:rPr>
                <a:t> </a:t>
              </a:r>
              <a:endParaRPr lang="zh-CN" altLang="en-US" sz="2400">
                <a:solidFill>
                  <a:schemeClr val="bg1"/>
                </a:solidFill>
              </a:endParaRPr>
            </a:p>
          </p:txBody>
        </p:sp>
      </p:grpSp>
      <p:sp>
        <p:nvSpPr>
          <p:cNvPr id="9" name="文本框 8"/>
          <p:cNvSpPr txBox="1"/>
          <p:nvPr>
            <p:custDataLst>
              <p:tags r:id="rId5"/>
            </p:custDataLst>
          </p:nvPr>
        </p:nvSpPr>
        <p:spPr>
          <a:xfrm>
            <a:off x="962025" y="2061210"/>
            <a:ext cx="10372725" cy="3538220"/>
          </a:xfrm>
          <a:prstGeom prst="rect">
            <a:avLst/>
          </a:prstGeom>
          <a:noFill/>
        </p:spPr>
        <p:txBody>
          <a:bodyPr wrap="square" rtlCol="0">
            <a:spAutoFit/>
          </a:bodyPr>
          <a:lstStyle/>
          <a:p>
            <a:pPr marL="342900" indent="-342900" algn="just">
              <a:lnSpc>
                <a:spcPts val="3360"/>
              </a:lnSpc>
              <a:buFont typeface="Arial" panose="020B0604020202020204" pitchFamily="34" charset="0"/>
              <a:buChar char="•"/>
            </a:pP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-all)=(n, </a:t>
            </a:r>
            <a:r>
              <a:rPr lang="en-US" altLang="zh-CN" sz="2000" b="1" kern="100" dirty="0" err="1">
                <a:solidFill>
                  <a:schemeClr val="tx1"/>
                </a:solidFill>
                <a:latin typeface="Times New Roman" panose="02020603050405020304" pitchFamily="18" charset="0"/>
                <a:sym typeface="+mn-ea"/>
              </a:rPr>
              <a:t>Redu-inl</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-rest)</a:t>
            </a:r>
            <a:r>
              <a:rPr lang="zh-CN" altLang="en-US" sz="2000" b="1" kern="100" dirty="0">
                <a:solidFill>
                  <a:schemeClr val="tx1"/>
                </a:solidFill>
                <a:latin typeface="Times New Roman" panose="02020603050405020304" pitchFamily="18" charset="0"/>
                <a:sym typeface="+mn-ea"/>
              </a:rPr>
              <a:t>， </a:t>
            </a:r>
            <a:r>
              <a:rPr lang="en-US" altLang="zh-CN" sz="2000" kern="100" dirty="0">
                <a:solidFill>
                  <a:schemeClr val="tx1"/>
                </a:solidFill>
                <a:latin typeface="Times New Roman" panose="02020603050405020304" pitchFamily="18" charset="0"/>
                <a:sym typeface="+mn-ea"/>
              </a:rPr>
              <a:t>this formula explains that the total contribution of the reduced channel can be divided into three parts on the right; (n, </a:t>
            </a:r>
            <a:r>
              <a:rPr lang="en-US" altLang="zh-CN" sz="2000" kern="100" dirty="0" err="1">
                <a:solidFill>
                  <a:schemeClr val="tx1"/>
                </a:solidFill>
                <a:latin typeface="Times New Roman" panose="02020603050405020304" pitchFamily="18" charset="0"/>
                <a:sym typeface="+mn-ea"/>
              </a:rPr>
              <a:t>Redu</a:t>
            </a:r>
            <a:r>
              <a:rPr lang="en-US" altLang="zh-CN" sz="2000" kern="100" dirty="0">
                <a:solidFill>
                  <a:schemeClr val="tx1"/>
                </a:solidFill>
                <a:latin typeface="Times New Roman" panose="02020603050405020304" pitchFamily="18" charset="0"/>
                <a:sym typeface="+mn-ea"/>
              </a:rPr>
              <a:t>-all) is determined by fitting all data, (n, </a:t>
            </a:r>
            <a:r>
              <a:rPr lang="en-US" altLang="zh-CN" sz="2000" kern="100" dirty="0" err="1">
                <a:solidFill>
                  <a:schemeClr val="tx1"/>
                </a:solidFill>
                <a:latin typeface="Times New Roman" panose="02020603050405020304" pitchFamily="18" charset="0"/>
                <a:sym typeface="+mn-ea"/>
              </a:rPr>
              <a:t>Redu-inl</a:t>
            </a:r>
            <a:r>
              <a:rPr lang="en-US" altLang="zh-CN" sz="2000" kern="100" dirty="0">
                <a:solidFill>
                  <a:schemeClr val="tx1"/>
                </a:solidFill>
                <a:latin typeface="Times New Roman" panose="02020603050405020304" pitchFamily="18" charset="0"/>
                <a:sym typeface="+mn-ea"/>
              </a:rPr>
              <a:t>) is determined by fitting total non-elastic scattering data, and (n, </a:t>
            </a:r>
            <a:r>
              <a:rPr lang="en-US" altLang="zh-CN" sz="2000" kern="100" dirty="0" err="1">
                <a:solidFill>
                  <a:schemeClr val="tx1"/>
                </a:solidFill>
                <a:latin typeface="Times New Roman" panose="02020603050405020304" pitchFamily="18" charset="0"/>
                <a:sym typeface="+mn-ea"/>
              </a:rPr>
              <a:t>Redu</a:t>
            </a:r>
            <a:r>
              <a:rPr lang="en-US" altLang="zh-CN" sz="2000" kern="100" dirty="0">
                <a:solidFill>
                  <a:schemeClr val="tx1"/>
                </a:solidFill>
                <a:latin typeface="Times New Roman" panose="02020603050405020304" pitchFamily="18" charset="0"/>
                <a:sym typeface="+mn-ea"/>
              </a:rPr>
              <a:t>-α) is determined by fitting total (n, α) data.</a:t>
            </a:r>
            <a:endParaRPr lang="en-US" altLang="zh-CN" sz="2000" kern="100" dirty="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b="1" kern="100" dirty="0">
                <a:solidFill>
                  <a:schemeClr val="tx1"/>
                </a:solidFill>
                <a:latin typeface="Times New Roman" panose="02020603050405020304" pitchFamily="18" charset="0"/>
                <a:sym typeface="+mn-ea"/>
              </a:rPr>
              <a:t>(n, </a:t>
            </a:r>
            <a:r>
              <a:rPr lang="en-US" altLang="zh-CN" sz="2000" b="1" kern="100" dirty="0" err="1">
                <a:solidFill>
                  <a:schemeClr val="tx1"/>
                </a:solidFill>
                <a:latin typeface="Times New Roman" panose="02020603050405020304" pitchFamily="18" charset="0"/>
                <a:sym typeface="+mn-ea"/>
              </a:rPr>
              <a:t>Redu</a:t>
            </a:r>
            <a:r>
              <a:rPr lang="en-US" altLang="zh-CN" sz="2000" b="1" kern="100" dirty="0">
                <a:solidFill>
                  <a:schemeClr val="tx1"/>
                </a:solidFill>
                <a:latin typeface="Times New Roman" panose="02020603050405020304" pitchFamily="18" charset="0"/>
                <a:sym typeface="+mn-ea"/>
              </a:rPr>
              <a:t>-rest)=(n, p)+(n, d)+(n, 2n)+(n, t)+(n, other)</a:t>
            </a:r>
            <a:r>
              <a:rPr lang="en-US" altLang="zh-CN" sz="2000" kern="100" dirty="0">
                <a:solidFill>
                  <a:schemeClr val="tx1"/>
                </a:solidFill>
                <a:latin typeface="Times New Roman" panose="02020603050405020304" pitchFamily="18" charset="0"/>
                <a:sym typeface="+mn-ea"/>
              </a:rPr>
              <a:t>, in EXFOR, </a:t>
            </a:r>
            <a:r>
              <a:rPr lang="en-US" altLang="zh-CN" sz="2000" b="1" kern="100" dirty="0">
                <a:solidFill>
                  <a:schemeClr val="tx1"/>
                </a:solidFill>
                <a:latin typeface="Times New Roman" panose="02020603050405020304" pitchFamily="18" charset="0"/>
                <a:sym typeface="+mn-ea"/>
              </a:rPr>
              <a:t>(n, p), (n, d), (n, 2n), (n, t) </a:t>
            </a:r>
            <a:r>
              <a:rPr lang="en-US" altLang="zh-CN" sz="2000" kern="100" dirty="0">
                <a:solidFill>
                  <a:schemeClr val="tx1"/>
                </a:solidFill>
                <a:latin typeface="Times New Roman" panose="02020603050405020304" pitchFamily="18" charset="0"/>
                <a:sym typeface="+mn-ea"/>
              </a:rPr>
              <a:t>has a few data respectively, and the value of them are very small;</a:t>
            </a:r>
            <a:endParaRPr lang="en-US" altLang="zh-CN" sz="2000" kern="100" dirty="0">
              <a:solidFill>
                <a:schemeClr val="tx1"/>
              </a:solidFill>
              <a:effectLst/>
              <a:latin typeface="Times New Roman" panose="02020603050405020304" pitchFamily="18" charset="0"/>
              <a:ea typeface="宋体" panose="02010600030101010101" pitchFamily="2" charset="-122"/>
            </a:endParaRPr>
          </a:p>
          <a:p>
            <a:pPr marL="342900" indent="-342900" algn="just">
              <a:lnSpc>
                <a:spcPts val="3360"/>
              </a:lnSpc>
              <a:buFont typeface="Arial" panose="020B0604020202020204" pitchFamily="34" charset="0"/>
              <a:buChar char="•"/>
            </a:pPr>
            <a:r>
              <a:rPr lang="en-US" altLang="zh-CN" sz="2000" b="1" kern="100" dirty="0">
                <a:solidFill>
                  <a:schemeClr val="tx1"/>
                </a:solidFill>
                <a:latin typeface="Times New Roman" panose="02020603050405020304" pitchFamily="18" charset="0"/>
                <a:sym typeface="+mn-ea"/>
              </a:rPr>
              <a:t>(</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n)= (</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n</a:t>
            </a:r>
            <a:r>
              <a:rPr lang="en-US" altLang="zh-CN" sz="2000" b="1" kern="100" baseline="-25000" dirty="0">
                <a:solidFill>
                  <a:schemeClr val="tx1"/>
                </a:solidFill>
                <a:latin typeface="Times New Roman" panose="02020603050405020304" pitchFamily="18" charset="0"/>
                <a:sym typeface="+mn-ea"/>
              </a:rPr>
              <a:t>0</a:t>
            </a:r>
            <a:r>
              <a:rPr lang="en-US" altLang="zh-CN" sz="2000" b="1" kern="100" dirty="0">
                <a:solidFill>
                  <a:schemeClr val="tx1"/>
                </a:solidFill>
                <a:latin typeface="Times New Roman" panose="02020603050405020304" pitchFamily="18" charset="0"/>
                <a:sym typeface="+mn-ea"/>
              </a:rPr>
              <a:t>)+ (</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n</a:t>
            </a:r>
            <a:r>
              <a:rPr lang="en-US" altLang="zh-CN" sz="2000" b="1" kern="100" baseline="-25000" dirty="0">
                <a:solidFill>
                  <a:schemeClr val="tx1"/>
                </a:solidFill>
                <a:latin typeface="Times New Roman" panose="02020603050405020304" pitchFamily="18" charset="0"/>
                <a:sym typeface="+mn-ea"/>
              </a:rPr>
              <a:t>1</a:t>
            </a:r>
            <a:r>
              <a:rPr lang="en-US" altLang="zh-CN" sz="2000" b="1" kern="100" dirty="0">
                <a:solidFill>
                  <a:schemeClr val="tx1"/>
                </a:solidFill>
                <a:latin typeface="Times New Roman" panose="02020603050405020304" pitchFamily="18" charset="0"/>
                <a:sym typeface="+mn-ea"/>
              </a:rPr>
              <a:t>)+ (</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n</a:t>
            </a:r>
            <a:r>
              <a:rPr lang="en-US" altLang="zh-CN" sz="2000" b="1" kern="100" baseline="-25000" dirty="0">
                <a:solidFill>
                  <a:schemeClr val="tx1"/>
                </a:solidFill>
                <a:latin typeface="Times New Roman" panose="02020603050405020304" pitchFamily="18" charset="0"/>
                <a:sym typeface="+mn-ea"/>
              </a:rPr>
              <a:t>2</a:t>
            </a:r>
            <a:r>
              <a:rPr lang="en-US" altLang="zh-CN" sz="2000" b="1" kern="100" dirty="0">
                <a:solidFill>
                  <a:schemeClr val="tx1"/>
                </a:solidFill>
                <a:latin typeface="Times New Roman" panose="02020603050405020304" pitchFamily="18" charset="0"/>
                <a:sym typeface="+mn-ea"/>
              </a:rPr>
              <a:t>)+ (</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n</a:t>
            </a:r>
            <a:r>
              <a:rPr lang="en-US" altLang="zh-CN" sz="2000" b="1" kern="100" baseline="-25000" dirty="0">
                <a:solidFill>
                  <a:schemeClr val="tx1"/>
                </a:solidFill>
                <a:latin typeface="Times New Roman" panose="02020603050405020304" pitchFamily="18" charset="0"/>
                <a:sym typeface="+mn-ea"/>
              </a:rPr>
              <a:t>3</a:t>
            </a:r>
            <a:r>
              <a:rPr lang="en-US" altLang="zh-CN" sz="2000" b="1" kern="100" dirty="0">
                <a:solidFill>
                  <a:schemeClr val="tx1"/>
                </a:solidFill>
                <a:latin typeface="Times New Roman" panose="02020603050405020304" pitchFamily="18" charset="0"/>
                <a:sym typeface="+mn-ea"/>
              </a:rPr>
              <a:t>)+ (</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a:t>
            </a:r>
            <a:r>
              <a:rPr lang="en-US" altLang="zh-CN" sz="2000" b="1" kern="100" dirty="0" err="1">
                <a:solidFill>
                  <a:schemeClr val="tx1"/>
                </a:solidFill>
                <a:latin typeface="Times New Roman" panose="02020603050405020304" pitchFamily="18" charset="0"/>
                <a:sym typeface="+mn-ea"/>
              </a:rPr>
              <a:t>Redu</a:t>
            </a:r>
            <a:r>
              <a:rPr lang="en-US" altLang="zh-CN" sz="2000" kern="100" dirty="0">
                <a:solidFill>
                  <a:schemeClr val="tx1"/>
                </a:solidFill>
                <a:latin typeface="Times New Roman" panose="02020603050405020304" pitchFamily="18" charset="0"/>
                <a:sym typeface="+mn-ea"/>
              </a:rPr>
              <a:t>), which can be used to describe the experimental data of total</a:t>
            </a:r>
            <a:r>
              <a:rPr lang="en-US" altLang="zh-CN" sz="2000" b="1" kern="100" dirty="0">
                <a:solidFill>
                  <a:schemeClr val="tx1"/>
                </a:solidFill>
                <a:latin typeface="Times New Roman" panose="02020603050405020304" pitchFamily="18" charset="0"/>
                <a:sym typeface="+mn-ea"/>
              </a:rPr>
              <a:t> (</a:t>
            </a:r>
            <a:r>
              <a:rPr lang="el-GR" altLang="zh-CN" sz="2000" b="1" kern="100" dirty="0">
                <a:solidFill>
                  <a:schemeClr val="tx1"/>
                </a:solidFill>
                <a:latin typeface="Times New Roman" panose="02020603050405020304" pitchFamily="18" charset="0"/>
                <a:sym typeface="+mn-ea"/>
              </a:rPr>
              <a:t>α</a:t>
            </a:r>
            <a:r>
              <a:rPr lang="en-US" altLang="zh-CN" sz="2000" b="1" kern="100" dirty="0">
                <a:solidFill>
                  <a:schemeClr val="tx1"/>
                </a:solidFill>
                <a:latin typeface="Times New Roman" panose="02020603050405020304" pitchFamily="18" charset="0"/>
                <a:sym typeface="+mn-ea"/>
              </a:rPr>
              <a:t>, n)</a:t>
            </a:r>
            <a:r>
              <a:rPr lang="en-US" altLang="zh-CN" sz="2000" kern="100" dirty="0">
                <a:solidFill>
                  <a:schemeClr val="tx1"/>
                </a:solidFill>
                <a:latin typeface="Times New Roman" panose="02020603050405020304" pitchFamily="18" charset="0"/>
                <a:sym typeface="+mn-ea"/>
              </a:rPr>
              <a:t>, in EXFOR, only has this kind of data.</a:t>
            </a:r>
            <a:endParaRPr lang="en-US" altLang="zh-CN" sz="2000" b="1" kern="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advTm="24708"/>
  <p:timing>
    <p:tnLst>
      <p:par>
        <p:cTn id="1" dur="indefinite" restart="never" nodeType="tmRoot"/>
      </p:par>
    </p:tnLst>
    <p:bldLst>
      <p:bldP spid="10242" grpId="0" animBg="1"/>
      <p:bldP spid="10243" grpId="0" animBg="1"/>
      <p:bldP spid="10245" grpId="0" animBg="1"/>
      <p:bldP spid="10246" grpId="0" animBg="1"/>
      <p:bldP spid="1024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AS_NET" val="4.0.30319.42000"/>
  <p:tag name="AS_OS" val="Microsoft Windows NT 6.2.9200.0"/>
  <p:tag name="AS_RELEASE_DATE" val="2021.06.14"/>
  <p:tag name="AS_TITLE" val="Aspose.Slides for .NET 4.0 Client Profile"/>
  <p:tag name="AS_VERSION" val="21.6"/>
  <p:tag name="KSO_WPP_MARK_KEY" val="958e4976-facb-4bc0-85fa-1d928a1515e8"/>
  <p:tag name="COMMONDATA" val="eyJoZGlkIjoiYjBiMjE2NzU4NmZkOTE3MzkwZmZjNGNlZmUxYjNhOWQifQ=="/>
  <p:tag name="commondata" val="eyJoZGlkIjoiZDk3NzM4YjEyZjVmMDc3NmVjZGM0YTBiMmI1YWY3ODA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PPTe吧 | PPT爱好者之家">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13633</Words>
  <Application>WPS 演示</Application>
  <PresentationFormat>宽屏</PresentationFormat>
  <Paragraphs>565</Paragraphs>
  <Slides>40</Slides>
  <Notes>40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Arial</vt:lpstr>
      <vt:lpstr>宋体</vt:lpstr>
      <vt:lpstr>Wingdings</vt:lpstr>
      <vt:lpstr>Calibri</vt:lpstr>
      <vt:lpstr>Calibri Light</vt:lpstr>
      <vt:lpstr>微软雅黑</vt:lpstr>
      <vt:lpstr>Times New Roman</vt:lpstr>
      <vt:lpstr>Adobe 黑体 Std R</vt:lpstr>
      <vt:lpstr>黑体</vt:lpstr>
      <vt:lpstr>Impact</vt:lpstr>
      <vt:lpstr>Arial</vt:lpstr>
      <vt:lpstr>Wingdings</vt:lpstr>
      <vt:lpstr>Arial Unicode MS</vt:lpstr>
      <vt:lpstr>等线</vt:lpstr>
      <vt:lpstr>PPTe吧 | PPT爱好者之家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米豆腐</cp:lastModifiedBy>
  <cp:revision>119</cp:revision>
  <dcterms:created xsi:type="dcterms:W3CDTF">2015-04-13T12:15:00Z</dcterms:created>
  <dcterms:modified xsi:type="dcterms:W3CDTF">2023-11-29T13:31:24Z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10DDC974B7734DE5B45D2E9FA2BA5689_13</vt:lpwstr>
  </property>
  <property fmtid="{D5CDD505-2E9C-101B-9397-08002B2CF9AE}" pid="3" name="KSOProductBuildVer">
    <vt:lpwstr>2052-12.1.0.15712</vt:lpwstr>
  </property>
</Properties>
</file>