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78" r:id="rId2"/>
    <p:sldId id="380" r:id="rId3"/>
    <p:sldId id="377" r:id="rId4"/>
    <p:sldId id="395" r:id="rId5"/>
    <p:sldId id="396" r:id="rId6"/>
    <p:sldId id="354" r:id="rId7"/>
    <p:sldId id="374" r:id="rId8"/>
    <p:sldId id="357" r:id="rId9"/>
    <p:sldId id="375" r:id="rId10"/>
    <p:sldId id="358" r:id="rId11"/>
    <p:sldId id="361" r:id="rId12"/>
    <p:sldId id="392" r:id="rId13"/>
    <p:sldId id="393" r:id="rId14"/>
    <p:sldId id="360" r:id="rId15"/>
    <p:sldId id="372" r:id="rId16"/>
    <p:sldId id="362" r:id="rId17"/>
    <p:sldId id="363" r:id="rId18"/>
    <p:sldId id="385" r:id="rId19"/>
    <p:sldId id="364" r:id="rId20"/>
    <p:sldId id="383" r:id="rId21"/>
    <p:sldId id="365" r:id="rId22"/>
    <p:sldId id="387" r:id="rId23"/>
    <p:sldId id="368" r:id="rId24"/>
    <p:sldId id="373" r:id="rId25"/>
    <p:sldId id="366" r:id="rId26"/>
    <p:sldId id="39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7" autoAdjust="0"/>
    <p:restoredTop sz="89539" autoAdjust="0"/>
  </p:normalViewPr>
  <p:slideViewPr>
    <p:cSldViewPr snapToGrid="0">
      <p:cViewPr varScale="1">
        <p:scale>
          <a:sx n="78" d="100"/>
          <a:sy n="78" d="100"/>
        </p:scale>
        <p:origin x="18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2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8552A-A949-4A27-94AF-4881AFC139F0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58383-CF28-4592-9312-3146E07D00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2570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AD66-CEFF-4F19-9442-9FA735DD3A77}" type="datetime1">
              <a:rPr lang="cs-CZ" smtClean="0"/>
              <a:t>11.10.2023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meeting on PSFs, 9.10.2023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A677-C12B-47C6-9C4E-18ADD8684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276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6CDF-DC05-43A5-A650-D19CF48668A8}" type="datetime1">
              <a:rPr lang="cs-CZ" smtClean="0"/>
              <a:t>11.10.2023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meeting on PSFs, 9.10.2023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A677-C12B-47C6-9C4E-18ADD8684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71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676B-5F31-4E7C-8970-529BBC96CDF9}" type="datetime1">
              <a:rPr lang="cs-CZ" smtClean="0"/>
              <a:t>11.10.2023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meeting on PSFs, 9.10.2023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A677-C12B-47C6-9C4E-18ADD8684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386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9117-E8FF-4A91-8B9D-775A9F36F2E4}" type="datetime1">
              <a:rPr lang="cs-CZ" smtClean="0"/>
              <a:t>11.10.2023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IAEA meeting on PSFs, 9.10.2023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A677-C12B-47C6-9C4E-18ADD8684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283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2829-508E-45A0-BE55-0CAE6E19B4FE}" type="datetime1">
              <a:rPr lang="cs-CZ" smtClean="0"/>
              <a:t>11.10.2023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meeting on PSFs, 9.10.2023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A677-C12B-47C6-9C4E-18ADD8684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73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CBFE-B1A0-4BD6-ACCB-E897C02583B5}" type="datetime1">
              <a:rPr lang="cs-CZ" smtClean="0"/>
              <a:t>11.10.2023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meeting on PSFs, 9.10.2023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A677-C12B-47C6-9C4E-18ADD8684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941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88F4-8F5F-430B-AD11-5FCB400B2823}" type="datetime1">
              <a:rPr lang="cs-CZ" smtClean="0"/>
              <a:t>11.10.2023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meeting on PSFs, 9.10.2023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A677-C12B-47C6-9C4E-18ADD8684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6858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83FB-B530-46B9-AD9F-B36CF3869F43}" type="datetime1">
              <a:rPr lang="cs-CZ" smtClean="0"/>
              <a:t>11.10.2023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meeting on PSFs, 9.10.2023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A677-C12B-47C6-9C4E-18ADD8684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40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CF55-FA62-4BAD-A49E-1FA9F6883981}" type="datetime1">
              <a:rPr lang="cs-CZ" smtClean="0"/>
              <a:t>11.10.2023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meeting on PSFs, 9.10.2023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A677-C12B-47C6-9C4E-18ADD8684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427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4E57-6F81-4BEB-8757-F9387F561597}" type="datetime1">
              <a:rPr lang="cs-CZ" smtClean="0"/>
              <a:t>11.10.2023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meeting on PSFs, 9.10.2023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A677-C12B-47C6-9C4E-18ADD8684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77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7E5B-16B7-49FA-A7D1-343E91C2B900}" type="datetime1">
              <a:rPr lang="cs-CZ" smtClean="0"/>
              <a:t>11.10.2023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meeting on PSFs, 9.10.2023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A677-C12B-47C6-9C4E-18ADD8684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3992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648D8-5D05-4029-AC6E-16FE5C145F88}" type="datetime1">
              <a:rPr lang="cs-CZ" smtClean="0"/>
              <a:t>11.10.2023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IAEA meeting on PSFs, 9.10.2023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AA677-C12B-47C6-9C4E-18ADD8684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46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3D319CEB-46E1-45EF-9ACE-7B8C5D6E5A46}"/>
              </a:ext>
            </a:extLst>
          </p:cNvPr>
          <p:cNvSpPr/>
          <p:nvPr/>
        </p:nvSpPr>
        <p:spPr>
          <a:xfrm>
            <a:off x="1076325" y="758634"/>
            <a:ext cx="754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cs-CZ" sz="3600" b="1" dirty="0">
                <a:solidFill>
                  <a:srgbClr val="0070C0"/>
                </a:solidFill>
              </a:rPr>
              <a:t>Update 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cs-CZ" sz="3600" b="1" dirty="0">
                <a:solidFill>
                  <a:srgbClr val="0070C0"/>
                </a:solidFill>
              </a:rPr>
              <a:t>Comparison of BSK27 interaction with MSC data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cs-CZ" sz="3600" b="1" dirty="0">
                <a:solidFill>
                  <a:srgbClr val="0070C0"/>
                </a:solidFill>
              </a:rPr>
              <a:t>A short update on </a:t>
            </a:r>
            <a:r>
              <a:rPr lang="cs-CZ" altLang="cs-CZ" sz="3600" b="1" dirty="0" err="1">
                <a:solidFill>
                  <a:srgbClr val="0070C0"/>
                </a:solidFill>
              </a:rPr>
              <a:t>Multi</a:t>
            </a:r>
            <a:r>
              <a:rPr lang="cs-CZ" altLang="cs-CZ" sz="3600" b="1" dirty="0">
                <a:solidFill>
                  <a:srgbClr val="0070C0"/>
                </a:solidFill>
              </a:rPr>
              <a:t>-step </a:t>
            </a:r>
            <a:r>
              <a:rPr lang="cs-CZ" altLang="cs-CZ" sz="3600" b="1" dirty="0" err="1">
                <a:solidFill>
                  <a:srgbClr val="0070C0"/>
                </a:solidFill>
              </a:rPr>
              <a:t>cascades</a:t>
            </a:r>
            <a:r>
              <a:rPr lang="cs-CZ" altLang="cs-CZ" sz="3600" b="1" dirty="0">
                <a:solidFill>
                  <a:srgbClr val="0070C0"/>
                </a:solidFill>
              </a:rPr>
              <a:t> </a:t>
            </a:r>
            <a:r>
              <a:rPr lang="en-US" altLang="cs-CZ" sz="3600" b="1" dirty="0">
                <a:solidFill>
                  <a:srgbClr val="0070C0"/>
                </a:solidFill>
              </a:rPr>
              <a:t>(</a:t>
            </a:r>
            <a:r>
              <a:rPr lang="cs-CZ" altLang="cs-CZ" sz="3600" b="1" dirty="0">
                <a:solidFill>
                  <a:srgbClr val="0070C0"/>
                </a:solidFill>
              </a:rPr>
              <a:t>MSC</a:t>
            </a:r>
            <a:r>
              <a:rPr lang="en-US" altLang="cs-CZ" sz="3600" b="1" dirty="0">
                <a:solidFill>
                  <a:srgbClr val="0070C0"/>
                </a:solidFill>
              </a:rPr>
              <a:t>)</a:t>
            </a:r>
            <a:r>
              <a:rPr lang="cs-CZ" altLang="cs-CZ" sz="3600" b="1" dirty="0">
                <a:solidFill>
                  <a:srgbClr val="0070C0"/>
                </a:solidFill>
              </a:rPr>
              <a:t> spektra</a:t>
            </a:r>
            <a:endParaRPr lang="en-US" altLang="cs-CZ" sz="3600" b="1" dirty="0">
              <a:solidFill>
                <a:srgbClr val="0070C0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A51D804-4218-4469-ABAB-7617CE019F21}"/>
              </a:ext>
            </a:extLst>
          </p:cNvPr>
          <p:cNvSpPr txBox="1"/>
          <p:nvPr/>
        </p:nvSpPr>
        <p:spPr>
          <a:xfrm>
            <a:off x="2591009" y="4895850"/>
            <a:ext cx="39619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Milan </a:t>
            </a:r>
            <a:r>
              <a:rPr lang="en-US" sz="2800" dirty="0" err="1"/>
              <a:t>Krti</a:t>
            </a:r>
            <a:r>
              <a:rPr lang="cs-CZ" sz="2800" dirty="0"/>
              <a:t>č</a:t>
            </a:r>
            <a:r>
              <a:rPr lang="en-US" sz="2800" dirty="0"/>
              <a:t>ka</a:t>
            </a:r>
            <a:endParaRPr lang="cs-CZ" sz="2800" dirty="0"/>
          </a:p>
          <a:p>
            <a:pPr algn="ctr"/>
            <a:r>
              <a:rPr lang="cs-CZ" sz="2800" dirty="0"/>
              <a:t>Charles University, Prague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BC6FBBD-20A5-EA8D-24DC-AEC5C06F6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meeting on PSFs, 9.10.2023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202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8DC55926-D5FF-AEDE-5826-132D15E92E9F}"/>
              </a:ext>
            </a:extLst>
          </p:cNvPr>
          <p:cNvSpPr txBox="1"/>
          <p:nvPr/>
        </p:nvSpPr>
        <p:spPr>
          <a:xfrm>
            <a:off x="5728813" y="3294996"/>
            <a:ext cx="28759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MR9"/>
              </a:rPr>
              <a:t>G</a:t>
            </a:r>
            <a:r>
              <a:rPr lang="en-US" sz="1800" b="0" i="0" u="none" strike="noStrike" baseline="0" dirty="0">
                <a:latin typeface="CMR9"/>
              </a:rPr>
              <a:t>ray area </a:t>
            </a:r>
            <a:r>
              <a:rPr lang="en-US" sz="1800" b="0" i="0" u="none" strike="noStrike" baseline="0" dirty="0">
                <a:latin typeface="CMMI9"/>
              </a:rPr>
              <a:t>C </a:t>
            </a:r>
            <a:r>
              <a:rPr lang="en-US" sz="1800" b="0" i="0" u="none" strike="noStrike" baseline="0" dirty="0">
                <a:latin typeface="CMR9"/>
              </a:rPr>
              <a:t>= 0</a:t>
            </a:r>
            <a:r>
              <a:rPr lang="en-US" dirty="0">
                <a:latin typeface="CMR9"/>
              </a:rPr>
              <a:t>;</a:t>
            </a:r>
            <a:endParaRPr lang="en-US" sz="1800" b="0" i="0" u="none" strike="noStrike" baseline="0" dirty="0">
              <a:latin typeface="CMR9"/>
            </a:endParaRPr>
          </a:p>
          <a:p>
            <a:r>
              <a:rPr lang="en-US" dirty="0">
                <a:latin typeface="CMR9"/>
              </a:rPr>
              <a:t>B</a:t>
            </a:r>
            <a:r>
              <a:rPr lang="en-US" sz="1800" b="0" i="0" u="none" strike="noStrike" baseline="0" dirty="0">
                <a:latin typeface="CMR9"/>
              </a:rPr>
              <a:t>lack hatched </a:t>
            </a:r>
            <a:r>
              <a:rPr lang="en-US" sz="1800" b="0" i="0" u="none" strike="noStrike" baseline="0" dirty="0">
                <a:latin typeface="CMMI9"/>
              </a:rPr>
              <a:t>C </a:t>
            </a:r>
            <a:r>
              <a:rPr lang="en-US" sz="1800" b="0" i="0" u="none" strike="noStrike" baseline="0" dirty="0">
                <a:latin typeface="CMR9"/>
              </a:rPr>
              <a:t>= 10; </a:t>
            </a:r>
          </a:p>
          <a:p>
            <a:r>
              <a:rPr lang="en-US" sz="1800" b="0" i="0" u="none" strike="noStrike" baseline="0" dirty="0">
                <a:latin typeface="CMR9"/>
              </a:rPr>
              <a:t>NLD: HFB</a:t>
            </a:r>
            <a:endParaRPr lang="en-US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E66E12B-C12A-FC24-006C-65D9E5EC3787}"/>
              </a:ext>
            </a:extLst>
          </p:cNvPr>
          <p:cNvSpPr txBox="1"/>
          <p:nvPr/>
        </p:nvSpPr>
        <p:spPr>
          <a:xfrm>
            <a:off x="310054" y="245209"/>
            <a:ext cx="4829505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30000" dirty="0"/>
              <a:t>112,114</a:t>
            </a:r>
            <a:r>
              <a:rPr lang="en-US" sz="2400" b="1" i="0" u="none" strike="noStrike" baseline="0" dirty="0"/>
              <a:t>Cd (almost spherical):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/>
              <a:t>MSC spectra are not perfect, but </a:t>
            </a:r>
            <a:r>
              <a:rPr lang="en-US" sz="2000" dirty="0"/>
              <a:t>likely</a:t>
            </a:r>
            <a:r>
              <a:rPr lang="en-US" sz="2000" b="0" i="0" u="none" strike="noStrike" baseline="0" dirty="0"/>
              <a:t> “acceptable” in majority of cases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/>
              <a:t>Often a problem with reproduction of </a:t>
            </a:r>
            <a:br>
              <a:rPr lang="en-US" sz="2000" b="0" i="0" u="none" strike="noStrike" baseline="0" dirty="0"/>
            </a:br>
            <a:r>
              <a:rPr lang="en-US" sz="2000" b="0" i="0" u="none" strike="noStrike" baseline="0" dirty="0"/>
              <a:t>M = 2 and to a lower degree M = 3 (for </a:t>
            </a:r>
            <a:r>
              <a:rPr lang="en-US" sz="2000" b="0" i="0" u="none" strike="noStrike" baseline="30000" dirty="0"/>
              <a:t>114</a:t>
            </a:r>
            <a:r>
              <a:rPr lang="en-US" sz="2000" b="0" i="0" u="none" strike="noStrike" baseline="0" dirty="0"/>
              <a:t>Cd also M = 4) spectra </a:t>
            </a:r>
            <a:endParaRPr lang="en-US" sz="2000" dirty="0"/>
          </a:p>
        </p:txBody>
      </p:sp>
      <p:sp>
        <p:nvSpPr>
          <p:cNvPr id="14" name="Zástupný symbol pro zápatí 13">
            <a:extLst>
              <a:ext uri="{FF2B5EF4-FFF2-40B4-BE49-F238E27FC236}">
                <a16:creationId xmlns:a16="http://schemas.microsoft.com/office/drawing/2014/main" id="{EAB760B1-E1B8-14F9-2049-885B8CEFD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meeting on PSFs, 9.10.2023</a:t>
            </a:r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6D1B9259-A815-2AC3-3352-A48323D95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641" y="40277"/>
            <a:ext cx="3920359" cy="3222668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DEC55F22-B19D-74BC-3A56-DF418DBA9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1" y="2214227"/>
            <a:ext cx="5599255" cy="4157236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DDD96DAB-9CD7-2B22-8C14-567056733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660" y="4218325"/>
            <a:ext cx="2994661" cy="259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93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566D01C-29F3-A834-1036-D4AAAD7C2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IAEA meeting on PSFs, 9.10.2023</a:t>
            </a:r>
            <a:endParaRPr lang="cs-CZ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93E2115A-209D-EC03-4F7D-DB1025D52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582" y="4140039"/>
            <a:ext cx="3077004" cy="2672135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C6138D57-93A9-E5D6-8A2D-2F8147DB701D}"/>
              </a:ext>
            </a:extLst>
          </p:cNvPr>
          <p:cNvSpPr txBox="1"/>
          <p:nvPr/>
        </p:nvSpPr>
        <p:spPr>
          <a:xfrm>
            <a:off x="5915039" y="3167025"/>
            <a:ext cx="28873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MR9"/>
              </a:rPr>
              <a:t>G</a:t>
            </a:r>
            <a:r>
              <a:rPr lang="en-US" sz="1800" b="0" i="0" u="none" strike="noStrike" baseline="0" dirty="0">
                <a:latin typeface="CMR9"/>
              </a:rPr>
              <a:t>ray area: D1M </a:t>
            </a:r>
            <a:r>
              <a:rPr lang="en-US" sz="1800" b="0" i="0" u="none" strike="noStrike" baseline="0" dirty="0">
                <a:latin typeface="CMMI9"/>
              </a:rPr>
              <a:t>C </a:t>
            </a:r>
            <a:r>
              <a:rPr lang="en-US" sz="1800" b="0" i="0" u="none" strike="noStrike" baseline="0" dirty="0">
                <a:latin typeface="CMR9"/>
              </a:rPr>
              <a:t>= 10</a:t>
            </a:r>
            <a:r>
              <a:rPr lang="en-US" dirty="0">
                <a:latin typeface="CMR9"/>
              </a:rPr>
              <a:t>;</a:t>
            </a:r>
            <a:r>
              <a:rPr lang="en-US" sz="1800" b="0" i="0" u="none" strike="noStrike" baseline="0" dirty="0">
                <a:latin typeface="CMR9"/>
              </a:rPr>
              <a:t> </a:t>
            </a:r>
          </a:p>
          <a:p>
            <a:r>
              <a:rPr lang="en-US" dirty="0">
                <a:latin typeface="CMR9"/>
              </a:rPr>
              <a:t>B</a:t>
            </a:r>
            <a:r>
              <a:rPr lang="en-US" sz="1800" b="0" i="0" u="none" strike="noStrike" baseline="0" dirty="0">
                <a:latin typeface="CMR9"/>
              </a:rPr>
              <a:t>lack hatched: BSK27 </a:t>
            </a:r>
            <a:r>
              <a:rPr lang="en-US" sz="1800" b="0" i="0" u="none" strike="noStrike" baseline="0" dirty="0">
                <a:latin typeface="CMMI9"/>
              </a:rPr>
              <a:t>C </a:t>
            </a:r>
            <a:r>
              <a:rPr lang="en-US" sz="1800" b="0" i="0" u="none" strike="noStrike" baseline="0" dirty="0">
                <a:latin typeface="CMR9"/>
              </a:rPr>
              <a:t>= 10; </a:t>
            </a:r>
            <a:br>
              <a:rPr lang="en-US" sz="1800" b="0" i="0" u="none" strike="noStrike" baseline="0" dirty="0">
                <a:latin typeface="CMR9"/>
              </a:rPr>
            </a:br>
            <a:r>
              <a:rPr lang="en-US" sz="1800" b="0" i="0" u="none" strike="noStrike" baseline="0" dirty="0">
                <a:latin typeface="CMR9"/>
              </a:rPr>
              <a:t>NLD: HFB</a:t>
            </a:r>
            <a:endParaRPr lang="en-US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9668CAFC-43DC-D666-7A40-0830E06EA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641" y="40277"/>
            <a:ext cx="3920359" cy="322266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17EFBFF-16AC-AC17-EA8A-B97EE8203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" y="2259725"/>
            <a:ext cx="5604723" cy="415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1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8346D91-92A2-2304-ADEF-EE8BE7513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meeting on PSFs, 9.10.2023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C83EAE4-B8D0-07E2-8EEA-28227B5A6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352" y="4171276"/>
            <a:ext cx="3086101" cy="268672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4D10127-964A-623A-28A5-80FF31B20094}"/>
              </a:ext>
            </a:extLst>
          </p:cNvPr>
          <p:cNvSpPr txBox="1"/>
          <p:nvPr/>
        </p:nvSpPr>
        <p:spPr>
          <a:xfrm>
            <a:off x="5728813" y="3294996"/>
            <a:ext cx="28759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MR9"/>
              </a:rPr>
              <a:t>G</a:t>
            </a:r>
            <a:r>
              <a:rPr lang="en-US" sz="1800" b="0" i="0" u="none" strike="noStrike" baseline="0" dirty="0">
                <a:latin typeface="CMR9"/>
              </a:rPr>
              <a:t>ray area </a:t>
            </a:r>
            <a:r>
              <a:rPr lang="en-US" sz="1800" b="0" i="0" u="none" strike="noStrike" baseline="0" dirty="0">
                <a:latin typeface="CMMI9"/>
              </a:rPr>
              <a:t>C </a:t>
            </a:r>
            <a:r>
              <a:rPr lang="en-US" sz="1800" b="0" i="0" u="none" strike="noStrike" baseline="0" dirty="0">
                <a:latin typeface="CMR9"/>
              </a:rPr>
              <a:t>= 0</a:t>
            </a:r>
            <a:r>
              <a:rPr lang="en-US" dirty="0">
                <a:latin typeface="CMR9"/>
              </a:rPr>
              <a:t>;</a:t>
            </a:r>
            <a:endParaRPr lang="en-US" sz="1800" b="0" i="0" u="none" strike="noStrike" baseline="0" dirty="0">
              <a:latin typeface="CMR9"/>
            </a:endParaRPr>
          </a:p>
          <a:p>
            <a:r>
              <a:rPr lang="en-US" dirty="0">
                <a:latin typeface="CMR9"/>
              </a:rPr>
              <a:t>B</a:t>
            </a:r>
            <a:r>
              <a:rPr lang="en-US" sz="1800" b="0" i="0" u="none" strike="noStrike" baseline="0" dirty="0">
                <a:latin typeface="CMR9"/>
              </a:rPr>
              <a:t>lack hatched </a:t>
            </a:r>
            <a:r>
              <a:rPr lang="en-US" sz="1800" b="0" i="0" u="none" strike="noStrike" baseline="0" dirty="0">
                <a:latin typeface="CMMI9"/>
              </a:rPr>
              <a:t>C </a:t>
            </a:r>
            <a:r>
              <a:rPr lang="en-US" sz="1800" b="0" i="0" u="none" strike="noStrike" baseline="0" dirty="0">
                <a:latin typeface="CMR9"/>
              </a:rPr>
              <a:t>= 10; </a:t>
            </a:r>
          </a:p>
          <a:p>
            <a:r>
              <a:rPr lang="en-US" sz="1800" b="0" i="0" u="none" strike="noStrike" baseline="0" dirty="0">
                <a:latin typeface="CMR9"/>
              </a:rPr>
              <a:t>NLD: HFB</a:t>
            </a:r>
            <a:endParaRPr lang="en-US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24F9EBF-730E-B795-4C7C-CA1CEFF1B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641" y="40277"/>
            <a:ext cx="3920359" cy="322266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AD76B01-B50F-9D88-593B-067A93195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0" y="2182009"/>
            <a:ext cx="5654566" cy="4247911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E9523C5A-4039-19E9-B164-33760FD57FC4}"/>
              </a:ext>
            </a:extLst>
          </p:cNvPr>
          <p:cNvSpPr txBox="1"/>
          <p:nvPr/>
        </p:nvSpPr>
        <p:spPr>
          <a:xfrm>
            <a:off x="310054" y="245209"/>
            <a:ext cx="48295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30000" dirty="0"/>
              <a:t>112,114</a:t>
            </a:r>
            <a:r>
              <a:rPr lang="en-US" sz="2400" b="1" i="0" u="none" strike="noStrike" baseline="0" dirty="0"/>
              <a:t>Cd (almost spherical):</a:t>
            </a:r>
          </a:p>
        </p:txBody>
      </p:sp>
    </p:spTree>
    <p:extLst>
      <p:ext uri="{BB962C8B-B14F-4D97-AF65-F5344CB8AC3E}">
        <p14:creationId xmlns:p14="http://schemas.microsoft.com/office/powerpoint/2010/main" val="754396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26941A8-5EEE-35A7-CA57-142632C9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meeting on PSFs, 9.10.2023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8F37E9A-5EBD-033F-1BF2-A380277D363E}"/>
              </a:ext>
            </a:extLst>
          </p:cNvPr>
          <p:cNvSpPr txBox="1"/>
          <p:nvPr/>
        </p:nvSpPr>
        <p:spPr>
          <a:xfrm>
            <a:off x="5915039" y="3167025"/>
            <a:ext cx="28873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MR9"/>
              </a:rPr>
              <a:t>G</a:t>
            </a:r>
            <a:r>
              <a:rPr lang="en-US" sz="1800" b="0" i="0" u="none" strike="noStrike" baseline="0" dirty="0">
                <a:latin typeface="CMR9"/>
              </a:rPr>
              <a:t>ray area: D1M </a:t>
            </a:r>
            <a:r>
              <a:rPr lang="en-US" sz="1800" b="0" i="0" u="none" strike="noStrike" baseline="0" dirty="0">
                <a:latin typeface="CMMI9"/>
              </a:rPr>
              <a:t>C </a:t>
            </a:r>
            <a:r>
              <a:rPr lang="en-US" sz="1800" b="0" i="0" u="none" strike="noStrike" baseline="0" dirty="0">
                <a:latin typeface="CMR9"/>
              </a:rPr>
              <a:t>= 10</a:t>
            </a:r>
            <a:r>
              <a:rPr lang="en-US" dirty="0">
                <a:latin typeface="CMR9"/>
              </a:rPr>
              <a:t>;</a:t>
            </a:r>
            <a:r>
              <a:rPr lang="en-US" sz="1800" b="0" i="0" u="none" strike="noStrike" baseline="0" dirty="0">
                <a:latin typeface="CMR9"/>
              </a:rPr>
              <a:t> </a:t>
            </a:r>
          </a:p>
          <a:p>
            <a:r>
              <a:rPr lang="en-US" dirty="0">
                <a:latin typeface="CMR9"/>
              </a:rPr>
              <a:t>B</a:t>
            </a:r>
            <a:r>
              <a:rPr lang="en-US" sz="1800" b="0" i="0" u="none" strike="noStrike" baseline="0" dirty="0">
                <a:latin typeface="CMR9"/>
              </a:rPr>
              <a:t>lack hatched: BSK27 </a:t>
            </a:r>
            <a:r>
              <a:rPr lang="en-US" sz="1800" b="0" i="0" u="none" strike="noStrike" baseline="0" dirty="0">
                <a:latin typeface="CMMI9"/>
              </a:rPr>
              <a:t>C </a:t>
            </a:r>
            <a:r>
              <a:rPr lang="en-US" sz="1800" b="0" i="0" u="none" strike="noStrike" baseline="0" dirty="0">
                <a:latin typeface="CMR9"/>
              </a:rPr>
              <a:t>= 10; </a:t>
            </a:r>
            <a:br>
              <a:rPr lang="en-US" sz="1800" b="0" i="0" u="none" strike="noStrike" baseline="0" dirty="0">
                <a:latin typeface="CMR9"/>
              </a:rPr>
            </a:br>
            <a:r>
              <a:rPr lang="en-US" sz="1800" b="0" i="0" u="none" strike="noStrike" baseline="0" dirty="0">
                <a:latin typeface="CMR9"/>
              </a:rPr>
              <a:t>NLD: HFB</a:t>
            </a:r>
            <a:endParaRPr lang="en-US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E7CCEEC-133B-CA97-633C-29BC07D58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702" y="4111374"/>
            <a:ext cx="3013660" cy="263112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8380411-E619-AECD-449E-E5A4C7A40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641" y="40277"/>
            <a:ext cx="3920359" cy="322266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00CFDA7-9DB5-F789-5498-D69E0DB58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" y="2223690"/>
            <a:ext cx="5647796" cy="423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63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0E7F0C1-1BAF-82FE-9EBD-1BECB1A45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827" y="4183115"/>
            <a:ext cx="3005031" cy="2611931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C50D7AF-7758-E72C-C334-9F302B0CF93E}"/>
              </a:ext>
            </a:extLst>
          </p:cNvPr>
          <p:cNvSpPr txBox="1"/>
          <p:nvPr/>
        </p:nvSpPr>
        <p:spPr>
          <a:xfrm>
            <a:off x="5649313" y="3265354"/>
            <a:ext cx="24751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MR9"/>
              </a:rPr>
              <a:t>G</a:t>
            </a:r>
            <a:r>
              <a:rPr lang="en-US" sz="1800" b="0" i="0" u="none" strike="noStrike" baseline="0" dirty="0">
                <a:latin typeface="CMR9"/>
              </a:rPr>
              <a:t>ray area </a:t>
            </a:r>
            <a:r>
              <a:rPr lang="en-US" sz="1800" b="0" i="0" u="none" strike="noStrike" baseline="0" dirty="0">
                <a:latin typeface="CMMI9"/>
              </a:rPr>
              <a:t>C </a:t>
            </a:r>
            <a:r>
              <a:rPr lang="en-US" sz="1800" b="0" i="0" u="none" strike="noStrike" baseline="0" dirty="0">
                <a:latin typeface="CMR9"/>
              </a:rPr>
              <a:t>= 0; </a:t>
            </a:r>
            <a:br>
              <a:rPr lang="en-US" sz="1800" b="0" i="0" u="none" strike="noStrike" baseline="0" dirty="0">
                <a:latin typeface="CMR9"/>
              </a:rPr>
            </a:br>
            <a:r>
              <a:rPr lang="en-US" dirty="0">
                <a:latin typeface="CMR9"/>
              </a:rPr>
              <a:t>B</a:t>
            </a:r>
            <a:r>
              <a:rPr lang="en-US" sz="1800" b="0" i="0" u="none" strike="noStrike" baseline="0" dirty="0">
                <a:latin typeface="CMR9"/>
              </a:rPr>
              <a:t>lack hatched </a:t>
            </a:r>
            <a:r>
              <a:rPr lang="en-US" sz="1800" b="0" i="0" u="none" strike="noStrike" baseline="0" dirty="0">
                <a:latin typeface="CMMI9"/>
              </a:rPr>
              <a:t>C </a:t>
            </a:r>
            <a:r>
              <a:rPr lang="en-US" sz="1800" b="0" i="0" u="none" strike="noStrike" baseline="0" dirty="0">
                <a:latin typeface="CMR9"/>
              </a:rPr>
              <a:t>= 10; NLD: HFB</a:t>
            </a:r>
            <a:endParaRPr 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713D51F-247D-5D8B-DBA1-E6A922DCFD69}"/>
              </a:ext>
            </a:extLst>
          </p:cNvPr>
          <p:cNvSpPr txBox="1"/>
          <p:nvPr/>
        </p:nvSpPr>
        <p:spPr>
          <a:xfrm>
            <a:off x="278523" y="203211"/>
            <a:ext cx="4755932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30000" dirty="0"/>
              <a:t>156,158</a:t>
            </a:r>
            <a:r>
              <a:rPr lang="en-US" sz="2400" b="1" i="0" u="none" strike="noStrike" baseline="0" dirty="0"/>
              <a:t>Gd:</a:t>
            </a:r>
            <a:r>
              <a:rPr lang="en-US" sz="2400" b="0" i="0" u="none" strike="noStrike" baseline="0" dirty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/>
              <a:t>Parameters of SM not fully correct - too high predicted intensity in M = 2 (+ an absence of the strength at 2 − 3 MeV in M = 4) spectra indicates assumed SM too weak (and/or wrong position).</a:t>
            </a:r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4A7C8FC-7B5E-ABE4-20A5-730C69FC3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meeting on PSFs, 9.10.2023</a:t>
            </a:r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644B752-BF6D-43C1-D65A-6C54F8705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069" y="61199"/>
            <a:ext cx="3946633" cy="326002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E7E34DE-BD4B-EA11-3E2B-81A6E43CB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8" y="2256018"/>
            <a:ext cx="5551712" cy="416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57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A7507E2-245A-B976-60AC-9840BBC97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meeting on PSFs, 9.10.2023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4770AF9-AFB8-8BAE-4385-F35237C7548D}"/>
              </a:ext>
            </a:extLst>
          </p:cNvPr>
          <p:cNvSpPr txBox="1"/>
          <p:nvPr/>
        </p:nvSpPr>
        <p:spPr>
          <a:xfrm>
            <a:off x="5711007" y="3329848"/>
            <a:ext cx="29256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MR9"/>
              </a:rPr>
              <a:t>G</a:t>
            </a:r>
            <a:r>
              <a:rPr lang="en-US" sz="1800" b="0" i="0" u="none" strike="noStrike" baseline="0" dirty="0">
                <a:latin typeface="CMR9"/>
              </a:rPr>
              <a:t>ray area: D1M, C=10; </a:t>
            </a:r>
            <a:br>
              <a:rPr lang="en-US" sz="1800" b="0" i="0" u="none" strike="noStrike" baseline="0" dirty="0">
                <a:latin typeface="CMR9"/>
              </a:rPr>
            </a:br>
            <a:r>
              <a:rPr lang="en-US" dirty="0">
                <a:latin typeface="CMR9"/>
              </a:rPr>
              <a:t>B</a:t>
            </a:r>
            <a:r>
              <a:rPr lang="en-US" sz="1800" b="0" i="0" u="none" strike="noStrike" baseline="0" dirty="0">
                <a:latin typeface="CMR9"/>
              </a:rPr>
              <a:t>lack hatched BSK27, </a:t>
            </a:r>
            <a:r>
              <a:rPr lang="en-US" sz="1800" b="0" i="0" u="none" strike="noStrike" baseline="0" dirty="0">
                <a:latin typeface="CMMI9"/>
              </a:rPr>
              <a:t>C </a:t>
            </a:r>
            <a:r>
              <a:rPr lang="en-US" sz="1800" b="0" i="0" u="none" strike="noStrike" baseline="0" dirty="0">
                <a:latin typeface="CMR9"/>
              </a:rPr>
              <a:t>= 10; NLD: HFB</a:t>
            </a:r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BDE9FA4-7A96-AA09-A05D-2EA9051B7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716" y="4340996"/>
            <a:ext cx="2792468" cy="244743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5728B89-4A99-C081-D147-2CC2CD045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028" y="65479"/>
            <a:ext cx="3951889" cy="326436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4EA1C33-2876-7707-834C-FD7E298D0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1" y="2354316"/>
            <a:ext cx="5489264" cy="4092621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F9652528-C902-64CC-AEE3-52C0A087DB55}"/>
              </a:ext>
            </a:extLst>
          </p:cNvPr>
          <p:cNvSpPr txBox="1"/>
          <p:nvPr/>
        </p:nvSpPr>
        <p:spPr>
          <a:xfrm>
            <a:off x="278523" y="203211"/>
            <a:ext cx="4755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30000" dirty="0"/>
              <a:t>156,158</a:t>
            </a:r>
            <a:r>
              <a:rPr lang="en-US" sz="2400" b="1" i="0" u="none" strike="noStrike" baseline="0" dirty="0"/>
              <a:t>Gd:</a:t>
            </a:r>
            <a:r>
              <a:rPr lang="en-US" sz="2400" b="0" i="0" u="none" strike="noStrike" baseline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3449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F45062A-DE71-5EEB-F110-5D115DD2C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5" y="2289008"/>
            <a:ext cx="5527367" cy="416135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65347D9-463F-2DB4-B044-FC1495BDD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547" y="4178153"/>
            <a:ext cx="2979530" cy="261362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4E2DC95-9FD6-F624-F11B-B2C8DDE98855}"/>
              </a:ext>
            </a:extLst>
          </p:cNvPr>
          <p:cNvSpPr txBox="1"/>
          <p:nvPr/>
        </p:nvSpPr>
        <p:spPr>
          <a:xfrm>
            <a:off x="6115050" y="3230444"/>
            <a:ext cx="24226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MR9"/>
              </a:rPr>
              <a:t>G</a:t>
            </a:r>
            <a:r>
              <a:rPr lang="en-US" sz="1800" b="0" i="0" u="none" strike="noStrike" baseline="0" dirty="0">
                <a:latin typeface="CMR9"/>
              </a:rPr>
              <a:t>ray area </a:t>
            </a:r>
            <a:r>
              <a:rPr lang="en-US" sz="1800" b="0" i="0" u="none" strike="noStrike" baseline="0" dirty="0">
                <a:latin typeface="CMMI9"/>
              </a:rPr>
              <a:t>C </a:t>
            </a:r>
            <a:r>
              <a:rPr lang="en-US" sz="1800" b="0" i="0" u="none" strike="noStrike" baseline="0" dirty="0">
                <a:latin typeface="CMR9"/>
              </a:rPr>
              <a:t>= 0; </a:t>
            </a:r>
            <a:br>
              <a:rPr lang="en-US" sz="1800" b="0" i="0" u="none" strike="noStrike" baseline="0" dirty="0">
                <a:latin typeface="CMR9"/>
              </a:rPr>
            </a:br>
            <a:r>
              <a:rPr lang="en-US" sz="1800" b="0" i="0" u="none" strike="noStrike" baseline="0" dirty="0">
                <a:latin typeface="CMR9"/>
              </a:rPr>
              <a:t>black hatched </a:t>
            </a:r>
            <a:r>
              <a:rPr lang="en-US" sz="1800" b="0" i="0" u="none" strike="noStrike" baseline="0" dirty="0">
                <a:latin typeface="CMMI9"/>
              </a:rPr>
              <a:t>C </a:t>
            </a:r>
            <a:r>
              <a:rPr lang="en-US" sz="1800" b="0" i="0" u="none" strike="noStrike" baseline="0" dirty="0">
                <a:latin typeface="CMR9"/>
              </a:rPr>
              <a:t>= </a:t>
            </a:r>
            <a:r>
              <a:rPr lang="en-US" dirty="0">
                <a:latin typeface="CMR9"/>
              </a:rPr>
              <a:t>5</a:t>
            </a:r>
            <a:r>
              <a:rPr lang="en-US" sz="1800" b="0" i="0" u="none" strike="noStrike" baseline="0" dirty="0">
                <a:latin typeface="CMR9"/>
              </a:rPr>
              <a:t>; NLD: HFB</a:t>
            </a:r>
            <a:endParaRPr lang="en-US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5977705-8B39-9511-4C64-F6D7084D875A}"/>
              </a:ext>
            </a:extLst>
          </p:cNvPr>
          <p:cNvSpPr txBox="1"/>
          <p:nvPr/>
        </p:nvSpPr>
        <p:spPr>
          <a:xfrm>
            <a:off x="194441" y="66223"/>
            <a:ext cx="5880106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/>
              <a:t>Odd Gd: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/>
              <a:t>Spectra are acceptably (for a global model) reproduced </a:t>
            </a:r>
            <a:r>
              <a:rPr lang="en-US" sz="2000" dirty="0"/>
              <a:t>with</a:t>
            </a:r>
            <a:r>
              <a:rPr lang="en-US" sz="2000" b="0" i="0" u="none" strike="noStrike" baseline="0" dirty="0"/>
              <a:t> C≈5 in combination with HFB NLD.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/>
              <a:t>Some imperfections likely arise again from too weak SM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S</a:t>
            </a:r>
            <a:r>
              <a:rPr lang="en-US" sz="2000" b="0" i="0" u="none" strike="noStrike" baseline="0" dirty="0"/>
              <a:t>pectra likely not very sensitive to SM properties</a:t>
            </a:r>
            <a:endParaRPr lang="en-US" sz="2000" dirty="0"/>
          </a:p>
        </p:txBody>
      </p:sp>
      <p:sp>
        <p:nvSpPr>
          <p:cNvPr id="13" name="Zástupný symbol pro zápatí 12">
            <a:extLst>
              <a:ext uri="{FF2B5EF4-FFF2-40B4-BE49-F238E27FC236}">
                <a16:creationId xmlns:a16="http://schemas.microsoft.com/office/drawing/2014/main" id="{A5A6093E-BC58-C1D3-8AE0-259D7D39B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meeting on PSFs, 9.10.2023</a:t>
            </a:r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EAA4817-CA3C-C23D-2AD2-D791953D0B68}"/>
              </a:ext>
            </a:extLst>
          </p:cNvPr>
          <p:cNvSpPr txBox="1"/>
          <p:nvPr/>
        </p:nvSpPr>
        <p:spPr>
          <a:xfrm>
            <a:off x="4172607" y="4627950"/>
            <a:ext cx="12086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i="0" u="none" strike="noStrike" baseline="30000" dirty="0"/>
              <a:t>157</a:t>
            </a:r>
            <a:r>
              <a:rPr lang="en-US" sz="1600" b="1" i="0" u="none" strike="noStrike" baseline="0" dirty="0"/>
              <a:t>Gd, 1/2</a:t>
            </a:r>
            <a:r>
              <a:rPr lang="en-US" sz="1600" b="1" i="0" u="none" strike="noStrike" baseline="30000" dirty="0"/>
              <a:t>+</a:t>
            </a:r>
            <a:endParaRPr lang="en-US" sz="1600" b="1" baseline="30000" dirty="0"/>
          </a:p>
        </p:txBody>
      </p:sp>
    </p:spTree>
    <p:extLst>
      <p:ext uri="{BB962C8B-B14F-4D97-AF65-F5344CB8AC3E}">
        <p14:creationId xmlns:p14="http://schemas.microsoft.com/office/powerpoint/2010/main" val="3330768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40339F-3954-4830-B0D6-106B220C6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" y="2165132"/>
            <a:ext cx="5628224" cy="424893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6D7785A-6233-F62C-FFD8-E4CE28E9A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185" y="4120055"/>
            <a:ext cx="3057828" cy="268230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F07AABE-0D51-FD24-B6A4-A5C5D0D2FA9C}"/>
              </a:ext>
            </a:extLst>
          </p:cNvPr>
          <p:cNvSpPr txBox="1"/>
          <p:nvPr/>
        </p:nvSpPr>
        <p:spPr>
          <a:xfrm>
            <a:off x="6283216" y="3138918"/>
            <a:ext cx="22301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MR9"/>
              </a:rPr>
              <a:t>G</a:t>
            </a:r>
            <a:r>
              <a:rPr lang="en-US" sz="1800" b="0" i="0" u="none" strike="noStrike" baseline="0" dirty="0">
                <a:latin typeface="CMR9"/>
              </a:rPr>
              <a:t>ray area </a:t>
            </a:r>
            <a:r>
              <a:rPr lang="en-US" sz="1800" b="0" i="0" u="none" strike="noStrike" baseline="0" dirty="0">
                <a:latin typeface="CMMI9"/>
              </a:rPr>
              <a:t>C </a:t>
            </a:r>
            <a:r>
              <a:rPr lang="en-US" sz="1800" b="0" i="0" u="none" strike="noStrike" baseline="0" dirty="0">
                <a:latin typeface="CMR9"/>
              </a:rPr>
              <a:t>= 0; </a:t>
            </a:r>
          </a:p>
          <a:p>
            <a:r>
              <a:rPr lang="en-US" dirty="0">
                <a:latin typeface="CMR9"/>
              </a:rPr>
              <a:t>B</a:t>
            </a:r>
            <a:r>
              <a:rPr lang="en-US" sz="1800" b="0" i="0" u="none" strike="noStrike" baseline="0" dirty="0">
                <a:latin typeface="CMR9"/>
              </a:rPr>
              <a:t>lack hatched </a:t>
            </a:r>
            <a:r>
              <a:rPr lang="en-US" sz="1800" b="0" i="0" u="none" strike="noStrike" baseline="0" dirty="0">
                <a:latin typeface="CMMI9"/>
              </a:rPr>
              <a:t>C </a:t>
            </a:r>
            <a:r>
              <a:rPr lang="en-US" sz="1800" b="0" i="0" u="none" strike="noStrike" baseline="0" dirty="0">
                <a:latin typeface="CMR9"/>
              </a:rPr>
              <a:t>= 10; </a:t>
            </a:r>
          </a:p>
          <a:p>
            <a:r>
              <a:rPr lang="en-US" sz="1800" b="0" i="0" u="none" strike="noStrike" baseline="0" dirty="0">
                <a:latin typeface="CMR9"/>
              </a:rPr>
              <a:t>NLD: HFB</a:t>
            </a:r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5CD37A7-C6F3-CC87-7F48-D5FDE68D86A1}"/>
              </a:ext>
            </a:extLst>
          </p:cNvPr>
          <p:cNvSpPr txBox="1"/>
          <p:nvPr/>
        </p:nvSpPr>
        <p:spPr>
          <a:xfrm>
            <a:off x="289033" y="195665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30000" dirty="0"/>
              <a:t>162,164</a:t>
            </a:r>
            <a:r>
              <a:rPr lang="en-US" sz="2400" b="1" i="0" u="none" strike="noStrike" baseline="0" dirty="0"/>
              <a:t>Dy: </a:t>
            </a:r>
          </a:p>
          <a:p>
            <a:pPr algn="l"/>
            <a:r>
              <a:rPr lang="en-US" sz="2000" b="0" i="0" u="none" strike="noStrike" baseline="0" dirty="0"/>
              <a:t>Analogous to even Gd isotopes </a:t>
            </a:r>
            <a:br>
              <a:rPr lang="en-US" sz="2000" b="0" i="0" u="none" strike="noStrike" baseline="0" dirty="0"/>
            </a:br>
            <a:r>
              <a:rPr lang="en-US" sz="2000" b="0" i="0" u="none" strike="noStrike" baseline="0" dirty="0"/>
              <a:t>(problem with the SM strength/position)</a:t>
            </a:r>
            <a:endParaRPr lang="en-US" sz="2000" dirty="0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9A40E7CF-49B8-5B1E-1997-0FBF4AB92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meeting on PSFs, 9.10.2023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036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6A8B3F-D8D6-F0EA-70E0-180EBB685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meeting on PSFs, 9.10.2023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EFC0C29-F699-F9DA-D1ED-2149BDD56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186152"/>
            <a:ext cx="5611838" cy="41702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AC834B4-EB4F-842F-0B51-283B2470BF77}"/>
              </a:ext>
            </a:extLst>
          </p:cNvPr>
          <p:cNvSpPr txBox="1"/>
          <p:nvPr/>
        </p:nvSpPr>
        <p:spPr>
          <a:xfrm>
            <a:off x="6030855" y="2825351"/>
            <a:ext cx="29256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MR9"/>
              </a:rPr>
              <a:t>G</a:t>
            </a:r>
            <a:r>
              <a:rPr lang="en-US" sz="1800" b="0" i="0" u="none" strike="noStrike" baseline="0" dirty="0">
                <a:latin typeface="CMR9"/>
              </a:rPr>
              <a:t>ray area: D1M, C=10; </a:t>
            </a:r>
            <a:br>
              <a:rPr lang="en-US" sz="1800" b="0" i="0" u="none" strike="noStrike" baseline="0" dirty="0">
                <a:latin typeface="CMR9"/>
              </a:rPr>
            </a:br>
            <a:r>
              <a:rPr lang="en-US" dirty="0">
                <a:latin typeface="CMR9"/>
              </a:rPr>
              <a:t>B</a:t>
            </a:r>
            <a:r>
              <a:rPr lang="en-US" sz="1800" b="0" i="0" u="none" strike="noStrike" baseline="0" dirty="0">
                <a:latin typeface="CMR9"/>
              </a:rPr>
              <a:t>lack hatched BSK27, </a:t>
            </a:r>
            <a:r>
              <a:rPr lang="en-US" sz="1800" b="0" i="0" u="none" strike="noStrike" baseline="0" dirty="0">
                <a:latin typeface="CMMI9"/>
              </a:rPr>
              <a:t>C </a:t>
            </a:r>
            <a:r>
              <a:rPr lang="en-US" sz="1800" b="0" i="0" u="none" strike="noStrike" baseline="0" dirty="0">
                <a:latin typeface="CMR9"/>
              </a:rPr>
              <a:t>= 10; NLD: HFB</a:t>
            </a:r>
            <a:endParaRPr lang="en-US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1C99AB4-BBA4-A6A2-7DEB-27ADDF0D3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393" y="3899338"/>
            <a:ext cx="3253995" cy="282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57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B964AD0-84D0-5D4A-E686-4603FAE0D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17683"/>
            <a:ext cx="5651438" cy="425945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DA2F7E2-B806-A66F-C547-9B2F21965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903" y="4088523"/>
            <a:ext cx="3130097" cy="271944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425F47B-0C66-A7E4-0E8C-FBECB7993EEA}"/>
              </a:ext>
            </a:extLst>
          </p:cNvPr>
          <p:cNvSpPr txBox="1"/>
          <p:nvPr/>
        </p:nvSpPr>
        <p:spPr>
          <a:xfrm>
            <a:off x="6285186" y="2938690"/>
            <a:ext cx="20915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MR9"/>
              </a:rPr>
              <a:t>G</a:t>
            </a:r>
            <a:r>
              <a:rPr lang="en-US" sz="1800" b="0" i="0" u="none" strike="noStrike" baseline="0" dirty="0">
                <a:latin typeface="CMR9"/>
              </a:rPr>
              <a:t>ray area </a:t>
            </a:r>
            <a:r>
              <a:rPr lang="en-US" sz="1800" b="0" i="0" u="none" strike="noStrike" baseline="0" dirty="0">
                <a:latin typeface="CMMI9"/>
              </a:rPr>
              <a:t>C </a:t>
            </a:r>
            <a:r>
              <a:rPr lang="en-US" sz="1800" b="0" i="0" u="none" strike="noStrike" baseline="0" dirty="0">
                <a:latin typeface="CMR9"/>
              </a:rPr>
              <a:t>= 0; </a:t>
            </a:r>
          </a:p>
          <a:p>
            <a:r>
              <a:rPr lang="en-US" dirty="0">
                <a:latin typeface="CMR9"/>
              </a:rPr>
              <a:t>B</a:t>
            </a:r>
            <a:r>
              <a:rPr lang="en-US" sz="1800" b="0" i="0" u="none" strike="noStrike" baseline="0" dirty="0">
                <a:latin typeface="CMR9"/>
              </a:rPr>
              <a:t>lack hatched </a:t>
            </a:r>
            <a:r>
              <a:rPr lang="en-US" sz="1800" b="0" i="0" u="none" strike="noStrike" baseline="0" dirty="0">
                <a:latin typeface="CMMI9"/>
              </a:rPr>
              <a:t>C </a:t>
            </a:r>
            <a:r>
              <a:rPr lang="en-US" sz="1800" b="0" i="0" u="none" strike="noStrike" baseline="0" dirty="0">
                <a:latin typeface="CMR9"/>
              </a:rPr>
              <a:t>= </a:t>
            </a:r>
            <a:r>
              <a:rPr lang="en-US" dirty="0">
                <a:latin typeface="CMR9"/>
              </a:rPr>
              <a:t>5</a:t>
            </a:r>
            <a:r>
              <a:rPr lang="en-US" sz="1800" b="0" i="0" u="none" strike="noStrike" baseline="0" dirty="0">
                <a:latin typeface="CMR9"/>
              </a:rPr>
              <a:t>; </a:t>
            </a:r>
          </a:p>
          <a:p>
            <a:r>
              <a:rPr lang="en-US" sz="1800" b="0" i="0" u="none" strike="noStrike" baseline="0" dirty="0">
                <a:latin typeface="CMR9"/>
              </a:rPr>
              <a:t>NLD: HFB</a:t>
            </a:r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DEFB0626-A263-A2E3-A0B1-F769039EB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meeting on PSFs, 9.10.2023</a:t>
            </a:r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68E6E7C-D1FB-8F4C-240A-298EE991BE29}"/>
              </a:ext>
            </a:extLst>
          </p:cNvPr>
          <p:cNvSpPr txBox="1"/>
          <p:nvPr/>
        </p:nvSpPr>
        <p:spPr>
          <a:xfrm>
            <a:off x="289033" y="19566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30000" dirty="0"/>
              <a:t>162,164</a:t>
            </a:r>
            <a:r>
              <a:rPr lang="en-US" sz="2400" b="1" i="0" u="none" strike="noStrike" baseline="0" dirty="0"/>
              <a:t>Dy: </a:t>
            </a:r>
          </a:p>
        </p:txBody>
      </p:sp>
    </p:spTree>
    <p:extLst>
      <p:ext uri="{BB962C8B-B14F-4D97-AF65-F5344CB8AC3E}">
        <p14:creationId xmlns:p14="http://schemas.microsoft.com/office/powerpoint/2010/main" val="4006880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>
            <a:extLst>
              <a:ext uri="{FF2B5EF4-FFF2-40B4-BE49-F238E27FC236}">
                <a16:creationId xmlns:a16="http://schemas.microsoft.com/office/drawing/2014/main" id="{FD7F47C3-834E-59A1-8F4D-6AC6BF2CE253}"/>
              </a:ext>
            </a:extLst>
          </p:cNvPr>
          <p:cNvSpPr txBox="1"/>
          <p:nvPr/>
        </p:nvSpPr>
        <p:spPr>
          <a:xfrm>
            <a:off x="604958" y="1283987"/>
            <a:ext cx="82447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Test performed for all nuclei used for check of D1M </a:t>
            </a:r>
            <a:r>
              <a:rPr lang="en-US" sz="2000" dirty="0" err="1"/>
              <a:t>Gogny</a:t>
            </a:r>
            <a:r>
              <a:rPr lang="en-US" sz="2000" dirty="0"/>
              <a:t> interaction - M. </a:t>
            </a:r>
            <a:r>
              <a:rPr lang="en-US" sz="2000" dirty="0" err="1"/>
              <a:t>Krti</a:t>
            </a:r>
            <a:r>
              <a:rPr lang="cs-CZ" sz="2000" dirty="0"/>
              <a:t>č</a:t>
            </a:r>
            <a:r>
              <a:rPr lang="en-US" sz="2000" dirty="0"/>
              <a:t>ka et al., PRC99, 044308 (2019) and PSF review S. </a:t>
            </a:r>
            <a:r>
              <a:rPr lang="en-US" sz="2000" dirty="0" err="1"/>
              <a:t>Goriely</a:t>
            </a:r>
            <a:r>
              <a:rPr lang="en-US" sz="2000" dirty="0"/>
              <a:t> et al., </a:t>
            </a:r>
            <a:r>
              <a:rPr lang="cs-CZ" sz="2000" dirty="0"/>
              <a:t>EPJA (2019) 55: 172</a:t>
            </a:r>
            <a:r>
              <a:rPr lang="en-US" sz="2000" dirty="0"/>
              <a:t>  - in total 15 nuclei + </a:t>
            </a:r>
            <a:r>
              <a:rPr lang="en-US" sz="2000" baseline="30000" dirty="0"/>
              <a:t>168</a:t>
            </a:r>
            <a:r>
              <a:rPr lang="en-US" sz="2000" dirty="0"/>
              <a:t>Er, </a:t>
            </a:r>
            <a:r>
              <a:rPr lang="en-US" sz="2000" baseline="30000" dirty="0"/>
              <a:t>196</a:t>
            </a:r>
            <a:r>
              <a:rPr lang="en-US" sz="2000" dirty="0"/>
              <a:t>Pt published later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E1 + “spin” M1 part from microscopic calculations with the BSK27 parametrization of </a:t>
            </a:r>
            <a:r>
              <a:rPr lang="en-US" sz="2000" dirty="0" err="1"/>
              <a:t>Skyrme</a:t>
            </a:r>
            <a:r>
              <a:rPr lang="en-US" sz="2000" dirty="0"/>
              <a:t> interaction </a:t>
            </a:r>
            <a:br>
              <a:rPr lang="en-US" sz="2000" dirty="0"/>
            </a:br>
            <a:r>
              <a:rPr lang="en-US" sz="2000" dirty="0"/>
              <a:t>(for details ask Stephane </a:t>
            </a:r>
            <a:r>
              <a:rPr lang="en-US" sz="2000" dirty="0" err="1"/>
              <a:t>Goriely</a:t>
            </a:r>
            <a:r>
              <a:rPr lang="en-US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b="1" dirty="0"/>
              <a:t>E1 strength: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rather significantly depends on </a:t>
            </a:r>
            <a:br>
              <a:rPr lang="en-US" sz="2000" dirty="0"/>
            </a:br>
            <a:r>
              <a:rPr lang="en-US" sz="2000" dirty="0"/>
              <a:t>excitation energy of final state /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Smearing, at least for E1 looks rather different from D1M, where the “(Lorentzian) smearing width” was large (4 MeV)  </a:t>
            </a:r>
          </a:p>
        </p:txBody>
      </p:sp>
      <p:sp>
        <p:nvSpPr>
          <p:cNvPr id="17" name="Zástupný symbol pro zápatí 16">
            <a:extLst>
              <a:ext uri="{FF2B5EF4-FFF2-40B4-BE49-F238E27FC236}">
                <a16:creationId xmlns:a16="http://schemas.microsoft.com/office/drawing/2014/main" id="{F09435F3-6B7F-FC90-2DB6-4513B8A8B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meeting on PSFs, 9.10.2023</a:t>
            </a:r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3C608D2-F0F6-34F6-7915-6841C087E518}"/>
              </a:ext>
            </a:extLst>
          </p:cNvPr>
          <p:cNvSpPr txBox="1"/>
          <p:nvPr/>
        </p:nvSpPr>
        <p:spPr>
          <a:xfrm>
            <a:off x="901571" y="249478"/>
            <a:ext cx="7340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Comparison of MSC spectra with predictions from BSK27 </a:t>
            </a:r>
            <a:r>
              <a:rPr lang="en-US" sz="2800" b="1" dirty="0" err="1">
                <a:solidFill>
                  <a:srgbClr val="0070C0"/>
                </a:solidFill>
              </a:rPr>
              <a:t>Skyrme</a:t>
            </a:r>
            <a:r>
              <a:rPr lang="en-US" sz="2800" b="1" dirty="0">
                <a:solidFill>
                  <a:srgbClr val="0070C0"/>
                </a:solidFill>
              </a:rPr>
              <a:t> force</a:t>
            </a:r>
          </a:p>
        </p:txBody>
      </p:sp>
    </p:spTree>
    <p:extLst>
      <p:ext uri="{BB962C8B-B14F-4D97-AF65-F5344CB8AC3E}">
        <p14:creationId xmlns:p14="http://schemas.microsoft.com/office/powerpoint/2010/main" val="3564098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7EA2E77-5239-4295-A63A-77A8B5D54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meeting on PSFs, 9.10.2023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D396653-4C8D-7F81-15CC-53EE8F394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3" y="2227597"/>
            <a:ext cx="5551501" cy="412875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D8471C5-B1BE-4E1D-0502-CD53F06D6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938" y="4205286"/>
            <a:ext cx="2746879" cy="2393951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AAF57C8-3087-3BA5-F0E1-53B7BE3ABE1C}"/>
              </a:ext>
            </a:extLst>
          </p:cNvPr>
          <p:cNvSpPr txBox="1"/>
          <p:nvPr/>
        </p:nvSpPr>
        <p:spPr>
          <a:xfrm>
            <a:off x="6030855" y="2825351"/>
            <a:ext cx="29256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MR9"/>
              </a:rPr>
              <a:t>G</a:t>
            </a:r>
            <a:r>
              <a:rPr lang="en-US" sz="1800" b="0" i="0" u="none" strike="noStrike" baseline="0" dirty="0">
                <a:latin typeface="CMR9"/>
              </a:rPr>
              <a:t>ray area: D1M, C=10; </a:t>
            </a:r>
            <a:br>
              <a:rPr lang="en-US" sz="1800" b="0" i="0" u="none" strike="noStrike" baseline="0" dirty="0">
                <a:latin typeface="CMR9"/>
              </a:rPr>
            </a:br>
            <a:r>
              <a:rPr lang="en-US" dirty="0">
                <a:latin typeface="CMR9"/>
              </a:rPr>
              <a:t>B</a:t>
            </a:r>
            <a:r>
              <a:rPr lang="en-US" sz="1800" b="0" i="0" u="none" strike="noStrike" baseline="0" dirty="0">
                <a:latin typeface="CMR9"/>
              </a:rPr>
              <a:t>lack hatched BSK27, </a:t>
            </a:r>
            <a:r>
              <a:rPr lang="en-US" sz="1800" b="0" i="0" u="none" strike="noStrike" baseline="0" dirty="0">
                <a:latin typeface="CMMI9"/>
              </a:rPr>
              <a:t>C </a:t>
            </a:r>
            <a:r>
              <a:rPr lang="en-US" sz="1800" b="0" i="0" u="none" strike="noStrike" baseline="0" dirty="0">
                <a:latin typeface="CMR9"/>
              </a:rPr>
              <a:t>= </a:t>
            </a:r>
            <a:r>
              <a:rPr lang="en-US" dirty="0">
                <a:latin typeface="CMR9"/>
              </a:rPr>
              <a:t>5</a:t>
            </a:r>
            <a:r>
              <a:rPr lang="en-US" sz="1800" b="0" i="0" u="none" strike="noStrike" baseline="0" dirty="0">
                <a:latin typeface="CMR9"/>
              </a:rPr>
              <a:t>; NLD: HFB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820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905BE11-B99D-9C41-F9ED-72F31B41B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7" y="2281197"/>
            <a:ext cx="5554135" cy="417015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377DC1C-A692-F4D9-DADA-B8F8CDBAB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895" y="4028680"/>
            <a:ext cx="3229426" cy="282932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4CC9041-AA8B-A3F8-3BAF-E4D2615560A3}"/>
              </a:ext>
            </a:extLst>
          </p:cNvPr>
          <p:cNvSpPr txBox="1"/>
          <p:nvPr/>
        </p:nvSpPr>
        <p:spPr>
          <a:xfrm>
            <a:off x="6230804" y="2933600"/>
            <a:ext cx="22544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</a:t>
            </a:r>
            <a:r>
              <a:rPr lang="en-US" sz="1800" b="0" i="0" u="none" strike="noStrike" baseline="0" dirty="0"/>
              <a:t>ray area C = 0;</a:t>
            </a:r>
          </a:p>
          <a:p>
            <a:r>
              <a:rPr lang="en-US" dirty="0"/>
              <a:t>B</a:t>
            </a:r>
            <a:r>
              <a:rPr lang="en-US" sz="1800" b="0" i="0" u="none" strike="noStrike" baseline="0" dirty="0"/>
              <a:t>lack hatched C = 10;</a:t>
            </a:r>
          </a:p>
          <a:p>
            <a:r>
              <a:rPr lang="en-US" sz="1800" b="0" i="0" u="none" strike="noStrike" baseline="0" dirty="0"/>
              <a:t>NLD: HFB</a:t>
            </a:r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3B90130-C5BF-21C6-FB5E-D03342E4261C}"/>
              </a:ext>
            </a:extLst>
          </p:cNvPr>
          <p:cNvSpPr txBox="1"/>
          <p:nvPr/>
        </p:nvSpPr>
        <p:spPr>
          <a:xfrm>
            <a:off x="302171" y="258901"/>
            <a:ext cx="48584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/>
              <a:t>168Er:</a:t>
            </a:r>
            <a:endParaRPr lang="en-US" sz="2000" b="0" i="0" u="none" strike="noStrike" baseline="0" dirty="0">
              <a:solidFill>
                <a:srgbClr val="FF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Much better reproduction than for e-e Gd and Dy isotopes (by chance?).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The nucleus seems to be not very sensitive to the checked SM parameters.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4</a:t>
            </a:r>
            <a:r>
              <a:rPr lang="en-US" sz="2000" baseline="30000" dirty="0"/>
              <a:t>+</a:t>
            </a:r>
            <a:r>
              <a:rPr lang="en-US" sz="2000" dirty="0"/>
              <a:t> resonances reproduced even better</a:t>
            </a:r>
          </a:p>
          <a:p>
            <a:pPr algn="l"/>
            <a:endParaRPr lang="en-US" sz="2000" dirty="0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F826BB65-23E0-9D8A-51AE-9D0E38B2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meeting on PSFs, 9.10.2023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811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3FF92F6-5B4E-C4E1-4EC5-A4D6F2A22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meeting on PSFs, 9.10.2023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B056488-79D5-C6CB-A433-7E5F3300C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1" y="2196662"/>
            <a:ext cx="5576648" cy="415968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740FEC3-B51E-890E-5E0B-5052DBB12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445" y="4027246"/>
            <a:ext cx="3205655" cy="278882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84191EE-C4C6-6AC8-E5D2-D077E460FCBE}"/>
              </a:ext>
            </a:extLst>
          </p:cNvPr>
          <p:cNvSpPr txBox="1"/>
          <p:nvPr/>
        </p:nvSpPr>
        <p:spPr>
          <a:xfrm>
            <a:off x="5882445" y="2967335"/>
            <a:ext cx="29256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MR9"/>
              </a:rPr>
              <a:t>G</a:t>
            </a:r>
            <a:r>
              <a:rPr lang="en-US" sz="1800" b="0" i="0" u="none" strike="noStrike" baseline="0" dirty="0">
                <a:latin typeface="CMR9"/>
              </a:rPr>
              <a:t>ray area: D1M, C=10; </a:t>
            </a:r>
            <a:br>
              <a:rPr lang="en-US" sz="1800" b="0" i="0" u="none" strike="noStrike" baseline="0" dirty="0">
                <a:latin typeface="CMR9"/>
              </a:rPr>
            </a:br>
            <a:r>
              <a:rPr lang="en-US" dirty="0">
                <a:latin typeface="CMR9"/>
              </a:rPr>
              <a:t>B</a:t>
            </a:r>
            <a:r>
              <a:rPr lang="en-US" sz="1800" b="0" i="0" u="none" strike="noStrike" baseline="0" dirty="0">
                <a:latin typeface="CMR9"/>
              </a:rPr>
              <a:t>lack hatched BSK27, </a:t>
            </a:r>
            <a:r>
              <a:rPr lang="en-US" sz="1800" b="0" i="0" u="none" strike="noStrike" baseline="0" dirty="0">
                <a:latin typeface="CMMI9"/>
              </a:rPr>
              <a:t>C </a:t>
            </a:r>
            <a:r>
              <a:rPr lang="en-US" sz="1800" b="0" i="0" u="none" strike="noStrike" baseline="0" dirty="0">
                <a:latin typeface="CMR9"/>
              </a:rPr>
              <a:t>= 10; NLD: HFB</a:t>
            </a:r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94C5E26-9A2C-FAF8-E5C0-B9CA9926E41E}"/>
              </a:ext>
            </a:extLst>
          </p:cNvPr>
          <p:cNvSpPr txBox="1"/>
          <p:nvPr/>
        </p:nvSpPr>
        <p:spPr>
          <a:xfrm>
            <a:off x="302171" y="258901"/>
            <a:ext cx="5676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/>
              <a:t>168Er: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86585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B34B3545-B383-3625-7DEC-1C22327CEB15}"/>
              </a:ext>
            </a:extLst>
          </p:cNvPr>
          <p:cNvSpPr txBox="1"/>
          <p:nvPr/>
        </p:nvSpPr>
        <p:spPr>
          <a:xfrm>
            <a:off x="556752" y="2219246"/>
            <a:ext cx="50767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</a:t>
            </a:r>
            <a:r>
              <a:rPr lang="en-US" sz="1800" b="0" i="0" u="none" strike="noStrike" baseline="0" dirty="0"/>
              <a:t>ray area C = 0; black hatched C = 10; NLD: HFB</a:t>
            </a:r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450B45F7-DA36-2CE3-497D-81A0D399D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meeting on PSFs, 9.10.2023</a:t>
            </a:r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537ADA0-EA66-7B1D-A86A-DF6E57005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251" y="18169"/>
            <a:ext cx="3067747" cy="2513733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52AD0A2D-D486-0F5F-AE87-86103CDBE61D}"/>
              </a:ext>
            </a:extLst>
          </p:cNvPr>
          <p:cNvSpPr txBox="1"/>
          <p:nvPr/>
        </p:nvSpPr>
        <p:spPr>
          <a:xfrm>
            <a:off x="278523" y="81563"/>
            <a:ext cx="5355022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/>
              <a:t>Odd U (</a:t>
            </a:r>
            <a:r>
              <a:rPr lang="en-US" sz="2400" b="1" i="0" u="none" strike="noStrike" baseline="30000" dirty="0"/>
              <a:t>235,237,239</a:t>
            </a:r>
            <a:r>
              <a:rPr lang="en-US" sz="2400" b="1" i="0" u="none" strike="noStrike" baseline="0" dirty="0"/>
              <a:t>U):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/>
              <a:t>Similar to e-e Gd isotopes – problem with SM position/strength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/>
              <a:t>+ more complex SM structure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/>
              <a:t>Problem</a:t>
            </a:r>
            <a:r>
              <a:rPr lang="en-US" sz="2000" dirty="0"/>
              <a:t> </a:t>
            </a:r>
            <a:r>
              <a:rPr lang="en-US" sz="2000" b="0" i="0" u="none" strike="noStrike" baseline="0" dirty="0"/>
              <a:t>typically visible more in M = 3 spectra (while M = 2 spectra look sometimes OK).</a:t>
            </a:r>
            <a:endParaRPr lang="en-US" sz="2000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5557BD41-E181-B35E-E9F0-5265D08D3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21" y="2531903"/>
            <a:ext cx="3903210" cy="427365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C280C4C-DA21-7366-F966-732709DE7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8305" y="2531902"/>
            <a:ext cx="3910166" cy="42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76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9E2C954-DDE4-5515-B068-D6F645332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meeting on PSFs, 9.10.2023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869E3E8-1D81-B962-1058-D19927113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2" y="2531901"/>
            <a:ext cx="3960966" cy="429467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A4B2AE4-9B55-108C-0341-16E6964906F3}"/>
              </a:ext>
            </a:extLst>
          </p:cNvPr>
          <p:cNvSpPr txBox="1"/>
          <p:nvPr/>
        </p:nvSpPr>
        <p:spPr>
          <a:xfrm>
            <a:off x="512375" y="1503471"/>
            <a:ext cx="27143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MR9"/>
              </a:rPr>
              <a:t>G</a:t>
            </a:r>
            <a:r>
              <a:rPr lang="en-US" sz="1800" b="0" i="0" u="none" strike="noStrike" baseline="0" dirty="0">
                <a:latin typeface="CMR9"/>
              </a:rPr>
              <a:t>ray area D1M </a:t>
            </a:r>
            <a:r>
              <a:rPr lang="en-US" sz="1800" b="0" i="0" u="none" strike="noStrike" baseline="0" dirty="0">
                <a:latin typeface="CMMI9"/>
              </a:rPr>
              <a:t>C </a:t>
            </a:r>
            <a:r>
              <a:rPr lang="en-US" sz="1800" b="0" i="0" u="none" strike="noStrike" baseline="0" dirty="0">
                <a:latin typeface="CMR9"/>
              </a:rPr>
              <a:t>= 10</a:t>
            </a:r>
            <a:r>
              <a:rPr lang="en-US" dirty="0">
                <a:latin typeface="CMR9"/>
              </a:rPr>
              <a:t>;</a:t>
            </a:r>
          </a:p>
          <a:p>
            <a:r>
              <a:rPr lang="en-US" dirty="0">
                <a:latin typeface="CMR9"/>
              </a:rPr>
              <a:t>B</a:t>
            </a:r>
            <a:r>
              <a:rPr lang="en-US" sz="1800" b="0" i="0" u="none" strike="noStrike" baseline="0" dirty="0">
                <a:latin typeface="CMR9"/>
              </a:rPr>
              <a:t>lack hatched BSK27 </a:t>
            </a:r>
            <a:r>
              <a:rPr lang="en-US" sz="1800" b="0" i="0" u="none" strike="noStrike" baseline="0" dirty="0">
                <a:latin typeface="CMMI9"/>
              </a:rPr>
              <a:t>C </a:t>
            </a:r>
            <a:r>
              <a:rPr lang="en-US" sz="1800" b="0" i="0" u="none" strike="noStrike" baseline="0" dirty="0">
                <a:latin typeface="CMR9"/>
              </a:rPr>
              <a:t>= 0; </a:t>
            </a:r>
          </a:p>
          <a:p>
            <a:r>
              <a:rPr lang="en-US" sz="1800" b="0" i="0" u="none" strike="noStrike" baseline="0" dirty="0">
                <a:latin typeface="CMR9"/>
              </a:rPr>
              <a:t>NLD: HFB</a:t>
            </a:r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F4E9046-C5EC-F044-D7A4-8BB51CFF7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997" y="2555939"/>
            <a:ext cx="3922993" cy="424572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2AC1251-1F41-4DA9-4E2D-8034C1964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251" y="18169"/>
            <a:ext cx="3067747" cy="251373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42FD0CA8-95A2-0FE7-A854-988E313D3627}"/>
              </a:ext>
            </a:extLst>
          </p:cNvPr>
          <p:cNvSpPr txBox="1"/>
          <p:nvPr/>
        </p:nvSpPr>
        <p:spPr>
          <a:xfrm>
            <a:off x="278523" y="81563"/>
            <a:ext cx="53550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/>
              <a:t>Odd U (</a:t>
            </a:r>
            <a:r>
              <a:rPr lang="en-US" sz="2400" b="1" i="0" u="none" strike="noStrike" baseline="30000" dirty="0"/>
              <a:t>235,237,239</a:t>
            </a:r>
            <a:r>
              <a:rPr lang="en-US" sz="2400" b="1" i="0" u="none" strike="noStrike" baseline="0" dirty="0"/>
              <a:t>U):</a:t>
            </a:r>
          </a:p>
        </p:txBody>
      </p:sp>
    </p:spTree>
    <p:extLst>
      <p:ext uri="{BB962C8B-B14F-4D97-AF65-F5344CB8AC3E}">
        <p14:creationId xmlns:p14="http://schemas.microsoft.com/office/powerpoint/2010/main" val="3974883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BC894CC2-A81C-B209-B507-DFCAA149B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962" y="105607"/>
            <a:ext cx="3954651" cy="322879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7983CBC-8658-9BCF-0F0D-C4A8FA9A8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6" y="2291255"/>
            <a:ext cx="5512117" cy="415222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942C17D-DB7C-3581-1594-665487A71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004" y="4122677"/>
            <a:ext cx="3086100" cy="269921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870A8B7-848F-BA06-ADD1-A4A8B831C9FF}"/>
              </a:ext>
            </a:extLst>
          </p:cNvPr>
          <p:cNvSpPr txBox="1"/>
          <p:nvPr/>
        </p:nvSpPr>
        <p:spPr>
          <a:xfrm>
            <a:off x="5806966" y="3239814"/>
            <a:ext cx="26853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</a:t>
            </a:r>
            <a:r>
              <a:rPr lang="en-US" sz="1800" b="0" i="0" u="none" strike="noStrike" baseline="0" dirty="0"/>
              <a:t>ray area C = 0;</a:t>
            </a:r>
          </a:p>
          <a:p>
            <a:r>
              <a:rPr lang="en-US" dirty="0"/>
              <a:t>B</a:t>
            </a:r>
            <a:r>
              <a:rPr lang="en-US" sz="1800" b="0" i="0" u="none" strike="noStrike" baseline="0" dirty="0"/>
              <a:t>lack hatched C = 10;</a:t>
            </a:r>
          </a:p>
          <a:p>
            <a:r>
              <a:rPr lang="en-US" sz="1800" b="0" i="0" u="none" strike="noStrike" baseline="0" dirty="0"/>
              <a:t>NLD: HFB</a:t>
            </a:r>
            <a:endParaRPr lang="en-US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3F9A916-8522-47BB-81BB-C473FD46230E}"/>
              </a:ext>
            </a:extLst>
          </p:cNvPr>
          <p:cNvSpPr txBox="1"/>
          <p:nvPr/>
        </p:nvSpPr>
        <p:spPr>
          <a:xfrm>
            <a:off x="215462" y="147034"/>
            <a:ext cx="5071242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30000" dirty="0"/>
              <a:t>196</a:t>
            </a:r>
            <a:r>
              <a:rPr lang="en-US" sz="2400" b="1" i="0" u="none" strike="noStrike" baseline="0" dirty="0"/>
              <a:t>Pt: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/>
              <a:t>Evidently problem with the “pygmy resonance” (a structure at about 5 MeV), which significantly affects the decay.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/>
              <a:t>(Not very surprisingly) no chance to reproduce spectra.</a:t>
            </a:r>
            <a:endParaRPr lang="en-US" sz="2000" dirty="0"/>
          </a:p>
        </p:txBody>
      </p:sp>
      <p:sp>
        <p:nvSpPr>
          <p:cNvPr id="13" name="Zástupný symbol pro zápatí 12">
            <a:extLst>
              <a:ext uri="{FF2B5EF4-FFF2-40B4-BE49-F238E27FC236}">
                <a16:creationId xmlns:a16="http://schemas.microsoft.com/office/drawing/2014/main" id="{E3F9E2B8-8E38-89BE-0198-7243CC64E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meeting on PSFs, 9.10.2023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094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5D2F97D-4B08-65F9-4698-FCBA992D9250}"/>
              </a:ext>
            </a:extLst>
          </p:cNvPr>
          <p:cNvSpPr txBox="1"/>
          <p:nvPr/>
        </p:nvSpPr>
        <p:spPr>
          <a:xfrm>
            <a:off x="683172" y="860374"/>
            <a:ext cx="780918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/>
              <a:t>Some additional checks with the SM strength and position made (motivated by problems visible for some nuclei – even-even Gd and Dy, U)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0" i="0" u="none" strike="noStrike" baseline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/>
              <a:t>maximum cross section 3x larger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/>
              <a:t>gives usually worse description</a:t>
            </a:r>
            <a:endParaRPr lang="en-US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m</a:t>
            </a:r>
            <a:r>
              <a:rPr lang="en-US" sz="2000" b="0" i="0" u="none" strike="noStrike" baseline="0" dirty="0"/>
              <a:t>aximu</a:t>
            </a:r>
            <a:r>
              <a:rPr lang="en-US" sz="2000" dirty="0"/>
              <a:t>m cross section 2x larger, energy shifted down by 400 keV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/>
              <a:t>improvement </a:t>
            </a:r>
            <a:r>
              <a:rPr lang="en-US" sz="2000" dirty="0"/>
              <a:t>in</a:t>
            </a:r>
            <a:r>
              <a:rPr lang="en-US" sz="2000" b="0" i="0" u="none" strike="noStrike" baseline="0" dirty="0"/>
              <a:t> </a:t>
            </a:r>
            <a:r>
              <a:rPr lang="en-US" sz="2000" dirty="0"/>
              <a:t>description</a:t>
            </a:r>
            <a:r>
              <a:rPr lang="en-US" sz="2000" b="0" i="0" u="none" strike="noStrike" baseline="0" dirty="0"/>
              <a:t> is “scatter” – achieved for some nuclei but not for others (sometimes probably worse) than with SMLO parametrization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358A85F-AE03-DDE7-4D70-630E369AF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meeting on PSFs, 9.10.2023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672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09A6A1C-BB5B-E0BB-DDC0-3E812B97F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9" y="1454832"/>
            <a:ext cx="5732601" cy="4727063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FD7F47C3-834E-59A1-8F4D-6AC6BF2CE253}"/>
              </a:ext>
            </a:extLst>
          </p:cNvPr>
          <p:cNvSpPr txBox="1"/>
          <p:nvPr/>
        </p:nvSpPr>
        <p:spPr>
          <a:xfrm>
            <a:off x="5728137" y="1370752"/>
            <a:ext cx="33993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M1 strength: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scissors mode (SM) in BSK27 (no deformation included in calculation – only spherical potential considered)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Proposed parametrization of SM from SMLO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Low-energy enhancement considered in M1 PSF in the form</a:t>
            </a:r>
            <a:br>
              <a:rPr lang="en-US" sz="2000" dirty="0"/>
            </a:br>
            <a:r>
              <a:rPr lang="en-US" sz="2000" i="1" dirty="0"/>
              <a:t>Cx10</a:t>
            </a:r>
            <a:r>
              <a:rPr lang="en-US" sz="2000" i="1" baseline="30000" dirty="0"/>
              <a:t>-9</a:t>
            </a:r>
            <a:r>
              <a:rPr lang="en-US" sz="2000" i="1" dirty="0"/>
              <a:t> exp(-</a:t>
            </a:r>
            <a:r>
              <a:rPr lang="en-US" sz="2000" i="1" dirty="0" err="1"/>
              <a:t>E</a:t>
            </a:r>
            <a:r>
              <a:rPr lang="en-US" sz="2000" i="1" baseline="-25000" dirty="0" err="1">
                <a:latin typeface="Symbol" panose="05050102010706020507" pitchFamily="18" charset="2"/>
              </a:rPr>
              <a:t>g</a:t>
            </a:r>
            <a:r>
              <a:rPr lang="en-US" sz="2000" i="1" dirty="0"/>
              <a:t>/0.8) [MeV</a:t>
            </a:r>
            <a:r>
              <a:rPr lang="en-US" sz="2000" i="1" baseline="30000" dirty="0"/>
              <a:t>-3</a:t>
            </a:r>
            <a:r>
              <a:rPr lang="en-US" sz="2000" i="1" dirty="0"/>
              <a:t>]</a:t>
            </a:r>
            <a:r>
              <a:rPr lang="en-US" sz="2000" dirty="0"/>
              <a:t>, with </a:t>
            </a:r>
            <a:r>
              <a:rPr lang="en-US" sz="2000" i="1" dirty="0" err="1"/>
              <a:t>E</a:t>
            </a:r>
            <a:r>
              <a:rPr lang="en-US" sz="2000" i="1" baseline="-25000" dirty="0" err="1">
                <a:latin typeface="Symbol" panose="05050102010706020507" pitchFamily="18" charset="2"/>
              </a:rPr>
              <a:t>g</a:t>
            </a:r>
            <a:r>
              <a:rPr lang="en-US" sz="2000" i="1" baseline="-25000" dirty="0">
                <a:latin typeface="Symbol" panose="05050102010706020507" pitchFamily="18" charset="2"/>
              </a:rPr>
              <a:t>  </a:t>
            </a:r>
            <a:r>
              <a:rPr lang="en-US" sz="2000" dirty="0"/>
              <a:t>in MeV</a:t>
            </a:r>
          </a:p>
        </p:txBody>
      </p:sp>
      <p:sp>
        <p:nvSpPr>
          <p:cNvPr id="17" name="Zástupný symbol pro zápatí 16">
            <a:extLst>
              <a:ext uri="{FF2B5EF4-FFF2-40B4-BE49-F238E27FC236}">
                <a16:creationId xmlns:a16="http://schemas.microsoft.com/office/drawing/2014/main" id="{F09435F3-6B7F-FC90-2DB6-4513B8A8B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meeting on PSFs, 9.10.2023</a:t>
            </a:r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3C608D2-F0F6-34F6-7915-6841C087E518}"/>
              </a:ext>
            </a:extLst>
          </p:cNvPr>
          <p:cNvSpPr txBox="1"/>
          <p:nvPr/>
        </p:nvSpPr>
        <p:spPr>
          <a:xfrm>
            <a:off x="901571" y="249478"/>
            <a:ext cx="7340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Comparison of MSC spectra with predictions from BSK27 </a:t>
            </a:r>
            <a:r>
              <a:rPr lang="en-US" sz="2800" b="1" dirty="0" err="1">
                <a:solidFill>
                  <a:srgbClr val="0070C0"/>
                </a:solidFill>
              </a:rPr>
              <a:t>Skyrme</a:t>
            </a:r>
            <a:r>
              <a:rPr lang="en-US" sz="2800" b="1" dirty="0">
                <a:solidFill>
                  <a:srgbClr val="0070C0"/>
                </a:solidFill>
              </a:rPr>
              <a:t> force</a:t>
            </a:r>
          </a:p>
        </p:txBody>
      </p:sp>
    </p:spTree>
    <p:extLst>
      <p:ext uri="{BB962C8B-B14F-4D97-AF65-F5344CB8AC3E}">
        <p14:creationId xmlns:p14="http://schemas.microsoft.com/office/powerpoint/2010/main" val="2004495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87EFC4A-20F8-4B54-A2FB-29BC18FE96B9}"/>
              </a:ext>
            </a:extLst>
          </p:cNvPr>
          <p:cNvSpPr txBox="1">
            <a:spLocks noChangeArrowheads="1"/>
          </p:cNvSpPr>
          <p:nvPr/>
        </p:nvSpPr>
        <p:spPr>
          <a:xfrm>
            <a:off x="388938" y="58738"/>
            <a:ext cx="8343900" cy="70643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3600" b="1" dirty="0">
                <a:solidFill>
                  <a:srgbClr val="0070C0"/>
                </a:solidFill>
                <a:latin typeface="+mn-lt"/>
              </a:rPr>
              <a:t>MSC </a:t>
            </a:r>
            <a:r>
              <a:rPr lang="cs-CZ" altLang="cs-CZ" sz="3600" b="1" dirty="0" err="1">
                <a:solidFill>
                  <a:srgbClr val="0070C0"/>
                </a:solidFill>
                <a:latin typeface="+mn-lt"/>
              </a:rPr>
              <a:t>spectra</a:t>
            </a:r>
            <a:endParaRPr lang="cs-CZ" altLang="cs-CZ" sz="3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DC37C5E-0C50-46B1-B8E3-FC53E85B64B1}"/>
              </a:ext>
            </a:extLst>
          </p:cNvPr>
          <p:cNvSpPr txBox="1"/>
          <p:nvPr/>
        </p:nvSpPr>
        <p:spPr>
          <a:xfrm>
            <a:off x="570000" y="1114425"/>
            <a:ext cx="75439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Spectra measured using “highly-segmented” detectors with “relatively good” energy resolution – “large-volume” BaF</a:t>
            </a:r>
            <a:r>
              <a:rPr lang="en-US" sz="2400" baseline="-25000" dirty="0"/>
              <a:t>2</a:t>
            </a:r>
            <a:r>
              <a:rPr lang="en-US" sz="2400" dirty="0"/>
              <a:t> detectors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(Almost exclusively) spectra from DANCE detector at Los Alamos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Try-and-error based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1511C84-16FD-BE29-E655-9C21B1744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meeting on PSFs, 9.10.2023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806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88938" y="58738"/>
            <a:ext cx="8343900" cy="706437"/>
          </a:xfrm>
          <a:noFill/>
        </p:spPr>
        <p:txBody>
          <a:bodyPr anchor="b">
            <a:normAutofit/>
          </a:bodyPr>
          <a:lstStyle/>
          <a:p>
            <a:pPr algn="ctr"/>
            <a:r>
              <a:rPr lang="en-US" altLang="cs-CZ" sz="3600" b="1" dirty="0">
                <a:solidFill>
                  <a:srgbClr val="0070C0"/>
                </a:solidFill>
                <a:latin typeface="+mn-lt"/>
              </a:rPr>
              <a:t>Spectra of our interest</a:t>
            </a:r>
            <a:endParaRPr lang="cs-CZ" altLang="cs-CZ" sz="36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9220" name="Picture 3" descr="sch_Kar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762000"/>
            <a:ext cx="2887662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7572" name="Group 4"/>
          <p:cNvGrpSpPr>
            <a:grpSpLocks/>
          </p:cNvGrpSpPr>
          <p:nvPr/>
        </p:nvGrpSpPr>
        <p:grpSpPr bwMode="auto">
          <a:xfrm>
            <a:off x="3886200" y="609600"/>
            <a:ext cx="4800600" cy="2667000"/>
            <a:chOff x="192" y="2400"/>
            <a:chExt cx="2825" cy="1497"/>
          </a:xfrm>
        </p:grpSpPr>
        <p:sp>
          <p:nvSpPr>
            <p:cNvPr id="9238" name="Rectangle 5"/>
            <p:cNvSpPr>
              <a:spLocks noChangeArrowheads="1"/>
            </p:cNvSpPr>
            <p:nvPr/>
          </p:nvSpPr>
          <p:spPr bwMode="auto">
            <a:xfrm>
              <a:off x="240" y="2496"/>
              <a:ext cx="2688" cy="1344"/>
            </a:xfrm>
            <a:prstGeom prst="rect">
              <a:avLst/>
            </a:prstGeom>
            <a:solidFill>
              <a:srgbClr val="FFFFCC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pic>
          <p:nvPicPr>
            <p:cNvPr id="9239" name="Picture 6" descr="Ks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400"/>
              <a:ext cx="2825" cy="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7575" name="Group 7"/>
          <p:cNvGrpSpPr>
            <a:grpSpLocks/>
          </p:cNvGrpSpPr>
          <p:nvPr/>
        </p:nvGrpSpPr>
        <p:grpSpPr bwMode="auto">
          <a:xfrm>
            <a:off x="3779838" y="3213100"/>
            <a:ext cx="4953000" cy="3124200"/>
            <a:chOff x="2400" y="2016"/>
            <a:chExt cx="3120" cy="1968"/>
          </a:xfrm>
        </p:grpSpPr>
        <p:sp>
          <p:nvSpPr>
            <p:cNvPr id="9223" name="Line 8"/>
            <p:cNvSpPr>
              <a:spLocks noChangeShapeType="1"/>
            </p:cNvSpPr>
            <p:nvPr/>
          </p:nvSpPr>
          <p:spPr bwMode="auto">
            <a:xfrm rot="5400000">
              <a:off x="3864" y="2184"/>
              <a:ext cx="336" cy="0"/>
            </a:xfrm>
            <a:prstGeom prst="line">
              <a:avLst/>
            </a:prstGeom>
            <a:noFill/>
            <a:ln w="152400">
              <a:solidFill>
                <a:srgbClr val="FF0066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cs-CZ"/>
            </a:p>
          </p:txBody>
        </p:sp>
        <p:grpSp>
          <p:nvGrpSpPr>
            <p:cNvPr id="9224" name="Group 9"/>
            <p:cNvGrpSpPr>
              <a:grpSpLocks/>
            </p:cNvGrpSpPr>
            <p:nvPr/>
          </p:nvGrpSpPr>
          <p:grpSpPr bwMode="auto">
            <a:xfrm>
              <a:off x="2400" y="2208"/>
              <a:ext cx="3120" cy="1776"/>
              <a:chOff x="3024" y="2352"/>
              <a:chExt cx="2736" cy="1536"/>
            </a:xfrm>
          </p:grpSpPr>
          <p:sp>
            <p:nvSpPr>
              <p:cNvPr id="9225" name="Rectangle 10"/>
              <p:cNvSpPr>
                <a:spLocks noChangeArrowheads="1"/>
              </p:cNvSpPr>
              <p:nvPr/>
            </p:nvSpPr>
            <p:spPr bwMode="auto">
              <a:xfrm>
                <a:off x="3120" y="2486"/>
                <a:ext cx="2496" cy="1344"/>
              </a:xfrm>
              <a:prstGeom prst="rect">
                <a:avLst/>
              </a:prstGeom>
              <a:solidFill>
                <a:srgbClr val="CCFFCC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/>
              </a:p>
            </p:txBody>
          </p:sp>
          <p:pic>
            <p:nvPicPr>
              <p:cNvPr id="9226" name="Picture 11" descr="Ksp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4" y="2352"/>
                <a:ext cx="2736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227" name="Group 12"/>
              <p:cNvGrpSpPr>
                <a:grpSpLocks/>
              </p:cNvGrpSpPr>
              <p:nvPr/>
            </p:nvGrpSpPr>
            <p:grpSpPr bwMode="auto">
              <a:xfrm>
                <a:off x="4912" y="3216"/>
                <a:ext cx="752" cy="505"/>
                <a:chOff x="4624" y="3024"/>
                <a:chExt cx="752" cy="505"/>
              </a:xfrm>
            </p:grpSpPr>
            <p:grpSp>
              <p:nvGrpSpPr>
                <p:cNvPr id="9228" name="Group 13"/>
                <p:cNvGrpSpPr>
                  <a:grpSpLocks/>
                </p:cNvGrpSpPr>
                <p:nvPr/>
              </p:nvGrpSpPr>
              <p:grpSpPr bwMode="auto">
                <a:xfrm>
                  <a:off x="4624" y="3109"/>
                  <a:ext cx="438" cy="347"/>
                  <a:chOff x="4608" y="2965"/>
                  <a:chExt cx="438" cy="347"/>
                </a:xfrm>
              </p:grpSpPr>
              <p:sp>
                <p:nvSpPr>
                  <p:cNvPr id="9233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3089"/>
                    <a:ext cx="43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 type="stealth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9234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3169"/>
                    <a:ext cx="136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 type="stealth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9235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3004"/>
                    <a:ext cx="170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 type="stealth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9236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3253"/>
                    <a:ext cx="204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 type="stealth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9237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2965"/>
                    <a:ext cx="0" cy="34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sp>
              <p:nvSpPr>
                <p:cNvPr id="9229" name="Text Box 1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752" y="3024"/>
                  <a:ext cx="336" cy="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cs-CZ" sz="1000"/>
                    <a:t>E</a:t>
                  </a:r>
                  <a:r>
                    <a:rPr lang="en-US" altLang="cs-CZ" sz="1800" baseline="-25000">
                      <a:latin typeface="Symbol" panose="05050102010706020507" pitchFamily="18" charset="2"/>
                    </a:rPr>
                    <a:t>g</a:t>
                  </a:r>
                  <a:r>
                    <a:rPr lang="en-US" altLang="cs-CZ" sz="1000" baseline="-25000">
                      <a:latin typeface="Times New Roman" panose="02020603050405020304" pitchFamily="18" charset="0"/>
                    </a:rPr>
                    <a:t>1</a:t>
                  </a:r>
                  <a:endParaRPr lang="en-US" altLang="cs-CZ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230" name="Text Box 2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040" y="3120"/>
                  <a:ext cx="336" cy="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cs-CZ" sz="1000"/>
                    <a:t>E</a:t>
                  </a:r>
                  <a:r>
                    <a:rPr lang="en-US" altLang="cs-CZ" sz="1800" baseline="-25000">
                      <a:latin typeface="Symbol" panose="05050102010706020507" pitchFamily="18" charset="2"/>
                    </a:rPr>
                    <a:t>g</a:t>
                  </a:r>
                  <a:r>
                    <a:rPr lang="en-US" altLang="cs-CZ" sz="1000" baseline="-25000">
                      <a:latin typeface="Times New Roman" panose="02020603050405020304" pitchFamily="18" charset="0"/>
                    </a:rPr>
                    <a:t>2</a:t>
                  </a:r>
                  <a:endParaRPr lang="en-US" altLang="cs-CZ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231" name="Text Box 2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752" y="3187"/>
                  <a:ext cx="336" cy="1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cs-CZ" sz="1000"/>
                    <a:t>E</a:t>
                  </a:r>
                  <a:r>
                    <a:rPr lang="en-US" altLang="cs-CZ" sz="1800" baseline="-25000">
                      <a:latin typeface="Symbol" panose="05050102010706020507" pitchFamily="18" charset="2"/>
                    </a:rPr>
                    <a:t>g</a:t>
                  </a:r>
                  <a:r>
                    <a:rPr lang="en-US" altLang="cs-CZ" sz="1000" baseline="-25000">
                      <a:latin typeface="Times New Roman" panose="02020603050405020304" pitchFamily="18" charset="0"/>
                    </a:rPr>
                    <a:t>3</a:t>
                  </a:r>
                  <a:endParaRPr lang="en-US" altLang="cs-CZ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232" name="Text Box 2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752" y="3379"/>
                  <a:ext cx="336" cy="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cs-CZ" sz="1000"/>
                    <a:t>E</a:t>
                  </a:r>
                  <a:r>
                    <a:rPr lang="en-US" altLang="cs-CZ" sz="1800" baseline="-25000">
                      <a:latin typeface="Symbol" panose="05050102010706020507" pitchFamily="18" charset="2"/>
                    </a:rPr>
                    <a:t>g</a:t>
                  </a:r>
                  <a:r>
                    <a:rPr lang="en-US" altLang="cs-CZ" sz="1000" baseline="-25000">
                      <a:latin typeface="Times New Roman" panose="02020603050405020304" pitchFamily="18" charset="0"/>
                    </a:rPr>
                    <a:t>4</a:t>
                  </a:r>
                  <a:endParaRPr lang="en-US" altLang="cs-CZ"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2" name="TextovéPole 1"/>
          <p:cNvSpPr txBox="1"/>
          <p:nvPr/>
        </p:nvSpPr>
        <p:spPr>
          <a:xfrm>
            <a:off x="388938" y="4028944"/>
            <a:ext cx="34777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Verification of possible validity of various PSF and NLD models </a:t>
            </a:r>
          </a:p>
          <a:p>
            <a:r>
              <a:rPr lang="en-US" sz="2000" dirty="0"/>
              <a:t>based on comparison of observables – sum-energy and MSC spectra with predictions of simulations based on statistical model of nucleus </a:t>
            </a:r>
            <a:endParaRPr lang="cs-CZ" sz="20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FDD124F-F529-4043-B517-5CCB475065C3}"/>
              </a:ext>
            </a:extLst>
          </p:cNvPr>
          <p:cNvSpPr/>
          <p:nvPr/>
        </p:nvSpPr>
        <p:spPr>
          <a:xfrm>
            <a:off x="3668234" y="6350521"/>
            <a:ext cx="5523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Label “</a:t>
            </a:r>
            <a:r>
              <a:rPr lang="en-US" i="1" dirty="0"/>
              <a:t>E</a:t>
            </a:r>
            <a:r>
              <a:rPr lang="en-US" dirty="0"/>
              <a:t>nergy” refers to the deposited </a:t>
            </a:r>
            <a:r>
              <a:rPr lang="cs-CZ" dirty="0" err="1"/>
              <a:t>energy</a:t>
            </a:r>
            <a:r>
              <a:rPr lang="cs-CZ" dirty="0"/>
              <a:t> in a </a:t>
            </a:r>
            <a:r>
              <a:rPr lang="cs-CZ" dirty="0" err="1"/>
              <a:t>crystal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779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F1E25E5C-B516-1649-16AD-991B88420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688" y="4526811"/>
            <a:ext cx="2571667" cy="2280712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F8538443-4CFD-34C6-4B8C-FE33310509AF}"/>
              </a:ext>
            </a:extLst>
          </p:cNvPr>
          <p:cNvSpPr txBox="1"/>
          <p:nvPr/>
        </p:nvSpPr>
        <p:spPr>
          <a:xfrm>
            <a:off x="5543396" y="3463471"/>
            <a:ext cx="22912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MR9"/>
              </a:rPr>
              <a:t>G</a:t>
            </a:r>
            <a:r>
              <a:rPr lang="en-US" sz="1800" b="0" i="0" u="none" strike="noStrike" baseline="0" dirty="0">
                <a:latin typeface="CMR9"/>
              </a:rPr>
              <a:t>ray area: </a:t>
            </a:r>
            <a:r>
              <a:rPr lang="en-US" sz="1800" b="0" i="0" u="none" strike="noStrike" baseline="0" dirty="0">
                <a:latin typeface="CMMI9"/>
              </a:rPr>
              <a:t>C </a:t>
            </a:r>
            <a:r>
              <a:rPr lang="en-US" sz="1800" b="0" i="0" u="none" strike="noStrike" baseline="0" dirty="0">
                <a:latin typeface="CMR9"/>
              </a:rPr>
              <a:t>= 20; </a:t>
            </a:r>
            <a:r>
              <a:rPr lang="en-US" dirty="0">
                <a:latin typeface="CMR9"/>
              </a:rPr>
              <a:t>B</a:t>
            </a:r>
            <a:r>
              <a:rPr lang="en-US" sz="1800" b="0" i="0" u="none" strike="noStrike" baseline="0" dirty="0">
                <a:latin typeface="CMR9"/>
              </a:rPr>
              <a:t>lack hatched: </a:t>
            </a:r>
            <a:r>
              <a:rPr lang="en-US" sz="1800" b="0" i="0" u="none" strike="noStrike" baseline="0" dirty="0">
                <a:latin typeface="CMMI9"/>
              </a:rPr>
              <a:t>C </a:t>
            </a:r>
            <a:r>
              <a:rPr lang="en-US" sz="1800" b="0" i="0" u="none" strike="noStrike" baseline="0" dirty="0">
                <a:latin typeface="CMR9"/>
              </a:rPr>
              <a:t>= 40; NLD: HFB</a:t>
            </a:r>
            <a:endParaRPr lang="en-US" dirty="0"/>
          </a:p>
        </p:txBody>
      </p:sp>
      <p:sp>
        <p:nvSpPr>
          <p:cNvPr id="17" name="Zástupný symbol pro zápatí 16">
            <a:extLst>
              <a:ext uri="{FF2B5EF4-FFF2-40B4-BE49-F238E27FC236}">
                <a16:creationId xmlns:a16="http://schemas.microsoft.com/office/drawing/2014/main" id="{F09435F3-6B7F-FC90-2DB6-4513B8A8B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meeting on PSFs, 9.10.2023</a:t>
            </a:r>
            <a:endParaRPr lang="cs-CZ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2401DD80-FAE8-457E-34A2-75FCD4371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969" y="103027"/>
            <a:ext cx="4081892" cy="331284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A454424-9DC6-87CE-F938-542157F40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3" y="2345713"/>
            <a:ext cx="5481028" cy="4102434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9657DB57-410D-4ECE-5C92-790042061CB4}"/>
              </a:ext>
            </a:extLst>
          </p:cNvPr>
          <p:cNvSpPr txBox="1"/>
          <p:nvPr/>
        </p:nvSpPr>
        <p:spPr>
          <a:xfrm>
            <a:off x="278466" y="209539"/>
            <a:ext cx="45720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30000" dirty="0"/>
              <a:t>96,98</a:t>
            </a:r>
            <a:r>
              <a:rPr lang="en-US" sz="2400" b="1" i="0" u="none" strike="noStrike" baseline="0" dirty="0"/>
              <a:t>Mo (spherical nuclei):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/>
              <a:t>Reproduction of experimental spectra very reasonable (for appropriately chosen C, which depends on NLD model)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9671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0A5C47A-9490-A5F6-084E-78E75208B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meeting on PSFs, 9.10.2023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586F891-22F2-4916-A418-C4034A7ED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427" y="4494539"/>
            <a:ext cx="2595704" cy="226922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A35FB176-0AE8-B388-4DD2-2A15B8A004A2}"/>
              </a:ext>
            </a:extLst>
          </p:cNvPr>
          <p:cNvSpPr txBox="1"/>
          <p:nvPr/>
        </p:nvSpPr>
        <p:spPr>
          <a:xfrm>
            <a:off x="5720677" y="3503925"/>
            <a:ext cx="31335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MR9"/>
              </a:rPr>
              <a:t>G</a:t>
            </a:r>
            <a:r>
              <a:rPr lang="en-US" sz="1800" b="0" i="0" u="none" strike="noStrike" baseline="0" dirty="0">
                <a:latin typeface="CMR9"/>
              </a:rPr>
              <a:t>ray area: D1M </a:t>
            </a:r>
            <a:r>
              <a:rPr lang="en-US" sz="1800" b="0" i="0" u="none" strike="noStrike" baseline="0" dirty="0">
                <a:latin typeface="CMMI9"/>
              </a:rPr>
              <a:t>C </a:t>
            </a:r>
            <a:r>
              <a:rPr lang="en-US" sz="1800" b="0" i="0" u="none" strike="noStrike" baseline="0" dirty="0">
                <a:latin typeface="CMR9"/>
              </a:rPr>
              <a:t>= 30</a:t>
            </a:r>
            <a:r>
              <a:rPr lang="en-US" dirty="0">
                <a:latin typeface="CMR9"/>
              </a:rPr>
              <a:t>;</a:t>
            </a:r>
            <a:br>
              <a:rPr lang="en-US" dirty="0">
                <a:latin typeface="CMR9"/>
              </a:rPr>
            </a:br>
            <a:r>
              <a:rPr lang="en-US" dirty="0">
                <a:latin typeface="CMR9"/>
              </a:rPr>
              <a:t>B</a:t>
            </a:r>
            <a:r>
              <a:rPr lang="en-US" sz="1800" b="0" i="0" u="none" strike="noStrike" baseline="0" dirty="0">
                <a:latin typeface="CMR9"/>
              </a:rPr>
              <a:t>lack hatched: BSK27 </a:t>
            </a:r>
            <a:r>
              <a:rPr lang="en-US" sz="1800" b="0" i="0" u="none" strike="noStrike" baseline="0" dirty="0">
                <a:latin typeface="CMMI9"/>
              </a:rPr>
              <a:t>C </a:t>
            </a:r>
            <a:r>
              <a:rPr lang="en-US" sz="1800" b="0" i="0" u="none" strike="noStrike" baseline="0" dirty="0">
                <a:latin typeface="CMR9"/>
              </a:rPr>
              <a:t>= 40; NLD: HFB</a:t>
            </a:r>
            <a:endParaRPr lang="en-US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3F87C34-DE4E-EB79-BC2E-3D2308EBE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969" y="103027"/>
            <a:ext cx="4081892" cy="331284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A25F379-6775-2C82-D189-2465D3735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37" y="2463501"/>
            <a:ext cx="5402463" cy="4021382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1153417A-E26B-F46E-8663-830F9A368D4C}"/>
              </a:ext>
            </a:extLst>
          </p:cNvPr>
          <p:cNvSpPr txBox="1"/>
          <p:nvPr/>
        </p:nvSpPr>
        <p:spPr>
          <a:xfrm>
            <a:off x="278466" y="209539"/>
            <a:ext cx="45720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30000" dirty="0"/>
              <a:t>96,98</a:t>
            </a:r>
            <a:r>
              <a:rPr lang="en-US" sz="2400" b="1" i="0" u="none" strike="noStrike" baseline="0" dirty="0"/>
              <a:t>Mo (spherical nuclei):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/>
              <a:t>Similar reproduction of experimental spectra as with D1M </a:t>
            </a:r>
            <a:r>
              <a:rPr lang="en-US" sz="2000" dirty="0" err="1"/>
              <a:t>Gogny</a:t>
            </a:r>
            <a:r>
              <a:rPr lang="en-US" sz="2000" dirty="0"/>
              <a:t> interaction</a:t>
            </a:r>
            <a:r>
              <a:rPr lang="en-US" sz="2000" b="0" i="0" u="none" strike="noStrike" baseline="0" dirty="0"/>
              <a:t> (for appropriately chosen C, which depends </a:t>
            </a:r>
            <a:r>
              <a:rPr lang="en-US" sz="2000" dirty="0"/>
              <a:t>E1 – higher E1 in BSK27 requires larger C</a:t>
            </a:r>
            <a:r>
              <a:rPr lang="en-US" sz="2000" b="0" i="0" u="none" strike="noStrike" baseline="0" dirty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7327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>
            <a:extLst>
              <a:ext uri="{FF2B5EF4-FFF2-40B4-BE49-F238E27FC236}">
                <a16:creationId xmlns:a16="http://schemas.microsoft.com/office/drawing/2014/main" id="{F8538443-4CFD-34C6-4B8C-FE33310509AF}"/>
              </a:ext>
            </a:extLst>
          </p:cNvPr>
          <p:cNvSpPr txBox="1"/>
          <p:nvPr/>
        </p:nvSpPr>
        <p:spPr>
          <a:xfrm>
            <a:off x="5672178" y="3609014"/>
            <a:ext cx="26730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MR9"/>
              </a:rPr>
              <a:t>G</a:t>
            </a:r>
            <a:r>
              <a:rPr lang="en-US" sz="1800" b="0" i="0" u="none" strike="noStrike" baseline="0" dirty="0">
                <a:latin typeface="CMR9"/>
              </a:rPr>
              <a:t>ray area: </a:t>
            </a:r>
            <a:r>
              <a:rPr lang="en-US" sz="1800" b="0" i="0" u="none" strike="noStrike" baseline="0" dirty="0">
                <a:latin typeface="CMMI9"/>
              </a:rPr>
              <a:t>C </a:t>
            </a:r>
            <a:r>
              <a:rPr lang="en-US" sz="1800" b="0" i="0" u="none" strike="noStrike" baseline="0" dirty="0">
                <a:latin typeface="CMR9"/>
              </a:rPr>
              <a:t>= 20; </a:t>
            </a:r>
            <a:br>
              <a:rPr lang="en-US" sz="1800" b="0" i="0" u="none" strike="noStrike" baseline="0" dirty="0">
                <a:latin typeface="CMR9"/>
              </a:rPr>
            </a:br>
            <a:r>
              <a:rPr lang="en-US" dirty="0">
                <a:latin typeface="CMR9"/>
              </a:rPr>
              <a:t>B</a:t>
            </a:r>
            <a:r>
              <a:rPr lang="en-US" sz="1800" b="0" i="0" u="none" strike="noStrike" baseline="0" dirty="0">
                <a:latin typeface="CMR9"/>
              </a:rPr>
              <a:t>lack hatched: </a:t>
            </a:r>
            <a:r>
              <a:rPr lang="en-US" sz="1800" b="0" i="0" u="none" strike="noStrike" baseline="0" dirty="0">
                <a:latin typeface="CMMI9"/>
              </a:rPr>
              <a:t>C </a:t>
            </a:r>
            <a:r>
              <a:rPr lang="en-US" sz="1800" b="0" i="0" u="none" strike="noStrike" baseline="0" dirty="0">
                <a:latin typeface="CMR9"/>
              </a:rPr>
              <a:t>= 40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29C32E1-30D5-1ED4-2E05-12169939B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330" y="4500514"/>
            <a:ext cx="2522483" cy="222096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2A895F3-4ABE-83DE-705A-5BC1387B8D2C}"/>
              </a:ext>
            </a:extLst>
          </p:cNvPr>
          <p:cNvSpPr txBox="1"/>
          <p:nvPr/>
        </p:nvSpPr>
        <p:spPr>
          <a:xfrm>
            <a:off x="310673" y="285792"/>
            <a:ext cx="33994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30000" dirty="0"/>
              <a:t>96,98</a:t>
            </a:r>
            <a:r>
              <a:rPr lang="en-US" sz="2400" b="1" i="0" u="none" strike="noStrike" baseline="0" dirty="0"/>
              <a:t>Mo:</a:t>
            </a:r>
          </a:p>
          <a:p>
            <a:pPr algn="l"/>
            <a:r>
              <a:rPr lang="en-US" sz="2000" dirty="0"/>
              <a:t>Negative-parity resonances</a:t>
            </a:r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0FADF677-87EF-15E5-7975-51E98B687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meeting on PSFs, 9.10.2023</a:t>
            </a:r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5360E87-E480-2879-B308-30F1033D3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969" y="103027"/>
            <a:ext cx="4081892" cy="331284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FA3806D-4848-DB86-C157-295F1CDF1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7" y="2325915"/>
            <a:ext cx="5466145" cy="410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01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D1186C6-E892-7ADD-38E8-20FF08D4A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meeting on PSFs, 9.10.2023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3A7831F-1D93-50F5-6986-639BB5E82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572" y="4351280"/>
            <a:ext cx="2802401" cy="245427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CDCAA0F-A8D7-9153-5493-C4B604FA4E7E}"/>
              </a:ext>
            </a:extLst>
          </p:cNvPr>
          <p:cNvSpPr txBox="1"/>
          <p:nvPr/>
        </p:nvSpPr>
        <p:spPr>
          <a:xfrm>
            <a:off x="5668118" y="3407916"/>
            <a:ext cx="35610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MR9"/>
              </a:rPr>
              <a:t>G</a:t>
            </a:r>
            <a:r>
              <a:rPr lang="en-US" sz="1800" b="0" i="0" u="none" strike="noStrike" baseline="0" dirty="0">
                <a:latin typeface="CMR9"/>
              </a:rPr>
              <a:t>ray area: D1M </a:t>
            </a:r>
            <a:r>
              <a:rPr lang="en-US" sz="1800" b="0" i="0" u="none" strike="noStrike" baseline="0" dirty="0">
                <a:latin typeface="CMMI9"/>
              </a:rPr>
              <a:t>C </a:t>
            </a:r>
            <a:r>
              <a:rPr lang="en-US" sz="1800" b="0" i="0" u="none" strike="noStrike" baseline="0" dirty="0">
                <a:latin typeface="CMR9"/>
              </a:rPr>
              <a:t>= 30</a:t>
            </a:r>
            <a:r>
              <a:rPr lang="en-US" dirty="0">
                <a:latin typeface="CMR9"/>
              </a:rPr>
              <a:t>;</a:t>
            </a:r>
            <a:r>
              <a:rPr lang="en-US" sz="1800" b="0" i="0" u="none" strike="noStrike" baseline="0" dirty="0">
                <a:latin typeface="CMR9"/>
              </a:rPr>
              <a:t> </a:t>
            </a:r>
          </a:p>
          <a:p>
            <a:r>
              <a:rPr lang="en-US" dirty="0">
                <a:latin typeface="CMR9"/>
              </a:rPr>
              <a:t>B</a:t>
            </a:r>
            <a:r>
              <a:rPr lang="en-US" sz="1800" b="0" i="0" u="none" strike="noStrike" baseline="0" dirty="0">
                <a:latin typeface="CMR9"/>
              </a:rPr>
              <a:t>lack hatched: BSK27 </a:t>
            </a:r>
            <a:r>
              <a:rPr lang="en-US" sz="1800" b="0" i="0" u="none" strike="noStrike" baseline="0" dirty="0">
                <a:latin typeface="CMMI9"/>
              </a:rPr>
              <a:t>C </a:t>
            </a:r>
            <a:r>
              <a:rPr lang="en-US" sz="1800" b="0" i="0" u="none" strike="noStrike" baseline="0" dirty="0">
                <a:latin typeface="CMR9"/>
              </a:rPr>
              <a:t>= 40; </a:t>
            </a:r>
            <a:br>
              <a:rPr lang="en-US" sz="1800" b="0" i="0" u="none" strike="noStrike" baseline="0" dirty="0">
                <a:latin typeface="CMR9"/>
              </a:rPr>
            </a:br>
            <a:r>
              <a:rPr lang="en-US" sz="1800" b="0" i="0" u="none" strike="noStrike" baseline="0" dirty="0">
                <a:latin typeface="CMR9"/>
              </a:rPr>
              <a:t>NLD: HFB</a:t>
            </a:r>
            <a:endParaRPr lang="en-US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91784E-6FB5-C8F7-07B7-7E742D194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969" y="103027"/>
            <a:ext cx="4081892" cy="331284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FF61357-1FF1-E68D-F1B4-894E754C9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5" y="2377442"/>
            <a:ext cx="5442082" cy="4054214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4679731-CE66-FDF2-AE20-572B2F8E8992}"/>
              </a:ext>
            </a:extLst>
          </p:cNvPr>
          <p:cNvSpPr txBox="1"/>
          <p:nvPr/>
        </p:nvSpPr>
        <p:spPr>
          <a:xfrm>
            <a:off x="310673" y="285792"/>
            <a:ext cx="33994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30000" dirty="0"/>
              <a:t>96,98</a:t>
            </a:r>
            <a:r>
              <a:rPr lang="en-US" sz="2400" b="1" i="0" u="none" strike="noStrike" baseline="0" dirty="0"/>
              <a:t>Mo:</a:t>
            </a:r>
          </a:p>
          <a:p>
            <a:pPr algn="l"/>
            <a:r>
              <a:rPr lang="en-US" sz="2000" dirty="0"/>
              <a:t>Negative-parity resonances</a:t>
            </a:r>
          </a:p>
        </p:txBody>
      </p:sp>
    </p:spTree>
    <p:extLst>
      <p:ext uri="{BB962C8B-B14F-4D97-AF65-F5344CB8AC3E}">
        <p14:creationId xmlns:p14="http://schemas.microsoft.com/office/powerpoint/2010/main" val="25167610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5622</TotalTime>
  <Words>1224</Words>
  <Application>Microsoft Office PowerPoint</Application>
  <PresentationFormat>Předvádění na obrazovce (4:3)</PresentationFormat>
  <Paragraphs>138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CMMI9</vt:lpstr>
      <vt:lpstr>CMR9</vt:lpstr>
      <vt:lpstr>Symbol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Spectra of our interest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Milan Krtička</dc:creator>
  <cp:lastModifiedBy>Milan Krtička</cp:lastModifiedBy>
  <cp:revision>68</cp:revision>
  <dcterms:created xsi:type="dcterms:W3CDTF">2022-11-25T14:25:59Z</dcterms:created>
  <dcterms:modified xsi:type="dcterms:W3CDTF">2023-10-11T10:50:24Z</dcterms:modified>
</cp:coreProperties>
</file>