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32"/>
  </p:notesMasterIdLst>
  <p:handoutMasterIdLst>
    <p:handoutMasterId r:id="rId33"/>
  </p:handoutMasterIdLst>
  <p:sldIdLst>
    <p:sldId id="493" r:id="rId2"/>
    <p:sldId id="543" r:id="rId3"/>
    <p:sldId id="539" r:id="rId4"/>
    <p:sldId id="585" r:id="rId5"/>
    <p:sldId id="592" r:id="rId6"/>
    <p:sldId id="593" r:id="rId7"/>
    <p:sldId id="594" r:id="rId8"/>
    <p:sldId id="595" r:id="rId9"/>
    <p:sldId id="615" r:id="rId10"/>
    <p:sldId id="588" r:id="rId11"/>
    <p:sldId id="598" r:id="rId12"/>
    <p:sldId id="602" r:id="rId13"/>
    <p:sldId id="601" r:id="rId14"/>
    <p:sldId id="604" r:id="rId15"/>
    <p:sldId id="606" r:id="rId16"/>
    <p:sldId id="616" r:id="rId17"/>
    <p:sldId id="619" r:id="rId18"/>
    <p:sldId id="620" r:id="rId19"/>
    <p:sldId id="621" r:id="rId20"/>
    <p:sldId id="600" r:id="rId21"/>
    <p:sldId id="607" r:id="rId22"/>
    <p:sldId id="608" r:id="rId23"/>
    <p:sldId id="609" r:id="rId24"/>
    <p:sldId id="618" r:id="rId25"/>
    <p:sldId id="617" r:id="rId26"/>
    <p:sldId id="613" r:id="rId27"/>
    <p:sldId id="610" r:id="rId28"/>
    <p:sldId id="614" r:id="rId29"/>
    <p:sldId id="611" r:id="rId30"/>
    <p:sldId id="537" r:id="rId3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6012" autoAdjust="0"/>
  </p:normalViewPr>
  <p:slideViewPr>
    <p:cSldViewPr snapToGrid="0">
      <p:cViewPr>
        <p:scale>
          <a:sx n="170" d="100"/>
          <a:sy n="170" d="100"/>
        </p:scale>
        <p:origin x="536" y="-1584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9/29/23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9/29/23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LLNL-PRES-853889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19742" y="627801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502287"/>
            <a:ext cx="2731791" cy="2786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+mn-lt"/>
                <a:cs typeface="Arial"/>
              </a:rPr>
              <a:t>LLNL-PRES-853889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LNL/Rflow" TargetMode="External"/><Relationship Id="rId2" Type="http://schemas.openxmlformats.org/officeDocument/2006/relationships/hyperlink" Target="https://github.com/LLNL/ferdinan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strike="noStrike" dirty="0">
                <a:solidFill>
                  <a:srgbClr val="0F4F9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i="0" u="none" strike="noStrike" dirty="0">
                <a:solidFill>
                  <a:srgbClr val="0F4F97"/>
                </a:solidFill>
                <a:effectLst/>
                <a:latin typeface="Calibri" panose="020F0502020204030204" pitchFamily="34" charset="0"/>
              </a:rPr>
              <a:t>xtending the Be7 evaluation to include </a:t>
            </a:r>
            <a:br>
              <a:rPr lang="en-US" i="0" u="none" strike="noStrike" dirty="0">
                <a:solidFill>
                  <a:srgbClr val="0F4F97"/>
                </a:solidFill>
                <a:effectLst/>
                <a:latin typeface="Calibri" panose="020F0502020204030204" pitchFamily="34" charset="0"/>
              </a:rPr>
            </a:br>
            <a:r>
              <a:rPr lang="en-US" i="0" u="none" strike="noStrike" dirty="0">
                <a:solidFill>
                  <a:srgbClr val="0F4F97"/>
                </a:solidFill>
                <a:effectLst/>
                <a:latin typeface="Calibri" panose="020F0502020204030204" pitchFamily="34" charset="0"/>
              </a:rPr>
              <a:t>Li6 exited states and also </a:t>
            </a:r>
            <a:br>
              <a:rPr lang="en-US" i="0" u="none" strike="noStrike" dirty="0">
                <a:solidFill>
                  <a:srgbClr val="0F4F97"/>
                </a:solidFill>
                <a:effectLst/>
                <a:latin typeface="Calibri" panose="020F0502020204030204" pitchFamily="34" charset="0"/>
              </a:rPr>
            </a:br>
            <a:r>
              <a:rPr lang="en-US" i="0" u="none" strike="noStrike" dirty="0">
                <a:solidFill>
                  <a:srgbClr val="0F4F97"/>
                </a:solidFill>
                <a:effectLst/>
                <a:latin typeface="Calibri" panose="020F0502020204030204" pitchFamily="34" charset="0"/>
              </a:rPr>
              <a:t>capture to Be7 excited state</a:t>
            </a:r>
            <a:endParaRPr lang="en-US" dirty="0">
              <a:solidFill>
                <a:srgbClr val="0F4F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0116" y="2502701"/>
            <a:ext cx="5629274" cy="1071852"/>
          </a:xfrm>
        </p:spPr>
        <p:txBody>
          <a:bodyPr/>
          <a:lstStyle/>
          <a:p>
            <a:pPr marL="58738" indent="-1588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for INDEN-LE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Ian Thompson</a:t>
            </a:r>
          </a:p>
          <a:p>
            <a:pPr lvl="0"/>
            <a:r>
              <a:rPr lang="en-US" dirty="0"/>
              <a:t>Nuclear Data and Theory Group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Aug 30,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FEE4C7-A1D9-7DC4-E4F7-3A1B5B20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channels: </a:t>
            </a:r>
          </a:p>
          <a:p>
            <a:pPr lvl="1"/>
            <a:r>
              <a:rPr lang="en-US" dirty="0"/>
              <a:t>Production of Be7 ground state</a:t>
            </a:r>
          </a:p>
          <a:p>
            <a:pPr lvl="1"/>
            <a:r>
              <a:rPr lang="en-US" dirty="0"/>
              <a:t>Production of Be7_e1 excited state</a:t>
            </a:r>
          </a:p>
          <a:p>
            <a:pPr lvl="2"/>
            <a:r>
              <a:rPr lang="en-US" dirty="0"/>
              <a:t>(Decay of excited state given by branching ratios. Here: 100% to </a:t>
            </a:r>
            <a:r>
              <a:rPr lang="en-US" dirty="0" err="1"/>
              <a:t>gs</a:t>
            </a:r>
            <a:r>
              <a:rPr lang="en-US" dirty="0"/>
              <a:t>)</a:t>
            </a:r>
          </a:p>
          <a:p>
            <a:r>
              <a:rPr lang="en-US" dirty="0"/>
              <a:t>Easier in GNDS format:</a:t>
            </a:r>
          </a:p>
          <a:p>
            <a:pPr lvl="1"/>
            <a:r>
              <a:rPr lang="en-US" dirty="0"/>
              <a:t> &lt;reaction label="Be7 + photon” &gt;</a:t>
            </a:r>
          </a:p>
          <a:p>
            <a:pPr lvl="1"/>
            <a:r>
              <a:rPr lang="en-US" dirty="0"/>
              <a:t> &lt;reaction label="Be7_e1 + photon” &gt;</a:t>
            </a:r>
          </a:p>
          <a:p>
            <a:r>
              <a:rPr lang="en-US" dirty="0"/>
              <a:t>Harder in ENDF: </a:t>
            </a:r>
          </a:p>
          <a:p>
            <a:pPr lvl="1"/>
            <a:r>
              <a:rPr lang="en-US" dirty="0"/>
              <a:t>need to use MT=900 and 901 </a:t>
            </a:r>
          </a:p>
          <a:p>
            <a:pPr lvl="1"/>
            <a:r>
              <a:rPr lang="en-US" dirty="0"/>
              <a:t>I proposed this at Mini-CSEWG in April 2023.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304003-485D-7F2F-926A-D79C1179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capture channels </a:t>
            </a:r>
            <a:br>
              <a:rPr lang="en-US" dirty="0"/>
            </a:br>
            <a:r>
              <a:rPr lang="en-US" dirty="0"/>
              <a:t>(a) primary gammas as two-body channels</a:t>
            </a:r>
          </a:p>
        </p:txBody>
      </p:sp>
    </p:spTree>
    <p:extLst>
      <p:ext uri="{BB962C8B-B14F-4D97-AF65-F5344CB8AC3E}">
        <p14:creationId xmlns:p14="http://schemas.microsoft.com/office/powerpoint/2010/main" val="179904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B6E84-F780-4395-EBE1-C6B3B2B9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</p:spPr>
        <p:txBody>
          <a:bodyPr anchor="ctr">
            <a:normAutofit/>
          </a:bodyPr>
          <a:lstStyle/>
          <a:p>
            <a:r>
              <a:rPr lang="en-US" dirty="0"/>
              <a:t>Fitted primary gammas:  (</a:t>
            </a:r>
            <a:r>
              <a:rPr lang="en-US" dirty="0" err="1"/>
              <a:t>p,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)Be7 (</a:t>
            </a:r>
            <a:r>
              <a:rPr lang="en-US" dirty="0" err="1"/>
              <a:t>gs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Angle-integrated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7DEF867-A5EF-1645-42BC-E39364DD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73" y="2140085"/>
            <a:ext cx="4590453" cy="306030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5F54FA-0D25-A293-6953-E51EA3FC07F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426668" y="2133499"/>
            <a:ext cx="4590453" cy="3060302"/>
          </a:xfrm>
          <a:noFill/>
        </p:spPr>
      </p:pic>
    </p:spTree>
    <p:extLst>
      <p:ext uri="{BB962C8B-B14F-4D97-AF65-F5344CB8AC3E}">
        <p14:creationId xmlns:p14="http://schemas.microsoft.com/office/powerpoint/2010/main" val="238704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1850D6-BACA-58F9-436D-B83FC735E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778" y="1441450"/>
            <a:ext cx="7360444" cy="4906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2A8210-B0DB-4FD6-30F3-FF1E0DE8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primary gammas:  (</a:t>
            </a:r>
            <a:r>
              <a:rPr lang="en-US" dirty="0" err="1"/>
              <a:t>p,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)Be7 (</a:t>
            </a:r>
            <a:r>
              <a:rPr lang="en-US" dirty="0" err="1"/>
              <a:t>gs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angular distributions</a:t>
            </a:r>
          </a:p>
        </p:txBody>
      </p:sp>
    </p:spTree>
    <p:extLst>
      <p:ext uri="{BB962C8B-B14F-4D97-AF65-F5344CB8AC3E}">
        <p14:creationId xmlns:p14="http://schemas.microsoft.com/office/powerpoint/2010/main" val="428037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B6E84-F780-4395-EBE1-C6B3B2B9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primary gammas: (</a:t>
            </a:r>
            <a:r>
              <a:rPr lang="en-US" dirty="0" err="1"/>
              <a:t>h,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)Be7 (</a:t>
            </a:r>
            <a:r>
              <a:rPr lang="en-US" dirty="0" err="1"/>
              <a:t>gs</a:t>
            </a:r>
            <a:r>
              <a:rPr lang="en-US" dirty="0"/>
              <a:t>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8682AC-6FC0-CB0C-F04E-EDC06380A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8917"/>
            <a:ext cx="3508443" cy="233896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B75719-16F5-2595-F01D-74795CCE711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0" y="3851573"/>
            <a:ext cx="3508443" cy="233896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275564-37E9-37A8-38B3-3EF8818A0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634" y="1585878"/>
            <a:ext cx="5529366" cy="368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B6E84-F780-4395-EBE1-C6B3B2B9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</p:spPr>
        <p:txBody>
          <a:bodyPr anchor="ctr">
            <a:normAutofit/>
          </a:bodyPr>
          <a:lstStyle/>
          <a:p>
            <a:r>
              <a:rPr lang="en-US" dirty="0"/>
              <a:t>Fitted primary gammas:  (</a:t>
            </a:r>
            <a:r>
              <a:rPr lang="en-US" dirty="0" err="1"/>
              <a:t>p,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)Be7_e1 (</a:t>
            </a:r>
            <a:r>
              <a:rPr lang="en-US" dirty="0" err="1"/>
              <a:t>fe</a:t>
            </a:r>
            <a:r>
              <a:rPr lang="en-US" dirty="0"/>
              <a:t>)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7DEF867-A5EF-1645-42BC-E39364DD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1725038"/>
            <a:ext cx="4590453" cy="306030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810042-D22D-46CE-CE18-3C4A14F3234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212212" y="1795795"/>
            <a:ext cx="4474588" cy="298305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07302F-79FE-7953-99A0-3FCCA40518BD}"/>
              </a:ext>
            </a:extLst>
          </p:cNvPr>
          <p:cNvSpPr txBox="1"/>
          <p:nvPr/>
        </p:nvSpPr>
        <p:spPr>
          <a:xfrm>
            <a:off x="1057072" y="5025957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Piatti</a:t>
            </a:r>
            <a:r>
              <a:rPr lang="en-US" dirty="0"/>
              <a:t>  (angle-integrated)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E4319B-5CC8-9D92-61E3-DACD1A46CBBE}"/>
              </a:ext>
            </a:extLst>
          </p:cNvPr>
          <p:cNvSpPr txBox="1"/>
          <p:nvPr/>
        </p:nvSpPr>
        <p:spPr>
          <a:xfrm>
            <a:off x="4896255" y="5025957"/>
            <a:ext cx="335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Tingwell</a:t>
            </a:r>
            <a:r>
              <a:rPr lang="en-US" dirty="0"/>
              <a:t> (angular distributions)</a:t>
            </a:r>
          </a:p>
        </p:txBody>
      </p:sp>
    </p:spTree>
    <p:extLst>
      <p:ext uri="{BB962C8B-B14F-4D97-AF65-F5344CB8AC3E}">
        <p14:creationId xmlns:p14="http://schemas.microsoft.com/office/powerpoint/2010/main" val="146199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B6E84-F780-4395-EBE1-C6B3B2B9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Fitted primary gammas: (</a:t>
            </a:r>
            <a:r>
              <a:rPr lang="en-US" dirty="0" err="1"/>
              <a:t>h,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)Be7_e1 (</a:t>
            </a:r>
            <a:r>
              <a:rPr lang="en-US" dirty="0" err="1"/>
              <a:t>fe</a:t>
            </a:r>
            <a:r>
              <a:rPr lang="en-US" dirty="0"/>
              <a:t>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8682AC-6FC0-CB0C-F04E-EDC06380A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0" y="1288917"/>
            <a:ext cx="3508443" cy="233896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B75719-16F5-2595-F01D-74795CCE711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rcRect/>
          <a:stretch/>
        </p:blipFill>
        <p:spPr>
          <a:xfrm>
            <a:off x="0" y="3851573"/>
            <a:ext cx="3508443" cy="233896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275564-37E9-37A8-38B3-3EF8818A0B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08149" y="1288917"/>
            <a:ext cx="4738183" cy="3158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369628-1B86-0E78-36FC-D5B2D7BEA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686" y="4371502"/>
            <a:ext cx="2885872" cy="19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47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213D1-73AC-3815-C999-C7224412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h-g/</a:t>
            </a:r>
            <a:r>
              <a:rPr lang="en-US" dirty="0" err="1"/>
              <a:t>costantini_gs</a:t>
            </a:r>
            <a:r>
              <a:rPr lang="en-US" dirty="0"/>
              <a:t>: 	 	+26.6 %</a:t>
            </a:r>
          </a:p>
          <a:p>
            <a:pPr lvl="1"/>
            <a:r>
              <a:rPr lang="en-US" dirty="0"/>
              <a:t>h-g/</a:t>
            </a:r>
            <a:r>
              <a:rPr lang="en-US" dirty="0" err="1"/>
              <a:t>kontos_prompt_gs</a:t>
            </a:r>
            <a:r>
              <a:rPr lang="en-US" dirty="0"/>
              <a:t>	-23.4 %</a:t>
            </a:r>
          </a:p>
          <a:p>
            <a:pPr lvl="1"/>
            <a:r>
              <a:rPr lang="en-US" dirty="0"/>
              <a:t>h-g/</a:t>
            </a:r>
            <a:r>
              <a:rPr lang="en-US" dirty="0" err="1"/>
              <a:t>nara_singh</a:t>
            </a:r>
            <a:r>
              <a:rPr lang="en-US" dirty="0"/>
              <a:t>		-37.8 %</a:t>
            </a:r>
          </a:p>
          <a:p>
            <a:pPr lvl="1"/>
            <a:r>
              <a:rPr lang="en-US" dirty="0"/>
              <a:t>p-g/</a:t>
            </a:r>
            <a:r>
              <a:rPr lang="en-US" dirty="0" err="1"/>
              <a:t>he_prompt</a:t>
            </a:r>
            <a:r>
              <a:rPr lang="en-US" dirty="0"/>
              <a:t>		-25.1  % </a:t>
            </a:r>
          </a:p>
          <a:p>
            <a:pPr lvl="1"/>
            <a:r>
              <a:rPr lang="en-US" dirty="0"/>
              <a:t>p-g/</a:t>
            </a:r>
            <a:r>
              <a:rPr lang="en-US" dirty="0" err="1"/>
              <a:t>piatti_prompt_gs</a:t>
            </a:r>
            <a:r>
              <a:rPr lang="en-US" dirty="0"/>
              <a:t>	-27.3 %</a:t>
            </a:r>
          </a:p>
          <a:p>
            <a:pPr lvl="1"/>
            <a:r>
              <a:rPr lang="en-US" dirty="0"/>
              <a:t>p-g/</a:t>
            </a:r>
            <a:r>
              <a:rPr lang="en-US" dirty="0" err="1"/>
              <a:t>tingwell_prompt_gs</a:t>
            </a:r>
            <a:r>
              <a:rPr lang="en-US" dirty="0"/>
              <a:t> :	+29.1 %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h-g1/</a:t>
            </a:r>
            <a:r>
              <a:rPr lang="en-US" dirty="0" err="1"/>
              <a:t>brown_prompt_fe</a:t>
            </a:r>
            <a:r>
              <a:rPr lang="en-US" dirty="0"/>
              <a:t>	-21.8 %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costantini_fe</a:t>
            </a:r>
            <a:r>
              <a:rPr lang="en-US" dirty="0"/>
              <a:t> 		+23.8 %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dileva_prompt_fe</a:t>
            </a:r>
            <a:r>
              <a:rPr lang="en-US" dirty="0"/>
              <a:t> 	-5.3 %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kontos_prompt_fe</a:t>
            </a:r>
            <a:r>
              <a:rPr lang="en-US" dirty="0"/>
              <a:t>	-13.4 %</a:t>
            </a:r>
          </a:p>
          <a:p>
            <a:pPr lvl="1"/>
            <a:r>
              <a:rPr lang="en-US" dirty="0"/>
              <a:t>p-g1/</a:t>
            </a:r>
            <a:r>
              <a:rPr lang="en-US" dirty="0" err="1"/>
              <a:t>piatti_prompt_fe</a:t>
            </a:r>
            <a:r>
              <a:rPr lang="en-US" dirty="0"/>
              <a:t>	-33.8 %</a:t>
            </a:r>
          </a:p>
          <a:p>
            <a:pPr lvl="1"/>
            <a:r>
              <a:rPr lang="en-US" dirty="0"/>
              <a:t>p-g1/</a:t>
            </a:r>
            <a:r>
              <a:rPr lang="en-US" dirty="0" err="1"/>
              <a:t>tingwell_prompt_fe</a:t>
            </a:r>
            <a:r>
              <a:rPr lang="en-US" dirty="0"/>
              <a:t>	+15.1 %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3F3CB-A7F3-F389-4E57-DD5E7D62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renormalization factors from fit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0F1C4-2D63-ED1E-48DA-EAB0562C033B}"/>
              </a:ext>
            </a:extLst>
          </p:cNvPr>
          <p:cNvSpPr txBox="1"/>
          <p:nvPr/>
        </p:nvSpPr>
        <p:spPr>
          <a:xfrm>
            <a:off x="6301648" y="577283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5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213D1-73AC-3815-C999-C7224412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h-g/</a:t>
            </a:r>
            <a:r>
              <a:rPr lang="en-US" dirty="0" err="1"/>
              <a:t>costantini_gs</a:t>
            </a:r>
            <a:r>
              <a:rPr lang="en-US" dirty="0"/>
              <a:t>: 	 	+26.6 %	+14.4%	+25.2 %</a:t>
            </a:r>
          </a:p>
          <a:p>
            <a:pPr lvl="1"/>
            <a:r>
              <a:rPr lang="en-US" dirty="0"/>
              <a:t>h-g/</a:t>
            </a:r>
            <a:r>
              <a:rPr lang="en-US" dirty="0" err="1"/>
              <a:t>kontos_prompt_gs</a:t>
            </a:r>
            <a:r>
              <a:rPr lang="en-US" dirty="0"/>
              <a:t>	-23.4 %	-5% 	-23.6 %</a:t>
            </a:r>
          </a:p>
          <a:p>
            <a:pPr lvl="1"/>
            <a:r>
              <a:rPr lang="en-US" dirty="0"/>
              <a:t>h-g/</a:t>
            </a:r>
            <a:r>
              <a:rPr lang="en-US" dirty="0" err="1"/>
              <a:t>nara_singh</a:t>
            </a:r>
            <a:r>
              <a:rPr lang="en-US" dirty="0"/>
              <a:t>		-37.8 %	-23.7%	-39.5 %	</a:t>
            </a:r>
          </a:p>
          <a:p>
            <a:pPr lvl="1"/>
            <a:r>
              <a:rPr lang="en-US" dirty="0"/>
              <a:t>p-g/</a:t>
            </a:r>
            <a:r>
              <a:rPr lang="en-US" dirty="0" err="1"/>
              <a:t>he_prompt</a:t>
            </a:r>
            <a:r>
              <a:rPr lang="en-US" dirty="0"/>
              <a:t>		-25.1  % 	-19.4%	-21.9 %</a:t>
            </a:r>
          </a:p>
          <a:p>
            <a:pPr lvl="1"/>
            <a:r>
              <a:rPr lang="en-US" dirty="0"/>
              <a:t>p-g/</a:t>
            </a:r>
            <a:r>
              <a:rPr lang="en-US" dirty="0" err="1"/>
              <a:t>piatti_prompt_gs</a:t>
            </a:r>
            <a:r>
              <a:rPr lang="en-US" dirty="0"/>
              <a:t>	-27.3 %	-18.9 %	-25.5 %</a:t>
            </a:r>
          </a:p>
          <a:p>
            <a:pPr lvl="1"/>
            <a:r>
              <a:rPr lang="en-US" dirty="0"/>
              <a:t>p-g/</a:t>
            </a:r>
            <a:r>
              <a:rPr lang="en-US" dirty="0" err="1"/>
              <a:t>tingwell_prompt_gs</a:t>
            </a:r>
            <a:r>
              <a:rPr lang="en-US" dirty="0"/>
              <a:t> :	+29.1 %	+25.5%	+32.2 %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h-g1/</a:t>
            </a:r>
            <a:r>
              <a:rPr lang="en-US" dirty="0" err="1"/>
              <a:t>brown_prompt_fe</a:t>
            </a:r>
            <a:r>
              <a:rPr lang="en-US" dirty="0"/>
              <a:t>	-21.8 %	-6.94 %	-9.4 %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costantini_fe</a:t>
            </a:r>
            <a:r>
              <a:rPr lang="en-US" dirty="0"/>
              <a:t> 		+23.8 %	+12.6 %	+18.4 %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dileva_prompt_fe</a:t>
            </a:r>
            <a:r>
              <a:rPr lang="en-US" dirty="0"/>
              <a:t> 	-5.3 %	-0.6 %	-0.62 %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kontos_prompt_fe</a:t>
            </a:r>
            <a:r>
              <a:rPr lang="en-US" dirty="0"/>
              <a:t>	-13.4 %	+2.4 %	-1.71%</a:t>
            </a:r>
          </a:p>
          <a:p>
            <a:pPr lvl="1"/>
            <a:r>
              <a:rPr lang="en-US" dirty="0"/>
              <a:t>p-g1/</a:t>
            </a:r>
            <a:r>
              <a:rPr lang="en-US" dirty="0" err="1"/>
              <a:t>piatti_prompt_fe</a:t>
            </a:r>
            <a:r>
              <a:rPr lang="en-US" dirty="0"/>
              <a:t>	-33.8 % 	-24.4 %	-27.5%</a:t>
            </a:r>
          </a:p>
          <a:p>
            <a:pPr lvl="1"/>
            <a:r>
              <a:rPr lang="en-US" dirty="0"/>
              <a:t>p-g1/</a:t>
            </a:r>
            <a:r>
              <a:rPr lang="en-US" dirty="0" err="1"/>
              <a:t>tingwell_prompt_fe</a:t>
            </a:r>
            <a:r>
              <a:rPr lang="en-US" dirty="0"/>
              <a:t>	+15.1 %	-10.7 %	+11.4 %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3F3CB-A7F3-F389-4E57-DD5E7D62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renormalization factors from fit</a:t>
            </a:r>
            <a:br>
              <a:rPr lang="en-US" dirty="0"/>
            </a:br>
            <a:r>
              <a:rPr lang="en-US" dirty="0"/>
              <a:t>Then with </a:t>
            </a:r>
            <a:r>
              <a:rPr lang="en-US" dirty="0" err="1"/>
              <a:t>Rg</a:t>
            </a:r>
            <a:r>
              <a:rPr lang="en-US" dirty="0"/>
              <a:t> = 50 </a:t>
            </a:r>
            <a:r>
              <a:rPr lang="en-US" dirty="0" err="1"/>
              <a:t>fm</a:t>
            </a:r>
            <a:r>
              <a:rPr lang="en-US" dirty="0"/>
              <a:t>, 100 </a:t>
            </a:r>
            <a:r>
              <a:rPr lang="en-US" dirty="0" err="1"/>
              <a:t>fm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F5C98D-CFC4-82A3-8635-A7F43A442E88}"/>
              </a:ext>
            </a:extLst>
          </p:cNvPr>
          <p:cNvSpPr txBox="1"/>
          <p:nvPr/>
        </p:nvSpPr>
        <p:spPr>
          <a:xfrm>
            <a:off x="5574536" y="579487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nd2</a:t>
            </a:r>
          </a:p>
        </p:txBody>
      </p:sp>
    </p:spTree>
    <p:extLst>
      <p:ext uri="{BB962C8B-B14F-4D97-AF65-F5344CB8AC3E}">
        <p14:creationId xmlns:p14="http://schemas.microsoft.com/office/powerpoint/2010/main" val="296650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213D1-73AC-3815-C999-C7224412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h-g/</a:t>
            </a:r>
            <a:r>
              <a:rPr lang="en-US" dirty="0" err="1"/>
              <a:t>costantini_gs</a:t>
            </a:r>
            <a:r>
              <a:rPr lang="en-US" dirty="0"/>
              <a:t>: 	 	+26.6 %	+14.8%	+30.6 %</a:t>
            </a:r>
          </a:p>
          <a:p>
            <a:pPr lvl="1"/>
            <a:r>
              <a:rPr lang="en-US" dirty="0"/>
              <a:t>h-g/</a:t>
            </a:r>
            <a:r>
              <a:rPr lang="en-US" dirty="0" err="1"/>
              <a:t>kontos_prompt_gs</a:t>
            </a:r>
            <a:r>
              <a:rPr lang="en-US" dirty="0"/>
              <a:t>	-23.4 %	-2.2% 	-5.42 %</a:t>
            </a:r>
          </a:p>
          <a:p>
            <a:pPr lvl="1"/>
            <a:r>
              <a:rPr lang="en-US" dirty="0"/>
              <a:t>h-g/</a:t>
            </a:r>
            <a:r>
              <a:rPr lang="en-US" dirty="0" err="1"/>
              <a:t>nara_singh</a:t>
            </a:r>
            <a:r>
              <a:rPr lang="en-US" dirty="0"/>
              <a:t>		-37.8 %	-21.6%</a:t>
            </a:r>
            <a:r>
              <a:rPr lang="en-US"/>
              <a:t>	-23.3 </a:t>
            </a:r>
            <a:r>
              <a:rPr lang="en-US" dirty="0"/>
              <a:t>%	</a:t>
            </a:r>
          </a:p>
          <a:p>
            <a:pPr lvl="1"/>
            <a:r>
              <a:rPr lang="en-US" dirty="0"/>
              <a:t>p-g/</a:t>
            </a:r>
            <a:r>
              <a:rPr lang="en-US" dirty="0" err="1"/>
              <a:t>piatti_prompt_gs</a:t>
            </a:r>
            <a:r>
              <a:rPr lang="en-US" dirty="0"/>
              <a:t>	-27.3 %	-23.8 %	-25.5 %</a:t>
            </a:r>
          </a:p>
          <a:p>
            <a:pPr lvl="1"/>
            <a:r>
              <a:rPr lang="en-US" dirty="0"/>
              <a:t>p-g/</a:t>
            </a:r>
            <a:r>
              <a:rPr lang="en-US" dirty="0" err="1"/>
              <a:t>tingwell_prompt_gs</a:t>
            </a:r>
            <a:r>
              <a:rPr lang="en-US" dirty="0"/>
              <a:t> :	+29.1 %	+17.5%	+32.2 %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h-g1/</a:t>
            </a:r>
            <a:r>
              <a:rPr lang="en-US" dirty="0" err="1"/>
              <a:t>brown_prompt_fe</a:t>
            </a:r>
            <a:r>
              <a:rPr lang="en-US" dirty="0"/>
              <a:t>	-21.8 %	-9.4 %	-9.4 %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costantini_fe</a:t>
            </a:r>
            <a:r>
              <a:rPr lang="en-US" dirty="0"/>
              <a:t> 		+23.8 %	+9.5 %	+18.4 %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dileva_prompt_fe</a:t>
            </a:r>
            <a:r>
              <a:rPr lang="en-US" dirty="0"/>
              <a:t> 	-5.3 %	-2.5 %	-0.62 %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kontos_prompt_fe</a:t>
            </a:r>
            <a:r>
              <a:rPr lang="en-US" dirty="0"/>
              <a:t>	-13.4 %	+0.2 %	-1.71%</a:t>
            </a:r>
          </a:p>
          <a:p>
            <a:pPr lvl="1"/>
            <a:r>
              <a:rPr lang="en-US" dirty="0"/>
              <a:t>p-g1/</a:t>
            </a:r>
            <a:r>
              <a:rPr lang="en-US" dirty="0" err="1"/>
              <a:t>piatti_prompt_fe</a:t>
            </a:r>
            <a:r>
              <a:rPr lang="en-US" dirty="0"/>
              <a:t>	-33.8 % 	-23.2 %	-27.5%</a:t>
            </a:r>
          </a:p>
          <a:p>
            <a:pPr lvl="1"/>
            <a:r>
              <a:rPr lang="en-US" dirty="0"/>
              <a:t>p-g1/</a:t>
            </a:r>
            <a:r>
              <a:rPr lang="en-US" dirty="0" err="1"/>
              <a:t>tingwell_prompt_fe</a:t>
            </a:r>
            <a:r>
              <a:rPr lang="en-US" dirty="0"/>
              <a:t>	+15.1 %	-13.5 %	+11.4 %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3F3CB-A7F3-F389-4E57-DD5E7D62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renormalization factors from fit (no He)</a:t>
            </a:r>
            <a:br>
              <a:rPr lang="en-US" dirty="0"/>
            </a:br>
            <a:r>
              <a:rPr lang="en-US" dirty="0"/>
              <a:t>Then with </a:t>
            </a:r>
            <a:r>
              <a:rPr lang="en-US" dirty="0" err="1"/>
              <a:t>Rg</a:t>
            </a:r>
            <a:r>
              <a:rPr lang="en-US" dirty="0"/>
              <a:t> = 50 </a:t>
            </a:r>
            <a:r>
              <a:rPr lang="en-US" dirty="0" err="1"/>
              <a:t>fm</a:t>
            </a:r>
            <a:r>
              <a:rPr lang="en-US" dirty="0"/>
              <a:t>, 100 </a:t>
            </a:r>
            <a:r>
              <a:rPr lang="en-US" dirty="0" err="1"/>
              <a:t>fm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290C9-E400-A970-9751-2C321D11EDD2}"/>
              </a:ext>
            </a:extLst>
          </p:cNvPr>
          <p:cNvSpPr txBox="1"/>
          <p:nvPr/>
        </p:nvSpPr>
        <p:spPr>
          <a:xfrm>
            <a:off x="4946573" y="5596569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nd3  (but not </a:t>
            </a:r>
            <a:r>
              <a:rPr lang="en-US" dirty="0" err="1"/>
              <a:t>Rg</a:t>
            </a:r>
            <a:r>
              <a:rPr lang="en-US" dirty="0"/>
              <a:t>=100 </a:t>
            </a:r>
            <a:r>
              <a:rPr lang="en-US" dirty="0" err="1"/>
              <a:t>fm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1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213D1-73AC-3815-C999-C7224412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h-g/</a:t>
            </a:r>
            <a:r>
              <a:rPr lang="en-US" dirty="0" err="1"/>
              <a:t>costantini_gs</a:t>
            </a:r>
            <a:r>
              <a:rPr lang="en-US" dirty="0"/>
              <a:t>: 	 	+26.6 %	+18.2%	+30.6 %</a:t>
            </a:r>
          </a:p>
          <a:p>
            <a:pPr lvl="1"/>
            <a:r>
              <a:rPr lang="en-US" dirty="0"/>
              <a:t>h-g/</a:t>
            </a:r>
            <a:r>
              <a:rPr lang="en-US" dirty="0" err="1"/>
              <a:t>kontos_prompt_gs</a:t>
            </a:r>
            <a:r>
              <a:rPr lang="en-US" dirty="0"/>
              <a:t>	-23.4 %	-9.03% 	-5.42 %</a:t>
            </a:r>
          </a:p>
          <a:p>
            <a:pPr lvl="1"/>
            <a:r>
              <a:rPr lang="en-US" dirty="0"/>
              <a:t>h-g/</a:t>
            </a:r>
            <a:r>
              <a:rPr lang="en-US" dirty="0" err="1"/>
              <a:t>nara_singh</a:t>
            </a:r>
            <a:r>
              <a:rPr lang="en-US" dirty="0"/>
              <a:t>		-37.8 %	-29.4%	-23.3 %	</a:t>
            </a:r>
          </a:p>
          <a:p>
            <a:pPr lvl="1"/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p-g/</a:t>
            </a:r>
            <a:r>
              <a:rPr lang="en-US" strike="sngStrike" dirty="0" err="1">
                <a:solidFill>
                  <a:schemeClr val="bg1">
                    <a:lumMod val="75000"/>
                  </a:schemeClr>
                </a:solidFill>
              </a:rPr>
              <a:t>piatti_prompt_gs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	-27.3 %	-23.8 %	-25.5 %</a:t>
            </a:r>
          </a:p>
          <a:p>
            <a:pPr lvl="1"/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p-g/</a:t>
            </a:r>
            <a:r>
              <a:rPr lang="en-US" strike="sngStrike" dirty="0" err="1">
                <a:solidFill>
                  <a:schemeClr val="bg1">
                    <a:lumMod val="75000"/>
                  </a:schemeClr>
                </a:solidFill>
              </a:rPr>
              <a:t>tingwell_prompt_gs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 :	+29.1 %	+17.5%	+32.2 %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h-g1/</a:t>
            </a:r>
            <a:r>
              <a:rPr lang="en-US" dirty="0" err="1"/>
              <a:t>brown_prompt_fe</a:t>
            </a:r>
            <a:r>
              <a:rPr lang="en-US" dirty="0"/>
              <a:t>	-21.8 %	-12.2 %	-9.4 %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costantini_fe</a:t>
            </a:r>
            <a:r>
              <a:rPr lang="en-US" dirty="0"/>
              <a:t> 		+23.8 %	+12.8 %	+18.4 %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dileva_prompt_fe</a:t>
            </a:r>
            <a:r>
              <a:rPr lang="en-US" dirty="0"/>
              <a:t> 	-5.3 %	-8.1%	-0.62 %</a:t>
            </a:r>
          </a:p>
          <a:p>
            <a:pPr lvl="1"/>
            <a:r>
              <a:rPr lang="en-US" dirty="0"/>
              <a:t>h-g1/</a:t>
            </a:r>
            <a:r>
              <a:rPr lang="en-US" dirty="0" err="1"/>
              <a:t>kontos_prompt_fe</a:t>
            </a:r>
            <a:r>
              <a:rPr lang="en-US" dirty="0"/>
              <a:t>	-13.4 %	+3.2 %	-1.71%</a:t>
            </a:r>
          </a:p>
          <a:p>
            <a:pPr lvl="1"/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p-g1/</a:t>
            </a:r>
            <a:r>
              <a:rPr lang="en-US" strike="sngStrike" dirty="0" err="1">
                <a:solidFill>
                  <a:schemeClr val="bg1">
                    <a:lumMod val="75000"/>
                  </a:schemeClr>
                </a:solidFill>
              </a:rPr>
              <a:t>piatti_prompt_fe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	-33.8 % 	-23.2 %	-27.5%</a:t>
            </a:r>
          </a:p>
          <a:p>
            <a:pPr lvl="1"/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p-g1/</a:t>
            </a:r>
            <a:r>
              <a:rPr lang="en-US" strike="sngStrike" dirty="0" err="1">
                <a:solidFill>
                  <a:schemeClr val="bg1">
                    <a:lumMod val="75000"/>
                  </a:schemeClr>
                </a:solidFill>
              </a:rPr>
              <a:t>tingwell_prompt_fe</a:t>
            </a:r>
            <a:r>
              <a:rPr lang="en-US" strike="sngStrike" dirty="0">
                <a:solidFill>
                  <a:schemeClr val="bg1">
                    <a:lumMod val="75000"/>
                  </a:schemeClr>
                </a:solidFill>
              </a:rPr>
              <a:t>	+15.1 %	-13.5 %	+11.4 %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3F3CB-A7F3-F389-4E57-DD5E7D62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renormalization factors from fit (no He, </a:t>
            </a:r>
            <a:r>
              <a:rPr lang="en-US" dirty="0" err="1"/>
              <a:t>Piatti</a:t>
            </a:r>
            <a:r>
              <a:rPr lang="en-US" dirty="0"/>
              <a:t>, </a:t>
            </a:r>
            <a:r>
              <a:rPr lang="en-US" dirty="0" err="1"/>
              <a:t>Tingwell</a:t>
            </a:r>
            <a:r>
              <a:rPr lang="en-US" dirty="0"/>
              <a:t>). Then with </a:t>
            </a:r>
            <a:r>
              <a:rPr lang="en-US" dirty="0" err="1"/>
              <a:t>Rg</a:t>
            </a:r>
            <a:r>
              <a:rPr lang="en-US" dirty="0"/>
              <a:t> = 50 </a:t>
            </a:r>
            <a:r>
              <a:rPr lang="en-US" dirty="0" err="1"/>
              <a:t>fm</a:t>
            </a:r>
            <a:r>
              <a:rPr lang="en-US" dirty="0"/>
              <a:t>, 100 </a:t>
            </a:r>
            <a:r>
              <a:rPr lang="en-US" dirty="0" err="1"/>
              <a:t>fm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290C9-E400-A970-9751-2C321D11EDD2}"/>
              </a:ext>
            </a:extLst>
          </p:cNvPr>
          <p:cNvSpPr txBox="1"/>
          <p:nvPr/>
        </p:nvSpPr>
        <p:spPr>
          <a:xfrm>
            <a:off x="4946573" y="5596569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nd4  (but not </a:t>
            </a:r>
            <a:r>
              <a:rPr lang="en-US" dirty="0" err="1"/>
              <a:t>Rg</a:t>
            </a:r>
            <a:r>
              <a:rPr lang="en-US" dirty="0"/>
              <a:t>=100 </a:t>
            </a:r>
            <a:r>
              <a:rPr lang="en-US" dirty="0" err="1"/>
              <a:t>fm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969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CFB58F-E101-254E-A51B-5DE5112E0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Contribution of He3+He4 to ENDF/B-VIII.1 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The calculations should be made using </a:t>
            </a:r>
            <a:r>
              <a:rPr lang="en-US" i="1" dirty="0" err="1"/>
              <a:t>B</a:t>
            </a:r>
            <a:r>
              <a:rPr lang="en-US" baseline="-25000" dirty="0" err="1"/>
              <a:t>c</a:t>
            </a:r>
            <a:r>
              <a:rPr lang="en-US" dirty="0"/>
              <a:t> = −</a:t>
            </a:r>
            <a:r>
              <a:rPr lang="en-US" i="1" dirty="0" err="1"/>
              <a:t>L</a:t>
            </a:r>
            <a:r>
              <a:rPr lang="en-US" baseline="-25000" dirty="0" err="1"/>
              <a:t>c</a:t>
            </a:r>
            <a:endParaRPr lang="en-US" baseline="-25000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Background levels at 20 MeV (in this basis), 1 per spin group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Maximum orbital angular momentum </a:t>
            </a:r>
            <a:r>
              <a:rPr lang="en-US" i="1" dirty="0" err="1"/>
              <a:t>L</a:t>
            </a:r>
            <a:r>
              <a:rPr lang="en-US" baseline="-25000" dirty="0" err="1"/>
              <a:t>ah</a:t>
            </a:r>
            <a:r>
              <a:rPr lang="en-US" baseline="30000" dirty="0" err="1"/>
              <a:t>max</a:t>
            </a:r>
            <a:r>
              <a:rPr lang="en-US" baseline="30000" dirty="0"/>
              <a:t> </a:t>
            </a:r>
            <a:r>
              <a:rPr lang="en-US" dirty="0"/>
              <a:t>= 4, </a:t>
            </a:r>
            <a:r>
              <a:rPr lang="en-US" i="1" dirty="0" err="1"/>
              <a:t>L</a:t>
            </a:r>
            <a:r>
              <a:rPr lang="en-US" baseline="-25000" dirty="0" err="1"/>
              <a:t>pLi</a:t>
            </a:r>
            <a:r>
              <a:rPr lang="en-US" baseline="30000" dirty="0" err="1"/>
              <a:t>max</a:t>
            </a:r>
            <a:r>
              <a:rPr lang="en-US" baseline="30000" dirty="0"/>
              <a:t> </a:t>
            </a:r>
            <a:r>
              <a:rPr lang="en-US" dirty="0"/>
              <a:t>= 1, </a:t>
            </a:r>
            <a:br>
              <a:rPr lang="en-US" dirty="0"/>
            </a:br>
            <a:r>
              <a:rPr lang="en-US" dirty="0"/>
              <a:t>and all the spin groups up to J</a:t>
            </a:r>
            <a:r>
              <a:rPr lang="el-GR" baseline="30000" dirty="0"/>
              <a:t>π</a:t>
            </a:r>
            <a:r>
              <a:rPr lang="el-GR" dirty="0"/>
              <a:t> = 9/2</a:t>
            </a:r>
            <a:r>
              <a:rPr lang="el-GR" baseline="30000" dirty="0"/>
              <a:t>±</a:t>
            </a:r>
            <a:r>
              <a:rPr lang="en-US" dirty="0"/>
              <a:t>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R-matrix channel radii determined as </a:t>
            </a:r>
            <a:r>
              <a:rPr lang="en-US" i="1" dirty="0"/>
              <a:t>a</a:t>
            </a:r>
            <a:r>
              <a:rPr lang="en-US" dirty="0"/>
              <a:t> = 1.4 [</a:t>
            </a:r>
            <a:r>
              <a:rPr lang="en-US" dirty="0" err="1"/>
              <a:t>fm</a:t>
            </a:r>
            <a:r>
              <a:rPr lang="en-US" dirty="0"/>
              <a:t>] (A</a:t>
            </a:r>
            <a:r>
              <a:rPr lang="en-US" baseline="-25000" dirty="0"/>
              <a:t>1</a:t>
            </a:r>
            <a:r>
              <a:rPr lang="en-US" baseline="30000" dirty="0"/>
              <a:t>1/3</a:t>
            </a:r>
            <a:r>
              <a:rPr lang="en-US" dirty="0"/>
              <a:t>+A</a:t>
            </a:r>
            <a:r>
              <a:rPr lang="en-US" baseline="-25000" dirty="0"/>
              <a:t>2</a:t>
            </a:r>
            <a:r>
              <a:rPr lang="en-US" baseline="30000" dirty="0"/>
              <a:t>1/3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and the same for all channels within a particle pair.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No capture channels yet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Most emphasis on </a:t>
            </a:r>
            <a:r>
              <a:rPr lang="en-US" dirty="0" err="1"/>
              <a:t>h+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 cross sections up to about 12 MeV: the data.</a:t>
            </a:r>
          </a:p>
          <a:p>
            <a:r>
              <a:rPr lang="en-US" dirty="0"/>
              <a:t>Present Strategy:</a:t>
            </a:r>
          </a:p>
          <a:p>
            <a:pPr lvl="1"/>
            <a:r>
              <a:rPr lang="en-US" dirty="0"/>
              <a:t>Include Li6_e1 excited state (3+ resonance)</a:t>
            </a:r>
          </a:p>
          <a:p>
            <a:pPr lvl="1"/>
            <a:r>
              <a:rPr lang="en-US" dirty="0"/>
              <a:t>Include capture channels (either by Reich-Moore, or as primary channels)</a:t>
            </a:r>
          </a:p>
          <a:p>
            <a:pPr lvl="1"/>
            <a:r>
              <a:rPr lang="en-US" dirty="0"/>
              <a:t>Consider further data up to 20 MeV. </a:t>
            </a:r>
          </a:p>
          <a:p>
            <a:pPr lvl="1"/>
            <a:r>
              <a:rPr lang="en-US" dirty="0"/>
              <a:t>Consider for p+Li6 evaluation 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EA248E-068C-3641-914C-1D38E0B3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R-matrix Framework</a:t>
            </a:r>
          </a:p>
        </p:txBody>
      </p:sp>
    </p:spTree>
    <p:extLst>
      <p:ext uri="{BB962C8B-B14F-4D97-AF65-F5344CB8AC3E}">
        <p14:creationId xmlns:p14="http://schemas.microsoft.com/office/powerpoint/2010/main" val="86980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FEE4C7-A1D9-7DC4-E4F7-3A1B5B208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distinguish these two channels in reaction model</a:t>
            </a:r>
          </a:p>
          <a:p>
            <a:pPr lvl="1"/>
            <a:r>
              <a:rPr lang="en-US" dirty="0"/>
              <a:t>Production of Be7 ground state and Be7_e1 excited state</a:t>
            </a:r>
          </a:p>
          <a:p>
            <a:pPr lvl="1"/>
            <a:r>
              <a:rPr lang="en-US" dirty="0"/>
              <a:t>Can split by hand afterwards</a:t>
            </a:r>
          </a:p>
          <a:p>
            <a:r>
              <a:rPr lang="en-US" dirty="0"/>
              <a:t>Easy in GNDS format:</a:t>
            </a:r>
          </a:p>
          <a:p>
            <a:pPr lvl="1"/>
            <a:r>
              <a:rPr lang="en-US" dirty="0"/>
              <a:t> &lt;reaction label="Be7 + photon [inclusive]” ENDF_MT=“102” &gt;</a:t>
            </a:r>
          </a:p>
          <a:p>
            <a:r>
              <a:rPr lang="en-US" dirty="0"/>
              <a:t>Traditional in ENDF: </a:t>
            </a:r>
          </a:p>
          <a:p>
            <a:pPr lvl="1"/>
            <a:r>
              <a:rPr lang="en-US" dirty="0"/>
              <a:t>Use MT=102</a:t>
            </a:r>
          </a:p>
          <a:p>
            <a:pPr lvl="1"/>
            <a:endParaRPr lang="en-US" dirty="0"/>
          </a:p>
          <a:p>
            <a:r>
              <a:rPr lang="en-US" dirty="0"/>
              <a:t>Fit damping width for each R-matrix pole above threshold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304003-485D-7F2F-926A-D79C1179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capture channels </a:t>
            </a:r>
            <a:br>
              <a:rPr lang="en-US" dirty="0"/>
            </a:br>
            <a:r>
              <a:rPr lang="en-US" dirty="0"/>
              <a:t>(b) inclusive gammas by Reich-Moore approx.</a:t>
            </a:r>
          </a:p>
        </p:txBody>
      </p:sp>
    </p:spTree>
    <p:extLst>
      <p:ext uri="{BB962C8B-B14F-4D97-AF65-F5344CB8AC3E}">
        <p14:creationId xmlns:p14="http://schemas.microsoft.com/office/powerpoint/2010/main" val="1118911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8846982-298A-1684-D51B-2043E3FD9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778" y="1441450"/>
            <a:ext cx="7360444" cy="4906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8B6E84-F780-4395-EBE1-C6B3B2B9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/>
              <a:t>Reich-Moore gammas:  (</a:t>
            </a:r>
            <a:r>
              <a:rPr lang="en-US" dirty="0" err="1"/>
              <a:t>p,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)Be7 (total=absorption) </a:t>
            </a:r>
            <a:br>
              <a:rPr lang="en-US" dirty="0"/>
            </a:br>
            <a:r>
              <a:rPr lang="en-US" dirty="0"/>
              <a:t>All angle-integrated</a:t>
            </a:r>
          </a:p>
        </p:txBody>
      </p:sp>
    </p:spTree>
    <p:extLst>
      <p:ext uri="{BB962C8B-B14F-4D97-AF65-F5344CB8AC3E}">
        <p14:creationId xmlns:p14="http://schemas.microsoft.com/office/powerpoint/2010/main" val="275728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B6E84-F780-4395-EBE1-C6B3B2B9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0136"/>
            <a:ext cx="8732197" cy="1005840"/>
          </a:xfrm>
        </p:spPr>
        <p:txBody>
          <a:bodyPr anchor="ctr">
            <a:normAutofit/>
          </a:bodyPr>
          <a:lstStyle/>
          <a:p>
            <a:r>
              <a:rPr lang="en-US" dirty="0"/>
              <a:t>Reich-Moore gammas:  (</a:t>
            </a:r>
            <a:r>
              <a:rPr lang="en-US" dirty="0" err="1"/>
              <a:t>h,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)Be7 (total=absorption) </a:t>
            </a:r>
            <a:br>
              <a:rPr lang="en-US" dirty="0"/>
            </a:br>
            <a:r>
              <a:rPr lang="en-US" dirty="0"/>
              <a:t>All angle-integrated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F58A6-30EA-BFA0-AE6D-984D1DA3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3" y="2123670"/>
            <a:ext cx="4615073" cy="307671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56F2BF-22B9-7F4B-45DF-75DB023BF10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474859" y="2263304"/>
            <a:ext cx="4405624" cy="2937082"/>
          </a:xfrm>
        </p:spPr>
      </p:pic>
    </p:spTree>
    <p:extLst>
      <p:ext uri="{BB962C8B-B14F-4D97-AF65-F5344CB8AC3E}">
        <p14:creationId xmlns:p14="http://schemas.microsoft.com/office/powerpoint/2010/main" val="2253381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8B6E84-F780-4395-EBE1-C6B3B2B9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0136"/>
            <a:ext cx="8732197" cy="1005840"/>
          </a:xfrm>
        </p:spPr>
        <p:txBody>
          <a:bodyPr anchor="ctr">
            <a:normAutofit/>
          </a:bodyPr>
          <a:lstStyle/>
          <a:p>
            <a:r>
              <a:rPr lang="en-US" dirty="0"/>
              <a:t>Reich-Moore gammas:  (</a:t>
            </a:r>
            <a:r>
              <a:rPr lang="en-US" dirty="0" err="1"/>
              <a:t>h,</a:t>
            </a:r>
            <a:r>
              <a:rPr lang="en-US" dirty="0" err="1">
                <a:latin typeface="Symbol" pitchFamily="2" charset="2"/>
              </a:rPr>
              <a:t>g</a:t>
            </a:r>
            <a:r>
              <a:rPr lang="en-US" dirty="0"/>
              <a:t>)Be7 (total=absorption) </a:t>
            </a:r>
            <a:br>
              <a:rPr lang="en-US" dirty="0"/>
            </a:br>
            <a:r>
              <a:rPr lang="en-US" dirty="0"/>
              <a:t>All angle-integrated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124C4AA-E29A-EFDE-A438-9365083CD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358" y="3844045"/>
            <a:ext cx="3968750" cy="2645833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8A7D45C-E02C-2B59-BDBF-34D245159DD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572000" y="1304102"/>
            <a:ext cx="3968750" cy="2645833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2BD7C4-3667-A5BA-9866-0D0BBE851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9" y="3844045"/>
            <a:ext cx="3871609" cy="25810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27CB70-2209-4C1B-4802-44132C351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18" y="1336483"/>
            <a:ext cx="3871609" cy="258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2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213D1-73AC-3815-C999-C7224412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h-g</a:t>
            </a:r>
          </a:p>
          <a:p>
            <a:pPr lvl="1"/>
            <a:r>
              <a:rPr lang="en-US" dirty="0" err="1"/>
              <a:t>brown_activation</a:t>
            </a:r>
            <a:r>
              <a:rPr lang="en-US" dirty="0"/>
              <a:t>		-16.2 %</a:t>
            </a:r>
          </a:p>
          <a:p>
            <a:pPr lvl="1"/>
            <a:r>
              <a:rPr lang="en-US" dirty="0" err="1"/>
              <a:t>brown_prompt_total</a:t>
            </a:r>
            <a:r>
              <a:rPr lang="en-US" dirty="0"/>
              <a:t>	-16.0 %</a:t>
            </a:r>
          </a:p>
          <a:p>
            <a:pPr lvl="1"/>
            <a:r>
              <a:rPr lang="en-US" dirty="0" err="1"/>
              <a:t>costantini_activation</a:t>
            </a:r>
            <a:r>
              <a:rPr lang="en-US" dirty="0"/>
              <a:t>	+36.5 %</a:t>
            </a:r>
          </a:p>
          <a:p>
            <a:pPr lvl="1"/>
            <a:r>
              <a:rPr lang="en-US" dirty="0" err="1"/>
              <a:t>dileva_activation</a:t>
            </a:r>
            <a:r>
              <a:rPr lang="en-US" dirty="0"/>
              <a:t>		-15.0 %s</a:t>
            </a:r>
          </a:p>
          <a:p>
            <a:pPr lvl="1"/>
            <a:r>
              <a:rPr lang="en-US" dirty="0" err="1"/>
              <a:t>dileva_prompt_total</a:t>
            </a:r>
            <a:r>
              <a:rPr lang="en-US" dirty="0"/>
              <a:t>	-13.0 %</a:t>
            </a:r>
          </a:p>
          <a:p>
            <a:pPr lvl="1"/>
            <a:r>
              <a:rPr lang="en-US" dirty="0" err="1"/>
              <a:t>dileva_recoils</a:t>
            </a:r>
            <a:r>
              <a:rPr lang="en-US" dirty="0"/>
              <a:t>		-14.3 %</a:t>
            </a:r>
          </a:p>
          <a:p>
            <a:pPr lvl="1"/>
            <a:r>
              <a:rPr lang="en-US" dirty="0" err="1"/>
              <a:t>parker_and_kavanagh_prompt</a:t>
            </a:r>
            <a:r>
              <a:rPr lang="en-US" dirty="0"/>
              <a:t>  -1.5 %</a:t>
            </a:r>
          </a:p>
          <a:p>
            <a:pPr lvl="1"/>
            <a:r>
              <a:rPr lang="en-US" dirty="0" err="1"/>
              <a:t>szucs_activation</a:t>
            </a:r>
            <a:r>
              <a:rPr lang="en-US" dirty="0"/>
              <a:t>		+2.6 %</a:t>
            </a:r>
          </a:p>
          <a:p>
            <a:r>
              <a:rPr lang="en-US" dirty="0"/>
              <a:t>p-g</a:t>
            </a:r>
          </a:p>
          <a:p>
            <a:pPr lvl="1"/>
            <a:r>
              <a:rPr lang="en-US" dirty="0" err="1"/>
              <a:t>switkowski_prompt_total</a:t>
            </a:r>
            <a:r>
              <a:rPr lang="en-US" dirty="0"/>
              <a:t>:	+0.7 %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3F3CB-A7F3-F389-4E57-DD5E7D62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renormalization factors from fit</a:t>
            </a:r>
          </a:p>
        </p:txBody>
      </p:sp>
    </p:spTree>
    <p:extLst>
      <p:ext uri="{BB962C8B-B14F-4D97-AF65-F5344CB8AC3E}">
        <p14:creationId xmlns:p14="http://schemas.microsoft.com/office/powerpoint/2010/main" val="2568817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213D1-73AC-3815-C999-C72244128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to choose: primary channels, or Reich-Moore ?</a:t>
            </a:r>
          </a:p>
          <a:p>
            <a:pPr lvl="1"/>
            <a:r>
              <a:rPr lang="en-US" dirty="0"/>
              <a:t>Which can be put in ENDF-6 format?</a:t>
            </a:r>
          </a:p>
          <a:p>
            <a:r>
              <a:rPr lang="en-US" dirty="0"/>
              <a:t>Why large data renormalizations  (up and down by 40%)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3F3CB-A7F3-F389-4E57-DD5E7D625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of gamma fits</a:t>
            </a:r>
          </a:p>
        </p:txBody>
      </p:sp>
    </p:spTree>
    <p:extLst>
      <p:ext uri="{BB962C8B-B14F-4D97-AF65-F5344CB8AC3E}">
        <p14:creationId xmlns:p14="http://schemas.microsoft.com/office/powerpoint/2010/main" val="2144014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222CC-EDE3-5FC2-49A7-55E504008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78" y="1337688"/>
            <a:ext cx="7324852" cy="4906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5E93B-0C47-9C64-E479-105C090A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particle data up to 20 MeV: refit all data</a:t>
            </a:r>
            <a:br>
              <a:rPr lang="en-US" dirty="0"/>
            </a:br>
            <a:r>
              <a:rPr lang="en-US" sz="1800" b="0" dirty="0"/>
              <a:t>Now: </a:t>
            </a:r>
            <a:r>
              <a:rPr lang="en-US" sz="1800" dirty="0"/>
              <a:t>Mccray-A1410002 (</a:t>
            </a:r>
            <a:r>
              <a:rPr lang="en-US" sz="1800" dirty="0" err="1"/>
              <a:t>p,p</a:t>
            </a:r>
            <a:r>
              <a:rPr lang="en-US" sz="1800" dirty="0"/>
              <a:t>), </a:t>
            </a:r>
            <a:r>
              <a:rPr lang="en-US" sz="1800" b="0" dirty="0"/>
              <a:t>Spiger-A1094007 (</a:t>
            </a:r>
            <a:r>
              <a:rPr lang="en-US" sz="1800" b="0" dirty="0" err="1"/>
              <a:t>h,p</a:t>
            </a:r>
            <a:r>
              <a:rPr lang="en-US" sz="1800" b="0" dirty="0"/>
              <a:t>), Tombrello-A1295005 (</a:t>
            </a:r>
            <a:r>
              <a:rPr lang="en-US" sz="1800" b="0" dirty="0" err="1"/>
              <a:t>h,p</a:t>
            </a:r>
            <a:r>
              <a:rPr lang="en-US" sz="1800" b="0" dirty="0"/>
              <a:t>)</a:t>
            </a:r>
            <a:endParaRPr lang="en-US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E1EA03-BCCE-25E9-6319-141FC912ED04}"/>
              </a:ext>
            </a:extLst>
          </p:cNvPr>
          <p:cNvSpPr txBox="1"/>
          <p:nvPr/>
        </p:nvSpPr>
        <p:spPr>
          <a:xfrm>
            <a:off x="7308715" y="2717260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Replacing</a:t>
            </a:r>
          </a:p>
          <a:p>
            <a:r>
              <a:rPr lang="en-US" dirty="0" err="1"/>
              <a:t>Mccray-pp.dat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69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222CC-EDE3-5FC2-49A7-55E504008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52475" y="1396053"/>
            <a:ext cx="7365491" cy="49103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5E93B-0C47-9C64-E479-105C090A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proton data up to 20 MeV</a:t>
            </a:r>
            <a:br>
              <a:rPr lang="en-US" dirty="0"/>
            </a:br>
            <a:r>
              <a:rPr lang="en-US" sz="1800" b="0" dirty="0"/>
              <a:t>Now: Mccray-A1410002 (</a:t>
            </a:r>
            <a:r>
              <a:rPr lang="en-US" sz="1800" b="0" dirty="0" err="1"/>
              <a:t>p,p</a:t>
            </a:r>
            <a:r>
              <a:rPr lang="en-US" sz="1800" b="0" dirty="0"/>
              <a:t>), </a:t>
            </a:r>
            <a:r>
              <a:rPr lang="en-US" sz="1800" dirty="0"/>
              <a:t>Spiger-A1094007 (</a:t>
            </a:r>
            <a:r>
              <a:rPr lang="en-US" sz="1800" dirty="0" err="1"/>
              <a:t>h,p</a:t>
            </a:r>
            <a:r>
              <a:rPr lang="en-US" sz="1800" dirty="0"/>
              <a:t>)</a:t>
            </a:r>
            <a:r>
              <a:rPr lang="en-US" sz="1800" b="0" dirty="0"/>
              <a:t>, Tombrello-A1295005 (</a:t>
            </a:r>
            <a:r>
              <a:rPr lang="en-US" sz="1800" b="0" dirty="0" err="1"/>
              <a:t>h,p</a:t>
            </a:r>
            <a:r>
              <a:rPr lang="en-US" sz="1800" b="0" dirty="0"/>
              <a:t>)</a:t>
            </a:r>
            <a:endParaRPr lang="en-US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267D5-F1C6-AEC9-FFF8-A4D2A873C522}"/>
              </a:ext>
            </a:extLst>
          </p:cNvPr>
          <p:cNvSpPr txBox="1"/>
          <p:nvPr/>
        </p:nvSpPr>
        <p:spPr>
          <a:xfrm>
            <a:off x="6796391" y="363814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Replacing</a:t>
            </a:r>
          </a:p>
          <a:p>
            <a:r>
              <a:rPr lang="en-US" sz="1800" u="none" strike="noStrike" dirty="0">
                <a:effectLst/>
              </a:rPr>
              <a:t>Spiger-cm_ap0.dat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961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222CC-EDE3-5FC2-49A7-55E504008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891778" y="1441449"/>
            <a:ext cx="7365491" cy="491032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A5E93B-0C47-9C64-E479-105C090A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particle data up to 20 MeV</a:t>
            </a:r>
            <a:br>
              <a:rPr lang="en-US" dirty="0"/>
            </a:br>
            <a:r>
              <a:rPr lang="en-US" sz="1800" b="0" dirty="0"/>
              <a:t>Now: Mccray-A1410002 (</a:t>
            </a:r>
            <a:r>
              <a:rPr lang="en-US" sz="1800" b="0" dirty="0" err="1"/>
              <a:t>p,p</a:t>
            </a:r>
            <a:r>
              <a:rPr lang="en-US" sz="1800" b="0" dirty="0"/>
              <a:t>), Spiger-A1094007 (</a:t>
            </a:r>
            <a:r>
              <a:rPr lang="en-US" sz="1800" b="0" dirty="0" err="1"/>
              <a:t>h,p</a:t>
            </a:r>
            <a:r>
              <a:rPr lang="en-US" sz="1800" b="0" dirty="0"/>
              <a:t>), </a:t>
            </a:r>
            <a:r>
              <a:rPr lang="en-US" sz="1800" dirty="0"/>
              <a:t>Tombrello-A1295005 (</a:t>
            </a:r>
            <a:r>
              <a:rPr lang="en-US" sz="1800" dirty="0" err="1"/>
              <a:t>h,p</a:t>
            </a:r>
            <a:r>
              <a:rPr lang="en-US" sz="1800" dirty="0"/>
              <a:t>)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50DCC-50CD-8845-40AC-B454642044F0}"/>
              </a:ext>
            </a:extLst>
          </p:cNvPr>
          <p:cNvSpPr txBox="1"/>
          <p:nvPr/>
        </p:nvSpPr>
        <p:spPr>
          <a:xfrm>
            <a:off x="7795098" y="304151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  <a:p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29250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9F352-C813-021B-FF35-8CC59974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these improved enough to submit to ENDF/B-VIII.1 ?</a:t>
            </a:r>
          </a:p>
          <a:p>
            <a:r>
              <a:rPr lang="en-US" dirty="0"/>
              <a:t>Submit a p+Li6 evaluation 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87C58-2284-9203-BDA1-8DC8BA12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74213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7CA1E6-70F7-5943-9D90-47CE5721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524"/>
            <a:ext cx="8229600" cy="4630691"/>
          </a:xfrm>
        </p:spPr>
        <p:txBody>
          <a:bodyPr>
            <a:normAutofit/>
          </a:bodyPr>
          <a:lstStyle/>
          <a:p>
            <a:r>
              <a:rPr lang="en-US" sz="1800" dirty="0"/>
              <a:t>Use *.</a:t>
            </a:r>
            <a:r>
              <a:rPr lang="en-US" sz="1800" dirty="0" err="1"/>
              <a:t>dat</a:t>
            </a:r>
            <a:r>
              <a:rPr lang="en-US" sz="1800" dirty="0"/>
              <a:t> files from de Boer to make ‘Test3’ calculation</a:t>
            </a:r>
          </a:p>
          <a:p>
            <a:r>
              <a:rPr lang="en-US" sz="1800" dirty="0"/>
              <a:t>Still need to specify properties of these files: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D458F2-36DB-E24E-98F8-3B151D0A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Experiment Data for the Be7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9E4EE-934B-7541-9EE8-1667E6B3FEA6}"/>
              </a:ext>
            </a:extLst>
          </p:cNvPr>
          <p:cNvSpPr txBox="1"/>
          <p:nvPr/>
        </p:nvSpPr>
        <p:spPr>
          <a:xfrm>
            <a:off x="457198" y="5056552"/>
            <a:ext cx="844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Correct some data: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The 9.106 MeV point at 36.999 </a:t>
            </a:r>
            <a:r>
              <a:rPr lang="en-US" sz="1200" dirty="0" err="1"/>
              <a:t>deg</a:t>
            </a:r>
            <a:r>
              <a:rPr lang="en-US" sz="1200" dirty="0"/>
              <a:t> in the </a:t>
            </a:r>
            <a:r>
              <a:rPr lang="en-US" sz="1200" dirty="0" err="1"/>
              <a:t>Spiger_aa</a:t>
            </a:r>
            <a:r>
              <a:rPr lang="en-US" sz="1200" dirty="0"/>
              <a:t> data is not extracted from the plots properly.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The </a:t>
            </a:r>
            <a:r>
              <a:rPr lang="en-US" sz="1200" dirty="0" err="1"/>
              <a:t>Tombrello_aa</a:t>
            </a:r>
            <a:r>
              <a:rPr lang="en-US" sz="1200" dirty="0"/>
              <a:t> data (not A1039 but A1295) should have a constant discretization error of 0.5 </a:t>
            </a:r>
            <a:r>
              <a:rPr lang="en-US" sz="1200" dirty="0" err="1"/>
              <a:t>mb</a:t>
            </a:r>
            <a:r>
              <a:rPr lang="en-US" sz="1200" dirty="0"/>
              <a:t>/</a:t>
            </a:r>
            <a:r>
              <a:rPr lang="en-US" sz="1200" dirty="0" err="1"/>
              <a:t>sr</a:t>
            </a:r>
            <a:r>
              <a:rPr lang="en-US" sz="1200" dirty="0"/>
              <a:t> added in quadrature to the per-cent errors for the A1295002 data.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The points in </a:t>
            </a:r>
            <a:r>
              <a:rPr lang="en-US" sz="1200" dirty="0" err="1"/>
              <a:t>Elwyn_pa</a:t>
            </a:r>
            <a:r>
              <a:rPr lang="en-US" sz="1200" dirty="0"/>
              <a:t> at Ep = 2.277, 2.377, and 2.476 MeV were not plotted correctly, if checked by Legendre data.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0A578D-38C9-E9DB-417B-051540E9A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78380"/>
              </p:ext>
            </p:extLst>
          </p:nvPr>
        </p:nvGraphicFramePr>
        <p:xfrm>
          <a:off x="457201" y="2453305"/>
          <a:ext cx="8229599" cy="227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527">
                  <a:extLst>
                    <a:ext uri="{9D8B030D-6E8A-4147-A177-3AD203B41FA5}">
                      <a16:colId xmlns:a16="http://schemas.microsoft.com/office/drawing/2014/main" val="369288155"/>
                    </a:ext>
                  </a:extLst>
                </a:gridCol>
                <a:gridCol w="434867">
                  <a:extLst>
                    <a:ext uri="{9D8B030D-6E8A-4147-A177-3AD203B41FA5}">
                      <a16:colId xmlns:a16="http://schemas.microsoft.com/office/drawing/2014/main" val="2342502790"/>
                    </a:ext>
                  </a:extLst>
                </a:gridCol>
                <a:gridCol w="465206">
                  <a:extLst>
                    <a:ext uri="{9D8B030D-6E8A-4147-A177-3AD203B41FA5}">
                      <a16:colId xmlns:a16="http://schemas.microsoft.com/office/drawing/2014/main" val="1963385458"/>
                    </a:ext>
                  </a:extLst>
                </a:gridCol>
                <a:gridCol w="1509392">
                  <a:extLst>
                    <a:ext uri="{9D8B030D-6E8A-4147-A177-3AD203B41FA5}">
                      <a16:colId xmlns:a16="http://schemas.microsoft.com/office/drawing/2014/main" val="3548864239"/>
                    </a:ext>
                  </a:extLst>
                </a:gridCol>
                <a:gridCol w="556225">
                  <a:extLst>
                    <a:ext uri="{9D8B030D-6E8A-4147-A177-3AD203B41FA5}">
                      <a16:colId xmlns:a16="http://schemas.microsoft.com/office/drawing/2014/main" val="563624430"/>
                    </a:ext>
                  </a:extLst>
                </a:gridCol>
                <a:gridCol w="677583">
                  <a:extLst>
                    <a:ext uri="{9D8B030D-6E8A-4147-A177-3AD203B41FA5}">
                      <a16:colId xmlns:a16="http://schemas.microsoft.com/office/drawing/2014/main" val="1224328919"/>
                    </a:ext>
                  </a:extLst>
                </a:gridCol>
                <a:gridCol w="333735">
                  <a:extLst>
                    <a:ext uri="{9D8B030D-6E8A-4147-A177-3AD203B41FA5}">
                      <a16:colId xmlns:a16="http://schemas.microsoft.com/office/drawing/2014/main" val="1667948006"/>
                    </a:ext>
                  </a:extLst>
                </a:gridCol>
                <a:gridCol w="356489">
                  <a:extLst>
                    <a:ext uri="{9D8B030D-6E8A-4147-A177-3AD203B41FA5}">
                      <a16:colId xmlns:a16="http://schemas.microsoft.com/office/drawing/2014/main" val="3258955137"/>
                    </a:ext>
                  </a:extLst>
                </a:gridCol>
                <a:gridCol w="599206">
                  <a:extLst>
                    <a:ext uri="{9D8B030D-6E8A-4147-A177-3AD203B41FA5}">
                      <a16:colId xmlns:a16="http://schemas.microsoft.com/office/drawing/2014/main" val="2045561962"/>
                    </a:ext>
                  </a:extLst>
                </a:gridCol>
                <a:gridCol w="407055">
                  <a:extLst>
                    <a:ext uri="{9D8B030D-6E8A-4147-A177-3AD203B41FA5}">
                      <a16:colId xmlns:a16="http://schemas.microsoft.com/office/drawing/2014/main" val="334691586"/>
                    </a:ext>
                  </a:extLst>
                </a:gridCol>
                <a:gridCol w="353961">
                  <a:extLst>
                    <a:ext uri="{9D8B030D-6E8A-4147-A177-3AD203B41FA5}">
                      <a16:colId xmlns:a16="http://schemas.microsoft.com/office/drawing/2014/main" val="144175126"/>
                    </a:ext>
                  </a:extLst>
                </a:gridCol>
                <a:gridCol w="326150">
                  <a:extLst>
                    <a:ext uri="{9D8B030D-6E8A-4147-A177-3AD203B41FA5}">
                      <a16:colId xmlns:a16="http://schemas.microsoft.com/office/drawing/2014/main" val="3164924101"/>
                    </a:ext>
                  </a:extLst>
                </a:gridCol>
                <a:gridCol w="394414">
                  <a:extLst>
                    <a:ext uri="{9D8B030D-6E8A-4147-A177-3AD203B41FA5}">
                      <a16:colId xmlns:a16="http://schemas.microsoft.com/office/drawing/2014/main" val="746422257"/>
                    </a:ext>
                  </a:extLst>
                </a:gridCol>
                <a:gridCol w="356489">
                  <a:extLst>
                    <a:ext uri="{9D8B030D-6E8A-4147-A177-3AD203B41FA5}">
                      <a16:colId xmlns:a16="http://schemas.microsoft.com/office/drawing/2014/main" val="1352816333"/>
                    </a:ext>
                  </a:extLst>
                </a:gridCol>
                <a:gridCol w="364075">
                  <a:extLst>
                    <a:ext uri="{9D8B030D-6E8A-4147-A177-3AD203B41FA5}">
                      <a16:colId xmlns:a16="http://schemas.microsoft.com/office/drawing/2014/main" val="2908302855"/>
                    </a:ext>
                  </a:extLst>
                </a:gridCol>
                <a:gridCol w="556225">
                  <a:extLst>
                    <a:ext uri="{9D8B030D-6E8A-4147-A177-3AD203B41FA5}">
                      <a16:colId xmlns:a16="http://schemas.microsoft.com/office/drawing/2014/main" val="3436723100"/>
                    </a:ext>
                  </a:extLst>
                </a:gridCol>
              </a:tblGrid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projectile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ejectile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residual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file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sys-error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stat-error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norm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group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splitnorms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lab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abserr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scale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filedir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eshift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ecalib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splitshifts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940986968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Barnard_aa.dat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2424072299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Elwyn_pa.dat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248951192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Fasoli_pp.dat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4092117854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Harrison_pp0.dat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FALSE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482342748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Harrison_pp1.dat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1696060105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Lin_pa.dat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1791769604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McCray_pp.dat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70497182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Mohr_aa.dat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TRUE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823407559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Spiger-A1094004-lab_aa.dat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642046593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Spiger-cm_ap0.dat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mb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1197972583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Tombrello_aa.dat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-1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FALSE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Expt5/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0.02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TRUE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250636928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LIMIT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4.001506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3.01550116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2080253057"/>
                  </a:ext>
                </a:extLst>
              </a:tr>
              <a:tr h="162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2.79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LIMIT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1.008665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6.01347726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1" marR="7601" marT="7601" marB="0" anchor="b"/>
                </a:tc>
                <a:extLst>
                  <a:ext uri="{0D108BD9-81ED-4DB2-BD59-A6C34878D82A}">
                    <a16:rowId xmlns:a16="http://schemas.microsoft.com/office/drawing/2014/main" val="325287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886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33D24-BFFF-6650-62D3-90B604BF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also excited state Li6_e1 (3</a:t>
            </a:r>
            <a:r>
              <a:rPr lang="en-US" baseline="30000" dirty="0"/>
              <a:t>+</a:t>
            </a:r>
            <a:r>
              <a:rPr lang="en-US" dirty="0"/>
              <a:t> resonance)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9E2F1F1-3525-7251-AF99-EC1CD52F7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678482"/>
              </p:ext>
            </p:extLst>
          </p:nvPr>
        </p:nvGraphicFramePr>
        <p:xfrm>
          <a:off x="846381" y="1436688"/>
          <a:ext cx="7432915" cy="1416051"/>
        </p:xfrm>
        <a:graphic>
          <a:graphicData uri="http://schemas.openxmlformats.org/drawingml/2006/table">
            <a:tbl>
              <a:tblPr/>
              <a:tblGrid>
                <a:gridCol w="561621">
                  <a:extLst>
                    <a:ext uri="{9D8B030D-6E8A-4147-A177-3AD203B41FA5}">
                      <a16:colId xmlns:a16="http://schemas.microsoft.com/office/drawing/2014/main" val="925604210"/>
                    </a:ext>
                  </a:extLst>
                </a:gridCol>
                <a:gridCol w="453516">
                  <a:extLst>
                    <a:ext uri="{9D8B030D-6E8A-4147-A177-3AD203B41FA5}">
                      <a16:colId xmlns:a16="http://schemas.microsoft.com/office/drawing/2014/main" val="3156381598"/>
                    </a:ext>
                  </a:extLst>
                </a:gridCol>
                <a:gridCol w="506250">
                  <a:extLst>
                    <a:ext uri="{9D8B030D-6E8A-4147-A177-3AD203B41FA5}">
                      <a16:colId xmlns:a16="http://schemas.microsoft.com/office/drawing/2014/main" val="3318924713"/>
                    </a:ext>
                  </a:extLst>
                </a:gridCol>
                <a:gridCol w="1637404">
                  <a:extLst>
                    <a:ext uri="{9D8B030D-6E8A-4147-A177-3AD203B41FA5}">
                      <a16:colId xmlns:a16="http://schemas.microsoft.com/office/drawing/2014/main" val="1753809360"/>
                    </a:ext>
                  </a:extLst>
                </a:gridCol>
                <a:gridCol w="529981">
                  <a:extLst>
                    <a:ext uri="{9D8B030D-6E8A-4147-A177-3AD203B41FA5}">
                      <a16:colId xmlns:a16="http://schemas.microsoft.com/office/drawing/2014/main" val="4172230693"/>
                    </a:ext>
                  </a:extLst>
                </a:gridCol>
                <a:gridCol w="569532">
                  <a:extLst>
                    <a:ext uri="{9D8B030D-6E8A-4147-A177-3AD203B41FA5}">
                      <a16:colId xmlns:a16="http://schemas.microsoft.com/office/drawing/2014/main" val="806677969"/>
                    </a:ext>
                  </a:extLst>
                </a:gridCol>
                <a:gridCol w="348047">
                  <a:extLst>
                    <a:ext uri="{9D8B030D-6E8A-4147-A177-3AD203B41FA5}">
                      <a16:colId xmlns:a16="http://schemas.microsoft.com/office/drawing/2014/main" val="833803940"/>
                    </a:ext>
                  </a:extLst>
                </a:gridCol>
                <a:gridCol w="624902">
                  <a:extLst>
                    <a:ext uri="{9D8B030D-6E8A-4147-A177-3AD203B41FA5}">
                      <a16:colId xmlns:a16="http://schemas.microsoft.com/office/drawing/2014/main" val="3447377225"/>
                    </a:ext>
                  </a:extLst>
                </a:gridCol>
                <a:gridCol w="390235">
                  <a:extLst>
                    <a:ext uri="{9D8B030D-6E8A-4147-A177-3AD203B41FA5}">
                      <a16:colId xmlns:a16="http://schemas.microsoft.com/office/drawing/2014/main" val="3613750269"/>
                    </a:ext>
                  </a:extLst>
                </a:gridCol>
                <a:gridCol w="403418">
                  <a:extLst>
                    <a:ext uri="{9D8B030D-6E8A-4147-A177-3AD203B41FA5}">
                      <a16:colId xmlns:a16="http://schemas.microsoft.com/office/drawing/2014/main" val="520764032"/>
                    </a:ext>
                  </a:extLst>
                </a:gridCol>
                <a:gridCol w="340137">
                  <a:extLst>
                    <a:ext uri="{9D8B030D-6E8A-4147-A177-3AD203B41FA5}">
                      <a16:colId xmlns:a16="http://schemas.microsoft.com/office/drawing/2014/main" val="773480428"/>
                    </a:ext>
                  </a:extLst>
                </a:gridCol>
                <a:gridCol w="474610">
                  <a:extLst>
                    <a:ext uri="{9D8B030D-6E8A-4147-A177-3AD203B41FA5}">
                      <a16:colId xmlns:a16="http://schemas.microsoft.com/office/drawing/2014/main" val="2309620560"/>
                    </a:ext>
                  </a:extLst>
                </a:gridCol>
                <a:gridCol w="593262">
                  <a:extLst>
                    <a:ext uri="{9D8B030D-6E8A-4147-A177-3AD203B41FA5}">
                      <a16:colId xmlns:a16="http://schemas.microsoft.com/office/drawing/2014/main" val="1736445398"/>
                    </a:ext>
                  </a:extLst>
                </a:gridCol>
              </a:tblGrid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projectile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ejectile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residual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sys-error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stat-error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splitnorms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abserr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Npoints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EXFOR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17240"/>
                  </a:ext>
                </a:extLst>
              </a:tr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Gould-A1417005_e1.dat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A1417005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533079"/>
                  </a:ext>
                </a:extLst>
              </a:tr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Harrison-A1397002_e1.dat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A1397002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25700"/>
                  </a:ext>
                </a:extLst>
              </a:tr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Laurat-A1508006_e1.dat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A1508006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186529"/>
                  </a:ext>
                </a:extLst>
              </a:tr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Laurat-A1508007_e1.dat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A1508007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822198"/>
                  </a:ext>
                </a:extLst>
              </a:tr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Merchez-A1415002_e1.dat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A1415002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753214"/>
                  </a:ext>
                </a:extLst>
              </a:tr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He3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Spiger-A1094008_e1.dat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A1094008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4931"/>
                  </a:ext>
                </a:extLst>
              </a:tr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He3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Spiger-A1094009_e1.dat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A1094009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850952"/>
                  </a:ext>
                </a:extLst>
              </a:tr>
              <a:tr h="1573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He3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Spiger-A1094010_e1.dat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FALSE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A1094010</a:t>
                      </a:r>
                    </a:p>
                  </a:txBody>
                  <a:tcPr marL="7375" marR="7375" marT="7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894942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FA4C2A-D868-F931-AC7E-8B90899826B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5826" y="3429000"/>
            <a:ext cx="8221319" cy="2889220"/>
          </a:xfrm>
        </p:spPr>
        <p:txBody>
          <a:bodyPr/>
          <a:lstStyle/>
          <a:p>
            <a:r>
              <a:rPr lang="en-US" dirty="0"/>
              <a:t>Combine with ‘test3’ data</a:t>
            </a:r>
          </a:p>
          <a:p>
            <a:r>
              <a:rPr lang="en-US" dirty="0"/>
              <a:t>Refit</a:t>
            </a:r>
          </a:p>
          <a:p>
            <a:r>
              <a:rPr lang="en-US" dirty="0">
                <a:latin typeface="+mn-lt"/>
              </a:rPr>
              <a:t>Ferdinand: </a:t>
            </a:r>
            <a:r>
              <a:rPr lang="en-US" dirty="0">
                <a:latin typeface="+mn-lt"/>
                <a:hlinkClick r:id="rId2"/>
              </a:rPr>
              <a:t>https://github.com/LLNL/ferdinand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Rflow</a:t>
            </a:r>
            <a:r>
              <a:rPr lang="en-US" dirty="0">
                <a:latin typeface="+mn-lt"/>
              </a:rPr>
              <a:t>: </a:t>
            </a:r>
            <a:r>
              <a:rPr lang="en-US" dirty="0">
                <a:latin typeface="+mn-lt"/>
                <a:hlinkClick r:id="rId3"/>
              </a:rPr>
              <a:t>https://github.com/LLNL/Rflow</a:t>
            </a:r>
            <a:r>
              <a:rPr lang="en-US" dirty="0">
                <a:latin typeface="+mn-lt"/>
              </a:rPr>
              <a:t>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(uses tensorflow with </a:t>
            </a:r>
            <a:r>
              <a:rPr lang="en-US" dirty="0" err="1">
                <a:latin typeface="+mn-lt"/>
              </a:rPr>
              <a:t>cpus</a:t>
            </a:r>
            <a:r>
              <a:rPr lang="en-US" dirty="0">
                <a:latin typeface="+mn-lt"/>
              </a:rPr>
              <a:t> or </a:t>
            </a:r>
            <a:r>
              <a:rPr lang="en-US" dirty="0" err="1">
                <a:latin typeface="+mn-lt"/>
              </a:rPr>
              <a:t>gpus</a:t>
            </a:r>
            <a:r>
              <a:rPr lang="en-US" dirty="0">
                <a:latin typeface="+mn-lt"/>
              </a:rPr>
              <a:t>)</a:t>
            </a:r>
            <a:endParaRPr lang="en-US" dirty="0"/>
          </a:p>
          <a:p>
            <a:pPr marL="571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6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7B7EF1-872E-D3D8-F9F9-3A5563E9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excited state Li6_e1 (slide 1)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28F4682-93C3-C577-98FC-62FF7496F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9057"/>
            <a:ext cx="3968750" cy="2645833"/>
          </a:xfr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8F6EFE2-EB53-A9B5-EF8A-DEE215488DF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710112" y="1819057"/>
            <a:ext cx="3968750" cy="2645833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2041E-EF0A-5D8C-D3DF-53297D47C194}"/>
              </a:ext>
            </a:extLst>
          </p:cNvPr>
          <p:cNvSpPr txBox="1"/>
          <p:nvPr/>
        </p:nvSpPr>
        <p:spPr>
          <a:xfrm>
            <a:off x="1342417" y="4902928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Gould-A1417005_e1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E10838-2364-6120-9077-9DD330060512}"/>
              </a:ext>
            </a:extLst>
          </p:cNvPr>
          <p:cNvSpPr txBox="1"/>
          <p:nvPr/>
        </p:nvSpPr>
        <p:spPr>
          <a:xfrm>
            <a:off x="5488131" y="497407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Harrison-A1397002_e1</a:t>
            </a:r>
          </a:p>
        </p:txBody>
      </p:sp>
    </p:spTree>
    <p:extLst>
      <p:ext uri="{BB962C8B-B14F-4D97-AF65-F5344CB8AC3E}">
        <p14:creationId xmlns:p14="http://schemas.microsoft.com/office/powerpoint/2010/main" val="44934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7B7EF1-872E-D3D8-F9F9-3A5563E9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excited state Li6_e1 (slide 2)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50EE026-55FC-20C1-B684-C5FE31237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08508"/>
            <a:ext cx="3968750" cy="264583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81616D-FADA-AB8A-9D5D-FC456D3BAA2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710112" y="1908508"/>
            <a:ext cx="3968750" cy="26458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F9A37-5EC9-04A0-93F2-2E0C5FA51F60}"/>
              </a:ext>
            </a:extLst>
          </p:cNvPr>
          <p:cNvSpPr txBox="1"/>
          <p:nvPr/>
        </p:nvSpPr>
        <p:spPr>
          <a:xfrm>
            <a:off x="1322962" y="505220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Laurat-A1508006_e1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6B7C7-54E7-4858-B8AF-28C17AE0A434}"/>
              </a:ext>
            </a:extLst>
          </p:cNvPr>
          <p:cNvSpPr txBox="1"/>
          <p:nvPr/>
        </p:nvSpPr>
        <p:spPr>
          <a:xfrm rot="15069808">
            <a:off x="5369668" y="505220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Laurat-A1508007_e1</a:t>
            </a:r>
          </a:p>
        </p:txBody>
      </p:sp>
    </p:spTree>
    <p:extLst>
      <p:ext uri="{BB962C8B-B14F-4D97-AF65-F5344CB8AC3E}">
        <p14:creationId xmlns:p14="http://schemas.microsoft.com/office/powerpoint/2010/main" val="329803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27B7EF1-872E-D3D8-F9F9-3A5563E9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excited state Li6_e1 (slide 3)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2B4A9C1-17DA-7B30-F448-053BCE7FC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38" y="1799178"/>
            <a:ext cx="3968750" cy="2645833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E741F-5A1B-E48C-626E-F62CF0A03C5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718050" y="1799178"/>
            <a:ext cx="3968750" cy="26458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4211D3-3AED-2578-4D3B-52B431CA0A26}"/>
              </a:ext>
            </a:extLst>
          </p:cNvPr>
          <p:cNvSpPr txBox="1"/>
          <p:nvPr/>
        </p:nvSpPr>
        <p:spPr>
          <a:xfrm>
            <a:off x="1517515" y="505189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Merchez-A1415002_e1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BAF96-D07C-3FD7-2385-91CD13CD0166}"/>
              </a:ext>
            </a:extLst>
          </p:cNvPr>
          <p:cNvSpPr txBox="1"/>
          <p:nvPr/>
        </p:nvSpPr>
        <p:spPr>
          <a:xfrm>
            <a:off x="5520050" y="501821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Spiger-A1094008_e1</a:t>
            </a:r>
          </a:p>
        </p:txBody>
      </p:sp>
    </p:spTree>
    <p:extLst>
      <p:ext uri="{BB962C8B-B14F-4D97-AF65-F5344CB8AC3E}">
        <p14:creationId xmlns:p14="http://schemas.microsoft.com/office/powerpoint/2010/main" val="298822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991FF81-C65A-378F-6074-990B751D40E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9688" y="1690688"/>
            <a:ext cx="4491038" cy="2967038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DCB435-AA08-ACAE-1BB1-9A1B1F6DAD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613275" y="1690688"/>
            <a:ext cx="4491038" cy="2967038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27B7EF1-872E-D3D8-F9F9-3A5563E912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220136"/>
            <a:ext cx="8229600" cy="1005840"/>
          </a:xfrm>
        </p:spPr>
        <p:txBody>
          <a:bodyPr/>
          <a:lstStyle/>
          <a:p>
            <a:r>
              <a:rPr lang="en-US" dirty="0"/>
              <a:t>Fitting excited state Li6_e1 (slide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9C723-AA92-255C-A254-CB304833DF15}"/>
              </a:ext>
            </a:extLst>
          </p:cNvPr>
          <p:cNvSpPr txBox="1"/>
          <p:nvPr/>
        </p:nvSpPr>
        <p:spPr>
          <a:xfrm>
            <a:off x="1284051" y="5038928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Spiger-A1094009_e1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132B7-F93B-D4D1-6351-DD3D12711A19}"/>
              </a:ext>
            </a:extLst>
          </p:cNvPr>
          <p:cNvSpPr txBox="1"/>
          <p:nvPr/>
        </p:nvSpPr>
        <p:spPr>
          <a:xfrm>
            <a:off x="5676419" y="4937772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Spiger-A1094010_e1</a:t>
            </a:r>
          </a:p>
        </p:txBody>
      </p:sp>
    </p:spTree>
    <p:extLst>
      <p:ext uri="{BB962C8B-B14F-4D97-AF65-F5344CB8AC3E}">
        <p14:creationId xmlns:p14="http://schemas.microsoft.com/office/powerpoint/2010/main" val="165131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04266-09D7-04A5-B27E-92FF36E80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included</a:t>
            </a:r>
          </a:p>
          <a:p>
            <a:r>
              <a:rPr lang="en-US" dirty="0"/>
              <a:t>Add to candidate for ENDF/B-VIII.1-beta3  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6A3E3D-FBB6-7E65-92FC-AF596348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0406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2015_PPT_UNC_V7</Template>
  <TotalTime>22925</TotalTime>
  <Words>2252</Words>
  <Application>Microsoft Macintosh PowerPoint</Application>
  <PresentationFormat>On-screen Show (4:3)</PresentationFormat>
  <Paragraphs>484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Lucida Grande</vt:lpstr>
      <vt:lpstr>Symbol</vt:lpstr>
      <vt:lpstr>Wingdings</vt:lpstr>
      <vt:lpstr>Wingdings 2</vt:lpstr>
      <vt:lpstr>2015_PPT_UNC_V7.06 (1)</vt:lpstr>
      <vt:lpstr>Extending the Be7 evaluation to include  Li6 exited states and also  capture to Be7 excited state</vt:lpstr>
      <vt:lpstr>R-matrix Framework</vt:lpstr>
      <vt:lpstr>Previous Experiment Data for the Be7 system</vt:lpstr>
      <vt:lpstr>Include also excited state Li6_e1 (3+ resonance)</vt:lpstr>
      <vt:lpstr>Fitting excited state Li6_e1 (slide 1)</vt:lpstr>
      <vt:lpstr>Fitting excited state Li6_e1 (slide 2)</vt:lpstr>
      <vt:lpstr>Fitting excited state Li6_e1 (slide 3)</vt:lpstr>
      <vt:lpstr>Fitting excited state Li6_e1 (slide 4)</vt:lpstr>
      <vt:lpstr>Discussion</vt:lpstr>
      <vt:lpstr>Include capture channels  (a) primary gammas as two-body channels</vt:lpstr>
      <vt:lpstr>Fitted primary gammas:  (p,g)Be7 (gs)  Angle-integrated</vt:lpstr>
      <vt:lpstr>Fitted primary gammas:  (p,g)Be7 (gs)  angular distributions</vt:lpstr>
      <vt:lpstr>Fitted primary gammas: (h,g)Be7 (gs)</vt:lpstr>
      <vt:lpstr>Fitted primary gammas:  (p,g)Be7_e1 (fe) </vt:lpstr>
      <vt:lpstr>Fitted primary gammas: (h,g)Be7_e1 (fe)</vt:lpstr>
      <vt:lpstr>Data renormalization factors from fit</vt:lpstr>
      <vt:lpstr>Data renormalization factors from fit Then with Rg = 50 fm, 100 fm</vt:lpstr>
      <vt:lpstr>Data renormalization factors from fit (no He) Then with Rg = 50 fm, 100 fm</vt:lpstr>
      <vt:lpstr>Data renormalization factors from fit (no He, Piatti, Tingwell). Then with Rg = 50 fm, 100 fm</vt:lpstr>
      <vt:lpstr>Include capture channels  (b) inclusive gammas by Reich-Moore approx.</vt:lpstr>
      <vt:lpstr>Reich-Moore gammas:  (p,g)Be7 (total=absorption)  All angle-integrated</vt:lpstr>
      <vt:lpstr>Reich-Moore gammas:  (h,g)Be7 (total=absorption)  All angle-integrated</vt:lpstr>
      <vt:lpstr>Reich-Moore gammas:  (h,g)Be7 (total=absorption)  All angle-integrated</vt:lpstr>
      <vt:lpstr>Data renormalization factors from fit</vt:lpstr>
      <vt:lpstr>Discussion of gamma fits</vt:lpstr>
      <vt:lpstr>Further particle data up to 20 MeV: refit all data Now: Mccray-A1410002 (p,p), Spiger-A1094007 (h,p), Tombrello-A1295005 (h,p)</vt:lpstr>
      <vt:lpstr>Further proton data up to 20 MeV Now: Mccray-A1410002 (p,p), Spiger-A1094007 (h,p), Tombrello-A1295005 (h,p)</vt:lpstr>
      <vt:lpstr>Further particle data up to 20 MeV Now: Mccray-A1410002 (p,p), Spiger-A1094007 (h,p), Tombrello-A1295005 (h,p)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Thompson, Ian J.</dc:creator>
  <cp:lastModifiedBy>Thompson, Ian J.</cp:lastModifiedBy>
  <cp:revision>114</cp:revision>
  <cp:lastPrinted>2022-10-28T00:59:31Z</cp:lastPrinted>
  <dcterms:created xsi:type="dcterms:W3CDTF">2018-08-12T12:27:19Z</dcterms:created>
  <dcterms:modified xsi:type="dcterms:W3CDTF">2023-09-29T21:10:45Z</dcterms:modified>
</cp:coreProperties>
</file>