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93" r:id="rId2"/>
  </p:sldMasterIdLst>
  <p:notesMasterIdLst>
    <p:notesMasterId r:id="rId19"/>
  </p:notesMasterIdLst>
  <p:sldIdLst>
    <p:sldId id="321" r:id="rId3"/>
    <p:sldId id="322" r:id="rId4"/>
    <p:sldId id="333" r:id="rId5"/>
    <p:sldId id="323" r:id="rId6"/>
    <p:sldId id="335" r:id="rId7"/>
    <p:sldId id="334" r:id="rId8"/>
    <p:sldId id="337" r:id="rId9"/>
    <p:sldId id="338" r:id="rId10"/>
    <p:sldId id="339" r:id="rId11"/>
    <p:sldId id="340" r:id="rId12"/>
    <p:sldId id="341" r:id="rId13"/>
    <p:sldId id="344" r:id="rId14"/>
    <p:sldId id="342" r:id="rId15"/>
    <p:sldId id="345" r:id="rId16"/>
    <p:sldId id="332" r:id="rId17"/>
    <p:sldId id="346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userDrawn="1">
          <p15:clr>
            <a:srgbClr val="A4A3A4"/>
          </p15:clr>
        </p15:guide>
        <p15:guide id="3" orient="horz" pos="4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4D1"/>
    <a:srgbClr val="F9CECC"/>
    <a:srgbClr val="F9CFCC"/>
    <a:srgbClr val="F6F6F6"/>
    <a:srgbClr val="BDBDBD"/>
    <a:srgbClr val="000F7E"/>
    <a:srgbClr val="09198D"/>
    <a:srgbClr val="FF9129"/>
    <a:srgbClr val="00AA64"/>
    <a:srgbClr val="1A70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95"/>
    <p:restoredTop sz="96138"/>
  </p:normalViewPr>
  <p:slideViewPr>
    <p:cSldViewPr snapToGrid="0" snapToObjects="1" showGuides="1">
      <p:cViewPr varScale="1">
        <p:scale>
          <a:sx n="152" d="100"/>
          <a:sy n="152" d="100"/>
        </p:scale>
        <p:origin x="2072" y="192"/>
      </p:cViewPr>
      <p:guideLst>
        <p:guide/>
        <p:guide orient="horz" pos="408"/>
      </p:guideLst>
    </p:cSldViewPr>
  </p:slideViewPr>
  <p:outlineViewPr>
    <p:cViewPr>
      <p:scale>
        <a:sx n="33" d="100"/>
        <a:sy n="33" d="100"/>
      </p:scale>
      <p:origin x="0" y="-381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F264E-8066-E947-B6B5-B5BD434D7B6B}" type="datetimeFigureOut">
              <a:rPr lang="en-US" smtClean="0"/>
              <a:t>8/29/23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D8D52D-A3F1-4B43-9554-93E43582D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839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9A88CB3-351F-294D-B203-3E3755AD91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5455" t="-1" b="-5861"/>
          <a:stretch/>
        </p:blipFill>
        <p:spPr>
          <a:xfrm>
            <a:off x="2800593" y="298702"/>
            <a:ext cx="6343408" cy="69250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94360" y="1981872"/>
            <a:ext cx="3830320" cy="1559401"/>
          </a:xfrm>
        </p:spPr>
        <p:txBody>
          <a:bodyPr lIns="0" tIns="0" rIns="0" bIns="0" anchor="t" anchorCtr="0">
            <a:normAutofit/>
          </a:bodyPr>
          <a:lstStyle>
            <a:lvl1pPr algn="l" fontAlgn="t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4360" y="3561746"/>
            <a:ext cx="3830320" cy="646853"/>
          </a:xfrm>
        </p:spPr>
        <p:txBody>
          <a:bodyPr lIns="0" tIns="0" rIns="0" bIns="0"/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add presenter or presenting org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000446-DC24-2642-A21F-0BEA007314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4360" y="4396170"/>
            <a:ext cx="2714105" cy="324812"/>
          </a:xfrm>
        </p:spPr>
        <p:txBody>
          <a:bodyPr lIns="0" tIns="0" rIns="0" bIns="0"/>
          <a:lstStyle>
            <a:lvl1pPr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the date of the presentation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615BFA-90C1-0F46-AAA7-8C67D48F46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5520163"/>
            <a:ext cx="2597150" cy="505883"/>
          </a:xfrm>
        </p:spPr>
        <p:txBody>
          <a:bodyPr lIns="0" tIns="0" rIns="0" bIns="0" anchor="t" anchorCtr="0"/>
          <a:lstStyle>
            <a:lvl1pPr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1pPr>
            <a:lvl2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2pPr>
            <a:lvl3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3pPr>
            <a:lvl4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4pPr>
            <a:lvl5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LA-UR number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5E8F88-2F04-A24D-B64D-D31A64C16106}"/>
              </a:ext>
            </a:extLst>
          </p:cNvPr>
          <p:cNvSpPr txBox="1"/>
          <p:nvPr userDrawn="1"/>
        </p:nvSpPr>
        <p:spPr>
          <a:xfrm>
            <a:off x="1247380" y="6504590"/>
            <a:ext cx="3888259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Managed by Triad National Security, LLC., for the U.S. Department of Energy’s NNSA.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CA5E6A1-8400-5543-A539-750F492A4E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7266" y="466724"/>
            <a:ext cx="2957369" cy="8658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CC4CCD8-670C-C247-A670-D2A0A7CC0B40}"/>
              </a:ext>
            </a:extLst>
          </p:cNvPr>
          <p:cNvSpPr/>
          <p:nvPr userDrawn="1"/>
        </p:nvSpPr>
        <p:spPr>
          <a:xfrm>
            <a:off x="323850" y="6138506"/>
            <a:ext cx="923530" cy="570027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31FDCC-6089-9549-867D-AA161AFF694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94360" y="6376337"/>
            <a:ext cx="590382" cy="283004"/>
          </a:xfrm>
          <a:prstGeom prst="rect">
            <a:avLst/>
          </a:prstGeom>
        </p:spPr>
      </p:pic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D7CC174E-53C7-1C49-8CF1-B008CEDC8F30}"/>
              </a:ext>
            </a:extLst>
          </p:cNvPr>
          <p:cNvSpPr txBox="1">
            <a:spLocks/>
          </p:cNvSpPr>
          <p:nvPr userDrawn="1"/>
        </p:nvSpPr>
        <p:spPr>
          <a:xfrm>
            <a:off x="8449056" y="6510528"/>
            <a:ext cx="220485" cy="2704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z="700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128CE934-E5B7-0448-A2FC-6E2CA6AEA009}"/>
              </a:ext>
            </a:extLst>
          </p:cNvPr>
          <p:cNvSpPr txBox="1">
            <a:spLocks/>
          </p:cNvSpPr>
          <p:nvPr userDrawn="1"/>
        </p:nvSpPr>
        <p:spPr>
          <a:xfrm>
            <a:off x="7708392" y="6510528"/>
            <a:ext cx="609914" cy="19800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z="700" smtClean="0"/>
              <a:pPr/>
              <a:t>8/29/23</a:t>
            </a:fld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11320531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Area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D46214E2-32D4-424B-9DE1-4EDE442968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4360" y="1524001"/>
            <a:ext cx="3840480" cy="36317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240E4E95-1B27-5348-9471-7BB69800ED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7991856" cy="88696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1B65E676-959E-0E41-8EAD-45D6F7E076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49800" y="1524001"/>
            <a:ext cx="3840480" cy="36317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81900B1-3D44-764E-9A42-70386E05E5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4360" y="2011679"/>
            <a:ext cx="3840480" cy="4076605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8685422-C0F4-174C-BFA6-015246A3D42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49800" y="2011679"/>
            <a:ext cx="3840480" cy="4076605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781090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 and Tex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84D7D689-7F2D-0348-816C-97C77A8DA1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609600"/>
            <a:ext cx="7991856" cy="890016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DB2A39F7-5A62-2B4C-A657-BD57B5768EF5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94360" y="1524000"/>
            <a:ext cx="3685032" cy="2706624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6CCEB416-B433-8F46-8DFF-FFAC7ACCA5F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94360" y="4693920"/>
            <a:ext cx="3685032" cy="24144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66B16311-DD9F-7D43-964B-E92B217DC39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94360" y="5120640"/>
            <a:ext cx="3685032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023AA45D-8199-F644-847B-E64A5EC3FB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4360" y="4328160"/>
            <a:ext cx="3685032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652C890-3579-2E47-9AB6-1D78A5E47643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4901184" y="1524000"/>
            <a:ext cx="3685032" cy="2706624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DD1D0C09-D811-144F-BEBD-275B6A12072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901184" y="4693920"/>
            <a:ext cx="3685032" cy="24144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2213ED2D-D77F-7D49-9E2D-96B09A5A751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901184" y="5120640"/>
            <a:ext cx="3685032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5AA83665-F240-0345-B903-C8950DEFAF0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901184" y="4328160"/>
            <a:ext cx="3685032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33520646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13F276B-7B5E-4A45-AB9F-2B475F2AEA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4360" y="1524000"/>
            <a:ext cx="2493282" cy="2706624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4360" y="4693920"/>
            <a:ext cx="2496312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3F0E9DEE-404F-3B49-8159-94FE1CD3739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4360" y="5120640"/>
            <a:ext cx="2496312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7A3DBA4-BE0E-254D-B5C0-8A64DDD66A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609600"/>
            <a:ext cx="7991856" cy="890016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41D2BBC2-2746-3640-A719-673E2A8446C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94360" y="4328160"/>
            <a:ext cx="2496312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4" name="Picture Placeholder 9">
            <a:extLst>
              <a:ext uri="{FF2B5EF4-FFF2-40B4-BE49-F238E27FC236}">
                <a16:creationId xmlns:a16="http://schemas.microsoft.com/office/drawing/2014/main" id="{89502A4B-C79D-094E-AB5C-63DF6E12EF8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354540" y="1524000"/>
            <a:ext cx="2496312" cy="2706624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5EAC29D9-3DBA-0242-8290-359D5CA84B6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363132" y="4693920"/>
            <a:ext cx="2496312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3F9A309D-AA80-C54C-9A92-012D53D91C2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363132" y="5120640"/>
            <a:ext cx="2496312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03EA5BB2-66F6-4F44-964B-E9F9D73F21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63131" y="4328160"/>
            <a:ext cx="2496312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8" name="Picture Placeholder 9">
            <a:extLst>
              <a:ext uri="{FF2B5EF4-FFF2-40B4-BE49-F238E27FC236}">
                <a16:creationId xmlns:a16="http://schemas.microsoft.com/office/drawing/2014/main" id="{898309A4-718B-084E-8229-17E4D40AEA42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093968" y="1524000"/>
            <a:ext cx="2496312" cy="2706624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36A0BC0D-8996-364B-A361-13CBBB9B478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04128" y="4693920"/>
            <a:ext cx="2496312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8D60D97D-2394-F140-9FBA-975ED64074F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04983" y="5120640"/>
            <a:ext cx="2496312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5AA90BFA-AE15-3049-88D8-EA2FDB94E71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03418" y="4328160"/>
            <a:ext cx="2496312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2929323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" userDrawn="1">
          <p15:clr>
            <a:srgbClr val="FBAE40"/>
          </p15:clr>
        </p15:guide>
        <p15:guide id="2" pos="4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61FE822B-AC64-EF4D-8FBA-F5A67DA6075B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594360" y="1524000"/>
            <a:ext cx="1828800" cy="2706624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55F05C8A-25A6-8743-93FA-19E18F32CEE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94360" y="4693920"/>
            <a:ext cx="18288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5FCE87CD-A10E-D049-9E39-8C800BEF41A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4360" y="5120640"/>
            <a:ext cx="1828800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7B382B21-A741-2447-9794-C4BAAA2A348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94360" y="4328160"/>
            <a:ext cx="1828800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819E2C4F-8306-5F45-9827-3921D5E3EB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609600"/>
            <a:ext cx="7991856" cy="890016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D4247F89-81E5-374A-93B4-95F0EBEEB198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2638260" y="1524000"/>
            <a:ext cx="1828800" cy="2706624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7F65FAA-0013-D547-8E1C-08509B0C975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638260" y="4693920"/>
            <a:ext cx="18288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E0CC8275-50BB-9D46-8CBD-03E17397C1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2638260" y="5120640"/>
            <a:ext cx="1828800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657B4D06-BD92-7545-B5A7-8502A750427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2638260" y="4328160"/>
            <a:ext cx="1828800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CF4ED884-6C25-824B-BDBF-AF0431A6640B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4700740" y="1524000"/>
            <a:ext cx="1828800" cy="2706624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AA0BC496-BA6C-7C4D-AC5E-A59885AE42A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700740" y="4693920"/>
            <a:ext cx="18288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07D1AADA-118E-BE41-B80B-51BBD18F656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700740" y="5120640"/>
            <a:ext cx="1828800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E24E11C2-3904-B24A-8E60-8EA03D6D30B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700740" y="4328160"/>
            <a:ext cx="1828800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17E6B775-F183-E24D-B8C8-C5A9D75E35BE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6757416" y="1524000"/>
            <a:ext cx="1828800" cy="2706624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7BA052C5-1320-4341-BC7F-17F881F3CCB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757416" y="4693920"/>
            <a:ext cx="18288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2BD7FEF4-B67E-064E-B1C5-49DA8EA6851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757416" y="5120640"/>
            <a:ext cx="1828800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EF1030E4-D0AC-614F-A18A-3872122286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757416" y="4328160"/>
            <a:ext cx="1828800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26194956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White_Visual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0C70A86-A745-E949-B1D0-41B5D2173B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609600"/>
            <a:ext cx="7991856" cy="890016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374AFBB-4A85-9144-9EB0-15F9294B61F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4361" y="1524000"/>
            <a:ext cx="7991856" cy="4141621"/>
          </a:xfrm>
        </p:spPr>
        <p:txBody>
          <a:bodyPr/>
          <a:lstStyle>
            <a:lvl1pPr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graph, photo, or data visualization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F0B3C679-22DF-8940-B381-273549871C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4360" y="5862323"/>
            <a:ext cx="7991856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71237F-D7E9-904A-BC33-1E69BDE7303D}"/>
              </a:ext>
            </a:extLst>
          </p:cNvPr>
          <p:cNvSpPr/>
          <p:nvPr userDrawn="1"/>
        </p:nvSpPr>
        <p:spPr>
          <a:xfrm>
            <a:off x="-1053548" y="1"/>
            <a:ext cx="787021" cy="754145"/>
          </a:xfrm>
          <a:prstGeom prst="rect">
            <a:avLst/>
          </a:prstGeom>
          <a:solidFill>
            <a:srgbClr val="0A19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7B0030-82A1-3149-AAC5-8B912D85AC60}"/>
              </a:ext>
            </a:extLst>
          </p:cNvPr>
          <p:cNvSpPr/>
          <p:nvPr userDrawn="1"/>
        </p:nvSpPr>
        <p:spPr>
          <a:xfrm>
            <a:off x="-1053548" y="1332324"/>
            <a:ext cx="787021" cy="754145"/>
          </a:xfrm>
          <a:prstGeom prst="rect">
            <a:avLst/>
          </a:prstGeom>
          <a:solidFill>
            <a:srgbClr val="1A70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678108-D8E6-6F48-9E71-79B4060AB9EF}"/>
              </a:ext>
            </a:extLst>
          </p:cNvPr>
          <p:cNvSpPr/>
          <p:nvPr userDrawn="1"/>
        </p:nvSpPr>
        <p:spPr>
          <a:xfrm>
            <a:off x="-1053548" y="2714922"/>
            <a:ext cx="787021" cy="754145"/>
          </a:xfrm>
          <a:prstGeom prst="rect">
            <a:avLst/>
          </a:prstGeom>
          <a:solidFill>
            <a:srgbClr val="00AA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2500438-DFE5-1541-A57C-CCDAE308867C}"/>
              </a:ext>
            </a:extLst>
          </p:cNvPr>
          <p:cNvSpPr/>
          <p:nvPr userDrawn="1"/>
        </p:nvSpPr>
        <p:spPr>
          <a:xfrm>
            <a:off x="-1053548" y="4097521"/>
            <a:ext cx="787021" cy="754145"/>
          </a:xfrm>
          <a:prstGeom prst="rect">
            <a:avLst/>
          </a:prstGeom>
          <a:solidFill>
            <a:srgbClr val="FF91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A0A870-4CCE-B041-ADAA-FFD498F6B5DE}"/>
              </a:ext>
            </a:extLst>
          </p:cNvPr>
          <p:cNvSpPr txBox="1"/>
          <p:nvPr userDrawn="1"/>
        </p:nvSpPr>
        <p:spPr>
          <a:xfrm>
            <a:off x="-1784645" y="-953887"/>
            <a:ext cx="1518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LANL-APPROVED </a:t>
            </a:r>
          </a:p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 PALETTE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BAD157-F0FF-E841-B877-5FF726EE6DB4}"/>
              </a:ext>
            </a:extLst>
          </p:cNvPr>
          <p:cNvSpPr txBox="1"/>
          <p:nvPr userDrawn="1"/>
        </p:nvSpPr>
        <p:spPr>
          <a:xfrm>
            <a:off x="-2236755" y="-3329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COLOR: ULTRAMARINE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EF9DA1-1206-D94F-936A-8C56D3FA0437}"/>
              </a:ext>
            </a:extLst>
          </p:cNvPr>
          <p:cNvSpPr txBox="1"/>
          <p:nvPr userDrawn="1"/>
        </p:nvSpPr>
        <p:spPr>
          <a:xfrm>
            <a:off x="-2236755" y="1316423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COLOR: BLUE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18CEFD-1271-3F43-A3DB-664C3A2A6F61}"/>
              </a:ext>
            </a:extLst>
          </p:cNvPr>
          <p:cNvSpPr txBox="1"/>
          <p:nvPr userDrawn="1"/>
        </p:nvSpPr>
        <p:spPr>
          <a:xfrm>
            <a:off x="-2236755" y="2711591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PALETTE: GREEN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2C2957-98B7-7447-A979-8F5F9439F931}"/>
              </a:ext>
            </a:extLst>
          </p:cNvPr>
          <p:cNvSpPr txBox="1"/>
          <p:nvPr userDrawn="1"/>
        </p:nvSpPr>
        <p:spPr>
          <a:xfrm>
            <a:off x="-2236755" y="4106758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PALETTE: ORANGE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7D5F0D-5C60-5143-BF1E-4A0546C4287F}"/>
              </a:ext>
            </a:extLst>
          </p:cNvPr>
          <p:cNvSpPr/>
          <p:nvPr userDrawn="1"/>
        </p:nvSpPr>
        <p:spPr>
          <a:xfrm>
            <a:off x="-1053548" y="5541578"/>
            <a:ext cx="787021" cy="75414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A6A2F-D5F2-CB4B-A618-B3021CB6FE30}"/>
              </a:ext>
            </a:extLst>
          </p:cNvPr>
          <p:cNvSpPr txBox="1"/>
          <p:nvPr userDrawn="1"/>
        </p:nvSpPr>
        <p:spPr>
          <a:xfrm>
            <a:off x="-2236755" y="5550815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MONOCHROMATIC: GREY</a:t>
            </a:r>
          </a:p>
        </p:txBody>
      </p:sp>
    </p:spTree>
    <p:extLst>
      <p:ext uri="{BB962C8B-B14F-4D97-AF65-F5344CB8AC3E}">
        <p14:creationId xmlns:p14="http://schemas.microsoft.com/office/powerpoint/2010/main" val="41638762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G_Text Only-No Subhead"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7991856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4F4C0B-8E0E-D247-8998-89B0F977E9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4360" y="1523999"/>
            <a:ext cx="7991856" cy="4434840"/>
          </a:xfrm>
        </p:spPr>
        <p:txBody>
          <a:bodyPr wrap="square"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bg1"/>
                </a:solidFill>
              </a:defRPr>
            </a:lvl1pPr>
            <a:lvl2pPr marL="460375" indent="-230188">
              <a:tabLst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914400" indent="-227013">
              <a:tabLst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689557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Blue BG_Title and text only"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02914E2-5970-D64D-8F42-0A90C92958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5455" t="-1" b="-5861"/>
          <a:stretch/>
        </p:blipFill>
        <p:spPr>
          <a:xfrm>
            <a:off x="2800593" y="298702"/>
            <a:ext cx="6343408" cy="6925058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D7EDC4A-BEF6-BF42-9D9A-F47ED202C474}"/>
              </a:ext>
            </a:extLst>
          </p:cNvPr>
          <p:cNvSpPr txBox="1">
            <a:spLocks/>
          </p:cNvSpPr>
          <p:nvPr userDrawn="1"/>
        </p:nvSpPr>
        <p:spPr>
          <a:xfrm>
            <a:off x="8449056" y="6510528"/>
            <a:ext cx="220485" cy="2704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z="700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0837E2F-4F21-1044-BFBE-A09264C747AB}"/>
              </a:ext>
            </a:extLst>
          </p:cNvPr>
          <p:cNvSpPr txBox="1">
            <a:spLocks/>
          </p:cNvSpPr>
          <p:nvPr userDrawn="1"/>
        </p:nvSpPr>
        <p:spPr>
          <a:xfrm>
            <a:off x="7708392" y="6510528"/>
            <a:ext cx="609914" cy="19800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z="700" smtClean="0"/>
              <a:pPr/>
              <a:t>8/29/23</a:t>
            </a:fld>
            <a:endParaRPr lang="en-US" sz="7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7296882-4466-CA4B-838A-C94D33F4B2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7991856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479DEE7-37EE-CA4D-8507-ABBFE1A5E82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4360" y="1523999"/>
            <a:ext cx="7991856" cy="4434840"/>
          </a:xfrm>
        </p:spPr>
        <p:txBody>
          <a:bodyPr wrap="square"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bg1"/>
                </a:solidFill>
              </a:defRPr>
            </a:lvl1pPr>
            <a:lvl2pPr marL="460375" indent="-230188">
              <a:tabLst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914400" indent="-227013">
              <a:tabLst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417874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C25BDFE-288F-694A-8F3E-5EA7C70FB2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612648"/>
            <a:ext cx="7991856" cy="890016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543AE689-5E80-EF4B-BEB2-12EB7E2E75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2713840"/>
            <a:ext cx="1098804" cy="112506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F08DEE9-E8E9-294E-AFDB-272348017E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84614" y="2713840"/>
            <a:ext cx="1098804" cy="112506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515D795-953A-8047-83C7-D0752DBDB0F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61106" y="2713840"/>
            <a:ext cx="1098804" cy="112506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EC01086B-B4A6-8A48-849F-4A810C93B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07333" y="2713840"/>
            <a:ext cx="1098804" cy="112506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C2E775BD-5F42-B44F-98CB-85BE7A979F1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9035" y="2713840"/>
            <a:ext cx="1098804" cy="112506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9266F9AF-0547-674E-8536-FB560908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475289" y="2713840"/>
            <a:ext cx="1098804" cy="112506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1F14FC34-4139-5E42-8B4C-3D14628AB15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94360" y="2119665"/>
            <a:ext cx="248625" cy="28464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9C51006D-405B-1540-844A-A08EDAFBA83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004516" y="2119665"/>
            <a:ext cx="248625" cy="28464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40" name="Text Placeholder 37">
            <a:extLst>
              <a:ext uri="{FF2B5EF4-FFF2-40B4-BE49-F238E27FC236}">
                <a16:creationId xmlns:a16="http://schemas.microsoft.com/office/drawing/2014/main" id="{B91A61BE-01BD-F145-9B92-D20E78E3DAB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71237" y="2119665"/>
            <a:ext cx="248625" cy="28464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41" name="Text Placeholder 37">
            <a:extLst>
              <a:ext uri="{FF2B5EF4-FFF2-40B4-BE49-F238E27FC236}">
                <a16:creationId xmlns:a16="http://schemas.microsoft.com/office/drawing/2014/main" id="{D5F2828C-B1EF-364B-8D48-33FAC26A311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01327" y="2119665"/>
            <a:ext cx="248625" cy="28464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0D5B74BE-11D4-3E4C-AA8A-16543EABA18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23330" y="2119665"/>
            <a:ext cx="248625" cy="28464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43" name="Text Placeholder 37">
            <a:extLst>
              <a:ext uri="{FF2B5EF4-FFF2-40B4-BE49-F238E27FC236}">
                <a16:creationId xmlns:a16="http://schemas.microsoft.com/office/drawing/2014/main" id="{A61A0372-A989-7542-8743-212304AD19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471882" y="2119665"/>
            <a:ext cx="248625" cy="28464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FF70A5-083D-2649-B16E-E603A2ACAC1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94360" y="4056096"/>
            <a:ext cx="1097280" cy="1889451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E60BD62F-9DEA-AD47-9777-0410E222A0E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955404" y="4059936"/>
            <a:ext cx="1130626" cy="1889451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520748F-3B1C-7D44-9F74-07C77A95BDF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348596" y="4059936"/>
            <a:ext cx="1130626" cy="1889451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1F05B3B-46BF-E34A-B6EB-3B5C40F9DF4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699219" y="4059936"/>
            <a:ext cx="1130626" cy="1889451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70A64131-E697-7142-892C-FECA1AF2C56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094646" y="4059936"/>
            <a:ext cx="1130626" cy="1889451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EF72F97E-E60E-FB4D-82AA-CB9ACA474A8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467879" y="4059936"/>
            <a:ext cx="1130626" cy="1889451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521331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_TOC or 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609600"/>
            <a:ext cx="7991856" cy="914400"/>
          </a:xfrm>
        </p:spPr>
        <p:txBody>
          <a:bodyPr anchor="t" anchorCtr="0"/>
          <a:lstStyle>
            <a:lvl1pPr algn="l">
              <a:defRPr sz="24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4360" y="1524000"/>
            <a:ext cx="7991856" cy="4434840"/>
          </a:xfrm>
        </p:spPr>
        <p:txBody>
          <a:bodyPr/>
          <a:lstStyle>
            <a:lvl1pPr marL="228600" indent="-228600">
              <a:buClr>
                <a:schemeClr val="bg1"/>
              </a:buClr>
              <a:tabLst/>
              <a:defRPr/>
            </a:lvl1pPr>
            <a:lvl2pPr marL="458788" indent="-230188">
              <a:buClr>
                <a:schemeClr val="bg1"/>
              </a:buClr>
              <a:buFont typeface="System Font Regular"/>
              <a:buChar char="⁃"/>
              <a:tabLst/>
              <a:defRPr/>
            </a:lvl2pPr>
            <a:lvl3pPr marL="687388" indent="-228600">
              <a:buClr>
                <a:schemeClr val="bg1"/>
              </a:buClr>
              <a:tabLst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60208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 2_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609600"/>
            <a:ext cx="7991856" cy="914400"/>
          </a:xfrm>
        </p:spPr>
        <p:txBody>
          <a:bodyPr anchor="t" anchorCtr="0"/>
          <a:lstStyle>
            <a:lvl1pPr algn="l">
              <a:defRPr sz="24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4360" y="1524000"/>
            <a:ext cx="7991856" cy="4434840"/>
          </a:xfrm>
        </p:spPr>
        <p:txBody>
          <a:bodyPr/>
          <a:lstStyle>
            <a:lvl1pPr marL="228600" indent="-217488">
              <a:buClr>
                <a:srgbClr val="3296DC"/>
              </a:buClr>
              <a:buFont typeface="+mj-lt"/>
              <a:buAutoNum type="arabicPeriod"/>
              <a:tabLst/>
              <a:defRPr/>
            </a:lvl1pPr>
            <a:lvl2pPr marL="458788" indent="-230188">
              <a:buClr>
                <a:srgbClr val="3296DC"/>
              </a:buClr>
              <a:buFont typeface="+mj-lt"/>
              <a:buAutoNum type="arabicPeriod"/>
              <a:tabLst/>
              <a:defRPr/>
            </a:lvl2pPr>
            <a:lvl3pPr marL="687388" indent="-228600">
              <a:buClr>
                <a:srgbClr val="3296DC"/>
              </a:buClr>
              <a:buFont typeface="+mj-lt"/>
              <a:buAutoNum type="arabicPeriod"/>
              <a:tabLst/>
              <a:defRPr/>
            </a:lvl3pPr>
            <a:lvl4pPr marL="1546225" indent="-174625">
              <a:tabLst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82987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Statemen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29200" y="0"/>
            <a:ext cx="4109013" cy="6858000"/>
          </a:xfrm>
          <a:noFill/>
          <a:ln>
            <a:noFill/>
          </a:ln>
        </p:spPr>
        <p:txBody>
          <a:bodyPr/>
          <a:lstStyle>
            <a:lvl1pPr>
              <a:buFontTx/>
              <a:buNone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3296A8-807F-5647-9E27-81056A8089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4220707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950A1-C470-5C48-B92A-282D2269A9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4360" y="1523999"/>
            <a:ext cx="4220708" cy="4434840"/>
          </a:xfrm>
        </p:spPr>
        <p:txBody>
          <a:bodyPr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5D34A9EF-0B3B-194B-A31B-0DF154086A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09813" y="5964946"/>
            <a:ext cx="1505254" cy="56690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42559495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-N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7994055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4F4C0B-8E0E-D247-8998-89B0F977E9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4360" y="1523999"/>
            <a:ext cx="7994055" cy="4434840"/>
          </a:xfrm>
        </p:spPr>
        <p:txBody>
          <a:bodyPr wrap="square" lIns="0" tIns="0" rIns="0" bIns="0">
            <a:noAutofit/>
          </a:bodyPr>
          <a:lstStyle>
            <a:lvl1pPr marL="119063" indent="-119063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 marL="406400" indent="-176213">
              <a:tabLst/>
              <a:defRPr>
                <a:solidFill>
                  <a:schemeClr val="tx1"/>
                </a:solidFill>
              </a:defRPr>
            </a:lvl2pPr>
            <a:lvl3pPr marL="574675" indent="-117475">
              <a:tabLst/>
              <a:defRPr>
                <a:solidFill>
                  <a:schemeClr val="tx1"/>
                </a:solidFill>
              </a:defRPr>
            </a:lvl3pPr>
            <a:lvl4pPr marL="803275" indent="-115888">
              <a:tabLst/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77655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_w logo wtrm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BC5134-C487-554B-B7D4-EF8CEB3EDE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400" r="31052" b="20205"/>
          <a:stretch/>
        </p:blipFill>
        <p:spPr>
          <a:xfrm>
            <a:off x="152400" y="345775"/>
            <a:ext cx="8991600" cy="6512225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7994055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4360" y="1523999"/>
            <a:ext cx="7994055" cy="4434840"/>
          </a:xfrm>
        </p:spPr>
        <p:txBody>
          <a:bodyPr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7D97BA8D-44CF-D848-8EB4-22EBD02354E0}"/>
              </a:ext>
            </a:extLst>
          </p:cNvPr>
          <p:cNvSpPr txBox="1">
            <a:spLocks/>
          </p:cNvSpPr>
          <p:nvPr userDrawn="1"/>
        </p:nvSpPr>
        <p:spPr>
          <a:xfrm>
            <a:off x="8451764" y="6507636"/>
            <a:ext cx="220485" cy="2704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z="700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595C948F-2D78-5B4F-898B-43A724832A0B}"/>
              </a:ext>
            </a:extLst>
          </p:cNvPr>
          <p:cNvSpPr txBox="1">
            <a:spLocks/>
          </p:cNvSpPr>
          <p:nvPr userDrawn="1"/>
        </p:nvSpPr>
        <p:spPr>
          <a:xfrm>
            <a:off x="7708392" y="6507636"/>
            <a:ext cx="609914" cy="19800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/>
              <a:t>2/8/21</a:t>
            </a:r>
          </a:p>
          <a:p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3229979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" userDrawn="1">
          <p15:clr>
            <a:srgbClr val="FBAE40"/>
          </p15:clr>
        </p15:guide>
        <p15:guide id="2" pos="201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4361" y="1524001"/>
            <a:ext cx="7994054" cy="36317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7994055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4360" y="2011681"/>
            <a:ext cx="7994055" cy="3931919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50234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44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Whit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828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0" userDrawn="1">
          <p15:clr>
            <a:srgbClr val="FBAE40"/>
          </p15:clr>
        </p15:guide>
        <p15:guide id="2" pos="28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with Text and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BF6C-0676-5247-8404-7764B27D9124}"/>
              </a:ext>
            </a:extLst>
          </p:cNvPr>
          <p:cNvSpPr/>
          <p:nvPr userDrawn="1"/>
        </p:nvSpPr>
        <p:spPr>
          <a:xfrm>
            <a:off x="0" y="0"/>
            <a:ext cx="5029200" cy="6858000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29200" y="0"/>
            <a:ext cx="4109013" cy="685800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DF54824-3A03-A745-AD49-C744B2A21D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4209134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2709C09F-8C0C-7248-AEB2-1C7859F51F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98553" y="5961888"/>
            <a:ext cx="1505254" cy="56690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E94CDEA-D510-9F45-84BD-82CAA8464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4360" y="1523999"/>
            <a:ext cx="4209134" cy="4434840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557754-1BC8-1F40-AC4B-9B893A5C0B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9884" y="6258986"/>
            <a:ext cx="411636" cy="41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255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hoto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56035B-8130-D844-B0F2-44CBE0D286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29201" y="3429000"/>
            <a:ext cx="4109012" cy="3429000"/>
          </a:xfrm>
          <a:noFill/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29200" y="0"/>
            <a:ext cx="4109013" cy="342900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B4117486-5C49-E242-8CBE-03C8F87112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4209134" cy="89001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E46F9CE-9C02-284E-A17F-0C31F82B2F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4361" y="1523999"/>
            <a:ext cx="4209134" cy="4434840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/>
            </a:lvl1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7083F3C-D625-D64B-9FAF-52D8669C9AC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98553" y="5961888"/>
            <a:ext cx="1505254" cy="56690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27967738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with 2 Photos and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56035B-8130-D844-B0F2-44CBE0D286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29200" y="3429000"/>
            <a:ext cx="4074290" cy="3429000"/>
          </a:xfrm>
          <a:noFill/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1DBF6C-0676-5247-8404-7764B27D9124}"/>
              </a:ext>
            </a:extLst>
          </p:cNvPr>
          <p:cNvSpPr/>
          <p:nvPr userDrawn="1"/>
        </p:nvSpPr>
        <p:spPr>
          <a:xfrm>
            <a:off x="0" y="0"/>
            <a:ext cx="5029199" cy="6858000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29200" y="0"/>
            <a:ext cx="4074289" cy="342900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225C079B-5F34-5149-9937-5E0A7D1910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4206240" cy="89001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4511911-ADCF-3F4A-9C7A-1469A5E074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4361" y="1523999"/>
            <a:ext cx="4206240" cy="4434840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19CB5B1-06C6-C34A-A15E-EAC19804573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86978" y="5961888"/>
            <a:ext cx="1505254" cy="56690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F9FDF9-A7D6-C34C-846C-9CD8F5BD7C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9884" y="6258986"/>
            <a:ext cx="411636" cy="41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022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360" y="609600"/>
            <a:ext cx="8005630" cy="88836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524000"/>
            <a:ext cx="8005630" cy="44378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3C9D7-E9D0-FF4B-A8C0-A88200BA90FB}"/>
              </a:ext>
            </a:extLst>
          </p:cNvPr>
          <p:cNvSpPr txBox="1">
            <a:spLocks/>
          </p:cNvSpPr>
          <p:nvPr userDrawn="1"/>
        </p:nvSpPr>
        <p:spPr>
          <a:xfrm>
            <a:off x="8451764" y="6507636"/>
            <a:ext cx="220485" cy="2704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z="700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7708392" y="6507636"/>
            <a:ext cx="609914" cy="19800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/>
              <a:t>2/8/21</a:t>
            </a:r>
          </a:p>
          <a:p>
            <a:endParaRPr lang="en-US" sz="7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8C443B-3561-1049-9B12-4A4319900FB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48640" y="6249972"/>
            <a:ext cx="427787" cy="42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6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7" r:id="rId2"/>
    <p:sldLayoutId id="2147483692" r:id="rId3"/>
    <p:sldLayoutId id="2147483707" r:id="rId4"/>
    <p:sldLayoutId id="2147483686" r:id="rId5"/>
    <p:sldLayoutId id="2147483690" r:id="rId6"/>
    <p:sldLayoutId id="2147483667" r:id="rId7"/>
    <p:sldLayoutId id="2147483688" r:id="rId8"/>
    <p:sldLayoutId id="2147483674" r:id="rId9"/>
    <p:sldLayoutId id="2147483684" r:id="rId10"/>
    <p:sldLayoutId id="2147483678" r:id="rId11"/>
    <p:sldLayoutId id="2147483680" r:id="rId12"/>
    <p:sldLayoutId id="2147483682" r:id="rId13"/>
    <p:sldLayoutId id="2147483689" r:id="rId14"/>
  </p:sldLayoutIdLst>
  <p:hf hdr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rgbClr val="000F7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30188" indent="-22225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tabLst/>
        <a:defRPr sz="1800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Arial" panose="020B0604020202020204" pitchFamily="34" charset="0"/>
        </a:defRPr>
      </a:lvl1pPr>
      <a:lvl2pPr marL="460375" indent="-230188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−"/>
        <a:tabLst/>
        <a:defRPr sz="1600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Arial" panose="020B0604020202020204" pitchFamily="34" charset="0"/>
        </a:defRPr>
      </a:lvl2pPr>
      <a:lvl3pPr marL="688975" indent="-231775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400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Arial" panose="020B0604020202020204" pitchFamily="34" charset="0"/>
        </a:defRPr>
      </a:lvl3pPr>
      <a:lvl4pPr marL="914400" indent="-22701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−"/>
        <a:defRPr sz="1200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44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39A08365-AEEB-3D48-A287-0A6C23C5D3D6}"/>
              </a:ext>
            </a:extLst>
          </p:cNvPr>
          <p:cNvSpPr txBox="1">
            <a:spLocks/>
          </p:cNvSpPr>
          <p:nvPr userDrawn="1"/>
        </p:nvSpPr>
        <p:spPr>
          <a:xfrm>
            <a:off x="8449056" y="6510528"/>
            <a:ext cx="220485" cy="2704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z="700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B198D408-451C-7649-B63F-9BB20EE7A64E}"/>
              </a:ext>
            </a:extLst>
          </p:cNvPr>
          <p:cNvSpPr txBox="1">
            <a:spLocks/>
          </p:cNvSpPr>
          <p:nvPr userDrawn="1"/>
        </p:nvSpPr>
        <p:spPr>
          <a:xfrm>
            <a:off x="7708392" y="6510528"/>
            <a:ext cx="609914" cy="19800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z="700" smtClean="0"/>
              <a:pPr/>
              <a:t>8/29/23</a:t>
            </a:fld>
            <a:endParaRPr lang="en-US" sz="70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99391D-1BCF-B249-A015-254233AEC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09600"/>
            <a:ext cx="7991856" cy="890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2BBD0-F847-394A-96EA-C2F6C3D006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60" y="1523999"/>
            <a:ext cx="7991856" cy="44348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9403ED-C217-2B40-95C1-2DFB471218D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59884" y="6258986"/>
            <a:ext cx="411636" cy="41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675" r:id="rId3"/>
    <p:sldLayoutId id="2147483694" r:id="rId4"/>
    <p:sldLayoutId id="2147483705" r:id="rId5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0663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tabLst/>
        <a:defRPr sz="18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8788" indent="-230188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SzPct val="100000"/>
        <a:buFont typeface="System Font Regular"/>
        <a:buChar char="–"/>
        <a:tabLst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7388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Font typeface="Wingdings" pitchFamily="2" charset="2"/>
        <a:buChar char="§"/>
        <a:tabLst/>
        <a:defRPr sz="1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7575" indent="-230188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SzPct val="100000"/>
        <a:buFont typeface="System Font Regular"/>
        <a:buChar char="–"/>
        <a:tabLst/>
        <a:defRPr sz="1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q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44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8.em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4.emf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3.png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em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FC654E81-7A68-B348-B260-56F1CEDF05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360" y="1981872"/>
            <a:ext cx="8157754" cy="951393"/>
          </a:xfrm>
        </p:spPr>
        <p:txBody>
          <a:bodyPr wrap="square">
            <a:normAutofit/>
          </a:bodyPr>
          <a:lstStyle/>
          <a:p>
            <a:r>
              <a:rPr lang="en-US" sz="2800" dirty="0">
                <a:latin typeface="+mn-lt"/>
              </a:rPr>
              <a:t>Current status of LANL </a:t>
            </a:r>
            <a:r>
              <a:rPr lang="en-US" sz="2800" baseline="30000" dirty="0">
                <a:latin typeface="+mn-lt"/>
              </a:rPr>
              <a:t>7</a:t>
            </a:r>
            <a:r>
              <a:rPr lang="en-US" sz="2800" dirty="0">
                <a:latin typeface="+mn-lt"/>
              </a:rPr>
              <a:t>Be evaluation</a:t>
            </a:r>
          </a:p>
        </p:txBody>
      </p:sp>
      <p:sp>
        <p:nvSpPr>
          <p:cNvPr id="19" name="Subtitle 18">
            <a:extLst>
              <a:ext uri="{FF2B5EF4-FFF2-40B4-BE49-F238E27FC236}">
                <a16:creationId xmlns:a16="http://schemas.microsoft.com/office/drawing/2014/main" id="{FF306519-5125-A044-A118-2D161048BA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360" y="3108960"/>
            <a:ext cx="8157754" cy="1417320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Times" pitchFamily="2" charset="0"/>
              </a:rPr>
              <a:t>M. Paris, G. Hale (LANL/T-2)</a:t>
            </a:r>
          </a:p>
          <a:p>
            <a:r>
              <a:rPr lang="en-US" sz="2000" dirty="0">
                <a:latin typeface="Times" pitchFamily="2" charset="0"/>
              </a:rPr>
              <a:t>IAEA Consultancy Meeting of the International Nuclear Data Evaluation Network – Light Elements</a:t>
            </a:r>
          </a:p>
          <a:p>
            <a:endParaRPr lang="en-US" sz="2000" u="sng" dirty="0">
              <a:latin typeface="Times" pitchFamily="2" charset="0"/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C5CBE22-0D06-DE43-A0AD-BACD55E95D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359" y="4701975"/>
            <a:ext cx="2714105" cy="324812"/>
          </a:xfrm>
        </p:spPr>
        <p:txBody>
          <a:bodyPr>
            <a:normAutofit/>
          </a:bodyPr>
          <a:lstStyle/>
          <a:p>
            <a:r>
              <a:rPr lang="en-US" sz="1600" dirty="0">
                <a:latin typeface="+mn-lt"/>
              </a:rPr>
              <a:t>2023-08-30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533E404-BAC2-8344-8AE7-A8F48EC95D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LA-UR-23-29895</a:t>
            </a:r>
          </a:p>
        </p:txBody>
      </p:sp>
    </p:spTree>
    <p:extLst>
      <p:ext uri="{BB962C8B-B14F-4D97-AF65-F5344CB8AC3E}">
        <p14:creationId xmlns:p14="http://schemas.microsoft.com/office/powerpoint/2010/main" val="3538168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0B3AD067-DDA6-D7D6-CF75-AB4CAEEA9352}"/>
                  </a:ext>
                </a:extLst>
              </p:cNvPr>
              <p:cNvSpPr>
                <a:spLocks noGrp="1"/>
              </p:cNvSpPr>
              <p:nvPr>
                <p:ph type="body" sz="quarter" idx="14"/>
              </p:nvPr>
            </p:nvSpPr>
            <p:spPr>
              <a:xfrm>
                <a:off x="574971" y="63834"/>
                <a:ext cx="7994055" cy="892208"/>
              </a:xfrm>
            </p:spPr>
            <p:txBody>
              <a:bodyPr/>
              <a:lstStyle/>
              <a:p>
                <a:r>
                  <a:rPr lang="en-US" baseline="30000" dirty="0"/>
                  <a:t>7</a:t>
                </a:r>
                <a:r>
                  <a:rPr lang="en-US" dirty="0"/>
                  <a:t>Be</a:t>
                </a:r>
              </a:p>
              <a:p>
                <a:r>
                  <a:rPr lang="en-US" sz="1800" i="1" baseline="30000" dirty="0"/>
                  <a:t>6</a:t>
                </a:r>
                <a:r>
                  <a:rPr lang="en-US" sz="1800" i="1" dirty="0"/>
                  <a:t>Li(p,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𝜶</m:t>
                    </m:r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𝒉</m:t>
                    </m:r>
                  </m:oMath>
                </a14:m>
                <a:r>
                  <a:rPr lang="en-US" sz="1800" i="1" dirty="0"/>
                  <a:t>)</a:t>
                </a:r>
              </a:p>
            </p:txBody>
          </p:sp>
        </mc:Choice>
        <mc:Fallback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0B3AD067-DDA6-D7D6-CF75-AB4CAEEA93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xfrm>
                <a:off x="574971" y="63834"/>
                <a:ext cx="7994055" cy="892208"/>
              </a:xfrm>
              <a:blipFill>
                <a:blip r:embed="rId4"/>
                <a:stretch>
                  <a:fillRect l="-1587" t="-97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BAEC995B-F290-8957-6E66-A3E2592D1F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3288484" y="139335"/>
            <a:ext cx="5744595" cy="25850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1E5715-C72D-E8CC-8326-8F1D252D3A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918" y="956042"/>
            <a:ext cx="2607722" cy="1248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F14FCE-C71B-13BC-8989-5B5BBE7AF2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918" y="2213080"/>
            <a:ext cx="2501049" cy="35753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78E773-860B-27E2-65BD-7F3925028ED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874"/>
          <a:stretch/>
        </p:blipFill>
        <p:spPr>
          <a:xfrm>
            <a:off x="3288484" y="2816696"/>
            <a:ext cx="5744595" cy="612304"/>
          </a:xfrm>
          <a:prstGeom prst="rect">
            <a:avLst/>
          </a:prstGeom>
        </p:spPr>
      </p:pic>
      <p:pic>
        <p:nvPicPr>
          <p:cNvPr id="10" name="p-h_or_a">
            <a:hlinkClick r:id="" action="ppaction://media"/>
            <a:extLst>
              <a:ext uri="{FF2B5EF4-FFF2-40B4-BE49-F238E27FC236}">
                <a16:creationId xmlns:a16="http://schemas.microsoft.com/office/drawing/2014/main" id="{92A9DD8B-D7AA-C402-CE47-02FEBF2FD3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86774" y="3284226"/>
            <a:ext cx="4044236" cy="312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9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0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0B3AD067-DDA6-D7D6-CF75-AB4CAEEA9352}"/>
                  </a:ext>
                </a:extLst>
              </p:cNvPr>
              <p:cNvSpPr>
                <a:spLocks noGrp="1"/>
              </p:cNvSpPr>
              <p:nvPr>
                <p:ph type="body" sz="quarter" idx="14"/>
              </p:nvPr>
            </p:nvSpPr>
            <p:spPr>
              <a:xfrm>
                <a:off x="574971" y="63834"/>
                <a:ext cx="7994055" cy="892208"/>
              </a:xfrm>
            </p:spPr>
            <p:txBody>
              <a:bodyPr/>
              <a:lstStyle/>
              <a:p>
                <a:r>
                  <a:rPr lang="en-US" baseline="30000" dirty="0"/>
                  <a:t>7</a:t>
                </a:r>
                <a:r>
                  <a:rPr lang="en-US" dirty="0"/>
                  <a:t>Be</a:t>
                </a:r>
              </a:p>
              <a:p>
                <a:r>
                  <a:rPr lang="en-US" sz="1800" i="1" baseline="30000" dirty="0"/>
                  <a:t>6</a:t>
                </a:r>
                <a:r>
                  <a:rPr lang="en-US" sz="1800" i="1" dirty="0"/>
                  <a:t>Li(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US" sz="1800" i="1" dirty="0"/>
                  <a:t>)</a:t>
                </a:r>
                <a:r>
                  <a:rPr lang="en-US" sz="1800" i="1" baseline="30000" dirty="0"/>
                  <a:t>6</a:t>
                </a:r>
                <a:r>
                  <a:rPr lang="en-US" sz="1800" i="1" dirty="0"/>
                  <a:t>Li</a:t>
                </a:r>
              </a:p>
            </p:txBody>
          </p:sp>
        </mc:Choice>
        <mc:Fallback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0B3AD067-DDA6-D7D6-CF75-AB4CAEEA93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xfrm>
                <a:off x="574971" y="63834"/>
                <a:ext cx="7994055" cy="892208"/>
              </a:xfrm>
              <a:blipFill>
                <a:blip r:embed="rId4"/>
                <a:stretch>
                  <a:fillRect l="-1587" t="-97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C918E87E-A8F2-E1F6-A9D9-533C1FE973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9377" y="5190751"/>
            <a:ext cx="5105400" cy="774700"/>
          </a:xfrm>
          <a:prstGeom prst="rect">
            <a:avLst/>
          </a:prstGeom>
        </p:spPr>
      </p:pic>
      <p:pic>
        <p:nvPicPr>
          <p:cNvPr id="5" name="p-el">
            <a:hlinkClick r:id="" action="ppaction://media"/>
            <a:extLst>
              <a:ext uri="{FF2B5EF4-FFF2-40B4-BE49-F238E27FC236}">
                <a16:creationId xmlns:a16="http://schemas.microsoft.com/office/drawing/2014/main" id="{860602E0-D16B-DE10-70F5-2ADEFD2067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89377" y="345536"/>
            <a:ext cx="5044710" cy="38992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D8028A-5FD3-1EEA-3664-5C6D70E306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003" y="892549"/>
            <a:ext cx="3784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9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0B3AD067-DDA6-D7D6-CF75-AB4CAEEA9352}"/>
                  </a:ext>
                </a:extLst>
              </p:cNvPr>
              <p:cNvSpPr>
                <a:spLocks noGrp="1"/>
              </p:cNvSpPr>
              <p:nvPr>
                <p:ph type="body" sz="quarter" idx="14"/>
              </p:nvPr>
            </p:nvSpPr>
            <p:spPr>
              <a:xfrm>
                <a:off x="574971" y="63834"/>
                <a:ext cx="7994055" cy="892208"/>
              </a:xfrm>
            </p:spPr>
            <p:txBody>
              <a:bodyPr/>
              <a:lstStyle/>
              <a:p>
                <a:r>
                  <a:rPr lang="en-US" baseline="30000" dirty="0"/>
                  <a:t>7</a:t>
                </a:r>
                <a:r>
                  <a:rPr lang="en-US" dirty="0"/>
                  <a:t>Be</a:t>
                </a:r>
              </a:p>
              <a:p>
                <a:r>
                  <a:rPr lang="en-US" sz="1800" i="1" baseline="30000" dirty="0"/>
                  <a:t>6</a:t>
                </a:r>
                <a:r>
                  <a:rPr lang="en-US" sz="1800" i="1" dirty="0"/>
                  <a:t>Li(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US" sz="1800" i="1" dirty="0"/>
                  <a:t>)</a:t>
                </a:r>
                <a:r>
                  <a:rPr lang="en-US" sz="1800" i="1" baseline="30000" dirty="0"/>
                  <a:t>7</a:t>
                </a:r>
                <a:r>
                  <a:rPr lang="en-US" sz="1800" i="1" dirty="0"/>
                  <a:t>Be</a:t>
                </a:r>
              </a:p>
            </p:txBody>
          </p:sp>
        </mc:Choice>
        <mc:Fallback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0B3AD067-DDA6-D7D6-CF75-AB4CAEEA93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xfrm>
                <a:off x="574971" y="63834"/>
                <a:ext cx="7994055" cy="892208"/>
              </a:xfrm>
              <a:blipFill>
                <a:blip r:embed="rId2"/>
                <a:stretch>
                  <a:fillRect l="-1587" t="-97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3B259E62-15D6-E2CF-7D4E-80E19A165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487371" y="-471743"/>
            <a:ext cx="4608356" cy="60128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87625E-1A79-B5E9-0C61-2D840F6F02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2576" y="5921288"/>
            <a:ext cx="5092700" cy="292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2D0C36-015D-5D2B-3369-4AB5870BFA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971" y="5194569"/>
            <a:ext cx="38862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09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0B3AD067-DDA6-D7D6-CF75-AB4CAEEA9352}"/>
                  </a:ext>
                </a:extLst>
              </p:cNvPr>
              <p:cNvSpPr>
                <a:spLocks noGrp="1"/>
              </p:cNvSpPr>
              <p:nvPr>
                <p:ph type="body" sz="quarter" idx="14"/>
              </p:nvPr>
            </p:nvSpPr>
            <p:spPr>
              <a:xfrm>
                <a:off x="574971" y="63834"/>
                <a:ext cx="7994055" cy="892208"/>
              </a:xfrm>
            </p:spPr>
            <p:txBody>
              <a:bodyPr/>
              <a:lstStyle/>
              <a:p>
                <a:r>
                  <a:rPr lang="en-US" baseline="30000" dirty="0"/>
                  <a:t>7</a:t>
                </a:r>
                <a:r>
                  <a:rPr lang="en-US" dirty="0"/>
                  <a:t>Be</a:t>
                </a:r>
              </a:p>
              <a:p>
                <a:r>
                  <a:rPr lang="en-US" sz="1800" i="1" baseline="30000" dirty="0"/>
                  <a:t>4</a:t>
                </a:r>
                <a:r>
                  <a:rPr lang="en-US" sz="1800" i="1" dirty="0"/>
                  <a:t>He(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𝒉</m:t>
                    </m:r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𝒉</m:t>
                    </m:r>
                  </m:oMath>
                </a14:m>
                <a:r>
                  <a:rPr lang="en-US" sz="1800" i="1" dirty="0"/>
                  <a:t>)</a:t>
                </a:r>
                <a:r>
                  <a:rPr lang="en-US" sz="1800" i="1" baseline="30000" dirty="0"/>
                  <a:t>4</a:t>
                </a:r>
                <a:r>
                  <a:rPr lang="en-US" sz="1800" i="1" dirty="0"/>
                  <a:t>He “prediction”, c.f. w/Miller &amp; Phillips (1958)</a:t>
                </a:r>
              </a:p>
            </p:txBody>
          </p:sp>
        </mc:Choice>
        <mc:Fallback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0B3AD067-DDA6-D7D6-CF75-AB4CAEEA93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xfrm>
                <a:off x="574971" y="63834"/>
                <a:ext cx="7994055" cy="892208"/>
              </a:xfrm>
              <a:blipFill>
                <a:blip r:embed="rId2"/>
                <a:stretch>
                  <a:fillRect l="-1587" t="-97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72E66554-9C0D-B994-564A-100A03446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6042"/>
            <a:ext cx="9107418" cy="476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03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3AD067-DDA6-D7D6-CF75-AB4CAEEA93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4971" y="63834"/>
            <a:ext cx="7994055" cy="1612900"/>
          </a:xfrm>
        </p:spPr>
        <p:txBody>
          <a:bodyPr/>
          <a:lstStyle/>
          <a:p>
            <a:r>
              <a:rPr lang="en-US" baseline="30000" dirty="0"/>
              <a:t>7</a:t>
            </a:r>
            <a:r>
              <a:rPr lang="en-US" dirty="0"/>
              <a:t>Be</a:t>
            </a:r>
          </a:p>
          <a:p>
            <a:r>
              <a:rPr lang="en-US" i="1" baseline="30000" dirty="0"/>
              <a:t>R-matrix parameters</a:t>
            </a:r>
          </a:p>
          <a:p>
            <a:r>
              <a:rPr lang="en-US" i="1" baseline="30000" dirty="0"/>
              <a:t>(partial set)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2B9153-17A9-09B1-7F71-9A0AF221D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397" y="149592"/>
            <a:ext cx="5892800" cy="1612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EB09EF-14EF-58F5-1F93-71E1E64F1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09" y="1917409"/>
            <a:ext cx="4546600" cy="1714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C29BEC-E60E-BEF1-2239-C296F0C0F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3634" y="3032270"/>
            <a:ext cx="3644900" cy="32766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61117E2-8D80-00CA-DACE-FCF074109D03}"/>
                  </a:ext>
                </a:extLst>
              </p:cNvPr>
              <p:cNvSpPr txBox="1"/>
              <p:nvPr/>
            </p:nvSpPr>
            <p:spPr>
              <a:xfrm>
                <a:off x="411059" y="4337108"/>
                <a:ext cx="4160939" cy="1200329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≃</m:t>
                    </m:r>
                  </m:oMath>
                </a14:m>
                <a:r>
                  <a:rPr lang="en-US" dirty="0"/>
                  <a:t> partition</a:t>
                </a:r>
              </a:p>
              <a:p>
                <a:pPr marL="517525" lvl="1" indent="-284163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α</m:t>
                    </m:r>
                  </m:oMath>
                </a14:m>
                <a:endParaRPr lang="en-US" b="0" dirty="0"/>
              </a:p>
              <a:p>
                <a:pPr marL="517525" lvl="1" indent="-284163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b="0" dirty="0"/>
                  <a:t>Li</a:t>
                </a:r>
              </a:p>
              <a:p>
                <a:pPr marL="517525" lvl="1" indent="-284163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b="0" dirty="0"/>
                  <a:t>Be(</a:t>
                </a:r>
                <a:r>
                  <a:rPr lang="en-US" b="0" dirty="0" err="1"/>
                  <a:t>g.s</a:t>
                </a:r>
                <a:r>
                  <a:rPr lang="en-US" dirty="0" err="1"/>
                  <a:t>.</a:t>
                </a:r>
                <a:r>
                  <a:rPr lang="en-US" dirty="0"/>
                  <a:t>)</a:t>
                </a:r>
                <a:endParaRPr lang="en-US" b="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61117E2-8D80-00CA-DACE-FCF074109D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059" y="4337108"/>
                <a:ext cx="4160939" cy="1200329"/>
              </a:xfrm>
              <a:prstGeom prst="rect">
                <a:avLst/>
              </a:prstGeom>
              <a:blipFill>
                <a:blip r:embed="rId5"/>
                <a:stretch>
                  <a:fillRect l="-606" t="-1031" b="-6186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2419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B1CE938-838E-1642-AB3A-71D05913576C}"/>
                  </a:ext>
                </a:extLst>
              </p:cNvPr>
              <p:cNvSpPr>
                <a:spLocks noGrp="1"/>
              </p:cNvSpPr>
              <p:nvPr>
                <p:ph type="body" sz="quarter" idx="19"/>
              </p:nvPr>
            </p:nvSpPr>
            <p:spPr>
              <a:xfrm>
                <a:off x="555585" y="554359"/>
                <a:ext cx="3453658" cy="5749279"/>
              </a:xfrm>
            </p:spPr>
            <p:txBody>
              <a:bodyPr/>
              <a:lstStyle/>
              <a:p>
                <a:r>
                  <a:rPr lang="en-US" dirty="0"/>
                  <a:t>Add missing data</a:t>
                </a:r>
              </a:p>
              <a:p>
                <a:pPr lvl="1"/>
                <a:r>
                  <a:rPr lang="en-US" i="1" baseline="30000" dirty="0"/>
                  <a:t>4</a:t>
                </a:r>
                <a:r>
                  <a:rPr lang="en-US" i="1" dirty="0"/>
                  <a:t>He(h,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i="1" dirty="0"/>
                  <a:t>)</a:t>
                </a:r>
                <a:r>
                  <a:rPr lang="en-US" i="1" baseline="30000" dirty="0"/>
                  <a:t>7</a:t>
                </a:r>
                <a:r>
                  <a:rPr lang="en-US" i="1" dirty="0"/>
                  <a:t>Be</a:t>
                </a:r>
              </a:p>
              <a:p>
                <a:pPr lvl="2"/>
                <a:r>
                  <a:rPr lang="en-US" i="1" dirty="0"/>
                  <a:t>Carmona-Gallardo (2012)</a:t>
                </a:r>
              </a:p>
              <a:p>
                <a:pPr lvl="2"/>
                <a:r>
                  <a:rPr lang="en-US" i="1" dirty="0"/>
                  <a:t>Di Leva et al. (2009)</a:t>
                </a:r>
              </a:p>
              <a:p>
                <a:pPr lvl="2"/>
                <a:r>
                  <a:rPr lang="en-US" i="1" dirty="0"/>
                  <a:t>Parker and Kavanagh (1963)</a:t>
                </a:r>
              </a:p>
              <a:p>
                <a:pPr lvl="2"/>
                <a:r>
                  <a:rPr lang="en-US" i="1" dirty="0"/>
                  <a:t>Alexander et al. (1984)</a:t>
                </a:r>
              </a:p>
              <a:p>
                <a:pPr lvl="2"/>
                <a:r>
                  <a:rPr lang="en-US" i="1" dirty="0"/>
                  <a:t>Carmona-Gallardo et al. (2015)</a:t>
                </a:r>
              </a:p>
              <a:p>
                <a:pPr lvl="2"/>
                <a:r>
                  <a:rPr lang="en-US" i="1" dirty="0" err="1"/>
                  <a:t>Confortola</a:t>
                </a:r>
                <a:r>
                  <a:rPr lang="en-US" i="1" dirty="0"/>
                  <a:t> et al. (2007)</a:t>
                </a:r>
              </a:p>
              <a:p>
                <a:pPr lvl="2"/>
                <a:r>
                  <a:rPr lang="en-US" i="1" dirty="0" err="1"/>
                  <a:t>Kontos</a:t>
                </a:r>
                <a:r>
                  <a:rPr lang="en-US" i="1" dirty="0"/>
                  <a:t> et al. (2013)</a:t>
                </a:r>
              </a:p>
              <a:p>
                <a:pPr lvl="2"/>
                <a:r>
                  <a:rPr lang="en-US" i="1" dirty="0"/>
                  <a:t>Robertson et al. (1983)</a:t>
                </a:r>
              </a:p>
              <a:p>
                <a:pPr lvl="2"/>
                <a:r>
                  <a:rPr lang="en-US" i="1" dirty="0"/>
                  <a:t>Bellini et al. (2011)</a:t>
                </a:r>
              </a:p>
              <a:p>
                <a:pPr lvl="2"/>
                <a:r>
                  <a:rPr lang="en-US" i="1" dirty="0" err="1"/>
                  <a:t>Costantini</a:t>
                </a:r>
                <a:r>
                  <a:rPr lang="en-US" i="1" dirty="0"/>
                  <a:t> et al. (2008)</a:t>
                </a:r>
              </a:p>
              <a:p>
                <a:pPr lvl="2"/>
                <a:r>
                  <a:rPr lang="en-US" i="1" dirty="0" err="1"/>
                  <a:t>Bemmerer</a:t>
                </a:r>
                <a:r>
                  <a:rPr lang="en-US" i="1" dirty="0"/>
                  <a:t> et al. (2006)</a:t>
                </a:r>
              </a:p>
              <a:p>
                <a:pPr lvl="2"/>
                <a:r>
                  <a:rPr lang="en-US" i="1" dirty="0" err="1"/>
                  <a:t>Gyurky</a:t>
                </a:r>
                <a:r>
                  <a:rPr lang="en-US" i="1" dirty="0"/>
                  <a:t> et al. (2007)</a:t>
                </a:r>
              </a:p>
              <a:p>
                <a:pPr lvl="2"/>
                <a:r>
                  <a:rPr lang="en-US" i="1" dirty="0"/>
                  <a:t>Singh et al. (2004)</a:t>
                </a:r>
              </a:p>
              <a:p>
                <a:pPr lvl="2"/>
                <a:r>
                  <a:rPr lang="en-US" i="1" dirty="0" err="1"/>
                  <a:t>Bordeanu</a:t>
                </a:r>
                <a:r>
                  <a:rPr lang="en-US" i="1" dirty="0"/>
                  <a:t> et al. (2012)</a:t>
                </a:r>
              </a:p>
              <a:p>
                <a:pPr lvl="2"/>
                <a:r>
                  <a:rPr lang="en-US" i="1" dirty="0" err="1"/>
                  <a:t>Nagatani</a:t>
                </a:r>
                <a:r>
                  <a:rPr lang="en-US" i="1" dirty="0"/>
                  <a:t> et al. (1969)</a:t>
                </a:r>
              </a:p>
              <a:p>
                <a:pPr lvl="2"/>
                <a:r>
                  <a:rPr lang="en-US" i="1" dirty="0" err="1"/>
                  <a:t>Hilgemeier</a:t>
                </a:r>
                <a:r>
                  <a:rPr lang="en-US" i="1" dirty="0"/>
                  <a:t> et al. (1988)</a:t>
                </a:r>
              </a:p>
              <a:p>
                <a:pPr lvl="2"/>
                <a:r>
                  <a:rPr lang="en-US" i="1" dirty="0" err="1"/>
                  <a:t>Tombrello</a:t>
                </a:r>
                <a:r>
                  <a:rPr lang="en-US" i="1" dirty="0"/>
                  <a:t> and Parker (1963)</a:t>
                </a:r>
              </a:p>
              <a:p>
                <a:pPr lvl="2"/>
                <a:r>
                  <a:rPr lang="en-US" i="1" dirty="0"/>
                  <a:t>Holmgren and Johnston (1959)</a:t>
                </a:r>
              </a:p>
              <a:p>
                <a:pPr lvl="2"/>
                <a:r>
                  <a:rPr lang="en-US" i="1" dirty="0"/>
                  <a:t>Waltham et al. (1983)</a:t>
                </a:r>
              </a:p>
              <a:p>
                <a:pPr lvl="2"/>
                <a:r>
                  <a:rPr lang="en-US" i="1" dirty="0"/>
                  <a:t>Brown et al. (2007)</a:t>
                </a:r>
              </a:p>
              <a:p>
                <a:pPr lvl="2"/>
                <a:r>
                  <a:rPr lang="en-US" i="1" dirty="0"/>
                  <a:t>Di Leva et al. (2009)</a:t>
                </a:r>
              </a:p>
              <a:p>
                <a:pPr lvl="2"/>
                <a:r>
                  <a:rPr lang="en-US" i="1" dirty="0"/>
                  <a:t>Osborne et al. (1983)</a:t>
                </a:r>
                <a:endParaRPr lang="en-US" dirty="0"/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B1CE938-838E-1642-AB3A-71D0591357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9"/>
              </p:nvPr>
            </p:nvSpPr>
            <p:spPr>
              <a:xfrm>
                <a:off x="555585" y="554359"/>
                <a:ext cx="3453658" cy="5749279"/>
              </a:xfrm>
              <a:blipFill>
                <a:blip r:embed="rId2"/>
                <a:stretch>
                  <a:fillRect l="-3663" t="-1322" b="-4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F3C7E600-AD89-4E67-DE4D-33FCCBA5298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02977" y="883133"/>
                <a:ext cx="3453658" cy="5569037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noAutofit/>
              </a:bodyPr>
              <a:lstStyle>
                <a:lvl1pPr marL="119063" indent="-119063" algn="l" defTabSz="6858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tabLst/>
                  <a:defRPr sz="1800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1pPr>
                <a:lvl2pPr marL="406400" indent="-176213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−"/>
                  <a:tabLst/>
                  <a:defRPr sz="1600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2pPr>
                <a:lvl3pPr marL="574675" indent="-117475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Wingdings" panose="05000000000000000000" pitchFamily="2" charset="2"/>
                  <a:buChar char="§"/>
                  <a:tabLst/>
                  <a:defRPr sz="1400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3pPr>
                <a:lvl4pPr marL="803275" indent="-115888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−"/>
                  <a:tabLst/>
                  <a:defRPr sz="1200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:r>
                  <a:rPr lang="en-US" i="1" baseline="30000" dirty="0"/>
                  <a:t>6</a:t>
                </a:r>
                <a:r>
                  <a:rPr lang="en-US" i="1" dirty="0"/>
                  <a:t>Li(p,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i="1" dirty="0"/>
                  <a:t>)</a:t>
                </a:r>
                <a:endParaRPr lang="en-US" i="1" baseline="30000" dirty="0"/>
              </a:p>
              <a:p>
                <a:pPr lvl="2"/>
                <a:r>
                  <a:rPr lang="en-US" i="1" dirty="0" err="1"/>
                  <a:t>Bashkin</a:t>
                </a:r>
                <a:r>
                  <a:rPr lang="en-US" i="1" dirty="0"/>
                  <a:t> and Carlson (1955)</a:t>
                </a:r>
              </a:p>
              <a:p>
                <a:pPr lvl="2"/>
                <a:r>
                  <a:rPr lang="en-US" i="1" dirty="0"/>
                  <a:t>Cecil et al. (1992)</a:t>
                </a:r>
              </a:p>
              <a:p>
                <a:pPr lvl="2"/>
                <a:r>
                  <a:rPr lang="en-US" i="1" dirty="0"/>
                  <a:t>He et al. (2013)</a:t>
                </a:r>
              </a:p>
              <a:p>
                <a:pPr lvl="2"/>
                <a:r>
                  <a:rPr lang="en-US" i="1" dirty="0"/>
                  <a:t>Prior et al. (2004)</a:t>
                </a:r>
              </a:p>
              <a:p>
                <a:pPr lvl="2"/>
                <a:r>
                  <a:rPr lang="en-US" i="1" dirty="0" err="1"/>
                  <a:t>Tingwell</a:t>
                </a:r>
                <a:r>
                  <a:rPr lang="en-US" i="1" dirty="0"/>
                  <a:t> et al. (1987)</a:t>
                </a:r>
              </a:p>
              <a:p>
                <a:pPr lvl="2"/>
                <a:r>
                  <a:rPr lang="en-US" i="1" dirty="0"/>
                  <a:t>Warren et al. (1956)</a:t>
                </a:r>
              </a:p>
              <a:p>
                <a:pPr lvl="1"/>
                <a:r>
                  <a:rPr lang="en-US" i="1" baseline="30000" dirty="0"/>
                  <a:t>6</a:t>
                </a:r>
                <a:r>
                  <a:rPr lang="en-US" i="1" dirty="0"/>
                  <a:t>Li(p,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i="1" dirty="0"/>
                  <a:t>)</a:t>
                </a:r>
              </a:p>
              <a:p>
                <a:pPr lvl="2"/>
                <a:r>
                  <a:rPr lang="en-US" b="1" i="1" dirty="0" err="1"/>
                  <a:t>Dubovichenko</a:t>
                </a:r>
                <a:r>
                  <a:rPr lang="en-US" i="1" dirty="0"/>
                  <a:t> et al. (2010)</a:t>
                </a:r>
              </a:p>
              <a:p>
                <a:pPr lvl="2"/>
                <a:r>
                  <a:rPr lang="en-US" i="1" dirty="0"/>
                  <a:t>Lerner and Marion (1969)</a:t>
                </a:r>
              </a:p>
              <a:p>
                <a:pPr lvl="2"/>
                <a:r>
                  <a:rPr lang="en-US" b="1" i="1" dirty="0"/>
                  <a:t>Haller</a:t>
                </a:r>
                <a:r>
                  <a:rPr lang="en-US" i="1" dirty="0"/>
                  <a:t> et al. (1989)</a:t>
                </a:r>
              </a:p>
              <a:p>
                <a:pPr lvl="2"/>
                <a:r>
                  <a:rPr lang="en-US" i="1" dirty="0" err="1"/>
                  <a:t>Petitjean</a:t>
                </a:r>
                <a:r>
                  <a:rPr lang="en-US" i="1" dirty="0"/>
                  <a:t> et al. (1969)</a:t>
                </a:r>
              </a:p>
              <a:p>
                <a:pPr lvl="2"/>
                <a:r>
                  <a:rPr lang="en-US" i="1" dirty="0"/>
                  <a:t>Skill et al. (1995)</a:t>
                </a:r>
              </a:p>
              <a:p>
                <a:pPr lvl="1"/>
                <a:r>
                  <a:rPr lang="en-US" i="1" dirty="0"/>
                  <a:t>Etc.</a:t>
                </a:r>
              </a:p>
              <a:p>
                <a:pPr lvl="1"/>
                <a:endParaRPr lang="en-US" i="1" dirty="0"/>
              </a:p>
              <a:p>
                <a:pPr lvl="2"/>
                <a:endParaRPr lang="en-US" i="1" dirty="0"/>
              </a:p>
            </p:txBody>
          </p:sp>
        </mc:Choice>
        <mc:Fallback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F3C7E600-AD89-4E67-DE4D-33FCCBA529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2977" y="883133"/>
                <a:ext cx="3453658" cy="5569037"/>
              </a:xfrm>
              <a:prstGeom prst="rect">
                <a:avLst/>
              </a:prstGeom>
              <a:blipFill>
                <a:blip r:embed="rId3"/>
                <a:stretch>
                  <a:fillRect t="-1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2428605C-FBC1-BF9A-8914-725CC00C9FB6}"/>
              </a:ext>
            </a:extLst>
          </p:cNvPr>
          <p:cNvSpPr txBox="1">
            <a:spLocks/>
          </p:cNvSpPr>
          <p:nvPr/>
        </p:nvSpPr>
        <p:spPr>
          <a:xfrm>
            <a:off x="594360" y="155749"/>
            <a:ext cx="7994055" cy="4856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2400" b="1" i="0" kern="1200" baseline="0">
                <a:solidFill>
                  <a:srgbClr val="000F7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0375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tabLst/>
              <a:defRPr sz="1600" b="1" i="0" kern="1200" baseline="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2pPr>
            <a:lvl3pPr marL="688975" indent="-2317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None/>
              <a:defRPr sz="1400" b="1" i="0" kern="1200" baseline="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3pPr>
            <a:lvl4pPr marL="914400" indent="-2270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i="0" kern="1200" baseline="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/>
              <a:t>7</a:t>
            </a:r>
            <a:r>
              <a:rPr lang="en-US"/>
              <a:t>Be: What is to be done.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7170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B9A1BA-3C3E-1541-A4B5-69C111EA43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4360" y="155749"/>
            <a:ext cx="7994055" cy="485670"/>
          </a:xfrm>
        </p:spPr>
        <p:txBody>
          <a:bodyPr/>
          <a:lstStyle/>
          <a:p>
            <a:r>
              <a:rPr lang="en-US" baseline="30000" dirty="0"/>
              <a:t>7</a:t>
            </a:r>
            <a:r>
              <a:rPr lang="en-US" dirty="0"/>
              <a:t>Be: What is to be done.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ECC5CCF-5B9F-7936-E40A-1AC6DFA64E8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94360" y="641419"/>
            <a:ext cx="7994055" cy="4434840"/>
          </a:xfrm>
        </p:spPr>
        <p:txBody>
          <a:bodyPr/>
          <a:lstStyle/>
          <a:p>
            <a:r>
              <a:rPr lang="en-US" dirty="0"/>
              <a:t>Add missing data</a:t>
            </a:r>
          </a:p>
          <a:p>
            <a:r>
              <a:rPr lang="en-US" dirty="0"/>
              <a:t>Inelastic (p + </a:t>
            </a:r>
            <a:r>
              <a:rPr lang="en-US" baseline="30000" dirty="0"/>
              <a:t>6</a:t>
            </a:r>
            <a:r>
              <a:rPr lang="en-US" dirty="0"/>
              <a:t>Li*)</a:t>
            </a:r>
          </a:p>
          <a:p>
            <a:r>
              <a:rPr lang="en-US" baseline="30000" dirty="0"/>
              <a:t>7</a:t>
            </a:r>
            <a:r>
              <a:rPr lang="en-US" dirty="0"/>
              <a:t>Li + </a:t>
            </a:r>
            <a:r>
              <a:rPr lang="en-US" baseline="30000" dirty="0"/>
              <a:t>7</a:t>
            </a:r>
            <a:r>
              <a:rPr lang="en-US" dirty="0"/>
              <a:t>Be</a:t>
            </a:r>
          </a:p>
        </p:txBody>
      </p:sp>
    </p:spTree>
    <p:extLst>
      <p:ext uri="{BB962C8B-B14F-4D97-AF65-F5344CB8AC3E}">
        <p14:creationId xmlns:p14="http://schemas.microsoft.com/office/powerpoint/2010/main" val="2986228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CB49E1-EBE6-9B47-AA1C-DCE222AB6D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4360" y="278224"/>
            <a:ext cx="7994055" cy="444152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8C918-96C5-504D-AC00-988BC47BF93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94359" y="722376"/>
            <a:ext cx="7994055" cy="4916423"/>
          </a:xfrm>
        </p:spPr>
        <p:txBody>
          <a:bodyPr/>
          <a:lstStyle/>
          <a:p>
            <a:r>
              <a:rPr lang="en-US" dirty="0"/>
              <a:t>Overview of R-matrix </a:t>
            </a:r>
            <a:r>
              <a:rPr lang="en-US" dirty="0" err="1"/>
              <a:t>evalution</a:t>
            </a:r>
            <a:r>
              <a:rPr lang="en-US" dirty="0"/>
              <a:t> procedure</a:t>
            </a:r>
          </a:p>
          <a:p>
            <a:r>
              <a:rPr lang="en-US" dirty="0"/>
              <a:t>Evaluation &amp; testing work</a:t>
            </a:r>
          </a:p>
          <a:p>
            <a:pPr lvl="1"/>
            <a:r>
              <a:rPr lang="en-US" baseline="30000" dirty="0"/>
              <a:t>7</a:t>
            </a:r>
            <a:r>
              <a:rPr lang="en-US" dirty="0"/>
              <a:t>Be</a:t>
            </a:r>
          </a:p>
          <a:p>
            <a:r>
              <a:rPr lang="en-US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256053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59571C-899E-ED50-616A-8E87101FB5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4972" y="188976"/>
            <a:ext cx="7994055" cy="892208"/>
          </a:xfrm>
        </p:spPr>
        <p:txBody>
          <a:bodyPr/>
          <a:lstStyle/>
          <a:p>
            <a:r>
              <a:rPr lang="en-US" dirty="0"/>
              <a:t>Evaluation pipeline</a:t>
            </a:r>
          </a:p>
          <a:p>
            <a:r>
              <a:rPr lang="en-US" sz="1800" i="1" dirty="0"/>
              <a:t>EDA R-matrix procedure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4">
                <a:extLst>
                  <a:ext uri="{FF2B5EF4-FFF2-40B4-BE49-F238E27FC236}">
                    <a16:creationId xmlns:a16="http://schemas.microsoft.com/office/drawing/2014/main" id="{256BA202-E48C-5F8F-17A6-5B5F936B933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9432" y="3963394"/>
                <a:ext cx="8325134" cy="191594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/>
              <a:lstStyle>
                <a:lvl1pPr marL="230188" indent="-222250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tabLst/>
                  <a:defRPr sz="1800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1pPr>
                <a:lvl2pPr marL="460375" indent="-230188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−"/>
                  <a:tabLst/>
                  <a:defRPr sz="1600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2pPr>
                <a:lvl3pPr marL="688975" indent="-231775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Wingdings" panose="05000000000000000000" pitchFamily="2" charset="2"/>
                  <a:buChar char="§"/>
                  <a:defRPr sz="1400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3pPr>
                <a:lvl4pPr marL="914400" indent="-227013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−"/>
                  <a:defRPr sz="1200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-230188">
                  <a:buFont typeface="+mj-lt"/>
                  <a:buAutoNum type="arabicPeriod"/>
                </a:pPr>
                <a:r>
                  <a:rPr lang="en-US" sz="1600" b="1" dirty="0">
                    <a:solidFill>
                      <a:srgbClr val="DAB3B2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EDAf90</a:t>
                </a:r>
                <a:r>
                  <a:rPr lang="en-US" sz="16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en-US" sz="1600" dirty="0"/>
                  <a:t>code handles all types of data [</a:t>
                </a:r>
                <a:r>
                  <a:rPr lang="en-US" sz="1600" i="1" dirty="0"/>
                  <a:t>EXFOR/CSISRS; publications; priv. comm</a:t>
                </a:r>
                <a:r>
                  <a:rPr lang="en-US" sz="1600" dirty="0"/>
                  <a:t>.]</a:t>
                </a:r>
              </a:p>
              <a:p>
                <a:pPr marL="406400" lvl="1" indent="-176213"/>
                <a:r>
                  <a:rPr lang="en-US" sz="1400" dirty="0"/>
                  <a:t>total, integrated, </a:t>
                </a:r>
                <a:r>
                  <a:rPr lang="en-US" sz="1400" dirty="0" err="1"/>
                  <a:t>diff’l</a:t>
                </a:r>
                <a:r>
                  <a:rPr lang="en-US" sz="1400" dirty="0"/>
                  <a:t>, polarized, unpolarized; neutron- and CP-induced: (</a:t>
                </a:r>
                <a:r>
                  <a:rPr lang="en-US" sz="1400" dirty="0" err="1"/>
                  <a:t>n,X</a:t>
                </a:r>
                <a:r>
                  <a:rPr lang="en-US" sz="1400" dirty="0"/>
                  <a:t>), (</a:t>
                </a:r>
                <a:r>
                  <a:rPr lang="en-US" sz="1400" dirty="0" err="1"/>
                  <a:t>p,X</a:t>
                </a:r>
                <a:r>
                  <a:rPr lang="en-US" sz="1400" dirty="0"/>
                  <a:t>), (</a:t>
                </a:r>
                <a:r>
                  <a:rPr lang="en-US" sz="1400" dirty="0" err="1"/>
                  <a:t>d,X</a:t>
                </a:r>
                <a:r>
                  <a:rPr lang="en-US" sz="1400" dirty="0"/>
                  <a:t>), (</a:t>
                </a:r>
                <a:r>
                  <a:rPr lang="en-US" sz="1400" dirty="0" err="1"/>
                  <a:t>t,X</a:t>
                </a:r>
                <a:r>
                  <a:rPr lang="en-US" sz="1400" dirty="0"/>
                  <a:t>),...</a:t>
                </a:r>
              </a:p>
              <a:p>
                <a:pPr indent="-230188">
                  <a:buFont typeface="+mj-lt"/>
                  <a:buAutoNum type="arabicPeriod"/>
                </a:pPr>
                <a:r>
                  <a:rPr lang="en-US" sz="1600" b="1" dirty="0">
                    <a:solidFill>
                      <a:srgbClr val="AFB2FD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c5toeda </a:t>
                </a:r>
                <a:r>
                  <a:rPr lang="en-US" sz="1600" dirty="0"/>
                  <a:t>converts c5 formatted data (EXFOR) to EDA native format</a:t>
                </a:r>
                <a:endParaRPr lang="en-US" sz="1600" b="1" i="1" dirty="0"/>
              </a:p>
              <a:p>
                <a:pPr indent="-230188">
                  <a:buFont typeface="+mj-lt"/>
                  <a:buAutoNum type="arabicPeriod"/>
                </a:pPr>
                <a:r>
                  <a:rPr lang="en-US" sz="1600" b="1" dirty="0">
                    <a:solidFill>
                      <a:srgbClr val="EDD8B8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EDAf90</a:t>
                </a:r>
                <a:r>
                  <a:rPr lang="en-US" sz="16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en-US" sz="1600" dirty="0"/>
                  <a:t>Optimize parameters simultaneous fit of all the data with same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d>
                          </m:sub>
                        </m:sSub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/>
                  <a:t>parameters</a:t>
                </a:r>
              </a:p>
              <a:p>
                <a:pPr marL="406400" lvl="1" indent="-177800"/>
                <a:r>
                  <a:rPr lang="en-US" sz="1400" dirty="0" err="1"/>
                  <a:t>Auxilliary</a:t>
                </a:r>
                <a:r>
                  <a:rPr lang="en-US" sz="1400" dirty="0"/>
                  <a:t> codes </a:t>
                </a:r>
                <a:r>
                  <a:rPr lang="en-US" sz="1400" dirty="0">
                    <a:sym typeface="Wingdings" pitchFamily="2" charset="2"/>
                  </a:rPr>
                  <a:t> ENDF-6 formatted ENDF/B libraries</a:t>
                </a:r>
              </a:p>
              <a:p>
                <a:pPr indent="-230188">
                  <a:buFont typeface="+mj-lt"/>
                  <a:buAutoNum type="arabicPeriod"/>
                </a:pPr>
                <a:r>
                  <a:rPr lang="en-US" sz="1600" dirty="0">
                    <a:solidFill>
                      <a:schemeClr val="bg1">
                        <a:lumMod val="50000"/>
                      </a:schemeClr>
                    </a:solidFill>
                    <a:sym typeface="Wingdings" pitchFamily="2" charset="2"/>
                  </a:rPr>
                  <a:t>Processing to CE &amp; MG libraries (NJOY, AMPX, Fudge, etc.)</a:t>
                </a:r>
                <a:endParaRPr lang="en-US" sz="1600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 indent="-230188">
                  <a:buFont typeface="+mj-lt"/>
                  <a:buAutoNum type="arabicPeriod"/>
                </a:pPr>
                <a:r>
                  <a:rPr lang="en-US" sz="1600" dirty="0">
                    <a:solidFill>
                      <a:schemeClr val="bg1">
                        <a:lumMod val="50000"/>
                      </a:schemeClr>
                    </a:solidFill>
                  </a:rPr>
                  <a:t>Testing &amp; evaluation (MCNP, SCALE, etc.) by hand; future: automate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1600" dirty="0"/>
              </a:p>
            </p:txBody>
          </p:sp>
        </mc:Choice>
        <mc:Fallback xmlns="">
          <p:sp>
            <p:nvSpPr>
              <p:cNvPr id="6" name="Content Placeholder 4">
                <a:extLst>
                  <a:ext uri="{FF2B5EF4-FFF2-40B4-BE49-F238E27FC236}">
                    <a16:creationId xmlns:a16="http://schemas.microsoft.com/office/drawing/2014/main" id="{256BA202-E48C-5F8F-17A6-5B5F936B93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432" y="3963394"/>
                <a:ext cx="8325134" cy="1915947"/>
              </a:xfrm>
              <a:prstGeom prst="rect">
                <a:avLst/>
              </a:prstGeom>
              <a:blipFill>
                <a:blip r:embed="rId2"/>
                <a:stretch>
                  <a:fillRect l="-152" t="-130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A diagram of a nuclear data pipeline&#10;&#10;Description automatically generated">
            <a:extLst>
              <a:ext uri="{FF2B5EF4-FFF2-40B4-BE49-F238E27FC236}">
                <a16:creationId xmlns:a16="http://schemas.microsoft.com/office/drawing/2014/main" id="{D4A0A735-7F17-4206-7A22-D05BC2359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5949"/>
            <a:ext cx="9144000" cy="260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005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AD41C9-BA88-1A4F-A1F2-4148493E43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3321" y="207666"/>
            <a:ext cx="7994055" cy="892208"/>
          </a:xfrm>
        </p:spPr>
        <p:txBody>
          <a:bodyPr/>
          <a:lstStyle/>
          <a:p>
            <a:r>
              <a:rPr lang="en-US" dirty="0"/>
              <a:t>R-matrix</a:t>
            </a:r>
          </a:p>
          <a:p>
            <a:r>
              <a:rPr lang="en-US" sz="1800" i="1" dirty="0"/>
              <a:t>Overview of evaluation framework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63D6D6-11B9-2878-B2DA-F49B05FFA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79" y="1028834"/>
            <a:ext cx="4924576" cy="38394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B39664-ADC1-4297-8EC3-CF7271CCD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000" y="820912"/>
            <a:ext cx="3862623" cy="493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593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54B6CB-4C0C-C4D0-BD6B-EE78FBC7A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0916" y="833977"/>
            <a:ext cx="4142535" cy="579120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A647A6-07BF-0EFB-B0F2-1C49D2C881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4359" y="157658"/>
            <a:ext cx="7994055" cy="892208"/>
          </a:xfrm>
        </p:spPr>
        <p:txBody>
          <a:bodyPr/>
          <a:lstStyle/>
          <a:p>
            <a:r>
              <a:rPr lang="en-US" baseline="30000" dirty="0"/>
              <a:t>7</a:t>
            </a:r>
            <a:r>
              <a:rPr lang="en-US" dirty="0"/>
              <a:t>Be </a:t>
            </a:r>
          </a:p>
          <a:p>
            <a:r>
              <a:rPr lang="en-US" sz="1800" i="1" dirty="0"/>
              <a:t>Level diagram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42C523-A861-2675-4E19-0185EC54A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63" y="935804"/>
            <a:ext cx="4334516" cy="290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465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3AD067-DDA6-D7D6-CF75-AB4CAEEA93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4971" y="63834"/>
            <a:ext cx="7994055" cy="892208"/>
          </a:xfrm>
        </p:spPr>
        <p:txBody>
          <a:bodyPr/>
          <a:lstStyle/>
          <a:p>
            <a:r>
              <a:rPr lang="en-US" baseline="30000" dirty="0"/>
              <a:t>7</a:t>
            </a:r>
            <a:r>
              <a:rPr lang="en-US" dirty="0"/>
              <a:t>Be</a:t>
            </a:r>
          </a:p>
          <a:p>
            <a:r>
              <a:rPr lang="en-US" sz="1800" i="1" dirty="0"/>
              <a:t>R-matrix configuration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25EB31-442B-8B15-7D33-F304A1690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922" y="1602573"/>
            <a:ext cx="8276156" cy="307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794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3AD067-DDA6-D7D6-CF75-AB4CAEEA93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4971" y="63834"/>
            <a:ext cx="7994055" cy="892208"/>
          </a:xfrm>
        </p:spPr>
        <p:txBody>
          <a:bodyPr/>
          <a:lstStyle/>
          <a:p>
            <a:r>
              <a:rPr lang="en-US" baseline="30000" dirty="0"/>
              <a:t>7</a:t>
            </a:r>
            <a:r>
              <a:rPr lang="en-US" dirty="0"/>
              <a:t>Be</a:t>
            </a:r>
          </a:p>
          <a:p>
            <a:r>
              <a:rPr lang="en-US" sz="1800" i="1" baseline="30000" dirty="0"/>
              <a:t>4</a:t>
            </a:r>
            <a:r>
              <a:rPr lang="en-US" sz="1800" i="1" dirty="0"/>
              <a:t>He(</a:t>
            </a:r>
            <a:r>
              <a:rPr lang="en-US" sz="1800" i="1" dirty="0" err="1"/>
              <a:t>h,h</a:t>
            </a:r>
            <a:r>
              <a:rPr lang="en-US" sz="1800" i="1" dirty="0"/>
              <a:t>)</a:t>
            </a:r>
            <a:r>
              <a:rPr lang="en-US" sz="1800" i="1" baseline="30000" dirty="0"/>
              <a:t>4</a:t>
            </a:r>
            <a:r>
              <a:rPr lang="en-US" sz="1800" i="1" dirty="0"/>
              <a:t>He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7AA40-2543-041D-916A-F276AFAE8E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5602" y="4838032"/>
            <a:ext cx="5307745" cy="15790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B06B73-04BB-3BC0-5CA3-0E9B0D3E65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38" y="752943"/>
            <a:ext cx="3503803" cy="14882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E04ED6-9E1C-6EB9-3897-0B0DB6AF04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78" y="2235200"/>
            <a:ext cx="3491103" cy="4231640"/>
          </a:xfrm>
          <a:prstGeom prst="rect">
            <a:avLst/>
          </a:prstGeom>
        </p:spPr>
      </p:pic>
      <p:pic>
        <p:nvPicPr>
          <p:cNvPr id="3" name="h-el">
            <a:hlinkClick r:id="" action="ppaction://media"/>
            <a:extLst>
              <a:ext uri="{FF2B5EF4-FFF2-40B4-BE49-F238E27FC236}">
                <a16:creationId xmlns:a16="http://schemas.microsoft.com/office/drawing/2014/main" id="{D0E02DCD-6800-8447-1877-934F9F0327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25602" y="248415"/>
            <a:ext cx="5307745" cy="410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79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0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3AD067-DDA6-D7D6-CF75-AB4CAEEA93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4971" y="63834"/>
            <a:ext cx="7994055" cy="892208"/>
          </a:xfrm>
        </p:spPr>
        <p:txBody>
          <a:bodyPr/>
          <a:lstStyle/>
          <a:p>
            <a:r>
              <a:rPr lang="en-US" baseline="30000" dirty="0"/>
              <a:t>7</a:t>
            </a:r>
            <a:r>
              <a:rPr lang="en-US" dirty="0"/>
              <a:t>Be</a:t>
            </a:r>
          </a:p>
          <a:p>
            <a:r>
              <a:rPr lang="en-US" sz="1800" i="1" baseline="30000" dirty="0"/>
              <a:t>4</a:t>
            </a:r>
            <a:r>
              <a:rPr lang="en-US" sz="1800" i="1" dirty="0"/>
              <a:t>He(</a:t>
            </a:r>
            <a:r>
              <a:rPr lang="en-US" sz="1800" i="1" dirty="0" err="1"/>
              <a:t>h,p</a:t>
            </a:r>
            <a:r>
              <a:rPr lang="en-US" sz="1800" i="1" dirty="0"/>
              <a:t>)</a:t>
            </a:r>
            <a:r>
              <a:rPr lang="en-US" sz="1800" i="1" baseline="30000" dirty="0"/>
              <a:t>4</a:t>
            </a:r>
            <a:r>
              <a:rPr lang="en-US" sz="1800" i="1" dirty="0"/>
              <a:t>He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7AA40-2543-041D-916A-F276AFAE8E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1319"/>
          <a:stretch/>
        </p:blipFill>
        <p:spPr>
          <a:xfrm>
            <a:off x="3708824" y="5023641"/>
            <a:ext cx="5307745" cy="2949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4A0BD2-6B2C-76DC-A052-2EB976DF0A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7211" y="5293451"/>
            <a:ext cx="5312664" cy="303205"/>
          </a:xfrm>
          <a:prstGeom prst="rect">
            <a:avLst/>
          </a:prstGeom>
        </p:spPr>
      </p:pic>
      <p:pic>
        <p:nvPicPr>
          <p:cNvPr id="8" name="h-p">
            <a:hlinkClick r:id="" action="ppaction://media"/>
            <a:extLst>
              <a:ext uri="{FF2B5EF4-FFF2-40B4-BE49-F238E27FC236}">
                <a16:creationId xmlns:a16="http://schemas.microsoft.com/office/drawing/2014/main" id="{9A7F7B54-66D2-1FD3-3FE9-BC02A8C7C4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30500" y="19499"/>
            <a:ext cx="5713500" cy="4416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5DAF38-66B4-BE84-9DBF-C91485F90A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956041"/>
            <a:ext cx="3579480" cy="268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9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0B3AD067-DDA6-D7D6-CF75-AB4CAEEA9352}"/>
                  </a:ext>
                </a:extLst>
              </p:cNvPr>
              <p:cNvSpPr>
                <a:spLocks noGrp="1"/>
              </p:cNvSpPr>
              <p:nvPr>
                <p:ph type="body" sz="quarter" idx="14"/>
              </p:nvPr>
            </p:nvSpPr>
            <p:spPr>
              <a:xfrm>
                <a:off x="574971" y="63834"/>
                <a:ext cx="7994055" cy="892208"/>
              </a:xfrm>
            </p:spPr>
            <p:txBody>
              <a:bodyPr/>
              <a:lstStyle/>
              <a:p>
                <a:r>
                  <a:rPr lang="en-US" baseline="30000" dirty="0"/>
                  <a:t>7</a:t>
                </a:r>
                <a:r>
                  <a:rPr lang="en-US" dirty="0"/>
                  <a:t>Be</a:t>
                </a:r>
              </a:p>
              <a:p>
                <a:r>
                  <a:rPr lang="en-US" sz="1800" i="1" baseline="30000" dirty="0"/>
                  <a:t>4</a:t>
                </a:r>
                <a:r>
                  <a:rPr lang="en-US" sz="1800" i="1" dirty="0"/>
                  <a:t>He(h,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US" sz="1800" i="1" dirty="0"/>
                  <a:t>)</a:t>
                </a:r>
                <a:r>
                  <a:rPr lang="en-US" sz="1800" i="1" baseline="30000" dirty="0"/>
                  <a:t>7</a:t>
                </a:r>
                <a:r>
                  <a:rPr lang="en-US" sz="1800" i="1" dirty="0"/>
                  <a:t>Be</a:t>
                </a:r>
              </a:p>
            </p:txBody>
          </p:sp>
        </mc:Choice>
        <mc:Fallback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0B3AD067-DDA6-D7D6-CF75-AB4CAEEA93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xfrm>
                <a:off x="574971" y="63834"/>
                <a:ext cx="7994055" cy="892208"/>
              </a:xfrm>
              <a:blipFill>
                <a:blip r:embed="rId2"/>
                <a:stretch>
                  <a:fillRect l="-1587" t="-97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DE458CED-9F58-8E6D-1EBC-DC4215BD6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107265" y="-724404"/>
            <a:ext cx="4312332" cy="57611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0D8F6E-26BC-D59C-9C10-983A8DBCB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8434" y="4376167"/>
            <a:ext cx="5105400" cy="431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96C8DC-95E1-EA98-22CE-C8FDE96DFF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131" y="1175274"/>
            <a:ext cx="3303689" cy="24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57664"/>
      </p:ext>
    </p:extLst>
  </p:cSld>
  <p:clrMapOvr>
    <a:masterClrMapping/>
  </p:clrMapOvr>
</p:sld>
</file>

<file path=ppt/theme/theme1.xml><?xml version="1.0" encoding="utf-8"?>
<a:theme xmlns:a="http://schemas.openxmlformats.org/drawingml/2006/main" name="Main">
  <a:themeElements>
    <a:clrScheme name="LANL_new logo branding">
      <a:dk1>
        <a:srgbClr val="000000"/>
      </a:dk1>
      <a:lt1>
        <a:srgbClr val="FFFFFF"/>
      </a:lt1>
      <a:dk2>
        <a:srgbClr val="000E7E"/>
      </a:dk2>
      <a:lt2>
        <a:srgbClr val="E7E6E6"/>
      </a:lt2>
      <a:accent1>
        <a:srgbClr val="0070B8"/>
      </a:accent1>
      <a:accent2>
        <a:srgbClr val="FF9128"/>
      </a:accent2>
      <a:accent3>
        <a:srgbClr val="CCD0E1"/>
      </a:accent3>
      <a:accent4>
        <a:srgbClr val="00A963"/>
      </a:accent4>
      <a:accent5>
        <a:srgbClr val="3295DB"/>
      </a:accent5>
      <a:accent6>
        <a:srgbClr val="EB0E1D"/>
      </a:accent6>
      <a:hlink>
        <a:srgbClr val="3295DB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anl-mwp-custom" id="{6E0B638F-B291-564D-8067-68D86542CD41}" vid="{ACE0DEA9-C6B3-A847-AC91-BBAA35276841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anl-mwp-custom" id="{6E0B638F-B291-564D-8067-68D86542CD41}" vid="{783A3E02-88D5-DD40-BC8A-231A02A772D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Main</Template>
  <TotalTime>4627</TotalTime>
  <Words>563</Words>
  <Application>Microsoft Macintosh PowerPoint</Application>
  <PresentationFormat>On-screen Show (4:3)</PresentationFormat>
  <Paragraphs>89</Paragraphs>
  <Slides>16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Acumin Pro</vt:lpstr>
      <vt:lpstr>Arial</vt:lpstr>
      <vt:lpstr>Calibri</vt:lpstr>
      <vt:lpstr>Cambria Math</vt:lpstr>
      <vt:lpstr>Courier New</vt:lpstr>
      <vt:lpstr>System Font Regular</vt:lpstr>
      <vt:lpstr>Times</vt:lpstr>
      <vt:lpstr>Times New Roman</vt:lpstr>
      <vt:lpstr>Wingdings</vt:lpstr>
      <vt:lpstr>Main</vt:lpstr>
      <vt:lpstr>Custom Design</vt:lpstr>
      <vt:lpstr>Current status of LANL 7Be evaluation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Mark Paris</dc:creator>
  <cp:lastModifiedBy>Paris, Mark W</cp:lastModifiedBy>
  <cp:revision>34</cp:revision>
  <dcterms:created xsi:type="dcterms:W3CDTF">2023-02-20T14:50:40Z</dcterms:created>
  <dcterms:modified xsi:type="dcterms:W3CDTF">2023-09-01T12:05:25Z</dcterms:modified>
</cp:coreProperties>
</file>