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3"/>
    <p:sldMasterId id="2147483672" r:id="rId4"/>
  </p:sldMasterIdLst>
  <p:notesMasterIdLst>
    <p:notesMasterId r:id="rId15"/>
  </p:notesMasterIdLst>
  <p:handoutMasterIdLst>
    <p:handoutMasterId r:id="rId37"/>
  </p:handoutMasterIdLst>
  <p:sldIdLst>
    <p:sldId id="259" r:id="rId5"/>
    <p:sldId id="334" r:id="rId6"/>
    <p:sldId id="372" r:id="rId7"/>
    <p:sldId id="300" r:id="rId8"/>
    <p:sldId id="301" r:id="rId9"/>
    <p:sldId id="302" r:id="rId10"/>
    <p:sldId id="303" r:id="rId11"/>
    <p:sldId id="304" r:id="rId12"/>
    <p:sldId id="332" r:id="rId13"/>
    <p:sldId id="427" r:id="rId14"/>
    <p:sldId id="448" r:id="rId16"/>
    <p:sldId id="433" r:id="rId17"/>
    <p:sldId id="428" r:id="rId18"/>
    <p:sldId id="410" r:id="rId19"/>
    <p:sldId id="412" r:id="rId20"/>
    <p:sldId id="413" r:id="rId21"/>
    <p:sldId id="429" r:id="rId22"/>
    <p:sldId id="415" r:id="rId23"/>
    <p:sldId id="416" r:id="rId24"/>
    <p:sldId id="417" r:id="rId25"/>
    <p:sldId id="418" r:id="rId26"/>
    <p:sldId id="419" r:id="rId27"/>
    <p:sldId id="420" r:id="rId28"/>
    <p:sldId id="421" r:id="rId29"/>
    <p:sldId id="423" r:id="rId30"/>
    <p:sldId id="422" r:id="rId31"/>
    <p:sldId id="435" r:id="rId32"/>
    <p:sldId id="450" r:id="rId33"/>
    <p:sldId id="434" r:id="rId34"/>
    <p:sldId id="425" r:id="rId35"/>
    <p:sldId id="449" r:id="rId36"/>
  </p:sldIdLst>
  <p:sldSz cx="9144000" cy="6858000" type="screen4x3"/>
  <p:notesSz cx="6858000" cy="9144000"/>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5" d="100"/>
          <a:sy n="75" d="100"/>
        </p:scale>
        <p:origin x="172" y="8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1" Type="http://schemas.openxmlformats.org/officeDocument/2006/relationships/tags" Target="tags/tag15.xml"/><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notesMaster" Target="notesMasters/notesMaster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5AF28E-D103-477A-B0CF-33E0E76CB1FE}"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5E4FC0-3A6A-4735-8547-B520C670335C}"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683A84-B538-40AC-941C-FA477C0270D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02DD3-384C-4568-A970-62B3A5999CC0}"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1FC02DD3-384C-4568-A970-62B3A5999CC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1FC02DD3-384C-4568-A970-62B3A5999CC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1FC02DD3-384C-4568-A970-62B3A5999CC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1FC02DD3-384C-4568-A970-62B3A5999CC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FFBDC4-EF2A-461B-BD7D-B52AE2C2CDD9}" type="datetime1">
              <a:rPr lang="en-GB" altLang="zh-CN" smtClean="0"/>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69E90FC-7383-45CB-93D5-E5374A2AC3B5}" type="slidenum">
              <a:rPr lang="en-GB" smtClean="0"/>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AD27A127-BB60-4DD8-9B5B-9A7300660251}" type="datetime1">
              <a:rPr lang="en-GB" altLang="zh-CN" smtClean="0"/>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69E90FC-7383-45CB-93D5-E5374A2AC3B5}" type="slidenum">
              <a:rPr lang="en-GB" smtClean="0"/>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23D270B-EFA7-4935-A56C-A533FF3A8017}" type="datetime1">
              <a:rPr lang="en-GB" altLang="zh-CN" smtClean="0"/>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69E90FC-7383-45CB-93D5-E5374A2AC3B5}" type="slidenum">
              <a:rPr lang="en-GB" smtClean="0"/>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ADC2BBC-0661-4889-A73C-93FAF7654C46}" type="datetime1">
              <a:rPr lang="en-GB" altLang="zh-CN"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EFA958-0A4F-4A2D-A420-0221A252897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0A7DCBA-A6B4-4671-8D01-C9F06BF2F3F4}" type="datetime1">
              <a:rPr lang="en-GB" altLang="zh-CN"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EFA958-0A4F-4A2D-A420-0221A252897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6172B9F-F5D2-4781-955F-68B6B7D0C082}" type="datetime1">
              <a:rPr lang="en-GB" altLang="zh-CN"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EFA958-0A4F-4A2D-A420-0221A252897B}"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6715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48200" y="1825625"/>
            <a:ext cx="386715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1CD5597-D9D0-43DF-8322-339AF8AD43C9}" type="datetime1">
              <a:rPr lang="en-GB" altLang="zh-CN"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EFA958-0A4F-4A2D-A420-0221A252897B}"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3FCFD82-8FA3-49BC-8D9B-ACF5E2A9072B}" type="datetime1">
              <a:rPr lang="en-GB" altLang="zh-CN"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EFA958-0A4F-4A2D-A420-0221A252897B}"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2366D72-25CC-4A54-94A0-330BF690BBB3}" type="datetime1">
              <a:rPr lang="en-GB" altLang="zh-CN"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EFA958-0A4F-4A2D-A420-0221A252897B}"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39743F4-8FE5-4770-A0AC-DC049C0AD900}" type="datetime1">
              <a:rPr lang="en-GB" altLang="zh-CN"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EFA958-0A4F-4A2D-A420-0221A252897B}"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8D520F-6179-4757-9D37-DF147145D40B}" type="datetime1">
              <a:rPr lang="en-GB" altLang="zh-CN"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EFA958-0A4F-4A2D-A420-0221A25289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68214C3C-86BF-4003-804F-6DE8B88F1231}" type="datetime1">
              <a:rPr lang="en-GB" altLang="zh-CN" smtClean="0"/>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69E90FC-7383-45CB-93D5-E5374A2AC3B5}" type="slidenum">
              <a:rPr lang="en-GB" smtClean="0"/>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50CD8FA-213D-4201-9E3F-70C89B5CF0DC}" type="datetime1">
              <a:rPr lang="en-GB" altLang="zh-CN"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EFA958-0A4F-4A2D-A420-0221A252897B}"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CC2808F-2ABC-4576-9C19-807DF375FC0A}" type="datetime1">
              <a:rPr lang="en-GB" altLang="zh-CN"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EFA958-0A4F-4A2D-A420-0221A252897B}"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762625"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090F1E6-53FF-41F8-A167-D85ED2CABEE6}" type="datetime1">
              <a:rPr lang="en-GB" altLang="zh-CN"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EFA958-0A4F-4A2D-A420-0221A252897B}"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8C0DF6A-F6CC-43D5-BE29-D8E0B6B776E1}" type="datetime1">
              <a:rPr lang="en-GB" altLang="zh-CN"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EF8DC8-C094-4399-8C43-7A7634B04CBB}"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BBC3DC6-ED63-4BBF-B2FD-39F54EC8B381}" type="datetime1">
              <a:rPr lang="en-GB" altLang="zh-CN"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EF8DC8-C094-4399-8C43-7A7634B04CBB}"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C23EE20-02E1-4567-95EB-C1E40E4AA142}" type="datetime1">
              <a:rPr lang="en-GB" altLang="zh-CN"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EF8DC8-C094-4399-8C43-7A7634B04CBB}"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6715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48200" y="1825625"/>
            <a:ext cx="386715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1AAD03E-A994-4F5A-93CA-609879ADB835}" type="datetime1">
              <a:rPr lang="en-GB" altLang="zh-CN"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BEF8DC8-C094-4399-8C43-7A7634B04CBB}"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AC44FC8-1C9D-4072-965F-7A57711BAAAD}" type="datetime1">
              <a:rPr lang="en-GB" altLang="zh-CN"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BEF8DC8-C094-4399-8C43-7A7634B04CBB}"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F428DAD-8F34-416B-8AEC-8B0650C565ED}" type="datetime1">
              <a:rPr lang="en-GB" altLang="zh-CN"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BEF8DC8-C094-4399-8C43-7A7634B04CBB}"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1214BC-7CA0-47AA-802B-27099F406CC6}" type="datetime1">
              <a:rPr lang="en-GB" altLang="zh-CN"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BEF8DC8-C094-4399-8C43-7A7634B04CB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D02F084-AA7D-4822-A952-D24E7723891B}" type="datetime1">
              <a:rPr lang="en-GB" altLang="zh-CN" smtClean="0"/>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69E90FC-7383-45CB-93D5-E5374A2AC3B5}" type="slidenum">
              <a:rPr lang="en-GB" smtClean="0"/>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D315FAE-230F-4C73-A568-49489FC95756}" type="datetime1">
              <a:rPr lang="en-GB" altLang="zh-CN"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BEF8DC8-C094-4399-8C43-7A7634B04CBB}"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6E82D8-E5B9-44B8-8625-090230EE7569}" type="datetime1">
              <a:rPr lang="en-GB" altLang="zh-CN"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BEF8DC8-C094-4399-8C43-7A7634B04CBB}"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2641020-7888-4A74-9073-A0A09C2141FF}" type="datetime1">
              <a:rPr lang="en-GB" altLang="zh-CN"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EF8DC8-C094-4399-8C43-7A7634B04CBB}"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762625"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F4B3220-95BC-4BC0-AB84-14E34E2C2D83}" type="datetime1">
              <a:rPr lang="en-GB" altLang="zh-CN"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EF8DC8-C094-4399-8C43-7A7634B04CB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36ED3992-2909-4B4F-97FB-7BD0B603D307}" type="datetime1">
              <a:rPr lang="en-GB" altLang="zh-CN" smtClean="0"/>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69E90FC-7383-45CB-93D5-E5374A2AC3B5}" type="slidenum">
              <a:rPr lang="en-GB" smtClean="0"/>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0AF70F0F-F213-40A6-81E2-BD18DB68F515}" type="datetime1">
              <a:rPr lang="en-GB" altLang="zh-CN" smtClean="0"/>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69E90FC-7383-45CB-93D5-E5374A2AC3B5}" type="slidenum">
              <a:rPr lang="en-GB" smtClean="0"/>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F30A9F-042E-42A3-B392-CCDC87652B97}" type="datetime1">
              <a:rPr lang="en-GB" altLang="zh-CN" smtClean="0"/>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69E90FC-7383-45CB-93D5-E5374A2AC3B5}" type="slidenum">
              <a:rPr lang="en-GB" smtClean="0"/>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DD97F-179A-4B34-B3E7-FDB0D2586106}" type="datetime1">
              <a:rPr lang="en-GB" altLang="zh-CN" smtClean="0"/>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a:xfrm>
            <a:off x="7086600" y="71024"/>
            <a:ext cx="2057400" cy="365125"/>
          </a:xfrm>
        </p:spPr>
        <p:txBody>
          <a:bodyPr/>
          <a:lstStyle>
            <a:lvl1pPr>
              <a:defRPr>
                <a:solidFill>
                  <a:srgbClr val="FFFF00"/>
                </a:solidFill>
              </a:defRPr>
            </a:lvl1pPr>
          </a:lstStyle>
          <a:p>
            <a:fld id="{069E90FC-7383-45CB-93D5-E5374A2AC3B5}" type="slidenum">
              <a:rPr lang="en-GB" smtClean="0"/>
            </a:fld>
            <a:r>
              <a:rPr lang="en-GB" dirty="0" smtClean="0"/>
              <a:t>/38</a:t>
            </a:r>
            <a:endParaRPr lang="en-GB"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74E9903-4989-4C51-9C61-D2B97F4DD72B}" type="datetime1">
              <a:rPr lang="en-GB" altLang="zh-CN" smtClean="0"/>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69E90FC-7383-45CB-93D5-E5374A2AC3B5}" type="slidenum">
              <a:rPr lang="en-GB" smtClean="0"/>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779E97F-CC83-44E5-BC31-AFD259F566E4}" type="datetime1">
              <a:rPr lang="en-GB" altLang="zh-CN" smtClean="0"/>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69E90FC-7383-45CB-93D5-E5374A2AC3B5}" type="slidenum">
              <a:rPr lang="en-GB" smtClean="0"/>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FD971-3D4A-4031-9982-D3E5A5783F65}" type="datetime1">
              <a:rPr lang="en-GB" altLang="zh-CN" smtClean="0"/>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E90FC-7383-45CB-93D5-E5374A2AC3B5}" type="slidenum">
              <a:rPr lang="en-GB" smtClean="0"/>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B7406-8393-40F3-A064-2B290D380BAF}" type="datetime1">
              <a:rPr lang="en-GB" altLang="zh-CN"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FA958-0A4F-4A2D-A420-0221A25289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194A1-47CB-4AD3-8E1F-7E3D429DA5CB}" type="datetime1">
              <a:rPr lang="en-GB" altLang="zh-CN"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F8DC8-C094-4399-8C43-7A7634B04CB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emf"/><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image" Target="../media/image25.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8.png"/><Relationship Id="rId3" Type="http://schemas.openxmlformats.org/officeDocument/2006/relationships/tags" Target="../tags/tag14.xml"/><Relationship Id="rId2" Type="http://schemas.openxmlformats.org/officeDocument/2006/relationships/image" Target="../media/image27.png"/><Relationship Id="rId1" Type="http://schemas.openxmlformats.org/officeDocument/2006/relationships/tags" Target="../tags/tag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4" name="矩形 11"/>
          <p:cNvSpPr>
            <a:spLocks noChangeArrowheads="1"/>
          </p:cNvSpPr>
          <p:nvPr/>
        </p:nvSpPr>
        <p:spPr bwMode="auto">
          <a:xfrm>
            <a:off x="-1" y="491092"/>
            <a:ext cx="7377954" cy="1368132"/>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350">
              <a:solidFill>
                <a:srgbClr val="FFFFFF"/>
              </a:solidFill>
              <a:ea typeface="Adobe 黑体 Std R" pitchFamily="2" charset="-122"/>
              <a:sym typeface="Arial" panose="020B0604020202020204" pitchFamily="34" charset="0"/>
            </a:endParaRPr>
          </a:p>
        </p:txBody>
      </p:sp>
      <p:sp>
        <p:nvSpPr>
          <p:cNvPr id="3085" name="文本框 1"/>
          <p:cNvSpPr>
            <a:spLocks noChangeArrowheads="1"/>
          </p:cNvSpPr>
          <p:nvPr/>
        </p:nvSpPr>
        <p:spPr bwMode="auto">
          <a:xfrm>
            <a:off x="116840" y="502285"/>
            <a:ext cx="7111365" cy="136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altLang="zh-CN" sz="4050" b="1" dirty="0">
                <a:solidFill>
                  <a:srgbClr val="FAFAFA"/>
                </a:solidFill>
                <a:ea typeface="Adobe 黑体 Std R" pitchFamily="2" charset="-122"/>
                <a:sym typeface="Arial" panose="020B0604020202020204" pitchFamily="34" charset="0"/>
              </a:rPr>
              <a:t>A new evaluation of </a:t>
            </a:r>
            <a:r>
              <a:rPr lang="en-US" altLang="zh-CN" sz="4050" b="1" baseline="30000" dirty="0">
                <a:solidFill>
                  <a:srgbClr val="FAFAFA"/>
                </a:solidFill>
                <a:ea typeface="Adobe 黑体 Std R" pitchFamily="2" charset="-122"/>
                <a:sym typeface="Arial" panose="020B0604020202020204" pitchFamily="34" charset="0"/>
              </a:rPr>
              <a:t>17</a:t>
            </a:r>
            <a:r>
              <a:rPr lang="en-US" altLang="zh-CN" sz="4050" b="1" dirty="0">
                <a:solidFill>
                  <a:srgbClr val="FAFAFA"/>
                </a:solidFill>
                <a:ea typeface="Adobe 黑体 Std R" pitchFamily="2" charset="-122"/>
                <a:sym typeface="Arial" panose="020B0604020202020204" pitchFamily="34" charset="0"/>
              </a:rPr>
              <a:t>O system and </a:t>
            </a:r>
            <a:r>
              <a:rPr lang="en-US" altLang="zh-CN" sz="4050" b="1" baseline="30000" dirty="0">
                <a:solidFill>
                  <a:srgbClr val="FAFAFA"/>
                </a:solidFill>
                <a:ea typeface="Adobe 黑体 Std R" pitchFamily="2" charset="-122"/>
                <a:sym typeface="Arial" panose="020B0604020202020204" pitchFamily="34" charset="0"/>
              </a:rPr>
              <a:t>15</a:t>
            </a:r>
            <a:r>
              <a:rPr lang="en-US" altLang="zh-CN" sz="4050" b="1" dirty="0">
                <a:solidFill>
                  <a:srgbClr val="FAFAFA"/>
                </a:solidFill>
                <a:ea typeface="Adobe 黑体 Std R" pitchFamily="2" charset="-122"/>
                <a:sym typeface="Arial" panose="020B0604020202020204" pitchFamily="34" charset="0"/>
              </a:rPr>
              <a:t>N system</a:t>
            </a:r>
            <a:endParaRPr lang="zh-CN" altLang="en-US" sz="4050" dirty="0"/>
          </a:p>
        </p:txBody>
      </p:sp>
      <p:sp>
        <p:nvSpPr>
          <p:cNvPr id="3088" name="文本框 7"/>
          <p:cNvSpPr>
            <a:spLocks noChangeArrowheads="1"/>
          </p:cNvSpPr>
          <p:nvPr/>
        </p:nvSpPr>
        <p:spPr bwMode="auto">
          <a:xfrm>
            <a:off x="0" y="2109756"/>
            <a:ext cx="8622792" cy="224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altLang="zh-CN" sz="2400" dirty="0" err="1">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Zhenpeng</a:t>
            </a:r>
            <a:r>
              <a:rPr lang="en-US" altLang="zh-CN" sz="24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 Chen</a:t>
            </a:r>
            <a:r>
              <a:rPr lang="en-US" altLang="zh-CN" sz="2400"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1</a:t>
            </a:r>
            <a:r>
              <a:rPr lang="en-US" altLang="zh-CN" sz="24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 Han Xu</a:t>
            </a:r>
            <a:r>
              <a:rPr lang="en-US" altLang="zh-CN" sz="2400"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2</a:t>
            </a:r>
            <a:r>
              <a:rPr lang="en-US" altLang="zh-CN" sz="24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 Tao Ye</a:t>
            </a:r>
            <a:r>
              <a:rPr lang="en-US" altLang="zh-CN" sz="2400"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3</a:t>
            </a:r>
            <a:endParaRPr lang="en-US" altLang="zh-CN" sz="2400" i="1"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endParaRPr>
          </a:p>
          <a:p>
            <a:pPr algn="ctr">
              <a:lnSpc>
                <a:spcPct val="150000"/>
              </a:lnSpc>
            </a:pPr>
            <a:endParaRPr lang="en-US" altLang="zh-CN" sz="1100" i="1"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endParaRPr>
          </a:p>
          <a:p>
            <a:pPr algn="ctr">
              <a:lnSpc>
                <a:spcPct val="150000"/>
              </a:lnSpc>
            </a:pPr>
            <a:r>
              <a:rPr lang="en-US" altLang="zh-CN" sz="2400" i="1"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1 Physics Department, Tsinghua University, Beijing, China</a:t>
            </a:r>
            <a:br>
              <a:rPr lang="en-US" altLang="zh-CN" sz="2400" i="1"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br>
            <a:r>
              <a:rPr lang="en-US" altLang="zh-CN" sz="2400" i="1"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2 Graduate School, China Academy of Engineering Physics, Beijing, China</a:t>
            </a:r>
            <a:br>
              <a:rPr lang="en-US" altLang="zh-CN" sz="2400" i="1"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br>
            <a:r>
              <a:rPr lang="en-US" altLang="zh-CN" sz="2400" i="1"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3 Institute of Applied Physics and Computational Mathematics, Beijing, China</a:t>
            </a:r>
            <a:endParaRPr lang="en-US" altLang="zh-CN" sz="2400" i="1"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endParaRPr>
          </a:p>
          <a:p>
            <a:pPr algn="ctr">
              <a:lnSpc>
                <a:spcPct val="150000"/>
              </a:lnSpc>
            </a:pPr>
            <a:r>
              <a:rPr lang="en-US" altLang="zh-CN" sz="2400" b="1" i="1"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IAEA meeting, 8-29, August</a:t>
            </a:r>
            <a:r>
              <a:rPr lang="zh-CN" altLang="en-US" sz="2400" b="1" i="1"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a:t>
            </a:r>
            <a:r>
              <a:rPr lang="en-US" altLang="zh-CN" sz="2400" b="1" i="1"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2023</a:t>
            </a:r>
            <a:endParaRPr lang="en-US" altLang="zh-CN" sz="2000"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endParaRPr>
          </a:p>
        </p:txBody>
      </p:sp>
      <p:pic>
        <p:nvPicPr>
          <p:cNvPr id="8" name="图片 7" descr="徽标&#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6324" y="4276793"/>
            <a:ext cx="2580803" cy="2497282"/>
          </a:xfrm>
          <a:prstGeom prst="rect">
            <a:avLst/>
          </a:prstGeom>
        </p:spPr>
      </p:pic>
      <p:pic>
        <p:nvPicPr>
          <p:cNvPr id="10" name="图片 9" descr="蓝色的标志&#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7127" y="4397917"/>
            <a:ext cx="2266083" cy="2266083"/>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652" y="4394723"/>
            <a:ext cx="2258228" cy="2258228"/>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7581" y="476338"/>
            <a:ext cx="1906210" cy="1390207"/>
          </a:xfrm>
          <a:prstGeom prst="rect">
            <a:avLst/>
          </a:prstGeom>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2</a:t>
              </a:r>
              <a:endParaRPr lang="en-US" altLang="zh-CN"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8" y="-50988"/>
            <a:ext cx="8015992"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17</a:t>
            </a:r>
            <a:r>
              <a:rPr lang="en-US" altLang="zh-CN" sz="3600" dirty="0">
                <a:solidFill>
                  <a:schemeClr val="bg1"/>
                </a:solidFill>
                <a:sym typeface="+mn-ea"/>
              </a:rPr>
              <a:t>O system</a:t>
            </a:r>
            <a:endParaRPr lang="zh-CN" altLang="en-US" sz="3600" dirty="0">
              <a:solidFill>
                <a:srgbClr val="FAFAFA"/>
              </a:solidFill>
              <a:ea typeface="Adobe 黑体 Std R" pitchFamily="2" charset="-122"/>
              <a:sym typeface="Arial" panose="020B0604020202020204" pitchFamily="34" charset="0"/>
            </a:endParaRPr>
          </a:p>
          <a:p>
            <a:pPr algn="just"/>
            <a:endParaRPr lang="zh-CN" altLang="en-US" sz="3600" dirty="0">
              <a:solidFill>
                <a:srgbClr val="FAFAFA"/>
              </a:solidFill>
              <a:ea typeface="Adobe 黑体 Std R" pitchFamily="2" charset="-122"/>
              <a:sym typeface="Arial" panose="020B0604020202020204" pitchFamily="34" charset="0"/>
            </a:endParaRPr>
          </a:p>
        </p:txBody>
      </p:sp>
      <p:sp>
        <p:nvSpPr>
          <p:cNvPr id="13" name="矩形 6"/>
          <p:cNvSpPr>
            <a:spLocks noChangeArrowheads="1"/>
          </p:cNvSpPr>
          <p:nvPr/>
        </p:nvSpPr>
        <p:spPr bwMode="auto">
          <a:xfrm>
            <a:off x="304005" y="1056494"/>
            <a:ext cx="8535988" cy="1394839"/>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lvl="1" indent="0" algn="just">
              <a:buNone/>
            </a:pPr>
            <a:endParaRPr lang="en-US" altLang="zh-CN" sz="2400" kern="100" dirty="0">
              <a:solidFill>
                <a:schemeClr val="bg1"/>
              </a:solidFill>
              <a:effectLst/>
              <a:latin typeface="Times New Roman" panose="02020603050405020304" pitchFamily="18" charset="0"/>
              <a:ea typeface="宋体" panose="02010600030101010101" pitchFamily="2" charset="-122"/>
            </a:endParaRPr>
          </a:p>
        </p:txBody>
      </p:sp>
      <p:sp>
        <p:nvSpPr>
          <p:cNvPr id="14" name="文本框 13"/>
          <p:cNvSpPr txBox="1"/>
          <p:nvPr/>
        </p:nvSpPr>
        <p:spPr>
          <a:xfrm>
            <a:off x="422289" y="1056494"/>
            <a:ext cx="8248323" cy="1400383"/>
          </a:xfrm>
          <a:prstGeom prst="rect">
            <a:avLst/>
          </a:prstGeom>
          <a:noFill/>
        </p:spPr>
        <p:txBody>
          <a:bodyPr wrap="square">
            <a:spAutoFit/>
          </a:bodyPr>
          <a:lstStyle/>
          <a:p>
            <a:pPr marL="342900" indent="-342900" algn="just">
              <a:lnSpc>
                <a:spcPts val="3360"/>
              </a:lnSpc>
              <a:buFont typeface="Arial" panose="020B0604020202020204" pitchFamily="34" charset="0"/>
              <a:buChar char="•"/>
            </a:pPr>
            <a:r>
              <a:rPr lang="pt-BR" altLang="zh-CN" sz="2400" kern="100" dirty="0">
                <a:solidFill>
                  <a:schemeClr val="bg1"/>
                </a:solidFill>
                <a:effectLst/>
                <a:latin typeface="Times New Roman" panose="02020603050405020304" pitchFamily="18" charset="0"/>
                <a:ea typeface="宋体" panose="02010600030101010101" pitchFamily="2" charset="-122"/>
              </a:rPr>
              <a:t>The calculated integral cross section includes: (n, tot), (n, el), (n, inl), (n, n1), (n, n2), (n, n3), (n, n4), </a:t>
            </a:r>
            <a:r>
              <a:rPr lang="pt-BR" altLang="zh-CN" sz="2400" kern="100" dirty="0">
                <a:solidFill>
                  <a:schemeClr val="bg1"/>
                </a:solidFill>
                <a:latin typeface="Times New Roman" panose="02020603050405020304" pitchFamily="18" charset="0"/>
                <a:ea typeface="宋体" panose="02010600030101010101" pitchFamily="2" charset="-122"/>
              </a:rPr>
              <a:t>(n, </a:t>
            </a:r>
            <a:r>
              <a:rPr lang="pt-BR" altLang="zh-CN" sz="2400" kern="100" dirty="0" smtClean="0">
                <a:solidFill>
                  <a:schemeClr val="bg1"/>
                </a:solidFill>
                <a:latin typeface="Times New Roman" panose="02020603050405020304" pitchFamily="18" charset="0"/>
                <a:ea typeface="宋体" panose="02010600030101010101" pitchFamily="2" charset="-122"/>
              </a:rPr>
              <a:t>α), </a:t>
            </a:r>
            <a:r>
              <a:rPr lang="pt-BR" altLang="zh-CN" sz="2400" kern="100" dirty="0">
                <a:solidFill>
                  <a:schemeClr val="bg1"/>
                </a:solidFill>
                <a:latin typeface="Times New Roman" panose="02020603050405020304" pitchFamily="18" charset="0"/>
                <a:ea typeface="宋体" panose="02010600030101010101" pitchFamily="2" charset="-122"/>
              </a:rPr>
              <a:t>(</a:t>
            </a:r>
            <a:r>
              <a:rPr lang="pt-BR" altLang="zh-CN" sz="2400" kern="100" dirty="0">
                <a:solidFill>
                  <a:schemeClr val="bg1"/>
                </a:solidFill>
                <a:effectLst/>
                <a:latin typeface="Times New Roman" panose="02020603050405020304" pitchFamily="18" charset="0"/>
                <a:ea typeface="宋体" panose="02010600030101010101" pitchFamily="2" charset="-122"/>
              </a:rPr>
              <a:t>n, α0), (n, α1), (n, α2), (n, α3), (n, α4), (α, n), (α, n0), (α, n1), (α, n2), (α, n3).</a:t>
            </a:r>
            <a:endParaRPr lang="en-US" altLang="zh-CN" sz="2400" kern="100" dirty="0">
              <a:solidFill>
                <a:schemeClr val="bg1"/>
              </a:solidFill>
              <a:effectLst/>
              <a:latin typeface="Times New Roman" panose="02020603050405020304" pitchFamily="18" charset="0"/>
              <a:ea typeface="宋体" panose="02010600030101010101" pitchFamily="2" charset="-122"/>
            </a:endParaRPr>
          </a:p>
        </p:txBody>
      </p:sp>
      <p:pic>
        <p:nvPicPr>
          <p:cNvPr id="11" name="图片 10" descr="图片包含 图形用户界面&#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4325" y="2740665"/>
            <a:ext cx="4054049" cy="2996084"/>
          </a:xfrm>
          <a:prstGeom prst="rect">
            <a:avLst/>
          </a:prstGeom>
        </p:spPr>
      </p:pic>
      <p:pic>
        <p:nvPicPr>
          <p:cNvPr id="12" name="图片 11" descr="图示&#10;&#10;中度可信度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736220"/>
            <a:ext cx="4027377" cy="3000529"/>
          </a:xfrm>
          <a:prstGeom prst="rect">
            <a:avLst/>
          </a:prstGeom>
        </p:spPr>
      </p:pic>
      <p:sp>
        <p:nvSpPr>
          <p:cNvPr id="15" name="文本框 14"/>
          <p:cNvSpPr txBox="1"/>
          <p:nvPr/>
        </p:nvSpPr>
        <p:spPr>
          <a:xfrm>
            <a:off x="0" y="5809615"/>
            <a:ext cx="9144000" cy="1014730"/>
          </a:xfrm>
          <a:prstGeom prst="rect">
            <a:avLst/>
          </a:prstGeom>
          <a:noFill/>
        </p:spPr>
        <p:txBody>
          <a:bodyPr wrap="square">
            <a:spAutoFit/>
          </a:bodyPr>
          <a:lstStyle/>
          <a:p>
            <a:pPr marL="0" marR="0" algn="l">
              <a:spcBef>
                <a:spcPts val="0"/>
              </a:spcBef>
              <a:spcAft>
                <a:spcPts val="0"/>
              </a:spcAft>
            </a:pPr>
            <a:r>
              <a:rPr lang="en-US" altLang="zh-CN" sz="2000" kern="100" dirty="0">
                <a:effectLst/>
                <a:latin typeface="Times New Roman" panose="02020603050405020304" pitchFamily="18" charset="0"/>
                <a:ea typeface="宋体" panose="02010600030101010101" pitchFamily="2" charset="-122"/>
              </a:rPr>
              <a:t>Figure6. This values can be used to make a final file in ENDF-6 format.</a:t>
            </a:r>
            <a:r>
              <a:rPr lang="pt-BR" altLang="zh-CN" sz="2000" kern="100" dirty="0">
                <a:solidFill>
                  <a:srgbClr val="333333"/>
                </a:solidFill>
                <a:effectLst/>
                <a:latin typeface="Times New Roman" panose="02020603050405020304" pitchFamily="18" charset="0"/>
                <a:ea typeface="宋体" panose="02010600030101010101" pitchFamily="2" charset="-122"/>
              </a:rPr>
              <a:t>The (n, tot), </a:t>
            </a:r>
            <a:endParaRPr lang="pt-BR" altLang="zh-CN" sz="2000" kern="100" dirty="0">
              <a:solidFill>
                <a:srgbClr val="333333"/>
              </a:solidFill>
              <a:effectLst/>
              <a:latin typeface="Times New Roman" panose="02020603050405020304" pitchFamily="18" charset="0"/>
              <a:ea typeface="宋体" panose="02010600030101010101" pitchFamily="2" charset="-122"/>
            </a:endParaRPr>
          </a:p>
          <a:p>
            <a:pPr marL="0" marR="0" algn="l">
              <a:spcBef>
                <a:spcPts val="0"/>
              </a:spcBef>
              <a:spcAft>
                <a:spcPts val="0"/>
              </a:spcAft>
            </a:pPr>
            <a:r>
              <a:rPr lang="pt-BR" altLang="zh-CN" sz="2000" kern="100" dirty="0">
                <a:solidFill>
                  <a:srgbClr val="333333"/>
                </a:solidFill>
                <a:effectLst/>
                <a:latin typeface="Times New Roman" panose="02020603050405020304" pitchFamily="18" charset="0"/>
                <a:ea typeface="宋体" panose="02010600030101010101" pitchFamily="2" charset="-122"/>
              </a:rPr>
              <a:t>(n, el), (n, inl), (n,</a:t>
            </a:r>
            <a:r>
              <a:rPr lang="en-US" altLang="zh-CN" sz="2000" kern="100" dirty="0">
                <a:effectLst/>
                <a:latin typeface="Times New Roman" panose="02020603050405020304" pitchFamily="18" charset="0"/>
                <a:ea typeface="宋体" panose="02010600030101010101" pitchFamily="2" charset="-122"/>
              </a:rPr>
              <a:t> α</a:t>
            </a:r>
            <a:r>
              <a:rPr lang="pt-BR" altLang="zh-CN" sz="2000" kern="100" dirty="0">
                <a:solidFill>
                  <a:srgbClr val="333333"/>
                </a:solidFill>
                <a:effectLst/>
                <a:latin typeface="Times New Roman" panose="02020603050405020304" pitchFamily="18" charset="0"/>
                <a:ea typeface="宋体" panose="02010600030101010101" pitchFamily="2" charset="-122"/>
              </a:rPr>
              <a:t>), and (n, Redu-rest), </a:t>
            </a:r>
            <a:endParaRPr lang="pt-BR" altLang="zh-CN" sz="2000" kern="100" dirty="0">
              <a:solidFill>
                <a:srgbClr val="333333"/>
              </a:solidFill>
              <a:effectLst/>
              <a:latin typeface="Times New Roman" panose="02020603050405020304" pitchFamily="18" charset="0"/>
              <a:ea typeface="宋体" panose="02010600030101010101" pitchFamily="2" charset="-122"/>
            </a:endParaRPr>
          </a:p>
          <a:p>
            <a:pPr marL="0" marR="0" algn="l">
              <a:spcBef>
                <a:spcPts val="0"/>
              </a:spcBef>
              <a:spcAft>
                <a:spcPts val="0"/>
              </a:spcAft>
            </a:pPr>
            <a:r>
              <a:rPr lang="pt-BR" altLang="zh-CN" sz="2000" kern="100" dirty="0">
                <a:solidFill>
                  <a:srgbClr val="333333"/>
                </a:solidFill>
                <a:effectLst/>
                <a:latin typeface="Times New Roman" panose="02020603050405020304" pitchFamily="18" charset="0"/>
                <a:ea typeface="宋体" panose="02010600030101010101" pitchFamily="2" charset="-122"/>
              </a:rPr>
              <a:t>(n, Redu-rest)=(n,p)+(n,d)+(n,t)+(n,2n)+(</a:t>
            </a:r>
            <a:r>
              <a:rPr lang="pt-BR" altLang="zh-CN" sz="2000" kern="100" dirty="0" smtClean="0">
                <a:solidFill>
                  <a:srgbClr val="333333"/>
                </a:solidFill>
                <a:effectLst/>
                <a:latin typeface="Times New Roman" panose="02020603050405020304" pitchFamily="18" charset="0"/>
                <a:ea typeface="宋体" panose="02010600030101010101" pitchFamily="2" charset="-122"/>
              </a:rPr>
              <a:t>n,other</a:t>
            </a:r>
            <a:r>
              <a:rPr lang="en-US" altLang="zh-CN" sz="2000" kern="100" dirty="0" smtClean="0">
                <a:solidFill>
                  <a:srgbClr val="333333"/>
                </a:solidFill>
                <a:effectLst/>
                <a:latin typeface="Times New Roman" panose="02020603050405020304" pitchFamily="18" charset="0"/>
                <a:ea typeface="宋体" panose="02010600030101010101" pitchFamily="2" charset="-122"/>
              </a:rPr>
              <a:t>s</a:t>
            </a:r>
            <a:r>
              <a:rPr lang="pt-BR" altLang="zh-CN" sz="2000" kern="100" dirty="0" smtClean="0">
                <a:solidFill>
                  <a:srgbClr val="333333"/>
                </a:solidFill>
                <a:effectLst/>
                <a:latin typeface="Times New Roman" panose="02020603050405020304" pitchFamily="18" charset="0"/>
                <a:ea typeface="宋体" panose="02010600030101010101" pitchFamily="2" charset="-122"/>
              </a:rPr>
              <a:t>)</a:t>
            </a:r>
            <a:endParaRPr lang="en-US" altLang="zh-CN" sz="2000" kern="100" dirty="0">
              <a:effectLst/>
              <a:latin typeface="Times New Roman" panose="02020603050405020304" pitchFamily="18" charset="0"/>
              <a:ea typeface="宋体" panose="02010600030101010101" pitchFamily="2" charset="-122"/>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/31</a:t>
            </a:r>
            <a:endParaRPr lang="en-US" altLang="en-GB"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2</a:t>
              </a:r>
              <a:endParaRPr lang="en-US" altLang="zh-CN"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8" y="-50988"/>
            <a:ext cx="8015992"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17</a:t>
            </a:r>
            <a:r>
              <a:rPr lang="en-US" altLang="zh-CN" sz="3600" dirty="0">
                <a:solidFill>
                  <a:schemeClr val="bg1"/>
                </a:solidFill>
                <a:sym typeface="+mn-ea"/>
              </a:rPr>
              <a:t>O system</a:t>
            </a:r>
            <a:endParaRPr lang="zh-CN" altLang="en-US" sz="3600" dirty="0">
              <a:solidFill>
                <a:srgbClr val="FAFAFA"/>
              </a:solidFill>
              <a:ea typeface="Adobe 黑体 Std R" pitchFamily="2" charset="-122"/>
              <a:sym typeface="Arial" panose="020B0604020202020204" pitchFamily="34" charset="0"/>
            </a:endParaRPr>
          </a:p>
          <a:p>
            <a:pPr algn="just"/>
            <a:endParaRPr lang="zh-CN" altLang="en-US" sz="3600" dirty="0">
              <a:solidFill>
                <a:srgbClr val="FAFAFA"/>
              </a:solidFill>
              <a:ea typeface="Adobe 黑体 Std R" pitchFamily="2" charset="-122"/>
              <a:sym typeface="Arial" panose="020B0604020202020204" pitchFamily="34" charset="0"/>
            </a:endParaRPr>
          </a:p>
        </p:txBody>
      </p:sp>
      <p:sp>
        <p:nvSpPr>
          <p:cNvPr id="13" name="矩形 6"/>
          <p:cNvSpPr>
            <a:spLocks noChangeArrowheads="1"/>
          </p:cNvSpPr>
          <p:nvPr/>
        </p:nvSpPr>
        <p:spPr bwMode="auto">
          <a:xfrm>
            <a:off x="304005" y="1056494"/>
            <a:ext cx="8535988" cy="1394839"/>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lvl="1" indent="0" algn="just">
              <a:buNone/>
            </a:pPr>
            <a:endParaRPr lang="en-US" altLang="zh-CN" sz="2400" kern="100" dirty="0">
              <a:solidFill>
                <a:schemeClr val="bg1"/>
              </a:solidFill>
              <a:effectLst/>
              <a:latin typeface="Times New Roman" panose="02020603050405020304" pitchFamily="18" charset="0"/>
              <a:ea typeface="宋体" panose="02010600030101010101" pitchFamily="2" charset="-122"/>
            </a:endParaRPr>
          </a:p>
        </p:txBody>
      </p:sp>
      <p:sp>
        <p:nvSpPr>
          <p:cNvPr id="14" name="文本框 13"/>
          <p:cNvSpPr txBox="1"/>
          <p:nvPr/>
        </p:nvSpPr>
        <p:spPr>
          <a:xfrm>
            <a:off x="422289" y="1056494"/>
            <a:ext cx="8248323" cy="1400383"/>
          </a:xfrm>
          <a:prstGeom prst="rect">
            <a:avLst/>
          </a:prstGeom>
          <a:noFill/>
        </p:spPr>
        <p:txBody>
          <a:bodyPr wrap="square">
            <a:spAutoFit/>
          </a:bodyPr>
          <a:lstStyle/>
          <a:p>
            <a:pPr marL="342900" indent="-342900" algn="just">
              <a:lnSpc>
                <a:spcPts val="3360"/>
              </a:lnSpc>
              <a:buFont typeface="Arial" panose="020B0604020202020204" pitchFamily="34" charset="0"/>
              <a:buChar char="•"/>
            </a:pPr>
            <a:r>
              <a:rPr lang="pt-BR" altLang="zh-CN" sz="2400" kern="100" dirty="0">
                <a:solidFill>
                  <a:schemeClr val="bg1"/>
                </a:solidFill>
                <a:effectLst/>
                <a:latin typeface="Times New Roman" panose="02020603050405020304" pitchFamily="18" charset="0"/>
                <a:ea typeface="宋体" panose="02010600030101010101" pitchFamily="2" charset="-122"/>
              </a:rPr>
              <a:t>The calculated integral cross section includes: (n, tot), (n, el), (n, inl), (n, n1), (n, n2), (n, n3), (n, n4), </a:t>
            </a:r>
            <a:r>
              <a:rPr lang="pt-BR" altLang="zh-CN" sz="2400" kern="100" dirty="0">
                <a:solidFill>
                  <a:schemeClr val="bg1"/>
                </a:solidFill>
                <a:latin typeface="Times New Roman" panose="02020603050405020304" pitchFamily="18" charset="0"/>
                <a:ea typeface="宋体" panose="02010600030101010101" pitchFamily="2" charset="-122"/>
              </a:rPr>
              <a:t>(n, </a:t>
            </a:r>
            <a:r>
              <a:rPr lang="pt-BR" altLang="zh-CN" sz="2400" kern="100" dirty="0" smtClean="0">
                <a:solidFill>
                  <a:schemeClr val="bg1"/>
                </a:solidFill>
                <a:latin typeface="Times New Roman" panose="02020603050405020304" pitchFamily="18" charset="0"/>
                <a:ea typeface="宋体" panose="02010600030101010101" pitchFamily="2" charset="-122"/>
              </a:rPr>
              <a:t>α), </a:t>
            </a:r>
            <a:r>
              <a:rPr lang="pt-BR" altLang="zh-CN" sz="2400" kern="100" dirty="0">
                <a:solidFill>
                  <a:schemeClr val="bg1"/>
                </a:solidFill>
                <a:latin typeface="Times New Roman" panose="02020603050405020304" pitchFamily="18" charset="0"/>
                <a:ea typeface="宋体" panose="02010600030101010101" pitchFamily="2" charset="-122"/>
              </a:rPr>
              <a:t>(</a:t>
            </a:r>
            <a:r>
              <a:rPr lang="pt-BR" altLang="zh-CN" sz="2400" kern="100" dirty="0">
                <a:solidFill>
                  <a:schemeClr val="bg1"/>
                </a:solidFill>
                <a:effectLst/>
                <a:latin typeface="Times New Roman" panose="02020603050405020304" pitchFamily="18" charset="0"/>
                <a:ea typeface="宋体" panose="02010600030101010101" pitchFamily="2" charset="-122"/>
              </a:rPr>
              <a:t>n, α0), (n, α1), (n, α2), (n, α3), (n, α4), (α, n), (α, n0), (α, n1), (α, n2), (α, n3).</a:t>
            </a:r>
            <a:endParaRPr lang="en-US" altLang="zh-CN" sz="2400" kern="100" dirty="0">
              <a:solidFill>
                <a:schemeClr val="bg1"/>
              </a:solidFill>
              <a:effectLst/>
              <a:latin typeface="Times New Roman" panose="02020603050405020304" pitchFamily="18" charset="0"/>
              <a:ea typeface="宋体" panose="02010600030101010101" pitchFamily="2" charset="-122"/>
            </a:endParaRPr>
          </a:p>
        </p:txBody>
      </p:sp>
      <p:sp>
        <p:nvSpPr>
          <p:cNvPr id="15" name="文本框 14"/>
          <p:cNvSpPr txBox="1"/>
          <p:nvPr/>
        </p:nvSpPr>
        <p:spPr>
          <a:xfrm>
            <a:off x="0" y="5809615"/>
            <a:ext cx="9144000" cy="706755"/>
          </a:xfrm>
          <a:prstGeom prst="rect">
            <a:avLst/>
          </a:prstGeom>
          <a:noFill/>
        </p:spPr>
        <p:txBody>
          <a:bodyPr wrap="square">
            <a:spAutoFit/>
          </a:bodyPr>
          <a:lstStyle/>
          <a:p>
            <a:pPr marL="0" marR="0" algn="l">
              <a:spcBef>
                <a:spcPts val="0"/>
              </a:spcBef>
              <a:spcAft>
                <a:spcPts val="0"/>
              </a:spcAft>
            </a:pPr>
            <a:r>
              <a:rPr lang="en-US" altLang="zh-CN" sz="2000" kern="100" dirty="0">
                <a:effectLst/>
                <a:latin typeface="Times New Roman" panose="02020603050405020304" pitchFamily="18" charset="0"/>
                <a:ea typeface="宋体" panose="02010600030101010101" pitchFamily="2" charset="-122"/>
              </a:rPr>
              <a:t>Figure7. </a:t>
            </a:r>
            <a:r>
              <a:rPr altLang="zh-CN" sz="2000" kern="100" dirty="0">
                <a:effectLst/>
                <a:latin typeface="Times New Roman" panose="02020603050405020304" pitchFamily="18" charset="0"/>
                <a:ea typeface="宋体" panose="02010600030101010101" pitchFamily="2" charset="-122"/>
              </a:rPr>
              <a:t>The (</a:t>
            </a:r>
            <a:r>
              <a:rPr lang="en-US" sz="2000" kern="100" dirty="0">
                <a:effectLst/>
                <a:latin typeface="Times New Roman" panose="02020603050405020304" pitchFamily="18" charset="0"/>
                <a:ea typeface="宋体" panose="02010600030101010101" pitchFamily="2" charset="-122"/>
              </a:rPr>
              <a:t>α</a:t>
            </a:r>
            <a:r>
              <a:rPr altLang="zh-CN" sz="2000" kern="100" dirty="0">
                <a:effectLst/>
                <a:latin typeface="Times New Roman" panose="02020603050405020304" pitchFamily="18" charset="0"/>
                <a:ea typeface="宋体" panose="02010600030101010101" pitchFamily="2" charset="-122"/>
              </a:rPr>
              <a:t>, n</a:t>
            </a:r>
            <a:r>
              <a:rPr altLang="zh-CN" sz="2000" kern="100" baseline="-25000" dirty="0">
                <a:effectLst/>
                <a:latin typeface="Times New Roman" panose="02020603050405020304" pitchFamily="18" charset="0"/>
                <a:ea typeface="宋体" panose="02010600030101010101" pitchFamily="2" charset="-122"/>
              </a:rPr>
              <a:t>tot</a:t>
            </a:r>
            <a:r>
              <a:rPr altLang="zh-CN" sz="2000" kern="100" dirty="0">
                <a:effectLst/>
                <a:latin typeface="Times New Roman" panose="02020603050405020304" pitchFamily="18" charset="0"/>
                <a:ea typeface="宋体" panose="02010600030101010101" pitchFamily="2" charset="-122"/>
              </a:rPr>
              <a:t>), (</a:t>
            </a:r>
            <a:r>
              <a:rPr lang="en-US" sz="2000" kern="100" dirty="0">
                <a:effectLst/>
                <a:latin typeface="Times New Roman" panose="02020603050405020304" pitchFamily="18" charset="0"/>
                <a:ea typeface="宋体" panose="02010600030101010101" pitchFamily="2" charset="-122"/>
                <a:sym typeface="+mn-ea"/>
              </a:rPr>
              <a:t>α</a:t>
            </a:r>
            <a:r>
              <a:rPr altLang="zh-CN" sz="2000" kern="100" dirty="0">
                <a:effectLst/>
                <a:latin typeface="Times New Roman" panose="02020603050405020304" pitchFamily="18" charset="0"/>
                <a:ea typeface="宋体" panose="02010600030101010101" pitchFamily="2" charset="-122"/>
              </a:rPr>
              <a:t>, n</a:t>
            </a:r>
            <a:r>
              <a:rPr altLang="zh-CN" sz="2000" kern="100" baseline="-25000" dirty="0">
                <a:effectLst/>
                <a:latin typeface="Times New Roman" panose="02020603050405020304" pitchFamily="18" charset="0"/>
                <a:ea typeface="宋体" panose="02010600030101010101" pitchFamily="2" charset="-122"/>
              </a:rPr>
              <a:t>0</a:t>
            </a:r>
            <a:r>
              <a:rPr altLang="zh-CN" sz="2000" kern="100" dirty="0">
                <a:effectLst/>
                <a:latin typeface="Times New Roman" panose="02020603050405020304" pitchFamily="18" charset="0"/>
                <a:ea typeface="宋体" panose="02010600030101010101" pitchFamily="2" charset="-122"/>
              </a:rPr>
              <a:t>), (</a:t>
            </a:r>
            <a:r>
              <a:rPr lang="en-US" sz="2000" kern="100" dirty="0">
                <a:effectLst/>
                <a:latin typeface="Times New Roman" panose="02020603050405020304" pitchFamily="18" charset="0"/>
                <a:ea typeface="宋体" panose="02010600030101010101" pitchFamily="2" charset="-122"/>
                <a:sym typeface="+mn-ea"/>
              </a:rPr>
              <a:t>α</a:t>
            </a:r>
            <a:r>
              <a:rPr altLang="zh-CN" sz="2000" kern="100" dirty="0">
                <a:effectLst/>
                <a:latin typeface="Times New Roman" panose="02020603050405020304" pitchFamily="18" charset="0"/>
                <a:ea typeface="宋体" panose="02010600030101010101" pitchFamily="2" charset="-122"/>
              </a:rPr>
              <a:t>, n</a:t>
            </a:r>
            <a:r>
              <a:rPr altLang="zh-CN" sz="2000" kern="100" baseline="-25000" dirty="0">
                <a:effectLst/>
                <a:latin typeface="Times New Roman" panose="02020603050405020304" pitchFamily="18" charset="0"/>
                <a:ea typeface="宋体" panose="02010600030101010101" pitchFamily="2" charset="-122"/>
              </a:rPr>
              <a:t>1</a:t>
            </a:r>
            <a:r>
              <a:rPr altLang="zh-CN" sz="2000" kern="100" dirty="0">
                <a:effectLst/>
                <a:latin typeface="Times New Roman" panose="02020603050405020304" pitchFamily="18" charset="0"/>
                <a:ea typeface="宋体" panose="02010600030101010101" pitchFamily="2" charset="-122"/>
              </a:rPr>
              <a:t>), (</a:t>
            </a:r>
            <a:r>
              <a:rPr lang="en-US" sz="2000" kern="100" dirty="0">
                <a:effectLst/>
                <a:latin typeface="Times New Roman" panose="02020603050405020304" pitchFamily="18" charset="0"/>
                <a:ea typeface="宋体" panose="02010600030101010101" pitchFamily="2" charset="-122"/>
                <a:sym typeface="+mn-ea"/>
              </a:rPr>
              <a:t>α</a:t>
            </a:r>
            <a:r>
              <a:rPr altLang="zh-CN" sz="2000" kern="100" dirty="0">
                <a:effectLst/>
                <a:latin typeface="Times New Roman" panose="02020603050405020304" pitchFamily="18" charset="0"/>
                <a:ea typeface="宋体" panose="02010600030101010101" pitchFamily="2" charset="-122"/>
              </a:rPr>
              <a:t>, n</a:t>
            </a:r>
            <a:r>
              <a:rPr altLang="zh-CN" sz="2000" kern="100" baseline="-25000" dirty="0">
                <a:effectLst/>
                <a:latin typeface="Times New Roman" panose="02020603050405020304" pitchFamily="18" charset="0"/>
                <a:ea typeface="宋体" panose="02010600030101010101" pitchFamily="2" charset="-122"/>
              </a:rPr>
              <a:t>2</a:t>
            </a:r>
            <a:r>
              <a:rPr altLang="zh-CN" sz="2000" kern="100" dirty="0">
                <a:effectLst/>
                <a:latin typeface="Times New Roman" panose="02020603050405020304" pitchFamily="18" charset="0"/>
                <a:ea typeface="宋体" panose="02010600030101010101" pitchFamily="2" charset="-122"/>
              </a:rPr>
              <a:t>), (</a:t>
            </a:r>
            <a:r>
              <a:rPr lang="en-US" sz="2000" kern="100" dirty="0">
                <a:effectLst/>
                <a:latin typeface="Times New Roman" panose="02020603050405020304" pitchFamily="18" charset="0"/>
                <a:ea typeface="宋体" panose="02010600030101010101" pitchFamily="2" charset="-122"/>
                <a:sym typeface="+mn-ea"/>
              </a:rPr>
              <a:t>α</a:t>
            </a:r>
            <a:r>
              <a:rPr altLang="zh-CN" sz="2000" kern="100" dirty="0">
                <a:effectLst/>
                <a:latin typeface="Times New Roman" panose="02020603050405020304" pitchFamily="18" charset="0"/>
                <a:ea typeface="宋体" panose="02010600030101010101" pitchFamily="2" charset="-122"/>
              </a:rPr>
              <a:t>, n</a:t>
            </a:r>
            <a:r>
              <a:rPr altLang="zh-CN" sz="2000" kern="100" baseline="-25000" dirty="0">
                <a:effectLst/>
                <a:latin typeface="Times New Roman" panose="02020603050405020304" pitchFamily="18" charset="0"/>
                <a:ea typeface="宋体" panose="02010600030101010101" pitchFamily="2" charset="-122"/>
              </a:rPr>
              <a:t>3</a:t>
            </a:r>
            <a:r>
              <a:rPr altLang="zh-CN" sz="2000" kern="100" dirty="0">
                <a:effectLst/>
                <a:latin typeface="Times New Roman" panose="02020603050405020304" pitchFamily="18" charset="0"/>
                <a:ea typeface="宋体" panose="02010600030101010101" pitchFamily="2" charset="-122"/>
              </a:rPr>
              <a:t>), (</a:t>
            </a:r>
            <a:r>
              <a:rPr lang="en-US" sz="2000" kern="100" dirty="0">
                <a:effectLst/>
                <a:latin typeface="Times New Roman" panose="02020603050405020304" pitchFamily="18" charset="0"/>
                <a:ea typeface="宋体" panose="02010600030101010101" pitchFamily="2" charset="-122"/>
                <a:sym typeface="+mn-ea"/>
              </a:rPr>
              <a:t>α</a:t>
            </a:r>
            <a:r>
              <a:rPr altLang="zh-CN" sz="2000" kern="100" dirty="0">
                <a:effectLst/>
                <a:latin typeface="Times New Roman" panose="02020603050405020304" pitchFamily="18" charset="0"/>
                <a:ea typeface="宋体" panose="02010600030101010101" pitchFamily="2" charset="-122"/>
              </a:rPr>
              <a:t>, n</a:t>
            </a:r>
            <a:r>
              <a:rPr altLang="zh-CN" sz="2000" kern="100" baseline="-25000" dirty="0">
                <a:effectLst/>
                <a:latin typeface="Times New Roman" panose="02020603050405020304" pitchFamily="18" charset="0"/>
                <a:ea typeface="宋体" panose="02010600030101010101" pitchFamily="2" charset="-122"/>
              </a:rPr>
              <a:t>4</a:t>
            </a:r>
            <a:r>
              <a:rPr altLang="zh-CN" sz="2000" kern="100" dirty="0">
                <a:effectLst/>
                <a:latin typeface="Times New Roman" panose="02020603050405020304" pitchFamily="18" charset="0"/>
                <a:ea typeface="宋体" panose="02010600030101010101" pitchFamily="2" charset="-122"/>
              </a:rPr>
              <a:t>). the (</a:t>
            </a:r>
            <a:r>
              <a:rPr lang="en-US" sz="2000" kern="100" dirty="0">
                <a:effectLst/>
                <a:latin typeface="Times New Roman" panose="02020603050405020304" pitchFamily="18" charset="0"/>
                <a:ea typeface="宋体" panose="02010600030101010101" pitchFamily="2" charset="-122"/>
                <a:sym typeface="+mn-ea"/>
              </a:rPr>
              <a:t>α</a:t>
            </a:r>
            <a:r>
              <a:rPr altLang="zh-CN" sz="2000" kern="100" dirty="0">
                <a:effectLst/>
                <a:latin typeface="Times New Roman" panose="02020603050405020304" pitchFamily="18" charset="0"/>
                <a:ea typeface="宋体" panose="02010600030101010101" pitchFamily="2" charset="-122"/>
              </a:rPr>
              <a:t>, n</a:t>
            </a:r>
            <a:r>
              <a:rPr altLang="zh-CN" sz="2000" kern="100" baseline="-25000" dirty="0">
                <a:effectLst/>
                <a:latin typeface="Times New Roman" panose="02020603050405020304" pitchFamily="18" charset="0"/>
                <a:ea typeface="宋体" panose="02010600030101010101" pitchFamily="2" charset="-122"/>
              </a:rPr>
              <a:t>2</a:t>
            </a:r>
            <a:r>
              <a:rPr altLang="zh-CN" sz="2000" kern="100" dirty="0">
                <a:effectLst/>
                <a:latin typeface="Times New Roman" panose="02020603050405020304" pitchFamily="18" charset="0"/>
                <a:ea typeface="宋体" panose="02010600030101010101" pitchFamily="2" charset="-122"/>
              </a:rPr>
              <a:t>) is much bigger than (</a:t>
            </a:r>
            <a:r>
              <a:rPr lang="en-US" sz="2000" kern="100" dirty="0">
                <a:effectLst/>
                <a:latin typeface="Times New Roman" panose="02020603050405020304" pitchFamily="18" charset="0"/>
                <a:ea typeface="宋体" panose="02010600030101010101" pitchFamily="2" charset="-122"/>
                <a:sym typeface="+mn-ea"/>
              </a:rPr>
              <a:t>α</a:t>
            </a:r>
            <a:r>
              <a:rPr altLang="zh-CN" sz="2000" kern="100" dirty="0">
                <a:effectLst/>
                <a:latin typeface="Times New Roman" panose="02020603050405020304" pitchFamily="18" charset="0"/>
                <a:ea typeface="宋体" panose="02010600030101010101" pitchFamily="2" charset="-122"/>
              </a:rPr>
              <a:t>, n</a:t>
            </a:r>
            <a:r>
              <a:rPr altLang="zh-CN" sz="2000" kern="100" baseline="-25000" dirty="0">
                <a:effectLst/>
                <a:latin typeface="Times New Roman" panose="02020603050405020304" pitchFamily="18" charset="0"/>
                <a:ea typeface="宋体" panose="02010600030101010101" pitchFamily="2" charset="-122"/>
              </a:rPr>
              <a:t>1</a:t>
            </a:r>
            <a:r>
              <a:rPr altLang="zh-CN" sz="2000" kern="100" dirty="0">
                <a:effectLst/>
                <a:latin typeface="Times New Roman" panose="02020603050405020304" pitchFamily="18" charset="0"/>
                <a:ea typeface="宋体" panose="02010600030101010101" pitchFamily="2" charset="-122"/>
              </a:rPr>
              <a:t>).</a:t>
            </a:r>
            <a:endParaRPr altLang="zh-CN" sz="2000" kern="100" dirty="0">
              <a:effectLst/>
              <a:latin typeface="Times New Roman" panose="02020603050405020304" pitchFamily="18" charset="0"/>
              <a:ea typeface="宋体" panose="02010600030101010101" pitchFamily="2" charset="-122"/>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/31</a:t>
            </a:r>
            <a:endParaRPr lang="en-US" altLang="en-GB" dirty="0" smtClean="0"/>
          </a:p>
        </p:txBody>
      </p:sp>
      <p:pic>
        <p:nvPicPr>
          <p:cNvPr id="37" name="图片 37"/>
          <p:cNvPicPr>
            <a:picLocks noChangeAspect="1"/>
          </p:cNvPicPr>
          <p:nvPr>
            <p:custDataLst>
              <p:tags r:id="rId1"/>
            </p:custDataLst>
          </p:nvPr>
        </p:nvPicPr>
        <p:blipFill>
          <a:blip r:embed="rId2"/>
          <a:stretch>
            <a:fillRect/>
          </a:stretch>
        </p:blipFill>
        <p:spPr>
          <a:xfrm>
            <a:off x="2474278" y="2583180"/>
            <a:ext cx="4195445" cy="310007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3</a:t>
              </a:r>
              <a:endParaRPr lang="zh-CN" altLang="en-US"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8" y="-50988"/>
            <a:ext cx="771198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17</a:t>
            </a:r>
            <a:r>
              <a:rPr lang="en-US" altLang="zh-CN" sz="3600" dirty="0">
                <a:solidFill>
                  <a:schemeClr val="bg1"/>
                </a:solidFill>
                <a:sym typeface="+mn-ea"/>
              </a:rPr>
              <a:t>O system</a:t>
            </a:r>
            <a:r>
              <a:rPr lang="zh-CN" altLang="en-US" sz="3600" dirty="0">
                <a:solidFill>
                  <a:schemeClr val="bg1"/>
                </a:solidFill>
                <a:sym typeface="+mn-ea"/>
              </a:rPr>
              <a:t>（</a:t>
            </a:r>
            <a:r>
              <a:rPr lang="en-US" altLang="zh-CN" sz="3600" dirty="0">
                <a:solidFill>
                  <a:schemeClr val="bg1"/>
                </a:solidFill>
                <a:sym typeface="+mn-ea"/>
              </a:rPr>
              <a:t>new data</a:t>
            </a:r>
            <a:r>
              <a:rPr lang="zh-CN" altLang="en-US" sz="3600" dirty="0">
                <a:solidFill>
                  <a:schemeClr val="bg1"/>
                </a:solidFill>
                <a:sym typeface="+mn-ea"/>
              </a:rPr>
              <a:t>）</a:t>
            </a:r>
            <a:endParaRPr lang="zh-CN" altLang="en-US" sz="3600" dirty="0">
              <a:solidFill>
                <a:srgbClr val="FAFAFA"/>
              </a:solidFill>
              <a:ea typeface="Adobe 黑体 Std R" pitchFamily="2" charset="-122"/>
              <a:sym typeface="Arial" panose="020B0604020202020204" pitchFamily="34" charset="0"/>
            </a:endParaRPr>
          </a:p>
          <a:p>
            <a:pPr algn="just"/>
            <a:endParaRPr lang="zh-CN" altLang="en-US" sz="3600" dirty="0">
              <a:solidFill>
                <a:srgbClr val="FAFAFA"/>
              </a:solidFill>
              <a:ea typeface="Adobe 黑体 Std R" pitchFamily="2" charset="-122"/>
              <a:sym typeface="Arial" panose="020B0604020202020204" pitchFamily="34" charset="0"/>
            </a:endParaRPr>
          </a:p>
        </p:txBody>
      </p:sp>
      <p:sp>
        <p:nvSpPr>
          <p:cNvPr id="12" name="文本框 11"/>
          <p:cNvSpPr txBox="1"/>
          <p:nvPr/>
        </p:nvSpPr>
        <p:spPr>
          <a:xfrm>
            <a:off x="0" y="5285105"/>
            <a:ext cx="9144000" cy="2061210"/>
          </a:xfrm>
          <a:prstGeom prst="rect">
            <a:avLst/>
          </a:prstGeom>
          <a:noFill/>
        </p:spPr>
        <p:txBody>
          <a:bodyPr wrap="square">
            <a:spAutoFit/>
          </a:bodyPr>
          <a:lstStyle/>
          <a:p>
            <a:pPr marL="0" marR="0" algn="l">
              <a:spcBef>
                <a:spcPts val="0"/>
              </a:spcBef>
              <a:spcAft>
                <a:spcPts val="0"/>
              </a:spcAft>
              <a:buClrTx/>
              <a:buSzTx/>
              <a:buFontTx/>
            </a:pPr>
            <a:r>
              <a:rPr lang="en-US" altLang="zh-CN" kern="100" dirty="0">
                <a:solidFill>
                  <a:srgbClr val="333333"/>
                </a:solidFill>
                <a:effectLst/>
                <a:latin typeface="Times New Roman" panose="02020603050405020304" pitchFamily="18" charset="0"/>
                <a:ea typeface="宋体" panose="02010600030101010101" pitchFamily="2" charset="-122"/>
              </a:rPr>
              <a:t>Figure8.</a:t>
            </a:r>
            <a:r>
              <a:rPr lang="en-US" altLang="zh-CN" kern="100" dirty="0" smtClean="0">
                <a:solidFill>
                  <a:srgbClr val="333333"/>
                </a:solidFill>
                <a:effectLst/>
                <a:latin typeface="Times New Roman" panose="02020603050405020304" pitchFamily="18" charset="0"/>
                <a:ea typeface="宋体" panose="02010600030101010101" pitchFamily="2" charset="-122"/>
                <a:sym typeface="+mn-ea"/>
              </a:rPr>
              <a:t>RAC </a:t>
            </a:r>
            <a:r>
              <a:rPr lang="en-US" altLang="zh-CN" kern="100" dirty="0">
                <a:solidFill>
                  <a:srgbClr val="333333"/>
                </a:solidFill>
                <a:effectLst/>
                <a:latin typeface="Times New Roman" panose="02020603050405020304" pitchFamily="18" charset="0"/>
                <a:ea typeface="宋体" panose="02010600030101010101" pitchFamily="2" charset="-122"/>
                <a:sym typeface="+mn-ea"/>
              </a:rPr>
              <a:t>use new data from Peking </a:t>
            </a:r>
            <a:r>
              <a:rPr lang="en-US" altLang="zh-CN" kern="100" dirty="0" smtClean="0">
                <a:solidFill>
                  <a:srgbClr val="333333"/>
                </a:solidFill>
                <a:effectLst/>
                <a:latin typeface="Times New Roman" panose="02020603050405020304" pitchFamily="18" charset="0"/>
                <a:ea typeface="宋体" panose="02010600030101010101" pitchFamily="2" charset="-122"/>
                <a:sym typeface="+mn-ea"/>
              </a:rPr>
              <a:t>University (black </a:t>
            </a:r>
            <a:r>
              <a:rPr lang="en-US" altLang="zh-CN" kern="100" dirty="0" smtClean="0">
                <a:solidFill>
                  <a:srgbClr val="333333"/>
                </a:solidFill>
                <a:effectLst/>
                <a:latin typeface="Times New Roman" panose="02020603050405020304" pitchFamily="18" charset="0"/>
                <a:ea typeface="宋体" panose="02010600030101010101" pitchFamily="2" charset="-122"/>
                <a:sym typeface="+mn-ea"/>
              </a:rPr>
              <a:t>line).The new data is significantly higher than the G.Giorginis’s data (black),which is the result of relative measurement, made the normalization to the E.A.Davis’s data (silver red). According to some past evaluations which include David’s, it is found that above 5 MeV David’s data is systematically lower. So, the G.Giorginis’s data will be lower. The new data from Peking University are more reliable.</a:t>
            </a:r>
            <a:endParaRPr lang="en-US" altLang="zh-CN" kern="100" dirty="0" smtClean="0">
              <a:solidFill>
                <a:srgbClr val="333333"/>
              </a:solidFill>
              <a:effectLst/>
              <a:latin typeface="Times New Roman" panose="02020603050405020304" pitchFamily="18" charset="0"/>
              <a:ea typeface="宋体" panose="02010600030101010101" pitchFamily="2" charset="-122"/>
            </a:endParaRPr>
          </a:p>
          <a:p>
            <a:pPr marL="0" marR="0" algn="l">
              <a:spcBef>
                <a:spcPts val="0"/>
              </a:spcBef>
              <a:spcAft>
                <a:spcPts val="0"/>
              </a:spcAft>
              <a:buClrTx/>
              <a:buSzTx/>
              <a:buFontTx/>
            </a:pPr>
            <a:r>
              <a:rPr lang="en-US" altLang="zh-CN" sz="1800" kern="100" dirty="0" smtClean="0">
                <a:solidFill>
                  <a:srgbClr val="333333"/>
                </a:solidFill>
                <a:effectLst/>
                <a:latin typeface="Times New Roman" panose="02020603050405020304" pitchFamily="18" charset="0"/>
                <a:ea typeface="宋体" panose="02010600030101010101" pitchFamily="2" charset="-122"/>
                <a:sym typeface="+mn-ea"/>
              </a:rPr>
              <a:t>  </a:t>
            </a:r>
            <a:endParaRPr lang="en-US" altLang="zh-CN" sz="1800" kern="100" dirty="0" smtClean="0">
              <a:solidFill>
                <a:srgbClr val="333333"/>
              </a:solidFill>
              <a:effectLst/>
              <a:latin typeface="Times New Roman" panose="02020603050405020304" pitchFamily="18" charset="0"/>
              <a:ea typeface="宋体" panose="02010600030101010101" pitchFamily="2" charset="-122"/>
            </a:endParaRPr>
          </a:p>
          <a:p>
            <a:pPr marL="0" marR="0" algn="l">
              <a:spcBef>
                <a:spcPts val="0"/>
              </a:spcBef>
              <a:spcAft>
                <a:spcPts val="0"/>
              </a:spcAft>
            </a:pPr>
            <a:endParaRPr lang="en-US" altLang="zh-CN" sz="2000" kern="100" dirty="0">
              <a:solidFill>
                <a:schemeClr val="tx1"/>
              </a:solidFill>
              <a:effectLst/>
              <a:latin typeface="Times New Roman" panose="02020603050405020304" pitchFamily="18" charset="0"/>
              <a:ea typeface="宋体" panose="02010600030101010101" pitchFamily="2" charset="-122"/>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/31</a:t>
            </a:r>
            <a:endParaRPr lang="en-US" altLang="en-GB" dirty="0" smtClean="0"/>
          </a:p>
        </p:txBody>
      </p:sp>
      <p:pic>
        <p:nvPicPr>
          <p:cNvPr id="3" name="图片 2"/>
          <p:cNvPicPr>
            <a:picLocks noChangeAspect="1"/>
          </p:cNvPicPr>
          <p:nvPr>
            <p:custDataLst>
              <p:tags r:id="rId1"/>
            </p:custDataLst>
          </p:nvPr>
        </p:nvPicPr>
        <p:blipFill>
          <a:blip r:embed="rId2"/>
          <a:srcRect t="4750"/>
          <a:stretch>
            <a:fillRect/>
          </a:stretch>
        </p:blipFill>
        <p:spPr>
          <a:xfrm>
            <a:off x="0" y="955675"/>
            <a:ext cx="9147810" cy="432943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2</a:t>
              </a:r>
              <a:endParaRPr lang="en-US" altLang="zh-CN"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8" y="-50988"/>
            <a:ext cx="8015992"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17</a:t>
            </a:r>
            <a:r>
              <a:rPr lang="en-US" altLang="zh-CN" sz="3600" dirty="0">
                <a:solidFill>
                  <a:schemeClr val="bg1"/>
                </a:solidFill>
                <a:sym typeface="+mn-ea"/>
              </a:rPr>
              <a:t>O system</a:t>
            </a:r>
            <a:endParaRPr lang="zh-CN" altLang="en-US" sz="3600" dirty="0">
              <a:solidFill>
                <a:srgbClr val="FAFAFA"/>
              </a:solidFill>
              <a:ea typeface="Adobe 黑体 Std R" pitchFamily="2" charset="-122"/>
              <a:sym typeface="Arial" panose="020B0604020202020204" pitchFamily="34" charset="0"/>
            </a:endParaRPr>
          </a:p>
          <a:p>
            <a:pPr algn="just"/>
            <a:endParaRPr lang="zh-CN" altLang="en-US" sz="3600" dirty="0">
              <a:solidFill>
                <a:srgbClr val="FAFAFA"/>
              </a:solidFill>
              <a:ea typeface="Adobe 黑体 Std R" pitchFamily="2" charset="-122"/>
              <a:sym typeface="Arial" panose="020B0604020202020204" pitchFamily="34" charset="0"/>
            </a:endParaRPr>
          </a:p>
        </p:txBody>
      </p:sp>
      <p:sp>
        <p:nvSpPr>
          <p:cNvPr id="13" name="矩形 6"/>
          <p:cNvSpPr>
            <a:spLocks noChangeArrowheads="1"/>
          </p:cNvSpPr>
          <p:nvPr/>
        </p:nvSpPr>
        <p:spPr bwMode="auto">
          <a:xfrm>
            <a:off x="304165" y="1056640"/>
            <a:ext cx="8536305" cy="5495290"/>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lvl="1" indent="0" algn="just">
              <a:buNone/>
            </a:pPr>
            <a:endParaRPr lang="en-US" altLang="zh-CN" sz="2400" kern="100" dirty="0">
              <a:solidFill>
                <a:schemeClr val="bg1"/>
              </a:solidFill>
              <a:effectLst/>
              <a:latin typeface="Times New Roman" panose="02020603050405020304" pitchFamily="18" charset="0"/>
              <a:ea typeface="宋体" panose="02010600030101010101" pitchFamily="2" charset="-122"/>
            </a:endParaRPr>
          </a:p>
        </p:txBody>
      </p:sp>
      <p:sp>
        <p:nvSpPr>
          <p:cNvPr id="14" name="文本框 13"/>
          <p:cNvSpPr txBox="1"/>
          <p:nvPr/>
        </p:nvSpPr>
        <p:spPr>
          <a:xfrm>
            <a:off x="422289" y="1056494"/>
            <a:ext cx="8248323" cy="3538220"/>
          </a:xfrm>
          <a:prstGeom prst="rect">
            <a:avLst/>
          </a:prstGeom>
          <a:noFill/>
        </p:spPr>
        <p:txBody>
          <a:bodyPr wrap="square">
            <a:spAutoFit/>
          </a:bodyPr>
          <a:lstStyle/>
          <a:p>
            <a:pPr indent="0" algn="just">
              <a:lnSpc>
                <a:spcPts val="3360"/>
              </a:lnSpc>
              <a:buFont typeface="Arial" panose="020B0604020202020204" pitchFamily="34" charset="0"/>
              <a:buNone/>
            </a:pPr>
            <a:r>
              <a:rPr lang="en-US" altLang="zh-CN" sz="2400" kern="100" dirty="0">
                <a:solidFill>
                  <a:schemeClr val="bg1"/>
                </a:solidFill>
                <a:effectLst/>
                <a:latin typeface="Times New Roman" panose="02020603050405020304" pitchFamily="18" charset="0"/>
                <a:ea typeface="宋体" panose="02010600030101010101" pitchFamily="2" charset="-122"/>
              </a:rPr>
              <a:t>The Peking University experimental group continues to carry out new measurements in the resolvable resonance region,which will include more energy points</a:t>
            </a:r>
            <a:r>
              <a:rPr lang="en-US" altLang="zh-CN" sz="2400" kern="100" dirty="0" smtClean="0">
                <a:solidFill>
                  <a:schemeClr val="bg1"/>
                </a:solidFill>
                <a:effectLst/>
                <a:latin typeface="Times New Roman" panose="02020603050405020304" pitchFamily="18" charset="0"/>
                <a:ea typeface="宋体" panose="02010600030101010101" pitchFamily="2" charset="-122"/>
              </a:rPr>
              <a:t>, about </a:t>
            </a:r>
            <a:r>
              <a:rPr lang="en-US" altLang="zh-CN" sz="2400" kern="100" dirty="0">
                <a:solidFill>
                  <a:schemeClr val="bg1"/>
                </a:solidFill>
                <a:effectLst/>
                <a:latin typeface="Times New Roman" panose="02020603050405020304" pitchFamily="18" charset="0"/>
                <a:ea typeface="宋体" panose="02010600030101010101" pitchFamily="2" charset="-122"/>
              </a:rPr>
              <a:t>(n</a:t>
            </a:r>
            <a:r>
              <a:rPr lang="en-US" altLang="zh-CN" sz="2400" kern="100" dirty="0" smtClean="0">
                <a:solidFill>
                  <a:schemeClr val="bg1"/>
                </a:solidFill>
                <a:effectLst/>
                <a:latin typeface="Times New Roman" panose="02020603050405020304" pitchFamily="18" charset="0"/>
                <a:ea typeface="宋体" panose="02010600030101010101" pitchFamily="2" charset="-122"/>
              </a:rPr>
              <a:t>, </a:t>
            </a:r>
            <a:r>
              <a:rPr lang="en-US" altLang="zh-CN" sz="2400" kern="100" dirty="0" smtClean="0">
                <a:solidFill>
                  <a:schemeClr val="bg1"/>
                </a:solidFill>
                <a:effectLst/>
                <a:latin typeface="Times New Roman" panose="02020603050405020304" pitchFamily="18" charset="0"/>
                <a:ea typeface="宋体" panose="02010600030101010101" pitchFamily="2" charset="-122"/>
              </a:rPr>
              <a:t>α), to </a:t>
            </a:r>
            <a:r>
              <a:rPr lang="en-US" altLang="zh-CN" sz="2400" kern="100" dirty="0">
                <a:solidFill>
                  <a:schemeClr val="bg1"/>
                </a:solidFill>
                <a:effectLst/>
                <a:latin typeface="Times New Roman" panose="02020603050405020304" pitchFamily="18" charset="0"/>
                <a:ea typeface="宋体" panose="02010600030101010101" pitchFamily="2" charset="-122"/>
              </a:rPr>
              <a:t>form a continuous excitation curve</a:t>
            </a:r>
            <a:r>
              <a:rPr lang="en-US" altLang="zh-CN" sz="2400" kern="100" dirty="0" smtClean="0">
                <a:solidFill>
                  <a:schemeClr val="bg1"/>
                </a:solidFill>
                <a:effectLst/>
                <a:latin typeface="Times New Roman" panose="02020603050405020304" pitchFamily="18" charset="0"/>
                <a:ea typeface="宋体" panose="02010600030101010101" pitchFamily="2" charset="-122"/>
              </a:rPr>
              <a:t>. So, the evaluation </a:t>
            </a:r>
            <a:r>
              <a:rPr lang="en-US" altLang="zh-CN" sz="2400" kern="100" dirty="0">
                <a:solidFill>
                  <a:schemeClr val="bg1"/>
                </a:solidFill>
                <a:effectLst/>
                <a:latin typeface="Times New Roman" panose="02020603050405020304" pitchFamily="18" charset="0"/>
                <a:ea typeface="宋体" panose="02010600030101010101" pitchFamily="2" charset="-122"/>
              </a:rPr>
              <a:t>of </a:t>
            </a:r>
            <a:r>
              <a:rPr lang="en-US" altLang="zh-CN" sz="2400" kern="100" baseline="30000" dirty="0">
                <a:solidFill>
                  <a:schemeClr val="bg1"/>
                </a:solidFill>
                <a:effectLst/>
                <a:latin typeface="Times New Roman" panose="02020603050405020304" pitchFamily="18" charset="0"/>
                <a:ea typeface="宋体" panose="02010600030101010101" pitchFamily="2" charset="-122"/>
              </a:rPr>
              <a:t>17</a:t>
            </a:r>
            <a:r>
              <a:rPr lang="en-US" altLang="zh-CN" sz="2400" kern="100" dirty="0">
                <a:solidFill>
                  <a:schemeClr val="bg1"/>
                </a:solidFill>
                <a:effectLst/>
                <a:latin typeface="Times New Roman" panose="02020603050405020304" pitchFamily="18" charset="0"/>
                <a:ea typeface="宋体" panose="02010600030101010101" pitchFamily="2" charset="-122"/>
              </a:rPr>
              <a:t>O system </a:t>
            </a:r>
            <a:r>
              <a:rPr lang="en-US" altLang="zh-CN" sz="2400" kern="100" dirty="0" smtClean="0">
                <a:solidFill>
                  <a:schemeClr val="bg1"/>
                </a:solidFill>
                <a:effectLst/>
                <a:latin typeface="Times New Roman" panose="02020603050405020304" pitchFamily="18" charset="0"/>
                <a:ea typeface="宋体" panose="02010600030101010101" pitchFamily="2" charset="-122"/>
              </a:rPr>
              <a:t>will be improved continually.</a:t>
            </a:r>
            <a:endParaRPr lang="en-US" altLang="zh-CN" sz="2400" kern="100" dirty="0">
              <a:solidFill>
                <a:schemeClr val="bg1"/>
              </a:solidFill>
              <a:effectLst/>
              <a:latin typeface="Times New Roman" panose="02020603050405020304" pitchFamily="18" charset="0"/>
              <a:ea typeface="宋体" panose="02010600030101010101" pitchFamily="2" charset="-122"/>
            </a:endParaRPr>
          </a:p>
          <a:p>
            <a:pPr indent="0" algn="just">
              <a:lnSpc>
                <a:spcPts val="3360"/>
              </a:lnSpc>
              <a:buFont typeface="Arial" panose="020B0604020202020204" pitchFamily="34" charset="0"/>
              <a:buNone/>
            </a:pPr>
            <a:endParaRPr lang="en-US" altLang="zh-CN" sz="2400" kern="100" dirty="0">
              <a:solidFill>
                <a:schemeClr val="bg1"/>
              </a:solidFill>
              <a:effectLst/>
              <a:latin typeface="Times New Roman" panose="02020603050405020304" pitchFamily="18" charset="0"/>
              <a:ea typeface="宋体" panose="02010600030101010101" pitchFamily="2" charset="-122"/>
            </a:endParaRPr>
          </a:p>
          <a:p>
            <a:pPr indent="0" algn="just">
              <a:lnSpc>
                <a:spcPts val="3360"/>
              </a:lnSpc>
              <a:buFont typeface="Arial" panose="020B0604020202020204" pitchFamily="34" charset="0"/>
              <a:buNone/>
            </a:pPr>
            <a:endParaRPr lang="en-US" altLang="zh-CN" sz="2400" kern="100" dirty="0">
              <a:solidFill>
                <a:schemeClr val="bg1"/>
              </a:solidFill>
              <a:effectLst/>
              <a:latin typeface="Times New Roman" panose="02020603050405020304" pitchFamily="18" charset="0"/>
              <a:ea typeface="宋体" panose="02010600030101010101" pitchFamily="2" charset="-122"/>
            </a:endParaRPr>
          </a:p>
          <a:p>
            <a:pPr indent="0" algn="just">
              <a:lnSpc>
                <a:spcPts val="3360"/>
              </a:lnSpc>
              <a:buFont typeface="Arial" panose="020B0604020202020204" pitchFamily="34" charset="0"/>
              <a:buNone/>
            </a:pPr>
            <a:r>
              <a:rPr lang="en-US" altLang="zh-CN" sz="2400" kern="100" dirty="0">
                <a:solidFill>
                  <a:schemeClr val="bg1"/>
                </a:solidFill>
                <a:effectLst/>
                <a:latin typeface="Times New Roman" panose="02020603050405020304" pitchFamily="18" charset="0"/>
                <a:ea typeface="宋体" panose="02010600030101010101" pitchFamily="2" charset="-122"/>
              </a:rPr>
              <a:t>Next we wi</a:t>
            </a:r>
            <a:r>
              <a:rPr lang="en-US" altLang="zh-CN" sz="2400" kern="100" dirty="0">
                <a:solidFill>
                  <a:schemeClr val="bg1"/>
                </a:solidFill>
                <a:effectLst/>
                <a:latin typeface="Times New Roman" panose="02020603050405020304" pitchFamily="18" charset="0"/>
                <a:ea typeface="宋体" panose="02010600030101010101" pitchFamily="2" charset="-122"/>
              </a:rPr>
              <a:t>ll introduce the </a:t>
            </a:r>
            <a:r>
              <a:rPr lang="en-US" altLang="zh-CN" sz="2400" kern="100" dirty="0" smtClean="0">
                <a:solidFill>
                  <a:schemeClr val="bg1"/>
                </a:solidFill>
                <a:effectLst/>
                <a:latin typeface="Times New Roman" panose="02020603050405020304" pitchFamily="18" charset="0"/>
                <a:ea typeface="宋体" panose="02010600030101010101" pitchFamily="2" charset="-122"/>
              </a:rPr>
              <a:t>primary evaluation </a:t>
            </a:r>
            <a:r>
              <a:rPr lang="en-US" altLang="zh-CN" sz="2400" kern="100" dirty="0">
                <a:solidFill>
                  <a:schemeClr val="bg1"/>
                </a:solidFill>
                <a:effectLst/>
                <a:latin typeface="Times New Roman" panose="02020603050405020304" pitchFamily="18" charset="0"/>
                <a:ea typeface="宋体" panose="02010600030101010101" pitchFamily="2" charset="-122"/>
              </a:rPr>
              <a:t>of </a:t>
            </a:r>
            <a:r>
              <a:rPr lang="en-US" altLang="zh-CN" sz="2400" kern="100" baseline="30000" dirty="0">
                <a:solidFill>
                  <a:schemeClr val="bg1"/>
                </a:solidFill>
                <a:effectLst/>
                <a:latin typeface="Times New Roman" panose="02020603050405020304" pitchFamily="18" charset="0"/>
                <a:ea typeface="宋体" panose="02010600030101010101" pitchFamily="2" charset="-122"/>
              </a:rPr>
              <a:t>15</a:t>
            </a:r>
            <a:r>
              <a:rPr lang="en-US" altLang="zh-CN" sz="2400" kern="100" dirty="0">
                <a:solidFill>
                  <a:schemeClr val="bg1"/>
                </a:solidFill>
                <a:effectLst/>
                <a:latin typeface="Times New Roman" panose="02020603050405020304" pitchFamily="18" charset="0"/>
                <a:ea typeface="宋体" panose="02010600030101010101" pitchFamily="2" charset="-122"/>
              </a:rPr>
              <a:t>N system.</a:t>
            </a:r>
            <a:endParaRPr lang="en-US" altLang="zh-CN" sz="2400" kern="100" dirty="0">
              <a:solidFill>
                <a:schemeClr val="bg1"/>
              </a:solidFill>
              <a:effectLst/>
              <a:latin typeface="Times New Roman" panose="02020603050405020304" pitchFamily="18" charset="0"/>
              <a:ea typeface="宋体" panose="02010600030101010101" pitchFamily="2" charset="-122"/>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/31</a:t>
            </a:r>
            <a:endParaRPr lang="en-US" altLang="en-GB"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3</a:t>
              </a:r>
              <a:endParaRPr lang="en-US" altLang="zh-CN"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9" y="-50988"/>
            <a:ext cx="4972626"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15</a:t>
            </a:r>
            <a:r>
              <a:rPr lang="en-US" altLang="zh-CN" sz="3600" dirty="0">
                <a:solidFill>
                  <a:schemeClr val="bg1"/>
                </a:solidFill>
                <a:sym typeface="+mn-ea"/>
              </a:rPr>
              <a:t>N system</a:t>
            </a:r>
            <a:endParaRPr lang="zh-CN" altLang="en-US" sz="3600" dirty="0">
              <a:solidFill>
                <a:srgbClr val="FAFAFA"/>
              </a:solidFill>
              <a:ea typeface="Adobe 黑体 Std R" pitchFamily="2" charset="-122"/>
              <a:sym typeface="Arial" panose="020B0604020202020204" pitchFamily="34" charset="0"/>
            </a:endParaRPr>
          </a:p>
        </p:txBody>
      </p:sp>
      <p:sp>
        <p:nvSpPr>
          <p:cNvPr id="11" name="矩形 6"/>
          <p:cNvSpPr>
            <a:spLocks noChangeArrowheads="1"/>
          </p:cNvSpPr>
          <p:nvPr/>
        </p:nvSpPr>
        <p:spPr bwMode="auto">
          <a:xfrm>
            <a:off x="296545" y="1168400"/>
            <a:ext cx="8536305" cy="5487670"/>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lvl="1" indent="0" algn="just">
              <a:buNone/>
            </a:pPr>
            <a:endParaRPr lang="en-US" altLang="zh-CN" sz="2400" kern="100" dirty="0">
              <a:solidFill>
                <a:schemeClr val="bg1"/>
              </a:solidFill>
              <a:effectLst/>
              <a:latin typeface="Times New Roman" panose="02020603050405020304" pitchFamily="18" charset="0"/>
              <a:ea typeface="宋体" panose="02010600030101010101" pitchFamily="2" charset="-122"/>
            </a:endParaRPr>
          </a:p>
        </p:txBody>
      </p:sp>
      <p:sp>
        <p:nvSpPr>
          <p:cNvPr id="13" name="文本框 12"/>
          <p:cNvSpPr txBox="1"/>
          <p:nvPr/>
        </p:nvSpPr>
        <p:spPr>
          <a:xfrm>
            <a:off x="180975" y="1527810"/>
            <a:ext cx="8651240" cy="521970"/>
          </a:xfrm>
          <a:prstGeom prst="rect">
            <a:avLst/>
          </a:prstGeom>
          <a:noFill/>
        </p:spPr>
        <p:txBody>
          <a:bodyPr wrap="square">
            <a:spAutoFit/>
          </a:bodyPr>
          <a:lstStyle/>
          <a:p>
            <a:pPr indent="279400" algn="just">
              <a:lnSpc>
                <a:spcPts val="3360"/>
              </a:lnSpc>
            </a:pPr>
            <a:r>
              <a:rPr lang="en-US" altLang="zh-CN" sz="2800" kern="100" dirty="0">
                <a:solidFill>
                  <a:schemeClr val="bg1"/>
                </a:solidFill>
                <a:effectLst/>
                <a:latin typeface="Times New Roman" panose="02020603050405020304" pitchFamily="18" charset="0"/>
                <a:ea typeface="宋体" panose="02010600030101010101" pitchFamily="2" charset="-122"/>
              </a:rPr>
              <a:t>For</a:t>
            </a:r>
            <a:r>
              <a:rPr lang="en-US" altLang="zh-CN" sz="2800" kern="100" dirty="0">
                <a:solidFill>
                  <a:srgbClr val="FFFF00"/>
                </a:solidFill>
                <a:effectLst/>
                <a:latin typeface="Times New Roman" panose="02020603050405020304" pitchFamily="18" charset="0"/>
                <a:ea typeface="宋体" panose="02010600030101010101" pitchFamily="2" charset="-122"/>
              </a:rPr>
              <a:t> </a:t>
            </a:r>
            <a:r>
              <a:rPr lang="en-US" altLang="zh-CN" sz="2800" kern="100" baseline="30000" dirty="0">
                <a:solidFill>
                  <a:srgbClr val="FFFF00"/>
                </a:solidFill>
                <a:effectLst/>
                <a:latin typeface="Times New Roman" panose="02020603050405020304" pitchFamily="18" charset="0"/>
                <a:ea typeface="宋体" panose="02010600030101010101" pitchFamily="2" charset="-122"/>
              </a:rPr>
              <a:t>15</a:t>
            </a:r>
            <a:r>
              <a:rPr lang="en-US" altLang="zh-CN" sz="2800" kern="100" dirty="0">
                <a:solidFill>
                  <a:srgbClr val="FFFF00"/>
                </a:solidFill>
                <a:effectLst/>
                <a:latin typeface="Times New Roman" panose="02020603050405020304" pitchFamily="18" charset="0"/>
                <a:ea typeface="宋体" panose="02010600030101010101" pitchFamily="2" charset="-122"/>
              </a:rPr>
              <a:t>N system</a:t>
            </a:r>
            <a:r>
              <a:rPr lang="en-US" altLang="zh-CN" sz="2800" kern="100" dirty="0">
                <a:solidFill>
                  <a:schemeClr val="bg1"/>
                </a:solidFill>
                <a:effectLst/>
                <a:latin typeface="Times New Roman" panose="02020603050405020304" pitchFamily="18" charset="0"/>
                <a:ea typeface="宋体" panose="02010600030101010101" pitchFamily="2" charset="-122"/>
              </a:rPr>
              <a:t>, include 15 retained channels:</a:t>
            </a:r>
            <a:endParaRPr lang="en-US" altLang="zh-CN" sz="2800" kern="100" dirty="0">
              <a:solidFill>
                <a:schemeClr val="bg1"/>
              </a:solidFill>
              <a:effectLst/>
              <a:latin typeface="Times New Roman" panose="02020603050405020304" pitchFamily="18" charset="0"/>
              <a:ea typeface="宋体" panose="02010600030101010101" pitchFamily="2" charset="-122"/>
            </a:endParaRPr>
          </a:p>
        </p:txBody>
      </p:sp>
      <p:sp>
        <p:nvSpPr>
          <p:cNvPr id="15" name="文本框 14"/>
          <p:cNvSpPr txBox="1"/>
          <p:nvPr/>
        </p:nvSpPr>
        <p:spPr>
          <a:xfrm>
            <a:off x="95885" y="2645410"/>
            <a:ext cx="8555990" cy="4725670"/>
          </a:xfrm>
          <a:prstGeom prst="rect">
            <a:avLst/>
          </a:prstGeom>
          <a:noFill/>
        </p:spPr>
        <p:txBody>
          <a:bodyPr wrap="square">
            <a:noAutofit/>
          </a:bodyPr>
          <a:lstStyle/>
          <a:p>
            <a:pPr lvl="1" indent="0" algn="just">
              <a:buNone/>
            </a:pPr>
            <a:r>
              <a:rPr lang="en-US" altLang="zh-CN" sz="2200" kern="100" dirty="0">
                <a:solidFill>
                  <a:schemeClr val="bg1"/>
                </a:solidFill>
                <a:latin typeface="Times New Roman" panose="02020603050405020304" pitchFamily="18" charset="0"/>
                <a:ea typeface="宋体" panose="02010600030101010101" pitchFamily="2" charset="-122"/>
              </a:rPr>
              <a:t>  'N14(N,N0)N140'     'N14(N,4HE)11B0 '    'N14(N,4HE1)11B* ' </a:t>
            </a: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r>
              <a:rPr lang="en-US" altLang="zh-CN" sz="2200" kern="100" dirty="0">
                <a:solidFill>
                  <a:schemeClr val="bg1"/>
                </a:solidFill>
                <a:latin typeface="Times New Roman" panose="02020603050405020304" pitchFamily="18" charset="0"/>
                <a:ea typeface="宋体" panose="02010600030101010101" pitchFamily="2" charset="-122"/>
              </a:rPr>
              <a:t>  'N14(N, N1)N141'    'N14(N, P)C140 '        'N14(N,  D)C130  ' </a:t>
            </a: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r>
              <a:rPr lang="en-US" altLang="zh-CN" sz="2200" kern="100" dirty="0">
                <a:solidFill>
                  <a:schemeClr val="bg1"/>
                </a:solidFill>
                <a:latin typeface="Times New Roman" panose="02020603050405020304" pitchFamily="18" charset="0"/>
                <a:ea typeface="宋体" panose="02010600030101010101" pitchFamily="2" charset="-122"/>
              </a:rPr>
              <a:t>  'N14(N,  T)C120'      'N14(N,4HE2)11B2'   'N14(N,4HE3)11B3 '</a:t>
            </a: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r>
              <a:rPr lang="en-US" altLang="zh-CN" sz="2200" kern="100" dirty="0">
                <a:solidFill>
                  <a:schemeClr val="bg1"/>
                </a:solidFill>
                <a:latin typeface="Times New Roman" panose="02020603050405020304" pitchFamily="18" charset="0"/>
                <a:ea typeface="宋体" panose="02010600030101010101" pitchFamily="2" charset="-122"/>
              </a:rPr>
              <a:t> </a:t>
            </a: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r>
              <a:rPr lang="en-US" altLang="zh-CN" sz="2200" kern="100" dirty="0">
                <a:solidFill>
                  <a:schemeClr val="bg1"/>
                </a:solidFill>
                <a:latin typeface="Times New Roman" panose="02020603050405020304" pitchFamily="18" charset="0"/>
                <a:ea typeface="宋体" panose="02010600030101010101" pitchFamily="2" charset="-122"/>
              </a:rPr>
              <a:t>  'N14(N, N2)N142'    'N14(N, N3)N143'      'N14(N, N4)N144  ' </a:t>
            </a: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r>
              <a:rPr lang="en-US" altLang="zh-CN" sz="2200" kern="100" dirty="0">
                <a:solidFill>
                  <a:schemeClr val="bg1"/>
                </a:solidFill>
                <a:latin typeface="Times New Roman" panose="02020603050405020304" pitchFamily="18" charset="0"/>
                <a:ea typeface="宋体" panose="02010600030101010101" pitchFamily="2" charset="-122"/>
              </a:rPr>
              <a:t>  'N14(N, N5)N145'    'N14(N, N6)N146 '     'B11(4HE,4HE)B11 '</a:t>
            </a:r>
            <a:endParaRPr lang="en-US" altLang="zh-CN" sz="2200" kern="100" dirty="0">
              <a:solidFill>
                <a:schemeClr val="bg1"/>
              </a:solidFill>
              <a:latin typeface="Times New Roman" panose="02020603050405020304" pitchFamily="18" charset="0"/>
              <a:ea typeface="宋体" panose="02010600030101010101" pitchFamily="2" charset="-122"/>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/31</a:t>
            </a:r>
            <a:endParaRPr lang="en-US" altLang="en-GB"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3</a:t>
              </a:r>
              <a:endParaRPr lang="en-US" altLang="zh-CN"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9" y="-50988"/>
            <a:ext cx="4972626"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15</a:t>
            </a:r>
            <a:r>
              <a:rPr lang="en-US" altLang="zh-CN" sz="3600" dirty="0">
                <a:solidFill>
                  <a:schemeClr val="bg1"/>
                </a:solidFill>
                <a:sym typeface="+mn-ea"/>
              </a:rPr>
              <a:t>N system</a:t>
            </a:r>
            <a:endParaRPr lang="zh-CN" altLang="en-US" sz="3600" dirty="0">
              <a:solidFill>
                <a:srgbClr val="FAFAFA"/>
              </a:solidFill>
              <a:ea typeface="Adobe 黑体 Std R" pitchFamily="2" charset="-122"/>
              <a:sym typeface="Arial" panose="020B0604020202020204" pitchFamily="34" charset="0"/>
            </a:endParaRPr>
          </a:p>
        </p:txBody>
      </p:sp>
      <p:sp>
        <p:nvSpPr>
          <p:cNvPr id="11" name="矩形 6"/>
          <p:cNvSpPr>
            <a:spLocks noChangeArrowheads="1"/>
          </p:cNvSpPr>
          <p:nvPr/>
        </p:nvSpPr>
        <p:spPr bwMode="auto">
          <a:xfrm>
            <a:off x="296545" y="1168400"/>
            <a:ext cx="8536305" cy="5487670"/>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lvl="1" indent="0" algn="just">
              <a:buNone/>
            </a:pPr>
            <a:endParaRPr lang="en-US" altLang="zh-CN" sz="2400" kern="100" dirty="0">
              <a:solidFill>
                <a:schemeClr val="bg1"/>
              </a:solidFill>
              <a:effectLst/>
              <a:latin typeface="Times New Roman" panose="02020603050405020304" pitchFamily="18" charset="0"/>
              <a:ea typeface="宋体" panose="02010600030101010101" pitchFamily="2" charset="-122"/>
            </a:endParaRPr>
          </a:p>
        </p:txBody>
      </p:sp>
      <p:sp>
        <p:nvSpPr>
          <p:cNvPr id="15" name="文本框 14"/>
          <p:cNvSpPr txBox="1"/>
          <p:nvPr/>
        </p:nvSpPr>
        <p:spPr>
          <a:xfrm>
            <a:off x="95885" y="1350645"/>
            <a:ext cx="8555990" cy="4725670"/>
          </a:xfrm>
          <a:prstGeom prst="rect">
            <a:avLst/>
          </a:prstGeom>
          <a:noFill/>
        </p:spPr>
        <p:txBody>
          <a:bodyPr wrap="square">
            <a:noAutofit/>
          </a:bodyPr>
          <a:lstStyle/>
          <a:p>
            <a:pPr lvl="1" indent="0" algn="just">
              <a:buNone/>
            </a:pPr>
            <a:r>
              <a:rPr lang="en-US" altLang="zh-CN" sz="2200" kern="100" dirty="0">
                <a:solidFill>
                  <a:schemeClr val="bg1"/>
                </a:solidFill>
                <a:latin typeface="Times New Roman" panose="02020603050405020304" pitchFamily="18" charset="0"/>
                <a:ea typeface="宋体" panose="02010600030101010101" pitchFamily="2" charset="-122"/>
              </a:rPr>
              <a:t>  In the present work, which uses the 'Generalized least squares method' and the 'Reduced R-matrix model' to simultaneously analyze all available experimental data on a nuclear </a:t>
            </a:r>
            <a:r>
              <a:rPr lang="en-US" altLang="zh-CN" sz="2200" kern="100" dirty="0" smtClean="0">
                <a:solidFill>
                  <a:schemeClr val="bg1"/>
                </a:solidFill>
                <a:latin typeface="Times New Roman" panose="02020603050405020304" pitchFamily="18" charset="0"/>
                <a:ea typeface="宋体" panose="02010600030101010101" pitchFamily="2" charset="-122"/>
              </a:rPr>
              <a:t>system, which has </a:t>
            </a:r>
            <a:r>
              <a:rPr lang="en-US" altLang="zh-CN" sz="2200" kern="100" dirty="0">
                <a:solidFill>
                  <a:schemeClr val="bg1"/>
                </a:solidFill>
                <a:latin typeface="Times New Roman" panose="02020603050405020304" pitchFamily="18" charset="0"/>
                <a:ea typeface="宋体" panose="02010600030101010101" pitchFamily="2" charset="-122"/>
              </a:rPr>
              <a:t>been </a:t>
            </a:r>
            <a:r>
              <a:rPr lang="en-US" altLang="zh-CN" sz="2200" kern="100" dirty="0" smtClean="0">
                <a:solidFill>
                  <a:schemeClr val="bg1"/>
                </a:solidFill>
                <a:latin typeface="Times New Roman" panose="02020603050405020304" pitchFamily="18" charset="0"/>
                <a:ea typeface="宋体" panose="02010600030101010101" pitchFamily="2" charset="-122"/>
              </a:rPr>
              <a:t>reported </a:t>
            </a:r>
            <a:r>
              <a:rPr lang="en-US" altLang="zh-CN" sz="2200" kern="100" dirty="0">
                <a:solidFill>
                  <a:schemeClr val="bg1"/>
                </a:solidFill>
                <a:latin typeface="Times New Roman" panose="02020603050405020304" pitchFamily="18" charset="0"/>
                <a:ea typeface="宋体" panose="02010600030101010101" pitchFamily="2" charset="-122"/>
              </a:rPr>
              <a:t>before.The relationship between different channels of the </a:t>
            </a:r>
            <a:r>
              <a:rPr lang="en-US" altLang="zh-CN" sz="2200" kern="100" baseline="30000" dirty="0">
                <a:solidFill>
                  <a:schemeClr val="bg1"/>
                </a:solidFill>
                <a:latin typeface="Times New Roman" panose="02020603050405020304" pitchFamily="18" charset="0"/>
                <a:ea typeface="宋体" panose="02010600030101010101" pitchFamily="2" charset="-122"/>
              </a:rPr>
              <a:t>15</a:t>
            </a:r>
            <a:r>
              <a:rPr lang="en-US" altLang="zh-CN" sz="2200" kern="100" dirty="0">
                <a:solidFill>
                  <a:schemeClr val="bg1"/>
                </a:solidFill>
                <a:latin typeface="Times New Roman" panose="02020603050405020304" pitchFamily="18" charset="0"/>
                <a:ea typeface="宋体" panose="02010600030101010101" pitchFamily="2" charset="-122"/>
              </a:rPr>
              <a:t>N system is described as follows:</a:t>
            </a: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r>
              <a:rPr lang="en-US" altLang="zh-CN" sz="2200" kern="100" dirty="0">
                <a:solidFill>
                  <a:schemeClr val="bg1"/>
                </a:solidFill>
                <a:latin typeface="Times New Roman" panose="02020603050405020304" pitchFamily="18" charset="0"/>
                <a:ea typeface="宋体" panose="02010600030101010101" pitchFamily="2" charset="-122"/>
              </a:rPr>
              <a:t>(n,tot) = (n,el) + (n,inl) + (n,α) + (n,p) +(n,d) +(n,t) +(n,left)</a:t>
            </a: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endParaRPr lang="zh-CN" altLang="en-US" sz="2200" kern="100" dirty="0">
              <a:solidFill>
                <a:schemeClr val="bg1"/>
              </a:solidFill>
              <a:latin typeface="Times New Roman" panose="02020603050405020304" pitchFamily="18" charset="0"/>
              <a:ea typeface="宋体" panose="02010600030101010101" pitchFamily="2" charset="-122"/>
            </a:endParaRPr>
          </a:p>
          <a:p>
            <a:pPr lvl="1" indent="0" algn="just">
              <a:buNone/>
            </a:pPr>
            <a:r>
              <a:rPr lang="en-US" altLang="zh-CN" sz="2200" kern="100" dirty="0">
                <a:solidFill>
                  <a:schemeClr val="bg1"/>
                </a:solidFill>
                <a:latin typeface="Times New Roman" panose="02020603050405020304" pitchFamily="18" charset="0"/>
                <a:ea typeface="宋体" panose="02010600030101010101" pitchFamily="2" charset="-122"/>
              </a:rPr>
              <a:t>(n,inl) = (n,n</a:t>
            </a:r>
            <a:r>
              <a:rPr lang="en-US" altLang="zh-CN" sz="2200" kern="100" baseline="-25000" dirty="0">
                <a:solidFill>
                  <a:schemeClr val="bg1"/>
                </a:solidFill>
                <a:latin typeface="Times New Roman" panose="02020603050405020304" pitchFamily="18" charset="0"/>
                <a:ea typeface="宋体" panose="02010600030101010101" pitchFamily="2" charset="-122"/>
              </a:rPr>
              <a:t>1,2,3,4,5,6)</a:t>
            </a:r>
            <a:r>
              <a:rPr lang="en-US" altLang="zh-CN" sz="2200" kern="100" dirty="0">
                <a:solidFill>
                  <a:schemeClr val="bg1"/>
                </a:solidFill>
                <a:latin typeface="Times New Roman" panose="02020603050405020304" pitchFamily="18" charset="0"/>
                <a:ea typeface="宋体" panose="02010600030101010101" pitchFamily="2" charset="-122"/>
              </a:rPr>
              <a:t> + (n,inl</a:t>
            </a:r>
            <a:r>
              <a:rPr lang="en-US" altLang="zh-CN" sz="2200" kern="100" baseline="-25000" dirty="0">
                <a:solidFill>
                  <a:schemeClr val="bg1"/>
                </a:solidFill>
                <a:latin typeface="Times New Roman" panose="02020603050405020304" pitchFamily="18" charset="0"/>
                <a:ea typeface="宋体" panose="02010600030101010101" pitchFamily="2" charset="-122"/>
              </a:rPr>
              <a:t>else</a:t>
            </a:r>
            <a:r>
              <a:rPr lang="en-US" altLang="zh-CN" sz="2200" kern="100" dirty="0">
                <a:solidFill>
                  <a:schemeClr val="bg1"/>
                </a:solidFill>
                <a:latin typeface="Times New Roman" panose="02020603050405020304" pitchFamily="18" charset="0"/>
                <a:ea typeface="宋体" panose="02010600030101010101" pitchFamily="2" charset="-122"/>
              </a:rPr>
              <a:t>)</a:t>
            </a: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r>
              <a:rPr lang="en-US" altLang="zh-CN" sz="2200" kern="100" dirty="0">
                <a:solidFill>
                  <a:schemeClr val="bg1"/>
                </a:solidFill>
                <a:latin typeface="Times New Roman" panose="02020603050405020304" pitchFamily="18" charset="0"/>
                <a:ea typeface="宋体" panose="02010600030101010101" pitchFamily="2" charset="-122"/>
              </a:rPr>
              <a:t>(n,α) = (n,</a:t>
            </a:r>
            <a:r>
              <a:rPr lang="en-US" altLang="zh-CN" sz="2200" kern="100" dirty="0">
                <a:solidFill>
                  <a:schemeClr val="bg1"/>
                </a:solidFill>
                <a:latin typeface="Times New Roman" panose="02020603050405020304" pitchFamily="18" charset="0"/>
                <a:ea typeface="宋体" panose="02010600030101010101" pitchFamily="2" charset="-122"/>
                <a:sym typeface="+mn-ea"/>
              </a:rPr>
              <a:t>α</a:t>
            </a:r>
            <a:r>
              <a:rPr lang="en-US" altLang="zh-CN" sz="2200" kern="100" baseline="-25000" dirty="0">
                <a:solidFill>
                  <a:schemeClr val="bg1"/>
                </a:solidFill>
                <a:latin typeface="Times New Roman" panose="02020603050405020304" pitchFamily="18" charset="0"/>
                <a:ea typeface="宋体" panose="02010600030101010101" pitchFamily="2" charset="-122"/>
                <a:sym typeface="+mn-ea"/>
              </a:rPr>
              <a:t>0,1,2,3</a:t>
            </a:r>
            <a:r>
              <a:rPr lang="en-US" altLang="zh-CN" sz="2200" kern="100" dirty="0">
                <a:solidFill>
                  <a:schemeClr val="bg1"/>
                </a:solidFill>
                <a:latin typeface="Times New Roman" panose="02020603050405020304" pitchFamily="18" charset="0"/>
                <a:ea typeface="宋体" panose="02010600030101010101" pitchFamily="2" charset="-122"/>
                <a:sym typeface="+mn-ea"/>
              </a:rPr>
              <a:t>) + (n,α</a:t>
            </a:r>
            <a:r>
              <a:rPr lang="en-US" altLang="zh-CN" sz="2200" kern="100" baseline="-25000" dirty="0">
                <a:solidFill>
                  <a:schemeClr val="bg1"/>
                </a:solidFill>
                <a:latin typeface="Times New Roman" panose="02020603050405020304" pitchFamily="18" charset="0"/>
                <a:ea typeface="宋体" panose="02010600030101010101" pitchFamily="2" charset="-122"/>
                <a:sym typeface="+mn-ea"/>
              </a:rPr>
              <a:t>else</a:t>
            </a:r>
            <a:r>
              <a:rPr lang="en-US" altLang="zh-CN" sz="2200" kern="100" dirty="0">
                <a:solidFill>
                  <a:schemeClr val="bg1"/>
                </a:solidFill>
                <a:latin typeface="Times New Roman" panose="02020603050405020304" pitchFamily="18" charset="0"/>
                <a:ea typeface="宋体" panose="02010600030101010101" pitchFamily="2" charset="-122"/>
                <a:sym typeface="+mn-ea"/>
              </a:rPr>
              <a:t>)</a:t>
            </a:r>
            <a:endParaRPr lang="en-US" altLang="zh-CN" sz="2200" kern="100" dirty="0">
              <a:solidFill>
                <a:schemeClr val="bg1"/>
              </a:solidFill>
              <a:latin typeface="Times New Roman" panose="02020603050405020304" pitchFamily="18" charset="0"/>
              <a:ea typeface="宋体" panose="02010600030101010101" pitchFamily="2" charset="-122"/>
              <a:sym typeface="+mn-ea"/>
            </a:endParaRPr>
          </a:p>
          <a:p>
            <a:pPr lvl="1" indent="0" algn="just">
              <a:buNone/>
            </a:pP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r>
              <a:rPr lang="en-US" altLang="zh-CN" sz="2200" kern="100" dirty="0">
                <a:solidFill>
                  <a:schemeClr val="bg1"/>
                </a:solidFill>
                <a:latin typeface="Times New Roman" panose="02020603050405020304" pitchFamily="18" charset="0"/>
                <a:ea typeface="宋体" panose="02010600030101010101" pitchFamily="2" charset="-122"/>
              </a:rPr>
              <a:t>(n,all</a:t>
            </a:r>
            <a:r>
              <a:rPr lang="en-US" altLang="zh-CN" sz="2200" kern="100" baseline="-25000" dirty="0">
                <a:solidFill>
                  <a:schemeClr val="bg1"/>
                </a:solidFill>
                <a:latin typeface="Times New Roman" panose="02020603050405020304" pitchFamily="18" charset="0"/>
                <a:ea typeface="宋体" panose="02010600030101010101" pitchFamily="2" charset="-122"/>
              </a:rPr>
              <a:t>else</a:t>
            </a:r>
            <a:r>
              <a:rPr lang="en-US" altLang="zh-CN" sz="2200" kern="100" dirty="0">
                <a:solidFill>
                  <a:schemeClr val="bg1"/>
                </a:solidFill>
                <a:latin typeface="Times New Roman" panose="02020603050405020304" pitchFamily="18" charset="0"/>
                <a:ea typeface="宋体" panose="02010600030101010101" pitchFamily="2" charset="-122"/>
              </a:rPr>
              <a:t>) = (n,inl</a:t>
            </a:r>
            <a:r>
              <a:rPr lang="en-US" altLang="zh-CN" sz="2200" kern="100" baseline="-25000" dirty="0">
                <a:solidFill>
                  <a:schemeClr val="bg1"/>
                </a:solidFill>
                <a:latin typeface="Times New Roman" panose="02020603050405020304" pitchFamily="18" charset="0"/>
                <a:ea typeface="宋体" panose="02010600030101010101" pitchFamily="2" charset="-122"/>
              </a:rPr>
              <a:t>else</a:t>
            </a:r>
            <a:r>
              <a:rPr lang="en-US" altLang="zh-CN" sz="2200" kern="100" dirty="0">
                <a:solidFill>
                  <a:schemeClr val="bg1"/>
                </a:solidFill>
                <a:latin typeface="Times New Roman" panose="02020603050405020304" pitchFamily="18" charset="0"/>
                <a:ea typeface="宋体" panose="02010600030101010101" pitchFamily="2" charset="-122"/>
              </a:rPr>
              <a:t>) +(n,α</a:t>
            </a:r>
            <a:r>
              <a:rPr lang="en-US" altLang="zh-CN" sz="2200" kern="100" baseline="-25000" dirty="0">
                <a:solidFill>
                  <a:schemeClr val="bg1"/>
                </a:solidFill>
                <a:latin typeface="Times New Roman" panose="02020603050405020304" pitchFamily="18" charset="0"/>
                <a:ea typeface="宋体" panose="02010600030101010101" pitchFamily="2" charset="-122"/>
              </a:rPr>
              <a:t>else</a:t>
            </a:r>
            <a:r>
              <a:rPr lang="en-US" altLang="zh-CN" sz="2200" kern="100" dirty="0">
                <a:solidFill>
                  <a:schemeClr val="bg1"/>
                </a:solidFill>
                <a:latin typeface="Times New Roman" panose="02020603050405020304" pitchFamily="18" charset="0"/>
                <a:ea typeface="宋体" panose="02010600030101010101" pitchFamily="2" charset="-122"/>
              </a:rPr>
              <a:t>) +(n,left) = (n,tot) - (n,all</a:t>
            </a:r>
            <a:r>
              <a:rPr lang="en-US" altLang="zh-CN" sz="2200" kern="100" baseline="-25000" dirty="0">
                <a:solidFill>
                  <a:schemeClr val="bg1"/>
                </a:solidFill>
                <a:latin typeface="Times New Roman" panose="02020603050405020304" pitchFamily="18" charset="0"/>
                <a:ea typeface="宋体" panose="02010600030101010101" pitchFamily="2" charset="-122"/>
              </a:rPr>
              <a:t>r</a:t>
            </a:r>
            <a:r>
              <a:rPr lang="en-US" altLang="zh-CN" sz="2200" kern="100" dirty="0">
                <a:solidFill>
                  <a:schemeClr val="bg1"/>
                </a:solidFill>
                <a:latin typeface="Times New Roman" panose="02020603050405020304" pitchFamily="18" charset="0"/>
                <a:ea typeface="宋体" panose="02010600030101010101" pitchFamily="2" charset="-122"/>
              </a:rPr>
              <a:t>)</a:t>
            </a:r>
            <a:endParaRPr lang="en-US" altLang="zh-CN" sz="2200" kern="100" dirty="0">
              <a:solidFill>
                <a:schemeClr val="bg1"/>
              </a:solidFill>
              <a:latin typeface="Times New Roman" panose="02020603050405020304" pitchFamily="18" charset="0"/>
              <a:ea typeface="宋体" panose="02010600030101010101" pitchFamily="2" charset="-122"/>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/31</a:t>
            </a:r>
            <a:endParaRPr lang="en-US" altLang="en-GB"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3</a:t>
              </a:r>
              <a:endParaRPr lang="en-US" altLang="zh-CN"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9" y="-50988"/>
            <a:ext cx="4972626"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15</a:t>
            </a:r>
            <a:r>
              <a:rPr lang="en-US" altLang="zh-CN" sz="3600" dirty="0">
                <a:solidFill>
                  <a:schemeClr val="bg1"/>
                </a:solidFill>
                <a:sym typeface="+mn-ea"/>
              </a:rPr>
              <a:t>N system</a:t>
            </a:r>
            <a:endParaRPr lang="zh-CN" altLang="en-US" sz="3600" dirty="0">
              <a:solidFill>
                <a:srgbClr val="FAFAFA"/>
              </a:solidFill>
              <a:ea typeface="Adobe 黑体 Std R" pitchFamily="2" charset="-122"/>
              <a:sym typeface="Arial" panose="020B0604020202020204" pitchFamily="34" charset="0"/>
            </a:endParaRPr>
          </a:p>
        </p:txBody>
      </p:sp>
      <p:sp>
        <p:nvSpPr>
          <p:cNvPr id="11" name="矩形 6"/>
          <p:cNvSpPr>
            <a:spLocks noChangeArrowheads="1"/>
          </p:cNvSpPr>
          <p:nvPr/>
        </p:nvSpPr>
        <p:spPr bwMode="auto">
          <a:xfrm>
            <a:off x="296545" y="1168400"/>
            <a:ext cx="8536305" cy="5487670"/>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lvl="1" indent="0" algn="just">
              <a:buNone/>
            </a:pPr>
            <a:endParaRPr lang="en-US" altLang="zh-CN" sz="2400" kern="100" dirty="0">
              <a:solidFill>
                <a:schemeClr val="bg1"/>
              </a:solidFill>
              <a:effectLst/>
              <a:latin typeface="Times New Roman" panose="02020603050405020304" pitchFamily="18" charset="0"/>
              <a:ea typeface="宋体" panose="02010600030101010101" pitchFamily="2" charset="-122"/>
            </a:endParaRPr>
          </a:p>
        </p:txBody>
      </p:sp>
      <p:sp>
        <p:nvSpPr>
          <p:cNvPr id="15" name="文本框 14"/>
          <p:cNvSpPr txBox="1"/>
          <p:nvPr/>
        </p:nvSpPr>
        <p:spPr>
          <a:xfrm>
            <a:off x="95885" y="1350645"/>
            <a:ext cx="8555990" cy="4725670"/>
          </a:xfrm>
          <a:prstGeom prst="rect">
            <a:avLst/>
          </a:prstGeom>
          <a:noFill/>
        </p:spPr>
        <p:txBody>
          <a:bodyPr wrap="square">
            <a:noAutofit/>
          </a:bodyPr>
          <a:lstStyle/>
          <a:p>
            <a:pPr lvl="1" indent="457200" algn="just">
              <a:buNone/>
            </a:pPr>
            <a:r>
              <a:rPr lang="en-US" altLang="zh-CN" sz="2200" kern="100" dirty="0">
                <a:solidFill>
                  <a:schemeClr val="bg1"/>
                </a:solidFill>
                <a:latin typeface="Times New Roman" panose="02020603050405020304" pitchFamily="18" charset="0"/>
                <a:ea typeface="宋体" panose="02010600030101010101" pitchFamily="2" charset="-122"/>
              </a:rPr>
              <a:t>(n, tot) represents the contribution from all channels of the </a:t>
            </a:r>
            <a:r>
              <a:rPr lang="en-US" altLang="zh-CN" sz="2200" kern="100" baseline="30000" dirty="0">
                <a:solidFill>
                  <a:schemeClr val="bg1"/>
                </a:solidFill>
                <a:latin typeface="Times New Roman" panose="02020603050405020304" pitchFamily="18" charset="0"/>
                <a:ea typeface="宋体" panose="02010600030101010101" pitchFamily="2" charset="-122"/>
              </a:rPr>
              <a:t>15</a:t>
            </a:r>
            <a:r>
              <a:rPr lang="en-US" altLang="zh-CN" sz="2200" kern="100" dirty="0">
                <a:solidFill>
                  <a:schemeClr val="bg1"/>
                </a:solidFill>
                <a:latin typeface="Times New Roman" panose="02020603050405020304" pitchFamily="18" charset="0"/>
                <a:ea typeface="宋体" panose="02010600030101010101" pitchFamily="2" charset="-122"/>
              </a:rPr>
              <a:t>N system. (n, all</a:t>
            </a:r>
            <a:r>
              <a:rPr lang="en-US" altLang="zh-CN" sz="2200" kern="100" baseline="-25000" dirty="0">
                <a:solidFill>
                  <a:schemeClr val="bg1"/>
                </a:solidFill>
                <a:latin typeface="Times New Roman" panose="02020603050405020304" pitchFamily="18" charset="0"/>
                <a:ea typeface="宋体" panose="02010600030101010101" pitchFamily="2" charset="-122"/>
              </a:rPr>
              <a:t>r</a:t>
            </a:r>
            <a:r>
              <a:rPr lang="en-US" altLang="zh-CN" sz="2200" kern="100" dirty="0">
                <a:solidFill>
                  <a:schemeClr val="bg1"/>
                </a:solidFill>
                <a:latin typeface="Times New Roman" panose="02020603050405020304" pitchFamily="18" charset="0"/>
                <a:ea typeface="宋体" panose="02010600030101010101" pitchFamily="2" charset="-122"/>
              </a:rPr>
              <a:t>) represents the contribution from retained channel</a:t>
            </a:r>
            <a:r>
              <a:rPr lang="en-US" altLang="zh-CN" sz="2200" kern="100" dirty="0">
                <a:solidFill>
                  <a:schemeClr val="bg1"/>
                </a:solidFill>
                <a:latin typeface="Times New Roman" panose="02020603050405020304" pitchFamily="18" charset="0"/>
                <a:ea typeface="宋体" panose="02010600030101010101" pitchFamily="2" charset="-122"/>
              </a:rPr>
              <a:t>s , which includes the contribution from (n, n</a:t>
            </a:r>
            <a:r>
              <a:rPr lang="en-US" altLang="zh-CN" sz="2200" kern="100" baseline="-25000" dirty="0">
                <a:solidFill>
                  <a:schemeClr val="bg1"/>
                </a:solidFill>
                <a:latin typeface="Times New Roman" panose="02020603050405020304" pitchFamily="18" charset="0"/>
                <a:ea typeface="宋体" panose="02010600030101010101" pitchFamily="2" charset="-122"/>
              </a:rPr>
              <a:t>0,1,2,3,4,5,6</a:t>
            </a:r>
            <a:r>
              <a:rPr lang="en-US" altLang="zh-CN" sz="2200" kern="100" dirty="0">
                <a:solidFill>
                  <a:schemeClr val="bg1"/>
                </a:solidFill>
                <a:latin typeface="Times New Roman" panose="02020603050405020304" pitchFamily="18" charset="0"/>
                <a:ea typeface="宋体" panose="02010600030101010101" pitchFamily="2" charset="-122"/>
              </a:rPr>
              <a:t>), (n, α</a:t>
            </a:r>
            <a:r>
              <a:rPr lang="en-US" altLang="zh-CN" sz="2200" kern="100" baseline="-25000" dirty="0">
                <a:solidFill>
                  <a:schemeClr val="bg1"/>
                </a:solidFill>
                <a:latin typeface="Times New Roman" panose="02020603050405020304" pitchFamily="18" charset="0"/>
                <a:ea typeface="宋体" panose="02010600030101010101" pitchFamily="2" charset="-122"/>
              </a:rPr>
              <a:t>0,1,2,3</a:t>
            </a:r>
            <a:r>
              <a:rPr lang="en-US" altLang="zh-CN" sz="2200" kern="100" dirty="0">
                <a:solidFill>
                  <a:schemeClr val="bg1"/>
                </a:solidFill>
                <a:latin typeface="Times New Roman" panose="02020603050405020304" pitchFamily="18" charset="0"/>
                <a:ea typeface="宋体" panose="02010600030101010101" pitchFamily="2" charset="-122"/>
              </a:rPr>
              <a:t>), (n, p), (n, d) and (n, t),which have some available experimental data.  </a:t>
            </a: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457200" algn="just">
              <a:buNone/>
            </a:pPr>
            <a:r>
              <a:rPr lang="en-US" altLang="zh-CN" sz="2200" kern="100" dirty="0">
                <a:solidFill>
                  <a:schemeClr val="bg1"/>
                </a:solidFill>
                <a:latin typeface="Times New Roman" panose="02020603050405020304" pitchFamily="18" charset="0"/>
                <a:ea typeface="宋体" panose="02010600030101010101" pitchFamily="2" charset="-122"/>
              </a:rPr>
              <a:t>(n, inl</a:t>
            </a:r>
            <a:r>
              <a:rPr lang="en-US" altLang="zh-CN" sz="2200" kern="100" baseline="-25000" dirty="0">
                <a:solidFill>
                  <a:schemeClr val="bg1"/>
                </a:solidFill>
                <a:latin typeface="Times New Roman" panose="02020603050405020304" pitchFamily="18" charset="0"/>
                <a:ea typeface="宋体" panose="02010600030101010101" pitchFamily="2" charset="-122"/>
              </a:rPr>
              <a:t>else</a:t>
            </a:r>
            <a:r>
              <a:rPr lang="en-US" altLang="zh-CN" sz="2200" kern="100" dirty="0">
                <a:solidFill>
                  <a:schemeClr val="bg1"/>
                </a:solidFill>
                <a:latin typeface="Times New Roman" panose="02020603050405020304" pitchFamily="18" charset="0"/>
                <a:ea typeface="宋体" panose="02010600030101010101" pitchFamily="2" charset="-122"/>
              </a:rPr>
              <a:t>) and (n, α</a:t>
            </a:r>
            <a:r>
              <a:rPr lang="en-US" altLang="zh-CN" sz="2200" kern="100" baseline="-25000" dirty="0">
                <a:solidFill>
                  <a:schemeClr val="bg1"/>
                </a:solidFill>
                <a:latin typeface="Times New Roman" panose="02020603050405020304" pitchFamily="18" charset="0"/>
                <a:ea typeface="宋体" panose="02010600030101010101" pitchFamily="2" charset="-122"/>
              </a:rPr>
              <a:t>else</a:t>
            </a:r>
            <a:r>
              <a:rPr lang="en-US" altLang="zh-CN" sz="2200" kern="100" dirty="0">
                <a:solidFill>
                  <a:schemeClr val="bg1"/>
                </a:solidFill>
                <a:latin typeface="Times New Roman" panose="02020603050405020304" pitchFamily="18" charset="0"/>
                <a:ea typeface="宋体" panose="02010600030101010101" pitchFamily="2" charset="-122"/>
              </a:rPr>
              <a:t>) mean the reduced channel from (n, inl) and (n, α), respectively. (n, left) represents the contribution from all left channels, that is the multibody-reaction.</a:t>
            </a: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r>
              <a:rPr lang="en-US" altLang="zh-CN" sz="2200" kern="100" dirty="0">
                <a:solidFill>
                  <a:schemeClr val="bg1"/>
                </a:solidFill>
                <a:latin typeface="Times New Roman" panose="02020603050405020304" pitchFamily="18" charset="0"/>
                <a:ea typeface="宋体" panose="02010600030101010101" pitchFamily="2" charset="-122"/>
              </a:rPr>
              <a:t>(n,tot) = (n,el) + (n,inl) + (n,α) + (n,p) +(n,d) +(n,t) +(n,left)</a:t>
            </a: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endParaRPr lang="zh-CN" altLang="en-US" sz="2200" kern="100" dirty="0">
              <a:solidFill>
                <a:schemeClr val="bg1"/>
              </a:solidFill>
              <a:latin typeface="Times New Roman" panose="02020603050405020304" pitchFamily="18" charset="0"/>
              <a:ea typeface="宋体" panose="02010600030101010101" pitchFamily="2" charset="-122"/>
            </a:endParaRPr>
          </a:p>
          <a:p>
            <a:pPr lvl="1" indent="0" algn="just">
              <a:buNone/>
            </a:pPr>
            <a:r>
              <a:rPr lang="en-US" altLang="zh-CN" sz="2200" kern="100" dirty="0">
                <a:solidFill>
                  <a:schemeClr val="bg1"/>
                </a:solidFill>
                <a:latin typeface="Times New Roman" panose="02020603050405020304" pitchFamily="18" charset="0"/>
                <a:ea typeface="宋体" panose="02010600030101010101" pitchFamily="2" charset="-122"/>
              </a:rPr>
              <a:t>(n,inl) = (n,n</a:t>
            </a:r>
            <a:r>
              <a:rPr lang="en-US" altLang="zh-CN" sz="2200" kern="100" baseline="-25000" dirty="0">
                <a:solidFill>
                  <a:schemeClr val="bg1"/>
                </a:solidFill>
                <a:latin typeface="Times New Roman" panose="02020603050405020304" pitchFamily="18" charset="0"/>
                <a:ea typeface="宋体" panose="02010600030101010101" pitchFamily="2" charset="-122"/>
              </a:rPr>
              <a:t>1,2,3,4,5,6)</a:t>
            </a:r>
            <a:r>
              <a:rPr lang="en-US" altLang="zh-CN" sz="2200" kern="100" dirty="0">
                <a:solidFill>
                  <a:schemeClr val="bg1"/>
                </a:solidFill>
                <a:latin typeface="Times New Roman" panose="02020603050405020304" pitchFamily="18" charset="0"/>
                <a:ea typeface="宋体" panose="02010600030101010101" pitchFamily="2" charset="-122"/>
              </a:rPr>
              <a:t> + (n,inl</a:t>
            </a:r>
            <a:r>
              <a:rPr lang="en-US" altLang="zh-CN" sz="2200" kern="100" baseline="-25000" dirty="0">
                <a:solidFill>
                  <a:schemeClr val="bg1"/>
                </a:solidFill>
                <a:latin typeface="Times New Roman" panose="02020603050405020304" pitchFamily="18" charset="0"/>
                <a:ea typeface="宋体" panose="02010600030101010101" pitchFamily="2" charset="-122"/>
              </a:rPr>
              <a:t>else</a:t>
            </a:r>
            <a:r>
              <a:rPr lang="en-US" altLang="zh-CN" sz="2200" kern="100" dirty="0">
                <a:solidFill>
                  <a:schemeClr val="bg1"/>
                </a:solidFill>
                <a:latin typeface="Times New Roman" panose="02020603050405020304" pitchFamily="18" charset="0"/>
                <a:ea typeface="宋体" panose="02010600030101010101" pitchFamily="2" charset="-122"/>
              </a:rPr>
              <a:t>)</a:t>
            </a: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r>
              <a:rPr lang="en-US" altLang="zh-CN" sz="2200" kern="100" dirty="0">
                <a:solidFill>
                  <a:schemeClr val="bg1"/>
                </a:solidFill>
                <a:latin typeface="Times New Roman" panose="02020603050405020304" pitchFamily="18" charset="0"/>
                <a:ea typeface="宋体" panose="02010600030101010101" pitchFamily="2" charset="-122"/>
              </a:rPr>
              <a:t>(n,α) = (n,</a:t>
            </a:r>
            <a:r>
              <a:rPr lang="en-US" altLang="zh-CN" sz="2200" kern="100" dirty="0">
                <a:solidFill>
                  <a:schemeClr val="bg1"/>
                </a:solidFill>
                <a:latin typeface="Times New Roman" panose="02020603050405020304" pitchFamily="18" charset="0"/>
                <a:ea typeface="宋体" panose="02010600030101010101" pitchFamily="2" charset="-122"/>
                <a:sym typeface="+mn-ea"/>
              </a:rPr>
              <a:t>α</a:t>
            </a:r>
            <a:r>
              <a:rPr lang="en-US" altLang="zh-CN" sz="2200" kern="100" baseline="-25000" dirty="0">
                <a:solidFill>
                  <a:schemeClr val="bg1"/>
                </a:solidFill>
                <a:latin typeface="Times New Roman" panose="02020603050405020304" pitchFamily="18" charset="0"/>
                <a:ea typeface="宋体" panose="02010600030101010101" pitchFamily="2" charset="-122"/>
                <a:sym typeface="+mn-ea"/>
              </a:rPr>
              <a:t>0,1,2,3</a:t>
            </a:r>
            <a:r>
              <a:rPr lang="en-US" altLang="zh-CN" sz="2200" kern="100" dirty="0">
                <a:solidFill>
                  <a:schemeClr val="bg1"/>
                </a:solidFill>
                <a:latin typeface="Times New Roman" panose="02020603050405020304" pitchFamily="18" charset="0"/>
                <a:ea typeface="宋体" panose="02010600030101010101" pitchFamily="2" charset="-122"/>
                <a:sym typeface="+mn-ea"/>
              </a:rPr>
              <a:t>) + (n,α</a:t>
            </a:r>
            <a:r>
              <a:rPr lang="en-US" altLang="zh-CN" sz="2200" kern="100" baseline="-25000" dirty="0">
                <a:solidFill>
                  <a:schemeClr val="bg1"/>
                </a:solidFill>
                <a:latin typeface="Times New Roman" panose="02020603050405020304" pitchFamily="18" charset="0"/>
                <a:ea typeface="宋体" panose="02010600030101010101" pitchFamily="2" charset="-122"/>
                <a:sym typeface="+mn-ea"/>
              </a:rPr>
              <a:t>else</a:t>
            </a:r>
            <a:r>
              <a:rPr lang="en-US" altLang="zh-CN" sz="2200" kern="100" dirty="0">
                <a:solidFill>
                  <a:schemeClr val="bg1"/>
                </a:solidFill>
                <a:latin typeface="Times New Roman" panose="02020603050405020304" pitchFamily="18" charset="0"/>
                <a:ea typeface="宋体" panose="02010600030101010101" pitchFamily="2" charset="-122"/>
                <a:sym typeface="+mn-ea"/>
              </a:rPr>
              <a:t>)</a:t>
            </a:r>
            <a:endParaRPr lang="en-US" altLang="zh-CN" sz="2200" kern="100" dirty="0">
              <a:solidFill>
                <a:schemeClr val="bg1"/>
              </a:solidFill>
              <a:latin typeface="Times New Roman" panose="02020603050405020304" pitchFamily="18" charset="0"/>
              <a:ea typeface="宋体" panose="02010600030101010101" pitchFamily="2" charset="-122"/>
              <a:sym typeface="+mn-ea"/>
            </a:endParaRPr>
          </a:p>
          <a:p>
            <a:pPr lvl="1" indent="0" algn="just">
              <a:buNone/>
            </a:pP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r>
              <a:rPr lang="en-US" altLang="zh-CN" sz="2200" kern="100" dirty="0">
                <a:solidFill>
                  <a:schemeClr val="bg1"/>
                </a:solidFill>
                <a:latin typeface="Times New Roman" panose="02020603050405020304" pitchFamily="18" charset="0"/>
                <a:ea typeface="宋体" panose="02010600030101010101" pitchFamily="2" charset="-122"/>
              </a:rPr>
              <a:t>(n,all</a:t>
            </a:r>
            <a:r>
              <a:rPr lang="en-US" altLang="zh-CN" sz="2200" kern="100" baseline="-25000" dirty="0">
                <a:solidFill>
                  <a:schemeClr val="bg1"/>
                </a:solidFill>
                <a:latin typeface="Times New Roman" panose="02020603050405020304" pitchFamily="18" charset="0"/>
                <a:ea typeface="宋体" panose="02010600030101010101" pitchFamily="2" charset="-122"/>
              </a:rPr>
              <a:t>else</a:t>
            </a:r>
            <a:r>
              <a:rPr lang="en-US" altLang="zh-CN" sz="2200" kern="100" dirty="0">
                <a:solidFill>
                  <a:schemeClr val="bg1"/>
                </a:solidFill>
                <a:latin typeface="Times New Roman" panose="02020603050405020304" pitchFamily="18" charset="0"/>
                <a:ea typeface="宋体" panose="02010600030101010101" pitchFamily="2" charset="-122"/>
              </a:rPr>
              <a:t>) = (n,inl</a:t>
            </a:r>
            <a:r>
              <a:rPr lang="en-US" altLang="zh-CN" sz="2200" kern="100" baseline="-25000" dirty="0">
                <a:solidFill>
                  <a:schemeClr val="bg1"/>
                </a:solidFill>
                <a:latin typeface="Times New Roman" panose="02020603050405020304" pitchFamily="18" charset="0"/>
                <a:ea typeface="宋体" panose="02010600030101010101" pitchFamily="2" charset="-122"/>
              </a:rPr>
              <a:t>else</a:t>
            </a:r>
            <a:r>
              <a:rPr lang="en-US" altLang="zh-CN" sz="2200" kern="100" dirty="0">
                <a:solidFill>
                  <a:schemeClr val="bg1"/>
                </a:solidFill>
                <a:latin typeface="Times New Roman" panose="02020603050405020304" pitchFamily="18" charset="0"/>
                <a:ea typeface="宋体" panose="02010600030101010101" pitchFamily="2" charset="-122"/>
              </a:rPr>
              <a:t>) +(n,α</a:t>
            </a:r>
            <a:r>
              <a:rPr lang="en-US" altLang="zh-CN" sz="2200" kern="100" baseline="-25000" dirty="0">
                <a:solidFill>
                  <a:schemeClr val="bg1"/>
                </a:solidFill>
                <a:latin typeface="Times New Roman" panose="02020603050405020304" pitchFamily="18" charset="0"/>
                <a:ea typeface="宋体" panose="02010600030101010101" pitchFamily="2" charset="-122"/>
              </a:rPr>
              <a:t>else</a:t>
            </a:r>
            <a:r>
              <a:rPr lang="en-US" altLang="zh-CN" sz="2200" kern="100" dirty="0">
                <a:solidFill>
                  <a:schemeClr val="bg1"/>
                </a:solidFill>
                <a:latin typeface="Times New Roman" panose="02020603050405020304" pitchFamily="18" charset="0"/>
                <a:ea typeface="宋体" panose="02010600030101010101" pitchFamily="2" charset="-122"/>
              </a:rPr>
              <a:t>) +(n,left) = (n,tot) - (n,all</a:t>
            </a:r>
            <a:r>
              <a:rPr lang="en-US" altLang="zh-CN" sz="2200" kern="100" baseline="-25000" dirty="0">
                <a:solidFill>
                  <a:schemeClr val="bg1"/>
                </a:solidFill>
                <a:latin typeface="Times New Roman" panose="02020603050405020304" pitchFamily="18" charset="0"/>
                <a:ea typeface="宋体" panose="02010600030101010101" pitchFamily="2" charset="-122"/>
              </a:rPr>
              <a:t>r</a:t>
            </a:r>
            <a:r>
              <a:rPr lang="en-US" altLang="zh-CN" sz="2200" kern="100" dirty="0">
                <a:solidFill>
                  <a:schemeClr val="bg1"/>
                </a:solidFill>
                <a:latin typeface="Times New Roman" panose="02020603050405020304" pitchFamily="18" charset="0"/>
                <a:ea typeface="宋体" panose="02010600030101010101" pitchFamily="2" charset="-122"/>
              </a:rPr>
              <a:t>)</a:t>
            </a:r>
            <a:endParaRPr lang="en-US" altLang="zh-CN" sz="2200" kern="100" dirty="0">
              <a:solidFill>
                <a:schemeClr val="bg1"/>
              </a:solidFill>
              <a:latin typeface="Times New Roman" panose="02020603050405020304" pitchFamily="18" charset="0"/>
              <a:ea typeface="宋体" panose="02010600030101010101" pitchFamily="2" charset="-122"/>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/31</a:t>
            </a:r>
            <a:endParaRPr lang="en-US" altLang="en-GB"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3</a:t>
              </a:r>
              <a:endParaRPr lang="en-US" altLang="zh-CN"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9" y="-50988"/>
            <a:ext cx="4972626"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15</a:t>
            </a:r>
            <a:r>
              <a:rPr lang="en-US" altLang="zh-CN" sz="3600" dirty="0">
                <a:solidFill>
                  <a:schemeClr val="bg1"/>
                </a:solidFill>
                <a:sym typeface="+mn-ea"/>
              </a:rPr>
              <a:t>N system</a:t>
            </a:r>
            <a:endParaRPr lang="zh-CN" altLang="en-US" sz="3600" dirty="0">
              <a:solidFill>
                <a:srgbClr val="FAFAFA"/>
              </a:solidFill>
              <a:ea typeface="Adobe 黑体 Std R" pitchFamily="2" charset="-122"/>
              <a:sym typeface="Arial" panose="020B0604020202020204" pitchFamily="34" charset="0"/>
            </a:endParaRPr>
          </a:p>
        </p:txBody>
      </p:sp>
      <p:sp>
        <p:nvSpPr>
          <p:cNvPr id="11" name="矩形 6"/>
          <p:cNvSpPr>
            <a:spLocks noChangeArrowheads="1"/>
          </p:cNvSpPr>
          <p:nvPr/>
        </p:nvSpPr>
        <p:spPr bwMode="auto">
          <a:xfrm>
            <a:off x="296545" y="1168400"/>
            <a:ext cx="8536305" cy="5487670"/>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lvl="1" indent="0" algn="just">
              <a:buNone/>
            </a:pPr>
            <a:endParaRPr lang="en-US" altLang="zh-CN" sz="2400" kern="100" dirty="0">
              <a:solidFill>
                <a:schemeClr val="bg1"/>
              </a:solidFill>
              <a:effectLst/>
              <a:latin typeface="Times New Roman" panose="02020603050405020304" pitchFamily="18" charset="0"/>
              <a:ea typeface="宋体" panose="02010600030101010101" pitchFamily="2" charset="-122"/>
            </a:endParaRPr>
          </a:p>
        </p:txBody>
      </p:sp>
      <p:sp>
        <p:nvSpPr>
          <p:cNvPr id="15" name="文本框 14"/>
          <p:cNvSpPr txBox="1"/>
          <p:nvPr/>
        </p:nvSpPr>
        <p:spPr>
          <a:xfrm>
            <a:off x="95885" y="1350645"/>
            <a:ext cx="8555990" cy="4725670"/>
          </a:xfrm>
          <a:prstGeom prst="rect">
            <a:avLst/>
          </a:prstGeom>
          <a:noFill/>
        </p:spPr>
        <p:txBody>
          <a:bodyPr wrap="square">
            <a:noAutofit/>
          </a:bodyPr>
          <a:lstStyle/>
          <a:p>
            <a:pPr lvl="1" indent="0" algn="just">
              <a:buNone/>
            </a:pP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endParaRPr lang="en-US" altLang="zh-CN" sz="2200" kern="100" dirty="0">
              <a:solidFill>
                <a:schemeClr val="bg1"/>
              </a:solidFill>
              <a:latin typeface="Times New Roman" panose="02020603050405020304" pitchFamily="18" charset="0"/>
              <a:ea typeface="宋体" panose="02010600030101010101" pitchFamily="2" charset="-122"/>
            </a:endParaRPr>
          </a:p>
          <a:p>
            <a:pPr lvl="1" indent="0" algn="just">
              <a:buNone/>
            </a:pPr>
            <a:r>
              <a:rPr lang="en-US" altLang="zh-CN" sz="2200" kern="100" dirty="0">
                <a:solidFill>
                  <a:schemeClr val="bg1"/>
                </a:solidFill>
                <a:latin typeface="Times New Roman" panose="02020603050405020304" pitchFamily="18" charset="0"/>
                <a:ea typeface="宋体" panose="02010600030101010101" pitchFamily="2" charset="-122"/>
              </a:rPr>
              <a:t>Next,we describes the preliminary </a:t>
            </a:r>
            <a:r>
              <a:rPr lang="en-US" altLang="zh-CN" sz="2200" kern="100" dirty="0" smtClean="0">
                <a:solidFill>
                  <a:schemeClr val="bg1"/>
                </a:solidFill>
                <a:latin typeface="Times New Roman" panose="02020603050405020304" pitchFamily="18" charset="0"/>
                <a:ea typeface="宋体" panose="02010600030101010101" pitchFamily="2" charset="-122"/>
              </a:rPr>
              <a:t>evaluation for </a:t>
            </a:r>
            <a:r>
              <a:rPr lang="en-US" altLang="zh-CN" sz="2200" kern="100" baseline="30000" dirty="0">
                <a:solidFill>
                  <a:schemeClr val="bg1"/>
                </a:solidFill>
                <a:latin typeface="Times New Roman" panose="02020603050405020304" pitchFamily="18" charset="0"/>
                <a:ea typeface="宋体" panose="02010600030101010101" pitchFamily="2" charset="-122"/>
              </a:rPr>
              <a:t>15</a:t>
            </a:r>
            <a:r>
              <a:rPr lang="en-US" altLang="zh-CN" sz="2200" kern="100" dirty="0">
                <a:solidFill>
                  <a:schemeClr val="bg1"/>
                </a:solidFill>
                <a:latin typeface="Times New Roman" panose="02020603050405020304" pitchFamily="18" charset="0"/>
                <a:ea typeface="宋体" panose="02010600030101010101" pitchFamily="2" charset="-122"/>
              </a:rPr>
              <a:t>N </a:t>
            </a:r>
            <a:r>
              <a:rPr lang="en-US" altLang="zh-CN" sz="2200" kern="100" dirty="0" smtClean="0">
                <a:solidFill>
                  <a:schemeClr val="bg1"/>
                </a:solidFill>
                <a:latin typeface="Times New Roman" panose="02020603050405020304" pitchFamily="18" charset="0"/>
                <a:ea typeface="宋体" panose="02010600030101010101" pitchFamily="2" charset="-122"/>
              </a:rPr>
              <a:t>system, which include </a:t>
            </a:r>
            <a:r>
              <a:rPr lang="en-US" altLang="zh-CN" sz="2200" kern="100" dirty="0">
                <a:solidFill>
                  <a:schemeClr val="bg1"/>
                </a:solidFill>
                <a:latin typeface="Times New Roman" panose="02020603050405020304" pitchFamily="18" charset="0"/>
                <a:ea typeface="宋体" panose="02010600030101010101" pitchFamily="2" charset="-122"/>
              </a:rPr>
              <a:t>new data from Peking Univerisity.</a:t>
            </a:r>
            <a:endParaRPr lang="en-US" altLang="zh-CN" sz="2200" kern="100" dirty="0">
              <a:solidFill>
                <a:schemeClr val="bg1"/>
              </a:solidFill>
              <a:latin typeface="Times New Roman" panose="02020603050405020304" pitchFamily="18" charset="0"/>
              <a:ea typeface="宋体" panose="02010600030101010101" pitchFamily="2" charset="-122"/>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/31</a:t>
            </a:r>
            <a:endParaRPr lang="en-US" altLang="en-GB"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3</a:t>
              </a:r>
              <a:endParaRPr lang="zh-CN" altLang="en-US"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8" y="-50988"/>
            <a:ext cx="771198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15</a:t>
            </a:r>
            <a:r>
              <a:rPr lang="en-US" altLang="zh-CN" sz="3600" dirty="0">
                <a:solidFill>
                  <a:schemeClr val="bg1"/>
                </a:solidFill>
                <a:sym typeface="+mn-ea"/>
              </a:rPr>
              <a:t>N system</a:t>
            </a:r>
            <a:endParaRPr lang="zh-CN" altLang="en-US" sz="3600" dirty="0">
              <a:solidFill>
                <a:srgbClr val="FAFAFA"/>
              </a:solidFill>
              <a:ea typeface="Adobe 黑体 Std R" pitchFamily="2" charset="-122"/>
              <a:sym typeface="Arial" panose="020B0604020202020204" pitchFamily="34" charset="0"/>
            </a:endParaRPr>
          </a:p>
          <a:p>
            <a:pPr algn="just"/>
            <a:endParaRPr lang="zh-CN" altLang="en-US" sz="3600" dirty="0">
              <a:solidFill>
                <a:srgbClr val="FAFAFA"/>
              </a:solidFill>
              <a:ea typeface="Adobe 黑体 Std R" pitchFamily="2" charset="-122"/>
              <a:sym typeface="Arial" panose="020B0604020202020204" pitchFamily="34" charset="0"/>
            </a:endParaRPr>
          </a:p>
        </p:txBody>
      </p:sp>
      <p:sp>
        <p:nvSpPr>
          <p:cNvPr id="12" name="文本框 11"/>
          <p:cNvSpPr txBox="1"/>
          <p:nvPr/>
        </p:nvSpPr>
        <p:spPr>
          <a:xfrm>
            <a:off x="336175" y="5538443"/>
            <a:ext cx="8471647" cy="1322070"/>
          </a:xfrm>
          <a:prstGeom prst="rect">
            <a:avLst/>
          </a:prstGeom>
          <a:noFill/>
        </p:spPr>
        <p:txBody>
          <a:bodyPr wrap="square">
            <a:spAutoFit/>
          </a:bodyPr>
          <a:lstStyle/>
          <a:p>
            <a:pPr marL="0" marR="0" algn="just">
              <a:spcBef>
                <a:spcPts val="0"/>
              </a:spcBef>
              <a:spcAft>
                <a:spcPts val="0"/>
              </a:spcAft>
              <a:buClrTx/>
              <a:buSzTx/>
              <a:buFontTx/>
            </a:pPr>
            <a:r>
              <a:rPr lang="en-US" altLang="zh-CN" sz="2000" kern="100" dirty="0">
                <a:solidFill>
                  <a:srgbClr val="333333"/>
                </a:solidFill>
                <a:effectLst/>
                <a:latin typeface="Times New Roman" panose="02020603050405020304" pitchFamily="18" charset="0"/>
                <a:ea typeface="宋体" panose="02010600030101010101" pitchFamily="2" charset="-122"/>
              </a:rPr>
              <a:t>Figure9. The (n, tot) cross section. Below 20 MeV,RAC(green line),ENDF/B-</a:t>
            </a:r>
            <a:r>
              <a:rPr lang="en-US" altLang="zh-CN" sz="2000" kern="100" dirty="0">
                <a:solidFill>
                  <a:srgbClr val="333333"/>
                </a:solidFill>
                <a:effectLst/>
                <a:latin typeface="Times New Roman" panose="02020603050405020304" pitchFamily="18" charset="0"/>
                <a:ea typeface="宋体" panose="02010600030101010101" pitchFamily="2" charset="-122"/>
                <a:sym typeface="+mn-ea"/>
              </a:rPr>
              <a:t>VIII.0(black line)</a:t>
            </a:r>
            <a:r>
              <a:rPr lang="en-US" altLang="zh-CN" sz="2000" kern="100" dirty="0">
                <a:solidFill>
                  <a:srgbClr val="333333"/>
                </a:solidFill>
                <a:effectLst/>
                <a:latin typeface="Times New Roman" panose="02020603050405020304" pitchFamily="18" charset="0"/>
                <a:ea typeface="宋体" panose="02010600030101010101" pitchFamily="2" charset="-122"/>
              </a:rPr>
              <a:t>,JENDL-5(blue line) and experimental data are very close,but above 20 MeV,only RAC and ENDF/B-</a:t>
            </a:r>
            <a:r>
              <a:rPr lang="en-US" altLang="zh-CN" sz="2000" kern="100" dirty="0">
                <a:solidFill>
                  <a:srgbClr val="333333"/>
                </a:solidFill>
                <a:effectLst/>
                <a:latin typeface="Times New Roman" panose="02020603050405020304" pitchFamily="18" charset="0"/>
                <a:ea typeface="宋体" panose="02010600030101010101" pitchFamily="2" charset="-122"/>
                <a:sym typeface="+mn-ea"/>
              </a:rPr>
              <a:t>VIII.0</a:t>
            </a:r>
            <a:r>
              <a:rPr lang="en-US" altLang="zh-CN" sz="2000" kern="100" dirty="0">
                <a:solidFill>
                  <a:srgbClr val="333333"/>
                </a:solidFill>
                <a:effectLst/>
                <a:latin typeface="Times New Roman" panose="02020603050405020304" pitchFamily="18" charset="0"/>
                <a:ea typeface="宋体" panose="02010600030101010101" pitchFamily="2" charset="-122"/>
              </a:rPr>
              <a:t> looks close</a:t>
            </a:r>
            <a:r>
              <a:rPr lang="en-US" altLang="zh-CN" sz="2000" kern="100" dirty="0" smtClean="0">
                <a:solidFill>
                  <a:srgbClr val="333333"/>
                </a:solidFill>
                <a:effectLst/>
                <a:latin typeface="Times New Roman" panose="02020603050405020304" pitchFamily="18" charset="0"/>
                <a:ea typeface="宋体" panose="02010600030101010101" pitchFamily="2" charset="-122"/>
              </a:rPr>
              <a:t>, JENDL-5 </a:t>
            </a:r>
            <a:r>
              <a:rPr lang="en-US" altLang="zh-CN" sz="2000" kern="100" dirty="0">
                <a:solidFill>
                  <a:srgbClr val="333333"/>
                </a:solidFill>
                <a:effectLst/>
                <a:latin typeface="Times New Roman" panose="02020603050405020304" pitchFamily="18" charset="0"/>
                <a:ea typeface="宋体" panose="02010600030101010101" pitchFamily="2" charset="-122"/>
              </a:rPr>
              <a:t>look</a:t>
            </a:r>
            <a:r>
              <a:rPr lang="en-US" altLang="zh-CN" sz="2000" kern="100" dirty="0">
                <a:solidFill>
                  <a:srgbClr val="333333"/>
                </a:solidFill>
                <a:effectLst/>
                <a:latin typeface="Times New Roman" panose="02020603050405020304" pitchFamily="18" charset="0"/>
                <a:ea typeface="宋体" panose="02010600030101010101" pitchFamily="2" charset="-122"/>
              </a:rPr>
              <a:t>s higher than RAC and ENDF/B-</a:t>
            </a:r>
            <a:r>
              <a:rPr lang="en-US" altLang="zh-CN" sz="2000" kern="100" dirty="0">
                <a:solidFill>
                  <a:srgbClr val="333333"/>
                </a:solidFill>
                <a:effectLst/>
                <a:latin typeface="Times New Roman" panose="02020603050405020304" pitchFamily="18" charset="0"/>
                <a:ea typeface="宋体" panose="02010600030101010101" pitchFamily="2" charset="-122"/>
                <a:sym typeface="+mn-ea"/>
              </a:rPr>
              <a:t>VIII.0</a:t>
            </a:r>
            <a:r>
              <a:rPr lang="en-US" altLang="zh-CN" sz="2000" kern="100" dirty="0">
                <a:solidFill>
                  <a:srgbClr val="333333"/>
                </a:solidFill>
                <a:effectLst/>
                <a:latin typeface="Times New Roman" panose="02020603050405020304" pitchFamily="18" charset="0"/>
                <a:ea typeface="宋体" panose="02010600030101010101" pitchFamily="2" charset="-122"/>
              </a:rPr>
              <a:t>.</a:t>
            </a:r>
            <a:endParaRPr lang="en-US" altLang="zh-CN" sz="2000" kern="100" dirty="0">
              <a:solidFill>
                <a:srgbClr val="333333"/>
              </a:solidFill>
              <a:effectLst/>
              <a:latin typeface="Times New Roman" panose="02020603050405020304" pitchFamily="18" charset="0"/>
              <a:ea typeface="宋体" panose="02010600030101010101" pitchFamily="2" charset="-122"/>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/31</a:t>
            </a:r>
            <a:endParaRPr lang="en-US" altLang="en-GB" dirty="0" smtClean="0"/>
          </a:p>
        </p:txBody>
      </p:sp>
      <p:pic>
        <p:nvPicPr>
          <p:cNvPr id="4" name="图片 3"/>
          <p:cNvPicPr>
            <a:picLocks noChangeAspect="1"/>
          </p:cNvPicPr>
          <p:nvPr>
            <p:custDataLst>
              <p:tags r:id="rId1"/>
            </p:custDataLst>
          </p:nvPr>
        </p:nvPicPr>
        <p:blipFill>
          <a:blip r:embed="rId2"/>
          <a:stretch>
            <a:fillRect/>
          </a:stretch>
        </p:blipFill>
        <p:spPr>
          <a:xfrm>
            <a:off x="1488440" y="932180"/>
            <a:ext cx="5894705" cy="461073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3</a:t>
              </a:r>
              <a:endParaRPr lang="zh-CN" altLang="en-US"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8" y="-50988"/>
            <a:ext cx="771198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15</a:t>
            </a:r>
            <a:r>
              <a:rPr lang="en-US" altLang="zh-CN" sz="3600" dirty="0">
                <a:solidFill>
                  <a:schemeClr val="bg1"/>
                </a:solidFill>
                <a:sym typeface="+mn-ea"/>
              </a:rPr>
              <a:t>N system</a:t>
            </a:r>
            <a:endParaRPr lang="zh-CN" altLang="en-US" sz="3600" dirty="0">
              <a:solidFill>
                <a:srgbClr val="FAFAFA"/>
              </a:solidFill>
              <a:ea typeface="Adobe 黑体 Std R" pitchFamily="2" charset="-122"/>
              <a:sym typeface="Arial" panose="020B0604020202020204" pitchFamily="34" charset="0"/>
            </a:endParaRPr>
          </a:p>
          <a:p>
            <a:pPr algn="just"/>
            <a:endParaRPr lang="zh-CN" altLang="en-US" sz="3600" dirty="0">
              <a:solidFill>
                <a:srgbClr val="FAFAFA"/>
              </a:solidFill>
              <a:ea typeface="Adobe 黑体 Std R" pitchFamily="2" charset="-122"/>
              <a:sym typeface="Arial" panose="020B0604020202020204" pitchFamily="34" charset="0"/>
            </a:endParaRPr>
          </a:p>
        </p:txBody>
      </p:sp>
      <p:sp>
        <p:nvSpPr>
          <p:cNvPr id="12" name="文本框 11"/>
          <p:cNvSpPr txBox="1"/>
          <p:nvPr/>
        </p:nvSpPr>
        <p:spPr>
          <a:xfrm>
            <a:off x="336175" y="6176618"/>
            <a:ext cx="8471647" cy="706755"/>
          </a:xfrm>
          <a:prstGeom prst="rect">
            <a:avLst/>
          </a:prstGeom>
          <a:noFill/>
        </p:spPr>
        <p:txBody>
          <a:bodyPr wrap="square">
            <a:spAutoFit/>
          </a:bodyPr>
          <a:lstStyle/>
          <a:p>
            <a:pPr marL="0" marR="0" algn="l">
              <a:spcBef>
                <a:spcPts val="0"/>
              </a:spcBef>
              <a:spcAft>
                <a:spcPts val="0"/>
              </a:spcAft>
            </a:pPr>
            <a:r>
              <a:rPr lang="en-US" altLang="zh-CN" sz="2000" kern="100" dirty="0">
                <a:solidFill>
                  <a:srgbClr val="333333"/>
                </a:solidFill>
                <a:effectLst/>
                <a:latin typeface="Times New Roman" panose="02020603050405020304" pitchFamily="18" charset="0"/>
                <a:ea typeface="宋体" panose="02010600030101010101" pitchFamily="2" charset="-122"/>
              </a:rPr>
              <a:t>Figure10.</a:t>
            </a:r>
            <a:r>
              <a:rPr lang="en-US" altLang="zh-CN" sz="2000" kern="100" dirty="0">
                <a:solidFill>
                  <a:srgbClr val="333333"/>
                </a:solidFill>
                <a:effectLst/>
                <a:latin typeface="Times New Roman" panose="02020603050405020304" pitchFamily="18" charset="0"/>
                <a:ea typeface="宋体" panose="02010600030101010101" pitchFamily="2" charset="-122"/>
                <a:sym typeface="+mn-ea"/>
              </a:rPr>
              <a:t>The (n, el) cross section.Green line is ENDF,red line is JENDL,gray line is RAC.</a:t>
            </a:r>
            <a:r>
              <a:rPr lang="en-US" altLang="zh-CN" sz="2000" kern="100" dirty="0">
                <a:solidFill>
                  <a:srgbClr val="333333"/>
                </a:solidFill>
                <a:effectLst/>
                <a:latin typeface="Times New Roman" panose="02020603050405020304" pitchFamily="18" charset="0"/>
                <a:ea typeface="宋体" panose="02010600030101010101" pitchFamily="2" charset="-122"/>
              </a:rPr>
              <a:t>it same as (n,tot).A similar trend is shown with a cutoff of 20 MeV</a:t>
            </a:r>
            <a:endParaRPr lang="en-US" altLang="zh-CN" sz="2000" kern="100" dirty="0">
              <a:solidFill>
                <a:srgbClr val="333333"/>
              </a:solidFill>
              <a:effectLst/>
              <a:latin typeface="Times New Roman" panose="02020603050405020304" pitchFamily="18" charset="0"/>
              <a:ea typeface="宋体" panose="02010600030101010101" pitchFamily="2" charset="-122"/>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a:t>
            </a:r>
            <a:r>
              <a:rPr lang="en-US" altLang="en-GB" smtClean="0"/>
              <a:t>31</a:t>
            </a:r>
            <a:endParaRPr lang="en-GB" dirty="0"/>
          </a:p>
        </p:txBody>
      </p:sp>
      <p:pic>
        <p:nvPicPr>
          <p:cNvPr id="4" name="图片 3"/>
          <p:cNvPicPr>
            <a:picLocks noChangeAspect="1"/>
          </p:cNvPicPr>
          <p:nvPr>
            <p:custDataLst>
              <p:tags r:id="rId1"/>
            </p:custDataLst>
          </p:nvPr>
        </p:nvPicPr>
        <p:blipFill>
          <a:blip r:embed="rId2"/>
          <a:stretch>
            <a:fillRect/>
          </a:stretch>
        </p:blipFill>
        <p:spPr>
          <a:xfrm>
            <a:off x="955675" y="1009650"/>
            <a:ext cx="7232650" cy="48387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0</a:t>
              </a:r>
              <a:endParaRPr lang="zh-CN" altLang="en-US"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9" y="-50988"/>
            <a:ext cx="4972626"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dirty="0">
                <a:solidFill>
                  <a:srgbClr val="FAFAFA"/>
                </a:solidFill>
                <a:ea typeface="Adobe 黑体 Std R" pitchFamily="2" charset="-122"/>
                <a:sym typeface="Arial" panose="020B0604020202020204" pitchFamily="34" charset="0"/>
              </a:rPr>
              <a:t>Catalogue</a:t>
            </a:r>
            <a:endParaRPr lang="en-US" altLang="zh-CN" sz="3600" dirty="0">
              <a:solidFill>
                <a:srgbClr val="FAFAFA"/>
              </a:solidFill>
              <a:ea typeface="Adobe 黑体 Std R" pitchFamily="2" charset="-122"/>
              <a:sym typeface="Arial" panose="020B0604020202020204" pitchFamily="34" charset="0"/>
            </a:endParaRPr>
          </a:p>
        </p:txBody>
      </p:sp>
      <p:sp>
        <p:nvSpPr>
          <p:cNvPr id="11" name="矩形 6"/>
          <p:cNvSpPr>
            <a:spLocks noChangeArrowheads="1"/>
          </p:cNvSpPr>
          <p:nvPr/>
        </p:nvSpPr>
        <p:spPr bwMode="auto">
          <a:xfrm>
            <a:off x="304006" y="1297240"/>
            <a:ext cx="8535988" cy="5184242"/>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lvl="1" indent="0" algn="just">
              <a:buNone/>
            </a:pPr>
            <a:endParaRPr lang="en-US" altLang="zh-CN" sz="2400" kern="100" dirty="0">
              <a:solidFill>
                <a:schemeClr val="bg1"/>
              </a:solidFill>
              <a:effectLst/>
              <a:latin typeface="Times New Roman" panose="02020603050405020304" pitchFamily="18" charset="0"/>
              <a:ea typeface="宋体" panose="02010600030101010101" pitchFamily="2" charset="-122"/>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/31</a:t>
            </a:r>
            <a:endParaRPr lang="en-US" altLang="en-GB" dirty="0" smtClean="0"/>
          </a:p>
        </p:txBody>
      </p:sp>
      <p:sp>
        <p:nvSpPr>
          <p:cNvPr id="12" name="文本框 11"/>
          <p:cNvSpPr txBox="1"/>
          <p:nvPr/>
        </p:nvSpPr>
        <p:spPr>
          <a:xfrm>
            <a:off x="564004" y="2087695"/>
            <a:ext cx="7925618" cy="3784600"/>
          </a:xfrm>
          <a:prstGeom prst="rect">
            <a:avLst/>
          </a:prstGeom>
          <a:noFill/>
        </p:spPr>
        <p:txBody>
          <a:bodyPr wrap="square">
            <a:spAutoFit/>
          </a:bodyPr>
          <a:lstStyle/>
          <a:p>
            <a:pPr marL="514350" indent="-514350" algn="just">
              <a:lnSpc>
                <a:spcPts val="3600"/>
              </a:lnSpc>
              <a:buAutoNum type="arabicPeriod"/>
            </a:pPr>
            <a:r>
              <a:rPr lang="en-US" altLang="zh-CN" sz="2800" dirty="0">
                <a:solidFill>
                  <a:schemeClr val="bg1"/>
                </a:solidFill>
              </a:rPr>
              <a:t>Introduction</a:t>
            </a:r>
            <a:endParaRPr lang="en-US" altLang="zh-CN" sz="2800" dirty="0">
              <a:solidFill>
                <a:schemeClr val="bg1"/>
              </a:solidFill>
            </a:endParaRPr>
          </a:p>
          <a:p>
            <a:pPr marL="514350" indent="-514350" algn="just">
              <a:lnSpc>
                <a:spcPts val="3600"/>
              </a:lnSpc>
              <a:buAutoNum type="arabicPeriod"/>
            </a:pPr>
            <a:endParaRPr lang="en-US" altLang="zh-CN" sz="2800" dirty="0">
              <a:solidFill>
                <a:schemeClr val="bg1"/>
              </a:solidFill>
            </a:endParaRPr>
          </a:p>
          <a:p>
            <a:pPr marL="514350" indent="-514350" algn="just">
              <a:lnSpc>
                <a:spcPts val="3600"/>
              </a:lnSpc>
              <a:buAutoNum type="arabicPeriod"/>
            </a:pPr>
            <a:r>
              <a:rPr lang="en-US" altLang="zh-CN" sz="2800" dirty="0">
                <a:solidFill>
                  <a:schemeClr val="bg1"/>
                </a:solidFill>
              </a:rPr>
              <a:t>Simple introduction </a:t>
            </a:r>
            <a:r>
              <a:rPr lang="en-US" altLang="zh-CN" sz="2800" dirty="0" smtClean="0">
                <a:solidFill>
                  <a:schemeClr val="bg1"/>
                </a:solidFill>
              </a:rPr>
              <a:t>of improved </a:t>
            </a:r>
            <a:r>
              <a:rPr lang="en-US" altLang="zh-CN" sz="2800" dirty="0">
                <a:solidFill>
                  <a:schemeClr val="bg1"/>
                </a:solidFill>
              </a:rPr>
              <a:t>evaluation for </a:t>
            </a:r>
            <a:r>
              <a:rPr lang="en-US" altLang="zh-CN" sz="2800" baseline="30000" dirty="0">
                <a:solidFill>
                  <a:schemeClr val="bg1"/>
                </a:solidFill>
              </a:rPr>
              <a:t>17</a:t>
            </a:r>
            <a:r>
              <a:rPr lang="en-US" altLang="zh-CN" sz="2800" dirty="0">
                <a:solidFill>
                  <a:schemeClr val="bg1"/>
                </a:solidFill>
              </a:rPr>
              <a:t>O </a:t>
            </a:r>
            <a:r>
              <a:rPr lang="en-US" altLang="zh-CN" sz="2800" dirty="0" smtClean="0">
                <a:solidFill>
                  <a:schemeClr val="bg1"/>
                </a:solidFill>
              </a:rPr>
              <a:t>system</a:t>
            </a:r>
            <a:endParaRPr lang="en-US" altLang="zh-CN" sz="2800" dirty="0" smtClean="0">
              <a:solidFill>
                <a:schemeClr val="bg1"/>
              </a:solidFill>
            </a:endParaRPr>
          </a:p>
          <a:p>
            <a:pPr marL="514350" indent="-514350" algn="just">
              <a:lnSpc>
                <a:spcPts val="3600"/>
              </a:lnSpc>
              <a:buAutoNum type="arabicPeriod"/>
            </a:pPr>
            <a:endParaRPr lang="en-US" altLang="zh-CN" sz="2800" dirty="0">
              <a:solidFill>
                <a:schemeClr val="bg1"/>
              </a:solidFill>
            </a:endParaRPr>
          </a:p>
          <a:p>
            <a:pPr marL="514350" indent="-514350" algn="just">
              <a:lnSpc>
                <a:spcPts val="3600"/>
              </a:lnSpc>
              <a:buAutoNum type="arabicPeriod"/>
            </a:pPr>
            <a:r>
              <a:rPr lang="en-US" altLang="zh-CN" sz="2800" dirty="0">
                <a:solidFill>
                  <a:schemeClr val="bg1"/>
                </a:solidFill>
              </a:rPr>
              <a:t>New evaluation for </a:t>
            </a:r>
            <a:r>
              <a:rPr lang="en-US" altLang="zh-CN" sz="2800" baseline="30000" dirty="0">
                <a:solidFill>
                  <a:schemeClr val="bg1"/>
                </a:solidFill>
              </a:rPr>
              <a:t>15</a:t>
            </a:r>
            <a:r>
              <a:rPr lang="en-US" altLang="zh-CN" sz="2800" dirty="0">
                <a:solidFill>
                  <a:schemeClr val="bg1"/>
                </a:solidFill>
              </a:rPr>
              <a:t>N system</a:t>
            </a:r>
            <a:endParaRPr lang="en-US" altLang="zh-CN" sz="2800" dirty="0">
              <a:solidFill>
                <a:schemeClr val="bg1"/>
              </a:solidFill>
            </a:endParaRPr>
          </a:p>
          <a:p>
            <a:pPr marL="514350" indent="-514350" algn="just">
              <a:lnSpc>
                <a:spcPts val="3600"/>
              </a:lnSpc>
              <a:buAutoNum type="arabicPeriod"/>
            </a:pPr>
            <a:endParaRPr lang="en-US" altLang="zh-CN" sz="2800" dirty="0">
              <a:solidFill>
                <a:schemeClr val="bg1"/>
              </a:solidFill>
            </a:endParaRPr>
          </a:p>
          <a:p>
            <a:pPr marL="514350" indent="-514350" algn="just">
              <a:lnSpc>
                <a:spcPts val="3600"/>
              </a:lnSpc>
              <a:buAutoNum type="arabicPeriod"/>
            </a:pPr>
            <a:r>
              <a:rPr lang="en-US" altLang="zh-CN" sz="2800" dirty="0">
                <a:solidFill>
                  <a:schemeClr val="bg1"/>
                </a:solidFill>
              </a:rPr>
              <a:t>Conclusion</a:t>
            </a:r>
            <a:endParaRPr lang="en-US" altLang="zh-CN" sz="28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3</a:t>
              </a:r>
              <a:endParaRPr lang="zh-CN" altLang="en-US"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8" y="-50988"/>
            <a:ext cx="77119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15</a:t>
            </a:r>
            <a:r>
              <a:rPr lang="en-US" altLang="zh-CN" sz="3600" dirty="0">
                <a:solidFill>
                  <a:schemeClr val="bg1"/>
                </a:solidFill>
                <a:sym typeface="+mn-ea"/>
              </a:rPr>
              <a:t>N system</a:t>
            </a:r>
            <a:endParaRPr lang="zh-CN" altLang="en-US" sz="3600" dirty="0">
              <a:solidFill>
                <a:srgbClr val="FAFAFA"/>
              </a:solidFill>
              <a:ea typeface="Adobe 黑体 Std R" pitchFamily="2" charset="-122"/>
              <a:sym typeface="Arial" panose="020B0604020202020204" pitchFamily="34" charset="0"/>
            </a:endParaRPr>
          </a:p>
        </p:txBody>
      </p:sp>
      <p:sp>
        <p:nvSpPr>
          <p:cNvPr id="12" name="文本框 11"/>
          <p:cNvSpPr txBox="1"/>
          <p:nvPr/>
        </p:nvSpPr>
        <p:spPr>
          <a:xfrm>
            <a:off x="335915" y="5541010"/>
            <a:ext cx="8503920" cy="706755"/>
          </a:xfrm>
          <a:prstGeom prst="rect">
            <a:avLst/>
          </a:prstGeom>
          <a:noFill/>
        </p:spPr>
        <p:txBody>
          <a:bodyPr wrap="square">
            <a:spAutoFit/>
          </a:bodyPr>
          <a:lstStyle/>
          <a:p>
            <a:pPr marL="0" marR="0" algn="l">
              <a:spcBef>
                <a:spcPts val="0"/>
              </a:spcBef>
              <a:spcAft>
                <a:spcPts val="0"/>
              </a:spcAft>
            </a:pPr>
            <a:r>
              <a:rPr lang="en-US" altLang="zh-CN" sz="2000" kern="100" dirty="0">
                <a:solidFill>
                  <a:srgbClr val="333333"/>
                </a:solidFill>
                <a:effectLst/>
                <a:latin typeface="Times New Roman" panose="02020603050405020304" pitchFamily="18" charset="0"/>
                <a:ea typeface="宋体" panose="02010600030101010101" pitchFamily="2" charset="-122"/>
              </a:rPr>
              <a:t>Figure11.</a:t>
            </a:r>
            <a:r>
              <a:rPr lang="en-US" altLang="zh-CN" sz="2000" kern="100" dirty="0">
                <a:solidFill>
                  <a:srgbClr val="333333"/>
                </a:solidFill>
                <a:effectLst/>
                <a:latin typeface="Times New Roman" panose="02020603050405020304" pitchFamily="18" charset="0"/>
                <a:ea typeface="宋体" panose="02010600030101010101" pitchFamily="2" charset="-122"/>
                <a:sym typeface="+mn-ea"/>
              </a:rPr>
              <a:t>The (n, inl) cross section,There are a lot of evaluation values</a:t>
            </a:r>
            <a:r>
              <a:rPr lang="en-US" altLang="zh-CN" sz="2000" kern="100" dirty="0" smtClean="0">
                <a:solidFill>
                  <a:srgbClr val="333333"/>
                </a:solidFill>
                <a:effectLst/>
                <a:latin typeface="Times New Roman" panose="02020603050405020304" pitchFamily="18" charset="0"/>
                <a:ea typeface="宋体" panose="02010600030101010101" pitchFamily="2" charset="-122"/>
                <a:sym typeface="+mn-ea"/>
              </a:rPr>
              <a:t>. Below 4 MeV, they are closed,  Above 4 MeV RAC </a:t>
            </a:r>
            <a:r>
              <a:rPr lang="en-US" altLang="zh-CN" sz="2000" kern="100" dirty="0">
                <a:solidFill>
                  <a:srgbClr val="333333"/>
                </a:solidFill>
                <a:effectLst/>
                <a:latin typeface="Times New Roman" panose="02020603050405020304" pitchFamily="18" charset="0"/>
                <a:ea typeface="宋体" panose="02010600030101010101" pitchFamily="2" charset="-122"/>
                <a:sym typeface="+mn-ea"/>
              </a:rPr>
              <a:t>seem to be </a:t>
            </a:r>
            <a:r>
              <a:rPr lang="en-US" altLang="zh-CN" sz="2000" kern="100" dirty="0" smtClean="0">
                <a:solidFill>
                  <a:srgbClr val="333333"/>
                </a:solidFill>
                <a:effectLst/>
                <a:latin typeface="Times New Roman" panose="02020603050405020304" pitchFamily="18" charset="0"/>
                <a:ea typeface="宋体" panose="02010600030101010101" pitchFamily="2" charset="-122"/>
                <a:sym typeface="+mn-ea"/>
              </a:rPr>
              <a:t>lower than other </a:t>
            </a:r>
            <a:r>
              <a:rPr lang="en-US" altLang="zh-CN" sz="2000" kern="100" dirty="0">
                <a:solidFill>
                  <a:srgbClr val="333333"/>
                </a:solidFill>
                <a:effectLst/>
                <a:latin typeface="Times New Roman" panose="02020603050405020304" pitchFamily="18" charset="0"/>
                <a:ea typeface="宋体" panose="02010600030101010101" pitchFamily="2" charset="-122"/>
                <a:sym typeface="+mn-ea"/>
              </a:rPr>
              <a:t>values.</a:t>
            </a:r>
            <a:endParaRPr lang="en-US" altLang="zh-CN" sz="2000" kern="100" dirty="0">
              <a:solidFill>
                <a:srgbClr val="333333"/>
              </a:solidFill>
              <a:effectLst/>
              <a:latin typeface="Times New Roman" panose="02020603050405020304" pitchFamily="18" charset="0"/>
              <a:ea typeface="宋体" panose="02010600030101010101" pitchFamily="2" charset="-122"/>
              <a:sym typeface="+mn-ea"/>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/31</a:t>
            </a:r>
            <a:endParaRPr lang="en-US" altLang="en-GB" dirty="0" smtClean="0"/>
          </a:p>
        </p:txBody>
      </p:sp>
      <p:pic>
        <p:nvPicPr>
          <p:cNvPr id="4" name="图片 3"/>
          <p:cNvPicPr>
            <a:picLocks noChangeAspect="1"/>
          </p:cNvPicPr>
          <p:nvPr>
            <p:custDataLst>
              <p:tags r:id="rId1"/>
            </p:custDataLst>
          </p:nvPr>
        </p:nvPicPr>
        <p:blipFill>
          <a:blip r:embed="rId2"/>
          <a:stretch>
            <a:fillRect/>
          </a:stretch>
        </p:blipFill>
        <p:spPr>
          <a:xfrm>
            <a:off x="1549400" y="1073785"/>
            <a:ext cx="5096082" cy="409934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3</a:t>
              </a:r>
              <a:endParaRPr lang="zh-CN" altLang="en-US"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8" y="-50988"/>
            <a:ext cx="771198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15</a:t>
            </a:r>
            <a:r>
              <a:rPr lang="en-US" altLang="zh-CN" sz="3600" dirty="0">
                <a:solidFill>
                  <a:schemeClr val="bg1"/>
                </a:solidFill>
                <a:sym typeface="+mn-ea"/>
              </a:rPr>
              <a:t>N system</a:t>
            </a:r>
            <a:endParaRPr lang="zh-CN" altLang="en-US" sz="3600" dirty="0">
              <a:solidFill>
                <a:srgbClr val="FAFAFA"/>
              </a:solidFill>
              <a:ea typeface="Adobe 黑体 Std R" pitchFamily="2" charset="-122"/>
              <a:sym typeface="Arial" panose="020B0604020202020204" pitchFamily="34" charset="0"/>
            </a:endParaRPr>
          </a:p>
          <a:p>
            <a:pPr algn="just"/>
            <a:endParaRPr lang="zh-CN" altLang="en-US" sz="3600" dirty="0">
              <a:solidFill>
                <a:srgbClr val="FAFAFA"/>
              </a:solidFill>
              <a:ea typeface="Adobe 黑体 Std R" pitchFamily="2" charset="-122"/>
              <a:sym typeface="Arial" panose="020B0604020202020204" pitchFamily="34" charset="0"/>
            </a:endParaRPr>
          </a:p>
        </p:txBody>
      </p:sp>
      <p:sp>
        <p:nvSpPr>
          <p:cNvPr id="12" name="文本框 11"/>
          <p:cNvSpPr txBox="1"/>
          <p:nvPr/>
        </p:nvSpPr>
        <p:spPr>
          <a:xfrm>
            <a:off x="336175" y="5889108"/>
            <a:ext cx="8401425" cy="706755"/>
          </a:xfrm>
          <a:prstGeom prst="rect">
            <a:avLst/>
          </a:prstGeom>
          <a:noFill/>
        </p:spPr>
        <p:txBody>
          <a:bodyPr wrap="square">
            <a:spAutoFit/>
          </a:bodyPr>
          <a:lstStyle/>
          <a:p>
            <a:pPr marL="0" marR="0" algn="l">
              <a:spcBef>
                <a:spcPts val="0"/>
              </a:spcBef>
              <a:spcAft>
                <a:spcPts val="0"/>
              </a:spcAft>
            </a:pPr>
            <a:r>
              <a:rPr lang="en-US" altLang="zh-CN" sz="2000" kern="100" dirty="0">
                <a:solidFill>
                  <a:srgbClr val="333333"/>
                </a:solidFill>
                <a:effectLst/>
                <a:latin typeface="Times New Roman" panose="02020603050405020304" pitchFamily="18" charset="0"/>
                <a:ea typeface="宋体" panose="02010600030101010101" pitchFamily="2" charset="-122"/>
              </a:rPr>
              <a:t>Figure12.</a:t>
            </a:r>
            <a:r>
              <a:rPr lang="en-US" altLang="zh-CN" sz="2000" kern="100" dirty="0">
                <a:solidFill>
                  <a:srgbClr val="333333"/>
                </a:solidFill>
                <a:effectLst/>
                <a:latin typeface="Times New Roman" panose="02020603050405020304" pitchFamily="18" charset="0"/>
                <a:ea typeface="宋体" panose="02010600030101010101" pitchFamily="2" charset="-122"/>
                <a:sym typeface="+mn-ea"/>
              </a:rPr>
              <a:t>The (n, n</a:t>
            </a:r>
            <a:r>
              <a:rPr lang="en-US" altLang="zh-CN" sz="2000" kern="100" baseline="-25000" dirty="0">
                <a:solidFill>
                  <a:srgbClr val="333333"/>
                </a:solidFill>
                <a:effectLst/>
                <a:latin typeface="Times New Roman" panose="02020603050405020304" pitchFamily="18" charset="0"/>
                <a:ea typeface="宋体" panose="02010600030101010101" pitchFamily="2" charset="-122"/>
                <a:sym typeface="+mn-ea"/>
              </a:rPr>
              <a:t>1</a:t>
            </a:r>
            <a:r>
              <a:rPr lang="en-US" altLang="zh-CN" sz="2000" kern="100" dirty="0">
                <a:solidFill>
                  <a:srgbClr val="333333"/>
                </a:solidFill>
                <a:effectLst/>
                <a:latin typeface="Times New Roman" panose="02020603050405020304" pitchFamily="18" charset="0"/>
                <a:ea typeface="宋体" panose="02010600030101010101" pitchFamily="2" charset="-122"/>
                <a:sym typeface="+mn-ea"/>
              </a:rPr>
              <a:t>) cross section,RAC also seem to be in the middle of other values.RAC are very close to ENDF/B-VIII.0.</a:t>
            </a:r>
            <a:endParaRPr lang="en-US" altLang="zh-CN" sz="2000" kern="100" dirty="0">
              <a:solidFill>
                <a:srgbClr val="333333"/>
              </a:solidFill>
              <a:effectLst/>
              <a:latin typeface="Times New Roman" panose="02020603050405020304" pitchFamily="18" charset="0"/>
              <a:ea typeface="宋体" panose="02010600030101010101" pitchFamily="2" charset="-122"/>
              <a:sym typeface="+mn-ea"/>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/31</a:t>
            </a:r>
            <a:endParaRPr lang="en-US" altLang="en-GB" dirty="0" smtClean="0"/>
          </a:p>
        </p:txBody>
      </p:sp>
      <p:pic>
        <p:nvPicPr>
          <p:cNvPr id="3" name="图片 2"/>
          <p:cNvPicPr>
            <a:picLocks noChangeAspect="1"/>
          </p:cNvPicPr>
          <p:nvPr>
            <p:custDataLst>
              <p:tags r:id="rId1"/>
            </p:custDataLst>
          </p:nvPr>
        </p:nvPicPr>
        <p:blipFill>
          <a:blip r:embed="rId2"/>
          <a:stretch>
            <a:fillRect/>
          </a:stretch>
        </p:blipFill>
        <p:spPr>
          <a:xfrm>
            <a:off x="1483996" y="932181"/>
            <a:ext cx="5661872" cy="461529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3</a:t>
              </a:r>
              <a:endParaRPr lang="zh-CN" altLang="en-US"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8" y="-50988"/>
            <a:ext cx="77119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15</a:t>
            </a:r>
            <a:r>
              <a:rPr lang="en-US" altLang="zh-CN" sz="3600" dirty="0">
                <a:solidFill>
                  <a:schemeClr val="bg1"/>
                </a:solidFill>
                <a:sym typeface="+mn-ea"/>
              </a:rPr>
              <a:t>N system</a:t>
            </a:r>
            <a:endParaRPr lang="zh-CN" altLang="en-US" sz="3600" dirty="0">
              <a:solidFill>
                <a:srgbClr val="FAFAFA"/>
              </a:solidFill>
              <a:ea typeface="Adobe 黑体 Std R" pitchFamily="2" charset="-122"/>
              <a:sym typeface="Arial" panose="020B0604020202020204" pitchFamily="34" charset="0"/>
            </a:endParaRPr>
          </a:p>
        </p:txBody>
      </p:sp>
      <p:sp>
        <p:nvSpPr>
          <p:cNvPr id="12" name="文本框 11"/>
          <p:cNvSpPr txBox="1"/>
          <p:nvPr/>
        </p:nvSpPr>
        <p:spPr>
          <a:xfrm>
            <a:off x="180975" y="5541645"/>
            <a:ext cx="8963025" cy="1322070"/>
          </a:xfrm>
          <a:prstGeom prst="rect">
            <a:avLst/>
          </a:prstGeom>
          <a:noFill/>
        </p:spPr>
        <p:txBody>
          <a:bodyPr wrap="square">
            <a:spAutoFit/>
          </a:bodyPr>
          <a:lstStyle/>
          <a:p>
            <a:pPr marL="0" marR="0" algn="l">
              <a:spcBef>
                <a:spcPts val="0"/>
              </a:spcBef>
              <a:spcAft>
                <a:spcPts val="0"/>
              </a:spcAft>
            </a:pPr>
            <a:r>
              <a:rPr lang="en-US" altLang="zh-CN" sz="2000" kern="100" dirty="0">
                <a:solidFill>
                  <a:srgbClr val="333333"/>
                </a:solidFill>
                <a:effectLst/>
                <a:latin typeface="Times New Roman" panose="02020603050405020304" pitchFamily="18" charset="0"/>
                <a:ea typeface="宋体" panose="02010600030101010101" pitchFamily="2" charset="-122"/>
              </a:rPr>
              <a:t>Figure13.</a:t>
            </a:r>
            <a:r>
              <a:rPr lang="en-US" altLang="zh-CN" sz="2000" kern="100" dirty="0">
                <a:solidFill>
                  <a:srgbClr val="333333"/>
                </a:solidFill>
                <a:effectLst/>
                <a:latin typeface="Times New Roman" panose="02020603050405020304" pitchFamily="18" charset="0"/>
                <a:ea typeface="宋体" panose="02010600030101010101" pitchFamily="2" charset="-122"/>
                <a:sym typeface="+mn-ea"/>
              </a:rPr>
              <a:t>The (n, α) cross section,between 1 to 2 MeV ,the peaks are not well fitted, which need to be improved,between 2 to 8 MeV, RAC looks well,between 8 to 18 MeV, RAC,ENDF/B-VIII.0 and JENDL-5 has a large difference,between 18 to 20 MeV,RAC are close to ENDF/B-VIII.0,More than 20 MeV,RAC looks reasonable.</a:t>
            </a:r>
            <a:endParaRPr lang="en-US" altLang="zh-CN" sz="2000" kern="100" dirty="0">
              <a:solidFill>
                <a:srgbClr val="333333"/>
              </a:solidFill>
              <a:effectLst/>
              <a:latin typeface="Times New Roman" panose="02020603050405020304" pitchFamily="18" charset="0"/>
              <a:ea typeface="宋体" panose="02010600030101010101" pitchFamily="2" charset="-122"/>
              <a:sym typeface="+mn-ea"/>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/31</a:t>
            </a:r>
            <a:endParaRPr lang="en-US" altLang="en-GB" dirty="0" smtClean="0"/>
          </a:p>
        </p:txBody>
      </p:sp>
      <p:pic>
        <p:nvPicPr>
          <p:cNvPr id="4" name="图片 3"/>
          <p:cNvPicPr>
            <a:picLocks noChangeAspect="1"/>
          </p:cNvPicPr>
          <p:nvPr>
            <p:custDataLst>
              <p:tags r:id="rId1"/>
            </p:custDataLst>
          </p:nvPr>
        </p:nvPicPr>
        <p:blipFill>
          <a:blip r:embed="rId2"/>
          <a:stretch>
            <a:fillRect/>
          </a:stretch>
        </p:blipFill>
        <p:spPr>
          <a:xfrm>
            <a:off x="1743710" y="804545"/>
            <a:ext cx="5656580" cy="452818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3</a:t>
              </a:r>
              <a:endParaRPr lang="zh-CN" altLang="en-US"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8" y="-50988"/>
            <a:ext cx="77119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15</a:t>
            </a:r>
            <a:r>
              <a:rPr lang="en-US" altLang="zh-CN" sz="3600" dirty="0">
                <a:solidFill>
                  <a:schemeClr val="bg1"/>
                </a:solidFill>
                <a:sym typeface="+mn-ea"/>
              </a:rPr>
              <a:t>N system</a:t>
            </a:r>
            <a:endParaRPr lang="zh-CN" altLang="en-US" sz="3600" dirty="0">
              <a:solidFill>
                <a:srgbClr val="FAFAFA"/>
              </a:solidFill>
              <a:ea typeface="Adobe 黑体 Std R" pitchFamily="2" charset="-122"/>
              <a:sym typeface="Arial" panose="020B0604020202020204" pitchFamily="34" charset="0"/>
            </a:endParaRPr>
          </a:p>
        </p:txBody>
      </p:sp>
      <p:sp>
        <p:nvSpPr>
          <p:cNvPr id="12" name="文本框 11"/>
          <p:cNvSpPr txBox="1"/>
          <p:nvPr/>
        </p:nvSpPr>
        <p:spPr>
          <a:xfrm>
            <a:off x="336175" y="6176618"/>
            <a:ext cx="8471647" cy="398780"/>
          </a:xfrm>
          <a:prstGeom prst="rect">
            <a:avLst/>
          </a:prstGeom>
          <a:noFill/>
        </p:spPr>
        <p:txBody>
          <a:bodyPr wrap="square">
            <a:spAutoFit/>
          </a:bodyPr>
          <a:lstStyle/>
          <a:p>
            <a:pPr marL="0" marR="0" algn="l">
              <a:spcBef>
                <a:spcPts val="0"/>
              </a:spcBef>
              <a:spcAft>
                <a:spcPts val="0"/>
              </a:spcAft>
            </a:pPr>
            <a:r>
              <a:rPr lang="en-US" altLang="zh-CN" sz="2000" kern="100" dirty="0">
                <a:solidFill>
                  <a:srgbClr val="333333"/>
                </a:solidFill>
                <a:effectLst/>
                <a:latin typeface="Times New Roman" panose="02020603050405020304" pitchFamily="18" charset="0"/>
                <a:ea typeface="宋体" panose="02010600030101010101" pitchFamily="2" charset="-122"/>
              </a:rPr>
              <a:t>Figure14.</a:t>
            </a:r>
            <a:r>
              <a:rPr lang="en-US" altLang="zh-CN" sz="2000" kern="100" dirty="0">
                <a:solidFill>
                  <a:srgbClr val="333333"/>
                </a:solidFill>
                <a:effectLst/>
                <a:latin typeface="Times New Roman" panose="02020603050405020304" pitchFamily="18" charset="0"/>
                <a:ea typeface="宋体" panose="02010600030101010101" pitchFamily="2" charset="-122"/>
                <a:sym typeface="+mn-ea"/>
              </a:rPr>
              <a:t>The (n, p) cross section,all the fitting looks good.</a:t>
            </a:r>
            <a:endParaRPr lang="en-US" altLang="zh-CN" sz="2000" kern="100" dirty="0">
              <a:solidFill>
                <a:srgbClr val="333333"/>
              </a:solidFill>
              <a:effectLst/>
              <a:latin typeface="Times New Roman" panose="02020603050405020304" pitchFamily="18" charset="0"/>
              <a:ea typeface="宋体" panose="02010600030101010101" pitchFamily="2" charset="-122"/>
              <a:sym typeface="+mn-ea"/>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/31</a:t>
            </a:r>
            <a:endParaRPr lang="en-US" altLang="en-GB" dirty="0" smtClean="0"/>
          </a:p>
        </p:txBody>
      </p:sp>
      <p:pic>
        <p:nvPicPr>
          <p:cNvPr id="4" name="图片 3"/>
          <p:cNvPicPr>
            <a:picLocks noChangeAspect="1"/>
          </p:cNvPicPr>
          <p:nvPr>
            <p:custDataLst>
              <p:tags r:id="rId1"/>
            </p:custDataLst>
          </p:nvPr>
        </p:nvPicPr>
        <p:blipFill>
          <a:blip r:embed="rId2"/>
          <a:stretch>
            <a:fillRect/>
          </a:stretch>
        </p:blipFill>
        <p:spPr>
          <a:xfrm>
            <a:off x="1489075" y="962025"/>
            <a:ext cx="6165850" cy="493458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3</a:t>
              </a:r>
              <a:endParaRPr lang="zh-CN" altLang="en-US"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8" y="-50988"/>
            <a:ext cx="77119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15</a:t>
            </a:r>
            <a:r>
              <a:rPr lang="en-US" altLang="zh-CN" sz="3600" dirty="0">
                <a:solidFill>
                  <a:schemeClr val="bg1"/>
                </a:solidFill>
                <a:sym typeface="+mn-ea"/>
              </a:rPr>
              <a:t>N system</a:t>
            </a:r>
            <a:endParaRPr lang="zh-CN" altLang="en-US" sz="3600" dirty="0">
              <a:solidFill>
                <a:srgbClr val="FAFAFA"/>
              </a:solidFill>
              <a:ea typeface="Adobe 黑体 Std R" pitchFamily="2" charset="-122"/>
              <a:sym typeface="Arial" panose="020B0604020202020204" pitchFamily="34" charset="0"/>
            </a:endParaRPr>
          </a:p>
        </p:txBody>
      </p:sp>
      <p:sp>
        <p:nvSpPr>
          <p:cNvPr id="12" name="文本框 11"/>
          <p:cNvSpPr txBox="1"/>
          <p:nvPr/>
        </p:nvSpPr>
        <p:spPr>
          <a:xfrm>
            <a:off x="336175" y="6176618"/>
            <a:ext cx="8471647" cy="706755"/>
          </a:xfrm>
          <a:prstGeom prst="rect">
            <a:avLst/>
          </a:prstGeom>
          <a:noFill/>
        </p:spPr>
        <p:txBody>
          <a:bodyPr wrap="square">
            <a:spAutoFit/>
          </a:bodyPr>
          <a:lstStyle/>
          <a:p>
            <a:pPr marL="0" marR="0" algn="l">
              <a:spcBef>
                <a:spcPts val="0"/>
              </a:spcBef>
              <a:spcAft>
                <a:spcPts val="0"/>
              </a:spcAft>
            </a:pPr>
            <a:r>
              <a:rPr lang="en-US" altLang="zh-CN" sz="2000" kern="100" dirty="0">
                <a:solidFill>
                  <a:srgbClr val="333333"/>
                </a:solidFill>
                <a:effectLst/>
                <a:latin typeface="Times New Roman" panose="02020603050405020304" pitchFamily="18" charset="0"/>
                <a:ea typeface="宋体" panose="02010600030101010101" pitchFamily="2" charset="-122"/>
              </a:rPr>
              <a:t>Figure15.</a:t>
            </a:r>
            <a:r>
              <a:rPr lang="en-US" altLang="zh-CN" sz="2000" kern="100" dirty="0">
                <a:solidFill>
                  <a:srgbClr val="333333"/>
                </a:solidFill>
                <a:effectLst/>
                <a:latin typeface="Times New Roman" panose="02020603050405020304" pitchFamily="18" charset="0"/>
                <a:ea typeface="宋体" panose="02010600030101010101" pitchFamily="2" charset="-122"/>
                <a:sym typeface="+mn-ea"/>
              </a:rPr>
              <a:t>The (n, d) cross section,below 20 MeV,all the evaluation values are closed.Above 20 MeV,RAC </a:t>
            </a:r>
            <a:r>
              <a:rPr lang="en-US" altLang="zh-CN" sz="2000" kern="100" dirty="0" smtClean="0">
                <a:solidFill>
                  <a:srgbClr val="333333"/>
                </a:solidFill>
                <a:effectLst/>
                <a:latin typeface="Times New Roman" panose="02020603050405020304" pitchFamily="18" charset="0"/>
                <a:ea typeface="宋体" panose="02010600030101010101" pitchFamily="2" charset="-122"/>
                <a:sym typeface="+mn-ea"/>
              </a:rPr>
              <a:t>(green line)</a:t>
            </a:r>
            <a:r>
              <a:rPr lang="en-US" altLang="zh-CN" sz="2000" kern="100" dirty="0">
                <a:solidFill>
                  <a:srgbClr val="333333"/>
                </a:solidFill>
                <a:effectLst/>
                <a:latin typeface="Times New Roman" panose="02020603050405020304" pitchFamily="18" charset="0"/>
                <a:ea typeface="宋体" panose="02010600030101010101" pitchFamily="2" charset="-122"/>
                <a:sym typeface="+mn-ea"/>
              </a:rPr>
              <a:t> looks reasonable.</a:t>
            </a:r>
            <a:endParaRPr lang="en-US" altLang="zh-CN" sz="2000" kern="100" dirty="0">
              <a:solidFill>
                <a:srgbClr val="333333"/>
              </a:solidFill>
              <a:effectLst/>
              <a:latin typeface="Times New Roman" panose="02020603050405020304" pitchFamily="18" charset="0"/>
              <a:ea typeface="宋体" panose="02010600030101010101" pitchFamily="2" charset="-122"/>
              <a:sym typeface="+mn-ea"/>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/31</a:t>
            </a:r>
            <a:endParaRPr lang="en-US" altLang="en-GB" dirty="0" smtClean="0"/>
          </a:p>
        </p:txBody>
      </p:sp>
      <p:pic>
        <p:nvPicPr>
          <p:cNvPr id="3" name="图片 2"/>
          <p:cNvPicPr>
            <a:picLocks noChangeAspect="1"/>
          </p:cNvPicPr>
          <p:nvPr>
            <p:custDataLst>
              <p:tags r:id="rId1"/>
            </p:custDataLst>
          </p:nvPr>
        </p:nvPicPr>
        <p:blipFill>
          <a:blip r:embed="rId2"/>
          <a:stretch>
            <a:fillRect/>
          </a:stretch>
        </p:blipFill>
        <p:spPr>
          <a:xfrm>
            <a:off x="1541145" y="981710"/>
            <a:ext cx="5879465" cy="479806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3</a:t>
              </a:r>
              <a:endParaRPr lang="zh-CN" altLang="en-US"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8" y="-50988"/>
            <a:ext cx="771198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15</a:t>
            </a:r>
            <a:r>
              <a:rPr lang="en-US" altLang="zh-CN" sz="3600" dirty="0">
                <a:solidFill>
                  <a:schemeClr val="bg1"/>
                </a:solidFill>
                <a:sym typeface="+mn-ea"/>
              </a:rPr>
              <a:t>N system</a:t>
            </a:r>
            <a:endParaRPr lang="zh-CN" altLang="en-US" sz="3600" dirty="0">
              <a:solidFill>
                <a:srgbClr val="FAFAFA"/>
              </a:solidFill>
              <a:ea typeface="Adobe 黑体 Std R" pitchFamily="2" charset="-122"/>
              <a:sym typeface="Arial" panose="020B0604020202020204" pitchFamily="34" charset="0"/>
            </a:endParaRPr>
          </a:p>
          <a:p>
            <a:pPr algn="just"/>
            <a:endParaRPr lang="zh-CN" altLang="en-US" sz="3600" dirty="0">
              <a:solidFill>
                <a:srgbClr val="FAFAFA"/>
              </a:solidFill>
              <a:ea typeface="Adobe 黑体 Std R" pitchFamily="2" charset="-122"/>
              <a:sym typeface="Arial" panose="020B0604020202020204" pitchFamily="34" charset="0"/>
            </a:endParaRPr>
          </a:p>
        </p:txBody>
      </p:sp>
      <p:sp>
        <p:nvSpPr>
          <p:cNvPr id="12" name="文本框 11"/>
          <p:cNvSpPr txBox="1"/>
          <p:nvPr/>
        </p:nvSpPr>
        <p:spPr>
          <a:xfrm>
            <a:off x="336175" y="6176618"/>
            <a:ext cx="8471647" cy="398780"/>
          </a:xfrm>
          <a:prstGeom prst="rect">
            <a:avLst/>
          </a:prstGeom>
          <a:noFill/>
        </p:spPr>
        <p:txBody>
          <a:bodyPr wrap="square">
            <a:spAutoFit/>
          </a:bodyPr>
          <a:lstStyle/>
          <a:p>
            <a:pPr marL="0" marR="0" algn="l">
              <a:spcBef>
                <a:spcPts val="0"/>
              </a:spcBef>
              <a:spcAft>
                <a:spcPts val="0"/>
              </a:spcAft>
            </a:pPr>
            <a:r>
              <a:rPr lang="en-US" altLang="zh-CN" sz="2000" kern="100" dirty="0">
                <a:solidFill>
                  <a:srgbClr val="333333"/>
                </a:solidFill>
                <a:effectLst/>
                <a:latin typeface="Times New Roman" panose="02020603050405020304" pitchFamily="18" charset="0"/>
                <a:ea typeface="宋体" panose="02010600030101010101" pitchFamily="2" charset="-122"/>
              </a:rPr>
              <a:t>Figure16.</a:t>
            </a:r>
            <a:r>
              <a:rPr lang="en-US" altLang="zh-CN" sz="2000" kern="100" dirty="0">
                <a:solidFill>
                  <a:srgbClr val="333333"/>
                </a:solidFill>
                <a:effectLst/>
                <a:latin typeface="Times New Roman" panose="02020603050405020304" pitchFamily="18" charset="0"/>
                <a:ea typeface="宋体" panose="02010600030101010101" pitchFamily="2" charset="-122"/>
                <a:sym typeface="+mn-ea"/>
              </a:rPr>
              <a:t>The (n, t) cross section,RAC</a:t>
            </a:r>
            <a:r>
              <a:rPr lang="en-US" altLang="zh-CN" sz="2000" kern="100" dirty="0" smtClean="0">
                <a:solidFill>
                  <a:srgbClr val="333333"/>
                </a:solidFill>
                <a:effectLst/>
                <a:latin typeface="Times New Roman" panose="02020603050405020304" pitchFamily="18" charset="0"/>
                <a:ea typeface="宋体" panose="02010600030101010101" pitchFamily="2" charset="-122"/>
                <a:sym typeface="+mn-ea"/>
              </a:rPr>
              <a:t>(gray line)</a:t>
            </a:r>
            <a:r>
              <a:rPr lang="en-US" altLang="zh-CN" sz="2000" kern="100" dirty="0">
                <a:solidFill>
                  <a:srgbClr val="333333"/>
                </a:solidFill>
                <a:effectLst/>
                <a:latin typeface="Times New Roman" panose="02020603050405020304" pitchFamily="18" charset="0"/>
                <a:ea typeface="宋体" panose="02010600030101010101" pitchFamily="2" charset="-122"/>
                <a:sym typeface="+mn-ea"/>
              </a:rPr>
              <a:t> looks </a:t>
            </a:r>
            <a:r>
              <a:rPr lang="en-US" altLang="zh-CN" sz="2000" kern="100" dirty="0" smtClean="0">
                <a:solidFill>
                  <a:srgbClr val="333333"/>
                </a:solidFill>
                <a:effectLst/>
                <a:latin typeface="Times New Roman" panose="02020603050405020304" pitchFamily="18" charset="0"/>
                <a:ea typeface="宋体" panose="02010600030101010101" pitchFamily="2" charset="-122"/>
                <a:sym typeface="+mn-ea"/>
              </a:rPr>
              <a:t>reasonable. </a:t>
            </a:r>
            <a:endParaRPr lang="en-US" altLang="zh-CN" sz="2000" kern="100" dirty="0">
              <a:solidFill>
                <a:srgbClr val="333333"/>
              </a:solidFill>
              <a:effectLst/>
              <a:latin typeface="Times New Roman" panose="02020603050405020304" pitchFamily="18" charset="0"/>
              <a:ea typeface="宋体" panose="02010600030101010101" pitchFamily="2" charset="-122"/>
              <a:sym typeface="+mn-ea"/>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/31</a:t>
            </a:r>
            <a:endParaRPr lang="en-US" altLang="en-GB" dirty="0" smtClean="0"/>
          </a:p>
        </p:txBody>
      </p:sp>
      <p:pic>
        <p:nvPicPr>
          <p:cNvPr id="3" name="图片 2"/>
          <p:cNvPicPr>
            <a:picLocks noChangeAspect="1"/>
          </p:cNvPicPr>
          <p:nvPr>
            <p:custDataLst>
              <p:tags r:id="rId1"/>
            </p:custDataLst>
          </p:nvPr>
        </p:nvPicPr>
        <p:blipFill>
          <a:blip r:embed="rId2"/>
          <a:stretch>
            <a:fillRect/>
          </a:stretch>
        </p:blipFill>
        <p:spPr>
          <a:xfrm>
            <a:off x="968375" y="1016000"/>
            <a:ext cx="7207250" cy="4826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3</a:t>
              </a:r>
              <a:endParaRPr lang="zh-CN" altLang="en-US"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8" y="-50988"/>
            <a:ext cx="771198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15</a:t>
            </a:r>
            <a:r>
              <a:rPr lang="en-US" altLang="zh-CN" sz="3600" dirty="0">
                <a:solidFill>
                  <a:schemeClr val="bg1"/>
                </a:solidFill>
                <a:sym typeface="+mn-ea"/>
              </a:rPr>
              <a:t>N system</a:t>
            </a:r>
            <a:r>
              <a:rPr lang="zh-CN" altLang="en-US" sz="3600" dirty="0">
                <a:solidFill>
                  <a:schemeClr val="bg1"/>
                </a:solidFill>
                <a:sym typeface="+mn-ea"/>
              </a:rPr>
              <a:t>（</a:t>
            </a:r>
            <a:r>
              <a:rPr lang="en-US" altLang="zh-CN" sz="3600" dirty="0">
                <a:solidFill>
                  <a:schemeClr val="bg1"/>
                </a:solidFill>
                <a:sym typeface="+mn-ea"/>
              </a:rPr>
              <a:t>new data</a:t>
            </a:r>
            <a:r>
              <a:rPr lang="zh-CN" altLang="en-US" sz="3600" dirty="0">
                <a:solidFill>
                  <a:schemeClr val="bg1"/>
                </a:solidFill>
                <a:sym typeface="+mn-ea"/>
              </a:rPr>
              <a:t>）</a:t>
            </a:r>
            <a:endParaRPr lang="zh-CN" altLang="en-US" sz="3600" dirty="0">
              <a:solidFill>
                <a:srgbClr val="FAFAFA"/>
              </a:solidFill>
              <a:ea typeface="Adobe 黑体 Std R" pitchFamily="2" charset="-122"/>
              <a:sym typeface="Arial" panose="020B0604020202020204" pitchFamily="34" charset="0"/>
            </a:endParaRPr>
          </a:p>
          <a:p>
            <a:pPr algn="just"/>
            <a:endParaRPr lang="zh-CN" altLang="en-US" sz="3600" dirty="0">
              <a:solidFill>
                <a:srgbClr val="FAFAFA"/>
              </a:solidFill>
              <a:ea typeface="Adobe 黑体 Std R" pitchFamily="2" charset="-122"/>
              <a:sym typeface="Arial" panose="020B0604020202020204" pitchFamily="34" charset="0"/>
            </a:endParaRPr>
          </a:p>
        </p:txBody>
      </p:sp>
      <p:sp>
        <p:nvSpPr>
          <p:cNvPr id="12" name="文本框 11"/>
          <p:cNvSpPr txBox="1"/>
          <p:nvPr/>
        </p:nvSpPr>
        <p:spPr>
          <a:xfrm>
            <a:off x="336175" y="6176618"/>
            <a:ext cx="8471647" cy="706755"/>
          </a:xfrm>
          <a:prstGeom prst="rect">
            <a:avLst/>
          </a:prstGeom>
          <a:noFill/>
        </p:spPr>
        <p:txBody>
          <a:bodyPr wrap="square">
            <a:spAutoFit/>
          </a:bodyPr>
          <a:lstStyle/>
          <a:p>
            <a:pPr marL="0" marR="0" algn="l">
              <a:spcBef>
                <a:spcPts val="0"/>
              </a:spcBef>
              <a:spcAft>
                <a:spcPts val="0"/>
              </a:spcAft>
            </a:pPr>
            <a:r>
              <a:rPr lang="en-US" altLang="zh-CN" sz="2000" kern="100" dirty="0">
                <a:solidFill>
                  <a:srgbClr val="333333"/>
                </a:solidFill>
                <a:effectLst/>
                <a:latin typeface="Times New Roman" panose="02020603050405020304" pitchFamily="18" charset="0"/>
                <a:ea typeface="宋体" panose="02010600030101010101" pitchFamily="2" charset="-122"/>
              </a:rPr>
              <a:t>Figure17.RAC use new data from Peking </a:t>
            </a:r>
            <a:r>
              <a:rPr lang="en-US" altLang="zh-CN" sz="2000" kern="100" dirty="0" smtClean="0">
                <a:solidFill>
                  <a:srgbClr val="333333"/>
                </a:solidFill>
                <a:effectLst/>
                <a:latin typeface="Times New Roman" panose="02020603050405020304" pitchFamily="18" charset="0"/>
                <a:ea typeface="宋体" panose="02010600030101010101" pitchFamily="2" charset="-122"/>
              </a:rPr>
              <a:t>University,which has been </a:t>
            </a:r>
            <a:r>
              <a:rPr lang="en-US" altLang="zh-CN" sz="2000" kern="100" dirty="0" smtClean="0">
                <a:solidFill>
                  <a:srgbClr val="333333"/>
                </a:solidFill>
                <a:latin typeface="Times New Roman" panose="02020603050405020304" pitchFamily="18" charset="0"/>
                <a:ea typeface="宋体" panose="02010600030101010101" pitchFamily="2" charset="-122"/>
              </a:rPr>
              <a:t>reported just before.</a:t>
            </a:r>
            <a:endParaRPr lang="en-US" altLang="zh-CN" sz="2000" kern="100" dirty="0">
              <a:solidFill>
                <a:srgbClr val="333333"/>
              </a:solidFill>
              <a:effectLst/>
              <a:latin typeface="Times New Roman" panose="02020603050405020304" pitchFamily="18" charset="0"/>
              <a:ea typeface="宋体" panose="02010600030101010101" pitchFamily="2" charset="-122"/>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/31</a:t>
            </a:r>
            <a:endParaRPr lang="en-US" altLang="en-GB" dirty="0" smtClean="0"/>
          </a:p>
        </p:txBody>
      </p:sp>
      <p:pic>
        <p:nvPicPr>
          <p:cNvPr id="31" name="图片 31" descr="图片包含 灯光, 夜晚, 风筝, 飞行&#10;&#10;描述已自动生成"/>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t="5116" r="6563"/>
          <a:stretch>
            <a:fillRect/>
          </a:stretch>
        </p:blipFill>
        <p:spPr>
          <a:xfrm>
            <a:off x="1127760" y="755015"/>
            <a:ext cx="6913880" cy="5421630"/>
          </a:xfrm>
          <a:prstGeom prst="rect">
            <a:avLst/>
          </a:prstGeom>
          <a:noFill/>
          <a:ln>
            <a:noFill/>
          </a:ln>
        </p:spPr>
      </p:pic>
      <p:pic>
        <p:nvPicPr>
          <p:cNvPr id="11" name="图片 10" descr="C:\Users\韩旭\Desktop\Figure_1.pngFigure_1"/>
          <p:cNvPicPr>
            <a:picLocks noChangeAspect="1"/>
          </p:cNvPicPr>
          <p:nvPr/>
        </p:nvPicPr>
        <p:blipFill>
          <a:blip r:embed="rId3"/>
          <a:srcRect t="8515" b="1656"/>
          <a:stretch>
            <a:fillRect/>
          </a:stretch>
        </p:blipFill>
        <p:spPr>
          <a:xfrm>
            <a:off x="4753610" y="3473450"/>
            <a:ext cx="3547745" cy="270319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3</a:t>
              </a:r>
              <a:endParaRPr lang="zh-CN" altLang="en-US"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8" y="-50988"/>
            <a:ext cx="771198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15</a:t>
            </a:r>
            <a:r>
              <a:rPr lang="en-US" altLang="zh-CN" sz="3600" dirty="0">
                <a:solidFill>
                  <a:schemeClr val="bg1"/>
                </a:solidFill>
                <a:sym typeface="+mn-ea"/>
              </a:rPr>
              <a:t>N system</a:t>
            </a:r>
            <a:r>
              <a:rPr lang="zh-CN" altLang="en-US" sz="3600" dirty="0">
                <a:solidFill>
                  <a:schemeClr val="bg1"/>
                </a:solidFill>
                <a:sym typeface="+mn-ea"/>
              </a:rPr>
              <a:t>（</a:t>
            </a:r>
            <a:r>
              <a:rPr lang="en-US" altLang="zh-CN" sz="3600" dirty="0">
                <a:solidFill>
                  <a:schemeClr val="bg1"/>
                </a:solidFill>
                <a:sym typeface="+mn-ea"/>
              </a:rPr>
              <a:t>new data</a:t>
            </a:r>
            <a:r>
              <a:rPr lang="zh-CN" altLang="en-US" sz="3600" dirty="0">
                <a:solidFill>
                  <a:schemeClr val="bg1"/>
                </a:solidFill>
                <a:sym typeface="+mn-ea"/>
              </a:rPr>
              <a:t>）</a:t>
            </a:r>
            <a:endParaRPr lang="zh-CN" altLang="en-US" sz="3600" dirty="0">
              <a:solidFill>
                <a:srgbClr val="FAFAFA"/>
              </a:solidFill>
              <a:ea typeface="Adobe 黑体 Std R" pitchFamily="2" charset="-122"/>
              <a:sym typeface="Arial" panose="020B0604020202020204" pitchFamily="34" charset="0"/>
            </a:endParaRPr>
          </a:p>
          <a:p>
            <a:pPr algn="just"/>
            <a:endParaRPr lang="zh-CN" altLang="en-US" sz="3600" dirty="0">
              <a:solidFill>
                <a:srgbClr val="FAFAFA"/>
              </a:solidFill>
              <a:ea typeface="Adobe 黑体 Std R" pitchFamily="2" charset="-122"/>
              <a:sym typeface="Arial" panose="020B0604020202020204" pitchFamily="34" charset="0"/>
            </a:endParaRPr>
          </a:p>
        </p:txBody>
      </p:sp>
      <p:sp>
        <p:nvSpPr>
          <p:cNvPr id="12" name="文本框 11"/>
          <p:cNvSpPr txBox="1"/>
          <p:nvPr/>
        </p:nvSpPr>
        <p:spPr>
          <a:xfrm>
            <a:off x="368560" y="5714973"/>
            <a:ext cx="8471647" cy="1014730"/>
          </a:xfrm>
          <a:prstGeom prst="rect">
            <a:avLst/>
          </a:prstGeom>
          <a:noFill/>
        </p:spPr>
        <p:txBody>
          <a:bodyPr wrap="square">
            <a:spAutoFit/>
          </a:bodyPr>
          <a:lstStyle/>
          <a:p>
            <a:pPr marL="0" marR="0" algn="l">
              <a:spcBef>
                <a:spcPts val="0"/>
              </a:spcBef>
              <a:spcAft>
                <a:spcPts val="0"/>
              </a:spcAft>
            </a:pPr>
            <a:r>
              <a:rPr lang="en-US" altLang="zh-CN" sz="2000" kern="100" dirty="0">
                <a:solidFill>
                  <a:srgbClr val="333333"/>
                </a:solidFill>
                <a:effectLst/>
                <a:latin typeface="Times New Roman" panose="02020603050405020304" pitchFamily="18" charset="0"/>
                <a:ea typeface="宋体" panose="02010600030101010101" pitchFamily="2" charset="-122"/>
              </a:rPr>
              <a:t>Figure18.For </a:t>
            </a:r>
            <a:r>
              <a:rPr lang="en-US" altLang="zh-CN" sz="2000" kern="100" baseline="30000" dirty="0">
                <a:solidFill>
                  <a:srgbClr val="333333"/>
                </a:solidFill>
                <a:effectLst/>
                <a:latin typeface="Times New Roman" panose="02020603050405020304" pitchFamily="18" charset="0"/>
                <a:ea typeface="宋体" panose="02010600030101010101" pitchFamily="2" charset="-122"/>
              </a:rPr>
              <a:t>14</a:t>
            </a:r>
            <a:r>
              <a:rPr lang="en-US" altLang="zh-CN" sz="2000" kern="100" dirty="0">
                <a:solidFill>
                  <a:srgbClr val="333333"/>
                </a:solidFill>
                <a:effectLst/>
                <a:latin typeface="Times New Roman" panose="02020603050405020304" pitchFamily="18" charset="0"/>
                <a:ea typeface="宋体" panose="02010600030101010101" pitchFamily="2" charset="-122"/>
              </a:rPr>
              <a:t>N(n,n)</a:t>
            </a:r>
            <a:r>
              <a:rPr lang="en-US" altLang="zh-CN" sz="2000" kern="100" baseline="30000" dirty="0">
                <a:solidFill>
                  <a:srgbClr val="333333"/>
                </a:solidFill>
                <a:effectLst/>
                <a:latin typeface="Times New Roman" panose="02020603050405020304" pitchFamily="18" charset="0"/>
                <a:ea typeface="宋体" panose="02010600030101010101" pitchFamily="2" charset="-122"/>
              </a:rPr>
              <a:t>14</a:t>
            </a:r>
            <a:r>
              <a:rPr lang="en-US" altLang="zh-CN" sz="2000" kern="100" dirty="0">
                <a:solidFill>
                  <a:srgbClr val="333333"/>
                </a:solidFill>
                <a:effectLst/>
                <a:latin typeface="Times New Roman" panose="02020603050405020304" pitchFamily="18" charset="0"/>
                <a:ea typeface="宋体" panose="02010600030101010101" pitchFamily="2" charset="-122"/>
              </a:rPr>
              <a:t>N,The (n,el) differential cross section is well fitted,but we also need to improve it further.</a:t>
            </a:r>
            <a:endParaRPr lang="en-US" altLang="zh-CN" sz="2000" kern="100" dirty="0">
              <a:solidFill>
                <a:srgbClr val="333333"/>
              </a:solidFill>
              <a:effectLst/>
              <a:latin typeface="Times New Roman" panose="02020603050405020304" pitchFamily="18" charset="0"/>
              <a:ea typeface="宋体" panose="02010600030101010101" pitchFamily="2" charset="-122"/>
            </a:endParaRPr>
          </a:p>
          <a:p>
            <a:pPr marL="0" marR="0" algn="l">
              <a:spcBef>
                <a:spcPts val="0"/>
              </a:spcBef>
              <a:spcAft>
                <a:spcPts val="0"/>
              </a:spcAft>
            </a:pPr>
            <a:endParaRPr lang="en-US" altLang="zh-CN" sz="2000" kern="100" dirty="0">
              <a:solidFill>
                <a:srgbClr val="333333"/>
              </a:solidFill>
              <a:effectLst/>
              <a:latin typeface="Times New Roman" panose="02020603050405020304" pitchFamily="18" charset="0"/>
              <a:ea typeface="宋体" panose="02010600030101010101" pitchFamily="2" charset="-122"/>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dirty="0" smtClean="0"/>
              <a:t>/31</a:t>
            </a:r>
            <a:endParaRPr lang="en-US" altLang="en-GB" dirty="0" smtClean="0"/>
          </a:p>
        </p:txBody>
      </p:sp>
      <p:pic>
        <p:nvPicPr>
          <p:cNvPr id="4" name="图片 3" descr="16.95"/>
          <p:cNvPicPr>
            <a:picLocks noChangeAspect="1"/>
          </p:cNvPicPr>
          <p:nvPr/>
        </p:nvPicPr>
        <p:blipFill>
          <a:blip r:embed="rId1"/>
          <a:stretch>
            <a:fillRect/>
          </a:stretch>
        </p:blipFill>
        <p:spPr>
          <a:xfrm>
            <a:off x="269875" y="1612265"/>
            <a:ext cx="4105275" cy="3368675"/>
          </a:xfrm>
          <a:prstGeom prst="rect">
            <a:avLst/>
          </a:prstGeom>
        </p:spPr>
      </p:pic>
      <p:pic>
        <p:nvPicPr>
          <p:cNvPr id="5" name="图片 4" descr="21"/>
          <p:cNvPicPr>
            <a:picLocks noChangeAspect="1"/>
          </p:cNvPicPr>
          <p:nvPr/>
        </p:nvPicPr>
        <p:blipFill>
          <a:blip r:embed="rId2"/>
          <a:stretch>
            <a:fillRect/>
          </a:stretch>
        </p:blipFill>
        <p:spPr>
          <a:xfrm>
            <a:off x="4630420" y="1669415"/>
            <a:ext cx="4193540" cy="328485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3</a:t>
              </a:r>
              <a:endParaRPr lang="zh-CN" altLang="en-US"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8" y="-50988"/>
            <a:ext cx="771198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15</a:t>
            </a:r>
            <a:r>
              <a:rPr lang="en-US" altLang="zh-CN" sz="3600" dirty="0">
                <a:solidFill>
                  <a:schemeClr val="bg1"/>
                </a:solidFill>
                <a:sym typeface="+mn-ea"/>
              </a:rPr>
              <a:t>N system</a:t>
            </a:r>
            <a:r>
              <a:rPr lang="zh-CN" altLang="en-US" sz="3600" dirty="0">
                <a:solidFill>
                  <a:schemeClr val="bg1"/>
                </a:solidFill>
                <a:sym typeface="+mn-ea"/>
              </a:rPr>
              <a:t>（</a:t>
            </a:r>
            <a:r>
              <a:rPr lang="en-US" altLang="zh-CN" sz="3600" dirty="0">
                <a:solidFill>
                  <a:schemeClr val="bg1"/>
                </a:solidFill>
                <a:sym typeface="+mn-ea"/>
              </a:rPr>
              <a:t>new data</a:t>
            </a:r>
            <a:r>
              <a:rPr lang="zh-CN" altLang="en-US" sz="3600" dirty="0">
                <a:solidFill>
                  <a:schemeClr val="bg1"/>
                </a:solidFill>
                <a:sym typeface="+mn-ea"/>
              </a:rPr>
              <a:t>）</a:t>
            </a:r>
            <a:endParaRPr lang="zh-CN" altLang="en-US" sz="3600" dirty="0">
              <a:solidFill>
                <a:srgbClr val="FAFAFA"/>
              </a:solidFill>
              <a:ea typeface="Adobe 黑体 Std R" pitchFamily="2" charset="-122"/>
              <a:sym typeface="Arial" panose="020B0604020202020204" pitchFamily="34" charset="0"/>
            </a:endParaRPr>
          </a:p>
          <a:p>
            <a:pPr algn="just"/>
            <a:endParaRPr lang="zh-CN" altLang="en-US" sz="3600" dirty="0">
              <a:solidFill>
                <a:srgbClr val="FAFAFA"/>
              </a:solidFill>
              <a:ea typeface="Adobe 黑体 Std R" pitchFamily="2" charset="-122"/>
              <a:sym typeface="Arial" panose="020B0604020202020204" pitchFamily="34" charset="0"/>
            </a:endParaRPr>
          </a:p>
        </p:txBody>
      </p:sp>
      <p:sp>
        <p:nvSpPr>
          <p:cNvPr id="12" name="文本框 11"/>
          <p:cNvSpPr txBox="1"/>
          <p:nvPr/>
        </p:nvSpPr>
        <p:spPr>
          <a:xfrm>
            <a:off x="368560" y="5714973"/>
            <a:ext cx="8471647" cy="1014730"/>
          </a:xfrm>
          <a:prstGeom prst="rect">
            <a:avLst/>
          </a:prstGeom>
          <a:noFill/>
        </p:spPr>
        <p:txBody>
          <a:bodyPr wrap="square">
            <a:spAutoFit/>
          </a:bodyPr>
          <a:lstStyle/>
          <a:p>
            <a:pPr marL="0" marR="0" algn="l">
              <a:spcBef>
                <a:spcPts val="0"/>
              </a:spcBef>
              <a:spcAft>
                <a:spcPts val="0"/>
              </a:spcAft>
            </a:pPr>
            <a:r>
              <a:rPr lang="en-US" altLang="zh-CN" sz="2000" kern="100" dirty="0">
                <a:solidFill>
                  <a:srgbClr val="333333"/>
                </a:solidFill>
                <a:effectLst/>
                <a:latin typeface="Times New Roman" panose="02020603050405020304" pitchFamily="18" charset="0"/>
                <a:ea typeface="宋体" panose="02010600030101010101" pitchFamily="2" charset="-122"/>
              </a:rPr>
              <a:t>Figure18.</a:t>
            </a:r>
            <a:r>
              <a:rPr lang="en-US" altLang="zh-CN" sz="2000" kern="100" dirty="0" smtClean="0">
                <a:solidFill>
                  <a:srgbClr val="333333"/>
                </a:solidFill>
                <a:effectLst/>
                <a:latin typeface="Times New Roman" panose="02020603050405020304" pitchFamily="18" charset="0"/>
                <a:ea typeface="宋体" panose="02010600030101010101" pitchFamily="2" charset="-122"/>
                <a:sym typeface="+mn-ea"/>
              </a:rPr>
              <a:t>For differential cross section of </a:t>
            </a:r>
            <a:r>
              <a:rPr lang="en-US" altLang="zh-CN" sz="2000" kern="100" baseline="30000" dirty="0" smtClean="0">
                <a:solidFill>
                  <a:srgbClr val="333333"/>
                </a:solidFill>
                <a:effectLst/>
                <a:latin typeface="Times New Roman" panose="02020603050405020304" pitchFamily="18" charset="0"/>
                <a:ea typeface="宋体" panose="02010600030101010101" pitchFamily="2" charset="-122"/>
                <a:sym typeface="+mn-ea"/>
              </a:rPr>
              <a:t>11</a:t>
            </a:r>
            <a:r>
              <a:rPr lang="en-US" altLang="zh-CN" sz="2000" kern="100" dirty="0" smtClean="0">
                <a:solidFill>
                  <a:srgbClr val="333333"/>
                </a:solidFill>
                <a:effectLst/>
                <a:latin typeface="Times New Roman" panose="02020603050405020304" pitchFamily="18" charset="0"/>
                <a:ea typeface="宋体" panose="02010600030101010101" pitchFamily="2" charset="-122"/>
                <a:sym typeface="+mn-ea"/>
              </a:rPr>
              <a:t>B(α,α)</a:t>
            </a:r>
            <a:r>
              <a:rPr lang="en-US" altLang="zh-CN" sz="2000" kern="100" baseline="30000" dirty="0" smtClean="0">
                <a:solidFill>
                  <a:srgbClr val="333333"/>
                </a:solidFill>
                <a:effectLst/>
                <a:latin typeface="Times New Roman" panose="02020603050405020304" pitchFamily="18" charset="0"/>
                <a:ea typeface="宋体" panose="02010600030101010101" pitchFamily="2" charset="-122"/>
                <a:sym typeface="+mn-ea"/>
              </a:rPr>
              <a:t>11</a:t>
            </a:r>
            <a:r>
              <a:rPr lang="en-US" altLang="zh-CN" sz="2000" kern="100" dirty="0" smtClean="0">
                <a:solidFill>
                  <a:srgbClr val="333333"/>
                </a:solidFill>
                <a:effectLst/>
                <a:latin typeface="Times New Roman" panose="02020603050405020304" pitchFamily="18" charset="0"/>
                <a:ea typeface="宋体" panose="02010600030101010101" pitchFamily="2" charset="-122"/>
                <a:sym typeface="+mn-ea"/>
              </a:rPr>
              <a:t>B, The </a:t>
            </a:r>
            <a:r>
              <a:rPr lang="en-US" altLang="zh-CN" sz="2000" kern="100" dirty="0">
                <a:solidFill>
                  <a:srgbClr val="333333"/>
                </a:solidFill>
                <a:effectLst/>
                <a:latin typeface="Times New Roman" panose="02020603050405020304" pitchFamily="18" charset="0"/>
                <a:ea typeface="宋体" panose="02010600030101010101" pitchFamily="2" charset="-122"/>
                <a:sym typeface="+mn-ea"/>
              </a:rPr>
              <a:t>elastic differential cross section is well fitted</a:t>
            </a:r>
            <a:r>
              <a:rPr lang="en-US" altLang="zh-CN" sz="2000" kern="100" dirty="0" smtClean="0">
                <a:solidFill>
                  <a:srgbClr val="333333"/>
                </a:solidFill>
                <a:effectLst/>
                <a:latin typeface="Times New Roman" panose="02020603050405020304" pitchFamily="18" charset="0"/>
                <a:ea typeface="宋体" panose="02010600030101010101" pitchFamily="2" charset="-122"/>
                <a:sym typeface="+mn-ea"/>
              </a:rPr>
              <a:t>, but </a:t>
            </a:r>
            <a:r>
              <a:rPr lang="en-US" altLang="zh-CN" sz="2000" kern="100" dirty="0">
                <a:solidFill>
                  <a:srgbClr val="333333"/>
                </a:solidFill>
                <a:effectLst/>
                <a:latin typeface="Times New Roman" panose="02020603050405020304" pitchFamily="18" charset="0"/>
                <a:ea typeface="宋体" panose="02010600030101010101" pitchFamily="2" charset="-122"/>
                <a:sym typeface="+mn-ea"/>
              </a:rPr>
              <a:t>we also need to improve it further.</a:t>
            </a:r>
            <a:endParaRPr lang="en-US" altLang="zh-CN" sz="2000" kern="100" dirty="0">
              <a:solidFill>
                <a:srgbClr val="333333"/>
              </a:solidFill>
              <a:effectLst/>
              <a:latin typeface="Times New Roman" panose="02020603050405020304" pitchFamily="18" charset="0"/>
              <a:ea typeface="宋体" panose="02010600030101010101" pitchFamily="2" charset="-122"/>
            </a:endParaRPr>
          </a:p>
          <a:p>
            <a:pPr marL="0" marR="0" algn="l">
              <a:spcBef>
                <a:spcPts val="0"/>
              </a:spcBef>
              <a:spcAft>
                <a:spcPts val="0"/>
              </a:spcAft>
            </a:pPr>
            <a:endParaRPr lang="en-US" altLang="zh-CN" sz="2000" kern="100" dirty="0">
              <a:solidFill>
                <a:srgbClr val="333333"/>
              </a:solidFill>
              <a:effectLst/>
              <a:latin typeface="Times New Roman" panose="02020603050405020304" pitchFamily="18" charset="0"/>
              <a:ea typeface="宋体" panose="02010600030101010101" pitchFamily="2" charset="-122"/>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dirty="0" smtClean="0"/>
              <a:t>/31</a:t>
            </a:r>
            <a:endParaRPr lang="en-US" altLang="en-GB" dirty="0" smtClean="0"/>
          </a:p>
        </p:txBody>
      </p:sp>
      <p:pic>
        <p:nvPicPr>
          <p:cNvPr id="3" name="图片 2"/>
          <p:cNvPicPr>
            <a:picLocks noChangeAspect="1"/>
          </p:cNvPicPr>
          <p:nvPr>
            <p:custDataLst>
              <p:tags r:id="rId1"/>
            </p:custDataLst>
          </p:nvPr>
        </p:nvPicPr>
        <p:blipFill>
          <a:blip r:embed="rId2"/>
          <a:stretch>
            <a:fillRect/>
          </a:stretch>
        </p:blipFill>
        <p:spPr>
          <a:xfrm>
            <a:off x="38100" y="1565910"/>
            <a:ext cx="4330065" cy="3437890"/>
          </a:xfrm>
          <a:prstGeom prst="rect">
            <a:avLst/>
          </a:prstGeom>
        </p:spPr>
      </p:pic>
      <p:pic>
        <p:nvPicPr>
          <p:cNvPr id="14" name="图片 13"/>
          <p:cNvPicPr>
            <a:picLocks noChangeAspect="1"/>
          </p:cNvPicPr>
          <p:nvPr>
            <p:custDataLst>
              <p:tags r:id="rId3"/>
            </p:custDataLst>
          </p:nvPr>
        </p:nvPicPr>
        <p:blipFill>
          <a:blip r:embed="rId4"/>
          <a:stretch>
            <a:fillRect/>
          </a:stretch>
        </p:blipFill>
        <p:spPr>
          <a:xfrm>
            <a:off x="4368165" y="1609725"/>
            <a:ext cx="4186555" cy="339407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4</a:t>
              </a:r>
              <a:endParaRPr lang="en-US" altLang="zh-CN"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9" y="-50988"/>
            <a:ext cx="4972626"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dirty="0">
                <a:solidFill>
                  <a:schemeClr val="bg1"/>
                </a:solidFill>
                <a:sym typeface="+mn-ea"/>
              </a:rPr>
              <a:t>Conclusion</a:t>
            </a:r>
            <a:endParaRPr lang="en-US" altLang="zh-CN" sz="3600" dirty="0">
              <a:solidFill>
                <a:schemeClr val="bg1"/>
              </a:solidFill>
            </a:endParaRPr>
          </a:p>
          <a:p>
            <a:pPr algn="just"/>
            <a:endParaRPr lang="en-US" altLang="zh-CN" sz="3600" dirty="0">
              <a:solidFill>
                <a:schemeClr val="bg1"/>
              </a:solidFill>
            </a:endParaRPr>
          </a:p>
          <a:p>
            <a:pPr algn="just"/>
            <a:endParaRPr lang="en-US" altLang="zh-CN" sz="3600" dirty="0">
              <a:solidFill>
                <a:srgbClr val="FAFAFA"/>
              </a:solidFill>
              <a:ea typeface="Adobe 黑体 Std R" pitchFamily="2" charset="-122"/>
              <a:sym typeface="Arial" panose="020B0604020202020204" pitchFamily="34" charset="0"/>
            </a:endParaRPr>
          </a:p>
        </p:txBody>
      </p:sp>
      <p:sp>
        <p:nvSpPr>
          <p:cNvPr id="11" name="矩形 6"/>
          <p:cNvSpPr>
            <a:spLocks noChangeArrowheads="1"/>
          </p:cNvSpPr>
          <p:nvPr/>
        </p:nvSpPr>
        <p:spPr bwMode="auto">
          <a:xfrm>
            <a:off x="304006" y="1297240"/>
            <a:ext cx="8535988" cy="5184242"/>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lvl="1" indent="0" algn="just">
              <a:buNone/>
            </a:pPr>
            <a:endParaRPr lang="en-US" altLang="zh-CN" sz="2400" kern="100" dirty="0">
              <a:solidFill>
                <a:schemeClr val="bg1"/>
              </a:solidFill>
              <a:effectLst/>
              <a:latin typeface="Times New Roman" panose="02020603050405020304" pitchFamily="18" charset="0"/>
              <a:ea typeface="宋体" panose="02010600030101010101" pitchFamily="2" charset="-122"/>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dirty="0" smtClean="0"/>
              <a:t>/31</a:t>
            </a:r>
            <a:endParaRPr lang="en-US" altLang="en-GB" dirty="0" smtClean="0"/>
          </a:p>
        </p:txBody>
      </p:sp>
      <p:sp>
        <p:nvSpPr>
          <p:cNvPr id="12" name="文本框 11"/>
          <p:cNvSpPr txBox="1"/>
          <p:nvPr/>
        </p:nvSpPr>
        <p:spPr>
          <a:xfrm>
            <a:off x="304165" y="1297305"/>
            <a:ext cx="8535035" cy="5169535"/>
          </a:xfrm>
          <a:prstGeom prst="rect">
            <a:avLst/>
          </a:prstGeom>
          <a:noFill/>
        </p:spPr>
        <p:txBody>
          <a:bodyPr wrap="square">
            <a:spAutoFit/>
          </a:bodyPr>
          <a:lstStyle/>
          <a:p>
            <a:pPr indent="279400" algn="just">
              <a:lnSpc>
                <a:spcPts val="3600"/>
              </a:lnSpc>
            </a:pPr>
            <a:r>
              <a:rPr lang="zh-CN" altLang="en-US" sz="2400" dirty="0">
                <a:solidFill>
                  <a:schemeClr val="bg1"/>
                </a:solidFill>
                <a:latin typeface="Times New Roman" panose="02020603050405020304" pitchFamily="18" charset="0"/>
                <a:cs typeface="Times New Roman" panose="02020603050405020304" pitchFamily="18" charset="0"/>
              </a:rPr>
              <a:t>In the past two years, the Nuclear experiment research group of Peking University has continuously measured the</a:t>
            </a:r>
            <a:r>
              <a:rPr lang="en-US" altLang="zh-CN" sz="2400" dirty="0">
                <a:solidFill>
                  <a:schemeClr val="bg1"/>
                </a:solidFill>
                <a:latin typeface="Times New Roman" panose="02020603050405020304" pitchFamily="18" charset="0"/>
                <a:cs typeface="Times New Roman" panose="02020603050405020304" pitchFamily="18" charset="0"/>
              </a:rPr>
              <a:t> </a:t>
            </a:r>
            <a:r>
              <a:rPr lang="zh-CN" altLang="en-US" sz="2400" dirty="0">
                <a:solidFill>
                  <a:schemeClr val="bg1"/>
                </a:solidFill>
                <a:latin typeface="Times New Roman" panose="02020603050405020304" pitchFamily="18" charset="0"/>
                <a:cs typeface="Times New Roman" panose="02020603050405020304" pitchFamily="18" charset="0"/>
              </a:rPr>
              <a:t>(n, </a:t>
            </a:r>
            <a:r>
              <a:rPr lang="en-US" altLang="zh-CN" sz="2400" dirty="0">
                <a:solidFill>
                  <a:schemeClr val="bg1"/>
                </a:solidFill>
                <a:latin typeface="Times New Roman" panose="02020603050405020304" pitchFamily="18" charset="0"/>
                <a:cs typeface="Times New Roman" panose="02020603050405020304" pitchFamily="18" charset="0"/>
              </a:rPr>
              <a:t>α</a:t>
            </a:r>
            <a:r>
              <a:rPr lang="zh-CN" altLang="en-US" sz="2400" dirty="0">
                <a:solidFill>
                  <a:schemeClr val="bg1"/>
                </a:solidFill>
                <a:latin typeface="Times New Roman" panose="02020603050405020304" pitchFamily="18" charset="0"/>
                <a:cs typeface="Times New Roman" panose="02020603050405020304" pitchFamily="18" charset="0"/>
              </a:rPr>
              <a:t>) reaction cross sections of n+</a:t>
            </a:r>
            <a:r>
              <a:rPr lang="en-US" altLang="zh-CN" sz="2400" baseline="30000" dirty="0">
                <a:solidFill>
                  <a:schemeClr val="bg1"/>
                </a:solidFill>
                <a:latin typeface="Times New Roman" panose="02020603050405020304" pitchFamily="18" charset="0"/>
                <a:cs typeface="Times New Roman" panose="02020603050405020304" pitchFamily="18" charset="0"/>
              </a:rPr>
              <a:t>12</a:t>
            </a:r>
            <a:r>
              <a:rPr lang="en-US" altLang="zh-CN" sz="2400" dirty="0">
                <a:solidFill>
                  <a:schemeClr val="bg1"/>
                </a:solidFill>
                <a:latin typeface="Times New Roman" panose="02020603050405020304" pitchFamily="18" charset="0"/>
                <a:cs typeface="Times New Roman" panose="02020603050405020304" pitchFamily="18" charset="0"/>
              </a:rPr>
              <a:t>C</a:t>
            </a:r>
            <a:r>
              <a:rPr lang="zh-CN" altLang="en-US" sz="2400" dirty="0">
                <a:solidFill>
                  <a:schemeClr val="bg1"/>
                </a:solidFill>
                <a:latin typeface="Times New Roman" panose="02020603050405020304" pitchFamily="18" charset="0"/>
                <a:cs typeface="Times New Roman" panose="02020603050405020304" pitchFamily="18" charset="0"/>
              </a:rPr>
              <a:t>, n+</a:t>
            </a:r>
            <a:r>
              <a:rPr lang="zh-CN" altLang="en-US" sz="2400" baseline="30000" dirty="0">
                <a:solidFill>
                  <a:schemeClr val="bg1"/>
                </a:solidFill>
                <a:latin typeface="Times New Roman" panose="02020603050405020304" pitchFamily="18" charset="0"/>
                <a:cs typeface="Times New Roman" panose="02020603050405020304" pitchFamily="18" charset="0"/>
              </a:rPr>
              <a:t>14</a:t>
            </a:r>
            <a:r>
              <a:rPr lang="en-US" altLang="zh-CN" sz="2400" dirty="0">
                <a:solidFill>
                  <a:schemeClr val="bg1"/>
                </a:solidFill>
                <a:latin typeface="Times New Roman" panose="02020603050405020304" pitchFamily="18" charset="0"/>
                <a:cs typeface="Times New Roman" panose="02020603050405020304" pitchFamily="18" charset="0"/>
              </a:rPr>
              <a:t>N</a:t>
            </a:r>
            <a:r>
              <a:rPr lang="zh-CN" altLang="en-US" sz="2400" dirty="0">
                <a:solidFill>
                  <a:schemeClr val="bg1"/>
                </a:solidFill>
                <a:latin typeface="Times New Roman" panose="02020603050405020304" pitchFamily="18" charset="0"/>
                <a:cs typeface="Times New Roman" panose="02020603050405020304" pitchFamily="18" charset="0"/>
              </a:rPr>
              <a:t> and n+</a:t>
            </a:r>
            <a:r>
              <a:rPr lang="en-US" altLang="zh-CN" sz="2400" baseline="30000" dirty="0">
                <a:solidFill>
                  <a:schemeClr val="bg1"/>
                </a:solidFill>
                <a:latin typeface="Times New Roman" panose="02020603050405020304" pitchFamily="18" charset="0"/>
                <a:cs typeface="Times New Roman" panose="02020603050405020304" pitchFamily="18" charset="0"/>
              </a:rPr>
              <a:t>16</a:t>
            </a:r>
            <a:r>
              <a:rPr lang="en-US" altLang="zh-CN" sz="2400" dirty="0">
                <a:solidFill>
                  <a:schemeClr val="bg1"/>
                </a:solidFill>
                <a:latin typeface="Times New Roman" panose="02020603050405020304" pitchFamily="18" charset="0"/>
                <a:cs typeface="Times New Roman" panose="02020603050405020304" pitchFamily="18" charset="0"/>
              </a:rPr>
              <a:t>O</a:t>
            </a:r>
            <a:r>
              <a:rPr lang="zh-CN" altLang="en-US" sz="2400" dirty="0">
                <a:solidFill>
                  <a:schemeClr val="bg1"/>
                </a:solidFill>
                <a:latin typeface="Times New Roman" panose="02020603050405020304" pitchFamily="18" charset="0"/>
                <a:cs typeface="Times New Roman" panose="02020603050405020304" pitchFamily="18" charset="0"/>
              </a:rPr>
              <a:t> from 5MeV to 13.5MeV, and obtained many new experimental data. </a:t>
            </a:r>
            <a:r>
              <a:rPr lang="en-US" altLang="zh-CN" sz="2400" dirty="0">
                <a:solidFill>
                  <a:schemeClr val="bg1"/>
                </a:solidFill>
                <a:latin typeface="Times New Roman" panose="02020603050405020304" pitchFamily="18" charset="0"/>
                <a:cs typeface="Times New Roman" panose="02020603050405020304" pitchFamily="18" charset="0"/>
              </a:rPr>
              <a:t>We</a:t>
            </a:r>
            <a:r>
              <a:rPr lang="zh-CN" altLang="en-US" sz="2400" dirty="0">
                <a:solidFill>
                  <a:schemeClr val="bg1"/>
                </a:solidFill>
                <a:latin typeface="Times New Roman" panose="02020603050405020304" pitchFamily="18" charset="0"/>
                <a:cs typeface="Times New Roman" panose="02020603050405020304" pitchFamily="18" charset="0"/>
              </a:rPr>
              <a:t> added these new data to the original RAC experimental data set and obtained improved analysis results.</a:t>
            </a:r>
            <a:endParaRPr lang="zh-CN" altLang="en-US" sz="2400" dirty="0">
              <a:solidFill>
                <a:schemeClr val="bg1"/>
              </a:solidFill>
              <a:latin typeface="Times New Roman" panose="02020603050405020304" pitchFamily="18" charset="0"/>
              <a:cs typeface="Times New Roman" panose="02020603050405020304" pitchFamily="18" charset="0"/>
            </a:endParaRPr>
          </a:p>
          <a:p>
            <a:pPr indent="279400" algn="just">
              <a:lnSpc>
                <a:spcPts val="3600"/>
              </a:lnSpc>
            </a:pPr>
            <a:r>
              <a:rPr lang="zh-CN" altLang="en-US" sz="2400" dirty="0">
                <a:solidFill>
                  <a:schemeClr val="bg1"/>
                </a:solidFill>
                <a:latin typeface="Times New Roman" panose="02020603050405020304" pitchFamily="18" charset="0"/>
                <a:cs typeface="Times New Roman" panose="02020603050405020304" pitchFamily="18" charset="0"/>
              </a:rPr>
              <a:t> In addition to the low energy part of the distinguishable resonance energy region, a better fit is obtained in the higher energy region up to 3</a:t>
            </a:r>
            <a:r>
              <a:rPr lang="en-US" altLang="zh-CN" sz="2400" dirty="0">
                <a:solidFill>
                  <a:schemeClr val="bg1"/>
                </a:solidFill>
                <a:latin typeface="Times New Roman" panose="02020603050405020304" pitchFamily="18" charset="0"/>
                <a:cs typeface="Times New Roman" panose="02020603050405020304" pitchFamily="18" charset="0"/>
              </a:rPr>
              <a:t>0</a:t>
            </a:r>
            <a:r>
              <a:rPr lang="zh-CN" altLang="en-US" sz="2400" dirty="0">
                <a:solidFill>
                  <a:schemeClr val="bg1"/>
                </a:solidFill>
                <a:latin typeface="Times New Roman" panose="02020603050405020304" pitchFamily="18" charset="0"/>
                <a:cs typeface="Times New Roman" panose="02020603050405020304" pitchFamily="18" charset="0"/>
              </a:rPr>
              <a:t> MeV. The practice shows that the reduced R-matrix theory used by RAC is reliable and fully satisfies the unitary property. </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1</a:t>
              </a:r>
              <a:endParaRPr lang="en-US" altLang="zh-CN"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9" y="-50988"/>
            <a:ext cx="4972626"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dirty="0">
                <a:solidFill>
                  <a:schemeClr val="bg1"/>
                </a:solidFill>
                <a:sym typeface="+mn-ea"/>
              </a:rPr>
              <a:t>Introduction</a:t>
            </a:r>
            <a:endParaRPr lang="en-US" altLang="zh-CN" sz="3600" dirty="0">
              <a:solidFill>
                <a:schemeClr val="bg1"/>
              </a:solidFill>
            </a:endParaRPr>
          </a:p>
          <a:p>
            <a:pPr algn="just"/>
            <a:endParaRPr lang="en-US" altLang="zh-CN" sz="3600" dirty="0">
              <a:solidFill>
                <a:srgbClr val="FAFAFA"/>
              </a:solidFill>
              <a:ea typeface="Adobe 黑体 Std R" pitchFamily="2" charset="-122"/>
              <a:sym typeface="Arial" panose="020B0604020202020204" pitchFamily="34" charset="0"/>
            </a:endParaRPr>
          </a:p>
        </p:txBody>
      </p:sp>
      <p:sp>
        <p:nvSpPr>
          <p:cNvPr id="11" name="矩形 6"/>
          <p:cNvSpPr>
            <a:spLocks noChangeArrowheads="1"/>
          </p:cNvSpPr>
          <p:nvPr/>
        </p:nvSpPr>
        <p:spPr bwMode="auto">
          <a:xfrm>
            <a:off x="304006" y="1297240"/>
            <a:ext cx="8535988" cy="5184242"/>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lvl="1" indent="0" algn="just">
              <a:buNone/>
            </a:pPr>
            <a:endParaRPr lang="en-US" altLang="zh-CN" sz="2400" kern="100" dirty="0">
              <a:solidFill>
                <a:schemeClr val="bg1"/>
              </a:solidFill>
              <a:effectLst/>
              <a:latin typeface="Times New Roman" panose="02020603050405020304" pitchFamily="18" charset="0"/>
              <a:ea typeface="宋体" panose="02010600030101010101" pitchFamily="2" charset="-122"/>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/31</a:t>
            </a:r>
            <a:endParaRPr lang="en-US" altLang="en-GB" dirty="0" smtClean="0"/>
          </a:p>
        </p:txBody>
      </p:sp>
      <p:sp>
        <p:nvSpPr>
          <p:cNvPr id="12" name="文本框 11"/>
          <p:cNvSpPr txBox="1"/>
          <p:nvPr/>
        </p:nvSpPr>
        <p:spPr>
          <a:xfrm>
            <a:off x="563880" y="1438910"/>
            <a:ext cx="8026400" cy="3322955"/>
          </a:xfrm>
          <a:prstGeom prst="rect">
            <a:avLst/>
          </a:prstGeom>
          <a:noFill/>
        </p:spPr>
        <p:txBody>
          <a:bodyPr wrap="square">
            <a:spAutoFit/>
          </a:bodyPr>
          <a:lstStyle/>
          <a:p>
            <a:pPr indent="279400" algn="just">
              <a:lnSpc>
                <a:spcPts val="3600"/>
              </a:lnSpc>
            </a:pPr>
            <a:r>
              <a:rPr lang="en-US" altLang="zh-CN" sz="2800" kern="100" dirty="0" smtClean="0">
                <a:solidFill>
                  <a:schemeClr val="bg1"/>
                </a:solidFill>
                <a:latin typeface="Times New Roman" panose="02020603050405020304" pitchFamily="18" charset="0"/>
                <a:ea typeface="宋体" panose="02010600030101010101" pitchFamily="2" charset="-122"/>
              </a:rPr>
              <a:t>The </a:t>
            </a:r>
            <a:r>
              <a:rPr lang="en-US" altLang="zh-CN" sz="2800" kern="100" dirty="0">
                <a:solidFill>
                  <a:schemeClr val="bg1"/>
                </a:solidFill>
                <a:latin typeface="Times New Roman" panose="02020603050405020304" pitchFamily="18" charset="0"/>
                <a:ea typeface="宋体" panose="02010600030101010101" pitchFamily="2" charset="-122"/>
              </a:rPr>
              <a:t>classical reduced </a:t>
            </a:r>
            <a:r>
              <a:rPr lang="en-US" altLang="zh-CN" sz="2800" kern="100" dirty="0" smtClean="0">
                <a:solidFill>
                  <a:schemeClr val="bg1"/>
                </a:solidFill>
                <a:latin typeface="Times New Roman" panose="02020603050405020304" pitchFamily="18" charset="0"/>
                <a:ea typeface="宋体" panose="02010600030101010101" pitchFamily="2" charset="-122"/>
              </a:rPr>
              <a:t>R-matrix theory</a:t>
            </a:r>
            <a:r>
              <a:rPr lang="en-US" altLang="zh-CN" sz="2800" kern="100" baseline="30000" dirty="0" smtClean="0">
                <a:solidFill>
                  <a:schemeClr val="bg1"/>
                </a:solidFill>
                <a:latin typeface="Times New Roman" panose="02020603050405020304" pitchFamily="18" charset="0"/>
                <a:ea typeface="宋体" panose="02010600030101010101" pitchFamily="2" charset="-122"/>
              </a:rPr>
              <a:t>[1]</a:t>
            </a:r>
            <a:r>
              <a:rPr lang="en-US" altLang="zh-CN" sz="2800" kern="100" dirty="0" smtClean="0">
                <a:solidFill>
                  <a:schemeClr val="bg1"/>
                </a:solidFill>
                <a:latin typeface="Times New Roman" panose="02020603050405020304" pitchFamily="18" charset="0"/>
                <a:ea typeface="宋体" panose="02010600030101010101" pitchFamily="2" charset="-122"/>
              </a:rPr>
              <a:t>, </a:t>
            </a:r>
            <a:r>
              <a:rPr lang="en-US" altLang="zh-CN" sz="2800" kern="100" dirty="0">
                <a:solidFill>
                  <a:schemeClr val="bg1"/>
                </a:solidFill>
                <a:latin typeface="Times New Roman" panose="02020603050405020304" pitchFamily="18" charset="0"/>
                <a:ea typeface="宋体" panose="02010600030101010101" pitchFamily="2" charset="-122"/>
              </a:rPr>
              <a:t>covariance </a:t>
            </a:r>
            <a:r>
              <a:rPr lang="en-US" altLang="zh-CN" sz="2800" kern="100" dirty="0" smtClean="0">
                <a:solidFill>
                  <a:schemeClr val="bg1"/>
                </a:solidFill>
                <a:latin typeface="Times New Roman" panose="02020603050405020304" pitchFamily="18" charset="0"/>
                <a:ea typeface="宋体" panose="02010600030101010101" pitchFamily="2" charset="-122"/>
              </a:rPr>
              <a:t>statistics</a:t>
            </a:r>
            <a:r>
              <a:rPr lang="en-US" altLang="zh-CN" sz="2800" kern="100" baseline="30000" dirty="0" smtClean="0">
                <a:solidFill>
                  <a:schemeClr val="bg1"/>
                </a:solidFill>
                <a:latin typeface="Times New Roman" panose="02020603050405020304" pitchFamily="18" charset="0"/>
                <a:ea typeface="宋体" panose="02010600030101010101" pitchFamily="2" charset="-122"/>
              </a:rPr>
              <a:t>[2]</a:t>
            </a:r>
            <a:r>
              <a:rPr lang="en-US" altLang="zh-CN" sz="2800" kern="100" dirty="0" smtClean="0">
                <a:solidFill>
                  <a:schemeClr val="bg1"/>
                </a:solidFill>
                <a:latin typeface="Times New Roman" panose="02020603050405020304" pitchFamily="18" charset="0"/>
                <a:ea typeface="宋体" panose="02010600030101010101" pitchFamily="2" charset="-122"/>
              </a:rPr>
              <a:t> </a:t>
            </a:r>
            <a:r>
              <a:rPr lang="en-US" altLang="zh-CN" sz="2800" kern="100" dirty="0">
                <a:solidFill>
                  <a:schemeClr val="bg1"/>
                </a:solidFill>
                <a:latin typeface="Times New Roman" panose="02020603050405020304" pitchFamily="18" charset="0"/>
                <a:ea typeface="宋体" panose="02010600030101010101" pitchFamily="2" charset="-122"/>
              </a:rPr>
              <a:t>and the corresponding program </a:t>
            </a:r>
            <a:r>
              <a:rPr lang="en-US" altLang="zh-CN" sz="2800" kern="100" dirty="0" smtClean="0">
                <a:solidFill>
                  <a:schemeClr val="bg1"/>
                </a:solidFill>
                <a:latin typeface="Times New Roman" panose="02020603050405020304" pitchFamily="18" charset="0"/>
                <a:ea typeface="宋体" panose="02010600030101010101" pitchFamily="2" charset="-122"/>
              </a:rPr>
              <a:t>RAC</a:t>
            </a:r>
            <a:r>
              <a:rPr lang="en-US" altLang="zh-CN" sz="2800" kern="100" baseline="30000" dirty="0" smtClean="0">
                <a:solidFill>
                  <a:schemeClr val="bg1"/>
                </a:solidFill>
                <a:latin typeface="Times New Roman" panose="02020603050405020304" pitchFamily="18" charset="0"/>
                <a:ea typeface="宋体" panose="02010600030101010101" pitchFamily="2" charset="-122"/>
              </a:rPr>
              <a:t>[3] </a:t>
            </a:r>
            <a:r>
              <a:rPr lang="en-US" altLang="zh-CN" sz="2800" kern="100" dirty="0">
                <a:solidFill>
                  <a:schemeClr val="bg1"/>
                </a:solidFill>
                <a:latin typeface="Times New Roman" panose="02020603050405020304" pitchFamily="18" charset="0"/>
                <a:ea typeface="宋体" panose="02010600030101010101" pitchFamily="2" charset="-122"/>
              </a:rPr>
              <a:t>are used to complete </a:t>
            </a:r>
            <a:r>
              <a:rPr lang="en-US" altLang="zh-CN" sz="2800" kern="100" dirty="0" smtClean="0">
                <a:solidFill>
                  <a:schemeClr val="bg1"/>
                </a:solidFill>
                <a:latin typeface="Times New Roman" panose="02020603050405020304" pitchFamily="18" charset="0"/>
                <a:ea typeface="宋体" panose="02010600030101010101" pitchFamily="2" charset="-122"/>
              </a:rPr>
              <a:t>this </a:t>
            </a:r>
            <a:r>
              <a:rPr lang="en-US" altLang="zh-CN" sz="2800" kern="100" dirty="0">
                <a:solidFill>
                  <a:schemeClr val="bg1"/>
                </a:solidFill>
                <a:latin typeface="Times New Roman" panose="02020603050405020304" pitchFamily="18" charset="0"/>
                <a:ea typeface="宋体" panose="02010600030101010101" pitchFamily="2" charset="-122"/>
              </a:rPr>
              <a:t>work. Which has been introduced before, </a:t>
            </a:r>
            <a:r>
              <a:rPr lang="en-US" altLang="zh-CN" sz="2800" kern="100" dirty="0" smtClean="0">
                <a:solidFill>
                  <a:schemeClr val="bg1"/>
                </a:solidFill>
                <a:latin typeface="Times New Roman" panose="02020603050405020304" pitchFamily="18" charset="0"/>
                <a:ea typeface="宋体" panose="02010600030101010101" pitchFamily="2" charset="-122"/>
              </a:rPr>
              <a:t>and </a:t>
            </a:r>
            <a:r>
              <a:rPr lang="en-US" altLang="zh-CN" sz="2800" kern="100" dirty="0">
                <a:solidFill>
                  <a:schemeClr val="bg1"/>
                </a:solidFill>
                <a:latin typeface="Times New Roman" panose="02020603050405020304" pitchFamily="18" charset="0"/>
                <a:ea typeface="宋体" panose="02010600030101010101" pitchFamily="2" charset="-122"/>
              </a:rPr>
              <a:t>not be repeated here</a:t>
            </a:r>
            <a:r>
              <a:rPr lang="en-US" altLang="zh-CN" sz="2800" kern="100" dirty="0" smtClean="0">
                <a:solidFill>
                  <a:schemeClr val="bg1"/>
                </a:solidFill>
                <a:latin typeface="Times New Roman" panose="02020603050405020304" pitchFamily="18" charset="0"/>
                <a:ea typeface="宋体" panose="02010600030101010101" pitchFamily="2" charset="-122"/>
              </a:rPr>
              <a:t>. </a:t>
            </a:r>
            <a:r>
              <a:rPr lang="en-US" altLang="zh-CN" sz="2800" dirty="0">
                <a:solidFill>
                  <a:schemeClr val="bg1"/>
                </a:solidFill>
                <a:latin typeface="Times New Roman" panose="02020603050405020304" pitchFamily="18" charset="0"/>
                <a:cs typeface="Times New Roman" panose="02020603050405020304" pitchFamily="18" charset="0"/>
              </a:rPr>
              <a:t>The following describes the status of RAC fitting experimental data and compares it with ENDF/B VIII.0 and JENDL-5.</a:t>
            </a:r>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564004" y="4521200"/>
            <a:ext cx="7335396" cy="2399665"/>
          </a:xfrm>
          <a:prstGeom prst="rect">
            <a:avLst/>
          </a:prstGeom>
          <a:noFill/>
        </p:spPr>
        <p:txBody>
          <a:bodyPr wrap="square">
            <a:spAutoFit/>
          </a:bodyPr>
          <a:lstStyle/>
          <a:p>
            <a:pPr indent="279400" algn="just">
              <a:lnSpc>
                <a:spcPts val="3600"/>
              </a:lnSpc>
            </a:pPr>
            <a:r>
              <a:rPr lang="en-US" altLang="zh-CN" sz="1600" kern="100" dirty="0" smtClean="0">
                <a:solidFill>
                  <a:schemeClr val="bg1"/>
                </a:solidFill>
                <a:latin typeface="Times New Roman" panose="02020603050405020304" pitchFamily="18" charset="0"/>
                <a:ea typeface="宋体" panose="02010600030101010101" pitchFamily="2" charset="-122"/>
              </a:rPr>
              <a:t>[</a:t>
            </a:r>
            <a:r>
              <a:rPr lang="en-US" altLang="zh-CN" sz="1600" kern="100" dirty="0">
                <a:solidFill>
                  <a:schemeClr val="bg1"/>
                </a:solidFill>
                <a:latin typeface="Times New Roman" panose="02020603050405020304" pitchFamily="18" charset="0"/>
                <a:ea typeface="宋体" panose="02010600030101010101" pitchFamily="2" charset="-122"/>
              </a:rPr>
              <a:t>1] A.M. Lane, R.G. Thomas, Rev. Mod. Phys. 30, 257 (1958)</a:t>
            </a:r>
            <a:endParaRPr lang="en-US" altLang="zh-CN" sz="1600" kern="100" dirty="0" smtClean="0">
              <a:solidFill>
                <a:schemeClr val="bg1"/>
              </a:solidFill>
              <a:latin typeface="Times New Roman" panose="02020603050405020304" pitchFamily="18" charset="0"/>
              <a:ea typeface="宋体" panose="02010600030101010101" pitchFamily="2" charset="-122"/>
            </a:endParaRPr>
          </a:p>
          <a:p>
            <a:pPr indent="279400" algn="just">
              <a:lnSpc>
                <a:spcPts val="3600"/>
              </a:lnSpc>
            </a:pPr>
            <a:r>
              <a:rPr lang="en-US" altLang="zh-CN" sz="1600" kern="100" dirty="0">
                <a:solidFill>
                  <a:schemeClr val="bg1"/>
                </a:solidFill>
                <a:latin typeface="Times New Roman" panose="02020603050405020304" pitchFamily="18" charset="0"/>
                <a:ea typeface="宋体" panose="02010600030101010101" pitchFamily="2" charset="-122"/>
              </a:rPr>
              <a:t>[2] </a:t>
            </a:r>
            <a:r>
              <a:rPr lang="en-US" altLang="zh-CN" sz="1600" kern="100" dirty="0" smtClean="0">
                <a:solidFill>
                  <a:schemeClr val="bg1"/>
                </a:solidFill>
                <a:latin typeface="Times New Roman" panose="02020603050405020304" pitchFamily="18" charset="0"/>
                <a:ea typeface="宋体" panose="02010600030101010101" pitchFamily="2" charset="-122"/>
              </a:rPr>
              <a:t>D.L</a:t>
            </a:r>
            <a:r>
              <a:rPr lang="en-US" altLang="zh-CN" sz="1600" kern="100" dirty="0">
                <a:solidFill>
                  <a:schemeClr val="bg1"/>
                </a:solidFill>
                <a:latin typeface="Times New Roman" panose="02020603050405020304" pitchFamily="18" charset="0"/>
                <a:ea typeface="宋体" panose="02010600030101010101" pitchFamily="2" charset="-122"/>
              </a:rPr>
              <a:t>. Smith, Probability, Statistics, and Data Uncertainties in Nuclear Science and Technology (ANS, Chicago, 1991</a:t>
            </a:r>
            <a:r>
              <a:rPr lang="en-US" altLang="zh-CN" sz="1600" kern="100" dirty="0" smtClean="0">
                <a:solidFill>
                  <a:schemeClr val="bg1"/>
                </a:solidFill>
                <a:latin typeface="Times New Roman" panose="02020603050405020304" pitchFamily="18" charset="0"/>
                <a:ea typeface="宋体" panose="02010600030101010101" pitchFamily="2" charset="-122"/>
              </a:rPr>
              <a:t>)</a:t>
            </a:r>
            <a:endParaRPr lang="en-US" altLang="zh-CN" sz="1600" kern="100" dirty="0" smtClean="0">
              <a:solidFill>
                <a:schemeClr val="bg1"/>
              </a:solidFill>
              <a:latin typeface="Times New Roman" panose="02020603050405020304" pitchFamily="18" charset="0"/>
              <a:ea typeface="宋体" panose="02010600030101010101" pitchFamily="2" charset="-122"/>
            </a:endParaRPr>
          </a:p>
          <a:p>
            <a:pPr indent="279400" algn="just">
              <a:lnSpc>
                <a:spcPts val="3600"/>
              </a:lnSpc>
            </a:pPr>
            <a:r>
              <a:rPr lang="en-US" altLang="zh-CN" sz="1600" kern="100" dirty="0">
                <a:solidFill>
                  <a:schemeClr val="bg1"/>
                </a:solidFill>
                <a:latin typeface="Times New Roman" panose="02020603050405020304" pitchFamily="18" charset="0"/>
                <a:ea typeface="宋体" panose="02010600030101010101" pitchFamily="2" charset="-122"/>
              </a:rPr>
              <a:t>[3] Z.P. Chen, R. Zhang, Y.Y. Sun, T.J. Liu, Science in China (Series G) 46, 225 (2003).</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4</a:t>
              </a:r>
              <a:endParaRPr lang="en-US" altLang="zh-CN"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9" y="-50988"/>
            <a:ext cx="4972626"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dirty="0">
                <a:solidFill>
                  <a:schemeClr val="bg1"/>
                </a:solidFill>
                <a:sym typeface="+mn-ea"/>
              </a:rPr>
              <a:t>Conclusion</a:t>
            </a:r>
            <a:endParaRPr lang="en-US" altLang="zh-CN" sz="3600" dirty="0">
              <a:solidFill>
                <a:schemeClr val="bg1"/>
              </a:solidFill>
            </a:endParaRPr>
          </a:p>
          <a:p>
            <a:pPr algn="just"/>
            <a:endParaRPr lang="en-US" altLang="zh-CN" sz="3600" dirty="0">
              <a:solidFill>
                <a:srgbClr val="FAFAFA"/>
              </a:solidFill>
              <a:ea typeface="Adobe 黑体 Std R" pitchFamily="2" charset="-122"/>
              <a:sym typeface="Arial" panose="020B0604020202020204" pitchFamily="34" charset="0"/>
            </a:endParaRPr>
          </a:p>
        </p:txBody>
      </p:sp>
      <p:sp>
        <p:nvSpPr>
          <p:cNvPr id="11" name="矩形 6"/>
          <p:cNvSpPr>
            <a:spLocks noChangeArrowheads="1"/>
          </p:cNvSpPr>
          <p:nvPr/>
        </p:nvSpPr>
        <p:spPr bwMode="auto">
          <a:xfrm>
            <a:off x="304006" y="1297240"/>
            <a:ext cx="8535988" cy="5184242"/>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lvl="1" indent="0" algn="just">
              <a:buNone/>
            </a:pPr>
            <a:endParaRPr lang="en-US" altLang="zh-CN" sz="2400" kern="100" dirty="0">
              <a:solidFill>
                <a:schemeClr val="bg1"/>
              </a:solidFill>
              <a:effectLst/>
              <a:latin typeface="Times New Roman" panose="02020603050405020304" pitchFamily="18" charset="0"/>
              <a:ea typeface="宋体" panose="02010600030101010101" pitchFamily="2" charset="-122"/>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dirty="0" smtClean="0"/>
              <a:t>/3</a:t>
            </a:r>
            <a:r>
              <a:rPr lang="en-US" altLang="en-GB" dirty="0" smtClean="0"/>
              <a:t>1</a:t>
            </a:r>
            <a:endParaRPr lang="en-US" altLang="en-GB" dirty="0" smtClean="0"/>
          </a:p>
        </p:txBody>
      </p:sp>
      <p:sp>
        <p:nvSpPr>
          <p:cNvPr id="12" name="文本框 11"/>
          <p:cNvSpPr txBox="1"/>
          <p:nvPr/>
        </p:nvSpPr>
        <p:spPr>
          <a:xfrm>
            <a:off x="564004" y="1297120"/>
            <a:ext cx="7925618" cy="4246245"/>
          </a:xfrm>
          <a:prstGeom prst="rect">
            <a:avLst/>
          </a:prstGeom>
          <a:noFill/>
        </p:spPr>
        <p:txBody>
          <a:bodyPr wrap="square">
            <a:spAutoFit/>
          </a:bodyPr>
          <a:lstStyle/>
          <a:p>
            <a:pPr indent="279400" algn="just">
              <a:lnSpc>
                <a:spcPts val="3600"/>
              </a:lnSpc>
            </a:pPr>
            <a:r>
              <a:rPr lang="zh-CN" altLang="en-US" sz="2400" dirty="0">
                <a:solidFill>
                  <a:schemeClr val="bg1"/>
                </a:solidFill>
                <a:latin typeface="Times New Roman" panose="02020603050405020304" pitchFamily="18" charset="0"/>
                <a:cs typeface="Times New Roman" panose="02020603050405020304" pitchFamily="18" charset="0"/>
              </a:rPr>
              <a:t>We are exploring ways to correctly allocate the contribution of the reduced reaction channel. Our ultimate goal is to build a evaluation files of neutron and charged particle for light nuclear reactions, which may take some years. We are </a:t>
            </a:r>
            <a:r>
              <a:rPr lang="en-US" altLang="zh-CN" sz="2400" dirty="0">
                <a:solidFill>
                  <a:schemeClr val="bg1"/>
                </a:solidFill>
                <a:latin typeface="Times New Roman" panose="02020603050405020304" pitchFamily="18" charset="0"/>
                <a:cs typeface="Times New Roman" panose="02020603050405020304" pitchFamily="18" charset="0"/>
              </a:rPr>
              <a:t>looking for</a:t>
            </a:r>
            <a:r>
              <a:rPr lang="zh-CN" altLang="en-US" sz="2400" dirty="0">
                <a:solidFill>
                  <a:schemeClr val="bg1"/>
                </a:solidFill>
                <a:latin typeface="Times New Roman" panose="02020603050405020304" pitchFamily="18" charset="0"/>
                <a:cs typeface="Times New Roman" panose="02020603050405020304" pitchFamily="18" charset="0"/>
              </a:rPr>
              <a:t> a correct way to give a final files in </a:t>
            </a:r>
            <a:r>
              <a:rPr lang="en-US" altLang="zh-CN" sz="2400" dirty="0">
                <a:solidFill>
                  <a:schemeClr val="bg1"/>
                </a:solidFill>
                <a:latin typeface="Times New Roman" panose="02020603050405020304" pitchFamily="18" charset="0"/>
                <a:cs typeface="Times New Roman" panose="02020603050405020304" pitchFamily="18" charset="0"/>
              </a:rPr>
              <a:t>ENDF-6 f</a:t>
            </a:r>
            <a:r>
              <a:rPr lang="zh-CN" altLang="en-US" sz="2400" dirty="0">
                <a:solidFill>
                  <a:schemeClr val="bg1"/>
                </a:solidFill>
                <a:latin typeface="Times New Roman" panose="02020603050405020304" pitchFamily="18" charset="0"/>
                <a:cs typeface="Times New Roman" panose="02020603050405020304" pitchFamily="18" charset="0"/>
              </a:rPr>
              <a:t>ormat.</a:t>
            </a:r>
            <a:endParaRPr lang="zh-CN" altLang="en-US" sz="2400" dirty="0">
              <a:solidFill>
                <a:schemeClr val="bg1"/>
              </a:solidFill>
              <a:latin typeface="Times New Roman" panose="02020603050405020304" pitchFamily="18" charset="0"/>
              <a:cs typeface="Times New Roman" panose="02020603050405020304" pitchFamily="18" charset="0"/>
            </a:endParaRPr>
          </a:p>
          <a:p>
            <a:pPr indent="279400" algn="just">
              <a:lnSpc>
                <a:spcPts val="3600"/>
              </a:lnSpc>
            </a:pPr>
            <a:r>
              <a:rPr lang="zh-CN" altLang="en-US" sz="2400" dirty="0">
                <a:solidFill>
                  <a:schemeClr val="bg1"/>
                </a:solidFill>
                <a:latin typeface="Times New Roman" panose="02020603050405020304" pitchFamily="18" charset="0"/>
                <a:cs typeface="Times New Roman" panose="02020603050405020304" pitchFamily="18" charset="0"/>
              </a:rPr>
              <a:t>In the evaluation for </a:t>
            </a:r>
            <a:r>
              <a:rPr lang="zh-CN" altLang="en-US" sz="2400" baseline="30000" dirty="0">
                <a:solidFill>
                  <a:schemeClr val="bg1"/>
                </a:solidFill>
                <a:latin typeface="Times New Roman" panose="02020603050405020304" pitchFamily="18" charset="0"/>
                <a:cs typeface="Times New Roman" panose="02020603050405020304" pitchFamily="18" charset="0"/>
              </a:rPr>
              <a:t>13</a:t>
            </a:r>
            <a:r>
              <a:rPr lang="zh-CN" altLang="en-US" sz="2400" dirty="0">
                <a:solidFill>
                  <a:schemeClr val="bg1"/>
                </a:solidFill>
                <a:latin typeface="Times New Roman" panose="02020603050405020304" pitchFamily="18" charset="0"/>
                <a:cs typeface="Times New Roman" panose="02020603050405020304" pitchFamily="18" charset="0"/>
              </a:rPr>
              <a:t>C,</a:t>
            </a:r>
            <a:r>
              <a:rPr lang="zh-CN" altLang="en-US" sz="2400" baseline="30000" dirty="0">
                <a:solidFill>
                  <a:schemeClr val="bg1"/>
                </a:solidFill>
                <a:latin typeface="Times New Roman" panose="02020603050405020304" pitchFamily="18" charset="0"/>
                <a:cs typeface="Times New Roman" panose="02020603050405020304" pitchFamily="18" charset="0"/>
              </a:rPr>
              <a:t>15</a:t>
            </a:r>
            <a:r>
              <a:rPr lang="zh-CN" altLang="en-US" sz="2400" dirty="0">
                <a:solidFill>
                  <a:schemeClr val="bg1"/>
                </a:solidFill>
                <a:latin typeface="Times New Roman" panose="02020603050405020304" pitchFamily="18" charset="0"/>
                <a:cs typeface="Times New Roman" panose="02020603050405020304" pitchFamily="18" charset="0"/>
              </a:rPr>
              <a:t>N,</a:t>
            </a:r>
            <a:r>
              <a:rPr lang="zh-CN" altLang="en-US" sz="2400" baseline="30000" dirty="0">
                <a:solidFill>
                  <a:schemeClr val="bg1"/>
                </a:solidFill>
                <a:latin typeface="Times New Roman" panose="02020603050405020304" pitchFamily="18" charset="0"/>
                <a:cs typeface="Times New Roman" panose="02020603050405020304" pitchFamily="18" charset="0"/>
              </a:rPr>
              <a:t>17</a:t>
            </a:r>
            <a:r>
              <a:rPr lang="zh-CN" altLang="en-US" sz="2400" dirty="0">
                <a:solidFill>
                  <a:schemeClr val="bg1"/>
                </a:solidFill>
                <a:latin typeface="Times New Roman" panose="02020603050405020304" pitchFamily="18" charset="0"/>
                <a:cs typeface="Times New Roman" panose="02020603050405020304" pitchFamily="18" charset="0"/>
              </a:rPr>
              <a:t>O,we use a great amount of levels and parameters,so it is difficult to use the parameter file to </a:t>
            </a:r>
            <a:r>
              <a:rPr lang="en-US" altLang="zh-CN" sz="2400" dirty="0">
                <a:solidFill>
                  <a:schemeClr val="bg1"/>
                </a:solidFill>
                <a:latin typeface="Times New Roman" panose="02020603050405020304" pitchFamily="18" charset="0"/>
                <a:cs typeface="Times New Roman" panose="02020603050405020304" pitchFamily="18" charset="0"/>
              </a:rPr>
              <a:t>reproduce</a:t>
            </a:r>
            <a:r>
              <a:rPr lang="zh-CN" altLang="en-US" sz="2400" dirty="0">
                <a:solidFill>
                  <a:schemeClr val="bg1"/>
                </a:solidFill>
                <a:latin typeface="Times New Roman" panose="02020603050405020304" pitchFamily="18" charset="0"/>
                <a:cs typeface="Times New Roman" panose="02020603050405020304" pitchFamily="18" charset="0"/>
              </a:rPr>
              <a:t> the evaluation data file.May be it is better to give out the </a:t>
            </a:r>
            <a:r>
              <a:rPr lang="en-US" altLang="zh-CN" sz="2400" dirty="0" smtClean="0">
                <a:solidFill>
                  <a:schemeClr val="bg1"/>
                </a:solidFill>
                <a:latin typeface="Times New Roman" panose="02020603050405020304" pitchFamily="18" charset="0"/>
                <a:cs typeface="Times New Roman" panose="02020603050405020304" pitchFamily="18" charset="0"/>
                <a:sym typeface="+mn-ea"/>
              </a:rPr>
              <a:t>calculated cross section </a:t>
            </a:r>
            <a:r>
              <a:rPr lang="zh-CN" altLang="en-US" sz="2400" dirty="0" smtClean="0">
                <a:solidFill>
                  <a:schemeClr val="bg1"/>
                </a:solidFill>
                <a:latin typeface="Times New Roman" panose="02020603050405020304" pitchFamily="18" charset="0"/>
                <a:cs typeface="Times New Roman" panose="02020603050405020304" pitchFamily="18" charset="0"/>
                <a:sym typeface="+mn-ea"/>
              </a:rPr>
              <a:t>in </a:t>
            </a:r>
            <a:r>
              <a:rPr lang="en-US" altLang="zh-CN" sz="2400" dirty="0">
                <a:solidFill>
                  <a:schemeClr val="bg1"/>
                </a:solidFill>
                <a:latin typeface="Times New Roman" panose="02020603050405020304" pitchFamily="18" charset="0"/>
                <a:cs typeface="Times New Roman" panose="02020603050405020304" pitchFamily="18" charset="0"/>
                <a:sym typeface="+mn-ea"/>
              </a:rPr>
              <a:t>ENDF-6 f</a:t>
            </a:r>
            <a:r>
              <a:rPr lang="zh-CN" altLang="en-US" sz="2400" dirty="0" smtClean="0">
                <a:solidFill>
                  <a:schemeClr val="bg1"/>
                </a:solidFill>
                <a:latin typeface="Times New Roman" panose="02020603050405020304" pitchFamily="18" charset="0"/>
                <a:cs typeface="Times New Roman" panose="02020603050405020304" pitchFamily="18" charset="0"/>
                <a:sym typeface="+mn-ea"/>
              </a:rPr>
              <a:t>ormat </a:t>
            </a:r>
            <a:r>
              <a:rPr lang="en-US" altLang="zh-CN" sz="2400" dirty="0" smtClean="0">
                <a:solidFill>
                  <a:schemeClr val="bg1"/>
                </a:solidFill>
                <a:latin typeface="Times New Roman" panose="02020603050405020304" pitchFamily="18" charset="0"/>
                <a:cs typeface="Times New Roman" panose="02020603050405020304" pitchFamily="18" charset="0"/>
                <a:sym typeface="+mn-ea"/>
              </a:rPr>
              <a:t>directly</a:t>
            </a:r>
            <a:r>
              <a:rPr lang="zh-CN" altLang="en-US" sz="2400" dirty="0" smtClean="0">
                <a:solidFill>
                  <a:schemeClr val="bg1"/>
                </a:solidFill>
                <a:latin typeface="Times New Roman" panose="02020603050405020304" pitchFamily="18" charset="0"/>
                <a:cs typeface="Times New Roman" panose="02020603050405020304" pitchFamily="18" charset="0"/>
                <a:sym typeface="+mn-ea"/>
              </a:rPr>
              <a:t>.</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00969"/>
            <a:ext cx="9144000" cy="3916363"/>
          </a:xfrm>
          <a:prstGeom prst="rect">
            <a:avLst/>
          </a:prstGeom>
          <a:solidFill>
            <a:srgbClr val="2E75B5"/>
          </a:solidFill>
          <a:ln w="9525">
            <a:noFill/>
          </a:ln>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endParaRPr lang="zh-CN" altLang="zh-CN" dirty="0">
              <a:solidFill>
                <a:srgbClr val="FFFFFF"/>
              </a:solidFill>
              <a:latin typeface="Arial" panose="020B0604020202020204" pitchFamily="34" charset="0"/>
              <a:ea typeface="Adobe 黑体 Std R" pitchFamily="2" charset="-122"/>
              <a:sym typeface="Arial" panose="020B0604020202020204" pitchFamily="34" charset="0"/>
            </a:endParaRPr>
          </a:p>
        </p:txBody>
      </p:sp>
      <p:sp>
        <p:nvSpPr>
          <p:cNvPr id="5" name="文本框 4"/>
          <p:cNvSpPr txBox="1"/>
          <p:nvPr/>
        </p:nvSpPr>
        <p:spPr>
          <a:xfrm>
            <a:off x="1676400" y="2198354"/>
            <a:ext cx="5791200" cy="2123658"/>
          </a:xfrm>
          <a:prstGeom prst="rect">
            <a:avLst/>
          </a:prstGeom>
          <a:noFill/>
        </p:spPr>
        <p:txBody>
          <a:bodyPr wrap="square">
            <a:spAutoFit/>
          </a:bodyPr>
          <a:lstStyle/>
          <a:p>
            <a:pPr algn="ctr"/>
            <a:r>
              <a:rPr lang="en-US" altLang="zh-CN" sz="6600" b="0" cap="none" spc="0" dirty="0">
                <a:ln w="0"/>
                <a:solidFill>
                  <a:srgbClr val="FFC000"/>
                </a:solidFill>
                <a:effectLst>
                  <a:outerShdw blurRad="38100" dist="25400" dir="5400000" algn="ctr" rotWithShape="0">
                    <a:srgbClr val="6E747A">
                      <a:alpha val="43000"/>
                    </a:srgbClr>
                  </a:outerShdw>
                </a:effectLst>
              </a:rPr>
              <a:t>Thanks for your attention!!</a:t>
            </a:r>
            <a:r>
              <a:rPr lang="en-US" altLang="zh-CN" sz="6600" dirty="0">
                <a:ln w="0"/>
                <a:solidFill>
                  <a:srgbClr val="FFC000"/>
                </a:solidFill>
                <a:effectLst>
                  <a:outerShdw blurRad="38100" dist="25400" dir="5400000" algn="ctr" rotWithShape="0">
                    <a:srgbClr val="6E747A">
                      <a:alpha val="43000"/>
                    </a:srgbClr>
                  </a:outerShdw>
                </a:effectLst>
              </a:rPr>
              <a:t>!</a:t>
            </a:r>
            <a:endParaRPr lang="zh-CN" altLang="en-US" sz="6600" b="0" cap="none" spc="0" dirty="0">
              <a:ln w="0"/>
              <a:solidFill>
                <a:srgbClr val="FFC000"/>
              </a:solidFill>
              <a:effectLst>
                <a:outerShdw blurRad="38100" dist="25400" dir="5400000" algn="ctr" rotWithShape="0">
                  <a:srgbClr val="6E747A">
                    <a:alpha val="43000"/>
                  </a:srgbClr>
                </a:outerShdw>
              </a:effectLst>
            </a:endParaRPr>
          </a:p>
        </p:txBody>
      </p:sp>
      <p:sp>
        <p:nvSpPr>
          <p:cNvPr id="4" name="灯片编号占位符 3"/>
          <p:cNvSpPr>
            <a:spLocks noGrp="1"/>
          </p:cNvSpPr>
          <p:nvPr>
            <p:ph type="sldNum" sz="quarter" idx="12"/>
          </p:nvPr>
        </p:nvSpPr>
        <p:spPr/>
        <p:txBody>
          <a:bodyPr/>
          <a:lstStyle/>
          <a:p>
            <a:fld id="{069E90FC-7383-45CB-93D5-E5374A2AC3B5}" type="slidenum">
              <a:rPr lang="en-GB" smtClean="0"/>
            </a:fld>
            <a:r>
              <a:rPr lang="en-GB" smtClean="0"/>
              <a:t>/38</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2</a:t>
              </a:r>
              <a:endParaRPr lang="en-US" altLang="zh-CN"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8" y="-50988"/>
            <a:ext cx="77119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17</a:t>
            </a:r>
            <a:r>
              <a:rPr lang="en-US" altLang="zh-CN" sz="3600" dirty="0">
                <a:solidFill>
                  <a:schemeClr val="bg1"/>
                </a:solidFill>
                <a:sym typeface="+mn-ea"/>
              </a:rPr>
              <a:t>O system</a:t>
            </a:r>
            <a:endParaRPr lang="zh-CN" altLang="en-US" sz="3600" dirty="0">
              <a:solidFill>
                <a:srgbClr val="FAFAFA"/>
              </a:solidFill>
              <a:ea typeface="Adobe 黑体 Std R" pitchFamily="2" charset="-122"/>
              <a:sym typeface="Arial" panose="020B0604020202020204" pitchFamily="34" charset="0"/>
            </a:endParaRPr>
          </a:p>
        </p:txBody>
      </p:sp>
      <p:sp>
        <p:nvSpPr>
          <p:cNvPr id="12" name="文本框 11"/>
          <p:cNvSpPr txBox="1"/>
          <p:nvPr/>
        </p:nvSpPr>
        <p:spPr>
          <a:xfrm>
            <a:off x="336175" y="5727673"/>
            <a:ext cx="8471647" cy="1014730"/>
          </a:xfrm>
          <a:prstGeom prst="rect">
            <a:avLst/>
          </a:prstGeom>
          <a:noFill/>
        </p:spPr>
        <p:txBody>
          <a:bodyPr wrap="square">
            <a:spAutoFit/>
          </a:bodyPr>
          <a:lstStyle/>
          <a:p>
            <a:pPr marL="0" marR="0" algn="just">
              <a:spcBef>
                <a:spcPts val="0"/>
              </a:spcBef>
              <a:spcAft>
                <a:spcPts val="0"/>
              </a:spcAft>
            </a:pPr>
            <a:r>
              <a:rPr lang="en-US" altLang="zh-CN" sz="2000" kern="100" dirty="0">
                <a:solidFill>
                  <a:srgbClr val="333333"/>
                </a:solidFill>
                <a:effectLst/>
                <a:latin typeface="Times New Roman" panose="02020603050405020304" pitchFamily="18" charset="0"/>
                <a:ea typeface="宋体" panose="02010600030101010101" pitchFamily="2" charset="-122"/>
              </a:rPr>
              <a:t>Figure1. The (n, tot) cross </a:t>
            </a:r>
            <a:r>
              <a:rPr lang="en-US" altLang="zh-CN" sz="2000" kern="100" dirty="0" smtClean="0">
                <a:solidFill>
                  <a:srgbClr val="333333"/>
                </a:solidFill>
                <a:effectLst/>
                <a:latin typeface="Times New Roman" panose="02020603050405020304" pitchFamily="18" charset="0"/>
                <a:ea typeface="宋体" panose="02010600030101010101" pitchFamily="2" charset="-122"/>
              </a:rPr>
              <a:t>sections. Green line is ENDF,red line is JENDL,gray line is RAC.From 0.2 to 30</a:t>
            </a:r>
            <a:r>
              <a:rPr lang="en-US" altLang="zh-CN" sz="1800" kern="100" dirty="0" smtClean="0">
                <a:solidFill>
                  <a:srgbClr val="333333"/>
                </a:solidFill>
                <a:effectLst/>
                <a:latin typeface="Times New Roman" panose="02020603050405020304" pitchFamily="18" charset="0"/>
                <a:ea typeface="宋体" panose="02010600030101010101" pitchFamily="2" charset="-122"/>
              </a:rPr>
              <a:t> </a:t>
            </a:r>
            <a:r>
              <a:rPr lang="en-US" altLang="zh-CN" sz="1800" kern="100" dirty="0">
                <a:solidFill>
                  <a:srgbClr val="333333"/>
                </a:solidFill>
                <a:effectLst/>
                <a:latin typeface="Times New Roman" panose="02020603050405020304" pitchFamily="18" charset="0"/>
                <a:ea typeface="宋体" panose="02010600030101010101" pitchFamily="2" charset="-122"/>
              </a:rPr>
              <a:t>MeV, they are very </a:t>
            </a:r>
            <a:r>
              <a:rPr lang="en-US" altLang="zh-CN" sz="1800" kern="100" dirty="0" smtClean="0">
                <a:solidFill>
                  <a:srgbClr val="333333"/>
                </a:solidFill>
                <a:effectLst/>
                <a:latin typeface="Times New Roman" panose="02020603050405020304" pitchFamily="18" charset="0"/>
                <a:ea typeface="宋体" panose="02010600030101010101" pitchFamily="2" charset="-122"/>
              </a:rPr>
              <a:t>close </a:t>
            </a:r>
            <a:r>
              <a:rPr lang="en-US" altLang="zh-CN" sz="1800" kern="100" dirty="0" smtClean="0">
                <a:solidFill>
                  <a:srgbClr val="333333"/>
                </a:solidFill>
                <a:effectLst/>
                <a:latin typeface="Times New Roman" panose="02020603050405020304" pitchFamily="18" charset="0"/>
                <a:ea typeface="宋体" panose="02010600030101010101" pitchFamily="2" charset="-122"/>
              </a:rPr>
              <a:t>in </a:t>
            </a:r>
            <a:r>
              <a:rPr lang="en-US" altLang="zh-CN" sz="1800" kern="100" dirty="0">
                <a:solidFill>
                  <a:srgbClr val="333333"/>
                </a:solidFill>
                <a:effectLst/>
                <a:latin typeface="Times New Roman" panose="02020603050405020304" pitchFamily="18" charset="0"/>
                <a:ea typeface="宋体" panose="02010600030101010101" pitchFamily="2" charset="-122"/>
              </a:rPr>
              <a:t>this comprehensive fitting, the data of </a:t>
            </a:r>
            <a:r>
              <a:rPr lang="en-US" altLang="zh-CN" sz="2000" kern="100" dirty="0">
                <a:solidFill>
                  <a:srgbClr val="333333"/>
                </a:solidFill>
                <a:effectLst/>
                <a:latin typeface="Times New Roman" panose="02020603050405020304" pitchFamily="18" charset="0"/>
                <a:ea typeface="宋体" panose="02010600030101010101" pitchFamily="2" charset="-122"/>
              </a:rPr>
              <a:t>(n, tot) plays a dominant function. </a:t>
            </a:r>
            <a:endParaRPr lang="en-US" altLang="zh-CN" sz="1800" kern="100" dirty="0">
              <a:effectLst/>
              <a:latin typeface="Times New Roman" panose="02020603050405020304" pitchFamily="18" charset="0"/>
              <a:ea typeface="宋体" panose="02010600030101010101" pitchFamily="2" charset="-122"/>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a:t>
            </a:r>
            <a:r>
              <a:rPr lang="en-US" altLang="en-GB" smtClean="0"/>
              <a:t>31</a:t>
            </a:r>
            <a:endParaRPr lang="en-GB" dirty="0"/>
          </a:p>
        </p:txBody>
      </p:sp>
      <p:pic>
        <p:nvPicPr>
          <p:cNvPr id="5" name="图片 4" descr="O17-NTOT"/>
          <p:cNvPicPr>
            <a:picLocks noChangeAspect="1"/>
          </p:cNvPicPr>
          <p:nvPr/>
        </p:nvPicPr>
        <p:blipFill>
          <a:blip r:embed="rId1"/>
          <a:stretch>
            <a:fillRect/>
          </a:stretch>
        </p:blipFill>
        <p:spPr>
          <a:xfrm>
            <a:off x="1127760" y="761365"/>
            <a:ext cx="7070090" cy="471360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2</a:t>
              </a:r>
              <a:endParaRPr lang="en-US" altLang="zh-CN"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8" y="-50988"/>
            <a:ext cx="77119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17</a:t>
            </a:r>
            <a:r>
              <a:rPr lang="en-US" altLang="zh-CN" sz="3600" dirty="0">
                <a:solidFill>
                  <a:schemeClr val="bg1"/>
                </a:solidFill>
                <a:sym typeface="+mn-ea"/>
              </a:rPr>
              <a:t>O system</a:t>
            </a:r>
            <a:endParaRPr lang="zh-CN" altLang="en-US" sz="3600" dirty="0">
              <a:solidFill>
                <a:srgbClr val="FAFAFA"/>
              </a:solidFill>
              <a:ea typeface="Adobe 黑体 Std R" pitchFamily="2" charset="-122"/>
              <a:sym typeface="Arial" panose="020B0604020202020204" pitchFamily="34" charset="0"/>
            </a:endParaRPr>
          </a:p>
        </p:txBody>
      </p:sp>
      <p:sp>
        <p:nvSpPr>
          <p:cNvPr id="15" name="文本框 14"/>
          <p:cNvSpPr txBox="1"/>
          <p:nvPr/>
        </p:nvSpPr>
        <p:spPr>
          <a:xfrm>
            <a:off x="336176" y="5450541"/>
            <a:ext cx="8341659" cy="1198880"/>
          </a:xfrm>
          <a:prstGeom prst="rect">
            <a:avLst/>
          </a:prstGeom>
          <a:noFill/>
        </p:spPr>
        <p:txBody>
          <a:bodyPr wrap="square">
            <a:spAutoFit/>
          </a:bodyPr>
          <a:lstStyle/>
          <a:p>
            <a:pPr marL="0" marR="0" algn="just">
              <a:spcBef>
                <a:spcPts val="0"/>
              </a:spcBef>
              <a:spcAft>
                <a:spcPts val="0"/>
              </a:spcAft>
            </a:pPr>
            <a:r>
              <a:rPr lang="en-US" altLang="zh-CN" sz="1800" kern="100" dirty="0">
                <a:solidFill>
                  <a:srgbClr val="333333"/>
                </a:solidFill>
                <a:effectLst/>
                <a:latin typeface="Times New Roman" panose="02020603050405020304" pitchFamily="18" charset="0"/>
                <a:ea typeface="宋体" panose="02010600030101010101" pitchFamily="2" charset="-122"/>
              </a:rPr>
              <a:t>Figure2. The (n, el)  cross section,.</a:t>
            </a:r>
            <a:r>
              <a:rPr lang="en-US" altLang="zh-CN" kern="100" dirty="0" smtClean="0">
                <a:solidFill>
                  <a:srgbClr val="333333"/>
                </a:solidFill>
                <a:effectLst/>
                <a:latin typeface="Times New Roman" panose="02020603050405020304" pitchFamily="18" charset="0"/>
                <a:ea typeface="宋体" panose="02010600030101010101" pitchFamily="2" charset="-122"/>
                <a:sym typeface="+mn-ea"/>
              </a:rPr>
              <a:t> Green line is ENDF,red line is JENDL,gray line is RAC.</a:t>
            </a:r>
            <a:r>
              <a:rPr lang="en-US" altLang="zh-CN" sz="1800" kern="100" dirty="0">
                <a:solidFill>
                  <a:srgbClr val="333333"/>
                </a:solidFill>
                <a:effectLst/>
                <a:latin typeface="Times New Roman" panose="02020603050405020304" pitchFamily="18" charset="0"/>
                <a:ea typeface="宋体" panose="02010600030101010101" pitchFamily="2" charset="-122"/>
              </a:rPr>
              <a:t>Below 20 MeV, they are very close, In this region, the elastic scattering differential cross section plays the decisive role. Above </a:t>
            </a:r>
            <a:r>
              <a:rPr lang="en-US" altLang="zh-CN" sz="1800" kern="100" dirty="0" smtClean="0">
                <a:solidFill>
                  <a:srgbClr val="333333"/>
                </a:solidFill>
                <a:effectLst/>
                <a:latin typeface="Times New Roman" panose="02020603050405020304" pitchFamily="18" charset="0"/>
                <a:ea typeface="宋体" panose="02010600030101010101" pitchFamily="2" charset="-122"/>
              </a:rPr>
              <a:t>18 </a:t>
            </a:r>
            <a:r>
              <a:rPr lang="en-US" altLang="zh-CN" sz="1800" kern="100" dirty="0">
                <a:solidFill>
                  <a:srgbClr val="333333"/>
                </a:solidFill>
                <a:effectLst/>
                <a:latin typeface="Times New Roman" panose="02020603050405020304" pitchFamily="18" charset="0"/>
                <a:ea typeface="宋体" panose="02010600030101010101" pitchFamily="2" charset="-122"/>
              </a:rPr>
              <a:t>MeV, </a:t>
            </a:r>
            <a:r>
              <a:rPr lang="en-US" altLang="zh-CN" sz="1800" kern="100" dirty="0" smtClean="0">
                <a:solidFill>
                  <a:srgbClr val="333333"/>
                </a:solidFill>
                <a:effectLst/>
                <a:latin typeface="Times New Roman" panose="02020603050405020304" pitchFamily="18" charset="0"/>
                <a:ea typeface="宋体" panose="02010600030101010101" pitchFamily="2" charset="-122"/>
              </a:rPr>
              <a:t>JENDL-5 </a:t>
            </a:r>
            <a:r>
              <a:rPr lang="en-US" altLang="zh-CN" sz="1800" kern="100" dirty="0">
                <a:solidFill>
                  <a:srgbClr val="333333"/>
                </a:solidFill>
                <a:effectLst/>
                <a:latin typeface="Times New Roman" panose="02020603050405020304" pitchFamily="18" charset="0"/>
                <a:ea typeface="宋体" panose="02010600030101010101" pitchFamily="2" charset="-122"/>
              </a:rPr>
              <a:t>is a little </a:t>
            </a:r>
            <a:r>
              <a:rPr lang="en-US" altLang="zh-CN" sz="1800" kern="100" dirty="0" smtClean="0">
                <a:solidFill>
                  <a:srgbClr val="333333"/>
                </a:solidFill>
                <a:effectLst/>
                <a:latin typeface="Times New Roman" panose="02020603050405020304" pitchFamily="18" charset="0"/>
                <a:ea typeface="宋体" panose="02010600030101010101" pitchFamily="2" charset="-122"/>
              </a:rPr>
              <a:t>lower, </a:t>
            </a:r>
            <a:r>
              <a:rPr lang="en-US" altLang="zh-CN" sz="1800" kern="100" dirty="0">
                <a:solidFill>
                  <a:srgbClr val="333333"/>
                </a:solidFill>
                <a:effectLst/>
                <a:latin typeface="Times New Roman" panose="02020603050405020304" pitchFamily="18" charset="0"/>
                <a:ea typeface="宋体" panose="02010600030101010101" pitchFamily="2" charset="-122"/>
              </a:rPr>
              <a:t>but </a:t>
            </a:r>
            <a:r>
              <a:rPr lang="en-US" altLang="zh-CN" sz="1800" kern="100" dirty="0" smtClean="0">
                <a:solidFill>
                  <a:srgbClr val="333333"/>
                </a:solidFill>
                <a:effectLst/>
                <a:latin typeface="Times New Roman" panose="02020603050405020304" pitchFamily="18" charset="0"/>
                <a:ea typeface="宋体" panose="02010600030101010101" pitchFamily="2" charset="-122"/>
              </a:rPr>
              <a:t>in this </a:t>
            </a:r>
            <a:r>
              <a:rPr lang="en-US" altLang="zh-CN" sz="1800" kern="100" dirty="0">
                <a:solidFill>
                  <a:srgbClr val="333333"/>
                </a:solidFill>
                <a:effectLst/>
                <a:latin typeface="Times New Roman" panose="02020603050405020304" pitchFamily="18" charset="0"/>
                <a:ea typeface="宋体" panose="02010600030101010101" pitchFamily="2" charset="-122"/>
              </a:rPr>
              <a:t>area lacks experimental data constraints.</a:t>
            </a:r>
            <a:endParaRPr lang="en-US" altLang="zh-CN" sz="1800" kern="100" dirty="0">
              <a:effectLst/>
              <a:latin typeface="Times New Roman" panose="02020603050405020304" pitchFamily="18" charset="0"/>
              <a:ea typeface="宋体" panose="02010600030101010101" pitchFamily="2" charset="-122"/>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/31</a:t>
            </a:r>
            <a:endParaRPr lang="en-US" altLang="en-GB" dirty="0" smtClean="0"/>
          </a:p>
        </p:txBody>
      </p:sp>
      <p:pic>
        <p:nvPicPr>
          <p:cNvPr id="4" name="图片 3" descr="O17-NEL"/>
          <p:cNvPicPr>
            <a:picLocks noChangeAspect="1"/>
          </p:cNvPicPr>
          <p:nvPr/>
        </p:nvPicPr>
        <p:blipFill>
          <a:blip r:embed="rId1"/>
          <a:stretch>
            <a:fillRect/>
          </a:stretch>
        </p:blipFill>
        <p:spPr>
          <a:xfrm>
            <a:off x="1127760" y="880110"/>
            <a:ext cx="6838950" cy="456628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2</a:t>
              </a:r>
              <a:endParaRPr lang="en-US" altLang="zh-CN"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8" y="-50988"/>
            <a:ext cx="77119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17</a:t>
            </a:r>
            <a:r>
              <a:rPr lang="en-US" altLang="zh-CN" sz="3600" dirty="0">
                <a:solidFill>
                  <a:schemeClr val="bg1"/>
                </a:solidFill>
                <a:sym typeface="+mn-ea"/>
              </a:rPr>
              <a:t>O system</a:t>
            </a:r>
            <a:r>
              <a:rPr lang="en-US" altLang="zh-CN" sz="3600" dirty="0">
                <a:solidFill>
                  <a:srgbClr val="FAFAFA"/>
                </a:solidFill>
                <a:ea typeface="Adobe 黑体 Std R" pitchFamily="2" charset="-122"/>
                <a:sym typeface="Arial" panose="020B0604020202020204" pitchFamily="34" charset="0"/>
              </a:rPr>
              <a:t> </a:t>
            </a:r>
            <a:endParaRPr lang="zh-CN" altLang="en-US" sz="3600" dirty="0">
              <a:solidFill>
                <a:srgbClr val="FAFAFA"/>
              </a:solidFill>
              <a:ea typeface="Adobe 黑体 Std R" pitchFamily="2" charset="-122"/>
              <a:sym typeface="Arial" panose="020B0604020202020204" pitchFamily="34" charset="0"/>
            </a:endParaRPr>
          </a:p>
        </p:txBody>
      </p:sp>
      <p:sp>
        <p:nvSpPr>
          <p:cNvPr id="11" name="文本框 10"/>
          <p:cNvSpPr txBox="1"/>
          <p:nvPr/>
        </p:nvSpPr>
        <p:spPr>
          <a:xfrm>
            <a:off x="91441" y="5102764"/>
            <a:ext cx="8980842" cy="1753235"/>
          </a:xfrm>
          <a:prstGeom prst="rect">
            <a:avLst/>
          </a:prstGeom>
          <a:noFill/>
        </p:spPr>
        <p:txBody>
          <a:bodyPr wrap="square">
            <a:spAutoFit/>
          </a:bodyPr>
          <a:lstStyle/>
          <a:p>
            <a:pPr algn="just"/>
            <a:r>
              <a:rPr lang="en-US" altLang="zh-CN" sz="1800" kern="100" dirty="0">
                <a:solidFill>
                  <a:srgbClr val="333333"/>
                </a:solidFill>
                <a:effectLst/>
                <a:latin typeface="Times New Roman" panose="02020603050405020304" pitchFamily="18" charset="0"/>
                <a:ea typeface="宋体" panose="02010600030101010101" pitchFamily="2" charset="-122"/>
              </a:rPr>
              <a:t>Figure3. The (n, α) cross section</a:t>
            </a:r>
            <a:r>
              <a:rPr lang="en-US" altLang="zh-CN" sz="1800" kern="100" dirty="0" smtClean="0">
                <a:solidFill>
                  <a:srgbClr val="333333"/>
                </a:solidFill>
                <a:effectLst/>
                <a:latin typeface="Times New Roman" panose="02020603050405020304" pitchFamily="18" charset="0"/>
                <a:ea typeface="宋体" panose="02010600030101010101" pitchFamily="2" charset="-122"/>
              </a:rPr>
              <a:t>, Below </a:t>
            </a:r>
            <a:r>
              <a:rPr lang="en-US" altLang="zh-CN" sz="1800" kern="100" dirty="0">
                <a:solidFill>
                  <a:srgbClr val="333333"/>
                </a:solidFill>
                <a:effectLst/>
                <a:latin typeface="Times New Roman" panose="02020603050405020304" pitchFamily="18" charset="0"/>
                <a:ea typeface="宋体" panose="02010600030101010101" pitchFamily="2" charset="-122"/>
              </a:rPr>
              <a:t>7 MeV, they are very close</a:t>
            </a:r>
            <a:r>
              <a:rPr lang="en-US" altLang="zh-CN" sz="1800" kern="100" dirty="0" smtClean="0">
                <a:solidFill>
                  <a:srgbClr val="333333"/>
                </a:solidFill>
                <a:effectLst/>
                <a:latin typeface="Times New Roman" panose="02020603050405020304" pitchFamily="18" charset="0"/>
                <a:ea typeface="宋体" panose="02010600030101010101" pitchFamily="2" charset="-122"/>
              </a:rPr>
              <a:t>. From 7 to 14 MeV</a:t>
            </a:r>
            <a:r>
              <a:rPr lang="en-US" altLang="zh-CN" sz="1800" kern="100" dirty="0">
                <a:solidFill>
                  <a:srgbClr val="333333"/>
                </a:solidFill>
                <a:effectLst/>
                <a:latin typeface="Times New Roman" panose="02020603050405020304" pitchFamily="18" charset="0"/>
                <a:ea typeface="宋体" panose="02010600030101010101" pitchFamily="2" charset="-122"/>
              </a:rPr>
              <a:t>, RAC is significantly </a:t>
            </a:r>
            <a:r>
              <a:rPr lang="en-US" altLang="zh-CN" sz="1800" kern="100" dirty="0" smtClean="0">
                <a:solidFill>
                  <a:srgbClr val="333333"/>
                </a:solidFill>
                <a:effectLst/>
                <a:latin typeface="Times New Roman" panose="02020603050405020304" pitchFamily="18" charset="0"/>
                <a:ea typeface="宋体" panose="02010600030101010101" pitchFamily="2" charset="-122"/>
              </a:rPr>
              <a:t>lower </a:t>
            </a:r>
            <a:r>
              <a:rPr lang="en-US" altLang="zh-CN" sz="1800" kern="100" dirty="0">
                <a:solidFill>
                  <a:srgbClr val="333333"/>
                </a:solidFill>
                <a:effectLst/>
                <a:latin typeface="Times New Roman" panose="02020603050405020304" pitchFamily="18" charset="0"/>
                <a:ea typeface="宋体" panose="02010600030101010101" pitchFamily="2" charset="-122"/>
              </a:rPr>
              <a:t>than </a:t>
            </a:r>
            <a:r>
              <a:rPr lang="en-US" altLang="zh-CN" kern="100" dirty="0" smtClean="0">
                <a:solidFill>
                  <a:srgbClr val="333333"/>
                </a:solidFill>
                <a:latin typeface="Times New Roman" panose="02020603050405020304" pitchFamily="18" charset="0"/>
                <a:ea typeface="宋体" panose="02010600030101010101" pitchFamily="2" charset="-122"/>
              </a:rPr>
              <a:t>ENDF/B VIII.0 and JENDL-5, </a:t>
            </a:r>
            <a:r>
              <a:rPr lang="en-US" altLang="zh-CN" sz="1800" kern="100" dirty="0" smtClean="0">
                <a:solidFill>
                  <a:srgbClr val="333333"/>
                </a:solidFill>
                <a:effectLst/>
                <a:latin typeface="Times New Roman" panose="02020603050405020304" pitchFamily="18" charset="0"/>
                <a:ea typeface="宋体" panose="02010600030101010101" pitchFamily="2" charset="-122"/>
              </a:rPr>
              <a:t>and is closer to the new data </a:t>
            </a:r>
            <a:r>
              <a:rPr lang="en-US" altLang="zh-CN" sz="1800" kern="100" dirty="0" smtClean="0">
                <a:solidFill>
                  <a:srgbClr val="333333"/>
                </a:solidFill>
                <a:effectLst/>
                <a:latin typeface="Times New Roman" panose="02020603050405020304" pitchFamily="18" charset="0"/>
                <a:ea typeface="宋体" panose="02010600030101010101" pitchFamily="2" charset="-122"/>
              </a:rPr>
              <a:t>from P</a:t>
            </a:r>
            <a:r>
              <a:rPr lang="en-US" altLang="zh-CN" sz="1800" kern="100" dirty="0" smtClean="0">
                <a:solidFill>
                  <a:srgbClr val="333333"/>
                </a:solidFill>
                <a:effectLst/>
                <a:latin typeface="Times New Roman" panose="02020603050405020304" pitchFamily="18" charset="0"/>
                <a:ea typeface="宋体" panose="02010600030101010101" pitchFamily="2" charset="-122"/>
              </a:rPr>
              <a:t>eking </a:t>
            </a:r>
            <a:r>
              <a:rPr lang="en-US" altLang="zh-CN" kern="100" dirty="0">
                <a:solidFill>
                  <a:srgbClr val="333333"/>
                </a:solidFill>
                <a:latin typeface="Times New Roman" panose="02020603050405020304" pitchFamily="18" charset="0"/>
                <a:ea typeface="宋体" panose="02010600030101010101" pitchFamily="2" charset="-122"/>
              </a:rPr>
              <a:t>University. From </a:t>
            </a:r>
            <a:r>
              <a:rPr lang="en-US" altLang="zh-CN" kern="100" dirty="0" smtClean="0">
                <a:solidFill>
                  <a:srgbClr val="333333"/>
                </a:solidFill>
                <a:latin typeface="Times New Roman" panose="02020603050405020304" pitchFamily="18" charset="0"/>
                <a:ea typeface="宋体" panose="02010600030101010101" pitchFamily="2" charset="-122"/>
              </a:rPr>
              <a:t>14 </a:t>
            </a:r>
            <a:r>
              <a:rPr lang="en-US" altLang="zh-CN" kern="100" dirty="0">
                <a:solidFill>
                  <a:srgbClr val="333333"/>
                </a:solidFill>
                <a:latin typeface="Times New Roman" panose="02020603050405020304" pitchFamily="18" charset="0"/>
                <a:ea typeface="宋体" panose="02010600030101010101" pitchFamily="2" charset="-122"/>
              </a:rPr>
              <a:t>to </a:t>
            </a:r>
            <a:r>
              <a:rPr lang="en-US" altLang="zh-CN" kern="100" dirty="0" smtClean="0">
                <a:solidFill>
                  <a:srgbClr val="333333"/>
                </a:solidFill>
                <a:latin typeface="Times New Roman" panose="02020603050405020304" pitchFamily="18" charset="0"/>
                <a:ea typeface="宋体" panose="02010600030101010101" pitchFamily="2" charset="-122"/>
              </a:rPr>
              <a:t>15 MeV,</a:t>
            </a:r>
            <a:r>
              <a:rPr lang="en-US" altLang="zh-CN" kern="100" dirty="0">
                <a:solidFill>
                  <a:srgbClr val="333333"/>
                </a:solidFill>
                <a:latin typeface="Times New Roman" panose="02020603050405020304" pitchFamily="18" charset="0"/>
                <a:ea typeface="宋体" panose="02010600030101010101" pitchFamily="2" charset="-122"/>
              </a:rPr>
              <a:t> </a:t>
            </a:r>
            <a:r>
              <a:rPr lang="en-US" altLang="zh-CN" kern="100" dirty="0" smtClean="0">
                <a:solidFill>
                  <a:srgbClr val="333333"/>
                </a:solidFill>
                <a:latin typeface="Times New Roman" panose="02020603050405020304" pitchFamily="18" charset="0"/>
                <a:ea typeface="宋体" panose="02010600030101010101" pitchFamily="2" charset="-122"/>
              </a:rPr>
              <a:t>RAC, </a:t>
            </a:r>
            <a:r>
              <a:rPr lang="en-US" altLang="zh-CN" kern="100" dirty="0">
                <a:solidFill>
                  <a:srgbClr val="333333"/>
                </a:solidFill>
                <a:latin typeface="Times New Roman" panose="02020603050405020304" pitchFamily="18" charset="0"/>
                <a:ea typeface="宋体" panose="02010600030101010101" pitchFamily="2" charset="-122"/>
              </a:rPr>
              <a:t>ENDF/B VIII.0 and </a:t>
            </a:r>
            <a:r>
              <a:rPr lang="en-US" altLang="zh-CN" kern="100" dirty="0" smtClean="0">
                <a:solidFill>
                  <a:srgbClr val="333333"/>
                </a:solidFill>
                <a:latin typeface="Times New Roman" panose="02020603050405020304" pitchFamily="18" charset="0"/>
                <a:ea typeface="宋体" panose="02010600030101010101" pitchFamily="2" charset="-122"/>
              </a:rPr>
              <a:t>JENDL-5 have larger difference between them. </a:t>
            </a:r>
            <a:r>
              <a:rPr lang="en-US" altLang="zh-CN" kern="100" dirty="0">
                <a:solidFill>
                  <a:srgbClr val="333333"/>
                </a:solidFill>
                <a:latin typeface="Times New Roman" panose="02020603050405020304" pitchFamily="18" charset="0"/>
                <a:ea typeface="宋体" panose="02010600030101010101" pitchFamily="2" charset="-122"/>
              </a:rPr>
              <a:t>From </a:t>
            </a:r>
            <a:r>
              <a:rPr lang="en-US" altLang="zh-CN" kern="100" dirty="0" smtClean="0">
                <a:solidFill>
                  <a:srgbClr val="333333"/>
                </a:solidFill>
                <a:latin typeface="Times New Roman" panose="02020603050405020304" pitchFamily="18" charset="0"/>
                <a:ea typeface="宋体" panose="02010600030101010101" pitchFamily="2" charset="-122"/>
              </a:rPr>
              <a:t>15 </a:t>
            </a:r>
            <a:r>
              <a:rPr lang="en-US" altLang="zh-CN" kern="100" dirty="0">
                <a:solidFill>
                  <a:srgbClr val="333333"/>
                </a:solidFill>
                <a:latin typeface="Times New Roman" panose="02020603050405020304" pitchFamily="18" charset="0"/>
                <a:ea typeface="宋体" panose="02010600030101010101" pitchFamily="2" charset="-122"/>
              </a:rPr>
              <a:t>to </a:t>
            </a:r>
            <a:r>
              <a:rPr lang="en-US" altLang="zh-CN" kern="100" dirty="0" smtClean="0">
                <a:solidFill>
                  <a:srgbClr val="333333"/>
                </a:solidFill>
                <a:latin typeface="Times New Roman" panose="02020603050405020304" pitchFamily="18" charset="0"/>
                <a:ea typeface="宋体" panose="02010600030101010101" pitchFamily="2" charset="-122"/>
              </a:rPr>
              <a:t>30 MeV,  RAC is closer to </a:t>
            </a:r>
            <a:r>
              <a:rPr lang="en-US" altLang="zh-CN" kern="100" dirty="0">
                <a:solidFill>
                  <a:srgbClr val="333333"/>
                </a:solidFill>
                <a:latin typeface="Times New Roman" panose="02020603050405020304" pitchFamily="18" charset="0"/>
                <a:ea typeface="宋体" panose="02010600030101010101" pitchFamily="2" charset="-122"/>
              </a:rPr>
              <a:t>ENDF/B </a:t>
            </a:r>
            <a:r>
              <a:rPr lang="en-US" altLang="zh-CN" kern="100" dirty="0" smtClean="0">
                <a:solidFill>
                  <a:srgbClr val="333333"/>
                </a:solidFill>
                <a:latin typeface="Times New Roman" panose="02020603050405020304" pitchFamily="18" charset="0"/>
                <a:ea typeface="宋体" panose="02010600030101010101" pitchFamily="2" charset="-122"/>
              </a:rPr>
              <a:t>VIII.0, and JENDL-5 looks lower. </a:t>
            </a:r>
            <a:r>
              <a:rPr lang="en-US" altLang="zh-CN" sz="1800" kern="100" dirty="0">
                <a:solidFill>
                  <a:srgbClr val="333333"/>
                </a:solidFill>
                <a:effectLst/>
                <a:latin typeface="Times New Roman" panose="02020603050405020304" pitchFamily="18" charset="0"/>
                <a:ea typeface="宋体" panose="02010600030101010101" pitchFamily="2" charset="-122"/>
              </a:rPr>
              <a:t>It should be emphasized here that in this kind of comprehensive evaluation, the fitting value of (n,α) </a:t>
            </a:r>
            <a:r>
              <a:rPr lang="en-US" altLang="zh-CN" sz="1800" kern="100" dirty="0" smtClean="0">
                <a:solidFill>
                  <a:srgbClr val="333333"/>
                </a:solidFill>
                <a:effectLst/>
                <a:latin typeface="Times New Roman" panose="02020603050405020304" pitchFamily="18" charset="0"/>
                <a:ea typeface="宋体" panose="02010600030101010101" pitchFamily="2" charset="-122"/>
              </a:rPr>
              <a:t>of RAC depends </a:t>
            </a:r>
            <a:r>
              <a:rPr lang="en-US" altLang="zh-CN" sz="1800" kern="100" dirty="0">
                <a:solidFill>
                  <a:srgbClr val="333333"/>
                </a:solidFill>
                <a:effectLst/>
                <a:latin typeface="Times New Roman" panose="02020603050405020304" pitchFamily="18" charset="0"/>
                <a:ea typeface="宋体" panose="02010600030101010101" pitchFamily="2" charset="-122"/>
              </a:rPr>
              <a:t>on all experimental data instead of (n,α) data merely.</a:t>
            </a:r>
            <a:endParaRPr lang="en-US" altLang="zh-CN" sz="1800" kern="100" dirty="0">
              <a:effectLst/>
              <a:latin typeface="Times New Roman" panose="02020603050405020304" pitchFamily="18" charset="0"/>
              <a:ea typeface="宋体" panose="02010600030101010101" pitchFamily="2" charset="-122"/>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/31</a:t>
            </a:r>
            <a:endParaRPr lang="en-US" altLang="en-GB" dirty="0" smtClean="0"/>
          </a:p>
        </p:txBody>
      </p:sp>
      <p:pic>
        <p:nvPicPr>
          <p:cNvPr id="3" name="图片 2" descr="Figure_2"/>
          <p:cNvPicPr>
            <a:picLocks noChangeAspect="1"/>
          </p:cNvPicPr>
          <p:nvPr/>
        </p:nvPicPr>
        <p:blipFill>
          <a:blip r:embed="rId1"/>
          <a:stretch>
            <a:fillRect/>
          </a:stretch>
        </p:blipFill>
        <p:spPr>
          <a:xfrm>
            <a:off x="700405" y="1064895"/>
            <a:ext cx="7743190" cy="403796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2</a:t>
              </a:r>
              <a:endParaRPr lang="en-US" altLang="zh-CN"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8" y="-50988"/>
            <a:ext cx="77119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17</a:t>
            </a:r>
            <a:r>
              <a:rPr lang="en-US" altLang="zh-CN" sz="3600" dirty="0">
                <a:solidFill>
                  <a:schemeClr val="bg1"/>
                </a:solidFill>
                <a:sym typeface="+mn-ea"/>
              </a:rPr>
              <a:t>O system</a:t>
            </a:r>
            <a:r>
              <a:rPr lang="en-US" altLang="zh-CN" sz="3600" dirty="0">
                <a:solidFill>
                  <a:srgbClr val="FAFAFA"/>
                </a:solidFill>
                <a:ea typeface="Adobe 黑体 Std R" pitchFamily="2" charset="-122"/>
                <a:sym typeface="Arial" panose="020B0604020202020204" pitchFamily="34" charset="0"/>
              </a:rPr>
              <a:t> </a:t>
            </a:r>
            <a:endParaRPr lang="zh-CN" altLang="en-US" sz="3600" dirty="0">
              <a:solidFill>
                <a:srgbClr val="FAFAFA"/>
              </a:solidFill>
              <a:ea typeface="Adobe 黑体 Std R" pitchFamily="2" charset="-122"/>
              <a:sym typeface="Arial" panose="020B0604020202020204" pitchFamily="34" charset="0"/>
            </a:endParaRPr>
          </a:p>
        </p:txBody>
      </p:sp>
      <p:sp>
        <p:nvSpPr>
          <p:cNvPr id="13" name="文本框 12"/>
          <p:cNvSpPr txBox="1"/>
          <p:nvPr/>
        </p:nvSpPr>
        <p:spPr>
          <a:xfrm>
            <a:off x="284156" y="5380672"/>
            <a:ext cx="8785411" cy="1198880"/>
          </a:xfrm>
          <a:prstGeom prst="rect">
            <a:avLst/>
          </a:prstGeom>
          <a:noFill/>
        </p:spPr>
        <p:txBody>
          <a:bodyPr wrap="square">
            <a:spAutoFit/>
          </a:bodyPr>
          <a:lstStyle/>
          <a:p>
            <a:pPr algn="just"/>
            <a:r>
              <a:rPr lang="en-US" altLang="zh-CN" sz="1800" kern="100" dirty="0">
                <a:effectLst/>
                <a:latin typeface="Times New Roman" panose="02020603050405020304" pitchFamily="18" charset="0"/>
                <a:ea typeface="宋体" panose="02010600030101010101" pitchFamily="2" charset="-122"/>
              </a:rPr>
              <a:t>Figure4. </a:t>
            </a:r>
            <a:r>
              <a:rPr lang="en-US" altLang="zh-CN" sz="1800" dirty="0">
                <a:effectLst/>
                <a:latin typeface="Times New Roman" panose="02020603050405020304" pitchFamily="18" charset="0"/>
                <a:ea typeface="宋体" panose="02010600030101010101" pitchFamily="2" charset="-122"/>
              </a:rPr>
              <a:t>The (n, </a:t>
            </a:r>
            <a:r>
              <a:rPr lang="en-US" altLang="zh-CN" sz="1800" dirty="0" err="1">
                <a:effectLst/>
                <a:latin typeface="Times New Roman" panose="02020603050405020304" pitchFamily="18" charset="0"/>
                <a:ea typeface="宋体" panose="02010600030101010101" pitchFamily="2" charset="-122"/>
              </a:rPr>
              <a:t>inl</a:t>
            </a:r>
            <a:r>
              <a:rPr lang="en-US" altLang="zh-CN" sz="1800" dirty="0">
                <a:effectLst/>
                <a:latin typeface="Times New Roman" panose="02020603050405020304" pitchFamily="18" charset="0"/>
                <a:ea typeface="宋体" panose="02010600030101010101" pitchFamily="2" charset="-122"/>
              </a:rPr>
              <a:t>) cross section, Below 12 MeV, they are </a:t>
            </a:r>
            <a:r>
              <a:rPr lang="en-US" altLang="zh-CN" sz="1800" dirty="0">
                <a:effectLst/>
                <a:latin typeface="Times New Roman" panose="02020603050405020304" pitchFamily="18" charset="0"/>
                <a:ea typeface="宋体" panose="02010600030101010101" pitchFamily="2" charset="-122"/>
              </a:rPr>
              <a:t>very close. Above the 12 MeV</a:t>
            </a:r>
            <a:r>
              <a:rPr lang="en-US" altLang="zh-CN" sz="1800" kern="0" dirty="0">
                <a:effectLst/>
                <a:latin typeface="Times New Roman" panose="02020603050405020304" pitchFamily="18" charset="0"/>
                <a:ea typeface="宋体" panose="02010600030101010101" pitchFamily="2" charset="-122"/>
              </a:rPr>
              <a:t>, there is a significant difference, but RAC is closer to the latest experimental data (red points), that is from </a:t>
            </a:r>
            <a:r>
              <a:rPr lang="en-US" altLang="zh-CN" sz="1800" dirty="0" err="1">
                <a:effectLst/>
                <a:latin typeface="Times New Roman" panose="02020603050405020304" pitchFamily="18" charset="0"/>
                <a:ea typeface="宋体" panose="02010600030101010101" pitchFamily="2" charset="-122"/>
              </a:rPr>
              <a:t>Boromiza</a:t>
            </a:r>
            <a:r>
              <a:rPr lang="en-US" altLang="zh-CN" sz="1800" dirty="0">
                <a:effectLst/>
                <a:latin typeface="Times New Roman" panose="02020603050405020304" pitchFamily="18" charset="0"/>
                <a:ea typeface="宋体" panose="02010600030101010101" pitchFamily="2" charset="-122"/>
              </a:rPr>
              <a:t> on (n, </a:t>
            </a:r>
            <a:r>
              <a:rPr lang="en-US" altLang="zh-CN" sz="1800" dirty="0" err="1">
                <a:effectLst/>
                <a:latin typeface="Times New Roman" panose="02020603050405020304" pitchFamily="18" charset="0"/>
                <a:ea typeface="宋体" panose="02010600030101010101" pitchFamily="2" charset="-122"/>
              </a:rPr>
              <a:t>inl</a:t>
            </a:r>
            <a:r>
              <a:rPr lang="en-US" altLang="zh-CN" sz="1800" dirty="0">
                <a:effectLst/>
                <a:latin typeface="Times New Roman" panose="02020603050405020304" pitchFamily="18" charset="0"/>
                <a:ea typeface="宋体" panose="02010600030101010101" pitchFamily="2" charset="-122"/>
              </a:rPr>
              <a:t>), which play a positive role of constraint and obvious improvement. It may </a:t>
            </a:r>
            <a:r>
              <a:rPr lang="en-US" altLang="zh-CN" sz="1800" kern="0" dirty="0">
                <a:effectLst/>
                <a:latin typeface="Times New Roman" panose="02020603050405020304" pitchFamily="18" charset="0"/>
                <a:ea typeface="宋体" panose="02010600030101010101" pitchFamily="2" charset="-122"/>
              </a:rPr>
              <a:t>have a positive effect on</a:t>
            </a:r>
            <a:r>
              <a:rPr lang="en-US" altLang="zh-CN" sz="1800" dirty="0">
                <a:effectLst/>
                <a:latin typeface="Times New Roman" panose="02020603050405020304" pitchFamily="18" charset="0"/>
                <a:ea typeface="宋体" panose="02010600030101010101" pitchFamily="2" charset="-122"/>
              </a:rPr>
              <a:t> (n,α) </a:t>
            </a:r>
            <a:r>
              <a:rPr lang="en-US" altLang="zh-CN" sz="1800" kern="0" dirty="0">
                <a:effectLst/>
                <a:latin typeface="Times New Roman" panose="02020603050405020304" pitchFamily="18" charset="0"/>
                <a:ea typeface="宋体" panose="02010600030101010101" pitchFamily="2" charset="-122"/>
              </a:rPr>
              <a:t>and </a:t>
            </a:r>
            <a:r>
              <a:rPr lang="en-US" altLang="zh-CN" sz="1800" dirty="0">
                <a:effectLst/>
                <a:latin typeface="Times New Roman" panose="02020603050405020304" pitchFamily="18" charset="0"/>
                <a:ea typeface="宋体" panose="02010600030101010101" pitchFamily="2" charset="-122"/>
              </a:rPr>
              <a:t>(α,n) evaluation </a:t>
            </a:r>
            <a:r>
              <a:rPr lang="en-US" altLang="zh-CN" sz="1800" kern="0" dirty="0">
                <a:effectLst/>
                <a:latin typeface="Times New Roman" panose="02020603050405020304" pitchFamily="18" charset="0"/>
                <a:ea typeface="宋体" panose="02010600030101010101" pitchFamily="2" charset="-122"/>
              </a:rPr>
              <a:t>improvement.</a:t>
            </a:r>
            <a:endParaRPr lang="en-US" altLang="zh-CN" sz="1800" kern="100" dirty="0">
              <a:effectLst/>
              <a:latin typeface="Times New Roman" panose="02020603050405020304" pitchFamily="18" charset="0"/>
              <a:ea typeface="宋体" panose="02010600030101010101" pitchFamily="2" charset="-122"/>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/31</a:t>
            </a:r>
            <a:endParaRPr lang="en-US" altLang="en-GB" dirty="0" smtClean="0"/>
          </a:p>
        </p:txBody>
      </p:sp>
      <p:pic>
        <p:nvPicPr>
          <p:cNvPr id="4" name="图片 3" descr="Figure_1"/>
          <p:cNvPicPr>
            <a:picLocks noChangeAspect="1"/>
          </p:cNvPicPr>
          <p:nvPr/>
        </p:nvPicPr>
        <p:blipFill>
          <a:blip r:embed="rId1"/>
          <a:stretch>
            <a:fillRect/>
          </a:stretch>
        </p:blipFill>
        <p:spPr>
          <a:xfrm>
            <a:off x="452755" y="1028700"/>
            <a:ext cx="8448040" cy="440563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2</a:t>
              </a:r>
              <a:endParaRPr lang="en-US" altLang="zh-CN"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8" y="-50988"/>
            <a:ext cx="77119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17</a:t>
            </a:r>
            <a:r>
              <a:rPr lang="en-US" altLang="zh-CN" sz="3600" dirty="0">
                <a:solidFill>
                  <a:schemeClr val="bg1"/>
                </a:solidFill>
                <a:sym typeface="+mn-ea"/>
              </a:rPr>
              <a:t>O system</a:t>
            </a:r>
            <a:endParaRPr lang="zh-CN" altLang="en-US" sz="3600" dirty="0">
              <a:solidFill>
                <a:srgbClr val="FAFAFA"/>
              </a:solidFill>
              <a:ea typeface="Adobe 黑体 Std R" pitchFamily="2" charset="-122"/>
              <a:sym typeface="Arial" panose="020B0604020202020204" pitchFamily="34" charset="0"/>
            </a:endParaRPr>
          </a:p>
        </p:txBody>
      </p:sp>
      <p:sp>
        <p:nvSpPr>
          <p:cNvPr id="11" name="文本框 10"/>
          <p:cNvSpPr txBox="1"/>
          <p:nvPr/>
        </p:nvSpPr>
        <p:spPr>
          <a:xfrm>
            <a:off x="138951" y="5837872"/>
            <a:ext cx="8866093" cy="922020"/>
          </a:xfrm>
          <a:prstGeom prst="rect">
            <a:avLst/>
          </a:prstGeom>
          <a:noFill/>
        </p:spPr>
        <p:txBody>
          <a:bodyPr wrap="square">
            <a:spAutoFit/>
          </a:bodyPr>
          <a:lstStyle/>
          <a:p>
            <a:pPr algn="just"/>
            <a:r>
              <a:rPr lang="en-US" altLang="zh-CN" sz="1800" kern="100" dirty="0">
                <a:effectLst/>
                <a:latin typeface="Times New Roman" panose="02020603050405020304" pitchFamily="18" charset="0"/>
                <a:ea typeface="宋体" panose="02010600030101010101" pitchFamily="2" charset="-122"/>
              </a:rPr>
              <a:t>Figure5</a:t>
            </a:r>
            <a:r>
              <a:rPr lang="en-US" altLang="zh-CN" kern="100" dirty="0">
                <a:latin typeface="Times New Roman" panose="02020603050405020304" pitchFamily="18" charset="0"/>
                <a:ea typeface="宋体" panose="02010600030101010101" pitchFamily="2" charset="-122"/>
              </a:rPr>
              <a:t>.1</a:t>
            </a:r>
            <a:r>
              <a:rPr lang="en-US" altLang="zh-CN" sz="1800" kern="100" dirty="0">
                <a:effectLst/>
                <a:latin typeface="Times New Roman" panose="02020603050405020304" pitchFamily="18" charset="0"/>
                <a:ea typeface="宋体" panose="02010600030101010101" pitchFamily="2" charset="-122"/>
              </a:rPr>
              <a:t>. The (α, n) cross section.Green line is JENDL,red line is RAC.In the whole energy region</a:t>
            </a:r>
            <a:r>
              <a:rPr lang="en-US" altLang="zh-CN" sz="1800" kern="100" dirty="0" smtClean="0">
                <a:effectLst/>
                <a:latin typeface="Times New Roman" panose="02020603050405020304" pitchFamily="18" charset="0"/>
                <a:ea typeface="宋体" panose="02010600030101010101" pitchFamily="2" charset="-122"/>
              </a:rPr>
              <a:t>, RAC </a:t>
            </a:r>
            <a:r>
              <a:rPr lang="en-US" altLang="zh-CN" sz="1800" kern="100" dirty="0">
                <a:effectLst/>
                <a:latin typeface="Times New Roman" panose="02020603050405020304" pitchFamily="18" charset="0"/>
                <a:ea typeface="宋体" panose="02010600030101010101" pitchFamily="2" charset="-122"/>
              </a:rPr>
              <a:t>looks </a:t>
            </a:r>
            <a:r>
              <a:rPr lang="en-US" altLang="zh-CN" sz="1800" kern="100" dirty="0" smtClean="0">
                <a:effectLst/>
                <a:latin typeface="Times New Roman" panose="02020603050405020304" pitchFamily="18" charset="0"/>
                <a:ea typeface="宋体" panose="02010600030101010101" pitchFamily="2" charset="-122"/>
              </a:rPr>
              <a:t>good, especially </a:t>
            </a:r>
            <a:r>
              <a:rPr lang="en-US" altLang="zh-CN" sz="1800" kern="100" dirty="0">
                <a:effectLst/>
                <a:latin typeface="Times New Roman" panose="02020603050405020304" pitchFamily="18" charset="0"/>
                <a:ea typeface="宋体" panose="02010600030101010101" pitchFamily="2" charset="-122"/>
              </a:rPr>
              <a:t>in 6 to 8 MeV</a:t>
            </a:r>
            <a:r>
              <a:rPr lang="en-US" altLang="zh-CN" sz="1800" kern="100" dirty="0" smtClean="0">
                <a:effectLst/>
                <a:latin typeface="Times New Roman" panose="02020603050405020304" pitchFamily="18" charset="0"/>
                <a:ea typeface="宋体" panose="02010600030101010101" pitchFamily="2" charset="-122"/>
              </a:rPr>
              <a:t>, RAC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have a significant </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rPr>
              <a:t>improvement than the fittin</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sym typeface="+mn-ea"/>
              </a:rPr>
              <a:t>g in 2021.</a:t>
            </a:r>
            <a:endParaRPr lang="en-US" altLang="zh-CN" sz="1800" kern="100" dirty="0">
              <a:effectLst/>
              <a:latin typeface="Times New Roman" panose="02020603050405020304" pitchFamily="18" charset="0"/>
              <a:ea typeface="宋体" panose="02010600030101010101" pitchFamily="2" charset="-122"/>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/31</a:t>
            </a:r>
            <a:endParaRPr lang="en-US" altLang="en-GB" dirty="0" smtClean="0"/>
          </a:p>
        </p:txBody>
      </p:sp>
      <p:pic>
        <p:nvPicPr>
          <p:cNvPr id="4" name="图片 3"/>
          <p:cNvPicPr>
            <a:picLocks noChangeAspect="1"/>
          </p:cNvPicPr>
          <p:nvPr>
            <p:custDataLst>
              <p:tags r:id="rId1"/>
            </p:custDataLst>
          </p:nvPr>
        </p:nvPicPr>
        <p:blipFill>
          <a:blip r:embed="rId2"/>
          <a:stretch>
            <a:fillRect/>
          </a:stretch>
        </p:blipFill>
        <p:spPr>
          <a:xfrm>
            <a:off x="1012825" y="932180"/>
            <a:ext cx="7232650" cy="48323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6350"/>
            <a:ext cx="9144000" cy="596900"/>
          </a:xfrm>
          <a:prstGeom prst="rect">
            <a:avLst/>
          </a:prstGeom>
          <a:solidFill>
            <a:srgbClr val="75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grpSp>
        <p:nvGrpSpPr>
          <p:cNvPr id="7" name="组合 3"/>
          <p:cNvGrpSpPr/>
          <p:nvPr/>
        </p:nvGrpSpPr>
        <p:grpSpPr bwMode="auto">
          <a:xfrm rot="16200000">
            <a:off x="197902" y="117216"/>
            <a:ext cx="798133" cy="832094"/>
            <a:chOff x="1" y="-240770"/>
            <a:chExt cx="3674070" cy="4240679"/>
          </a:xfrm>
        </p:grpSpPr>
        <p:sp>
          <p:nvSpPr>
            <p:cNvPr id="8" name="流程图: 数据 1"/>
            <p:cNvSpPr>
              <a:spLocks noChangeArrowheads="1"/>
            </p:cNvSpPr>
            <p:nvPr/>
          </p:nvSpPr>
          <p:spPr bwMode="auto">
            <a:xfrm rot="16200000">
              <a:off x="-496744" y="1486081"/>
              <a:ext cx="3010573" cy="2017084"/>
            </a:xfrm>
            <a:prstGeom prst="flowChartInputOutput">
              <a:avLst/>
            </a:pr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Adobe 黑体 Std R" pitchFamily="2" charset="-122"/>
                <a:sym typeface="Arial" panose="020B0604020202020204" pitchFamily="34" charset="0"/>
              </a:endParaRPr>
            </a:p>
          </p:txBody>
        </p:sp>
        <p:sp>
          <p:nvSpPr>
            <p:cNvPr id="9" name="矩形 2"/>
            <p:cNvSpPr>
              <a:spLocks noChangeArrowheads="1"/>
            </p:cNvSpPr>
            <p:nvPr/>
          </p:nvSpPr>
          <p:spPr bwMode="auto">
            <a:xfrm rot="5400000">
              <a:off x="5416" y="-4748"/>
              <a:ext cx="3904677" cy="3432633"/>
            </a:xfrm>
            <a:prstGeom prst="rect">
              <a:avLst/>
            </a:prstGeom>
            <a:solidFill>
              <a:srgbClr val="2E7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600" dirty="0">
                  <a:solidFill>
                    <a:schemeClr val="bg1"/>
                  </a:solidFill>
                  <a:ea typeface="Adobe 黑体 Std R" pitchFamily="2" charset="-122"/>
                  <a:sym typeface="Arial" panose="020B0604020202020204" pitchFamily="34" charset="0"/>
                </a:rPr>
                <a:t>2</a:t>
              </a:r>
              <a:endParaRPr lang="en-US" altLang="zh-CN" sz="6600" dirty="0">
                <a:solidFill>
                  <a:schemeClr val="bg1"/>
                </a:solidFill>
                <a:ea typeface="Adobe 黑体 Std R" pitchFamily="2" charset="-122"/>
                <a:sym typeface="Arial" panose="020B0604020202020204" pitchFamily="34" charset="0"/>
              </a:endParaRPr>
            </a:p>
          </p:txBody>
        </p:sp>
      </p:grpSp>
      <p:sp>
        <p:nvSpPr>
          <p:cNvPr id="10" name="文本框 4"/>
          <p:cNvSpPr>
            <a:spLocks noChangeArrowheads="1"/>
          </p:cNvSpPr>
          <p:nvPr/>
        </p:nvSpPr>
        <p:spPr bwMode="auto">
          <a:xfrm>
            <a:off x="1128008" y="-50988"/>
            <a:ext cx="77119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sz="3600" baseline="30000" dirty="0">
                <a:solidFill>
                  <a:schemeClr val="bg1"/>
                </a:solidFill>
                <a:sym typeface="+mn-ea"/>
              </a:rPr>
              <a:t>17</a:t>
            </a:r>
            <a:r>
              <a:rPr lang="en-US" altLang="zh-CN" sz="3600" dirty="0">
                <a:solidFill>
                  <a:schemeClr val="bg1"/>
                </a:solidFill>
                <a:sym typeface="+mn-ea"/>
              </a:rPr>
              <a:t>O system</a:t>
            </a:r>
            <a:endParaRPr lang="zh-CN" altLang="en-US" sz="3600" dirty="0">
              <a:solidFill>
                <a:srgbClr val="FAFAFA"/>
              </a:solidFill>
              <a:ea typeface="Adobe 黑体 Std R" pitchFamily="2" charset="-122"/>
              <a:sym typeface="Arial" panose="020B0604020202020204" pitchFamily="34" charset="0"/>
            </a:endParaRPr>
          </a:p>
        </p:txBody>
      </p:sp>
      <p:sp>
        <p:nvSpPr>
          <p:cNvPr id="11" name="文本框 10"/>
          <p:cNvSpPr txBox="1"/>
          <p:nvPr/>
        </p:nvSpPr>
        <p:spPr>
          <a:xfrm>
            <a:off x="180922" y="5961678"/>
            <a:ext cx="8824122" cy="922020"/>
          </a:xfrm>
          <a:prstGeom prst="rect">
            <a:avLst/>
          </a:prstGeom>
          <a:noFill/>
        </p:spPr>
        <p:txBody>
          <a:bodyPr wrap="square">
            <a:spAutoFit/>
          </a:bodyPr>
          <a:lstStyle/>
          <a:p>
            <a:pPr algn="just"/>
            <a:r>
              <a:rPr lang="en-US" altLang="zh-CN" sz="1800" kern="100" dirty="0">
                <a:effectLst/>
                <a:latin typeface="Times New Roman" panose="02020603050405020304" pitchFamily="18" charset="0"/>
                <a:ea typeface="宋体" panose="02010600030101010101" pitchFamily="2" charset="-122"/>
              </a:rPr>
              <a:t>Figure5.2. The (α, n) cross section, Compared with the previous </a:t>
            </a:r>
            <a:r>
              <a:rPr lang="en-US" altLang="zh-CN" sz="1800" kern="100" dirty="0" smtClean="0">
                <a:effectLst/>
                <a:latin typeface="Times New Roman" panose="02020603050405020304" pitchFamily="18" charset="0"/>
                <a:ea typeface="宋体" panose="02010600030101010101" pitchFamily="2" charset="-122"/>
              </a:rPr>
              <a:t>fitting in 2021, </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Between 6 to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 MeV, RAC have a significant improvement.It is closer to the experimental data.  </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rPr>
              <a:t>JENDL-5 looks lower than the data.</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灯片编号占位符 1"/>
          <p:cNvSpPr>
            <a:spLocks noGrp="1"/>
          </p:cNvSpPr>
          <p:nvPr>
            <p:ph type="sldNum" sz="quarter" idx="12"/>
          </p:nvPr>
        </p:nvSpPr>
        <p:spPr/>
        <p:txBody>
          <a:bodyPr/>
          <a:lstStyle/>
          <a:p>
            <a:fld id="{069E90FC-7383-45CB-93D5-E5374A2AC3B5}" type="slidenum">
              <a:rPr lang="en-GB" smtClean="0"/>
            </a:fld>
            <a:r>
              <a:rPr lang="en-GB" smtClean="0"/>
              <a:t>/31</a:t>
            </a:r>
            <a:endParaRPr lang="en-US" altLang="en-GB" dirty="0" smtClean="0"/>
          </a:p>
        </p:txBody>
      </p:sp>
      <p:pic>
        <p:nvPicPr>
          <p:cNvPr id="3" name="图片 2" descr="827-AN"/>
          <p:cNvPicPr>
            <a:picLocks noChangeAspect="1"/>
          </p:cNvPicPr>
          <p:nvPr/>
        </p:nvPicPr>
        <p:blipFill>
          <a:blip r:embed="rId1"/>
          <a:stretch>
            <a:fillRect/>
          </a:stretch>
        </p:blipFill>
        <p:spPr>
          <a:xfrm>
            <a:off x="1141730" y="775970"/>
            <a:ext cx="6902450" cy="4587875"/>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PP_MARK_KEY" val="a94d3b3f-b260-4e92-bb46-8dc208da6227"/>
  <p:tag name="COMMONDATA" val="eyJoZGlkIjoiZDk3NzM4YjEyZjVmMDc3NmVjZGM0YTBiMmI1YWY3ODA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9259</Words>
  <Application>WPS 演示</Application>
  <PresentationFormat>全屏显示(4:3)</PresentationFormat>
  <Paragraphs>314</Paragraphs>
  <Slides>31</Slides>
  <Notes>3</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31</vt:i4>
      </vt:variant>
    </vt:vector>
  </HeadingPairs>
  <TitlesOfParts>
    <vt:vector size="46" baseType="lpstr">
      <vt:lpstr>Arial</vt:lpstr>
      <vt:lpstr>宋体</vt:lpstr>
      <vt:lpstr>Wingdings</vt:lpstr>
      <vt:lpstr>Adobe 黑体 Std R</vt:lpstr>
      <vt:lpstr>黑体</vt:lpstr>
      <vt:lpstr>Times New Roman</vt:lpstr>
      <vt:lpstr>Calibri</vt:lpstr>
      <vt:lpstr>微软雅黑</vt:lpstr>
      <vt:lpstr>Arial Unicode MS</vt:lpstr>
      <vt:lpstr>Calibri Light</vt:lpstr>
      <vt:lpstr>等线</vt:lpstr>
      <vt:lpstr>等线 Light</vt:lpstr>
      <vt:lpstr>Office Theme</vt:lpstr>
      <vt:lpstr>1_自定义设计方案</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evaluation of 17O system (preliminary)</dc:title>
  <dc:creator>DIMITRIOU, Paraskevi</dc:creator>
  <cp:lastModifiedBy>米豆腐</cp:lastModifiedBy>
  <cp:revision>363</cp:revision>
  <dcterms:created xsi:type="dcterms:W3CDTF">2021-11-04T13:36:00Z</dcterms:created>
  <dcterms:modified xsi:type="dcterms:W3CDTF">2023-08-29T03:08:00Z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36E1F3B83FFA43BF9C91EA2631DF6E06_12</vt:lpwstr>
  </property>
  <property fmtid="{D5CDD505-2E9C-101B-9397-08002B2CF9AE}" pid="3" name="KSOProductBuildVer">
    <vt:lpwstr>2052-11.1.0.14309</vt:lpwstr>
  </property>
</Properties>
</file>