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296" r:id="rId3"/>
    <p:sldId id="318" r:id="rId4"/>
    <p:sldId id="312" r:id="rId5"/>
    <p:sldId id="301" r:id="rId6"/>
    <p:sldId id="319" r:id="rId7"/>
    <p:sldId id="313" r:id="rId8"/>
    <p:sldId id="314" r:id="rId9"/>
    <p:sldId id="316" r:id="rId10"/>
    <p:sldId id="302" r:id="rId11"/>
    <p:sldId id="276" r:id="rId12"/>
    <p:sldId id="337" r:id="rId13"/>
    <p:sldId id="338" r:id="rId14"/>
    <p:sldId id="340" r:id="rId15"/>
    <p:sldId id="341" r:id="rId16"/>
    <p:sldId id="342" r:id="rId17"/>
    <p:sldId id="343" r:id="rId18"/>
    <p:sldId id="315" r:id="rId19"/>
    <p:sldId id="320" r:id="rId20"/>
    <p:sldId id="306" r:id="rId21"/>
    <p:sldId id="344" r:id="rId22"/>
    <p:sldId id="348" r:id="rId23"/>
    <p:sldId id="347" r:id="rId24"/>
    <p:sldId id="345" r:id="rId25"/>
    <p:sldId id="34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4385A-4FA4-483D-94DD-948EA1CC2C2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756B1-8DBF-49DA-9FBD-0F74B1654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2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7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3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F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2962"/>
            <a:ext cx="9144000" cy="539750"/>
          </a:xfrm>
          <a:prstGeom prst="rect">
            <a:avLst/>
          </a:prstGeom>
          <a:solidFill>
            <a:srgbClr val="58A030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999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669C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1401335" y="6618537"/>
            <a:ext cx="6472238" cy="228600"/>
          </a:xfrm>
          <a:solidFill>
            <a:srgbClr val="669C34"/>
          </a:solidFill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80" y="6525384"/>
            <a:ext cx="51458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4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CF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2962"/>
            <a:ext cx="9144000" cy="539750"/>
          </a:xfrm>
          <a:prstGeom prst="rect">
            <a:avLst/>
          </a:prstGeom>
          <a:solidFill>
            <a:srgbClr val="58A030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999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669C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1401335" y="6618537"/>
            <a:ext cx="6472238" cy="228600"/>
          </a:xfrm>
          <a:solidFill>
            <a:srgbClr val="669C34"/>
          </a:solidFill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80" y="6525384"/>
            <a:ext cx="51458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4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CF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2962"/>
            <a:ext cx="9144000" cy="539750"/>
          </a:xfrm>
          <a:prstGeom prst="rect">
            <a:avLst/>
          </a:prstGeom>
          <a:solidFill>
            <a:srgbClr val="58A030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86" y="803777"/>
            <a:ext cx="8229600" cy="52178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99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9C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1401336" y="6618537"/>
            <a:ext cx="6472238" cy="228600"/>
          </a:xfrm>
          <a:solidFill>
            <a:srgbClr val="669C34"/>
          </a:solidFill>
        </p:spPr>
        <p:txBody>
          <a:bodyPr/>
          <a:lstStyle>
            <a:lvl1pPr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68" y="6462964"/>
            <a:ext cx="848933" cy="53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5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1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9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7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5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2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6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TM meeting on CR properties of W and H, IAEA, 28-Nov - 1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7130-FB96-476F-813B-FC8DAC3F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2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dx/doi.org/10.1016/j.adt.2009.11.00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465736"/>
            <a:ext cx="828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92D050"/>
                </a:solidFill>
              </a:rPr>
              <a:t>Update on atomic data and population models for hydrogen and tungsten</a:t>
            </a:r>
            <a:endParaRPr lang="en-GB" sz="4000" i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5979" y="4170962"/>
            <a:ext cx="75120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b="1" dirty="0"/>
              <a:t>Martin O’Mullane </a:t>
            </a:r>
            <a:r>
              <a:rPr lang="en-GB" dirty="0"/>
              <a:t>and ADAS contributors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77" y="197512"/>
            <a:ext cx="2273654" cy="1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UQ – propagation of uncertainties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1268760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Envelope of values can be used to propagate the uncertainty in fundamental data through to measurable quantities.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Tokamaks measurements are rarely good enough to distinguish between competing atomic evaluations.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we should strive to add an ‘atomic error’ to all predictions from synthetic diagnostics.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F009F-3FDC-4E7F-9C19-A8A31CA1C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9" y="922412"/>
            <a:ext cx="418331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3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Effect on the concentration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11560" y="1367822"/>
            <a:ext cx="7920880" cy="3141297"/>
            <a:chOff x="395536" y="1844824"/>
            <a:chExt cx="8012406" cy="35999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844824"/>
              <a:ext cx="3828891" cy="35999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454" y="1887565"/>
              <a:ext cx="3770488" cy="354504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67544" y="72149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Apply CHEAP to Ne10+ concentration measurement with: </a:t>
            </a:r>
            <a:r>
              <a:rPr lang="en-GB" dirty="0" err="1"/>
              <a:t>bms-sd</a:t>
            </a:r>
            <a:r>
              <a:rPr lang="en-GB" dirty="0"/>
              <a:t>  </a:t>
            </a:r>
            <a:r>
              <a:rPr lang="en-GB" dirty="0" err="1"/>
              <a:t>bms</a:t>
            </a:r>
            <a:r>
              <a:rPr lang="en-GB" dirty="0"/>
              <a:t>  </a:t>
            </a:r>
            <a:r>
              <a:rPr lang="en-GB" dirty="0" err="1"/>
              <a:t>bms+sd</a:t>
            </a:r>
            <a:endParaRPr lang="en-GB" dirty="0"/>
          </a:p>
          <a:p>
            <a:r>
              <a:rPr lang="en-GB" dirty="0"/>
              <a:t>and separate out the new ‘atomic error’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9366" y="4684172"/>
            <a:ext cx="5891312" cy="145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Uncertainties on the diagnosed parameter due to atomic inputs are of same order as measurement errors.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Important to properly determine this uncertainty and to reduce it as much as possible.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63850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8568-2437-49DF-AFCD-01F79331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10977"/>
            <a:ext cx="9144000" cy="539999"/>
          </a:xfrm>
        </p:spPr>
        <p:txBody>
          <a:bodyPr>
            <a:normAutofit/>
          </a:bodyPr>
          <a:lstStyle/>
          <a:p>
            <a:r>
              <a:rPr lang="en-GB" sz="2800" dirty="0"/>
              <a:t>Extending adf11 data format – adding energy-resolution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FA4AA-110C-4A77-B7EC-6C38F1B1F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62C5B-19CF-48B0-A176-5167112EBEAA}"/>
              </a:ext>
            </a:extLst>
          </p:cNvPr>
          <p:cNvSpPr txBox="1"/>
          <p:nvPr/>
        </p:nvSpPr>
        <p:spPr>
          <a:xfrm>
            <a:off x="276727" y="836712"/>
            <a:ext cx="5108609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Two types of ADAS power coefficients – line (PLT) and continuum (PRB)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current adf11 power data are not energy resolved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line power (PLT) is the sum of all the transitions in the adf04 dataset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GCR improves the PLT value by projecting the influence of upper levels onto the adf04 set – these are Rydberg bundle-n levels.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power arising from omitted configurations is absent – but this is a good model for light elements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for higher Z (higher than Mo, 42) including all configurations that contribute a  noticeable fraction (~1% or more) to PLT results in extremely large adf04 files.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2 related problems – choosing the set of configurations and bringing the PLT closer to ‘true’ value – were addressed by using configuration-averaged adf04 files.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PLT is topped-up with CA transitions and an algorithmic approach is used to select the set of configurations.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continuum (PRB) is less dominant than line power until all electrons are ionized and bremsstrahlung takes over.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GCR PRB follows the cascade of electrons in an n=999 calculation.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empirical/baseline PRB is empirical for DR. RR and bremsstrahlung are based on Gaunt factors for both GCR and empirical methods.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F3E3E-D186-4714-BDE3-12F4EADE8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89" y="1077504"/>
            <a:ext cx="3514291" cy="260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18FC8-8987-4F75-BF8D-B0EDAE7B9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94" y="3953129"/>
            <a:ext cx="2945012" cy="1132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B4182-94EA-4126-921B-FE2B36103BB9}"/>
              </a:ext>
            </a:extLst>
          </p:cNvPr>
          <p:cNvSpPr txBox="1"/>
          <p:nvPr/>
        </p:nvSpPr>
        <p:spPr>
          <a:xfrm>
            <a:off x="6411185" y="807431"/>
            <a:ext cx="2660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Line (PLT) vs continuum (PRB) contribution in equilibrium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24B6A-1601-4164-9A33-B46EA5374DB3}"/>
              </a:ext>
            </a:extLst>
          </p:cNvPr>
          <p:cNvSpPr txBox="1"/>
          <p:nvPr/>
        </p:nvSpPr>
        <p:spPr>
          <a:xfrm>
            <a:off x="7515889" y="4337314"/>
            <a:ext cx="16697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88" dirty="0"/>
              <a:t>paper on choosing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65912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8568-2437-49DF-AFCD-01F79331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7" y="56098"/>
            <a:ext cx="9144000" cy="539999"/>
          </a:xfrm>
        </p:spPr>
        <p:txBody>
          <a:bodyPr>
            <a:normAutofit/>
          </a:bodyPr>
          <a:lstStyle/>
          <a:p>
            <a:r>
              <a:rPr lang="en-GB" sz="2800" dirty="0"/>
              <a:t>PLT power coefficients – location of radiation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FA4AA-110C-4A77-B7EC-6C38F1B1F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1B443-219A-4567-9F49-229B59C7A121}"/>
              </a:ext>
            </a:extLst>
          </p:cNvPr>
          <p:cNvSpPr txBox="1"/>
          <p:nvPr/>
        </p:nvSpPr>
        <p:spPr>
          <a:xfrm>
            <a:off x="179512" y="665427"/>
            <a:ext cx="833788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the energy of the lines are known so any binning scheme can be used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CA top-up adds a little complexity – where to put the CA transitions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baseline="30000" dirty="0"/>
              <a:t>26+</a:t>
            </a:r>
            <a:r>
              <a:rPr lang="en-GB" dirty="0"/>
              <a:t> shows a top-up correction of x1.5 at </a:t>
            </a:r>
            <a:r>
              <a:rPr lang="en-GB" dirty="0" err="1"/>
              <a:t>Te</a:t>
            </a:r>
            <a:r>
              <a:rPr lang="en-GB" dirty="0"/>
              <a:t> of peak abundance.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BCF35-FAFE-45CF-8F98-5E3B26E37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35666"/>
            <a:ext cx="3600400" cy="3124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060129-364D-4377-9DC6-683556B59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043426"/>
            <a:ext cx="3729373" cy="2937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34A73E-D4F8-4017-8829-21D71B393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66" y="1629088"/>
            <a:ext cx="1871663" cy="414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757D5C-A859-4B29-BADA-36B6E58DD199}"/>
              </a:ext>
            </a:extLst>
          </p:cNvPr>
          <p:cNvSpPr txBox="1"/>
          <p:nvPr/>
        </p:nvSpPr>
        <p:spPr>
          <a:xfrm>
            <a:off x="251520" y="5287173"/>
            <a:ext cx="4972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Strong lines of W26+ from adf04 file. Ground is 4d</a:t>
            </a:r>
            <a:r>
              <a:rPr lang="en-GB" sz="1350" baseline="30000" dirty="0"/>
              <a:t>10</a:t>
            </a:r>
            <a:r>
              <a:rPr lang="en-GB" sz="1350" dirty="0"/>
              <a:t> 4f</a:t>
            </a:r>
            <a:r>
              <a:rPr lang="en-GB" sz="1350" baseline="30000" dirty="0"/>
              <a:t>2</a:t>
            </a:r>
            <a:r>
              <a:rPr lang="en-GB" sz="135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1F77B4"/>
                </a:solidFill>
              </a:rPr>
              <a:t>energies of CA transitions – the set corresponding to intermediate-coupling resolution lines in the adf04 file – PLT</a:t>
            </a:r>
            <a:r>
              <a:rPr lang="en-GB" sz="1350" baseline="30000" dirty="0">
                <a:solidFill>
                  <a:srgbClr val="1F77B4"/>
                </a:solidFill>
              </a:rPr>
              <a:t> ca(cs)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FF7F0E"/>
                </a:solidFill>
              </a:rPr>
              <a:t>larger set of configurations – PLT</a:t>
            </a:r>
            <a:r>
              <a:rPr lang="en-GB" sz="1350" baseline="30000" dirty="0">
                <a:solidFill>
                  <a:srgbClr val="FF7F0E"/>
                </a:solidFill>
              </a:rPr>
              <a:t> ca(cl)</a:t>
            </a:r>
            <a:endParaRPr lang="en-GB" sz="1350" dirty="0">
              <a:solidFill>
                <a:srgbClr val="FF7F0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B1DB4-BAB7-474D-8D28-D0F37B7F06BF}"/>
              </a:ext>
            </a:extLst>
          </p:cNvPr>
          <p:cNvSpPr txBox="1"/>
          <p:nvPr/>
        </p:nvSpPr>
        <p:spPr>
          <a:xfrm>
            <a:off x="5940152" y="5038388"/>
            <a:ext cx="27792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low </a:t>
            </a:r>
            <a:r>
              <a:rPr lang="en-GB" sz="1350" dirty="0" err="1"/>
              <a:t>Te</a:t>
            </a:r>
            <a:r>
              <a:rPr lang="en-GB" sz="1350" dirty="0"/>
              <a:t> dominated by low level (</a:t>
            </a:r>
            <a:r>
              <a:rPr lang="en-GB" sz="1350" dirty="0" err="1"/>
              <a:t>ic</a:t>
            </a:r>
            <a:r>
              <a:rPr lang="en-GB" sz="1350" dirty="0"/>
              <a:t>) spectroscopic levels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high </a:t>
            </a:r>
            <a:r>
              <a:rPr lang="en-GB" sz="1350" dirty="0" err="1"/>
              <a:t>Te</a:t>
            </a:r>
            <a:r>
              <a:rPr lang="en-GB" sz="1350" dirty="0"/>
              <a:t> significant radiation from ‘missing’ configurations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how does this compare to spectroscopy measured at LHD?</a:t>
            </a:r>
          </a:p>
        </p:txBody>
      </p:sp>
    </p:spTree>
    <p:extLst>
      <p:ext uri="{BB962C8B-B14F-4D97-AF65-F5344CB8AC3E}">
        <p14:creationId xmlns:p14="http://schemas.microsoft.com/office/powerpoint/2010/main" val="279469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8568-2437-49DF-AFCD-01F79331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9" y="21941"/>
            <a:ext cx="9144000" cy="53999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Energy resolved PLT power coefficients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FA4AA-110C-4A77-B7EC-6C38F1B1F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5BBB0-A713-48AE-869D-3DAFA94CB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1397249"/>
            <a:ext cx="4046228" cy="3051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28814-C937-4464-94F5-477D0DEFD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71" y="1411686"/>
            <a:ext cx="4046228" cy="305181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C55CADD-8875-46C9-B0FC-2BCEA58A8E94}"/>
              </a:ext>
            </a:extLst>
          </p:cNvPr>
          <p:cNvSpPr/>
          <p:nvPr/>
        </p:nvSpPr>
        <p:spPr>
          <a:xfrm>
            <a:off x="4393244" y="2675909"/>
            <a:ext cx="483670" cy="35553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8C003A-041D-477A-B1D0-EE3ED885F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30948"/>
            <a:ext cx="5770496" cy="451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C8B3F9-6C89-4341-A32F-AC07938AFECA}"/>
              </a:ext>
            </a:extLst>
          </p:cNvPr>
          <p:cNvSpPr txBox="1"/>
          <p:nvPr/>
        </p:nvSpPr>
        <p:spPr>
          <a:xfrm>
            <a:off x="1130280" y="5479211"/>
            <a:ext cx="749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summed over energy (E) there is &lt; 0.5% difference with the un-resolved effective PLT coefficient.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B0F85-03E9-41A2-9E27-A481E0A0E0EA}"/>
              </a:ext>
            </a:extLst>
          </p:cNvPr>
          <p:cNvSpPr txBox="1"/>
          <p:nvPr/>
        </p:nvSpPr>
        <p:spPr>
          <a:xfrm>
            <a:off x="928151" y="1630393"/>
            <a:ext cx="7363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W</a:t>
            </a:r>
            <a:r>
              <a:rPr lang="en-GB" sz="1350" baseline="30000" dirty="0"/>
              <a:t>26+</a:t>
            </a:r>
          </a:p>
        </p:txBody>
      </p:sp>
    </p:spTree>
    <p:extLst>
      <p:ext uri="{BB962C8B-B14F-4D97-AF65-F5344CB8AC3E}">
        <p14:creationId xmlns:p14="http://schemas.microsoft.com/office/powerpoint/2010/main" val="161289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8568-2437-49DF-AFCD-01F79331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252"/>
            <a:ext cx="9144000" cy="539999"/>
          </a:xfrm>
        </p:spPr>
        <p:txBody>
          <a:bodyPr>
            <a:normAutofit/>
          </a:bodyPr>
          <a:lstStyle/>
          <a:p>
            <a:r>
              <a:rPr lang="en-GB" sz="2800" spc="-1" dirty="0">
                <a:latin typeface="Calibri"/>
              </a:rPr>
              <a:t>Radiated power from tungsten – different choices at low </a:t>
            </a:r>
            <a:r>
              <a:rPr lang="en-GB" sz="2800" spc="-1" dirty="0" err="1">
                <a:latin typeface="Calibri"/>
              </a:rPr>
              <a:t>Te</a:t>
            </a:r>
            <a:endParaRPr lang="en-GB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FA4AA-110C-4A77-B7EC-6C38F1B1F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10" name="TextBox 8_1">
            <a:extLst>
              <a:ext uri="{FF2B5EF4-FFF2-40B4-BE49-F238E27FC236}">
                <a16:creationId xmlns:a16="http://schemas.microsoft.com/office/drawing/2014/main" id="{90CFFD34-3A78-4194-B6EF-882D58C407E8}"/>
              </a:ext>
            </a:extLst>
          </p:cNvPr>
          <p:cNvSpPr/>
          <p:nvPr/>
        </p:nvSpPr>
        <p:spPr>
          <a:xfrm>
            <a:off x="827584" y="4200694"/>
            <a:ext cx="6048672" cy="20764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marL="270">
              <a:buClr>
                <a:srgbClr val="000000"/>
              </a:buClr>
            </a:pPr>
            <a:r>
              <a:rPr lang="en-GB" spc="-1" dirty="0">
                <a:solidFill>
                  <a:srgbClr val="000000"/>
                </a:solidFill>
                <a:latin typeface="Calibri"/>
              </a:rPr>
              <a:t>Comparison with R-matrix collision data is next step.</a:t>
            </a:r>
            <a:endParaRPr lang="en-GB" spc="-1" dirty="0">
              <a:latin typeface="Arial"/>
            </a:endParaRPr>
          </a:p>
          <a:p>
            <a:pPr marL="214380" indent="-214110"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Calibri"/>
              </a:rPr>
              <a:t>W</a:t>
            </a:r>
            <a:r>
              <a:rPr lang="en-GB" spc="-1" baseline="33000" dirty="0">
                <a:solidFill>
                  <a:srgbClr val="000000"/>
                </a:solidFill>
                <a:latin typeface="Calibri"/>
              </a:rPr>
              <a:t>0</a:t>
            </a:r>
            <a:r>
              <a:rPr lang="en-GB" spc="-1" dirty="0">
                <a:solidFill>
                  <a:srgbClr val="000000"/>
                </a:solidFill>
                <a:latin typeface="Calibri"/>
              </a:rPr>
              <a:t> from R T Smyth et al, Phys Rev A, 97, 052705 (2018)</a:t>
            </a:r>
          </a:p>
          <a:p>
            <a:pPr marL="214380" indent="-214110"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</a:rPr>
              <a:t>W</a:t>
            </a:r>
            <a:r>
              <a:rPr lang="en-GB" spc="-1" baseline="33000" dirty="0">
                <a:solidFill>
                  <a:srgbClr val="000000"/>
                </a:solidFill>
              </a:rPr>
              <a:t>+</a:t>
            </a:r>
            <a:r>
              <a:rPr lang="en-GB" spc="-1" dirty="0">
                <a:solidFill>
                  <a:srgbClr val="000000"/>
                </a:solidFill>
              </a:rPr>
              <a:t> from N Dunleavy et al, J Phys B, 55, 175002 (2022)</a:t>
            </a:r>
          </a:p>
          <a:p>
            <a:pPr marL="214380" indent="-214110"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</a:rPr>
              <a:t>W</a:t>
            </a:r>
            <a:r>
              <a:rPr lang="en-GB" spc="-1" baseline="33000" dirty="0">
                <a:solidFill>
                  <a:srgbClr val="000000"/>
                </a:solidFill>
              </a:rPr>
              <a:t>2+</a:t>
            </a:r>
            <a:r>
              <a:rPr lang="en-GB" spc="-1" dirty="0">
                <a:solidFill>
                  <a:srgbClr val="000000"/>
                </a:solidFill>
              </a:rPr>
              <a:t> from M McCann – in preparation </a:t>
            </a:r>
            <a:endParaRPr lang="en-GB" spc="-1" dirty="0">
              <a:latin typeface="Arial"/>
            </a:endParaRPr>
          </a:p>
          <a:p>
            <a:pPr marL="214380" indent="-214110"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Calibri"/>
              </a:rPr>
              <a:t>W</a:t>
            </a:r>
            <a:r>
              <a:rPr lang="en-GB" spc="-1" baseline="33000" dirty="0">
                <a:solidFill>
                  <a:srgbClr val="000000"/>
                </a:solidFill>
                <a:latin typeface="Calibri"/>
              </a:rPr>
              <a:t>3+</a:t>
            </a:r>
            <a:r>
              <a:rPr lang="en-GB" spc="-1" dirty="0">
                <a:solidFill>
                  <a:srgbClr val="000000"/>
                </a:solidFill>
                <a:latin typeface="Calibri"/>
              </a:rPr>
              <a:t> from C P Ballance et al, J Phys B, 46, 055202 (2013)</a:t>
            </a:r>
            <a:endParaRPr lang="en-GB" spc="-1" dirty="0">
              <a:latin typeface="Arial"/>
            </a:endParaRPr>
          </a:p>
          <a:p>
            <a:pPr marL="270">
              <a:buClr>
                <a:srgbClr val="000000"/>
              </a:buClr>
            </a:pPr>
            <a:endParaRPr lang="en-GB" sz="1350" spc="-1" dirty="0">
              <a:solidFill>
                <a:srgbClr val="000000"/>
              </a:solidFill>
              <a:latin typeface="Calibri"/>
            </a:endParaRPr>
          </a:p>
          <a:p>
            <a:pPr marL="270">
              <a:buClr>
                <a:srgbClr val="000000"/>
              </a:buClr>
            </a:pPr>
            <a:endParaRPr lang="en-GB" sz="1350" spc="-1" dirty="0">
              <a:solidFill>
                <a:srgbClr val="000000"/>
              </a:solidFill>
              <a:latin typeface="Calibri"/>
            </a:endParaRPr>
          </a:p>
          <a:p>
            <a:pPr marL="270">
              <a:buClr>
                <a:srgbClr val="000000"/>
              </a:buClr>
            </a:pPr>
            <a:r>
              <a:rPr lang="en-GB" sz="1350" spc="-1" dirty="0">
                <a:solidFill>
                  <a:srgbClr val="0070C0"/>
                </a:solidFill>
                <a:latin typeface="Calibri"/>
              </a:rPr>
              <a:t>Is configuration-average top-up essential?</a:t>
            </a:r>
            <a:endParaRPr lang="en-GB" sz="1350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B213F3-C0FA-4572-840C-FF1DCBB1816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10630" y="787995"/>
            <a:ext cx="4493418" cy="3270275"/>
          </a:xfrm>
          <a:prstGeom prst="rect">
            <a:avLst/>
          </a:prstGeom>
          <a:ln w="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099838-5C5F-4F6C-B3CE-FF8E9E5B4099}"/>
              </a:ext>
            </a:extLst>
          </p:cNvPr>
          <p:cNvSpPr/>
          <p:nvPr/>
        </p:nvSpPr>
        <p:spPr>
          <a:xfrm>
            <a:off x="5292080" y="919095"/>
            <a:ext cx="3744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pc="-1" dirty="0">
                <a:solidFill>
                  <a:srgbClr val="C9211E"/>
                </a:solidFill>
              </a:rPr>
              <a:t>Cowan data with U Mons polarisation corrections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C9211E"/>
                </a:solidFill>
              </a:rPr>
              <a:t>wlike_mons11#w0ic.dat</a:t>
            </a:r>
            <a:endParaRPr lang="en-GB" sz="1600" spc="-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C9211E"/>
                </a:solidFill>
              </a:rPr>
              <a:t>talike_mons11#w1ic.dat</a:t>
            </a:r>
            <a:endParaRPr lang="en-GB" sz="1600" spc="-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C9211E"/>
                </a:solidFill>
              </a:rPr>
              <a:t>hflike_mons11#w2ic.dat</a:t>
            </a:r>
            <a:endParaRPr lang="en-GB" sz="1600" spc="-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C9211E"/>
                </a:solidFill>
              </a:rPr>
              <a:t>lulike_mons11#w3ic.dat</a:t>
            </a:r>
            <a:endParaRPr lang="en-GB" sz="1600" spc="-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C9211E"/>
                </a:solidFill>
              </a:rPr>
              <a:t>yblike_mons11#w4ic.dat</a:t>
            </a:r>
            <a:endParaRPr lang="en-GB" sz="1600" spc="-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C9211E"/>
                </a:solidFill>
              </a:rPr>
              <a:t>tmlike_mons11#w5ic.dat</a:t>
            </a:r>
            <a:endParaRPr lang="en-GB" sz="1600" spc="-1" dirty="0"/>
          </a:p>
        </p:txBody>
      </p:sp>
    </p:spTree>
    <p:extLst>
      <p:ext uri="{BB962C8B-B14F-4D97-AF65-F5344CB8AC3E}">
        <p14:creationId xmlns:p14="http://schemas.microsoft.com/office/powerpoint/2010/main" val="391947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4D508F-B6B9-42AE-B8B8-2A712E2A9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42" y="753440"/>
            <a:ext cx="3710149" cy="29375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</a:t>
            </a:r>
            <a:r>
              <a:rPr lang="en-GB" sz="2800" baseline="30000" dirty="0"/>
              <a:t>+</a:t>
            </a:r>
            <a:r>
              <a:rPr lang="en-GB" sz="2800" dirty="0"/>
              <a:t> R-matrix data and validation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221088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Complex set of lower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may be impossible to ignore </a:t>
            </a:r>
            <a:r>
              <a:rPr lang="en-GB" dirty="0" err="1"/>
              <a:t>metastables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Correctness of the excitation collision strengths is determined via convergence of models with increasing number of levels.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EB047-89DB-4A39-BA4E-18E568214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9998"/>
            <a:ext cx="5472608" cy="30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</a:t>
            </a:r>
            <a:r>
              <a:rPr lang="en-GB" sz="2800" baseline="30000" dirty="0"/>
              <a:t>+</a:t>
            </a:r>
            <a:r>
              <a:rPr lang="en-GB" sz="2800" dirty="0"/>
              <a:t> R-matrix data and validation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79390" y="504041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Experimental comparisons to CTH spectra.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 of tungsten on a reciprocating probe.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09545-BD1B-4E1E-9787-778B93E7E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78" y="719998"/>
            <a:ext cx="6792044" cy="40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3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Extending traditional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41A99C-407E-4160-8F01-FE511CA3CF4F}"/>
              </a:ext>
            </a:extLst>
          </p:cNvPr>
          <p:cNvSpPr/>
          <p:nvPr/>
        </p:nvSpPr>
        <p:spPr>
          <a:xfrm>
            <a:off x="4572000" y="5925823"/>
            <a:ext cx="360040" cy="167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43351F-9298-49CB-99FD-DB84A87D510F}"/>
              </a:ext>
            </a:extLst>
          </p:cNvPr>
          <p:cNvSpPr/>
          <p:nvPr/>
        </p:nvSpPr>
        <p:spPr>
          <a:xfrm>
            <a:off x="803282" y="730016"/>
            <a:ext cx="7668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Machine learning approaches can be applied to spectral measurements.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 application to using many W</a:t>
            </a:r>
            <a:r>
              <a:rPr lang="en-GB" baseline="30000" dirty="0"/>
              <a:t>0</a:t>
            </a:r>
            <a:r>
              <a:rPr lang="en-GB" dirty="0"/>
              <a:t> lines simultaneously rather than identifying the prefect pair of lines.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276C29-30A5-4BB9-9575-CEE82C042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9" y="1916832"/>
            <a:ext cx="2861583" cy="2829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69C871-9C28-45EA-8A47-532DA9E68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832"/>
            <a:ext cx="2858420" cy="2806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D60464-3B43-4616-B2E3-E9DA6F087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35" y="1916832"/>
            <a:ext cx="2887611" cy="3520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F43E43-0773-479A-A0DB-A4CB397C3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93" y="2059129"/>
            <a:ext cx="1425954" cy="906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90C12D-84A8-411C-8832-164365D06278}"/>
              </a:ext>
            </a:extLst>
          </p:cNvPr>
          <p:cNvSpPr txBox="1"/>
          <p:nvPr/>
        </p:nvSpPr>
        <p:spPr>
          <a:xfrm>
            <a:off x="6012160" y="557583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 Johnson et al, </a:t>
            </a:r>
            <a:r>
              <a:rPr lang="en-GB" sz="1600" dirty="0" err="1"/>
              <a:t>Nuc</a:t>
            </a:r>
            <a:r>
              <a:rPr lang="en-GB" sz="1600" dirty="0"/>
              <a:t>. Mater. Energy, 34 (2023) 101304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8624B0-B62D-40C3-A2CF-88064A0C5DC3}"/>
              </a:ext>
            </a:extLst>
          </p:cNvPr>
          <p:cNvSpPr txBox="1"/>
          <p:nvPr/>
        </p:nvSpPr>
        <p:spPr>
          <a:xfrm>
            <a:off x="810002" y="4975674"/>
            <a:ext cx="4406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Training set of normalized photon emissivity coefficients.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Successful test of NN-model results against </a:t>
            </a:r>
            <a:r>
              <a:rPr lang="en-GB" dirty="0" err="1"/>
              <a:t>Te</a:t>
            </a:r>
            <a:r>
              <a:rPr lang="en-GB" dirty="0"/>
              <a:t> from Langmuir probes.</a:t>
            </a:r>
          </a:p>
        </p:txBody>
      </p:sp>
    </p:spTree>
    <p:extLst>
      <p:ext uri="{BB962C8B-B14F-4D97-AF65-F5344CB8AC3E}">
        <p14:creationId xmlns:p14="http://schemas.microsoft.com/office/powerpoint/2010/main" val="313928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Non-tokamak laboratory experiments are essential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85DBE-318B-41DD-9389-D9F03F66BBAE}"/>
              </a:ext>
            </a:extLst>
          </p:cNvPr>
          <p:cNvGrpSpPr/>
          <p:nvPr/>
        </p:nvGrpSpPr>
        <p:grpSpPr>
          <a:xfrm>
            <a:off x="179512" y="536466"/>
            <a:ext cx="8928992" cy="5854154"/>
            <a:chOff x="179512" y="536466"/>
            <a:chExt cx="8928992" cy="58541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D755F0-D6A8-4D81-AAB2-7AB1E42E9126}"/>
                </a:ext>
              </a:extLst>
            </p:cNvPr>
            <p:cNvSpPr txBox="1"/>
            <p:nvPr/>
          </p:nvSpPr>
          <p:spPr>
            <a:xfrm>
              <a:off x="179512" y="3767111"/>
              <a:ext cx="460851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ADAS data for intensity estimations (AUTOSTRUCTURE and Cowan) agree well for emission but not in wavelength.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Convergence between GRASP and FAC atomic structure codes has been reported (see doi:</a:t>
              </a:r>
              <a:r>
                <a:rPr lang="en-GB" dirty="0">
                  <a:hlinkClick r:id="rId2"/>
                </a:rPr>
                <a:t>10.1016/j.adt.2009.11.002</a:t>
              </a:r>
              <a:r>
                <a:rPr lang="en-GB" dirty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The line adjacent to 3C should be well separated which was confirmed by a recent measurement at EBIT-I at LLNL.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5778B7-1623-4796-8DC6-9C7DF8507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53" y="719998"/>
              <a:ext cx="4320374" cy="280354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C94656-96C9-4AA2-9127-DB5D065485AD}"/>
                </a:ext>
              </a:extLst>
            </p:cNvPr>
            <p:cNvSpPr/>
            <p:nvPr/>
          </p:nvSpPr>
          <p:spPr>
            <a:xfrm>
              <a:off x="4967434" y="6021288"/>
              <a:ext cx="41410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G. V. Brown, N. Hell, A. Fairchild, M. Eckart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77053B-1A0D-4A95-BF86-CE04630A2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536466"/>
              <a:ext cx="3625043" cy="5589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912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F816D1-8F46-46F0-B941-985690F8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864"/>
            <a:ext cx="6048736" cy="3677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Te</a:t>
            </a:r>
            <a:r>
              <a:rPr lang="en-GB" sz="2800" dirty="0"/>
              <a:t>-dependence of abundances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666112" y="6150975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plasma radius (edge to core)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37333" y="6152291"/>
            <a:ext cx="5328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49773" y="4293096"/>
            <a:ext cx="4536504" cy="1846269"/>
            <a:chOff x="1691680" y="4509120"/>
            <a:chExt cx="4536504" cy="1846269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1691680" y="4509120"/>
              <a:ext cx="1080120" cy="796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91680" y="5305187"/>
              <a:ext cx="0" cy="1004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139952" y="4509120"/>
              <a:ext cx="9144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054352" y="5423520"/>
              <a:ext cx="0" cy="8789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61979" y="4572525"/>
              <a:ext cx="766205" cy="850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228184" y="5423264"/>
              <a:ext cx="0" cy="932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501188" y="5434243"/>
            <a:ext cx="131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edge transport</a:t>
            </a:r>
            <a:br>
              <a:rPr lang="en-GB" sz="1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barrier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6987" y="4521019"/>
            <a:ext cx="939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accent6">
                    <a:lumMod val="75000"/>
                  </a:schemeClr>
                </a:solidFill>
              </a:rPr>
              <a:t>divertor</a:t>
            </a:r>
            <a:br>
              <a:rPr lang="en-GB" sz="1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radiation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far SOL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influx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9647" y="4950664"/>
            <a:ext cx="2164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plasma 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neoclassical accumulation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186077" y="429309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100477" y="5207240"/>
            <a:ext cx="0" cy="879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34149" y="5763429"/>
            <a:ext cx="1316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pedestal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89421" y="4643370"/>
            <a:ext cx="1918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turbulent transport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30093" y="5443752"/>
            <a:ext cx="1851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  radiative mantle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01451" y="865744"/>
            <a:ext cx="2807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Equilibrium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effective rate coefficients for ionisation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All fundamental atomic data calculated by ADAS group and close collaborators (adf04, adf09, adf48, adf23)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340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Neutral tungsten ionization – no advance since 1</a:t>
            </a:r>
            <a:r>
              <a:rPr lang="en-GB" sz="2800" baseline="30000" dirty="0"/>
              <a:t>st</a:t>
            </a:r>
            <a:r>
              <a:rPr lang="en-GB" sz="2800" dirty="0"/>
              <a:t> meeting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509120"/>
            <a:ext cx="8611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ADAS uses ECIP (exchange classical impact parameter) for ionization out of excited levels – empirical formula developed by comparing measured ionization cross sections of light elements. But it is robust and is non-divergent.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pathway may be larger than the rate from ground.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convergence to a consensus yet and the spread is too wide to use for an uncertainty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outstanding challenge for ab initio calculations and experiment.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38650"/>
            <a:ext cx="5832648" cy="3519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48680"/>
            <a:ext cx="359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Total rate from ground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68632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Many high resolution spectra of different W 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5CDDD-00AE-45F4-A7EE-F2BE9EC9FCD8}"/>
              </a:ext>
            </a:extLst>
          </p:cNvPr>
          <p:cNvSpPr txBox="1"/>
          <p:nvPr/>
        </p:nvSpPr>
        <p:spPr>
          <a:xfrm>
            <a:off x="6300192" y="2561370"/>
            <a:ext cx="266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R. </a:t>
            </a:r>
            <a:r>
              <a:rPr lang="en-GB" sz="1400" dirty="0" err="1"/>
              <a:t>Guirlet</a:t>
            </a:r>
            <a:r>
              <a:rPr lang="en-GB" sz="1400" dirty="0"/>
              <a:t>, PPCF, 24 (2022) 101304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78C584-0181-4898-B5AE-02BBE8E88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" y="742397"/>
            <a:ext cx="4860667" cy="21256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C061AC-133D-45AC-8E70-9F37EA298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8" y="885771"/>
            <a:ext cx="3852936" cy="1607125"/>
          </a:xfrm>
          <a:prstGeom prst="rect">
            <a:avLst/>
          </a:prstGeom>
        </p:spPr>
      </p:pic>
      <p:pic>
        <p:nvPicPr>
          <p:cNvPr id="25" name="图片 5" descr="图形用户界面, 图表, 直方图&#10;&#10;描述已自动生成">
            <a:extLst>
              <a:ext uri="{FF2B5EF4-FFF2-40B4-BE49-F238E27FC236}">
                <a16:creationId xmlns:a16="http://schemas.microsoft.com/office/drawing/2014/main" id="{4705DD2D-AB61-4592-84AF-FC913C15A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051024"/>
            <a:ext cx="4272468" cy="27905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5DCC7-7D92-434D-8FC1-645E8F347B56}"/>
              </a:ext>
            </a:extLst>
          </p:cNvPr>
          <p:cNvSpPr txBox="1"/>
          <p:nvPr/>
        </p:nvSpPr>
        <p:spPr>
          <a:xfrm>
            <a:off x="467544" y="5841816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Y.X. Cheng 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Rev. Sci. </a:t>
            </a:r>
            <a:r>
              <a:rPr lang="en-US" altLang="zh-CN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93 (2022)123501</a:t>
            </a:r>
          </a:p>
          <a:p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6E8094-FB5A-4F82-9741-FEC23A130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44" y="3572034"/>
            <a:ext cx="4674256" cy="229599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43DBB7B-7D84-46D2-BCBE-964C568B22E8}"/>
              </a:ext>
            </a:extLst>
          </p:cNvPr>
          <p:cNvSpPr txBox="1"/>
          <p:nvPr/>
        </p:nvSpPr>
        <p:spPr>
          <a:xfrm>
            <a:off x="4836513" y="592240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T. Oishi et al, 25</a:t>
            </a:r>
            <a:r>
              <a:rPr lang="en-GB" sz="1400" baseline="30000" dirty="0"/>
              <a:t>th</a:t>
            </a:r>
            <a:r>
              <a:rPr lang="en-GB" sz="1400" dirty="0"/>
              <a:t> International Conference on Line Shapes</a:t>
            </a:r>
          </a:p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103568-2744-4502-8DC6-8ED4B5F89171}"/>
              </a:ext>
            </a:extLst>
          </p:cNvPr>
          <p:cNvSpPr txBox="1"/>
          <p:nvPr/>
        </p:nvSpPr>
        <p:spPr>
          <a:xfrm>
            <a:off x="5212641" y="2933634"/>
            <a:ext cx="3996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WEST   EAST   LHD</a:t>
            </a:r>
          </a:p>
        </p:txBody>
      </p:sp>
    </p:spTree>
    <p:extLst>
      <p:ext uri="{BB962C8B-B14F-4D97-AF65-F5344CB8AC3E}">
        <p14:creationId xmlns:p14="http://schemas.microsoft.com/office/powerpoint/2010/main" val="194281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Atomic data for tungsten ions – adf04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1589" y="980728"/>
            <a:ext cx="8238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baseline="30000" dirty="0"/>
              <a:t>0</a:t>
            </a:r>
            <a:r>
              <a:rPr lang="en-GB" dirty="0"/>
              <a:t> – W</a:t>
            </a:r>
            <a:r>
              <a:rPr lang="en-GB" baseline="30000" dirty="0"/>
              <a:t>3+</a:t>
            </a:r>
            <a:r>
              <a:rPr lang="en-GB" dirty="0"/>
              <a:t> R-matrix (RMPS).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baseline="30000" dirty="0"/>
              <a:t>44+</a:t>
            </a:r>
            <a:r>
              <a:rPr lang="en-GB" dirty="0"/>
              <a:t>, W</a:t>
            </a:r>
            <a:r>
              <a:rPr lang="en-GB" baseline="30000" dirty="0"/>
              <a:t>45+</a:t>
            </a:r>
            <a:r>
              <a:rPr lang="en-GB" dirty="0"/>
              <a:t>, W</a:t>
            </a:r>
            <a:r>
              <a:rPr lang="en-GB" baseline="30000" dirty="0"/>
              <a:t>46+</a:t>
            </a:r>
            <a:r>
              <a:rPr lang="en-GB" dirty="0"/>
              <a:t> R-matrix (ICFT).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are effective collision strengths (Maxwellian EEDF) but cross sections (interval averaged to maintain resonance nature) can be produced.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stages: distorted wave (AUTOSTRUCTURE) – rates and cross sections.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Desirable to have HULLAC and FAC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a number of papers on different ions in the academic literature but not easily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ADAS (  ) but also </a:t>
            </a:r>
            <a:r>
              <a:rPr lang="en-GB" dirty="0" err="1"/>
              <a:t>collisionDB</a:t>
            </a:r>
            <a:r>
              <a:rPr lang="en-GB" dirty="0"/>
              <a:t>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C0860-F9DA-43DA-BCEB-32544022A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728" y="3789040"/>
            <a:ext cx="360040" cy="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5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Spectral measurements from EBITs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742027"/>
            <a:ext cx="8238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Individual spectra from various tungsten ions have been measured over the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Could act as a fiducial measurement to validate the </a:t>
            </a:r>
            <a:r>
              <a:rPr lang="en-GB" i="1" dirty="0"/>
              <a:t>ab initio</a:t>
            </a:r>
            <a:r>
              <a:rPr lang="en-GB" dirty="0"/>
              <a:t> atomic calculations of low lying (spectroscopic) transitions.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 we need more complete coverage to improve our validation effort.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Easily available database of EBIT spectra (IAEA perhaps?) would be helpful.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68E3C-2BF8-4011-ABA5-E154166BF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81" y="2348880"/>
            <a:ext cx="5713038" cy="39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22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Large variation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719998"/>
            <a:ext cx="823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spectral features vary with conditions so an accurate atomic model is essential for understanding and untangling transport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1F426-0D25-4B9F-8489-E08C870FE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2" y="1551165"/>
            <a:ext cx="6645746" cy="4586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72F0F-2E14-46A0-ADF5-A5E5D47FBB5F}"/>
              </a:ext>
            </a:extLst>
          </p:cNvPr>
          <p:cNvSpPr txBox="1"/>
          <p:nvPr/>
        </p:nvSpPr>
        <p:spPr>
          <a:xfrm>
            <a:off x="6804248" y="1772816"/>
            <a:ext cx="2030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JET VUV W feature, T </a:t>
            </a:r>
            <a:r>
              <a:rPr lang="en-GB" dirty="0" err="1"/>
              <a:t>Kloska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strong correlations of shape with various plasma parameters</a:t>
            </a:r>
          </a:p>
        </p:txBody>
      </p:sp>
    </p:spTree>
    <p:extLst>
      <p:ext uri="{BB962C8B-B14F-4D97-AF65-F5344CB8AC3E}">
        <p14:creationId xmlns:p14="http://schemas.microsoft.com/office/powerpoint/2010/main" val="1921875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Conclusions and outlook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7" y="908720"/>
            <a:ext cx="82384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lot of progress has been made in measurements, analysis, calculations and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answer the tungsten question for tokamaks input from many other areas was, and is, needed – storage rings, EBITs, linear plasmas, table-top experiments, theoretical advances and high performance computing.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Hydrogen is similar but with a longer history.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Still some missing pieces – DR for a handful of stages, W</a:t>
            </a:r>
            <a:r>
              <a:rPr lang="en-GB" baseline="30000" dirty="0"/>
              <a:t>0</a:t>
            </a:r>
            <a:r>
              <a:rPr lang="en-GB" dirty="0"/>
              <a:t> ionization, forbidden lines, spectral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tungsten emission can now be used as a quantitative diagnostic in fusion.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Collisional-radiative effective data for modelling is more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1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 quick detour to boron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9612" y="414908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data exists, based on R-matrix excitation data from QUB with ionization and recombination from ADAS codes.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Simple equilibrium balance – no thermal CX.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variation with density (from the CR model) may be larger than any uncertainties in the fundamental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81BC3-BFFC-456E-B127-1B4658169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5" y="620688"/>
            <a:ext cx="4512501" cy="3384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3A177B-59B5-4E6E-B1C1-43D993059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69015" y="908720"/>
            <a:ext cx="7025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Restrict to the atomic domain – molecules and molecular models cover extensively in other presentations</a:t>
            </a:r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Hydrogen behaviour at low-</a:t>
            </a:r>
            <a:r>
              <a:rPr lang="en-GB" dirty="0" err="1"/>
              <a:t>Te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e-impact processes at n&gt;1 for hydrogen.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p-impact processes for hydrogen and UQ considerations.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Update on fundamental atomic data for tungsten.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Spectroscopy and modelling of tungsten.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15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Low </a:t>
            </a:r>
            <a:r>
              <a:rPr lang="en-GB" sz="2800" dirty="0" err="1"/>
              <a:t>Te</a:t>
            </a:r>
            <a:r>
              <a:rPr lang="en-GB" sz="2800" dirty="0"/>
              <a:t> recombination rate for hydrogen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941168"/>
            <a:ext cx="7668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Te</a:t>
            </a:r>
            <a:r>
              <a:rPr lang="en-GB" dirty="0"/>
              <a:t>=0.2eV was the lower limit in ADAS adf11 data for hydrogen (acd12_h.dat).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Extrapolation to lower </a:t>
            </a:r>
            <a:r>
              <a:rPr lang="en-GB" dirty="0" err="1"/>
              <a:t>Te</a:t>
            </a:r>
            <a:r>
              <a:rPr lang="en-GB" dirty="0"/>
              <a:t> assumed a constant slope – reasonable but not when 3-body becomes important.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Weisheit (J Phys B, 1975, vol 8, p2556) data used in B2.5 branch of </a:t>
            </a:r>
            <a:r>
              <a:rPr lang="en-GB" dirty="0" err="1"/>
              <a:t>solps</a:t>
            </a:r>
            <a:r>
              <a:rPr lang="en-GB" dirty="0"/>
              <a:t> irrespective of what is requested in the input file.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AC54F9-6817-4D41-B231-AB1AF97C7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0" y="719998"/>
            <a:ext cx="5730539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9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Low </a:t>
            </a:r>
            <a:r>
              <a:rPr lang="en-GB" sz="2800" dirty="0" err="1"/>
              <a:t>Te</a:t>
            </a:r>
            <a:r>
              <a:rPr lang="en-GB" sz="2800" dirty="0"/>
              <a:t> recombination PECs for hydrogen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338000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Alter the representation of the population enables extension to 100K.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Effect is also seen in the photon emissivity coefficients.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EF055-54A5-47B6-A282-3D9AD9C86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19998"/>
            <a:ext cx="4714138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2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Fit to MAST-U Balmer series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21756-A53A-49E3-8B9D-BAFB9356B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07" y="568098"/>
            <a:ext cx="5105400" cy="3400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FCB6F9-B872-4B8A-9EAA-24750EE90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85540"/>
            <a:ext cx="4094551" cy="2966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EDCB13-C4EB-4C72-9CB1-1C13F74F2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68523"/>
            <a:ext cx="6096000" cy="2333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AB78A6-4ED1-478E-B890-A33842A2FE25}"/>
              </a:ext>
            </a:extLst>
          </p:cNvPr>
          <p:cNvSpPr txBox="1"/>
          <p:nvPr/>
        </p:nvSpPr>
        <p:spPr>
          <a:xfrm>
            <a:off x="6849838" y="4284912"/>
            <a:ext cx="22941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 </a:t>
            </a:r>
            <a:r>
              <a:rPr lang="en-GB" sz="1400" dirty="0" err="1"/>
              <a:t>Verhaegh</a:t>
            </a:r>
            <a:r>
              <a:rPr lang="en-GB" sz="1400" dirty="0"/>
              <a:t> et al. </a:t>
            </a:r>
            <a:r>
              <a:rPr lang="en-GB" sz="1400" dirty="0" err="1"/>
              <a:t>Nuc</a:t>
            </a:r>
            <a:r>
              <a:rPr lang="en-GB" sz="1400" dirty="0"/>
              <a:t>. </a:t>
            </a:r>
            <a:r>
              <a:rPr lang="en-GB" sz="1400" dirty="0" err="1"/>
              <a:t>Fus</a:t>
            </a:r>
            <a:r>
              <a:rPr lang="en-GB" sz="1400" dirty="0"/>
              <a:t>., 126023 (2023)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92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Hydrogen excitation and ionization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1" y="1211204"/>
            <a:ext cx="4766544" cy="2877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046" y="4374615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R-matrix excitation up to n=8 with RMPS approach.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we say the scaling to higher n is established?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DE175-4405-4B79-9EE5-1C7E92EE8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25" y="1052736"/>
            <a:ext cx="3989754" cy="3226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AC0259-EEEA-4DBE-92F4-A1B799E09057}"/>
              </a:ext>
            </a:extLst>
          </p:cNvPr>
          <p:cNvSpPr txBox="1"/>
          <p:nvPr/>
        </p:nvSpPr>
        <p:spPr>
          <a:xfrm>
            <a:off x="5508104" y="4371194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ECIP vs CCC for ionization from n=3 excited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Does this scale?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E63E22-7DFE-4DB6-AE8D-CABDFEF1BD60}"/>
              </a:ext>
            </a:extLst>
          </p:cNvPr>
          <p:cNvSpPr txBox="1"/>
          <p:nvPr/>
        </p:nvSpPr>
        <p:spPr>
          <a:xfrm>
            <a:off x="1907704" y="5829010"/>
            <a:ext cx="655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Do: determine the effect on ionization and power balance.</a:t>
            </a:r>
          </a:p>
        </p:txBody>
      </p:sp>
    </p:spTree>
    <p:extLst>
      <p:ext uri="{BB962C8B-B14F-4D97-AF65-F5344CB8AC3E}">
        <p14:creationId xmlns:p14="http://schemas.microsoft.com/office/powerpoint/2010/main" val="246261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Hydrogen – when do we disbelieve experiment?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TM meeting on CR properties of W and H, IAEA, 28-Nov - 1 Dec 2023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88333" y="519201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CRP on atomic data for neutral beams (Hill et al, 2023).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Convergence of sophisticated methods indicate that experimental cross section measurements from the 1980s may not be correct.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do we incorporate such conclusions into our modelling?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97B28-CB70-4FEE-8698-C3E29105A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7" y="624017"/>
            <a:ext cx="7216805" cy="4423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0CA722-2836-4A92-B292-486870F54C19}"/>
              </a:ext>
            </a:extLst>
          </p:cNvPr>
          <p:cNvSpPr txBox="1"/>
          <p:nvPr/>
        </p:nvSpPr>
        <p:spPr>
          <a:xfrm>
            <a:off x="107504" y="16288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 + H</a:t>
            </a:r>
            <a:r>
              <a:rPr lang="en-GB" baseline="30000" dirty="0">
                <a:solidFill>
                  <a:srgbClr val="FF0000"/>
                </a:solidFill>
              </a:rPr>
              <a:t>0</a:t>
            </a:r>
            <a:r>
              <a:rPr lang="en-GB" dirty="0">
                <a:solidFill>
                  <a:srgbClr val="FF0000"/>
                </a:solidFill>
              </a:rPr>
              <a:t> ionization</a:t>
            </a:r>
          </a:p>
        </p:txBody>
      </p:sp>
    </p:spTree>
    <p:extLst>
      <p:ext uri="{BB962C8B-B14F-4D97-AF65-F5344CB8AC3E}">
        <p14:creationId xmlns:p14="http://schemas.microsoft.com/office/powerpoint/2010/main" val="15393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2130</Words>
  <Application>Microsoft Office PowerPoint</Application>
  <PresentationFormat>On-screen Show (4:3)</PresentationFormat>
  <Paragraphs>185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宋体</vt:lpstr>
      <vt:lpstr>Arial</vt:lpstr>
      <vt:lpstr>Calibri</vt:lpstr>
      <vt:lpstr>Office Theme</vt:lpstr>
      <vt:lpstr> </vt:lpstr>
      <vt:lpstr>Te-dependence of abundances</vt:lpstr>
      <vt:lpstr>A quick detour to boron</vt:lpstr>
      <vt:lpstr>Outline</vt:lpstr>
      <vt:lpstr>Low Te recombination rate for hydrogen</vt:lpstr>
      <vt:lpstr>Low Te recombination PECs for hydrogen</vt:lpstr>
      <vt:lpstr>Fit to MAST-U Balmer series</vt:lpstr>
      <vt:lpstr>Hydrogen excitation and ionization</vt:lpstr>
      <vt:lpstr>Hydrogen – when do we disbelieve experiment?</vt:lpstr>
      <vt:lpstr>UQ – propagation of uncertainties</vt:lpstr>
      <vt:lpstr>Effect on the concentration</vt:lpstr>
      <vt:lpstr>Extending adf11 data format – adding energy-resolution</vt:lpstr>
      <vt:lpstr>PLT power coefficients – location of radiation</vt:lpstr>
      <vt:lpstr>Energy resolved PLT power coefficients</vt:lpstr>
      <vt:lpstr>Radiated power from tungsten – different choices at low Te</vt:lpstr>
      <vt:lpstr>W+ R-matrix data and validation</vt:lpstr>
      <vt:lpstr>W+ R-matrix data and validation</vt:lpstr>
      <vt:lpstr>Extending traditional analysis</vt:lpstr>
      <vt:lpstr>Non-tokamak laboratory experiments are essential</vt:lpstr>
      <vt:lpstr>Neutral tungsten ionization – no advance since 1st meeting</vt:lpstr>
      <vt:lpstr>Many high resolution spectra of different W ions</vt:lpstr>
      <vt:lpstr>Atomic data for tungsten ions – adf04 files</vt:lpstr>
      <vt:lpstr>Spectral measurements from EBITs</vt:lpstr>
      <vt:lpstr>Large variation </vt:lpstr>
      <vt:lpstr>Conclusions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ADAS matters : data highlights</dc:title>
  <dc:creator>mog</dc:creator>
  <cp:lastModifiedBy>Martin O'Mullane</cp:lastModifiedBy>
  <cp:revision>158</cp:revision>
  <dcterms:created xsi:type="dcterms:W3CDTF">2015-10-06T13:08:42Z</dcterms:created>
  <dcterms:modified xsi:type="dcterms:W3CDTF">2023-11-29T14:28:58Z</dcterms:modified>
</cp:coreProperties>
</file>