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59" r:id="rId4"/>
    <p:sldId id="260" r:id="rId5"/>
    <p:sldId id="261" r:id="rId6"/>
    <p:sldId id="262" r:id="rId7"/>
    <p:sldId id="284" r:id="rId8"/>
    <p:sldId id="286" r:id="rId9"/>
    <p:sldId id="263" r:id="rId10"/>
    <p:sldId id="272" r:id="rId11"/>
    <p:sldId id="270" r:id="rId12"/>
    <p:sldId id="274" r:id="rId13"/>
    <p:sldId id="271" r:id="rId14"/>
    <p:sldId id="264" r:id="rId15"/>
    <p:sldId id="265" r:id="rId16"/>
    <p:sldId id="266" r:id="rId17"/>
    <p:sldId id="267" r:id="rId18"/>
    <p:sldId id="278" r:id="rId19"/>
    <p:sldId id="281" r:id="rId20"/>
    <p:sldId id="282" r:id="rId21"/>
    <p:sldId id="268" r:id="rId22"/>
    <p:sldId id="269" r:id="rId23"/>
    <p:sldId id="285" r:id="rId24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tmer" initials="E" lastIdx="1" clrIdx="0">
    <p:extLst>
      <p:ext uri="{19B8F6BF-5375-455C-9EA6-DF929625EA0E}">
        <p15:presenceInfo xmlns:p15="http://schemas.microsoft.com/office/powerpoint/2012/main" userId="Ert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023" autoAdjust="0"/>
  </p:normalViewPr>
  <p:slideViewPr>
    <p:cSldViewPr showGuides="1">
      <p:cViewPr>
        <p:scale>
          <a:sx n="100" d="100"/>
          <a:sy n="100" d="100"/>
        </p:scale>
        <p:origin x="1236" y="8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5112" y="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29/11/2023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78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" y="1183732"/>
            <a:ext cx="8586788" cy="3143000"/>
          </a:xfrm>
        </p:spPr>
        <p:txBody>
          <a:bodyPr/>
          <a:lstStyle>
            <a:lvl1pPr marL="133350" indent="-133350">
              <a:defRPr sz="1350"/>
            </a:lvl1pPr>
            <a:lvl2pPr marL="271463" indent="-138113">
              <a:defRPr sz="1350"/>
            </a:lvl2pPr>
            <a:lvl3pPr marL="404813" indent="-133350">
              <a:defRPr sz="1350"/>
            </a:lvl3pPr>
            <a:lvl4pPr marL="538163" indent="-133350">
              <a:defRPr sz="1350"/>
            </a:lvl4pPr>
            <a:lvl5pPr marL="671513" indent="-133350">
              <a:defRPr sz="135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7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0.png"/><Relationship Id="rId10" Type="http://schemas.openxmlformats.org/officeDocument/2006/relationships/image" Target="../media/image38.png"/><Relationship Id="rId9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10" Type="http://schemas.openxmlformats.org/officeDocument/2006/relationships/image" Target="../media/image80.png"/><Relationship Id="rId4" Type="http://schemas.openxmlformats.org/officeDocument/2006/relationships/image" Target="../media/image43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tags" Target="../tags/tag13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5" Type="http://schemas.openxmlformats.org/officeDocument/2006/relationships/tags" Target="../tags/tag15.xml"/><Relationship Id="rId10" Type="http://schemas.openxmlformats.org/officeDocument/2006/relationships/image" Target="../media/image51.png"/><Relationship Id="rId4" Type="http://schemas.openxmlformats.org/officeDocument/2006/relationships/tags" Target="../tags/tag14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8.xml"/><Relationship Id="rId7" Type="http://schemas.openxmlformats.org/officeDocument/2006/relationships/image" Target="../media/image5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-fusion.org/devices/j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.xml"/><Relationship Id="rId7" Type="http://schemas.openxmlformats.org/officeDocument/2006/relationships/image" Target="../media/image2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tags" Target="../tags/tag7.xm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9.xml"/><Relationship Id="rId10" Type="http://schemas.openxmlformats.org/officeDocument/2006/relationships/image" Target="../media/image290.png"/><Relationship Id="rId4" Type="http://schemas.openxmlformats.org/officeDocument/2006/relationships/tags" Target="../tags/tag8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547936" y="1914060"/>
            <a:ext cx="8496944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/>
              <a:t>Energy, angular and atomic level distribution functions of sputtered tungsten based on spectroscopic investigations</a:t>
            </a:r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1642"/>
            <a:ext cx="2088232" cy="606908"/>
          </a:xfrm>
          <a:prstGeom prst="rect">
            <a:avLst/>
          </a:prstGeom>
        </p:spPr>
      </p:pic>
      <p:sp>
        <p:nvSpPr>
          <p:cNvPr id="11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 smtClean="0"/>
              <a:t>S. Ertmer</a:t>
            </a:r>
            <a:r>
              <a:rPr lang="en-US" dirty="0" smtClean="0"/>
              <a:t>, </a:t>
            </a:r>
            <a:r>
              <a:rPr lang="de-DE" dirty="0" smtClean="0"/>
              <a:t>O</a:t>
            </a:r>
            <a:r>
              <a:rPr lang="de-DE" dirty="0"/>
              <a:t>. Marchuk</a:t>
            </a:r>
            <a:r>
              <a:rPr lang="de-DE" dirty="0" smtClean="0"/>
              <a:t>, M. Sackers, </a:t>
            </a:r>
            <a:r>
              <a:rPr lang="de-DE" dirty="0"/>
              <a:t>S. </a:t>
            </a:r>
            <a:r>
              <a:rPr lang="de-DE" dirty="0" smtClean="0"/>
              <a:t>Brezinsek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A. Kreter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Energy and angular distribution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445240" y="2571750"/>
            <a:ext cx="11449049" cy="509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u="sng" dirty="0" smtClean="0">
                <a:latin typeface="+mn-lt"/>
              </a:rPr>
              <a:t>Space-</a:t>
            </a:r>
            <a:r>
              <a:rPr lang="de-DE" sz="2000" b="1" u="sng" dirty="0" err="1" smtClean="0">
                <a:latin typeface="+mn-lt"/>
              </a:rPr>
              <a:t>resolved</a:t>
            </a:r>
            <a:r>
              <a:rPr lang="de-DE" sz="2000" b="1" u="sng" dirty="0" smtClean="0">
                <a:latin typeface="+mn-lt"/>
              </a:rPr>
              <a:t> </a:t>
            </a:r>
            <a:r>
              <a:rPr lang="de-DE" sz="2000" b="1" u="sng" dirty="0" err="1" smtClean="0">
                <a:latin typeface="+mn-lt"/>
              </a:rPr>
              <a:t>model</a:t>
            </a:r>
            <a:endParaRPr lang="de-DE" sz="20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03660" y="3024234"/>
                <a:ext cx="5760640" cy="94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de-DE" sz="1600" dirty="0" err="1" smtClean="0"/>
                  <a:t>Spectral</a:t>
                </a:r>
                <a:r>
                  <a:rPr lang="de-DE" sz="1600" dirty="0" smtClean="0"/>
                  <a:t> </a:t>
                </a:r>
                <a:r>
                  <a:rPr lang="de-DE" sz="1600" dirty="0" err="1"/>
                  <a:t>profile</a:t>
                </a:r>
                <a:r>
                  <a:rPr lang="de-DE" sz="1600" dirty="0"/>
                  <a:t>:</a:t>
                </a:r>
                <a:endParaRPr lang="de-DE" sz="1600" dirty="0" smtClean="0"/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sz="160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d>
                        <m:dPr>
                          <m:ctrlPr>
                            <a:rPr lang="de-DE" sz="16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16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limLoc m:val="undOvr"/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de-D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OS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LOS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  <m:r>
                        <m:rPr>
                          <m:sty m:val="p"/>
                        </m:rPr>
                        <a:rPr lang="de-DE" sz="16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60" y="3024234"/>
                <a:ext cx="5760640" cy="940899"/>
              </a:xfrm>
              <a:prstGeom prst="rect">
                <a:avLst/>
              </a:prstGeom>
              <a:blipFill>
                <a:blip r:embed="rId7"/>
                <a:stretch>
                  <a:fillRect l="-635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528459" y="4272603"/>
                <a:ext cx="3396956" cy="307777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de-DE" sz="1400" dirty="0" smtClean="0"/>
                  <a:t>… Population </a:t>
                </a:r>
                <a:r>
                  <a:rPr lang="de-DE" sz="1400" dirty="0" err="1" smtClean="0"/>
                  <a:t>density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upper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level</a:t>
                </a:r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9" y="4272603"/>
                <a:ext cx="3396956" cy="307777"/>
              </a:xfrm>
              <a:prstGeom prst="rect">
                <a:avLst/>
              </a:prstGeom>
              <a:blipFill>
                <a:blip r:embed="rId8"/>
                <a:stretch>
                  <a:fillRect t="-1923" b="-17308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78267" y="3985904"/>
                <a:ext cx="21755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de-DE" sz="14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de-DE" sz="1400" dirty="0" smtClean="0"/>
                  <a:t> … Instrumental </a:t>
                </a:r>
                <a:r>
                  <a:rPr lang="de-DE" sz="1400" dirty="0" err="1" smtClean="0"/>
                  <a:t>profile</a:t>
                </a:r>
                <a:endParaRPr lang="de-DE" sz="1400" dirty="0" smtClean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" y="3985904"/>
                <a:ext cx="2175596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088" y="2355726"/>
            <a:ext cx="3563888" cy="215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364088" y="1030390"/>
                <a:ext cx="4742246" cy="70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de-DE" sz="1400" b="0" i="1" dirty="0" smtClean="0">
                    <a:ea typeface="Cambria Math" panose="02040503050406030204" pitchFamily="18" charset="0"/>
                  </a:rPr>
                  <a:t>    </a:t>
                </a:r>
                <a:r>
                  <a:rPr lang="de-DE" sz="1400" b="0" dirty="0" smtClean="0">
                    <a:ea typeface="Cambria Math" panose="02040503050406030204" pitchFamily="18" charset="0"/>
                  </a:rPr>
                  <a:t>  … Instrumental </a:t>
                </a:r>
                <a:r>
                  <a:rPr lang="de-DE" sz="1400" b="0" dirty="0" err="1" smtClean="0">
                    <a:ea typeface="Cambria Math" panose="02040503050406030204" pitchFamily="18" charset="0"/>
                  </a:rPr>
                  <a:t>profile</a:t>
                </a:r>
                <a:endParaRPr lang="de-DE" sz="1400" b="0" dirty="0" smtClean="0"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de-DE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sz="1400" b="0" dirty="0" smtClean="0">
                    <a:ea typeface="Cambria Math" panose="02040503050406030204" pitchFamily="18" charset="0"/>
                  </a:rPr>
                  <a:t> … </a:t>
                </a:r>
                <a:r>
                  <a:rPr lang="de-DE" sz="1400" b="0" dirty="0" err="1" smtClean="0">
                    <a:ea typeface="Cambria Math" panose="02040503050406030204" pitchFamily="18" charset="0"/>
                  </a:rPr>
                  <a:t>Energy</a:t>
                </a:r>
                <a:r>
                  <a:rPr lang="de-DE" sz="1400" b="0" dirty="0" smtClean="0">
                    <a:ea typeface="Cambria Math" panose="02040503050406030204" pitchFamily="18" charset="0"/>
                  </a:rPr>
                  <a:t> </a:t>
                </a:r>
                <a:r>
                  <a:rPr lang="de-DE" sz="1400" b="0" dirty="0" err="1" smtClean="0">
                    <a:ea typeface="Cambria Math" panose="02040503050406030204" pitchFamily="18" charset="0"/>
                  </a:rPr>
                  <a:t>distribution</a:t>
                </a:r>
                <a:r>
                  <a:rPr lang="de-DE" sz="1400" b="0" dirty="0" smtClean="0">
                    <a:ea typeface="Cambria Math" panose="02040503050406030204" pitchFamily="18" charset="0"/>
                  </a:rPr>
                  <a:t> </a:t>
                </a:r>
                <a:r>
                  <a:rPr lang="de-DE" sz="1400" b="0" dirty="0" err="1" smtClean="0">
                    <a:ea typeface="Cambria Math" panose="02040503050406030204" pitchFamily="18" charset="0"/>
                  </a:rPr>
                  <a:t>function</a:t>
                </a:r>
                <a:endParaRPr lang="de-DE" sz="1400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de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400" dirty="0" smtClean="0"/>
                  <a:t>    …  Angular </a:t>
                </a:r>
                <a:r>
                  <a:rPr lang="de-DE" sz="1400" dirty="0" err="1" smtClean="0"/>
                  <a:t>distribution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function</a:t>
                </a:r>
                <a:endParaRPr lang="de-DE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030390"/>
                <a:ext cx="4742246" cy="706347"/>
              </a:xfrm>
              <a:prstGeom prst="rect">
                <a:avLst/>
              </a:prstGeom>
              <a:blipFill>
                <a:blip r:embed="rId11"/>
                <a:stretch>
                  <a:fillRect t="-258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400316" y="880826"/>
                <a:ext cx="4567404" cy="1151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de-DE" sz="2000" b="1" u="sng" dirty="0" smtClean="0"/>
                  <a:t>Infinite </a:t>
                </a:r>
                <a:r>
                  <a:rPr lang="de-DE" sz="2000" b="1" u="sng" dirty="0" err="1" smtClean="0"/>
                  <a:t>target</a:t>
                </a:r>
                <a:r>
                  <a:rPr lang="de-DE" sz="2000" b="1" u="sng" dirty="0" smtClean="0"/>
                  <a:t> </a:t>
                </a:r>
                <a:r>
                  <a:rPr lang="de-DE" sz="2000" b="1" u="sng" dirty="0" err="1" smtClean="0"/>
                  <a:t>approximation</a:t>
                </a:r>
                <a:r>
                  <a:rPr lang="de-DE" sz="2000" b="1" u="sng" dirty="0" smtClean="0"/>
                  <a:t> (ITA)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d>
                        <m:dPr>
                          <m:ctrlP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20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de-DE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</m:t>
                                      </m:r>
                                      <m:r>
                                        <a:rPr lang="de-DE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200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  <m:sup>
                                      <m:r>
                                        <a:rPr lang="de-DE" sz="20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de-DE" sz="20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de-DE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de-DE" sz="20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de-DE" sz="2000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6" y="880826"/>
                <a:ext cx="4567404" cy="1151662"/>
              </a:xfrm>
              <a:prstGeom prst="rect">
                <a:avLst/>
              </a:prstGeom>
              <a:blipFill>
                <a:blip r:embed="rId12"/>
                <a:stretch>
                  <a:fillRect l="-146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8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Energy and angular distribution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-2196752" y="996950"/>
                <a:ext cx="11428907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LOS</m:t>
                              </m:r>
                            </m:sub>
                          </m:s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m:rPr>
                              <m:brk m:alnAt="24"/>
                            </m:rPr>
                            <a:rPr lang="de-DE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m:rPr>
                                  <m:brk m:alnAt="24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brk m:alnAt="24"/>
                                </m:r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600" b="0" i="0" smtClean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  <m:r>
                                        <a:rPr lang="de-DE" sz="1600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</a:rPr>
                                        <m:t>LOS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</a:rPr>
                                        <m:t>LOS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de-DE" sz="160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de-DE" sz="160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sz="1600" dirty="0" err="1" smtClean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52" y="996950"/>
                <a:ext cx="11428907" cy="835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17" y="2610446"/>
            <a:ext cx="5292064" cy="18988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91" y="2164276"/>
            <a:ext cx="3672408" cy="201982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24081" y="4848422"/>
            <a:ext cx="2682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[9] M</a:t>
            </a:r>
            <a:r>
              <a:rPr lang="it-IT" sz="1000" dirty="0" smtClean="0"/>
              <a:t>. Sackers </a:t>
            </a:r>
            <a:r>
              <a:rPr lang="it-IT" sz="1000" i="1" dirty="0"/>
              <a:t>et al.</a:t>
            </a:r>
            <a:r>
              <a:rPr lang="it-IT" sz="1000" dirty="0"/>
              <a:t> </a:t>
            </a:r>
            <a:r>
              <a:rPr lang="it-IT" sz="1000" dirty="0" err="1" smtClean="0"/>
              <a:t>Phys</a:t>
            </a:r>
            <a:r>
              <a:rPr lang="it-IT" sz="1000" dirty="0" smtClean="0"/>
              <a:t>. </a:t>
            </a:r>
            <a:r>
              <a:rPr lang="it-IT" sz="1000" dirty="0" err="1" smtClean="0"/>
              <a:t>Scr</a:t>
            </a:r>
            <a:r>
              <a:rPr lang="it-IT" sz="1000" dirty="0" smtClean="0"/>
              <a:t>. 98 </a:t>
            </a:r>
            <a:r>
              <a:rPr lang="de-DE" sz="1000" dirty="0"/>
              <a:t>115603</a:t>
            </a:r>
            <a:r>
              <a:rPr lang="it-IT" sz="1000" dirty="0" smtClean="0"/>
              <a:t> </a:t>
            </a:r>
            <a:r>
              <a:rPr lang="it-IT" sz="1000" dirty="0"/>
              <a:t>(</a:t>
            </a:r>
            <a:r>
              <a:rPr lang="it-IT" sz="1000" dirty="0" smtClean="0"/>
              <a:t>2023)</a:t>
            </a:r>
            <a:endParaRPr lang="de-DE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923928" y="2223880"/>
            <a:ext cx="59046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 smtClean="0"/>
              <a:t>SRM – </a:t>
            </a:r>
            <a:r>
              <a:rPr lang="de-DE" sz="1200" dirty="0" err="1" smtClean="0"/>
              <a:t>space-resolved</a:t>
            </a:r>
            <a:r>
              <a:rPr lang="de-DE" sz="1200" dirty="0" smtClean="0"/>
              <a:t> </a:t>
            </a:r>
            <a:r>
              <a:rPr lang="de-DE" sz="1200" dirty="0" err="1" smtClean="0"/>
              <a:t>model</a:t>
            </a:r>
            <a:r>
              <a:rPr lang="de-DE" sz="1200" dirty="0" smtClean="0"/>
              <a:t>/finite </a:t>
            </a:r>
            <a:r>
              <a:rPr lang="de-DE" sz="1200" dirty="0" err="1" smtClean="0"/>
              <a:t>size</a:t>
            </a:r>
            <a:r>
              <a:rPr lang="de-DE" sz="1200" dirty="0" smtClean="0"/>
              <a:t>   </a:t>
            </a:r>
          </a:p>
          <a:p>
            <a:pPr algn="l">
              <a:lnSpc>
                <a:spcPct val="95000"/>
              </a:lnSpc>
            </a:pPr>
            <a:r>
              <a:rPr lang="de-DE" sz="1200" dirty="0" smtClean="0"/>
              <a:t>ITA – infinite </a:t>
            </a:r>
            <a:r>
              <a:rPr lang="de-DE" sz="1200" dirty="0" err="1" smtClean="0"/>
              <a:t>target</a:t>
            </a:r>
            <a:r>
              <a:rPr lang="de-DE" sz="1200" dirty="0" smtClean="0"/>
              <a:t> </a:t>
            </a:r>
            <a:r>
              <a:rPr lang="de-DE" sz="1200" dirty="0" err="1" smtClean="0"/>
              <a:t>approximation</a:t>
            </a:r>
            <a:endParaRPr lang="de-DE" sz="12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8529678" y="427740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[9]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951561" y="4293595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[9]</a:t>
            </a:r>
            <a:endParaRPr lang="en-US" sz="1200" dirty="0"/>
          </a:p>
        </p:txBody>
      </p:sp>
      <p:sp>
        <p:nvSpPr>
          <p:cNvPr id="3" name="Rechteck 2"/>
          <p:cNvSpPr/>
          <p:nvPr/>
        </p:nvSpPr>
        <p:spPr>
          <a:xfrm>
            <a:off x="6372200" y="2493036"/>
            <a:ext cx="266429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39552" y="566977"/>
            <a:ext cx="5607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Space-</a:t>
            </a:r>
            <a:r>
              <a:rPr lang="de-DE" b="1" dirty="0" err="1" smtClean="0"/>
              <a:t>resolved</a:t>
            </a:r>
            <a:r>
              <a:rPr lang="de-DE" b="1" dirty="0" smtClean="0"/>
              <a:t> </a:t>
            </a:r>
            <a:r>
              <a:rPr lang="de-DE" b="1" dirty="0" err="1" smtClean="0"/>
              <a:t>model</a:t>
            </a:r>
            <a:r>
              <a:rPr lang="de-DE" b="1" dirty="0" smtClean="0"/>
              <a:t> </a:t>
            </a:r>
            <a:r>
              <a:rPr lang="de-DE" b="1" dirty="0"/>
              <a:t>– </a:t>
            </a:r>
            <a:r>
              <a:rPr lang="de-DE" b="1" dirty="0" err="1"/>
              <a:t>solution</a:t>
            </a:r>
            <a:r>
              <a:rPr lang="de-DE" b="1" dirty="0"/>
              <a:t> in </a:t>
            </a:r>
            <a:r>
              <a:rPr lang="de-DE" b="1" dirty="0" err="1"/>
              <a:t>cartesian</a:t>
            </a:r>
            <a:r>
              <a:rPr lang="de-DE" b="1" dirty="0"/>
              <a:t> </a:t>
            </a:r>
            <a:r>
              <a:rPr lang="de-DE" b="1" dirty="0" err="1"/>
              <a:t>coordinates</a:t>
            </a:r>
            <a:endParaRPr lang="de-DE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Energy and angular distribution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478136" y="517708"/>
            <a:ext cx="11449049" cy="509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u="sng" dirty="0" smtClean="0">
                <a:latin typeface="+mn-lt"/>
              </a:rPr>
              <a:t>Space-</a:t>
            </a:r>
            <a:r>
              <a:rPr lang="de-DE" sz="2000" b="1" u="sng" dirty="0" err="1" smtClean="0">
                <a:latin typeface="+mn-lt"/>
              </a:rPr>
              <a:t>resolved</a:t>
            </a:r>
            <a:r>
              <a:rPr lang="de-DE" sz="2000" b="1" u="sng" dirty="0" smtClean="0">
                <a:latin typeface="+mn-lt"/>
              </a:rPr>
              <a:t> </a:t>
            </a:r>
            <a:r>
              <a:rPr lang="de-DE" sz="2000" b="1" u="sng" dirty="0" err="1" smtClean="0">
                <a:latin typeface="+mn-lt"/>
              </a:rPr>
              <a:t>model</a:t>
            </a:r>
            <a:r>
              <a:rPr lang="de-DE" sz="2000" b="1" u="sng" dirty="0" smtClean="0">
                <a:latin typeface="+mn-lt"/>
              </a:rPr>
              <a:t> – angular </a:t>
            </a:r>
            <a:r>
              <a:rPr lang="de-DE" sz="2000" b="1" u="sng" dirty="0" err="1" smtClean="0">
                <a:latin typeface="+mn-lt"/>
              </a:rPr>
              <a:t>distribution</a:t>
            </a:r>
            <a:endParaRPr lang="de-DE" sz="2000" b="1" u="sng" dirty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43529"/>
            <a:ext cx="3089117" cy="185347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61050"/>
            <a:ext cx="3193727" cy="191623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59" y="2478245"/>
            <a:ext cx="3768461" cy="196968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967745"/>
            <a:ext cx="1603534" cy="1120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411760" y="1103719"/>
                <a:ext cx="1989263" cy="8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>
                    <a:ea typeface="Cambria Math" panose="02040503050406030204" pitchFamily="18" charset="0"/>
                  </a:rPr>
                  <a:t>Angular </a:t>
                </a:r>
                <a:r>
                  <a:rPr lang="de-DE" sz="1600" dirty="0" err="1" smtClean="0">
                    <a:ea typeface="Cambria Math" panose="02040503050406030204" pitchFamily="18" charset="0"/>
                  </a:rPr>
                  <a:t>distribution</a:t>
                </a:r>
                <a:endParaRPr lang="de-DE" sz="1600" dirty="0" smtClean="0">
                  <a:ea typeface="Cambria Math" panose="02040503050406030204" pitchFamily="18" charset="0"/>
                </a:endParaRPr>
              </a:p>
              <a:p>
                <a:endParaRPr lang="de-DE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fName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03719"/>
                <a:ext cx="1989263" cy="866199"/>
              </a:xfrm>
              <a:prstGeom prst="rect">
                <a:avLst/>
              </a:prstGeom>
              <a:blipFill>
                <a:blip r:embed="rId10"/>
                <a:stretch>
                  <a:fillRect l="-1840" t="-211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331640" y="2187378"/>
                <a:ext cx="1645707" cy="233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de-DE" sz="1600" i="1" dirty="0" err="1" smtClean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187378"/>
                <a:ext cx="1645707" cy="233910"/>
              </a:xfrm>
              <a:prstGeom prst="rect">
                <a:avLst/>
              </a:prstGeom>
              <a:blipFill>
                <a:blip r:embed="rId9"/>
                <a:stretch>
                  <a:fillRect l="-2593" r="-185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/>
          <p:cNvSpPr/>
          <p:nvPr/>
        </p:nvSpPr>
        <p:spPr>
          <a:xfrm>
            <a:off x="472327" y="4889584"/>
            <a:ext cx="28087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[9] M</a:t>
            </a:r>
            <a:r>
              <a:rPr lang="it-IT" sz="1050" dirty="0" smtClean="0"/>
              <a:t>. Sackers </a:t>
            </a:r>
            <a:r>
              <a:rPr lang="it-IT" sz="1050" i="1" dirty="0"/>
              <a:t>et al.</a:t>
            </a:r>
            <a:r>
              <a:rPr lang="it-IT" sz="1050" dirty="0"/>
              <a:t> </a:t>
            </a:r>
            <a:r>
              <a:rPr lang="it-IT" sz="1050" dirty="0" err="1" smtClean="0"/>
              <a:t>Phys</a:t>
            </a:r>
            <a:r>
              <a:rPr lang="it-IT" sz="1050" dirty="0" smtClean="0"/>
              <a:t>. </a:t>
            </a:r>
            <a:r>
              <a:rPr lang="it-IT" sz="1050" dirty="0" err="1" smtClean="0"/>
              <a:t>Scr</a:t>
            </a:r>
            <a:r>
              <a:rPr lang="it-IT" sz="1050" dirty="0" smtClean="0"/>
              <a:t>. 98 </a:t>
            </a:r>
            <a:r>
              <a:rPr lang="de-DE" sz="1050" dirty="0"/>
              <a:t>115603</a:t>
            </a:r>
            <a:r>
              <a:rPr lang="it-IT" sz="1050" dirty="0" smtClean="0"/>
              <a:t> </a:t>
            </a:r>
            <a:r>
              <a:rPr lang="it-IT" sz="1050" dirty="0"/>
              <a:t>(</a:t>
            </a:r>
            <a:r>
              <a:rPr lang="it-IT" sz="1050" dirty="0" smtClean="0"/>
              <a:t>2023)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8147300" y="247452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[9]</a:t>
            </a:r>
            <a:endParaRPr lang="en-US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8147300" y="441856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[9]</a:t>
            </a:r>
            <a:endParaRPr lang="en-US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6804248" y="699542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0°</a:t>
            </a:r>
            <a:endParaRPr lang="en-US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785454" y="2689640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90°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6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3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Energy and angular distribution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3957" y="1315848"/>
            <a:ext cx="4574067" cy="3672408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 </a:t>
            </a:r>
            <a:r>
              <a:rPr lang="de-DE" sz="1600" dirty="0" err="1">
                <a:sym typeface="Wingdings" panose="05000000000000000000" pitchFamily="2" charset="2"/>
              </a:rPr>
              <a:t>Taking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finite </a:t>
            </a:r>
            <a:r>
              <a:rPr lang="de-DE" sz="1600" dirty="0" err="1">
                <a:sym typeface="Wingdings" panose="05000000000000000000" pitchFamily="2" charset="2"/>
              </a:rPr>
              <a:t>size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into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account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allows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to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consistently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model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spectra</a:t>
            </a:r>
            <a:endParaRPr lang="de-DE" sz="1600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887704"/>
            <a:ext cx="8240228" cy="201104"/>
          </a:xfrm>
        </p:spPr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" y="2874114"/>
            <a:ext cx="3350708" cy="19545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" y="915566"/>
            <a:ext cx="3384377" cy="197421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115616" y="673759"/>
            <a:ext cx="1656184" cy="35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/>
              <a:t>120 eV Ar+</a:t>
            </a:r>
          </a:p>
        </p:txBody>
      </p:sp>
      <p:sp>
        <p:nvSpPr>
          <p:cNvPr id="7" name="Rechteck 6"/>
          <p:cNvSpPr/>
          <p:nvPr/>
        </p:nvSpPr>
        <p:spPr>
          <a:xfrm>
            <a:off x="6300192" y="4085049"/>
            <a:ext cx="792088" cy="127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179512" y="4865146"/>
            <a:ext cx="2917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 smtClean="0"/>
              <a:t>[10] </a:t>
            </a:r>
            <a:r>
              <a:rPr lang="da-DK" sz="1000" dirty="0"/>
              <a:t>A. Mutzke et al. IPP-Report 2019-02, (2019)</a:t>
            </a:r>
            <a:endParaRPr lang="en-US" sz="100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14463"/>
              </p:ext>
            </p:extLst>
          </p:nvPr>
        </p:nvGraphicFramePr>
        <p:xfrm>
          <a:off x="3439820" y="2444363"/>
          <a:ext cx="5634673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3860684260"/>
                    </a:ext>
                  </a:extLst>
                </a:gridCol>
                <a:gridCol w="1638618">
                  <a:extLst>
                    <a:ext uri="{9D8B030D-6E8A-4147-A177-3AD203B41FA5}">
                      <a16:colId xmlns:a16="http://schemas.microsoft.com/office/drawing/2014/main" val="24255149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724305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72616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MMI12"/>
                        </a:rPr>
                        <a:t>E</a:t>
                      </a:r>
                      <a:r>
                        <a:rPr lang="en-US" sz="1400" baseline="-25000" dirty="0" err="1" smtClean="0">
                          <a:latin typeface="CMR8"/>
                        </a:rPr>
                        <a:t>kin</a:t>
                      </a:r>
                      <a:r>
                        <a:rPr lang="en-US" sz="1400" dirty="0" smtClean="0">
                          <a:latin typeface="CMR8"/>
                        </a:rPr>
                        <a:t> </a:t>
                      </a:r>
                      <a:r>
                        <a:rPr lang="en-US" sz="1400" dirty="0" smtClean="0">
                          <a:latin typeface="SFRM1200"/>
                        </a:rPr>
                        <a:t>(eV)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MR12"/>
                        </a:rPr>
                        <a:t>100 eV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FRM1200"/>
                        </a:rPr>
                        <a:t>  n               b       </a:t>
                      </a:r>
                      <a:endParaRPr lang="en-US" sz="1400" dirty="0" smtClean="0">
                        <a:latin typeface="CMR1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MR12"/>
                        </a:rPr>
                        <a:t>120 eV</a:t>
                      </a:r>
                    </a:p>
                    <a:p>
                      <a:r>
                        <a:rPr lang="en-US" sz="1400" dirty="0" smtClean="0">
                          <a:latin typeface="CMR12"/>
                        </a:rPr>
                        <a:t>   n             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MR12"/>
                        </a:rPr>
                        <a:t>140 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MR12"/>
                        </a:rPr>
                        <a:t>   n             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8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FRM1200"/>
                        </a:rPr>
                        <a:t>ITA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FRM1200"/>
                        </a:rPr>
                        <a:t>1.83(19)      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FRM1200"/>
                        </a:rPr>
                        <a:t>2.31(6)        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SFRM1200"/>
                        </a:rPr>
                        <a:t>2.59(11)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7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FRM1200"/>
                        </a:rPr>
                        <a:t>SRM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FRM1200"/>
                        </a:rPr>
                        <a:t>2.24(2)     0.47(3)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FRM1200"/>
                        </a:rPr>
                        <a:t>2.13(3)    0.69(3)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FRM1200"/>
                        </a:rPr>
                        <a:t>2.03(3)    0.83(5)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Initial atomic level population</a:t>
            </a:r>
          </a:p>
        </p:txBody>
      </p:sp>
      <p:pic>
        <p:nvPicPr>
          <p:cNvPr id="10" name="Picture 2" descr="https://www.fz-juelich.de/SharedDocs/Bilder/IEK/IEK-4/DE/Forschung/PSI-2/bild_forschung_psi-2_02_Argonplasma.jpg;jsessionid=694C6E00DD50BF9B2735F1AA5039F3C3?__blob=pos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1" b="32841"/>
          <a:stretch>
            <a:fillRect/>
          </a:stretch>
        </p:blipFill>
        <p:spPr bwMode="auto">
          <a:xfrm>
            <a:off x="72362" y="1059582"/>
            <a:ext cx="9030592" cy="24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Initial atomic level population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99542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+mn-lt"/>
              </a:rPr>
              <a:t>Input parameter for </a:t>
            </a:r>
            <a:r>
              <a:rPr lang="en-US" sz="1400" b="1" dirty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ollisional </a:t>
            </a:r>
            <a:r>
              <a:rPr lang="en-US" sz="1400" b="1" dirty="0">
                <a:latin typeface="+mn-lt"/>
              </a:rPr>
              <a:t>R</a:t>
            </a:r>
            <a:r>
              <a:rPr lang="en-US" sz="1400" dirty="0">
                <a:latin typeface="+mn-lt"/>
              </a:rPr>
              <a:t>adiative </a:t>
            </a:r>
            <a:r>
              <a:rPr lang="en-US" sz="1400" b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odels (CRM) and </a:t>
            </a:r>
            <a:r>
              <a:rPr lang="en-US" sz="1400" b="1" dirty="0">
                <a:latin typeface="+mn-lt"/>
              </a:rPr>
              <a:t>PWI</a:t>
            </a:r>
            <a:r>
              <a:rPr lang="en-US" sz="1400" dirty="0">
                <a:latin typeface="+mn-lt"/>
              </a:rPr>
              <a:t>-codes</a:t>
            </a:r>
          </a:p>
          <a:p>
            <a:r>
              <a:rPr lang="en-US" sz="1400" dirty="0" smtClean="0">
                <a:latin typeface="+mn-lt"/>
              </a:rPr>
              <a:t>Not well understood: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 TEXTOR experiments: population according to effective temperature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 led to unphysical electron temperature </a:t>
            </a:r>
            <a:r>
              <a:rPr lang="en-US" sz="1400" dirty="0" err="1" smtClean="0">
                <a:latin typeface="+mn-lt"/>
              </a:rPr>
              <a:t>T</a:t>
            </a:r>
            <a:r>
              <a:rPr lang="en-US" sz="1400" baseline="-25000" dirty="0" err="1" smtClean="0">
                <a:latin typeface="+mn-lt"/>
              </a:rPr>
              <a:t>e</a:t>
            </a:r>
            <a:r>
              <a:rPr lang="en-US" sz="1400" dirty="0" smtClean="0">
                <a:latin typeface="+mn-lt"/>
              </a:rPr>
              <a:t> (1 eV) at a plasma of 30 eV [12]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</a:t>
            </a:r>
            <a:r>
              <a:rPr lang="en-GB" dirty="0" smtClean="0"/>
              <a:t>IAEA </a:t>
            </a:r>
            <a:r>
              <a:rPr lang="en-GB" dirty="0"/>
              <a:t>Meeting | 30. November 2023 | Page </a:t>
            </a:r>
            <a:fld id="{6A6D9FA1-99C7-4910-8E32-B85D378B0060}" type="slidenum">
              <a:rPr lang="en-GB"/>
              <a:pPr algn="r"/>
              <a:t>15</a:t>
            </a:fld>
            <a:endParaRPr lang="en-GB" dirty="0"/>
          </a:p>
        </p:txBody>
      </p:sp>
      <p:pic>
        <p:nvPicPr>
          <p:cNvPr id="5" name="Inhaltsplatzhalt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22385"/>
            <a:ext cx="3086067" cy="226486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724801" y="3179457"/>
            <a:ext cx="936104" cy="698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7" name="Rechteck 6"/>
          <p:cNvSpPr/>
          <p:nvPr/>
        </p:nvSpPr>
        <p:spPr>
          <a:xfrm>
            <a:off x="3059832" y="1657122"/>
            <a:ext cx="1856855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GB" sz="1400" b="1" dirty="0" err="1"/>
              <a:t>Grotrian</a:t>
            </a:r>
            <a:r>
              <a:rPr lang="en-GB" sz="1400" b="1" dirty="0"/>
              <a:t> diagram of W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4273541"/>
            <a:ext cx="6386723" cy="3262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  → </a:t>
            </a:r>
            <a:r>
              <a:rPr lang="de-DE" sz="1600" dirty="0" err="1" smtClean="0"/>
              <a:t>Better</a:t>
            </a:r>
            <a:r>
              <a:rPr lang="de-DE" sz="1600" dirty="0" smtClean="0"/>
              <a:t> </a:t>
            </a:r>
            <a:r>
              <a:rPr lang="de-DE" sz="1600" dirty="0" err="1" smtClean="0"/>
              <a:t>understanding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initial </a:t>
            </a:r>
            <a:r>
              <a:rPr lang="de-DE" sz="1600" dirty="0" err="1" smtClean="0"/>
              <a:t>atomic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 </a:t>
            </a:r>
            <a:r>
              <a:rPr lang="de-DE" sz="1600" smtClean="0"/>
              <a:t>population </a:t>
            </a:r>
            <a:r>
              <a:rPr lang="de-DE" sz="1600" dirty="0" err="1" smtClean="0"/>
              <a:t>needed</a:t>
            </a:r>
            <a:r>
              <a:rPr lang="de-DE" sz="1600" dirty="0" smtClean="0"/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125760" y="46810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sz="800" dirty="0" smtClean="0"/>
              <a:t>[11] nist.gov (visited on 24.11.2020)</a:t>
            </a:r>
          </a:p>
          <a:p>
            <a:r>
              <a:rPr lang="en-US" sz="800" dirty="0" smtClean="0"/>
              <a:t>[12] </a:t>
            </a:r>
            <a:r>
              <a:rPr lang="en-US" sz="800" dirty="0"/>
              <a:t>I. </a:t>
            </a:r>
            <a:r>
              <a:rPr lang="en-US" sz="800" dirty="0" err="1"/>
              <a:t>Beigman</a:t>
            </a:r>
            <a:r>
              <a:rPr lang="en-US" sz="800" dirty="0"/>
              <a:t> et al., </a:t>
            </a:r>
            <a:r>
              <a:rPr lang="fr-FR" sz="800" i="1" dirty="0"/>
              <a:t>Plasma Phys. Control. Fusion</a:t>
            </a:r>
            <a:r>
              <a:rPr lang="fr-FR" sz="800" dirty="0"/>
              <a:t>, 2007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76056" y="3995859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[11]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0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417271" y="678216"/>
            <a:ext cx="5653385" cy="284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Rate equation of level N in corona equilibrium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Position </a:t>
            </a:r>
            <a:r>
              <a:rPr lang="en-US" sz="1400" dirty="0"/>
              <a:t>of maximum line intensity is proportional to </a:t>
            </a:r>
            <a:r>
              <a:rPr lang="en-US" sz="1400" dirty="0" smtClean="0"/>
              <a:t>velocity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/>
              <a:t>and reciprocal</a:t>
            </a:r>
            <a:r>
              <a:rPr lang="de-DE" sz="1400" dirty="0"/>
              <a:t> </a:t>
            </a:r>
            <a:r>
              <a:rPr lang="en-US" sz="1400" dirty="0"/>
              <a:t>Einstein coefficient: </a:t>
            </a:r>
          </a:p>
          <a:p>
            <a:endParaRPr lang="en-US" sz="1400" dirty="0"/>
          </a:p>
          <a:p>
            <a:r>
              <a:rPr lang="en-US" sz="1400" dirty="0"/>
              <a:t>Angular distribution of sputtered particles leads to: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Ionization and geometrical losses lead to decreasing intensity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0" y="1044629"/>
            <a:ext cx="2989881" cy="19643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2" y="1042592"/>
            <a:ext cx="3287045" cy="19684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94" y="1037865"/>
            <a:ext cx="2942092" cy="1982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Initial atomic level population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IAEA Meeting | 30. November 2023 | Page </a:t>
            </a:r>
            <a:fld id="{6A6D9FA1-99C7-4910-8E32-B85D378B0060}" type="slidenum">
              <a:rPr lang="en-GB"/>
              <a:pPr algn="r"/>
              <a:t>16</a:t>
            </a:fld>
            <a:endParaRPr lang="en-GB" dirty="0"/>
          </a:p>
        </p:txBody>
      </p:sp>
      <p:pic>
        <p:nvPicPr>
          <p:cNvPr id="20" name="Grafik 19" descr="\documentclass{article}&#10;\usepackage{amsmath}&#10;\pagestyle{empty}&#10;\begin{document}&#10;\begin{equation*}&#10;d= v \cdot \tau= \frac{v}{\sum A_{ij}}&#10;\end{equation*}&#10;&#10;&#10;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7025"/>
            <a:ext cx="1371733" cy="3712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5496" y="4870515"/>
            <a:ext cx="9673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smtClean="0"/>
              <a:t>13] </a:t>
            </a:r>
            <a:r>
              <a:rPr lang="en-US" sz="1000" dirty="0"/>
              <a:t>O. Marchuk et. al. J. Phys. B: At. Mol. Opt. Phys (2018) Vol.51 025702</a:t>
            </a:r>
          </a:p>
        </p:txBody>
      </p:sp>
      <p:pic>
        <p:nvPicPr>
          <p:cNvPr id="21" name="Grafik 20" descr="\documentclass{article}&#10;\usepackage{amsmath}&#10;\pagestyle{empty}&#10;\begin{document}&#10;\begin{equation*}&#10;d \approx \frac{v}{2 \sum A_{ij}}&#10;\end{equation*}&#10;&#10;&#10;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7842"/>
            <a:ext cx="935467" cy="371200"/>
          </a:xfrm>
          <a:prstGeom prst="rect">
            <a:avLst/>
          </a:prstGeom>
        </p:spPr>
      </p:pic>
      <p:pic>
        <p:nvPicPr>
          <p:cNvPr id="19" name="Grafik 18" descr="\documentclass{article}&#10;\usepackage{amsmath}&#10;\pagestyle{empty}&#10;\begin{document}&#10;\begin{equation*}&#10;\frac{dN_i}{dt} =-\sum_{j&lt;i} N_i A_{ij} + n_e N_0 \langle v_e \sigma_X \rangle &#10;\end{equation*}&#10;&#10;&#10;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7" y="992791"/>
            <a:ext cx="2598400" cy="476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56" y="3156322"/>
            <a:ext cx="2314972" cy="147799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8320950" y="4452117"/>
            <a:ext cx="39626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dirty="0"/>
              <a:t>[</a:t>
            </a:r>
            <a:r>
              <a:rPr lang="de-DE" sz="1000" dirty="0" smtClean="0"/>
              <a:t>13]</a:t>
            </a:r>
            <a:endParaRPr lang="de-DE" sz="1000" dirty="0"/>
          </a:p>
        </p:txBody>
      </p:sp>
      <p:sp>
        <p:nvSpPr>
          <p:cNvPr id="22" name="Ellipse 21"/>
          <p:cNvSpPr/>
          <p:nvPr/>
        </p:nvSpPr>
        <p:spPr>
          <a:xfrm>
            <a:off x="1046653" y="915565"/>
            <a:ext cx="1019539" cy="659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198782" y="1601812"/>
            <a:ext cx="208518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400" dirty="0">
                <a:solidFill>
                  <a:srgbClr val="003399"/>
                </a:solidFill>
              </a:rPr>
              <a:t>Electron impact excitation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74885" y="1600441"/>
            <a:ext cx="182389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400" dirty="0">
                <a:solidFill>
                  <a:srgbClr val="C00000"/>
                </a:solidFill>
              </a:rPr>
              <a:t>Spontaneous emission</a:t>
            </a:r>
          </a:p>
        </p:txBody>
      </p:sp>
      <p:sp>
        <p:nvSpPr>
          <p:cNvPr id="26" name="Ellipse 25"/>
          <p:cNvSpPr/>
          <p:nvPr/>
        </p:nvSpPr>
        <p:spPr>
          <a:xfrm>
            <a:off x="2163882" y="915566"/>
            <a:ext cx="1019539" cy="659235"/>
          </a:xfrm>
          <a:prstGeom prst="ellipse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>
              <a:solidFill>
                <a:srgbClr val="003399"/>
              </a:solidFill>
            </a:endParaRPr>
          </a:p>
        </p:txBody>
      </p:sp>
      <p:pic>
        <p:nvPicPr>
          <p:cNvPr id="3" name="Grafik 2" descr="\documentclass{article}&#10;\usepackage{amsmath}&#10;\pagestyle{empty}&#10;\begin{document}&#10;\begin{equation*}&#10;\begin{split} N_i &amp;= \text{population of level i},\\ \&#10;A_{ij} &amp;= \text{Einstein coefficient between level i and j},\\ &#10;\langle v_e \sigma_X \rangle &amp;= \text{excitation coefficient},\\&#10;n_e &amp;= \text{electron density}. &#10;\end{split}&#10;\end{equation*}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04" y="968126"/>
            <a:ext cx="2786286" cy="684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6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Initial atomic level population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S. Ertmer | </a:t>
            </a:r>
            <a:r>
              <a:rPr lang="en-GB" dirty="0"/>
              <a:t>IAEA Meeting | 30. November 2023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167594" y="771018"/>
            <a:ext cx="420839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Experimental data: maximum of both lines at the same position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According to Thompson energy </a:t>
            </a:r>
            <a:r>
              <a:rPr lang="en-US" sz="1400" dirty="0" smtClean="0"/>
              <a:t>distribution:</a:t>
            </a:r>
            <a:endParaRPr lang="en-US" sz="14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Agreement </a:t>
            </a:r>
            <a:r>
              <a:rPr lang="en-US" sz="1400" dirty="0"/>
              <a:t>only for ground term </a:t>
            </a:r>
            <a:r>
              <a:rPr lang="en-US" sz="1400" baseline="30000" dirty="0"/>
              <a:t>5</a:t>
            </a:r>
            <a:r>
              <a:rPr lang="en-US" sz="1400" dirty="0"/>
              <a:t>D</a:t>
            </a:r>
            <a:r>
              <a:rPr lang="en-US" sz="1400" baseline="-25000" dirty="0"/>
              <a:t>0 </a:t>
            </a:r>
            <a:r>
              <a:rPr lang="en-US" sz="1400" dirty="0"/>
              <a:t> </a:t>
            </a:r>
          </a:p>
          <a:p>
            <a:pPr>
              <a:lnSpc>
                <a:spcPct val="95000"/>
              </a:lnSpc>
            </a:pPr>
            <a:endParaRPr lang="en-US" sz="14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>
              <a:lnSpc>
                <a:spcPct val="95000"/>
              </a:lnSpc>
            </a:pPr>
            <a:r>
              <a:rPr lang="en-US" sz="1400" dirty="0"/>
              <a:t> </a:t>
            </a:r>
          </a:p>
        </p:txBody>
      </p:sp>
      <p:pic>
        <p:nvPicPr>
          <p:cNvPr id="19" name="Grafik 18" descr="\documentclass{article}&#10;\usepackage{amsmath}&#10;\pagestyle{empty}&#10;\begin{document}&#10;\begin{equation*}&#10;d \approx \frac{v}{2 \sum A_{ij}}&#10;\end{equation*}&#10;&#10;&#10;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935467" cy="371200"/>
          </a:xfrm>
          <a:prstGeom prst="rect">
            <a:avLst/>
          </a:prstGeom>
        </p:spPr>
      </p:pic>
      <p:pic>
        <p:nvPicPr>
          <p:cNvPr id="20" name="Grafik 19" descr="\documentclass{article}&#10;\usepackage{amsmath}&#10;&#10;\usepackage{siunitx}&#10;&#10;\pagestyle{empty}&#10;\begin{document}&#10;\begin{equation*}&#10;v\approx\SI{2100}{\meter\per\second}&#10;\end{equation*}&#10;&#10;&#10;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5" y="2092806"/>
            <a:ext cx="1124267" cy="16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755576" y="2037436"/>
            <a:ext cx="1872208" cy="3666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4" y="647519"/>
            <a:ext cx="1946171" cy="145225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2439811"/>
            <a:ext cx="4252416" cy="234588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016" y="2309588"/>
            <a:ext cx="4176464" cy="2494410"/>
          </a:xfrm>
          <a:prstGeom prst="rect">
            <a:avLst/>
          </a:prstGeom>
        </p:spPr>
      </p:pic>
      <p:graphicFrame>
        <p:nvGraphicFramePr>
          <p:cNvPr id="22" name="Tabelle 21"/>
          <p:cNvGraphicFramePr>
            <a:graphicFrameLocks noGrp="1"/>
          </p:cNvGraphicFramePr>
          <p:nvPr>
            <p:extLst/>
          </p:nvPr>
        </p:nvGraphicFramePr>
        <p:xfrm>
          <a:off x="430290" y="3294576"/>
          <a:ext cx="4069702" cy="115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07">
                  <a:extLst>
                    <a:ext uri="{9D8B030D-6E8A-4147-A177-3AD203B41FA5}">
                      <a16:colId xmlns:a16="http://schemas.microsoft.com/office/drawing/2014/main" val="3174307796"/>
                    </a:ext>
                  </a:extLst>
                </a:gridCol>
                <a:gridCol w="196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02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Wavelength  </a:t>
                      </a:r>
                      <a:r>
                        <a:rPr lang="en-US" sz="1400" noProof="0" dirty="0" smtClean="0">
                          <a:latin typeface="+mn-lt"/>
                          <a:cs typeface="Arial" panose="020B0604020202020204" pitchFamily="34" charset="0"/>
                        </a:rPr>
                        <a:t>[Å</a:t>
                      </a:r>
                      <a:r>
                        <a:rPr lang="en-US" sz="1400" noProof="0" dirty="0" smtClean="0">
                          <a:latin typeface="+mn-lt"/>
                          <a:cs typeface="+mn-cs"/>
                        </a:rPr>
                        <a:t>]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Lower level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latin typeface="+mn-lt"/>
                          <a:cs typeface="Arial" panose="020B0604020202020204" pitchFamily="34" charset="0"/>
                        </a:rPr>
                        <a:t>∑ </a:t>
                      </a:r>
                      <a:r>
                        <a:rPr lang="en-US" sz="1400" noProof="0" dirty="0" smtClean="0">
                          <a:latin typeface="+mn-lt"/>
                          <a:cs typeface="+mn-cs"/>
                        </a:rPr>
                        <a:t>Einstein</a:t>
                      </a:r>
                      <a:r>
                        <a:rPr lang="en-US" sz="1400" baseline="0" noProof="0" dirty="0" smtClean="0">
                          <a:latin typeface="+mn-lt"/>
                          <a:cs typeface="+mn-cs"/>
                        </a:rPr>
                        <a:t> coefficient upper level 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[s</a:t>
                      </a:r>
                      <a:r>
                        <a:rPr lang="en-US" sz="1400" baseline="30000" noProof="0" dirty="0" smtClean="0">
                          <a:latin typeface="+mn-lt"/>
                        </a:rPr>
                        <a:t>-1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] [9]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38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4982.593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noProof="0" dirty="0" smtClean="0">
                          <a:latin typeface="+mn-lt"/>
                        </a:rPr>
                        <a:t>5</a:t>
                      </a:r>
                      <a:r>
                        <a:rPr lang="en-US" sz="1400" noProof="0" dirty="0" smtClean="0">
                          <a:latin typeface="+mn-lt"/>
                        </a:rPr>
                        <a:t>D</a:t>
                      </a:r>
                      <a:r>
                        <a:rPr lang="en-US" sz="1400" baseline="-25000" noProof="0" dirty="0" smtClean="0">
                          <a:latin typeface="+mn-lt"/>
                        </a:rPr>
                        <a:t>0</a:t>
                      </a:r>
                      <a:endParaRPr lang="en-US" sz="14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5.31E+5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23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4008.751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noProof="0" dirty="0" smtClean="0">
                          <a:latin typeface="+mn-lt"/>
                        </a:rPr>
                        <a:t>7</a:t>
                      </a:r>
                      <a:r>
                        <a:rPr lang="en-US" sz="1400" noProof="0" dirty="0" smtClean="0">
                          <a:latin typeface="+mn-lt"/>
                        </a:rPr>
                        <a:t>S</a:t>
                      </a:r>
                      <a:r>
                        <a:rPr lang="en-US" sz="1400" baseline="-25000" noProof="0" dirty="0" smtClean="0">
                          <a:latin typeface="+mn-lt"/>
                        </a:rPr>
                        <a:t>3</a:t>
                      </a:r>
                      <a:endParaRPr lang="en-US" sz="1400" baseline="-25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1.65E+7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77333" y="4811514"/>
            <a:ext cx="2060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1000" dirty="0" smtClean="0"/>
              <a:t>[11] </a:t>
            </a:r>
            <a:r>
              <a:rPr lang="en-GB" sz="1000" dirty="0"/>
              <a:t>nist.gov (visited on 24.11.2020)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541908" y="1950969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[11]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2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Initial atomic level population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S. Ertmer | </a:t>
            </a:r>
            <a:r>
              <a:rPr lang="en-GB" dirty="0"/>
              <a:t>IAEA Meeting | 30. November 2023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pic>
        <p:nvPicPr>
          <p:cNvPr id="15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11" y="1025540"/>
            <a:ext cx="3420380" cy="209331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47" y="1128560"/>
            <a:ext cx="2834390" cy="2115057"/>
          </a:xfrm>
          <a:prstGeom prst="rect">
            <a:avLst/>
          </a:prstGeom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/>
          </p:nvPr>
        </p:nvGraphicFramePr>
        <p:xfrm>
          <a:off x="1143000" y="3381841"/>
          <a:ext cx="6858000" cy="107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908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Wavelength (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Position maximum (mm)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Einstein</a:t>
                      </a:r>
                      <a:r>
                        <a:rPr lang="en-US" sz="1400" baseline="0" noProof="0" dirty="0" smtClean="0"/>
                        <a:t> coefficient upper level (s</a:t>
                      </a:r>
                      <a:r>
                        <a:rPr lang="en-US" sz="1400" baseline="30000" noProof="0" dirty="0" smtClean="0"/>
                        <a:t>-1</a:t>
                      </a:r>
                      <a:r>
                        <a:rPr lang="en-US" sz="1400" baseline="0" noProof="0" dirty="0" smtClean="0"/>
                        <a:t>) [15]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Calculated velocity (m/s)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Relative proportion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4982.593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2.34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5.31E+5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1952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0.79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4294.605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2.21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1.32E+7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58212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0.94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278607" y="4571860"/>
            <a:ext cx="1863011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GB" sz="900" dirty="0"/>
              <a:t>[</a:t>
            </a:r>
            <a:r>
              <a:rPr lang="en-GB" sz="900" dirty="0" smtClean="0"/>
              <a:t>11] </a:t>
            </a:r>
            <a:r>
              <a:rPr lang="en-GB" sz="900" dirty="0"/>
              <a:t>nist.gov (visited on 24.11.2020)</a:t>
            </a:r>
          </a:p>
          <a:p>
            <a:pPr>
              <a:lnSpc>
                <a:spcPct val="95000"/>
              </a:lnSpc>
            </a:pPr>
            <a:r>
              <a:rPr lang="en-GB" sz="900" dirty="0"/>
              <a:t>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911635" y="888027"/>
            <a:ext cx="1765291" cy="28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350" dirty="0" err="1"/>
              <a:t>Grotrian</a:t>
            </a:r>
            <a:r>
              <a:rPr lang="en-GB" sz="1350" dirty="0"/>
              <a:t> diagram of W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80585" y="306650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[11]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3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Initial atomic level population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S. Ertmer | </a:t>
            </a:r>
            <a:r>
              <a:rPr lang="en-GB" dirty="0"/>
              <a:t>IAEA Meeting | 30. November 2023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11" y="1014899"/>
            <a:ext cx="3420380" cy="2114593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2" y="1113588"/>
            <a:ext cx="2874518" cy="2145000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1143000" y="3381841"/>
          <a:ext cx="6858000" cy="107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908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Wavelength (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Position maximum (mm)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Einstein</a:t>
                      </a:r>
                      <a:r>
                        <a:rPr lang="en-US" sz="1400" baseline="0" noProof="0" dirty="0" smtClean="0"/>
                        <a:t> coefficient upper level (s</a:t>
                      </a:r>
                      <a:r>
                        <a:rPr lang="en-US" sz="1400" baseline="30000" noProof="0" dirty="0" smtClean="0"/>
                        <a:t>-1</a:t>
                      </a:r>
                      <a:r>
                        <a:rPr lang="en-US" sz="1400" baseline="0" noProof="0" dirty="0" smtClean="0"/>
                        <a:t>) [15]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Calculated velocity (m/s)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Relative proportion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4982.593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2.34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5.31E+5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1952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0.79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4843.810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1.80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3.37E+6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12132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0.56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197515" y="4570901"/>
            <a:ext cx="1863011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GB" sz="900" dirty="0"/>
              <a:t>[</a:t>
            </a:r>
            <a:r>
              <a:rPr lang="en-GB" sz="900" dirty="0" smtClean="0"/>
              <a:t>11] </a:t>
            </a:r>
            <a:r>
              <a:rPr lang="en-GB" sz="900" dirty="0"/>
              <a:t>nist.gov (visited on 24.11.2020)</a:t>
            </a:r>
          </a:p>
          <a:p>
            <a:pPr>
              <a:lnSpc>
                <a:spcPct val="95000"/>
              </a:lnSpc>
            </a:pPr>
            <a:r>
              <a:rPr lang="en-GB" sz="900" dirty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11635" y="888027"/>
            <a:ext cx="1765291" cy="28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350" dirty="0" err="1"/>
              <a:t>Grotrian</a:t>
            </a:r>
            <a:r>
              <a:rPr lang="en-GB" sz="1350" dirty="0"/>
              <a:t> diagram of W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80585" y="306650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[11]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9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90104"/>
            <a:ext cx="2215480" cy="143862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8021" y="771550"/>
            <a:ext cx="5724525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Sputtering occurs </a:t>
            </a:r>
            <a:r>
              <a:rPr lang="en-US" sz="1600" dirty="0"/>
              <a:t>at solid surfaces at plasma boundary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Sputtering depends </a:t>
            </a:r>
            <a:r>
              <a:rPr lang="en-US" sz="1600" dirty="0"/>
              <a:t>on impact energy and incident angle of incoming </a:t>
            </a:r>
            <a:r>
              <a:rPr lang="en-US" sz="1600" dirty="0" smtClean="0"/>
              <a:t>particles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Different sputtering regimes depending on impact energy</a:t>
            </a:r>
            <a:endParaRPr lang="en-US" sz="16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Sputtering </a:t>
            </a:r>
            <a:r>
              <a:rPr lang="en-US" sz="1600" dirty="0"/>
              <a:t>at high impact energies well understood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fusion research impact energy in the range of 100 eV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400050" indent="-400050">
              <a:lnSpc>
                <a:spcPct val="95000"/>
              </a:lnSpc>
              <a:buFont typeface="+mj-lt"/>
              <a:buAutoNum type="romanUcPeriod"/>
            </a:pPr>
            <a:r>
              <a:rPr lang="en-US" sz="1600" b="1" dirty="0" smtClean="0"/>
              <a:t>Energy </a:t>
            </a:r>
            <a:r>
              <a:rPr lang="en-US" sz="1600" b="1" dirty="0"/>
              <a:t>and angular distribution of sputtered atoms remains open </a:t>
            </a:r>
            <a:r>
              <a:rPr lang="en-US" sz="1600" b="1" dirty="0" smtClean="0"/>
              <a:t>question </a:t>
            </a:r>
          </a:p>
          <a:p>
            <a:pPr marL="400050" indent="-400050">
              <a:lnSpc>
                <a:spcPct val="95000"/>
              </a:lnSpc>
              <a:buFont typeface="+mj-lt"/>
              <a:buAutoNum type="romanUcPeriod"/>
            </a:pPr>
            <a:r>
              <a:rPr lang="en-US" sz="1600" b="1" dirty="0" smtClean="0"/>
              <a:t>Sputtering </a:t>
            </a:r>
            <a:r>
              <a:rPr lang="en-US" sz="1600" b="1" dirty="0"/>
              <a:t>in ground and/or excited </a:t>
            </a:r>
            <a:r>
              <a:rPr lang="en-US" sz="1600" b="1" dirty="0" smtClean="0"/>
              <a:t>level</a:t>
            </a:r>
            <a:br>
              <a:rPr lang="en-US" sz="1600" b="1" dirty="0" smtClean="0"/>
            </a:b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87" y="2571750"/>
            <a:ext cx="2293896" cy="181327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3747" y="4876006"/>
            <a:ext cx="9298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dirty="0">
                <a:solidFill>
                  <a:srgbClr val="000000"/>
                </a:solidFill>
              </a:rPr>
              <a:t>[2] </a:t>
            </a:r>
            <a:r>
              <a:rPr lang="de-DE" sz="1000" dirty="0"/>
              <a:t>R. </a:t>
            </a:r>
            <a:r>
              <a:rPr lang="de-DE" sz="1000" dirty="0" err="1"/>
              <a:t>Behrisch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W. Eckstein "</a:t>
            </a:r>
            <a:r>
              <a:rPr lang="de-DE" sz="1000" dirty="0" err="1"/>
              <a:t>Sputtering</a:t>
            </a:r>
            <a:r>
              <a:rPr lang="de-DE" sz="1000" dirty="0"/>
              <a:t> </a:t>
            </a:r>
            <a:r>
              <a:rPr lang="de-DE" sz="1000" dirty="0" err="1"/>
              <a:t>by</a:t>
            </a:r>
            <a:r>
              <a:rPr lang="de-DE" sz="1000" dirty="0"/>
              <a:t> </a:t>
            </a:r>
            <a:r>
              <a:rPr lang="de-DE" sz="1000" dirty="0" err="1"/>
              <a:t>Particle</a:t>
            </a:r>
            <a:r>
              <a:rPr lang="de-DE" sz="1000" dirty="0"/>
              <a:t> </a:t>
            </a:r>
            <a:r>
              <a:rPr lang="de-DE" sz="1000" dirty="0" err="1"/>
              <a:t>Bombardment</a:t>
            </a:r>
            <a:r>
              <a:rPr lang="de-DE" sz="1000" dirty="0"/>
              <a:t>", Springer-Verlag (2007)</a:t>
            </a:r>
            <a:endParaRPr lang="en-US" sz="1000" dirty="0">
              <a:solidFill>
                <a:srgbClr val="000000"/>
              </a:solidFill>
            </a:endParaRPr>
          </a:p>
          <a:p>
            <a:pPr fontAlgn="base"/>
            <a:endParaRPr lang="en-US" sz="1000" dirty="0">
              <a:solidFill>
                <a:srgbClr val="000000"/>
              </a:solidFill>
              <a:hlinkClick r:id="rId4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359501" y="4287137"/>
            <a:ext cx="348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[2] 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156874" y="2276959"/>
            <a:ext cx="5721327" cy="108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1600" dirty="0" smtClean="0"/>
          </a:p>
        </p:txBody>
      </p:sp>
      <p:sp>
        <p:nvSpPr>
          <p:cNvPr id="15" name="Pfeil nach unten 14"/>
          <p:cNvSpPr/>
          <p:nvPr/>
        </p:nvSpPr>
        <p:spPr>
          <a:xfrm rot="10800000">
            <a:off x="2483768" y="3415949"/>
            <a:ext cx="504056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3" name="Rechteck 2"/>
          <p:cNvSpPr/>
          <p:nvPr/>
        </p:nvSpPr>
        <p:spPr>
          <a:xfrm>
            <a:off x="1316764" y="3602452"/>
            <a:ext cx="3038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b="1" dirty="0"/>
              <a:t>Important input </a:t>
            </a:r>
            <a:r>
              <a:rPr lang="en-GB" b="1" dirty="0" smtClean="0"/>
              <a:t>parameters</a:t>
            </a:r>
          </a:p>
          <a:p>
            <a:r>
              <a:rPr lang="en-GB" b="1" dirty="0" smtClean="0"/>
              <a:t>For PWI codes, CRM and S/XB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Initial atomic level population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S. Ertmer | </a:t>
            </a:r>
            <a:r>
              <a:rPr lang="en-GB" dirty="0"/>
              <a:t>IAEA Meeting | 30. November 2023 | </a:t>
            </a:r>
            <a:r>
              <a:rPr lang="en-GB" dirty="0" smtClean="0"/>
              <a:t>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11" y="1036245"/>
            <a:ext cx="3420380" cy="2071899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3" y="1113589"/>
            <a:ext cx="2874518" cy="2145000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1143000" y="3381841"/>
          <a:ext cx="6858000" cy="107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908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Wavelength (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Position maximum (mm)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Einstein</a:t>
                      </a:r>
                      <a:r>
                        <a:rPr lang="en-US" sz="1400" baseline="0" noProof="0" dirty="0" smtClean="0"/>
                        <a:t> coefficient upper level (s</a:t>
                      </a:r>
                      <a:r>
                        <a:rPr lang="en-US" sz="1400" baseline="30000" noProof="0" dirty="0" smtClean="0"/>
                        <a:t>-1</a:t>
                      </a:r>
                      <a:r>
                        <a:rPr lang="en-US" sz="1400" baseline="0" noProof="0" dirty="0" smtClean="0"/>
                        <a:t>) [15]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Calculated velocity (m/s)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Relative proportion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4982.593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2.34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5.31E+5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1952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0.79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4244.367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4.05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1.44E+6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11664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0.96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197515" y="4577495"/>
            <a:ext cx="1863011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GB" sz="900" dirty="0"/>
              <a:t>[</a:t>
            </a:r>
            <a:r>
              <a:rPr lang="en-GB" sz="900" dirty="0" smtClean="0"/>
              <a:t>11] </a:t>
            </a:r>
            <a:r>
              <a:rPr lang="en-GB" sz="900" dirty="0"/>
              <a:t>nist.gov (visited on 24.11.2020)</a:t>
            </a:r>
          </a:p>
          <a:p>
            <a:pPr>
              <a:lnSpc>
                <a:spcPct val="95000"/>
              </a:lnSpc>
            </a:pPr>
            <a:r>
              <a:rPr lang="en-GB" sz="900" dirty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11635" y="888027"/>
            <a:ext cx="1765291" cy="28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350" dirty="0" err="1"/>
              <a:t>Grotrian</a:t>
            </a:r>
            <a:r>
              <a:rPr lang="en-GB" sz="1350" dirty="0"/>
              <a:t> diagram of W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80585" y="306650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[11]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3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Initial atomic level population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651870"/>
            <a:ext cx="8229600" cy="1413501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+mn-lt"/>
              </a:rPr>
              <a:t>Only ground state transition is in agreement with theory</a:t>
            </a:r>
          </a:p>
          <a:p>
            <a:r>
              <a:rPr lang="en-US" sz="1400" dirty="0" smtClean="0">
                <a:latin typeface="+mn-lt"/>
              </a:rPr>
              <a:t>All other transitions peak to late according to Einstein coefficient</a:t>
            </a:r>
            <a:endParaRPr lang="en-US" sz="14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IAEA Meeting | 30. November 2023 | Page </a:t>
            </a:r>
            <a:fld id="{6A6D9FA1-99C7-4910-8E32-B85D378B0060}" type="slidenum">
              <a:rPr lang="en-GB"/>
              <a:pPr algn="r"/>
              <a:t>21</a:t>
            </a:fld>
            <a:endParaRPr lang="en-GB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28448"/>
            <a:ext cx="3693300" cy="28083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788214"/>
            <a:ext cx="4568659" cy="28960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0035" y="336098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[11]</a:t>
            </a:r>
            <a:endParaRPr lang="en-US" sz="1000" dirty="0"/>
          </a:p>
        </p:txBody>
      </p:sp>
      <p:sp>
        <p:nvSpPr>
          <p:cNvPr id="9" name="Rechteck 8"/>
          <p:cNvSpPr/>
          <p:nvPr/>
        </p:nvSpPr>
        <p:spPr>
          <a:xfrm>
            <a:off x="277333" y="4811514"/>
            <a:ext cx="2060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1000" dirty="0" smtClean="0"/>
              <a:t>[11] </a:t>
            </a:r>
            <a:r>
              <a:rPr lang="en-GB" sz="1000" dirty="0"/>
              <a:t>nist.gov (visited on 24.11.2020)</a:t>
            </a:r>
          </a:p>
        </p:txBody>
      </p:sp>
    </p:spTree>
    <p:extLst>
      <p:ext uri="{BB962C8B-B14F-4D97-AF65-F5344CB8AC3E}">
        <p14:creationId xmlns:p14="http://schemas.microsoft.com/office/powerpoint/2010/main" val="6762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smtClean="0">
                <a:latin typeface="+mn-lt"/>
              </a:rPr>
              <a:t>I. Energy and angular distribution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  <a:p>
            <a:r>
              <a:rPr lang="en-US" sz="1400" dirty="0">
                <a:latin typeface="+mn-lt"/>
              </a:rPr>
              <a:t>Proof of light reflection in the line shape of sputtered </a:t>
            </a:r>
            <a:r>
              <a:rPr lang="en-US" sz="1400" dirty="0" smtClean="0">
                <a:latin typeface="+mn-lt"/>
              </a:rPr>
              <a:t>atoms 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In-situ light reflection measurements by </a:t>
            </a:r>
            <a:r>
              <a:rPr lang="en-US" sz="1400" dirty="0" smtClean="0">
                <a:latin typeface="+mn-lt"/>
              </a:rPr>
              <a:t>modeling</a:t>
            </a:r>
          </a:p>
          <a:p>
            <a:r>
              <a:rPr lang="en-GB" sz="1400" dirty="0" smtClean="0">
                <a:latin typeface="+mn-lt"/>
                <a:sym typeface="Wingdings" panose="05000000000000000000" pitchFamily="2" charset="2"/>
              </a:rPr>
              <a:t>C</a:t>
            </a:r>
            <a:r>
              <a:rPr lang="en-GB" sz="1400" dirty="0" smtClean="0">
                <a:latin typeface="+mn-lt"/>
              </a:rPr>
              <a:t>onsistent </a:t>
            </a:r>
            <a:r>
              <a:rPr lang="en-GB" sz="1400" dirty="0" err="1" smtClean="0">
                <a:latin typeface="+mn-lt"/>
              </a:rPr>
              <a:t>modeling</a:t>
            </a:r>
            <a:r>
              <a:rPr lang="en-GB" sz="1400" dirty="0" smtClean="0">
                <a:latin typeface="+mn-lt"/>
              </a:rPr>
              <a:t> of optical emission spectra for both line of sights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GB" sz="1400" dirty="0" smtClean="0">
                <a:latin typeface="+mn-lt"/>
                <a:sym typeface="Wingdings" panose="05000000000000000000" pitchFamily="2" charset="2"/>
              </a:rPr>
              <a:t>    Simultaneous </a:t>
            </a:r>
            <a:r>
              <a:rPr lang="en-GB" sz="1400" dirty="0" err="1" smtClean="0">
                <a:latin typeface="+mn-lt"/>
                <a:sym typeface="Wingdings" panose="05000000000000000000" pitchFamily="2" charset="2"/>
              </a:rPr>
              <a:t>modeling</a:t>
            </a:r>
            <a:r>
              <a:rPr lang="en-GB" sz="1400" dirty="0" smtClean="0">
                <a:latin typeface="+mn-lt"/>
                <a:sym typeface="Wingdings" panose="05000000000000000000" pitchFamily="2" charset="2"/>
              </a:rPr>
              <a:t> of energy and angular distribution</a:t>
            </a:r>
          </a:p>
          <a:p>
            <a:endParaRPr lang="en-US" sz="1400" dirty="0" smtClean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+mn-lt"/>
              </a:rPr>
              <a:t>II. Initial atomic level population:</a:t>
            </a:r>
          </a:p>
          <a:p>
            <a:r>
              <a:rPr lang="en-US" sz="1400" dirty="0" smtClean="0">
                <a:latin typeface="+mn-lt"/>
              </a:rPr>
              <a:t>High </a:t>
            </a:r>
            <a:r>
              <a:rPr lang="en-US" sz="1400" dirty="0">
                <a:latin typeface="+mn-lt"/>
              </a:rPr>
              <a:t>spatial resolution spectroscopy measurements</a:t>
            </a:r>
          </a:p>
          <a:p>
            <a:r>
              <a:rPr lang="en-US" sz="1400" dirty="0">
                <a:latin typeface="+mn-lt"/>
              </a:rPr>
              <a:t>For a cold target (</a:t>
            </a:r>
            <a:r>
              <a:rPr lang="en-US" sz="1400" dirty="0" err="1">
                <a:latin typeface="+mn-lt"/>
              </a:rPr>
              <a:t>T</a:t>
            </a:r>
            <a:r>
              <a:rPr lang="en-US" sz="1400" baseline="-25000" dirty="0" err="1">
                <a:latin typeface="+mn-lt"/>
              </a:rPr>
              <a:t>surf</a:t>
            </a:r>
            <a:r>
              <a:rPr lang="en-US" sz="1400" dirty="0">
                <a:latin typeface="+mn-lt"/>
              </a:rPr>
              <a:t>= 300 K) and mono-energetic energy of the incident ions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in the order of 100 eV, atoms are sputtered in the ground state </a:t>
            </a:r>
            <a:r>
              <a:rPr lang="en-US" sz="1400" baseline="30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D</a:t>
            </a:r>
            <a:r>
              <a:rPr lang="en-US" sz="1400" baseline="-25000" dirty="0">
                <a:latin typeface="+mn-lt"/>
              </a:rPr>
              <a:t>0</a:t>
            </a: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Exited levels </a:t>
            </a:r>
            <a:r>
              <a:rPr lang="en-US" sz="1400" baseline="30000" dirty="0">
                <a:latin typeface="+mn-lt"/>
              </a:rPr>
              <a:t>7</a:t>
            </a:r>
            <a:r>
              <a:rPr lang="en-US" sz="1400" dirty="0">
                <a:latin typeface="+mn-lt"/>
              </a:rPr>
              <a:t>S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and </a:t>
            </a:r>
            <a:r>
              <a:rPr lang="en-US" sz="1400" baseline="30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D</a:t>
            </a:r>
            <a:r>
              <a:rPr lang="en-US" sz="1400" baseline="-25000" dirty="0">
                <a:latin typeface="+mn-lt"/>
              </a:rPr>
              <a:t>x&gt;0</a:t>
            </a:r>
            <a:r>
              <a:rPr lang="en-US" sz="1400" baseline="30000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are not populated during sputtering</a:t>
            </a:r>
          </a:p>
          <a:p>
            <a:endParaRPr lang="en-US" sz="14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</a:t>
            </a:r>
            <a:r>
              <a:rPr lang="en-GB" dirty="0" smtClean="0"/>
              <a:t>IAEA </a:t>
            </a:r>
            <a:r>
              <a:rPr lang="en-GB" dirty="0"/>
              <a:t>Meeting | 30. November 2023 | Page </a:t>
            </a:r>
            <a:fld id="{6A6D9FA1-99C7-4910-8E32-B85D378B0060}" type="slidenum">
              <a:rPr lang="en-GB"/>
              <a:pPr algn="r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4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Backup- Outlook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4876006"/>
            <a:ext cx="8240228" cy="201104"/>
          </a:xfrm>
        </p:spPr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97" y="605883"/>
            <a:ext cx="4172858" cy="20864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2" y="2568978"/>
            <a:ext cx="4172858" cy="20864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9204" y="898129"/>
            <a:ext cx="468052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Studying energy and angular distribution for different surface morphology, including </a:t>
            </a:r>
            <a:r>
              <a:rPr lang="en-GB" sz="2000" dirty="0" err="1" smtClean="0"/>
              <a:t>nano</a:t>
            </a:r>
            <a:r>
              <a:rPr lang="en-GB" sz="2000" dirty="0" smtClean="0"/>
              <a:t> structured ones</a:t>
            </a:r>
          </a:p>
          <a:p>
            <a:pPr algn="l">
              <a:lnSpc>
                <a:spcPct val="95000"/>
              </a:lnSpc>
            </a:pPr>
            <a:endParaRPr lang="en-GB" sz="20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Removal of W-Fuzz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Laser absorption on W I to remove instrumental broadening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Laser induced fluorescence on W I for energy, angular and initial level distribution 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88204" y="571886"/>
            <a:ext cx="374441" cy="326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0°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91040" y="2500984"/>
            <a:ext cx="481424" cy="297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smtClean="0"/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26600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3019" y="778810"/>
                <a:ext cx="7314492" cy="3672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b="1" dirty="0" smtClean="0"/>
                  <a:t>Passive optical emission spectroscopy in the linear plasma device PSI-2 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GB" sz="1400" u="sng" dirty="0" smtClean="0"/>
                  <a:t>Energy </a:t>
                </a:r>
                <a:r>
                  <a:rPr lang="en-GB" sz="1400" u="sng" dirty="0"/>
                  <a:t>and angular </a:t>
                </a:r>
                <a:r>
                  <a:rPr lang="en-GB" sz="1400" u="sng" dirty="0" smtClean="0"/>
                  <a:t>distribution:</a:t>
                </a: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US" sz="1400" b="1" dirty="0" smtClean="0"/>
                  <a:t>Line shape analysis </a:t>
                </a:r>
                <a:r>
                  <a:rPr lang="en-US" sz="1400" dirty="0" smtClean="0"/>
                  <a:t>by high </a:t>
                </a:r>
                <a:r>
                  <a:rPr lang="en-US" sz="1400" dirty="0"/>
                  <a:t>wavelength resolution </a:t>
                </a:r>
                <a:r>
                  <a:rPr lang="en-US" sz="1400" dirty="0" smtClean="0"/>
                  <a:t>spectroscopy</a:t>
                </a:r>
                <a:br>
                  <a:rPr lang="en-US" sz="1400" dirty="0" smtClean="0"/>
                </a:br>
                <a:r>
                  <a:rPr lang="en-US" sz="14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Spectrometer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400" dirty="0"/>
                  <a:t> ≈</a:t>
                </a:r>
                <a:r>
                  <a:rPr lang="el-GR" sz="1400" dirty="0" smtClean="0">
                    <a:latin typeface="+mn-lt"/>
                  </a:rPr>
                  <a:t> </a:t>
                </a:r>
                <a:r>
                  <a:rPr lang="en-US" sz="1400" dirty="0" smtClean="0">
                    <a:latin typeface="+mn-lt"/>
                  </a:rPr>
                  <a:t>10</a:t>
                </a:r>
                <a:r>
                  <a:rPr lang="en-US" sz="1400" baseline="30000" dirty="0" smtClean="0">
                    <a:latin typeface="+mn-lt"/>
                  </a:rPr>
                  <a:t>-6</a:t>
                </a:r>
                <a:r>
                  <a:rPr lang="el-GR" sz="1400" dirty="0" smtClean="0"/>
                  <a:t> </a:t>
                </a:r>
                <a:r>
                  <a:rPr lang="de-DE" sz="1400" dirty="0" smtClean="0"/>
                  <a:t>vs.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Doppler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l-GR" sz="1400" dirty="0"/>
                      <m:t>≈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de-DE" sz="1400" baseline="-25000" dirty="0" smtClean="0"/>
                  <a:t> </a:t>
                </a:r>
                <a:r>
                  <a:rPr lang="en-US" sz="1400" dirty="0" smtClean="0"/>
                  <a:t>)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GB" sz="1400" u="sng" dirty="0" smtClean="0"/>
                  <a:t>Initial </a:t>
                </a:r>
                <a:r>
                  <a:rPr lang="en-GB" sz="1400" u="sng" dirty="0"/>
                  <a:t>atomic level </a:t>
                </a:r>
                <a:r>
                  <a:rPr lang="en-GB" sz="1400" u="sng" dirty="0" smtClean="0"/>
                  <a:t>population:</a:t>
                </a:r>
                <a:br>
                  <a:rPr lang="en-GB" sz="1400" u="sng" dirty="0" smtClean="0"/>
                </a:br>
                <a:r>
                  <a:rPr lang="en-US" sz="1400" b="1" dirty="0" smtClean="0"/>
                  <a:t>Spectroscopic time-of-flight </a:t>
                </a:r>
                <a:r>
                  <a:rPr lang="en-US" sz="1400" b="1" dirty="0"/>
                  <a:t>measurements</a:t>
                </a:r>
                <a:r>
                  <a:rPr lang="en-US" sz="1400" dirty="0"/>
                  <a:t> by </a:t>
                </a:r>
                <a:r>
                  <a:rPr lang="en-US" sz="1400" dirty="0" smtClean="0"/>
                  <a:t>imaging spectrometer </a:t>
                </a:r>
                <a:br>
                  <a:rPr lang="en-US" sz="1400" dirty="0" smtClean="0"/>
                </a:br>
                <a:r>
                  <a:rPr lang="en-US" sz="1400" dirty="0" smtClean="0"/>
                  <a:t>with high </a:t>
                </a:r>
                <a:r>
                  <a:rPr lang="en-US" sz="1400" dirty="0"/>
                  <a:t>spatial resolution (50 µm/</a:t>
                </a:r>
                <a:r>
                  <a:rPr lang="en-US" sz="1400" dirty="0" err="1"/>
                  <a:t>px</a:t>
                </a:r>
                <a:r>
                  <a:rPr lang="en-US" sz="1400" dirty="0" smtClean="0"/>
                  <a:t>)</a:t>
                </a:r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19" y="778810"/>
                <a:ext cx="7314492" cy="3672408"/>
              </a:xfrm>
              <a:blipFill>
                <a:blip r:embed="rId2"/>
                <a:stretch>
                  <a:fillRect l="-250" t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IAEA Meeting | 30. November 2023 | Page </a:t>
            </a:r>
            <a:fld id="{6A6D9FA1-99C7-4910-8E32-B85D378B0060}" type="slidenum">
              <a:rPr lang="en-GB"/>
              <a:pPr algn="r"/>
              <a:t>3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0" y="2615014"/>
            <a:ext cx="5033186" cy="194409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55786"/>
              </p:ext>
            </p:extLst>
          </p:nvPr>
        </p:nvGraphicFramePr>
        <p:xfrm>
          <a:off x="6156176" y="3256899"/>
          <a:ext cx="2123758" cy="160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8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conditions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argon</a:t>
                      </a:r>
                      <a:r>
                        <a:rPr lang="en-GB" sz="1200" baseline="0" dirty="0">
                          <a:latin typeface="+mn-lt"/>
                        </a:rPr>
                        <a:t> plasma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+mn-lt"/>
                        </a:rPr>
                        <a:t>T</a:t>
                      </a:r>
                      <a:r>
                        <a:rPr lang="en-GB" sz="1200" baseline="-25000" dirty="0" err="1">
                          <a:latin typeface="+mn-lt"/>
                        </a:rPr>
                        <a:t>e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≈ </a:t>
                      </a:r>
                      <a:r>
                        <a:rPr lang="en-GB" sz="1200" dirty="0">
                          <a:latin typeface="+mn-lt"/>
                        </a:rPr>
                        <a:t>3</a:t>
                      </a:r>
                      <a:r>
                        <a:rPr lang="en-GB" sz="1200" baseline="0" dirty="0">
                          <a:latin typeface="+mn-lt"/>
                        </a:rPr>
                        <a:t> eV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6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n</a:t>
                      </a:r>
                      <a:r>
                        <a:rPr lang="en-GB" sz="1200" baseline="-25000" dirty="0">
                          <a:latin typeface="+mn-lt"/>
                        </a:rPr>
                        <a:t>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≈ </a:t>
                      </a:r>
                      <a:r>
                        <a:rPr lang="en-GB" sz="1200" dirty="0" smtClean="0">
                          <a:latin typeface="+mn-lt"/>
                        </a:rPr>
                        <a:t>2 </a:t>
                      </a:r>
                      <a:r>
                        <a:rPr lang="en-GB" sz="1200" baseline="0" dirty="0">
                          <a:latin typeface="+mn-lt"/>
                        </a:rPr>
                        <a:t>∙</a:t>
                      </a:r>
                      <a:r>
                        <a:rPr lang="en-GB" sz="1200" baseline="0" dirty="0" smtClean="0">
                          <a:latin typeface="+mn-lt"/>
                        </a:rPr>
                        <a:t>10</a:t>
                      </a:r>
                      <a:r>
                        <a:rPr lang="en-GB" sz="1200" baseline="30000" dirty="0" smtClean="0">
                          <a:latin typeface="+mn-lt"/>
                        </a:rPr>
                        <a:t>12 </a:t>
                      </a:r>
                      <a:r>
                        <a:rPr lang="en-GB" sz="1200" baseline="0" dirty="0" smtClean="0">
                          <a:latin typeface="+mn-lt"/>
                        </a:rPr>
                        <a:t>cm</a:t>
                      </a:r>
                      <a:r>
                        <a:rPr lang="en-GB" sz="1200" baseline="30000" dirty="0" smtClean="0">
                          <a:latin typeface="+mn-lt"/>
                        </a:rPr>
                        <a:t>-3</a:t>
                      </a:r>
                      <a:endParaRPr lang="en-GB" sz="1200" baseline="300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+mn-lt"/>
                        </a:rPr>
                        <a:t>E</a:t>
                      </a:r>
                      <a:r>
                        <a:rPr lang="en-GB" sz="1200" baseline="-25000" dirty="0" err="1">
                          <a:latin typeface="+mn-lt"/>
                        </a:rPr>
                        <a:t>imp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70-150 eV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latin typeface="+mn-lt"/>
                        </a:rPr>
                        <a:t>B</a:t>
                      </a:r>
                      <a:endParaRPr lang="en-GB" sz="1200" baseline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+mn-lt"/>
                          <a:cs typeface="Arial" panose="020B0604020202020204" pitchFamily="34" charset="0"/>
                        </a:rPr>
                        <a:t>≈ </a:t>
                      </a:r>
                      <a:r>
                        <a:rPr lang="en-GB" sz="1200" smtClean="0">
                          <a:latin typeface="+mn-lt"/>
                        </a:rPr>
                        <a:t>90 mT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3573301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r>
                        <a:rPr lang="en-GB" sz="1200" baseline="0" dirty="0" err="1" smtClean="0">
                          <a:latin typeface="+mn-lt"/>
                        </a:rPr>
                        <a:t>T</a:t>
                      </a:r>
                      <a:r>
                        <a:rPr lang="en-GB" sz="1200" baseline="-25000" dirty="0" err="1" smtClean="0">
                          <a:latin typeface="+mn-lt"/>
                        </a:rPr>
                        <a:t>surf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300 K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90471468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58589"/>
            <a:ext cx="1605861" cy="135566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39200" y="2527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High resolution OES </a:t>
            </a:r>
            <a:endParaRPr lang="en-US" sz="900" dirty="0" smtClean="0"/>
          </a:p>
          <a:p>
            <a:r>
              <a:rPr lang="en-US" sz="900" dirty="0" smtClean="0"/>
              <a:t>or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15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Energy </a:t>
            </a:r>
            <a:r>
              <a:rPr lang="en-US" dirty="0"/>
              <a:t>and angular distribution</a:t>
            </a:r>
          </a:p>
        </p:txBody>
      </p:sp>
      <p:pic>
        <p:nvPicPr>
          <p:cNvPr id="10" name="Picture 2" descr="https://www.fz-juelich.de/SharedDocs/Bilder/IEK/IEK-4/DE/Forschung/PSI-2/bild_forschung_psi-2_02_Argonplasma.jpg;jsessionid=694C6E00DD50BF9B2735F1AA5039F3C3?__blob=pos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1" b="32841"/>
          <a:stretch>
            <a:fillRect/>
          </a:stretch>
        </p:blipFill>
        <p:spPr bwMode="auto">
          <a:xfrm>
            <a:off x="72362" y="1059582"/>
            <a:ext cx="9030592" cy="24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Inhaltsplatzhalter 8"/>
          <p:cNvGraphicFramePr>
            <a:graphicFrameLocks/>
          </p:cNvGraphicFramePr>
          <p:nvPr>
            <p:extLst/>
          </p:nvPr>
        </p:nvGraphicFramePr>
        <p:xfrm>
          <a:off x="153805" y="583321"/>
          <a:ext cx="85689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143">
                  <a:extLst>
                    <a:ext uri="{9D8B030D-6E8A-4147-A177-3AD203B41FA5}">
                      <a16:colId xmlns:a16="http://schemas.microsoft.com/office/drawing/2014/main" val="3213101418"/>
                    </a:ext>
                  </a:extLst>
                </a:gridCol>
                <a:gridCol w="3303882">
                  <a:extLst>
                    <a:ext uri="{9D8B030D-6E8A-4147-A177-3AD203B41FA5}">
                      <a16:colId xmlns:a16="http://schemas.microsoft.com/office/drawing/2014/main" val="798644059"/>
                    </a:ext>
                  </a:extLst>
                </a:gridCol>
                <a:gridCol w="3046926">
                  <a:extLst>
                    <a:ext uri="{9D8B030D-6E8A-4147-A177-3AD203B41FA5}">
                      <a16:colId xmlns:a16="http://schemas.microsoft.com/office/drawing/2014/main" val="1848765052"/>
                    </a:ext>
                  </a:extLst>
                </a:gridCol>
              </a:tblGrid>
              <a:tr h="1983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distribution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Angular distribution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937"/>
                  </a:ext>
                </a:extLst>
              </a:tr>
              <a:tr h="198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r>
                        <a:rPr lang="en-US" sz="1400" baseline="0" dirty="0" smtClean="0"/>
                        <a:t> impact energies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Thompson</a:t>
                      </a:r>
                      <a:r>
                        <a:rPr lang="en-US" sz="1400" baseline="0" dirty="0" smtClean="0"/>
                        <a:t> energy distribution [7]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Cosine</a:t>
                      </a:r>
                      <a:r>
                        <a:rPr lang="en-US" sz="1400" baseline="0" dirty="0" smtClean="0"/>
                        <a:t> angular distribution [8]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227727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Low impact energies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Deviations from Thompson?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Butterfly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angular distribution?!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27870"/>
                  </a:ext>
                </a:extLst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0" y="507641"/>
            <a:ext cx="9036496" cy="1165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graphicFrame>
        <p:nvGraphicFramePr>
          <p:cNvPr id="20" name="Inhaltsplatzhalter 8"/>
          <p:cNvGraphicFramePr>
            <a:graphicFrameLocks/>
          </p:cNvGraphicFramePr>
          <p:nvPr>
            <p:extLst/>
          </p:nvPr>
        </p:nvGraphicFramePr>
        <p:xfrm>
          <a:off x="153805" y="583321"/>
          <a:ext cx="856895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143">
                  <a:extLst>
                    <a:ext uri="{9D8B030D-6E8A-4147-A177-3AD203B41FA5}">
                      <a16:colId xmlns:a16="http://schemas.microsoft.com/office/drawing/2014/main" val="3213101418"/>
                    </a:ext>
                  </a:extLst>
                </a:gridCol>
                <a:gridCol w="3303882">
                  <a:extLst>
                    <a:ext uri="{9D8B030D-6E8A-4147-A177-3AD203B41FA5}">
                      <a16:colId xmlns:a16="http://schemas.microsoft.com/office/drawing/2014/main" val="798644059"/>
                    </a:ext>
                  </a:extLst>
                </a:gridCol>
                <a:gridCol w="3046926">
                  <a:extLst>
                    <a:ext uri="{9D8B030D-6E8A-4147-A177-3AD203B41FA5}">
                      <a16:colId xmlns:a16="http://schemas.microsoft.com/office/drawing/2014/main" val="1848765052"/>
                    </a:ext>
                  </a:extLst>
                </a:gridCol>
              </a:tblGrid>
              <a:tr h="1983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distribution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Angular distribution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937"/>
                  </a:ext>
                </a:extLst>
              </a:tr>
              <a:tr h="198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r>
                        <a:rPr lang="en-US" sz="1400" baseline="0" dirty="0" smtClean="0"/>
                        <a:t> impact energies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Thompson</a:t>
                      </a:r>
                      <a:r>
                        <a:rPr lang="en-US" sz="1400" baseline="0" dirty="0" smtClean="0"/>
                        <a:t> energy distribution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Cosine</a:t>
                      </a:r>
                      <a:r>
                        <a:rPr lang="en-US" sz="1400" baseline="0" dirty="0" smtClean="0"/>
                        <a:t> angular distribution [3]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22772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Energy and angular distribution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8000" y="4910400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S. Ertmer | IAEA Meeting | 30. November 2023 | Page </a:t>
            </a:r>
            <a:fld id="{6A6D9FA1-99C7-4910-8E32-B85D378B0060}" type="slidenum">
              <a:rPr lang="en-GB"/>
              <a:pPr algn="r"/>
              <a:t>5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74999" y="4291182"/>
            <a:ext cx="64573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[2] </a:t>
            </a:r>
            <a:r>
              <a:rPr lang="en-GB" sz="1000" dirty="0"/>
              <a:t>M W Thompson </a:t>
            </a:r>
            <a:r>
              <a:rPr lang="en-GB" sz="1000" i="1" dirty="0"/>
              <a:t>Phil. Mag</a:t>
            </a:r>
            <a:r>
              <a:rPr lang="en-GB" sz="1000" dirty="0"/>
              <a:t>., 1968</a:t>
            </a:r>
          </a:p>
          <a:p>
            <a:r>
              <a:rPr lang="en-GB" sz="1000" dirty="0" smtClean="0"/>
              <a:t>[3] </a:t>
            </a:r>
            <a:r>
              <a:rPr lang="en-US" sz="1000" dirty="0"/>
              <a:t>R. </a:t>
            </a:r>
            <a:r>
              <a:rPr lang="en-US" sz="1000" dirty="0" err="1"/>
              <a:t>Behrisch</a:t>
            </a:r>
            <a:r>
              <a:rPr lang="en-US" sz="1000" dirty="0"/>
              <a:t> and W. Eckstein "Sputtering by Particle Bombardment", Springer-</a:t>
            </a:r>
            <a:r>
              <a:rPr lang="en-US" sz="1000" dirty="0" err="1"/>
              <a:t>Verlag</a:t>
            </a:r>
            <a:r>
              <a:rPr lang="en-US" sz="1000" dirty="0"/>
              <a:t>, 2007</a:t>
            </a:r>
            <a:endParaRPr lang="en-GB" sz="1000" dirty="0"/>
          </a:p>
          <a:p>
            <a:r>
              <a:rPr lang="en-GB" sz="1000" dirty="0" smtClean="0"/>
              <a:t>[4]</a:t>
            </a:r>
            <a:r>
              <a:rPr lang="en-US" sz="1000" dirty="0" smtClean="0"/>
              <a:t> </a:t>
            </a:r>
            <a:r>
              <a:rPr lang="en-US" sz="1000" dirty="0"/>
              <a:t>A. </a:t>
            </a:r>
            <a:r>
              <a:rPr lang="en-US" sz="1000" dirty="0" err="1"/>
              <a:t>Goehlich</a:t>
            </a:r>
            <a:r>
              <a:rPr lang="en-US" sz="1000" dirty="0"/>
              <a:t> et. al. </a:t>
            </a:r>
            <a:r>
              <a:rPr lang="en-US" sz="1000" i="1" dirty="0"/>
              <a:t>J. </a:t>
            </a:r>
            <a:r>
              <a:rPr lang="en-US" sz="1000" i="1" dirty="0" err="1"/>
              <a:t>Nucl</a:t>
            </a:r>
            <a:r>
              <a:rPr lang="en-US" sz="1000" i="1" dirty="0"/>
              <a:t>. Mater</a:t>
            </a:r>
            <a:r>
              <a:rPr lang="en-US" sz="1000" i="1" dirty="0" smtClean="0"/>
              <a:t>., </a:t>
            </a:r>
            <a:r>
              <a:rPr lang="en-US" sz="1000" dirty="0"/>
              <a:t>1999 </a:t>
            </a:r>
            <a:endParaRPr lang="en-US" sz="1000" dirty="0" smtClean="0"/>
          </a:p>
          <a:p>
            <a:r>
              <a:rPr lang="en-GB" sz="1000" dirty="0" smtClean="0"/>
              <a:t>[5] </a:t>
            </a:r>
            <a:r>
              <a:rPr lang="en-US" sz="1000" dirty="0"/>
              <a:t>D. </a:t>
            </a:r>
            <a:r>
              <a:rPr lang="en-US" sz="1000" dirty="0" err="1"/>
              <a:t>Nishijima</a:t>
            </a:r>
            <a:r>
              <a:rPr lang="en-US" sz="1000" dirty="0"/>
              <a:t> et al. </a:t>
            </a:r>
            <a:r>
              <a:rPr lang="de-DE" sz="1000" dirty="0"/>
              <a:t> </a:t>
            </a:r>
            <a:r>
              <a:rPr lang="de-DE" sz="1000" i="1" dirty="0"/>
              <a:t>J. </a:t>
            </a:r>
            <a:r>
              <a:rPr lang="de-DE" sz="1000" i="1" dirty="0" err="1"/>
              <a:t>Nucl</a:t>
            </a:r>
            <a:r>
              <a:rPr lang="de-DE" sz="1000" i="1" dirty="0"/>
              <a:t>. Mater</a:t>
            </a:r>
            <a:r>
              <a:rPr lang="de-DE" sz="1000" i="1" dirty="0" smtClean="0"/>
              <a:t>., </a:t>
            </a:r>
            <a:r>
              <a:rPr lang="en-US" sz="1000" dirty="0" smtClean="0"/>
              <a:t>2011</a:t>
            </a:r>
            <a:endParaRPr lang="en-GB" sz="1000" dirty="0" smtClean="0"/>
          </a:p>
          <a:p>
            <a:r>
              <a:rPr lang="en-GB" sz="1000" dirty="0" smtClean="0"/>
              <a:t>[6] </a:t>
            </a:r>
            <a:r>
              <a:rPr lang="en-US" sz="1000" dirty="0"/>
              <a:t>M. </a:t>
            </a:r>
            <a:r>
              <a:rPr lang="en-US" sz="1000" dirty="0" err="1"/>
              <a:t>Stepanova</a:t>
            </a:r>
            <a:r>
              <a:rPr lang="en-US" sz="1000" dirty="0"/>
              <a:t> </a:t>
            </a:r>
            <a:r>
              <a:rPr lang="en-US" sz="1000" dirty="0" smtClean="0"/>
              <a:t> et al, </a:t>
            </a:r>
            <a:r>
              <a:rPr lang="de-DE" sz="1000" i="1" dirty="0"/>
              <a:t>J. </a:t>
            </a:r>
            <a:r>
              <a:rPr lang="de-DE" sz="1000" i="1" dirty="0" err="1"/>
              <a:t>Vac</a:t>
            </a:r>
            <a:r>
              <a:rPr lang="de-DE" sz="1000" i="1" dirty="0"/>
              <a:t>. </a:t>
            </a:r>
            <a:r>
              <a:rPr lang="de-DE" sz="1000" i="1" dirty="0" err="1"/>
              <a:t>Sci</a:t>
            </a:r>
            <a:r>
              <a:rPr lang="de-DE" sz="1000" i="1" dirty="0"/>
              <a:t>. </a:t>
            </a:r>
            <a:r>
              <a:rPr lang="de-DE" sz="1000" i="1" dirty="0" err="1"/>
              <a:t>Technol</a:t>
            </a:r>
            <a:r>
              <a:rPr lang="de-DE" sz="1000" i="1" dirty="0"/>
              <a:t>. </a:t>
            </a:r>
            <a:r>
              <a:rPr lang="de-DE" sz="1000" i="1" dirty="0" smtClean="0"/>
              <a:t>A</a:t>
            </a:r>
            <a:r>
              <a:rPr lang="en-US" sz="1000" dirty="0" smtClean="0"/>
              <a:t>, 2001</a:t>
            </a:r>
            <a:endParaRPr lang="en-GB" sz="1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74" y="1723391"/>
            <a:ext cx="1907104" cy="16404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5" y="1599289"/>
            <a:ext cx="2057064" cy="163857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482477" y="3286794"/>
            <a:ext cx="303299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/>
              <a:t>Experimentally determined angular </a:t>
            </a:r>
            <a:r>
              <a:rPr lang="en-US" sz="1200" dirty="0"/>
              <a:t>distributions </a:t>
            </a:r>
            <a:r>
              <a:rPr lang="en-US" sz="1200" dirty="0" smtClean="0"/>
              <a:t>of sputtered W </a:t>
            </a:r>
            <a:r>
              <a:rPr lang="en-US" sz="1200" dirty="0"/>
              <a:t>atoms from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 </a:t>
            </a:r>
            <a:r>
              <a:rPr lang="en-US" sz="1200" dirty="0"/>
              <a:t>smooth surface bombarded by </a:t>
            </a:r>
            <a:r>
              <a:rPr lang="en-US" sz="1200" dirty="0" err="1" smtClean="0"/>
              <a:t>Ar</a:t>
            </a:r>
            <a:r>
              <a:rPr lang="en-US" sz="1200" dirty="0" smtClean="0"/>
              <a:t> [6]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08936" y="3297752"/>
            <a:ext cx="241040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 smtClean="0"/>
              <a:t>Calculated angular distribution </a:t>
            </a:r>
            <a:br>
              <a:rPr lang="en-US" sz="1200" dirty="0" smtClean="0"/>
            </a:br>
            <a:r>
              <a:rPr lang="en-US" sz="1200" dirty="0" smtClean="0"/>
              <a:t>of W sputtered by </a:t>
            </a:r>
            <a:r>
              <a:rPr lang="en-US" sz="1200" dirty="0" err="1" smtClean="0"/>
              <a:t>Ar</a:t>
            </a:r>
            <a:r>
              <a:rPr lang="en-US" sz="1200" dirty="0" smtClean="0"/>
              <a:t> [5]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3805" y="3304759"/>
            <a:ext cx="430534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 smtClean="0"/>
              <a:t>Experimental results of the energy distribution of sputtered W [4]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5" y="1707654"/>
            <a:ext cx="1972247" cy="161318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036" y="1833996"/>
            <a:ext cx="781036" cy="126830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619672" y="3931309"/>
            <a:ext cx="6302176" cy="3262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600" dirty="0" smtClean="0"/>
              <a:t>  → Better understanding of energy and angular distribution needed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0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5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2" y="2088000"/>
            <a:ext cx="4374449" cy="2736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2" y="2088000"/>
            <a:ext cx="4374449" cy="2736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2" y="2088000"/>
            <a:ext cx="4374449" cy="2736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2" y="2088000"/>
            <a:ext cx="4374449" cy="2736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2" y="2088000"/>
            <a:ext cx="4374449" cy="2736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IAEA Meeting | 30. November 2023 | Page </a:t>
            </a:r>
            <a:fld id="{6A6D9FA1-99C7-4910-8E32-B85D378B0060}" type="slidenum">
              <a:rPr lang="en-GB"/>
              <a:pPr algn="r"/>
              <a:t>6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10" y="799667"/>
            <a:ext cx="1137463" cy="8935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3808" y="743995"/>
            <a:ext cx="1994989" cy="10706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520" y="843558"/>
            <a:ext cx="1862997" cy="101497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Energy </a:t>
            </a:r>
            <a:r>
              <a:rPr lang="en-US" dirty="0"/>
              <a:t>and angular distribution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9792" y="3011460"/>
            <a:ext cx="4258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Line broadening effects lead to only one broad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in line shape with change in impact </a:t>
            </a:r>
            <a:r>
              <a:rPr lang="en-US" sz="1400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Modeling becomes necessary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Rechteck 10"/>
          <p:cNvSpPr/>
          <p:nvPr/>
        </p:nvSpPr>
        <p:spPr>
          <a:xfrm>
            <a:off x="755576" y="1563638"/>
            <a:ext cx="720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773382" y="1586611"/>
            <a:ext cx="144016" cy="25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2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_degradationAl_without_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4526" y="1157289"/>
            <a:ext cx="4680117" cy="35785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14" y="1293990"/>
            <a:ext cx="4576542" cy="36411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8" y="1293991"/>
            <a:ext cx="2490387" cy="30893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Energy and angular distribution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365580" y="750038"/>
            <a:ext cx="403761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tronger </a:t>
            </a:r>
            <a:r>
              <a:rPr lang="en-US" sz="1600" dirty="0"/>
              <a:t>line shape </a:t>
            </a:r>
            <a:r>
              <a:rPr lang="en-US" sz="1600" dirty="0" smtClean="0"/>
              <a:t>deformation for </a:t>
            </a:r>
            <a:r>
              <a:rPr lang="en-US" sz="1600" dirty="0"/>
              <a:t>Al than for </a:t>
            </a:r>
            <a:r>
              <a:rPr lang="en-US" sz="1600" dirty="0" smtClean="0"/>
              <a:t>W (proof </a:t>
            </a:r>
            <a:r>
              <a:rPr lang="en-US" sz="1600" dirty="0"/>
              <a:t>of </a:t>
            </a:r>
            <a:r>
              <a:rPr lang="en-US" sz="1600" dirty="0" smtClean="0"/>
              <a:t>principle)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explanation is light reflection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Erosion of surface leads to decrease in reflection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30" y="2874206"/>
            <a:ext cx="1370188" cy="120554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5580" y="4383380"/>
            <a:ext cx="31209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600" dirty="0" smtClean="0"/>
              <a:t>Al-target before and after exposure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0" y="1344643"/>
            <a:ext cx="1508829" cy="5475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2" y="2874206"/>
            <a:ext cx="1466330" cy="1160844"/>
          </a:xfrm>
          <a:prstGeom prst="rect">
            <a:avLst/>
          </a:prstGeom>
        </p:spPr>
      </p:pic>
      <p:sp>
        <p:nvSpPr>
          <p:cNvPr id="14" name="Textplatzhalter 4"/>
          <p:cNvSpPr txBox="1">
            <a:spLocks/>
          </p:cNvSpPr>
          <p:nvPr/>
        </p:nvSpPr>
        <p:spPr>
          <a:xfrm>
            <a:off x="4788024" y="891737"/>
            <a:ext cx="4730417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Al-target in a</a:t>
            </a:r>
            <a:r>
              <a:rPr lang="en-GB" dirty="0" smtClean="0">
                <a:solidFill>
                  <a:schemeClr val="tx1"/>
                </a:solidFill>
              </a:rPr>
              <a:t>rgon </a:t>
            </a:r>
            <a:r>
              <a:rPr lang="en-GB" dirty="0">
                <a:solidFill>
                  <a:schemeClr val="tx1"/>
                </a:solidFill>
              </a:rPr>
              <a:t>plasma </a:t>
            </a:r>
            <a:r>
              <a:rPr lang="en-GB" dirty="0" err="1">
                <a:solidFill>
                  <a:schemeClr val="tx1"/>
                </a:solidFill>
              </a:rPr>
              <a:t>E</a:t>
            </a:r>
            <a:r>
              <a:rPr lang="en-GB" baseline="-25000" dirty="0" err="1">
                <a:solidFill>
                  <a:schemeClr val="tx1"/>
                </a:solidFill>
              </a:rPr>
              <a:t>impact</a:t>
            </a:r>
            <a:r>
              <a:rPr lang="en-GB" dirty="0">
                <a:solidFill>
                  <a:schemeClr val="tx1"/>
                </a:solidFill>
              </a:rPr>
              <a:t> ≈ 110 eV</a:t>
            </a:r>
          </a:p>
          <a:p>
            <a:endParaRPr lang="en-GB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6892526" y="1525451"/>
            <a:ext cx="1495898" cy="267766"/>
            <a:chOff x="-426764" y="5375717"/>
            <a:chExt cx="1379526" cy="267766"/>
          </a:xfrm>
        </p:grpSpPr>
        <p:sp>
          <p:nvSpPr>
            <p:cNvPr id="21" name="Rechteck 20"/>
            <p:cNvSpPr/>
            <p:nvPr/>
          </p:nvSpPr>
          <p:spPr>
            <a:xfrm>
              <a:off x="-426764" y="5420291"/>
              <a:ext cx="1379526" cy="21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 smtClean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-325642" y="5375717"/>
              <a:ext cx="1209114" cy="267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 smtClean="0"/>
                <a:t>0° to the normal</a:t>
              </a:r>
            </a:p>
          </p:txBody>
        </p:sp>
      </p:grpSp>
      <p:sp>
        <p:nvSpPr>
          <p:cNvPr id="23" name="Rechteck 22"/>
          <p:cNvSpPr/>
          <p:nvPr/>
        </p:nvSpPr>
        <p:spPr>
          <a:xfrm>
            <a:off x="6732240" y="1761553"/>
            <a:ext cx="1368152" cy="16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7047692" y="1929918"/>
            <a:ext cx="1048917" cy="18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6992400" y="1693745"/>
            <a:ext cx="120911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0° to the normal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919175" y="1880940"/>
            <a:ext cx="1287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90</a:t>
            </a:r>
            <a:r>
              <a:rPr lang="en-US" sz="1200" dirty="0"/>
              <a:t>° to the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0" grpId="0"/>
      <p:bldP spid="23" grpId="0" animBg="1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_degradationAl_without_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4526" y="1157289"/>
            <a:ext cx="4680117" cy="35785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8" y="1293991"/>
            <a:ext cx="2490387" cy="30893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Energy and angular distribution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Ertmer | IAEA Meeting | 30. November 2023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365580" y="750038"/>
            <a:ext cx="403761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tronger </a:t>
            </a:r>
            <a:r>
              <a:rPr lang="en-US" sz="1600" dirty="0"/>
              <a:t>line shape </a:t>
            </a:r>
            <a:r>
              <a:rPr lang="en-US" sz="1600" dirty="0" smtClean="0"/>
              <a:t>deformation for </a:t>
            </a:r>
            <a:r>
              <a:rPr lang="en-US" sz="1600" dirty="0"/>
              <a:t>Al than for </a:t>
            </a:r>
            <a:r>
              <a:rPr lang="en-US" sz="1600" dirty="0" smtClean="0"/>
              <a:t>W (proof </a:t>
            </a:r>
            <a:r>
              <a:rPr lang="en-US" sz="1600" dirty="0"/>
              <a:t>of </a:t>
            </a:r>
            <a:r>
              <a:rPr lang="en-US" sz="1600" dirty="0" smtClean="0"/>
              <a:t>principle)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explanation is light reflection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Erosion of surface leads to decrease in reflection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30" y="2874206"/>
            <a:ext cx="1370188" cy="120554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5580" y="4383380"/>
            <a:ext cx="31209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sz="1600" dirty="0" smtClean="0"/>
              <a:t>Al-target before and after exposure</a:t>
            </a:r>
          </a:p>
        </p:txBody>
      </p:sp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0" y="1344643"/>
            <a:ext cx="1508829" cy="54758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2" y="2874206"/>
            <a:ext cx="1466330" cy="1160844"/>
          </a:xfrm>
          <a:prstGeom prst="rect">
            <a:avLst/>
          </a:prstGeom>
        </p:spPr>
      </p:pic>
      <p:sp>
        <p:nvSpPr>
          <p:cNvPr id="14" name="Textplatzhalter 4"/>
          <p:cNvSpPr txBox="1">
            <a:spLocks/>
          </p:cNvSpPr>
          <p:nvPr/>
        </p:nvSpPr>
        <p:spPr>
          <a:xfrm>
            <a:off x="4788024" y="891737"/>
            <a:ext cx="4730417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Al-target in a</a:t>
            </a:r>
            <a:r>
              <a:rPr lang="en-GB" dirty="0" smtClean="0">
                <a:solidFill>
                  <a:schemeClr val="tx1"/>
                </a:solidFill>
              </a:rPr>
              <a:t>rgon </a:t>
            </a:r>
            <a:r>
              <a:rPr lang="en-GB" dirty="0">
                <a:solidFill>
                  <a:schemeClr val="tx1"/>
                </a:solidFill>
              </a:rPr>
              <a:t>plasma </a:t>
            </a:r>
            <a:r>
              <a:rPr lang="en-GB" dirty="0" err="1">
                <a:solidFill>
                  <a:schemeClr val="tx1"/>
                </a:solidFill>
              </a:rPr>
              <a:t>E</a:t>
            </a:r>
            <a:r>
              <a:rPr lang="en-GB" baseline="-25000" dirty="0" err="1">
                <a:solidFill>
                  <a:schemeClr val="tx1"/>
                </a:solidFill>
              </a:rPr>
              <a:t>impact</a:t>
            </a:r>
            <a:r>
              <a:rPr lang="en-GB" dirty="0">
                <a:solidFill>
                  <a:schemeClr val="tx1"/>
                </a:solidFill>
              </a:rPr>
              <a:t> ≈ 110 eV</a:t>
            </a:r>
          </a:p>
          <a:p>
            <a:endParaRPr lang="en-GB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6892526" y="1525451"/>
            <a:ext cx="1495898" cy="267766"/>
            <a:chOff x="-426764" y="5375717"/>
            <a:chExt cx="1379526" cy="267766"/>
          </a:xfrm>
        </p:grpSpPr>
        <p:sp>
          <p:nvSpPr>
            <p:cNvPr id="21" name="Rechteck 20"/>
            <p:cNvSpPr/>
            <p:nvPr/>
          </p:nvSpPr>
          <p:spPr>
            <a:xfrm>
              <a:off x="-426764" y="5420291"/>
              <a:ext cx="1379526" cy="21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 smtClean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-325642" y="5375717"/>
              <a:ext cx="1209114" cy="267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 smtClean="0"/>
                <a:t>0° to the normal</a:t>
              </a:r>
            </a:p>
          </p:txBody>
        </p:sp>
      </p:grpSp>
      <p:sp>
        <p:nvSpPr>
          <p:cNvPr id="23" name="Rechteck 22"/>
          <p:cNvSpPr/>
          <p:nvPr/>
        </p:nvSpPr>
        <p:spPr>
          <a:xfrm>
            <a:off x="6732240" y="1761553"/>
            <a:ext cx="1368152" cy="16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7047692" y="1929918"/>
            <a:ext cx="1048917" cy="18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6992400" y="1693745"/>
            <a:ext cx="1209114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/>
              <a:t>0° to the normal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919175" y="1880940"/>
            <a:ext cx="1287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90</a:t>
            </a:r>
            <a:r>
              <a:rPr lang="en-US" sz="1200" dirty="0"/>
              <a:t>° to the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0" grpId="0"/>
      <p:bldP spid="23" grpId="0" animBg="1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578515"/>
            <a:ext cx="4030710" cy="251496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578515"/>
            <a:ext cx="4030710" cy="25149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578515"/>
            <a:ext cx="4030710" cy="25149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Energy </a:t>
            </a:r>
            <a:r>
              <a:rPr lang="en-US" dirty="0"/>
              <a:t>and angular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" y="662388"/>
                <a:ext cx="8229600" cy="41044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u="sng" dirty="0" smtClean="0">
                    <a:latin typeface="+mn-lt"/>
                  </a:rPr>
                  <a:t>Based </a:t>
                </a:r>
                <a:r>
                  <a:rPr lang="en-US" sz="1400" u="sng" dirty="0">
                    <a:latin typeface="+mn-lt"/>
                  </a:rPr>
                  <a:t>on Doppler-shifted-emission model for reflected </a:t>
                </a:r>
                <a:r>
                  <a:rPr lang="en-US" sz="1400" u="sng" dirty="0" smtClean="0">
                    <a:latin typeface="+mn-lt"/>
                  </a:rPr>
                  <a:t>atoms [7]:</a:t>
                </a:r>
                <a:endParaRPr lang="en-US" sz="1400" u="sng" dirty="0">
                  <a:latin typeface="+mn-lt"/>
                </a:endParaRPr>
              </a:p>
              <a:p>
                <a:pPr lvl="1"/>
                <a:r>
                  <a:rPr lang="en-US" sz="1400" dirty="0" smtClean="0">
                    <a:latin typeface="+mn-lt"/>
                  </a:rPr>
                  <a:t>Infinite target approximation (ITA)</a:t>
                </a:r>
              </a:p>
              <a:p>
                <a:pPr lvl="1"/>
                <a:r>
                  <a:rPr lang="en-US" sz="1400" dirty="0" smtClean="0">
                    <a:latin typeface="+mn-lt"/>
                  </a:rPr>
                  <a:t>Cosine </a:t>
                </a:r>
                <a:r>
                  <a:rPr lang="en-US" sz="1400" dirty="0">
                    <a:latin typeface="+mn-lt"/>
                  </a:rPr>
                  <a:t>angular </a:t>
                </a:r>
                <a:r>
                  <a:rPr lang="en-US" sz="1400" dirty="0" smtClean="0">
                    <a:latin typeface="+mn-lt"/>
                  </a:rPr>
                  <a:t>distribution</a:t>
                </a:r>
                <a:br>
                  <a:rPr lang="en-US" sz="1400" dirty="0" smtClean="0">
                    <a:latin typeface="+mn-lt"/>
                  </a:rPr>
                </a:br>
                <a:endParaRPr lang="en-US" sz="1400" dirty="0">
                  <a:latin typeface="+mn-lt"/>
                </a:endParaRPr>
              </a:p>
              <a:p>
                <a:pPr lvl="1"/>
                <a:endParaRPr lang="en-US" sz="1400" dirty="0">
                  <a:latin typeface="+mn-lt"/>
                </a:endParaRPr>
              </a:p>
              <a:p>
                <a:pPr lvl="1"/>
                <a:r>
                  <a:rPr lang="en-US" sz="1400" dirty="0" smtClean="0">
                    <a:latin typeface="+mn-lt"/>
                  </a:rPr>
                  <a:t>Light </a:t>
                </a:r>
                <a:r>
                  <a:rPr lang="en-US" sz="1400" dirty="0">
                    <a:latin typeface="+mn-lt"/>
                  </a:rPr>
                  <a:t>reflection at </a:t>
                </a:r>
                <a:r>
                  <a:rPr lang="en-US" sz="1400" dirty="0" smtClean="0">
                    <a:latin typeface="+mn-lt"/>
                  </a:rPr>
                  <a:t>surface (literature: 53%[8])</a:t>
                </a:r>
                <a:endParaRPr lang="en-US" sz="140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1400" dirty="0" smtClean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400" u="sng" dirty="0" smtClean="0">
                    <a:latin typeface="+mn-lt"/>
                  </a:rPr>
                  <a:t>Adapted:</a:t>
                </a:r>
                <a:endParaRPr lang="en-US" sz="1400" u="sng" dirty="0">
                  <a:latin typeface="+mn-lt"/>
                </a:endParaRPr>
              </a:p>
              <a:p>
                <a:pPr lvl="1"/>
                <a:r>
                  <a:rPr lang="en-US" sz="1400" dirty="0" smtClean="0">
                    <a:latin typeface="+mn-lt"/>
                  </a:rPr>
                  <a:t>Thompson energy distribution</a:t>
                </a:r>
              </a:p>
              <a:p>
                <a:pPr marL="0" indent="0">
                  <a:buNone/>
                </a:pPr>
                <a:endParaRPr lang="en-US" sz="140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140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1400" dirty="0" smtClean="0">
                    <a:latin typeface="+mn-lt"/>
                  </a:rPr>
                  <a:t/>
                </a:r>
                <a:br>
                  <a:rPr lang="en-US" sz="1400" dirty="0" smtClean="0">
                    <a:latin typeface="+mn-lt"/>
                  </a:rPr>
                </a:br>
                <a:r>
                  <a:rPr lang="en-US" sz="1400" u="sng" dirty="0" smtClean="0">
                    <a:latin typeface="+mn-lt"/>
                  </a:rPr>
                  <a:t>Expanded:</a:t>
                </a:r>
              </a:p>
              <a:p>
                <a:pPr lvl="1"/>
                <a:r>
                  <a:rPr lang="en-US" sz="1400" dirty="0" smtClean="0">
                    <a:latin typeface="+mn-lt"/>
                  </a:rPr>
                  <a:t>Zeeman Effect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Zeeman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de-DE" sz="1400" dirty="0">
                        <a:latin typeface="+mn-lt"/>
                      </a:rPr>
                      <m:t>10</m:t>
                    </m:r>
                    <m:r>
                      <m:rPr>
                        <m:nor/>
                      </m:rPr>
                      <a:rPr lang="de-DE" sz="1400" baseline="30000" dirty="0">
                        <a:latin typeface="+mn-lt"/>
                      </a:rPr>
                      <m:t>−6</m:t>
                    </m:r>
                  </m:oMath>
                </a14:m>
                <a:r>
                  <a:rPr lang="de-DE" sz="1400" dirty="0">
                    <a:latin typeface="+mn-lt"/>
                  </a:rPr>
                  <a:t> (@ 90 </a:t>
                </a:r>
                <a:r>
                  <a:rPr lang="de-DE" sz="1400" dirty="0" err="1">
                    <a:latin typeface="+mn-lt"/>
                  </a:rPr>
                  <a:t>mT</a:t>
                </a:r>
                <a:r>
                  <a:rPr lang="de-DE" sz="1400" dirty="0" smtClean="0">
                    <a:latin typeface="+mn-lt"/>
                  </a:rPr>
                  <a:t>)</a:t>
                </a:r>
                <a:endParaRPr lang="en-US" sz="1400" dirty="0" smtClean="0">
                  <a:latin typeface="+mn-lt"/>
                </a:endParaRPr>
              </a:p>
              <a:p>
                <a:pPr lvl="1"/>
                <a:r>
                  <a:rPr lang="en-US" sz="1400" dirty="0" smtClean="0">
                    <a:latin typeface="+mn-lt"/>
                  </a:rPr>
                  <a:t>Instrumental broadening</a:t>
                </a:r>
                <a:endParaRPr lang="en-US" sz="1400" dirty="0">
                  <a:latin typeface="+mn-lt"/>
                </a:endParaRP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" y="662388"/>
                <a:ext cx="8229600" cy="4104456"/>
              </a:xfrm>
              <a:blipFill>
                <a:blip r:embed="rId10"/>
                <a:stretch>
                  <a:fillRect l="-222" t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S. Ertmer | </a:t>
            </a:r>
            <a:r>
              <a:rPr lang="en-GB" dirty="0" smtClean="0"/>
              <a:t>IAEA </a:t>
            </a:r>
            <a:r>
              <a:rPr lang="en-GB" dirty="0"/>
              <a:t>Meeting | 30. November 2023 | Page </a:t>
            </a:r>
            <a:fld id="{6A6D9FA1-99C7-4910-8E32-B85D378B0060}" type="slidenum">
              <a:rPr lang="en-GB"/>
              <a:pPr algn="r"/>
              <a:t>9</a:t>
            </a:fld>
            <a:endParaRPr lang="en-GB" dirty="0"/>
          </a:p>
        </p:txBody>
      </p:sp>
      <p:pic>
        <p:nvPicPr>
          <p:cNvPr id="6" name="Grafik 5" descr="\documentclass{article}&#10;\usepackage{amsmath}&#10;\pagestyle{empty}&#10;\begin{document}&#10;&#10;\begin{equation*}&#10;G(\Theta)\propto \cos^b(\Theta)&#10;\end{equatio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1" y="1520525"/>
            <a:ext cx="1209449" cy="206206"/>
          </a:xfrm>
          <a:prstGeom prst="rect">
            <a:avLst/>
          </a:prstGeom>
        </p:spPr>
      </p:pic>
      <p:pic>
        <p:nvPicPr>
          <p:cNvPr id="10" name="Grafik 9" descr="\documentclass{article}&#10;\usepackage{amsmath}&#10;\pagestyle{empty}&#10;\begin{document}&#10;\begin{equation*}&#10;F(E) =\frac{ E}{(E+E_\text{b})^{n+1}}\left(1-\sqrt{\frac{E}{E_\text{max}}}\right)&#10;\label{eq:Thompson}&#10;\end{equation*}&#10;&#10;&#10;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" y="2983312"/>
            <a:ext cx="2872533" cy="5312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4119" y="4731990"/>
            <a:ext cx="32640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000" dirty="0" smtClean="0"/>
              <a:t>[7] </a:t>
            </a:r>
            <a:r>
              <a:rPr lang="en-GB" sz="1000" dirty="0"/>
              <a:t>S. Dickheuer </a:t>
            </a:r>
            <a:r>
              <a:rPr lang="en-GB" sz="1000" dirty="0" smtClean="0"/>
              <a:t>et al.</a:t>
            </a:r>
            <a:r>
              <a:rPr lang="en-US" sz="1000" dirty="0" smtClean="0"/>
              <a:t> </a:t>
            </a:r>
            <a:r>
              <a:rPr lang="en-US" sz="1000" i="1" dirty="0"/>
              <a:t>Physics of </a:t>
            </a:r>
            <a:r>
              <a:rPr lang="en-US" sz="1000" i="1" dirty="0" smtClean="0"/>
              <a:t>Plasmas</a:t>
            </a:r>
            <a:r>
              <a:rPr lang="en-US" sz="1000" dirty="0"/>
              <a:t> 26, </a:t>
            </a:r>
            <a:r>
              <a:rPr lang="en-US" sz="1000" dirty="0" smtClean="0"/>
              <a:t>073513, 2019</a:t>
            </a:r>
          </a:p>
          <a:p>
            <a:pPr>
              <a:lnSpc>
                <a:spcPct val="95000"/>
              </a:lnSpc>
            </a:pPr>
            <a:r>
              <a:rPr lang="en-US" sz="1000" dirty="0" smtClean="0"/>
              <a:t>[8] </a:t>
            </a:r>
            <a:r>
              <a:rPr lang="en-US" sz="1000" dirty="0"/>
              <a:t>W. S. M. Werner et al. </a:t>
            </a:r>
            <a:r>
              <a:rPr lang="en-US" sz="1000" i="1" dirty="0"/>
              <a:t>J. </a:t>
            </a:r>
            <a:r>
              <a:rPr lang="en-US" sz="1000" i="1" dirty="0" smtClean="0"/>
              <a:t>Phys. Chem. </a:t>
            </a:r>
            <a:r>
              <a:rPr lang="en-US" sz="1000" i="1" dirty="0"/>
              <a:t>Ref. Data </a:t>
            </a:r>
            <a:r>
              <a:rPr lang="en-US" sz="1000" dirty="0"/>
              <a:t>38, </a:t>
            </a:r>
            <a:r>
              <a:rPr lang="en-US" sz="1000" dirty="0" smtClean="0"/>
              <a:t>2009</a:t>
            </a:r>
            <a:endParaRPr lang="en-GB" sz="1000" dirty="0" err="1"/>
          </a:p>
        </p:txBody>
      </p:sp>
      <p:pic>
        <p:nvPicPr>
          <p:cNvPr id="17" name="Grafik 16" descr="\documentclass{article}&#10;\usepackage{amsmath}&#10;\pagestyle{empty}&#10;\begin{document}&#10;\begin{equation*} &#10;\begin{split}&#10;E &amp;= \text{Energy of sputtered atoms,}\\&#10;E_\text{b} &amp;= \text{surface binding energy,}\\&#10;E_\text{max} &amp;= \text{ maximum energy of sputtered atoms,}\\&#10;n &amp;= 2 \text{ (scaling parameter).}\\&#10;\end{split}&#10;\end{equation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50" y="2890425"/>
            <a:ext cx="2550857" cy="690286"/>
          </a:xfrm>
          <a:prstGeom prst="rect">
            <a:avLst/>
          </a:prstGeom>
        </p:spPr>
      </p:pic>
      <p:pic>
        <p:nvPicPr>
          <p:cNvPr id="19" name="Grafik 18" descr="\documentclass{article}&#10;\usepackage{amsmath}&#10;\pagestyle{empty}&#10;\begin{document}&#10;\begin{equation*} &#10;\begin{split}&#10;\Theta &amp;= \text{polar angle,}\\&#10;b &amp;= 1 \text{ (scaling parameter).}\\&#10;\end{split}&#10;\end{equatio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9" y="1454978"/>
            <a:ext cx="1466667" cy="310857"/>
          </a:xfrm>
          <a:prstGeom prst="rect">
            <a:avLst/>
          </a:prstGeom>
        </p:spPr>
      </p:pic>
      <p:sp>
        <p:nvSpPr>
          <p:cNvPr id="18" name="Textfeld 1"/>
          <p:cNvSpPr txBox="1"/>
          <p:nvPr/>
        </p:nvSpPr>
        <p:spPr>
          <a:xfrm>
            <a:off x="5076000" y="3837283"/>
            <a:ext cx="373409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dirty="0" smtClean="0">
                <a:solidFill>
                  <a:srgbClr val="FF0000"/>
                </a:solidFill>
              </a:rPr>
              <a:t>ITA </a:t>
            </a:r>
            <a:r>
              <a:rPr lang="de-DE" dirty="0" err="1" smtClean="0">
                <a:solidFill>
                  <a:srgbClr val="FF0000"/>
                </a:solidFill>
              </a:rPr>
              <a:t>model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breaks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90°!</a:t>
            </a:r>
          </a:p>
        </p:txBody>
      </p:sp>
      <p:sp>
        <p:nvSpPr>
          <p:cNvPr id="7" name="Rechteck 6"/>
          <p:cNvSpPr/>
          <p:nvPr/>
        </p:nvSpPr>
        <p:spPr>
          <a:xfrm>
            <a:off x="5076000" y="4100686"/>
            <a:ext cx="3042371" cy="326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dirty="0" smtClean="0">
                <a:sym typeface="Wingdings" panose="05000000000000000000" pitchFamily="2" charset="2"/>
              </a:rPr>
              <a:t>-&gt; Space-</a:t>
            </a:r>
            <a:r>
              <a:rPr lang="de-DE" sz="1600" dirty="0" err="1" smtClean="0">
                <a:sym typeface="Wingdings" panose="05000000000000000000" pitchFamily="2" charset="2"/>
              </a:rPr>
              <a:t>resolved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model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required</a:t>
            </a:r>
            <a:r>
              <a:rPr lang="de-DE" sz="1600" dirty="0">
                <a:sym typeface="Wingdings" panose="05000000000000000000" pitchFamily="2" charset="2"/>
              </a:rPr>
              <a:t>!</a:t>
            </a:r>
            <a:endParaRPr lang="de-D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6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34.7|19.8|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964,3795"/>
  <p:tag name="LATEXADDIN" val="\documentclass{article}&#10;\usepackage{amsmath}&#10;\pagestyle{empty}&#10;\begin{document}&#10;\begin{equation*}&#10;d= v \cdot \tau= \frac{v}{\sum A_{ij}}&#10;\end{equation*}&#10;&#10;&#10;&#10;&#10;&#10;&#10;&#10;\end{document}"/>
  <p:tag name="IGUANATEXSIZE" val="14"/>
  <p:tag name="IGUANATEXCURSOR" val="12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657,6678"/>
  <p:tag name="LATEXADDIN" val="\documentclass{article}&#10;\usepackage{amsmath}&#10;\pagestyle{empty}&#10;\begin{document}&#10;\begin{equation*}&#10;d \approx \frac{v}{2 \sum A_{ij}}&#10;\end{equation*}&#10;&#10;&#10;&#10;&#10;&#10;&#10;&#10;\end{document}"/>
  <p:tag name="IGUANATEXSIZE" val="14"/>
  <p:tag name="IGUANATEXCURSOR" val="9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,2081"/>
  <p:tag name="ORIGINALWIDTH" val="1826,772"/>
  <p:tag name="LATEXADDIN" val="\documentclass{article}&#10;\usepackage{amsmath}&#10;\pagestyle{empty}&#10;\begin{document}&#10;\begin{equation*}&#10;\frac{dN_i}{dt} =-\sum_{j&lt;i} N_i A_{ij} + n_e N_0 \langle v_e \sigma_X \rangle &#10;\end{equation*}&#10;&#10;&#10;&#10;&#10;&#10;&#10;&#10;\end{document}"/>
  <p:tag name="IGUANATEXSIZE" val="14"/>
  <p:tag name="IGUANATEXCURSOR" val="14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3,4158"/>
  <p:tag name="ORIGINALWIDTH" val="2742,407"/>
  <p:tag name="LATEXADDIN" val="\documentclass{article}&#10;\usepackage{amsmath}&#10;\pagestyle{empty}&#10;\begin{document}&#10;\begin{equation*}&#10;\begin{split} N_i &amp;= \text{population of level i},\\ \&#10;A_{ij} &amp;= \text{Einstein coefficient between level i and j},\\ &#10;\langle v_e \sigma_X \rangle &amp;= \text{excitation coefficient},\\&#10;n_e &amp;= \text{electron density}. &#10;\end{split}&#10;\end{equation*}&#10;\end{document}"/>
  <p:tag name="IGUANATEXSIZE" val="10"/>
  <p:tag name="IGUANATEXCURSOR" val="31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657,6678"/>
  <p:tag name="LATEXADDIN" val="\documentclass{article}&#10;\usepackage{amsmath}&#10;\pagestyle{empty}&#10;\begin{document}&#10;\begin{equation*}&#10;d \approx \frac{v}{2 \sum A_{ij}}&#10;\end{equation*}&#10;&#10;&#10;&#10;&#10;&#10;&#10;&#10;\end{document}"/>
  <p:tag name="IGUANATEXSIZE" val="14"/>
  <p:tag name="IGUANATEXCURSOR" val="9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790,4012"/>
  <p:tag name="LATEXADDIN" val="\documentclass{article}&#10;\usepackage{amsmath}&#10;&#10;\usepackage{siunitx}&#10;&#10;\pagestyle{empty}&#10;\begin{document}&#10;\begin{equation*}&#10;v\approx\SI{2100}{\meter\per\second}&#10;\end{equation*}&#10;&#10;&#10;&#10;&#10;&#10;&#10;&#10;\end{document}"/>
  <p:tag name="IGUANATEXSIZE" val="14"/>
  <p:tag name="IGUANATEXCURSOR" val="12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|22|1.2|0.9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824,8969"/>
  <p:tag name="LATEXADDIN" val="\documentclass{article}&#10;\usepackage{amsmath}&#10;\pagestyle{empty}&#10;\begin{document}&#10;\begin{equation*}&#10;\frac{\Delta \lambda}{\lambda} \propto \sqrt{\frac{2E_{kin}}{m}}&#10;\end{equation*}&#10;&#10;&#10;&#10;&#10;&#10;&#10;&#10;\end{document}"/>
  <p:tag name="IGUANATEXSIZE" val="18"/>
  <p:tag name="IGUANATEXCURSOR" val="157"/>
  <p:tag name="TRANSPARENCY" val="Wahr"/>
  <p:tag name="FILENAME" val=""/>
  <p:tag name="LATEXENGINEID" val="0"/>
  <p:tag name="TEMPFOLDER" val="C:\Users\ertmer\Desktop\PHD\DPG2019_München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824,8969"/>
  <p:tag name="LATEXADDIN" val="\documentclass{article}&#10;\usepackage{amsmath}&#10;\pagestyle{empty}&#10;\begin{document}&#10;\begin{equation*}&#10;\frac{\Delta \lambda}{\lambda} \propto \sqrt{\frac{2E_{kin}}{m}}&#10;\end{equation*}&#10;&#10;&#10;&#10;&#10;&#10;&#10;&#10;\end{document}"/>
  <p:tag name="IGUANATEXSIZE" val="18"/>
  <p:tag name="IGUANATEXCURSOR" val="157"/>
  <p:tag name="TRANSPARENCY" val="Wahr"/>
  <p:tag name="FILENAME" val=""/>
  <p:tag name="LATEXENGINEID" val="0"/>
  <p:tag name="TEMPFOLDER" val="C:\Users\ertmer\Desktop\PHD\DPG2019_München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2|28.3|2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849,6438"/>
  <p:tag name="LATEXADDIN" val="\documentclass{article}&#10;\usepackage{amsmath}&#10;\pagestyle{empty}&#10;\begin{document}&#10;&#10;\begin{equation*}&#10;G(\Theta)\propto \cos^b(\Theta)&#10;\end{equation*}&#10;&#10;&#10;\end{document}"/>
  <p:tag name="IGUANATEXSIZE" val="14"/>
  <p:tag name="IGUANATEXCURSOR" val="11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019,498"/>
  <p:tag name="LATEXADDIN" val="\documentclass{article}&#10;\usepackage{amsmath}&#10;\pagestyle{empty}&#10;\begin{document}&#10;\begin{equation*}&#10;F(E) =\frac{ E}{(E+E_\text{b})^{n+1}}\left(1-\sqrt{\frac{E}{E_\text{max}}}\right)&#10;\label{eq:Thompson}&#10;\end{equation*}&#10;&#10;&#10;&#10;&#10;&#10;&#10;&#10;\end{document}"/>
  <p:tag name="IGUANATEXSIZE" val="14"/>
  <p:tag name="IGUANATEXCURSOR" val="15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9,415"/>
  <p:tag name="ORIGINALWIDTH" val="2510,686"/>
  <p:tag name="LATEXADDIN" val="\documentclass{article}&#10;\usepackage{amsmath}&#10;\pagestyle{empty}&#10;\begin{document}&#10;\begin{equation*} &#10;\begin{split}&#10;E &amp;= \text{Energy of sputtered atoms,}\\&#10;E_\text{b} &amp;= \text{surface binding energy,}\\&#10;E_\text{max} &amp;= \text{ maximum energy of sputtered atoms,}\\&#10;n &amp;= 2 \text{ (scaling parameter).}\\&#10;\end{split}&#10;\end{equation*}&#10;&#10;&#10;\end{document}"/>
  <p:tag name="IGUANATEXSIZE" val="10"/>
  <p:tag name="IGUANATEXCURSOR" val="29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1443,569"/>
  <p:tag name="LATEXADDIN" val="\documentclass{article}&#10;\usepackage{amsmath}&#10;\pagestyle{empty}&#10;\begin{document}&#10;\begin{equation*} &#10;\begin{split}&#10;\Theta &amp;= \text{polar angle,}\\&#10;b &amp;= 1 \text{ (scaling parameter).}\\&#10;\end{split}&#10;\end{equation*}&#10;&#10;&#10;\end{document}"/>
  <p:tag name="IGUANATEXSIZE" val="10"/>
  <p:tag name="IGUANATEXCURSOR" val="17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2079</Words>
  <Application>Microsoft Office PowerPoint</Application>
  <PresentationFormat>Bildschirmpräsentation (16:9)</PresentationFormat>
  <Paragraphs>310</Paragraphs>
  <Slides>23</Slides>
  <Notes>1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CMMI12</vt:lpstr>
      <vt:lpstr>CMR12</vt:lpstr>
      <vt:lpstr>CMR8</vt:lpstr>
      <vt:lpstr>SFRM1200</vt:lpstr>
      <vt:lpstr>Wingdings</vt:lpstr>
      <vt:lpstr>Office Theme</vt:lpstr>
      <vt:lpstr> </vt:lpstr>
      <vt:lpstr>Introduction</vt:lpstr>
      <vt:lpstr>Experimental setup</vt:lpstr>
      <vt:lpstr>I. Energy and angular distribution</vt:lpstr>
      <vt:lpstr>I. Energy and angular distribution</vt:lpstr>
      <vt:lpstr>I. Energy and angular distribution</vt:lpstr>
      <vt:lpstr>I. Energy and angular distribution</vt:lpstr>
      <vt:lpstr>I. Energy and angular distribution</vt:lpstr>
      <vt:lpstr>I. Energy and angular distribution</vt:lpstr>
      <vt:lpstr>I. Energy and angular distribution</vt:lpstr>
      <vt:lpstr>I. Energy and angular distribution</vt:lpstr>
      <vt:lpstr>I. Energy and angular distribution</vt:lpstr>
      <vt:lpstr>I. Energy and angular distribution</vt:lpstr>
      <vt:lpstr>II. Initial atomic level population</vt:lpstr>
      <vt:lpstr>II. Initial atomic level population</vt:lpstr>
      <vt:lpstr>II. Initial atomic level population</vt:lpstr>
      <vt:lpstr>II. Initial atomic level population</vt:lpstr>
      <vt:lpstr>II. Initial atomic level population</vt:lpstr>
      <vt:lpstr>II. Initial atomic level population</vt:lpstr>
      <vt:lpstr>II. Initial atomic level population</vt:lpstr>
      <vt:lpstr>II. Initial atomic level population</vt:lpstr>
      <vt:lpstr>Summary</vt:lpstr>
      <vt:lpstr>Backup- Outlook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Ertmer</cp:lastModifiedBy>
  <cp:revision>66</cp:revision>
  <cp:lastPrinted>2014-10-16T14:51:28Z</cp:lastPrinted>
  <dcterms:created xsi:type="dcterms:W3CDTF">2021-12-22T14:29:37Z</dcterms:created>
  <dcterms:modified xsi:type="dcterms:W3CDTF">2023-11-30T06:45:54Z</dcterms:modified>
</cp:coreProperties>
</file>