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59" r:id="rId3"/>
    <p:sldId id="355" r:id="rId4"/>
    <p:sldId id="356" r:id="rId5"/>
    <p:sldId id="357" r:id="rId6"/>
    <p:sldId id="318" r:id="rId7"/>
    <p:sldId id="331" r:id="rId8"/>
    <p:sldId id="393" r:id="rId9"/>
    <p:sldId id="332" r:id="rId10"/>
    <p:sldId id="288" r:id="rId11"/>
    <p:sldId id="379" r:id="rId12"/>
    <p:sldId id="325" r:id="rId13"/>
    <p:sldId id="302" r:id="rId14"/>
    <p:sldId id="376" r:id="rId15"/>
    <p:sldId id="283" r:id="rId16"/>
    <p:sldId id="304" r:id="rId17"/>
    <p:sldId id="303" r:id="rId18"/>
    <p:sldId id="294" r:id="rId19"/>
    <p:sldId id="381" r:id="rId20"/>
    <p:sldId id="401" r:id="rId21"/>
    <p:sldId id="400" r:id="rId22"/>
    <p:sldId id="402" r:id="rId23"/>
    <p:sldId id="403" r:id="rId24"/>
    <p:sldId id="38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69A2E"/>
    <a:srgbClr val="00FF00"/>
    <a:srgbClr val="23D237"/>
    <a:srgbClr val="006699"/>
    <a:srgbClr val="CDACCD"/>
    <a:srgbClr val="2D2778"/>
    <a:srgbClr val="B3B3B3"/>
    <a:srgbClr val="CCCCCC"/>
    <a:srgbClr val="EFADAD"/>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6236" autoAdjust="0"/>
  </p:normalViewPr>
  <p:slideViewPr>
    <p:cSldViewPr snapToGrid="0">
      <p:cViewPr varScale="1">
        <p:scale>
          <a:sx n="107" d="100"/>
          <a:sy n="107" d="100"/>
        </p:scale>
        <p:origin x="78" y="1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BF8BB-FB64-4CF9-BB7F-A60A8131E132}" type="datetimeFigureOut">
              <a:rPr lang="de-AT" smtClean="0"/>
              <a:t>24.11.2023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0357C-19D5-4386-8AC6-DD0AD4D309C8}" type="slidenum">
              <a:rPr lang="de-AT" smtClean="0"/>
              <a:t>‹Nr.›</a:t>
            </a:fld>
            <a:endParaRPr lang="de-AT"/>
          </a:p>
        </p:txBody>
      </p:sp>
    </p:spTree>
    <p:extLst>
      <p:ext uri="{BB962C8B-B14F-4D97-AF65-F5344CB8AC3E}">
        <p14:creationId xmlns:p14="http://schemas.microsoft.com/office/powerpoint/2010/main" val="26889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Thank</a:t>
            </a:r>
            <a:r>
              <a:rPr lang="de-AT" dirty="0"/>
              <a:t> </a:t>
            </a:r>
            <a:r>
              <a:rPr lang="de-AT" dirty="0" err="1"/>
              <a:t>you</a:t>
            </a:r>
            <a:r>
              <a:rPr lang="de-AT" dirty="0"/>
              <a:t> </a:t>
            </a:r>
            <a:r>
              <a:rPr lang="de-AT" dirty="0" err="1"/>
              <a:t>very</a:t>
            </a:r>
            <a:r>
              <a:rPr lang="de-AT" dirty="0"/>
              <a:t> </a:t>
            </a:r>
            <a:r>
              <a:rPr lang="de-AT" dirty="0" err="1"/>
              <a:t>much</a:t>
            </a:r>
            <a:r>
              <a:rPr lang="de-AT" dirty="0"/>
              <a:t> </a:t>
            </a:r>
            <a:r>
              <a:rPr lang="de-AT" dirty="0" err="1"/>
              <a:t>for</a:t>
            </a:r>
            <a:r>
              <a:rPr lang="de-AT" dirty="0"/>
              <a:t> </a:t>
            </a:r>
            <a:r>
              <a:rPr lang="de-AT" dirty="0" err="1"/>
              <a:t>the</a:t>
            </a:r>
            <a:r>
              <a:rPr lang="de-AT" dirty="0"/>
              <a:t> warm </a:t>
            </a:r>
            <a:r>
              <a:rPr lang="de-AT" dirty="0" err="1"/>
              <a:t>introduction</a:t>
            </a:r>
            <a:r>
              <a:rPr lang="de-AT" dirty="0"/>
              <a:t>!</a:t>
            </a:r>
          </a:p>
          <a:p>
            <a:r>
              <a:rPr lang="de-AT" dirty="0"/>
              <a:t>First </a:t>
            </a:r>
            <a:r>
              <a:rPr lang="de-AT" dirty="0" err="1"/>
              <a:t>of</a:t>
            </a:r>
            <a:r>
              <a:rPr lang="de-AT" dirty="0"/>
              <a:t> all </a:t>
            </a:r>
            <a:r>
              <a:rPr lang="de-AT" dirty="0" err="1"/>
              <a:t>I‘d</a:t>
            </a:r>
            <a:r>
              <a:rPr lang="de-AT" dirty="0"/>
              <a:t> like </a:t>
            </a:r>
            <a:r>
              <a:rPr lang="de-AT" dirty="0" err="1"/>
              <a:t>to</a:t>
            </a:r>
            <a:r>
              <a:rPr lang="de-AT" dirty="0"/>
              <a:t> </a:t>
            </a:r>
            <a:r>
              <a:rPr lang="de-AT" dirty="0" err="1"/>
              <a:t>thank</a:t>
            </a:r>
            <a:r>
              <a:rPr lang="de-AT" dirty="0"/>
              <a:t> </a:t>
            </a:r>
            <a:r>
              <a:rPr lang="de-AT" dirty="0" err="1"/>
              <a:t>the</a:t>
            </a:r>
            <a:r>
              <a:rPr lang="de-AT" dirty="0"/>
              <a:t> </a:t>
            </a:r>
            <a:r>
              <a:rPr lang="de-AT" dirty="0" err="1"/>
              <a:t>organisers</a:t>
            </a:r>
            <a:r>
              <a:rPr lang="de-AT" dirty="0"/>
              <a:t> </a:t>
            </a:r>
            <a:r>
              <a:rPr lang="de-AT" dirty="0" err="1"/>
              <a:t>of</a:t>
            </a:r>
            <a:r>
              <a:rPr lang="de-AT" dirty="0"/>
              <a:t> </a:t>
            </a:r>
            <a:r>
              <a:rPr lang="de-AT" dirty="0" err="1"/>
              <a:t>this</a:t>
            </a:r>
            <a:r>
              <a:rPr lang="de-AT" dirty="0"/>
              <a:t> </a:t>
            </a:r>
            <a:r>
              <a:rPr lang="de-AT" dirty="0" err="1"/>
              <a:t>conference</a:t>
            </a:r>
            <a:r>
              <a:rPr lang="de-AT" dirty="0"/>
              <a:t> </a:t>
            </a:r>
            <a:r>
              <a:rPr lang="de-AT" dirty="0" err="1"/>
              <a:t>to</a:t>
            </a:r>
            <a:r>
              <a:rPr lang="de-AT" dirty="0"/>
              <a:t> </a:t>
            </a:r>
            <a:r>
              <a:rPr lang="de-AT" dirty="0" err="1"/>
              <a:t>give</a:t>
            </a:r>
            <a:r>
              <a:rPr lang="de-AT" dirty="0"/>
              <a:t> </a:t>
            </a:r>
            <a:r>
              <a:rPr lang="de-AT" dirty="0" err="1"/>
              <a:t>me</a:t>
            </a:r>
            <a:r>
              <a:rPr lang="de-AT" dirty="0"/>
              <a:t> </a:t>
            </a:r>
            <a:r>
              <a:rPr lang="de-AT" dirty="0" err="1"/>
              <a:t>the</a:t>
            </a:r>
            <a:r>
              <a:rPr lang="de-AT" dirty="0"/>
              <a:t> </a:t>
            </a:r>
            <a:r>
              <a:rPr lang="de-AT" dirty="0" err="1"/>
              <a:t>opportunity</a:t>
            </a:r>
            <a:r>
              <a:rPr lang="de-AT" dirty="0"/>
              <a:t> </a:t>
            </a:r>
            <a:r>
              <a:rPr lang="de-AT" dirty="0" err="1"/>
              <a:t>to</a:t>
            </a:r>
            <a:r>
              <a:rPr lang="de-AT" dirty="0"/>
              <a:t> </a:t>
            </a:r>
            <a:r>
              <a:rPr lang="de-AT" dirty="0" err="1"/>
              <a:t>present</a:t>
            </a:r>
            <a:r>
              <a:rPr lang="de-AT" dirty="0"/>
              <a:t> </a:t>
            </a:r>
            <a:r>
              <a:rPr lang="de-AT" dirty="0" err="1"/>
              <a:t>the</a:t>
            </a:r>
            <a:r>
              <a:rPr lang="de-AT" dirty="0"/>
              <a:t> </a:t>
            </a:r>
            <a:r>
              <a:rPr lang="de-AT" dirty="0" err="1"/>
              <a:t>results</a:t>
            </a:r>
            <a:r>
              <a:rPr lang="de-AT" dirty="0"/>
              <a:t> </a:t>
            </a:r>
            <a:r>
              <a:rPr lang="de-AT" dirty="0" err="1"/>
              <a:t>of</a:t>
            </a:r>
            <a:r>
              <a:rPr lang="de-AT" dirty="0"/>
              <a:t> </a:t>
            </a:r>
            <a:r>
              <a:rPr lang="de-AT" dirty="0" err="1"/>
              <a:t>my</a:t>
            </a:r>
            <a:r>
              <a:rPr lang="de-AT" dirty="0"/>
              <a:t> </a:t>
            </a:r>
            <a:r>
              <a:rPr lang="de-AT" dirty="0" err="1"/>
              <a:t>research</a:t>
            </a:r>
            <a:r>
              <a:rPr lang="de-AT" dirty="0"/>
              <a:t>, </a:t>
            </a:r>
            <a:r>
              <a:rPr lang="de-AT" dirty="0" err="1"/>
              <a:t>focusing</a:t>
            </a:r>
            <a:r>
              <a:rPr lang="de-AT" dirty="0"/>
              <a:t> on </a:t>
            </a:r>
            <a:r>
              <a:rPr lang="de-AT" dirty="0" err="1"/>
              <a:t>the</a:t>
            </a:r>
            <a:r>
              <a:rPr lang="de-AT" dirty="0"/>
              <a:t> </a:t>
            </a:r>
            <a:r>
              <a:rPr lang="de-AT" dirty="0" err="1"/>
              <a:t>effect</a:t>
            </a:r>
            <a:r>
              <a:rPr lang="de-AT" dirty="0"/>
              <a:t> </a:t>
            </a:r>
            <a:r>
              <a:rPr lang="de-AT" dirty="0" err="1"/>
              <a:t>of</a:t>
            </a:r>
            <a:r>
              <a:rPr lang="de-AT" dirty="0"/>
              <a:t> </a:t>
            </a:r>
            <a:r>
              <a:rPr lang="de-AT" dirty="0" err="1"/>
              <a:t>surface</a:t>
            </a:r>
            <a:r>
              <a:rPr lang="de-AT" dirty="0"/>
              <a:t> </a:t>
            </a:r>
            <a:r>
              <a:rPr lang="de-AT" dirty="0" err="1"/>
              <a:t>roughness</a:t>
            </a:r>
            <a:r>
              <a:rPr lang="de-AT" dirty="0"/>
              <a:t> on sputtering, </a:t>
            </a:r>
            <a:r>
              <a:rPr lang="de-AT" dirty="0" err="1"/>
              <a:t>here</a:t>
            </a:r>
            <a:r>
              <a:rPr lang="de-AT" dirty="0"/>
              <a:t> at </a:t>
            </a:r>
            <a:r>
              <a:rPr lang="de-AT" dirty="0" err="1"/>
              <a:t>the</a:t>
            </a:r>
            <a:r>
              <a:rPr lang="de-AT" dirty="0"/>
              <a:t> 3S </a:t>
            </a:r>
            <a:r>
              <a:rPr lang="de-AT" dirty="0" err="1"/>
              <a:t>conference</a:t>
            </a:r>
            <a:r>
              <a:rPr lang="de-AT" dirty="0"/>
              <a:t>.</a:t>
            </a:r>
          </a:p>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1</a:t>
            </a:fld>
            <a:endParaRPr lang="de-AT"/>
          </a:p>
        </p:txBody>
      </p:sp>
    </p:spTree>
    <p:extLst>
      <p:ext uri="{BB962C8B-B14F-4D97-AF65-F5344CB8AC3E}">
        <p14:creationId xmlns:p14="http://schemas.microsoft.com/office/powerpoint/2010/main" val="254893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At </a:t>
            </a:r>
            <a:r>
              <a:rPr lang="de-AT" dirty="0" err="1"/>
              <a:t>next</a:t>
            </a:r>
            <a:r>
              <a:rPr lang="de-AT" dirty="0"/>
              <a:t>, I </a:t>
            </a:r>
            <a:r>
              <a:rPr lang="de-AT" dirty="0" err="1"/>
              <a:t>introduce</a:t>
            </a:r>
            <a:r>
              <a:rPr lang="de-AT" dirty="0"/>
              <a:t> </a:t>
            </a:r>
            <a:r>
              <a:rPr lang="de-AT" dirty="0" err="1"/>
              <a:t>you</a:t>
            </a:r>
            <a:r>
              <a:rPr lang="de-AT" dirty="0"/>
              <a:t> </a:t>
            </a:r>
            <a:r>
              <a:rPr lang="de-AT" dirty="0" err="1"/>
              <a:t>to</a:t>
            </a:r>
            <a:r>
              <a:rPr lang="de-AT" dirty="0"/>
              <a:t> </a:t>
            </a:r>
            <a:r>
              <a:rPr lang="de-AT" dirty="0" err="1"/>
              <a:t>our</a:t>
            </a:r>
            <a:r>
              <a:rPr lang="de-AT" dirty="0"/>
              <a:t> </a:t>
            </a:r>
            <a:r>
              <a:rPr lang="de-AT" dirty="0" err="1"/>
              <a:t>numerical</a:t>
            </a:r>
            <a:r>
              <a:rPr lang="de-AT" dirty="0"/>
              <a:t> </a:t>
            </a:r>
            <a:r>
              <a:rPr lang="de-AT" dirty="0" err="1"/>
              <a:t>method</a:t>
            </a:r>
            <a:r>
              <a:rPr lang="de-AT" dirty="0"/>
              <a:t> </a:t>
            </a:r>
            <a:r>
              <a:rPr lang="de-AT" dirty="0" err="1"/>
              <a:t>used</a:t>
            </a:r>
            <a:r>
              <a:rPr lang="de-AT" dirty="0"/>
              <a:t>: The </a:t>
            </a:r>
            <a:r>
              <a:rPr lang="de-AT" dirty="0" err="1"/>
              <a:t>raytracing</a:t>
            </a:r>
            <a:r>
              <a:rPr lang="de-AT" dirty="0"/>
              <a:t> code SPRAY.</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SPRAY stands </a:t>
            </a:r>
            <a:r>
              <a:rPr lang="de-AT" dirty="0" err="1"/>
              <a:t>for</a:t>
            </a:r>
            <a:r>
              <a:rPr lang="de-AT" dirty="0"/>
              <a:t> </a:t>
            </a:r>
            <a:r>
              <a:rPr lang="de-DE" sz="1200" b="1" dirty="0" err="1"/>
              <a:t>SP</a:t>
            </a:r>
            <a:r>
              <a:rPr lang="de-DE" sz="1200" dirty="0" err="1"/>
              <a:t>uttering</a:t>
            </a:r>
            <a:r>
              <a:rPr lang="de-DE" sz="1200" dirty="0"/>
              <a:t> </a:t>
            </a:r>
            <a:r>
              <a:rPr lang="de-DE" sz="1200" dirty="0" err="1"/>
              <a:t>simulation</a:t>
            </a:r>
            <a:r>
              <a:rPr lang="de-DE" sz="1200" dirty="0"/>
              <a:t> via </a:t>
            </a:r>
            <a:r>
              <a:rPr lang="de-DE" sz="1200" b="1" dirty="0" err="1"/>
              <a:t>RAY</a:t>
            </a:r>
            <a:r>
              <a:rPr lang="de-DE" sz="1200" dirty="0" err="1"/>
              <a:t>tracing</a:t>
            </a:r>
            <a:r>
              <a:rPr lang="de-DE" sz="1200" dirty="0"/>
              <a:t> </a:t>
            </a:r>
            <a:r>
              <a:rPr lang="de-DE" sz="1200" dirty="0" err="1"/>
              <a:t>of</a:t>
            </a:r>
            <a:r>
              <a:rPr lang="de-DE" sz="1200" dirty="0"/>
              <a:t> </a:t>
            </a:r>
            <a:r>
              <a:rPr lang="de-DE" sz="1200" dirty="0" err="1"/>
              <a:t>particles</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Here, a </a:t>
            </a:r>
            <a:r>
              <a:rPr lang="de-DE" sz="1200" dirty="0" err="1"/>
              <a:t>repository</a:t>
            </a:r>
            <a:r>
              <a:rPr lang="de-DE" sz="1200" dirty="0"/>
              <a:t> </a:t>
            </a:r>
            <a:r>
              <a:rPr lang="de-DE" sz="1200" dirty="0" err="1"/>
              <a:t>data</a:t>
            </a:r>
            <a:r>
              <a:rPr lang="de-DE" sz="1200" dirty="0"/>
              <a:t> </a:t>
            </a:r>
            <a:r>
              <a:rPr lang="de-DE" sz="1200" dirty="0" err="1"/>
              <a:t>set</a:t>
            </a:r>
            <a:r>
              <a:rPr lang="de-DE" sz="1200" dirty="0"/>
              <a:t> </a:t>
            </a:r>
            <a:r>
              <a:rPr lang="de-DE" sz="1200" dirty="0" err="1"/>
              <a:t>from</a:t>
            </a:r>
            <a:r>
              <a:rPr lang="de-DE" sz="1200" dirty="0"/>
              <a:t> </a:t>
            </a:r>
            <a:r>
              <a:rPr lang="de-DE" sz="1200" dirty="0" err="1"/>
              <a:t>earlier</a:t>
            </a:r>
            <a:r>
              <a:rPr lang="de-DE" sz="1200" dirty="0"/>
              <a:t> </a:t>
            </a:r>
            <a:r>
              <a:rPr lang="de-DE" sz="1200" dirty="0" err="1"/>
              <a:t>conducted</a:t>
            </a:r>
            <a:r>
              <a:rPr lang="de-DE" sz="1200" dirty="0"/>
              <a:t> BCA code </a:t>
            </a:r>
            <a:r>
              <a:rPr lang="de-DE" sz="1200" dirty="0" err="1"/>
              <a:t>simulations</a:t>
            </a:r>
            <a:r>
              <a:rPr lang="de-DE" sz="1200" dirty="0"/>
              <a:t> </a:t>
            </a:r>
            <a:r>
              <a:rPr lang="de-DE" sz="1200" dirty="0" err="1"/>
              <a:t>is</a:t>
            </a:r>
            <a:r>
              <a:rPr lang="de-DE" sz="1200" dirty="0"/>
              <a:t> </a:t>
            </a:r>
            <a:r>
              <a:rPr lang="de-DE" sz="1200" dirty="0" err="1"/>
              <a:t>used</a:t>
            </a:r>
            <a:r>
              <a:rPr lang="de-DE" sz="1200" dirty="0"/>
              <a:t> (</a:t>
            </a:r>
            <a:r>
              <a:rPr lang="de-DE" sz="1200" dirty="0" err="1"/>
              <a:t>for</a:t>
            </a:r>
            <a:r>
              <a:rPr lang="de-DE" sz="1200" dirty="0"/>
              <a:t> </a:t>
            </a:r>
            <a:r>
              <a:rPr lang="de-DE" sz="1200" dirty="0" err="1"/>
              <a:t>instance</a:t>
            </a:r>
            <a:r>
              <a:rPr lang="de-DE" sz="1200" dirty="0"/>
              <a:t> </a:t>
            </a:r>
            <a:r>
              <a:rPr lang="de-DE" sz="1200" dirty="0" err="1"/>
              <a:t>from</a:t>
            </a:r>
            <a:r>
              <a:rPr lang="de-DE" sz="1200" dirty="0"/>
              <a:t> </a:t>
            </a:r>
            <a:r>
              <a:rPr lang="de-DE" sz="1200" dirty="0" err="1"/>
              <a:t>SDTRimSP</a:t>
            </a:r>
            <a:r>
              <a:rPr lang="de-DE" sz="1200" dirty="0"/>
              <a:t>). The </a:t>
            </a:r>
            <a:r>
              <a:rPr lang="de-DE" sz="1200" dirty="0" err="1"/>
              <a:t>repository</a:t>
            </a:r>
            <a:r>
              <a:rPr lang="de-DE" sz="1200" dirty="0"/>
              <a:t> </a:t>
            </a:r>
            <a:r>
              <a:rPr lang="de-DE" sz="1200" dirty="0" err="1"/>
              <a:t>is</a:t>
            </a:r>
            <a:r>
              <a:rPr lang="de-DE" sz="1200" dirty="0"/>
              <a:t> </a:t>
            </a:r>
            <a:r>
              <a:rPr lang="de-DE" sz="1200" dirty="0" err="1"/>
              <a:t>obtained</a:t>
            </a:r>
            <a:r>
              <a:rPr lang="de-DE" sz="1200" dirty="0"/>
              <a:t> </a:t>
            </a:r>
            <a:r>
              <a:rPr lang="de-DE" sz="1200" dirty="0" err="1"/>
              <a:t>for</a:t>
            </a:r>
            <a:r>
              <a:rPr lang="de-DE" sz="1200" dirty="0"/>
              <a:t> a </a:t>
            </a:r>
            <a:r>
              <a:rPr lang="de-DE" sz="1200" dirty="0" err="1"/>
              <a:t>perfectly</a:t>
            </a:r>
            <a:r>
              <a:rPr lang="de-DE" sz="1200" dirty="0"/>
              <a:t> flat </a:t>
            </a:r>
            <a:r>
              <a:rPr lang="de-DE" sz="1200" dirty="0" err="1"/>
              <a:t>surface</a:t>
            </a:r>
            <a:r>
              <a:rPr lang="de-DE" sz="1200" dirty="0"/>
              <a:t> </a:t>
            </a:r>
            <a:r>
              <a:rPr lang="de-DE" sz="1200" dirty="0" err="1"/>
              <a:t>of</a:t>
            </a:r>
            <a:r>
              <a:rPr lang="de-DE" sz="1200" dirty="0"/>
              <a:t> </a:t>
            </a:r>
            <a:r>
              <a:rPr lang="de-DE" sz="1200" dirty="0" err="1"/>
              <a:t>given</a:t>
            </a:r>
            <a:r>
              <a:rPr lang="de-DE" sz="1200" dirty="0"/>
              <a:t> </a:t>
            </a:r>
            <a:r>
              <a:rPr lang="de-DE" sz="1200" dirty="0" err="1"/>
              <a:t>composition</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a:t>Afterwards</a:t>
            </a:r>
            <a:r>
              <a:rPr lang="de-DE" sz="1200" dirty="0"/>
              <a:t>, a </a:t>
            </a:r>
            <a:r>
              <a:rPr lang="de-DE" sz="1200" dirty="0" err="1"/>
              <a:t>topography</a:t>
            </a:r>
            <a:r>
              <a:rPr lang="de-DE" sz="1200" dirty="0"/>
              <a:t> </a:t>
            </a:r>
            <a:r>
              <a:rPr lang="de-DE" sz="1200" dirty="0" err="1"/>
              <a:t>input</a:t>
            </a:r>
            <a:r>
              <a:rPr lang="de-DE" sz="1200" dirty="0"/>
              <a:t> </a:t>
            </a:r>
            <a:r>
              <a:rPr lang="de-DE" sz="1200" dirty="0" err="1"/>
              <a:t>of</a:t>
            </a:r>
            <a:r>
              <a:rPr lang="de-DE" sz="1200" dirty="0"/>
              <a:t> liberal </a:t>
            </a:r>
            <a:r>
              <a:rPr lang="de-DE" sz="1200" dirty="0" err="1"/>
              <a:t>size</a:t>
            </a:r>
            <a:r>
              <a:rPr lang="de-DE" sz="1200" dirty="0"/>
              <a:t>, like </a:t>
            </a:r>
            <a:r>
              <a:rPr lang="de-DE" sz="1200" dirty="0" err="1"/>
              <a:t>from</a:t>
            </a:r>
            <a:r>
              <a:rPr lang="de-DE" sz="1200" dirty="0"/>
              <a:t> AFM, </a:t>
            </a:r>
            <a:r>
              <a:rPr lang="de-DE" sz="1200" dirty="0" err="1"/>
              <a:t>is</a:t>
            </a:r>
            <a:r>
              <a:rPr lang="de-DE" sz="1200" dirty="0"/>
              <a:t> </a:t>
            </a:r>
            <a:r>
              <a:rPr lang="de-DE" sz="1200" dirty="0" err="1"/>
              <a:t>loaded</a:t>
            </a:r>
            <a:r>
              <a:rPr lang="de-DE" sz="1200" dirty="0"/>
              <a:t> </a:t>
            </a:r>
            <a:r>
              <a:rPr lang="de-DE" sz="1200" dirty="0" err="1"/>
              <a:t>to</a:t>
            </a:r>
            <a:r>
              <a:rPr lang="de-DE" sz="1200" dirty="0"/>
              <a:t> </a:t>
            </a:r>
            <a:r>
              <a:rPr lang="de-DE" sz="1200" dirty="0" err="1"/>
              <a:t>the</a:t>
            </a:r>
            <a:r>
              <a:rPr lang="de-DE" sz="1200" dirty="0"/>
              <a:t>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a:t>Then</a:t>
            </a:r>
            <a:r>
              <a:rPr lang="de-DE" sz="1200" dirty="0"/>
              <a:t>, </a:t>
            </a:r>
            <a:r>
              <a:rPr lang="de-DE" sz="1200" dirty="0" err="1"/>
              <a:t>the</a:t>
            </a:r>
            <a:r>
              <a:rPr lang="de-DE" sz="1200" dirty="0"/>
              <a:t> </a:t>
            </a:r>
            <a:r>
              <a:rPr lang="de-DE" sz="1200" dirty="0" err="1"/>
              <a:t>raytracing</a:t>
            </a:r>
            <a:r>
              <a:rPr lang="de-DE" sz="1200" dirty="0"/>
              <a:t> </a:t>
            </a:r>
            <a:r>
              <a:rPr lang="de-DE" sz="1200" dirty="0" err="1"/>
              <a:t>algorithm</a:t>
            </a:r>
            <a:r>
              <a:rPr lang="de-DE" sz="1200" dirty="0"/>
              <a:t> </a:t>
            </a:r>
            <a:r>
              <a:rPr lang="de-DE" sz="1200" dirty="0" err="1"/>
              <a:t>projects</a:t>
            </a:r>
            <a:r>
              <a:rPr lang="de-DE" sz="1200" dirty="0"/>
              <a:t> </a:t>
            </a:r>
            <a:r>
              <a:rPr lang="de-DE" sz="1200" dirty="0" err="1"/>
              <a:t>the</a:t>
            </a:r>
            <a:r>
              <a:rPr lang="de-DE" sz="1200" dirty="0"/>
              <a:t> </a:t>
            </a:r>
            <a:r>
              <a:rPr lang="de-DE" sz="1200" dirty="0" err="1"/>
              <a:t>repository</a:t>
            </a:r>
            <a:r>
              <a:rPr lang="de-DE" sz="1200" dirty="0"/>
              <a:t> </a:t>
            </a:r>
            <a:r>
              <a:rPr lang="de-DE" sz="1200" dirty="0" err="1"/>
              <a:t>data</a:t>
            </a:r>
            <a:r>
              <a:rPr lang="de-DE" sz="1200" dirty="0"/>
              <a:t> </a:t>
            </a:r>
            <a:r>
              <a:rPr lang="de-DE" sz="1200" dirty="0" err="1"/>
              <a:t>to</a:t>
            </a:r>
            <a:r>
              <a:rPr lang="de-DE" sz="1200" dirty="0"/>
              <a:t> </a:t>
            </a:r>
            <a:r>
              <a:rPr lang="de-DE" sz="1200" dirty="0" err="1"/>
              <a:t>the</a:t>
            </a:r>
            <a:r>
              <a:rPr lang="de-DE" sz="1200" dirty="0"/>
              <a:t> </a:t>
            </a:r>
            <a:r>
              <a:rPr lang="de-DE" sz="1200" dirty="0" err="1"/>
              <a:t>neighbourhood</a:t>
            </a:r>
            <a:r>
              <a:rPr lang="de-DE" sz="1200" dirty="0"/>
              <a:t> </a:t>
            </a:r>
            <a:r>
              <a:rPr lang="de-DE" sz="1200" dirty="0" err="1"/>
              <a:t>around</a:t>
            </a:r>
            <a:r>
              <a:rPr lang="de-DE" sz="1200" dirty="0"/>
              <a:t> </a:t>
            </a:r>
            <a:r>
              <a:rPr lang="de-DE" sz="1200" dirty="0" err="1"/>
              <a:t>each</a:t>
            </a:r>
            <a:r>
              <a:rPr lang="de-DE" sz="1200" dirty="0"/>
              <a:t> individual </a:t>
            </a:r>
            <a:r>
              <a:rPr lang="de-DE" sz="1200" dirty="0" err="1"/>
              <a:t>ion</a:t>
            </a:r>
            <a:r>
              <a:rPr lang="de-DE" sz="1200" dirty="0"/>
              <a:t> </a:t>
            </a:r>
            <a:r>
              <a:rPr lang="de-DE" sz="1200" dirty="0" err="1"/>
              <a:t>impact</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The code </a:t>
            </a:r>
            <a:r>
              <a:rPr lang="de-DE" sz="1200" dirty="0" err="1"/>
              <a:t>is</a:t>
            </a:r>
            <a:r>
              <a:rPr lang="de-DE" sz="1200" dirty="0"/>
              <a:t> </a:t>
            </a:r>
            <a:r>
              <a:rPr lang="de-DE" sz="1200" dirty="0" err="1"/>
              <a:t>parallelised</a:t>
            </a:r>
            <a:r>
              <a:rPr lang="de-DE" sz="1200" dirty="0"/>
              <a:t>, </a:t>
            </a:r>
            <a:r>
              <a:rPr lang="de-DE" sz="1200" dirty="0" err="1"/>
              <a:t>runs</a:t>
            </a:r>
            <a:r>
              <a:rPr lang="de-DE" sz="1200" dirty="0"/>
              <a:t> </a:t>
            </a:r>
            <a:r>
              <a:rPr lang="de-DE" sz="1200" dirty="0" err="1"/>
              <a:t>under</a:t>
            </a:r>
            <a:r>
              <a:rPr lang="de-DE" sz="1200" dirty="0"/>
              <a:t> Python 3 and </a:t>
            </a:r>
            <a:r>
              <a:rPr lang="de-DE" sz="1200" dirty="0" err="1"/>
              <a:t>can</a:t>
            </a:r>
            <a:r>
              <a:rPr lang="de-DE" sz="1200" dirty="0"/>
              <a:t> </a:t>
            </a:r>
            <a:r>
              <a:rPr lang="de-DE" sz="1200" dirty="0" err="1"/>
              <a:t>be</a:t>
            </a:r>
            <a:r>
              <a:rPr lang="de-DE" sz="1200" dirty="0"/>
              <a:t> </a:t>
            </a:r>
            <a:r>
              <a:rPr lang="de-DE" sz="1200" dirty="0" err="1"/>
              <a:t>executed</a:t>
            </a:r>
            <a:r>
              <a:rPr lang="de-DE" sz="1200" dirty="0"/>
              <a:t> on </a:t>
            </a:r>
            <a:r>
              <a:rPr lang="de-DE" sz="1200" dirty="0" err="1"/>
              <a:t>desktop</a:t>
            </a:r>
            <a:r>
              <a:rPr lang="de-DE" sz="1200" dirty="0"/>
              <a:t> PCs </a:t>
            </a:r>
            <a:r>
              <a:rPr lang="de-DE" sz="1200" dirty="0" err="1"/>
              <a:t>without</a:t>
            </a:r>
            <a:r>
              <a:rPr lang="de-DE" sz="1200" dirty="0"/>
              <a:t> </a:t>
            </a:r>
            <a:r>
              <a:rPr lang="de-DE" sz="1200" dirty="0" err="1"/>
              <a:t>need</a:t>
            </a:r>
            <a:r>
              <a:rPr lang="de-DE" sz="1200" dirty="0"/>
              <a:t> </a:t>
            </a:r>
            <a:r>
              <a:rPr lang="de-DE" sz="1200" dirty="0" err="1"/>
              <a:t>for</a:t>
            </a:r>
            <a:r>
              <a:rPr lang="de-DE" sz="1200" dirty="0"/>
              <a:t> </a:t>
            </a:r>
            <a:r>
              <a:rPr lang="de-DE" sz="1200" dirty="0" err="1"/>
              <a:t>cluster</a:t>
            </a:r>
            <a:r>
              <a:rPr lang="de-DE" sz="1200" dirty="0"/>
              <a:t> </a:t>
            </a:r>
            <a:r>
              <a:rPr lang="de-DE" sz="1200" dirty="0" err="1"/>
              <a:t>infrastructure</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Also, all </a:t>
            </a:r>
            <a:r>
              <a:rPr lang="de-DE" sz="1200" dirty="0" err="1"/>
              <a:t>former</a:t>
            </a:r>
            <a:r>
              <a:rPr lang="de-DE" sz="1200" dirty="0"/>
              <a:t> </a:t>
            </a:r>
            <a:r>
              <a:rPr lang="de-DE" sz="1200" dirty="0" err="1"/>
              <a:t>mentioned</a:t>
            </a:r>
            <a:r>
              <a:rPr lang="de-DE" sz="1200" dirty="0"/>
              <a:t> </a:t>
            </a:r>
            <a:r>
              <a:rPr lang="de-DE" sz="1200" dirty="0" err="1"/>
              <a:t>surface</a:t>
            </a:r>
            <a:r>
              <a:rPr lang="de-DE" sz="1200" dirty="0"/>
              <a:t> </a:t>
            </a:r>
            <a:r>
              <a:rPr lang="de-DE" sz="1200" dirty="0" err="1"/>
              <a:t>roughness</a:t>
            </a:r>
            <a:r>
              <a:rPr lang="de-DE" sz="1200" dirty="0"/>
              <a:t> </a:t>
            </a:r>
            <a:r>
              <a:rPr lang="de-DE" sz="1200" dirty="0" err="1"/>
              <a:t>effects</a:t>
            </a:r>
            <a:r>
              <a:rPr lang="de-DE" sz="1200" dirty="0"/>
              <a:t> like </a:t>
            </a:r>
            <a:r>
              <a:rPr lang="de-DE" sz="1200" dirty="0" err="1"/>
              <a:t>Changes</a:t>
            </a:r>
            <a:r>
              <a:rPr lang="de-DE" sz="1200" dirty="0"/>
              <a:t> </a:t>
            </a:r>
            <a:r>
              <a:rPr lang="de-DE" sz="1200" dirty="0" err="1"/>
              <a:t>of</a:t>
            </a:r>
            <a:r>
              <a:rPr lang="de-DE" sz="1200" dirty="0"/>
              <a:t> </a:t>
            </a:r>
            <a:r>
              <a:rPr lang="de-DE" sz="1200" dirty="0" err="1"/>
              <a:t>local</a:t>
            </a:r>
            <a:r>
              <a:rPr lang="de-DE" sz="1200" dirty="0"/>
              <a:t> </a:t>
            </a:r>
            <a:r>
              <a:rPr lang="de-DE" sz="1200" dirty="0" err="1"/>
              <a:t>ion</a:t>
            </a:r>
            <a:r>
              <a:rPr lang="de-DE" sz="1200" dirty="0"/>
              <a:t> </a:t>
            </a:r>
            <a:r>
              <a:rPr lang="de-DE" sz="1200" dirty="0" err="1"/>
              <a:t>incidence</a:t>
            </a:r>
            <a:r>
              <a:rPr lang="de-DE" sz="1200" dirty="0"/>
              <a:t> angle, </a:t>
            </a:r>
            <a:r>
              <a:rPr lang="de-DE" sz="1200" dirty="0" err="1"/>
              <a:t>shadowing</a:t>
            </a:r>
            <a:r>
              <a:rPr lang="de-DE" sz="1200" dirty="0"/>
              <a:t>, </a:t>
            </a:r>
            <a:r>
              <a:rPr lang="de-DE" sz="1200" dirty="0" err="1"/>
              <a:t>redeposition</a:t>
            </a:r>
            <a:r>
              <a:rPr lang="de-DE" sz="1200" dirty="0"/>
              <a:t> </a:t>
            </a:r>
            <a:r>
              <a:rPr lang="de-DE" sz="1200" dirty="0" err="1"/>
              <a:t>or</a:t>
            </a:r>
            <a:r>
              <a:rPr lang="de-DE" sz="1200" dirty="0"/>
              <a:t> </a:t>
            </a:r>
            <a:r>
              <a:rPr lang="de-DE" sz="1200" dirty="0" err="1"/>
              <a:t>secondary</a:t>
            </a:r>
            <a:r>
              <a:rPr lang="de-DE" sz="1200" dirty="0"/>
              <a:t> </a:t>
            </a:r>
            <a:r>
              <a:rPr lang="de-DE" sz="1200" dirty="0" err="1"/>
              <a:t>sputtering</a:t>
            </a:r>
            <a:r>
              <a:rPr lang="de-DE" sz="1200" dirty="0"/>
              <a:t> </a:t>
            </a:r>
            <a:r>
              <a:rPr lang="de-DE" sz="1200" dirty="0" err="1"/>
              <a:t>are</a:t>
            </a:r>
            <a:r>
              <a:rPr lang="de-DE" sz="1200" dirty="0"/>
              <a:t> </a:t>
            </a:r>
            <a:r>
              <a:rPr lang="de-DE" sz="1200" dirty="0" err="1"/>
              <a:t>included</a:t>
            </a:r>
            <a:r>
              <a:rPr lang="de-DE" sz="1200" dirty="0"/>
              <a:t>.</a:t>
            </a:r>
          </a:p>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10</a:t>
            </a:fld>
            <a:endParaRPr lang="de-AT"/>
          </a:p>
        </p:txBody>
      </p:sp>
    </p:spTree>
    <p:extLst>
      <p:ext uri="{BB962C8B-B14F-4D97-AF65-F5344CB8AC3E}">
        <p14:creationId xmlns:p14="http://schemas.microsoft.com/office/powerpoint/2010/main" val="98952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These </a:t>
            </a:r>
            <a:r>
              <a:rPr lang="de-AT" dirty="0" err="1"/>
              <a:t>conditions</a:t>
            </a:r>
            <a:r>
              <a:rPr lang="de-AT" baseline="0" dirty="0"/>
              <a:t> </a:t>
            </a:r>
            <a:r>
              <a:rPr lang="de-AT" baseline="0" dirty="0" err="1"/>
              <a:t>motivated</a:t>
            </a:r>
            <a:r>
              <a:rPr lang="de-AT" baseline="0" dirty="0"/>
              <a:t> </a:t>
            </a:r>
            <a:r>
              <a:rPr lang="de-AT" baseline="0" dirty="0" err="1"/>
              <a:t>us</a:t>
            </a:r>
            <a:r>
              <a:rPr lang="de-AT" baseline="0" dirty="0"/>
              <a:t> </a:t>
            </a:r>
            <a:r>
              <a:rPr lang="de-AT" baseline="0" dirty="0" err="1"/>
              <a:t>to</a:t>
            </a:r>
            <a:r>
              <a:rPr lang="de-AT" baseline="0" dirty="0"/>
              <a:t> </a:t>
            </a:r>
            <a:r>
              <a:rPr lang="de-AT" baseline="0" dirty="0" err="1"/>
              <a:t>investigate</a:t>
            </a:r>
            <a:r>
              <a:rPr lang="de-AT" baseline="0" dirty="0"/>
              <a:t> </a:t>
            </a:r>
            <a:r>
              <a:rPr lang="de-AT" baseline="0" dirty="0" err="1"/>
              <a:t>this</a:t>
            </a:r>
            <a:r>
              <a:rPr lang="de-AT" baseline="0" dirty="0"/>
              <a:t> </a:t>
            </a:r>
            <a:r>
              <a:rPr lang="de-AT" baseline="0" dirty="0" err="1"/>
              <a:t>field</a:t>
            </a:r>
            <a:r>
              <a:rPr lang="de-AT" baseline="0" dirty="0"/>
              <a:t> </a:t>
            </a:r>
            <a:r>
              <a:rPr lang="de-AT" baseline="0" dirty="0" err="1"/>
              <a:t>more</a:t>
            </a:r>
            <a:r>
              <a:rPr lang="de-AT" baseline="0" dirty="0"/>
              <a:t>, </a:t>
            </a:r>
            <a:r>
              <a:rPr lang="de-AT" baseline="0" dirty="0" err="1"/>
              <a:t>both</a:t>
            </a:r>
            <a:r>
              <a:rPr lang="de-AT" baseline="0" dirty="0"/>
              <a:t> </a:t>
            </a:r>
            <a:r>
              <a:rPr lang="de-AT" baseline="0" dirty="0" err="1"/>
              <a:t>experimentally</a:t>
            </a:r>
            <a:r>
              <a:rPr lang="de-AT" baseline="0" dirty="0"/>
              <a:t> and </a:t>
            </a:r>
            <a:r>
              <a:rPr lang="de-AT" baseline="0" dirty="0" err="1"/>
              <a:t>numerically</a:t>
            </a:r>
            <a:r>
              <a:rPr lang="de-AT" baseline="0" dirty="0"/>
              <a:t>, </a:t>
            </a:r>
            <a:r>
              <a:rPr lang="de-AT" baseline="0" dirty="0" err="1"/>
              <a:t>which</a:t>
            </a:r>
            <a:r>
              <a:rPr lang="de-AT" baseline="0" dirty="0"/>
              <a:t> </a:t>
            </a:r>
            <a:r>
              <a:rPr lang="de-AT" baseline="0" dirty="0" err="1"/>
              <a:t>can</a:t>
            </a:r>
            <a:r>
              <a:rPr lang="de-AT" baseline="0" dirty="0"/>
              <a:t> </a:t>
            </a:r>
            <a:r>
              <a:rPr lang="de-AT" baseline="0" dirty="0" err="1"/>
              <a:t>be</a:t>
            </a:r>
            <a:r>
              <a:rPr lang="de-AT" baseline="0" dirty="0"/>
              <a:t> </a:t>
            </a:r>
            <a:r>
              <a:rPr lang="de-AT" baseline="0" dirty="0" err="1"/>
              <a:t>seen</a:t>
            </a:r>
            <a:r>
              <a:rPr lang="de-AT" baseline="0" dirty="0"/>
              <a:t> </a:t>
            </a:r>
            <a:r>
              <a:rPr lang="de-AT" baseline="0" dirty="0" err="1"/>
              <a:t>here</a:t>
            </a:r>
            <a:r>
              <a:rPr lang="de-AT" baseline="0" dirty="0"/>
              <a:t> in </a:t>
            </a:r>
            <a:r>
              <a:rPr lang="de-AT" baseline="0" dirty="0" err="1"/>
              <a:t>the</a:t>
            </a:r>
            <a:r>
              <a:rPr lang="de-AT" baseline="0" dirty="0"/>
              <a:t> </a:t>
            </a:r>
            <a:r>
              <a:rPr lang="de-AT" baseline="0" dirty="0" err="1"/>
              <a:t>outline</a:t>
            </a:r>
            <a:r>
              <a:rPr lang="de-AT" baseline="0" dirty="0"/>
              <a:t>:</a:t>
            </a:r>
          </a:p>
          <a:p>
            <a:endParaRPr lang="de-AT" baseline="0" dirty="0"/>
          </a:p>
          <a:p>
            <a:r>
              <a:rPr lang="de-AT" baseline="0" dirty="0" err="1"/>
              <a:t>One</a:t>
            </a:r>
            <a:r>
              <a:rPr lang="de-AT" baseline="0" dirty="0"/>
              <a:t> </a:t>
            </a:r>
            <a:r>
              <a:rPr lang="de-AT" baseline="0" dirty="0" err="1"/>
              <a:t>the</a:t>
            </a:r>
            <a:r>
              <a:rPr lang="de-AT" baseline="0" dirty="0"/>
              <a:t> </a:t>
            </a:r>
            <a:r>
              <a:rPr lang="de-AT" baseline="0" dirty="0" err="1"/>
              <a:t>one</a:t>
            </a:r>
            <a:r>
              <a:rPr lang="de-AT" baseline="0" dirty="0"/>
              <a:t> </a:t>
            </a:r>
            <a:r>
              <a:rPr lang="de-AT" baseline="0" dirty="0" err="1"/>
              <a:t>hand</a:t>
            </a:r>
            <a:r>
              <a:rPr lang="de-AT" baseline="0" dirty="0"/>
              <a:t>, </a:t>
            </a:r>
            <a:r>
              <a:rPr lang="de-AT" baseline="0" dirty="0" err="1"/>
              <a:t>we</a:t>
            </a:r>
            <a:r>
              <a:rPr lang="de-AT" baseline="0" dirty="0"/>
              <a:t> </a:t>
            </a:r>
            <a:r>
              <a:rPr lang="de-AT" baseline="0" dirty="0" err="1"/>
              <a:t>used</a:t>
            </a:r>
            <a:r>
              <a:rPr lang="de-AT" baseline="0" dirty="0"/>
              <a:t> a so-</a:t>
            </a:r>
            <a:r>
              <a:rPr lang="de-AT" baseline="0" dirty="0" err="1"/>
              <a:t>called</a:t>
            </a:r>
            <a:r>
              <a:rPr lang="de-AT" baseline="0" dirty="0"/>
              <a:t> QCM </a:t>
            </a:r>
            <a:r>
              <a:rPr lang="de-AT" baseline="0" dirty="0" err="1"/>
              <a:t>to</a:t>
            </a:r>
            <a:r>
              <a:rPr lang="de-AT" baseline="0" dirty="0"/>
              <a:t> </a:t>
            </a:r>
            <a:r>
              <a:rPr lang="de-AT" baseline="0" dirty="0" err="1"/>
              <a:t>experimenteally</a:t>
            </a:r>
            <a:r>
              <a:rPr lang="de-AT" baseline="0" dirty="0"/>
              <a:t> </a:t>
            </a:r>
            <a:r>
              <a:rPr lang="de-AT" baseline="0" dirty="0" err="1"/>
              <a:t>investigate</a:t>
            </a:r>
            <a:r>
              <a:rPr lang="de-AT" baseline="0" dirty="0"/>
              <a:t> </a:t>
            </a:r>
            <a:r>
              <a:rPr lang="de-AT" baseline="0" dirty="0" err="1"/>
              <a:t>the</a:t>
            </a:r>
            <a:r>
              <a:rPr lang="de-AT" baseline="0" dirty="0"/>
              <a:t> </a:t>
            </a:r>
            <a:r>
              <a:rPr lang="de-AT" baseline="0" dirty="0" err="1"/>
              <a:t>connection</a:t>
            </a:r>
            <a:r>
              <a:rPr lang="de-AT" baseline="0" dirty="0"/>
              <a:t> </a:t>
            </a:r>
            <a:r>
              <a:rPr lang="de-AT" baseline="0" dirty="0" err="1"/>
              <a:t>between</a:t>
            </a:r>
            <a:r>
              <a:rPr lang="de-AT" baseline="0" dirty="0"/>
              <a:t> </a:t>
            </a:r>
            <a:r>
              <a:rPr lang="de-AT" baseline="0" dirty="0" err="1"/>
              <a:t>surface</a:t>
            </a:r>
            <a:r>
              <a:rPr lang="de-AT" baseline="0" dirty="0"/>
              <a:t> </a:t>
            </a:r>
            <a:r>
              <a:rPr lang="de-AT" baseline="0" dirty="0" err="1"/>
              <a:t>roughness</a:t>
            </a:r>
            <a:r>
              <a:rPr lang="de-AT" baseline="0" dirty="0"/>
              <a:t> and </a:t>
            </a:r>
            <a:r>
              <a:rPr lang="de-AT" baseline="0" dirty="0" err="1"/>
              <a:t>the</a:t>
            </a:r>
            <a:r>
              <a:rPr lang="de-AT" baseline="0" dirty="0"/>
              <a:t> total </a:t>
            </a:r>
            <a:r>
              <a:rPr lang="de-AT" baseline="0" dirty="0" err="1"/>
              <a:t>sputter</a:t>
            </a:r>
            <a:r>
              <a:rPr lang="de-AT" baseline="0" dirty="0"/>
              <a:t> </a:t>
            </a:r>
            <a:r>
              <a:rPr lang="de-AT" baseline="0" dirty="0" err="1"/>
              <a:t>yield</a:t>
            </a:r>
            <a:r>
              <a:rPr lang="de-AT" baseline="0" dirty="0"/>
              <a:t>, </a:t>
            </a:r>
            <a:r>
              <a:rPr lang="de-AT" baseline="0" dirty="0" err="1"/>
              <a:t>with</a:t>
            </a:r>
            <a:r>
              <a:rPr lang="de-AT" baseline="0" dirty="0"/>
              <a:t> a </a:t>
            </a:r>
            <a:r>
              <a:rPr lang="de-AT" baseline="0" dirty="0" err="1"/>
              <a:t>special</a:t>
            </a:r>
            <a:r>
              <a:rPr lang="de-AT" baseline="0" dirty="0"/>
              <a:t> </a:t>
            </a:r>
            <a:r>
              <a:rPr lang="de-AT" baseline="0" dirty="0" err="1"/>
              <a:t>focus</a:t>
            </a:r>
            <a:r>
              <a:rPr lang="de-AT" baseline="0" dirty="0"/>
              <a:t> on </a:t>
            </a:r>
            <a:r>
              <a:rPr lang="de-AT" baseline="0" dirty="0" err="1"/>
              <a:t>static</a:t>
            </a:r>
            <a:r>
              <a:rPr lang="de-AT" baseline="0" dirty="0"/>
              <a:t> </a:t>
            </a:r>
            <a:r>
              <a:rPr lang="de-AT" baseline="0" dirty="0" err="1"/>
              <a:t>sputter</a:t>
            </a:r>
            <a:r>
              <a:rPr lang="de-AT" baseline="0" dirty="0"/>
              <a:t> </a:t>
            </a:r>
            <a:r>
              <a:rPr lang="de-AT" baseline="0" dirty="0" err="1"/>
              <a:t>yields</a:t>
            </a:r>
            <a:r>
              <a:rPr lang="de-AT" baseline="0" dirty="0"/>
              <a:t>, </a:t>
            </a:r>
            <a:r>
              <a:rPr lang="de-AT" baseline="0" dirty="0" err="1"/>
              <a:t>or</a:t>
            </a:r>
            <a:r>
              <a:rPr lang="de-AT" baseline="0" dirty="0"/>
              <a:t> in </a:t>
            </a:r>
            <a:r>
              <a:rPr lang="de-AT" baseline="0" dirty="0" err="1"/>
              <a:t>other</a:t>
            </a:r>
            <a:r>
              <a:rPr lang="de-AT" baseline="0" dirty="0"/>
              <a:t> </a:t>
            </a:r>
            <a:r>
              <a:rPr lang="de-AT" baseline="0" dirty="0" err="1"/>
              <a:t>words</a:t>
            </a:r>
            <a:r>
              <a:rPr lang="de-AT" baseline="0" dirty="0"/>
              <a:t>: </a:t>
            </a:r>
            <a:r>
              <a:rPr lang="de-AT" baseline="0" dirty="0" err="1"/>
              <a:t>when</a:t>
            </a:r>
            <a:r>
              <a:rPr lang="de-AT" baseline="0" dirty="0"/>
              <a:t> </a:t>
            </a:r>
            <a:r>
              <a:rPr lang="de-AT" baseline="0" dirty="0" err="1"/>
              <a:t>the</a:t>
            </a:r>
            <a:r>
              <a:rPr lang="de-AT" baseline="0" dirty="0"/>
              <a:t> </a:t>
            </a:r>
            <a:r>
              <a:rPr lang="de-AT" baseline="0" dirty="0" err="1"/>
              <a:t>surface</a:t>
            </a:r>
            <a:r>
              <a:rPr lang="de-AT" baseline="0" dirty="0"/>
              <a:t> </a:t>
            </a:r>
            <a:r>
              <a:rPr lang="de-AT" baseline="0" dirty="0" err="1"/>
              <a:t>is</a:t>
            </a:r>
            <a:r>
              <a:rPr lang="de-AT" baseline="0" dirty="0"/>
              <a:t> not </a:t>
            </a:r>
            <a:r>
              <a:rPr lang="de-AT" baseline="0" dirty="0" err="1"/>
              <a:t>yet</a:t>
            </a:r>
            <a:r>
              <a:rPr lang="de-AT" baseline="0" dirty="0"/>
              <a:t> </a:t>
            </a:r>
            <a:r>
              <a:rPr lang="de-AT" baseline="0" dirty="0" err="1"/>
              <a:t>altered</a:t>
            </a:r>
            <a:r>
              <a:rPr lang="de-AT" baseline="0" dirty="0"/>
              <a:t> due </a:t>
            </a:r>
            <a:r>
              <a:rPr lang="de-AT" baseline="0" dirty="0" err="1"/>
              <a:t>to</a:t>
            </a:r>
            <a:r>
              <a:rPr lang="de-AT" baseline="0" dirty="0"/>
              <a:t> </a:t>
            </a:r>
            <a:r>
              <a:rPr lang="de-AT" baseline="0" dirty="0" err="1"/>
              <a:t>the</a:t>
            </a:r>
            <a:r>
              <a:rPr lang="de-AT" baseline="0" dirty="0"/>
              <a:t> </a:t>
            </a:r>
            <a:r>
              <a:rPr lang="de-AT" baseline="0" dirty="0" err="1"/>
              <a:t>ion</a:t>
            </a:r>
            <a:r>
              <a:rPr lang="de-AT" baseline="0" dirty="0"/>
              <a:t> beam.</a:t>
            </a:r>
          </a:p>
          <a:p>
            <a:r>
              <a:rPr lang="de-AT" baseline="0" dirty="0" err="1"/>
              <a:t>Furthermore</a:t>
            </a:r>
            <a:r>
              <a:rPr lang="de-AT" baseline="0" dirty="0"/>
              <a:t>, </a:t>
            </a:r>
            <a:r>
              <a:rPr lang="de-AT" baseline="0" dirty="0" err="1"/>
              <a:t>we</a:t>
            </a:r>
            <a:r>
              <a:rPr lang="de-AT" baseline="0" dirty="0"/>
              <a:t> </a:t>
            </a:r>
            <a:r>
              <a:rPr lang="de-AT" baseline="0" dirty="0" err="1"/>
              <a:t>developed</a:t>
            </a:r>
            <a:r>
              <a:rPr lang="de-AT" baseline="0" dirty="0"/>
              <a:t> a </a:t>
            </a:r>
            <a:r>
              <a:rPr lang="de-AT" baseline="0" dirty="0" err="1"/>
              <a:t>new</a:t>
            </a:r>
            <a:r>
              <a:rPr lang="de-AT" baseline="0" dirty="0"/>
              <a:t> </a:t>
            </a:r>
            <a:r>
              <a:rPr lang="de-AT" baseline="0" dirty="0" err="1"/>
              <a:t>raytracing</a:t>
            </a:r>
            <a:r>
              <a:rPr lang="de-AT" baseline="0" dirty="0"/>
              <a:t> </a:t>
            </a:r>
            <a:r>
              <a:rPr lang="de-AT" baseline="0" dirty="0" err="1"/>
              <a:t>simulation</a:t>
            </a:r>
            <a:r>
              <a:rPr lang="de-AT" baseline="0" dirty="0"/>
              <a:t> code </a:t>
            </a:r>
            <a:r>
              <a:rPr lang="de-AT" baseline="0" dirty="0" err="1"/>
              <a:t>which</a:t>
            </a:r>
            <a:r>
              <a:rPr lang="de-AT" baseline="0" dirty="0"/>
              <a:t> </a:t>
            </a:r>
            <a:r>
              <a:rPr lang="de-AT" baseline="0" dirty="0" err="1"/>
              <a:t>allows</a:t>
            </a:r>
            <a:r>
              <a:rPr lang="de-AT" baseline="0" dirty="0"/>
              <a:t> </a:t>
            </a:r>
            <a:r>
              <a:rPr lang="de-AT" baseline="0" dirty="0" err="1"/>
              <a:t>any</a:t>
            </a:r>
            <a:r>
              <a:rPr lang="de-AT" baseline="0" dirty="0"/>
              <a:t> larger </a:t>
            </a:r>
            <a:r>
              <a:rPr lang="de-AT" baseline="0" dirty="0" err="1"/>
              <a:t>surface</a:t>
            </a:r>
            <a:r>
              <a:rPr lang="de-AT" baseline="0" dirty="0"/>
              <a:t> </a:t>
            </a:r>
            <a:r>
              <a:rPr lang="de-AT" baseline="0" dirty="0" err="1"/>
              <a:t>sections</a:t>
            </a:r>
            <a:r>
              <a:rPr lang="de-AT" baseline="0" dirty="0"/>
              <a:t> </a:t>
            </a:r>
            <a:r>
              <a:rPr lang="de-AT" baseline="0" dirty="0" err="1"/>
              <a:t>as</a:t>
            </a:r>
            <a:r>
              <a:rPr lang="de-AT" baseline="0" dirty="0"/>
              <a:t> </a:t>
            </a:r>
            <a:r>
              <a:rPr lang="de-AT" baseline="0" dirty="0" err="1"/>
              <a:t>input</a:t>
            </a:r>
            <a:r>
              <a:rPr lang="de-AT" baseline="0" dirty="0"/>
              <a:t>, </a:t>
            </a:r>
            <a:r>
              <a:rPr lang="de-AT" baseline="0" dirty="0" err="1"/>
              <a:t>enabling</a:t>
            </a:r>
            <a:r>
              <a:rPr lang="de-AT" baseline="0" dirty="0"/>
              <a:t> </a:t>
            </a:r>
            <a:r>
              <a:rPr lang="de-AT" baseline="0" dirty="0" err="1"/>
              <a:t>to</a:t>
            </a:r>
            <a:r>
              <a:rPr lang="de-AT" baseline="0" dirty="0"/>
              <a:t> </a:t>
            </a:r>
            <a:r>
              <a:rPr lang="de-AT" baseline="0" dirty="0" err="1"/>
              <a:t>study</a:t>
            </a:r>
            <a:r>
              <a:rPr lang="de-AT" baseline="0" dirty="0"/>
              <a:t> </a:t>
            </a:r>
            <a:r>
              <a:rPr lang="de-AT" baseline="0" dirty="0" err="1"/>
              <a:t>the</a:t>
            </a:r>
            <a:r>
              <a:rPr lang="de-AT" baseline="0" dirty="0"/>
              <a:t> </a:t>
            </a:r>
            <a:r>
              <a:rPr lang="de-AT" baseline="0" dirty="0" err="1"/>
              <a:t>roughness</a:t>
            </a:r>
            <a:r>
              <a:rPr lang="de-AT" baseline="0" dirty="0"/>
              <a:t> </a:t>
            </a:r>
            <a:r>
              <a:rPr lang="de-AT" baseline="0" dirty="0" err="1"/>
              <a:t>effect</a:t>
            </a:r>
            <a:r>
              <a:rPr lang="de-AT" baseline="0" dirty="0"/>
              <a:t> </a:t>
            </a:r>
            <a:r>
              <a:rPr lang="de-AT" baseline="0" dirty="0" err="1"/>
              <a:t>for</a:t>
            </a:r>
            <a:r>
              <a:rPr lang="de-AT" baseline="0" dirty="0"/>
              <a:t> a liberal </a:t>
            </a:r>
            <a:r>
              <a:rPr lang="de-AT" baseline="0" dirty="0" err="1"/>
              <a:t>choice</a:t>
            </a:r>
            <a:r>
              <a:rPr lang="de-AT" baseline="0" dirty="0"/>
              <a:t> </a:t>
            </a:r>
            <a:r>
              <a:rPr lang="de-AT" baseline="0" dirty="0" err="1"/>
              <a:t>of</a:t>
            </a:r>
            <a:r>
              <a:rPr lang="de-AT" baseline="0" dirty="0"/>
              <a:t> </a:t>
            </a:r>
            <a:r>
              <a:rPr lang="de-AT" baseline="0" dirty="0" err="1"/>
              <a:t>topographies</a:t>
            </a:r>
            <a:r>
              <a:rPr lang="de-AT" baseline="0" dirty="0"/>
              <a:t>.</a:t>
            </a:r>
          </a:p>
          <a:p>
            <a:endParaRPr lang="de-AT" baseline="0" dirty="0"/>
          </a:p>
          <a:p>
            <a:r>
              <a:rPr lang="de-AT" baseline="0" dirty="0" err="1"/>
              <a:t>With</a:t>
            </a:r>
            <a:r>
              <a:rPr lang="de-AT" baseline="0" dirty="0"/>
              <a:t> </a:t>
            </a:r>
            <a:r>
              <a:rPr lang="de-AT" baseline="0" dirty="0" err="1"/>
              <a:t>both</a:t>
            </a:r>
            <a:r>
              <a:rPr lang="de-AT" baseline="0" dirty="0"/>
              <a:t> </a:t>
            </a:r>
            <a:r>
              <a:rPr lang="de-AT" baseline="0" dirty="0" err="1"/>
              <a:t>approaches</a:t>
            </a:r>
            <a:r>
              <a:rPr lang="de-AT" baseline="0" dirty="0"/>
              <a:t>, </a:t>
            </a:r>
            <a:r>
              <a:rPr lang="de-AT" baseline="0" dirty="0" err="1"/>
              <a:t>we</a:t>
            </a:r>
            <a:r>
              <a:rPr lang="de-AT" baseline="0" dirty="0"/>
              <a:t> </a:t>
            </a:r>
            <a:r>
              <a:rPr lang="de-AT" baseline="0" dirty="0" err="1"/>
              <a:t>then</a:t>
            </a:r>
            <a:r>
              <a:rPr lang="de-AT" baseline="0" dirty="0"/>
              <a:t> </a:t>
            </a:r>
            <a:r>
              <a:rPr lang="de-AT" baseline="0" dirty="0" err="1"/>
              <a:t>worked</a:t>
            </a:r>
            <a:r>
              <a:rPr lang="de-AT" baseline="0" dirty="0"/>
              <a:t> on </a:t>
            </a:r>
            <a:r>
              <a:rPr lang="de-AT" baseline="0" dirty="0" err="1"/>
              <a:t>the</a:t>
            </a:r>
            <a:r>
              <a:rPr lang="de-AT" baseline="0" dirty="0"/>
              <a:t> </a:t>
            </a:r>
            <a:r>
              <a:rPr lang="de-AT" baseline="0" dirty="0" err="1"/>
              <a:t>key</a:t>
            </a:r>
            <a:r>
              <a:rPr lang="de-AT" baseline="0" dirty="0"/>
              <a:t> </a:t>
            </a:r>
            <a:r>
              <a:rPr lang="de-AT" baseline="0" dirty="0" err="1"/>
              <a:t>goal</a:t>
            </a:r>
            <a:r>
              <a:rPr lang="de-AT" baseline="0" dirty="0"/>
              <a:t>, </a:t>
            </a:r>
            <a:r>
              <a:rPr lang="de-AT" baseline="0" dirty="0" err="1"/>
              <a:t>which</a:t>
            </a:r>
            <a:r>
              <a:rPr lang="de-AT" baseline="0" dirty="0"/>
              <a:t> </a:t>
            </a:r>
            <a:r>
              <a:rPr lang="de-AT" baseline="0" dirty="0" err="1"/>
              <a:t>is</a:t>
            </a:r>
            <a:r>
              <a:rPr lang="de-AT" baseline="0" dirty="0"/>
              <a:t> </a:t>
            </a:r>
            <a:r>
              <a:rPr lang="de-AT" baseline="0" dirty="0" err="1"/>
              <a:t>to</a:t>
            </a:r>
            <a:r>
              <a:rPr lang="de-AT" baseline="0" dirty="0"/>
              <a:t> </a:t>
            </a:r>
            <a:r>
              <a:rPr lang="de-AT" baseline="0" dirty="0" err="1"/>
              <a:t>identify</a:t>
            </a:r>
            <a:r>
              <a:rPr lang="de-AT" baseline="0" dirty="0"/>
              <a:t> a </a:t>
            </a:r>
            <a:r>
              <a:rPr lang="de-AT" baseline="0" dirty="0" err="1"/>
              <a:t>good</a:t>
            </a:r>
            <a:r>
              <a:rPr lang="de-AT" baseline="0" dirty="0"/>
              <a:t> </a:t>
            </a:r>
            <a:r>
              <a:rPr lang="de-AT" baseline="0" dirty="0" err="1"/>
              <a:t>roughness</a:t>
            </a:r>
            <a:r>
              <a:rPr lang="de-AT" baseline="0" dirty="0"/>
              <a:t> </a:t>
            </a:r>
            <a:r>
              <a:rPr lang="de-AT" baseline="0" dirty="0" err="1"/>
              <a:t>parameter</a:t>
            </a:r>
            <a:r>
              <a:rPr lang="de-AT" baseline="0" dirty="0"/>
              <a:t>, </a:t>
            </a:r>
            <a:r>
              <a:rPr lang="de-AT" baseline="0" dirty="0" err="1"/>
              <a:t>allowing</a:t>
            </a:r>
            <a:r>
              <a:rPr lang="de-AT" baseline="0" dirty="0"/>
              <a:t> </a:t>
            </a:r>
            <a:r>
              <a:rPr lang="de-AT" baseline="0" dirty="0" err="1"/>
              <a:t>to</a:t>
            </a:r>
            <a:r>
              <a:rPr lang="de-AT" baseline="0" dirty="0"/>
              <a:t> </a:t>
            </a:r>
            <a:r>
              <a:rPr lang="de-AT" baseline="0" dirty="0" err="1"/>
              <a:t>characterise</a:t>
            </a:r>
            <a:r>
              <a:rPr lang="de-AT" baseline="0" dirty="0"/>
              <a:t> </a:t>
            </a:r>
            <a:r>
              <a:rPr lang="de-AT" baseline="0" dirty="0" err="1"/>
              <a:t>rough</a:t>
            </a:r>
            <a:r>
              <a:rPr lang="de-AT" baseline="0" dirty="0"/>
              <a:t> </a:t>
            </a:r>
            <a:r>
              <a:rPr lang="de-AT" baseline="0" dirty="0" err="1"/>
              <a:t>surfaces</a:t>
            </a:r>
            <a:r>
              <a:rPr lang="de-AT" baseline="0" dirty="0"/>
              <a:t> </a:t>
            </a:r>
            <a:r>
              <a:rPr lang="de-AT" baseline="0" dirty="0" err="1"/>
              <a:t>to</a:t>
            </a:r>
            <a:r>
              <a:rPr lang="de-AT" baseline="0" dirty="0"/>
              <a:t> </a:t>
            </a:r>
            <a:r>
              <a:rPr lang="de-AT" baseline="0" dirty="0" err="1"/>
              <a:t>even</a:t>
            </a:r>
            <a:r>
              <a:rPr lang="de-AT" baseline="0" dirty="0"/>
              <a:t> </a:t>
            </a:r>
            <a:r>
              <a:rPr lang="de-AT" baseline="0" dirty="0" err="1"/>
              <a:t>enable</a:t>
            </a:r>
            <a:r>
              <a:rPr lang="de-AT" baseline="0" dirty="0"/>
              <a:t> </a:t>
            </a:r>
            <a:r>
              <a:rPr lang="de-AT" baseline="0" dirty="0" err="1"/>
              <a:t>predictions</a:t>
            </a:r>
            <a:r>
              <a:rPr lang="de-AT" baseline="0" dirty="0"/>
              <a:t> </a:t>
            </a:r>
            <a:r>
              <a:rPr lang="de-AT" baseline="0" dirty="0" err="1"/>
              <a:t>of</a:t>
            </a:r>
            <a:r>
              <a:rPr lang="de-AT" baseline="0" dirty="0"/>
              <a:t> total </a:t>
            </a:r>
            <a:r>
              <a:rPr lang="de-AT" baseline="0" dirty="0" err="1"/>
              <a:t>sputter</a:t>
            </a:r>
            <a:r>
              <a:rPr lang="de-AT" baseline="0" dirty="0"/>
              <a:t> </a:t>
            </a:r>
            <a:r>
              <a:rPr lang="de-AT" baseline="0" dirty="0" err="1"/>
              <a:t>yields</a:t>
            </a:r>
            <a:r>
              <a:rPr lang="de-AT" baseline="0" dirty="0"/>
              <a:t>. </a:t>
            </a:r>
          </a:p>
          <a:p>
            <a:endParaRPr lang="en-US" dirty="0"/>
          </a:p>
        </p:txBody>
      </p:sp>
      <p:sp>
        <p:nvSpPr>
          <p:cNvPr id="4" name="Foliennummernplatzhalter 3"/>
          <p:cNvSpPr>
            <a:spLocks noGrp="1"/>
          </p:cNvSpPr>
          <p:nvPr>
            <p:ph type="sldNum" sz="quarter" idx="10"/>
          </p:nvPr>
        </p:nvSpPr>
        <p:spPr/>
        <p:txBody>
          <a:bodyPr/>
          <a:lstStyle/>
          <a:p>
            <a:fld id="{5320357C-19D5-4386-8AC6-DD0AD4D309C8}" type="slidenum">
              <a:rPr lang="de-AT" smtClean="0"/>
              <a:t>11</a:t>
            </a:fld>
            <a:endParaRPr lang="de-AT"/>
          </a:p>
        </p:txBody>
      </p:sp>
    </p:spTree>
    <p:extLst>
      <p:ext uri="{BB962C8B-B14F-4D97-AF65-F5344CB8AC3E}">
        <p14:creationId xmlns:p14="http://schemas.microsoft.com/office/powerpoint/2010/main" val="224828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then used the samples to conduct a parameter sweep study by changing the global ion incidence angle for a final benchmark. </a:t>
            </a:r>
          </a:p>
          <a:p>
            <a:r>
              <a:rPr lang="en-US" dirty="0"/>
              <a:t>As you can see, the data are in good agreement as well. Interestingly, we could identify that even the </a:t>
            </a:r>
            <a:r>
              <a:rPr lang="en-US" dirty="0" err="1"/>
              <a:t>nanometre</a:t>
            </a:r>
            <a:r>
              <a:rPr lang="en-US" dirty="0"/>
              <a:t> scale roughness of sample 1 had an effect under grazing ion incidence, compared to a purely flat plane surface.</a:t>
            </a:r>
          </a:p>
          <a:p>
            <a:endParaRPr lang="en-US" dirty="0"/>
          </a:p>
          <a:p>
            <a:r>
              <a:rPr lang="en-US" dirty="0"/>
              <a:t>Based on the benchmark, we then prepared for a larger numerical study. We aimed to sweep roughness from </a:t>
            </a:r>
            <a:r>
              <a:rPr lang="en-US" dirty="0" err="1"/>
              <a:t>nanometre</a:t>
            </a:r>
            <a:r>
              <a:rPr lang="en-US" dirty="0"/>
              <a:t> to microns regime, by applying a scaling factor to microscopy images which I’ve shown you before. </a:t>
            </a:r>
          </a:p>
          <a:p>
            <a:r>
              <a:rPr lang="en-US" dirty="0"/>
              <a:t>Also, a completely artificial surface was chosen, obtained from a gaussian height values generator</a:t>
            </a:r>
          </a:p>
          <a:p>
            <a:endParaRPr lang="en-US" dirty="0"/>
          </a:p>
          <a:p>
            <a:r>
              <a:rPr lang="en-US" dirty="0"/>
              <a:t>For example, when the scaling factor is 1, we receive the original surface, but if it higher or as here, lower, the surface is smoothed.</a:t>
            </a:r>
          </a:p>
        </p:txBody>
      </p:sp>
      <p:sp>
        <p:nvSpPr>
          <p:cNvPr id="4" name="Foliennummernplatzhalter 3"/>
          <p:cNvSpPr>
            <a:spLocks noGrp="1"/>
          </p:cNvSpPr>
          <p:nvPr>
            <p:ph type="sldNum" sz="quarter" idx="10"/>
          </p:nvPr>
        </p:nvSpPr>
        <p:spPr/>
        <p:txBody>
          <a:bodyPr/>
          <a:lstStyle/>
          <a:p>
            <a:fld id="{5320357C-19D5-4386-8AC6-DD0AD4D309C8}" type="slidenum">
              <a:rPr lang="de-AT" smtClean="0"/>
              <a:t>12</a:t>
            </a:fld>
            <a:endParaRPr lang="de-AT"/>
          </a:p>
        </p:txBody>
      </p:sp>
    </p:spTree>
    <p:extLst>
      <p:ext uri="{BB962C8B-B14F-4D97-AF65-F5344CB8AC3E}">
        <p14:creationId xmlns:p14="http://schemas.microsoft.com/office/powerpoint/2010/main" val="152705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The large </a:t>
            </a:r>
            <a:r>
              <a:rPr lang="de-AT" dirty="0" err="1"/>
              <a:t>stack</a:t>
            </a:r>
            <a:r>
              <a:rPr lang="de-AT" dirty="0"/>
              <a:t> </a:t>
            </a:r>
            <a:r>
              <a:rPr lang="de-AT" dirty="0" err="1"/>
              <a:t>of</a:t>
            </a:r>
            <a:r>
              <a:rPr lang="de-AT" dirty="0"/>
              <a:t> </a:t>
            </a:r>
            <a:r>
              <a:rPr lang="de-AT" dirty="0" err="1"/>
              <a:t>images</a:t>
            </a:r>
            <a:r>
              <a:rPr lang="de-AT" dirty="0"/>
              <a:t> was </a:t>
            </a:r>
            <a:r>
              <a:rPr lang="de-AT" dirty="0" err="1"/>
              <a:t>first</a:t>
            </a:r>
            <a:r>
              <a:rPr lang="de-AT" dirty="0"/>
              <a:t> </a:t>
            </a:r>
            <a:r>
              <a:rPr lang="de-AT" dirty="0" err="1"/>
              <a:t>characterised</a:t>
            </a:r>
            <a:r>
              <a:rPr lang="de-AT" dirty="0"/>
              <a:t> </a:t>
            </a:r>
            <a:r>
              <a:rPr lang="de-AT" dirty="0" err="1"/>
              <a:t>by</a:t>
            </a:r>
            <a:r>
              <a:rPr lang="de-AT" dirty="0"/>
              <a:t> RMS and </a:t>
            </a:r>
            <a:r>
              <a:rPr lang="de-AT" dirty="0" err="1"/>
              <a:t>then</a:t>
            </a:r>
            <a:r>
              <a:rPr lang="de-AT" dirty="0"/>
              <a:t> </a:t>
            </a:r>
            <a:r>
              <a:rPr lang="de-AT" dirty="0" err="1"/>
              <a:t>piped</a:t>
            </a:r>
            <a:r>
              <a:rPr lang="de-AT" dirty="0"/>
              <a:t> </a:t>
            </a:r>
            <a:r>
              <a:rPr lang="de-AT" dirty="0" err="1"/>
              <a:t>into</a:t>
            </a:r>
            <a:r>
              <a:rPr lang="de-AT" dirty="0"/>
              <a:t> </a:t>
            </a:r>
            <a:r>
              <a:rPr lang="de-AT" dirty="0" err="1"/>
              <a:t>the</a:t>
            </a:r>
            <a:r>
              <a:rPr lang="de-AT" dirty="0"/>
              <a:t> SPRAY code </a:t>
            </a:r>
            <a:r>
              <a:rPr lang="de-AT" dirty="0" err="1"/>
              <a:t>for</a:t>
            </a:r>
            <a:r>
              <a:rPr lang="de-AT" dirty="0"/>
              <a:t> a </a:t>
            </a:r>
            <a:r>
              <a:rPr lang="de-AT" dirty="0" err="1"/>
              <a:t>sweep</a:t>
            </a:r>
            <a:r>
              <a:rPr lang="de-AT" dirty="0"/>
              <a:t>. Here </a:t>
            </a:r>
            <a:r>
              <a:rPr lang="de-AT" dirty="0" err="1"/>
              <a:t>you</a:t>
            </a:r>
            <a:r>
              <a:rPr lang="de-AT" dirty="0"/>
              <a:t> </a:t>
            </a:r>
            <a:r>
              <a:rPr lang="de-AT" dirty="0" err="1"/>
              <a:t>can</a:t>
            </a:r>
            <a:r>
              <a:rPr lang="de-AT" dirty="0"/>
              <a:t> </a:t>
            </a:r>
            <a:r>
              <a:rPr lang="de-AT" dirty="0" err="1"/>
              <a:t>see</a:t>
            </a:r>
            <a:r>
              <a:rPr lang="de-AT" dirty="0"/>
              <a:t> </a:t>
            </a:r>
            <a:r>
              <a:rPr lang="de-AT" dirty="0" err="1"/>
              <a:t>results</a:t>
            </a:r>
            <a:r>
              <a:rPr lang="de-AT" dirty="0"/>
              <a:t> </a:t>
            </a:r>
            <a:r>
              <a:rPr lang="de-AT" dirty="0" err="1"/>
              <a:t>again</a:t>
            </a:r>
            <a:r>
              <a:rPr lang="de-AT" dirty="0"/>
              <a:t> </a:t>
            </a:r>
            <a:r>
              <a:rPr lang="de-AT" dirty="0" err="1"/>
              <a:t>for</a:t>
            </a:r>
            <a:r>
              <a:rPr lang="de-AT" dirty="0"/>
              <a:t> 2keV Ar </a:t>
            </a:r>
            <a:r>
              <a:rPr lang="de-AT" dirty="0" err="1"/>
              <a:t>irradiation</a:t>
            </a:r>
            <a:r>
              <a:rPr lang="de-AT" dirty="0"/>
              <a:t>, </a:t>
            </a:r>
            <a:r>
              <a:rPr lang="de-AT" dirty="0" err="1"/>
              <a:t>under</a:t>
            </a:r>
            <a:r>
              <a:rPr lang="de-AT" dirty="0"/>
              <a:t> 0 and 60 </a:t>
            </a:r>
            <a:r>
              <a:rPr lang="de-AT" dirty="0" err="1"/>
              <a:t>deg</a:t>
            </a:r>
            <a:r>
              <a:rPr lang="de-AT" dirty="0"/>
              <a:t> </a:t>
            </a:r>
            <a:r>
              <a:rPr lang="de-AT" dirty="0" err="1"/>
              <a:t>incidence</a:t>
            </a:r>
            <a:r>
              <a:rPr lang="de-AT" dirty="0"/>
              <a:t> angle. The </a:t>
            </a:r>
            <a:r>
              <a:rPr lang="de-AT" dirty="0" err="1"/>
              <a:t>roughness</a:t>
            </a:r>
            <a:r>
              <a:rPr lang="de-AT" dirty="0"/>
              <a:t> </a:t>
            </a:r>
            <a:r>
              <a:rPr lang="de-AT" dirty="0" err="1"/>
              <a:t>of</a:t>
            </a:r>
            <a:r>
              <a:rPr lang="de-AT" dirty="0"/>
              <a:t> </a:t>
            </a:r>
            <a:r>
              <a:rPr lang="de-AT" dirty="0" err="1"/>
              <a:t>the</a:t>
            </a:r>
            <a:r>
              <a:rPr lang="de-AT" dirty="0"/>
              <a:t> </a:t>
            </a:r>
            <a:r>
              <a:rPr lang="de-AT" dirty="0" err="1"/>
              <a:t>surfaces</a:t>
            </a:r>
            <a:r>
              <a:rPr lang="de-AT" dirty="0"/>
              <a:t> was </a:t>
            </a:r>
            <a:r>
              <a:rPr lang="de-AT" dirty="0" err="1"/>
              <a:t>characterised</a:t>
            </a:r>
            <a:r>
              <a:rPr lang="de-AT" dirty="0"/>
              <a:t> </a:t>
            </a:r>
            <a:r>
              <a:rPr lang="de-AT" dirty="0" err="1"/>
              <a:t>first</a:t>
            </a:r>
            <a:r>
              <a:rPr lang="de-AT" dirty="0"/>
              <a:t> </a:t>
            </a:r>
            <a:r>
              <a:rPr lang="de-AT" dirty="0" err="1"/>
              <a:t>by</a:t>
            </a:r>
            <a:r>
              <a:rPr lang="de-AT" dirty="0"/>
              <a:t> </a:t>
            </a:r>
            <a:r>
              <a:rPr lang="de-AT" dirty="0" err="1"/>
              <a:t>the</a:t>
            </a:r>
            <a:r>
              <a:rPr lang="de-AT" dirty="0"/>
              <a:t> root </a:t>
            </a:r>
            <a:r>
              <a:rPr lang="de-AT" dirty="0" err="1"/>
              <a:t>mean</a:t>
            </a:r>
            <a:r>
              <a:rPr lang="de-AT" dirty="0"/>
              <a:t> </a:t>
            </a:r>
            <a:r>
              <a:rPr lang="de-AT" dirty="0" err="1"/>
              <a:t>square</a:t>
            </a:r>
            <a:r>
              <a:rPr lang="de-AT" dirty="0"/>
              <a:t> </a:t>
            </a:r>
            <a:r>
              <a:rPr lang="de-AT" dirty="0" err="1"/>
              <a:t>roughness</a:t>
            </a:r>
            <a:r>
              <a:rPr lang="de-AT" dirty="0"/>
              <a:t>, </a:t>
            </a:r>
            <a:r>
              <a:rPr lang="de-AT" dirty="0" err="1"/>
              <a:t>which</a:t>
            </a:r>
            <a:r>
              <a:rPr lang="de-AT" dirty="0"/>
              <a:t> </a:t>
            </a:r>
            <a:r>
              <a:rPr lang="de-AT" dirty="0" err="1"/>
              <a:t>is</a:t>
            </a:r>
            <a:r>
              <a:rPr lang="de-AT" dirty="0"/>
              <a:t> </a:t>
            </a:r>
            <a:r>
              <a:rPr lang="de-AT" dirty="0" err="1"/>
              <a:t>commonly</a:t>
            </a:r>
            <a:r>
              <a:rPr lang="de-AT" dirty="0"/>
              <a:t> </a:t>
            </a:r>
            <a:r>
              <a:rPr lang="de-AT" dirty="0" err="1"/>
              <a:t>used</a:t>
            </a:r>
            <a:r>
              <a:rPr lang="de-AT" dirty="0"/>
              <a:t> in </a:t>
            </a:r>
            <a:r>
              <a:rPr lang="de-AT" dirty="0" err="1"/>
              <a:t>science</a:t>
            </a:r>
            <a:r>
              <a:rPr lang="de-AT" dirty="0"/>
              <a:t> and </a:t>
            </a:r>
            <a:r>
              <a:rPr lang="de-AT" dirty="0" err="1"/>
              <a:t>technology</a:t>
            </a:r>
            <a:endParaRPr lang="de-AT" dirty="0"/>
          </a:p>
          <a:p>
            <a:endParaRPr lang="de-AT" dirty="0"/>
          </a:p>
          <a:p>
            <a:r>
              <a:rPr lang="de-AT" dirty="0"/>
              <a:t>As </a:t>
            </a:r>
            <a:r>
              <a:rPr lang="de-AT" dirty="0" err="1"/>
              <a:t>you</a:t>
            </a:r>
            <a:r>
              <a:rPr lang="de-AT" dirty="0"/>
              <a:t> </a:t>
            </a:r>
            <a:r>
              <a:rPr lang="de-AT" dirty="0" err="1"/>
              <a:t>can</a:t>
            </a:r>
            <a:r>
              <a:rPr lang="de-AT" dirty="0"/>
              <a:t> </a:t>
            </a:r>
            <a:r>
              <a:rPr lang="de-AT" dirty="0" err="1"/>
              <a:t>see</a:t>
            </a:r>
            <a:r>
              <a:rPr lang="de-AT" dirty="0"/>
              <a:t>, </a:t>
            </a:r>
            <a:r>
              <a:rPr lang="de-AT" dirty="0" err="1"/>
              <a:t>no</a:t>
            </a:r>
            <a:r>
              <a:rPr lang="de-AT" dirty="0"/>
              <a:t> </a:t>
            </a:r>
            <a:r>
              <a:rPr lang="de-AT" dirty="0" err="1"/>
              <a:t>consistent</a:t>
            </a:r>
            <a:r>
              <a:rPr lang="de-AT" dirty="0"/>
              <a:t> </a:t>
            </a:r>
            <a:r>
              <a:rPr lang="de-AT" dirty="0" err="1"/>
              <a:t>trend</a:t>
            </a:r>
            <a:r>
              <a:rPr lang="de-AT" dirty="0"/>
              <a:t> was </a:t>
            </a:r>
            <a:r>
              <a:rPr lang="de-AT" dirty="0" err="1"/>
              <a:t>found</a:t>
            </a:r>
            <a:r>
              <a:rPr lang="de-AT" dirty="0"/>
              <a:t>. The individual </a:t>
            </a:r>
            <a:r>
              <a:rPr lang="de-AT" dirty="0" err="1"/>
              <a:t>data</a:t>
            </a:r>
            <a:r>
              <a:rPr lang="de-AT" dirty="0"/>
              <a:t> </a:t>
            </a:r>
            <a:r>
              <a:rPr lang="de-AT" dirty="0" err="1"/>
              <a:t>stacks</a:t>
            </a:r>
            <a:r>
              <a:rPr lang="de-AT" dirty="0"/>
              <a:t> </a:t>
            </a:r>
            <a:r>
              <a:rPr lang="de-AT" dirty="0" err="1"/>
              <a:t>did</a:t>
            </a:r>
            <a:r>
              <a:rPr lang="de-AT" dirty="0"/>
              <a:t> </a:t>
            </a:r>
            <a:r>
              <a:rPr lang="de-AT" dirty="0" err="1"/>
              <a:t>show</a:t>
            </a:r>
            <a:r>
              <a:rPr lang="de-AT" dirty="0"/>
              <a:t> </a:t>
            </a:r>
            <a:r>
              <a:rPr lang="de-AT" dirty="0" err="1"/>
              <a:t>independend</a:t>
            </a:r>
            <a:r>
              <a:rPr lang="de-AT" dirty="0"/>
              <a:t> </a:t>
            </a:r>
            <a:r>
              <a:rPr lang="de-AT" dirty="0" err="1"/>
              <a:t>behaviour</a:t>
            </a:r>
            <a:r>
              <a:rPr lang="de-AT" dirty="0"/>
              <a:t>. </a:t>
            </a:r>
            <a:r>
              <a:rPr lang="de-AT" dirty="0" err="1"/>
              <a:t>Furthermore</a:t>
            </a:r>
            <a:r>
              <a:rPr lang="de-AT" dirty="0"/>
              <a:t>, </a:t>
            </a:r>
            <a:r>
              <a:rPr lang="de-AT" dirty="0" err="1"/>
              <a:t>the</a:t>
            </a:r>
            <a:r>
              <a:rPr lang="de-AT" dirty="0"/>
              <a:t> same RMS </a:t>
            </a:r>
            <a:r>
              <a:rPr lang="de-AT" dirty="0" err="1"/>
              <a:t>value</a:t>
            </a:r>
            <a:r>
              <a:rPr lang="de-AT" dirty="0"/>
              <a:t> </a:t>
            </a:r>
            <a:r>
              <a:rPr lang="de-AT" dirty="0" err="1"/>
              <a:t>can</a:t>
            </a:r>
            <a:r>
              <a:rPr lang="de-AT" dirty="0"/>
              <a:t> </a:t>
            </a:r>
            <a:r>
              <a:rPr lang="de-AT" dirty="0" err="1"/>
              <a:t>lead</a:t>
            </a:r>
            <a:r>
              <a:rPr lang="de-AT" dirty="0"/>
              <a:t> </a:t>
            </a:r>
            <a:r>
              <a:rPr lang="de-AT" dirty="0" err="1"/>
              <a:t>to</a:t>
            </a:r>
            <a:r>
              <a:rPr lang="de-AT" dirty="0"/>
              <a:t> </a:t>
            </a:r>
            <a:r>
              <a:rPr lang="de-AT" dirty="0" err="1"/>
              <a:t>completely</a:t>
            </a:r>
            <a:r>
              <a:rPr lang="de-AT" dirty="0"/>
              <a:t> different </a:t>
            </a:r>
            <a:r>
              <a:rPr lang="de-AT" dirty="0" err="1"/>
              <a:t>sputter</a:t>
            </a:r>
            <a:r>
              <a:rPr lang="de-AT" dirty="0"/>
              <a:t> </a:t>
            </a:r>
            <a:r>
              <a:rPr lang="de-AT" dirty="0" err="1"/>
              <a:t>yields</a:t>
            </a:r>
            <a:r>
              <a:rPr lang="de-AT" dirty="0"/>
              <a:t>. </a:t>
            </a:r>
            <a:r>
              <a:rPr lang="de-AT" dirty="0" err="1"/>
              <a:t>Therefore</a:t>
            </a:r>
            <a:r>
              <a:rPr lang="de-AT" dirty="0"/>
              <a:t>, </a:t>
            </a:r>
            <a:r>
              <a:rPr lang="de-AT" dirty="0" err="1"/>
              <a:t>we</a:t>
            </a:r>
            <a:r>
              <a:rPr lang="de-AT" dirty="0"/>
              <a:t> </a:t>
            </a:r>
            <a:r>
              <a:rPr lang="de-AT" dirty="0" err="1"/>
              <a:t>found</a:t>
            </a:r>
            <a:r>
              <a:rPr lang="de-AT" dirty="0"/>
              <a:t> </a:t>
            </a:r>
            <a:r>
              <a:rPr lang="de-AT" dirty="0" err="1"/>
              <a:t>the</a:t>
            </a:r>
            <a:r>
              <a:rPr lang="de-AT" dirty="0"/>
              <a:t> RMS </a:t>
            </a:r>
            <a:r>
              <a:rPr lang="de-AT" dirty="0" err="1"/>
              <a:t>parameter</a:t>
            </a:r>
            <a:r>
              <a:rPr lang="de-AT" dirty="0"/>
              <a:t> not </a:t>
            </a:r>
            <a:r>
              <a:rPr lang="de-AT" dirty="0" err="1"/>
              <a:t>to</a:t>
            </a:r>
            <a:r>
              <a:rPr lang="de-AT" dirty="0"/>
              <a:t> </a:t>
            </a:r>
            <a:r>
              <a:rPr lang="de-AT" dirty="0" err="1"/>
              <a:t>be</a:t>
            </a:r>
            <a:r>
              <a:rPr lang="de-AT" dirty="0"/>
              <a:t> reliable.</a:t>
            </a:r>
          </a:p>
        </p:txBody>
      </p:sp>
      <p:sp>
        <p:nvSpPr>
          <p:cNvPr id="4" name="Foliennummernplatzhalter 3"/>
          <p:cNvSpPr>
            <a:spLocks noGrp="1"/>
          </p:cNvSpPr>
          <p:nvPr>
            <p:ph type="sldNum" sz="quarter" idx="5"/>
          </p:nvPr>
        </p:nvSpPr>
        <p:spPr/>
        <p:txBody>
          <a:bodyPr/>
          <a:lstStyle/>
          <a:p>
            <a:fld id="{5320357C-19D5-4386-8AC6-DD0AD4D309C8}" type="slidenum">
              <a:rPr lang="de-AT" smtClean="0"/>
              <a:t>13</a:t>
            </a:fld>
            <a:endParaRPr lang="de-AT"/>
          </a:p>
        </p:txBody>
      </p:sp>
    </p:spTree>
    <p:extLst>
      <p:ext uri="{BB962C8B-B14F-4D97-AF65-F5344CB8AC3E}">
        <p14:creationId xmlns:p14="http://schemas.microsoft.com/office/powerpoint/2010/main" val="3490265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With</a:t>
            </a:r>
            <a:r>
              <a:rPr lang="de-AT" dirty="0"/>
              <a:t> </a:t>
            </a:r>
            <a:r>
              <a:rPr lang="de-AT" dirty="0" err="1"/>
              <a:t>this</a:t>
            </a:r>
            <a:r>
              <a:rPr lang="de-AT" dirty="0"/>
              <a:t> in </a:t>
            </a:r>
            <a:r>
              <a:rPr lang="de-AT" dirty="0" err="1"/>
              <a:t>mind</a:t>
            </a:r>
            <a:r>
              <a:rPr lang="de-AT" dirty="0"/>
              <a:t>, I </a:t>
            </a:r>
            <a:r>
              <a:rPr lang="de-AT" dirty="0" err="1"/>
              <a:t>would</a:t>
            </a:r>
            <a:r>
              <a:rPr lang="de-AT" dirty="0"/>
              <a:t> like </a:t>
            </a:r>
            <a:r>
              <a:rPr lang="de-AT" dirty="0" err="1"/>
              <a:t>to</a:t>
            </a:r>
            <a:r>
              <a:rPr lang="de-AT" dirty="0"/>
              <a:t> </a:t>
            </a:r>
            <a:r>
              <a:rPr lang="de-AT" dirty="0" err="1"/>
              <a:t>discuss</a:t>
            </a:r>
            <a:r>
              <a:rPr lang="de-AT" dirty="0"/>
              <a:t> </a:t>
            </a:r>
            <a:r>
              <a:rPr lang="de-AT" dirty="0" err="1"/>
              <a:t>this</a:t>
            </a:r>
            <a:r>
              <a:rPr lang="de-AT" dirty="0"/>
              <a:t> also </a:t>
            </a:r>
            <a:r>
              <a:rPr lang="de-AT" dirty="0" err="1"/>
              <a:t>from</a:t>
            </a:r>
            <a:r>
              <a:rPr lang="de-AT" dirty="0"/>
              <a:t> an alternative </a:t>
            </a:r>
            <a:r>
              <a:rPr lang="de-AT" dirty="0" err="1"/>
              <a:t>point</a:t>
            </a:r>
            <a:r>
              <a:rPr lang="de-AT" dirty="0"/>
              <a:t> </a:t>
            </a:r>
            <a:r>
              <a:rPr lang="de-AT" dirty="0" err="1"/>
              <a:t>of</a:t>
            </a:r>
            <a:r>
              <a:rPr lang="de-AT" dirty="0"/>
              <a:t> </a:t>
            </a:r>
            <a:r>
              <a:rPr lang="de-AT" dirty="0" err="1"/>
              <a:t>view</a:t>
            </a:r>
            <a:r>
              <a:rPr lang="de-AT" dirty="0"/>
              <a:t>. </a:t>
            </a:r>
          </a:p>
          <a:p>
            <a:endParaRPr lang="de-AT" dirty="0"/>
          </a:p>
          <a:p>
            <a:r>
              <a:rPr lang="de-AT" dirty="0" err="1"/>
              <a:t>When</a:t>
            </a:r>
            <a:r>
              <a:rPr lang="de-AT" dirty="0"/>
              <a:t> I was </a:t>
            </a:r>
            <a:r>
              <a:rPr lang="de-AT" dirty="0" err="1"/>
              <a:t>hiking</a:t>
            </a:r>
            <a:r>
              <a:rPr lang="de-AT" dirty="0"/>
              <a:t> in </a:t>
            </a:r>
            <a:r>
              <a:rPr lang="de-AT" dirty="0" err="1"/>
              <a:t>the</a:t>
            </a:r>
            <a:r>
              <a:rPr lang="de-AT" dirty="0"/>
              <a:t> </a:t>
            </a:r>
            <a:r>
              <a:rPr lang="de-AT" dirty="0" err="1"/>
              <a:t>mountains</a:t>
            </a:r>
            <a:r>
              <a:rPr lang="de-AT" dirty="0"/>
              <a:t>, I </a:t>
            </a:r>
            <a:r>
              <a:rPr lang="de-AT" dirty="0" err="1"/>
              <a:t>often</a:t>
            </a:r>
            <a:r>
              <a:rPr lang="de-AT" dirty="0"/>
              <a:t> </a:t>
            </a:r>
            <a:r>
              <a:rPr lang="de-AT" dirty="0" err="1"/>
              <a:t>observed</a:t>
            </a:r>
            <a:r>
              <a:rPr lang="de-AT" dirty="0"/>
              <a:t> </a:t>
            </a:r>
            <a:r>
              <a:rPr lang="de-AT" dirty="0" err="1"/>
              <a:t>the</a:t>
            </a:r>
            <a:r>
              <a:rPr lang="de-AT" dirty="0"/>
              <a:t> </a:t>
            </a:r>
            <a:r>
              <a:rPr lang="de-AT" dirty="0" err="1"/>
              <a:t>similarities</a:t>
            </a:r>
            <a:r>
              <a:rPr lang="de-AT" dirty="0"/>
              <a:t> </a:t>
            </a:r>
            <a:r>
              <a:rPr lang="de-AT" dirty="0" err="1"/>
              <a:t>which</a:t>
            </a:r>
            <a:r>
              <a:rPr lang="de-AT" dirty="0"/>
              <a:t> </a:t>
            </a:r>
            <a:r>
              <a:rPr lang="de-AT" dirty="0" err="1"/>
              <a:t>you</a:t>
            </a:r>
            <a:r>
              <a:rPr lang="de-AT" dirty="0"/>
              <a:t> </a:t>
            </a:r>
            <a:r>
              <a:rPr lang="de-AT" dirty="0" err="1"/>
              <a:t>can</a:t>
            </a:r>
            <a:r>
              <a:rPr lang="de-AT" dirty="0"/>
              <a:t> </a:t>
            </a:r>
            <a:r>
              <a:rPr lang="de-AT" dirty="0" err="1"/>
              <a:t>see</a:t>
            </a:r>
            <a:r>
              <a:rPr lang="de-AT" dirty="0"/>
              <a:t> </a:t>
            </a:r>
            <a:r>
              <a:rPr lang="de-AT" dirty="0" err="1"/>
              <a:t>from</a:t>
            </a:r>
            <a:r>
              <a:rPr lang="de-AT" dirty="0"/>
              <a:t> AFM </a:t>
            </a:r>
            <a:r>
              <a:rPr lang="de-AT" dirty="0" err="1"/>
              <a:t>images</a:t>
            </a:r>
            <a:r>
              <a:rPr lang="de-AT" dirty="0"/>
              <a:t> </a:t>
            </a:r>
            <a:r>
              <a:rPr lang="de-AT" dirty="0" err="1"/>
              <a:t>of</a:t>
            </a:r>
            <a:r>
              <a:rPr lang="de-AT" dirty="0"/>
              <a:t> </a:t>
            </a:r>
            <a:r>
              <a:rPr lang="de-AT" dirty="0" err="1"/>
              <a:t>rough</a:t>
            </a:r>
            <a:r>
              <a:rPr lang="de-AT" dirty="0"/>
              <a:t> </a:t>
            </a:r>
            <a:r>
              <a:rPr lang="de-AT" dirty="0" err="1"/>
              <a:t>surfaces</a:t>
            </a:r>
            <a:r>
              <a:rPr lang="de-AT" dirty="0"/>
              <a:t> and alpine </a:t>
            </a:r>
            <a:r>
              <a:rPr lang="de-AT" dirty="0" err="1"/>
              <a:t>views</a:t>
            </a:r>
            <a:r>
              <a:rPr lang="de-AT" dirty="0"/>
              <a:t>. </a:t>
            </a:r>
            <a:r>
              <a:rPr lang="de-AT" dirty="0" err="1"/>
              <a:t>Therefore</a:t>
            </a:r>
            <a:r>
              <a:rPr lang="de-AT" dirty="0"/>
              <a:t> I </a:t>
            </a:r>
            <a:r>
              <a:rPr lang="de-AT" dirty="0" err="1"/>
              <a:t>would</a:t>
            </a:r>
            <a:r>
              <a:rPr lang="de-AT" dirty="0"/>
              <a:t> like </a:t>
            </a:r>
            <a:r>
              <a:rPr lang="de-AT" dirty="0" err="1"/>
              <a:t>you</a:t>
            </a:r>
            <a:r>
              <a:rPr lang="de-AT" dirty="0"/>
              <a:t> </a:t>
            </a:r>
            <a:r>
              <a:rPr lang="de-AT" dirty="0" err="1"/>
              <a:t>to</a:t>
            </a:r>
            <a:r>
              <a:rPr lang="de-AT" dirty="0"/>
              <a:t> </a:t>
            </a:r>
            <a:r>
              <a:rPr lang="de-AT" dirty="0" err="1"/>
              <a:t>ask</a:t>
            </a:r>
            <a:r>
              <a:rPr lang="de-AT" dirty="0"/>
              <a:t> </a:t>
            </a:r>
            <a:r>
              <a:rPr lang="de-AT" dirty="0" err="1"/>
              <a:t>the</a:t>
            </a:r>
            <a:r>
              <a:rPr lang="de-AT" dirty="0"/>
              <a:t> </a:t>
            </a:r>
            <a:r>
              <a:rPr lang="de-AT" dirty="0" err="1"/>
              <a:t>question</a:t>
            </a:r>
            <a:r>
              <a:rPr lang="de-AT" dirty="0"/>
              <a:t>, </a:t>
            </a:r>
            <a:r>
              <a:rPr lang="de-AT" dirty="0" err="1"/>
              <a:t>which</a:t>
            </a:r>
            <a:r>
              <a:rPr lang="de-AT" dirty="0"/>
              <a:t> </a:t>
            </a:r>
            <a:r>
              <a:rPr lang="de-AT" dirty="0" err="1"/>
              <a:t>sketch</a:t>
            </a:r>
            <a:r>
              <a:rPr lang="de-AT" dirty="0"/>
              <a:t> </a:t>
            </a:r>
            <a:r>
              <a:rPr lang="de-AT" dirty="0" err="1"/>
              <a:t>resembles</a:t>
            </a:r>
            <a:r>
              <a:rPr lang="de-AT" dirty="0"/>
              <a:t> a </a:t>
            </a:r>
            <a:r>
              <a:rPr lang="de-AT" dirty="0" err="1"/>
              <a:t>mountain</a:t>
            </a:r>
            <a:r>
              <a:rPr lang="de-AT" dirty="0"/>
              <a:t> </a:t>
            </a:r>
            <a:r>
              <a:rPr lang="de-AT" dirty="0" err="1"/>
              <a:t>image</a:t>
            </a:r>
            <a:r>
              <a:rPr lang="de-AT" dirty="0"/>
              <a:t>, and </a:t>
            </a:r>
            <a:r>
              <a:rPr lang="de-AT" dirty="0" err="1"/>
              <a:t>which</a:t>
            </a:r>
            <a:r>
              <a:rPr lang="de-AT" dirty="0"/>
              <a:t> </a:t>
            </a:r>
            <a:r>
              <a:rPr lang="de-AT" dirty="0" err="1"/>
              <a:t>one</a:t>
            </a:r>
            <a:r>
              <a:rPr lang="de-AT" dirty="0"/>
              <a:t> </a:t>
            </a:r>
            <a:r>
              <a:rPr lang="de-AT" dirty="0" err="1"/>
              <a:t>the</a:t>
            </a:r>
            <a:r>
              <a:rPr lang="de-AT" dirty="0"/>
              <a:t> AFM </a:t>
            </a:r>
            <a:r>
              <a:rPr lang="de-AT" dirty="0" err="1"/>
              <a:t>image</a:t>
            </a:r>
            <a:r>
              <a:rPr lang="de-AT" dirty="0"/>
              <a:t>…?</a:t>
            </a:r>
          </a:p>
          <a:p>
            <a:endParaRPr lang="de-AT" dirty="0"/>
          </a:p>
          <a:p>
            <a:r>
              <a:rPr lang="de-AT" dirty="0"/>
              <a:t>I </a:t>
            </a:r>
            <a:r>
              <a:rPr lang="de-AT" dirty="0" err="1"/>
              <a:t>give</a:t>
            </a:r>
            <a:r>
              <a:rPr lang="de-AT" dirty="0"/>
              <a:t> </a:t>
            </a:r>
            <a:r>
              <a:rPr lang="de-AT" dirty="0" err="1"/>
              <a:t>you</a:t>
            </a:r>
            <a:r>
              <a:rPr lang="de-AT" dirty="0"/>
              <a:t> </a:t>
            </a:r>
            <a:r>
              <a:rPr lang="de-AT" dirty="0" err="1"/>
              <a:t>some</a:t>
            </a:r>
            <a:r>
              <a:rPr lang="de-AT" dirty="0"/>
              <a:t> </a:t>
            </a:r>
            <a:r>
              <a:rPr lang="de-AT" dirty="0" err="1"/>
              <a:t>seconds</a:t>
            </a:r>
            <a:r>
              <a:rPr lang="de-AT" dirty="0"/>
              <a:t> </a:t>
            </a:r>
            <a:r>
              <a:rPr lang="de-AT" dirty="0" err="1"/>
              <a:t>to</a:t>
            </a:r>
            <a:r>
              <a:rPr lang="de-AT" dirty="0"/>
              <a:t> </a:t>
            </a:r>
            <a:r>
              <a:rPr lang="de-AT" dirty="0" err="1"/>
              <a:t>make</a:t>
            </a:r>
            <a:r>
              <a:rPr lang="de-AT" dirty="0"/>
              <a:t> a personal </a:t>
            </a:r>
            <a:r>
              <a:rPr lang="de-AT" dirty="0" err="1"/>
              <a:t>judgement</a:t>
            </a:r>
            <a:r>
              <a:rPr lang="de-AT" dirty="0"/>
              <a:t> </a:t>
            </a:r>
            <a:r>
              <a:rPr lang="de-AT" dirty="0" err="1"/>
              <a:t>before</a:t>
            </a:r>
            <a:r>
              <a:rPr lang="de-AT" dirty="0"/>
              <a:t> I </a:t>
            </a:r>
            <a:r>
              <a:rPr lang="de-AT" dirty="0" err="1"/>
              <a:t>solve</a:t>
            </a:r>
            <a:r>
              <a:rPr lang="de-AT" dirty="0"/>
              <a:t> </a:t>
            </a:r>
            <a:r>
              <a:rPr lang="de-AT" dirty="0" err="1"/>
              <a:t>this</a:t>
            </a:r>
            <a:r>
              <a:rPr lang="de-AT" dirty="0"/>
              <a:t> </a:t>
            </a:r>
            <a:r>
              <a:rPr lang="de-AT" dirty="0" err="1"/>
              <a:t>small</a:t>
            </a:r>
            <a:r>
              <a:rPr lang="de-AT" dirty="0"/>
              <a:t> </a:t>
            </a:r>
            <a:r>
              <a:rPr lang="de-AT" dirty="0" err="1"/>
              <a:t>riddle</a:t>
            </a:r>
            <a:r>
              <a:rPr lang="de-AT" dirty="0"/>
              <a:t>…</a:t>
            </a:r>
          </a:p>
        </p:txBody>
      </p:sp>
      <p:sp>
        <p:nvSpPr>
          <p:cNvPr id="4" name="Foliennummernplatzhalter 3"/>
          <p:cNvSpPr>
            <a:spLocks noGrp="1"/>
          </p:cNvSpPr>
          <p:nvPr>
            <p:ph type="sldNum" sz="quarter" idx="5"/>
          </p:nvPr>
        </p:nvSpPr>
        <p:spPr/>
        <p:txBody>
          <a:bodyPr/>
          <a:lstStyle/>
          <a:p>
            <a:fld id="{5320357C-19D5-4386-8AC6-DD0AD4D309C8}" type="slidenum">
              <a:rPr lang="de-AT" smtClean="0"/>
              <a:t>14</a:t>
            </a:fld>
            <a:endParaRPr lang="de-AT"/>
          </a:p>
        </p:txBody>
      </p:sp>
    </p:spTree>
    <p:extLst>
      <p:ext uri="{BB962C8B-B14F-4D97-AF65-F5344CB8AC3E}">
        <p14:creationId xmlns:p14="http://schemas.microsoft.com/office/powerpoint/2010/main" val="413566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So, </a:t>
            </a:r>
            <a:r>
              <a:rPr lang="de-AT" dirty="0" err="1"/>
              <a:t>here</a:t>
            </a:r>
            <a:r>
              <a:rPr lang="de-AT" dirty="0"/>
              <a:t> </a:t>
            </a:r>
            <a:r>
              <a:rPr lang="de-AT" dirty="0" err="1"/>
              <a:t>is</a:t>
            </a:r>
            <a:r>
              <a:rPr lang="de-AT" dirty="0"/>
              <a:t> </a:t>
            </a:r>
            <a:r>
              <a:rPr lang="de-AT" dirty="0" err="1"/>
              <a:t>the</a:t>
            </a:r>
            <a:r>
              <a:rPr lang="de-AT" dirty="0"/>
              <a:t> </a:t>
            </a:r>
            <a:r>
              <a:rPr lang="de-AT" dirty="0" err="1"/>
              <a:t>answer</a:t>
            </a:r>
            <a:r>
              <a:rPr lang="de-AT" dirty="0"/>
              <a:t>!</a:t>
            </a:r>
          </a:p>
          <a:p>
            <a:endParaRPr lang="de-AT" dirty="0"/>
          </a:p>
          <a:p>
            <a:r>
              <a:rPr lang="de-AT" dirty="0"/>
              <a:t>The </a:t>
            </a:r>
            <a:r>
              <a:rPr lang="de-AT" dirty="0" err="1"/>
              <a:t>left</a:t>
            </a:r>
            <a:r>
              <a:rPr lang="de-AT" dirty="0"/>
              <a:t> </a:t>
            </a:r>
            <a:r>
              <a:rPr lang="de-AT" dirty="0" err="1"/>
              <a:t>side</a:t>
            </a:r>
            <a:r>
              <a:rPr lang="de-AT" dirty="0"/>
              <a:t> </a:t>
            </a:r>
            <a:r>
              <a:rPr lang="de-AT" dirty="0" err="1"/>
              <a:t>shows</a:t>
            </a:r>
            <a:r>
              <a:rPr lang="de-AT" dirty="0"/>
              <a:t> an AFM </a:t>
            </a:r>
            <a:r>
              <a:rPr lang="de-AT" dirty="0" err="1"/>
              <a:t>image</a:t>
            </a:r>
            <a:r>
              <a:rPr lang="de-AT" dirty="0"/>
              <a:t> </a:t>
            </a:r>
            <a:r>
              <a:rPr lang="de-AT" dirty="0" err="1"/>
              <a:t>of</a:t>
            </a:r>
            <a:r>
              <a:rPr lang="de-AT" dirty="0"/>
              <a:t> a </a:t>
            </a:r>
            <a:r>
              <a:rPr lang="de-AT" dirty="0" err="1"/>
              <a:t>rough</a:t>
            </a:r>
            <a:r>
              <a:rPr lang="de-AT" dirty="0"/>
              <a:t> </a:t>
            </a:r>
            <a:r>
              <a:rPr lang="de-AT" dirty="0" err="1"/>
              <a:t>tungsten</a:t>
            </a:r>
            <a:r>
              <a:rPr lang="de-AT" dirty="0"/>
              <a:t> </a:t>
            </a:r>
            <a:r>
              <a:rPr lang="de-AT" dirty="0" err="1"/>
              <a:t>surface</a:t>
            </a:r>
            <a:r>
              <a:rPr lang="de-AT" dirty="0"/>
              <a:t> </a:t>
            </a:r>
            <a:r>
              <a:rPr lang="de-AT" dirty="0" err="1"/>
              <a:t>with</a:t>
            </a:r>
            <a:r>
              <a:rPr lang="de-AT" dirty="0"/>
              <a:t> </a:t>
            </a:r>
            <a:r>
              <a:rPr lang="de-AT" dirty="0" err="1"/>
              <a:t>about</a:t>
            </a:r>
            <a:r>
              <a:rPr lang="de-AT" dirty="0"/>
              <a:t> 420nm root </a:t>
            </a:r>
            <a:r>
              <a:rPr lang="de-AT" dirty="0" err="1"/>
              <a:t>mean</a:t>
            </a:r>
            <a:r>
              <a:rPr lang="de-AT" dirty="0"/>
              <a:t> </a:t>
            </a:r>
            <a:r>
              <a:rPr lang="de-AT" dirty="0" err="1"/>
              <a:t>square</a:t>
            </a:r>
            <a:r>
              <a:rPr lang="de-AT" dirty="0"/>
              <a:t> </a:t>
            </a:r>
            <a:r>
              <a:rPr lang="de-AT" dirty="0" err="1"/>
              <a:t>roughness</a:t>
            </a:r>
            <a:r>
              <a:rPr lang="de-AT" dirty="0"/>
              <a:t>. </a:t>
            </a:r>
          </a:p>
          <a:p>
            <a:endParaRPr lang="de-AT" dirty="0"/>
          </a:p>
          <a:p>
            <a:r>
              <a:rPr lang="de-AT" dirty="0"/>
              <a:t>The </a:t>
            </a:r>
            <a:r>
              <a:rPr lang="de-AT" dirty="0" err="1"/>
              <a:t>right</a:t>
            </a:r>
            <a:r>
              <a:rPr lang="de-AT" dirty="0"/>
              <a:t> </a:t>
            </a:r>
            <a:r>
              <a:rPr lang="de-AT" dirty="0" err="1"/>
              <a:t>hand</a:t>
            </a:r>
            <a:r>
              <a:rPr lang="de-AT" dirty="0"/>
              <a:t> </a:t>
            </a:r>
            <a:r>
              <a:rPr lang="de-AT" dirty="0" err="1"/>
              <a:t>side</a:t>
            </a:r>
            <a:r>
              <a:rPr lang="de-AT" dirty="0"/>
              <a:t> </a:t>
            </a:r>
            <a:r>
              <a:rPr lang="de-AT" dirty="0" err="1"/>
              <a:t>shows</a:t>
            </a:r>
            <a:r>
              <a:rPr lang="de-AT" dirty="0"/>
              <a:t> </a:t>
            </a:r>
            <a:r>
              <a:rPr lang="de-AT" dirty="0" err="1"/>
              <a:t>many</a:t>
            </a:r>
            <a:r>
              <a:rPr lang="de-AT" dirty="0"/>
              <a:t> </a:t>
            </a:r>
            <a:r>
              <a:rPr lang="de-AT" dirty="0" err="1"/>
              <a:t>mountains</a:t>
            </a:r>
            <a:r>
              <a:rPr lang="de-AT" dirty="0"/>
              <a:t> </a:t>
            </a:r>
            <a:r>
              <a:rPr lang="de-AT" dirty="0" err="1"/>
              <a:t>around</a:t>
            </a:r>
            <a:r>
              <a:rPr lang="de-AT" dirty="0"/>
              <a:t> </a:t>
            </a:r>
            <a:r>
              <a:rPr lang="de-AT" dirty="0" err="1"/>
              <a:t>the</a:t>
            </a:r>
            <a:r>
              <a:rPr lang="de-AT" dirty="0"/>
              <a:t> Dachstein in Austria– I </a:t>
            </a:r>
            <a:r>
              <a:rPr lang="de-AT" dirty="0" err="1"/>
              <a:t>guess</a:t>
            </a:r>
            <a:r>
              <a:rPr lang="de-AT" dirty="0"/>
              <a:t> </a:t>
            </a:r>
            <a:r>
              <a:rPr lang="de-AT" dirty="0" err="1"/>
              <a:t>the</a:t>
            </a:r>
            <a:r>
              <a:rPr lang="de-AT" dirty="0"/>
              <a:t> RMS </a:t>
            </a:r>
            <a:r>
              <a:rPr lang="de-AT" dirty="0" err="1"/>
              <a:t>would</a:t>
            </a:r>
            <a:r>
              <a:rPr lang="de-AT" dirty="0"/>
              <a:t> </a:t>
            </a:r>
            <a:r>
              <a:rPr lang="de-AT" dirty="0" err="1"/>
              <a:t>be</a:t>
            </a:r>
            <a:r>
              <a:rPr lang="de-AT" dirty="0"/>
              <a:t> in </a:t>
            </a:r>
            <a:r>
              <a:rPr lang="de-AT" dirty="0" err="1"/>
              <a:t>the</a:t>
            </a:r>
            <a:r>
              <a:rPr lang="de-AT" dirty="0"/>
              <a:t> </a:t>
            </a:r>
            <a:r>
              <a:rPr lang="de-AT" dirty="0" err="1"/>
              <a:t>range</a:t>
            </a:r>
            <a:r>
              <a:rPr lang="de-AT" dirty="0"/>
              <a:t> </a:t>
            </a:r>
            <a:r>
              <a:rPr lang="de-AT" dirty="0" err="1"/>
              <a:t>of</a:t>
            </a:r>
            <a:r>
              <a:rPr lang="de-AT" dirty="0"/>
              <a:t> </a:t>
            </a:r>
            <a:r>
              <a:rPr lang="de-AT" dirty="0" err="1"/>
              <a:t>some</a:t>
            </a:r>
            <a:r>
              <a:rPr lang="de-AT" dirty="0"/>
              <a:t> 100 </a:t>
            </a:r>
            <a:r>
              <a:rPr lang="de-AT" dirty="0" err="1"/>
              <a:t>meters</a:t>
            </a:r>
            <a:r>
              <a:rPr lang="de-AT" dirty="0"/>
              <a:t>.</a:t>
            </a:r>
          </a:p>
          <a:p>
            <a:endParaRPr lang="de-AT" dirty="0"/>
          </a:p>
          <a:p>
            <a:r>
              <a:rPr lang="de-AT" dirty="0" err="1"/>
              <a:t>There</a:t>
            </a:r>
            <a:r>
              <a:rPr lang="de-AT" dirty="0"/>
              <a:t> </a:t>
            </a:r>
            <a:r>
              <a:rPr lang="de-AT" dirty="0" err="1"/>
              <a:t>is</a:t>
            </a:r>
            <a:r>
              <a:rPr lang="de-AT" dirty="0"/>
              <a:t> a </a:t>
            </a:r>
            <a:r>
              <a:rPr lang="de-AT" dirty="0" err="1"/>
              <a:t>scale</a:t>
            </a:r>
            <a:r>
              <a:rPr lang="de-AT" dirty="0"/>
              <a:t> </a:t>
            </a:r>
            <a:r>
              <a:rPr lang="de-AT" dirty="0" err="1"/>
              <a:t>difference</a:t>
            </a:r>
            <a:r>
              <a:rPr lang="de-AT" dirty="0"/>
              <a:t> </a:t>
            </a:r>
            <a:r>
              <a:rPr lang="de-AT" dirty="0" err="1"/>
              <a:t>of</a:t>
            </a:r>
            <a:r>
              <a:rPr lang="de-AT" dirty="0"/>
              <a:t> 10 </a:t>
            </a:r>
            <a:r>
              <a:rPr lang="de-AT" dirty="0" err="1"/>
              <a:t>to</a:t>
            </a:r>
            <a:r>
              <a:rPr lang="de-AT" dirty="0"/>
              <a:t> </a:t>
            </a:r>
            <a:r>
              <a:rPr lang="de-AT" dirty="0" err="1"/>
              <a:t>the</a:t>
            </a:r>
            <a:r>
              <a:rPr lang="de-AT" dirty="0"/>
              <a:t> power </a:t>
            </a:r>
            <a:r>
              <a:rPr lang="de-AT" dirty="0" err="1"/>
              <a:t>of</a:t>
            </a:r>
            <a:r>
              <a:rPr lang="de-AT" dirty="0"/>
              <a:t> 9, </a:t>
            </a:r>
            <a:r>
              <a:rPr lang="de-AT" dirty="0" err="1"/>
              <a:t>while</a:t>
            </a:r>
            <a:r>
              <a:rPr lang="de-AT" dirty="0"/>
              <a:t> </a:t>
            </a:r>
            <a:r>
              <a:rPr lang="de-AT" dirty="0" err="1"/>
              <a:t>the</a:t>
            </a:r>
            <a:r>
              <a:rPr lang="de-AT" dirty="0"/>
              <a:t> </a:t>
            </a:r>
            <a:r>
              <a:rPr lang="de-AT" dirty="0" err="1"/>
              <a:t>appearance</a:t>
            </a:r>
            <a:r>
              <a:rPr lang="de-AT" dirty="0"/>
              <a:t> </a:t>
            </a:r>
            <a:r>
              <a:rPr lang="de-AT" dirty="0" err="1"/>
              <a:t>is</a:t>
            </a:r>
            <a:r>
              <a:rPr lang="de-AT" dirty="0"/>
              <a:t> </a:t>
            </a:r>
            <a:r>
              <a:rPr lang="de-AT" dirty="0" err="1"/>
              <a:t>very</a:t>
            </a:r>
            <a:r>
              <a:rPr lang="de-AT" dirty="0"/>
              <a:t> </a:t>
            </a:r>
            <a:r>
              <a:rPr lang="de-AT" dirty="0" err="1"/>
              <a:t>similar</a:t>
            </a:r>
            <a:r>
              <a:rPr lang="de-AT" dirty="0"/>
              <a:t>. </a:t>
            </a:r>
          </a:p>
          <a:p>
            <a:endParaRPr lang="de-AT" dirty="0"/>
          </a:p>
          <a:p>
            <a:r>
              <a:rPr lang="de-AT" dirty="0"/>
              <a:t>But </a:t>
            </a:r>
            <a:r>
              <a:rPr lang="de-AT" dirty="0" err="1"/>
              <a:t>why</a:t>
            </a:r>
            <a:r>
              <a:rPr lang="de-AT" dirty="0"/>
              <a:t> do I </a:t>
            </a:r>
            <a:r>
              <a:rPr lang="de-AT" dirty="0" err="1"/>
              <a:t>tell</a:t>
            </a:r>
            <a:r>
              <a:rPr lang="de-AT" dirty="0"/>
              <a:t> </a:t>
            </a:r>
            <a:r>
              <a:rPr lang="de-AT" dirty="0" err="1"/>
              <a:t>you</a:t>
            </a:r>
            <a:r>
              <a:rPr lang="de-AT" dirty="0"/>
              <a:t> </a:t>
            </a:r>
            <a:r>
              <a:rPr lang="de-AT" dirty="0" err="1"/>
              <a:t>this</a:t>
            </a:r>
            <a:r>
              <a:rPr lang="de-AT" dirty="0"/>
              <a:t>. I </a:t>
            </a:r>
            <a:r>
              <a:rPr lang="de-AT" dirty="0" err="1"/>
              <a:t>think</a:t>
            </a:r>
            <a:r>
              <a:rPr lang="de-AT" dirty="0"/>
              <a:t> </a:t>
            </a:r>
            <a:r>
              <a:rPr lang="de-AT" dirty="0" err="1"/>
              <a:t>this</a:t>
            </a:r>
            <a:r>
              <a:rPr lang="de-AT" dirty="0"/>
              <a:t> also </a:t>
            </a:r>
            <a:r>
              <a:rPr lang="de-AT" dirty="0" err="1"/>
              <a:t>motivates</a:t>
            </a:r>
            <a:r>
              <a:rPr lang="de-AT" dirty="0"/>
              <a:t> a </a:t>
            </a:r>
            <a:r>
              <a:rPr lang="de-AT" dirty="0" err="1"/>
              <a:t>scale</a:t>
            </a:r>
            <a:r>
              <a:rPr lang="de-AT" dirty="0"/>
              <a:t>-independent </a:t>
            </a:r>
            <a:r>
              <a:rPr lang="de-AT" dirty="0" err="1"/>
              <a:t>parameter</a:t>
            </a:r>
            <a:r>
              <a:rPr lang="de-AT" dirty="0"/>
              <a:t> </a:t>
            </a:r>
            <a:r>
              <a:rPr lang="de-AT" dirty="0" err="1"/>
              <a:t>to</a:t>
            </a:r>
            <a:r>
              <a:rPr lang="de-AT" dirty="0"/>
              <a:t> </a:t>
            </a:r>
            <a:r>
              <a:rPr lang="de-AT" dirty="0" err="1"/>
              <a:t>describe</a:t>
            </a:r>
            <a:r>
              <a:rPr lang="de-AT" dirty="0"/>
              <a:t> </a:t>
            </a:r>
            <a:r>
              <a:rPr lang="de-AT" dirty="0" err="1"/>
              <a:t>sputtering</a:t>
            </a:r>
            <a:r>
              <a:rPr lang="de-AT" dirty="0"/>
              <a:t> </a:t>
            </a:r>
            <a:r>
              <a:rPr lang="de-AT" dirty="0" err="1"/>
              <a:t>of</a:t>
            </a:r>
            <a:r>
              <a:rPr lang="de-AT" dirty="0"/>
              <a:t> </a:t>
            </a:r>
            <a:r>
              <a:rPr lang="de-AT" dirty="0" err="1"/>
              <a:t>rough</a:t>
            </a:r>
            <a:r>
              <a:rPr lang="de-AT" dirty="0"/>
              <a:t> </a:t>
            </a:r>
            <a:r>
              <a:rPr lang="de-AT" dirty="0" err="1"/>
              <a:t>surfaces</a:t>
            </a:r>
            <a:r>
              <a:rPr lang="de-AT" dirty="0"/>
              <a:t>, </a:t>
            </a:r>
            <a:r>
              <a:rPr lang="de-AT" dirty="0" err="1"/>
              <a:t>since</a:t>
            </a:r>
            <a:r>
              <a:rPr lang="de-AT" dirty="0"/>
              <a:t> </a:t>
            </a:r>
            <a:r>
              <a:rPr lang="de-AT" dirty="0" err="1"/>
              <a:t>sputtering</a:t>
            </a:r>
            <a:r>
              <a:rPr lang="de-AT" dirty="0"/>
              <a:t> </a:t>
            </a:r>
            <a:r>
              <a:rPr lang="de-AT" dirty="0" err="1"/>
              <a:t>is</a:t>
            </a:r>
            <a:r>
              <a:rPr lang="de-AT" dirty="0"/>
              <a:t> a </a:t>
            </a:r>
            <a:r>
              <a:rPr lang="de-AT" dirty="0" err="1"/>
              <a:t>very</a:t>
            </a:r>
            <a:r>
              <a:rPr lang="de-AT" dirty="0"/>
              <a:t> </a:t>
            </a:r>
            <a:r>
              <a:rPr lang="de-AT" dirty="0" err="1"/>
              <a:t>small</a:t>
            </a:r>
            <a:r>
              <a:rPr lang="de-AT" dirty="0"/>
              <a:t> </a:t>
            </a:r>
            <a:r>
              <a:rPr lang="de-AT" dirty="0" err="1"/>
              <a:t>scale</a:t>
            </a:r>
            <a:r>
              <a:rPr lang="de-AT" dirty="0"/>
              <a:t> </a:t>
            </a:r>
            <a:r>
              <a:rPr lang="de-AT" dirty="0" err="1"/>
              <a:t>atomistic</a:t>
            </a:r>
            <a:r>
              <a:rPr lang="de-AT" dirty="0"/>
              <a:t> </a:t>
            </a:r>
            <a:r>
              <a:rPr lang="de-AT" dirty="0" err="1"/>
              <a:t>process</a:t>
            </a:r>
            <a:r>
              <a:rPr lang="de-AT" dirty="0"/>
              <a:t>. I </a:t>
            </a:r>
            <a:r>
              <a:rPr lang="de-AT" dirty="0" err="1"/>
              <a:t>think</a:t>
            </a:r>
            <a:r>
              <a:rPr lang="de-AT" dirty="0"/>
              <a:t>, </a:t>
            </a:r>
            <a:r>
              <a:rPr lang="de-AT" dirty="0" err="1"/>
              <a:t>it</a:t>
            </a:r>
            <a:r>
              <a:rPr lang="de-AT" dirty="0"/>
              <a:t> </a:t>
            </a:r>
            <a:r>
              <a:rPr lang="de-AT" dirty="0" err="1"/>
              <a:t>can</a:t>
            </a:r>
            <a:r>
              <a:rPr lang="de-AT" dirty="0"/>
              <a:t> </a:t>
            </a:r>
            <a:r>
              <a:rPr lang="de-AT" dirty="0" err="1"/>
              <a:t>be</a:t>
            </a:r>
            <a:r>
              <a:rPr lang="de-AT" dirty="0"/>
              <a:t> </a:t>
            </a:r>
            <a:r>
              <a:rPr lang="de-AT" dirty="0" err="1"/>
              <a:t>assumed</a:t>
            </a:r>
            <a:r>
              <a:rPr lang="de-AT" dirty="0"/>
              <a:t> </a:t>
            </a:r>
            <a:r>
              <a:rPr lang="de-AT" dirty="0" err="1"/>
              <a:t>that</a:t>
            </a:r>
            <a:r>
              <a:rPr lang="de-AT" dirty="0"/>
              <a:t> </a:t>
            </a:r>
            <a:r>
              <a:rPr lang="de-AT" dirty="0" err="1"/>
              <a:t>as</a:t>
            </a:r>
            <a:r>
              <a:rPr lang="de-AT" dirty="0"/>
              <a:t> </a:t>
            </a:r>
            <a:r>
              <a:rPr lang="de-AT" dirty="0" err="1"/>
              <a:t>long</a:t>
            </a:r>
            <a:r>
              <a:rPr lang="de-AT" dirty="0"/>
              <a:t> </a:t>
            </a:r>
            <a:r>
              <a:rPr lang="de-AT" dirty="0" err="1"/>
              <a:t>as</a:t>
            </a:r>
            <a:r>
              <a:rPr lang="de-AT" dirty="0"/>
              <a:t> </a:t>
            </a:r>
            <a:r>
              <a:rPr lang="de-AT" dirty="0" err="1"/>
              <a:t>the</a:t>
            </a:r>
            <a:r>
              <a:rPr lang="de-AT" dirty="0"/>
              <a:t> </a:t>
            </a:r>
            <a:r>
              <a:rPr lang="de-AT" dirty="0" err="1"/>
              <a:t>collision</a:t>
            </a:r>
            <a:r>
              <a:rPr lang="de-AT" dirty="0"/>
              <a:t> </a:t>
            </a:r>
            <a:r>
              <a:rPr lang="de-AT" dirty="0" err="1"/>
              <a:t>cascade</a:t>
            </a:r>
            <a:r>
              <a:rPr lang="de-AT" dirty="0"/>
              <a:t> in </a:t>
            </a:r>
            <a:r>
              <a:rPr lang="de-AT" dirty="0" err="1"/>
              <a:t>the</a:t>
            </a:r>
            <a:r>
              <a:rPr lang="de-AT" dirty="0"/>
              <a:t> </a:t>
            </a:r>
            <a:r>
              <a:rPr lang="de-AT" dirty="0" err="1"/>
              <a:t>target</a:t>
            </a:r>
            <a:r>
              <a:rPr lang="de-AT" dirty="0"/>
              <a:t> material </a:t>
            </a:r>
            <a:r>
              <a:rPr lang="de-AT" dirty="0" err="1"/>
              <a:t>is</a:t>
            </a:r>
            <a:r>
              <a:rPr lang="de-AT" dirty="0"/>
              <a:t> </a:t>
            </a:r>
            <a:r>
              <a:rPr lang="de-AT" dirty="0" err="1"/>
              <a:t>substantially</a:t>
            </a:r>
            <a:r>
              <a:rPr lang="de-AT" dirty="0"/>
              <a:t> </a:t>
            </a:r>
            <a:r>
              <a:rPr lang="de-AT" dirty="0" err="1"/>
              <a:t>smaller</a:t>
            </a:r>
            <a:r>
              <a:rPr lang="de-AT" dirty="0"/>
              <a:t> </a:t>
            </a:r>
            <a:r>
              <a:rPr lang="de-AT" dirty="0" err="1"/>
              <a:t>than</a:t>
            </a:r>
            <a:r>
              <a:rPr lang="de-AT" dirty="0"/>
              <a:t> </a:t>
            </a:r>
            <a:r>
              <a:rPr lang="de-AT" dirty="0" err="1"/>
              <a:t>the</a:t>
            </a:r>
            <a:r>
              <a:rPr lang="de-AT" dirty="0"/>
              <a:t> </a:t>
            </a:r>
            <a:r>
              <a:rPr lang="de-AT" dirty="0" err="1"/>
              <a:t>expansion</a:t>
            </a:r>
            <a:r>
              <a:rPr lang="de-AT" dirty="0"/>
              <a:t> </a:t>
            </a:r>
            <a:r>
              <a:rPr lang="de-AT" dirty="0" err="1"/>
              <a:t>of</a:t>
            </a:r>
            <a:r>
              <a:rPr lang="de-AT" dirty="0"/>
              <a:t> </a:t>
            </a:r>
            <a:r>
              <a:rPr lang="de-AT" dirty="0" err="1"/>
              <a:t>the</a:t>
            </a:r>
            <a:r>
              <a:rPr lang="de-AT" dirty="0"/>
              <a:t> </a:t>
            </a:r>
            <a:r>
              <a:rPr lang="de-AT" dirty="0" err="1"/>
              <a:t>mountains</a:t>
            </a:r>
            <a:r>
              <a:rPr lang="de-AT" dirty="0"/>
              <a:t> on a </a:t>
            </a:r>
            <a:r>
              <a:rPr lang="de-AT" dirty="0" err="1"/>
              <a:t>rough</a:t>
            </a:r>
            <a:r>
              <a:rPr lang="de-AT" dirty="0"/>
              <a:t> </a:t>
            </a:r>
            <a:r>
              <a:rPr lang="de-AT" dirty="0" err="1"/>
              <a:t>surface</a:t>
            </a:r>
            <a:r>
              <a:rPr lang="de-AT" dirty="0"/>
              <a:t>, </a:t>
            </a:r>
            <a:r>
              <a:rPr lang="de-AT" dirty="0" err="1"/>
              <a:t>the</a:t>
            </a:r>
            <a:r>
              <a:rPr lang="de-AT" dirty="0"/>
              <a:t> </a:t>
            </a:r>
            <a:r>
              <a:rPr lang="de-AT" dirty="0" err="1"/>
              <a:t>actual</a:t>
            </a:r>
            <a:r>
              <a:rPr lang="de-AT" dirty="0"/>
              <a:t> </a:t>
            </a:r>
            <a:r>
              <a:rPr lang="de-AT" dirty="0" err="1"/>
              <a:t>scale</a:t>
            </a:r>
            <a:r>
              <a:rPr lang="de-AT" dirty="0"/>
              <a:t> </a:t>
            </a:r>
            <a:r>
              <a:rPr lang="de-AT" dirty="0" err="1"/>
              <a:t>becomes</a:t>
            </a:r>
            <a:r>
              <a:rPr lang="de-AT" dirty="0"/>
              <a:t> </a:t>
            </a:r>
            <a:r>
              <a:rPr lang="de-AT" dirty="0" err="1"/>
              <a:t>unimportant</a:t>
            </a:r>
            <a:r>
              <a:rPr lang="de-AT" dirty="0"/>
              <a:t>, </a:t>
            </a:r>
            <a:r>
              <a:rPr lang="de-AT" dirty="0" err="1"/>
              <a:t>limiting</a:t>
            </a:r>
            <a:r>
              <a:rPr lang="de-AT" dirty="0"/>
              <a:t> </a:t>
            </a:r>
            <a:r>
              <a:rPr lang="de-AT" dirty="0" err="1"/>
              <a:t>therefore</a:t>
            </a:r>
            <a:r>
              <a:rPr lang="de-AT" dirty="0"/>
              <a:t> </a:t>
            </a:r>
            <a:r>
              <a:rPr lang="de-AT" dirty="0" err="1"/>
              <a:t>parameters</a:t>
            </a:r>
            <a:r>
              <a:rPr lang="de-AT" dirty="0"/>
              <a:t> like root </a:t>
            </a:r>
            <a:r>
              <a:rPr lang="de-AT" dirty="0" err="1"/>
              <a:t>mean</a:t>
            </a:r>
            <a:r>
              <a:rPr lang="de-AT" dirty="0"/>
              <a:t> </a:t>
            </a:r>
            <a:r>
              <a:rPr lang="de-AT" dirty="0" err="1"/>
              <a:t>square</a:t>
            </a:r>
            <a:r>
              <a:rPr lang="de-AT" dirty="0"/>
              <a:t> </a:t>
            </a:r>
            <a:r>
              <a:rPr lang="de-AT" dirty="0" err="1"/>
              <a:t>roughness</a:t>
            </a:r>
            <a:r>
              <a:rPr lang="de-AT" dirty="0"/>
              <a:t>. </a:t>
            </a:r>
          </a:p>
        </p:txBody>
      </p:sp>
      <p:sp>
        <p:nvSpPr>
          <p:cNvPr id="4" name="Foliennummernplatzhalter 3"/>
          <p:cNvSpPr>
            <a:spLocks noGrp="1"/>
          </p:cNvSpPr>
          <p:nvPr>
            <p:ph type="sldNum" sz="quarter" idx="5"/>
          </p:nvPr>
        </p:nvSpPr>
        <p:spPr/>
        <p:txBody>
          <a:bodyPr/>
          <a:lstStyle/>
          <a:p>
            <a:fld id="{5320357C-19D5-4386-8AC6-DD0AD4D309C8}" type="slidenum">
              <a:rPr lang="de-AT" smtClean="0"/>
              <a:t>15</a:t>
            </a:fld>
            <a:endParaRPr lang="de-AT"/>
          </a:p>
        </p:txBody>
      </p:sp>
    </p:spTree>
    <p:extLst>
      <p:ext uri="{BB962C8B-B14F-4D97-AF65-F5344CB8AC3E}">
        <p14:creationId xmlns:p14="http://schemas.microsoft.com/office/powerpoint/2010/main" val="145433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Therefore</a:t>
            </a:r>
            <a:r>
              <a:rPr lang="de-AT" dirty="0"/>
              <a:t>, </a:t>
            </a:r>
            <a:r>
              <a:rPr lang="de-AT" dirty="0" err="1"/>
              <a:t>I‘d</a:t>
            </a:r>
            <a:r>
              <a:rPr lang="de-AT" dirty="0"/>
              <a:t> like </a:t>
            </a:r>
            <a:r>
              <a:rPr lang="de-AT" dirty="0" err="1"/>
              <a:t>to</a:t>
            </a:r>
            <a:r>
              <a:rPr lang="de-AT" dirty="0"/>
              <a:t> </a:t>
            </a:r>
            <a:r>
              <a:rPr lang="de-AT" dirty="0" err="1"/>
              <a:t>introduce</a:t>
            </a:r>
            <a:r>
              <a:rPr lang="de-AT" dirty="0"/>
              <a:t> </a:t>
            </a:r>
            <a:r>
              <a:rPr lang="de-AT" dirty="0" err="1"/>
              <a:t>you</a:t>
            </a:r>
            <a:r>
              <a:rPr lang="de-AT" dirty="0"/>
              <a:t> </a:t>
            </a:r>
            <a:r>
              <a:rPr lang="de-AT" dirty="0" err="1"/>
              <a:t>to</a:t>
            </a:r>
            <a:r>
              <a:rPr lang="de-AT" dirty="0"/>
              <a:t> an alternative </a:t>
            </a:r>
            <a:r>
              <a:rPr lang="de-AT" dirty="0" err="1"/>
              <a:t>metric</a:t>
            </a:r>
            <a:r>
              <a:rPr lang="de-AT" dirty="0"/>
              <a:t>, </a:t>
            </a:r>
            <a:r>
              <a:rPr lang="de-AT" dirty="0" err="1"/>
              <a:t>the</a:t>
            </a:r>
            <a:r>
              <a:rPr lang="de-AT" dirty="0"/>
              <a:t> </a:t>
            </a:r>
            <a:r>
              <a:rPr lang="de-AT" dirty="0" err="1"/>
              <a:t>mean</a:t>
            </a:r>
            <a:r>
              <a:rPr lang="de-AT" dirty="0"/>
              <a:t> </a:t>
            </a:r>
            <a:r>
              <a:rPr lang="de-AT" dirty="0" err="1"/>
              <a:t>inclination</a:t>
            </a:r>
            <a:r>
              <a:rPr lang="de-AT" dirty="0"/>
              <a:t> angle </a:t>
            </a:r>
            <a:r>
              <a:rPr lang="de-AT" dirty="0" err="1"/>
              <a:t>delta</a:t>
            </a:r>
            <a:r>
              <a:rPr lang="de-AT" dirty="0"/>
              <a:t> m.</a:t>
            </a:r>
          </a:p>
          <a:p>
            <a:r>
              <a:rPr lang="de-AT" dirty="0"/>
              <a:t>This </a:t>
            </a:r>
            <a:r>
              <a:rPr lang="de-AT" dirty="0" err="1"/>
              <a:t>can</a:t>
            </a:r>
            <a:r>
              <a:rPr lang="de-AT" dirty="0"/>
              <a:t> </a:t>
            </a:r>
            <a:r>
              <a:rPr lang="de-AT" dirty="0" err="1"/>
              <a:t>be</a:t>
            </a:r>
            <a:r>
              <a:rPr lang="de-AT" dirty="0"/>
              <a:t> </a:t>
            </a:r>
            <a:r>
              <a:rPr lang="de-AT" dirty="0" err="1"/>
              <a:t>interpreted</a:t>
            </a:r>
            <a:r>
              <a:rPr lang="de-AT" dirty="0"/>
              <a:t> </a:t>
            </a:r>
            <a:r>
              <a:rPr lang="de-AT" dirty="0" err="1"/>
              <a:t>as</a:t>
            </a:r>
            <a:r>
              <a:rPr lang="de-AT" dirty="0"/>
              <a:t> a </a:t>
            </a:r>
            <a:r>
              <a:rPr lang="de-AT" dirty="0" err="1"/>
              <a:t>mean</a:t>
            </a:r>
            <a:r>
              <a:rPr lang="de-AT" dirty="0"/>
              <a:t> </a:t>
            </a:r>
            <a:r>
              <a:rPr lang="de-AT" dirty="0" err="1"/>
              <a:t>tilt</a:t>
            </a:r>
            <a:r>
              <a:rPr lang="de-AT" dirty="0"/>
              <a:t> </a:t>
            </a:r>
            <a:r>
              <a:rPr lang="de-AT" dirty="0" err="1"/>
              <a:t>of</a:t>
            </a:r>
            <a:r>
              <a:rPr lang="de-AT" dirty="0"/>
              <a:t> all </a:t>
            </a:r>
            <a:r>
              <a:rPr lang="de-AT" dirty="0" err="1"/>
              <a:t>surface</a:t>
            </a:r>
            <a:r>
              <a:rPr lang="de-AT" dirty="0"/>
              <a:t> </a:t>
            </a:r>
            <a:r>
              <a:rPr lang="de-AT" dirty="0" err="1"/>
              <a:t>features</a:t>
            </a:r>
            <a:r>
              <a:rPr lang="de-AT" dirty="0"/>
              <a:t>, </a:t>
            </a:r>
            <a:r>
              <a:rPr lang="de-AT" dirty="0" err="1"/>
              <a:t>therefore</a:t>
            </a:r>
            <a:r>
              <a:rPr lang="de-AT" dirty="0"/>
              <a:t> a </a:t>
            </a:r>
            <a:r>
              <a:rPr lang="de-AT" dirty="0" err="1"/>
              <a:t>scale</a:t>
            </a:r>
            <a:r>
              <a:rPr lang="de-AT" dirty="0"/>
              <a:t> </a:t>
            </a:r>
            <a:r>
              <a:rPr lang="de-AT" dirty="0" err="1"/>
              <a:t>independent</a:t>
            </a:r>
            <a:r>
              <a:rPr lang="de-AT" dirty="0"/>
              <a:t> </a:t>
            </a:r>
            <a:r>
              <a:rPr lang="de-AT" dirty="0" err="1"/>
              <a:t>representative</a:t>
            </a:r>
            <a:r>
              <a:rPr lang="de-AT" dirty="0"/>
              <a:t>.</a:t>
            </a:r>
          </a:p>
          <a:p>
            <a:endParaRPr lang="de-AT" dirty="0"/>
          </a:p>
          <a:p>
            <a:r>
              <a:rPr lang="de-AT" dirty="0" err="1"/>
              <a:t>It</a:t>
            </a:r>
            <a:r>
              <a:rPr lang="de-AT" dirty="0"/>
              <a:t> </a:t>
            </a:r>
            <a:r>
              <a:rPr lang="de-AT" dirty="0" err="1"/>
              <a:t>can</a:t>
            </a:r>
            <a:r>
              <a:rPr lang="de-AT" dirty="0"/>
              <a:t> </a:t>
            </a:r>
            <a:r>
              <a:rPr lang="de-AT" dirty="0" err="1"/>
              <a:t>be</a:t>
            </a:r>
            <a:r>
              <a:rPr lang="de-AT" dirty="0"/>
              <a:t> </a:t>
            </a:r>
            <a:r>
              <a:rPr lang="de-AT" dirty="0" err="1"/>
              <a:t>calculated</a:t>
            </a:r>
            <a:r>
              <a:rPr lang="de-AT" dirty="0"/>
              <a:t> </a:t>
            </a:r>
            <a:r>
              <a:rPr lang="de-AT" dirty="0" err="1"/>
              <a:t>relatively</a:t>
            </a:r>
            <a:r>
              <a:rPr lang="de-AT" dirty="0"/>
              <a:t> simple:</a:t>
            </a:r>
          </a:p>
          <a:p>
            <a:endParaRPr lang="de-AT" dirty="0"/>
          </a:p>
          <a:p>
            <a:r>
              <a:rPr lang="de-AT" dirty="0"/>
              <a:t>At </a:t>
            </a:r>
            <a:r>
              <a:rPr lang="de-AT" dirty="0" err="1"/>
              <a:t>first</a:t>
            </a:r>
            <a:r>
              <a:rPr lang="de-AT" dirty="0"/>
              <a:t>, quantitative </a:t>
            </a:r>
            <a:r>
              <a:rPr lang="de-AT" dirty="0" err="1"/>
              <a:t>data</a:t>
            </a:r>
            <a:r>
              <a:rPr lang="de-AT" dirty="0"/>
              <a:t> like </a:t>
            </a:r>
            <a:r>
              <a:rPr lang="de-AT" dirty="0" err="1"/>
              <a:t>from</a:t>
            </a:r>
            <a:r>
              <a:rPr lang="de-AT" dirty="0"/>
              <a:t> AFM </a:t>
            </a:r>
            <a:r>
              <a:rPr lang="de-AT" dirty="0" err="1"/>
              <a:t>is</a:t>
            </a:r>
            <a:r>
              <a:rPr lang="de-AT" dirty="0"/>
              <a:t> </a:t>
            </a:r>
            <a:r>
              <a:rPr lang="de-AT" dirty="0" err="1"/>
              <a:t>needed</a:t>
            </a:r>
            <a:r>
              <a:rPr lang="de-AT" dirty="0"/>
              <a:t>,</a:t>
            </a:r>
          </a:p>
          <a:p>
            <a:endParaRPr lang="de-AT" dirty="0"/>
          </a:p>
          <a:p>
            <a:r>
              <a:rPr lang="de-AT" dirty="0" err="1"/>
              <a:t>Then</a:t>
            </a:r>
            <a:r>
              <a:rPr lang="de-AT" dirty="0"/>
              <a:t>, all </a:t>
            </a:r>
            <a:r>
              <a:rPr lang="de-AT" dirty="0" err="1"/>
              <a:t>local</a:t>
            </a:r>
            <a:r>
              <a:rPr lang="de-AT" dirty="0"/>
              <a:t> </a:t>
            </a:r>
            <a:r>
              <a:rPr lang="de-AT" dirty="0" err="1"/>
              <a:t>surface</a:t>
            </a:r>
            <a:r>
              <a:rPr lang="de-AT" dirty="0"/>
              <a:t> normal </a:t>
            </a:r>
            <a:r>
              <a:rPr lang="de-AT" dirty="0" err="1"/>
              <a:t>vectors</a:t>
            </a:r>
            <a:r>
              <a:rPr lang="de-AT" dirty="0"/>
              <a:t> </a:t>
            </a:r>
            <a:r>
              <a:rPr lang="de-AT" dirty="0" err="1"/>
              <a:t>are</a:t>
            </a:r>
            <a:r>
              <a:rPr lang="de-AT" dirty="0"/>
              <a:t> </a:t>
            </a:r>
            <a:r>
              <a:rPr lang="de-AT" dirty="0" err="1"/>
              <a:t>needed</a:t>
            </a:r>
            <a:r>
              <a:rPr lang="de-AT" dirty="0"/>
              <a:t>. </a:t>
            </a:r>
            <a:r>
              <a:rPr lang="de-AT" dirty="0" err="1"/>
              <a:t>Our</a:t>
            </a:r>
            <a:r>
              <a:rPr lang="de-AT" dirty="0"/>
              <a:t> </a:t>
            </a:r>
            <a:r>
              <a:rPr lang="de-AT" dirty="0" err="1"/>
              <a:t>option</a:t>
            </a:r>
            <a:r>
              <a:rPr lang="de-AT" dirty="0"/>
              <a:t> </a:t>
            </a:r>
            <a:r>
              <a:rPr lang="de-AT" dirty="0" err="1"/>
              <a:t>to</a:t>
            </a:r>
            <a:r>
              <a:rPr lang="de-AT" dirty="0"/>
              <a:t> </a:t>
            </a:r>
            <a:r>
              <a:rPr lang="de-AT" dirty="0" err="1"/>
              <a:t>achieve</a:t>
            </a:r>
            <a:r>
              <a:rPr lang="de-AT" dirty="0"/>
              <a:t> </a:t>
            </a:r>
            <a:r>
              <a:rPr lang="de-AT" dirty="0" err="1"/>
              <a:t>this</a:t>
            </a:r>
            <a:r>
              <a:rPr lang="de-AT" dirty="0"/>
              <a:t> was </a:t>
            </a:r>
            <a:r>
              <a:rPr lang="de-AT" dirty="0" err="1"/>
              <a:t>to</a:t>
            </a:r>
            <a:r>
              <a:rPr lang="de-AT" dirty="0"/>
              <a:t> </a:t>
            </a:r>
            <a:r>
              <a:rPr lang="de-AT" dirty="0" err="1"/>
              <a:t>create</a:t>
            </a:r>
            <a:r>
              <a:rPr lang="de-AT" dirty="0"/>
              <a:t> a </a:t>
            </a:r>
            <a:r>
              <a:rPr lang="de-AT" dirty="0" err="1"/>
              <a:t>mesh</a:t>
            </a:r>
            <a:r>
              <a:rPr lang="de-AT" dirty="0"/>
              <a:t> </a:t>
            </a:r>
            <a:r>
              <a:rPr lang="de-AT" dirty="0" err="1"/>
              <a:t>from</a:t>
            </a:r>
            <a:r>
              <a:rPr lang="de-AT" dirty="0"/>
              <a:t> </a:t>
            </a:r>
            <a:r>
              <a:rPr lang="de-AT" dirty="0" err="1"/>
              <a:t>the</a:t>
            </a:r>
            <a:r>
              <a:rPr lang="de-AT" dirty="0"/>
              <a:t> AFM </a:t>
            </a:r>
            <a:r>
              <a:rPr lang="de-AT" dirty="0" err="1"/>
              <a:t>data</a:t>
            </a:r>
            <a:r>
              <a:rPr lang="de-AT" dirty="0"/>
              <a:t>, and perform a </a:t>
            </a:r>
            <a:r>
              <a:rPr lang="de-AT" dirty="0" err="1"/>
              <a:t>triangulation</a:t>
            </a:r>
            <a:r>
              <a:rPr lang="de-AT" dirty="0"/>
              <a:t> </a:t>
            </a:r>
            <a:r>
              <a:rPr lang="de-AT" dirty="0" err="1"/>
              <a:t>of</a:t>
            </a:r>
            <a:r>
              <a:rPr lang="de-AT" dirty="0"/>
              <a:t> </a:t>
            </a:r>
            <a:r>
              <a:rPr lang="de-AT" dirty="0" err="1"/>
              <a:t>the</a:t>
            </a:r>
            <a:r>
              <a:rPr lang="de-AT" dirty="0"/>
              <a:t> </a:t>
            </a:r>
            <a:r>
              <a:rPr lang="de-AT" dirty="0" err="1"/>
              <a:t>data</a:t>
            </a:r>
            <a:r>
              <a:rPr lang="de-AT" dirty="0"/>
              <a:t>.</a:t>
            </a:r>
          </a:p>
          <a:p>
            <a:endParaRPr lang="de-AT" dirty="0"/>
          </a:p>
          <a:p>
            <a:r>
              <a:rPr lang="de-AT" dirty="0"/>
              <a:t>All </a:t>
            </a:r>
            <a:r>
              <a:rPr lang="de-AT" dirty="0" err="1"/>
              <a:t>surface</a:t>
            </a:r>
            <a:r>
              <a:rPr lang="de-AT" dirty="0"/>
              <a:t> </a:t>
            </a:r>
            <a:r>
              <a:rPr lang="de-AT" dirty="0" err="1"/>
              <a:t>vectors</a:t>
            </a:r>
            <a:r>
              <a:rPr lang="de-AT" dirty="0"/>
              <a:t> </a:t>
            </a:r>
            <a:r>
              <a:rPr lang="de-AT" dirty="0" err="1"/>
              <a:t>from</a:t>
            </a:r>
            <a:r>
              <a:rPr lang="de-AT" dirty="0"/>
              <a:t> </a:t>
            </a:r>
            <a:r>
              <a:rPr lang="de-AT" dirty="0" err="1"/>
              <a:t>the</a:t>
            </a:r>
            <a:r>
              <a:rPr lang="de-AT" dirty="0"/>
              <a:t> </a:t>
            </a:r>
            <a:r>
              <a:rPr lang="de-AT" dirty="0" err="1"/>
              <a:t>triangles</a:t>
            </a:r>
            <a:r>
              <a:rPr lang="de-AT" dirty="0"/>
              <a:t> </a:t>
            </a:r>
            <a:r>
              <a:rPr lang="de-AT" dirty="0" err="1"/>
              <a:t>can</a:t>
            </a:r>
            <a:r>
              <a:rPr lang="de-AT" dirty="0"/>
              <a:t> </a:t>
            </a:r>
            <a:r>
              <a:rPr lang="de-AT" dirty="0" err="1"/>
              <a:t>then</a:t>
            </a:r>
            <a:r>
              <a:rPr lang="de-AT" dirty="0"/>
              <a:t> </a:t>
            </a:r>
            <a:r>
              <a:rPr lang="de-AT" dirty="0" err="1"/>
              <a:t>be</a:t>
            </a:r>
            <a:r>
              <a:rPr lang="de-AT" dirty="0"/>
              <a:t> </a:t>
            </a:r>
            <a:r>
              <a:rPr lang="de-AT" dirty="0" err="1"/>
              <a:t>projected</a:t>
            </a:r>
            <a:r>
              <a:rPr lang="de-AT" dirty="0"/>
              <a:t> </a:t>
            </a:r>
            <a:r>
              <a:rPr lang="de-AT" dirty="0" err="1"/>
              <a:t>towards</a:t>
            </a:r>
            <a:r>
              <a:rPr lang="de-AT" dirty="0"/>
              <a:t> </a:t>
            </a:r>
            <a:r>
              <a:rPr lang="de-AT" dirty="0" err="1"/>
              <a:t>the</a:t>
            </a:r>
            <a:r>
              <a:rPr lang="de-AT" dirty="0"/>
              <a:t> global </a:t>
            </a:r>
            <a:r>
              <a:rPr lang="de-AT" dirty="0" err="1"/>
              <a:t>surface</a:t>
            </a:r>
            <a:r>
              <a:rPr lang="de-AT" dirty="0"/>
              <a:t> normal, </a:t>
            </a:r>
            <a:r>
              <a:rPr lang="de-AT" dirty="0" err="1"/>
              <a:t>which</a:t>
            </a:r>
            <a:r>
              <a:rPr lang="de-AT" dirty="0"/>
              <a:t> </a:t>
            </a:r>
            <a:r>
              <a:rPr lang="de-AT" dirty="0" err="1"/>
              <a:t>enables</a:t>
            </a:r>
            <a:r>
              <a:rPr lang="de-AT" dirty="0"/>
              <a:t> </a:t>
            </a:r>
            <a:r>
              <a:rPr lang="de-AT" dirty="0" err="1"/>
              <a:t>to</a:t>
            </a:r>
            <a:r>
              <a:rPr lang="de-AT" dirty="0"/>
              <a:t> </a:t>
            </a:r>
            <a:r>
              <a:rPr lang="de-AT" dirty="0" err="1"/>
              <a:t>plot</a:t>
            </a:r>
            <a:r>
              <a:rPr lang="de-AT" dirty="0"/>
              <a:t> </a:t>
            </a:r>
            <a:r>
              <a:rPr lang="de-AT" dirty="0" err="1"/>
              <a:t>the</a:t>
            </a:r>
            <a:r>
              <a:rPr lang="de-AT" dirty="0"/>
              <a:t> </a:t>
            </a:r>
            <a:r>
              <a:rPr lang="de-AT" dirty="0" err="1"/>
              <a:t>angles</a:t>
            </a:r>
            <a:r>
              <a:rPr lang="de-AT" dirty="0"/>
              <a:t> </a:t>
            </a:r>
            <a:r>
              <a:rPr lang="de-AT" dirty="0" err="1"/>
              <a:t>as</a:t>
            </a:r>
            <a:r>
              <a:rPr lang="de-AT" dirty="0"/>
              <a:t> a </a:t>
            </a:r>
            <a:r>
              <a:rPr lang="de-AT" dirty="0" err="1"/>
              <a:t>histogram</a:t>
            </a:r>
            <a:r>
              <a:rPr lang="de-AT" dirty="0"/>
              <a:t>.</a:t>
            </a:r>
          </a:p>
          <a:p>
            <a:endParaRPr lang="de-AT" dirty="0"/>
          </a:p>
          <a:p>
            <a:r>
              <a:rPr lang="de-AT" dirty="0" err="1"/>
              <a:t>Finally</a:t>
            </a:r>
            <a:r>
              <a:rPr lang="de-AT" dirty="0"/>
              <a:t>, just </a:t>
            </a:r>
            <a:r>
              <a:rPr lang="de-AT" dirty="0" err="1"/>
              <a:t>the</a:t>
            </a:r>
            <a:r>
              <a:rPr lang="de-AT" dirty="0"/>
              <a:t> </a:t>
            </a:r>
            <a:r>
              <a:rPr lang="de-AT" dirty="0" err="1"/>
              <a:t>mean</a:t>
            </a:r>
            <a:r>
              <a:rPr lang="de-AT" dirty="0"/>
              <a:t> angle </a:t>
            </a:r>
            <a:r>
              <a:rPr lang="de-AT" dirty="0" err="1"/>
              <a:t>is</a:t>
            </a:r>
            <a:r>
              <a:rPr lang="de-AT" dirty="0"/>
              <a:t> </a:t>
            </a:r>
            <a:r>
              <a:rPr lang="de-AT" dirty="0" err="1"/>
              <a:t>required</a:t>
            </a:r>
            <a:r>
              <a:rPr lang="de-AT" dirty="0"/>
              <a:t>, </a:t>
            </a:r>
            <a:r>
              <a:rPr lang="de-AT" dirty="0" err="1"/>
              <a:t>which</a:t>
            </a:r>
            <a:r>
              <a:rPr lang="de-AT" dirty="0"/>
              <a:t> </a:t>
            </a:r>
            <a:r>
              <a:rPr lang="de-AT" dirty="0" err="1"/>
              <a:t>can</a:t>
            </a:r>
            <a:r>
              <a:rPr lang="de-AT" dirty="0"/>
              <a:t> </a:t>
            </a:r>
            <a:r>
              <a:rPr lang="de-AT" dirty="0" err="1"/>
              <a:t>characterise</a:t>
            </a:r>
            <a:r>
              <a:rPr lang="de-AT" dirty="0"/>
              <a:t> </a:t>
            </a:r>
            <a:r>
              <a:rPr lang="de-AT" dirty="0" err="1"/>
              <a:t>the</a:t>
            </a:r>
            <a:r>
              <a:rPr lang="de-AT" dirty="0"/>
              <a:t> </a:t>
            </a:r>
            <a:r>
              <a:rPr lang="de-AT" dirty="0" err="1"/>
              <a:t>surface</a:t>
            </a:r>
            <a:r>
              <a:rPr lang="de-AT" dirty="0"/>
              <a:t> </a:t>
            </a:r>
            <a:r>
              <a:rPr lang="de-AT" dirty="0" err="1"/>
              <a:t>roughness</a:t>
            </a:r>
            <a:r>
              <a:rPr lang="de-AT" dirty="0"/>
              <a:t>.</a:t>
            </a:r>
          </a:p>
          <a:p>
            <a:endParaRPr lang="de-AT" dirty="0"/>
          </a:p>
          <a:p>
            <a:r>
              <a:rPr lang="de-AT" dirty="0"/>
              <a:t>Just </a:t>
            </a:r>
            <a:r>
              <a:rPr lang="de-AT" dirty="0" err="1"/>
              <a:t>as</a:t>
            </a:r>
            <a:r>
              <a:rPr lang="de-AT" dirty="0"/>
              <a:t> a </a:t>
            </a:r>
            <a:r>
              <a:rPr lang="de-AT" dirty="0" err="1"/>
              <a:t>rule</a:t>
            </a:r>
            <a:r>
              <a:rPr lang="de-AT" dirty="0"/>
              <a:t> </a:t>
            </a:r>
            <a:r>
              <a:rPr lang="de-AT" dirty="0" err="1"/>
              <a:t>of</a:t>
            </a:r>
            <a:r>
              <a:rPr lang="de-AT" dirty="0"/>
              <a:t> </a:t>
            </a:r>
            <a:r>
              <a:rPr lang="de-AT" dirty="0" err="1"/>
              <a:t>thumb</a:t>
            </a:r>
            <a:r>
              <a:rPr lang="de-AT" dirty="0"/>
              <a:t>: </a:t>
            </a:r>
            <a:r>
              <a:rPr lang="de-AT" dirty="0" err="1"/>
              <a:t>delta</a:t>
            </a:r>
            <a:r>
              <a:rPr lang="de-AT" dirty="0"/>
              <a:t> </a:t>
            </a:r>
            <a:r>
              <a:rPr lang="de-AT" dirty="0" err="1"/>
              <a:t>values</a:t>
            </a:r>
            <a:r>
              <a:rPr lang="de-AT" dirty="0"/>
              <a:t> </a:t>
            </a:r>
            <a:r>
              <a:rPr lang="de-AT" dirty="0" err="1"/>
              <a:t>below</a:t>
            </a:r>
            <a:r>
              <a:rPr lang="de-AT" dirty="0"/>
              <a:t> 10 </a:t>
            </a:r>
            <a:r>
              <a:rPr lang="de-AT" dirty="0" err="1"/>
              <a:t>are</a:t>
            </a:r>
            <a:r>
              <a:rPr lang="de-AT" dirty="0"/>
              <a:t> still </a:t>
            </a:r>
            <a:r>
              <a:rPr lang="de-AT" dirty="0" err="1"/>
              <a:t>representing</a:t>
            </a:r>
            <a:r>
              <a:rPr lang="de-AT" dirty="0"/>
              <a:t> </a:t>
            </a:r>
            <a:r>
              <a:rPr lang="de-AT" dirty="0" err="1"/>
              <a:t>very</a:t>
            </a:r>
            <a:r>
              <a:rPr lang="de-AT" dirty="0"/>
              <a:t> smooth </a:t>
            </a:r>
            <a:r>
              <a:rPr lang="de-AT" dirty="0" err="1"/>
              <a:t>surfaces</a:t>
            </a:r>
            <a:r>
              <a:rPr lang="de-AT" dirty="0"/>
              <a:t>.</a:t>
            </a:r>
          </a:p>
          <a:p>
            <a:endParaRPr lang="de-AT" dirty="0"/>
          </a:p>
          <a:p>
            <a:r>
              <a:rPr lang="de-AT" dirty="0"/>
              <a:t>Up </a:t>
            </a:r>
            <a:r>
              <a:rPr lang="de-AT" dirty="0" err="1"/>
              <a:t>to</a:t>
            </a:r>
            <a:r>
              <a:rPr lang="de-AT" dirty="0"/>
              <a:t> 35°, </a:t>
            </a:r>
            <a:r>
              <a:rPr lang="de-AT" dirty="0" err="1"/>
              <a:t>I‘d</a:t>
            </a:r>
            <a:r>
              <a:rPr lang="de-AT" dirty="0"/>
              <a:t> </a:t>
            </a:r>
            <a:r>
              <a:rPr lang="de-AT" dirty="0" err="1"/>
              <a:t>interpret</a:t>
            </a:r>
            <a:r>
              <a:rPr lang="de-AT" dirty="0"/>
              <a:t> </a:t>
            </a:r>
            <a:r>
              <a:rPr lang="de-AT" dirty="0" err="1"/>
              <a:t>them</a:t>
            </a:r>
            <a:r>
              <a:rPr lang="de-AT" dirty="0"/>
              <a:t> </a:t>
            </a:r>
            <a:r>
              <a:rPr lang="de-AT" dirty="0" err="1"/>
              <a:t>as</a:t>
            </a:r>
            <a:r>
              <a:rPr lang="de-AT" dirty="0"/>
              <a:t> </a:t>
            </a:r>
            <a:r>
              <a:rPr lang="de-AT" dirty="0" err="1"/>
              <a:t>moderately</a:t>
            </a:r>
            <a:r>
              <a:rPr lang="de-AT" dirty="0"/>
              <a:t> </a:t>
            </a:r>
            <a:r>
              <a:rPr lang="de-AT" dirty="0" err="1"/>
              <a:t>rough</a:t>
            </a:r>
            <a:r>
              <a:rPr lang="de-AT" dirty="0"/>
              <a:t>, </a:t>
            </a:r>
            <a:r>
              <a:rPr lang="de-AT" dirty="0" err="1"/>
              <a:t>while</a:t>
            </a:r>
            <a:r>
              <a:rPr lang="de-AT" dirty="0"/>
              <a:t> </a:t>
            </a:r>
            <a:r>
              <a:rPr lang="de-AT" dirty="0" err="1"/>
              <a:t>beyond</a:t>
            </a:r>
            <a:r>
              <a:rPr lang="de-AT" dirty="0"/>
              <a:t>, </a:t>
            </a:r>
            <a:r>
              <a:rPr lang="de-AT" dirty="0" err="1"/>
              <a:t>the</a:t>
            </a:r>
            <a:r>
              <a:rPr lang="de-AT" dirty="0"/>
              <a:t> </a:t>
            </a:r>
            <a:r>
              <a:rPr lang="de-AT" dirty="0" err="1"/>
              <a:t>surfaces</a:t>
            </a:r>
            <a:r>
              <a:rPr lang="de-AT" dirty="0"/>
              <a:t> </a:t>
            </a:r>
            <a:r>
              <a:rPr lang="de-AT" dirty="0" err="1"/>
              <a:t>start</a:t>
            </a:r>
            <a:r>
              <a:rPr lang="de-AT" dirty="0"/>
              <a:t> </a:t>
            </a:r>
            <a:r>
              <a:rPr lang="de-AT" dirty="0" err="1"/>
              <a:t>to</a:t>
            </a:r>
            <a:r>
              <a:rPr lang="de-AT" dirty="0"/>
              <a:t> </a:t>
            </a:r>
            <a:r>
              <a:rPr lang="de-AT" dirty="0" err="1"/>
              <a:t>appear</a:t>
            </a:r>
            <a:r>
              <a:rPr lang="de-AT" dirty="0"/>
              <a:t> </a:t>
            </a:r>
            <a:r>
              <a:rPr lang="de-AT" dirty="0" err="1"/>
              <a:t>more</a:t>
            </a:r>
            <a:r>
              <a:rPr lang="de-AT" dirty="0"/>
              <a:t> </a:t>
            </a:r>
            <a:r>
              <a:rPr lang="de-AT" dirty="0" err="1"/>
              <a:t>spiky</a:t>
            </a:r>
            <a:r>
              <a:rPr lang="de-AT" dirty="0"/>
              <a:t>. </a:t>
            </a:r>
          </a:p>
        </p:txBody>
      </p:sp>
      <p:sp>
        <p:nvSpPr>
          <p:cNvPr id="4" name="Foliennummernplatzhalter 3"/>
          <p:cNvSpPr>
            <a:spLocks noGrp="1"/>
          </p:cNvSpPr>
          <p:nvPr>
            <p:ph type="sldNum" sz="quarter" idx="5"/>
          </p:nvPr>
        </p:nvSpPr>
        <p:spPr/>
        <p:txBody>
          <a:bodyPr/>
          <a:lstStyle/>
          <a:p>
            <a:fld id="{5320357C-19D5-4386-8AC6-DD0AD4D309C8}" type="slidenum">
              <a:rPr lang="de-AT" smtClean="0"/>
              <a:t>16</a:t>
            </a:fld>
            <a:endParaRPr lang="de-AT"/>
          </a:p>
        </p:txBody>
      </p:sp>
    </p:spTree>
    <p:extLst>
      <p:ext uri="{BB962C8B-B14F-4D97-AF65-F5344CB8AC3E}">
        <p14:creationId xmlns:p14="http://schemas.microsoft.com/office/powerpoint/2010/main" val="202966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We</a:t>
            </a:r>
            <a:r>
              <a:rPr lang="de-AT" dirty="0"/>
              <a:t> </a:t>
            </a:r>
            <a:r>
              <a:rPr lang="de-AT" dirty="0" err="1"/>
              <a:t>then</a:t>
            </a:r>
            <a:r>
              <a:rPr lang="de-AT" dirty="0"/>
              <a:t> </a:t>
            </a:r>
            <a:r>
              <a:rPr lang="de-AT" dirty="0" err="1"/>
              <a:t>used</a:t>
            </a:r>
            <a:r>
              <a:rPr lang="de-AT" dirty="0"/>
              <a:t> </a:t>
            </a:r>
            <a:r>
              <a:rPr lang="de-AT" dirty="0" err="1"/>
              <a:t>this</a:t>
            </a:r>
            <a:r>
              <a:rPr lang="de-AT" dirty="0"/>
              <a:t> </a:t>
            </a:r>
            <a:r>
              <a:rPr lang="de-AT" dirty="0" err="1"/>
              <a:t>delta</a:t>
            </a:r>
            <a:r>
              <a:rPr lang="de-AT" dirty="0"/>
              <a:t> </a:t>
            </a:r>
            <a:r>
              <a:rPr lang="de-AT" dirty="0" err="1"/>
              <a:t>parameter</a:t>
            </a:r>
            <a:r>
              <a:rPr lang="de-AT" dirty="0"/>
              <a:t> </a:t>
            </a:r>
            <a:r>
              <a:rPr lang="de-AT" dirty="0" err="1"/>
              <a:t>to</a:t>
            </a:r>
            <a:r>
              <a:rPr lang="de-AT" dirty="0"/>
              <a:t> </a:t>
            </a:r>
            <a:r>
              <a:rPr lang="de-AT" dirty="0" err="1"/>
              <a:t>characterise</a:t>
            </a:r>
            <a:r>
              <a:rPr lang="de-AT" dirty="0"/>
              <a:t> </a:t>
            </a:r>
            <a:r>
              <a:rPr lang="de-AT" dirty="0" err="1"/>
              <a:t>the</a:t>
            </a:r>
            <a:r>
              <a:rPr lang="de-AT" dirty="0"/>
              <a:t> large </a:t>
            </a:r>
            <a:r>
              <a:rPr lang="de-AT" dirty="0" err="1"/>
              <a:t>stack</a:t>
            </a:r>
            <a:r>
              <a:rPr lang="de-AT" dirty="0"/>
              <a:t> </a:t>
            </a:r>
            <a:r>
              <a:rPr lang="de-AT" dirty="0" err="1"/>
              <a:t>of</a:t>
            </a:r>
            <a:r>
              <a:rPr lang="de-AT" dirty="0"/>
              <a:t> </a:t>
            </a:r>
            <a:r>
              <a:rPr lang="de-AT" dirty="0" err="1"/>
              <a:t>surfaces</a:t>
            </a:r>
            <a:r>
              <a:rPr lang="de-AT" dirty="0"/>
              <a:t> </a:t>
            </a:r>
            <a:r>
              <a:rPr lang="de-AT" dirty="0" err="1"/>
              <a:t>used</a:t>
            </a:r>
            <a:r>
              <a:rPr lang="de-AT" dirty="0"/>
              <a:t> </a:t>
            </a:r>
            <a:r>
              <a:rPr lang="de-AT" dirty="0" err="1"/>
              <a:t>for</a:t>
            </a:r>
            <a:r>
              <a:rPr lang="de-AT" dirty="0"/>
              <a:t> SPRAY </a:t>
            </a:r>
            <a:r>
              <a:rPr lang="de-AT" dirty="0" err="1"/>
              <a:t>simulations</a:t>
            </a:r>
            <a:r>
              <a:rPr lang="de-AT" dirty="0"/>
              <a:t>, and </a:t>
            </a:r>
            <a:r>
              <a:rPr lang="de-AT" dirty="0" err="1"/>
              <a:t>suddenly</a:t>
            </a:r>
            <a:r>
              <a:rPr lang="de-AT" dirty="0"/>
              <a:t>, </a:t>
            </a:r>
            <a:r>
              <a:rPr lang="de-AT" dirty="0" err="1"/>
              <a:t>we</a:t>
            </a:r>
            <a:r>
              <a:rPr lang="de-AT" dirty="0"/>
              <a:t> </a:t>
            </a:r>
            <a:r>
              <a:rPr lang="de-AT" dirty="0" err="1"/>
              <a:t>obtained</a:t>
            </a:r>
            <a:r>
              <a:rPr lang="de-AT" dirty="0"/>
              <a:t> </a:t>
            </a:r>
            <a:r>
              <a:rPr lang="de-AT" dirty="0" err="1"/>
              <a:t>much</a:t>
            </a:r>
            <a:r>
              <a:rPr lang="de-AT" dirty="0"/>
              <a:t> </a:t>
            </a:r>
            <a:r>
              <a:rPr lang="de-AT" dirty="0" err="1"/>
              <a:t>better</a:t>
            </a:r>
            <a:r>
              <a:rPr lang="de-AT" dirty="0"/>
              <a:t> </a:t>
            </a:r>
            <a:r>
              <a:rPr lang="de-AT" dirty="0" err="1"/>
              <a:t>trends</a:t>
            </a:r>
            <a:r>
              <a:rPr lang="de-AT" dirty="0"/>
              <a:t>!</a:t>
            </a:r>
          </a:p>
          <a:p>
            <a:endParaRPr lang="de-AT" dirty="0"/>
          </a:p>
          <a:p>
            <a:r>
              <a:rPr lang="de-AT" dirty="0" err="1"/>
              <a:t>For</a:t>
            </a:r>
            <a:r>
              <a:rPr lang="de-AT" dirty="0"/>
              <a:t> </a:t>
            </a:r>
            <a:r>
              <a:rPr lang="de-AT" dirty="0" err="1"/>
              <a:t>instance</a:t>
            </a:r>
            <a:r>
              <a:rPr lang="de-AT" dirty="0"/>
              <a:t> </a:t>
            </a:r>
            <a:r>
              <a:rPr lang="de-AT" dirty="0" err="1"/>
              <a:t>under</a:t>
            </a:r>
            <a:r>
              <a:rPr lang="de-AT" dirty="0"/>
              <a:t> 60° </a:t>
            </a:r>
            <a:r>
              <a:rPr lang="de-AT" dirty="0" err="1"/>
              <a:t>degree</a:t>
            </a:r>
            <a:r>
              <a:rPr lang="de-AT" dirty="0"/>
              <a:t> </a:t>
            </a:r>
            <a:r>
              <a:rPr lang="de-AT" dirty="0" err="1"/>
              <a:t>incidence</a:t>
            </a:r>
            <a:r>
              <a:rPr lang="de-AT" dirty="0"/>
              <a:t>, </a:t>
            </a:r>
            <a:r>
              <a:rPr lang="de-AT" dirty="0" err="1"/>
              <a:t>we</a:t>
            </a:r>
            <a:r>
              <a:rPr lang="de-AT" dirty="0"/>
              <a:t> </a:t>
            </a:r>
            <a:r>
              <a:rPr lang="de-AT" dirty="0" err="1"/>
              <a:t>see</a:t>
            </a:r>
            <a:r>
              <a:rPr lang="de-AT" dirty="0"/>
              <a:t> a </a:t>
            </a:r>
            <a:r>
              <a:rPr lang="de-AT" dirty="0" err="1"/>
              <a:t>common</a:t>
            </a:r>
            <a:r>
              <a:rPr lang="de-AT" dirty="0"/>
              <a:t> linear </a:t>
            </a:r>
            <a:r>
              <a:rPr lang="de-AT" dirty="0" err="1"/>
              <a:t>decrease</a:t>
            </a:r>
            <a:r>
              <a:rPr lang="de-AT" dirty="0"/>
              <a:t> </a:t>
            </a:r>
            <a:r>
              <a:rPr lang="de-AT" dirty="0" err="1"/>
              <a:t>for</a:t>
            </a:r>
            <a:r>
              <a:rPr lang="de-AT" dirty="0"/>
              <a:t> all </a:t>
            </a:r>
            <a:r>
              <a:rPr lang="de-AT" dirty="0" err="1"/>
              <a:t>images</a:t>
            </a:r>
            <a:r>
              <a:rPr lang="de-AT" dirty="0"/>
              <a:t>. </a:t>
            </a:r>
          </a:p>
          <a:p>
            <a:endParaRPr lang="de-AT" dirty="0"/>
          </a:p>
          <a:p>
            <a:r>
              <a:rPr lang="de-AT" dirty="0" err="1"/>
              <a:t>Under</a:t>
            </a:r>
            <a:r>
              <a:rPr lang="de-AT" dirty="0"/>
              <a:t> normal </a:t>
            </a:r>
            <a:r>
              <a:rPr lang="de-AT" dirty="0" err="1"/>
              <a:t>incidence</a:t>
            </a:r>
            <a:r>
              <a:rPr lang="de-AT" dirty="0"/>
              <a:t>, </a:t>
            </a:r>
            <a:r>
              <a:rPr lang="de-AT" dirty="0" err="1"/>
              <a:t>we</a:t>
            </a:r>
            <a:r>
              <a:rPr lang="de-AT" dirty="0"/>
              <a:t> </a:t>
            </a:r>
            <a:r>
              <a:rPr lang="de-AT" dirty="0" err="1"/>
              <a:t>even</a:t>
            </a:r>
            <a:r>
              <a:rPr lang="de-AT" dirty="0"/>
              <a:t> </a:t>
            </a:r>
            <a:r>
              <a:rPr lang="de-AT" dirty="0" err="1"/>
              <a:t>see</a:t>
            </a:r>
            <a:r>
              <a:rPr lang="de-AT" dirty="0"/>
              <a:t> a </a:t>
            </a:r>
            <a:r>
              <a:rPr lang="de-AT" dirty="0" err="1"/>
              <a:t>slight</a:t>
            </a:r>
            <a:r>
              <a:rPr lang="de-AT" dirty="0"/>
              <a:t> </a:t>
            </a:r>
            <a:r>
              <a:rPr lang="de-AT" dirty="0" err="1"/>
              <a:t>increase</a:t>
            </a:r>
            <a:r>
              <a:rPr lang="de-AT" dirty="0"/>
              <a:t> </a:t>
            </a:r>
            <a:r>
              <a:rPr lang="de-AT" dirty="0" err="1"/>
              <a:t>of</a:t>
            </a:r>
            <a:r>
              <a:rPr lang="de-AT" dirty="0"/>
              <a:t> </a:t>
            </a:r>
            <a:r>
              <a:rPr lang="de-AT" dirty="0" err="1"/>
              <a:t>the</a:t>
            </a:r>
            <a:r>
              <a:rPr lang="de-AT" dirty="0"/>
              <a:t> </a:t>
            </a:r>
            <a:r>
              <a:rPr lang="de-AT" dirty="0" err="1"/>
              <a:t>sputtering</a:t>
            </a:r>
            <a:r>
              <a:rPr lang="de-AT" dirty="0"/>
              <a:t> </a:t>
            </a:r>
            <a:r>
              <a:rPr lang="de-AT" dirty="0" err="1"/>
              <a:t>yield</a:t>
            </a:r>
            <a:r>
              <a:rPr lang="de-AT" dirty="0"/>
              <a:t> </a:t>
            </a:r>
            <a:r>
              <a:rPr lang="de-AT" dirty="0" err="1"/>
              <a:t>up</a:t>
            </a:r>
            <a:r>
              <a:rPr lang="de-AT" dirty="0"/>
              <a:t> </a:t>
            </a:r>
            <a:r>
              <a:rPr lang="de-AT" dirty="0" err="1"/>
              <a:t>to</a:t>
            </a:r>
            <a:r>
              <a:rPr lang="de-AT" dirty="0"/>
              <a:t> moderate </a:t>
            </a:r>
            <a:r>
              <a:rPr lang="de-AT" dirty="0" err="1"/>
              <a:t>roughness</a:t>
            </a:r>
            <a:r>
              <a:rPr lang="de-AT" dirty="0"/>
              <a:t> </a:t>
            </a:r>
            <a:r>
              <a:rPr lang="de-AT" dirty="0" err="1"/>
              <a:t>of</a:t>
            </a:r>
            <a:r>
              <a:rPr lang="de-AT" dirty="0"/>
              <a:t> </a:t>
            </a:r>
            <a:r>
              <a:rPr lang="de-AT" dirty="0" err="1"/>
              <a:t>about</a:t>
            </a:r>
            <a:r>
              <a:rPr lang="de-AT" dirty="0"/>
              <a:t> 20°.</a:t>
            </a:r>
          </a:p>
          <a:p>
            <a:endParaRPr lang="de-AT" dirty="0"/>
          </a:p>
          <a:p>
            <a:r>
              <a:rPr lang="de-AT" dirty="0"/>
              <a:t>This </a:t>
            </a:r>
            <a:r>
              <a:rPr lang="de-AT" dirty="0" err="1"/>
              <a:t>is</a:t>
            </a:r>
            <a:r>
              <a:rPr lang="de-AT" dirty="0"/>
              <a:t> </a:t>
            </a:r>
            <a:r>
              <a:rPr lang="de-AT" dirty="0" err="1"/>
              <a:t>explained</a:t>
            </a:r>
            <a:r>
              <a:rPr lang="de-AT" dirty="0"/>
              <a:t> </a:t>
            </a:r>
            <a:r>
              <a:rPr lang="de-AT" dirty="0" err="1"/>
              <a:t>by</a:t>
            </a:r>
            <a:r>
              <a:rPr lang="de-AT" dirty="0"/>
              <a:t> </a:t>
            </a:r>
            <a:r>
              <a:rPr lang="de-AT" dirty="0" err="1"/>
              <a:t>the</a:t>
            </a:r>
            <a:r>
              <a:rPr lang="de-AT" dirty="0"/>
              <a:t> </a:t>
            </a:r>
            <a:r>
              <a:rPr lang="de-AT" dirty="0" err="1"/>
              <a:t>dependence</a:t>
            </a:r>
            <a:r>
              <a:rPr lang="de-AT" dirty="0"/>
              <a:t> </a:t>
            </a:r>
            <a:r>
              <a:rPr lang="de-AT" dirty="0" err="1"/>
              <a:t>of</a:t>
            </a:r>
            <a:r>
              <a:rPr lang="de-AT" dirty="0"/>
              <a:t> </a:t>
            </a:r>
            <a:r>
              <a:rPr lang="de-AT" dirty="0" err="1"/>
              <a:t>the</a:t>
            </a:r>
            <a:r>
              <a:rPr lang="de-AT" dirty="0"/>
              <a:t> </a:t>
            </a:r>
            <a:r>
              <a:rPr lang="de-AT" dirty="0" err="1"/>
              <a:t>yield</a:t>
            </a:r>
            <a:r>
              <a:rPr lang="de-AT" dirty="0"/>
              <a:t> on </a:t>
            </a:r>
            <a:r>
              <a:rPr lang="de-AT" dirty="0" err="1"/>
              <a:t>incidence</a:t>
            </a:r>
            <a:r>
              <a:rPr lang="de-AT" dirty="0"/>
              <a:t> angle, </a:t>
            </a:r>
            <a:r>
              <a:rPr lang="de-AT" dirty="0" err="1"/>
              <a:t>as</a:t>
            </a:r>
            <a:r>
              <a:rPr lang="de-AT" dirty="0"/>
              <a:t> </a:t>
            </a:r>
            <a:r>
              <a:rPr lang="de-AT" dirty="0" err="1"/>
              <a:t>known</a:t>
            </a:r>
            <a:r>
              <a:rPr lang="de-AT" dirty="0"/>
              <a:t> </a:t>
            </a:r>
            <a:r>
              <a:rPr lang="de-AT" dirty="0" err="1"/>
              <a:t>for</a:t>
            </a:r>
            <a:r>
              <a:rPr lang="de-AT" dirty="0"/>
              <a:t> flat </a:t>
            </a:r>
            <a:r>
              <a:rPr lang="de-AT" dirty="0" err="1"/>
              <a:t>surfaces</a:t>
            </a:r>
            <a:r>
              <a:rPr lang="de-AT" dirty="0"/>
              <a:t>, </a:t>
            </a:r>
            <a:r>
              <a:rPr lang="de-AT" dirty="0" err="1"/>
              <a:t>while</a:t>
            </a:r>
            <a:r>
              <a:rPr lang="de-AT" dirty="0"/>
              <a:t> </a:t>
            </a:r>
            <a:r>
              <a:rPr lang="de-AT" dirty="0" err="1"/>
              <a:t>redeposition</a:t>
            </a:r>
            <a:r>
              <a:rPr lang="de-AT" dirty="0"/>
              <a:t> </a:t>
            </a:r>
            <a:r>
              <a:rPr lang="de-AT" dirty="0" err="1"/>
              <a:t>is</a:t>
            </a:r>
            <a:r>
              <a:rPr lang="de-AT" dirty="0"/>
              <a:t> not </a:t>
            </a:r>
            <a:r>
              <a:rPr lang="de-AT" dirty="0" err="1"/>
              <a:t>yet</a:t>
            </a:r>
            <a:r>
              <a:rPr lang="de-AT" dirty="0"/>
              <a:t> strong </a:t>
            </a:r>
            <a:r>
              <a:rPr lang="de-AT" dirty="0" err="1"/>
              <a:t>enough</a:t>
            </a:r>
            <a:r>
              <a:rPr lang="de-AT" dirty="0"/>
              <a:t> </a:t>
            </a:r>
            <a:r>
              <a:rPr lang="de-AT" dirty="0" err="1"/>
              <a:t>to</a:t>
            </a:r>
            <a:r>
              <a:rPr lang="de-AT" dirty="0"/>
              <a:t> </a:t>
            </a:r>
            <a:r>
              <a:rPr lang="de-AT" dirty="0" err="1"/>
              <a:t>be</a:t>
            </a:r>
            <a:r>
              <a:rPr lang="de-AT" dirty="0"/>
              <a:t> </a:t>
            </a:r>
            <a:r>
              <a:rPr lang="de-AT" dirty="0" err="1"/>
              <a:t>effective</a:t>
            </a:r>
            <a:r>
              <a:rPr lang="de-AT" dirty="0"/>
              <a:t>. </a:t>
            </a:r>
          </a:p>
          <a:p>
            <a:endParaRPr lang="de-AT" dirty="0"/>
          </a:p>
          <a:p>
            <a:r>
              <a:rPr lang="de-AT" dirty="0"/>
              <a:t>This </a:t>
            </a:r>
            <a:r>
              <a:rPr lang="de-AT" dirty="0" err="1"/>
              <a:t>changes</a:t>
            </a:r>
            <a:r>
              <a:rPr lang="de-AT" dirty="0"/>
              <a:t> </a:t>
            </a:r>
            <a:r>
              <a:rPr lang="de-AT" dirty="0" err="1"/>
              <a:t>for</a:t>
            </a:r>
            <a:r>
              <a:rPr lang="de-AT" dirty="0"/>
              <a:t> </a:t>
            </a:r>
            <a:r>
              <a:rPr lang="de-AT" dirty="0" err="1"/>
              <a:t>rougher</a:t>
            </a:r>
            <a:r>
              <a:rPr lang="de-AT" dirty="0"/>
              <a:t> </a:t>
            </a:r>
            <a:r>
              <a:rPr lang="de-AT" dirty="0" err="1"/>
              <a:t>surfaces</a:t>
            </a:r>
            <a:r>
              <a:rPr lang="de-AT" dirty="0"/>
              <a:t> </a:t>
            </a:r>
            <a:r>
              <a:rPr lang="de-AT" dirty="0" err="1"/>
              <a:t>dramatically</a:t>
            </a:r>
            <a:r>
              <a:rPr lang="de-AT" dirty="0"/>
              <a:t>.</a:t>
            </a:r>
          </a:p>
          <a:p>
            <a:endParaRPr lang="de-AT" dirty="0"/>
          </a:p>
          <a:p>
            <a:r>
              <a:rPr lang="de-AT" dirty="0"/>
              <a:t>Generally, </a:t>
            </a:r>
            <a:r>
              <a:rPr lang="de-AT" dirty="0" err="1"/>
              <a:t>we</a:t>
            </a:r>
            <a:r>
              <a:rPr lang="de-AT" dirty="0"/>
              <a:t> </a:t>
            </a:r>
            <a:r>
              <a:rPr lang="de-AT" dirty="0" err="1"/>
              <a:t>concluded</a:t>
            </a:r>
            <a:r>
              <a:rPr lang="de-AT" dirty="0"/>
              <a:t> </a:t>
            </a:r>
            <a:r>
              <a:rPr lang="de-AT" dirty="0" err="1"/>
              <a:t>that</a:t>
            </a:r>
            <a:r>
              <a:rPr lang="de-AT" dirty="0"/>
              <a:t> </a:t>
            </a:r>
            <a:r>
              <a:rPr lang="de-AT" dirty="0" err="1"/>
              <a:t>indeed</a:t>
            </a:r>
            <a:r>
              <a:rPr lang="de-AT" dirty="0"/>
              <a:t> </a:t>
            </a:r>
            <a:r>
              <a:rPr lang="de-AT" dirty="0" err="1"/>
              <a:t>the</a:t>
            </a:r>
            <a:r>
              <a:rPr lang="de-AT" dirty="0"/>
              <a:t> </a:t>
            </a:r>
            <a:r>
              <a:rPr lang="de-AT" dirty="0" err="1"/>
              <a:t>delta</a:t>
            </a:r>
            <a:r>
              <a:rPr lang="de-AT" dirty="0"/>
              <a:t>  m </a:t>
            </a:r>
            <a:r>
              <a:rPr lang="de-AT" dirty="0" err="1"/>
              <a:t>parameter</a:t>
            </a:r>
            <a:r>
              <a:rPr lang="de-AT" dirty="0"/>
              <a:t> </a:t>
            </a:r>
            <a:r>
              <a:rPr lang="de-AT" dirty="0" err="1"/>
              <a:t>is</a:t>
            </a:r>
            <a:r>
              <a:rPr lang="de-AT" dirty="0"/>
              <a:t> a </a:t>
            </a:r>
            <a:r>
              <a:rPr lang="de-AT" dirty="0" err="1"/>
              <a:t>good</a:t>
            </a:r>
            <a:r>
              <a:rPr lang="de-AT" dirty="0"/>
              <a:t> </a:t>
            </a:r>
            <a:r>
              <a:rPr lang="de-AT" dirty="0" err="1"/>
              <a:t>metric</a:t>
            </a:r>
            <a:r>
              <a:rPr lang="de-AT" dirty="0"/>
              <a:t> </a:t>
            </a:r>
            <a:r>
              <a:rPr lang="de-AT" dirty="0" err="1"/>
              <a:t>for</a:t>
            </a:r>
            <a:r>
              <a:rPr lang="de-AT" dirty="0"/>
              <a:t> </a:t>
            </a:r>
            <a:r>
              <a:rPr lang="de-AT" dirty="0" err="1"/>
              <a:t>rough</a:t>
            </a:r>
            <a:r>
              <a:rPr lang="de-AT" dirty="0"/>
              <a:t> </a:t>
            </a:r>
            <a:r>
              <a:rPr lang="de-AT" dirty="0" err="1"/>
              <a:t>surface</a:t>
            </a:r>
            <a:r>
              <a:rPr lang="de-AT" dirty="0"/>
              <a:t> </a:t>
            </a:r>
            <a:r>
              <a:rPr lang="de-AT" dirty="0" err="1"/>
              <a:t>sputtering</a:t>
            </a:r>
            <a:r>
              <a:rPr lang="de-AT" dirty="0"/>
              <a:t>.</a:t>
            </a:r>
          </a:p>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17</a:t>
            </a:fld>
            <a:endParaRPr lang="de-AT"/>
          </a:p>
        </p:txBody>
      </p:sp>
    </p:spTree>
    <p:extLst>
      <p:ext uri="{BB962C8B-B14F-4D97-AF65-F5344CB8AC3E}">
        <p14:creationId xmlns:p14="http://schemas.microsoft.com/office/powerpoint/2010/main" val="61904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We</a:t>
            </a:r>
            <a:r>
              <a:rPr lang="de-AT" dirty="0"/>
              <a:t> </a:t>
            </a:r>
            <a:r>
              <a:rPr lang="de-AT" dirty="0" err="1"/>
              <a:t>then</a:t>
            </a:r>
            <a:r>
              <a:rPr lang="de-AT" dirty="0"/>
              <a:t> </a:t>
            </a:r>
            <a:r>
              <a:rPr lang="de-AT" dirty="0" err="1"/>
              <a:t>extended</a:t>
            </a:r>
            <a:r>
              <a:rPr lang="de-AT" dirty="0"/>
              <a:t> </a:t>
            </a:r>
            <a:r>
              <a:rPr lang="de-AT" dirty="0" err="1"/>
              <a:t>this</a:t>
            </a:r>
            <a:r>
              <a:rPr lang="de-AT" dirty="0"/>
              <a:t> </a:t>
            </a:r>
            <a:r>
              <a:rPr lang="de-AT" dirty="0" err="1"/>
              <a:t>study</a:t>
            </a:r>
            <a:r>
              <a:rPr lang="de-AT" dirty="0"/>
              <a:t> also </a:t>
            </a:r>
            <a:r>
              <a:rPr lang="de-AT" dirty="0" err="1"/>
              <a:t>towards</a:t>
            </a:r>
            <a:r>
              <a:rPr lang="de-AT" dirty="0"/>
              <a:t> </a:t>
            </a:r>
            <a:r>
              <a:rPr lang="de-AT" dirty="0" err="1"/>
              <a:t>another</a:t>
            </a:r>
            <a:r>
              <a:rPr lang="de-AT" dirty="0"/>
              <a:t> </a:t>
            </a:r>
            <a:r>
              <a:rPr lang="de-AT" dirty="0" err="1"/>
              <a:t>dimension</a:t>
            </a:r>
            <a:r>
              <a:rPr lang="de-AT" dirty="0"/>
              <a:t>. </a:t>
            </a:r>
          </a:p>
          <a:p>
            <a:endParaRPr lang="de-AT" dirty="0"/>
          </a:p>
          <a:p>
            <a:r>
              <a:rPr lang="de-AT" dirty="0" err="1"/>
              <a:t>To</a:t>
            </a:r>
            <a:r>
              <a:rPr lang="de-AT" dirty="0"/>
              <a:t> fully </a:t>
            </a:r>
            <a:r>
              <a:rPr lang="de-AT" dirty="0" err="1"/>
              <a:t>investigate</a:t>
            </a:r>
            <a:r>
              <a:rPr lang="de-AT" dirty="0"/>
              <a:t> </a:t>
            </a:r>
            <a:r>
              <a:rPr lang="de-AT" dirty="0" err="1"/>
              <a:t>the</a:t>
            </a:r>
            <a:r>
              <a:rPr lang="de-AT" dirty="0"/>
              <a:t> </a:t>
            </a:r>
            <a:r>
              <a:rPr lang="de-AT" dirty="0" err="1"/>
              <a:t>trends</a:t>
            </a:r>
            <a:r>
              <a:rPr lang="de-AT" dirty="0"/>
              <a:t>, </a:t>
            </a:r>
            <a:r>
              <a:rPr lang="de-AT" dirty="0" err="1"/>
              <a:t>we</a:t>
            </a:r>
            <a:r>
              <a:rPr lang="de-AT" dirty="0"/>
              <a:t> </a:t>
            </a:r>
            <a:r>
              <a:rPr lang="de-AT" dirty="0" err="1"/>
              <a:t>included</a:t>
            </a:r>
            <a:r>
              <a:rPr lang="de-AT" dirty="0"/>
              <a:t> variable </a:t>
            </a:r>
            <a:r>
              <a:rPr lang="de-AT" dirty="0" err="1"/>
              <a:t>ion</a:t>
            </a:r>
            <a:r>
              <a:rPr lang="de-AT" dirty="0"/>
              <a:t> </a:t>
            </a:r>
            <a:r>
              <a:rPr lang="de-AT" dirty="0" err="1"/>
              <a:t>incidence</a:t>
            </a:r>
            <a:r>
              <a:rPr lang="de-AT" dirty="0"/>
              <a:t> </a:t>
            </a:r>
            <a:r>
              <a:rPr lang="de-AT" dirty="0" err="1"/>
              <a:t>angles</a:t>
            </a:r>
            <a:r>
              <a:rPr lang="de-AT" dirty="0"/>
              <a:t> </a:t>
            </a:r>
            <a:r>
              <a:rPr lang="de-AT" dirty="0" err="1"/>
              <a:t>to</a:t>
            </a:r>
            <a:r>
              <a:rPr lang="de-AT" dirty="0"/>
              <a:t> </a:t>
            </a:r>
            <a:r>
              <a:rPr lang="de-AT" dirty="0" err="1"/>
              <a:t>the</a:t>
            </a:r>
            <a:r>
              <a:rPr lang="de-AT" dirty="0"/>
              <a:t> </a:t>
            </a:r>
            <a:r>
              <a:rPr lang="de-AT" dirty="0" err="1"/>
              <a:t>sweep</a:t>
            </a:r>
            <a:r>
              <a:rPr lang="de-AT" dirty="0"/>
              <a:t> and </a:t>
            </a:r>
            <a:r>
              <a:rPr lang="de-AT" dirty="0" err="1"/>
              <a:t>the</a:t>
            </a:r>
            <a:r>
              <a:rPr lang="de-AT" dirty="0"/>
              <a:t> </a:t>
            </a:r>
            <a:r>
              <a:rPr lang="de-AT" dirty="0" err="1"/>
              <a:t>results</a:t>
            </a:r>
            <a:r>
              <a:rPr lang="de-AT" dirty="0"/>
              <a:t> </a:t>
            </a:r>
            <a:r>
              <a:rPr lang="de-AT" dirty="0" err="1"/>
              <a:t>show</a:t>
            </a:r>
            <a:r>
              <a:rPr lang="de-AT" dirty="0"/>
              <a:t>, </a:t>
            </a:r>
            <a:r>
              <a:rPr lang="de-AT" dirty="0" err="1"/>
              <a:t>overall</a:t>
            </a:r>
            <a:r>
              <a:rPr lang="de-AT" dirty="0"/>
              <a:t>, a </a:t>
            </a:r>
            <a:r>
              <a:rPr lang="de-AT" dirty="0" err="1"/>
              <a:t>much</a:t>
            </a:r>
            <a:r>
              <a:rPr lang="de-AT" dirty="0"/>
              <a:t> </a:t>
            </a:r>
            <a:r>
              <a:rPr lang="de-AT" dirty="0" err="1"/>
              <a:t>more</a:t>
            </a:r>
            <a:r>
              <a:rPr lang="de-AT" dirty="0"/>
              <a:t> </a:t>
            </a:r>
            <a:r>
              <a:rPr lang="de-AT" dirty="0" err="1"/>
              <a:t>consistent</a:t>
            </a:r>
            <a:r>
              <a:rPr lang="de-AT" dirty="0"/>
              <a:t> </a:t>
            </a:r>
            <a:r>
              <a:rPr lang="de-AT" dirty="0" err="1"/>
              <a:t>trend</a:t>
            </a:r>
            <a:r>
              <a:rPr lang="de-AT" dirty="0"/>
              <a:t> </a:t>
            </a:r>
            <a:r>
              <a:rPr lang="de-AT" dirty="0" err="1"/>
              <a:t>with</a:t>
            </a:r>
            <a:r>
              <a:rPr lang="de-AT" dirty="0"/>
              <a:t> </a:t>
            </a:r>
            <a:r>
              <a:rPr lang="de-AT" dirty="0" err="1"/>
              <a:t>the</a:t>
            </a:r>
            <a:r>
              <a:rPr lang="de-AT" dirty="0"/>
              <a:t> </a:t>
            </a:r>
            <a:r>
              <a:rPr lang="de-AT" dirty="0" err="1"/>
              <a:t>delta</a:t>
            </a:r>
            <a:r>
              <a:rPr lang="de-AT" dirty="0"/>
              <a:t> m </a:t>
            </a:r>
            <a:r>
              <a:rPr lang="de-AT" dirty="0" err="1"/>
              <a:t>parameter</a:t>
            </a:r>
            <a:r>
              <a:rPr lang="de-AT" dirty="0"/>
              <a:t>.  </a:t>
            </a:r>
          </a:p>
          <a:p>
            <a:endParaRPr lang="de-AT" dirty="0"/>
          </a:p>
          <a:p>
            <a:r>
              <a:rPr lang="de-AT" dirty="0"/>
              <a:t>This </a:t>
            </a:r>
            <a:r>
              <a:rPr lang="de-AT" dirty="0" err="1"/>
              <a:t>even</a:t>
            </a:r>
            <a:r>
              <a:rPr lang="de-AT" dirty="0"/>
              <a:t> </a:t>
            </a:r>
            <a:r>
              <a:rPr lang="de-AT" dirty="0" err="1"/>
              <a:t>allowed</a:t>
            </a:r>
            <a:r>
              <a:rPr lang="de-AT" dirty="0"/>
              <a:t> </a:t>
            </a:r>
            <a:r>
              <a:rPr lang="de-AT" dirty="0" err="1"/>
              <a:t>to</a:t>
            </a:r>
            <a:r>
              <a:rPr lang="de-AT" dirty="0"/>
              <a:t> </a:t>
            </a:r>
            <a:r>
              <a:rPr lang="de-AT" dirty="0" err="1"/>
              <a:t>deduce</a:t>
            </a:r>
            <a:r>
              <a:rPr lang="de-AT" dirty="0"/>
              <a:t> an </a:t>
            </a:r>
            <a:r>
              <a:rPr lang="de-AT" dirty="0" err="1"/>
              <a:t>empiric</a:t>
            </a:r>
            <a:r>
              <a:rPr lang="de-AT" dirty="0"/>
              <a:t> fit </a:t>
            </a:r>
            <a:r>
              <a:rPr lang="de-AT" dirty="0" err="1"/>
              <a:t>formula</a:t>
            </a:r>
            <a:r>
              <a:rPr lang="de-AT" dirty="0"/>
              <a:t>, </a:t>
            </a:r>
            <a:r>
              <a:rPr lang="de-AT" dirty="0" err="1"/>
              <a:t>which</a:t>
            </a:r>
            <a:r>
              <a:rPr lang="de-AT" dirty="0"/>
              <a:t> </a:t>
            </a:r>
            <a:r>
              <a:rPr lang="de-AT" dirty="0" err="1"/>
              <a:t>enables</a:t>
            </a:r>
            <a:r>
              <a:rPr lang="de-AT" dirty="0"/>
              <a:t> </a:t>
            </a:r>
            <a:r>
              <a:rPr lang="de-AT" dirty="0" err="1"/>
              <a:t>to</a:t>
            </a:r>
            <a:r>
              <a:rPr lang="de-AT" dirty="0"/>
              <a:t> </a:t>
            </a:r>
            <a:r>
              <a:rPr lang="de-AT" dirty="0" err="1"/>
              <a:t>predict</a:t>
            </a:r>
            <a:r>
              <a:rPr lang="de-AT" dirty="0"/>
              <a:t> </a:t>
            </a:r>
            <a:r>
              <a:rPr lang="de-AT" dirty="0" err="1"/>
              <a:t>sputter</a:t>
            </a:r>
            <a:r>
              <a:rPr lang="de-AT" dirty="0"/>
              <a:t> </a:t>
            </a:r>
            <a:r>
              <a:rPr lang="de-AT" dirty="0" err="1"/>
              <a:t>yields</a:t>
            </a:r>
            <a:r>
              <a:rPr lang="de-AT" dirty="0"/>
              <a:t> </a:t>
            </a:r>
            <a:r>
              <a:rPr lang="de-AT" dirty="0" err="1"/>
              <a:t>of</a:t>
            </a:r>
            <a:r>
              <a:rPr lang="de-AT" dirty="0"/>
              <a:t> a </a:t>
            </a:r>
            <a:r>
              <a:rPr lang="de-AT" dirty="0" err="1"/>
              <a:t>rough</a:t>
            </a:r>
            <a:r>
              <a:rPr lang="de-AT" dirty="0"/>
              <a:t> </a:t>
            </a:r>
            <a:r>
              <a:rPr lang="de-AT" dirty="0" err="1"/>
              <a:t>surface</a:t>
            </a:r>
            <a:r>
              <a:rPr lang="de-AT" dirty="0"/>
              <a:t> </a:t>
            </a:r>
            <a:r>
              <a:rPr lang="de-AT" dirty="0" err="1"/>
              <a:t>with</a:t>
            </a:r>
            <a:r>
              <a:rPr lang="de-AT" dirty="0"/>
              <a:t> a </a:t>
            </a:r>
            <a:r>
              <a:rPr lang="de-AT" dirty="0" err="1"/>
              <a:t>given</a:t>
            </a:r>
            <a:r>
              <a:rPr lang="de-AT" dirty="0"/>
              <a:t> </a:t>
            </a:r>
            <a:r>
              <a:rPr lang="de-AT" dirty="0" err="1"/>
              <a:t>roughness</a:t>
            </a:r>
            <a:r>
              <a:rPr lang="de-AT" dirty="0"/>
              <a:t> </a:t>
            </a:r>
            <a:r>
              <a:rPr lang="de-AT" dirty="0" err="1"/>
              <a:t>parameter</a:t>
            </a:r>
            <a:r>
              <a:rPr lang="de-AT" dirty="0"/>
              <a:t> </a:t>
            </a:r>
            <a:r>
              <a:rPr lang="de-AT" dirty="0" err="1"/>
              <a:t>delta</a:t>
            </a:r>
            <a:r>
              <a:rPr lang="de-AT" dirty="0"/>
              <a:t> m.</a:t>
            </a:r>
          </a:p>
          <a:p>
            <a:endParaRPr lang="de-AT" dirty="0"/>
          </a:p>
          <a:p>
            <a:r>
              <a:rPr lang="de-AT" dirty="0" err="1"/>
              <a:t>It</a:t>
            </a:r>
            <a:r>
              <a:rPr lang="de-AT" dirty="0"/>
              <a:t> </a:t>
            </a:r>
            <a:r>
              <a:rPr lang="de-AT" dirty="0" err="1"/>
              <a:t>has</a:t>
            </a:r>
            <a:r>
              <a:rPr lang="de-AT" dirty="0"/>
              <a:t> </a:t>
            </a:r>
            <a:r>
              <a:rPr lang="de-AT" dirty="0" err="1"/>
              <a:t>to</a:t>
            </a:r>
            <a:r>
              <a:rPr lang="de-AT" dirty="0"/>
              <a:t> </a:t>
            </a:r>
            <a:r>
              <a:rPr lang="de-AT" dirty="0" err="1"/>
              <a:t>be</a:t>
            </a:r>
            <a:r>
              <a:rPr lang="de-AT" dirty="0"/>
              <a:t> </a:t>
            </a:r>
            <a:r>
              <a:rPr lang="de-AT" dirty="0" err="1"/>
              <a:t>mentioned</a:t>
            </a:r>
            <a:r>
              <a:rPr lang="de-AT" dirty="0"/>
              <a:t>, </a:t>
            </a:r>
            <a:r>
              <a:rPr lang="de-AT" dirty="0" err="1"/>
              <a:t>that</a:t>
            </a:r>
            <a:r>
              <a:rPr lang="de-AT" dirty="0"/>
              <a:t> </a:t>
            </a:r>
            <a:r>
              <a:rPr lang="de-AT" dirty="0" err="1"/>
              <a:t>this</a:t>
            </a:r>
            <a:r>
              <a:rPr lang="de-AT" dirty="0"/>
              <a:t> </a:t>
            </a:r>
            <a:r>
              <a:rPr lang="de-AT" dirty="0" err="1"/>
              <a:t>primarily</a:t>
            </a:r>
            <a:r>
              <a:rPr lang="de-AT" dirty="0"/>
              <a:t> </a:t>
            </a:r>
            <a:r>
              <a:rPr lang="de-AT" dirty="0" err="1"/>
              <a:t>holds</a:t>
            </a:r>
            <a:r>
              <a:rPr lang="de-AT" dirty="0"/>
              <a:t> </a:t>
            </a:r>
            <a:r>
              <a:rPr lang="de-AT" dirty="0" err="1"/>
              <a:t>for</a:t>
            </a:r>
            <a:r>
              <a:rPr lang="de-AT" dirty="0"/>
              <a:t> </a:t>
            </a:r>
            <a:r>
              <a:rPr lang="de-AT" dirty="0" err="1"/>
              <a:t>conventional</a:t>
            </a:r>
            <a:r>
              <a:rPr lang="de-AT" dirty="0"/>
              <a:t>, </a:t>
            </a:r>
            <a:r>
              <a:rPr lang="de-AT" dirty="0" err="1"/>
              <a:t>isotropically</a:t>
            </a:r>
            <a:r>
              <a:rPr lang="de-AT" dirty="0"/>
              <a:t> </a:t>
            </a:r>
            <a:r>
              <a:rPr lang="de-AT" dirty="0" err="1"/>
              <a:t>rough</a:t>
            </a:r>
            <a:r>
              <a:rPr lang="de-AT" dirty="0"/>
              <a:t> </a:t>
            </a:r>
            <a:r>
              <a:rPr lang="de-AT" dirty="0" err="1"/>
              <a:t>surfaces</a:t>
            </a:r>
            <a:endParaRPr lang="de-AT" dirty="0"/>
          </a:p>
          <a:p>
            <a:endParaRPr lang="de-AT" dirty="0"/>
          </a:p>
          <a:p>
            <a:r>
              <a:rPr lang="de-AT" dirty="0" err="1"/>
              <a:t>For</a:t>
            </a:r>
            <a:r>
              <a:rPr lang="de-AT" dirty="0"/>
              <a:t> </a:t>
            </a:r>
            <a:r>
              <a:rPr lang="de-AT" dirty="0" err="1"/>
              <a:t>those</a:t>
            </a:r>
            <a:r>
              <a:rPr lang="de-AT" dirty="0"/>
              <a:t> </a:t>
            </a:r>
            <a:r>
              <a:rPr lang="de-AT" dirty="0" err="1"/>
              <a:t>of</a:t>
            </a:r>
            <a:r>
              <a:rPr lang="de-AT" dirty="0"/>
              <a:t> </a:t>
            </a:r>
            <a:r>
              <a:rPr lang="de-AT" dirty="0" err="1"/>
              <a:t>you</a:t>
            </a:r>
            <a:r>
              <a:rPr lang="de-AT" dirty="0"/>
              <a:t> </a:t>
            </a:r>
            <a:r>
              <a:rPr lang="de-AT" dirty="0" err="1"/>
              <a:t>who</a:t>
            </a:r>
            <a:r>
              <a:rPr lang="de-AT" dirty="0"/>
              <a:t> </a:t>
            </a:r>
            <a:r>
              <a:rPr lang="de-AT" dirty="0" err="1"/>
              <a:t>are</a:t>
            </a:r>
            <a:r>
              <a:rPr lang="de-AT" dirty="0"/>
              <a:t> </a:t>
            </a:r>
            <a:r>
              <a:rPr lang="de-AT" dirty="0" err="1"/>
              <a:t>more</a:t>
            </a:r>
            <a:r>
              <a:rPr lang="de-AT" dirty="0"/>
              <a:t> </a:t>
            </a:r>
            <a:r>
              <a:rPr lang="de-AT" dirty="0" err="1"/>
              <a:t>interested</a:t>
            </a:r>
            <a:r>
              <a:rPr lang="de-AT" dirty="0"/>
              <a:t>, I </a:t>
            </a:r>
            <a:r>
              <a:rPr lang="de-AT" dirty="0" err="1"/>
              <a:t>suggest</a:t>
            </a:r>
            <a:r>
              <a:rPr lang="de-AT" dirty="0"/>
              <a:t> </a:t>
            </a:r>
            <a:r>
              <a:rPr lang="de-AT" dirty="0" err="1"/>
              <a:t>to</a:t>
            </a:r>
            <a:r>
              <a:rPr lang="de-AT" dirty="0"/>
              <a:t> </a:t>
            </a:r>
            <a:r>
              <a:rPr lang="de-AT" dirty="0" err="1"/>
              <a:t>take</a:t>
            </a:r>
            <a:r>
              <a:rPr lang="de-AT" dirty="0"/>
              <a:t> a </a:t>
            </a:r>
            <a:r>
              <a:rPr lang="de-AT" dirty="0" err="1"/>
              <a:t>look</a:t>
            </a:r>
            <a:r>
              <a:rPr lang="de-AT" dirty="0"/>
              <a:t> on </a:t>
            </a:r>
            <a:r>
              <a:rPr lang="de-AT" dirty="0" err="1"/>
              <a:t>our</a:t>
            </a:r>
            <a:r>
              <a:rPr lang="de-AT" dirty="0"/>
              <a:t> </a:t>
            </a:r>
            <a:r>
              <a:rPr lang="de-AT" dirty="0" err="1"/>
              <a:t>recent</a:t>
            </a:r>
            <a:r>
              <a:rPr lang="de-AT" dirty="0"/>
              <a:t> </a:t>
            </a:r>
            <a:r>
              <a:rPr lang="de-AT" dirty="0" err="1"/>
              <a:t>paper</a:t>
            </a:r>
            <a:r>
              <a:rPr lang="de-AT" dirty="0"/>
              <a:t> in </a:t>
            </a:r>
            <a:r>
              <a:rPr lang="de-AT" dirty="0" err="1"/>
              <a:t>applied</a:t>
            </a:r>
            <a:r>
              <a:rPr lang="de-AT" dirty="0"/>
              <a:t> </a:t>
            </a:r>
            <a:r>
              <a:rPr lang="de-AT" dirty="0" err="1"/>
              <a:t>surface</a:t>
            </a:r>
            <a:r>
              <a:rPr lang="de-AT" dirty="0"/>
              <a:t> </a:t>
            </a:r>
            <a:r>
              <a:rPr lang="de-AT" dirty="0" err="1"/>
              <a:t>science</a:t>
            </a:r>
            <a:r>
              <a:rPr lang="de-AT" dirty="0"/>
              <a:t>.</a:t>
            </a:r>
          </a:p>
          <a:p>
            <a:endParaRPr lang="de-AT" dirty="0"/>
          </a:p>
          <a:p>
            <a:r>
              <a:rPr lang="de-AT" dirty="0"/>
              <a:t>I also </a:t>
            </a:r>
            <a:r>
              <a:rPr lang="de-AT" dirty="0" err="1"/>
              <a:t>want</a:t>
            </a:r>
            <a:r>
              <a:rPr lang="de-AT" dirty="0"/>
              <a:t> </a:t>
            </a:r>
            <a:r>
              <a:rPr lang="de-AT" dirty="0" err="1"/>
              <a:t>to</a:t>
            </a:r>
            <a:r>
              <a:rPr lang="de-AT" dirty="0"/>
              <a:t> </a:t>
            </a:r>
            <a:r>
              <a:rPr lang="de-AT" dirty="0" err="1"/>
              <a:t>draw</a:t>
            </a:r>
            <a:r>
              <a:rPr lang="de-AT" dirty="0"/>
              <a:t> </a:t>
            </a:r>
            <a:r>
              <a:rPr lang="de-AT" dirty="0" err="1"/>
              <a:t>attention</a:t>
            </a:r>
            <a:r>
              <a:rPr lang="de-AT" dirty="0"/>
              <a:t> </a:t>
            </a:r>
            <a:r>
              <a:rPr lang="de-AT" dirty="0" err="1"/>
              <a:t>that</a:t>
            </a:r>
            <a:r>
              <a:rPr lang="de-AT" dirty="0"/>
              <a:t> </a:t>
            </a:r>
            <a:r>
              <a:rPr lang="de-AT" dirty="0" err="1"/>
              <a:t>our</a:t>
            </a:r>
            <a:r>
              <a:rPr lang="de-AT" dirty="0"/>
              <a:t> </a:t>
            </a:r>
            <a:r>
              <a:rPr lang="de-AT" dirty="0" err="1"/>
              <a:t>empirical</a:t>
            </a:r>
            <a:r>
              <a:rPr lang="de-AT" dirty="0"/>
              <a:t> </a:t>
            </a:r>
            <a:r>
              <a:rPr lang="de-AT" dirty="0" err="1"/>
              <a:t>experiences</a:t>
            </a:r>
            <a:r>
              <a:rPr lang="de-AT" dirty="0"/>
              <a:t> </a:t>
            </a:r>
            <a:r>
              <a:rPr lang="de-AT" dirty="0" err="1"/>
              <a:t>were</a:t>
            </a:r>
            <a:r>
              <a:rPr lang="de-AT" dirty="0"/>
              <a:t> </a:t>
            </a:r>
            <a:r>
              <a:rPr lang="de-AT" dirty="0" err="1"/>
              <a:t>recently</a:t>
            </a:r>
            <a:r>
              <a:rPr lang="de-AT" dirty="0"/>
              <a:t> </a:t>
            </a:r>
            <a:r>
              <a:rPr lang="de-AT" dirty="0" err="1"/>
              <a:t>supported</a:t>
            </a:r>
            <a:r>
              <a:rPr lang="de-AT" dirty="0"/>
              <a:t> </a:t>
            </a:r>
            <a:r>
              <a:rPr lang="de-AT" dirty="0" err="1"/>
              <a:t>by</a:t>
            </a:r>
            <a:r>
              <a:rPr lang="de-AT" dirty="0"/>
              <a:t> an </a:t>
            </a:r>
            <a:r>
              <a:rPr lang="de-AT" dirty="0" err="1"/>
              <a:t>analytical</a:t>
            </a:r>
            <a:r>
              <a:rPr lang="de-AT" dirty="0"/>
              <a:t> </a:t>
            </a:r>
            <a:r>
              <a:rPr lang="de-AT" dirty="0" err="1"/>
              <a:t>concept</a:t>
            </a:r>
            <a:r>
              <a:rPr lang="de-AT" dirty="0"/>
              <a:t> </a:t>
            </a:r>
            <a:r>
              <a:rPr lang="de-AT" dirty="0" err="1"/>
              <a:t>established</a:t>
            </a:r>
            <a:r>
              <a:rPr lang="de-AT" dirty="0"/>
              <a:t> </a:t>
            </a:r>
            <a:r>
              <a:rPr lang="de-AT" dirty="0" err="1"/>
              <a:t>by</a:t>
            </a:r>
            <a:r>
              <a:rPr lang="de-AT" dirty="0"/>
              <a:t> </a:t>
            </a:r>
            <a:r>
              <a:rPr lang="de-AT" dirty="0" err="1"/>
              <a:t>my</a:t>
            </a:r>
            <a:r>
              <a:rPr lang="de-AT" dirty="0"/>
              <a:t> </a:t>
            </a:r>
            <a:r>
              <a:rPr lang="de-AT" dirty="0" err="1"/>
              <a:t>colleague</a:t>
            </a:r>
            <a:r>
              <a:rPr lang="de-AT" dirty="0"/>
              <a:t> Paul Szabo. </a:t>
            </a:r>
          </a:p>
          <a:p>
            <a:endParaRPr lang="de-AT" dirty="0"/>
          </a:p>
          <a:p>
            <a:r>
              <a:rPr lang="de-AT" dirty="0"/>
              <a:t>He </a:t>
            </a:r>
            <a:r>
              <a:rPr lang="de-AT" dirty="0" err="1"/>
              <a:t>linked</a:t>
            </a:r>
            <a:r>
              <a:rPr lang="de-AT" dirty="0"/>
              <a:t> </a:t>
            </a:r>
            <a:r>
              <a:rPr lang="de-AT" dirty="0" err="1"/>
              <a:t>the</a:t>
            </a:r>
            <a:r>
              <a:rPr lang="de-AT" dirty="0"/>
              <a:t> </a:t>
            </a:r>
            <a:r>
              <a:rPr lang="de-AT" dirty="0" err="1"/>
              <a:t>delta</a:t>
            </a:r>
            <a:r>
              <a:rPr lang="de-AT" dirty="0"/>
              <a:t> m </a:t>
            </a:r>
            <a:r>
              <a:rPr lang="de-AT" dirty="0" err="1"/>
              <a:t>parameter</a:t>
            </a:r>
            <a:r>
              <a:rPr lang="de-AT" dirty="0"/>
              <a:t> </a:t>
            </a:r>
            <a:r>
              <a:rPr lang="de-AT" dirty="0" err="1"/>
              <a:t>to</a:t>
            </a:r>
            <a:r>
              <a:rPr lang="de-AT" dirty="0"/>
              <a:t> </a:t>
            </a:r>
            <a:r>
              <a:rPr lang="de-AT" dirty="0" err="1"/>
              <a:t>the</a:t>
            </a:r>
            <a:r>
              <a:rPr lang="de-AT" dirty="0"/>
              <a:t> </a:t>
            </a:r>
            <a:r>
              <a:rPr lang="de-AT" dirty="0" err="1"/>
              <a:t>ratio</a:t>
            </a:r>
            <a:r>
              <a:rPr lang="de-AT" dirty="0"/>
              <a:t> </a:t>
            </a:r>
            <a:r>
              <a:rPr lang="de-AT" dirty="0" err="1"/>
              <a:t>of</a:t>
            </a:r>
            <a:r>
              <a:rPr lang="de-AT" dirty="0"/>
              <a:t> root </a:t>
            </a:r>
            <a:r>
              <a:rPr lang="de-AT" dirty="0" err="1"/>
              <a:t>mean</a:t>
            </a:r>
            <a:r>
              <a:rPr lang="de-AT" dirty="0"/>
              <a:t> </a:t>
            </a:r>
            <a:r>
              <a:rPr lang="de-AT" dirty="0" err="1"/>
              <a:t>square</a:t>
            </a:r>
            <a:r>
              <a:rPr lang="de-AT" dirty="0"/>
              <a:t> </a:t>
            </a:r>
            <a:r>
              <a:rPr lang="de-AT" dirty="0" err="1"/>
              <a:t>roughness</a:t>
            </a:r>
            <a:r>
              <a:rPr lang="de-AT" dirty="0"/>
              <a:t> </a:t>
            </a:r>
            <a:r>
              <a:rPr lang="de-AT" dirty="0" err="1"/>
              <a:t>over</a:t>
            </a:r>
            <a:r>
              <a:rPr lang="de-AT" dirty="0"/>
              <a:t> </a:t>
            </a:r>
            <a:r>
              <a:rPr lang="de-AT" dirty="0" err="1"/>
              <a:t>autocorrelation</a:t>
            </a:r>
            <a:r>
              <a:rPr lang="de-AT" dirty="0"/>
              <a:t> </a:t>
            </a:r>
            <a:r>
              <a:rPr lang="de-AT" dirty="0" err="1"/>
              <a:t>length</a:t>
            </a:r>
            <a:r>
              <a:rPr lang="de-AT" dirty="0"/>
              <a:t>.</a:t>
            </a:r>
          </a:p>
          <a:p>
            <a:endParaRPr lang="de-AT" dirty="0"/>
          </a:p>
          <a:p>
            <a:endParaRPr lang="de-AT" dirty="0"/>
          </a:p>
          <a:p>
            <a:r>
              <a:rPr lang="de-AT" dirty="0" err="1"/>
              <a:t>With</a:t>
            </a:r>
            <a:r>
              <a:rPr lang="de-AT" dirty="0"/>
              <a:t> </a:t>
            </a:r>
            <a:r>
              <a:rPr lang="de-AT" dirty="0" err="1"/>
              <a:t>this</a:t>
            </a:r>
            <a:r>
              <a:rPr lang="de-AT" dirty="0"/>
              <a:t>, I </a:t>
            </a:r>
            <a:r>
              <a:rPr lang="de-AT" dirty="0" err="1"/>
              <a:t>come</a:t>
            </a:r>
            <a:r>
              <a:rPr lang="de-AT" dirty="0"/>
              <a:t> </a:t>
            </a:r>
            <a:r>
              <a:rPr lang="de-AT" dirty="0" err="1"/>
              <a:t>to</a:t>
            </a:r>
            <a:r>
              <a:rPr lang="de-AT" dirty="0"/>
              <a:t> </a:t>
            </a:r>
            <a:r>
              <a:rPr lang="de-AT" dirty="0" err="1"/>
              <a:t>the</a:t>
            </a:r>
            <a:r>
              <a:rPr lang="de-AT" dirty="0"/>
              <a:t> end </a:t>
            </a:r>
            <a:r>
              <a:rPr lang="de-AT" dirty="0" err="1"/>
              <a:t>of</a:t>
            </a:r>
            <a:r>
              <a:rPr lang="de-AT" dirty="0"/>
              <a:t> </a:t>
            </a:r>
            <a:r>
              <a:rPr lang="de-AT" dirty="0" err="1"/>
              <a:t>my</a:t>
            </a:r>
            <a:r>
              <a:rPr lang="de-AT" dirty="0"/>
              <a:t> </a:t>
            </a:r>
            <a:r>
              <a:rPr lang="de-AT" dirty="0" err="1"/>
              <a:t>talk</a:t>
            </a:r>
            <a:r>
              <a:rPr lang="de-AT" dirty="0"/>
              <a:t>. </a:t>
            </a:r>
            <a:r>
              <a:rPr lang="de-AT" dirty="0" err="1"/>
              <a:t>If</a:t>
            </a:r>
            <a:r>
              <a:rPr lang="de-AT" dirty="0"/>
              <a:t> </a:t>
            </a:r>
            <a:r>
              <a:rPr lang="de-AT" dirty="0" err="1"/>
              <a:t>any</a:t>
            </a:r>
            <a:r>
              <a:rPr lang="de-AT" dirty="0"/>
              <a:t> </a:t>
            </a:r>
            <a:r>
              <a:rPr lang="de-AT" dirty="0" err="1"/>
              <a:t>questions</a:t>
            </a:r>
            <a:r>
              <a:rPr lang="de-AT" dirty="0"/>
              <a:t> </a:t>
            </a:r>
            <a:r>
              <a:rPr lang="de-AT" dirty="0" err="1"/>
              <a:t>arised</a:t>
            </a:r>
            <a:r>
              <a:rPr lang="de-AT" dirty="0"/>
              <a:t>, </a:t>
            </a:r>
            <a:r>
              <a:rPr lang="de-AT" dirty="0" err="1"/>
              <a:t>I‘d</a:t>
            </a:r>
            <a:r>
              <a:rPr lang="de-AT" dirty="0"/>
              <a:t> </a:t>
            </a:r>
            <a:r>
              <a:rPr lang="de-AT" dirty="0" err="1"/>
              <a:t>be</a:t>
            </a:r>
            <a:r>
              <a:rPr lang="de-AT" dirty="0"/>
              <a:t> happy </a:t>
            </a:r>
            <a:r>
              <a:rPr lang="de-AT" dirty="0" err="1"/>
              <a:t>to</a:t>
            </a:r>
            <a:r>
              <a:rPr lang="de-AT" dirty="0"/>
              <a:t> </a:t>
            </a:r>
            <a:r>
              <a:rPr lang="de-AT" dirty="0" err="1"/>
              <a:t>answer</a:t>
            </a:r>
            <a:r>
              <a:rPr lang="de-AT" dirty="0"/>
              <a:t> </a:t>
            </a:r>
            <a:r>
              <a:rPr lang="de-AT" dirty="0" err="1"/>
              <a:t>them</a:t>
            </a:r>
            <a:r>
              <a:rPr lang="de-AT" dirty="0"/>
              <a:t> </a:t>
            </a:r>
            <a:r>
              <a:rPr lang="de-AT" dirty="0" err="1"/>
              <a:t>now</a:t>
            </a:r>
            <a:r>
              <a:rPr lang="de-AT" dirty="0"/>
              <a:t>. </a:t>
            </a:r>
            <a:r>
              <a:rPr lang="de-AT" dirty="0" err="1"/>
              <a:t>Thank</a:t>
            </a:r>
            <a:r>
              <a:rPr lang="de-AT" dirty="0"/>
              <a:t> </a:t>
            </a:r>
            <a:r>
              <a:rPr lang="de-AT" dirty="0" err="1"/>
              <a:t>you</a:t>
            </a:r>
            <a:r>
              <a:rPr lang="de-AT" dirty="0"/>
              <a:t> </a:t>
            </a:r>
            <a:r>
              <a:rPr lang="de-AT" dirty="0" err="1"/>
              <a:t>for</a:t>
            </a:r>
            <a:r>
              <a:rPr lang="de-AT" dirty="0"/>
              <a:t> </a:t>
            </a:r>
            <a:r>
              <a:rPr lang="de-AT" dirty="0" err="1"/>
              <a:t>your</a:t>
            </a:r>
            <a:r>
              <a:rPr lang="de-AT" dirty="0"/>
              <a:t> </a:t>
            </a:r>
            <a:r>
              <a:rPr lang="de-AT" dirty="0" err="1"/>
              <a:t>attention</a:t>
            </a:r>
            <a:r>
              <a:rPr lang="de-AT" dirty="0"/>
              <a:t>!</a:t>
            </a:r>
          </a:p>
        </p:txBody>
      </p:sp>
      <p:sp>
        <p:nvSpPr>
          <p:cNvPr id="4" name="Foliennummernplatzhalter 3"/>
          <p:cNvSpPr>
            <a:spLocks noGrp="1"/>
          </p:cNvSpPr>
          <p:nvPr>
            <p:ph type="sldNum" sz="quarter" idx="5"/>
          </p:nvPr>
        </p:nvSpPr>
        <p:spPr/>
        <p:txBody>
          <a:bodyPr/>
          <a:lstStyle/>
          <a:p>
            <a:fld id="{5320357C-19D5-4386-8AC6-DD0AD4D309C8}" type="slidenum">
              <a:rPr lang="de-AT" smtClean="0"/>
              <a:t>18</a:t>
            </a:fld>
            <a:endParaRPr lang="de-AT"/>
          </a:p>
        </p:txBody>
      </p:sp>
    </p:spTree>
    <p:extLst>
      <p:ext uri="{BB962C8B-B14F-4D97-AF65-F5344CB8AC3E}">
        <p14:creationId xmlns:p14="http://schemas.microsoft.com/office/powerpoint/2010/main" val="1062074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19</a:t>
            </a:fld>
            <a:endParaRPr lang="de-AT"/>
          </a:p>
        </p:txBody>
      </p:sp>
    </p:spTree>
    <p:extLst>
      <p:ext uri="{BB962C8B-B14F-4D97-AF65-F5344CB8AC3E}">
        <p14:creationId xmlns:p14="http://schemas.microsoft.com/office/powerpoint/2010/main" val="216267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addition</a:t>
            </a:r>
            <a:r>
              <a:rPr lang="de-AT" dirty="0"/>
              <a:t>, I </a:t>
            </a:r>
            <a:r>
              <a:rPr lang="de-AT" dirty="0" err="1"/>
              <a:t>would</a:t>
            </a:r>
            <a:r>
              <a:rPr lang="de-AT" dirty="0"/>
              <a:t> like </a:t>
            </a:r>
            <a:r>
              <a:rPr lang="de-AT" dirty="0" err="1"/>
              <a:t>to</a:t>
            </a:r>
            <a:r>
              <a:rPr lang="de-AT" dirty="0"/>
              <a:t> </a:t>
            </a:r>
            <a:r>
              <a:rPr lang="de-AT" dirty="0" err="1"/>
              <a:t>thank</a:t>
            </a:r>
            <a:r>
              <a:rPr lang="de-AT" dirty="0"/>
              <a:t> </a:t>
            </a:r>
            <a:r>
              <a:rPr lang="de-AT" dirty="0" err="1"/>
              <a:t>my</a:t>
            </a:r>
            <a:r>
              <a:rPr lang="de-AT" dirty="0"/>
              <a:t> </a:t>
            </a:r>
            <a:r>
              <a:rPr lang="de-AT" dirty="0" err="1"/>
              <a:t>colleages</a:t>
            </a:r>
            <a:r>
              <a:rPr lang="de-AT" dirty="0"/>
              <a:t> at TU Wien, and also </a:t>
            </a:r>
            <a:r>
              <a:rPr lang="de-AT" dirty="0" err="1"/>
              <a:t>our</a:t>
            </a:r>
            <a:r>
              <a:rPr lang="de-AT" dirty="0"/>
              <a:t> international </a:t>
            </a:r>
            <a:r>
              <a:rPr lang="de-AT" dirty="0" err="1"/>
              <a:t>research</a:t>
            </a:r>
            <a:r>
              <a:rPr lang="de-AT" dirty="0"/>
              <a:t> </a:t>
            </a:r>
            <a:r>
              <a:rPr lang="de-AT" dirty="0" err="1"/>
              <a:t>partners</a:t>
            </a:r>
            <a:r>
              <a:rPr lang="de-AT" dirty="0"/>
              <a:t>,</a:t>
            </a:r>
          </a:p>
          <a:p>
            <a:r>
              <a:rPr lang="de-AT" dirty="0" err="1"/>
              <a:t>from</a:t>
            </a:r>
            <a:r>
              <a:rPr lang="de-AT" dirty="0"/>
              <a:t> Germany </a:t>
            </a:r>
            <a:r>
              <a:rPr lang="de-AT" dirty="0" err="1"/>
              <a:t>to</a:t>
            </a:r>
            <a:r>
              <a:rPr lang="de-AT" dirty="0"/>
              <a:t> </a:t>
            </a:r>
            <a:r>
              <a:rPr lang="de-AT" dirty="0" err="1"/>
              <a:t>Sweden</a:t>
            </a:r>
            <a:r>
              <a:rPr lang="de-AT" dirty="0"/>
              <a:t> </a:t>
            </a:r>
          </a:p>
          <a:p>
            <a:r>
              <a:rPr lang="de-AT" dirty="0" err="1"/>
              <a:t>to</a:t>
            </a:r>
            <a:r>
              <a:rPr lang="de-AT" dirty="0"/>
              <a:t> Spain, and also </a:t>
            </a:r>
            <a:r>
              <a:rPr lang="de-AT" dirty="0" err="1"/>
              <a:t>to</a:t>
            </a:r>
            <a:r>
              <a:rPr lang="de-AT" dirty="0"/>
              <a:t> </a:t>
            </a:r>
            <a:r>
              <a:rPr lang="de-AT" dirty="0" err="1"/>
              <a:t>Finland</a:t>
            </a:r>
            <a:r>
              <a:rPr lang="de-AT" dirty="0"/>
              <a:t>. </a:t>
            </a:r>
          </a:p>
          <a:p>
            <a:r>
              <a:rPr lang="de-AT" dirty="0" err="1"/>
              <a:t>We</a:t>
            </a:r>
            <a:r>
              <a:rPr lang="de-AT" dirty="0"/>
              <a:t> </a:t>
            </a:r>
            <a:r>
              <a:rPr lang="de-AT" dirty="0" err="1"/>
              <a:t>appreciate</a:t>
            </a:r>
            <a:r>
              <a:rPr lang="de-AT" dirty="0"/>
              <a:t> </a:t>
            </a:r>
            <a:r>
              <a:rPr lang="de-AT" dirty="0" err="1"/>
              <a:t>your</a:t>
            </a:r>
            <a:r>
              <a:rPr lang="de-AT" dirty="0"/>
              <a:t> support and </a:t>
            </a:r>
            <a:r>
              <a:rPr lang="de-AT" dirty="0" err="1"/>
              <a:t>look</a:t>
            </a:r>
            <a:r>
              <a:rPr lang="de-AT" dirty="0"/>
              <a:t> </a:t>
            </a:r>
            <a:r>
              <a:rPr lang="de-AT" dirty="0" err="1"/>
              <a:t>forward</a:t>
            </a:r>
            <a:r>
              <a:rPr lang="de-AT" dirty="0"/>
              <a:t> </a:t>
            </a:r>
            <a:r>
              <a:rPr lang="de-AT" dirty="0" err="1"/>
              <a:t>to</a:t>
            </a:r>
            <a:r>
              <a:rPr lang="de-AT" dirty="0"/>
              <a:t> </a:t>
            </a:r>
            <a:r>
              <a:rPr lang="de-AT" dirty="0" err="1"/>
              <a:t>our</a:t>
            </a:r>
            <a:r>
              <a:rPr lang="de-AT" dirty="0"/>
              <a:t> </a:t>
            </a:r>
            <a:r>
              <a:rPr lang="de-AT" dirty="0" err="1"/>
              <a:t>future</a:t>
            </a:r>
            <a:r>
              <a:rPr lang="de-AT" dirty="0"/>
              <a:t> </a:t>
            </a:r>
            <a:r>
              <a:rPr lang="de-AT" dirty="0" err="1"/>
              <a:t>collaborations</a:t>
            </a:r>
            <a:r>
              <a:rPr lang="de-AT" dirty="0"/>
              <a:t>.</a:t>
            </a:r>
          </a:p>
        </p:txBody>
      </p:sp>
      <p:sp>
        <p:nvSpPr>
          <p:cNvPr id="4" name="Foliennummernplatzhalter 3"/>
          <p:cNvSpPr>
            <a:spLocks noGrp="1"/>
          </p:cNvSpPr>
          <p:nvPr>
            <p:ph type="sldNum" sz="quarter" idx="5"/>
          </p:nvPr>
        </p:nvSpPr>
        <p:spPr/>
        <p:txBody>
          <a:bodyPr/>
          <a:lstStyle/>
          <a:p>
            <a:fld id="{5320357C-19D5-4386-8AC6-DD0AD4D309C8}" type="slidenum">
              <a:rPr lang="de-AT" smtClean="0"/>
              <a:t>2</a:t>
            </a:fld>
            <a:endParaRPr lang="de-AT"/>
          </a:p>
        </p:txBody>
      </p:sp>
    </p:spTree>
    <p:extLst>
      <p:ext uri="{BB962C8B-B14F-4D97-AF65-F5344CB8AC3E}">
        <p14:creationId xmlns:p14="http://schemas.microsoft.com/office/powerpoint/2010/main" val="52864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These </a:t>
            </a:r>
            <a:r>
              <a:rPr lang="de-AT" dirty="0" err="1"/>
              <a:t>conditions</a:t>
            </a:r>
            <a:r>
              <a:rPr lang="de-AT" baseline="0" dirty="0"/>
              <a:t> </a:t>
            </a:r>
            <a:r>
              <a:rPr lang="de-AT" baseline="0" dirty="0" err="1"/>
              <a:t>motivated</a:t>
            </a:r>
            <a:r>
              <a:rPr lang="de-AT" baseline="0" dirty="0"/>
              <a:t> </a:t>
            </a:r>
            <a:r>
              <a:rPr lang="de-AT" baseline="0" dirty="0" err="1"/>
              <a:t>us</a:t>
            </a:r>
            <a:r>
              <a:rPr lang="de-AT" baseline="0" dirty="0"/>
              <a:t> </a:t>
            </a:r>
            <a:r>
              <a:rPr lang="de-AT" baseline="0" dirty="0" err="1"/>
              <a:t>to</a:t>
            </a:r>
            <a:r>
              <a:rPr lang="de-AT" baseline="0" dirty="0"/>
              <a:t> </a:t>
            </a:r>
            <a:r>
              <a:rPr lang="de-AT" baseline="0" dirty="0" err="1"/>
              <a:t>investigate</a:t>
            </a:r>
            <a:r>
              <a:rPr lang="de-AT" baseline="0" dirty="0"/>
              <a:t> </a:t>
            </a:r>
            <a:r>
              <a:rPr lang="de-AT" baseline="0" dirty="0" err="1"/>
              <a:t>this</a:t>
            </a:r>
            <a:r>
              <a:rPr lang="de-AT" baseline="0" dirty="0"/>
              <a:t> </a:t>
            </a:r>
            <a:r>
              <a:rPr lang="de-AT" baseline="0" dirty="0" err="1"/>
              <a:t>field</a:t>
            </a:r>
            <a:r>
              <a:rPr lang="de-AT" baseline="0" dirty="0"/>
              <a:t> </a:t>
            </a:r>
            <a:r>
              <a:rPr lang="de-AT" baseline="0" dirty="0" err="1"/>
              <a:t>more</a:t>
            </a:r>
            <a:r>
              <a:rPr lang="de-AT" baseline="0" dirty="0"/>
              <a:t>, </a:t>
            </a:r>
            <a:r>
              <a:rPr lang="de-AT" baseline="0" dirty="0" err="1"/>
              <a:t>both</a:t>
            </a:r>
            <a:r>
              <a:rPr lang="de-AT" baseline="0" dirty="0"/>
              <a:t> </a:t>
            </a:r>
            <a:r>
              <a:rPr lang="de-AT" baseline="0" dirty="0" err="1"/>
              <a:t>experimentally</a:t>
            </a:r>
            <a:r>
              <a:rPr lang="de-AT" baseline="0" dirty="0"/>
              <a:t> and </a:t>
            </a:r>
            <a:r>
              <a:rPr lang="de-AT" baseline="0" dirty="0" err="1"/>
              <a:t>numerically</a:t>
            </a:r>
            <a:r>
              <a:rPr lang="de-AT" baseline="0" dirty="0"/>
              <a:t>, </a:t>
            </a:r>
            <a:r>
              <a:rPr lang="de-AT" baseline="0" dirty="0" err="1"/>
              <a:t>which</a:t>
            </a:r>
            <a:r>
              <a:rPr lang="de-AT" baseline="0" dirty="0"/>
              <a:t> </a:t>
            </a:r>
            <a:r>
              <a:rPr lang="de-AT" baseline="0" dirty="0" err="1"/>
              <a:t>can</a:t>
            </a:r>
            <a:r>
              <a:rPr lang="de-AT" baseline="0" dirty="0"/>
              <a:t> </a:t>
            </a:r>
            <a:r>
              <a:rPr lang="de-AT" baseline="0" dirty="0" err="1"/>
              <a:t>be</a:t>
            </a:r>
            <a:r>
              <a:rPr lang="de-AT" baseline="0" dirty="0"/>
              <a:t> </a:t>
            </a:r>
            <a:r>
              <a:rPr lang="de-AT" baseline="0" dirty="0" err="1"/>
              <a:t>seen</a:t>
            </a:r>
            <a:r>
              <a:rPr lang="de-AT" baseline="0" dirty="0"/>
              <a:t> </a:t>
            </a:r>
            <a:r>
              <a:rPr lang="de-AT" baseline="0" dirty="0" err="1"/>
              <a:t>here</a:t>
            </a:r>
            <a:r>
              <a:rPr lang="de-AT" baseline="0" dirty="0"/>
              <a:t> in </a:t>
            </a:r>
            <a:r>
              <a:rPr lang="de-AT" baseline="0" dirty="0" err="1"/>
              <a:t>the</a:t>
            </a:r>
            <a:r>
              <a:rPr lang="de-AT" baseline="0" dirty="0"/>
              <a:t> </a:t>
            </a:r>
            <a:r>
              <a:rPr lang="de-AT" baseline="0" dirty="0" err="1"/>
              <a:t>outline</a:t>
            </a:r>
            <a:r>
              <a:rPr lang="de-AT" baseline="0" dirty="0"/>
              <a:t>:</a:t>
            </a:r>
          </a:p>
          <a:p>
            <a:endParaRPr lang="de-AT" baseline="0" dirty="0"/>
          </a:p>
          <a:p>
            <a:r>
              <a:rPr lang="de-AT" baseline="0" dirty="0" err="1"/>
              <a:t>One</a:t>
            </a:r>
            <a:r>
              <a:rPr lang="de-AT" baseline="0" dirty="0"/>
              <a:t> </a:t>
            </a:r>
            <a:r>
              <a:rPr lang="de-AT" baseline="0" dirty="0" err="1"/>
              <a:t>the</a:t>
            </a:r>
            <a:r>
              <a:rPr lang="de-AT" baseline="0" dirty="0"/>
              <a:t> </a:t>
            </a:r>
            <a:r>
              <a:rPr lang="de-AT" baseline="0" dirty="0" err="1"/>
              <a:t>one</a:t>
            </a:r>
            <a:r>
              <a:rPr lang="de-AT" baseline="0" dirty="0"/>
              <a:t> </a:t>
            </a:r>
            <a:r>
              <a:rPr lang="de-AT" baseline="0" dirty="0" err="1"/>
              <a:t>hand</a:t>
            </a:r>
            <a:r>
              <a:rPr lang="de-AT" baseline="0" dirty="0"/>
              <a:t>, </a:t>
            </a:r>
            <a:r>
              <a:rPr lang="de-AT" baseline="0" dirty="0" err="1"/>
              <a:t>we</a:t>
            </a:r>
            <a:r>
              <a:rPr lang="de-AT" baseline="0" dirty="0"/>
              <a:t> </a:t>
            </a:r>
            <a:r>
              <a:rPr lang="de-AT" baseline="0" dirty="0" err="1"/>
              <a:t>used</a:t>
            </a:r>
            <a:r>
              <a:rPr lang="de-AT" baseline="0" dirty="0"/>
              <a:t> a so-</a:t>
            </a:r>
            <a:r>
              <a:rPr lang="de-AT" baseline="0" dirty="0" err="1"/>
              <a:t>called</a:t>
            </a:r>
            <a:r>
              <a:rPr lang="de-AT" baseline="0" dirty="0"/>
              <a:t> QCM </a:t>
            </a:r>
            <a:r>
              <a:rPr lang="de-AT" baseline="0" dirty="0" err="1"/>
              <a:t>to</a:t>
            </a:r>
            <a:r>
              <a:rPr lang="de-AT" baseline="0" dirty="0"/>
              <a:t> </a:t>
            </a:r>
            <a:r>
              <a:rPr lang="de-AT" baseline="0" dirty="0" err="1"/>
              <a:t>experimenteally</a:t>
            </a:r>
            <a:r>
              <a:rPr lang="de-AT" baseline="0" dirty="0"/>
              <a:t> </a:t>
            </a:r>
            <a:r>
              <a:rPr lang="de-AT" baseline="0" dirty="0" err="1"/>
              <a:t>investigate</a:t>
            </a:r>
            <a:r>
              <a:rPr lang="de-AT" baseline="0" dirty="0"/>
              <a:t> </a:t>
            </a:r>
            <a:r>
              <a:rPr lang="de-AT" baseline="0" dirty="0" err="1"/>
              <a:t>the</a:t>
            </a:r>
            <a:r>
              <a:rPr lang="de-AT" baseline="0" dirty="0"/>
              <a:t> </a:t>
            </a:r>
            <a:r>
              <a:rPr lang="de-AT" baseline="0" dirty="0" err="1"/>
              <a:t>connection</a:t>
            </a:r>
            <a:r>
              <a:rPr lang="de-AT" baseline="0" dirty="0"/>
              <a:t> </a:t>
            </a:r>
            <a:r>
              <a:rPr lang="de-AT" baseline="0" dirty="0" err="1"/>
              <a:t>between</a:t>
            </a:r>
            <a:r>
              <a:rPr lang="de-AT" baseline="0" dirty="0"/>
              <a:t> </a:t>
            </a:r>
            <a:r>
              <a:rPr lang="de-AT" baseline="0" dirty="0" err="1"/>
              <a:t>surface</a:t>
            </a:r>
            <a:r>
              <a:rPr lang="de-AT" baseline="0" dirty="0"/>
              <a:t> </a:t>
            </a:r>
            <a:r>
              <a:rPr lang="de-AT" baseline="0" dirty="0" err="1"/>
              <a:t>roughness</a:t>
            </a:r>
            <a:r>
              <a:rPr lang="de-AT" baseline="0" dirty="0"/>
              <a:t> and </a:t>
            </a:r>
            <a:r>
              <a:rPr lang="de-AT" baseline="0" dirty="0" err="1"/>
              <a:t>the</a:t>
            </a:r>
            <a:r>
              <a:rPr lang="de-AT" baseline="0" dirty="0"/>
              <a:t> total </a:t>
            </a:r>
            <a:r>
              <a:rPr lang="de-AT" baseline="0" dirty="0" err="1"/>
              <a:t>sputter</a:t>
            </a:r>
            <a:r>
              <a:rPr lang="de-AT" baseline="0" dirty="0"/>
              <a:t> </a:t>
            </a:r>
            <a:r>
              <a:rPr lang="de-AT" baseline="0" dirty="0" err="1"/>
              <a:t>yield</a:t>
            </a:r>
            <a:r>
              <a:rPr lang="de-AT" baseline="0" dirty="0"/>
              <a:t>, </a:t>
            </a:r>
            <a:r>
              <a:rPr lang="de-AT" baseline="0" dirty="0" err="1"/>
              <a:t>with</a:t>
            </a:r>
            <a:r>
              <a:rPr lang="de-AT" baseline="0" dirty="0"/>
              <a:t> a </a:t>
            </a:r>
            <a:r>
              <a:rPr lang="de-AT" baseline="0" dirty="0" err="1"/>
              <a:t>special</a:t>
            </a:r>
            <a:r>
              <a:rPr lang="de-AT" baseline="0" dirty="0"/>
              <a:t> </a:t>
            </a:r>
            <a:r>
              <a:rPr lang="de-AT" baseline="0" dirty="0" err="1"/>
              <a:t>focus</a:t>
            </a:r>
            <a:r>
              <a:rPr lang="de-AT" baseline="0" dirty="0"/>
              <a:t> on </a:t>
            </a:r>
            <a:r>
              <a:rPr lang="de-AT" baseline="0" dirty="0" err="1"/>
              <a:t>static</a:t>
            </a:r>
            <a:r>
              <a:rPr lang="de-AT" baseline="0" dirty="0"/>
              <a:t> </a:t>
            </a:r>
            <a:r>
              <a:rPr lang="de-AT" baseline="0" dirty="0" err="1"/>
              <a:t>sputter</a:t>
            </a:r>
            <a:r>
              <a:rPr lang="de-AT" baseline="0" dirty="0"/>
              <a:t> </a:t>
            </a:r>
            <a:r>
              <a:rPr lang="de-AT" baseline="0" dirty="0" err="1"/>
              <a:t>yields</a:t>
            </a:r>
            <a:r>
              <a:rPr lang="de-AT" baseline="0" dirty="0"/>
              <a:t>, </a:t>
            </a:r>
            <a:r>
              <a:rPr lang="de-AT" baseline="0" dirty="0" err="1"/>
              <a:t>or</a:t>
            </a:r>
            <a:r>
              <a:rPr lang="de-AT" baseline="0" dirty="0"/>
              <a:t> in </a:t>
            </a:r>
            <a:r>
              <a:rPr lang="de-AT" baseline="0" dirty="0" err="1"/>
              <a:t>other</a:t>
            </a:r>
            <a:r>
              <a:rPr lang="de-AT" baseline="0" dirty="0"/>
              <a:t> </a:t>
            </a:r>
            <a:r>
              <a:rPr lang="de-AT" baseline="0" dirty="0" err="1"/>
              <a:t>words</a:t>
            </a:r>
            <a:r>
              <a:rPr lang="de-AT" baseline="0" dirty="0"/>
              <a:t>: </a:t>
            </a:r>
            <a:r>
              <a:rPr lang="de-AT" baseline="0" dirty="0" err="1"/>
              <a:t>when</a:t>
            </a:r>
            <a:r>
              <a:rPr lang="de-AT" baseline="0" dirty="0"/>
              <a:t> </a:t>
            </a:r>
            <a:r>
              <a:rPr lang="de-AT" baseline="0" dirty="0" err="1"/>
              <a:t>the</a:t>
            </a:r>
            <a:r>
              <a:rPr lang="de-AT" baseline="0" dirty="0"/>
              <a:t> </a:t>
            </a:r>
            <a:r>
              <a:rPr lang="de-AT" baseline="0" dirty="0" err="1"/>
              <a:t>surface</a:t>
            </a:r>
            <a:r>
              <a:rPr lang="de-AT" baseline="0" dirty="0"/>
              <a:t> </a:t>
            </a:r>
            <a:r>
              <a:rPr lang="de-AT" baseline="0" dirty="0" err="1"/>
              <a:t>is</a:t>
            </a:r>
            <a:r>
              <a:rPr lang="de-AT" baseline="0" dirty="0"/>
              <a:t> not </a:t>
            </a:r>
            <a:r>
              <a:rPr lang="de-AT" baseline="0" dirty="0" err="1"/>
              <a:t>yet</a:t>
            </a:r>
            <a:r>
              <a:rPr lang="de-AT" baseline="0" dirty="0"/>
              <a:t> </a:t>
            </a:r>
            <a:r>
              <a:rPr lang="de-AT" baseline="0" dirty="0" err="1"/>
              <a:t>altered</a:t>
            </a:r>
            <a:r>
              <a:rPr lang="de-AT" baseline="0" dirty="0"/>
              <a:t> due </a:t>
            </a:r>
            <a:r>
              <a:rPr lang="de-AT" baseline="0" dirty="0" err="1"/>
              <a:t>to</a:t>
            </a:r>
            <a:r>
              <a:rPr lang="de-AT" baseline="0" dirty="0"/>
              <a:t> </a:t>
            </a:r>
            <a:r>
              <a:rPr lang="de-AT" baseline="0" dirty="0" err="1"/>
              <a:t>the</a:t>
            </a:r>
            <a:r>
              <a:rPr lang="de-AT" baseline="0" dirty="0"/>
              <a:t> </a:t>
            </a:r>
            <a:r>
              <a:rPr lang="de-AT" baseline="0" dirty="0" err="1"/>
              <a:t>ion</a:t>
            </a:r>
            <a:r>
              <a:rPr lang="de-AT" baseline="0" dirty="0"/>
              <a:t> beam.</a:t>
            </a:r>
          </a:p>
          <a:p>
            <a:r>
              <a:rPr lang="de-AT" baseline="0" dirty="0" err="1"/>
              <a:t>Furthermore</a:t>
            </a:r>
            <a:r>
              <a:rPr lang="de-AT" baseline="0" dirty="0"/>
              <a:t>, </a:t>
            </a:r>
            <a:r>
              <a:rPr lang="de-AT" baseline="0" dirty="0" err="1"/>
              <a:t>we</a:t>
            </a:r>
            <a:r>
              <a:rPr lang="de-AT" baseline="0" dirty="0"/>
              <a:t> </a:t>
            </a:r>
            <a:r>
              <a:rPr lang="de-AT" baseline="0" dirty="0" err="1"/>
              <a:t>developed</a:t>
            </a:r>
            <a:r>
              <a:rPr lang="de-AT" baseline="0" dirty="0"/>
              <a:t> a </a:t>
            </a:r>
            <a:r>
              <a:rPr lang="de-AT" baseline="0" dirty="0" err="1"/>
              <a:t>new</a:t>
            </a:r>
            <a:r>
              <a:rPr lang="de-AT" baseline="0" dirty="0"/>
              <a:t> </a:t>
            </a:r>
            <a:r>
              <a:rPr lang="de-AT" baseline="0" dirty="0" err="1"/>
              <a:t>raytracing</a:t>
            </a:r>
            <a:r>
              <a:rPr lang="de-AT" baseline="0" dirty="0"/>
              <a:t> </a:t>
            </a:r>
            <a:r>
              <a:rPr lang="de-AT" baseline="0" dirty="0" err="1"/>
              <a:t>simulation</a:t>
            </a:r>
            <a:r>
              <a:rPr lang="de-AT" baseline="0" dirty="0"/>
              <a:t> code </a:t>
            </a:r>
            <a:r>
              <a:rPr lang="de-AT" baseline="0" dirty="0" err="1"/>
              <a:t>which</a:t>
            </a:r>
            <a:r>
              <a:rPr lang="de-AT" baseline="0" dirty="0"/>
              <a:t> </a:t>
            </a:r>
            <a:r>
              <a:rPr lang="de-AT" baseline="0" dirty="0" err="1"/>
              <a:t>allows</a:t>
            </a:r>
            <a:r>
              <a:rPr lang="de-AT" baseline="0" dirty="0"/>
              <a:t> </a:t>
            </a:r>
            <a:r>
              <a:rPr lang="de-AT" baseline="0" dirty="0" err="1"/>
              <a:t>any</a:t>
            </a:r>
            <a:r>
              <a:rPr lang="de-AT" baseline="0" dirty="0"/>
              <a:t> larger </a:t>
            </a:r>
            <a:r>
              <a:rPr lang="de-AT" baseline="0" dirty="0" err="1"/>
              <a:t>surface</a:t>
            </a:r>
            <a:r>
              <a:rPr lang="de-AT" baseline="0" dirty="0"/>
              <a:t> </a:t>
            </a:r>
            <a:r>
              <a:rPr lang="de-AT" baseline="0" dirty="0" err="1"/>
              <a:t>sections</a:t>
            </a:r>
            <a:r>
              <a:rPr lang="de-AT" baseline="0" dirty="0"/>
              <a:t> </a:t>
            </a:r>
            <a:r>
              <a:rPr lang="de-AT" baseline="0" dirty="0" err="1"/>
              <a:t>as</a:t>
            </a:r>
            <a:r>
              <a:rPr lang="de-AT" baseline="0" dirty="0"/>
              <a:t> </a:t>
            </a:r>
            <a:r>
              <a:rPr lang="de-AT" baseline="0" dirty="0" err="1"/>
              <a:t>input</a:t>
            </a:r>
            <a:r>
              <a:rPr lang="de-AT" baseline="0" dirty="0"/>
              <a:t>, </a:t>
            </a:r>
            <a:r>
              <a:rPr lang="de-AT" baseline="0" dirty="0" err="1"/>
              <a:t>enabling</a:t>
            </a:r>
            <a:r>
              <a:rPr lang="de-AT" baseline="0" dirty="0"/>
              <a:t> </a:t>
            </a:r>
            <a:r>
              <a:rPr lang="de-AT" baseline="0" dirty="0" err="1"/>
              <a:t>to</a:t>
            </a:r>
            <a:r>
              <a:rPr lang="de-AT" baseline="0" dirty="0"/>
              <a:t> </a:t>
            </a:r>
            <a:r>
              <a:rPr lang="de-AT" baseline="0" dirty="0" err="1"/>
              <a:t>study</a:t>
            </a:r>
            <a:r>
              <a:rPr lang="de-AT" baseline="0" dirty="0"/>
              <a:t> </a:t>
            </a:r>
            <a:r>
              <a:rPr lang="de-AT" baseline="0" dirty="0" err="1"/>
              <a:t>the</a:t>
            </a:r>
            <a:r>
              <a:rPr lang="de-AT" baseline="0" dirty="0"/>
              <a:t> </a:t>
            </a:r>
            <a:r>
              <a:rPr lang="de-AT" baseline="0" dirty="0" err="1"/>
              <a:t>roughness</a:t>
            </a:r>
            <a:r>
              <a:rPr lang="de-AT" baseline="0" dirty="0"/>
              <a:t> </a:t>
            </a:r>
            <a:r>
              <a:rPr lang="de-AT" baseline="0" dirty="0" err="1"/>
              <a:t>effect</a:t>
            </a:r>
            <a:r>
              <a:rPr lang="de-AT" baseline="0" dirty="0"/>
              <a:t> </a:t>
            </a:r>
            <a:r>
              <a:rPr lang="de-AT" baseline="0" dirty="0" err="1"/>
              <a:t>for</a:t>
            </a:r>
            <a:r>
              <a:rPr lang="de-AT" baseline="0" dirty="0"/>
              <a:t> a liberal </a:t>
            </a:r>
            <a:r>
              <a:rPr lang="de-AT" baseline="0" dirty="0" err="1"/>
              <a:t>choice</a:t>
            </a:r>
            <a:r>
              <a:rPr lang="de-AT" baseline="0" dirty="0"/>
              <a:t> </a:t>
            </a:r>
            <a:r>
              <a:rPr lang="de-AT" baseline="0" dirty="0" err="1"/>
              <a:t>of</a:t>
            </a:r>
            <a:r>
              <a:rPr lang="de-AT" baseline="0" dirty="0"/>
              <a:t> </a:t>
            </a:r>
            <a:r>
              <a:rPr lang="de-AT" baseline="0" dirty="0" err="1"/>
              <a:t>topographies</a:t>
            </a:r>
            <a:r>
              <a:rPr lang="de-AT" baseline="0" dirty="0"/>
              <a:t>.</a:t>
            </a:r>
          </a:p>
          <a:p>
            <a:endParaRPr lang="de-AT" baseline="0" dirty="0"/>
          </a:p>
          <a:p>
            <a:r>
              <a:rPr lang="de-AT" baseline="0" dirty="0" err="1"/>
              <a:t>With</a:t>
            </a:r>
            <a:r>
              <a:rPr lang="de-AT" baseline="0" dirty="0"/>
              <a:t> </a:t>
            </a:r>
            <a:r>
              <a:rPr lang="de-AT" baseline="0" dirty="0" err="1"/>
              <a:t>both</a:t>
            </a:r>
            <a:r>
              <a:rPr lang="de-AT" baseline="0" dirty="0"/>
              <a:t> </a:t>
            </a:r>
            <a:r>
              <a:rPr lang="de-AT" baseline="0" dirty="0" err="1"/>
              <a:t>approaches</a:t>
            </a:r>
            <a:r>
              <a:rPr lang="de-AT" baseline="0" dirty="0"/>
              <a:t>, </a:t>
            </a:r>
            <a:r>
              <a:rPr lang="de-AT" baseline="0" dirty="0" err="1"/>
              <a:t>we</a:t>
            </a:r>
            <a:r>
              <a:rPr lang="de-AT" baseline="0" dirty="0"/>
              <a:t> </a:t>
            </a:r>
            <a:r>
              <a:rPr lang="de-AT" baseline="0" dirty="0" err="1"/>
              <a:t>then</a:t>
            </a:r>
            <a:r>
              <a:rPr lang="de-AT" baseline="0" dirty="0"/>
              <a:t> </a:t>
            </a:r>
            <a:r>
              <a:rPr lang="de-AT" baseline="0" dirty="0" err="1"/>
              <a:t>worked</a:t>
            </a:r>
            <a:r>
              <a:rPr lang="de-AT" baseline="0" dirty="0"/>
              <a:t> on </a:t>
            </a:r>
            <a:r>
              <a:rPr lang="de-AT" baseline="0" dirty="0" err="1"/>
              <a:t>the</a:t>
            </a:r>
            <a:r>
              <a:rPr lang="de-AT" baseline="0" dirty="0"/>
              <a:t> </a:t>
            </a:r>
            <a:r>
              <a:rPr lang="de-AT" baseline="0" dirty="0" err="1"/>
              <a:t>key</a:t>
            </a:r>
            <a:r>
              <a:rPr lang="de-AT" baseline="0" dirty="0"/>
              <a:t> </a:t>
            </a:r>
            <a:r>
              <a:rPr lang="de-AT" baseline="0" dirty="0" err="1"/>
              <a:t>goal</a:t>
            </a:r>
            <a:r>
              <a:rPr lang="de-AT" baseline="0" dirty="0"/>
              <a:t>, </a:t>
            </a:r>
            <a:r>
              <a:rPr lang="de-AT" baseline="0" dirty="0" err="1"/>
              <a:t>which</a:t>
            </a:r>
            <a:r>
              <a:rPr lang="de-AT" baseline="0" dirty="0"/>
              <a:t> </a:t>
            </a:r>
            <a:r>
              <a:rPr lang="de-AT" baseline="0" dirty="0" err="1"/>
              <a:t>is</a:t>
            </a:r>
            <a:r>
              <a:rPr lang="de-AT" baseline="0" dirty="0"/>
              <a:t> </a:t>
            </a:r>
            <a:r>
              <a:rPr lang="de-AT" baseline="0" dirty="0" err="1"/>
              <a:t>to</a:t>
            </a:r>
            <a:r>
              <a:rPr lang="de-AT" baseline="0" dirty="0"/>
              <a:t> </a:t>
            </a:r>
            <a:r>
              <a:rPr lang="de-AT" baseline="0" dirty="0" err="1"/>
              <a:t>identify</a:t>
            </a:r>
            <a:r>
              <a:rPr lang="de-AT" baseline="0" dirty="0"/>
              <a:t> a </a:t>
            </a:r>
            <a:r>
              <a:rPr lang="de-AT" baseline="0" dirty="0" err="1"/>
              <a:t>good</a:t>
            </a:r>
            <a:r>
              <a:rPr lang="de-AT" baseline="0" dirty="0"/>
              <a:t> </a:t>
            </a:r>
            <a:r>
              <a:rPr lang="de-AT" baseline="0" dirty="0" err="1"/>
              <a:t>roughness</a:t>
            </a:r>
            <a:r>
              <a:rPr lang="de-AT" baseline="0" dirty="0"/>
              <a:t> </a:t>
            </a:r>
            <a:r>
              <a:rPr lang="de-AT" baseline="0" dirty="0" err="1"/>
              <a:t>parameter</a:t>
            </a:r>
            <a:r>
              <a:rPr lang="de-AT" baseline="0" dirty="0"/>
              <a:t>, </a:t>
            </a:r>
            <a:r>
              <a:rPr lang="de-AT" baseline="0" dirty="0" err="1"/>
              <a:t>allowing</a:t>
            </a:r>
            <a:r>
              <a:rPr lang="de-AT" baseline="0" dirty="0"/>
              <a:t> </a:t>
            </a:r>
            <a:r>
              <a:rPr lang="de-AT" baseline="0" dirty="0" err="1"/>
              <a:t>to</a:t>
            </a:r>
            <a:r>
              <a:rPr lang="de-AT" baseline="0" dirty="0"/>
              <a:t> </a:t>
            </a:r>
            <a:r>
              <a:rPr lang="de-AT" baseline="0" dirty="0" err="1"/>
              <a:t>characterise</a:t>
            </a:r>
            <a:r>
              <a:rPr lang="de-AT" baseline="0" dirty="0"/>
              <a:t> </a:t>
            </a:r>
            <a:r>
              <a:rPr lang="de-AT" baseline="0" dirty="0" err="1"/>
              <a:t>rough</a:t>
            </a:r>
            <a:r>
              <a:rPr lang="de-AT" baseline="0" dirty="0"/>
              <a:t> </a:t>
            </a:r>
            <a:r>
              <a:rPr lang="de-AT" baseline="0" dirty="0" err="1"/>
              <a:t>surfaces</a:t>
            </a:r>
            <a:r>
              <a:rPr lang="de-AT" baseline="0" dirty="0"/>
              <a:t> </a:t>
            </a:r>
            <a:r>
              <a:rPr lang="de-AT" baseline="0" dirty="0" err="1"/>
              <a:t>to</a:t>
            </a:r>
            <a:r>
              <a:rPr lang="de-AT" baseline="0" dirty="0"/>
              <a:t> </a:t>
            </a:r>
            <a:r>
              <a:rPr lang="de-AT" baseline="0" dirty="0" err="1"/>
              <a:t>even</a:t>
            </a:r>
            <a:r>
              <a:rPr lang="de-AT" baseline="0" dirty="0"/>
              <a:t> </a:t>
            </a:r>
            <a:r>
              <a:rPr lang="de-AT" baseline="0" dirty="0" err="1"/>
              <a:t>enable</a:t>
            </a:r>
            <a:r>
              <a:rPr lang="de-AT" baseline="0" dirty="0"/>
              <a:t> </a:t>
            </a:r>
            <a:r>
              <a:rPr lang="de-AT" baseline="0" dirty="0" err="1"/>
              <a:t>predictions</a:t>
            </a:r>
            <a:r>
              <a:rPr lang="de-AT" baseline="0" dirty="0"/>
              <a:t> </a:t>
            </a:r>
            <a:r>
              <a:rPr lang="de-AT" baseline="0" dirty="0" err="1"/>
              <a:t>of</a:t>
            </a:r>
            <a:r>
              <a:rPr lang="de-AT" baseline="0" dirty="0"/>
              <a:t> total </a:t>
            </a:r>
            <a:r>
              <a:rPr lang="de-AT" baseline="0" dirty="0" err="1"/>
              <a:t>sputter</a:t>
            </a:r>
            <a:r>
              <a:rPr lang="de-AT" baseline="0" dirty="0"/>
              <a:t> </a:t>
            </a:r>
            <a:r>
              <a:rPr lang="de-AT" baseline="0" dirty="0" err="1"/>
              <a:t>yields</a:t>
            </a:r>
            <a:r>
              <a:rPr lang="de-AT" baseline="0" dirty="0"/>
              <a:t>. </a:t>
            </a:r>
          </a:p>
          <a:p>
            <a:endParaRPr lang="en-US" dirty="0"/>
          </a:p>
        </p:txBody>
      </p:sp>
      <p:sp>
        <p:nvSpPr>
          <p:cNvPr id="4" name="Foliennummernplatzhalter 3"/>
          <p:cNvSpPr>
            <a:spLocks noGrp="1"/>
          </p:cNvSpPr>
          <p:nvPr>
            <p:ph type="sldNum" sz="quarter" idx="10"/>
          </p:nvPr>
        </p:nvSpPr>
        <p:spPr/>
        <p:txBody>
          <a:bodyPr/>
          <a:lstStyle/>
          <a:p>
            <a:fld id="{5320357C-19D5-4386-8AC6-DD0AD4D309C8}" type="slidenum">
              <a:rPr lang="de-AT" smtClean="0"/>
              <a:t>20</a:t>
            </a:fld>
            <a:endParaRPr lang="de-AT"/>
          </a:p>
        </p:txBody>
      </p:sp>
    </p:spTree>
    <p:extLst>
      <p:ext uri="{BB962C8B-B14F-4D97-AF65-F5344CB8AC3E}">
        <p14:creationId xmlns:p14="http://schemas.microsoft.com/office/powerpoint/2010/main" val="229129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21</a:t>
            </a:fld>
            <a:endParaRPr lang="de-AT"/>
          </a:p>
        </p:txBody>
      </p:sp>
    </p:spTree>
    <p:extLst>
      <p:ext uri="{BB962C8B-B14F-4D97-AF65-F5344CB8AC3E}">
        <p14:creationId xmlns:p14="http://schemas.microsoft.com/office/powerpoint/2010/main" val="708009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22</a:t>
            </a:fld>
            <a:endParaRPr lang="de-AT"/>
          </a:p>
        </p:txBody>
      </p:sp>
    </p:spTree>
    <p:extLst>
      <p:ext uri="{BB962C8B-B14F-4D97-AF65-F5344CB8AC3E}">
        <p14:creationId xmlns:p14="http://schemas.microsoft.com/office/powerpoint/2010/main" val="2717044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23</a:t>
            </a:fld>
            <a:endParaRPr lang="de-AT"/>
          </a:p>
        </p:txBody>
      </p:sp>
    </p:spTree>
    <p:extLst>
      <p:ext uri="{BB962C8B-B14F-4D97-AF65-F5344CB8AC3E}">
        <p14:creationId xmlns:p14="http://schemas.microsoft.com/office/powerpoint/2010/main" val="951472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24</a:t>
            </a:fld>
            <a:endParaRPr lang="de-AT"/>
          </a:p>
        </p:txBody>
      </p:sp>
    </p:spTree>
    <p:extLst>
      <p:ext uri="{BB962C8B-B14F-4D97-AF65-F5344CB8AC3E}">
        <p14:creationId xmlns:p14="http://schemas.microsoft.com/office/powerpoint/2010/main" val="19693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my</a:t>
            </a:r>
            <a:r>
              <a:rPr lang="de-AT" dirty="0"/>
              <a:t> </a:t>
            </a:r>
            <a:r>
              <a:rPr lang="de-AT" dirty="0" err="1"/>
              <a:t>talk</a:t>
            </a:r>
            <a:r>
              <a:rPr lang="de-AT" dirty="0"/>
              <a:t>, I will </a:t>
            </a:r>
            <a:r>
              <a:rPr lang="de-AT" dirty="0" err="1"/>
              <a:t>focus</a:t>
            </a:r>
            <a:r>
              <a:rPr lang="de-AT" dirty="0"/>
              <a:t> in </a:t>
            </a:r>
            <a:r>
              <a:rPr lang="de-AT" dirty="0" err="1"/>
              <a:t>detail</a:t>
            </a:r>
            <a:r>
              <a:rPr lang="de-AT" dirty="0"/>
              <a:t> on </a:t>
            </a:r>
            <a:r>
              <a:rPr lang="de-AT" dirty="0" err="1"/>
              <a:t>the</a:t>
            </a:r>
            <a:r>
              <a:rPr lang="de-AT" dirty="0"/>
              <a:t> </a:t>
            </a:r>
            <a:r>
              <a:rPr lang="de-AT" dirty="0" err="1"/>
              <a:t>contribution</a:t>
            </a:r>
            <a:r>
              <a:rPr lang="de-AT" dirty="0"/>
              <a:t> </a:t>
            </a:r>
            <a:r>
              <a:rPr lang="de-AT" dirty="0" err="1"/>
              <a:t>of</a:t>
            </a:r>
            <a:r>
              <a:rPr lang="de-AT" dirty="0"/>
              <a:t> </a:t>
            </a:r>
            <a:r>
              <a:rPr lang="de-AT" dirty="0" err="1"/>
              <a:t>surface</a:t>
            </a:r>
            <a:r>
              <a:rPr lang="de-AT" dirty="0"/>
              <a:t> </a:t>
            </a:r>
            <a:r>
              <a:rPr lang="de-AT" dirty="0" err="1"/>
              <a:t>roughness</a:t>
            </a:r>
            <a:r>
              <a:rPr lang="de-AT" dirty="0"/>
              <a:t> on </a:t>
            </a:r>
            <a:r>
              <a:rPr lang="de-AT" dirty="0" err="1"/>
              <a:t>the</a:t>
            </a:r>
            <a:r>
              <a:rPr lang="de-AT" dirty="0"/>
              <a:t> </a:t>
            </a:r>
            <a:r>
              <a:rPr lang="de-AT" dirty="0" err="1"/>
              <a:t>sputtering</a:t>
            </a:r>
            <a:r>
              <a:rPr lang="de-AT" dirty="0"/>
              <a:t> </a:t>
            </a:r>
            <a:r>
              <a:rPr lang="de-AT" dirty="0" err="1"/>
              <a:t>of</a:t>
            </a:r>
            <a:r>
              <a:rPr lang="de-AT" dirty="0"/>
              <a:t> </a:t>
            </a:r>
            <a:r>
              <a:rPr lang="de-AT" dirty="0" err="1"/>
              <a:t>materials</a:t>
            </a:r>
            <a:r>
              <a:rPr lang="de-AT" dirty="0"/>
              <a:t> </a:t>
            </a:r>
            <a:r>
              <a:rPr lang="de-AT" dirty="0" err="1"/>
              <a:t>under</a:t>
            </a:r>
            <a:r>
              <a:rPr lang="de-AT" dirty="0"/>
              <a:t> </a:t>
            </a:r>
            <a:r>
              <a:rPr lang="de-AT" dirty="0" err="1"/>
              <a:t>ion</a:t>
            </a:r>
            <a:r>
              <a:rPr lang="de-AT" dirty="0"/>
              <a:t> </a:t>
            </a:r>
            <a:r>
              <a:rPr lang="de-AT" dirty="0" err="1"/>
              <a:t>bombardment</a:t>
            </a:r>
            <a:r>
              <a:rPr lang="de-AT" dirty="0"/>
              <a:t>.</a:t>
            </a:r>
          </a:p>
          <a:p>
            <a:endParaRPr lang="de-AT" dirty="0"/>
          </a:p>
          <a:p>
            <a:r>
              <a:rPr lang="de-AT" dirty="0"/>
              <a:t>Generally, </a:t>
            </a:r>
            <a:r>
              <a:rPr lang="de-AT" dirty="0" err="1"/>
              <a:t>sputtering</a:t>
            </a:r>
            <a:r>
              <a:rPr lang="de-AT" dirty="0"/>
              <a:t> </a:t>
            </a:r>
            <a:r>
              <a:rPr lang="de-AT" dirty="0" err="1"/>
              <a:t>theory</a:t>
            </a:r>
            <a:r>
              <a:rPr lang="de-AT" dirty="0"/>
              <a:t> and </a:t>
            </a:r>
            <a:r>
              <a:rPr lang="de-AT" dirty="0" err="1"/>
              <a:t>many</a:t>
            </a:r>
            <a:r>
              <a:rPr lang="de-AT" dirty="0"/>
              <a:t> </a:t>
            </a:r>
            <a:r>
              <a:rPr lang="de-AT" dirty="0" err="1"/>
              <a:t>numerical</a:t>
            </a:r>
            <a:r>
              <a:rPr lang="de-AT" dirty="0"/>
              <a:t> </a:t>
            </a:r>
            <a:r>
              <a:rPr lang="de-AT" dirty="0" err="1"/>
              <a:t>simulation</a:t>
            </a:r>
            <a:r>
              <a:rPr lang="de-AT" dirty="0"/>
              <a:t> </a:t>
            </a:r>
            <a:r>
              <a:rPr lang="de-AT" dirty="0" err="1"/>
              <a:t>codes</a:t>
            </a:r>
            <a:r>
              <a:rPr lang="de-AT" dirty="0"/>
              <a:t> </a:t>
            </a:r>
            <a:r>
              <a:rPr lang="de-AT" dirty="0" err="1"/>
              <a:t>show</a:t>
            </a:r>
            <a:r>
              <a:rPr lang="de-AT" dirty="0"/>
              <a:t> </a:t>
            </a:r>
            <a:r>
              <a:rPr lang="de-AT" dirty="0" err="1"/>
              <a:t>good</a:t>
            </a:r>
            <a:r>
              <a:rPr lang="de-AT" dirty="0"/>
              <a:t> </a:t>
            </a:r>
            <a:r>
              <a:rPr lang="de-AT" dirty="0" err="1"/>
              <a:t>agreement</a:t>
            </a:r>
            <a:r>
              <a:rPr lang="de-AT" dirty="0"/>
              <a:t> </a:t>
            </a:r>
            <a:r>
              <a:rPr lang="de-AT" dirty="0" err="1"/>
              <a:t>to</a:t>
            </a:r>
            <a:r>
              <a:rPr lang="de-AT" dirty="0"/>
              <a:t> </a:t>
            </a:r>
            <a:r>
              <a:rPr lang="de-AT" dirty="0" err="1"/>
              <a:t>experiments</a:t>
            </a:r>
            <a:r>
              <a:rPr lang="de-AT" dirty="0"/>
              <a:t> </a:t>
            </a:r>
            <a:r>
              <a:rPr lang="de-AT" dirty="0" err="1"/>
              <a:t>with</a:t>
            </a:r>
            <a:r>
              <a:rPr lang="de-AT" dirty="0"/>
              <a:t> </a:t>
            </a:r>
            <a:r>
              <a:rPr lang="de-AT" dirty="0" err="1"/>
              <a:t>perfectly</a:t>
            </a:r>
            <a:r>
              <a:rPr lang="de-AT" dirty="0"/>
              <a:t> flat </a:t>
            </a:r>
            <a:r>
              <a:rPr lang="de-AT" dirty="0" err="1"/>
              <a:t>surfaces</a:t>
            </a:r>
            <a:r>
              <a:rPr lang="de-AT" dirty="0"/>
              <a:t>, and </a:t>
            </a:r>
            <a:r>
              <a:rPr lang="de-AT" dirty="0" err="1"/>
              <a:t>this</a:t>
            </a:r>
            <a:r>
              <a:rPr lang="de-AT" dirty="0"/>
              <a:t> </a:t>
            </a:r>
            <a:r>
              <a:rPr lang="de-AT" dirty="0" err="1"/>
              <a:t>is</a:t>
            </a:r>
            <a:r>
              <a:rPr lang="de-AT" dirty="0"/>
              <a:t> </a:t>
            </a:r>
            <a:r>
              <a:rPr lang="de-AT" dirty="0" err="1"/>
              <a:t>established</a:t>
            </a:r>
            <a:r>
              <a:rPr lang="de-AT" dirty="0"/>
              <a:t> </a:t>
            </a:r>
            <a:r>
              <a:rPr lang="de-AT" dirty="0" err="1"/>
              <a:t>since</a:t>
            </a:r>
            <a:r>
              <a:rPr lang="de-AT" dirty="0"/>
              <a:t> </a:t>
            </a:r>
            <a:r>
              <a:rPr lang="de-AT" dirty="0" err="1"/>
              <a:t>years</a:t>
            </a:r>
            <a:r>
              <a:rPr lang="de-A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However</a:t>
            </a:r>
            <a:r>
              <a:rPr lang="de-AT" dirty="0"/>
              <a:t>, </a:t>
            </a:r>
            <a:r>
              <a:rPr lang="de-AT" sz="1200" dirty="0"/>
              <a:t>real </a:t>
            </a:r>
            <a:r>
              <a:rPr lang="de-AT" sz="1200" dirty="0" err="1"/>
              <a:t>surfaces</a:t>
            </a:r>
            <a:r>
              <a:rPr lang="de-AT" sz="1200" dirty="0"/>
              <a:t> </a:t>
            </a:r>
            <a:r>
              <a:rPr lang="de-AT" sz="1200" dirty="0" err="1"/>
              <a:t>are</a:t>
            </a:r>
            <a:r>
              <a:rPr lang="de-AT" sz="1200" dirty="0"/>
              <a:t> </a:t>
            </a:r>
            <a:r>
              <a:rPr lang="de-AT" sz="1200" dirty="0" err="1"/>
              <a:t>rarely</a:t>
            </a:r>
            <a:r>
              <a:rPr lang="de-AT" sz="1200" dirty="0"/>
              <a:t> flat, but </a:t>
            </a:r>
            <a:r>
              <a:rPr lang="de-AT" sz="1200" dirty="0" err="1"/>
              <a:t>have</a:t>
            </a:r>
            <a:r>
              <a:rPr lang="de-AT" sz="1200" dirty="0"/>
              <a:t> a </a:t>
            </a:r>
            <a:r>
              <a:rPr lang="de-AT" sz="1200" dirty="0" err="1"/>
              <a:t>certain</a:t>
            </a:r>
            <a:r>
              <a:rPr lang="de-AT" sz="1200" dirty="0"/>
              <a:t> </a:t>
            </a:r>
            <a:r>
              <a:rPr lang="de-AT" sz="1200" dirty="0" err="1"/>
              <a:t>surface</a:t>
            </a:r>
            <a:r>
              <a:rPr lang="de-AT" sz="1200" dirty="0"/>
              <a:t> </a:t>
            </a:r>
            <a:r>
              <a:rPr lang="de-AT" sz="1200" dirty="0" err="1"/>
              <a:t>roughness</a:t>
            </a:r>
            <a:r>
              <a:rPr lang="de-AT" sz="1200" dirty="0"/>
              <a:t> </a:t>
            </a:r>
            <a:r>
              <a:rPr lang="de-AT" sz="1200" dirty="0" err="1"/>
              <a:t>which</a:t>
            </a:r>
            <a:r>
              <a:rPr lang="de-AT" sz="1200" dirty="0"/>
              <a:t> </a:t>
            </a:r>
            <a:r>
              <a:rPr lang="de-AT" sz="1200" dirty="0" err="1"/>
              <a:t>can</a:t>
            </a:r>
            <a:r>
              <a:rPr lang="de-AT" sz="1200" dirty="0"/>
              <a:t> </a:t>
            </a:r>
            <a:r>
              <a:rPr lang="de-AT" sz="1200" dirty="0" err="1"/>
              <a:t>change</a:t>
            </a:r>
            <a:r>
              <a:rPr lang="de-AT" sz="1200" dirty="0"/>
              <a:t> </a:t>
            </a:r>
            <a:r>
              <a:rPr lang="de-AT" sz="1200" dirty="0" err="1"/>
              <a:t>sputtering</a:t>
            </a:r>
            <a:r>
              <a:rPr lang="de-AT" sz="1200" dirty="0"/>
              <a:t> </a:t>
            </a:r>
            <a:r>
              <a:rPr lang="de-AT" sz="1200" dirty="0" err="1"/>
              <a:t>yields</a:t>
            </a:r>
            <a:r>
              <a:rPr lang="de-AT" sz="1200" dirty="0"/>
              <a:t> </a:t>
            </a:r>
            <a:r>
              <a:rPr lang="de-AT" sz="1200" dirty="0" err="1"/>
              <a:t>severely</a:t>
            </a:r>
            <a:r>
              <a:rPr lang="de-AT"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This </a:t>
            </a:r>
            <a:r>
              <a:rPr lang="de-AT" sz="1200" dirty="0" err="1"/>
              <a:t>is</a:t>
            </a:r>
            <a:r>
              <a:rPr lang="de-AT" sz="1200" dirty="0"/>
              <a:t> an </a:t>
            </a:r>
            <a:r>
              <a:rPr lang="de-AT" sz="1200" dirty="0" err="1"/>
              <a:t>ongoing</a:t>
            </a:r>
            <a:r>
              <a:rPr lang="de-AT" sz="1200" dirty="0"/>
              <a:t> </a:t>
            </a:r>
            <a:r>
              <a:rPr lang="de-AT" sz="1200" dirty="0" err="1"/>
              <a:t>topic</a:t>
            </a:r>
            <a:r>
              <a:rPr lang="de-AT" sz="1200" dirty="0"/>
              <a:t> </a:t>
            </a:r>
            <a:r>
              <a:rPr lang="de-AT" sz="1200" dirty="0" err="1"/>
              <a:t>of</a:t>
            </a:r>
            <a:r>
              <a:rPr lang="de-AT" sz="1200" dirty="0"/>
              <a:t> </a:t>
            </a:r>
            <a:r>
              <a:rPr lang="de-AT" sz="1200" dirty="0" err="1"/>
              <a:t>investigation</a:t>
            </a:r>
            <a:r>
              <a:rPr lang="de-AT" sz="1200" dirty="0"/>
              <a:t>, </a:t>
            </a:r>
            <a:r>
              <a:rPr lang="de-AT" sz="1200" dirty="0" err="1"/>
              <a:t>especially</a:t>
            </a:r>
            <a:r>
              <a:rPr lang="de-AT" sz="1200" dirty="0"/>
              <a:t> in </a:t>
            </a:r>
            <a:r>
              <a:rPr lang="de-AT" sz="1200" dirty="0" err="1"/>
              <a:t>the</a:t>
            </a:r>
            <a:r>
              <a:rPr lang="de-AT" sz="1200" dirty="0"/>
              <a:t> </a:t>
            </a:r>
            <a:r>
              <a:rPr lang="de-AT" sz="1200" dirty="0" err="1"/>
              <a:t>field</a:t>
            </a:r>
            <a:r>
              <a:rPr lang="de-AT" sz="1200" dirty="0"/>
              <a:t> </a:t>
            </a:r>
            <a:r>
              <a:rPr lang="de-AT" sz="1200" dirty="0" err="1"/>
              <a:t>of</a:t>
            </a:r>
            <a:r>
              <a:rPr lang="de-AT" sz="1200" dirty="0"/>
              <a:t> Plasma Wall </a:t>
            </a:r>
            <a:r>
              <a:rPr lang="de-AT" sz="1200" dirty="0" err="1"/>
              <a:t>interaction</a:t>
            </a:r>
            <a:r>
              <a:rPr lang="de-AT" sz="1200" dirty="0"/>
              <a:t> </a:t>
            </a:r>
            <a:r>
              <a:rPr lang="de-AT" sz="1200" dirty="0" err="1"/>
              <a:t>for</a:t>
            </a:r>
            <a:r>
              <a:rPr lang="de-AT" sz="1200" dirty="0"/>
              <a:t> </a:t>
            </a:r>
            <a:r>
              <a:rPr lang="de-AT" sz="1200" dirty="0" err="1"/>
              <a:t>nuclear</a:t>
            </a:r>
            <a:r>
              <a:rPr lang="de-AT" sz="1200" dirty="0"/>
              <a:t> </a:t>
            </a:r>
            <a:r>
              <a:rPr lang="de-AT" sz="1200" dirty="0" err="1"/>
              <a:t>fusion</a:t>
            </a:r>
            <a:r>
              <a:rPr lang="de-AT" sz="1200" dirty="0"/>
              <a:t> </a:t>
            </a:r>
            <a:r>
              <a:rPr lang="de-AT" sz="1200" dirty="0" err="1"/>
              <a:t>reactors</a:t>
            </a:r>
            <a:r>
              <a:rPr lang="de-AT" sz="1200" dirty="0"/>
              <a:t>, </a:t>
            </a:r>
            <a:r>
              <a:rPr lang="de-AT" sz="1200" dirty="0" err="1"/>
              <a:t>which</a:t>
            </a:r>
            <a:r>
              <a:rPr lang="de-AT" sz="1200" dirty="0"/>
              <a:t> </a:t>
            </a:r>
            <a:r>
              <a:rPr lang="de-AT" sz="1200" dirty="0" err="1"/>
              <a:t>is</a:t>
            </a:r>
            <a:r>
              <a:rPr lang="de-AT" sz="1200" dirty="0"/>
              <a:t> </a:t>
            </a:r>
            <a:r>
              <a:rPr lang="de-AT" sz="1200" dirty="0" err="1"/>
              <a:t>my</a:t>
            </a:r>
            <a:r>
              <a:rPr lang="de-AT" sz="1200" dirty="0"/>
              <a:t> </a:t>
            </a:r>
            <a:r>
              <a:rPr lang="de-AT" sz="1200" dirty="0" err="1"/>
              <a:t>background</a:t>
            </a:r>
            <a:r>
              <a:rPr lang="de-A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In </a:t>
            </a:r>
            <a:r>
              <a:rPr lang="de-AT" sz="1200" dirty="0" err="1"/>
              <a:t>addition</a:t>
            </a:r>
            <a:r>
              <a:rPr lang="de-AT" sz="1200" dirty="0"/>
              <a:t>, </a:t>
            </a:r>
            <a:r>
              <a:rPr lang="de-AT" sz="1200" dirty="0" err="1"/>
              <a:t>this</a:t>
            </a:r>
            <a:r>
              <a:rPr lang="de-AT" sz="1200" dirty="0"/>
              <a:t> </a:t>
            </a:r>
            <a:r>
              <a:rPr lang="de-AT" sz="1200" dirty="0" err="1"/>
              <a:t>is</a:t>
            </a:r>
            <a:r>
              <a:rPr lang="de-AT" sz="1200" dirty="0"/>
              <a:t> also </a:t>
            </a:r>
            <a:r>
              <a:rPr lang="de-AT" sz="1200" dirty="0" err="1"/>
              <a:t>of</a:t>
            </a:r>
            <a:r>
              <a:rPr lang="de-AT" sz="1200" dirty="0"/>
              <a:t> </a:t>
            </a:r>
            <a:r>
              <a:rPr lang="de-AT" sz="1200" dirty="0" err="1"/>
              <a:t>relevance</a:t>
            </a:r>
            <a:r>
              <a:rPr lang="de-AT" sz="1200" dirty="0"/>
              <a:t> in </a:t>
            </a:r>
            <a:r>
              <a:rPr lang="de-AT" sz="1200" dirty="0" err="1"/>
              <a:t>example</a:t>
            </a:r>
            <a:r>
              <a:rPr lang="de-AT" sz="1200" dirty="0"/>
              <a:t> </a:t>
            </a:r>
            <a:r>
              <a:rPr lang="de-AT" sz="1200" dirty="0" err="1"/>
              <a:t>for</a:t>
            </a:r>
            <a:r>
              <a:rPr lang="de-AT" sz="1200" dirty="0"/>
              <a:t> </a:t>
            </a:r>
            <a:r>
              <a:rPr lang="de-AT" sz="1200" dirty="0" err="1"/>
              <a:t>space</a:t>
            </a:r>
            <a:r>
              <a:rPr lang="de-AT" sz="1200" dirty="0"/>
              <a:t> </a:t>
            </a:r>
            <a:r>
              <a:rPr lang="de-AT" sz="1200" dirty="0" err="1"/>
              <a:t>weathering</a:t>
            </a:r>
            <a:r>
              <a:rPr lang="de-AT" sz="1200" dirty="0"/>
              <a:t>, </a:t>
            </a:r>
            <a:r>
              <a:rPr lang="de-AT" sz="1200" dirty="0" err="1"/>
              <a:t>where</a:t>
            </a:r>
            <a:r>
              <a:rPr lang="de-AT" sz="1200" dirty="0"/>
              <a:t> </a:t>
            </a:r>
            <a:r>
              <a:rPr lang="de-AT" sz="1200" dirty="0" err="1"/>
              <a:t>the</a:t>
            </a:r>
            <a:r>
              <a:rPr lang="de-AT" sz="1200" dirty="0"/>
              <a:t> </a:t>
            </a:r>
            <a:r>
              <a:rPr lang="de-AT" sz="1200" dirty="0" err="1"/>
              <a:t>rough</a:t>
            </a:r>
            <a:r>
              <a:rPr lang="de-AT" sz="1200" dirty="0"/>
              <a:t> </a:t>
            </a:r>
            <a:r>
              <a:rPr lang="de-AT" sz="1200" dirty="0" err="1"/>
              <a:t>surface</a:t>
            </a:r>
            <a:r>
              <a:rPr lang="de-AT" sz="1200" dirty="0"/>
              <a:t> </a:t>
            </a:r>
            <a:r>
              <a:rPr lang="de-AT" sz="1200" dirty="0" err="1"/>
              <a:t>of</a:t>
            </a:r>
            <a:r>
              <a:rPr lang="de-AT" sz="1200" dirty="0"/>
              <a:t> </a:t>
            </a:r>
            <a:r>
              <a:rPr lang="de-AT" sz="1200" dirty="0" err="1"/>
              <a:t>celestial</a:t>
            </a:r>
            <a:r>
              <a:rPr lang="de-AT" sz="1200" dirty="0"/>
              <a:t> </a:t>
            </a:r>
            <a:r>
              <a:rPr lang="de-AT" sz="1200" dirty="0" err="1"/>
              <a:t>bodies</a:t>
            </a:r>
            <a:r>
              <a:rPr lang="de-AT" sz="1200" dirty="0"/>
              <a:t> </a:t>
            </a:r>
            <a:r>
              <a:rPr lang="de-AT" sz="1200" dirty="0" err="1"/>
              <a:t>is</a:t>
            </a:r>
            <a:r>
              <a:rPr lang="de-AT" sz="1200" dirty="0"/>
              <a:t> </a:t>
            </a:r>
            <a:r>
              <a:rPr lang="de-AT" sz="1200" dirty="0" err="1"/>
              <a:t>exposed</a:t>
            </a:r>
            <a:r>
              <a:rPr lang="de-AT" sz="1200" dirty="0"/>
              <a:t> </a:t>
            </a:r>
            <a:r>
              <a:rPr lang="de-AT" sz="1200" dirty="0" err="1"/>
              <a:t>to</a:t>
            </a:r>
            <a:r>
              <a:rPr lang="de-AT" sz="1200" dirty="0"/>
              <a:t> solar wind </a:t>
            </a:r>
            <a:r>
              <a:rPr lang="de-AT" sz="1200" dirty="0" err="1"/>
              <a:t>ions</a:t>
            </a: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t>Furthermore</a:t>
            </a:r>
            <a:r>
              <a:rPr lang="de-AT" sz="1200" dirty="0"/>
              <a:t>, </a:t>
            </a:r>
            <a:r>
              <a:rPr lang="de-AT" sz="1200" dirty="0" err="1"/>
              <a:t>this</a:t>
            </a:r>
            <a:r>
              <a:rPr lang="de-AT" sz="1200" dirty="0"/>
              <a:t> </a:t>
            </a:r>
            <a:r>
              <a:rPr lang="de-AT" sz="1200" dirty="0" err="1"/>
              <a:t>is</a:t>
            </a:r>
            <a:r>
              <a:rPr lang="de-AT" sz="1200" dirty="0"/>
              <a:t> also relevant </a:t>
            </a:r>
            <a:r>
              <a:rPr lang="de-AT" sz="1200" dirty="0" err="1"/>
              <a:t>for</a:t>
            </a:r>
            <a:r>
              <a:rPr lang="de-AT" sz="1200" dirty="0"/>
              <a:t> </a:t>
            </a:r>
            <a:r>
              <a:rPr lang="de-AT" sz="1200" dirty="0" err="1"/>
              <a:t>industrial</a:t>
            </a:r>
            <a:r>
              <a:rPr lang="de-AT" sz="1200" dirty="0"/>
              <a:t> </a:t>
            </a:r>
            <a:r>
              <a:rPr lang="de-AT" sz="1200" dirty="0" err="1"/>
              <a:t>coating</a:t>
            </a:r>
            <a:r>
              <a:rPr lang="de-AT" sz="1200" dirty="0"/>
              <a:t> </a:t>
            </a:r>
            <a:r>
              <a:rPr lang="de-AT" sz="1200" dirty="0" err="1"/>
              <a:t>techniques</a:t>
            </a:r>
            <a:r>
              <a:rPr lang="de-AT" sz="1200" dirty="0"/>
              <a:t> like </a:t>
            </a:r>
            <a:r>
              <a:rPr lang="de-AT" sz="1200" dirty="0" err="1"/>
              <a:t>physical</a:t>
            </a:r>
            <a:r>
              <a:rPr lang="de-AT" sz="1200" dirty="0"/>
              <a:t> </a:t>
            </a:r>
            <a:r>
              <a:rPr lang="de-AT" sz="1200" dirty="0" err="1"/>
              <a:t>vapour</a:t>
            </a:r>
            <a:r>
              <a:rPr lang="de-AT" sz="1200" dirty="0"/>
              <a:t> </a:t>
            </a:r>
            <a:r>
              <a:rPr lang="de-AT" sz="1200" dirty="0" err="1"/>
              <a:t>deposition</a:t>
            </a:r>
            <a:r>
              <a:rPr lang="de-AT" sz="1200" dirty="0"/>
              <a:t>, </a:t>
            </a:r>
            <a:r>
              <a:rPr lang="de-AT" sz="1200" dirty="0" err="1"/>
              <a:t>where</a:t>
            </a:r>
            <a:r>
              <a:rPr lang="de-AT" sz="1200" dirty="0"/>
              <a:t> a </a:t>
            </a:r>
            <a:r>
              <a:rPr lang="de-AT" sz="1200" dirty="0" err="1"/>
              <a:t>crucible</a:t>
            </a:r>
            <a:r>
              <a:rPr lang="de-AT" sz="1200" dirty="0"/>
              <a:t> </a:t>
            </a:r>
            <a:r>
              <a:rPr lang="de-AT" sz="1200" dirty="0" err="1"/>
              <a:t>may</a:t>
            </a:r>
            <a:r>
              <a:rPr lang="de-AT" sz="1200" dirty="0"/>
              <a:t> </a:t>
            </a:r>
            <a:r>
              <a:rPr lang="de-AT" sz="1200" dirty="0" err="1"/>
              <a:t>develop</a:t>
            </a:r>
            <a:r>
              <a:rPr lang="de-AT" sz="1200" dirty="0"/>
              <a:t> a </a:t>
            </a:r>
            <a:r>
              <a:rPr lang="de-AT" sz="1200" dirty="0" err="1"/>
              <a:t>surface</a:t>
            </a:r>
            <a:r>
              <a:rPr lang="de-AT" sz="1200" dirty="0"/>
              <a:t> </a:t>
            </a:r>
            <a:r>
              <a:rPr lang="de-AT" sz="1200" dirty="0" err="1"/>
              <a:t>roughness</a:t>
            </a:r>
            <a:r>
              <a:rPr lang="de-A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t>Therefore</a:t>
            </a:r>
            <a:r>
              <a:rPr lang="de-AT" sz="1200" dirty="0"/>
              <a:t>, </a:t>
            </a:r>
            <a:r>
              <a:rPr lang="de-AT" sz="1200" dirty="0" err="1"/>
              <a:t>our</a:t>
            </a:r>
            <a:r>
              <a:rPr lang="de-AT" sz="1200" dirty="0"/>
              <a:t> </a:t>
            </a:r>
            <a:r>
              <a:rPr lang="de-AT" sz="1200" dirty="0" err="1"/>
              <a:t>desire</a:t>
            </a:r>
            <a:r>
              <a:rPr lang="de-AT" sz="1200" dirty="0"/>
              <a:t> was </a:t>
            </a:r>
            <a:r>
              <a:rPr lang="de-AT" sz="1200" dirty="0" err="1"/>
              <a:t>to</a:t>
            </a:r>
            <a:r>
              <a:rPr lang="de-AT" sz="1200" dirty="0"/>
              <a:t> find a robust </a:t>
            </a:r>
            <a:r>
              <a:rPr lang="de-AT" sz="1200" dirty="0" err="1"/>
              <a:t>roughness</a:t>
            </a:r>
            <a:r>
              <a:rPr lang="de-AT" sz="1200" dirty="0"/>
              <a:t> </a:t>
            </a:r>
            <a:r>
              <a:rPr lang="de-AT" sz="1200" dirty="0" err="1"/>
              <a:t>parameter</a:t>
            </a:r>
            <a:r>
              <a:rPr lang="de-AT" sz="1200" dirty="0"/>
              <a:t>, </a:t>
            </a:r>
            <a:r>
              <a:rPr lang="de-AT" sz="1200" dirty="0" err="1"/>
              <a:t>which</a:t>
            </a:r>
            <a:r>
              <a:rPr lang="de-AT" sz="1200" dirty="0"/>
              <a:t> </a:t>
            </a:r>
            <a:r>
              <a:rPr lang="de-AT" sz="1200" dirty="0" err="1"/>
              <a:t>enables</a:t>
            </a:r>
            <a:r>
              <a:rPr lang="de-AT" sz="1200" dirty="0"/>
              <a:t> </a:t>
            </a:r>
            <a:r>
              <a:rPr lang="de-AT" sz="1200" dirty="0" err="1"/>
              <a:t>to</a:t>
            </a:r>
            <a:r>
              <a:rPr lang="de-AT" sz="1200" dirty="0"/>
              <a:t> </a:t>
            </a:r>
            <a:r>
              <a:rPr lang="de-AT" sz="1200" dirty="0" err="1"/>
              <a:t>predict</a:t>
            </a:r>
            <a:r>
              <a:rPr lang="de-AT" sz="1200" dirty="0"/>
              <a:t> </a:t>
            </a:r>
            <a:r>
              <a:rPr lang="de-AT" sz="1200" dirty="0" err="1"/>
              <a:t>the</a:t>
            </a:r>
            <a:r>
              <a:rPr lang="de-AT" sz="1200" dirty="0"/>
              <a:t> </a:t>
            </a:r>
            <a:r>
              <a:rPr lang="de-AT" sz="1200" dirty="0" err="1"/>
              <a:t>effects</a:t>
            </a:r>
            <a:r>
              <a:rPr lang="de-AT" sz="1200" dirty="0"/>
              <a:t> on </a:t>
            </a:r>
            <a:r>
              <a:rPr lang="de-AT" sz="1200" dirty="0" err="1"/>
              <a:t>the</a:t>
            </a:r>
            <a:r>
              <a:rPr lang="de-AT" sz="1200" dirty="0"/>
              <a:t> </a:t>
            </a:r>
            <a:r>
              <a:rPr lang="de-AT" sz="1200" dirty="0" err="1"/>
              <a:t>sputter</a:t>
            </a:r>
            <a:r>
              <a:rPr lang="de-AT" sz="1200" dirty="0"/>
              <a:t> </a:t>
            </a:r>
            <a:r>
              <a:rPr lang="de-AT" sz="1200" dirty="0" err="1"/>
              <a:t>yields</a:t>
            </a:r>
            <a:r>
              <a:rPr lang="de-AT" sz="1200" dirty="0"/>
              <a:t>.</a:t>
            </a:r>
          </a:p>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3</a:t>
            </a:fld>
            <a:endParaRPr lang="de-AT"/>
          </a:p>
        </p:txBody>
      </p:sp>
    </p:spTree>
    <p:extLst>
      <p:ext uri="{BB962C8B-B14F-4D97-AF65-F5344CB8AC3E}">
        <p14:creationId xmlns:p14="http://schemas.microsoft.com/office/powerpoint/2010/main" val="54948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my</a:t>
            </a:r>
            <a:r>
              <a:rPr lang="de-AT" dirty="0"/>
              <a:t> </a:t>
            </a:r>
            <a:r>
              <a:rPr lang="de-AT" dirty="0" err="1"/>
              <a:t>talk</a:t>
            </a:r>
            <a:r>
              <a:rPr lang="de-AT" dirty="0"/>
              <a:t>, I will </a:t>
            </a:r>
            <a:r>
              <a:rPr lang="de-AT" dirty="0" err="1"/>
              <a:t>focus</a:t>
            </a:r>
            <a:r>
              <a:rPr lang="de-AT" dirty="0"/>
              <a:t> in </a:t>
            </a:r>
            <a:r>
              <a:rPr lang="de-AT" dirty="0" err="1"/>
              <a:t>detail</a:t>
            </a:r>
            <a:r>
              <a:rPr lang="de-AT" dirty="0"/>
              <a:t> on </a:t>
            </a:r>
            <a:r>
              <a:rPr lang="de-AT" dirty="0" err="1"/>
              <a:t>the</a:t>
            </a:r>
            <a:r>
              <a:rPr lang="de-AT" dirty="0"/>
              <a:t> </a:t>
            </a:r>
            <a:r>
              <a:rPr lang="de-AT" dirty="0" err="1"/>
              <a:t>contribution</a:t>
            </a:r>
            <a:r>
              <a:rPr lang="de-AT" dirty="0"/>
              <a:t> </a:t>
            </a:r>
            <a:r>
              <a:rPr lang="de-AT" dirty="0" err="1"/>
              <a:t>of</a:t>
            </a:r>
            <a:r>
              <a:rPr lang="de-AT" dirty="0"/>
              <a:t> </a:t>
            </a:r>
            <a:r>
              <a:rPr lang="de-AT" dirty="0" err="1"/>
              <a:t>surface</a:t>
            </a:r>
            <a:r>
              <a:rPr lang="de-AT" dirty="0"/>
              <a:t> </a:t>
            </a:r>
            <a:r>
              <a:rPr lang="de-AT" dirty="0" err="1"/>
              <a:t>roughness</a:t>
            </a:r>
            <a:r>
              <a:rPr lang="de-AT" dirty="0"/>
              <a:t> on </a:t>
            </a:r>
            <a:r>
              <a:rPr lang="de-AT" dirty="0" err="1"/>
              <a:t>the</a:t>
            </a:r>
            <a:r>
              <a:rPr lang="de-AT" dirty="0"/>
              <a:t> </a:t>
            </a:r>
            <a:r>
              <a:rPr lang="de-AT" dirty="0" err="1"/>
              <a:t>sputtering</a:t>
            </a:r>
            <a:r>
              <a:rPr lang="de-AT" dirty="0"/>
              <a:t> </a:t>
            </a:r>
            <a:r>
              <a:rPr lang="de-AT" dirty="0" err="1"/>
              <a:t>of</a:t>
            </a:r>
            <a:r>
              <a:rPr lang="de-AT" dirty="0"/>
              <a:t> </a:t>
            </a:r>
            <a:r>
              <a:rPr lang="de-AT" dirty="0" err="1"/>
              <a:t>materials</a:t>
            </a:r>
            <a:r>
              <a:rPr lang="de-AT" dirty="0"/>
              <a:t> </a:t>
            </a:r>
            <a:r>
              <a:rPr lang="de-AT" dirty="0" err="1"/>
              <a:t>under</a:t>
            </a:r>
            <a:r>
              <a:rPr lang="de-AT" dirty="0"/>
              <a:t> </a:t>
            </a:r>
            <a:r>
              <a:rPr lang="de-AT" dirty="0" err="1"/>
              <a:t>ion</a:t>
            </a:r>
            <a:r>
              <a:rPr lang="de-AT" dirty="0"/>
              <a:t> </a:t>
            </a:r>
            <a:r>
              <a:rPr lang="de-AT" dirty="0" err="1"/>
              <a:t>bombardment</a:t>
            </a:r>
            <a:r>
              <a:rPr lang="de-AT" dirty="0"/>
              <a:t>.</a:t>
            </a:r>
          </a:p>
          <a:p>
            <a:endParaRPr lang="de-AT" dirty="0"/>
          </a:p>
          <a:p>
            <a:r>
              <a:rPr lang="de-AT" dirty="0"/>
              <a:t>Generally, </a:t>
            </a:r>
            <a:r>
              <a:rPr lang="de-AT" dirty="0" err="1"/>
              <a:t>sputtering</a:t>
            </a:r>
            <a:r>
              <a:rPr lang="de-AT" dirty="0"/>
              <a:t> </a:t>
            </a:r>
            <a:r>
              <a:rPr lang="de-AT" dirty="0" err="1"/>
              <a:t>theory</a:t>
            </a:r>
            <a:r>
              <a:rPr lang="de-AT" dirty="0"/>
              <a:t> and </a:t>
            </a:r>
            <a:r>
              <a:rPr lang="de-AT" dirty="0" err="1"/>
              <a:t>many</a:t>
            </a:r>
            <a:r>
              <a:rPr lang="de-AT" dirty="0"/>
              <a:t> </a:t>
            </a:r>
            <a:r>
              <a:rPr lang="de-AT" dirty="0" err="1"/>
              <a:t>numerical</a:t>
            </a:r>
            <a:r>
              <a:rPr lang="de-AT" dirty="0"/>
              <a:t> </a:t>
            </a:r>
            <a:r>
              <a:rPr lang="de-AT" dirty="0" err="1"/>
              <a:t>simulation</a:t>
            </a:r>
            <a:r>
              <a:rPr lang="de-AT" dirty="0"/>
              <a:t> </a:t>
            </a:r>
            <a:r>
              <a:rPr lang="de-AT" dirty="0" err="1"/>
              <a:t>codes</a:t>
            </a:r>
            <a:r>
              <a:rPr lang="de-AT" dirty="0"/>
              <a:t> </a:t>
            </a:r>
            <a:r>
              <a:rPr lang="de-AT" dirty="0" err="1"/>
              <a:t>show</a:t>
            </a:r>
            <a:r>
              <a:rPr lang="de-AT" dirty="0"/>
              <a:t> </a:t>
            </a:r>
            <a:r>
              <a:rPr lang="de-AT" dirty="0" err="1"/>
              <a:t>good</a:t>
            </a:r>
            <a:r>
              <a:rPr lang="de-AT" dirty="0"/>
              <a:t> </a:t>
            </a:r>
            <a:r>
              <a:rPr lang="de-AT" dirty="0" err="1"/>
              <a:t>agreement</a:t>
            </a:r>
            <a:r>
              <a:rPr lang="de-AT" dirty="0"/>
              <a:t> </a:t>
            </a:r>
            <a:r>
              <a:rPr lang="de-AT" dirty="0" err="1"/>
              <a:t>to</a:t>
            </a:r>
            <a:r>
              <a:rPr lang="de-AT" dirty="0"/>
              <a:t> </a:t>
            </a:r>
            <a:r>
              <a:rPr lang="de-AT" dirty="0" err="1"/>
              <a:t>experiments</a:t>
            </a:r>
            <a:r>
              <a:rPr lang="de-AT" dirty="0"/>
              <a:t> </a:t>
            </a:r>
            <a:r>
              <a:rPr lang="de-AT" dirty="0" err="1"/>
              <a:t>with</a:t>
            </a:r>
            <a:r>
              <a:rPr lang="de-AT" dirty="0"/>
              <a:t> </a:t>
            </a:r>
            <a:r>
              <a:rPr lang="de-AT" dirty="0" err="1"/>
              <a:t>perfectly</a:t>
            </a:r>
            <a:r>
              <a:rPr lang="de-AT" dirty="0"/>
              <a:t> flat </a:t>
            </a:r>
            <a:r>
              <a:rPr lang="de-AT" dirty="0" err="1"/>
              <a:t>surfaces</a:t>
            </a:r>
            <a:r>
              <a:rPr lang="de-AT" dirty="0"/>
              <a:t>, and </a:t>
            </a:r>
            <a:r>
              <a:rPr lang="de-AT" dirty="0" err="1"/>
              <a:t>this</a:t>
            </a:r>
            <a:r>
              <a:rPr lang="de-AT" dirty="0"/>
              <a:t> </a:t>
            </a:r>
            <a:r>
              <a:rPr lang="de-AT" dirty="0" err="1"/>
              <a:t>is</a:t>
            </a:r>
            <a:r>
              <a:rPr lang="de-AT" dirty="0"/>
              <a:t> </a:t>
            </a:r>
            <a:r>
              <a:rPr lang="de-AT" dirty="0" err="1"/>
              <a:t>established</a:t>
            </a:r>
            <a:r>
              <a:rPr lang="de-AT" dirty="0"/>
              <a:t> </a:t>
            </a:r>
            <a:r>
              <a:rPr lang="de-AT" dirty="0" err="1"/>
              <a:t>since</a:t>
            </a:r>
            <a:r>
              <a:rPr lang="de-AT" dirty="0"/>
              <a:t> </a:t>
            </a:r>
            <a:r>
              <a:rPr lang="de-AT" dirty="0" err="1"/>
              <a:t>years</a:t>
            </a:r>
            <a:r>
              <a:rPr lang="de-A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However</a:t>
            </a:r>
            <a:r>
              <a:rPr lang="de-AT" dirty="0"/>
              <a:t>, </a:t>
            </a:r>
            <a:r>
              <a:rPr lang="de-AT" sz="1200" dirty="0"/>
              <a:t>real </a:t>
            </a:r>
            <a:r>
              <a:rPr lang="de-AT" sz="1200" dirty="0" err="1"/>
              <a:t>surfaces</a:t>
            </a:r>
            <a:r>
              <a:rPr lang="de-AT" sz="1200" dirty="0"/>
              <a:t> </a:t>
            </a:r>
            <a:r>
              <a:rPr lang="de-AT" sz="1200" dirty="0" err="1"/>
              <a:t>are</a:t>
            </a:r>
            <a:r>
              <a:rPr lang="de-AT" sz="1200" dirty="0"/>
              <a:t> </a:t>
            </a:r>
            <a:r>
              <a:rPr lang="de-AT" sz="1200" dirty="0" err="1"/>
              <a:t>rarely</a:t>
            </a:r>
            <a:r>
              <a:rPr lang="de-AT" sz="1200" dirty="0"/>
              <a:t> flat, but </a:t>
            </a:r>
            <a:r>
              <a:rPr lang="de-AT" sz="1200" dirty="0" err="1"/>
              <a:t>have</a:t>
            </a:r>
            <a:r>
              <a:rPr lang="de-AT" sz="1200" dirty="0"/>
              <a:t> a </a:t>
            </a:r>
            <a:r>
              <a:rPr lang="de-AT" sz="1200" dirty="0" err="1"/>
              <a:t>certain</a:t>
            </a:r>
            <a:r>
              <a:rPr lang="de-AT" sz="1200" dirty="0"/>
              <a:t> </a:t>
            </a:r>
            <a:r>
              <a:rPr lang="de-AT" sz="1200" dirty="0" err="1"/>
              <a:t>surface</a:t>
            </a:r>
            <a:r>
              <a:rPr lang="de-AT" sz="1200" dirty="0"/>
              <a:t> </a:t>
            </a:r>
            <a:r>
              <a:rPr lang="de-AT" sz="1200" dirty="0" err="1"/>
              <a:t>roughness</a:t>
            </a:r>
            <a:r>
              <a:rPr lang="de-AT" sz="1200" dirty="0"/>
              <a:t> </a:t>
            </a:r>
            <a:r>
              <a:rPr lang="de-AT" sz="1200" dirty="0" err="1"/>
              <a:t>which</a:t>
            </a:r>
            <a:r>
              <a:rPr lang="de-AT" sz="1200" dirty="0"/>
              <a:t> </a:t>
            </a:r>
            <a:r>
              <a:rPr lang="de-AT" sz="1200" dirty="0" err="1"/>
              <a:t>can</a:t>
            </a:r>
            <a:r>
              <a:rPr lang="de-AT" sz="1200" dirty="0"/>
              <a:t> </a:t>
            </a:r>
            <a:r>
              <a:rPr lang="de-AT" sz="1200" dirty="0" err="1"/>
              <a:t>change</a:t>
            </a:r>
            <a:r>
              <a:rPr lang="de-AT" sz="1200" dirty="0"/>
              <a:t> </a:t>
            </a:r>
            <a:r>
              <a:rPr lang="de-AT" sz="1200" dirty="0" err="1"/>
              <a:t>sputtering</a:t>
            </a:r>
            <a:r>
              <a:rPr lang="de-AT" sz="1200" dirty="0"/>
              <a:t> </a:t>
            </a:r>
            <a:r>
              <a:rPr lang="de-AT" sz="1200" dirty="0" err="1"/>
              <a:t>yields</a:t>
            </a:r>
            <a:r>
              <a:rPr lang="de-AT" sz="1200" dirty="0"/>
              <a:t> </a:t>
            </a:r>
            <a:r>
              <a:rPr lang="de-AT" sz="1200" dirty="0" err="1"/>
              <a:t>severely</a:t>
            </a:r>
            <a:r>
              <a:rPr lang="de-AT"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This </a:t>
            </a:r>
            <a:r>
              <a:rPr lang="de-AT" sz="1200" dirty="0" err="1"/>
              <a:t>is</a:t>
            </a:r>
            <a:r>
              <a:rPr lang="de-AT" sz="1200" dirty="0"/>
              <a:t> an </a:t>
            </a:r>
            <a:r>
              <a:rPr lang="de-AT" sz="1200" dirty="0" err="1"/>
              <a:t>ongoing</a:t>
            </a:r>
            <a:r>
              <a:rPr lang="de-AT" sz="1200" dirty="0"/>
              <a:t> </a:t>
            </a:r>
            <a:r>
              <a:rPr lang="de-AT" sz="1200" dirty="0" err="1"/>
              <a:t>topic</a:t>
            </a:r>
            <a:r>
              <a:rPr lang="de-AT" sz="1200" dirty="0"/>
              <a:t> </a:t>
            </a:r>
            <a:r>
              <a:rPr lang="de-AT" sz="1200" dirty="0" err="1"/>
              <a:t>of</a:t>
            </a:r>
            <a:r>
              <a:rPr lang="de-AT" sz="1200" dirty="0"/>
              <a:t> </a:t>
            </a:r>
            <a:r>
              <a:rPr lang="de-AT" sz="1200" dirty="0" err="1"/>
              <a:t>investigation</a:t>
            </a:r>
            <a:r>
              <a:rPr lang="de-AT" sz="1200" dirty="0"/>
              <a:t>, </a:t>
            </a:r>
            <a:r>
              <a:rPr lang="de-AT" sz="1200" dirty="0" err="1"/>
              <a:t>especially</a:t>
            </a:r>
            <a:r>
              <a:rPr lang="de-AT" sz="1200" dirty="0"/>
              <a:t> in </a:t>
            </a:r>
            <a:r>
              <a:rPr lang="de-AT" sz="1200" dirty="0" err="1"/>
              <a:t>the</a:t>
            </a:r>
            <a:r>
              <a:rPr lang="de-AT" sz="1200" dirty="0"/>
              <a:t> </a:t>
            </a:r>
            <a:r>
              <a:rPr lang="de-AT" sz="1200" dirty="0" err="1"/>
              <a:t>field</a:t>
            </a:r>
            <a:r>
              <a:rPr lang="de-AT" sz="1200" dirty="0"/>
              <a:t> </a:t>
            </a:r>
            <a:r>
              <a:rPr lang="de-AT" sz="1200" dirty="0" err="1"/>
              <a:t>of</a:t>
            </a:r>
            <a:r>
              <a:rPr lang="de-AT" sz="1200" dirty="0"/>
              <a:t> Plasma Wall </a:t>
            </a:r>
            <a:r>
              <a:rPr lang="de-AT" sz="1200" dirty="0" err="1"/>
              <a:t>interaction</a:t>
            </a:r>
            <a:r>
              <a:rPr lang="de-AT" sz="1200" dirty="0"/>
              <a:t> </a:t>
            </a:r>
            <a:r>
              <a:rPr lang="de-AT" sz="1200" dirty="0" err="1"/>
              <a:t>for</a:t>
            </a:r>
            <a:r>
              <a:rPr lang="de-AT" sz="1200" dirty="0"/>
              <a:t> </a:t>
            </a:r>
            <a:r>
              <a:rPr lang="de-AT" sz="1200" dirty="0" err="1"/>
              <a:t>nuclear</a:t>
            </a:r>
            <a:r>
              <a:rPr lang="de-AT" sz="1200" dirty="0"/>
              <a:t> </a:t>
            </a:r>
            <a:r>
              <a:rPr lang="de-AT" sz="1200" dirty="0" err="1"/>
              <a:t>fusion</a:t>
            </a:r>
            <a:r>
              <a:rPr lang="de-AT" sz="1200" dirty="0"/>
              <a:t> </a:t>
            </a:r>
            <a:r>
              <a:rPr lang="de-AT" sz="1200" dirty="0" err="1"/>
              <a:t>reactors</a:t>
            </a:r>
            <a:r>
              <a:rPr lang="de-AT" sz="1200" dirty="0"/>
              <a:t>, </a:t>
            </a:r>
            <a:r>
              <a:rPr lang="de-AT" sz="1200" dirty="0" err="1"/>
              <a:t>which</a:t>
            </a:r>
            <a:r>
              <a:rPr lang="de-AT" sz="1200" dirty="0"/>
              <a:t> </a:t>
            </a:r>
            <a:r>
              <a:rPr lang="de-AT" sz="1200" dirty="0" err="1"/>
              <a:t>is</a:t>
            </a:r>
            <a:r>
              <a:rPr lang="de-AT" sz="1200" dirty="0"/>
              <a:t> </a:t>
            </a:r>
            <a:r>
              <a:rPr lang="de-AT" sz="1200" dirty="0" err="1"/>
              <a:t>my</a:t>
            </a:r>
            <a:r>
              <a:rPr lang="de-AT" sz="1200" dirty="0"/>
              <a:t> </a:t>
            </a:r>
            <a:r>
              <a:rPr lang="de-AT" sz="1200" dirty="0" err="1"/>
              <a:t>background</a:t>
            </a:r>
            <a:r>
              <a:rPr lang="de-A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In </a:t>
            </a:r>
            <a:r>
              <a:rPr lang="de-AT" sz="1200" dirty="0" err="1"/>
              <a:t>addition</a:t>
            </a:r>
            <a:r>
              <a:rPr lang="de-AT" sz="1200" dirty="0"/>
              <a:t>, </a:t>
            </a:r>
            <a:r>
              <a:rPr lang="de-AT" sz="1200" dirty="0" err="1"/>
              <a:t>this</a:t>
            </a:r>
            <a:r>
              <a:rPr lang="de-AT" sz="1200" dirty="0"/>
              <a:t> </a:t>
            </a:r>
            <a:r>
              <a:rPr lang="de-AT" sz="1200" dirty="0" err="1"/>
              <a:t>is</a:t>
            </a:r>
            <a:r>
              <a:rPr lang="de-AT" sz="1200" dirty="0"/>
              <a:t> also </a:t>
            </a:r>
            <a:r>
              <a:rPr lang="de-AT" sz="1200" dirty="0" err="1"/>
              <a:t>of</a:t>
            </a:r>
            <a:r>
              <a:rPr lang="de-AT" sz="1200" dirty="0"/>
              <a:t> </a:t>
            </a:r>
            <a:r>
              <a:rPr lang="de-AT" sz="1200" dirty="0" err="1"/>
              <a:t>relevance</a:t>
            </a:r>
            <a:r>
              <a:rPr lang="de-AT" sz="1200" dirty="0"/>
              <a:t> in </a:t>
            </a:r>
            <a:r>
              <a:rPr lang="de-AT" sz="1200" dirty="0" err="1"/>
              <a:t>example</a:t>
            </a:r>
            <a:r>
              <a:rPr lang="de-AT" sz="1200" dirty="0"/>
              <a:t> </a:t>
            </a:r>
            <a:r>
              <a:rPr lang="de-AT" sz="1200" dirty="0" err="1"/>
              <a:t>for</a:t>
            </a:r>
            <a:r>
              <a:rPr lang="de-AT" sz="1200" dirty="0"/>
              <a:t> </a:t>
            </a:r>
            <a:r>
              <a:rPr lang="de-AT" sz="1200" dirty="0" err="1"/>
              <a:t>space</a:t>
            </a:r>
            <a:r>
              <a:rPr lang="de-AT" sz="1200" dirty="0"/>
              <a:t> </a:t>
            </a:r>
            <a:r>
              <a:rPr lang="de-AT" sz="1200" dirty="0" err="1"/>
              <a:t>weathering</a:t>
            </a:r>
            <a:r>
              <a:rPr lang="de-AT" sz="1200" dirty="0"/>
              <a:t>, </a:t>
            </a:r>
            <a:r>
              <a:rPr lang="de-AT" sz="1200" dirty="0" err="1"/>
              <a:t>where</a:t>
            </a:r>
            <a:r>
              <a:rPr lang="de-AT" sz="1200" dirty="0"/>
              <a:t> </a:t>
            </a:r>
            <a:r>
              <a:rPr lang="de-AT" sz="1200" dirty="0" err="1"/>
              <a:t>the</a:t>
            </a:r>
            <a:r>
              <a:rPr lang="de-AT" sz="1200" dirty="0"/>
              <a:t> </a:t>
            </a:r>
            <a:r>
              <a:rPr lang="de-AT" sz="1200" dirty="0" err="1"/>
              <a:t>rough</a:t>
            </a:r>
            <a:r>
              <a:rPr lang="de-AT" sz="1200" dirty="0"/>
              <a:t> </a:t>
            </a:r>
            <a:r>
              <a:rPr lang="de-AT" sz="1200" dirty="0" err="1"/>
              <a:t>surface</a:t>
            </a:r>
            <a:r>
              <a:rPr lang="de-AT" sz="1200" dirty="0"/>
              <a:t> </a:t>
            </a:r>
            <a:r>
              <a:rPr lang="de-AT" sz="1200" dirty="0" err="1"/>
              <a:t>of</a:t>
            </a:r>
            <a:r>
              <a:rPr lang="de-AT" sz="1200" dirty="0"/>
              <a:t> </a:t>
            </a:r>
            <a:r>
              <a:rPr lang="de-AT" sz="1200" dirty="0" err="1"/>
              <a:t>celestial</a:t>
            </a:r>
            <a:r>
              <a:rPr lang="de-AT" sz="1200" dirty="0"/>
              <a:t> </a:t>
            </a:r>
            <a:r>
              <a:rPr lang="de-AT" sz="1200" dirty="0" err="1"/>
              <a:t>bodies</a:t>
            </a:r>
            <a:r>
              <a:rPr lang="de-AT" sz="1200" dirty="0"/>
              <a:t> </a:t>
            </a:r>
            <a:r>
              <a:rPr lang="de-AT" sz="1200" dirty="0" err="1"/>
              <a:t>is</a:t>
            </a:r>
            <a:r>
              <a:rPr lang="de-AT" sz="1200" dirty="0"/>
              <a:t> </a:t>
            </a:r>
            <a:r>
              <a:rPr lang="de-AT" sz="1200" dirty="0" err="1"/>
              <a:t>exposed</a:t>
            </a:r>
            <a:r>
              <a:rPr lang="de-AT" sz="1200" dirty="0"/>
              <a:t> </a:t>
            </a:r>
            <a:r>
              <a:rPr lang="de-AT" sz="1200" dirty="0" err="1"/>
              <a:t>to</a:t>
            </a:r>
            <a:r>
              <a:rPr lang="de-AT" sz="1200" dirty="0"/>
              <a:t> solar wind </a:t>
            </a:r>
            <a:r>
              <a:rPr lang="de-AT" sz="1200" dirty="0" err="1"/>
              <a:t>ions</a:t>
            </a: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t>Furthermore</a:t>
            </a:r>
            <a:r>
              <a:rPr lang="de-AT" sz="1200" dirty="0"/>
              <a:t>, </a:t>
            </a:r>
            <a:r>
              <a:rPr lang="de-AT" sz="1200" dirty="0" err="1"/>
              <a:t>this</a:t>
            </a:r>
            <a:r>
              <a:rPr lang="de-AT" sz="1200" dirty="0"/>
              <a:t> </a:t>
            </a:r>
            <a:r>
              <a:rPr lang="de-AT" sz="1200" dirty="0" err="1"/>
              <a:t>is</a:t>
            </a:r>
            <a:r>
              <a:rPr lang="de-AT" sz="1200" dirty="0"/>
              <a:t> also relevant </a:t>
            </a:r>
            <a:r>
              <a:rPr lang="de-AT" sz="1200" dirty="0" err="1"/>
              <a:t>for</a:t>
            </a:r>
            <a:r>
              <a:rPr lang="de-AT" sz="1200" dirty="0"/>
              <a:t> </a:t>
            </a:r>
            <a:r>
              <a:rPr lang="de-AT" sz="1200" dirty="0" err="1"/>
              <a:t>industrial</a:t>
            </a:r>
            <a:r>
              <a:rPr lang="de-AT" sz="1200" dirty="0"/>
              <a:t> </a:t>
            </a:r>
            <a:r>
              <a:rPr lang="de-AT" sz="1200" dirty="0" err="1"/>
              <a:t>coating</a:t>
            </a:r>
            <a:r>
              <a:rPr lang="de-AT" sz="1200" dirty="0"/>
              <a:t> </a:t>
            </a:r>
            <a:r>
              <a:rPr lang="de-AT" sz="1200" dirty="0" err="1"/>
              <a:t>techniques</a:t>
            </a:r>
            <a:r>
              <a:rPr lang="de-AT" sz="1200" dirty="0"/>
              <a:t> like </a:t>
            </a:r>
            <a:r>
              <a:rPr lang="de-AT" sz="1200" dirty="0" err="1"/>
              <a:t>physical</a:t>
            </a:r>
            <a:r>
              <a:rPr lang="de-AT" sz="1200" dirty="0"/>
              <a:t> </a:t>
            </a:r>
            <a:r>
              <a:rPr lang="de-AT" sz="1200" dirty="0" err="1"/>
              <a:t>vapour</a:t>
            </a:r>
            <a:r>
              <a:rPr lang="de-AT" sz="1200" dirty="0"/>
              <a:t> </a:t>
            </a:r>
            <a:r>
              <a:rPr lang="de-AT" sz="1200" dirty="0" err="1"/>
              <a:t>deposition</a:t>
            </a:r>
            <a:r>
              <a:rPr lang="de-AT" sz="1200" dirty="0"/>
              <a:t>, </a:t>
            </a:r>
            <a:r>
              <a:rPr lang="de-AT" sz="1200" dirty="0" err="1"/>
              <a:t>where</a:t>
            </a:r>
            <a:r>
              <a:rPr lang="de-AT" sz="1200" dirty="0"/>
              <a:t> a </a:t>
            </a:r>
            <a:r>
              <a:rPr lang="de-AT" sz="1200" dirty="0" err="1"/>
              <a:t>crucible</a:t>
            </a:r>
            <a:r>
              <a:rPr lang="de-AT" sz="1200" dirty="0"/>
              <a:t> </a:t>
            </a:r>
            <a:r>
              <a:rPr lang="de-AT" sz="1200" dirty="0" err="1"/>
              <a:t>may</a:t>
            </a:r>
            <a:r>
              <a:rPr lang="de-AT" sz="1200" dirty="0"/>
              <a:t> </a:t>
            </a:r>
            <a:r>
              <a:rPr lang="de-AT" sz="1200" dirty="0" err="1"/>
              <a:t>develop</a:t>
            </a:r>
            <a:r>
              <a:rPr lang="de-AT" sz="1200" dirty="0"/>
              <a:t> a </a:t>
            </a:r>
            <a:r>
              <a:rPr lang="de-AT" sz="1200" dirty="0" err="1"/>
              <a:t>surface</a:t>
            </a:r>
            <a:r>
              <a:rPr lang="de-AT" sz="1200" dirty="0"/>
              <a:t> </a:t>
            </a:r>
            <a:r>
              <a:rPr lang="de-AT" sz="1200" dirty="0" err="1"/>
              <a:t>roughness</a:t>
            </a:r>
            <a:r>
              <a:rPr lang="de-A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t>Therefore</a:t>
            </a:r>
            <a:r>
              <a:rPr lang="de-AT" sz="1200" dirty="0"/>
              <a:t>, </a:t>
            </a:r>
            <a:r>
              <a:rPr lang="de-AT" sz="1200" dirty="0" err="1"/>
              <a:t>our</a:t>
            </a:r>
            <a:r>
              <a:rPr lang="de-AT" sz="1200" dirty="0"/>
              <a:t> </a:t>
            </a:r>
            <a:r>
              <a:rPr lang="de-AT" sz="1200" dirty="0" err="1"/>
              <a:t>desire</a:t>
            </a:r>
            <a:r>
              <a:rPr lang="de-AT" sz="1200" dirty="0"/>
              <a:t> was </a:t>
            </a:r>
            <a:r>
              <a:rPr lang="de-AT" sz="1200" dirty="0" err="1"/>
              <a:t>to</a:t>
            </a:r>
            <a:r>
              <a:rPr lang="de-AT" sz="1200" dirty="0"/>
              <a:t> find a robust </a:t>
            </a:r>
            <a:r>
              <a:rPr lang="de-AT" sz="1200" dirty="0" err="1"/>
              <a:t>roughness</a:t>
            </a:r>
            <a:r>
              <a:rPr lang="de-AT" sz="1200" dirty="0"/>
              <a:t> </a:t>
            </a:r>
            <a:r>
              <a:rPr lang="de-AT" sz="1200" dirty="0" err="1"/>
              <a:t>parameter</a:t>
            </a:r>
            <a:r>
              <a:rPr lang="de-AT" sz="1200" dirty="0"/>
              <a:t>, </a:t>
            </a:r>
            <a:r>
              <a:rPr lang="de-AT" sz="1200" dirty="0" err="1"/>
              <a:t>which</a:t>
            </a:r>
            <a:r>
              <a:rPr lang="de-AT" sz="1200" dirty="0"/>
              <a:t> </a:t>
            </a:r>
            <a:r>
              <a:rPr lang="de-AT" sz="1200" dirty="0" err="1"/>
              <a:t>enables</a:t>
            </a:r>
            <a:r>
              <a:rPr lang="de-AT" sz="1200" dirty="0"/>
              <a:t> </a:t>
            </a:r>
            <a:r>
              <a:rPr lang="de-AT" sz="1200" dirty="0" err="1"/>
              <a:t>to</a:t>
            </a:r>
            <a:r>
              <a:rPr lang="de-AT" sz="1200" dirty="0"/>
              <a:t> </a:t>
            </a:r>
            <a:r>
              <a:rPr lang="de-AT" sz="1200" dirty="0" err="1"/>
              <a:t>predict</a:t>
            </a:r>
            <a:r>
              <a:rPr lang="de-AT" sz="1200" dirty="0"/>
              <a:t> </a:t>
            </a:r>
            <a:r>
              <a:rPr lang="de-AT" sz="1200" dirty="0" err="1"/>
              <a:t>the</a:t>
            </a:r>
            <a:r>
              <a:rPr lang="de-AT" sz="1200" dirty="0"/>
              <a:t> </a:t>
            </a:r>
            <a:r>
              <a:rPr lang="de-AT" sz="1200" dirty="0" err="1"/>
              <a:t>effects</a:t>
            </a:r>
            <a:r>
              <a:rPr lang="de-AT" sz="1200" dirty="0"/>
              <a:t> on </a:t>
            </a:r>
            <a:r>
              <a:rPr lang="de-AT" sz="1200" dirty="0" err="1"/>
              <a:t>the</a:t>
            </a:r>
            <a:r>
              <a:rPr lang="de-AT" sz="1200" dirty="0"/>
              <a:t> </a:t>
            </a:r>
            <a:r>
              <a:rPr lang="de-AT" sz="1200" dirty="0" err="1"/>
              <a:t>sputter</a:t>
            </a:r>
            <a:r>
              <a:rPr lang="de-AT" sz="1200" dirty="0"/>
              <a:t> </a:t>
            </a:r>
            <a:r>
              <a:rPr lang="de-AT" sz="1200" dirty="0" err="1"/>
              <a:t>yields</a:t>
            </a:r>
            <a:r>
              <a:rPr lang="de-AT" sz="1200" dirty="0"/>
              <a:t>.</a:t>
            </a:r>
          </a:p>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4</a:t>
            </a:fld>
            <a:endParaRPr lang="de-AT"/>
          </a:p>
        </p:txBody>
      </p:sp>
    </p:spTree>
    <p:extLst>
      <p:ext uri="{BB962C8B-B14F-4D97-AF65-F5344CB8AC3E}">
        <p14:creationId xmlns:p14="http://schemas.microsoft.com/office/powerpoint/2010/main" val="215855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a:t>
            </a:r>
            <a:r>
              <a:rPr lang="de-AT" dirty="0" err="1"/>
              <a:t>my</a:t>
            </a:r>
            <a:r>
              <a:rPr lang="de-AT" dirty="0"/>
              <a:t> </a:t>
            </a:r>
            <a:r>
              <a:rPr lang="de-AT" dirty="0" err="1"/>
              <a:t>talk</a:t>
            </a:r>
            <a:r>
              <a:rPr lang="de-AT" dirty="0"/>
              <a:t>, I will </a:t>
            </a:r>
            <a:r>
              <a:rPr lang="de-AT" dirty="0" err="1"/>
              <a:t>focus</a:t>
            </a:r>
            <a:r>
              <a:rPr lang="de-AT" dirty="0"/>
              <a:t> in </a:t>
            </a:r>
            <a:r>
              <a:rPr lang="de-AT" dirty="0" err="1"/>
              <a:t>detail</a:t>
            </a:r>
            <a:r>
              <a:rPr lang="de-AT" dirty="0"/>
              <a:t> on </a:t>
            </a:r>
            <a:r>
              <a:rPr lang="de-AT" dirty="0" err="1"/>
              <a:t>the</a:t>
            </a:r>
            <a:r>
              <a:rPr lang="de-AT" dirty="0"/>
              <a:t> </a:t>
            </a:r>
            <a:r>
              <a:rPr lang="de-AT" dirty="0" err="1"/>
              <a:t>contribution</a:t>
            </a:r>
            <a:r>
              <a:rPr lang="de-AT" dirty="0"/>
              <a:t> </a:t>
            </a:r>
            <a:r>
              <a:rPr lang="de-AT" dirty="0" err="1"/>
              <a:t>of</a:t>
            </a:r>
            <a:r>
              <a:rPr lang="de-AT" dirty="0"/>
              <a:t> </a:t>
            </a:r>
            <a:r>
              <a:rPr lang="de-AT" dirty="0" err="1"/>
              <a:t>surface</a:t>
            </a:r>
            <a:r>
              <a:rPr lang="de-AT" dirty="0"/>
              <a:t> </a:t>
            </a:r>
            <a:r>
              <a:rPr lang="de-AT" dirty="0" err="1"/>
              <a:t>roughness</a:t>
            </a:r>
            <a:r>
              <a:rPr lang="de-AT" dirty="0"/>
              <a:t> on </a:t>
            </a:r>
            <a:r>
              <a:rPr lang="de-AT" dirty="0" err="1"/>
              <a:t>the</a:t>
            </a:r>
            <a:r>
              <a:rPr lang="de-AT" dirty="0"/>
              <a:t> </a:t>
            </a:r>
            <a:r>
              <a:rPr lang="de-AT" dirty="0" err="1"/>
              <a:t>sputtering</a:t>
            </a:r>
            <a:r>
              <a:rPr lang="de-AT" dirty="0"/>
              <a:t> </a:t>
            </a:r>
            <a:r>
              <a:rPr lang="de-AT" dirty="0" err="1"/>
              <a:t>of</a:t>
            </a:r>
            <a:r>
              <a:rPr lang="de-AT" dirty="0"/>
              <a:t> </a:t>
            </a:r>
            <a:r>
              <a:rPr lang="de-AT" dirty="0" err="1"/>
              <a:t>materials</a:t>
            </a:r>
            <a:r>
              <a:rPr lang="de-AT" dirty="0"/>
              <a:t> </a:t>
            </a:r>
            <a:r>
              <a:rPr lang="de-AT" dirty="0" err="1"/>
              <a:t>under</a:t>
            </a:r>
            <a:r>
              <a:rPr lang="de-AT" dirty="0"/>
              <a:t> </a:t>
            </a:r>
            <a:r>
              <a:rPr lang="de-AT" dirty="0" err="1"/>
              <a:t>ion</a:t>
            </a:r>
            <a:r>
              <a:rPr lang="de-AT" dirty="0"/>
              <a:t> </a:t>
            </a:r>
            <a:r>
              <a:rPr lang="de-AT" dirty="0" err="1"/>
              <a:t>bombardment</a:t>
            </a:r>
            <a:r>
              <a:rPr lang="de-AT" dirty="0"/>
              <a:t>.</a:t>
            </a:r>
          </a:p>
          <a:p>
            <a:endParaRPr lang="de-AT" dirty="0"/>
          </a:p>
          <a:p>
            <a:r>
              <a:rPr lang="de-AT" dirty="0"/>
              <a:t>Generally, </a:t>
            </a:r>
            <a:r>
              <a:rPr lang="de-AT" dirty="0" err="1"/>
              <a:t>sputtering</a:t>
            </a:r>
            <a:r>
              <a:rPr lang="de-AT" dirty="0"/>
              <a:t> </a:t>
            </a:r>
            <a:r>
              <a:rPr lang="de-AT" dirty="0" err="1"/>
              <a:t>theory</a:t>
            </a:r>
            <a:r>
              <a:rPr lang="de-AT" dirty="0"/>
              <a:t> and </a:t>
            </a:r>
            <a:r>
              <a:rPr lang="de-AT" dirty="0" err="1"/>
              <a:t>many</a:t>
            </a:r>
            <a:r>
              <a:rPr lang="de-AT" dirty="0"/>
              <a:t> </a:t>
            </a:r>
            <a:r>
              <a:rPr lang="de-AT" dirty="0" err="1"/>
              <a:t>numerical</a:t>
            </a:r>
            <a:r>
              <a:rPr lang="de-AT" dirty="0"/>
              <a:t> </a:t>
            </a:r>
            <a:r>
              <a:rPr lang="de-AT" dirty="0" err="1"/>
              <a:t>simulation</a:t>
            </a:r>
            <a:r>
              <a:rPr lang="de-AT" dirty="0"/>
              <a:t> </a:t>
            </a:r>
            <a:r>
              <a:rPr lang="de-AT" dirty="0" err="1"/>
              <a:t>codes</a:t>
            </a:r>
            <a:r>
              <a:rPr lang="de-AT" dirty="0"/>
              <a:t> </a:t>
            </a:r>
            <a:r>
              <a:rPr lang="de-AT" dirty="0" err="1"/>
              <a:t>show</a:t>
            </a:r>
            <a:r>
              <a:rPr lang="de-AT" dirty="0"/>
              <a:t> </a:t>
            </a:r>
            <a:r>
              <a:rPr lang="de-AT" dirty="0" err="1"/>
              <a:t>good</a:t>
            </a:r>
            <a:r>
              <a:rPr lang="de-AT" dirty="0"/>
              <a:t> </a:t>
            </a:r>
            <a:r>
              <a:rPr lang="de-AT" dirty="0" err="1"/>
              <a:t>agreement</a:t>
            </a:r>
            <a:r>
              <a:rPr lang="de-AT" dirty="0"/>
              <a:t> </a:t>
            </a:r>
            <a:r>
              <a:rPr lang="de-AT" dirty="0" err="1"/>
              <a:t>to</a:t>
            </a:r>
            <a:r>
              <a:rPr lang="de-AT" dirty="0"/>
              <a:t> </a:t>
            </a:r>
            <a:r>
              <a:rPr lang="de-AT" dirty="0" err="1"/>
              <a:t>experiments</a:t>
            </a:r>
            <a:r>
              <a:rPr lang="de-AT" dirty="0"/>
              <a:t> </a:t>
            </a:r>
            <a:r>
              <a:rPr lang="de-AT" dirty="0" err="1"/>
              <a:t>with</a:t>
            </a:r>
            <a:r>
              <a:rPr lang="de-AT" dirty="0"/>
              <a:t> </a:t>
            </a:r>
            <a:r>
              <a:rPr lang="de-AT" dirty="0" err="1"/>
              <a:t>perfectly</a:t>
            </a:r>
            <a:r>
              <a:rPr lang="de-AT" dirty="0"/>
              <a:t> flat </a:t>
            </a:r>
            <a:r>
              <a:rPr lang="de-AT" dirty="0" err="1"/>
              <a:t>surfaces</a:t>
            </a:r>
            <a:r>
              <a:rPr lang="de-AT" dirty="0"/>
              <a:t>, and </a:t>
            </a:r>
            <a:r>
              <a:rPr lang="de-AT" dirty="0" err="1"/>
              <a:t>this</a:t>
            </a:r>
            <a:r>
              <a:rPr lang="de-AT" dirty="0"/>
              <a:t> </a:t>
            </a:r>
            <a:r>
              <a:rPr lang="de-AT" dirty="0" err="1"/>
              <a:t>is</a:t>
            </a:r>
            <a:r>
              <a:rPr lang="de-AT" dirty="0"/>
              <a:t> </a:t>
            </a:r>
            <a:r>
              <a:rPr lang="de-AT" dirty="0" err="1"/>
              <a:t>established</a:t>
            </a:r>
            <a:r>
              <a:rPr lang="de-AT" dirty="0"/>
              <a:t> </a:t>
            </a:r>
            <a:r>
              <a:rPr lang="de-AT" dirty="0" err="1"/>
              <a:t>since</a:t>
            </a:r>
            <a:r>
              <a:rPr lang="de-AT" dirty="0"/>
              <a:t> </a:t>
            </a:r>
            <a:r>
              <a:rPr lang="de-AT" dirty="0" err="1"/>
              <a:t>years</a:t>
            </a:r>
            <a:r>
              <a:rPr lang="de-A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However</a:t>
            </a:r>
            <a:r>
              <a:rPr lang="de-AT" dirty="0"/>
              <a:t>, </a:t>
            </a:r>
            <a:r>
              <a:rPr lang="de-AT" sz="1200" dirty="0"/>
              <a:t>real </a:t>
            </a:r>
            <a:r>
              <a:rPr lang="de-AT" sz="1200" dirty="0" err="1"/>
              <a:t>surfaces</a:t>
            </a:r>
            <a:r>
              <a:rPr lang="de-AT" sz="1200" dirty="0"/>
              <a:t> </a:t>
            </a:r>
            <a:r>
              <a:rPr lang="de-AT" sz="1200" dirty="0" err="1"/>
              <a:t>are</a:t>
            </a:r>
            <a:r>
              <a:rPr lang="de-AT" sz="1200" dirty="0"/>
              <a:t> </a:t>
            </a:r>
            <a:r>
              <a:rPr lang="de-AT" sz="1200" dirty="0" err="1"/>
              <a:t>rarely</a:t>
            </a:r>
            <a:r>
              <a:rPr lang="de-AT" sz="1200" dirty="0"/>
              <a:t> flat, but </a:t>
            </a:r>
            <a:r>
              <a:rPr lang="de-AT" sz="1200" dirty="0" err="1"/>
              <a:t>have</a:t>
            </a:r>
            <a:r>
              <a:rPr lang="de-AT" sz="1200" dirty="0"/>
              <a:t> a </a:t>
            </a:r>
            <a:r>
              <a:rPr lang="de-AT" sz="1200" dirty="0" err="1"/>
              <a:t>certain</a:t>
            </a:r>
            <a:r>
              <a:rPr lang="de-AT" sz="1200" dirty="0"/>
              <a:t> </a:t>
            </a:r>
            <a:r>
              <a:rPr lang="de-AT" sz="1200" dirty="0" err="1"/>
              <a:t>surface</a:t>
            </a:r>
            <a:r>
              <a:rPr lang="de-AT" sz="1200" dirty="0"/>
              <a:t> </a:t>
            </a:r>
            <a:r>
              <a:rPr lang="de-AT" sz="1200" dirty="0" err="1"/>
              <a:t>roughness</a:t>
            </a:r>
            <a:r>
              <a:rPr lang="de-AT" sz="1200" dirty="0"/>
              <a:t> </a:t>
            </a:r>
            <a:r>
              <a:rPr lang="de-AT" sz="1200" dirty="0" err="1"/>
              <a:t>which</a:t>
            </a:r>
            <a:r>
              <a:rPr lang="de-AT" sz="1200" dirty="0"/>
              <a:t> </a:t>
            </a:r>
            <a:r>
              <a:rPr lang="de-AT" sz="1200" dirty="0" err="1"/>
              <a:t>can</a:t>
            </a:r>
            <a:r>
              <a:rPr lang="de-AT" sz="1200" dirty="0"/>
              <a:t> </a:t>
            </a:r>
            <a:r>
              <a:rPr lang="de-AT" sz="1200" dirty="0" err="1"/>
              <a:t>change</a:t>
            </a:r>
            <a:r>
              <a:rPr lang="de-AT" sz="1200" dirty="0"/>
              <a:t> </a:t>
            </a:r>
            <a:r>
              <a:rPr lang="de-AT" sz="1200" dirty="0" err="1"/>
              <a:t>sputtering</a:t>
            </a:r>
            <a:r>
              <a:rPr lang="de-AT" sz="1200" dirty="0"/>
              <a:t> </a:t>
            </a:r>
            <a:r>
              <a:rPr lang="de-AT" sz="1200" dirty="0" err="1"/>
              <a:t>yields</a:t>
            </a:r>
            <a:r>
              <a:rPr lang="de-AT" sz="1200" dirty="0"/>
              <a:t> </a:t>
            </a:r>
            <a:r>
              <a:rPr lang="de-AT" sz="1200" dirty="0" err="1"/>
              <a:t>severely</a:t>
            </a:r>
            <a:r>
              <a:rPr lang="de-AT"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This </a:t>
            </a:r>
            <a:r>
              <a:rPr lang="de-AT" sz="1200" dirty="0" err="1"/>
              <a:t>is</a:t>
            </a:r>
            <a:r>
              <a:rPr lang="de-AT" sz="1200" dirty="0"/>
              <a:t> an </a:t>
            </a:r>
            <a:r>
              <a:rPr lang="de-AT" sz="1200" dirty="0" err="1"/>
              <a:t>ongoing</a:t>
            </a:r>
            <a:r>
              <a:rPr lang="de-AT" sz="1200" dirty="0"/>
              <a:t> </a:t>
            </a:r>
            <a:r>
              <a:rPr lang="de-AT" sz="1200" dirty="0" err="1"/>
              <a:t>topic</a:t>
            </a:r>
            <a:r>
              <a:rPr lang="de-AT" sz="1200" dirty="0"/>
              <a:t> </a:t>
            </a:r>
            <a:r>
              <a:rPr lang="de-AT" sz="1200" dirty="0" err="1"/>
              <a:t>of</a:t>
            </a:r>
            <a:r>
              <a:rPr lang="de-AT" sz="1200" dirty="0"/>
              <a:t> </a:t>
            </a:r>
            <a:r>
              <a:rPr lang="de-AT" sz="1200" dirty="0" err="1"/>
              <a:t>investigation</a:t>
            </a:r>
            <a:r>
              <a:rPr lang="de-AT" sz="1200" dirty="0"/>
              <a:t>, </a:t>
            </a:r>
            <a:r>
              <a:rPr lang="de-AT" sz="1200" dirty="0" err="1"/>
              <a:t>especially</a:t>
            </a:r>
            <a:r>
              <a:rPr lang="de-AT" sz="1200" dirty="0"/>
              <a:t> in </a:t>
            </a:r>
            <a:r>
              <a:rPr lang="de-AT" sz="1200" dirty="0" err="1"/>
              <a:t>the</a:t>
            </a:r>
            <a:r>
              <a:rPr lang="de-AT" sz="1200" dirty="0"/>
              <a:t> </a:t>
            </a:r>
            <a:r>
              <a:rPr lang="de-AT" sz="1200" dirty="0" err="1"/>
              <a:t>field</a:t>
            </a:r>
            <a:r>
              <a:rPr lang="de-AT" sz="1200" dirty="0"/>
              <a:t> </a:t>
            </a:r>
            <a:r>
              <a:rPr lang="de-AT" sz="1200" dirty="0" err="1"/>
              <a:t>of</a:t>
            </a:r>
            <a:r>
              <a:rPr lang="de-AT" sz="1200" dirty="0"/>
              <a:t> Plasma Wall </a:t>
            </a:r>
            <a:r>
              <a:rPr lang="de-AT" sz="1200" dirty="0" err="1"/>
              <a:t>interaction</a:t>
            </a:r>
            <a:r>
              <a:rPr lang="de-AT" sz="1200" dirty="0"/>
              <a:t> </a:t>
            </a:r>
            <a:r>
              <a:rPr lang="de-AT" sz="1200" dirty="0" err="1"/>
              <a:t>for</a:t>
            </a:r>
            <a:r>
              <a:rPr lang="de-AT" sz="1200" dirty="0"/>
              <a:t> </a:t>
            </a:r>
            <a:r>
              <a:rPr lang="de-AT" sz="1200" dirty="0" err="1"/>
              <a:t>nuclear</a:t>
            </a:r>
            <a:r>
              <a:rPr lang="de-AT" sz="1200" dirty="0"/>
              <a:t> </a:t>
            </a:r>
            <a:r>
              <a:rPr lang="de-AT" sz="1200" dirty="0" err="1"/>
              <a:t>fusion</a:t>
            </a:r>
            <a:r>
              <a:rPr lang="de-AT" sz="1200" dirty="0"/>
              <a:t> </a:t>
            </a:r>
            <a:r>
              <a:rPr lang="de-AT" sz="1200" dirty="0" err="1"/>
              <a:t>reactors</a:t>
            </a:r>
            <a:r>
              <a:rPr lang="de-AT" sz="1200" dirty="0"/>
              <a:t>, </a:t>
            </a:r>
            <a:r>
              <a:rPr lang="de-AT" sz="1200" dirty="0" err="1"/>
              <a:t>which</a:t>
            </a:r>
            <a:r>
              <a:rPr lang="de-AT" sz="1200" dirty="0"/>
              <a:t> </a:t>
            </a:r>
            <a:r>
              <a:rPr lang="de-AT" sz="1200" dirty="0" err="1"/>
              <a:t>is</a:t>
            </a:r>
            <a:r>
              <a:rPr lang="de-AT" sz="1200" dirty="0"/>
              <a:t> </a:t>
            </a:r>
            <a:r>
              <a:rPr lang="de-AT" sz="1200" dirty="0" err="1"/>
              <a:t>my</a:t>
            </a:r>
            <a:r>
              <a:rPr lang="de-AT" sz="1200" dirty="0"/>
              <a:t> </a:t>
            </a:r>
            <a:r>
              <a:rPr lang="de-AT" sz="1200" dirty="0" err="1"/>
              <a:t>background</a:t>
            </a:r>
            <a:r>
              <a:rPr lang="de-A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In </a:t>
            </a:r>
            <a:r>
              <a:rPr lang="de-AT" sz="1200" dirty="0" err="1"/>
              <a:t>addition</a:t>
            </a:r>
            <a:r>
              <a:rPr lang="de-AT" sz="1200" dirty="0"/>
              <a:t>, </a:t>
            </a:r>
            <a:r>
              <a:rPr lang="de-AT" sz="1200" dirty="0" err="1"/>
              <a:t>this</a:t>
            </a:r>
            <a:r>
              <a:rPr lang="de-AT" sz="1200" dirty="0"/>
              <a:t> </a:t>
            </a:r>
            <a:r>
              <a:rPr lang="de-AT" sz="1200" dirty="0" err="1"/>
              <a:t>is</a:t>
            </a:r>
            <a:r>
              <a:rPr lang="de-AT" sz="1200" dirty="0"/>
              <a:t> also </a:t>
            </a:r>
            <a:r>
              <a:rPr lang="de-AT" sz="1200" dirty="0" err="1"/>
              <a:t>of</a:t>
            </a:r>
            <a:r>
              <a:rPr lang="de-AT" sz="1200" dirty="0"/>
              <a:t> </a:t>
            </a:r>
            <a:r>
              <a:rPr lang="de-AT" sz="1200" dirty="0" err="1"/>
              <a:t>relevance</a:t>
            </a:r>
            <a:r>
              <a:rPr lang="de-AT" sz="1200" dirty="0"/>
              <a:t> in </a:t>
            </a:r>
            <a:r>
              <a:rPr lang="de-AT" sz="1200" dirty="0" err="1"/>
              <a:t>example</a:t>
            </a:r>
            <a:r>
              <a:rPr lang="de-AT" sz="1200" dirty="0"/>
              <a:t> </a:t>
            </a:r>
            <a:r>
              <a:rPr lang="de-AT" sz="1200" dirty="0" err="1"/>
              <a:t>for</a:t>
            </a:r>
            <a:r>
              <a:rPr lang="de-AT" sz="1200" dirty="0"/>
              <a:t> </a:t>
            </a:r>
            <a:r>
              <a:rPr lang="de-AT" sz="1200" dirty="0" err="1"/>
              <a:t>space</a:t>
            </a:r>
            <a:r>
              <a:rPr lang="de-AT" sz="1200" dirty="0"/>
              <a:t> </a:t>
            </a:r>
            <a:r>
              <a:rPr lang="de-AT" sz="1200" dirty="0" err="1"/>
              <a:t>weathering</a:t>
            </a:r>
            <a:r>
              <a:rPr lang="de-AT" sz="1200" dirty="0"/>
              <a:t>, </a:t>
            </a:r>
            <a:r>
              <a:rPr lang="de-AT" sz="1200" dirty="0" err="1"/>
              <a:t>where</a:t>
            </a:r>
            <a:r>
              <a:rPr lang="de-AT" sz="1200" dirty="0"/>
              <a:t> </a:t>
            </a:r>
            <a:r>
              <a:rPr lang="de-AT" sz="1200" dirty="0" err="1"/>
              <a:t>the</a:t>
            </a:r>
            <a:r>
              <a:rPr lang="de-AT" sz="1200" dirty="0"/>
              <a:t> </a:t>
            </a:r>
            <a:r>
              <a:rPr lang="de-AT" sz="1200" dirty="0" err="1"/>
              <a:t>rough</a:t>
            </a:r>
            <a:r>
              <a:rPr lang="de-AT" sz="1200" dirty="0"/>
              <a:t> </a:t>
            </a:r>
            <a:r>
              <a:rPr lang="de-AT" sz="1200" dirty="0" err="1"/>
              <a:t>surface</a:t>
            </a:r>
            <a:r>
              <a:rPr lang="de-AT" sz="1200" dirty="0"/>
              <a:t> </a:t>
            </a:r>
            <a:r>
              <a:rPr lang="de-AT" sz="1200" dirty="0" err="1"/>
              <a:t>of</a:t>
            </a:r>
            <a:r>
              <a:rPr lang="de-AT" sz="1200" dirty="0"/>
              <a:t> </a:t>
            </a:r>
            <a:r>
              <a:rPr lang="de-AT" sz="1200" dirty="0" err="1"/>
              <a:t>celestial</a:t>
            </a:r>
            <a:r>
              <a:rPr lang="de-AT" sz="1200" dirty="0"/>
              <a:t> </a:t>
            </a:r>
            <a:r>
              <a:rPr lang="de-AT" sz="1200" dirty="0" err="1"/>
              <a:t>bodies</a:t>
            </a:r>
            <a:r>
              <a:rPr lang="de-AT" sz="1200" dirty="0"/>
              <a:t> </a:t>
            </a:r>
            <a:r>
              <a:rPr lang="de-AT" sz="1200" dirty="0" err="1"/>
              <a:t>is</a:t>
            </a:r>
            <a:r>
              <a:rPr lang="de-AT" sz="1200" dirty="0"/>
              <a:t> </a:t>
            </a:r>
            <a:r>
              <a:rPr lang="de-AT" sz="1200" dirty="0" err="1"/>
              <a:t>exposed</a:t>
            </a:r>
            <a:r>
              <a:rPr lang="de-AT" sz="1200" dirty="0"/>
              <a:t> </a:t>
            </a:r>
            <a:r>
              <a:rPr lang="de-AT" sz="1200" dirty="0" err="1"/>
              <a:t>to</a:t>
            </a:r>
            <a:r>
              <a:rPr lang="de-AT" sz="1200" dirty="0"/>
              <a:t> solar wind </a:t>
            </a:r>
            <a:r>
              <a:rPr lang="de-AT" sz="1200" dirty="0" err="1"/>
              <a:t>ions</a:t>
            </a: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t>Furthermore</a:t>
            </a:r>
            <a:r>
              <a:rPr lang="de-AT" sz="1200" dirty="0"/>
              <a:t>, </a:t>
            </a:r>
            <a:r>
              <a:rPr lang="de-AT" sz="1200" dirty="0" err="1"/>
              <a:t>this</a:t>
            </a:r>
            <a:r>
              <a:rPr lang="de-AT" sz="1200" dirty="0"/>
              <a:t> </a:t>
            </a:r>
            <a:r>
              <a:rPr lang="de-AT" sz="1200" dirty="0" err="1"/>
              <a:t>is</a:t>
            </a:r>
            <a:r>
              <a:rPr lang="de-AT" sz="1200" dirty="0"/>
              <a:t> also relevant </a:t>
            </a:r>
            <a:r>
              <a:rPr lang="de-AT" sz="1200" dirty="0" err="1"/>
              <a:t>for</a:t>
            </a:r>
            <a:r>
              <a:rPr lang="de-AT" sz="1200" dirty="0"/>
              <a:t> </a:t>
            </a:r>
            <a:r>
              <a:rPr lang="de-AT" sz="1200" dirty="0" err="1"/>
              <a:t>industrial</a:t>
            </a:r>
            <a:r>
              <a:rPr lang="de-AT" sz="1200" dirty="0"/>
              <a:t> </a:t>
            </a:r>
            <a:r>
              <a:rPr lang="de-AT" sz="1200" dirty="0" err="1"/>
              <a:t>coating</a:t>
            </a:r>
            <a:r>
              <a:rPr lang="de-AT" sz="1200" dirty="0"/>
              <a:t> </a:t>
            </a:r>
            <a:r>
              <a:rPr lang="de-AT" sz="1200" dirty="0" err="1"/>
              <a:t>techniques</a:t>
            </a:r>
            <a:r>
              <a:rPr lang="de-AT" sz="1200" dirty="0"/>
              <a:t> like </a:t>
            </a:r>
            <a:r>
              <a:rPr lang="de-AT" sz="1200" dirty="0" err="1"/>
              <a:t>physical</a:t>
            </a:r>
            <a:r>
              <a:rPr lang="de-AT" sz="1200" dirty="0"/>
              <a:t> </a:t>
            </a:r>
            <a:r>
              <a:rPr lang="de-AT" sz="1200" dirty="0" err="1"/>
              <a:t>vapour</a:t>
            </a:r>
            <a:r>
              <a:rPr lang="de-AT" sz="1200" dirty="0"/>
              <a:t> </a:t>
            </a:r>
            <a:r>
              <a:rPr lang="de-AT" sz="1200" dirty="0" err="1"/>
              <a:t>deposition</a:t>
            </a:r>
            <a:r>
              <a:rPr lang="de-AT" sz="1200" dirty="0"/>
              <a:t>, </a:t>
            </a:r>
            <a:r>
              <a:rPr lang="de-AT" sz="1200" dirty="0" err="1"/>
              <a:t>where</a:t>
            </a:r>
            <a:r>
              <a:rPr lang="de-AT" sz="1200" dirty="0"/>
              <a:t> a </a:t>
            </a:r>
            <a:r>
              <a:rPr lang="de-AT" sz="1200" dirty="0" err="1"/>
              <a:t>crucible</a:t>
            </a:r>
            <a:r>
              <a:rPr lang="de-AT" sz="1200" dirty="0"/>
              <a:t> </a:t>
            </a:r>
            <a:r>
              <a:rPr lang="de-AT" sz="1200" dirty="0" err="1"/>
              <a:t>may</a:t>
            </a:r>
            <a:r>
              <a:rPr lang="de-AT" sz="1200" dirty="0"/>
              <a:t> </a:t>
            </a:r>
            <a:r>
              <a:rPr lang="de-AT" sz="1200" dirty="0" err="1"/>
              <a:t>develop</a:t>
            </a:r>
            <a:r>
              <a:rPr lang="de-AT" sz="1200" dirty="0"/>
              <a:t> a </a:t>
            </a:r>
            <a:r>
              <a:rPr lang="de-AT" sz="1200" dirty="0" err="1"/>
              <a:t>surface</a:t>
            </a:r>
            <a:r>
              <a:rPr lang="de-AT" sz="1200" dirty="0"/>
              <a:t> </a:t>
            </a:r>
            <a:r>
              <a:rPr lang="de-AT" sz="1200" dirty="0" err="1"/>
              <a:t>roughness</a:t>
            </a:r>
            <a:r>
              <a:rPr lang="de-A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t>Therefore</a:t>
            </a:r>
            <a:r>
              <a:rPr lang="de-AT" sz="1200" dirty="0"/>
              <a:t>, </a:t>
            </a:r>
            <a:r>
              <a:rPr lang="de-AT" sz="1200" dirty="0" err="1"/>
              <a:t>our</a:t>
            </a:r>
            <a:r>
              <a:rPr lang="de-AT" sz="1200" dirty="0"/>
              <a:t> </a:t>
            </a:r>
            <a:r>
              <a:rPr lang="de-AT" sz="1200" dirty="0" err="1"/>
              <a:t>desire</a:t>
            </a:r>
            <a:r>
              <a:rPr lang="de-AT" sz="1200" dirty="0"/>
              <a:t> was </a:t>
            </a:r>
            <a:r>
              <a:rPr lang="de-AT" sz="1200" dirty="0" err="1"/>
              <a:t>to</a:t>
            </a:r>
            <a:r>
              <a:rPr lang="de-AT" sz="1200" dirty="0"/>
              <a:t> find a robust </a:t>
            </a:r>
            <a:r>
              <a:rPr lang="de-AT" sz="1200" dirty="0" err="1"/>
              <a:t>roughness</a:t>
            </a:r>
            <a:r>
              <a:rPr lang="de-AT" sz="1200" dirty="0"/>
              <a:t> </a:t>
            </a:r>
            <a:r>
              <a:rPr lang="de-AT" sz="1200" dirty="0" err="1"/>
              <a:t>parameter</a:t>
            </a:r>
            <a:r>
              <a:rPr lang="de-AT" sz="1200" dirty="0"/>
              <a:t>, </a:t>
            </a:r>
            <a:r>
              <a:rPr lang="de-AT" sz="1200" dirty="0" err="1"/>
              <a:t>which</a:t>
            </a:r>
            <a:r>
              <a:rPr lang="de-AT" sz="1200" dirty="0"/>
              <a:t> </a:t>
            </a:r>
            <a:r>
              <a:rPr lang="de-AT" sz="1200" dirty="0" err="1"/>
              <a:t>enables</a:t>
            </a:r>
            <a:r>
              <a:rPr lang="de-AT" sz="1200" dirty="0"/>
              <a:t> </a:t>
            </a:r>
            <a:r>
              <a:rPr lang="de-AT" sz="1200" dirty="0" err="1"/>
              <a:t>to</a:t>
            </a:r>
            <a:r>
              <a:rPr lang="de-AT" sz="1200" dirty="0"/>
              <a:t> </a:t>
            </a:r>
            <a:r>
              <a:rPr lang="de-AT" sz="1200" dirty="0" err="1"/>
              <a:t>predict</a:t>
            </a:r>
            <a:r>
              <a:rPr lang="de-AT" sz="1200" dirty="0"/>
              <a:t> </a:t>
            </a:r>
            <a:r>
              <a:rPr lang="de-AT" sz="1200" dirty="0" err="1"/>
              <a:t>the</a:t>
            </a:r>
            <a:r>
              <a:rPr lang="de-AT" sz="1200" dirty="0"/>
              <a:t> </a:t>
            </a:r>
            <a:r>
              <a:rPr lang="de-AT" sz="1200" dirty="0" err="1"/>
              <a:t>effects</a:t>
            </a:r>
            <a:r>
              <a:rPr lang="de-AT" sz="1200" dirty="0"/>
              <a:t> on </a:t>
            </a:r>
            <a:r>
              <a:rPr lang="de-AT" sz="1200" dirty="0" err="1"/>
              <a:t>the</a:t>
            </a:r>
            <a:r>
              <a:rPr lang="de-AT" sz="1200" dirty="0"/>
              <a:t> </a:t>
            </a:r>
            <a:r>
              <a:rPr lang="de-AT" sz="1200" dirty="0" err="1"/>
              <a:t>sputter</a:t>
            </a:r>
            <a:r>
              <a:rPr lang="de-AT" sz="1200" dirty="0"/>
              <a:t> </a:t>
            </a:r>
            <a:r>
              <a:rPr lang="de-AT" sz="1200" dirty="0" err="1"/>
              <a:t>yields</a:t>
            </a:r>
            <a:r>
              <a:rPr lang="de-AT" sz="1200" dirty="0"/>
              <a:t>.</a:t>
            </a:r>
          </a:p>
          <a:p>
            <a:endParaRPr lang="de-AT" dirty="0"/>
          </a:p>
        </p:txBody>
      </p:sp>
      <p:sp>
        <p:nvSpPr>
          <p:cNvPr id="4" name="Foliennummernplatzhalter 3"/>
          <p:cNvSpPr>
            <a:spLocks noGrp="1"/>
          </p:cNvSpPr>
          <p:nvPr>
            <p:ph type="sldNum" sz="quarter" idx="5"/>
          </p:nvPr>
        </p:nvSpPr>
        <p:spPr/>
        <p:txBody>
          <a:bodyPr/>
          <a:lstStyle/>
          <a:p>
            <a:fld id="{5320357C-19D5-4386-8AC6-DD0AD4D309C8}" type="slidenum">
              <a:rPr lang="de-AT" smtClean="0"/>
              <a:t>5</a:t>
            </a:fld>
            <a:endParaRPr lang="de-AT"/>
          </a:p>
        </p:txBody>
      </p:sp>
    </p:spTree>
    <p:extLst>
      <p:ext uri="{BB962C8B-B14F-4D97-AF65-F5344CB8AC3E}">
        <p14:creationId xmlns:p14="http://schemas.microsoft.com/office/powerpoint/2010/main" val="1527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a:t>At </a:t>
            </a:r>
            <a:r>
              <a:rPr lang="de-AT" baseline="0" dirty="0" err="1"/>
              <a:t>first</a:t>
            </a:r>
            <a:r>
              <a:rPr lang="de-AT" baseline="0" dirty="0"/>
              <a:t>, I </a:t>
            </a:r>
            <a:r>
              <a:rPr lang="de-AT" baseline="0" dirty="0" err="1"/>
              <a:t>would</a:t>
            </a:r>
            <a:r>
              <a:rPr lang="de-AT" baseline="0" dirty="0"/>
              <a:t> like </a:t>
            </a:r>
            <a:r>
              <a:rPr lang="de-AT" baseline="0" dirty="0" err="1"/>
              <a:t>to</a:t>
            </a:r>
            <a:r>
              <a:rPr lang="de-AT" baseline="0" dirty="0"/>
              <a:t> </a:t>
            </a:r>
            <a:r>
              <a:rPr lang="de-AT" baseline="0" dirty="0" err="1"/>
              <a:t>talk</a:t>
            </a:r>
            <a:r>
              <a:rPr lang="de-AT" baseline="0" dirty="0"/>
              <a:t> a </a:t>
            </a:r>
            <a:r>
              <a:rPr lang="de-AT" baseline="0" dirty="0" err="1"/>
              <a:t>little</a:t>
            </a:r>
            <a:r>
              <a:rPr lang="de-AT" baseline="0" dirty="0"/>
              <a:t> </a:t>
            </a:r>
            <a:r>
              <a:rPr lang="de-AT" baseline="0" dirty="0" err="1"/>
              <a:t>more</a:t>
            </a:r>
            <a:r>
              <a:rPr lang="de-AT" baseline="0" dirty="0"/>
              <a:t> </a:t>
            </a:r>
            <a:r>
              <a:rPr lang="de-AT" baseline="0" dirty="0" err="1"/>
              <a:t>about</a:t>
            </a:r>
            <a:r>
              <a:rPr lang="de-AT" baseline="0" dirty="0"/>
              <a:t> </a:t>
            </a:r>
            <a:r>
              <a:rPr lang="de-AT" baseline="0" dirty="0" err="1"/>
              <a:t>the</a:t>
            </a:r>
            <a:r>
              <a:rPr lang="de-AT" baseline="0" dirty="0"/>
              <a:t> individual </a:t>
            </a:r>
            <a:r>
              <a:rPr lang="de-AT" baseline="0" dirty="0" err="1"/>
              <a:t>roughness</a:t>
            </a:r>
            <a:r>
              <a:rPr lang="de-AT" baseline="0" dirty="0"/>
              <a:t> </a:t>
            </a:r>
            <a:r>
              <a:rPr lang="de-AT" baseline="0" dirty="0" err="1"/>
              <a:t>effects</a:t>
            </a:r>
            <a:r>
              <a:rPr lang="de-AT" baseline="0" dirty="0"/>
              <a:t> </a:t>
            </a:r>
            <a:r>
              <a:rPr lang="de-AT" baseline="0" dirty="0" err="1"/>
              <a:t>that</a:t>
            </a:r>
            <a:r>
              <a:rPr lang="de-AT" baseline="0" dirty="0"/>
              <a:t> </a:t>
            </a:r>
            <a:r>
              <a:rPr lang="de-AT" baseline="0" dirty="0" err="1"/>
              <a:t>can</a:t>
            </a:r>
            <a:r>
              <a:rPr lang="de-AT" baseline="0" dirty="0"/>
              <a:t> </a:t>
            </a:r>
            <a:r>
              <a:rPr lang="de-AT" baseline="0" dirty="0" err="1"/>
              <a:t>occur</a:t>
            </a:r>
            <a:r>
              <a:rPr lang="de-AT" baseline="0" dirty="0"/>
              <a:t> </a:t>
            </a:r>
            <a:r>
              <a:rPr lang="de-AT" baseline="0" dirty="0" err="1"/>
              <a:t>during</a:t>
            </a:r>
            <a:r>
              <a:rPr lang="de-AT" baseline="0" dirty="0"/>
              <a:t> </a:t>
            </a:r>
            <a:r>
              <a:rPr lang="de-AT" baseline="0" dirty="0" err="1"/>
              <a:t>ion</a:t>
            </a:r>
            <a:r>
              <a:rPr lang="de-AT" baseline="0" dirty="0"/>
              <a:t> </a:t>
            </a:r>
            <a:r>
              <a:rPr lang="de-AT" baseline="0" dirty="0" err="1"/>
              <a:t>bombardment</a:t>
            </a:r>
            <a:r>
              <a:rPr lang="de-AT" baseline="0" dirty="0"/>
              <a:t>.</a:t>
            </a:r>
          </a:p>
          <a:p>
            <a:endParaRPr lang="de-AT" baseline="0" dirty="0"/>
          </a:p>
          <a:p>
            <a:r>
              <a:rPr lang="de-AT" baseline="0" dirty="0"/>
              <a:t>In </a:t>
            </a:r>
            <a:r>
              <a:rPr lang="de-AT" baseline="0" dirty="0" err="1"/>
              <a:t>example</a:t>
            </a:r>
            <a:r>
              <a:rPr lang="de-AT" baseline="0" dirty="0"/>
              <a:t>, </a:t>
            </a:r>
            <a:r>
              <a:rPr lang="de-AT" baseline="0" dirty="0" err="1"/>
              <a:t>the</a:t>
            </a:r>
            <a:r>
              <a:rPr lang="de-AT" baseline="0" dirty="0"/>
              <a:t> </a:t>
            </a:r>
            <a:r>
              <a:rPr lang="de-AT" baseline="0" dirty="0" err="1"/>
              <a:t>local</a:t>
            </a:r>
            <a:r>
              <a:rPr lang="de-AT" baseline="0" dirty="0"/>
              <a:t> </a:t>
            </a:r>
            <a:r>
              <a:rPr lang="de-AT" baseline="0" dirty="0" err="1"/>
              <a:t>inclination</a:t>
            </a:r>
            <a:r>
              <a:rPr lang="de-AT" baseline="0" dirty="0"/>
              <a:t> </a:t>
            </a:r>
            <a:r>
              <a:rPr lang="de-AT" baseline="0" dirty="0" err="1"/>
              <a:t>of</a:t>
            </a:r>
            <a:r>
              <a:rPr lang="de-AT" baseline="0" dirty="0"/>
              <a:t> a </a:t>
            </a:r>
            <a:r>
              <a:rPr lang="de-AT" baseline="0" dirty="0" err="1"/>
              <a:t>surface</a:t>
            </a:r>
            <a:r>
              <a:rPr lang="de-AT" baseline="0" dirty="0"/>
              <a:t> feature </a:t>
            </a:r>
            <a:r>
              <a:rPr lang="de-AT" baseline="0" dirty="0" err="1"/>
              <a:t>can</a:t>
            </a:r>
            <a:r>
              <a:rPr lang="de-AT" baseline="0" dirty="0"/>
              <a:t> </a:t>
            </a:r>
            <a:r>
              <a:rPr lang="de-AT" baseline="0" dirty="0" err="1"/>
              <a:t>affect</a:t>
            </a:r>
            <a:r>
              <a:rPr lang="de-AT" baseline="0" dirty="0"/>
              <a:t> </a:t>
            </a:r>
            <a:r>
              <a:rPr lang="de-AT" baseline="0" dirty="0" err="1"/>
              <a:t>the</a:t>
            </a:r>
            <a:r>
              <a:rPr lang="de-AT" baseline="0" dirty="0"/>
              <a:t> </a:t>
            </a:r>
            <a:r>
              <a:rPr lang="de-AT" baseline="0" dirty="0" err="1"/>
              <a:t>actual</a:t>
            </a:r>
            <a:r>
              <a:rPr lang="de-AT" baseline="0" dirty="0"/>
              <a:t> </a:t>
            </a:r>
            <a:r>
              <a:rPr lang="de-AT" baseline="0" dirty="0" err="1"/>
              <a:t>ion</a:t>
            </a:r>
            <a:r>
              <a:rPr lang="de-AT" baseline="0" dirty="0"/>
              <a:t> incidence angle, </a:t>
            </a:r>
            <a:r>
              <a:rPr lang="de-AT" baseline="0" dirty="0" err="1"/>
              <a:t>which</a:t>
            </a:r>
            <a:r>
              <a:rPr lang="de-AT" baseline="0" dirty="0"/>
              <a:t> alters </a:t>
            </a:r>
            <a:r>
              <a:rPr lang="de-AT" baseline="0" dirty="0" err="1"/>
              <a:t>the</a:t>
            </a:r>
            <a:r>
              <a:rPr lang="de-AT" baseline="0" dirty="0"/>
              <a:t> </a:t>
            </a:r>
            <a:r>
              <a:rPr lang="de-AT" baseline="0" dirty="0" err="1"/>
              <a:t>local</a:t>
            </a:r>
            <a:r>
              <a:rPr lang="de-AT" baseline="0" dirty="0"/>
              <a:t> </a:t>
            </a:r>
            <a:r>
              <a:rPr lang="de-AT" baseline="0" dirty="0" err="1"/>
              <a:t>sputter</a:t>
            </a:r>
            <a:r>
              <a:rPr lang="de-AT" baseline="0" dirty="0"/>
              <a:t> </a:t>
            </a:r>
            <a:r>
              <a:rPr lang="de-AT" baseline="0" dirty="0" err="1"/>
              <a:t>yield</a:t>
            </a:r>
            <a:r>
              <a:rPr lang="de-AT" baseline="0" dirty="0"/>
              <a:t> and </a:t>
            </a:r>
            <a:r>
              <a:rPr lang="de-AT" baseline="0" dirty="0" err="1"/>
              <a:t>reflection</a:t>
            </a:r>
            <a:r>
              <a:rPr lang="de-AT" baseline="0" dirty="0"/>
              <a:t> </a:t>
            </a:r>
            <a:r>
              <a:rPr lang="de-AT" baseline="0" dirty="0" err="1"/>
              <a:t>coefficients</a:t>
            </a:r>
            <a:r>
              <a:rPr lang="de-AT" baseline="0" dirty="0"/>
              <a:t>.</a:t>
            </a:r>
          </a:p>
          <a:p>
            <a:endParaRPr lang="de-AT" baseline="0" dirty="0"/>
          </a:p>
          <a:p>
            <a:r>
              <a:rPr lang="de-AT" baseline="0" dirty="0"/>
              <a:t>Also, redeposition </a:t>
            </a:r>
            <a:r>
              <a:rPr lang="de-AT" baseline="0" dirty="0" err="1"/>
              <a:t>of</a:t>
            </a:r>
            <a:r>
              <a:rPr lang="de-AT" baseline="0" dirty="0"/>
              <a:t> </a:t>
            </a:r>
            <a:r>
              <a:rPr lang="de-AT" baseline="0" dirty="0" err="1"/>
              <a:t>sputtered</a:t>
            </a:r>
            <a:r>
              <a:rPr lang="de-AT" baseline="0" dirty="0"/>
              <a:t> </a:t>
            </a:r>
            <a:r>
              <a:rPr lang="de-AT" baseline="0" dirty="0" err="1"/>
              <a:t>atoms</a:t>
            </a:r>
            <a:r>
              <a:rPr lang="de-AT" baseline="0" dirty="0"/>
              <a:t> on </a:t>
            </a:r>
            <a:r>
              <a:rPr lang="de-AT" baseline="0" dirty="0" err="1"/>
              <a:t>neighbouring</a:t>
            </a:r>
            <a:r>
              <a:rPr lang="de-AT" baseline="0" dirty="0"/>
              <a:t> </a:t>
            </a:r>
            <a:r>
              <a:rPr lang="de-AT" baseline="0" dirty="0" err="1"/>
              <a:t>surface</a:t>
            </a:r>
            <a:r>
              <a:rPr lang="de-AT" baseline="0" dirty="0"/>
              <a:t> </a:t>
            </a:r>
            <a:r>
              <a:rPr lang="de-AT" baseline="0" dirty="0" err="1"/>
              <a:t>features</a:t>
            </a:r>
            <a:r>
              <a:rPr lang="de-AT" baseline="0" dirty="0"/>
              <a:t> </a:t>
            </a:r>
            <a:r>
              <a:rPr lang="de-AT" baseline="0" dirty="0" err="1"/>
              <a:t>can</a:t>
            </a:r>
            <a:r>
              <a:rPr lang="de-AT" baseline="0" dirty="0"/>
              <a:t> </a:t>
            </a:r>
            <a:r>
              <a:rPr lang="de-AT" baseline="0" dirty="0" err="1"/>
              <a:t>severely</a:t>
            </a:r>
            <a:r>
              <a:rPr lang="de-AT" baseline="0" dirty="0"/>
              <a:t> </a:t>
            </a:r>
            <a:r>
              <a:rPr lang="de-AT" baseline="0" dirty="0" err="1"/>
              <a:t>reduce</a:t>
            </a:r>
            <a:r>
              <a:rPr lang="de-AT" baseline="0" dirty="0"/>
              <a:t> </a:t>
            </a:r>
            <a:r>
              <a:rPr lang="de-AT" baseline="0" dirty="0" err="1"/>
              <a:t>the</a:t>
            </a:r>
            <a:r>
              <a:rPr lang="de-AT" baseline="0" dirty="0"/>
              <a:t> total </a:t>
            </a:r>
            <a:r>
              <a:rPr lang="de-AT" baseline="0" dirty="0" err="1"/>
              <a:t>sputter</a:t>
            </a:r>
            <a:r>
              <a:rPr lang="de-AT" baseline="0" dirty="0"/>
              <a:t> </a:t>
            </a:r>
            <a:r>
              <a:rPr lang="de-AT" baseline="0" dirty="0" err="1"/>
              <a:t>yield</a:t>
            </a:r>
            <a:endParaRPr lang="de-AT" baseline="0" dirty="0"/>
          </a:p>
          <a:p>
            <a:endParaRPr lang="de-AT" baseline="0" dirty="0"/>
          </a:p>
          <a:p>
            <a:r>
              <a:rPr lang="de-AT" baseline="0" dirty="0" err="1"/>
              <a:t>Shadowing</a:t>
            </a:r>
            <a:r>
              <a:rPr lang="de-AT" baseline="0" dirty="0"/>
              <a:t> </a:t>
            </a:r>
            <a:r>
              <a:rPr lang="de-AT" baseline="0" dirty="0" err="1"/>
              <a:t>of</a:t>
            </a:r>
            <a:r>
              <a:rPr lang="de-AT" baseline="0" dirty="0"/>
              <a:t> </a:t>
            </a:r>
            <a:r>
              <a:rPr lang="de-AT" baseline="0" dirty="0" err="1"/>
              <a:t>certain</a:t>
            </a:r>
            <a:r>
              <a:rPr lang="de-AT" baseline="0" dirty="0"/>
              <a:t> </a:t>
            </a:r>
            <a:r>
              <a:rPr lang="de-AT" baseline="0" dirty="0" err="1"/>
              <a:t>surface</a:t>
            </a:r>
            <a:r>
              <a:rPr lang="de-AT" baseline="0" dirty="0"/>
              <a:t> </a:t>
            </a:r>
            <a:r>
              <a:rPr lang="de-AT" baseline="0" dirty="0" err="1"/>
              <a:t>areas</a:t>
            </a:r>
            <a:r>
              <a:rPr lang="de-AT" baseline="0" dirty="0"/>
              <a:t> </a:t>
            </a:r>
            <a:r>
              <a:rPr lang="de-AT" baseline="0" dirty="0" err="1"/>
              <a:t>can</a:t>
            </a:r>
            <a:r>
              <a:rPr lang="de-AT" baseline="0" dirty="0"/>
              <a:t> also </a:t>
            </a:r>
            <a:r>
              <a:rPr lang="de-AT" baseline="0" dirty="0" err="1"/>
              <a:t>occur</a:t>
            </a:r>
            <a:r>
              <a:rPr lang="de-AT" baseline="0" dirty="0"/>
              <a:t>, </a:t>
            </a:r>
            <a:r>
              <a:rPr lang="de-AT" baseline="0" dirty="0" err="1"/>
              <a:t>especially</a:t>
            </a:r>
            <a:r>
              <a:rPr lang="de-AT" baseline="0" dirty="0"/>
              <a:t> </a:t>
            </a:r>
            <a:r>
              <a:rPr lang="de-AT" baseline="0" dirty="0" err="1"/>
              <a:t>under</a:t>
            </a:r>
            <a:r>
              <a:rPr lang="de-AT" baseline="0" dirty="0"/>
              <a:t> </a:t>
            </a:r>
            <a:r>
              <a:rPr lang="de-AT" baseline="0" dirty="0" err="1"/>
              <a:t>grazing</a:t>
            </a:r>
            <a:r>
              <a:rPr lang="de-AT" baseline="0" dirty="0"/>
              <a:t> </a:t>
            </a:r>
            <a:r>
              <a:rPr lang="de-AT" baseline="0" dirty="0" err="1"/>
              <a:t>ion</a:t>
            </a:r>
            <a:r>
              <a:rPr lang="de-AT" baseline="0" dirty="0"/>
              <a:t> incidence.</a:t>
            </a:r>
          </a:p>
          <a:p>
            <a:endParaRPr lang="de-AT" dirty="0"/>
          </a:p>
          <a:p>
            <a:r>
              <a:rPr lang="de-AT" dirty="0" err="1"/>
              <a:t>Finally</a:t>
            </a:r>
            <a:r>
              <a:rPr lang="de-AT" dirty="0"/>
              <a:t>,</a:t>
            </a:r>
            <a:r>
              <a:rPr lang="de-AT" baseline="0" dirty="0"/>
              <a:t> </a:t>
            </a:r>
            <a:r>
              <a:rPr lang="de-AT" baseline="0" dirty="0" err="1"/>
              <a:t>s</a:t>
            </a:r>
            <a:r>
              <a:rPr lang="de-AT" dirty="0" err="1"/>
              <a:t>econdary</a:t>
            </a:r>
            <a:r>
              <a:rPr lang="de-AT" dirty="0"/>
              <a:t> </a:t>
            </a:r>
            <a:r>
              <a:rPr lang="de-AT" dirty="0" err="1"/>
              <a:t>sputtering</a:t>
            </a:r>
            <a:r>
              <a:rPr lang="de-AT" baseline="0" dirty="0"/>
              <a:t> </a:t>
            </a:r>
            <a:r>
              <a:rPr lang="de-AT" baseline="0" dirty="0" err="1"/>
              <a:t>may</a:t>
            </a:r>
            <a:r>
              <a:rPr lang="de-AT" baseline="0" dirty="0"/>
              <a:t> also </a:t>
            </a:r>
            <a:r>
              <a:rPr lang="de-AT" baseline="0" dirty="0" err="1"/>
              <a:t>contribute</a:t>
            </a:r>
            <a:r>
              <a:rPr lang="de-AT" baseline="0" dirty="0"/>
              <a:t> </a:t>
            </a:r>
            <a:r>
              <a:rPr lang="de-AT" baseline="0" dirty="0" err="1"/>
              <a:t>to</a:t>
            </a:r>
            <a:r>
              <a:rPr lang="de-AT" baseline="0" dirty="0"/>
              <a:t> </a:t>
            </a:r>
            <a:r>
              <a:rPr lang="de-AT" baseline="0" dirty="0" err="1"/>
              <a:t>the</a:t>
            </a:r>
            <a:r>
              <a:rPr lang="de-AT" baseline="0" dirty="0"/>
              <a:t> total </a:t>
            </a:r>
            <a:r>
              <a:rPr lang="de-AT" baseline="0" dirty="0" err="1"/>
              <a:t>erosion</a:t>
            </a:r>
            <a:r>
              <a:rPr lang="de-AT" baseline="0" dirty="0"/>
              <a:t>, </a:t>
            </a:r>
            <a:r>
              <a:rPr lang="de-AT" baseline="0" dirty="0" err="1"/>
              <a:t>if</a:t>
            </a:r>
            <a:r>
              <a:rPr lang="de-AT" baseline="0" dirty="0"/>
              <a:t> </a:t>
            </a:r>
            <a:r>
              <a:rPr lang="de-AT" baseline="0" dirty="0" err="1"/>
              <a:t>reflected</a:t>
            </a:r>
            <a:r>
              <a:rPr lang="de-AT" baseline="0" dirty="0"/>
              <a:t> </a:t>
            </a:r>
            <a:r>
              <a:rPr lang="de-AT" baseline="0" dirty="0" err="1"/>
              <a:t>ions</a:t>
            </a:r>
            <a:r>
              <a:rPr lang="de-AT" baseline="0" dirty="0"/>
              <a:t> </a:t>
            </a:r>
            <a:r>
              <a:rPr lang="de-AT" baseline="0" dirty="0" err="1"/>
              <a:t>hit</a:t>
            </a:r>
            <a:r>
              <a:rPr lang="de-AT" baseline="0" dirty="0"/>
              <a:t> </a:t>
            </a:r>
            <a:r>
              <a:rPr lang="de-AT" baseline="0" dirty="0" err="1"/>
              <a:t>the</a:t>
            </a:r>
            <a:r>
              <a:rPr lang="de-AT" baseline="0" dirty="0"/>
              <a:t> </a:t>
            </a:r>
            <a:r>
              <a:rPr lang="de-AT" baseline="0" dirty="0" err="1"/>
              <a:t>surface</a:t>
            </a:r>
            <a:r>
              <a:rPr lang="de-AT" baseline="0" dirty="0"/>
              <a:t> </a:t>
            </a:r>
            <a:r>
              <a:rPr lang="de-AT" baseline="0" dirty="0" err="1"/>
              <a:t>again</a:t>
            </a:r>
            <a:r>
              <a:rPr lang="de-AT" baseline="0" dirty="0"/>
              <a:t>.</a:t>
            </a:r>
          </a:p>
          <a:p>
            <a:endParaRPr lang="de-AT" baseline="0" dirty="0"/>
          </a:p>
          <a:p>
            <a:r>
              <a:rPr lang="de-AT" baseline="0" dirty="0"/>
              <a:t>These individual </a:t>
            </a:r>
            <a:r>
              <a:rPr lang="de-AT" baseline="0" dirty="0" err="1"/>
              <a:t>effects</a:t>
            </a:r>
            <a:r>
              <a:rPr lang="de-AT" baseline="0" dirty="0"/>
              <a:t> </a:t>
            </a:r>
            <a:r>
              <a:rPr lang="de-AT" baseline="0" dirty="0" err="1"/>
              <a:t>are</a:t>
            </a:r>
            <a:r>
              <a:rPr lang="de-AT" baseline="0" dirty="0"/>
              <a:t> </a:t>
            </a:r>
            <a:r>
              <a:rPr lang="de-AT" baseline="0" dirty="0" err="1"/>
              <a:t>hard</a:t>
            </a:r>
            <a:r>
              <a:rPr lang="de-AT" baseline="0" dirty="0"/>
              <a:t> </a:t>
            </a:r>
            <a:r>
              <a:rPr lang="de-AT" baseline="0" dirty="0" err="1"/>
              <a:t>to</a:t>
            </a:r>
            <a:r>
              <a:rPr lang="de-AT" baseline="0" dirty="0"/>
              <a:t> </a:t>
            </a:r>
            <a:r>
              <a:rPr lang="de-AT" baseline="0" dirty="0" err="1"/>
              <a:t>investigate</a:t>
            </a:r>
            <a:r>
              <a:rPr lang="de-AT" baseline="0" dirty="0"/>
              <a:t>, </a:t>
            </a:r>
            <a:r>
              <a:rPr lang="de-AT" baseline="0" dirty="0" err="1"/>
              <a:t>especially</a:t>
            </a:r>
            <a:r>
              <a:rPr lang="de-AT" baseline="0" dirty="0"/>
              <a:t> </a:t>
            </a:r>
            <a:r>
              <a:rPr lang="de-AT" baseline="0" dirty="0" err="1"/>
              <a:t>since</a:t>
            </a:r>
            <a:r>
              <a:rPr lang="de-AT" baseline="0" dirty="0"/>
              <a:t> </a:t>
            </a:r>
            <a:r>
              <a:rPr lang="de-AT" baseline="0" dirty="0" err="1"/>
              <a:t>most</a:t>
            </a:r>
            <a:r>
              <a:rPr lang="de-AT" baseline="0" dirty="0"/>
              <a:t> </a:t>
            </a:r>
            <a:r>
              <a:rPr lang="de-AT" baseline="0" dirty="0" err="1"/>
              <a:t>ion</a:t>
            </a:r>
            <a:r>
              <a:rPr lang="de-AT" baseline="0" dirty="0"/>
              <a:t> beam </a:t>
            </a:r>
            <a:r>
              <a:rPr lang="de-AT" baseline="0" dirty="0" err="1"/>
              <a:t>experiments</a:t>
            </a:r>
            <a:r>
              <a:rPr lang="de-AT" baseline="0" dirty="0"/>
              <a:t> </a:t>
            </a:r>
            <a:r>
              <a:rPr lang="de-AT" baseline="0" dirty="0" err="1"/>
              <a:t>would</a:t>
            </a:r>
            <a:r>
              <a:rPr lang="de-AT" baseline="0" dirty="0"/>
              <a:t> </a:t>
            </a:r>
            <a:r>
              <a:rPr lang="de-AT" baseline="0" dirty="0" err="1"/>
              <a:t>modify</a:t>
            </a:r>
            <a:r>
              <a:rPr lang="de-AT" baseline="0" dirty="0"/>
              <a:t> </a:t>
            </a:r>
            <a:r>
              <a:rPr lang="de-AT" baseline="0" dirty="0" err="1"/>
              <a:t>the</a:t>
            </a:r>
            <a:r>
              <a:rPr lang="de-AT" baseline="0" dirty="0"/>
              <a:t> </a:t>
            </a:r>
            <a:r>
              <a:rPr lang="de-AT" baseline="0" dirty="0" err="1"/>
              <a:t>surface</a:t>
            </a:r>
            <a:r>
              <a:rPr lang="de-AT" baseline="0" dirty="0"/>
              <a:t> </a:t>
            </a:r>
            <a:r>
              <a:rPr lang="de-AT" baseline="0" dirty="0" err="1"/>
              <a:t>dynamically</a:t>
            </a:r>
            <a:r>
              <a:rPr lang="de-AT" baseline="0" dirty="0"/>
              <a:t>.</a:t>
            </a:r>
          </a:p>
          <a:p>
            <a:endParaRPr lang="en-US" dirty="0"/>
          </a:p>
        </p:txBody>
      </p:sp>
      <p:sp>
        <p:nvSpPr>
          <p:cNvPr id="4" name="Foliennummernplatzhalter 3"/>
          <p:cNvSpPr>
            <a:spLocks noGrp="1"/>
          </p:cNvSpPr>
          <p:nvPr>
            <p:ph type="sldNum" sz="quarter" idx="10"/>
          </p:nvPr>
        </p:nvSpPr>
        <p:spPr/>
        <p:txBody>
          <a:bodyPr/>
          <a:lstStyle/>
          <a:p>
            <a:fld id="{5320357C-19D5-4386-8AC6-DD0AD4D309C8}" type="slidenum">
              <a:rPr lang="de-AT" smtClean="0"/>
              <a:t>6</a:t>
            </a:fld>
            <a:endParaRPr lang="de-AT"/>
          </a:p>
        </p:txBody>
      </p:sp>
    </p:spTree>
    <p:extLst>
      <p:ext uri="{BB962C8B-B14F-4D97-AF65-F5344CB8AC3E}">
        <p14:creationId xmlns:p14="http://schemas.microsoft.com/office/powerpoint/2010/main" val="376182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These </a:t>
            </a:r>
            <a:r>
              <a:rPr lang="de-AT" dirty="0" err="1"/>
              <a:t>conditions</a:t>
            </a:r>
            <a:r>
              <a:rPr lang="de-AT" baseline="0" dirty="0"/>
              <a:t> </a:t>
            </a:r>
            <a:r>
              <a:rPr lang="de-AT" baseline="0" dirty="0" err="1"/>
              <a:t>motivated</a:t>
            </a:r>
            <a:r>
              <a:rPr lang="de-AT" baseline="0" dirty="0"/>
              <a:t> </a:t>
            </a:r>
            <a:r>
              <a:rPr lang="de-AT" baseline="0" dirty="0" err="1"/>
              <a:t>us</a:t>
            </a:r>
            <a:r>
              <a:rPr lang="de-AT" baseline="0" dirty="0"/>
              <a:t> </a:t>
            </a:r>
            <a:r>
              <a:rPr lang="de-AT" baseline="0" dirty="0" err="1"/>
              <a:t>to</a:t>
            </a:r>
            <a:r>
              <a:rPr lang="de-AT" baseline="0" dirty="0"/>
              <a:t> </a:t>
            </a:r>
            <a:r>
              <a:rPr lang="de-AT" baseline="0" dirty="0" err="1"/>
              <a:t>investigate</a:t>
            </a:r>
            <a:r>
              <a:rPr lang="de-AT" baseline="0" dirty="0"/>
              <a:t> </a:t>
            </a:r>
            <a:r>
              <a:rPr lang="de-AT" baseline="0" dirty="0" err="1"/>
              <a:t>this</a:t>
            </a:r>
            <a:r>
              <a:rPr lang="de-AT" baseline="0" dirty="0"/>
              <a:t> </a:t>
            </a:r>
            <a:r>
              <a:rPr lang="de-AT" baseline="0" dirty="0" err="1"/>
              <a:t>field</a:t>
            </a:r>
            <a:r>
              <a:rPr lang="de-AT" baseline="0" dirty="0"/>
              <a:t> </a:t>
            </a:r>
            <a:r>
              <a:rPr lang="de-AT" baseline="0" dirty="0" err="1"/>
              <a:t>more</a:t>
            </a:r>
            <a:r>
              <a:rPr lang="de-AT" baseline="0" dirty="0"/>
              <a:t>, </a:t>
            </a:r>
            <a:r>
              <a:rPr lang="de-AT" baseline="0" dirty="0" err="1"/>
              <a:t>both</a:t>
            </a:r>
            <a:r>
              <a:rPr lang="de-AT" baseline="0" dirty="0"/>
              <a:t> </a:t>
            </a:r>
            <a:r>
              <a:rPr lang="de-AT" baseline="0" dirty="0" err="1"/>
              <a:t>experimentally</a:t>
            </a:r>
            <a:r>
              <a:rPr lang="de-AT" baseline="0" dirty="0"/>
              <a:t> and </a:t>
            </a:r>
            <a:r>
              <a:rPr lang="de-AT" baseline="0" dirty="0" err="1"/>
              <a:t>numerically</a:t>
            </a:r>
            <a:r>
              <a:rPr lang="de-AT" baseline="0" dirty="0"/>
              <a:t>, </a:t>
            </a:r>
            <a:r>
              <a:rPr lang="de-AT" baseline="0" dirty="0" err="1"/>
              <a:t>which</a:t>
            </a:r>
            <a:r>
              <a:rPr lang="de-AT" baseline="0" dirty="0"/>
              <a:t> </a:t>
            </a:r>
            <a:r>
              <a:rPr lang="de-AT" baseline="0" dirty="0" err="1"/>
              <a:t>can</a:t>
            </a:r>
            <a:r>
              <a:rPr lang="de-AT" baseline="0" dirty="0"/>
              <a:t> </a:t>
            </a:r>
            <a:r>
              <a:rPr lang="de-AT" baseline="0" dirty="0" err="1"/>
              <a:t>be</a:t>
            </a:r>
            <a:r>
              <a:rPr lang="de-AT" baseline="0" dirty="0"/>
              <a:t> </a:t>
            </a:r>
            <a:r>
              <a:rPr lang="de-AT" baseline="0" dirty="0" err="1"/>
              <a:t>seen</a:t>
            </a:r>
            <a:r>
              <a:rPr lang="de-AT" baseline="0" dirty="0"/>
              <a:t> </a:t>
            </a:r>
            <a:r>
              <a:rPr lang="de-AT" baseline="0" dirty="0" err="1"/>
              <a:t>here</a:t>
            </a:r>
            <a:r>
              <a:rPr lang="de-AT" baseline="0" dirty="0"/>
              <a:t> in </a:t>
            </a:r>
            <a:r>
              <a:rPr lang="de-AT" baseline="0" dirty="0" err="1"/>
              <a:t>the</a:t>
            </a:r>
            <a:r>
              <a:rPr lang="de-AT" baseline="0" dirty="0"/>
              <a:t> </a:t>
            </a:r>
            <a:r>
              <a:rPr lang="de-AT" baseline="0" dirty="0" err="1"/>
              <a:t>outline</a:t>
            </a:r>
            <a:r>
              <a:rPr lang="de-AT" baseline="0" dirty="0"/>
              <a:t>:</a:t>
            </a:r>
          </a:p>
          <a:p>
            <a:endParaRPr lang="de-AT" baseline="0" dirty="0"/>
          </a:p>
          <a:p>
            <a:r>
              <a:rPr lang="de-AT" baseline="0" dirty="0" err="1"/>
              <a:t>One</a:t>
            </a:r>
            <a:r>
              <a:rPr lang="de-AT" baseline="0" dirty="0"/>
              <a:t> </a:t>
            </a:r>
            <a:r>
              <a:rPr lang="de-AT" baseline="0" dirty="0" err="1"/>
              <a:t>the</a:t>
            </a:r>
            <a:r>
              <a:rPr lang="de-AT" baseline="0" dirty="0"/>
              <a:t> </a:t>
            </a:r>
            <a:r>
              <a:rPr lang="de-AT" baseline="0" dirty="0" err="1"/>
              <a:t>one</a:t>
            </a:r>
            <a:r>
              <a:rPr lang="de-AT" baseline="0" dirty="0"/>
              <a:t> </a:t>
            </a:r>
            <a:r>
              <a:rPr lang="de-AT" baseline="0" dirty="0" err="1"/>
              <a:t>hand</a:t>
            </a:r>
            <a:r>
              <a:rPr lang="de-AT" baseline="0" dirty="0"/>
              <a:t>, </a:t>
            </a:r>
            <a:r>
              <a:rPr lang="de-AT" baseline="0" dirty="0" err="1"/>
              <a:t>we</a:t>
            </a:r>
            <a:r>
              <a:rPr lang="de-AT" baseline="0" dirty="0"/>
              <a:t> </a:t>
            </a:r>
            <a:r>
              <a:rPr lang="de-AT" baseline="0" dirty="0" err="1"/>
              <a:t>used</a:t>
            </a:r>
            <a:r>
              <a:rPr lang="de-AT" baseline="0" dirty="0"/>
              <a:t> a so-</a:t>
            </a:r>
            <a:r>
              <a:rPr lang="de-AT" baseline="0" dirty="0" err="1"/>
              <a:t>called</a:t>
            </a:r>
            <a:r>
              <a:rPr lang="de-AT" baseline="0" dirty="0"/>
              <a:t> QCM </a:t>
            </a:r>
            <a:r>
              <a:rPr lang="de-AT" baseline="0" dirty="0" err="1"/>
              <a:t>to</a:t>
            </a:r>
            <a:r>
              <a:rPr lang="de-AT" baseline="0" dirty="0"/>
              <a:t> </a:t>
            </a:r>
            <a:r>
              <a:rPr lang="de-AT" baseline="0" dirty="0" err="1"/>
              <a:t>experimenteally</a:t>
            </a:r>
            <a:r>
              <a:rPr lang="de-AT" baseline="0" dirty="0"/>
              <a:t> </a:t>
            </a:r>
            <a:r>
              <a:rPr lang="de-AT" baseline="0" dirty="0" err="1"/>
              <a:t>investigate</a:t>
            </a:r>
            <a:r>
              <a:rPr lang="de-AT" baseline="0" dirty="0"/>
              <a:t> </a:t>
            </a:r>
            <a:r>
              <a:rPr lang="de-AT" baseline="0" dirty="0" err="1"/>
              <a:t>the</a:t>
            </a:r>
            <a:r>
              <a:rPr lang="de-AT" baseline="0" dirty="0"/>
              <a:t> </a:t>
            </a:r>
            <a:r>
              <a:rPr lang="de-AT" baseline="0" dirty="0" err="1"/>
              <a:t>connection</a:t>
            </a:r>
            <a:r>
              <a:rPr lang="de-AT" baseline="0" dirty="0"/>
              <a:t> </a:t>
            </a:r>
            <a:r>
              <a:rPr lang="de-AT" baseline="0" dirty="0" err="1"/>
              <a:t>between</a:t>
            </a:r>
            <a:r>
              <a:rPr lang="de-AT" baseline="0" dirty="0"/>
              <a:t> </a:t>
            </a:r>
            <a:r>
              <a:rPr lang="de-AT" baseline="0" dirty="0" err="1"/>
              <a:t>surface</a:t>
            </a:r>
            <a:r>
              <a:rPr lang="de-AT" baseline="0" dirty="0"/>
              <a:t> </a:t>
            </a:r>
            <a:r>
              <a:rPr lang="de-AT" baseline="0" dirty="0" err="1"/>
              <a:t>roughness</a:t>
            </a:r>
            <a:r>
              <a:rPr lang="de-AT" baseline="0" dirty="0"/>
              <a:t> and </a:t>
            </a:r>
            <a:r>
              <a:rPr lang="de-AT" baseline="0" dirty="0" err="1"/>
              <a:t>the</a:t>
            </a:r>
            <a:r>
              <a:rPr lang="de-AT" baseline="0" dirty="0"/>
              <a:t> total </a:t>
            </a:r>
            <a:r>
              <a:rPr lang="de-AT" baseline="0" dirty="0" err="1"/>
              <a:t>sputter</a:t>
            </a:r>
            <a:r>
              <a:rPr lang="de-AT" baseline="0" dirty="0"/>
              <a:t> </a:t>
            </a:r>
            <a:r>
              <a:rPr lang="de-AT" baseline="0" dirty="0" err="1"/>
              <a:t>yield</a:t>
            </a:r>
            <a:r>
              <a:rPr lang="de-AT" baseline="0" dirty="0"/>
              <a:t>, </a:t>
            </a:r>
            <a:r>
              <a:rPr lang="de-AT" baseline="0" dirty="0" err="1"/>
              <a:t>with</a:t>
            </a:r>
            <a:r>
              <a:rPr lang="de-AT" baseline="0" dirty="0"/>
              <a:t> a </a:t>
            </a:r>
            <a:r>
              <a:rPr lang="de-AT" baseline="0" dirty="0" err="1"/>
              <a:t>special</a:t>
            </a:r>
            <a:r>
              <a:rPr lang="de-AT" baseline="0" dirty="0"/>
              <a:t> </a:t>
            </a:r>
            <a:r>
              <a:rPr lang="de-AT" baseline="0" dirty="0" err="1"/>
              <a:t>focus</a:t>
            </a:r>
            <a:r>
              <a:rPr lang="de-AT" baseline="0" dirty="0"/>
              <a:t> on </a:t>
            </a:r>
            <a:r>
              <a:rPr lang="de-AT" baseline="0" dirty="0" err="1"/>
              <a:t>static</a:t>
            </a:r>
            <a:r>
              <a:rPr lang="de-AT" baseline="0" dirty="0"/>
              <a:t> </a:t>
            </a:r>
            <a:r>
              <a:rPr lang="de-AT" baseline="0" dirty="0" err="1"/>
              <a:t>sputter</a:t>
            </a:r>
            <a:r>
              <a:rPr lang="de-AT" baseline="0" dirty="0"/>
              <a:t> </a:t>
            </a:r>
            <a:r>
              <a:rPr lang="de-AT" baseline="0" dirty="0" err="1"/>
              <a:t>yields</a:t>
            </a:r>
            <a:r>
              <a:rPr lang="de-AT" baseline="0" dirty="0"/>
              <a:t>, </a:t>
            </a:r>
            <a:r>
              <a:rPr lang="de-AT" baseline="0" dirty="0" err="1"/>
              <a:t>or</a:t>
            </a:r>
            <a:r>
              <a:rPr lang="de-AT" baseline="0" dirty="0"/>
              <a:t> in </a:t>
            </a:r>
            <a:r>
              <a:rPr lang="de-AT" baseline="0" dirty="0" err="1"/>
              <a:t>other</a:t>
            </a:r>
            <a:r>
              <a:rPr lang="de-AT" baseline="0" dirty="0"/>
              <a:t> </a:t>
            </a:r>
            <a:r>
              <a:rPr lang="de-AT" baseline="0" dirty="0" err="1"/>
              <a:t>words</a:t>
            </a:r>
            <a:r>
              <a:rPr lang="de-AT" baseline="0" dirty="0"/>
              <a:t>: </a:t>
            </a:r>
            <a:r>
              <a:rPr lang="de-AT" baseline="0" dirty="0" err="1"/>
              <a:t>when</a:t>
            </a:r>
            <a:r>
              <a:rPr lang="de-AT" baseline="0" dirty="0"/>
              <a:t> </a:t>
            </a:r>
            <a:r>
              <a:rPr lang="de-AT" baseline="0" dirty="0" err="1"/>
              <a:t>the</a:t>
            </a:r>
            <a:r>
              <a:rPr lang="de-AT" baseline="0" dirty="0"/>
              <a:t> </a:t>
            </a:r>
            <a:r>
              <a:rPr lang="de-AT" baseline="0" dirty="0" err="1"/>
              <a:t>surface</a:t>
            </a:r>
            <a:r>
              <a:rPr lang="de-AT" baseline="0" dirty="0"/>
              <a:t> </a:t>
            </a:r>
            <a:r>
              <a:rPr lang="de-AT" baseline="0" dirty="0" err="1"/>
              <a:t>is</a:t>
            </a:r>
            <a:r>
              <a:rPr lang="de-AT" baseline="0" dirty="0"/>
              <a:t> not </a:t>
            </a:r>
            <a:r>
              <a:rPr lang="de-AT" baseline="0" dirty="0" err="1"/>
              <a:t>yet</a:t>
            </a:r>
            <a:r>
              <a:rPr lang="de-AT" baseline="0" dirty="0"/>
              <a:t> </a:t>
            </a:r>
            <a:r>
              <a:rPr lang="de-AT" baseline="0" dirty="0" err="1"/>
              <a:t>altered</a:t>
            </a:r>
            <a:r>
              <a:rPr lang="de-AT" baseline="0" dirty="0"/>
              <a:t> due </a:t>
            </a:r>
            <a:r>
              <a:rPr lang="de-AT" baseline="0" dirty="0" err="1"/>
              <a:t>to</a:t>
            </a:r>
            <a:r>
              <a:rPr lang="de-AT" baseline="0" dirty="0"/>
              <a:t> </a:t>
            </a:r>
            <a:r>
              <a:rPr lang="de-AT" baseline="0" dirty="0" err="1"/>
              <a:t>the</a:t>
            </a:r>
            <a:r>
              <a:rPr lang="de-AT" baseline="0" dirty="0"/>
              <a:t> </a:t>
            </a:r>
            <a:r>
              <a:rPr lang="de-AT" baseline="0" dirty="0" err="1"/>
              <a:t>ion</a:t>
            </a:r>
            <a:r>
              <a:rPr lang="de-AT" baseline="0" dirty="0"/>
              <a:t> beam.</a:t>
            </a:r>
          </a:p>
          <a:p>
            <a:r>
              <a:rPr lang="de-AT" baseline="0" dirty="0" err="1"/>
              <a:t>Furthermore</a:t>
            </a:r>
            <a:r>
              <a:rPr lang="de-AT" baseline="0" dirty="0"/>
              <a:t>, </a:t>
            </a:r>
            <a:r>
              <a:rPr lang="de-AT" baseline="0" dirty="0" err="1"/>
              <a:t>we</a:t>
            </a:r>
            <a:r>
              <a:rPr lang="de-AT" baseline="0" dirty="0"/>
              <a:t> </a:t>
            </a:r>
            <a:r>
              <a:rPr lang="de-AT" baseline="0" dirty="0" err="1"/>
              <a:t>developed</a:t>
            </a:r>
            <a:r>
              <a:rPr lang="de-AT" baseline="0" dirty="0"/>
              <a:t> a </a:t>
            </a:r>
            <a:r>
              <a:rPr lang="de-AT" baseline="0" dirty="0" err="1"/>
              <a:t>new</a:t>
            </a:r>
            <a:r>
              <a:rPr lang="de-AT" baseline="0" dirty="0"/>
              <a:t> </a:t>
            </a:r>
            <a:r>
              <a:rPr lang="de-AT" baseline="0" dirty="0" err="1"/>
              <a:t>raytracing</a:t>
            </a:r>
            <a:r>
              <a:rPr lang="de-AT" baseline="0" dirty="0"/>
              <a:t> </a:t>
            </a:r>
            <a:r>
              <a:rPr lang="de-AT" baseline="0" dirty="0" err="1"/>
              <a:t>simulation</a:t>
            </a:r>
            <a:r>
              <a:rPr lang="de-AT" baseline="0" dirty="0"/>
              <a:t> code </a:t>
            </a:r>
            <a:r>
              <a:rPr lang="de-AT" baseline="0" dirty="0" err="1"/>
              <a:t>which</a:t>
            </a:r>
            <a:r>
              <a:rPr lang="de-AT" baseline="0" dirty="0"/>
              <a:t> </a:t>
            </a:r>
            <a:r>
              <a:rPr lang="de-AT" baseline="0" dirty="0" err="1"/>
              <a:t>allows</a:t>
            </a:r>
            <a:r>
              <a:rPr lang="de-AT" baseline="0" dirty="0"/>
              <a:t> </a:t>
            </a:r>
            <a:r>
              <a:rPr lang="de-AT" baseline="0" dirty="0" err="1"/>
              <a:t>any</a:t>
            </a:r>
            <a:r>
              <a:rPr lang="de-AT" baseline="0" dirty="0"/>
              <a:t> larger </a:t>
            </a:r>
            <a:r>
              <a:rPr lang="de-AT" baseline="0" dirty="0" err="1"/>
              <a:t>surface</a:t>
            </a:r>
            <a:r>
              <a:rPr lang="de-AT" baseline="0" dirty="0"/>
              <a:t> </a:t>
            </a:r>
            <a:r>
              <a:rPr lang="de-AT" baseline="0" dirty="0" err="1"/>
              <a:t>sections</a:t>
            </a:r>
            <a:r>
              <a:rPr lang="de-AT" baseline="0" dirty="0"/>
              <a:t> </a:t>
            </a:r>
            <a:r>
              <a:rPr lang="de-AT" baseline="0" dirty="0" err="1"/>
              <a:t>as</a:t>
            </a:r>
            <a:r>
              <a:rPr lang="de-AT" baseline="0" dirty="0"/>
              <a:t> </a:t>
            </a:r>
            <a:r>
              <a:rPr lang="de-AT" baseline="0" dirty="0" err="1"/>
              <a:t>input</a:t>
            </a:r>
            <a:r>
              <a:rPr lang="de-AT" baseline="0" dirty="0"/>
              <a:t>, </a:t>
            </a:r>
            <a:r>
              <a:rPr lang="de-AT" baseline="0" dirty="0" err="1"/>
              <a:t>enabling</a:t>
            </a:r>
            <a:r>
              <a:rPr lang="de-AT" baseline="0" dirty="0"/>
              <a:t> </a:t>
            </a:r>
            <a:r>
              <a:rPr lang="de-AT" baseline="0" dirty="0" err="1"/>
              <a:t>to</a:t>
            </a:r>
            <a:r>
              <a:rPr lang="de-AT" baseline="0" dirty="0"/>
              <a:t> </a:t>
            </a:r>
            <a:r>
              <a:rPr lang="de-AT" baseline="0" dirty="0" err="1"/>
              <a:t>study</a:t>
            </a:r>
            <a:r>
              <a:rPr lang="de-AT" baseline="0" dirty="0"/>
              <a:t> </a:t>
            </a:r>
            <a:r>
              <a:rPr lang="de-AT" baseline="0" dirty="0" err="1"/>
              <a:t>the</a:t>
            </a:r>
            <a:r>
              <a:rPr lang="de-AT" baseline="0" dirty="0"/>
              <a:t> </a:t>
            </a:r>
            <a:r>
              <a:rPr lang="de-AT" baseline="0" dirty="0" err="1"/>
              <a:t>roughness</a:t>
            </a:r>
            <a:r>
              <a:rPr lang="de-AT" baseline="0" dirty="0"/>
              <a:t> </a:t>
            </a:r>
            <a:r>
              <a:rPr lang="de-AT" baseline="0" dirty="0" err="1"/>
              <a:t>effect</a:t>
            </a:r>
            <a:r>
              <a:rPr lang="de-AT" baseline="0" dirty="0"/>
              <a:t> </a:t>
            </a:r>
            <a:r>
              <a:rPr lang="de-AT" baseline="0" dirty="0" err="1"/>
              <a:t>for</a:t>
            </a:r>
            <a:r>
              <a:rPr lang="de-AT" baseline="0" dirty="0"/>
              <a:t> a liberal </a:t>
            </a:r>
            <a:r>
              <a:rPr lang="de-AT" baseline="0" dirty="0" err="1"/>
              <a:t>choice</a:t>
            </a:r>
            <a:r>
              <a:rPr lang="de-AT" baseline="0" dirty="0"/>
              <a:t> </a:t>
            </a:r>
            <a:r>
              <a:rPr lang="de-AT" baseline="0" dirty="0" err="1"/>
              <a:t>of</a:t>
            </a:r>
            <a:r>
              <a:rPr lang="de-AT" baseline="0" dirty="0"/>
              <a:t> </a:t>
            </a:r>
            <a:r>
              <a:rPr lang="de-AT" baseline="0" dirty="0" err="1"/>
              <a:t>topographies</a:t>
            </a:r>
            <a:r>
              <a:rPr lang="de-AT" baseline="0" dirty="0"/>
              <a:t>.</a:t>
            </a:r>
          </a:p>
          <a:p>
            <a:endParaRPr lang="de-AT" baseline="0" dirty="0"/>
          </a:p>
          <a:p>
            <a:r>
              <a:rPr lang="de-AT" baseline="0" dirty="0" err="1"/>
              <a:t>With</a:t>
            </a:r>
            <a:r>
              <a:rPr lang="de-AT" baseline="0" dirty="0"/>
              <a:t> </a:t>
            </a:r>
            <a:r>
              <a:rPr lang="de-AT" baseline="0" dirty="0" err="1"/>
              <a:t>both</a:t>
            </a:r>
            <a:r>
              <a:rPr lang="de-AT" baseline="0" dirty="0"/>
              <a:t> </a:t>
            </a:r>
            <a:r>
              <a:rPr lang="de-AT" baseline="0" dirty="0" err="1"/>
              <a:t>approaches</a:t>
            </a:r>
            <a:r>
              <a:rPr lang="de-AT" baseline="0" dirty="0"/>
              <a:t>, </a:t>
            </a:r>
            <a:r>
              <a:rPr lang="de-AT" baseline="0" dirty="0" err="1"/>
              <a:t>we</a:t>
            </a:r>
            <a:r>
              <a:rPr lang="de-AT" baseline="0" dirty="0"/>
              <a:t> </a:t>
            </a:r>
            <a:r>
              <a:rPr lang="de-AT" baseline="0" dirty="0" err="1"/>
              <a:t>then</a:t>
            </a:r>
            <a:r>
              <a:rPr lang="de-AT" baseline="0" dirty="0"/>
              <a:t> </a:t>
            </a:r>
            <a:r>
              <a:rPr lang="de-AT" baseline="0" dirty="0" err="1"/>
              <a:t>worked</a:t>
            </a:r>
            <a:r>
              <a:rPr lang="de-AT" baseline="0" dirty="0"/>
              <a:t> on </a:t>
            </a:r>
            <a:r>
              <a:rPr lang="de-AT" baseline="0" dirty="0" err="1"/>
              <a:t>the</a:t>
            </a:r>
            <a:r>
              <a:rPr lang="de-AT" baseline="0" dirty="0"/>
              <a:t> </a:t>
            </a:r>
            <a:r>
              <a:rPr lang="de-AT" baseline="0" dirty="0" err="1"/>
              <a:t>key</a:t>
            </a:r>
            <a:r>
              <a:rPr lang="de-AT" baseline="0" dirty="0"/>
              <a:t> </a:t>
            </a:r>
            <a:r>
              <a:rPr lang="de-AT" baseline="0" dirty="0" err="1"/>
              <a:t>goal</a:t>
            </a:r>
            <a:r>
              <a:rPr lang="de-AT" baseline="0" dirty="0"/>
              <a:t>, </a:t>
            </a:r>
            <a:r>
              <a:rPr lang="de-AT" baseline="0" dirty="0" err="1"/>
              <a:t>which</a:t>
            </a:r>
            <a:r>
              <a:rPr lang="de-AT" baseline="0" dirty="0"/>
              <a:t> </a:t>
            </a:r>
            <a:r>
              <a:rPr lang="de-AT" baseline="0" dirty="0" err="1"/>
              <a:t>is</a:t>
            </a:r>
            <a:r>
              <a:rPr lang="de-AT" baseline="0" dirty="0"/>
              <a:t> </a:t>
            </a:r>
            <a:r>
              <a:rPr lang="de-AT" baseline="0" dirty="0" err="1"/>
              <a:t>to</a:t>
            </a:r>
            <a:r>
              <a:rPr lang="de-AT" baseline="0" dirty="0"/>
              <a:t> </a:t>
            </a:r>
            <a:r>
              <a:rPr lang="de-AT" baseline="0" dirty="0" err="1"/>
              <a:t>identify</a:t>
            </a:r>
            <a:r>
              <a:rPr lang="de-AT" baseline="0" dirty="0"/>
              <a:t> a </a:t>
            </a:r>
            <a:r>
              <a:rPr lang="de-AT" baseline="0" dirty="0" err="1"/>
              <a:t>good</a:t>
            </a:r>
            <a:r>
              <a:rPr lang="de-AT" baseline="0" dirty="0"/>
              <a:t> </a:t>
            </a:r>
            <a:r>
              <a:rPr lang="de-AT" baseline="0" dirty="0" err="1"/>
              <a:t>roughness</a:t>
            </a:r>
            <a:r>
              <a:rPr lang="de-AT" baseline="0" dirty="0"/>
              <a:t> </a:t>
            </a:r>
            <a:r>
              <a:rPr lang="de-AT" baseline="0" dirty="0" err="1"/>
              <a:t>parameter</a:t>
            </a:r>
            <a:r>
              <a:rPr lang="de-AT" baseline="0" dirty="0"/>
              <a:t>, </a:t>
            </a:r>
            <a:r>
              <a:rPr lang="de-AT" baseline="0" dirty="0" err="1"/>
              <a:t>allowing</a:t>
            </a:r>
            <a:r>
              <a:rPr lang="de-AT" baseline="0" dirty="0"/>
              <a:t> </a:t>
            </a:r>
            <a:r>
              <a:rPr lang="de-AT" baseline="0" dirty="0" err="1"/>
              <a:t>to</a:t>
            </a:r>
            <a:r>
              <a:rPr lang="de-AT" baseline="0" dirty="0"/>
              <a:t> </a:t>
            </a:r>
            <a:r>
              <a:rPr lang="de-AT" baseline="0" dirty="0" err="1"/>
              <a:t>characterise</a:t>
            </a:r>
            <a:r>
              <a:rPr lang="de-AT" baseline="0" dirty="0"/>
              <a:t> </a:t>
            </a:r>
            <a:r>
              <a:rPr lang="de-AT" baseline="0" dirty="0" err="1"/>
              <a:t>rough</a:t>
            </a:r>
            <a:r>
              <a:rPr lang="de-AT" baseline="0" dirty="0"/>
              <a:t> </a:t>
            </a:r>
            <a:r>
              <a:rPr lang="de-AT" baseline="0" dirty="0" err="1"/>
              <a:t>surfaces</a:t>
            </a:r>
            <a:r>
              <a:rPr lang="de-AT" baseline="0" dirty="0"/>
              <a:t> </a:t>
            </a:r>
            <a:r>
              <a:rPr lang="de-AT" baseline="0" dirty="0" err="1"/>
              <a:t>to</a:t>
            </a:r>
            <a:r>
              <a:rPr lang="de-AT" baseline="0" dirty="0"/>
              <a:t> </a:t>
            </a:r>
            <a:r>
              <a:rPr lang="de-AT" baseline="0" dirty="0" err="1"/>
              <a:t>even</a:t>
            </a:r>
            <a:r>
              <a:rPr lang="de-AT" baseline="0" dirty="0"/>
              <a:t> </a:t>
            </a:r>
            <a:r>
              <a:rPr lang="de-AT" baseline="0" dirty="0" err="1"/>
              <a:t>enable</a:t>
            </a:r>
            <a:r>
              <a:rPr lang="de-AT" baseline="0" dirty="0"/>
              <a:t> </a:t>
            </a:r>
            <a:r>
              <a:rPr lang="de-AT" baseline="0" dirty="0" err="1"/>
              <a:t>predictions</a:t>
            </a:r>
            <a:r>
              <a:rPr lang="de-AT" baseline="0" dirty="0"/>
              <a:t> </a:t>
            </a:r>
            <a:r>
              <a:rPr lang="de-AT" baseline="0" dirty="0" err="1"/>
              <a:t>of</a:t>
            </a:r>
            <a:r>
              <a:rPr lang="de-AT" baseline="0" dirty="0"/>
              <a:t> total </a:t>
            </a:r>
            <a:r>
              <a:rPr lang="de-AT" baseline="0" dirty="0" err="1"/>
              <a:t>sputter</a:t>
            </a:r>
            <a:r>
              <a:rPr lang="de-AT" baseline="0" dirty="0"/>
              <a:t> </a:t>
            </a:r>
            <a:r>
              <a:rPr lang="de-AT" baseline="0" dirty="0" err="1"/>
              <a:t>yields</a:t>
            </a:r>
            <a:r>
              <a:rPr lang="de-AT" baseline="0" dirty="0"/>
              <a:t>. </a:t>
            </a:r>
          </a:p>
          <a:p>
            <a:endParaRPr lang="en-US" dirty="0"/>
          </a:p>
        </p:txBody>
      </p:sp>
      <p:sp>
        <p:nvSpPr>
          <p:cNvPr id="4" name="Foliennummernplatzhalter 3"/>
          <p:cNvSpPr>
            <a:spLocks noGrp="1"/>
          </p:cNvSpPr>
          <p:nvPr>
            <p:ph type="sldNum" sz="quarter" idx="10"/>
          </p:nvPr>
        </p:nvSpPr>
        <p:spPr/>
        <p:txBody>
          <a:bodyPr/>
          <a:lstStyle/>
          <a:p>
            <a:fld id="{5320357C-19D5-4386-8AC6-DD0AD4D309C8}" type="slidenum">
              <a:rPr lang="de-AT" smtClean="0"/>
              <a:t>7</a:t>
            </a:fld>
            <a:endParaRPr lang="de-AT"/>
          </a:p>
        </p:txBody>
      </p:sp>
    </p:spTree>
    <p:extLst>
      <p:ext uri="{BB962C8B-B14F-4D97-AF65-F5344CB8AC3E}">
        <p14:creationId xmlns:p14="http://schemas.microsoft.com/office/powerpoint/2010/main" val="399538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a:t>
            </a:r>
            <a:r>
              <a:rPr lang="de-AT" baseline="0" dirty="0"/>
              <a:t> </a:t>
            </a:r>
            <a:r>
              <a:rPr lang="de-AT" baseline="0" dirty="0" err="1"/>
              <a:t>this</a:t>
            </a:r>
            <a:r>
              <a:rPr lang="de-AT" baseline="0" dirty="0"/>
              <a:t> </a:t>
            </a:r>
            <a:r>
              <a:rPr lang="de-AT" baseline="0" dirty="0" err="1"/>
              <a:t>context</a:t>
            </a:r>
            <a:r>
              <a:rPr lang="de-AT" baseline="0" dirty="0"/>
              <a:t>, I will </a:t>
            </a:r>
            <a:r>
              <a:rPr lang="de-AT" baseline="0" dirty="0" err="1"/>
              <a:t>shortly</a:t>
            </a:r>
            <a:r>
              <a:rPr lang="de-AT" baseline="0" dirty="0"/>
              <a:t> </a:t>
            </a:r>
            <a:r>
              <a:rPr lang="de-AT" baseline="0" dirty="0" err="1"/>
              <a:t>present</a:t>
            </a:r>
            <a:r>
              <a:rPr lang="de-AT" baseline="0" dirty="0"/>
              <a:t> </a:t>
            </a:r>
            <a:r>
              <a:rPr lang="de-AT" baseline="0" dirty="0" err="1"/>
              <a:t>our</a:t>
            </a:r>
            <a:r>
              <a:rPr lang="de-AT" baseline="0" dirty="0"/>
              <a:t> experimental </a:t>
            </a:r>
            <a:r>
              <a:rPr lang="de-AT" baseline="0" dirty="0" err="1"/>
              <a:t>approach</a:t>
            </a:r>
            <a:r>
              <a:rPr lang="de-AT" baseline="0" dirty="0"/>
              <a:t>: The QCM. QCM stands </a:t>
            </a:r>
            <a:r>
              <a:rPr lang="de-AT" baseline="0" dirty="0" err="1"/>
              <a:t>for</a:t>
            </a:r>
            <a:r>
              <a:rPr lang="de-AT" baseline="0" dirty="0"/>
              <a:t> </a:t>
            </a:r>
            <a:r>
              <a:rPr lang="de-AT" baseline="0" dirty="0" err="1"/>
              <a:t>quartz</a:t>
            </a:r>
            <a:r>
              <a:rPr lang="de-AT" baseline="0" dirty="0"/>
              <a:t> </a:t>
            </a:r>
            <a:r>
              <a:rPr lang="de-AT" baseline="0" dirty="0" err="1"/>
              <a:t>crystal</a:t>
            </a:r>
            <a:r>
              <a:rPr lang="de-AT" baseline="0" dirty="0"/>
              <a:t> </a:t>
            </a:r>
            <a:r>
              <a:rPr lang="de-AT" baseline="0" dirty="0" err="1"/>
              <a:t>microbalance</a:t>
            </a:r>
            <a:r>
              <a:rPr lang="de-AT" baseline="0" dirty="0"/>
              <a:t>. The fundamental </a:t>
            </a:r>
            <a:r>
              <a:rPr lang="de-AT" baseline="0" dirty="0" err="1"/>
              <a:t>basis</a:t>
            </a:r>
            <a:r>
              <a:rPr lang="de-AT" baseline="0" dirty="0"/>
              <a:t> </a:t>
            </a:r>
            <a:r>
              <a:rPr lang="de-AT" baseline="0" dirty="0" err="1"/>
              <a:t>of</a:t>
            </a:r>
            <a:r>
              <a:rPr lang="de-AT" baseline="0" dirty="0"/>
              <a:t> </a:t>
            </a:r>
            <a:r>
              <a:rPr lang="de-AT" baseline="0" dirty="0" err="1"/>
              <a:t>this</a:t>
            </a:r>
            <a:r>
              <a:rPr lang="de-AT" baseline="0" dirty="0"/>
              <a:t> </a:t>
            </a:r>
            <a:r>
              <a:rPr lang="de-AT" baseline="0" dirty="0" err="1"/>
              <a:t>technique</a:t>
            </a:r>
            <a:r>
              <a:rPr lang="de-AT" baseline="0" dirty="0"/>
              <a:t> </a:t>
            </a:r>
            <a:r>
              <a:rPr lang="de-AT" baseline="0" dirty="0" err="1"/>
              <a:t>is</a:t>
            </a:r>
            <a:r>
              <a:rPr lang="de-AT" baseline="0" dirty="0"/>
              <a:t> a </a:t>
            </a:r>
            <a:r>
              <a:rPr lang="de-AT" baseline="0" dirty="0" err="1"/>
              <a:t>thin</a:t>
            </a:r>
            <a:r>
              <a:rPr lang="de-AT" baseline="0" dirty="0"/>
              <a:t> </a:t>
            </a:r>
            <a:r>
              <a:rPr lang="de-AT" baseline="0" dirty="0" err="1"/>
              <a:t>quartz</a:t>
            </a:r>
            <a:r>
              <a:rPr lang="de-AT" baseline="0" dirty="0"/>
              <a:t> </a:t>
            </a:r>
            <a:r>
              <a:rPr lang="de-AT" baseline="0" dirty="0" err="1"/>
              <a:t>crystal</a:t>
            </a:r>
            <a:r>
              <a:rPr lang="de-AT" baseline="0" dirty="0"/>
              <a:t> </a:t>
            </a:r>
            <a:r>
              <a:rPr lang="de-AT" baseline="0" dirty="0" err="1"/>
              <a:t>with</a:t>
            </a:r>
            <a:r>
              <a:rPr lang="de-AT" baseline="0" dirty="0"/>
              <a:t> 2 </a:t>
            </a:r>
            <a:r>
              <a:rPr lang="de-AT" baseline="0" dirty="0" err="1"/>
              <a:t>gold</a:t>
            </a:r>
            <a:r>
              <a:rPr lang="de-AT" baseline="0" dirty="0"/>
              <a:t> </a:t>
            </a:r>
            <a:r>
              <a:rPr lang="de-AT" baseline="0" dirty="0" err="1"/>
              <a:t>electrodes</a:t>
            </a:r>
            <a:r>
              <a:rPr lang="de-AT" baseline="0" dirty="0"/>
              <a:t> on </a:t>
            </a:r>
            <a:r>
              <a:rPr lang="de-AT" baseline="0" dirty="0" err="1"/>
              <a:t>each</a:t>
            </a:r>
            <a:r>
              <a:rPr lang="de-AT" baseline="0" dirty="0"/>
              <a:t> </a:t>
            </a:r>
            <a:r>
              <a:rPr lang="de-AT" baseline="0" dirty="0" err="1"/>
              <a:t>side</a:t>
            </a:r>
            <a:r>
              <a:rPr lang="de-AT" baseline="0" dirty="0"/>
              <a:t>, </a:t>
            </a:r>
            <a:r>
              <a:rPr lang="de-AT" baseline="0" dirty="0" err="1"/>
              <a:t>forming</a:t>
            </a:r>
            <a:r>
              <a:rPr lang="de-AT" baseline="0" dirty="0"/>
              <a:t> a </a:t>
            </a:r>
            <a:r>
              <a:rPr lang="de-AT" baseline="0" dirty="0" err="1"/>
              <a:t>piezoelectric</a:t>
            </a:r>
            <a:r>
              <a:rPr lang="de-AT" baseline="0" dirty="0"/>
              <a:t> </a:t>
            </a:r>
            <a:r>
              <a:rPr lang="de-AT" baseline="0" dirty="0" err="1"/>
              <a:t>resonator</a:t>
            </a:r>
            <a:r>
              <a:rPr lang="de-AT" baseline="0" dirty="0"/>
              <a:t>. </a:t>
            </a:r>
          </a:p>
          <a:p>
            <a:endParaRPr lang="de-AT" baseline="0" dirty="0"/>
          </a:p>
          <a:p>
            <a:r>
              <a:rPr lang="de-AT" baseline="0" dirty="0" err="1"/>
              <a:t>When</a:t>
            </a:r>
            <a:r>
              <a:rPr lang="de-AT" baseline="0" dirty="0"/>
              <a:t> </a:t>
            </a:r>
            <a:r>
              <a:rPr lang="de-AT" baseline="0" dirty="0" err="1"/>
              <a:t>this</a:t>
            </a:r>
            <a:r>
              <a:rPr lang="de-AT" baseline="0" dirty="0"/>
              <a:t> </a:t>
            </a:r>
            <a:r>
              <a:rPr lang="de-AT" baseline="0" dirty="0" err="1"/>
              <a:t>quartz</a:t>
            </a:r>
            <a:r>
              <a:rPr lang="de-AT" baseline="0" dirty="0"/>
              <a:t> </a:t>
            </a:r>
            <a:r>
              <a:rPr lang="de-AT" baseline="0" dirty="0" err="1"/>
              <a:t>is</a:t>
            </a:r>
            <a:r>
              <a:rPr lang="de-AT" baseline="0" dirty="0"/>
              <a:t> </a:t>
            </a:r>
            <a:r>
              <a:rPr lang="de-AT" baseline="0" dirty="0" err="1"/>
              <a:t>provided</a:t>
            </a:r>
            <a:r>
              <a:rPr lang="de-AT" baseline="0" dirty="0"/>
              <a:t> </a:t>
            </a:r>
            <a:r>
              <a:rPr lang="de-AT" baseline="0" dirty="0" err="1"/>
              <a:t>with</a:t>
            </a:r>
            <a:r>
              <a:rPr lang="de-AT" baseline="0" dirty="0"/>
              <a:t> an </a:t>
            </a:r>
            <a:r>
              <a:rPr lang="de-AT" baseline="0" dirty="0" err="1"/>
              <a:t>alternating</a:t>
            </a:r>
            <a:r>
              <a:rPr lang="de-AT" baseline="0" dirty="0"/>
              <a:t> </a:t>
            </a:r>
            <a:r>
              <a:rPr lang="de-AT" baseline="0" dirty="0" err="1"/>
              <a:t>current</a:t>
            </a:r>
            <a:r>
              <a:rPr lang="de-AT" baseline="0" dirty="0"/>
              <a:t> </a:t>
            </a:r>
            <a:r>
              <a:rPr lang="de-AT" baseline="0" dirty="0" err="1"/>
              <a:t>with</a:t>
            </a:r>
            <a:r>
              <a:rPr lang="de-AT" baseline="0" dirty="0"/>
              <a:t> </a:t>
            </a:r>
            <a:r>
              <a:rPr lang="de-AT" baseline="0" dirty="0" err="1"/>
              <a:t>corresponding</a:t>
            </a:r>
            <a:r>
              <a:rPr lang="de-AT" baseline="0" dirty="0"/>
              <a:t> eigen-</a:t>
            </a:r>
            <a:r>
              <a:rPr lang="de-AT" baseline="0" dirty="0" err="1"/>
              <a:t>frequency</a:t>
            </a:r>
            <a:r>
              <a:rPr lang="de-AT" baseline="0" dirty="0"/>
              <a:t>, </a:t>
            </a:r>
            <a:r>
              <a:rPr lang="de-AT" baseline="0" dirty="0" err="1"/>
              <a:t>the</a:t>
            </a:r>
            <a:r>
              <a:rPr lang="de-AT" baseline="0" dirty="0"/>
              <a:t> </a:t>
            </a:r>
            <a:r>
              <a:rPr lang="de-AT" baseline="0" dirty="0" err="1"/>
              <a:t>quartz</a:t>
            </a:r>
            <a:r>
              <a:rPr lang="de-AT" baseline="0" dirty="0"/>
              <a:t> </a:t>
            </a:r>
            <a:r>
              <a:rPr lang="de-AT" baseline="0" dirty="0" err="1"/>
              <a:t>performs</a:t>
            </a:r>
            <a:r>
              <a:rPr lang="de-AT" baseline="0" dirty="0"/>
              <a:t> </a:t>
            </a:r>
            <a:r>
              <a:rPr lang="de-AT" baseline="0" dirty="0" err="1"/>
              <a:t>shear</a:t>
            </a:r>
            <a:r>
              <a:rPr lang="de-AT" baseline="0" dirty="0"/>
              <a:t> </a:t>
            </a:r>
            <a:r>
              <a:rPr lang="de-AT" baseline="0" dirty="0" err="1"/>
              <a:t>vibrations</a:t>
            </a:r>
            <a:r>
              <a:rPr lang="de-AT" baseline="0" dirty="0"/>
              <a:t> due </a:t>
            </a:r>
            <a:r>
              <a:rPr lang="de-AT" baseline="0" dirty="0" err="1"/>
              <a:t>to</a:t>
            </a:r>
            <a:r>
              <a:rPr lang="de-AT" baseline="0" dirty="0"/>
              <a:t> </a:t>
            </a:r>
            <a:r>
              <a:rPr lang="de-AT" baseline="0" dirty="0" err="1"/>
              <a:t>the</a:t>
            </a:r>
            <a:r>
              <a:rPr lang="de-AT" baseline="0" dirty="0"/>
              <a:t> </a:t>
            </a:r>
            <a:r>
              <a:rPr lang="de-AT" baseline="0" dirty="0" err="1"/>
              <a:t>piezoelectric</a:t>
            </a:r>
            <a:r>
              <a:rPr lang="de-AT" baseline="0" dirty="0"/>
              <a:t> </a:t>
            </a:r>
            <a:r>
              <a:rPr lang="de-AT" baseline="0" dirty="0" err="1"/>
              <a:t>effect</a:t>
            </a:r>
            <a:r>
              <a:rPr lang="de-AT" baseline="0" dirty="0"/>
              <a:t>.</a:t>
            </a:r>
          </a:p>
          <a:p>
            <a:r>
              <a:rPr lang="de-AT" baseline="0" dirty="0" err="1"/>
              <a:t>With</a:t>
            </a:r>
            <a:r>
              <a:rPr lang="de-AT" baseline="0" dirty="0"/>
              <a:t> </a:t>
            </a:r>
            <a:r>
              <a:rPr lang="de-AT" baseline="0" dirty="0" err="1"/>
              <a:t>the</a:t>
            </a:r>
            <a:r>
              <a:rPr lang="de-AT" baseline="0" dirty="0"/>
              <a:t> </a:t>
            </a:r>
            <a:r>
              <a:rPr lang="de-AT" baseline="0" dirty="0" err="1"/>
              <a:t>sauerbrey</a:t>
            </a:r>
            <a:r>
              <a:rPr lang="de-AT" baseline="0" dirty="0"/>
              <a:t> </a:t>
            </a:r>
            <a:r>
              <a:rPr lang="de-AT" baseline="0" dirty="0" err="1"/>
              <a:t>equation</a:t>
            </a:r>
            <a:r>
              <a:rPr lang="de-AT" baseline="0" dirty="0"/>
              <a:t>, a </a:t>
            </a:r>
            <a:r>
              <a:rPr lang="de-AT" baseline="0" dirty="0" err="1"/>
              <a:t>direct</a:t>
            </a:r>
            <a:r>
              <a:rPr lang="de-AT" baseline="0" dirty="0"/>
              <a:t> </a:t>
            </a:r>
            <a:r>
              <a:rPr lang="de-AT" baseline="0" dirty="0" err="1"/>
              <a:t>connection</a:t>
            </a:r>
            <a:r>
              <a:rPr lang="de-AT" baseline="0" dirty="0"/>
              <a:t> </a:t>
            </a:r>
            <a:r>
              <a:rPr lang="de-AT" baseline="0" dirty="0" err="1"/>
              <a:t>between</a:t>
            </a:r>
            <a:r>
              <a:rPr lang="de-AT" baseline="0" dirty="0"/>
              <a:t> </a:t>
            </a:r>
            <a:r>
              <a:rPr lang="de-AT" baseline="0" dirty="0" err="1"/>
              <a:t>this</a:t>
            </a:r>
            <a:r>
              <a:rPr lang="de-AT" baseline="0" dirty="0"/>
              <a:t> </a:t>
            </a:r>
            <a:r>
              <a:rPr lang="de-AT" baseline="0" dirty="0" err="1"/>
              <a:t>resonance</a:t>
            </a:r>
            <a:r>
              <a:rPr lang="de-AT" baseline="0" dirty="0"/>
              <a:t> </a:t>
            </a:r>
            <a:r>
              <a:rPr lang="de-AT" baseline="0" dirty="0" err="1"/>
              <a:t>frequency</a:t>
            </a:r>
            <a:r>
              <a:rPr lang="de-AT" baseline="0" dirty="0"/>
              <a:t> and </a:t>
            </a:r>
            <a:r>
              <a:rPr lang="de-AT" baseline="0" dirty="0" err="1"/>
              <a:t>the</a:t>
            </a:r>
            <a:r>
              <a:rPr lang="de-AT" baseline="0" dirty="0"/>
              <a:t> </a:t>
            </a:r>
            <a:r>
              <a:rPr lang="de-AT" baseline="0" dirty="0" err="1"/>
              <a:t>mass</a:t>
            </a:r>
            <a:r>
              <a:rPr lang="de-AT" baseline="0" dirty="0"/>
              <a:t> </a:t>
            </a:r>
            <a:r>
              <a:rPr lang="de-AT" baseline="0" dirty="0" err="1"/>
              <a:t>of</a:t>
            </a:r>
            <a:r>
              <a:rPr lang="de-AT" baseline="0" dirty="0"/>
              <a:t> </a:t>
            </a:r>
            <a:r>
              <a:rPr lang="de-AT" baseline="0" dirty="0" err="1"/>
              <a:t>the</a:t>
            </a:r>
            <a:r>
              <a:rPr lang="de-AT" baseline="0" dirty="0"/>
              <a:t> </a:t>
            </a:r>
            <a:r>
              <a:rPr lang="de-AT" baseline="0" dirty="0" err="1"/>
              <a:t>quartz</a:t>
            </a:r>
            <a:r>
              <a:rPr lang="de-AT" baseline="0" dirty="0"/>
              <a:t> </a:t>
            </a:r>
            <a:r>
              <a:rPr lang="de-AT" baseline="0" dirty="0" err="1"/>
              <a:t>can</a:t>
            </a:r>
            <a:r>
              <a:rPr lang="de-AT" baseline="0" dirty="0"/>
              <a:t> </a:t>
            </a:r>
            <a:r>
              <a:rPr lang="de-AT" baseline="0" dirty="0" err="1"/>
              <a:t>be</a:t>
            </a:r>
            <a:r>
              <a:rPr lang="de-AT" baseline="0" dirty="0"/>
              <a:t> </a:t>
            </a:r>
            <a:r>
              <a:rPr lang="de-AT" baseline="0" dirty="0" err="1"/>
              <a:t>drawn</a:t>
            </a:r>
            <a:r>
              <a:rPr lang="de-AT" baseline="0" dirty="0"/>
              <a:t>. In </a:t>
            </a:r>
            <a:r>
              <a:rPr lang="de-AT" baseline="0" dirty="0" err="1"/>
              <a:t>other</a:t>
            </a:r>
            <a:r>
              <a:rPr lang="de-AT" baseline="0" dirty="0"/>
              <a:t> </a:t>
            </a:r>
            <a:r>
              <a:rPr lang="de-AT" baseline="0" dirty="0" err="1"/>
              <a:t>words</a:t>
            </a:r>
            <a:r>
              <a:rPr lang="de-AT" baseline="0" dirty="0"/>
              <a:t>, </a:t>
            </a:r>
            <a:r>
              <a:rPr lang="de-AT" baseline="0" dirty="0" err="1"/>
              <a:t>small</a:t>
            </a:r>
            <a:r>
              <a:rPr lang="de-AT" baseline="0" dirty="0"/>
              <a:t> </a:t>
            </a:r>
            <a:r>
              <a:rPr lang="de-AT" baseline="0" dirty="0" err="1"/>
              <a:t>mass</a:t>
            </a:r>
            <a:r>
              <a:rPr lang="de-AT" baseline="0" dirty="0"/>
              <a:t> </a:t>
            </a:r>
            <a:r>
              <a:rPr lang="de-AT" baseline="0" dirty="0" err="1"/>
              <a:t>changes</a:t>
            </a:r>
            <a:r>
              <a:rPr lang="de-AT" baseline="0" dirty="0"/>
              <a:t> </a:t>
            </a:r>
            <a:r>
              <a:rPr lang="de-AT" baseline="0" dirty="0" err="1"/>
              <a:t>can</a:t>
            </a:r>
            <a:r>
              <a:rPr lang="de-AT" baseline="0" dirty="0"/>
              <a:t> </a:t>
            </a:r>
            <a:r>
              <a:rPr lang="de-AT" baseline="0" dirty="0" err="1"/>
              <a:t>be</a:t>
            </a:r>
            <a:r>
              <a:rPr lang="de-AT" baseline="0" dirty="0"/>
              <a:t> </a:t>
            </a:r>
            <a:r>
              <a:rPr lang="de-AT" baseline="0" dirty="0" err="1"/>
              <a:t>determined</a:t>
            </a:r>
            <a:r>
              <a:rPr lang="de-AT" baseline="0" dirty="0"/>
              <a:t> </a:t>
            </a:r>
            <a:r>
              <a:rPr lang="de-AT" baseline="0" dirty="0" err="1"/>
              <a:t>by</a:t>
            </a:r>
            <a:r>
              <a:rPr lang="de-AT" baseline="0" dirty="0"/>
              <a:t> </a:t>
            </a:r>
            <a:r>
              <a:rPr lang="de-AT" baseline="0" dirty="0" err="1"/>
              <a:t>recording</a:t>
            </a:r>
            <a:r>
              <a:rPr lang="de-AT" baseline="0" dirty="0"/>
              <a:t> </a:t>
            </a:r>
            <a:r>
              <a:rPr lang="de-AT" baseline="0" dirty="0" err="1"/>
              <a:t>the</a:t>
            </a:r>
            <a:r>
              <a:rPr lang="de-AT" baseline="0" dirty="0"/>
              <a:t> </a:t>
            </a:r>
            <a:r>
              <a:rPr lang="de-AT" baseline="0" dirty="0" err="1"/>
              <a:t>change</a:t>
            </a:r>
            <a:r>
              <a:rPr lang="de-AT" baseline="0" dirty="0"/>
              <a:t> </a:t>
            </a:r>
            <a:r>
              <a:rPr lang="de-AT" baseline="0" dirty="0" err="1"/>
              <a:t>of</a:t>
            </a:r>
            <a:r>
              <a:rPr lang="de-AT" baseline="0" dirty="0"/>
              <a:t> </a:t>
            </a:r>
            <a:r>
              <a:rPr lang="de-AT" baseline="0" dirty="0" err="1"/>
              <a:t>this</a:t>
            </a:r>
            <a:r>
              <a:rPr lang="de-AT" baseline="0" dirty="0"/>
              <a:t> </a:t>
            </a:r>
            <a:r>
              <a:rPr lang="de-AT" baseline="0" dirty="0" err="1"/>
              <a:t>resonance</a:t>
            </a:r>
            <a:r>
              <a:rPr lang="de-AT" baseline="0" dirty="0"/>
              <a:t> </a:t>
            </a:r>
            <a:r>
              <a:rPr lang="de-AT" baseline="0" dirty="0" err="1"/>
              <a:t>frequency</a:t>
            </a:r>
            <a:r>
              <a:rPr lang="de-AT" baseline="0" dirty="0"/>
              <a:t>.</a:t>
            </a:r>
          </a:p>
          <a:p>
            <a:r>
              <a:rPr lang="de-AT" baseline="0" dirty="0" err="1"/>
              <a:t>It</a:t>
            </a:r>
            <a:r>
              <a:rPr lang="de-AT" baseline="0" dirty="0"/>
              <a:t> </a:t>
            </a:r>
            <a:r>
              <a:rPr lang="de-AT" baseline="0" dirty="0" err="1"/>
              <a:t>is</a:t>
            </a:r>
            <a:r>
              <a:rPr lang="de-AT" baseline="0" dirty="0"/>
              <a:t> </a:t>
            </a:r>
            <a:r>
              <a:rPr lang="de-AT" baseline="0" dirty="0" err="1"/>
              <a:t>very</a:t>
            </a:r>
            <a:r>
              <a:rPr lang="de-AT" baseline="0" dirty="0"/>
              <a:t> </a:t>
            </a:r>
            <a:r>
              <a:rPr lang="de-AT" baseline="0" dirty="0" err="1"/>
              <a:t>useful</a:t>
            </a:r>
            <a:r>
              <a:rPr lang="de-AT" baseline="0" dirty="0"/>
              <a:t> </a:t>
            </a:r>
            <a:r>
              <a:rPr lang="de-AT" baseline="0" dirty="0" err="1"/>
              <a:t>for</a:t>
            </a:r>
            <a:r>
              <a:rPr lang="de-AT" baseline="0" dirty="0"/>
              <a:t> </a:t>
            </a:r>
            <a:r>
              <a:rPr lang="de-AT" baseline="0" dirty="0" err="1"/>
              <a:t>us</a:t>
            </a:r>
            <a:r>
              <a:rPr lang="de-AT" baseline="0" dirty="0"/>
              <a:t>, </a:t>
            </a:r>
            <a:r>
              <a:rPr lang="de-AT" baseline="0" dirty="0" err="1"/>
              <a:t>that</a:t>
            </a:r>
            <a:r>
              <a:rPr lang="de-AT" baseline="0" dirty="0"/>
              <a:t> </a:t>
            </a:r>
            <a:r>
              <a:rPr lang="de-AT" baseline="0" dirty="0" err="1"/>
              <a:t>this</a:t>
            </a:r>
            <a:r>
              <a:rPr lang="de-AT" baseline="0" dirty="0"/>
              <a:t> </a:t>
            </a:r>
            <a:r>
              <a:rPr lang="de-AT" baseline="0" dirty="0" err="1"/>
              <a:t>method</a:t>
            </a:r>
            <a:r>
              <a:rPr lang="de-AT" baseline="0" dirty="0"/>
              <a:t> </a:t>
            </a:r>
            <a:r>
              <a:rPr lang="de-AT" baseline="0" dirty="0" err="1"/>
              <a:t>is</a:t>
            </a:r>
            <a:r>
              <a:rPr lang="de-AT" baseline="0" dirty="0"/>
              <a:t> still </a:t>
            </a:r>
            <a:r>
              <a:rPr lang="de-AT" baseline="0" dirty="0" err="1"/>
              <a:t>working</a:t>
            </a:r>
            <a:r>
              <a:rPr lang="de-AT" baseline="0" dirty="0"/>
              <a:t> </a:t>
            </a:r>
            <a:r>
              <a:rPr lang="de-AT" baseline="0" dirty="0" err="1"/>
              <a:t>if</a:t>
            </a:r>
            <a:r>
              <a:rPr lang="de-AT" baseline="0" dirty="0"/>
              <a:t> a </a:t>
            </a:r>
            <a:r>
              <a:rPr lang="de-AT" baseline="0" dirty="0" err="1"/>
              <a:t>thin</a:t>
            </a:r>
            <a:r>
              <a:rPr lang="de-AT" baseline="0" dirty="0"/>
              <a:t> </a:t>
            </a:r>
            <a:r>
              <a:rPr lang="de-AT" baseline="0" dirty="0" err="1"/>
              <a:t>layer</a:t>
            </a:r>
            <a:r>
              <a:rPr lang="de-AT" baseline="0" dirty="0"/>
              <a:t> </a:t>
            </a:r>
            <a:r>
              <a:rPr lang="de-AT" baseline="0" dirty="0" err="1"/>
              <a:t>of</a:t>
            </a:r>
            <a:r>
              <a:rPr lang="de-AT" baseline="0" dirty="0"/>
              <a:t> different material, like Tungsten, </a:t>
            </a:r>
            <a:r>
              <a:rPr lang="de-AT" baseline="0" dirty="0" err="1"/>
              <a:t>is</a:t>
            </a:r>
            <a:r>
              <a:rPr lang="de-AT" baseline="0" dirty="0"/>
              <a:t> </a:t>
            </a:r>
            <a:r>
              <a:rPr lang="de-AT" baseline="0" dirty="0" err="1"/>
              <a:t>applied</a:t>
            </a:r>
            <a:r>
              <a:rPr lang="de-AT" baseline="0" dirty="0"/>
              <a:t> on </a:t>
            </a:r>
            <a:r>
              <a:rPr lang="de-AT" baseline="0" dirty="0" err="1"/>
              <a:t>the</a:t>
            </a:r>
            <a:r>
              <a:rPr lang="de-AT" baseline="0" dirty="0"/>
              <a:t> </a:t>
            </a:r>
            <a:r>
              <a:rPr lang="de-AT" baseline="0" dirty="0" err="1"/>
              <a:t>quartz</a:t>
            </a:r>
            <a:r>
              <a:rPr lang="de-AT" baseline="0" dirty="0"/>
              <a:t>, </a:t>
            </a:r>
            <a:r>
              <a:rPr lang="de-AT" baseline="0" dirty="0" err="1"/>
              <a:t>which</a:t>
            </a:r>
            <a:r>
              <a:rPr lang="de-AT" baseline="0" dirty="0"/>
              <a:t> </a:t>
            </a:r>
            <a:r>
              <a:rPr lang="de-AT" baseline="0" dirty="0" err="1"/>
              <a:t>is</a:t>
            </a:r>
            <a:r>
              <a:rPr lang="de-AT" baseline="0" dirty="0"/>
              <a:t>, in </a:t>
            </a:r>
            <a:r>
              <a:rPr lang="de-AT" baseline="0" dirty="0" err="1"/>
              <a:t>our</a:t>
            </a:r>
            <a:r>
              <a:rPr lang="de-AT" baseline="0" dirty="0"/>
              <a:t> </a:t>
            </a:r>
            <a:r>
              <a:rPr lang="de-AT" baseline="0" dirty="0" err="1"/>
              <a:t>experiments</a:t>
            </a:r>
            <a:r>
              <a:rPr lang="de-AT" baseline="0" dirty="0"/>
              <a:t>, </a:t>
            </a:r>
            <a:r>
              <a:rPr lang="de-AT" baseline="0" dirty="0" err="1"/>
              <a:t>exposed</a:t>
            </a:r>
            <a:r>
              <a:rPr lang="de-AT" baseline="0" dirty="0"/>
              <a:t> </a:t>
            </a:r>
            <a:r>
              <a:rPr lang="de-AT" baseline="0" dirty="0" err="1"/>
              <a:t>to</a:t>
            </a:r>
            <a:r>
              <a:rPr lang="de-AT" baseline="0" dirty="0"/>
              <a:t> an </a:t>
            </a:r>
            <a:r>
              <a:rPr lang="de-AT" baseline="0" dirty="0" err="1"/>
              <a:t>ion</a:t>
            </a:r>
            <a:r>
              <a:rPr lang="de-AT" baseline="0" dirty="0"/>
              <a:t> beam </a:t>
            </a:r>
            <a:r>
              <a:rPr lang="de-AT" baseline="0" dirty="0" err="1"/>
              <a:t>for</a:t>
            </a:r>
            <a:r>
              <a:rPr lang="de-AT" baseline="0" dirty="0"/>
              <a:t> </a:t>
            </a:r>
            <a:r>
              <a:rPr lang="de-AT" baseline="0" dirty="0" err="1"/>
              <a:t>erosion</a:t>
            </a:r>
            <a:r>
              <a:rPr lang="de-AT" baseline="0" dirty="0"/>
              <a:t> </a:t>
            </a:r>
            <a:r>
              <a:rPr lang="de-AT" baseline="0" dirty="0" err="1"/>
              <a:t>studies</a:t>
            </a:r>
            <a:r>
              <a:rPr lang="de-AT" baseline="0" dirty="0"/>
              <a:t>.</a:t>
            </a:r>
          </a:p>
          <a:p>
            <a:endParaRPr lang="de-AT" baseline="0" dirty="0"/>
          </a:p>
          <a:p>
            <a:r>
              <a:rPr lang="de-AT" baseline="0" dirty="0"/>
              <a:t>At </a:t>
            </a:r>
            <a:r>
              <a:rPr lang="de-AT" baseline="0" dirty="0" err="1"/>
              <a:t>our</a:t>
            </a:r>
            <a:r>
              <a:rPr lang="de-AT" baseline="0" dirty="0"/>
              <a:t> </a:t>
            </a:r>
            <a:r>
              <a:rPr lang="de-AT" baseline="0" dirty="0" err="1"/>
              <a:t>institute</a:t>
            </a:r>
            <a:r>
              <a:rPr lang="de-AT" baseline="0" dirty="0"/>
              <a:t>, </a:t>
            </a:r>
            <a:r>
              <a:rPr lang="de-AT" baseline="0" dirty="0" err="1"/>
              <a:t>measuring</a:t>
            </a:r>
            <a:r>
              <a:rPr lang="de-AT" baseline="0" dirty="0"/>
              <a:t> </a:t>
            </a:r>
            <a:r>
              <a:rPr lang="de-AT" baseline="0" dirty="0" err="1"/>
              <a:t>with</a:t>
            </a:r>
            <a:r>
              <a:rPr lang="de-AT" baseline="0" dirty="0"/>
              <a:t> a QCM </a:t>
            </a:r>
            <a:r>
              <a:rPr lang="de-AT" baseline="0" dirty="0" err="1"/>
              <a:t>has</a:t>
            </a:r>
            <a:r>
              <a:rPr lang="de-AT" baseline="0" dirty="0"/>
              <a:t> a </a:t>
            </a:r>
            <a:r>
              <a:rPr lang="de-AT" baseline="0" dirty="0" err="1"/>
              <a:t>long</a:t>
            </a:r>
            <a:r>
              <a:rPr lang="de-AT" baseline="0" dirty="0"/>
              <a:t> </a:t>
            </a:r>
            <a:r>
              <a:rPr lang="de-AT" baseline="0" dirty="0" err="1"/>
              <a:t>history</a:t>
            </a:r>
            <a:r>
              <a:rPr lang="de-AT" baseline="0" dirty="0"/>
              <a:t>. </a:t>
            </a:r>
            <a:r>
              <a:rPr lang="de-AT" baseline="0" dirty="0" err="1"/>
              <a:t>Specialised</a:t>
            </a:r>
            <a:r>
              <a:rPr lang="de-AT" baseline="0" dirty="0"/>
              <a:t> </a:t>
            </a:r>
            <a:r>
              <a:rPr lang="de-AT" baseline="0" dirty="0" err="1"/>
              <a:t>electronics</a:t>
            </a:r>
            <a:r>
              <a:rPr lang="de-AT" baseline="0" dirty="0"/>
              <a:t> and </a:t>
            </a:r>
            <a:r>
              <a:rPr lang="de-AT" baseline="0" dirty="0" err="1"/>
              <a:t>resonators</a:t>
            </a:r>
            <a:r>
              <a:rPr lang="de-AT" baseline="0" dirty="0"/>
              <a:t> </a:t>
            </a:r>
            <a:r>
              <a:rPr lang="de-AT" baseline="0" dirty="0" err="1"/>
              <a:t>allow</a:t>
            </a:r>
            <a:r>
              <a:rPr lang="de-AT" baseline="0" dirty="0"/>
              <a:t> </a:t>
            </a:r>
            <a:r>
              <a:rPr lang="de-AT" baseline="0" dirty="0" err="1"/>
              <a:t>very</a:t>
            </a:r>
            <a:r>
              <a:rPr lang="de-AT" baseline="0" dirty="0"/>
              <a:t> high sensitivity </a:t>
            </a:r>
            <a:r>
              <a:rPr lang="de-AT" baseline="0" dirty="0" err="1"/>
              <a:t>for</a:t>
            </a:r>
            <a:r>
              <a:rPr lang="de-AT" baseline="0" dirty="0"/>
              <a:t> </a:t>
            </a:r>
            <a:r>
              <a:rPr lang="de-AT" baseline="0" dirty="0" err="1"/>
              <a:t>our</a:t>
            </a:r>
            <a:r>
              <a:rPr lang="de-AT" baseline="0" dirty="0"/>
              <a:t> QCM.  In </a:t>
            </a:r>
            <a:r>
              <a:rPr lang="de-AT" baseline="0" dirty="0" err="1"/>
              <a:t>example</a:t>
            </a:r>
            <a:r>
              <a:rPr lang="de-AT" baseline="0" dirty="0"/>
              <a:t>, </a:t>
            </a:r>
            <a:r>
              <a:rPr lang="de-AT" baseline="0" dirty="0" err="1"/>
              <a:t>it</a:t>
            </a:r>
            <a:r>
              <a:rPr lang="de-AT" baseline="0" dirty="0"/>
              <a:t> </a:t>
            </a:r>
            <a:r>
              <a:rPr lang="de-AT" baseline="0" dirty="0" err="1"/>
              <a:t>is</a:t>
            </a:r>
            <a:r>
              <a:rPr lang="de-AT" baseline="0" dirty="0"/>
              <a:t> possible </a:t>
            </a:r>
            <a:r>
              <a:rPr lang="de-AT" baseline="0" dirty="0" err="1"/>
              <a:t>to</a:t>
            </a:r>
            <a:r>
              <a:rPr lang="de-AT" baseline="0" dirty="0"/>
              <a:t> </a:t>
            </a:r>
            <a:r>
              <a:rPr lang="de-AT" baseline="0" dirty="0" err="1"/>
              <a:t>achieve</a:t>
            </a:r>
            <a:r>
              <a:rPr lang="de-AT" baseline="0" dirty="0"/>
              <a:t> a </a:t>
            </a:r>
            <a:r>
              <a:rPr lang="de-AT" baseline="0" dirty="0" err="1"/>
              <a:t>mass</a:t>
            </a:r>
            <a:r>
              <a:rPr lang="de-AT" baseline="0" dirty="0"/>
              <a:t> </a:t>
            </a:r>
            <a:r>
              <a:rPr lang="de-AT" baseline="0" dirty="0" err="1"/>
              <a:t>change</a:t>
            </a:r>
            <a:r>
              <a:rPr lang="de-AT" baseline="0" dirty="0"/>
              <a:t> </a:t>
            </a:r>
            <a:r>
              <a:rPr lang="de-AT" baseline="0" dirty="0" err="1"/>
              <a:t>sensitivity</a:t>
            </a:r>
            <a:r>
              <a:rPr lang="de-AT" baseline="0" dirty="0"/>
              <a:t> </a:t>
            </a:r>
            <a:r>
              <a:rPr lang="de-AT" baseline="0" dirty="0" err="1"/>
              <a:t>of</a:t>
            </a:r>
            <a:r>
              <a:rPr lang="de-AT" baseline="0" dirty="0"/>
              <a:t> 10 </a:t>
            </a:r>
            <a:r>
              <a:rPr lang="de-AT" baseline="0" dirty="0" err="1"/>
              <a:t>to</a:t>
            </a:r>
            <a:r>
              <a:rPr lang="de-AT" baseline="0" dirty="0"/>
              <a:t> </a:t>
            </a:r>
            <a:r>
              <a:rPr lang="de-AT" baseline="0" dirty="0" err="1"/>
              <a:t>the</a:t>
            </a:r>
            <a:r>
              <a:rPr lang="de-AT" baseline="0" dirty="0"/>
              <a:t> power </a:t>
            </a:r>
            <a:r>
              <a:rPr lang="de-AT" baseline="0" dirty="0" err="1"/>
              <a:t>of</a:t>
            </a:r>
            <a:r>
              <a:rPr lang="de-AT" baseline="0" dirty="0"/>
              <a:t> -4  </a:t>
            </a:r>
            <a:r>
              <a:rPr lang="de-AT" baseline="0" dirty="0" err="1"/>
              <a:t>tungsten</a:t>
            </a:r>
            <a:r>
              <a:rPr lang="de-AT" baseline="0" dirty="0"/>
              <a:t> </a:t>
            </a:r>
            <a:r>
              <a:rPr lang="de-AT" baseline="0" dirty="0" err="1"/>
              <a:t>monolayers</a:t>
            </a:r>
            <a:r>
              <a:rPr lang="de-AT" baseline="0" dirty="0"/>
              <a:t> per </a:t>
            </a:r>
            <a:r>
              <a:rPr lang="de-AT" baseline="0" dirty="0" err="1"/>
              <a:t>second</a:t>
            </a:r>
            <a:r>
              <a:rPr lang="de-AT" baseline="0" dirty="0"/>
              <a:t>.</a:t>
            </a:r>
          </a:p>
          <a:p>
            <a:endParaRPr lang="de-AT" baseline="0" dirty="0"/>
          </a:p>
          <a:p>
            <a:r>
              <a:rPr lang="de-AT" baseline="0" dirty="0"/>
              <a:t>Due </a:t>
            </a:r>
            <a:r>
              <a:rPr lang="de-AT" baseline="0" dirty="0" err="1"/>
              <a:t>to</a:t>
            </a:r>
            <a:r>
              <a:rPr lang="de-AT" baseline="0" dirty="0"/>
              <a:t> </a:t>
            </a:r>
            <a:r>
              <a:rPr lang="de-AT" baseline="0" dirty="0" err="1"/>
              <a:t>this</a:t>
            </a:r>
            <a:r>
              <a:rPr lang="de-AT" baseline="0" dirty="0"/>
              <a:t> high sensitivity, </a:t>
            </a:r>
            <a:r>
              <a:rPr lang="de-AT" baseline="0" dirty="0" err="1"/>
              <a:t>we</a:t>
            </a:r>
            <a:r>
              <a:rPr lang="de-AT" baseline="0" dirty="0"/>
              <a:t> </a:t>
            </a:r>
            <a:r>
              <a:rPr lang="de-AT" baseline="0" dirty="0" err="1"/>
              <a:t>were</a:t>
            </a:r>
            <a:r>
              <a:rPr lang="de-AT" baseline="0" dirty="0"/>
              <a:t> </a:t>
            </a:r>
            <a:r>
              <a:rPr lang="de-AT" baseline="0" dirty="0" err="1"/>
              <a:t>able</a:t>
            </a:r>
            <a:r>
              <a:rPr lang="de-AT" baseline="0" dirty="0"/>
              <a:t> </a:t>
            </a:r>
            <a:r>
              <a:rPr lang="de-AT" baseline="0" dirty="0" err="1"/>
              <a:t>to</a:t>
            </a:r>
            <a:r>
              <a:rPr lang="de-AT" baseline="0" dirty="0"/>
              <a:t> </a:t>
            </a:r>
            <a:r>
              <a:rPr lang="de-AT" baseline="0" dirty="0" err="1"/>
              <a:t>use</a:t>
            </a:r>
            <a:r>
              <a:rPr lang="de-AT" baseline="0" dirty="0"/>
              <a:t> </a:t>
            </a:r>
            <a:r>
              <a:rPr lang="de-AT" baseline="0" dirty="0" err="1"/>
              <a:t>very</a:t>
            </a:r>
            <a:r>
              <a:rPr lang="de-AT" baseline="0" dirty="0"/>
              <a:t> </a:t>
            </a:r>
            <a:r>
              <a:rPr lang="de-AT" baseline="0" dirty="0" err="1"/>
              <a:t>small</a:t>
            </a:r>
            <a:r>
              <a:rPr lang="de-AT" baseline="0" dirty="0"/>
              <a:t> </a:t>
            </a:r>
            <a:r>
              <a:rPr lang="de-AT" baseline="0" dirty="0" err="1"/>
              <a:t>ion</a:t>
            </a:r>
            <a:r>
              <a:rPr lang="de-AT" baseline="0" dirty="0"/>
              <a:t> </a:t>
            </a:r>
            <a:r>
              <a:rPr lang="de-AT" baseline="0" dirty="0" err="1"/>
              <a:t>fluxes</a:t>
            </a:r>
            <a:r>
              <a:rPr lang="de-AT" baseline="0" dirty="0"/>
              <a:t> </a:t>
            </a:r>
            <a:r>
              <a:rPr lang="de-AT" baseline="0" dirty="0" err="1"/>
              <a:t>for</a:t>
            </a:r>
            <a:r>
              <a:rPr lang="de-AT" baseline="0" dirty="0"/>
              <a:t> </a:t>
            </a:r>
            <a:r>
              <a:rPr lang="de-AT" baseline="0" dirty="0" err="1"/>
              <a:t>our</a:t>
            </a:r>
            <a:r>
              <a:rPr lang="de-AT" baseline="0" dirty="0"/>
              <a:t> </a:t>
            </a:r>
            <a:r>
              <a:rPr lang="de-AT" baseline="0" dirty="0" err="1"/>
              <a:t>experiments</a:t>
            </a:r>
            <a:r>
              <a:rPr lang="de-AT" baseline="0" dirty="0"/>
              <a:t> on </a:t>
            </a:r>
            <a:r>
              <a:rPr lang="de-AT" baseline="0" dirty="0" err="1"/>
              <a:t>the</a:t>
            </a:r>
            <a:r>
              <a:rPr lang="de-AT" baseline="0" dirty="0"/>
              <a:t> </a:t>
            </a:r>
            <a:r>
              <a:rPr lang="de-AT" baseline="0" dirty="0" err="1"/>
              <a:t>rough</a:t>
            </a:r>
            <a:r>
              <a:rPr lang="de-AT" baseline="0" dirty="0"/>
              <a:t> </a:t>
            </a:r>
            <a:r>
              <a:rPr lang="de-AT" baseline="0" dirty="0" err="1"/>
              <a:t>surfaces</a:t>
            </a:r>
            <a:r>
              <a:rPr lang="de-AT" baseline="0" dirty="0"/>
              <a:t>, </a:t>
            </a:r>
            <a:r>
              <a:rPr lang="de-AT" baseline="0" dirty="0" err="1"/>
              <a:t>which</a:t>
            </a:r>
            <a:r>
              <a:rPr lang="de-AT" baseline="0" dirty="0"/>
              <a:t> </a:t>
            </a:r>
            <a:r>
              <a:rPr lang="de-AT" baseline="0" dirty="0" err="1"/>
              <a:t>therefore</a:t>
            </a:r>
            <a:r>
              <a:rPr lang="de-AT" baseline="0" dirty="0"/>
              <a:t> </a:t>
            </a:r>
            <a:r>
              <a:rPr lang="de-AT" baseline="0" dirty="0" err="1"/>
              <a:t>allowed</a:t>
            </a:r>
            <a:r>
              <a:rPr lang="de-AT" baseline="0" dirty="0"/>
              <a:t> </a:t>
            </a:r>
            <a:r>
              <a:rPr lang="de-AT" baseline="0" dirty="0" err="1"/>
              <a:t>to</a:t>
            </a:r>
            <a:r>
              <a:rPr lang="de-AT" baseline="0" dirty="0"/>
              <a:t> </a:t>
            </a:r>
            <a:r>
              <a:rPr lang="de-AT" baseline="0" dirty="0" err="1"/>
              <a:t>neglect</a:t>
            </a:r>
            <a:r>
              <a:rPr lang="de-AT" baseline="0" dirty="0"/>
              <a:t> </a:t>
            </a:r>
            <a:r>
              <a:rPr lang="de-AT" baseline="0" dirty="0" err="1"/>
              <a:t>surface</a:t>
            </a:r>
            <a:r>
              <a:rPr lang="de-AT" baseline="0" dirty="0"/>
              <a:t> </a:t>
            </a:r>
            <a:r>
              <a:rPr lang="de-AT" baseline="0" dirty="0" err="1"/>
              <a:t>alteration</a:t>
            </a:r>
            <a:r>
              <a:rPr lang="de-AT" baseline="0" dirty="0"/>
              <a:t>. This </a:t>
            </a:r>
            <a:r>
              <a:rPr lang="de-AT" baseline="0" dirty="0" err="1"/>
              <a:t>is</a:t>
            </a:r>
            <a:r>
              <a:rPr lang="de-AT" baseline="0" dirty="0"/>
              <a:t> </a:t>
            </a:r>
            <a:r>
              <a:rPr lang="de-AT" baseline="0" dirty="0" err="1"/>
              <a:t>very</a:t>
            </a:r>
            <a:r>
              <a:rPr lang="de-AT" baseline="0" dirty="0"/>
              <a:t> </a:t>
            </a:r>
            <a:r>
              <a:rPr lang="de-AT" baseline="0" dirty="0" err="1"/>
              <a:t>important</a:t>
            </a:r>
            <a:r>
              <a:rPr lang="de-AT" baseline="0" dirty="0"/>
              <a:t>, </a:t>
            </a:r>
            <a:r>
              <a:rPr lang="de-AT" baseline="0" dirty="0" err="1"/>
              <a:t>since</a:t>
            </a:r>
            <a:r>
              <a:rPr lang="de-AT" baseline="0" dirty="0"/>
              <a:t> </a:t>
            </a:r>
            <a:r>
              <a:rPr lang="de-AT" baseline="0" dirty="0" err="1"/>
              <a:t>dynamic</a:t>
            </a:r>
            <a:r>
              <a:rPr lang="de-AT" baseline="0" dirty="0"/>
              <a:t> </a:t>
            </a:r>
            <a:r>
              <a:rPr lang="de-AT" baseline="0" dirty="0" err="1"/>
              <a:t>changes</a:t>
            </a:r>
            <a:r>
              <a:rPr lang="de-AT" baseline="0" dirty="0"/>
              <a:t> </a:t>
            </a:r>
            <a:r>
              <a:rPr lang="de-AT" baseline="0" dirty="0" err="1"/>
              <a:t>of</a:t>
            </a:r>
            <a:r>
              <a:rPr lang="de-AT" baseline="0" dirty="0"/>
              <a:t> </a:t>
            </a:r>
            <a:r>
              <a:rPr lang="de-AT" baseline="0" dirty="0" err="1"/>
              <a:t>the</a:t>
            </a:r>
            <a:r>
              <a:rPr lang="de-AT" baseline="0" dirty="0"/>
              <a:t> </a:t>
            </a:r>
            <a:r>
              <a:rPr lang="de-AT" baseline="0" dirty="0" err="1"/>
              <a:t>rough</a:t>
            </a:r>
            <a:r>
              <a:rPr lang="de-AT" baseline="0" dirty="0"/>
              <a:t> </a:t>
            </a:r>
            <a:r>
              <a:rPr lang="de-AT" baseline="0" dirty="0" err="1"/>
              <a:t>surface</a:t>
            </a:r>
            <a:r>
              <a:rPr lang="de-AT" baseline="0" dirty="0"/>
              <a:t> </a:t>
            </a:r>
            <a:r>
              <a:rPr lang="de-AT" baseline="0" dirty="0" err="1"/>
              <a:t>would</a:t>
            </a:r>
            <a:r>
              <a:rPr lang="de-AT" baseline="0" dirty="0"/>
              <a:t> </a:t>
            </a:r>
            <a:r>
              <a:rPr lang="de-AT" baseline="0" dirty="0" err="1"/>
              <a:t>limit</a:t>
            </a:r>
            <a:r>
              <a:rPr lang="de-AT" baseline="0" dirty="0"/>
              <a:t> </a:t>
            </a:r>
            <a:r>
              <a:rPr lang="de-AT" baseline="0" dirty="0" err="1"/>
              <a:t>conclusions</a:t>
            </a:r>
            <a:r>
              <a:rPr lang="de-AT" baseline="0" dirty="0"/>
              <a:t> in </a:t>
            </a:r>
            <a:r>
              <a:rPr lang="de-AT" baseline="0" dirty="0" err="1"/>
              <a:t>the</a:t>
            </a:r>
            <a:r>
              <a:rPr lang="de-AT" baseline="0" dirty="0"/>
              <a:t> </a:t>
            </a:r>
            <a:r>
              <a:rPr lang="de-AT" baseline="0" dirty="0" err="1"/>
              <a:t>context</a:t>
            </a:r>
            <a:r>
              <a:rPr lang="de-AT" baseline="0" dirty="0"/>
              <a:t> </a:t>
            </a:r>
            <a:r>
              <a:rPr lang="de-AT" baseline="0" dirty="0" err="1"/>
              <a:t>of</a:t>
            </a:r>
            <a:r>
              <a:rPr lang="de-AT" baseline="0" dirty="0"/>
              <a:t> </a:t>
            </a:r>
            <a:r>
              <a:rPr lang="de-AT" baseline="0" dirty="0" err="1"/>
              <a:t>this</a:t>
            </a:r>
            <a:r>
              <a:rPr lang="de-AT" baseline="0" dirty="0"/>
              <a:t> </a:t>
            </a:r>
            <a:r>
              <a:rPr lang="de-AT" baseline="0" dirty="0" err="1"/>
              <a:t>project</a:t>
            </a:r>
            <a:r>
              <a:rPr lang="de-AT" baseline="0" dirty="0"/>
              <a:t>.</a:t>
            </a:r>
          </a:p>
          <a:p>
            <a:endParaRPr lang="de-AT" baseline="0" dirty="0"/>
          </a:p>
          <a:p>
            <a:r>
              <a:rPr lang="de-AT" baseline="0" dirty="0"/>
              <a:t>The classic QCM </a:t>
            </a:r>
            <a:r>
              <a:rPr lang="de-AT" baseline="0" dirty="0" err="1"/>
              <a:t>configuration</a:t>
            </a:r>
            <a:r>
              <a:rPr lang="de-AT" baseline="0" dirty="0"/>
              <a:t> </a:t>
            </a:r>
            <a:r>
              <a:rPr lang="de-AT" baseline="0" dirty="0" err="1"/>
              <a:t>can</a:t>
            </a:r>
            <a:r>
              <a:rPr lang="de-AT" baseline="0" dirty="0"/>
              <a:t> </a:t>
            </a:r>
            <a:r>
              <a:rPr lang="de-AT" baseline="0" dirty="0" err="1"/>
              <a:t>be</a:t>
            </a:r>
            <a:r>
              <a:rPr lang="de-AT" baseline="0" dirty="0"/>
              <a:t> </a:t>
            </a:r>
            <a:r>
              <a:rPr lang="de-AT" baseline="0" dirty="0" err="1"/>
              <a:t>seen</a:t>
            </a:r>
            <a:r>
              <a:rPr lang="de-AT" baseline="0" dirty="0"/>
              <a:t> </a:t>
            </a:r>
            <a:r>
              <a:rPr lang="de-AT" baseline="0" dirty="0" err="1"/>
              <a:t>here</a:t>
            </a:r>
            <a:r>
              <a:rPr lang="de-AT" baseline="0" dirty="0"/>
              <a:t>: The </a:t>
            </a:r>
            <a:r>
              <a:rPr lang="de-AT" baseline="0" dirty="0" err="1"/>
              <a:t>quartz</a:t>
            </a:r>
            <a:r>
              <a:rPr lang="de-AT" baseline="0" dirty="0"/>
              <a:t> </a:t>
            </a:r>
            <a:r>
              <a:rPr lang="de-AT" baseline="0" dirty="0" err="1"/>
              <a:t>is</a:t>
            </a:r>
            <a:r>
              <a:rPr lang="de-AT" baseline="0" dirty="0"/>
              <a:t> </a:t>
            </a:r>
            <a:r>
              <a:rPr lang="de-AT" baseline="0" dirty="0" err="1"/>
              <a:t>directly</a:t>
            </a:r>
            <a:r>
              <a:rPr lang="de-AT" baseline="0" dirty="0"/>
              <a:t> </a:t>
            </a:r>
            <a:r>
              <a:rPr lang="de-AT" baseline="0" dirty="0" err="1"/>
              <a:t>bombarded</a:t>
            </a:r>
            <a:r>
              <a:rPr lang="de-AT" baseline="0" dirty="0"/>
              <a:t> </a:t>
            </a:r>
            <a:r>
              <a:rPr lang="de-AT" baseline="0" dirty="0" err="1"/>
              <a:t>by</a:t>
            </a:r>
            <a:r>
              <a:rPr lang="de-AT" baseline="0" dirty="0"/>
              <a:t> </a:t>
            </a:r>
            <a:r>
              <a:rPr lang="de-AT" baseline="0" dirty="0" err="1"/>
              <a:t>ions</a:t>
            </a:r>
            <a:r>
              <a:rPr lang="de-AT" baseline="0" dirty="0"/>
              <a:t> </a:t>
            </a:r>
            <a:r>
              <a:rPr lang="de-AT" baseline="0" dirty="0" err="1"/>
              <a:t>which</a:t>
            </a:r>
            <a:r>
              <a:rPr lang="de-AT" baseline="0" dirty="0"/>
              <a:t> </a:t>
            </a:r>
            <a:r>
              <a:rPr lang="de-AT" baseline="0" dirty="0" err="1"/>
              <a:t>cause</a:t>
            </a:r>
            <a:r>
              <a:rPr lang="de-AT" baseline="0" dirty="0"/>
              <a:t> a </a:t>
            </a:r>
            <a:r>
              <a:rPr lang="de-AT" baseline="0" dirty="0" err="1"/>
              <a:t>mass</a:t>
            </a:r>
            <a:r>
              <a:rPr lang="de-AT" baseline="0" dirty="0"/>
              <a:t> </a:t>
            </a:r>
            <a:r>
              <a:rPr lang="de-AT" baseline="0" dirty="0" err="1"/>
              <a:t>loss</a:t>
            </a:r>
            <a:r>
              <a:rPr lang="de-AT" baseline="0" dirty="0"/>
              <a:t>.</a:t>
            </a:r>
          </a:p>
          <a:p>
            <a:endParaRPr lang="de-AT" baseline="0" dirty="0"/>
          </a:p>
          <a:p>
            <a:r>
              <a:rPr lang="de-AT" baseline="0" dirty="0"/>
              <a:t>In </a:t>
            </a:r>
            <a:r>
              <a:rPr lang="de-AT" baseline="0" dirty="0" err="1"/>
              <a:t>addition</a:t>
            </a:r>
            <a:r>
              <a:rPr lang="de-AT" baseline="0" dirty="0"/>
              <a:t>, </a:t>
            </a:r>
            <a:r>
              <a:rPr lang="de-AT" baseline="0" dirty="0" err="1"/>
              <a:t>we</a:t>
            </a:r>
            <a:r>
              <a:rPr lang="de-AT" baseline="0" dirty="0"/>
              <a:t> </a:t>
            </a:r>
            <a:r>
              <a:rPr lang="de-AT" baseline="0" dirty="0" err="1"/>
              <a:t>developed</a:t>
            </a:r>
            <a:r>
              <a:rPr lang="de-AT" baseline="0" dirty="0"/>
              <a:t> a </a:t>
            </a:r>
            <a:r>
              <a:rPr lang="de-AT" baseline="0" dirty="0" err="1"/>
              <a:t>cacher</a:t>
            </a:r>
            <a:r>
              <a:rPr lang="de-AT" baseline="0" dirty="0"/>
              <a:t> QCM </a:t>
            </a:r>
            <a:r>
              <a:rPr lang="de-AT" baseline="0" dirty="0" err="1"/>
              <a:t>configuration</a:t>
            </a:r>
            <a:r>
              <a:rPr lang="de-AT" baseline="0" dirty="0"/>
              <a:t>, </a:t>
            </a:r>
            <a:r>
              <a:rPr lang="de-AT" baseline="0" dirty="0" err="1"/>
              <a:t>where</a:t>
            </a:r>
            <a:r>
              <a:rPr lang="de-AT" baseline="0" dirty="0"/>
              <a:t> </a:t>
            </a:r>
            <a:r>
              <a:rPr lang="de-AT" baseline="0" dirty="0" err="1"/>
              <a:t>the</a:t>
            </a:r>
            <a:r>
              <a:rPr lang="de-AT" baseline="0" dirty="0"/>
              <a:t> </a:t>
            </a:r>
            <a:r>
              <a:rPr lang="de-AT" baseline="0" dirty="0" err="1"/>
              <a:t>quartz</a:t>
            </a:r>
            <a:r>
              <a:rPr lang="de-AT" baseline="0" dirty="0"/>
              <a:t> </a:t>
            </a:r>
            <a:r>
              <a:rPr lang="de-AT" baseline="0" dirty="0" err="1"/>
              <a:t>is</a:t>
            </a:r>
            <a:r>
              <a:rPr lang="de-AT" baseline="0" dirty="0"/>
              <a:t> </a:t>
            </a:r>
            <a:r>
              <a:rPr lang="de-AT" baseline="0" dirty="0" err="1"/>
              <a:t>used</a:t>
            </a:r>
            <a:r>
              <a:rPr lang="de-AT" baseline="0" dirty="0"/>
              <a:t> </a:t>
            </a:r>
            <a:r>
              <a:rPr lang="de-AT" baseline="0" dirty="0" err="1"/>
              <a:t>to</a:t>
            </a:r>
            <a:r>
              <a:rPr lang="de-AT" baseline="0" dirty="0"/>
              <a:t> probe </a:t>
            </a:r>
            <a:r>
              <a:rPr lang="de-AT" baseline="0" dirty="0" err="1"/>
              <a:t>the</a:t>
            </a:r>
            <a:r>
              <a:rPr lang="de-AT" baseline="0" dirty="0"/>
              <a:t> angular </a:t>
            </a:r>
            <a:r>
              <a:rPr lang="de-AT" baseline="0" dirty="0" err="1"/>
              <a:t>distribution</a:t>
            </a:r>
            <a:r>
              <a:rPr lang="de-AT" baseline="0" dirty="0"/>
              <a:t> </a:t>
            </a:r>
            <a:r>
              <a:rPr lang="de-AT" baseline="0" dirty="0" err="1"/>
              <a:t>around</a:t>
            </a:r>
            <a:r>
              <a:rPr lang="de-AT" baseline="0" dirty="0"/>
              <a:t> </a:t>
            </a:r>
            <a:r>
              <a:rPr lang="de-AT" baseline="0" dirty="0" err="1"/>
              <a:t>the</a:t>
            </a:r>
            <a:r>
              <a:rPr lang="de-AT" baseline="0" dirty="0"/>
              <a:t> </a:t>
            </a:r>
            <a:r>
              <a:rPr lang="de-AT" baseline="0" dirty="0" err="1"/>
              <a:t>target</a:t>
            </a:r>
            <a:r>
              <a:rPr lang="de-AT" baseline="0" dirty="0"/>
              <a:t>.</a:t>
            </a:r>
          </a:p>
          <a:p>
            <a:endParaRPr lang="de-AT" baseline="0" dirty="0"/>
          </a:p>
          <a:p>
            <a:r>
              <a:rPr lang="de-AT" baseline="0" dirty="0" err="1"/>
              <a:t>My</a:t>
            </a:r>
            <a:r>
              <a:rPr lang="de-AT" baseline="0" dirty="0"/>
              <a:t> </a:t>
            </a:r>
            <a:r>
              <a:rPr lang="de-AT" baseline="0" dirty="0" err="1"/>
              <a:t>mentor</a:t>
            </a:r>
            <a:r>
              <a:rPr lang="de-AT" baseline="0" dirty="0"/>
              <a:t> Friedrich Aumayr will </a:t>
            </a:r>
            <a:r>
              <a:rPr lang="de-AT" baseline="0" dirty="0" err="1"/>
              <a:t>provide</a:t>
            </a:r>
            <a:r>
              <a:rPr lang="de-AT" baseline="0" dirty="0"/>
              <a:t> a </a:t>
            </a:r>
            <a:r>
              <a:rPr lang="de-AT" baseline="0" dirty="0" err="1"/>
              <a:t>more</a:t>
            </a:r>
            <a:r>
              <a:rPr lang="de-AT" baseline="0" dirty="0"/>
              <a:t> </a:t>
            </a:r>
            <a:r>
              <a:rPr lang="de-AT" baseline="0" dirty="0" err="1"/>
              <a:t>detailed</a:t>
            </a:r>
            <a:r>
              <a:rPr lang="de-AT" baseline="0" dirty="0"/>
              <a:t> </a:t>
            </a:r>
            <a:r>
              <a:rPr lang="de-AT" baseline="0" dirty="0" err="1"/>
              <a:t>overview</a:t>
            </a:r>
            <a:r>
              <a:rPr lang="de-AT" baseline="0" dirty="0"/>
              <a:t> </a:t>
            </a:r>
            <a:r>
              <a:rPr lang="de-AT" baseline="0" dirty="0" err="1"/>
              <a:t>to</a:t>
            </a:r>
            <a:r>
              <a:rPr lang="de-AT" baseline="0" dirty="0"/>
              <a:t> </a:t>
            </a:r>
            <a:r>
              <a:rPr lang="de-AT" baseline="0" dirty="0" err="1"/>
              <a:t>the</a:t>
            </a:r>
            <a:r>
              <a:rPr lang="de-AT" baseline="0" dirty="0"/>
              <a:t> QCM in </a:t>
            </a:r>
            <a:r>
              <a:rPr lang="de-AT" baseline="0" dirty="0" err="1"/>
              <a:t>his</a:t>
            </a:r>
            <a:r>
              <a:rPr lang="de-AT" baseline="0" dirty="0"/>
              <a:t> </a:t>
            </a:r>
            <a:r>
              <a:rPr lang="de-AT" baseline="0" dirty="0" err="1"/>
              <a:t>talk</a:t>
            </a:r>
            <a:r>
              <a:rPr lang="de-AT" baseline="0" dirty="0"/>
              <a:t> on </a:t>
            </a:r>
            <a:r>
              <a:rPr lang="de-AT" baseline="0" dirty="0" err="1"/>
              <a:t>Thursday</a:t>
            </a:r>
            <a:r>
              <a:rPr lang="de-AT" baseline="0" dirty="0"/>
              <a:t>.</a:t>
            </a:r>
          </a:p>
        </p:txBody>
      </p:sp>
      <p:sp>
        <p:nvSpPr>
          <p:cNvPr id="4" name="Foliennummernplatzhalter 3"/>
          <p:cNvSpPr>
            <a:spLocks noGrp="1"/>
          </p:cNvSpPr>
          <p:nvPr>
            <p:ph type="sldNum" sz="quarter" idx="10"/>
          </p:nvPr>
        </p:nvSpPr>
        <p:spPr/>
        <p:txBody>
          <a:bodyPr/>
          <a:lstStyle/>
          <a:p>
            <a:fld id="{5320357C-19D5-4386-8AC6-DD0AD4D309C8}" type="slidenum">
              <a:rPr lang="de-AT" smtClean="0"/>
              <a:t>8</a:t>
            </a:fld>
            <a:endParaRPr lang="de-AT"/>
          </a:p>
        </p:txBody>
      </p:sp>
    </p:spTree>
    <p:extLst>
      <p:ext uri="{BB962C8B-B14F-4D97-AF65-F5344CB8AC3E}">
        <p14:creationId xmlns:p14="http://schemas.microsoft.com/office/powerpoint/2010/main" val="164294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a:t>At </a:t>
            </a:r>
            <a:r>
              <a:rPr lang="de-AT" baseline="0" dirty="0" err="1"/>
              <a:t>our</a:t>
            </a:r>
            <a:r>
              <a:rPr lang="de-AT" baseline="0" dirty="0"/>
              <a:t> </a:t>
            </a:r>
            <a:r>
              <a:rPr lang="de-AT" baseline="0" dirty="0" err="1"/>
              <a:t>institute</a:t>
            </a:r>
            <a:r>
              <a:rPr lang="de-AT" baseline="0" dirty="0"/>
              <a:t>, </a:t>
            </a:r>
            <a:r>
              <a:rPr lang="de-AT" baseline="0" dirty="0" err="1"/>
              <a:t>measuring</a:t>
            </a:r>
            <a:r>
              <a:rPr lang="de-AT" baseline="0" dirty="0"/>
              <a:t> </a:t>
            </a:r>
            <a:r>
              <a:rPr lang="de-AT" baseline="0" dirty="0" err="1"/>
              <a:t>with</a:t>
            </a:r>
            <a:r>
              <a:rPr lang="de-AT" baseline="0" dirty="0"/>
              <a:t> a QCM </a:t>
            </a:r>
            <a:r>
              <a:rPr lang="de-AT" baseline="0" dirty="0" err="1"/>
              <a:t>has</a:t>
            </a:r>
            <a:r>
              <a:rPr lang="de-AT" baseline="0" dirty="0"/>
              <a:t> a </a:t>
            </a:r>
            <a:r>
              <a:rPr lang="de-AT" baseline="0" dirty="0" err="1"/>
              <a:t>long</a:t>
            </a:r>
            <a:r>
              <a:rPr lang="de-AT" baseline="0" dirty="0"/>
              <a:t> </a:t>
            </a:r>
            <a:r>
              <a:rPr lang="de-AT" baseline="0" dirty="0" err="1"/>
              <a:t>history</a:t>
            </a:r>
            <a:r>
              <a:rPr lang="de-AT" baseline="0" dirty="0"/>
              <a:t>. </a:t>
            </a:r>
            <a:r>
              <a:rPr lang="de-AT" baseline="0" dirty="0" err="1"/>
              <a:t>Specialised</a:t>
            </a:r>
            <a:r>
              <a:rPr lang="de-AT" baseline="0" dirty="0"/>
              <a:t> </a:t>
            </a:r>
            <a:r>
              <a:rPr lang="de-AT" baseline="0" dirty="0" err="1"/>
              <a:t>electronics</a:t>
            </a:r>
            <a:r>
              <a:rPr lang="de-AT" baseline="0" dirty="0"/>
              <a:t> and </a:t>
            </a:r>
            <a:r>
              <a:rPr lang="de-AT" baseline="0" dirty="0" err="1"/>
              <a:t>resonators</a:t>
            </a:r>
            <a:r>
              <a:rPr lang="de-AT" baseline="0" dirty="0"/>
              <a:t> </a:t>
            </a:r>
            <a:r>
              <a:rPr lang="de-AT" baseline="0" dirty="0" err="1"/>
              <a:t>allow</a:t>
            </a:r>
            <a:r>
              <a:rPr lang="de-AT" baseline="0" dirty="0"/>
              <a:t> </a:t>
            </a:r>
            <a:r>
              <a:rPr lang="de-AT" baseline="0" dirty="0" err="1"/>
              <a:t>very</a:t>
            </a:r>
            <a:r>
              <a:rPr lang="de-AT" baseline="0" dirty="0"/>
              <a:t> high sensitivity </a:t>
            </a:r>
            <a:r>
              <a:rPr lang="de-AT" baseline="0" dirty="0" err="1"/>
              <a:t>for</a:t>
            </a:r>
            <a:r>
              <a:rPr lang="de-AT" baseline="0" dirty="0"/>
              <a:t> </a:t>
            </a:r>
            <a:r>
              <a:rPr lang="de-AT" baseline="0" dirty="0" err="1"/>
              <a:t>our</a:t>
            </a:r>
            <a:r>
              <a:rPr lang="de-AT" baseline="0" dirty="0"/>
              <a:t> QCM.  In </a:t>
            </a:r>
            <a:r>
              <a:rPr lang="de-AT" baseline="0" dirty="0" err="1"/>
              <a:t>example</a:t>
            </a:r>
            <a:r>
              <a:rPr lang="de-AT" baseline="0" dirty="0"/>
              <a:t>, </a:t>
            </a:r>
            <a:r>
              <a:rPr lang="de-AT" baseline="0" dirty="0" err="1"/>
              <a:t>it</a:t>
            </a:r>
            <a:r>
              <a:rPr lang="de-AT" baseline="0" dirty="0"/>
              <a:t> </a:t>
            </a:r>
            <a:r>
              <a:rPr lang="de-AT" baseline="0" dirty="0" err="1"/>
              <a:t>is</a:t>
            </a:r>
            <a:r>
              <a:rPr lang="de-AT" baseline="0" dirty="0"/>
              <a:t> possible </a:t>
            </a:r>
            <a:r>
              <a:rPr lang="de-AT" baseline="0" dirty="0" err="1"/>
              <a:t>to</a:t>
            </a:r>
            <a:r>
              <a:rPr lang="de-AT" baseline="0" dirty="0"/>
              <a:t> </a:t>
            </a:r>
            <a:r>
              <a:rPr lang="de-AT" baseline="0" dirty="0" err="1"/>
              <a:t>achieve</a:t>
            </a:r>
            <a:r>
              <a:rPr lang="de-AT" baseline="0" dirty="0"/>
              <a:t> a </a:t>
            </a:r>
            <a:r>
              <a:rPr lang="de-AT" baseline="0" dirty="0" err="1"/>
              <a:t>mass</a:t>
            </a:r>
            <a:r>
              <a:rPr lang="de-AT" baseline="0" dirty="0"/>
              <a:t> </a:t>
            </a:r>
            <a:r>
              <a:rPr lang="de-AT" baseline="0" dirty="0" err="1"/>
              <a:t>change</a:t>
            </a:r>
            <a:r>
              <a:rPr lang="de-AT" baseline="0" dirty="0"/>
              <a:t> </a:t>
            </a:r>
            <a:r>
              <a:rPr lang="de-AT" baseline="0" dirty="0" err="1"/>
              <a:t>sensitivity</a:t>
            </a:r>
            <a:r>
              <a:rPr lang="de-AT" baseline="0" dirty="0"/>
              <a:t> </a:t>
            </a:r>
            <a:r>
              <a:rPr lang="de-AT" baseline="0" dirty="0" err="1"/>
              <a:t>of</a:t>
            </a:r>
            <a:r>
              <a:rPr lang="de-AT" baseline="0" dirty="0"/>
              <a:t> 10 </a:t>
            </a:r>
            <a:r>
              <a:rPr lang="de-AT" baseline="0" dirty="0" err="1"/>
              <a:t>to</a:t>
            </a:r>
            <a:r>
              <a:rPr lang="de-AT" baseline="0" dirty="0"/>
              <a:t> </a:t>
            </a:r>
            <a:r>
              <a:rPr lang="de-AT" baseline="0" dirty="0" err="1"/>
              <a:t>the</a:t>
            </a:r>
            <a:r>
              <a:rPr lang="de-AT" baseline="0" dirty="0"/>
              <a:t> power </a:t>
            </a:r>
            <a:r>
              <a:rPr lang="de-AT" baseline="0" dirty="0" err="1"/>
              <a:t>of</a:t>
            </a:r>
            <a:r>
              <a:rPr lang="de-AT" baseline="0" dirty="0"/>
              <a:t> -4  </a:t>
            </a:r>
            <a:r>
              <a:rPr lang="de-AT" baseline="0" dirty="0" err="1"/>
              <a:t>tungsten</a:t>
            </a:r>
            <a:r>
              <a:rPr lang="de-AT" baseline="0" dirty="0"/>
              <a:t> </a:t>
            </a:r>
            <a:r>
              <a:rPr lang="de-AT" baseline="0" dirty="0" err="1"/>
              <a:t>monolayers</a:t>
            </a:r>
            <a:r>
              <a:rPr lang="de-AT" baseline="0" dirty="0"/>
              <a:t> per </a:t>
            </a:r>
            <a:r>
              <a:rPr lang="de-AT" baseline="0" dirty="0" err="1"/>
              <a:t>second</a:t>
            </a:r>
            <a:r>
              <a:rPr lang="de-AT" baseline="0" dirty="0"/>
              <a:t>.</a:t>
            </a:r>
          </a:p>
          <a:p>
            <a:endParaRPr lang="de-AT" baseline="0" dirty="0"/>
          </a:p>
          <a:p>
            <a:r>
              <a:rPr lang="de-AT" baseline="0" dirty="0"/>
              <a:t>Due </a:t>
            </a:r>
            <a:r>
              <a:rPr lang="de-AT" baseline="0" dirty="0" err="1"/>
              <a:t>to</a:t>
            </a:r>
            <a:r>
              <a:rPr lang="de-AT" baseline="0" dirty="0"/>
              <a:t> </a:t>
            </a:r>
            <a:r>
              <a:rPr lang="de-AT" baseline="0" dirty="0" err="1"/>
              <a:t>this</a:t>
            </a:r>
            <a:r>
              <a:rPr lang="de-AT" baseline="0" dirty="0"/>
              <a:t> high sensitivity, </a:t>
            </a:r>
            <a:r>
              <a:rPr lang="de-AT" baseline="0" dirty="0" err="1"/>
              <a:t>we</a:t>
            </a:r>
            <a:r>
              <a:rPr lang="de-AT" baseline="0" dirty="0"/>
              <a:t> </a:t>
            </a:r>
            <a:r>
              <a:rPr lang="de-AT" baseline="0" dirty="0" err="1"/>
              <a:t>were</a:t>
            </a:r>
            <a:r>
              <a:rPr lang="de-AT" baseline="0" dirty="0"/>
              <a:t> </a:t>
            </a:r>
            <a:r>
              <a:rPr lang="de-AT" baseline="0" dirty="0" err="1"/>
              <a:t>able</a:t>
            </a:r>
            <a:r>
              <a:rPr lang="de-AT" baseline="0" dirty="0"/>
              <a:t> </a:t>
            </a:r>
            <a:r>
              <a:rPr lang="de-AT" baseline="0" dirty="0" err="1"/>
              <a:t>to</a:t>
            </a:r>
            <a:r>
              <a:rPr lang="de-AT" baseline="0" dirty="0"/>
              <a:t> </a:t>
            </a:r>
            <a:r>
              <a:rPr lang="de-AT" baseline="0" dirty="0" err="1"/>
              <a:t>use</a:t>
            </a:r>
            <a:r>
              <a:rPr lang="de-AT" baseline="0" dirty="0"/>
              <a:t> </a:t>
            </a:r>
            <a:r>
              <a:rPr lang="de-AT" baseline="0" dirty="0" err="1"/>
              <a:t>very</a:t>
            </a:r>
            <a:r>
              <a:rPr lang="de-AT" baseline="0" dirty="0"/>
              <a:t> </a:t>
            </a:r>
            <a:r>
              <a:rPr lang="de-AT" baseline="0" dirty="0" err="1"/>
              <a:t>small</a:t>
            </a:r>
            <a:r>
              <a:rPr lang="de-AT" baseline="0" dirty="0"/>
              <a:t> </a:t>
            </a:r>
            <a:r>
              <a:rPr lang="de-AT" baseline="0" dirty="0" err="1"/>
              <a:t>ion</a:t>
            </a:r>
            <a:r>
              <a:rPr lang="de-AT" baseline="0" dirty="0"/>
              <a:t> </a:t>
            </a:r>
            <a:r>
              <a:rPr lang="de-AT" baseline="0" dirty="0" err="1"/>
              <a:t>fluxes</a:t>
            </a:r>
            <a:r>
              <a:rPr lang="de-AT" baseline="0" dirty="0"/>
              <a:t> </a:t>
            </a:r>
            <a:r>
              <a:rPr lang="de-AT" baseline="0" dirty="0" err="1"/>
              <a:t>for</a:t>
            </a:r>
            <a:r>
              <a:rPr lang="de-AT" baseline="0" dirty="0"/>
              <a:t> </a:t>
            </a:r>
            <a:r>
              <a:rPr lang="de-AT" baseline="0" dirty="0" err="1"/>
              <a:t>our</a:t>
            </a:r>
            <a:r>
              <a:rPr lang="de-AT" baseline="0" dirty="0"/>
              <a:t> </a:t>
            </a:r>
            <a:r>
              <a:rPr lang="de-AT" baseline="0" dirty="0" err="1"/>
              <a:t>experiments</a:t>
            </a:r>
            <a:r>
              <a:rPr lang="de-AT" baseline="0" dirty="0"/>
              <a:t> on </a:t>
            </a:r>
            <a:r>
              <a:rPr lang="de-AT" baseline="0" dirty="0" err="1"/>
              <a:t>the</a:t>
            </a:r>
            <a:r>
              <a:rPr lang="de-AT" baseline="0" dirty="0"/>
              <a:t> </a:t>
            </a:r>
            <a:r>
              <a:rPr lang="de-AT" baseline="0" dirty="0" err="1"/>
              <a:t>rough</a:t>
            </a:r>
            <a:r>
              <a:rPr lang="de-AT" baseline="0" dirty="0"/>
              <a:t> </a:t>
            </a:r>
            <a:r>
              <a:rPr lang="de-AT" baseline="0" dirty="0" err="1"/>
              <a:t>surfaces</a:t>
            </a:r>
            <a:r>
              <a:rPr lang="de-AT" baseline="0" dirty="0"/>
              <a:t>, </a:t>
            </a:r>
            <a:r>
              <a:rPr lang="de-AT" baseline="0" dirty="0" err="1"/>
              <a:t>which</a:t>
            </a:r>
            <a:r>
              <a:rPr lang="de-AT" baseline="0" dirty="0"/>
              <a:t> </a:t>
            </a:r>
            <a:r>
              <a:rPr lang="de-AT" baseline="0" dirty="0" err="1"/>
              <a:t>therefore</a:t>
            </a:r>
            <a:r>
              <a:rPr lang="de-AT" baseline="0" dirty="0"/>
              <a:t> </a:t>
            </a:r>
            <a:r>
              <a:rPr lang="de-AT" baseline="0" dirty="0" err="1"/>
              <a:t>allowed</a:t>
            </a:r>
            <a:r>
              <a:rPr lang="de-AT" baseline="0" dirty="0"/>
              <a:t> </a:t>
            </a:r>
            <a:r>
              <a:rPr lang="de-AT" baseline="0" dirty="0" err="1"/>
              <a:t>to</a:t>
            </a:r>
            <a:r>
              <a:rPr lang="de-AT" baseline="0" dirty="0"/>
              <a:t> </a:t>
            </a:r>
            <a:r>
              <a:rPr lang="de-AT" baseline="0" dirty="0" err="1"/>
              <a:t>neglect</a:t>
            </a:r>
            <a:r>
              <a:rPr lang="de-AT" baseline="0" dirty="0"/>
              <a:t> </a:t>
            </a:r>
            <a:r>
              <a:rPr lang="de-AT" baseline="0" dirty="0" err="1"/>
              <a:t>surface</a:t>
            </a:r>
            <a:r>
              <a:rPr lang="de-AT" baseline="0" dirty="0"/>
              <a:t> </a:t>
            </a:r>
            <a:r>
              <a:rPr lang="de-AT" baseline="0" dirty="0" err="1"/>
              <a:t>alteration</a:t>
            </a:r>
            <a:r>
              <a:rPr lang="de-AT" baseline="0" dirty="0"/>
              <a:t>. This </a:t>
            </a:r>
            <a:r>
              <a:rPr lang="de-AT" baseline="0" dirty="0" err="1"/>
              <a:t>is</a:t>
            </a:r>
            <a:r>
              <a:rPr lang="de-AT" baseline="0" dirty="0"/>
              <a:t> </a:t>
            </a:r>
            <a:r>
              <a:rPr lang="de-AT" baseline="0" dirty="0" err="1"/>
              <a:t>very</a:t>
            </a:r>
            <a:r>
              <a:rPr lang="de-AT" baseline="0" dirty="0"/>
              <a:t> </a:t>
            </a:r>
            <a:r>
              <a:rPr lang="de-AT" baseline="0" dirty="0" err="1"/>
              <a:t>important</a:t>
            </a:r>
            <a:r>
              <a:rPr lang="de-AT" baseline="0" dirty="0"/>
              <a:t>, </a:t>
            </a:r>
            <a:r>
              <a:rPr lang="de-AT" baseline="0" dirty="0" err="1"/>
              <a:t>since</a:t>
            </a:r>
            <a:r>
              <a:rPr lang="de-AT" baseline="0" dirty="0"/>
              <a:t> </a:t>
            </a:r>
            <a:r>
              <a:rPr lang="de-AT" baseline="0" dirty="0" err="1"/>
              <a:t>dynamic</a:t>
            </a:r>
            <a:r>
              <a:rPr lang="de-AT" baseline="0" dirty="0"/>
              <a:t> </a:t>
            </a:r>
            <a:r>
              <a:rPr lang="de-AT" baseline="0" dirty="0" err="1"/>
              <a:t>changes</a:t>
            </a:r>
            <a:r>
              <a:rPr lang="de-AT" baseline="0" dirty="0"/>
              <a:t> </a:t>
            </a:r>
            <a:r>
              <a:rPr lang="de-AT" baseline="0" dirty="0" err="1"/>
              <a:t>of</a:t>
            </a:r>
            <a:r>
              <a:rPr lang="de-AT" baseline="0" dirty="0"/>
              <a:t> </a:t>
            </a:r>
            <a:r>
              <a:rPr lang="de-AT" baseline="0" dirty="0" err="1"/>
              <a:t>the</a:t>
            </a:r>
            <a:r>
              <a:rPr lang="de-AT" baseline="0" dirty="0"/>
              <a:t> </a:t>
            </a:r>
            <a:r>
              <a:rPr lang="de-AT" baseline="0" dirty="0" err="1"/>
              <a:t>rough</a:t>
            </a:r>
            <a:r>
              <a:rPr lang="de-AT" baseline="0" dirty="0"/>
              <a:t> </a:t>
            </a:r>
            <a:r>
              <a:rPr lang="de-AT" baseline="0" dirty="0" err="1"/>
              <a:t>surface</a:t>
            </a:r>
            <a:r>
              <a:rPr lang="de-AT" baseline="0" dirty="0"/>
              <a:t> </a:t>
            </a:r>
            <a:r>
              <a:rPr lang="de-AT" baseline="0" dirty="0" err="1"/>
              <a:t>would</a:t>
            </a:r>
            <a:r>
              <a:rPr lang="de-AT" baseline="0" dirty="0"/>
              <a:t> </a:t>
            </a:r>
            <a:r>
              <a:rPr lang="de-AT" baseline="0" dirty="0" err="1"/>
              <a:t>limit</a:t>
            </a:r>
            <a:r>
              <a:rPr lang="de-AT" baseline="0" dirty="0"/>
              <a:t> </a:t>
            </a:r>
            <a:r>
              <a:rPr lang="de-AT" baseline="0" dirty="0" err="1"/>
              <a:t>conclusions</a:t>
            </a:r>
            <a:r>
              <a:rPr lang="de-AT" baseline="0" dirty="0"/>
              <a:t> in </a:t>
            </a:r>
            <a:r>
              <a:rPr lang="de-AT" baseline="0" dirty="0" err="1"/>
              <a:t>the</a:t>
            </a:r>
            <a:r>
              <a:rPr lang="de-AT" baseline="0" dirty="0"/>
              <a:t> </a:t>
            </a:r>
            <a:r>
              <a:rPr lang="de-AT" baseline="0" dirty="0" err="1"/>
              <a:t>context</a:t>
            </a:r>
            <a:r>
              <a:rPr lang="de-AT" baseline="0" dirty="0"/>
              <a:t> </a:t>
            </a:r>
            <a:r>
              <a:rPr lang="de-AT" baseline="0" dirty="0" err="1"/>
              <a:t>of</a:t>
            </a:r>
            <a:r>
              <a:rPr lang="de-AT" baseline="0" dirty="0"/>
              <a:t> </a:t>
            </a:r>
            <a:r>
              <a:rPr lang="de-AT" baseline="0" dirty="0" err="1"/>
              <a:t>this</a:t>
            </a:r>
            <a:r>
              <a:rPr lang="de-AT" baseline="0" dirty="0"/>
              <a:t> </a:t>
            </a:r>
            <a:r>
              <a:rPr lang="de-AT" baseline="0" dirty="0" err="1"/>
              <a:t>project</a:t>
            </a:r>
            <a:r>
              <a:rPr lang="de-AT" baseline="0" dirty="0"/>
              <a:t>.</a:t>
            </a:r>
          </a:p>
          <a:p>
            <a:endParaRPr lang="de-AT" baseline="0" dirty="0"/>
          </a:p>
          <a:p>
            <a:r>
              <a:rPr lang="de-AT" baseline="0" dirty="0"/>
              <a:t>The classic QCM </a:t>
            </a:r>
            <a:r>
              <a:rPr lang="de-AT" baseline="0" dirty="0" err="1"/>
              <a:t>configuration</a:t>
            </a:r>
            <a:r>
              <a:rPr lang="de-AT" baseline="0" dirty="0"/>
              <a:t> </a:t>
            </a:r>
            <a:r>
              <a:rPr lang="de-AT" baseline="0" dirty="0" err="1"/>
              <a:t>can</a:t>
            </a:r>
            <a:r>
              <a:rPr lang="de-AT" baseline="0" dirty="0"/>
              <a:t> </a:t>
            </a:r>
            <a:r>
              <a:rPr lang="de-AT" baseline="0" dirty="0" err="1"/>
              <a:t>be</a:t>
            </a:r>
            <a:r>
              <a:rPr lang="de-AT" baseline="0" dirty="0"/>
              <a:t> </a:t>
            </a:r>
            <a:r>
              <a:rPr lang="de-AT" baseline="0" dirty="0" err="1"/>
              <a:t>seen</a:t>
            </a:r>
            <a:r>
              <a:rPr lang="de-AT" baseline="0" dirty="0"/>
              <a:t> </a:t>
            </a:r>
            <a:r>
              <a:rPr lang="de-AT" baseline="0" dirty="0" err="1"/>
              <a:t>here</a:t>
            </a:r>
            <a:r>
              <a:rPr lang="de-AT" baseline="0" dirty="0"/>
              <a:t>: The </a:t>
            </a:r>
            <a:r>
              <a:rPr lang="de-AT" baseline="0" dirty="0" err="1"/>
              <a:t>quartz</a:t>
            </a:r>
            <a:r>
              <a:rPr lang="de-AT" baseline="0" dirty="0"/>
              <a:t> </a:t>
            </a:r>
            <a:r>
              <a:rPr lang="de-AT" baseline="0" dirty="0" err="1"/>
              <a:t>is</a:t>
            </a:r>
            <a:r>
              <a:rPr lang="de-AT" baseline="0" dirty="0"/>
              <a:t> </a:t>
            </a:r>
            <a:r>
              <a:rPr lang="de-AT" baseline="0" dirty="0" err="1"/>
              <a:t>directly</a:t>
            </a:r>
            <a:r>
              <a:rPr lang="de-AT" baseline="0" dirty="0"/>
              <a:t> </a:t>
            </a:r>
            <a:r>
              <a:rPr lang="de-AT" baseline="0" dirty="0" err="1"/>
              <a:t>bombarded</a:t>
            </a:r>
            <a:r>
              <a:rPr lang="de-AT" baseline="0" dirty="0"/>
              <a:t> </a:t>
            </a:r>
            <a:r>
              <a:rPr lang="de-AT" baseline="0" dirty="0" err="1"/>
              <a:t>by</a:t>
            </a:r>
            <a:r>
              <a:rPr lang="de-AT" baseline="0" dirty="0"/>
              <a:t> </a:t>
            </a:r>
            <a:r>
              <a:rPr lang="de-AT" baseline="0" dirty="0" err="1"/>
              <a:t>ions</a:t>
            </a:r>
            <a:r>
              <a:rPr lang="de-AT" baseline="0" dirty="0"/>
              <a:t> </a:t>
            </a:r>
            <a:r>
              <a:rPr lang="de-AT" baseline="0" dirty="0" err="1"/>
              <a:t>which</a:t>
            </a:r>
            <a:r>
              <a:rPr lang="de-AT" baseline="0" dirty="0"/>
              <a:t> </a:t>
            </a:r>
            <a:r>
              <a:rPr lang="de-AT" baseline="0" dirty="0" err="1"/>
              <a:t>cause</a:t>
            </a:r>
            <a:r>
              <a:rPr lang="de-AT" baseline="0" dirty="0"/>
              <a:t> a </a:t>
            </a:r>
            <a:r>
              <a:rPr lang="de-AT" baseline="0" dirty="0" err="1"/>
              <a:t>mass</a:t>
            </a:r>
            <a:r>
              <a:rPr lang="de-AT" baseline="0" dirty="0"/>
              <a:t> </a:t>
            </a:r>
            <a:r>
              <a:rPr lang="de-AT" baseline="0" dirty="0" err="1"/>
              <a:t>loss</a:t>
            </a:r>
            <a:r>
              <a:rPr lang="de-AT" baseline="0" dirty="0"/>
              <a:t>.</a:t>
            </a:r>
          </a:p>
          <a:p>
            <a:endParaRPr lang="de-AT" baseline="0" dirty="0"/>
          </a:p>
          <a:p>
            <a:r>
              <a:rPr lang="de-AT" baseline="0" dirty="0"/>
              <a:t>In </a:t>
            </a:r>
            <a:r>
              <a:rPr lang="de-AT" baseline="0" dirty="0" err="1"/>
              <a:t>addition</a:t>
            </a:r>
            <a:r>
              <a:rPr lang="de-AT" baseline="0" dirty="0"/>
              <a:t>, </a:t>
            </a:r>
            <a:r>
              <a:rPr lang="de-AT" baseline="0" dirty="0" err="1"/>
              <a:t>we</a:t>
            </a:r>
            <a:r>
              <a:rPr lang="de-AT" baseline="0" dirty="0"/>
              <a:t> </a:t>
            </a:r>
            <a:r>
              <a:rPr lang="de-AT" baseline="0" dirty="0" err="1"/>
              <a:t>developed</a:t>
            </a:r>
            <a:r>
              <a:rPr lang="de-AT" baseline="0" dirty="0"/>
              <a:t> a </a:t>
            </a:r>
            <a:r>
              <a:rPr lang="de-AT" baseline="0" dirty="0" err="1"/>
              <a:t>cacher</a:t>
            </a:r>
            <a:r>
              <a:rPr lang="de-AT" baseline="0" dirty="0"/>
              <a:t> QCM </a:t>
            </a:r>
            <a:r>
              <a:rPr lang="de-AT" baseline="0" dirty="0" err="1"/>
              <a:t>configuration</a:t>
            </a:r>
            <a:r>
              <a:rPr lang="de-AT" baseline="0" dirty="0"/>
              <a:t>, </a:t>
            </a:r>
            <a:r>
              <a:rPr lang="de-AT" baseline="0" dirty="0" err="1"/>
              <a:t>where</a:t>
            </a:r>
            <a:r>
              <a:rPr lang="de-AT" baseline="0" dirty="0"/>
              <a:t> </a:t>
            </a:r>
            <a:r>
              <a:rPr lang="de-AT" baseline="0" dirty="0" err="1"/>
              <a:t>the</a:t>
            </a:r>
            <a:r>
              <a:rPr lang="de-AT" baseline="0" dirty="0"/>
              <a:t> </a:t>
            </a:r>
            <a:r>
              <a:rPr lang="de-AT" baseline="0" dirty="0" err="1"/>
              <a:t>quartz</a:t>
            </a:r>
            <a:r>
              <a:rPr lang="de-AT" baseline="0" dirty="0"/>
              <a:t> </a:t>
            </a:r>
            <a:r>
              <a:rPr lang="de-AT" baseline="0" dirty="0" err="1"/>
              <a:t>is</a:t>
            </a:r>
            <a:r>
              <a:rPr lang="de-AT" baseline="0" dirty="0"/>
              <a:t> </a:t>
            </a:r>
            <a:r>
              <a:rPr lang="de-AT" baseline="0" dirty="0" err="1"/>
              <a:t>used</a:t>
            </a:r>
            <a:r>
              <a:rPr lang="de-AT" baseline="0" dirty="0"/>
              <a:t> </a:t>
            </a:r>
            <a:r>
              <a:rPr lang="de-AT" baseline="0" dirty="0" err="1"/>
              <a:t>to</a:t>
            </a:r>
            <a:r>
              <a:rPr lang="de-AT" baseline="0" dirty="0"/>
              <a:t> probe </a:t>
            </a:r>
            <a:r>
              <a:rPr lang="de-AT" baseline="0" dirty="0" err="1"/>
              <a:t>the</a:t>
            </a:r>
            <a:r>
              <a:rPr lang="de-AT" baseline="0" dirty="0"/>
              <a:t> angular </a:t>
            </a:r>
            <a:r>
              <a:rPr lang="de-AT" baseline="0" dirty="0" err="1"/>
              <a:t>distribution</a:t>
            </a:r>
            <a:r>
              <a:rPr lang="de-AT" baseline="0" dirty="0"/>
              <a:t> </a:t>
            </a:r>
            <a:r>
              <a:rPr lang="de-AT" baseline="0" dirty="0" err="1"/>
              <a:t>around</a:t>
            </a:r>
            <a:r>
              <a:rPr lang="de-AT" baseline="0" dirty="0"/>
              <a:t> </a:t>
            </a:r>
            <a:r>
              <a:rPr lang="de-AT" baseline="0" dirty="0" err="1"/>
              <a:t>the</a:t>
            </a:r>
            <a:r>
              <a:rPr lang="de-AT" baseline="0" dirty="0"/>
              <a:t> </a:t>
            </a:r>
            <a:r>
              <a:rPr lang="de-AT" baseline="0" dirty="0" err="1"/>
              <a:t>target</a:t>
            </a:r>
            <a:r>
              <a:rPr lang="de-AT" baseline="0" dirty="0"/>
              <a:t>.</a:t>
            </a:r>
          </a:p>
          <a:p>
            <a:endParaRPr lang="de-AT" baseline="0" dirty="0"/>
          </a:p>
          <a:p>
            <a:r>
              <a:rPr lang="de-AT" baseline="0" dirty="0" err="1"/>
              <a:t>If</a:t>
            </a:r>
            <a:r>
              <a:rPr lang="de-AT" baseline="0" dirty="0"/>
              <a:t> </a:t>
            </a:r>
            <a:r>
              <a:rPr lang="de-AT" baseline="0" dirty="0" err="1"/>
              <a:t>you</a:t>
            </a:r>
            <a:r>
              <a:rPr lang="de-AT" baseline="0" dirty="0"/>
              <a:t> </a:t>
            </a:r>
            <a:r>
              <a:rPr lang="de-AT" baseline="0" dirty="0" err="1"/>
              <a:t>are</a:t>
            </a:r>
            <a:r>
              <a:rPr lang="de-AT" baseline="0" dirty="0"/>
              <a:t> </a:t>
            </a:r>
            <a:r>
              <a:rPr lang="de-AT" baseline="0" dirty="0" err="1"/>
              <a:t>more</a:t>
            </a:r>
            <a:r>
              <a:rPr lang="de-AT" baseline="0" dirty="0"/>
              <a:t> </a:t>
            </a:r>
            <a:r>
              <a:rPr lang="de-AT" baseline="0" dirty="0" err="1"/>
              <a:t>interested</a:t>
            </a:r>
            <a:r>
              <a:rPr lang="de-AT" baseline="0" dirty="0"/>
              <a:t> in </a:t>
            </a:r>
            <a:r>
              <a:rPr lang="de-AT" baseline="0" dirty="0" err="1"/>
              <a:t>this</a:t>
            </a:r>
            <a:r>
              <a:rPr lang="de-AT" baseline="0" dirty="0"/>
              <a:t> </a:t>
            </a:r>
            <a:r>
              <a:rPr lang="de-AT" baseline="0" dirty="0" err="1"/>
              <a:t>method</a:t>
            </a:r>
            <a:r>
              <a:rPr lang="de-AT" baseline="0" dirty="0"/>
              <a:t>, </a:t>
            </a:r>
            <a:r>
              <a:rPr lang="de-AT" baseline="0" dirty="0" err="1"/>
              <a:t>stay</a:t>
            </a:r>
            <a:r>
              <a:rPr lang="de-AT" baseline="0" dirty="0"/>
              <a:t> </a:t>
            </a:r>
            <a:r>
              <a:rPr lang="de-AT" baseline="0" dirty="0" err="1"/>
              <a:t>tuned</a:t>
            </a:r>
            <a:r>
              <a:rPr lang="de-AT" baseline="0" dirty="0"/>
              <a:t> </a:t>
            </a:r>
            <a:r>
              <a:rPr lang="de-AT" baseline="0" dirty="0" err="1"/>
              <a:t>for</a:t>
            </a:r>
            <a:r>
              <a:rPr lang="de-AT" baseline="0" dirty="0"/>
              <a:t> Friedrich </a:t>
            </a:r>
            <a:r>
              <a:rPr lang="de-AT" baseline="0" dirty="0" err="1"/>
              <a:t>Aumayr‘s</a:t>
            </a:r>
            <a:r>
              <a:rPr lang="de-AT" baseline="0" dirty="0"/>
              <a:t> </a:t>
            </a:r>
            <a:r>
              <a:rPr lang="de-AT" baseline="0" dirty="0" err="1"/>
              <a:t>talk</a:t>
            </a:r>
            <a:r>
              <a:rPr lang="de-AT" baseline="0" dirty="0"/>
              <a:t> on </a:t>
            </a:r>
            <a:r>
              <a:rPr lang="de-AT" baseline="0" dirty="0" err="1"/>
              <a:t>Thursday</a:t>
            </a:r>
            <a:r>
              <a:rPr lang="de-AT" baseline="0" dirty="0"/>
              <a:t>.</a:t>
            </a:r>
          </a:p>
        </p:txBody>
      </p:sp>
      <p:sp>
        <p:nvSpPr>
          <p:cNvPr id="4" name="Foliennummernplatzhalter 3"/>
          <p:cNvSpPr>
            <a:spLocks noGrp="1"/>
          </p:cNvSpPr>
          <p:nvPr>
            <p:ph type="sldNum" sz="quarter" idx="10"/>
          </p:nvPr>
        </p:nvSpPr>
        <p:spPr/>
        <p:txBody>
          <a:bodyPr/>
          <a:lstStyle/>
          <a:p>
            <a:fld id="{5320357C-19D5-4386-8AC6-DD0AD4D309C8}" type="slidenum">
              <a:rPr lang="de-AT" smtClean="0"/>
              <a:t>9</a:t>
            </a:fld>
            <a:endParaRPr lang="de-AT"/>
          </a:p>
        </p:txBody>
      </p:sp>
    </p:spTree>
    <p:extLst>
      <p:ext uri="{BB962C8B-B14F-4D97-AF65-F5344CB8AC3E}">
        <p14:creationId xmlns:p14="http://schemas.microsoft.com/office/powerpoint/2010/main" val="215998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5858A-FCF7-4BF9-A6E4-473F1E3BE3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518DD5C0-0BAC-4C1C-AA01-E0CE7C184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D0B4B9F0-9B82-47BA-9783-F3D229BFC619}"/>
              </a:ext>
            </a:extLst>
          </p:cNvPr>
          <p:cNvSpPr>
            <a:spLocks noGrp="1"/>
          </p:cNvSpPr>
          <p:nvPr>
            <p:ph type="dt" sz="half" idx="10"/>
          </p:nvPr>
        </p:nvSpPr>
        <p:spPr/>
        <p:txBody>
          <a:bodyPr/>
          <a:lstStyle/>
          <a:p>
            <a:r>
              <a:rPr lang="de-DE"/>
              <a:t>21.01.2020</a:t>
            </a:r>
            <a:endParaRPr lang="de-AT"/>
          </a:p>
        </p:txBody>
      </p:sp>
      <p:sp>
        <p:nvSpPr>
          <p:cNvPr id="5" name="Fußzeilenplatzhalter 4">
            <a:extLst>
              <a:ext uri="{FF2B5EF4-FFF2-40B4-BE49-F238E27FC236}">
                <a16:creationId xmlns:a16="http://schemas.microsoft.com/office/drawing/2014/main" id="{AC937223-F9BE-4656-8BE2-244BF2DD693A}"/>
              </a:ext>
            </a:extLst>
          </p:cNvPr>
          <p:cNvSpPr>
            <a:spLocks noGrp="1"/>
          </p:cNvSpPr>
          <p:nvPr>
            <p:ph type="ftr" sz="quarter" idx="11"/>
          </p:nvPr>
        </p:nvSpPr>
        <p:spPr/>
        <p:txBody>
          <a:bodyPr/>
          <a:lstStyle/>
          <a:p>
            <a:r>
              <a:rPr lang="de-AT"/>
              <a:t>Diploma Thesis Cupak</a:t>
            </a:r>
          </a:p>
        </p:txBody>
      </p:sp>
      <p:sp>
        <p:nvSpPr>
          <p:cNvPr id="6" name="Foliennummernplatzhalter 5">
            <a:extLst>
              <a:ext uri="{FF2B5EF4-FFF2-40B4-BE49-F238E27FC236}">
                <a16:creationId xmlns:a16="http://schemas.microsoft.com/office/drawing/2014/main" id="{C9E2ED4E-EA40-49CF-A713-34E0D02304F4}"/>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283859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79E81-5464-425B-97FA-DDD87E409623}"/>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F9FDF55-7840-4772-89D5-EC835084EA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7F39A26-1F6C-4214-9157-81F06A8FFC80}"/>
              </a:ext>
            </a:extLst>
          </p:cNvPr>
          <p:cNvSpPr>
            <a:spLocks noGrp="1"/>
          </p:cNvSpPr>
          <p:nvPr>
            <p:ph type="dt" sz="half" idx="10"/>
          </p:nvPr>
        </p:nvSpPr>
        <p:spPr/>
        <p:txBody>
          <a:bodyPr/>
          <a:lstStyle/>
          <a:p>
            <a:r>
              <a:rPr lang="de-DE"/>
              <a:t>21.01.2020</a:t>
            </a:r>
            <a:endParaRPr lang="de-AT"/>
          </a:p>
        </p:txBody>
      </p:sp>
      <p:sp>
        <p:nvSpPr>
          <p:cNvPr id="5" name="Fußzeilenplatzhalter 4">
            <a:extLst>
              <a:ext uri="{FF2B5EF4-FFF2-40B4-BE49-F238E27FC236}">
                <a16:creationId xmlns:a16="http://schemas.microsoft.com/office/drawing/2014/main" id="{AF4EB937-4625-473D-9647-1AFF569F10AB}"/>
              </a:ext>
            </a:extLst>
          </p:cNvPr>
          <p:cNvSpPr>
            <a:spLocks noGrp="1"/>
          </p:cNvSpPr>
          <p:nvPr>
            <p:ph type="ftr" sz="quarter" idx="11"/>
          </p:nvPr>
        </p:nvSpPr>
        <p:spPr/>
        <p:txBody>
          <a:bodyPr/>
          <a:lstStyle/>
          <a:p>
            <a:r>
              <a:rPr lang="de-AT"/>
              <a:t>Diploma Thesis Cupak</a:t>
            </a:r>
          </a:p>
        </p:txBody>
      </p:sp>
      <p:sp>
        <p:nvSpPr>
          <p:cNvPr id="6" name="Foliennummernplatzhalter 5">
            <a:extLst>
              <a:ext uri="{FF2B5EF4-FFF2-40B4-BE49-F238E27FC236}">
                <a16:creationId xmlns:a16="http://schemas.microsoft.com/office/drawing/2014/main" id="{162457C8-9AD8-4B0C-A615-EB7619475023}"/>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111833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86146E6-672E-477F-8A9A-2509585C633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F6D53C41-36ED-4DBB-B16B-EF33FC786B6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EE652EA-3563-4C6D-B2A0-AF0085BDB37D}"/>
              </a:ext>
            </a:extLst>
          </p:cNvPr>
          <p:cNvSpPr>
            <a:spLocks noGrp="1"/>
          </p:cNvSpPr>
          <p:nvPr>
            <p:ph type="dt" sz="half" idx="10"/>
          </p:nvPr>
        </p:nvSpPr>
        <p:spPr/>
        <p:txBody>
          <a:bodyPr/>
          <a:lstStyle/>
          <a:p>
            <a:r>
              <a:rPr lang="de-DE"/>
              <a:t>21.01.2020</a:t>
            </a:r>
            <a:endParaRPr lang="de-AT"/>
          </a:p>
        </p:txBody>
      </p:sp>
      <p:sp>
        <p:nvSpPr>
          <p:cNvPr id="5" name="Fußzeilenplatzhalter 4">
            <a:extLst>
              <a:ext uri="{FF2B5EF4-FFF2-40B4-BE49-F238E27FC236}">
                <a16:creationId xmlns:a16="http://schemas.microsoft.com/office/drawing/2014/main" id="{0F8B3C74-C8C3-429E-AA4E-2E50D03BB7A8}"/>
              </a:ext>
            </a:extLst>
          </p:cNvPr>
          <p:cNvSpPr>
            <a:spLocks noGrp="1"/>
          </p:cNvSpPr>
          <p:nvPr>
            <p:ph type="ftr" sz="quarter" idx="11"/>
          </p:nvPr>
        </p:nvSpPr>
        <p:spPr/>
        <p:txBody>
          <a:bodyPr/>
          <a:lstStyle/>
          <a:p>
            <a:r>
              <a:rPr lang="de-AT"/>
              <a:t>Diploma Thesis Cupak</a:t>
            </a:r>
          </a:p>
        </p:txBody>
      </p:sp>
      <p:sp>
        <p:nvSpPr>
          <p:cNvPr id="6" name="Foliennummernplatzhalter 5">
            <a:extLst>
              <a:ext uri="{FF2B5EF4-FFF2-40B4-BE49-F238E27FC236}">
                <a16:creationId xmlns:a16="http://schemas.microsoft.com/office/drawing/2014/main" id="{0FAF6E27-87DE-47E3-BFF3-CF8D2E6BF4A7}"/>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25197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A24AF-045A-4415-A2D7-D79D16CA42C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56B5164-4B0C-4662-82D0-A62FFBA4EF4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4FB23F8-CB65-4BF0-8382-497DB5F790C5}"/>
              </a:ext>
            </a:extLst>
          </p:cNvPr>
          <p:cNvSpPr>
            <a:spLocks noGrp="1"/>
          </p:cNvSpPr>
          <p:nvPr>
            <p:ph type="dt" sz="half" idx="10"/>
          </p:nvPr>
        </p:nvSpPr>
        <p:spPr/>
        <p:txBody>
          <a:bodyPr/>
          <a:lstStyle/>
          <a:p>
            <a:r>
              <a:rPr lang="de-DE"/>
              <a:t>21.01.2020</a:t>
            </a:r>
            <a:endParaRPr lang="de-AT"/>
          </a:p>
        </p:txBody>
      </p:sp>
      <p:sp>
        <p:nvSpPr>
          <p:cNvPr id="5" name="Fußzeilenplatzhalter 4">
            <a:extLst>
              <a:ext uri="{FF2B5EF4-FFF2-40B4-BE49-F238E27FC236}">
                <a16:creationId xmlns:a16="http://schemas.microsoft.com/office/drawing/2014/main" id="{434703CD-1320-4AFC-B2E0-66586274E38D}"/>
              </a:ext>
            </a:extLst>
          </p:cNvPr>
          <p:cNvSpPr>
            <a:spLocks noGrp="1"/>
          </p:cNvSpPr>
          <p:nvPr>
            <p:ph type="ftr" sz="quarter" idx="11"/>
          </p:nvPr>
        </p:nvSpPr>
        <p:spPr/>
        <p:txBody>
          <a:bodyPr/>
          <a:lstStyle/>
          <a:p>
            <a:r>
              <a:rPr lang="de-AT"/>
              <a:t>Diploma Thesis Cupak</a:t>
            </a:r>
          </a:p>
        </p:txBody>
      </p:sp>
      <p:sp>
        <p:nvSpPr>
          <p:cNvPr id="6" name="Foliennummernplatzhalter 5">
            <a:extLst>
              <a:ext uri="{FF2B5EF4-FFF2-40B4-BE49-F238E27FC236}">
                <a16:creationId xmlns:a16="http://schemas.microsoft.com/office/drawing/2014/main" id="{09296E8A-FBB8-4CCD-BB1F-8EF4406CCB0E}"/>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320890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31534-2594-4B18-B7B0-379B26D6FC2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AADF108C-73BE-455C-BCC1-5AC26B6C6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139B50E-882D-4D70-BA12-624F8BF39719}"/>
              </a:ext>
            </a:extLst>
          </p:cNvPr>
          <p:cNvSpPr>
            <a:spLocks noGrp="1"/>
          </p:cNvSpPr>
          <p:nvPr>
            <p:ph type="dt" sz="half" idx="10"/>
          </p:nvPr>
        </p:nvSpPr>
        <p:spPr/>
        <p:txBody>
          <a:bodyPr/>
          <a:lstStyle/>
          <a:p>
            <a:r>
              <a:rPr lang="de-DE"/>
              <a:t>21.01.2020</a:t>
            </a:r>
            <a:endParaRPr lang="de-AT"/>
          </a:p>
        </p:txBody>
      </p:sp>
      <p:sp>
        <p:nvSpPr>
          <p:cNvPr id="5" name="Fußzeilenplatzhalter 4">
            <a:extLst>
              <a:ext uri="{FF2B5EF4-FFF2-40B4-BE49-F238E27FC236}">
                <a16:creationId xmlns:a16="http://schemas.microsoft.com/office/drawing/2014/main" id="{AD51E92C-0DE2-41D2-A823-D9BE70BEC00E}"/>
              </a:ext>
            </a:extLst>
          </p:cNvPr>
          <p:cNvSpPr>
            <a:spLocks noGrp="1"/>
          </p:cNvSpPr>
          <p:nvPr>
            <p:ph type="ftr" sz="quarter" idx="11"/>
          </p:nvPr>
        </p:nvSpPr>
        <p:spPr/>
        <p:txBody>
          <a:bodyPr/>
          <a:lstStyle/>
          <a:p>
            <a:r>
              <a:rPr lang="de-AT"/>
              <a:t>Diploma Thesis Cupak</a:t>
            </a:r>
          </a:p>
        </p:txBody>
      </p:sp>
      <p:sp>
        <p:nvSpPr>
          <p:cNvPr id="6" name="Foliennummernplatzhalter 5">
            <a:extLst>
              <a:ext uri="{FF2B5EF4-FFF2-40B4-BE49-F238E27FC236}">
                <a16:creationId xmlns:a16="http://schemas.microsoft.com/office/drawing/2014/main" id="{A4CB64C3-7E44-4E21-9514-2BA157978D82}"/>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90704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14EEB-2D28-4711-B729-24E2C586B95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F7AC4C0-CD3D-448C-A242-31C30307359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3D5D4E1-2AF6-4351-979F-C812BCA5175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60E6422-7C99-45E4-84C3-463FAE1353A7}"/>
              </a:ext>
            </a:extLst>
          </p:cNvPr>
          <p:cNvSpPr>
            <a:spLocks noGrp="1"/>
          </p:cNvSpPr>
          <p:nvPr>
            <p:ph type="dt" sz="half" idx="10"/>
          </p:nvPr>
        </p:nvSpPr>
        <p:spPr/>
        <p:txBody>
          <a:bodyPr/>
          <a:lstStyle/>
          <a:p>
            <a:r>
              <a:rPr lang="de-DE"/>
              <a:t>21.01.2020</a:t>
            </a:r>
            <a:endParaRPr lang="de-AT"/>
          </a:p>
        </p:txBody>
      </p:sp>
      <p:sp>
        <p:nvSpPr>
          <p:cNvPr id="6" name="Fußzeilenplatzhalter 5">
            <a:extLst>
              <a:ext uri="{FF2B5EF4-FFF2-40B4-BE49-F238E27FC236}">
                <a16:creationId xmlns:a16="http://schemas.microsoft.com/office/drawing/2014/main" id="{F39E13F0-C30B-4FD3-89FD-EE7B5B4A43BB}"/>
              </a:ext>
            </a:extLst>
          </p:cNvPr>
          <p:cNvSpPr>
            <a:spLocks noGrp="1"/>
          </p:cNvSpPr>
          <p:nvPr>
            <p:ph type="ftr" sz="quarter" idx="11"/>
          </p:nvPr>
        </p:nvSpPr>
        <p:spPr/>
        <p:txBody>
          <a:bodyPr/>
          <a:lstStyle/>
          <a:p>
            <a:r>
              <a:rPr lang="de-AT"/>
              <a:t>Diploma Thesis Cupak</a:t>
            </a:r>
          </a:p>
        </p:txBody>
      </p:sp>
      <p:sp>
        <p:nvSpPr>
          <p:cNvPr id="7" name="Foliennummernplatzhalter 6">
            <a:extLst>
              <a:ext uri="{FF2B5EF4-FFF2-40B4-BE49-F238E27FC236}">
                <a16:creationId xmlns:a16="http://schemas.microsoft.com/office/drawing/2014/main" id="{5B00A59D-4282-4613-975E-B7DBD0143EB5}"/>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24572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63BB1-C4DA-4ACD-85FB-DF7F14907E7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30B923A3-7904-4692-9518-4FF178D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4E3162A-D2F0-4607-BFB4-E08BB9DCA13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C1FE13A-0DAF-4E7B-83BC-4F256C539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D1EE7CD-453F-450A-BF9F-18637293AED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1E5D48EB-2B63-4967-8314-8725B85AD5A8}"/>
              </a:ext>
            </a:extLst>
          </p:cNvPr>
          <p:cNvSpPr>
            <a:spLocks noGrp="1"/>
          </p:cNvSpPr>
          <p:nvPr>
            <p:ph type="dt" sz="half" idx="10"/>
          </p:nvPr>
        </p:nvSpPr>
        <p:spPr/>
        <p:txBody>
          <a:bodyPr/>
          <a:lstStyle/>
          <a:p>
            <a:r>
              <a:rPr lang="de-DE"/>
              <a:t>21.01.2020</a:t>
            </a:r>
            <a:endParaRPr lang="de-AT"/>
          </a:p>
        </p:txBody>
      </p:sp>
      <p:sp>
        <p:nvSpPr>
          <p:cNvPr id="8" name="Fußzeilenplatzhalter 7">
            <a:extLst>
              <a:ext uri="{FF2B5EF4-FFF2-40B4-BE49-F238E27FC236}">
                <a16:creationId xmlns:a16="http://schemas.microsoft.com/office/drawing/2014/main" id="{94949156-A399-4E50-AC0D-30098BEA1301}"/>
              </a:ext>
            </a:extLst>
          </p:cNvPr>
          <p:cNvSpPr>
            <a:spLocks noGrp="1"/>
          </p:cNvSpPr>
          <p:nvPr>
            <p:ph type="ftr" sz="quarter" idx="11"/>
          </p:nvPr>
        </p:nvSpPr>
        <p:spPr/>
        <p:txBody>
          <a:bodyPr/>
          <a:lstStyle/>
          <a:p>
            <a:r>
              <a:rPr lang="de-AT"/>
              <a:t>Diploma Thesis Cupak</a:t>
            </a:r>
          </a:p>
        </p:txBody>
      </p:sp>
      <p:sp>
        <p:nvSpPr>
          <p:cNvPr id="9" name="Foliennummernplatzhalter 8">
            <a:extLst>
              <a:ext uri="{FF2B5EF4-FFF2-40B4-BE49-F238E27FC236}">
                <a16:creationId xmlns:a16="http://schemas.microsoft.com/office/drawing/2014/main" id="{5133FB58-2AA8-4BBB-AA07-6D46A4452EAD}"/>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1193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224F4-47D1-406C-8B94-140C22B516F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5416CA9-013B-4B87-B466-138743E82B21}"/>
              </a:ext>
            </a:extLst>
          </p:cNvPr>
          <p:cNvSpPr>
            <a:spLocks noGrp="1"/>
          </p:cNvSpPr>
          <p:nvPr>
            <p:ph type="dt" sz="half" idx="10"/>
          </p:nvPr>
        </p:nvSpPr>
        <p:spPr/>
        <p:txBody>
          <a:bodyPr/>
          <a:lstStyle/>
          <a:p>
            <a:r>
              <a:rPr lang="de-DE"/>
              <a:t>21.01.2020</a:t>
            </a:r>
            <a:endParaRPr lang="de-AT"/>
          </a:p>
        </p:txBody>
      </p:sp>
      <p:sp>
        <p:nvSpPr>
          <p:cNvPr id="4" name="Fußzeilenplatzhalter 3">
            <a:extLst>
              <a:ext uri="{FF2B5EF4-FFF2-40B4-BE49-F238E27FC236}">
                <a16:creationId xmlns:a16="http://schemas.microsoft.com/office/drawing/2014/main" id="{F5D117C9-7A8D-416A-ADFD-4EAB301A9D4C}"/>
              </a:ext>
            </a:extLst>
          </p:cNvPr>
          <p:cNvSpPr>
            <a:spLocks noGrp="1"/>
          </p:cNvSpPr>
          <p:nvPr>
            <p:ph type="ftr" sz="quarter" idx="11"/>
          </p:nvPr>
        </p:nvSpPr>
        <p:spPr/>
        <p:txBody>
          <a:bodyPr/>
          <a:lstStyle/>
          <a:p>
            <a:r>
              <a:rPr lang="de-AT"/>
              <a:t>Diploma Thesis Cupak</a:t>
            </a:r>
          </a:p>
        </p:txBody>
      </p:sp>
      <p:sp>
        <p:nvSpPr>
          <p:cNvPr id="5" name="Foliennummernplatzhalter 4">
            <a:extLst>
              <a:ext uri="{FF2B5EF4-FFF2-40B4-BE49-F238E27FC236}">
                <a16:creationId xmlns:a16="http://schemas.microsoft.com/office/drawing/2014/main" id="{1EF4D889-C402-4827-A8A2-205AC4EB37C6}"/>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2690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68DDB71-3B8A-458A-AD81-1B1AB0ED9698}"/>
              </a:ext>
            </a:extLst>
          </p:cNvPr>
          <p:cNvSpPr>
            <a:spLocks noGrp="1"/>
          </p:cNvSpPr>
          <p:nvPr>
            <p:ph type="dt" sz="half" idx="10"/>
          </p:nvPr>
        </p:nvSpPr>
        <p:spPr/>
        <p:txBody>
          <a:bodyPr/>
          <a:lstStyle/>
          <a:p>
            <a:r>
              <a:rPr lang="de-DE"/>
              <a:t>21.01.2020</a:t>
            </a:r>
            <a:endParaRPr lang="de-AT"/>
          </a:p>
        </p:txBody>
      </p:sp>
      <p:sp>
        <p:nvSpPr>
          <p:cNvPr id="3" name="Fußzeilenplatzhalter 2">
            <a:extLst>
              <a:ext uri="{FF2B5EF4-FFF2-40B4-BE49-F238E27FC236}">
                <a16:creationId xmlns:a16="http://schemas.microsoft.com/office/drawing/2014/main" id="{ED86BD84-8C6E-4CDA-AA89-042B4FABB2B8}"/>
              </a:ext>
            </a:extLst>
          </p:cNvPr>
          <p:cNvSpPr>
            <a:spLocks noGrp="1"/>
          </p:cNvSpPr>
          <p:nvPr>
            <p:ph type="ftr" sz="quarter" idx="11"/>
          </p:nvPr>
        </p:nvSpPr>
        <p:spPr/>
        <p:txBody>
          <a:bodyPr/>
          <a:lstStyle/>
          <a:p>
            <a:r>
              <a:rPr lang="de-AT"/>
              <a:t>Diploma Thesis Cupak</a:t>
            </a:r>
          </a:p>
        </p:txBody>
      </p:sp>
      <p:sp>
        <p:nvSpPr>
          <p:cNvPr id="4" name="Foliennummernplatzhalter 3">
            <a:extLst>
              <a:ext uri="{FF2B5EF4-FFF2-40B4-BE49-F238E27FC236}">
                <a16:creationId xmlns:a16="http://schemas.microsoft.com/office/drawing/2014/main" id="{087EA9AF-1DA9-43FC-9034-46097126E7F7}"/>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142366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B7436-8E18-4EDE-A828-5042E856A64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679A335D-D8EA-4FA7-9BF7-0707AECE0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1013E628-E3BB-49E4-8CB0-7B3DB0CE2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8A3C1DE-4A9C-487D-93D6-C45CC56D7860}"/>
              </a:ext>
            </a:extLst>
          </p:cNvPr>
          <p:cNvSpPr>
            <a:spLocks noGrp="1"/>
          </p:cNvSpPr>
          <p:nvPr>
            <p:ph type="dt" sz="half" idx="10"/>
          </p:nvPr>
        </p:nvSpPr>
        <p:spPr/>
        <p:txBody>
          <a:bodyPr/>
          <a:lstStyle/>
          <a:p>
            <a:r>
              <a:rPr lang="de-DE"/>
              <a:t>21.01.2020</a:t>
            </a:r>
            <a:endParaRPr lang="de-AT"/>
          </a:p>
        </p:txBody>
      </p:sp>
      <p:sp>
        <p:nvSpPr>
          <p:cNvPr id="6" name="Fußzeilenplatzhalter 5">
            <a:extLst>
              <a:ext uri="{FF2B5EF4-FFF2-40B4-BE49-F238E27FC236}">
                <a16:creationId xmlns:a16="http://schemas.microsoft.com/office/drawing/2014/main" id="{752F2BB2-163B-403C-8CE4-3F63C9F0FDEB}"/>
              </a:ext>
            </a:extLst>
          </p:cNvPr>
          <p:cNvSpPr>
            <a:spLocks noGrp="1"/>
          </p:cNvSpPr>
          <p:nvPr>
            <p:ph type="ftr" sz="quarter" idx="11"/>
          </p:nvPr>
        </p:nvSpPr>
        <p:spPr/>
        <p:txBody>
          <a:bodyPr/>
          <a:lstStyle/>
          <a:p>
            <a:r>
              <a:rPr lang="de-AT"/>
              <a:t>Diploma Thesis Cupak</a:t>
            </a:r>
          </a:p>
        </p:txBody>
      </p:sp>
      <p:sp>
        <p:nvSpPr>
          <p:cNvPr id="7" name="Foliennummernplatzhalter 6">
            <a:extLst>
              <a:ext uri="{FF2B5EF4-FFF2-40B4-BE49-F238E27FC236}">
                <a16:creationId xmlns:a16="http://schemas.microsoft.com/office/drawing/2014/main" id="{D5EC7021-C930-4A89-A29A-2B00BF8BEFD7}"/>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34341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2ED5E-491B-40FC-BE24-A4382E779EA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77ACF5C2-E5AE-461F-9F14-2C9398A54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3F84721-3007-4352-8DAC-55EE57FA0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3A0284A-09B3-4A53-B7D9-E638893E8062}"/>
              </a:ext>
            </a:extLst>
          </p:cNvPr>
          <p:cNvSpPr>
            <a:spLocks noGrp="1"/>
          </p:cNvSpPr>
          <p:nvPr>
            <p:ph type="dt" sz="half" idx="10"/>
          </p:nvPr>
        </p:nvSpPr>
        <p:spPr/>
        <p:txBody>
          <a:bodyPr/>
          <a:lstStyle/>
          <a:p>
            <a:r>
              <a:rPr lang="de-DE"/>
              <a:t>21.01.2020</a:t>
            </a:r>
            <a:endParaRPr lang="de-AT"/>
          </a:p>
        </p:txBody>
      </p:sp>
      <p:sp>
        <p:nvSpPr>
          <p:cNvPr id="6" name="Fußzeilenplatzhalter 5">
            <a:extLst>
              <a:ext uri="{FF2B5EF4-FFF2-40B4-BE49-F238E27FC236}">
                <a16:creationId xmlns:a16="http://schemas.microsoft.com/office/drawing/2014/main" id="{F3AEC76A-C438-4544-809E-CC169EA50081}"/>
              </a:ext>
            </a:extLst>
          </p:cNvPr>
          <p:cNvSpPr>
            <a:spLocks noGrp="1"/>
          </p:cNvSpPr>
          <p:nvPr>
            <p:ph type="ftr" sz="quarter" idx="11"/>
          </p:nvPr>
        </p:nvSpPr>
        <p:spPr/>
        <p:txBody>
          <a:bodyPr/>
          <a:lstStyle/>
          <a:p>
            <a:r>
              <a:rPr lang="de-AT"/>
              <a:t>Diploma Thesis Cupak</a:t>
            </a:r>
          </a:p>
        </p:txBody>
      </p:sp>
      <p:sp>
        <p:nvSpPr>
          <p:cNvPr id="7" name="Foliennummernplatzhalter 6">
            <a:extLst>
              <a:ext uri="{FF2B5EF4-FFF2-40B4-BE49-F238E27FC236}">
                <a16:creationId xmlns:a16="http://schemas.microsoft.com/office/drawing/2014/main" id="{998AEA84-5197-4E30-AAFB-7EC502C8C5D7}"/>
              </a:ext>
            </a:extLst>
          </p:cNvPr>
          <p:cNvSpPr>
            <a:spLocks noGrp="1"/>
          </p:cNvSpPr>
          <p:nvPr>
            <p:ph type="sldNum" sz="quarter" idx="12"/>
          </p:nvPr>
        </p:nvSpPr>
        <p:spPr/>
        <p:txBody>
          <a:bodyPr/>
          <a:lstStyle/>
          <a:p>
            <a:fld id="{69A9513A-D86E-4C5E-92AE-75BFEF5488A0}" type="slidenum">
              <a:rPr lang="de-AT" smtClean="0"/>
              <a:t>‹Nr.›</a:t>
            </a:fld>
            <a:endParaRPr lang="de-AT"/>
          </a:p>
        </p:txBody>
      </p:sp>
    </p:spTree>
    <p:extLst>
      <p:ext uri="{BB962C8B-B14F-4D97-AF65-F5344CB8AC3E}">
        <p14:creationId xmlns:p14="http://schemas.microsoft.com/office/powerpoint/2010/main" val="69166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450EA57-B2DB-4163-B270-3A3922B4B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6DE5538-A4BF-45AF-98C6-9EF88F220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95F6049-C016-473C-B3C5-BDDB71967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21.01.2020</a:t>
            </a:r>
            <a:endParaRPr lang="de-AT"/>
          </a:p>
        </p:txBody>
      </p:sp>
      <p:sp>
        <p:nvSpPr>
          <p:cNvPr id="5" name="Fußzeilenplatzhalter 4">
            <a:extLst>
              <a:ext uri="{FF2B5EF4-FFF2-40B4-BE49-F238E27FC236}">
                <a16:creationId xmlns:a16="http://schemas.microsoft.com/office/drawing/2014/main" id="{0D46261F-6B3B-4D35-9C95-A11CE46A8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Diploma Thesis Cupak</a:t>
            </a:r>
          </a:p>
        </p:txBody>
      </p:sp>
      <p:sp>
        <p:nvSpPr>
          <p:cNvPr id="6" name="Foliennummernplatzhalter 5">
            <a:extLst>
              <a:ext uri="{FF2B5EF4-FFF2-40B4-BE49-F238E27FC236}">
                <a16:creationId xmlns:a16="http://schemas.microsoft.com/office/drawing/2014/main" id="{1E439E55-812B-4173-8664-45F5AF1A95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9513A-D86E-4C5E-92AE-75BFEF5488A0}" type="slidenum">
              <a:rPr lang="de-AT" smtClean="0"/>
              <a:t>‹Nr.›</a:t>
            </a:fld>
            <a:endParaRPr lang="de-AT"/>
          </a:p>
        </p:txBody>
      </p:sp>
    </p:spTree>
    <p:extLst>
      <p:ext uri="{BB962C8B-B14F-4D97-AF65-F5344CB8AC3E}">
        <p14:creationId xmlns:p14="http://schemas.microsoft.com/office/powerpoint/2010/main" val="25359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38.png"/><Relationship Id="rId4" Type="http://schemas.openxmlformats.org/officeDocument/2006/relationships/image" Target="../media/image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2.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4.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1.png"/><Relationship Id="rId4" Type="http://schemas.openxmlformats.org/officeDocument/2006/relationships/image" Target="../media/image45.sv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46.png"/><Relationship Id="rId12"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png"/><Relationship Id="rId5" Type="http://schemas.openxmlformats.org/officeDocument/2006/relationships/image" Target="../media/image45.svg"/><Relationship Id="rId10" Type="http://schemas.openxmlformats.org/officeDocument/2006/relationships/image" Target="../media/image4.svg"/><Relationship Id="rId4" Type="http://schemas.openxmlformats.org/officeDocument/2006/relationships/image" Target="../media/image44.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1.png"/><Relationship Id="rId7" Type="http://schemas.openxmlformats.org/officeDocument/2006/relationships/image" Target="../media/image3.png"/><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38.png"/><Relationship Id="rId5" Type="http://schemas.openxmlformats.org/officeDocument/2006/relationships/image" Target="../media/image52.png"/><Relationship Id="rId10" Type="http://schemas.openxmlformats.org/officeDocument/2006/relationships/image" Target="../media/image1.png"/><Relationship Id="rId4" Type="http://schemas.openxmlformats.org/officeDocument/2006/relationships/image" Target="../media/image51.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42.png"/><Relationship Id="rId5" Type="http://schemas.openxmlformats.org/officeDocument/2006/relationships/image" Target="../media/image5.png"/><Relationship Id="rId10" Type="http://schemas.openxmlformats.org/officeDocument/2006/relationships/image" Target="../media/image52.png"/><Relationship Id="rId4" Type="http://schemas.openxmlformats.org/officeDocument/2006/relationships/image" Target="../media/image4.svg"/><Relationship Id="rId9" Type="http://schemas.openxmlformats.org/officeDocument/2006/relationships/image" Target="../media/image53.jp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56.png"/><Relationship Id="rId4" Type="http://schemas.openxmlformats.org/officeDocument/2006/relationships/image" Target="../media/image4.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52.png"/><Relationship Id="rId12" Type="http://schemas.openxmlformats.org/officeDocument/2006/relationships/image" Target="../media/image36.png"/><Relationship Id="rId2" Type="http://schemas.openxmlformats.org/officeDocument/2006/relationships/notesSlide" Target="../notesSlides/notesSlide24.xml"/><Relationship Id="rId16" Type="http://schemas.openxmlformats.org/officeDocument/2006/relationships/hyperlink" Target="https://doi.org/10.34726/hss.2023.76544" TargetMode="Externa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58.png"/><Relationship Id="rId10" Type="http://schemas.openxmlformats.org/officeDocument/2006/relationships/image" Target="../media/image43.png"/><Relationship Id="rId4" Type="http://schemas.openxmlformats.org/officeDocument/2006/relationships/image" Target="../media/image4.svg"/><Relationship Id="rId9" Type="http://schemas.openxmlformats.org/officeDocument/2006/relationships/image" Target="../media/image38.png"/><Relationship Id="rId1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png"/><Relationship Id="rId5" Type="http://schemas.openxmlformats.org/officeDocument/2006/relationships/image" Target="../media/image27.png"/><Relationship Id="rId10"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4816F5CB-D131-42E5-B84C-FC222B0A258B}"/>
              </a:ext>
            </a:extLst>
          </p:cNvPr>
          <p:cNvSpPr>
            <a:spLocks noGrp="1"/>
          </p:cNvSpPr>
          <p:nvPr>
            <p:ph type="subTitle" idx="1"/>
          </p:nvPr>
        </p:nvSpPr>
        <p:spPr>
          <a:xfrm>
            <a:off x="1333588" y="2084452"/>
            <a:ext cx="9144000" cy="3974298"/>
          </a:xfrm>
        </p:spPr>
        <p:txBody>
          <a:bodyPr>
            <a:normAutofit/>
          </a:bodyPr>
          <a:lstStyle/>
          <a:p>
            <a:r>
              <a:rPr lang="de-AT" sz="2800" b="1" dirty="0"/>
              <a:t>Christian Cupak</a:t>
            </a:r>
          </a:p>
          <a:p>
            <a:r>
              <a:rPr lang="de-AT" sz="2000" b="1" dirty="0"/>
              <a:t>TU Wien, Institute </a:t>
            </a:r>
            <a:r>
              <a:rPr lang="de-AT" sz="2000" b="1" dirty="0" err="1"/>
              <a:t>of</a:t>
            </a:r>
            <a:r>
              <a:rPr lang="de-AT" sz="2000" b="1" dirty="0"/>
              <a:t> Applied Physics</a:t>
            </a:r>
          </a:p>
          <a:p>
            <a:br>
              <a:rPr lang="de-AT" sz="2000" b="1" u="sng" dirty="0"/>
            </a:br>
            <a:r>
              <a:rPr lang="de-AT" sz="2000" i="1" dirty="0">
                <a:solidFill>
                  <a:srgbClr val="0070C0"/>
                </a:solidFill>
              </a:rPr>
              <a:t>cupak@iap.tuwien.ac.at</a:t>
            </a:r>
          </a:p>
          <a:p>
            <a:r>
              <a:rPr lang="de-AT" sz="2000" i="1" dirty="0">
                <a:solidFill>
                  <a:srgbClr val="0070C0"/>
                </a:solidFill>
              </a:rPr>
              <a:t>christian.cupak@gmx.at</a:t>
            </a:r>
          </a:p>
          <a:p>
            <a:br>
              <a:rPr lang="en-US" sz="1600" b="1" dirty="0"/>
            </a:br>
            <a:r>
              <a:rPr lang="en-US" sz="1600" b="1" dirty="0"/>
              <a:t>2nd Technical Meeting on the Collisional-Radiative Properties </a:t>
            </a:r>
          </a:p>
          <a:p>
            <a:r>
              <a:rPr lang="en-US" sz="1600" b="1" dirty="0"/>
              <a:t>of Tungsten and Hydrogen in Edge Plasma of Fusion Devices</a:t>
            </a:r>
          </a:p>
          <a:p>
            <a:endParaRPr lang="de-AT" sz="1600" dirty="0"/>
          </a:p>
          <a:p>
            <a:endParaRPr lang="de-AT" sz="1600" dirty="0"/>
          </a:p>
          <a:p>
            <a:endParaRPr lang="de-AT" sz="1600" dirty="0"/>
          </a:p>
          <a:p>
            <a:endParaRPr lang="de-AT" dirty="0">
              <a:solidFill>
                <a:srgbClr val="0070C0"/>
              </a:solidFill>
            </a:endParaRPr>
          </a:p>
          <a:p>
            <a:endParaRPr lang="de-AT" dirty="0">
              <a:solidFill>
                <a:srgbClr val="0070C0"/>
              </a:solidFill>
            </a:endParaRPr>
          </a:p>
          <a:p>
            <a:endParaRPr lang="de-AT" dirty="0">
              <a:solidFill>
                <a:srgbClr val="0070C0"/>
              </a:solidFill>
            </a:endParaRPr>
          </a:p>
          <a:p>
            <a:endParaRPr lang="de-AT" dirty="0"/>
          </a:p>
          <a:p>
            <a:endParaRPr lang="de-AT" dirty="0"/>
          </a:p>
        </p:txBody>
      </p:sp>
      <p:sp>
        <p:nvSpPr>
          <p:cNvPr id="4" name="Titel 1">
            <a:extLst>
              <a:ext uri="{FF2B5EF4-FFF2-40B4-BE49-F238E27FC236}">
                <a16:creationId xmlns:a16="http://schemas.microsoft.com/office/drawing/2014/main" id="{37F622BF-7DE5-4EC0-BE20-D687083501B5}"/>
              </a:ext>
            </a:extLst>
          </p:cNvPr>
          <p:cNvSpPr txBox="1">
            <a:spLocks/>
          </p:cNvSpPr>
          <p:nvPr/>
        </p:nvSpPr>
        <p:spPr>
          <a:xfrm>
            <a:off x="735106" y="1208043"/>
            <a:ext cx="10340964" cy="659360"/>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e-AT" sz="1800" b="0" i="0" u="none" strike="noStrike" baseline="0" dirty="0">
              <a:solidFill>
                <a:srgbClr val="000000"/>
              </a:solidFill>
              <a:latin typeface="Arial" panose="020B0604020202020204" pitchFamily="34" charset="0"/>
            </a:endParaRPr>
          </a:p>
          <a:p>
            <a:r>
              <a:rPr lang="en-US" sz="5300" b="0" i="0" u="none" strike="noStrike" baseline="0" dirty="0">
                <a:solidFill>
                  <a:srgbClr val="000000"/>
                </a:solidFill>
                <a:latin typeface="+mn-lt"/>
              </a:rPr>
              <a:t> </a:t>
            </a:r>
            <a:r>
              <a:rPr lang="en-US" sz="5300" b="1" i="0" u="none" strike="noStrike" baseline="0" dirty="0">
                <a:solidFill>
                  <a:srgbClr val="000000"/>
                </a:solidFill>
                <a:latin typeface="+mn-lt"/>
              </a:rPr>
              <a:t>Sputtering of rough systems: experiments and simulations</a:t>
            </a:r>
            <a:endParaRPr lang="en-US" b="1" dirty="0">
              <a:solidFill>
                <a:srgbClr val="000000"/>
              </a:solidFill>
              <a:latin typeface="+mn-lt"/>
            </a:endParaRPr>
          </a:p>
        </p:txBody>
      </p:sp>
      <p:pic>
        <p:nvPicPr>
          <p:cNvPr id="18" name="Grafik 17"/>
          <p:cNvPicPr>
            <a:picLocks noChangeAspect="1"/>
          </p:cNvPicPr>
          <p:nvPr/>
        </p:nvPicPr>
        <p:blipFill>
          <a:blip r:embed="rId3"/>
          <a:stretch>
            <a:fillRect/>
          </a:stretch>
        </p:blipFill>
        <p:spPr>
          <a:xfrm>
            <a:off x="9655029" y="6160202"/>
            <a:ext cx="2369887" cy="652070"/>
          </a:xfrm>
          <a:prstGeom prst="rect">
            <a:avLst/>
          </a:prstGeom>
        </p:spPr>
      </p:pic>
      <p:pic>
        <p:nvPicPr>
          <p:cNvPr id="2" name="Grafik 1"/>
          <p:cNvPicPr>
            <a:picLocks noChangeAspect="1"/>
          </p:cNvPicPr>
          <p:nvPr/>
        </p:nvPicPr>
        <p:blipFill>
          <a:blip r:embed="rId4"/>
          <a:stretch>
            <a:fillRect/>
          </a:stretch>
        </p:blipFill>
        <p:spPr>
          <a:xfrm>
            <a:off x="41565" y="6152912"/>
            <a:ext cx="3247505" cy="659360"/>
          </a:xfrm>
          <a:prstGeom prst="rect">
            <a:avLst/>
          </a:prstGeom>
        </p:spPr>
      </p:pic>
      <p:grpSp>
        <p:nvGrpSpPr>
          <p:cNvPr id="19" name="Gruppieren 18"/>
          <p:cNvGrpSpPr/>
          <p:nvPr/>
        </p:nvGrpSpPr>
        <p:grpSpPr>
          <a:xfrm>
            <a:off x="272957" y="171449"/>
            <a:ext cx="11751959" cy="809625"/>
            <a:chOff x="272957" y="171449"/>
            <a:chExt cx="11751959" cy="809625"/>
          </a:xfrm>
        </p:grpSpPr>
        <p:pic>
          <p:nvPicPr>
            <p:cNvPr id="8" name="Grafik 7">
              <a:extLst>
                <a:ext uri="{FF2B5EF4-FFF2-40B4-BE49-F238E27FC236}">
                  <a16:creationId xmlns:a16="http://schemas.microsoft.com/office/drawing/2014/main" id="{460543EF-AD61-4829-B26F-89BF1077F2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050" y="249815"/>
              <a:ext cx="660400" cy="652894"/>
            </a:xfrm>
            <a:prstGeom prst="rect">
              <a:avLst/>
            </a:prstGeom>
          </p:spPr>
        </p:pic>
        <p:sp>
          <p:nvSpPr>
            <p:cNvPr id="11" name="Titel 1">
              <a:extLst>
                <a:ext uri="{FF2B5EF4-FFF2-40B4-BE49-F238E27FC236}">
                  <a16:creationId xmlns:a16="http://schemas.microsoft.com/office/drawing/2014/main" id="{A32EB49E-2556-4018-87E6-BF1AC9325515}"/>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6" name="Freihandform: Form 5">
              <a:extLst>
                <a:ext uri="{FF2B5EF4-FFF2-40B4-BE49-F238E27FC236}">
                  <a16:creationId xmlns:a16="http://schemas.microsoft.com/office/drawing/2014/main" id="{A7E76DE0-0D9F-4708-9483-611F03A86BC4}"/>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9" name="Freihandform: Form 8">
              <a:extLst>
                <a:ext uri="{FF2B5EF4-FFF2-40B4-BE49-F238E27FC236}">
                  <a16:creationId xmlns:a16="http://schemas.microsoft.com/office/drawing/2014/main" id="{33997B12-ABF1-4466-A17A-37FA75A0CF11}"/>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12" name="Freihandform: Form 11">
              <a:extLst>
                <a:ext uri="{FF2B5EF4-FFF2-40B4-BE49-F238E27FC236}">
                  <a16:creationId xmlns:a16="http://schemas.microsoft.com/office/drawing/2014/main" id="{48C09BCE-E2E0-4A81-A504-AEDDE50A13F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26" name="Gruppieren 25">
              <a:extLst>
                <a:ext uri="{FF2B5EF4-FFF2-40B4-BE49-F238E27FC236}">
                  <a16:creationId xmlns:a16="http://schemas.microsoft.com/office/drawing/2014/main" id="{8EFBDC55-76AC-47B9-B257-36B16E19A3E2}"/>
                </a:ext>
              </a:extLst>
            </p:cNvPr>
            <p:cNvGrpSpPr/>
            <p:nvPr/>
          </p:nvGrpSpPr>
          <p:grpSpPr>
            <a:xfrm>
              <a:off x="10055266" y="271201"/>
              <a:ext cx="1969650" cy="706971"/>
              <a:chOff x="7535695" y="283762"/>
              <a:chExt cx="1969650" cy="706971"/>
            </a:xfrm>
          </p:grpSpPr>
          <p:sp>
            <p:nvSpPr>
              <p:cNvPr id="25" name="Rechteck: abgerundete Ecken 24">
                <a:extLst>
                  <a:ext uri="{FF2B5EF4-FFF2-40B4-BE49-F238E27FC236}">
                    <a16:creationId xmlns:a16="http://schemas.microsoft.com/office/drawing/2014/main" id="{AD52D81C-1882-4BF9-B2A9-2722BCF743C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uppieren 23">
                <a:extLst>
                  <a:ext uri="{FF2B5EF4-FFF2-40B4-BE49-F238E27FC236}">
                    <a16:creationId xmlns:a16="http://schemas.microsoft.com/office/drawing/2014/main" id="{E5A3B9E3-DC1F-4B18-8F82-956716A99CB4}"/>
                  </a:ext>
                </a:extLst>
              </p:cNvPr>
              <p:cNvGrpSpPr/>
              <p:nvPr/>
            </p:nvGrpSpPr>
            <p:grpSpPr>
              <a:xfrm>
                <a:off x="7596110" y="336530"/>
                <a:ext cx="1909235" cy="615268"/>
                <a:chOff x="5105423" y="6078734"/>
                <a:chExt cx="2091442" cy="673986"/>
              </a:xfrm>
            </p:grpSpPr>
            <p:pic>
              <p:nvPicPr>
                <p:cNvPr id="13" name="Grafik 12">
                  <a:extLst>
                    <a:ext uri="{FF2B5EF4-FFF2-40B4-BE49-F238E27FC236}">
                      <a16:creationId xmlns:a16="http://schemas.microsoft.com/office/drawing/2014/main" id="{9C319ADB-0E16-49B1-8256-5C0688EB02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23" name="Textfeld 22">
                  <a:extLst>
                    <a:ext uri="{FF2B5EF4-FFF2-40B4-BE49-F238E27FC236}">
                      <a16:creationId xmlns:a16="http://schemas.microsoft.com/office/drawing/2014/main" id="{4D4363EF-7C1E-4144-A0D2-0AB77C6022C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17" name="Gruppieren 16"/>
            <p:cNvGrpSpPr/>
            <p:nvPr/>
          </p:nvGrpSpPr>
          <p:grpSpPr>
            <a:xfrm>
              <a:off x="1056402" y="271201"/>
              <a:ext cx="681912" cy="680597"/>
              <a:chOff x="970677" y="271201"/>
              <a:chExt cx="681912" cy="680597"/>
            </a:xfrm>
          </p:grpSpPr>
          <p:sp>
            <p:nvSpPr>
              <p:cNvPr id="7" name="Abgerundetes Rechteck 6"/>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p:cNvPicPr>
                <a:picLocks noChangeAspect="1"/>
              </p:cNvPicPr>
              <p:nvPr/>
            </p:nvPicPr>
            <p:blipFill rotWithShape="1">
              <a:blip r:embed="rId3"/>
              <a:srcRect l="3579" t="6864" r="73592" b="7828"/>
              <a:stretch/>
            </p:blipFill>
            <p:spPr>
              <a:xfrm>
                <a:off x="1037007" y="330047"/>
                <a:ext cx="548287" cy="566787"/>
              </a:xfrm>
              <a:prstGeom prst="rect">
                <a:avLst/>
              </a:prstGeom>
            </p:spPr>
          </p:pic>
        </p:grpSp>
      </p:grpSp>
      <p:sp>
        <p:nvSpPr>
          <p:cNvPr id="5" name="Textfeld 4">
            <a:extLst>
              <a:ext uri="{FF2B5EF4-FFF2-40B4-BE49-F238E27FC236}">
                <a16:creationId xmlns:a16="http://schemas.microsoft.com/office/drawing/2014/main" id="{2EC8C7D2-388D-4E05-8A1C-90647241DA28}"/>
              </a:ext>
            </a:extLst>
          </p:cNvPr>
          <p:cNvSpPr txBox="1"/>
          <p:nvPr/>
        </p:nvSpPr>
        <p:spPr>
          <a:xfrm>
            <a:off x="948605" y="6160202"/>
            <a:ext cx="2884255" cy="646331"/>
          </a:xfrm>
          <a:prstGeom prst="rect">
            <a:avLst/>
          </a:prstGeom>
          <a:solidFill>
            <a:schemeClr val="bg1"/>
          </a:solidFill>
        </p:spPr>
        <p:txBody>
          <a:bodyPr wrap="square" rtlCol="0">
            <a:spAutoFit/>
          </a:bodyPr>
          <a:lstStyle/>
          <a:p>
            <a:pPr algn="just"/>
            <a:r>
              <a:rPr lang="en-US" sz="600" b="0" i="0" u="none" strike="noStrike" baseline="0" dirty="0">
                <a:latin typeface="CMR10"/>
              </a:rPr>
              <a:t>This work has been carried out within the framework of the </a:t>
            </a:r>
            <a:r>
              <a:rPr lang="en-US" sz="600" b="0" i="0" u="none" strike="noStrike" baseline="0" dirty="0" err="1">
                <a:latin typeface="CMR10"/>
              </a:rPr>
              <a:t>EUROfusion</a:t>
            </a:r>
            <a:r>
              <a:rPr lang="en-US" sz="600" b="0" i="0" u="none" strike="noStrike" baseline="0" dirty="0">
                <a:latin typeface="CMR10"/>
              </a:rPr>
              <a:t> Consortium, funded by the European Union via the Euratom Research and Training </a:t>
            </a:r>
            <a:r>
              <a:rPr lang="en-US" sz="600" b="0" i="0" u="none" strike="noStrike" baseline="0" dirty="0" err="1">
                <a:latin typeface="CMR10"/>
              </a:rPr>
              <a:t>Programme</a:t>
            </a:r>
            <a:r>
              <a:rPr lang="en-US" sz="600" b="0" i="0" u="none" strike="noStrike" baseline="0" dirty="0">
                <a:latin typeface="CMR10"/>
              </a:rPr>
              <a:t> </a:t>
            </a:r>
            <a:r>
              <a:rPr lang="de-AT" sz="600" b="0" i="0" u="none" strike="noStrike" baseline="0" dirty="0">
                <a:latin typeface="CMR10"/>
              </a:rPr>
              <a:t>(Grant Agreement </a:t>
            </a:r>
            <a:r>
              <a:rPr lang="de-AT" sz="600" b="0" i="0" u="none" strike="noStrike" baseline="0" dirty="0" err="1">
                <a:latin typeface="CMR10"/>
              </a:rPr>
              <a:t>No</a:t>
            </a:r>
            <a:r>
              <a:rPr lang="de-AT" sz="600" b="0" i="0" u="none" strike="noStrike" baseline="0" dirty="0">
                <a:latin typeface="CMR10"/>
              </a:rPr>
              <a:t> 101052200 — </a:t>
            </a:r>
            <a:r>
              <a:rPr lang="de-AT" sz="600" b="0" i="0" u="none" strike="noStrike" baseline="0" dirty="0" err="1">
                <a:latin typeface="CMR10"/>
              </a:rPr>
              <a:t>EUROfusion</a:t>
            </a:r>
            <a:r>
              <a:rPr lang="de-AT" sz="600" b="0" i="0" u="none" strike="noStrike" baseline="0" dirty="0">
                <a:latin typeface="CMR10"/>
              </a:rPr>
              <a:t>). </a:t>
            </a:r>
            <a:r>
              <a:rPr lang="en-US" sz="600" b="0" i="0" u="none" strike="noStrike" baseline="0" dirty="0">
                <a:latin typeface="CMR10"/>
              </a:rPr>
              <a:t>Views and opinions expressed are however those of the author(s) only and do not necessarily reflect those of the European Union or the European Commission. Neither the European Union nor the European Commission can be held responsible for them.</a:t>
            </a:r>
            <a:endParaRPr lang="de-AT" sz="600" dirty="0"/>
          </a:p>
        </p:txBody>
      </p:sp>
      <p:pic>
        <p:nvPicPr>
          <p:cNvPr id="16" name="Grafik 15">
            <a:extLst>
              <a:ext uri="{FF2B5EF4-FFF2-40B4-BE49-F238E27FC236}">
                <a16:creationId xmlns:a16="http://schemas.microsoft.com/office/drawing/2014/main" id="{14CF1BBD-2380-4887-B871-FD1D92C23A67}"/>
              </a:ext>
            </a:extLst>
          </p:cNvPr>
          <p:cNvPicPr>
            <a:picLocks noChangeAspect="1"/>
          </p:cNvPicPr>
          <p:nvPr/>
        </p:nvPicPr>
        <p:blipFill>
          <a:blip r:embed="rId8"/>
          <a:stretch>
            <a:fillRect/>
          </a:stretch>
        </p:blipFill>
        <p:spPr>
          <a:xfrm>
            <a:off x="4374903" y="5181312"/>
            <a:ext cx="3889863" cy="749722"/>
          </a:xfrm>
          <a:prstGeom prst="rect">
            <a:avLst/>
          </a:prstGeom>
        </p:spPr>
      </p:pic>
    </p:spTree>
    <p:extLst>
      <p:ext uri="{BB962C8B-B14F-4D97-AF65-F5344CB8AC3E}">
        <p14:creationId xmlns:p14="http://schemas.microsoft.com/office/powerpoint/2010/main" val="23861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10</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27" name="Inhaltsplatzhalter 2">
            <a:extLst>
              <a:ext uri="{FF2B5EF4-FFF2-40B4-BE49-F238E27FC236}">
                <a16:creationId xmlns:a16="http://schemas.microsoft.com/office/drawing/2014/main" id="{2A70B5E4-BE50-4A04-95F0-FF88BA1F8E54}"/>
              </a:ext>
            </a:extLst>
          </p:cNvPr>
          <p:cNvSpPr>
            <a:spLocks noGrp="1"/>
          </p:cNvSpPr>
          <p:nvPr>
            <p:ph idx="1"/>
          </p:nvPr>
        </p:nvSpPr>
        <p:spPr>
          <a:xfrm>
            <a:off x="376903" y="1224789"/>
            <a:ext cx="11410544" cy="375411"/>
          </a:xfrm>
        </p:spPr>
        <p:txBody>
          <a:bodyPr>
            <a:normAutofit/>
          </a:bodyPr>
          <a:lstStyle/>
          <a:p>
            <a:pPr marL="0" lvl="1" indent="0" algn="ctr">
              <a:buNone/>
            </a:pPr>
            <a:r>
              <a:rPr lang="de-AT" sz="2000" dirty="0" err="1"/>
              <a:t>Our</a:t>
            </a:r>
            <a:r>
              <a:rPr lang="de-AT" sz="2000" dirty="0"/>
              <a:t> in-house </a:t>
            </a:r>
            <a:r>
              <a:rPr lang="de-AT" sz="2000" dirty="0" err="1"/>
              <a:t>developed</a:t>
            </a:r>
            <a:r>
              <a:rPr lang="de-AT" sz="2000" dirty="0"/>
              <a:t> code </a:t>
            </a:r>
            <a:r>
              <a:rPr lang="de-AT" sz="2000" b="1" dirty="0"/>
              <a:t>SPRAY</a:t>
            </a:r>
          </a:p>
          <a:p>
            <a:pPr marL="0" lvl="1" indent="0" algn="ctr">
              <a:buNone/>
            </a:pPr>
            <a:endParaRPr lang="de-AT" sz="2000" dirty="0"/>
          </a:p>
        </p:txBody>
      </p:sp>
      <p:grpSp>
        <p:nvGrpSpPr>
          <p:cNvPr id="2" name="Gruppieren 1"/>
          <p:cNvGrpSpPr/>
          <p:nvPr/>
        </p:nvGrpSpPr>
        <p:grpSpPr>
          <a:xfrm>
            <a:off x="272957" y="171449"/>
            <a:ext cx="11751959" cy="809625"/>
            <a:chOff x="272957" y="171449"/>
            <a:chExt cx="11751959" cy="809625"/>
          </a:xfrm>
        </p:grpSpPr>
        <p:sp>
          <p:nvSpPr>
            <p:cNvPr id="23" name="Textfeld 22">
              <a:extLst>
                <a:ext uri="{FF2B5EF4-FFF2-40B4-BE49-F238E27FC236}">
                  <a16:creationId xmlns:a16="http://schemas.microsoft.com/office/drawing/2014/main" id="{A91A64DC-99DF-41FB-97ED-47DCD12449C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24" name="Gruppieren 23"/>
            <p:cNvGrpSpPr/>
            <p:nvPr/>
          </p:nvGrpSpPr>
          <p:grpSpPr>
            <a:xfrm>
              <a:off x="272957" y="171449"/>
              <a:ext cx="11751959" cy="809625"/>
              <a:chOff x="272957" y="171449"/>
              <a:chExt cx="11751959" cy="809625"/>
            </a:xfrm>
          </p:grpSpPr>
          <p:pic>
            <p:nvPicPr>
              <p:cNvPr id="25" name="Grafik 24">
                <a:extLst>
                  <a:ext uri="{FF2B5EF4-FFF2-40B4-BE49-F238E27FC236}">
                    <a16:creationId xmlns:a16="http://schemas.microsoft.com/office/drawing/2014/main" id="{460543EF-AD61-4829-B26F-89BF1077F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26" name="Titel 1">
                <a:extLst>
                  <a:ext uri="{FF2B5EF4-FFF2-40B4-BE49-F238E27FC236}">
                    <a16:creationId xmlns:a16="http://schemas.microsoft.com/office/drawing/2014/main" id="{A32EB49E-2556-4018-87E6-BF1AC9325515}"/>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28" name="Freihandform: Form 5">
                <a:extLst>
                  <a:ext uri="{FF2B5EF4-FFF2-40B4-BE49-F238E27FC236}">
                    <a16:creationId xmlns:a16="http://schemas.microsoft.com/office/drawing/2014/main" id="{A7E76DE0-0D9F-4708-9483-611F03A86BC4}"/>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29" name="Freihandform: Form 8">
                <a:extLst>
                  <a:ext uri="{FF2B5EF4-FFF2-40B4-BE49-F238E27FC236}">
                    <a16:creationId xmlns:a16="http://schemas.microsoft.com/office/drawing/2014/main" id="{33997B12-ABF1-4466-A17A-37FA75A0CF11}"/>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0" name="Freihandform: Form 11">
                <a:extLst>
                  <a:ext uri="{FF2B5EF4-FFF2-40B4-BE49-F238E27FC236}">
                    <a16:creationId xmlns:a16="http://schemas.microsoft.com/office/drawing/2014/main" id="{48C09BCE-E2E0-4A81-A504-AEDDE50A13F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1" name="Gruppieren 30">
                <a:extLst>
                  <a:ext uri="{FF2B5EF4-FFF2-40B4-BE49-F238E27FC236}">
                    <a16:creationId xmlns:a16="http://schemas.microsoft.com/office/drawing/2014/main" id="{8EFBDC55-76AC-47B9-B257-36B16E19A3E2}"/>
                  </a:ext>
                </a:extLst>
              </p:cNvPr>
              <p:cNvGrpSpPr/>
              <p:nvPr/>
            </p:nvGrpSpPr>
            <p:grpSpPr>
              <a:xfrm>
                <a:off x="10055266" y="271201"/>
                <a:ext cx="1969650" cy="706971"/>
                <a:chOff x="7535695" y="283762"/>
                <a:chExt cx="1969650" cy="706971"/>
              </a:xfrm>
            </p:grpSpPr>
            <p:sp>
              <p:nvSpPr>
                <p:cNvPr id="35" name="Rechteck: abgerundete Ecken 24">
                  <a:extLst>
                    <a:ext uri="{FF2B5EF4-FFF2-40B4-BE49-F238E27FC236}">
                      <a16:creationId xmlns:a16="http://schemas.microsoft.com/office/drawing/2014/main" id="{AD52D81C-1882-4BF9-B2A9-2722BCF743C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uppieren 35">
                  <a:extLst>
                    <a:ext uri="{FF2B5EF4-FFF2-40B4-BE49-F238E27FC236}">
                      <a16:creationId xmlns:a16="http://schemas.microsoft.com/office/drawing/2014/main" id="{E5A3B9E3-DC1F-4B18-8F82-956716A99CB4}"/>
                    </a:ext>
                  </a:extLst>
                </p:cNvPr>
                <p:cNvGrpSpPr/>
                <p:nvPr/>
              </p:nvGrpSpPr>
              <p:grpSpPr>
                <a:xfrm>
                  <a:off x="7596110" y="336530"/>
                  <a:ext cx="1909235" cy="615268"/>
                  <a:chOff x="5105423" y="6078734"/>
                  <a:chExt cx="2091442" cy="673986"/>
                </a:xfrm>
              </p:grpSpPr>
              <p:pic>
                <p:nvPicPr>
                  <p:cNvPr id="38" name="Grafik 37">
                    <a:extLst>
                      <a:ext uri="{FF2B5EF4-FFF2-40B4-BE49-F238E27FC236}">
                        <a16:creationId xmlns:a16="http://schemas.microsoft.com/office/drawing/2014/main" id="{9C319ADB-0E16-49B1-8256-5C0688EB0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41" name="Textfeld 40">
                    <a:extLst>
                      <a:ext uri="{FF2B5EF4-FFF2-40B4-BE49-F238E27FC236}">
                        <a16:creationId xmlns:a16="http://schemas.microsoft.com/office/drawing/2014/main" id="{4D4363EF-7C1E-4144-A0D2-0AB77C6022C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32" name="Gruppieren 31"/>
              <p:cNvGrpSpPr/>
              <p:nvPr/>
            </p:nvGrpSpPr>
            <p:grpSpPr>
              <a:xfrm>
                <a:off x="1056402" y="271201"/>
                <a:ext cx="681912" cy="680597"/>
                <a:chOff x="970677" y="271201"/>
                <a:chExt cx="681912" cy="680597"/>
              </a:xfrm>
            </p:grpSpPr>
            <p:sp>
              <p:nvSpPr>
                <p:cNvPr id="33" name="Abgerundetes Rechteck 32"/>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fik 33"/>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22" name="Textfeld 21">
              <a:extLst>
                <a:ext uri="{FF2B5EF4-FFF2-40B4-BE49-F238E27FC236}">
                  <a16:creationId xmlns:a16="http://schemas.microsoft.com/office/drawing/2014/main" id="{A91A64DC-99DF-41FB-97ED-47DCD12449CA}"/>
                </a:ext>
              </a:extLst>
            </p:cNvPr>
            <p:cNvSpPr txBox="1"/>
            <p:nvPr/>
          </p:nvSpPr>
          <p:spPr>
            <a:xfrm>
              <a:off x="1693090" y="332094"/>
              <a:ext cx="8464451" cy="584775"/>
            </a:xfrm>
            <a:prstGeom prst="rect">
              <a:avLst/>
            </a:prstGeom>
            <a:noFill/>
          </p:spPr>
          <p:txBody>
            <a:bodyPr wrap="square" rtlCol="0">
              <a:spAutoFit/>
            </a:bodyPr>
            <a:lstStyle/>
            <a:p>
              <a:pPr algn="ctr"/>
              <a:r>
                <a:rPr lang="de-AT" sz="3200" dirty="0">
                  <a:solidFill>
                    <a:schemeClr val="bg1"/>
                  </a:solidFill>
                </a:rPr>
                <a:t>Simulation </a:t>
              </a:r>
              <a:r>
                <a:rPr lang="de-AT" sz="3200" dirty="0" err="1">
                  <a:solidFill>
                    <a:schemeClr val="bg1"/>
                  </a:solidFill>
                </a:rPr>
                <a:t>of</a:t>
              </a:r>
              <a:r>
                <a:rPr lang="de-AT" sz="3200" dirty="0">
                  <a:solidFill>
                    <a:schemeClr val="bg1"/>
                  </a:solidFill>
                </a:rPr>
                <a:t> </a:t>
              </a:r>
              <a:r>
                <a:rPr lang="de-AT" sz="3200" dirty="0" err="1">
                  <a:solidFill>
                    <a:schemeClr val="bg1"/>
                  </a:solidFill>
                </a:rPr>
                <a:t>rough</a:t>
              </a:r>
              <a:r>
                <a:rPr lang="de-AT" sz="3200" dirty="0">
                  <a:solidFill>
                    <a:schemeClr val="bg1"/>
                  </a:solidFill>
                </a:rPr>
                <a:t> </a:t>
              </a:r>
              <a:r>
                <a:rPr lang="de-AT" sz="3200" dirty="0" err="1">
                  <a:solidFill>
                    <a:schemeClr val="bg1"/>
                  </a:solidFill>
                </a:rPr>
                <a:t>surface</a:t>
              </a:r>
              <a:r>
                <a:rPr lang="de-AT" sz="3200" dirty="0">
                  <a:solidFill>
                    <a:schemeClr val="bg1"/>
                  </a:solidFill>
                </a:rPr>
                <a:t> </a:t>
              </a:r>
              <a:r>
                <a:rPr lang="de-AT" sz="3200" dirty="0" err="1">
                  <a:solidFill>
                    <a:schemeClr val="bg1"/>
                  </a:solidFill>
                </a:rPr>
                <a:t>sputtering</a:t>
              </a:r>
              <a:endParaRPr lang="de-AT" sz="3200" dirty="0">
                <a:solidFill>
                  <a:schemeClr val="bg1"/>
                </a:solidFill>
              </a:endParaRPr>
            </a:p>
          </p:txBody>
        </p:sp>
      </p:grpSp>
      <p:sp>
        <p:nvSpPr>
          <p:cNvPr id="40" name="Textfeld 39">
            <a:extLst>
              <a:ext uri="{FF2B5EF4-FFF2-40B4-BE49-F238E27FC236}">
                <a16:creationId xmlns:a16="http://schemas.microsoft.com/office/drawing/2014/main" id="{E99244DF-1D77-4284-91E1-23268EDEA02F}"/>
              </a:ext>
            </a:extLst>
          </p:cNvPr>
          <p:cNvSpPr txBox="1"/>
          <p:nvPr/>
        </p:nvSpPr>
        <p:spPr>
          <a:xfrm>
            <a:off x="5558156" y="1699556"/>
            <a:ext cx="6602074" cy="2554545"/>
          </a:xfrm>
          <a:prstGeom prst="rect">
            <a:avLst/>
          </a:prstGeom>
          <a:noFill/>
        </p:spPr>
        <p:txBody>
          <a:bodyPr wrap="square" rtlCol="0">
            <a:spAutoFit/>
          </a:bodyPr>
          <a:lstStyle/>
          <a:p>
            <a:r>
              <a:rPr lang="de-DE" sz="1800" b="1" dirty="0"/>
              <a:t>SPRAY</a:t>
            </a:r>
            <a:r>
              <a:rPr lang="de-DE" sz="1800" dirty="0"/>
              <a:t> = </a:t>
            </a:r>
            <a:r>
              <a:rPr lang="de-DE" sz="1800" b="1" dirty="0" err="1"/>
              <a:t>SP</a:t>
            </a:r>
            <a:r>
              <a:rPr lang="de-DE" sz="1800" dirty="0" err="1"/>
              <a:t>uttering</a:t>
            </a:r>
            <a:r>
              <a:rPr lang="de-DE" sz="1800" dirty="0"/>
              <a:t> </a:t>
            </a:r>
            <a:r>
              <a:rPr lang="de-DE" sz="1800" dirty="0" err="1"/>
              <a:t>simulation</a:t>
            </a:r>
            <a:r>
              <a:rPr lang="de-DE" sz="1800" dirty="0"/>
              <a:t> via </a:t>
            </a:r>
            <a:r>
              <a:rPr lang="de-DE" sz="1800" b="1" dirty="0" err="1"/>
              <a:t>RAY</a:t>
            </a:r>
            <a:r>
              <a:rPr lang="de-DE" sz="1800" dirty="0" err="1"/>
              <a:t>tracing</a:t>
            </a:r>
            <a:r>
              <a:rPr lang="de-DE" sz="1800" dirty="0"/>
              <a:t> </a:t>
            </a:r>
            <a:r>
              <a:rPr lang="de-DE" sz="1800" dirty="0" err="1"/>
              <a:t>of</a:t>
            </a:r>
            <a:r>
              <a:rPr lang="de-DE" sz="1800" dirty="0"/>
              <a:t> </a:t>
            </a:r>
            <a:r>
              <a:rPr lang="de-DE" sz="1800" dirty="0" err="1"/>
              <a:t>particles</a:t>
            </a:r>
            <a:endParaRPr lang="de-DE" sz="1800" dirty="0"/>
          </a:p>
          <a:p>
            <a:endParaRPr lang="de-AT" dirty="0"/>
          </a:p>
          <a:p>
            <a:pPr marL="342900" indent="-342900">
              <a:buFontTx/>
              <a:buAutoNum type="arabicParenR"/>
            </a:pPr>
            <a:r>
              <a:rPr lang="de-AT" dirty="0"/>
              <a:t>Flat </a:t>
            </a:r>
            <a:r>
              <a:rPr lang="de-AT" dirty="0" err="1"/>
              <a:t>surface</a:t>
            </a:r>
            <a:r>
              <a:rPr lang="de-AT" dirty="0"/>
              <a:t> </a:t>
            </a:r>
            <a:r>
              <a:rPr lang="de-AT" dirty="0" err="1"/>
              <a:t>repository</a:t>
            </a:r>
            <a:r>
              <a:rPr lang="de-AT" dirty="0"/>
              <a:t> </a:t>
            </a:r>
            <a:r>
              <a:rPr lang="de-AT" dirty="0" err="1"/>
              <a:t>data</a:t>
            </a:r>
            <a:r>
              <a:rPr lang="de-AT" dirty="0"/>
              <a:t> </a:t>
            </a:r>
            <a:r>
              <a:rPr lang="de-AT" dirty="0" err="1"/>
              <a:t>from</a:t>
            </a:r>
            <a:r>
              <a:rPr lang="de-AT" dirty="0"/>
              <a:t> BCA </a:t>
            </a:r>
            <a:r>
              <a:rPr lang="de-AT" dirty="0" err="1"/>
              <a:t>codes</a:t>
            </a:r>
            <a:r>
              <a:rPr lang="de-AT" dirty="0"/>
              <a:t> </a:t>
            </a:r>
          </a:p>
          <a:p>
            <a:r>
              <a:rPr lang="de-AT" dirty="0"/>
              <a:t>      (sputtering </a:t>
            </a:r>
            <a:r>
              <a:rPr lang="de-AT" dirty="0" err="1"/>
              <a:t>yields</a:t>
            </a:r>
            <a:r>
              <a:rPr lang="de-AT" dirty="0"/>
              <a:t>, </a:t>
            </a:r>
            <a:r>
              <a:rPr lang="de-AT" dirty="0" err="1"/>
              <a:t>emission</a:t>
            </a:r>
            <a:r>
              <a:rPr lang="de-AT" dirty="0"/>
              <a:t> </a:t>
            </a:r>
            <a:r>
              <a:rPr lang="de-AT" dirty="0" err="1"/>
              <a:t>vectors</a:t>
            </a:r>
            <a:r>
              <a:rPr lang="de-AT" dirty="0"/>
              <a:t>)</a:t>
            </a:r>
          </a:p>
          <a:p>
            <a:r>
              <a:rPr lang="de-AT" dirty="0"/>
              <a:t>2)   </a:t>
            </a:r>
            <a:r>
              <a:rPr lang="de-AT" dirty="0" err="1"/>
              <a:t>Topography</a:t>
            </a:r>
            <a:r>
              <a:rPr lang="de-AT" dirty="0"/>
              <a:t> </a:t>
            </a:r>
            <a:r>
              <a:rPr lang="de-AT" dirty="0" err="1"/>
              <a:t>input</a:t>
            </a:r>
            <a:r>
              <a:rPr lang="de-AT" dirty="0"/>
              <a:t> </a:t>
            </a:r>
            <a:r>
              <a:rPr lang="de-AT" b="1" dirty="0">
                <a:solidFill>
                  <a:srgbClr val="369A2E"/>
                </a:solidFill>
              </a:rPr>
              <a:t>(</a:t>
            </a:r>
            <a:r>
              <a:rPr lang="de-AT" b="1" dirty="0" err="1">
                <a:solidFill>
                  <a:srgbClr val="369A2E"/>
                </a:solidFill>
              </a:rPr>
              <a:t>limitless</a:t>
            </a:r>
            <a:r>
              <a:rPr lang="de-AT" b="1" dirty="0">
                <a:solidFill>
                  <a:srgbClr val="369A2E"/>
                </a:solidFill>
              </a:rPr>
              <a:t>)</a:t>
            </a:r>
            <a:r>
              <a:rPr lang="de-AT" dirty="0"/>
              <a:t>, e.g., </a:t>
            </a:r>
            <a:r>
              <a:rPr lang="de-AT" dirty="0" err="1"/>
              <a:t>by</a:t>
            </a:r>
            <a:r>
              <a:rPr lang="de-AT" dirty="0"/>
              <a:t> AFM</a:t>
            </a:r>
          </a:p>
          <a:p>
            <a:r>
              <a:rPr lang="de-AT" dirty="0"/>
              <a:t>3)   </a:t>
            </a:r>
            <a:r>
              <a:rPr lang="de-AT" dirty="0" err="1"/>
              <a:t>Raytracing</a:t>
            </a:r>
            <a:r>
              <a:rPr lang="de-AT" dirty="0"/>
              <a:t> loop </a:t>
            </a:r>
          </a:p>
          <a:p>
            <a:pPr marL="342900" indent="-342900">
              <a:buAutoNum type="arabicParenR" startAt="4"/>
            </a:pPr>
            <a:r>
              <a:rPr lang="de-AT" b="1" dirty="0" err="1">
                <a:solidFill>
                  <a:srgbClr val="369A2E"/>
                </a:solidFill>
              </a:rPr>
              <a:t>No</a:t>
            </a:r>
            <a:r>
              <a:rPr lang="de-AT" b="1" dirty="0">
                <a:solidFill>
                  <a:srgbClr val="369A2E"/>
                </a:solidFill>
              </a:rPr>
              <a:t> </a:t>
            </a:r>
            <a:r>
              <a:rPr lang="de-AT" b="1" dirty="0" err="1">
                <a:solidFill>
                  <a:srgbClr val="369A2E"/>
                </a:solidFill>
              </a:rPr>
              <a:t>cluster</a:t>
            </a:r>
            <a:r>
              <a:rPr lang="de-AT" b="1" dirty="0">
                <a:solidFill>
                  <a:srgbClr val="369A2E"/>
                </a:solidFill>
              </a:rPr>
              <a:t> </a:t>
            </a:r>
            <a:r>
              <a:rPr lang="de-AT" b="1" dirty="0" err="1">
                <a:solidFill>
                  <a:srgbClr val="369A2E"/>
                </a:solidFill>
              </a:rPr>
              <a:t>necessary</a:t>
            </a:r>
            <a:r>
              <a:rPr lang="de-AT" b="1" dirty="0">
                <a:solidFill>
                  <a:srgbClr val="369A2E"/>
                </a:solidFill>
              </a:rPr>
              <a:t>, fast, </a:t>
            </a:r>
            <a:r>
              <a:rPr lang="de-AT" b="1" dirty="0" err="1">
                <a:solidFill>
                  <a:srgbClr val="369A2E"/>
                </a:solidFill>
              </a:rPr>
              <a:t>benchmarked</a:t>
            </a:r>
            <a:r>
              <a:rPr lang="de-AT" b="1" dirty="0">
                <a:solidFill>
                  <a:srgbClr val="369A2E"/>
                </a:solidFill>
              </a:rPr>
              <a:t> </a:t>
            </a:r>
            <a:r>
              <a:rPr lang="de-AT" b="1" dirty="0" err="1">
                <a:solidFill>
                  <a:srgbClr val="369A2E"/>
                </a:solidFill>
              </a:rPr>
              <a:t>with</a:t>
            </a:r>
            <a:r>
              <a:rPr lang="de-AT" b="1" dirty="0">
                <a:solidFill>
                  <a:srgbClr val="369A2E"/>
                </a:solidFill>
              </a:rPr>
              <a:t> </a:t>
            </a:r>
            <a:r>
              <a:rPr lang="de-AT" b="1" dirty="0" err="1">
                <a:solidFill>
                  <a:srgbClr val="369A2E"/>
                </a:solidFill>
              </a:rPr>
              <a:t>exp</a:t>
            </a:r>
            <a:r>
              <a:rPr lang="de-AT" b="1" dirty="0">
                <a:solidFill>
                  <a:srgbClr val="369A2E"/>
                </a:solidFill>
              </a:rPr>
              <a:t>. </a:t>
            </a:r>
            <a:r>
              <a:rPr lang="de-AT" b="1" dirty="0" err="1">
                <a:solidFill>
                  <a:srgbClr val="369A2E"/>
                </a:solidFill>
              </a:rPr>
              <a:t>data</a:t>
            </a:r>
            <a:r>
              <a:rPr lang="de-AT" b="1" dirty="0">
                <a:solidFill>
                  <a:srgbClr val="369A2E"/>
                </a:solidFill>
              </a:rPr>
              <a:t> (QCM)</a:t>
            </a:r>
          </a:p>
          <a:p>
            <a:endParaRPr lang="de-AT" sz="1600" dirty="0"/>
          </a:p>
          <a:p>
            <a:endParaRPr lang="de-AT" dirty="0"/>
          </a:p>
        </p:txBody>
      </p:sp>
      <p:grpSp>
        <p:nvGrpSpPr>
          <p:cNvPr id="42" name="Gruppieren 41">
            <a:extLst>
              <a:ext uri="{FF2B5EF4-FFF2-40B4-BE49-F238E27FC236}">
                <a16:creationId xmlns:a16="http://schemas.microsoft.com/office/drawing/2014/main" id="{682C367B-4B08-4F24-B867-20D764F72306}"/>
              </a:ext>
            </a:extLst>
          </p:cNvPr>
          <p:cNvGrpSpPr/>
          <p:nvPr/>
        </p:nvGrpSpPr>
        <p:grpSpPr>
          <a:xfrm>
            <a:off x="603250" y="2468360"/>
            <a:ext cx="5302896" cy="3045688"/>
            <a:chOff x="1200489" y="3243083"/>
            <a:chExt cx="5302896" cy="3045688"/>
          </a:xfrm>
        </p:grpSpPr>
        <p:grpSp>
          <p:nvGrpSpPr>
            <p:cNvPr id="43" name="Gruppieren 42">
              <a:extLst>
                <a:ext uri="{FF2B5EF4-FFF2-40B4-BE49-F238E27FC236}">
                  <a16:creationId xmlns:a16="http://schemas.microsoft.com/office/drawing/2014/main" id="{4B89D160-9E4D-4B70-BF6A-62DF70B1E448}"/>
                </a:ext>
              </a:extLst>
            </p:cNvPr>
            <p:cNvGrpSpPr/>
            <p:nvPr/>
          </p:nvGrpSpPr>
          <p:grpSpPr>
            <a:xfrm>
              <a:off x="1200489" y="3373724"/>
              <a:ext cx="4355621" cy="2915047"/>
              <a:chOff x="2200624" y="3373724"/>
              <a:chExt cx="4355621" cy="2915047"/>
            </a:xfrm>
          </p:grpSpPr>
          <p:grpSp>
            <p:nvGrpSpPr>
              <p:cNvPr id="55" name="Gruppieren 54">
                <a:extLst>
                  <a:ext uri="{FF2B5EF4-FFF2-40B4-BE49-F238E27FC236}">
                    <a16:creationId xmlns:a16="http://schemas.microsoft.com/office/drawing/2014/main" id="{F332DCC0-69CD-4B06-893E-15AC4A932E81}"/>
                  </a:ext>
                </a:extLst>
              </p:cNvPr>
              <p:cNvGrpSpPr/>
              <p:nvPr/>
            </p:nvGrpSpPr>
            <p:grpSpPr>
              <a:xfrm>
                <a:off x="2200624" y="3373724"/>
                <a:ext cx="4355621" cy="2915047"/>
                <a:chOff x="2200624" y="3373724"/>
                <a:chExt cx="4355621" cy="2915047"/>
              </a:xfrm>
            </p:grpSpPr>
            <p:grpSp>
              <p:nvGrpSpPr>
                <p:cNvPr id="59" name="Gruppieren 58">
                  <a:extLst>
                    <a:ext uri="{FF2B5EF4-FFF2-40B4-BE49-F238E27FC236}">
                      <a16:creationId xmlns:a16="http://schemas.microsoft.com/office/drawing/2014/main" id="{F7208509-3C37-468C-B26E-E5F61E0DDA3E}"/>
                    </a:ext>
                  </a:extLst>
                </p:cNvPr>
                <p:cNvGrpSpPr/>
                <p:nvPr/>
              </p:nvGrpSpPr>
              <p:grpSpPr>
                <a:xfrm>
                  <a:off x="2200624" y="3535822"/>
                  <a:ext cx="3724691" cy="2752949"/>
                  <a:chOff x="6782426" y="3221130"/>
                  <a:chExt cx="3724691" cy="2752949"/>
                </a:xfrm>
              </p:grpSpPr>
              <p:pic>
                <p:nvPicPr>
                  <p:cNvPr id="74" name="Grafik 73">
                    <a:extLst>
                      <a:ext uri="{FF2B5EF4-FFF2-40B4-BE49-F238E27FC236}">
                        <a16:creationId xmlns:a16="http://schemas.microsoft.com/office/drawing/2014/main" id="{12E06D16-E6D2-4F3D-8B4B-EBBDEB4FF5B8}"/>
                      </a:ext>
                    </a:extLst>
                  </p:cNvPr>
                  <p:cNvPicPr>
                    <a:picLocks noChangeAspect="1"/>
                  </p:cNvPicPr>
                  <p:nvPr/>
                </p:nvPicPr>
                <p:blipFill rotWithShape="1">
                  <a:blip r:embed="rId7"/>
                  <a:srcRect t="3691" b="4942"/>
                  <a:stretch/>
                </p:blipFill>
                <p:spPr>
                  <a:xfrm>
                    <a:off x="6888110" y="3329941"/>
                    <a:ext cx="3619007" cy="2011680"/>
                  </a:xfrm>
                  <a:prstGeom prst="rect">
                    <a:avLst/>
                  </a:prstGeom>
                </p:spPr>
              </p:pic>
              <p:grpSp>
                <p:nvGrpSpPr>
                  <p:cNvPr id="75" name="Gruppieren 74">
                    <a:extLst>
                      <a:ext uri="{FF2B5EF4-FFF2-40B4-BE49-F238E27FC236}">
                        <a16:creationId xmlns:a16="http://schemas.microsoft.com/office/drawing/2014/main" id="{5C4BE2A7-7C93-4245-B478-7050863EDF87}"/>
                      </a:ext>
                    </a:extLst>
                  </p:cNvPr>
                  <p:cNvGrpSpPr/>
                  <p:nvPr/>
                </p:nvGrpSpPr>
                <p:grpSpPr>
                  <a:xfrm>
                    <a:off x="6782426" y="3221130"/>
                    <a:ext cx="3724691" cy="2752949"/>
                    <a:chOff x="6782426" y="3221130"/>
                    <a:chExt cx="3724691" cy="2752949"/>
                  </a:xfrm>
                </p:grpSpPr>
                <p:sp>
                  <p:nvSpPr>
                    <p:cNvPr id="76" name="Rechtwinkliges Dreieck 75">
                      <a:extLst>
                        <a:ext uri="{FF2B5EF4-FFF2-40B4-BE49-F238E27FC236}">
                          <a16:creationId xmlns:a16="http://schemas.microsoft.com/office/drawing/2014/main" id="{0A292A21-9F56-4983-A837-EF14A68A85D4}"/>
                        </a:ext>
                      </a:extLst>
                    </p:cNvPr>
                    <p:cNvSpPr/>
                    <p:nvPr/>
                  </p:nvSpPr>
                  <p:spPr>
                    <a:xfrm rot="10800000">
                      <a:off x="9986779" y="3234905"/>
                      <a:ext cx="520338" cy="220177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htwinkliges Dreieck 76">
                      <a:extLst>
                        <a:ext uri="{FF2B5EF4-FFF2-40B4-BE49-F238E27FC236}">
                          <a16:creationId xmlns:a16="http://schemas.microsoft.com/office/drawing/2014/main" id="{2C36D363-BA49-4A7B-9CCE-53AECF9CECCD}"/>
                        </a:ext>
                      </a:extLst>
                    </p:cNvPr>
                    <p:cNvSpPr/>
                    <p:nvPr/>
                  </p:nvSpPr>
                  <p:spPr>
                    <a:xfrm rot="10800000" flipH="1">
                      <a:off x="6782426" y="3221130"/>
                      <a:ext cx="620635" cy="275294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uppieren 59">
                  <a:extLst>
                    <a:ext uri="{FF2B5EF4-FFF2-40B4-BE49-F238E27FC236}">
                      <a16:creationId xmlns:a16="http://schemas.microsoft.com/office/drawing/2014/main" id="{7D821851-8969-428B-99E6-5604719F091B}"/>
                    </a:ext>
                  </a:extLst>
                </p:cNvPr>
                <p:cNvGrpSpPr/>
                <p:nvPr/>
              </p:nvGrpSpPr>
              <p:grpSpPr>
                <a:xfrm>
                  <a:off x="2236473" y="3606678"/>
                  <a:ext cx="2659377" cy="1545880"/>
                  <a:chOff x="2236473" y="3606678"/>
                  <a:chExt cx="2659377" cy="1545880"/>
                </a:xfrm>
              </p:grpSpPr>
              <p:sp>
                <p:nvSpPr>
                  <p:cNvPr id="62" name="Ellipse 61">
                    <a:extLst>
                      <a:ext uri="{FF2B5EF4-FFF2-40B4-BE49-F238E27FC236}">
                        <a16:creationId xmlns:a16="http://schemas.microsoft.com/office/drawing/2014/main" id="{8027394A-7C1A-47E4-8FF0-74533F49662B}"/>
                      </a:ext>
                    </a:extLst>
                  </p:cNvPr>
                  <p:cNvSpPr/>
                  <p:nvPr/>
                </p:nvSpPr>
                <p:spPr>
                  <a:xfrm>
                    <a:off x="2236473" y="3606678"/>
                    <a:ext cx="160308" cy="16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Gerade Verbindung mit Pfeil 62">
                    <a:extLst>
                      <a:ext uri="{FF2B5EF4-FFF2-40B4-BE49-F238E27FC236}">
                        <a16:creationId xmlns:a16="http://schemas.microsoft.com/office/drawing/2014/main" id="{303AF8AE-FC1E-4CD3-A9D3-E86E495B417D}"/>
                      </a:ext>
                    </a:extLst>
                  </p:cNvPr>
                  <p:cNvCxnSpPr/>
                  <p:nvPr/>
                </p:nvCxnSpPr>
                <p:spPr>
                  <a:xfrm flipV="1">
                    <a:off x="4548110" y="4197350"/>
                    <a:ext cx="275631" cy="8136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545FC521-131C-4F0D-A9AB-E9079DDD5521}"/>
                      </a:ext>
                    </a:extLst>
                  </p:cNvPr>
                  <p:cNvCxnSpPr/>
                  <p:nvPr/>
                </p:nvCxnSpPr>
                <p:spPr>
                  <a:xfrm flipH="1" flipV="1">
                    <a:off x="4330700" y="4260850"/>
                    <a:ext cx="217410" cy="7422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C9D416E9-D792-4F77-B7A5-34CEC8A196C9}"/>
                      </a:ext>
                    </a:extLst>
                  </p:cNvPr>
                  <p:cNvCxnSpPr/>
                  <p:nvPr/>
                </p:nvCxnSpPr>
                <p:spPr>
                  <a:xfrm flipH="1" flipV="1">
                    <a:off x="4502150" y="4349564"/>
                    <a:ext cx="45958" cy="6535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20A4BA28-4CEE-4DE8-A994-547858C75E75}"/>
                      </a:ext>
                    </a:extLst>
                  </p:cNvPr>
                  <p:cNvCxnSpPr/>
                  <p:nvPr/>
                </p:nvCxnSpPr>
                <p:spPr>
                  <a:xfrm flipH="1" flipV="1">
                    <a:off x="4189491" y="4631970"/>
                    <a:ext cx="358617" cy="379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A0AB3859-2BB4-4DD7-A590-55676C56D8E5}"/>
                      </a:ext>
                    </a:extLst>
                  </p:cNvPr>
                  <p:cNvCxnSpPr/>
                  <p:nvPr/>
                </p:nvCxnSpPr>
                <p:spPr>
                  <a:xfrm flipV="1">
                    <a:off x="4548108" y="4683499"/>
                    <a:ext cx="275633" cy="3195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06AFDA32-A795-434D-9FB5-EFF79B68B82D}"/>
                      </a:ext>
                    </a:extLst>
                  </p:cNvPr>
                  <p:cNvCxnSpPr/>
                  <p:nvPr/>
                </p:nvCxnSpPr>
                <p:spPr>
                  <a:xfrm>
                    <a:off x="4548108" y="5003090"/>
                    <a:ext cx="347742" cy="70560"/>
                  </a:xfrm>
                  <a:prstGeom prst="line">
                    <a:avLst/>
                  </a:prstGeom>
                  <a:ln w="19050"/>
                </p:spPr>
                <p:style>
                  <a:lnRef idx="1">
                    <a:schemeClr val="dk1"/>
                  </a:lnRef>
                  <a:fillRef idx="0">
                    <a:schemeClr val="dk1"/>
                  </a:fillRef>
                  <a:effectRef idx="0">
                    <a:schemeClr val="dk1"/>
                  </a:effectRef>
                  <a:fontRef idx="minor">
                    <a:schemeClr val="tx1"/>
                  </a:fontRef>
                </p:style>
              </p:cxnSp>
              <p:cxnSp>
                <p:nvCxnSpPr>
                  <p:cNvPr id="69" name="Gerader Verbinder 68">
                    <a:extLst>
                      <a:ext uri="{FF2B5EF4-FFF2-40B4-BE49-F238E27FC236}">
                        <a16:creationId xmlns:a16="http://schemas.microsoft.com/office/drawing/2014/main" id="{26A965A4-C0A7-438C-AF61-5A8637336691}"/>
                      </a:ext>
                    </a:extLst>
                  </p:cNvPr>
                  <p:cNvCxnSpPr/>
                  <p:nvPr/>
                </p:nvCxnSpPr>
                <p:spPr>
                  <a:xfrm>
                    <a:off x="4548108" y="5007065"/>
                    <a:ext cx="85805" cy="145493"/>
                  </a:xfrm>
                  <a:prstGeom prst="line">
                    <a:avLst/>
                  </a:prstGeom>
                  <a:ln w="19050"/>
                </p:spPr>
                <p:style>
                  <a:lnRef idx="1">
                    <a:schemeClr val="dk1"/>
                  </a:lnRef>
                  <a:fillRef idx="0">
                    <a:schemeClr val="dk1"/>
                  </a:fillRef>
                  <a:effectRef idx="0">
                    <a:schemeClr val="dk1"/>
                  </a:effectRef>
                  <a:fontRef idx="minor">
                    <a:schemeClr val="tx1"/>
                  </a:fontRef>
                </p:style>
              </p:cxnSp>
              <p:cxnSp>
                <p:nvCxnSpPr>
                  <p:cNvPr id="70" name="Gerader Verbinder 69">
                    <a:extLst>
                      <a:ext uri="{FF2B5EF4-FFF2-40B4-BE49-F238E27FC236}">
                        <a16:creationId xmlns:a16="http://schemas.microsoft.com/office/drawing/2014/main" id="{7D37B68B-1A44-41F4-83D5-09F0ECB4777C}"/>
                      </a:ext>
                    </a:extLst>
                  </p:cNvPr>
                  <p:cNvCxnSpPr/>
                  <p:nvPr/>
                </p:nvCxnSpPr>
                <p:spPr>
                  <a:xfrm flipV="1">
                    <a:off x="4548108" y="4821505"/>
                    <a:ext cx="18713" cy="181585"/>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Gerader Verbinder 70">
                    <a:extLst>
                      <a:ext uri="{FF2B5EF4-FFF2-40B4-BE49-F238E27FC236}">
                        <a16:creationId xmlns:a16="http://schemas.microsoft.com/office/drawing/2014/main" id="{A267A763-5302-433B-80D8-28AB293F24EB}"/>
                      </a:ext>
                    </a:extLst>
                  </p:cNvPr>
                  <p:cNvCxnSpPr/>
                  <p:nvPr/>
                </p:nvCxnSpPr>
                <p:spPr>
                  <a:xfrm>
                    <a:off x="4548108" y="5011040"/>
                    <a:ext cx="137816" cy="88714"/>
                  </a:xfrm>
                  <a:prstGeom prst="line">
                    <a:avLst/>
                  </a:prstGeom>
                  <a:ln w="19050"/>
                </p:spPr>
                <p:style>
                  <a:lnRef idx="1">
                    <a:schemeClr val="dk1"/>
                  </a:lnRef>
                  <a:fillRef idx="0">
                    <a:schemeClr val="dk1"/>
                  </a:fillRef>
                  <a:effectRef idx="0">
                    <a:schemeClr val="dk1"/>
                  </a:effectRef>
                  <a:fontRef idx="minor">
                    <a:schemeClr val="tx1"/>
                  </a:fontRef>
                </p:style>
              </p:cxnSp>
              <p:cxnSp>
                <p:nvCxnSpPr>
                  <p:cNvPr id="72" name="Gerader Verbinder 71">
                    <a:extLst>
                      <a:ext uri="{FF2B5EF4-FFF2-40B4-BE49-F238E27FC236}">
                        <a16:creationId xmlns:a16="http://schemas.microsoft.com/office/drawing/2014/main" id="{91E3DF37-2CB9-4DFB-B6A0-A34F46E39CEA}"/>
                      </a:ext>
                    </a:extLst>
                  </p:cNvPr>
                  <p:cNvCxnSpPr/>
                  <p:nvPr/>
                </p:nvCxnSpPr>
                <p:spPr>
                  <a:xfrm flipV="1">
                    <a:off x="4548108" y="4860106"/>
                    <a:ext cx="275633" cy="15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73" name="Gerade Verbindung mit Pfeil 72">
                    <a:extLst>
                      <a:ext uri="{FF2B5EF4-FFF2-40B4-BE49-F238E27FC236}">
                        <a16:creationId xmlns:a16="http://schemas.microsoft.com/office/drawing/2014/main" id="{EF23F0FA-AB0C-42E9-B638-29A638491869}"/>
                      </a:ext>
                    </a:extLst>
                  </p:cNvPr>
                  <p:cNvCxnSpPr/>
                  <p:nvPr/>
                </p:nvCxnSpPr>
                <p:spPr>
                  <a:xfrm>
                    <a:off x="2477770" y="3775612"/>
                    <a:ext cx="2070340" cy="1235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1" name="Grafik 60">
                  <a:extLst>
                    <a:ext uri="{FF2B5EF4-FFF2-40B4-BE49-F238E27FC236}">
                      <a16:creationId xmlns:a16="http://schemas.microsoft.com/office/drawing/2014/main" id="{B6F18A84-6B73-437C-B000-0149B0A97FCE}"/>
                    </a:ext>
                  </a:extLst>
                </p:cNvPr>
                <p:cNvPicPr>
                  <a:picLocks noChangeAspect="1"/>
                </p:cNvPicPr>
                <p:nvPr/>
              </p:nvPicPr>
              <p:blipFill rotWithShape="1">
                <a:blip r:embed="rId8"/>
                <a:srcRect r="18433" b="18434"/>
                <a:stretch/>
              </p:blipFill>
              <p:spPr>
                <a:xfrm>
                  <a:off x="5051069" y="3373724"/>
                  <a:ext cx="1505176" cy="1316308"/>
                </a:xfrm>
                <a:prstGeom prst="rect">
                  <a:avLst/>
                </a:prstGeom>
                <a:ln w="19050">
                  <a:solidFill>
                    <a:srgbClr val="00FF00"/>
                  </a:solidFill>
                </a:ln>
              </p:spPr>
            </p:pic>
          </p:grpSp>
          <p:cxnSp>
            <p:nvCxnSpPr>
              <p:cNvPr id="56" name="Gerader Verbinder 55">
                <a:extLst>
                  <a:ext uri="{FF2B5EF4-FFF2-40B4-BE49-F238E27FC236}">
                    <a16:creationId xmlns:a16="http://schemas.microsoft.com/office/drawing/2014/main" id="{2050D1A6-8231-4574-9BB3-769A7D00242F}"/>
                  </a:ext>
                </a:extLst>
              </p:cNvPr>
              <p:cNvCxnSpPr/>
              <p:nvPr/>
            </p:nvCxnSpPr>
            <p:spPr>
              <a:xfrm>
                <a:off x="4557464" y="5003090"/>
                <a:ext cx="352421" cy="232150"/>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Gerader Verbinder 56">
                <a:extLst>
                  <a:ext uri="{FF2B5EF4-FFF2-40B4-BE49-F238E27FC236}">
                    <a16:creationId xmlns:a16="http://schemas.microsoft.com/office/drawing/2014/main" id="{CDD5FFBD-5017-4914-B8B5-83186DBB20AF}"/>
                  </a:ext>
                </a:extLst>
              </p:cNvPr>
              <p:cNvCxnSpPr/>
              <p:nvPr/>
            </p:nvCxnSpPr>
            <p:spPr>
              <a:xfrm flipH="1">
                <a:off x="4373962" y="5003090"/>
                <a:ext cx="183502" cy="131904"/>
              </a:xfrm>
              <a:prstGeom prst="line">
                <a:avLst/>
              </a:prstGeom>
              <a:ln w="19050"/>
            </p:spPr>
            <p:style>
              <a:lnRef idx="1">
                <a:schemeClr val="dk1"/>
              </a:lnRef>
              <a:fillRef idx="0">
                <a:schemeClr val="dk1"/>
              </a:fillRef>
              <a:effectRef idx="0">
                <a:schemeClr val="dk1"/>
              </a:effectRef>
              <a:fontRef idx="minor">
                <a:schemeClr val="tx1"/>
              </a:fontRef>
            </p:style>
          </p:cxnSp>
          <p:sp>
            <p:nvSpPr>
              <p:cNvPr id="58" name="Ellipse 57">
                <a:extLst>
                  <a:ext uri="{FF2B5EF4-FFF2-40B4-BE49-F238E27FC236}">
                    <a16:creationId xmlns:a16="http://schemas.microsoft.com/office/drawing/2014/main" id="{4CC7D014-6974-4FA4-A250-A074350F12A0}"/>
                  </a:ext>
                </a:extLst>
              </p:cNvPr>
              <p:cNvSpPr/>
              <p:nvPr/>
            </p:nvSpPr>
            <p:spPr>
              <a:xfrm>
                <a:off x="4357449" y="4822087"/>
                <a:ext cx="402974" cy="331053"/>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Gerader Verbinder 43">
              <a:extLst>
                <a:ext uri="{FF2B5EF4-FFF2-40B4-BE49-F238E27FC236}">
                  <a16:creationId xmlns:a16="http://schemas.microsoft.com/office/drawing/2014/main" id="{DD3C57F1-CCC1-4A0F-B555-50A45D084801}"/>
                </a:ext>
              </a:extLst>
            </p:cNvPr>
            <p:cNvCxnSpPr>
              <a:endCxn id="58" idx="7"/>
            </p:cNvCxnSpPr>
            <p:nvPr/>
          </p:nvCxnSpPr>
          <p:spPr>
            <a:xfrm flipH="1">
              <a:off x="3701274" y="4574214"/>
              <a:ext cx="349660" cy="296355"/>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4C2E82D7-3A39-4F17-B55A-1E835C8B2CAE}"/>
                </a:ext>
              </a:extLst>
            </p:cNvPr>
            <p:cNvCxnSpPr/>
            <p:nvPr/>
          </p:nvCxnSpPr>
          <p:spPr>
            <a:xfrm>
              <a:off x="4058216" y="3684893"/>
              <a:ext cx="775001" cy="457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0C1C538C-EB04-461F-98EE-3F1CB814034A}"/>
                </a:ext>
              </a:extLst>
            </p:cNvPr>
            <p:cNvCxnSpPr/>
            <p:nvPr/>
          </p:nvCxnSpPr>
          <p:spPr>
            <a:xfrm flipH="1" flipV="1">
              <a:off x="4589242" y="3243083"/>
              <a:ext cx="242505" cy="8803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Bogen 46">
              <a:extLst>
                <a:ext uri="{FF2B5EF4-FFF2-40B4-BE49-F238E27FC236}">
                  <a16:creationId xmlns:a16="http://schemas.microsoft.com/office/drawing/2014/main" id="{F4058015-DAED-4C04-B047-D6EB24ADE5CC}"/>
                </a:ext>
              </a:extLst>
            </p:cNvPr>
            <p:cNvSpPr/>
            <p:nvPr/>
          </p:nvSpPr>
          <p:spPr>
            <a:xfrm>
              <a:off x="4287787" y="3665078"/>
              <a:ext cx="914400" cy="900983"/>
            </a:xfrm>
            <a:prstGeom prst="arc">
              <a:avLst>
                <a:gd name="adj1" fmla="val 12970621"/>
                <a:gd name="adj2" fmla="val 1585305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feld 49">
              <a:extLst>
                <a:ext uri="{FF2B5EF4-FFF2-40B4-BE49-F238E27FC236}">
                  <a16:creationId xmlns:a16="http://schemas.microsoft.com/office/drawing/2014/main" id="{FF0AB5B1-7EE2-4E4B-ADB9-7EF70EEADC81}"/>
                </a:ext>
              </a:extLst>
            </p:cNvPr>
            <p:cNvSpPr txBox="1"/>
            <p:nvPr/>
          </p:nvSpPr>
          <p:spPr>
            <a:xfrm>
              <a:off x="1236338" y="5572432"/>
              <a:ext cx="1413781" cy="400110"/>
            </a:xfrm>
            <a:prstGeom prst="rect">
              <a:avLst/>
            </a:prstGeom>
            <a:noFill/>
          </p:spPr>
          <p:txBody>
            <a:bodyPr wrap="square" rtlCol="0">
              <a:spAutoFit/>
            </a:bodyPr>
            <a:lstStyle/>
            <a:p>
              <a:r>
                <a:rPr lang="de-AT" sz="2000" b="1" dirty="0" err="1"/>
                <a:t>Raytracing</a:t>
              </a:r>
              <a:endParaRPr lang="en-US" sz="2000" b="1" dirty="0"/>
            </a:p>
          </p:txBody>
        </p:sp>
        <p:sp>
          <p:nvSpPr>
            <p:cNvPr id="51" name="Textfeld 50">
              <a:extLst>
                <a:ext uri="{FF2B5EF4-FFF2-40B4-BE49-F238E27FC236}">
                  <a16:creationId xmlns:a16="http://schemas.microsoft.com/office/drawing/2014/main" id="{958F308C-FBD8-4B30-93DF-276F6B7B39E2}"/>
                </a:ext>
              </a:extLst>
            </p:cNvPr>
            <p:cNvSpPr txBox="1"/>
            <p:nvPr/>
          </p:nvSpPr>
          <p:spPr>
            <a:xfrm>
              <a:off x="5089604" y="4625802"/>
              <a:ext cx="1413781" cy="400110"/>
            </a:xfrm>
            <a:prstGeom prst="rect">
              <a:avLst/>
            </a:prstGeom>
            <a:noFill/>
          </p:spPr>
          <p:txBody>
            <a:bodyPr wrap="square" rtlCol="0">
              <a:spAutoFit/>
            </a:bodyPr>
            <a:lstStyle/>
            <a:p>
              <a:r>
                <a:rPr lang="de-AT" sz="2000" b="1" dirty="0"/>
                <a:t>BCA</a:t>
              </a:r>
              <a:endParaRPr lang="en-US" sz="2000" b="1" dirty="0"/>
            </a:p>
          </p:txBody>
        </p:sp>
        <p:cxnSp>
          <p:nvCxnSpPr>
            <p:cNvPr id="52" name="Gerader Verbinder 51">
              <a:extLst>
                <a:ext uri="{FF2B5EF4-FFF2-40B4-BE49-F238E27FC236}">
                  <a16:creationId xmlns:a16="http://schemas.microsoft.com/office/drawing/2014/main" id="{8A2C1857-150D-4FC4-ACBF-DB8F6FFFB4D2}"/>
                </a:ext>
              </a:extLst>
            </p:cNvPr>
            <p:cNvCxnSpPr/>
            <p:nvPr/>
          </p:nvCxnSpPr>
          <p:spPr>
            <a:xfrm flipH="1">
              <a:off x="4638041" y="4067488"/>
              <a:ext cx="419376" cy="120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Bogen 52">
              <a:extLst>
                <a:ext uri="{FF2B5EF4-FFF2-40B4-BE49-F238E27FC236}">
                  <a16:creationId xmlns:a16="http://schemas.microsoft.com/office/drawing/2014/main" id="{0F0AD5DC-A791-4503-B48E-77082DE514EB}"/>
                </a:ext>
              </a:extLst>
            </p:cNvPr>
            <p:cNvSpPr/>
            <p:nvPr/>
          </p:nvSpPr>
          <p:spPr>
            <a:xfrm rot="20493463">
              <a:off x="4724828" y="4007926"/>
              <a:ext cx="231340" cy="23134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Ellipse 53">
              <a:extLst>
                <a:ext uri="{FF2B5EF4-FFF2-40B4-BE49-F238E27FC236}">
                  <a16:creationId xmlns:a16="http://schemas.microsoft.com/office/drawing/2014/main" id="{A09427A1-0464-449E-AC09-EBFE92FD965C}"/>
                </a:ext>
              </a:extLst>
            </p:cNvPr>
            <p:cNvSpPr/>
            <p:nvPr/>
          </p:nvSpPr>
          <p:spPr>
            <a:xfrm>
              <a:off x="4854068" y="4051771"/>
              <a:ext cx="28800" cy="28800"/>
            </a:xfrm>
            <a:prstGeom prst="ellipse">
              <a:avLst/>
            </a:prstGeom>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79" name="Rechteck 78">
            <a:extLst>
              <a:ext uri="{FF2B5EF4-FFF2-40B4-BE49-F238E27FC236}">
                <a16:creationId xmlns:a16="http://schemas.microsoft.com/office/drawing/2014/main" id="{B70BD9A1-DC98-47C8-98B1-F146FCBFB80E}"/>
              </a:ext>
            </a:extLst>
          </p:cNvPr>
          <p:cNvSpPr/>
          <p:nvPr/>
        </p:nvSpPr>
        <p:spPr>
          <a:xfrm>
            <a:off x="4136853" y="6466544"/>
            <a:ext cx="6608631" cy="276999"/>
          </a:xfrm>
          <a:prstGeom prst="rect">
            <a:avLst/>
          </a:prstGeom>
        </p:spPr>
        <p:txBody>
          <a:bodyPr wrap="square">
            <a:spAutoFit/>
          </a:bodyPr>
          <a:lstStyle/>
          <a:p>
            <a:pPr lvl="1"/>
            <a:r>
              <a:rPr lang="de-AT" sz="1200" dirty="0">
                <a:solidFill>
                  <a:schemeClr val="tx1">
                    <a:lumMod val="50000"/>
                    <a:lumOff val="50000"/>
                  </a:schemeClr>
                </a:solidFill>
              </a:rPr>
              <a:t>Cupak et al., </a:t>
            </a:r>
            <a:r>
              <a:rPr lang="de-AT" sz="1200" dirty="0" err="1">
                <a:solidFill>
                  <a:schemeClr val="tx1">
                    <a:lumMod val="50000"/>
                    <a:lumOff val="50000"/>
                  </a:schemeClr>
                </a:solidFill>
              </a:rPr>
              <a:t>Appl</a:t>
            </a:r>
            <a:r>
              <a:rPr lang="de-AT" sz="1200" dirty="0">
                <a:solidFill>
                  <a:schemeClr val="tx1">
                    <a:lumMod val="50000"/>
                    <a:lumOff val="50000"/>
                  </a:schemeClr>
                </a:solidFill>
              </a:rPr>
              <a:t>. Surf. </a:t>
            </a:r>
            <a:r>
              <a:rPr lang="de-AT" sz="1200" dirty="0" err="1">
                <a:solidFill>
                  <a:schemeClr val="tx1">
                    <a:lumMod val="50000"/>
                    <a:lumOff val="50000"/>
                  </a:schemeClr>
                </a:solidFill>
              </a:rPr>
              <a:t>Sci</a:t>
            </a:r>
            <a:r>
              <a:rPr lang="de-AT" sz="1200" dirty="0">
                <a:solidFill>
                  <a:schemeClr val="tx1">
                    <a:lumMod val="50000"/>
                    <a:lumOff val="50000"/>
                  </a:schemeClr>
                </a:solidFill>
              </a:rPr>
              <a:t>. 570 (2021), 151204</a:t>
            </a:r>
            <a:endParaRPr lang="de-DE" altLang="en-US" sz="1200" dirty="0">
              <a:solidFill>
                <a:schemeClr val="tx1">
                  <a:lumMod val="50000"/>
                  <a:lumOff val="50000"/>
                </a:schemeClr>
              </a:solidFill>
            </a:endParaRPr>
          </a:p>
        </p:txBody>
      </p:sp>
      <p:grpSp>
        <p:nvGrpSpPr>
          <p:cNvPr id="3" name="Gruppieren 2">
            <a:extLst>
              <a:ext uri="{FF2B5EF4-FFF2-40B4-BE49-F238E27FC236}">
                <a16:creationId xmlns:a16="http://schemas.microsoft.com/office/drawing/2014/main" id="{0074431A-5122-B476-4680-91121D7AB6DD}"/>
              </a:ext>
            </a:extLst>
          </p:cNvPr>
          <p:cNvGrpSpPr/>
          <p:nvPr/>
        </p:nvGrpSpPr>
        <p:grpSpPr>
          <a:xfrm>
            <a:off x="6505431" y="4046782"/>
            <a:ext cx="5366150" cy="2269145"/>
            <a:chOff x="6285856" y="4065737"/>
            <a:chExt cx="5366150" cy="2269145"/>
          </a:xfrm>
        </p:grpSpPr>
        <p:pic>
          <p:nvPicPr>
            <p:cNvPr id="78" name="Grafik 77">
              <a:extLst>
                <a:ext uri="{FF2B5EF4-FFF2-40B4-BE49-F238E27FC236}">
                  <a16:creationId xmlns:a16="http://schemas.microsoft.com/office/drawing/2014/main" id="{6ECC5C59-E050-4B0E-1307-37A84036C5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5856" y="4084882"/>
              <a:ext cx="3609506" cy="2250000"/>
            </a:xfrm>
            <a:prstGeom prst="rect">
              <a:avLst/>
            </a:prstGeom>
          </p:spPr>
        </p:pic>
        <p:pic>
          <p:nvPicPr>
            <p:cNvPr id="80" name="Grafik 79">
              <a:extLst>
                <a:ext uri="{FF2B5EF4-FFF2-40B4-BE49-F238E27FC236}">
                  <a16:creationId xmlns:a16="http://schemas.microsoft.com/office/drawing/2014/main" id="{CFA9183C-1BBC-BE2E-2681-FE410ECEE4A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839117" y="4065737"/>
              <a:ext cx="812889" cy="812889"/>
            </a:xfrm>
            <a:prstGeom prst="rect">
              <a:avLst/>
            </a:prstGeom>
          </p:spPr>
        </p:pic>
        <p:sp>
          <p:nvSpPr>
            <p:cNvPr id="82" name="Textfeld 81">
              <a:extLst>
                <a:ext uri="{FF2B5EF4-FFF2-40B4-BE49-F238E27FC236}">
                  <a16:creationId xmlns:a16="http://schemas.microsoft.com/office/drawing/2014/main" id="{F10BF994-BAAC-24C8-3B84-2A93E1613918}"/>
                </a:ext>
              </a:extLst>
            </p:cNvPr>
            <p:cNvSpPr txBox="1"/>
            <p:nvPr/>
          </p:nvSpPr>
          <p:spPr>
            <a:xfrm>
              <a:off x="8725034" y="4104542"/>
              <a:ext cx="2117603" cy="707886"/>
            </a:xfrm>
            <a:prstGeom prst="rect">
              <a:avLst/>
            </a:prstGeom>
            <a:noFill/>
          </p:spPr>
          <p:txBody>
            <a:bodyPr wrap="square" rtlCol="0">
              <a:spAutoFit/>
            </a:bodyPr>
            <a:lstStyle/>
            <a:p>
              <a:pPr algn="ctr"/>
              <a:r>
                <a:rPr lang="de-AT" sz="2000" b="1" dirty="0" err="1"/>
                <a:t>geometric</a:t>
              </a:r>
              <a:r>
                <a:rPr lang="de-AT" sz="2000" b="1" dirty="0"/>
                <a:t> </a:t>
              </a:r>
              <a:r>
                <a:rPr lang="de-AT" sz="2000" b="1" dirty="0" err="1"/>
                <a:t>roughness</a:t>
              </a:r>
              <a:r>
                <a:rPr lang="de-AT" sz="2000" b="1" dirty="0"/>
                <a:t> </a:t>
              </a:r>
              <a:r>
                <a:rPr lang="de-AT" sz="2000" b="1" dirty="0" err="1"/>
                <a:t>effects</a:t>
              </a:r>
              <a:endParaRPr lang="en-US" sz="2000" b="1" dirty="0"/>
            </a:p>
          </p:txBody>
        </p:sp>
      </p:grpSp>
    </p:spTree>
    <p:extLst>
      <p:ext uri="{BB962C8B-B14F-4D97-AF65-F5344CB8AC3E}">
        <p14:creationId xmlns:p14="http://schemas.microsoft.com/office/powerpoint/2010/main" val="950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84630" y="2734558"/>
            <a:ext cx="8044720" cy="2246769"/>
          </a:xfrm>
          <a:prstGeom prst="rect">
            <a:avLst/>
          </a:prstGeom>
          <a:noFill/>
        </p:spPr>
        <p:txBody>
          <a:bodyPr wrap="square" rtlCol="0">
            <a:spAutoFit/>
          </a:bodyPr>
          <a:lstStyle/>
          <a:p>
            <a:pPr>
              <a:tabLst>
                <a:tab pos="355600" algn="l"/>
              </a:tabLst>
            </a:pPr>
            <a:endParaRPr lang="de-AT" sz="2800" dirty="0"/>
          </a:p>
          <a:p>
            <a:pPr marL="457200" indent="-457200">
              <a:buFont typeface="Arial" panose="020B0604020202020204" pitchFamily="34" charset="0"/>
              <a:buChar char="•"/>
              <a:tabLst>
                <a:tab pos="355600" algn="l"/>
                <a:tab pos="990600" algn="l"/>
                <a:tab pos="1435100" algn="l"/>
              </a:tabLst>
            </a:pPr>
            <a:r>
              <a:rPr lang="de-AT" sz="2800" dirty="0">
                <a:solidFill>
                  <a:schemeClr val="bg2">
                    <a:lumMod val="75000"/>
                  </a:schemeClr>
                </a:solidFill>
              </a:rPr>
              <a:t>Experimental </a:t>
            </a:r>
            <a:r>
              <a:rPr lang="de-AT" sz="2800" dirty="0" err="1">
                <a:solidFill>
                  <a:schemeClr val="bg2">
                    <a:lumMod val="75000"/>
                  </a:schemeClr>
                </a:solidFill>
              </a:rPr>
              <a:t>method</a:t>
            </a:r>
            <a:r>
              <a:rPr lang="de-AT" sz="2800" dirty="0">
                <a:solidFill>
                  <a:schemeClr val="bg2">
                    <a:lumMod val="75000"/>
                  </a:schemeClr>
                </a:solidFill>
              </a:rPr>
              <a:t> QCM</a:t>
            </a:r>
          </a:p>
          <a:p>
            <a:pPr marL="457200" indent="-457200">
              <a:buFont typeface="Arial" panose="020B0604020202020204" pitchFamily="34" charset="0"/>
              <a:buChar char="•"/>
              <a:tabLst>
                <a:tab pos="355600" algn="l"/>
                <a:tab pos="990600" algn="l"/>
                <a:tab pos="1435100" algn="l"/>
              </a:tabLst>
            </a:pPr>
            <a:r>
              <a:rPr lang="de-AT" sz="2800" dirty="0">
                <a:solidFill>
                  <a:schemeClr val="bg2">
                    <a:lumMod val="75000"/>
                  </a:schemeClr>
                </a:solidFill>
              </a:rPr>
              <a:t>SPRAY </a:t>
            </a:r>
            <a:r>
              <a:rPr lang="de-AT" sz="2800" dirty="0" err="1">
                <a:solidFill>
                  <a:schemeClr val="bg2">
                    <a:lumMod val="75000"/>
                  </a:schemeClr>
                </a:solidFill>
              </a:rPr>
              <a:t>simulation</a:t>
            </a:r>
            <a:r>
              <a:rPr lang="de-AT" sz="2800" dirty="0">
                <a:solidFill>
                  <a:schemeClr val="bg2">
                    <a:lumMod val="75000"/>
                  </a:schemeClr>
                </a:solidFill>
              </a:rPr>
              <a:t> code </a:t>
            </a:r>
          </a:p>
          <a:p>
            <a:pPr marL="457200" indent="-457200">
              <a:buFont typeface="Arial" panose="020B0604020202020204" pitchFamily="34" charset="0"/>
              <a:buChar char="•"/>
              <a:tabLst>
                <a:tab pos="355600" algn="l"/>
                <a:tab pos="990600" algn="l"/>
                <a:tab pos="1435100" algn="l"/>
              </a:tabLst>
            </a:pPr>
            <a:r>
              <a:rPr lang="de-AT" sz="2800" dirty="0" err="1"/>
              <a:t>Conventional</a:t>
            </a:r>
            <a:r>
              <a:rPr lang="de-AT" sz="2800" dirty="0"/>
              <a:t> </a:t>
            </a:r>
            <a:r>
              <a:rPr lang="de-AT" sz="2800" dirty="0" err="1"/>
              <a:t>roughness</a:t>
            </a:r>
            <a:r>
              <a:rPr lang="de-AT" sz="2800" dirty="0"/>
              <a:t> </a:t>
            </a:r>
            <a:r>
              <a:rPr lang="de-AT" sz="2800" dirty="0" err="1"/>
              <a:t>effects</a:t>
            </a:r>
            <a:r>
              <a:rPr lang="de-AT" sz="2800" dirty="0"/>
              <a:t> on sputtering</a:t>
            </a:r>
          </a:p>
          <a:p>
            <a:pPr marL="457200" indent="-457200">
              <a:buFont typeface="Arial" panose="020B0604020202020204" pitchFamily="34" charset="0"/>
              <a:buChar char="•"/>
              <a:tabLst>
                <a:tab pos="355600" algn="l"/>
                <a:tab pos="990600" algn="l"/>
                <a:tab pos="1435100" algn="l"/>
              </a:tabLst>
            </a:pPr>
            <a:r>
              <a:rPr lang="de-AT" sz="2800" dirty="0">
                <a:solidFill>
                  <a:schemeClr val="bg2">
                    <a:lumMod val="75000"/>
                  </a:schemeClr>
                </a:solidFill>
              </a:rPr>
              <a:t>Outlook</a:t>
            </a:r>
          </a:p>
        </p:txBody>
      </p:sp>
      <p:grpSp>
        <p:nvGrpSpPr>
          <p:cNvPr id="43" name="Gruppieren 42">
            <a:extLst>
              <a:ext uri="{FF2B5EF4-FFF2-40B4-BE49-F238E27FC236}">
                <a16:creationId xmlns:a16="http://schemas.microsoft.com/office/drawing/2014/main" id="{05E5113C-C8D2-4899-9BD2-671E339564FC}"/>
              </a:ext>
            </a:extLst>
          </p:cNvPr>
          <p:cNvGrpSpPr/>
          <p:nvPr/>
        </p:nvGrpSpPr>
        <p:grpSpPr>
          <a:xfrm>
            <a:off x="272957" y="171449"/>
            <a:ext cx="11751959" cy="809625"/>
            <a:chOff x="272957" y="171449"/>
            <a:chExt cx="11751959" cy="809625"/>
          </a:xfrm>
        </p:grpSpPr>
        <p:sp>
          <p:nvSpPr>
            <p:cNvPr id="45" name="Textfeld 44">
              <a:extLst>
                <a:ext uri="{FF2B5EF4-FFF2-40B4-BE49-F238E27FC236}">
                  <a16:creationId xmlns:a16="http://schemas.microsoft.com/office/drawing/2014/main" id="{A3D87E34-8A05-48BF-9CB2-FBCD7145EF18}"/>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6" name="Gruppieren 45">
              <a:extLst>
                <a:ext uri="{FF2B5EF4-FFF2-40B4-BE49-F238E27FC236}">
                  <a16:creationId xmlns:a16="http://schemas.microsoft.com/office/drawing/2014/main" id="{2EC07AF5-6362-423A-9AB8-279261D52FF8}"/>
                </a:ext>
              </a:extLst>
            </p:cNvPr>
            <p:cNvGrpSpPr/>
            <p:nvPr/>
          </p:nvGrpSpPr>
          <p:grpSpPr>
            <a:xfrm>
              <a:off x="272957" y="171449"/>
              <a:ext cx="11751959" cy="809625"/>
              <a:chOff x="272957" y="171449"/>
              <a:chExt cx="11751959" cy="809625"/>
            </a:xfrm>
          </p:grpSpPr>
          <p:pic>
            <p:nvPicPr>
              <p:cNvPr id="48" name="Grafik 47">
                <a:extLst>
                  <a:ext uri="{FF2B5EF4-FFF2-40B4-BE49-F238E27FC236}">
                    <a16:creationId xmlns:a16="http://schemas.microsoft.com/office/drawing/2014/main" id="{016E9B8C-B2D0-474B-B95D-9E5DD75F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49" name="Titel 1">
                <a:extLst>
                  <a:ext uri="{FF2B5EF4-FFF2-40B4-BE49-F238E27FC236}">
                    <a16:creationId xmlns:a16="http://schemas.microsoft.com/office/drawing/2014/main" id="{2146AE99-C9A6-4FF3-B80E-A2DC50A64A1A}"/>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0" name="Freihandform: Form 5">
                <a:extLst>
                  <a:ext uri="{FF2B5EF4-FFF2-40B4-BE49-F238E27FC236}">
                    <a16:creationId xmlns:a16="http://schemas.microsoft.com/office/drawing/2014/main" id="{692CC349-B001-4243-8F8F-EB217A00EE92}"/>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1" name="Freihandform: Form 8">
                <a:extLst>
                  <a:ext uri="{FF2B5EF4-FFF2-40B4-BE49-F238E27FC236}">
                    <a16:creationId xmlns:a16="http://schemas.microsoft.com/office/drawing/2014/main" id="{B344BC21-555A-483F-B80D-44F48961CA80}"/>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2" name="Freihandform: Form 11">
                <a:extLst>
                  <a:ext uri="{FF2B5EF4-FFF2-40B4-BE49-F238E27FC236}">
                    <a16:creationId xmlns:a16="http://schemas.microsoft.com/office/drawing/2014/main" id="{D1E03244-440D-4F13-9CDB-434A805CF13D}"/>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3" name="Gruppieren 52">
                <a:extLst>
                  <a:ext uri="{FF2B5EF4-FFF2-40B4-BE49-F238E27FC236}">
                    <a16:creationId xmlns:a16="http://schemas.microsoft.com/office/drawing/2014/main" id="{6F86A4A7-971D-4570-A177-ACF47AAC27F2}"/>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B222717B-197A-42E1-95D7-36C2A0B3969E}"/>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6A922FE5-A9C3-4916-AA2E-7B8EF5731FC4}"/>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45BBAE97-A841-4FEE-BABF-D81C597B9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1FE04949-BAD1-450C-A47B-E5BE38B3DBEC}"/>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4" name="Gruppieren 53">
                <a:extLst>
                  <a:ext uri="{FF2B5EF4-FFF2-40B4-BE49-F238E27FC236}">
                    <a16:creationId xmlns:a16="http://schemas.microsoft.com/office/drawing/2014/main" id="{2512F383-D0E7-4A04-8D96-7CD283F1EEB1}"/>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04DA06CD-6E6B-4654-9836-CDC5CB63B282}"/>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EA13D433-451F-47BE-A4AD-4688C94D632C}"/>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47" name="Textfeld 46">
              <a:extLst>
                <a:ext uri="{FF2B5EF4-FFF2-40B4-BE49-F238E27FC236}">
                  <a16:creationId xmlns:a16="http://schemas.microsoft.com/office/drawing/2014/main" id="{7E4AF7FE-DC79-4F14-9863-0377186B42FF}"/>
                </a:ext>
              </a:extLst>
            </p:cNvPr>
            <p:cNvSpPr txBox="1"/>
            <p:nvPr/>
          </p:nvSpPr>
          <p:spPr>
            <a:xfrm>
              <a:off x="3174766" y="322751"/>
              <a:ext cx="5814818" cy="584775"/>
            </a:xfrm>
            <a:prstGeom prst="rect">
              <a:avLst/>
            </a:prstGeom>
            <a:noFill/>
          </p:spPr>
          <p:txBody>
            <a:bodyPr wrap="square" rtlCol="0">
              <a:spAutoFit/>
            </a:bodyPr>
            <a:lstStyle/>
            <a:p>
              <a:pPr algn="ctr"/>
              <a:r>
                <a:rPr lang="de-AT" sz="3200" dirty="0">
                  <a:solidFill>
                    <a:schemeClr val="bg1"/>
                  </a:solidFill>
                </a:rPr>
                <a:t>Outline</a:t>
              </a:r>
            </a:p>
          </p:txBody>
        </p:sp>
      </p:grpSp>
      <p:sp>
        <p:nvSpPr>
          <p:cNvPr id="61" name="Foliennummernplatzhalter 15">
            <a:extLst>
              <a:ext uri="{FF2B5EF4-FFF2-40B4-BE49-F238E27FC236}">
                <a16:creationId xmlns:a16="http://schemas.microsoft.com/office/drawing/2014/main" id="{5AEE2F37-ACBA-4C18-AF43-78515AFF5A03}"/>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11</a:t>
            </a:fld>
            <a:endParaRPr lang="de-AT" dirty="0"/>
          </a:p>
        </p:txBody>
      </p:sp>
      <p:sp>
        <p:nvSpPr>
          <p:cNvPr id="62" name="Fußzeilenplatzhalter 14">
            <a:extLst>
              <a:ext uri="{FF2B5EF4-FFF2-40B4-BE49-F238E27FC236}">
                <a16:creationId xmlns:a16="http://schemas.microsoft.com/office/drawing/2014/main" id="{93890E45-2835-4324-AB2F-02D9B7EBBB57}"/>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Tree>
    <p:extLst>
      <p:ext uri="{BB962C8B-B14F-4D97-AF65-F5344CB8AC3E}">
        <p14:creationId xmlns:p14="http://schemas.microsoft.com/office/powerpoint/2010/main" val="26630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12</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5" name="Textfeld 4"/>
          <p:cNvSpPr txBox="1"/>
          <p:nvPr/>
        </p:nvSpPr>
        <p:spPr>
          <a:xfrm>
            <a:off x="5760721" y="1336697"/>
            <a:ext cx="6196954" cy="1323439"/>
          </a:xfrm>
          <a:prstGeom prst="rect">
            <a:avLst/>
          </a:prstGeom>
          <a:noFill/>
        </p:spPr>
        <p:txBody>
          <a:bodyPr wrap="square" rtlCol="0">
            <a:spAutoFit/>
          </a:bodyPr>
          <a:lstStyle/>
          <a:p>
            <a:r>
              <a:rPr lang="de-AT" sz="1600" b="1" dirty="0"/>
              <a:t>SPRAY code </a:t>
            </a:r>
            <a:r>
              <a:rPr lang="de-AT" sz="1600" b="1" dirty="0" err="1"/>
              <a:t>for</a:t>
            </a:r>
            <a:r>
              <a:rPr lang="de-AT" sz="1600" b="1" dirty="0"/>
              <a:t> large </a:t>
            </a:r>
            <a:r>
              <a:rPr lang="de-AT" sz="1600" b="1" dirty="0" err="1"/>
              <a:t>numerical</a:t>
            </a:r>
            <a:r>
              <a:rPr lang="de-AT" sz="1600" b="1" dirty="0"/>
              <a:t> </a:t>
            </a:r>
            <a:r>
              <a:rPr lang="de-AT" sz="1600" b="1" dirty="0" err="1"/>
              <a:t>study</a:t>
            </a:r>
            <a:r>
              <a:rPr lang="de-AT" sz="1600" dirty="0"/>
              <a:t>:</a:t>
            </a:r>
          </a:p>
          <a:p>
            <a:r>
              <a:rPr lang="de-AT" sz="1600" dirty="0"/>
              <a:t>1) </a:t>
            </a:r>
            <a:r>
              <a:rPr lang="de-AT" sz="1600" dirty="0" err="1"/>
              <a:t>Scaling</a:t>
            </a:r>
            <a:r>
              <a:rPr lang="de-AT" sz="1600" dirty="0"/>
              <a:t> </a:t>
            </a:r>
            <a:r>
              <a:rPr lang="de-AT" sz="1600" dirty="0" err="1"/>
              <a:t>nm</a:t>
            </a:r>
            <a:r>
              <a:rPr lang="de-AT" sz="1600" dirty="0"/>
              <a:t>- </a:t>
            </a:r>
            <a:r>
              <a:rPr lang="de-AT" sz="1600" dirty="0" err="1"/>
              <a:t>to</a:t>
            </a:r>
            <a:r>
              <a:rPr lang="de-AT" sz="1600" dirty="0"/>
              <a:t> µm </a:t>
            </a:r>
            <a:r>
              <a:rPr lang="de-AT" sz="1600" dirty="0" err="1"/>
              <a:t>roughness</a:t>
            </a:r>
            <a:r>
              <a:rPr lang="de-AT" sz="1600" dirty="0"/>
              <a:t> </a:t>
            </a:r>
            <a:r>
              <a:rPr lang="de-AT" sz="1600" dirty="0" err="1"/>
              <a:t>from</a:t>
            </a:r>
            <a:r>
              <a:rPr lang="de-AT" sz="1600" dirty="0"/>
              <a:t> </a:t>
            </a:r>
            <a:r>
              <a:rPr lang="de-AT" sz="1600" dirty="0" err="1"/>
              <a:t>microscopy</a:t>
            </a:r>
            <a:r>
              <a:rPr lang="de-AT" sz="1600" dirty="0"/>
              <a:t> </a:t>
            </a:r>
            <a:r>
              <a:rPr lang="de-AT" sz="1600" dirty="0" err="1"/>
              <a:t>images</a:t>
            </a:r>
            <a:r>
              <a:rPr lang="de-AT" sz="1600" dirty="0"/>
              <a:t> </a:t>
            </a:r>
            <a:r>
              <a:rPr lang="de-AT" sz="1600" dirty="0" err="1"/>
              <a:t>of</a:t>
            </a:r>
            <a:r>
              <a:rPr lang="de-AT" sz="1600" dirty="0"/>
              <a:t> W </a:t>
            </a:r>
            <a:r>
              <a:rPr lang="de-AT" sz="1600" dirty="0" err="1"/>
              <a:t>samples</a:t>
            </a:r>
            <a:endParaRPr lang="de-AT" sz="1600" dirty="0"/>
          </a:p>
          <a:p>
            <a:r>
              <a:rPr lang="de-AT" sz="1600" dirty="0"/>
              <a:t>2) </a:t>
            </a:r>
            <a:r>
              <a:rPr lang="de-AT" sz="1600" dirty="0" err="1"/>
              <a:t>Artificially</a:t>
            </a:r>
            <a:r>
              <a:rPr lang="de-AT" sz="1600" dirty="0"/>
              <a:t> </a:t>
            </a:r>
            <a:r>
              <a:rPr lang="de-AT" sz="1600" dirty="0" err="1"/>
              <a:t>smoothed</a:t>
            </a:r>
            <a:r>
              <a:rPr lang="de-AT" sz="1600" dirty="0"/>
              <a:t>/</a:t>
            </a:r>
            <a:r>
              <a:rPr lang="de-AT" sz="1600" dirty="0" err="1"/>
              <a:t>roughened</a:t>
            </a:r>
            <a:r>
              <a:rPr lang="de-AT" sz="1600" dirty="0"/>
              <a:t> </a:t>
            </a:r>
            <a:r>
              <a:rPr lang="de-AT" sz="1600" dirty="0" err="1"/>
              <a:t>images</a:t>
            </a:r>
            <a:endParaRPr lang="de-AT" sz="1600" dirty="0"/>
          </a:p>
          <a:p>
            <a:r>
              <a:rPr lang="de-AT" sz="1600" dirty="0"/>
              <a:t>3) Also </a:t>
            </a:r>
            <a:r>
              <a:rPr lang="de-AT" sz="1600" dirty="0" err="1"/>
              <a:t>use</a:t>
            </a:r>
            <a:r>
              <a:rPr lang="de-AT" sz="1600" dirty="0"/>
              <a:t> a </a:t>
            </a:r>
            <a:r>
              <a:rPr lang="de-AT" sz="1600" dirty="0" err="1"/>
              <a:t>purely</a:t>
            </a:r>
            <a:r>
              <a:rPr lang="de-AT" sz="1600" dirty="0"/>
              <a:t> </a:t>
            </a:r>
            <a:r>
              <a:rPr lang="de-AT" sz="1600" dirty="0" err="1"/>
              <a:t>artificial</a:t>
            </a:r>
            <a:r>
              <a:rPr lang="de-AT" sz="1600" dirty="0"/>
              <a:t> </a:t>
            </a:r>
            <a:r>
              <a:rPr lang="de-AT" sz="1600" dirty="0" err="1"/>
              <a:t>rough</a:t>
            </a:r>
            <a:r>
              <a:rPr lang="de-AT" sz="1600" dirty="0"/>
              <a:t> </a:t>
            </a:r>
            <a:r>
              <a:rPr lang="de-AT" sz="1600" dirty="0" err="1"/>
              <a:t>surface</a:t>
            </a:r>
            <a:r>
              <a:rPr lang="de-AT" sz="1600" dirty="0"/>
              <a:t> (</a:t>
            </a:r>
            <a:r>
              <a:rPr lang="de-AT" sz="1600" dirty="0" err="1"/>
              <a:t>Gaussian</a:t>
            </a:r>
            <a:r>
              <a:rPr lang="de-AT" sz="1600" dirty="0"/>
              <a:t> </a:t>
            </a:r>
            <a:r>
              <a:rPr lang="de-AT" sz="1600" dirty="0" err="1"/>
              <a:t>distr</a:t>
            </a:r>
            <a:r>
              <a:rPr lang="de-AT" sz="1600" dirty="0"/>
              <a:t>. </a:t>
            </a:r>
            <a:r>
              <a:rPr lang="de-AT" sz="1600" dirty="0" err="1"/>
              <a:t>height</a:t>
            </a:r>
            <a:r>
              <a:rPr lang="de-AT" sz="1600" dirty="0"/>
              <a:t> </a:t>
            </a:r>
            <a:r>
              <a:rPr lang="de-AT" sz="1600" dirty="0" err="1"/>
              <a:t>values</a:t>
            </a:r>
            <a:r>
              <a:rPr lang="de-AT" sz="1600" dirty="0"/>
              <a:t>)</a:t>
            </a:r>
          </a:p>
          <a:p>
            <a:r>
              <a:rPr lang="de-AT" sz="1600" dirty="0"/>
              <a:t>4) </a:t>
            </a:r>
            <a:r>
              <a:rPr lang="de-AT" sz="1600" dirty="0" err="1"/>
              <a:t>Simulate</a:t>
            </a:r>
            <a:r>
              <a:rPr lang="de-AT" sz="1600" dirty="0"/>
              <a:t> </a:t>
            </a:r>
            <a:r>
              <a:rPr lang="de-AT" sz="1600" dirty="0" err="1"/>
              <a:t>sputtering</a:t>
            </a:r>
            <a:r>
              <a:rPr lang="de-AT" sz="1600" dirty="0"/>
              <a:t> </a:t>
            </a:r>
            <a:r>
              <a:rPr lang="de-AT" sz="1600" dirty="0" err="1"/>
              <a:t>yields</a:t>
            </a:r>
            <a:r>
              <a:rPr lang="de-AT" sz="1600" dirty="0"/>
              <a:t> </a:t>
            </a:r>
            <a:r>
              <a:rPr lang="de-AT" sz="1600" dirty="0" err="1"/>
              <a:t>with</a:t>
            </a:r>
            <a:r>
              <a:rPr lang="de-AT" sz="1600" dirty="0"/>
              <a:t> SPRAY (</a:t>
            </a:r>
            <a:r>
              <a:rPr lang="de-AT" sz="1600" dirty="0" err="1"/>
              <a:t>here</a:t>
            </a:r>
            <a:r>
              <a:rPr lang="de-AT" sz="1600" dirty="0"/>
              <a:t>, 2 keV Ar -&gt; W)</a:t>
            </a:r>
          </a:p>
        </p:txBody>
      </p:sp>
      <p:sp>
        <p:nvSpPr>
          <p:cNvPr id="14" name="Textfeld 13"/>
          <p:cNvSpPr txBox="1"/>
          <p:nvPr/>
        </p:nvSpPr>
        <p:spPr>
          <a:xfrm>
            <a:off x="5412881" y="4010378"/>
            <a:ext cx="1299112" cy="369332"/>
          </a:xfrm>
          <a:prstGeom prst="rect">
            <a:avLst/>
          </a:prstGeom>
          <a:noFill/>
        </p:spPr>
        <p:txBody>
          <a:bodyPr wrap="square" rtlCol="0">
            <a:spAutoFit/>
          </a:bodyPr>
          <a:lstStyle/>
          <a:p>
            <a:r>
              <a:rPr lang="de-AT" dirty="0" err="1"/>
              <a:t>scaling</a:t>
            </a:r>
            <a:r>
              <a:rPr lang="de-AT" dirty="0"/>
              <a:t> s</a:t>
            </a:r>
            <a:endParaRPr lang="en-US" dirty="0"/>
          </a:p>
        </p:txBody>
      </p:sp>
      <p:grpSp>
        <p:nvGrpSpPr>
          <p:cNvPr id="4" name="Gruppieren 3">
            <a:extLst>
              <a:ext uri="{FF2B5EF4-FFF2-40B4-BE49-F238E27FC236}">
                <a16:creationId xmlns:a16="http://schemas.microsoft.com/office/drawing/2014/main" id="{139DF5C1-14B1-4372-DF13-F3E128B24B70}"/>
              </a:ext>
            </a:extLst>
          </p:cNvPr>
          <p:cNvGrpSpPr/>
          <p:nvPr/>
        </p:nvGrpSpPr>
        <p:grpSpPr>
          <a:xfrm>
            <a:off x="6731144" y="2962397"/>
            <a:ext cx="4129896" cy="3346962"/>
            <a:chOff x="494140" y="4142907"/>
            <a:chExt cx="2657048" cy="2247767"/>
          </a:xfrm>
        </p:grpSpPr>
        <p:pic>
          <p:nvPicPr>
            <p:cNvPr id="2" name="Grafik 1"/>
            <p:cNvPicPr>
              <a:picLocks noChangeAspect="1"/>
            </p:cNvPicPr>
            <p:nvPr/>
          </p:nvPicPr>
          <p:blipFill rotWithShape="1">
            <a:blip r:embed="rId3"/>
            <a:srcRect t="1129" b="1375"/>
            <a:stretch/>
          </p:blipFill>
          <p:spPr>
            <a:xfrm>
              <a:off x="588022" y="4498953"/>
              <a:ext cx="2563166" cy="1471022"/>
            </a:xfrm>
            <a:prstGeom prst="rect">
              <a:avLst/>
            </a:prstGeom>
          </p:spPr>
        </p:pic>
        <p:sp>
          <p:nvSpPr>
            <p:cNvPr id="10" name="Gleichschenkliges Dreieck 9"/>
            <p:cNvSpPr/>
            <p:nvPr/>
          </p:nvSpPr>
          <p:spPr>
            <a:xfrm rot="10800000">
              <a:off x="2786817" y="4498951"/>
              <a:ext cx="364371" cy="156063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leichschenkliges Dreieck 38"/>
            <p:cNvSpPr/>
            <p:nvPr/>
          </p:nvSpPr>
          <p:spPr>
            <a:xfrm rot="10800000" flipH="1">
              <a:off x="494140" y="4491768"/>
              <a:ext cx="462370" cy="1898906"/>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feld 42"/>
            <p:cNvSpPr txBox="1"/>
            <p:nvPr/>
          </p:nvSpPr>
          <p:spPr>
            <a:xfrm>
              <a:off x="1525167" y="4142907"/>
              <a:ext cx="1299112" cy="369332"/>
            </a:xfrm>
            <a:prstGeom prst="rect">
              <a:avLst/>
            </a:prstGeom>
            <a:noFill/>
          </p:spPr>
          <p:txBody>
            <a:bodyPr wrap="square" rtlCol="0">
              <a:spAutoFit/>
            </a:bodyPr>
            <a:lstStyle/>
            <a:p>
              <a:r>
                <a:rPr lang="de-AT" dirty="0"/>
                <a:t>s = 0.2</a:t>
              </a:r>
              <a:endParaRPr lang="en-US" dirty="0"/>
            </a:p>
          </p:txBody>
        </p:sp>
      </p:grpSp>
      <p:grpSp>
        <p:nvGrpSpPr>
          <p:cNvPr id="3" name="Gruppieren 2">
            <a:extLst>
              <a:ext uri="{FF2B5EF4-FFF2-40B4-BE49-F238E27FC236}">
                <a16:creationId xmlns:a16="http://schemas.microsoft.com/office/drawing/2014/main" id="{CEFE16F7-0784-56D9-FF65-F47938AF5956}"/>
              </a:ext>
            </a:extLst>
          </p:cNvPr>
          <p:cNvGrpSpPr/>
          <p:nvPr/>
        </p:nvGrpSpPr>
        <p:grpSpPr>
          <a:xfrm>
            <a:off x="922025" y="2974300"/>
            <a:ext cx="3888994" cy="3202980"/>
            <a:chOff x="4152900" y="4117482"/>
            <a:chExt cx="2717084" cy="2178542"/>
          </a:xfrm>
        </p:grpSpPr>
        <p:pic>
          <p:nvPicPr>
            <p:cNvPr id="12" name="Grafik 11"/>
            <p:cNvPicPr>
              <a:picLocks noChangeAspect="1"/>
            </p:cNvPicPr>
            <p:nvPr/>
          </p:nvPicPr>
          <p:blipFill rotWithShape="1">
            <a:blip r:embed="rId4"/>
            <a:srcRect t="4813" b="4342"/>
            <a:stretch/>
          </p:blipFill>
          <p:spPr>
            <a:xfrm>
              <a:off x="4184612" y="4491772"/>
              <a:ext cx="2685368" cy="1490811"/>
            </a:xfrm>
            <a:prstGeom prst="rect">
              <a:avLst/>
            </a:prstGeom>
          </p:spPr>
        </p:pic>
        <p:sp>
          <p:nvSpPr>
            <p:cNvPr id="40" name="Gleichschenkliges Dreieck 39"/>
            <p:cNvSpPr/>
            <p:nvPr/>
          </p:nvSpPr>
          <p:spPr>
            <a:xfrm rot="10800000">
              <a:off x="6492522" y="4491770"/>
              <a:ext cx="377462" cy="161679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Gleichschenkliges Dreieck 41"/>
            <p:cNvSpPr/>
            <p:nvPr/>
          </p:nvSpPr>
          <p:spPr>
            <a:xfrm rot="10800000" flipH="1">
              <a:off x="4152900" y="4491768"/>
              <a:ext cx="424407" cy="1804256"/>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feld 43"/>
            <p:cNvSpPr txBox="1"/>
            <p:nvPr/>
          </p:nvSpPr>
          <p:spPr>
            <a:xfrm>
              <a:off x="4912343" y="4117482"/>
              <a:ext cx="1605508" cy="369332"/>
            </a:xfrm>
            <a:prstGeom prst="rect">
              <a:avLst/>
            </a:prstGeom>
            <a:noFill/>
          </p:spPr>
          <p:txBody>
            <a:bodyPr wrap="square" rtlCol="0">
              <a:spAutoFit/>
            </a:bodyPr>
            <a:lstStyle/>
            <a:p>
              <a:r>
                <a:rPr lang="de-AT" dirty="0"/>
                <a:t>s = 1 (original)</a:t>
              </a:r>
              <a:endParaRPr lang="en-US" dirty="0"/>
            </a:p>
          </p:txBody>
        </p:sp>
      </p:grpSp>
      <p:grpSp>
        <p:nvGrpSpPr>
          <p:cNvPr id="46" name="Gruppieren 45">
            <a:extLst>
              <a:ext uri="{FF2B5EF4-FFF2-40B4-BE49-F238E27FC236}">
                <a16:creationId xmlns:a16="http://schemas.microsoft.com/office/drawing/2014/main" id="{38459CFA-900E-4A39-8113-3717FF405DF6}"/>
              </a:ext>
            </a:extLst>
          </p:cNvPr>
          <p:cNvGrpSpPr/>
          <p:nvPr/>
        </p:nvGrpSpPr>
        <p:grpSpPr>
          <a:xfrm>
            <a:off x="272957" y="171449"/>
            <a:ext cx="11751959" cy="809625"/>
            <a:chOff x="272957" y="171449"/>
            <a:chExt cx="11751959" cy="809625"/>
          </a:xfrm>
        </p:grpSpPr>
        <p:sp>
          <p:nvSpPr>
            <p:cNvPr id="47" name="Textfeld 46">
              <a:extLst>
                <a:ext uri="{FF2B5EF4-FFF2-40B4-BE49-F238E27FC236}">
                  <a16:creationId xmlns:a16="http://schemas.microsoft.com/office/drawing/2014/main" id="{3733AE62-4F21-4C9F-81EB-5104E6E4597C}"/>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8" name="Gruppieren 47">
              <a:extLst>
                <a:ext uri="{FF2B5EF4-FFF2-40B4-BE49-F238E27FC236}">
                  <a16:creationId xmlns:a16="http://schemas.microsoft.com/office/drawing/2014/main" id="{12199A80-83D7-4B5B-9A7F-FBA646E8E8A6}"/>
                </a:ext>
              </a:extLst>
            </p:cNvPr>
            <p:cNvGrpSpPr/>
            <p:nvPr/>
          </p:nvGrpSpPr>
          <p:grpSpPr>
            <a:xfrm>
              <a:off x="272957" y="171449"/>
              <a:ext cx="11751959" cy="809625"/>
              <a:chOff x="272957" y="171449"/>
              <a:chExt cx="11751959" cy="809625"/>
            </a:xfrm>
          </p:grpSpPr>
          <p:pic>
            <p:nvPicPr>
              <p:cNvPr id="50" name="Grafik 49">
                <a:extLst>
                  <a:ext uri="{FF2B5EF4-FFF2-40B4-BE49-F238E27FC236}">
                    <a16:creationId xmlns:a16="http://schemas.microsoft.com/office/drawing/2014/main" id="{2AD1F6EF-E6B5-4916-B8EF-4037CD08AF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050" y="249815"/>
                <a:ext cx="660400" cy="652894"/>
              </a:xfrm>
              <a:prstGeom prst="rect">
                <a:avLst/>
              </a:prstGeom>
            </p:spPr>
          </p:pic>
          <p:sp>
            <p:nvSpPr>
              <p:cNvPr id="51" name="Titel 1">
                <a:extLst>
                  <a:ext uri="{FF2B5EF4-FFF2-40B4-BE49-F238E27FC236}">
                    <a16:creationId xmlns:a16="http://schemas.microsoft.com/office/drawing/2014/main" id="{8805C992-5297-4294-89BC-95CB938148DC}"/>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2" name="Freihandform: Form 5">
                <a:extLst>
                  <a:ext uri="{FF2B5EF4-FFF2-40B4-BE49-F238E27FC236}">
                    <a16:creationId xmlns:a16="http://schemas.microsoft.com/office/drawing/2014/main" id="{68C6CD40-1165-4B3E-B286-3D4EA9BFE38F}"/>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3" name="Freihandform: Form 8">
                <a:extLst>
                  <a:ext uri="{FF2B5EF4-FFF2-40B4-BE49-F238E27FC236}">
                    <a16:creationId xmlns:a16="http://schemas.microsoft.com/office/drawing/2014/main" id="{5B042D55-7E74-474A-A140-687F4674C10D}"/>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4" name="Freihandform: Form 11">
                <a:extLst>
                  <a:ext uri="{FF2B5EF4-FFF2-40B4-BE49-F238E27FC236}">
                    <a16:creationId xmlns:a16="http://schemas.microsoft.com/office/drawing/2014/main" id="{5293AE9D-E1FC-43FB-B65B-F3E66644A8DC}"/>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9" name="Gruppieren 58">
                <a:extLst>
                  <a:ext uri="{FF2B5EF4-FFF2-40B4-BE49-F238E27FC236}">
                    <a16:creationId xmlns:a16="http://schemas.microsoft.com/office/drawing/2014/main" id="{3CE65366-2793-4C79-8C6B-1FE4C17E08E3}"/>
                  </a:ext>
                </a:extLst>
              </p:cNvPr>
              <p:cNvGrpSpPr/>
              <p:nvPr/>
            </p:nvGrpSpPr>
            <p:grpSpPr>
              <a:xfrm>
                <a:off x="10055266" y="271201"/>
                <a:ext cx="1969650" cy="706971"/>
                <a:chOff x="7535695" y="283762"/>
                <a:chExt cx="1969650" cy="706971"/>
              </a:xfrm>
            </p:grpSpPr>
            <p:sp>
              <p:nvSpPr>
                <p:cNvPr id="63" name="Rechteck: abgerundete Ecken 24">
                  <a:extLst>
                    <a:ext uri="{FF2B5EF4-FFF2-40B4-BE49-F238E27FC236}">
                      <a16:creationId xmlns:a16="http://schemas.microsoft.com/office/drawing/2014/main" id="{2F64282F-7E46-45AE-841D-A6B42B7F5DAC}"/>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uppieren 63">
                  <a:extLst>
                    <a:ext uri="{FF2B5EF4-FFF2-40B4-BE49-F238E27FC236}">
                      <a16:creationId xmlns:a16="http://schemas.microsoft.com/office/drawing/2014/main" id="{5716DFF4-6ACC-40CC-8ED8-0D7F2230C9DE}"/>
                    </a:ext>
                  </a:extLst>
                </p:cNvPr>
                <p:cNvGrpSpPr/>
                <p:nvPr/>
              </p:nvGrpSpPr>
              <p:grpSpPr>
                <a:xfrm>
                  <a:off x="7596110" y="336530"/>
                  <a:ext cx="1909235" cy="615268"/>
                  <a:chOff x="5105423" y="6078734"/>
                  <a:chExt cx="2091442" cy="673986"/>
                </a:xfrm>
              </p:grpSpPr>
              <p:pic>
                <p:nvPicPr>
                  <p:cNvPr id="65" name="Grafik 64">
                    <a:extLst>
                      <a:ext uri="{FF2B5EF4-FFF2-40B4-BE49-F238E27FC236}">
                        <a16:creationId xmlns:a16="http://schemas.microsoft.com/office/drawing/2014/main" id="{42CC8919-F360-412B-A221-9801380BD8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6" name="Textfeld 65">
                    <a:extLst>
                      <a:ext uri="{FF2B5EF4-FFF2-40B4-BE49-F238E27FC236}">
                        <a16:creationId xmlns:a16="http://schemas.microsoft.com/office/drawing/2014/main" id="{58AFE024-7883-48EC-B8B8-01DA91242865}"/>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60" name="Gruppieren 59">
                <a:extLst>
                  <a:ext uri="{FF2B5EF4-FFF2-40B4-BE49-F238E27FC236}">
                    <a16:creationId xmlns:a16="http://schemas.microsoft.com/office/drawing/2014/main" id="{0F167B4C-2905-4FAA-A55D-D444FF766299}"/>
                  </a:ext>
                </a:extLst>
              </p:cNvPr>
              <p:cNvGrpSpPr/>
              <p:nvPr/>
            </p:nvGrpSpPr>
            <p:grpSpPr>
              <a:xfrm>
                <a:off x="1056402" y="271201"/>
                <a:ext cx="681912" cy="680597"/>
                <a:chOff x="970677" y="271201"/>
                <a:chExt cx="681912" cy="680597"/>
              </a:xfrm>
            </p:grpSpPr>
            <p:sp>
              <p:nvSpPr>
                <p:cNvPr id="61" name="Abgerundetes Rechteck 32">
                  <a:extLst>
                    <a:ext uri="{FF2B5EF4-FFF2-40B4-BE49-F238E27FC236}">
                      <a16:creationId xmlns:a16="http://schemas.microsoft.com/office/drawing/2014/main" id="{9AC3C601-4C64-48CC-B989-CE83556E19C8}"/>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fik 61">
                  <a:extLst>
                    <a:ext uri="{FF2B5EF4-FFF2-40B4-BE49-F238E27FC236}">
                      <a16:creationId xmlns:a16="http://schemas.microsoft.com/office/drawing/2014/main" id="{FF9593C0-934F-4DD5-AA99-275F32EF5D29}"/>
                    </a:ext>
                  </a:extLst>
                </p:cNvPr>
                <p:cNvPicPr>
                  <a:picLocks noChangeAspect="1"/>
                </p:cNvPicPr>
                <p:nvPr/>
              </p:nvPicPr>
              <p:blipFill rotWithShape="1">
                <a:blip r:embed="rId8"/>
                <a:srcRect l="3579" t="6864" r="73592" b="7828"/>
                <a:stretch/>
              </p:blipFill>
              <p:spPr>
                <a:xfrm>
                  <a:off x="1037007" y="330047"/>
                  <a:ext cx="548287" cy="566787"/>
                </a:xfrm>
                <a:prstGeom prst="rect">
                  <a:avLst/>
                </a:prstGeom>
              </p:spPr>
            </p:pic>
          </p:grpSp>
        </p:grpSp>
        <p:sp>
          <p:nvSpPr>
            <p:cNvPr id="49" name="Textfeld 48">
              <a:extLst>
                <a:ext uri="{FF2B5EF4-FFF2-40B4-BE49-F238E27FC236}">
                  <a16:creationId xmlns:a16="http://schemas.microsoft.com/office/drawing/2014/main" id="{7AB8EF08-932A-4293-BEC3-4FF3BFA97498}"/>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Conventional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cxnSp>
        <p:nvCxnSpPr>
          <p:cNvPr id="15" name="Gerade Verbindung mit Pfeil 14">
            <a:extLst>
              <a:ext uri="{FF2B5EF4-FFF2-40B4-BE49-F238E27FC236}">
                <a16:creationId xmlns:a16="http://schemas.microsoft.com/office/drawing/2014/main" id="{6BBBCC34-2334-60D5-E7F3-BFE4C805D5C0}"/>
              </a:ext>
            </a:extLst>
          </p:cNvPr>
          <p:cNvCxnSpPr/>
          <p:nvPr/>
        </p:nvCxnSpPr>
        <p:spPr>
          <a:xfrm>
            <a:off x="5494440" y="4496947"/>
            <a:ext cx="8166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F1145AC1-93A1-ECD7-C81D-C6ACBFEEA597}"/>
              </a:ext>
            </a:extLst>
          </p:cNvPr>
          <p:cNvSpPr/>
          <p:nvPr/>
        </p:nvSpPr>
        <p:spPr>
          <a:xfrm>
            <a:off x="4136853" y="6466544"/>
            <a:ext cx="6608631" cy="276999"/>
          </a:xfrm>
          <a:prstGeom prst="rect">
            <a:avLst/>
          </a:prstGeom>
        </p:spPr>
        <p:txBody>
          <a:bodyPr wrap="square">
            <a:spAutoFit/>
          </a:bodyPr>
          <a:lstStyle/>
          <a:p>
            <a:pPr lvl="1"/>
            <a:r>
              <a:rPr lang="de-AT" sz="1200" dirty="0">
                <a:solidFill>
                  <a:schemeClr val="tx1">
                    <a:lumMod val="50000"/>
                    <a:lumOff val="50000"/>
                  </a:schemeClr>
                </a:solidFill>
              </a:rPr>
              <a:t>Cupak et al., </a:t>
            </a:r>
            <a:r>
              <a:rPr lang="de-AT" sz="1200" dirty="0" err="1">
                <a:solidFill>
                  <a:schemeClr val="tx1">
                    <a:lumMod val="50000"/>
                    <a:lumOff val="50000"/>
                  </a:schemeClr>
                </a:solidFill>
              </a:rPr>
              <a:t>Appl</a:t>
            </a:r>
            <a:r>
              <a:rPr lang="de-AT" sz="1200" dirty="0">
                <a:solidFill>
                  <a:schemeClr val="tx1">
                    <a:lumMod val="50000"/>
                    <a:lumOff val="50000"/>
                  </a:schemeClr>
                </a:solidFill>
              </a:rPr>
              <a:t>. Surf. </a:t>
            </a:r>
            <a:r>
              <a:rPr lang="de-AT" sz="1200" dirty="0" err="1">
                <a:solidFill>
                  <a:schemeClr val="tx1">
                    <a:lumMod val="50000"/>
                    <a:lumOff val="50000"/>
                  </a:schemeClr>
                </a:solidFill>
              </a:rPr>
              <a:t>Sci</a:t>
            </a:r>
            <a:r>
              <a:rPr lang="de-AT" sz="1200" dirty="0">
                <a:solidFill>
                  <a:schemeClr val="tx1">
                    <a:lumMod val="50000"/>
                    <a:lumOff val="50000"/>
                  </a:schemeClr>
                </a:solidFill>
              </a:rPr>
              <a:t>. 570 (2021), 151204</a:t>
            </a:r>
            <a:endParaRPr lang="de-DE" altLang="en-US" sz="1200" dirty="0">
              <a:solidFill>
                <a:schemeClr val="tx1">
                  <a:lumMod val="50000"/>
                  <a:lumOff val="50000"/>
                </a:schemeClr>
              </a:solidFill>
            </a:endParaRPr>
          </a:p>
        </p:txBody>
      </p:sp>
      <p:sp>
        <p:nvSpPr>
          <p:cNvPr id="7" name="Textfeld 6">
            <a:extLst>
              <a:ext uri="{FF2B5EF4-FFF2-40B4-BE49-F238E27FC236}">
                <a16:creationId xmlns:a16="http://schemas.microsoft.com/office/drawing/2014/main" id="{AB087DDF-0D0E-55BA-229B-E4719AFACA86}"/>
              </a:ext>
            </a:extLst>
          </p:cNvPr>
          <p:cNvSpPr txBox="1"/>
          <p:nvPr/>
        </p:nvSpPr>
        <p:spPr>
          <a:xfrm>
            <a:off x="730214" y="1646444"/>
            <a:ext cx="4318000" cy="646331"/>
          </a:xfrm>
          <a:prstGeom prst="rect">
            <a:avLst/>
          </a:prstGeom>
          <a:noFill/>
        </p:spPr>
        <p:txBody>
          <a:bodyPr wrap="square" rtlCol="0">
            <a:spAutoFit/>
          </a:bodyPr>
          <a:lstStyle/>
          <a:p>
            <a:pPr algn="ctr"/>
            <a:r>
              <a:rPr lang="de-AT" b="1" dirty="0" err="1"/>
              <a:t>Is</a:t>
            </a:r>
            <a:r>
              <a:rPr lang="de-AT" b="1" dirty="0"/>
              <a:t> </a:t>
            </a:r>
            <a:r>
              <a:rPr lang="de-AT" b="1" dirty="0" err="1"/>
              <a:t>there</a:t>
            </a:r>
            <a:r>
              <a:rPr lang="de-AT" b="1" dirty="0"/>
              <a:t> a </a:t>
            </a:r>
            <a:r>
              <a:rPr lang="de-AT" b="1" dirty="0" err="1"/>
              <a:t>roughness</a:t>
            </a:r>
            <a:r>
              <a:rPr lang="de-AT" b="1" dirty="0"/>
              <a:t> </a:t>
            </a:r>
            <a:r>
              <a:rPr lang="de-AT" b="1" dirty="0" err="1"/>
              <a:t>parameter</a:t>
            </a:r>
            <a:r>
              <a:rPr lang="de-AT" b="1" dirty="0"/>
              <a:t> </a:t>
            </a:r>
            <a:r>
              <a:rPr lang="de-AT" b="1" dirty="0" err="1"/>
              <a:t>enabling</a:t>
            </a:r>
            <a:r>
              <a:rPr lang="de-AT" b="1" dirty="0"/>
              <a:t> </a:t>
            </a:r>
            <a:r>
              <a:rPr lang="de-AT" b="1" dirty="0" err="1"/>
              <a:t>to</a:t>
            </a:r>
            <a:r>
              <a:rPr lang="de-AT" b="1" dirty="0"/>
              <a:t> </a:t>
            </a:r>
            <a:r>
              <a:rPr lang="de-AT" b="1" dirty="0" err="1"/>
              <a:t>predict</a:t>
            </a:r>
            <a:r>
              <a:rPr lang="de-AT" b="1" dirty="0"/>
              <a:t> </a:t>
            </a:r>
            <a:r>
              <a:rPr lang="de-AT" b="1" dirty="0" err="1"/>
              <a:t>sputter</a:t>
            </a:r>
            <a:r>
              <a:rPr lang="de-AT" b="1" dirty="0"/>
              <a:t> </a:t>
            </a:r>
            <a:r>
              <a:rPr lang="de-AT" b="1" dirty="0" err="1"/>
              <a:t>yields</a:t>
            </a:r>
            <a:r>
              <a:rPr lang="de-AT" b="1" dirty="0"/>
              <a:t> </a:t>
            </a:r>
            <a:r>
              <a:rPr lang="de-AT" b="1" dirty="0" err="1"/>
              <a:t>of</a:t>
            </a:r>
            <a:r>
              <a:rPr lang="de-AT" b="1" dirty="0"/>
              <a:t> </a:t>
            </a:r>
            <a:r>
              <a:rPr lang="de-AT" b="1" dirty="0" err="1"/>
              <a:t>rough</a:t>
            </a:r>
            <a:r>
              <a:rPr lang="de-AT" b="1" dirty="0"/>
              <a:t> </a:t>
            </a:r>
            <a:r>
              <a:rPr lang="de-AT" b="1" dirty="0" err="1"/>
              <a:t>surfaces</a:t>
            </a:r>
            <a:r>
              <a:rPr lang="de-AT" b="1" dirty="0"/>
              <a:t>?</a:t>
            </a:r>
          </a:p>
        </p:txBody>
      </p:sp>
    </p:spTree>
    <p:extLst>
      <p:ext uri="{BB962C8B-B14F-4D97-AF65-F5344CB8AC3E}">
        <p14:creationId xmlns:p14="http://schemas.microsoft.com/office/powerpoint/2010/main" val="37750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13</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27" name="Inhaltsplatzhalter 2">
            <a:extLst>
              <a:ext uri="{FF2B5EF4-FFF2-40B4-BE49-F238E27FC236}">
                <a16:creationId xmlns:a16="http://schemas.microsoft.com/office/drawing/2014/main" id="{2A70B5E4-BE50-4A04-95F0-FF88BA1F8E54}"/>
              </a:ext>
            </a:extLst>
          </p:cNvPr>
          <p:cNvSpPr>
            <a:spLocks noGrp="1"/>
          </p:cNvSpPr>
          <p:nvPr>
            <p:ph idx="1"/>
          </p:nvPr>
        </p:nvSpPr>
        <p:spPr>
          <a:xfrm>
            <a:off x="272957" y="1172305"/>
            <a:ext cx="11410544" cy="4952270"/>
          </a:xfrm>
        </p:spPr>
        <p:txBody>
          <a:bodyPr>
            <a:normAutofit/>
          </a:bodyPr>
          <a:lstStyle/>
          <a:p>
            <a:pPr marL="0" indent="0" algn="ctr">
              <a:buNone/>
            </a:pPr>
            <a:r>
              <a:rPr lang="de-AT" sz="2000" b="1" dirty="0" err="1"/>
              <a:t>Which</a:t>
            </a:r>
            <a:r>
              <a:rPr lang="de-AT" sz="2000" b="1" dirty="0"/>
              <a:t> </a:t>
            </a:r>
            <a:r>
              <a:rPr lang="de-AT" sz="2000" b="1" dirty="0" err="1"/>
              <a:t>roughness</a:t>
            </a:r>
            <a:r>
              <a:rPr lang="de-AT" sz="2000" b="1" dirty="0"/>
              <a:t> </a:t>
            </a:r>
            <a:r>
              <a:rPr lang="de-AT" sz="2000" b="1" dirty="0" err="1"/>
              <a:t>parameter</a:t>
            </a:r>
            <a:r>
              <a:rPr lang="de-AT" sz="2000" b="1" dirty="0"/>
              <a:t> </a:t>
            </a:r>
            <a:r>
              <a:rPr lang="de-AT" sz="2000" b="1" dirty="0" err="1"/>
              <a:t>to</a:t>
            </a:r>
            <a:r>
              <a:rPr lang="de-AT" sz="2000" b="1" dirty="0"/>
              <a:t> </a:t>
            </a:r>
            <a:r>
              <a:rPr lang="de-AT" sz="2000" b="1" dirty="0" err="1"/>
              <a:t>predict</a:t>
            </a:r>
            <a:r>
              <a:rPr lang="de-AT" sz="2000" b="1" dirty="0"/>
              <a:t> </a:t>
            </a:r>
            <a:r>
              <a:rPr lang="de-AT" sz="2000" b="1" dirty="0" err="1"/>
              <a:t>sputter</a:t>
            </a:r>
            <a:r>
              <a:rPr lang="de-AT" sz="2000" b="1" dirty="0"/>
              <a:t> </a:t>
            </a:r>
            <a:r>
              <a:rPr lang="de-AT" sz="2000" b="1" dirty="0" err="1"/>
              <a:t>yields</a:t>
            </a:r>
            <a:r>
              <a:rPr lang="de-AT" sz="2000" b="1" dirty="0"/>
              <a:t> </a:t>
            </a:r>
            <a:r>
              <a:rPr lang="de-AT" sz="2000" b="1" dirty="0" err="1"/>
              <a:t>of</a:t>
            </a:r>
            <a:r>
              <a:rPr lang="de-AT" sz="2000" b="1" dirty="0"/>
              <a:t> </a:t>
            </a:r>
            <a:r>
              <a:rPr lang="de-AT" sz="2000" b="1" dirty="0" err="1"/>
              <a:t>rough</a:t>
            </a:r>
            <a:r>
              <a:rPr lang="de-AT" sz="2000" b="1" dirty="0"/>
              <a:t> </a:t>
            </a:r>
            <a:r>
              <a:rPr lang="de-AT" sz="2000" b="1" dirty="0" err="1"/>
              <a:t>surfaces</a:t>
            </a:r>
            <a:r>
              <a:rPr lang="de-AT" sz="2000" b="1" dirty="0"/>
              <a:t>?</a:t>
            </a:r>
          </a:p>
          <a:p>
            <a:pPr marL="0" indent="0">
              <a:buNone/>
            </a:pPr>
            <a:r>
              <a:rPr lang="de-AT" sz="2000" dirty="0"/>
              <a:t>                             </a:t>
            </a:r>
            <a:endParaRPr lang="de-AT" sz="1600" dirty="0"/>
          </a:p>
        </p:txBody>
      </p:sp>
      <p:grpSp>
        <p:nvGrpSpPr>
          <p:cNvPr id="11" name="Gruppieren 10"/>
          <p:cNvGrpSpPr/>
          <p:nvPr/>
        </p:nvGrpSpPr>
        <p:grpSpPr>
          <a:xfrm>
            <a:off x="5852271" y="1688332"/>
            <a:ext cx="2531715" cy="4512916"/>
            <a:chOff x="1552258" y="1832165"/>
            <a:chExt cx="2531715" cy="4512916"/>
          </a:xfrm>
        </p:grpSpPr>
        <p:pic>
          <p:nvPicPr>
            <p:cNvPr id="6" name="Grafik 5"/>
            <p:cNvPicPr>
              <a:picLocks noChangeAspect="1"/>
            </p:cNvPicPr>
            <p:nvPr/>
          </p:nvPicPr>
          <p:blipFill>
            <a:blip r:embed="rId3"/>
            <a:stretch>
              <a:fillRect/>
            </a:stretch>
          </p:blipFill>
          <p:spPr>
            <a:xfrm>
              <a:off x="1552258" y="2088006"/>
              <a:ext cx="2531715" cy="4257075"/>
            </a:xfrm>
            <a:prstGeom prst="rect">
              <a:avLst/>
            </a:prstGeom>
          </p:spPr>
        </p:pic>
        <p:sp>
          <p:nvSpPr>
            <p:cNvPr id="8" name="Textfeld 7"/>
            <p:cNvSpPr txBox="1"/>
            <p:nvPr/>
          </p:nvSpPr>
          <p:spPr>
            <a:xfrm>
              <a:off x="2694554" y="1832165"/>
              <a:ext cx="674496" cy="369332"/>
            </a:xfrm>
            <a:prstGeom prst="rect">
              <a:avLst/>
            </a:prstGeom>
            <a:noFill/>
          </p:spPr>
          <p:txBody>
            <a:bodyPr wrap="square" rtlCol="0">
              <a:spAutoFit/>
            </a:bodyPr>
            <a:lstStyle/>
            <a:p>
              <a:r>
                <a:rPr lang="de-AT" dirty="0"/>
                <a:t>RMS</a:t>
              </a:r>
              <a:endParaRPr lang="en-US" dirty="0"/>
            </a:p>
          </p:txBody>
        </p:sp>
      </p:grpSp>
      <p:pic>
        <p:nvPicPr>
          <p:cNvPr id="41" name="Grafik 40"/>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8833108" y="2845381"/>
            <a:ext cx="2738140" cy="761660"/>
          </a:xfrm>
          <a:prstGeom prst="rect">
            <a:avLst/>
          </a:prstGeom>
        </p:spPr>
      </p:pic>
      <p:sp>
        <p:nvSpPr>
          <p:cNvPr id="13" name="Textfeld 12"/>
          <p:cNvSpPr txBox="1"/>
          <p:nvPr/>
        </p:nvSpPr>
        <p:spPr>
          <a:xfrm>
            <a:off x="9044010" y="3936069"/>
            <a:ext cx="2466889" cy="923330"/>
          </a:xfrm>
          <a:prstGeom prst="rect">
            <a:avLst/>
          </a:prstGeom>
          <a:noFill/>
        </p:spPr>
        <p:txBody>
          <a:bodyPr wrap="square" rtlCol="0">
            <a:spAutoFit/>
          </a:bodyPr>
          <a:lstStyle/>
          <a:p>
            <a:pPr algn="ctr"/>
            <a:r>
              <a:rPr lang="de-AT" dirty="0"/>
              <a:t>RMS:</a:t>
            </a:r>
          </a:p>
          <a:p>
            <a:pPr marL="285750" indent="-285750">
              <a:buFont typeface="Arial" panose="020B0604020202020204" pitchFamily="34" charset="0"/>
              <a:buChar char="•"/>
            </a:pPr>
            <a:r>
              <a:rPr lang="de-AT" dirty="0" err="1"/>
              <a:t>No</a:t>
            </a:r>
            <a:r>
              <a:rPr lang="de-AT" dirty="0"/>
              <a:t> </a:t>
            </a:r>
            <a:r>
              <a:rPr lang="de-AT" dirty="0" err="1"/>
              <a:t>consistent</a:t>
            </a:r>
            <a:r>
              <a:rPr lang="de-AT" dirty="0"/>
              <a:t> </a:t>
            </a:r>
            <a:r>
              <a:rPr lang="de-AT" dirty="0" err="1"/>
              <a:t>trend</a:t>
            </a:r>
            <a:endParaRPr lang="de-AT" dirty="0"/>
          </a:p>
          <a:p>
            <a:pPr marL="285750" indent="-285750">
              <a:buFont typeface="Arial" panose="020B0604020202020204" pitchFamily="34" charset="0"/>
              <a:buChar char="•"/>
            </a:pPr>
            <a:r>
              <a:rPr lang="de-AT" dirty="0"/>
              <a:t>RMS not reliable</a:t>
            </a:r>
            <a:endParaRPr lang="en-US" dirty="0"/>
          </a:p>
        </p:txBody>
      </p:sp>
      <p:grpSp>
        <p:nvGrpSpPr>
          <p:cNvPr id="36" name="Gruppieren 35">
            <a:extLst>
              <a:ext uri="{FF2B5EF4-FFF2-40B4-BE49-F238E27FC236}">
                <a16:creationId xmlns:a16="http://schemas.microsoft.com/office/drawing/2014/main" id="{79873E7E-21E2-477E-B173-CCBB0F530604}"/>
              </a:ext>
            </a:extLst>
          </p:cNvPr>
          <p:cNvGrpSpPr/>
          <p:nvPr/>
        </p:nvGrpSpPr>
        <p:grpSpPr>
          <a:xfrm>
            <a:off x="272957" y="171449"/>
            <a:ext cx="11751959" cy="809625"/>
            <a:chOff x="272957" y="171449"/>
            <a:chExt cx="11751959" cy="809625"/>
          </a:xfrm>
        </p:grpSpPr>
        <p:sp>
          <p:nvSpPr>
            <p:cNvPr id="56" name="Textfeld 55">
              <a:extLst>
                <a:ext uri="{FF2B5EF4-FFF2-40B4-BE49-F238E27FC236}">
                  <a16:creationId xmlns:a16="http://schemas.microsoft.com/office/drawing/2014/main" id="{D55ADF06-2AFE-4273-9964-5A0C612479A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57" name="Gruppieren 56">
              <a:extLst>
                <a:ext uri="{FF2B5EF4-FFF2-40B4-BE49-F238E27FC236}">
                  <a16:creationId xmlns:a16="http://schemas.microsoft.com/office/drawing/2014/main" id="{B3416B3C-2581-4B20-81C5-CE43013393D2}"/>
                </a:ext>
              </a:extLst>
            </p:cNvPr>
            <p:cNvGrpSpPr/>
            <p:nvPr/>
          </p:nvGrpSpPr>
          <p:grpSpPr>
            <a:xfrm>
              <a:off x="272957" y="171449"/>
              <a:ext cx="11751959" cy="809625"/>
              <a:chOff x="272957" y="171449"/>
              <a:chExt cx="11751959" cy="809625"/>
            </a:xfrm>
          </p:grpSpPr>
          <p:pic>
            <p:nvPicPr>
              <p:cNvPr id="59" name="Grafik 58">
                <a:extLst>
                  <a:ext uri="{FF2B5EF4-FFF2-40B4-BE49-F238E27FC236}">
                    <a16:creationId xmlns:a16="http://schemas.microsoft.com/office/drawing/2014/main" id="{081D2CEB-B3AB-481B-A969-769A68DC01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050" y="249815"/>
                <a:ext cx="660400" cy="652894"/>
              </a:xfrm>
              <a:prstGeom prst="rect">
                <a:avLst/>
              </a:prstGeom>
            </p:spPr>
          </p:pic>
          <p:sp>
            <p:nvSpPr>
              <p:cNvPr id="60" name="Titel 1">
                <a:extLst>
                  <a:ext uri="{FF2B5EF4-FFF2-40B4-BE49-F238E27FC236}">
                    <a16:creationId xmlns:a16="http://schemas.microsoft.com/office/drawing/2014/main" id="{5EB34643-69F0-4DC0-B601-E89B82DEF8DA}"/>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61" name="Freihandform: Form 5">
                <a:extLst>
                  <a:ext uri="{FF2B5EF4-FFF2-40B4-BE49-F238E27FC236}">
                    <a16:creationId xmlns:a16="http://schemas.microsoft.com/office/drawing/2014/main" id="{85774FC3-252B-4731-BABB-68B6DA92A8AD}"/>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62" name="Freihandform: Form 8">
                <a:extLst>
                  <a:ext uri="{FF2B5EF4-FFF2-40B4-BE49-F238E27FC236}">
                    <a16:creationId xmlns:a16="http://schemas.microsoft.com/office/drawing/2014/main" id="{1FD5D679-0173-4D36-BD01-887F4C773E62}"/>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63" name="Freihandform: Form 11">
                <a:extLst>
                  <a:ext uri="{FF2B5EF4-FFF2-40B4-BE49-F238E27FC236}">
                    <a16:creationId xmlns:a16="http://schemas.microsoft.com/office/drawing/2014/main" id="{610788A5-A201-4CD7-8F91-069D5432876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64" name="Gruppieren 63">
                <a:extLst>
                  <a:ext uri="{FF2B5EF4-FFF2-40B4-BE49-F238E27FC236}">
                    <a16:creationId xmlns:a16="http://schemas.microsoft.com/office/drawing/2014/main" id="{95FB3B84-27BD-4843-8A6F-683B53510D5D}"/>
                  </a:ext>
                </a:extLst>
              </p:cNvPr>
              <p:cNvGrpSpPr/>
              <p:nvPr/>
            </p:nvGrpSpPr>
            <p:grpSpPr>
              <a:xfrm>
                <a:off x="10055266" y="271201"/>
                <a:ext cx="1969650" cy="706971"/>
                <a:chOff x="7535695" y="283762"/>
                <a:chExt cx="1969650" cy="706971"/>
              </a:xfrm>
            </p:grpSpPr>
            <p:sp>
              <p:nvSpPr>
                <p:cNvPr id="72" name="Rechteck: abgerundete Ecken 24">
                  <a:extLst>
                    <a:ext uri="{FF2B5EF4-FFF2-40B4-BE49-F238E27FC236}">
                      <a16:creationId xmlns:a16="http://schemas.microsoft.com/office/drawing/2014/main" id="{EA6CC281-5F94-4F71-A78B-09BA6749C61D}"/>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uppieren 72">
                  <a:extLst>
                    <a:ext uri="{FF2B5EF4-FFF2-40B4-BE49-F238E27FC236}">
                      <a16:creationId xmlns:a16="http://schemas.microsoft.com/office/drawing/2014/main" id="{37CD24E7-EB83-492A-ABE1-294258A0EF28}"/>
                    </a:ext>
                  </a:extLst>
                </p:cNvPr>
                <p:cNvGrpSpPr/>
                <p:nvPr/>
              </p:nvGrpSpPr>
              <p:grpSpPr>
                <a:xfrm>
                  <a:off x="7596110" y="336530"/>
                  <a:ext cx="1909235" cy="615268"/>
                  <a:chOff x="5105423" y="6078734"/>
                  <a:chExt cx="2091442" cy="673986"/>
                </a:xfrm>
              </p:grpSpPr>
              <p:pic>
                <p:nvPicPr>
                  <p:cNvPr id="74" name="Grafik 73">
                    <a:extLst>
                      <a:ext uri="{FF2B5EF4-FFF2-40B4-BE49-F238E27FC236}">
                        <a16:creationId xmlns:a16="http://schemas.microsoft.com/office/drawing/2014/main" id="{01D07D5A-5A01-4C85-A153-6FBBEC011A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75" name="Textfeld 74">
                    <a:extLst>
                      <a:ext uri="{FF2B5EF4-FFF2-40B4-BE49-F238E27FC236}">
                        <a16:creationId xmlns:a16="http://schemas.microsoft.com/office/drawing/2014/main" id="{3FE31616-1711-4F67-8E3F-8DAD604784E9}"/>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66" name="Gruppieren 65">
                <a:extLst>
                  <a:ext uri="{FF2B5EF4-FFF2-40B4-BE49-F238E27FC236}">
                    <a16:creationId xmlns:a16="http://schemas.microsoft.com/office/drawing/2014/main" id="{C8CDB899-4C60-415B-89A2-50C81782FEBD}"/>
                  </a:ext>
                </a:extLst>
              </p:cNvPr>
              <p:cNvGrpSpPr/>
              <p:nvPr/>
            </p:nvGrpSpPr>
            <p:grpSpPr>
              <a:xfrm>
                <a:off x="1056402" y="271201"/>
                <a:ext cx="681912" cy="680597"/>
                <a:chOff x="970677" y="271201"/>
                <a:chExt cx="681912" cy="680597"/>
              </a:xfrm>
            </p:grpSpPr>
            <p:sp>
              <p:nvSpPr>
                <p:cNvPr id="70" name="Abgerundetes Rechteck 32">
                  <a:extLst>
                    <a:ext uri="{FF2B5EF4-FFF2-40B4-BE49-F238E27FC236}">
                      <a16:creationId xmlns:a16="http://schemas.microsoft.com/office/drawing/2014/main" id="{2A348349-710A-413E-B68F-3DE88059F19A}"/>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fik 70">
                  <a:extLst>
                    <a:ext uri="{FF2B5EF4-FFF2-40B4-BE49-F238E27FC236}">
                      <a16:creationId xmlns:a16="http://schemas.microsoft.com/office/drawing/2014/main" id="{DC062729-D1E1-4D30-9FDD-B4E062A39E4E}"/>
                    </a:ext>
                  </a:extLst>
                </p:cNvPr>
                <p:cNvPicPr>
                  <a:picLocks noChangeAspect="1"/>
                </p:cNvPicPr>
                <p:nvPr/>
              </p:nvPicPr>
              <p:blipFill rotWithShape="1">
                <a:blip r:embed="rId8"/>
                <a:srcRect l="3579" t="6864" r="73592" b="7828"/>
                <a:stretch/>
              </p:blipFill>
              <p:spPr>
                <a:xfrm>
                  <a:off x="1037007" y="330047"/>
                  <a:ext cx="548287" cy="566787"/>
                </a:xfrm>
                <a:prstGeom prst="rect">
                  <a:avLst/>
                </a:prstGeom>
              </p:spPr>
            </p:pic>
          </p:grpSp>
        </p:grpSp>
        <p:sp>
          <p:nvSpPr>
            <p:cNvPr id="58" name="Textfeld 57">
              <a:extLst>
                <a:ext uri="{FF2B5EF4-FFF2-40B4-BE49-F238E27FC236}">
                  <a16:creationId xmlns:a16="http://schemas.microsoft.com/office/drawing/2014/main" id="{0A871E15-70DE-4712-B854-AE397844E48F}"/>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Conventional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sp>
        <p:nvSpPr>
          <p:cNvPr id="76" name="Textfeld 75">
            <a:extLst>
              <a:ext uri="{FF2B5EF4-FFF2-40B4-BE49-F238E27FC236}">
                <a16:creationId xmlns:a16="http://schemas.microsoft.com/office/drawing/2014/main" id="{62918E34-BDD8-4A31-AE9D-CA5352A08F76}"/>
              </a:ext>
            </a:extLst>
          </p:cNvPr>
          <p:cNvSpPr txBox="1"/>
          <p:nvPr/>
        </p:nvSpPr>
        <p:spPr>
          <a:xfrm>
            <a:off x="393370" y="2948477"/>
            <a:ext cx="5912231" cy="1754326"/>
          </a:xfrm>
          <a:prstGeom prst="rect">
            <a:avLst/>
          </a:prstGeom>
          <a:noFill/>
        </p:spPr>
        <p:txBody>
          <a:bodyPr wrap="square">
            <a:spAutoFit/>
          </a:bodyPr>
          <a:lstStyle/>
          <a:p>
            <a:pPr marL="285750" indent="-285750">
              <a:buFont typeface="Arial" panose="020B0604020202020204" pitchFamily="34" charset="0"/>
              <a:buChar char="•"/>
            </a:pPr>
            <a:r>
              <a:rPr lang="de-AT" sz="1800" dirty="0"/>
              <a:t>SPRAY </a:t>
            </a:r>
            <a:r>
              <a:rPr lang="de-AT" sz="1800" dirty="0" err="1"/>
              <a:t>sweep</a:t>
            </a:r>
            <a:r>
              <a:rPr lang="de-AT" sz="1800" dirty="0"/>
              <a:t> </a:t>
            </a:r>
            <a:r>
              <a:rPr lang="de-AT" dirty="0"/>
              <a:t>: </a:t>
            </a:r>
            <a:r>
              <a:rPr lang="de-AT" sz="1800" dirty="0" err="1"/>
              <a:t>surface</a:t>
            </a:r>
            <a:r>
              <a:rPr lang="de-AT" sz="1800" dirty="0"/>
              <a:t> </a:t>
            </a:r>
            <a:r>
              <a:rPr lang="de-AT" sz="1800" dirty="0" err="1"/>
              <a:t>inputs</a:t>
            </a:r>
            <a:r>
              <a:rPr lang="de-AT" sz="1800" dirty="0"/>
              <a:t> </a:t>
            </a:r>
            <a:r>
              <a:rPr lang="de-AT" sz="1800" dirty="0" err="1"/>
              <a:t>with</a:t>
            </a:r>
            <a:r>
              <a:rPr lang="de-AT" sz="1800" dirty="0"/>
              <a:t> </a:t>
            </a:r>
            <a:r>
              <a:rPr lang="de-AT" sz="1800" dirty="0" err="1"/>
              <a:t>rising</a:t>
            </a:r>
            <a:r>
              <a:rPr lang="de-AT" sz="1800" dirty="0"/>
              <a:t> </a:t>
            </a:r>
            <a:r>
              <a:rPr lang="de-AT" sz="1800" dirty="0" err="1"/>
              <a:t>roughness</a:t>
            </a:r>
            <a:r>
              <a:rPr lang="de-AT" sz="1800" dirty="0"/>
              <a:t> </a:t>
            </a:r>
          </a:p>
          <a:p>
            <a:r>
              <a:rPr lang="de-AT" dirty="0"/>
              <a:t>     </a:t>
            </a:r>
            <a:r>
              <a:rPr lang="de-AT" sz="1800" dirty="0"/>
              <a:t>(2 keV Ar</a:t>
            </a:r>
            <a:r>
              <a:rPr lang="de-AT" sz="1800" baseline="30000" dirty="0"/>
              <a:t>+ </a:t>
            </a:r>
            <a:r>
              <a:rPr lang="de-AT" sz="1800" dirty="0"/>
              <a:t>on W, 0° and 60°)</a:t>
            </a:r>
          </a:p>
          <a:p>
            <a:endParaRPr lang="de-AT" sz="1800" dirty="0"/>
          </a:p>
          <a:p>
            <a:pPr marL="285750" indent="-285750">
              <a:buFont typeface="Arial" panose="020B0604020202020204" pitchFamily="34" charset="0"/>
              <a:buChar char="•"/>
            </a:pPr>
            <a:r>
              <a:rPr lang="de-AT" dirty="0" err="1"/>
              <a:t>Characterise</a:t>
            </a:r>
            <a:r>
              <a:rPr lang="de-AT" dirty="0"/>
              <a:t> </a:t>
            </a:r>
            <a:r>
              <a:rPr lang="de-AT" dirty="0" err="1"/>
              <a:t>roughness</a:t>
            </a:r>
            <a:r>
              <a:rPr lang="de-AT" dirty="0"/>
              <a:t> </a:t>
            </a:r>
            <a:r>
              <a:rPr lang="de-AT" dirty="0" err="1"/>
              <a:t>by</a:t>
            </a:r>
            <a:r>
              <a:rPr lang="de-AT" dirty="0"/>
              <a:t> root </a:t>
            </a:r>
            <a:r>
              <a:rPr lang="de-AT" dirty="0" err="1"/>
              <a:t>mean</a:t>
            </a:r>
            <a:r>
              <a:rPr lang="de-AT" dirty="0"/>
              <a:t> </a:t>
            </a:r>
            <a:r>
              <a:rPr lang="de-AT" dirty="0" err="1"/>
              <a:t>square</a:t>
            </a:r>
            <a:r>
              <a:rPr lang="de-AT" dirty="0"/>
              <a:t> (RMS)</a:t>
            </a:r>
            <a:br>
              <a:rPr lang="de-AT" dirty="0"/>
            </a:br>
            <a:r>
              <a:rPr lang="de-AT" dirty="0"/>
              <a:t>→ </a:t>
            </a:r>
            <a:r>
              <a:rPr lang="de-AT" dirty="0" err="1"/>
              <a:t>common</a:t>
            </a:r>
            <a:r>
              <a:rPr lang="de-AT" dirty="0"/>
              <a:t> in </a:t>
            </a:r>
            <a:r>
              <a:rPr lang="de-AT" dirty="0" err="1"/>
              <a:t>science</a:t>
            </a:r>
            <a:r>
              <a:rPr lang="de-AT" dirty="0"/>
              <a:t> and </a:t>
            </a:r>
            <a:r>
              <a:rPr lang="de-AT" dirty="0" err="1"/>
              <a:t>technology</a:t>
            </a:r>
            <a:endParaRPr lang="de-AT" sz="1800" dirty="0"/>
          </a:p>
          <a:p>
            <a:endParaRPr lang="de-AT" sz="1800" dirty="0"/>
          </a:p>
        </p:txBody>
      </p:sp>
      <p:sp>
        <p:nvSpPr>
          <p:cNvPr id="2" name="Rechteck 1">
            <a:extLst>
              <a:ext uri="{FF2B5EF4-FFF2-40B4-BE49-F238E27FC236}">
                <a16:creationId xmlns:a16="http://schemas.microsoft.com/office/drawing/2014/main" id="{053BB2A2-1E52-4A41-A10E-D63527F5F2A6}"/>
              </a:ext>
            </a:extLst>
          </p:cNvPr>
          <p:cNvSpPr/>
          <p:nvPr/>
        </p:nvSpPr>
        <p:spPr>
          <a:xfrm>
            <a:off x="5647765" y="1855694"/>
            <a:ext cx="385482" cy="259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Rechteck 29">
            <a:extLst>
              <a:ext uri="{FF2B5EF4-FFF2-40B4-BE49-F238E27FC236}">
                <a16:creationId xmlns:a16="http://schemas.microsoft.com/office/drawing/2014/main" id="{A4479438-D3BB-424E-B8C9-A3F21D33B06A}"/>
              </a:ext>
            </a:extLst>
          </p:cNvPr>
          <p:cNvSpPr/>
          <p:nvPr/>
        </p:nvSpPr>
        <p:spPr>
          <a:xfrm>
            <a:off x="5666516" y="3942721"/>
            <a:ext cx="385482" cy="259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2" name="Grafik 31">
            <a:extLst>
              <a:ext uri="{FF2B5EF4-FFF2-40B4-BE49-F238E27FC236}">
                <a16:creationId xmlns:a16="http://schemas.microsoft.com/office/drawing/2014/main" id="{4FFA3C87-5670-9F04-833C-C4B9F1D3876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982158" y="5125179"/>
            <a:ext cx="590592" cy="560516"/>
          </a:xfrm>
          <a:prstGeom prst="rect">
            <a:avLst/>
          </a:prstGeom>
        </p:spPr>
      </p:pic>
      <p:sp>
        <p:nvSpPr>
          <p:cNvPr id="3" name="Rechteck 2">
            <a:extLst>
              <a:ext uri="{FF2B5EF4-FFF2-40B4-BE49-F238E27FC236}">
                <a16:creationId xmlns:a16="http://schemas.microsoft.com/office/drawing/2014/main" id="{0E909A67-B78D-1173-890F-05A9DFE79CE8}"/>
              </a:ext>
            </a:extLst>
          </p:cNvPr>
          <p:cNvSpPr/>
          <p:nvPr/>
        </p:nvSpPr>
        <p:spPr>
          <a:xfrm>
            <a:off x="4136853" y="6466544"/>
            <a:ext cx="6608631" cy="276999"/>
          </a:xfrm>
          <a:prstGeom prst="rect">
            <a:avLst/>
          </a:prstGeom>
        </p:spPr>
        <p:txBody>
          <a:bodyPr wrap="square">
            <a:spAutoFit/>
          </a:bodyPr>
          <a:lstStyle/>
          <a:p>
            <a:pPr lvl="1"/>
            <a:r>
              <a:rPr lang="de-AT" sz="1200" dirty="0">
                <a:solidFill>
                  <a:schemeClr val="tx1">
                    <a:lumMod val="50000"/>
                    <a:lumOff val="50000"/>
                  </a:schemeClr>
                </a:solidFill>
              </a:rPr>
              <a:t>Cupak et al., </a:t>
            </a:r>
            <a:r>
              <a:rPr lang="de-AT" sz="1200" dirty="0" err="1">
                <a:solidFill>
                  <a:schemeClr val="tx1">
                    <a:lumMod val="50000"/>
                    <a:lumOff val="50000"/>
                  </a:schemeClr>
                </a:solidFill>
              </a:rPr>
              <a:t>Appl</a:t>
            </a:r>
            <a:r>
              <a:rPr lang="de-AT" sz="1200" dirty="0">
                <a:solidFill>
                  <a:schemeClr val="tx1">
                    <a:lumMod val="50000"/>
                    <a:lumOff val="50000"/>
                  </a:schemeClr>
                </a:solidFill>
              </a:rPr>
              <a:t>. Surf. </a:t>
            </a:r>
            <a:r>
              <a:rPr lang="de-AT" sz="1200" dirty="0" err="1">
                <a:solidFill>
                  <a:schemeClr val="tx1">
                    <a:lumMod val="50000"/>
                    <a:lumOff val="50000"/>
                  </a:schemeClr>
                </a:solidFill>
              </a:rPr>
              <a:t>Sci</a:t>
            </a:r>
            <a:r>
              <a:rPr lang="de-AT" sz="1200" dirty="0">
                <a:solidFill>
                  <a:schemeClr val="tx1">
                    <a:lumMod val="50000"/>
                    <a:lumOff val="50000"/>
                  </a:schemeClr>
                </a:solidFill>
              </a:rPr>
              <a:t>. 570 (2021), 151204</a:t>
            </a:r>
            <a:endParaRPr lang="de-DE" altLang="en-US" sz="1200" dirty="0">
              <a:solidFill>
                <a:schemeClr val="tx1">
                  <a:lumMod val="50000"/>
                  <a:lumOff val="50000"/>
                </a:schemeClr>
              </a:solidFill>
            </a:endParaRPr>
          </a:p>
        </p:txBody>
      </p:sp>
      <p:sp>
        <p:nvSpPr>
          <p:cNvPr id="4" name="Textfeld 3">
            <a:extLst>
              <a:ext uri="{FF2B5EF4-FFF2-40B4-BE49-F238E27FC236}">
                <a16:creationId xmlns:a16="http://schemas.microsoft.com/office/drawing/2014/main" id="{471370B9-3DAD-BD14-9C45-98DD24A37947}"/>
              </a:ext>
            </a:extLst>
          </p:cNvPr>
          <p:cNvSpPr txBox="1"/>
          <p:nvPr/>
        </p:nvSpPr>
        <p:spPr>
          <a:xfrm>
            <a:off x="6611809" y="6195795"/>
            <a:ext cx="1443328" cy="261610"/>
          </a:xfrm>
          <a:prstGeom prst="rect">
            <a:avLst/>
          </a:prstGeom>
          <a:solidFill>
            <a:schemeClr val="bg1"/>
          </a:solidFill>
        </p:spPr>
        <p:txBody>
          <a:bodyPr wrap="square" rtlCol="0">
            <a:spAutoFit/>
          </a:bodyPr>
          <a:lstStyle/>
          <a:p>
            <a:r>
              <a:rPr lang="de-AT" sz="1100" dirty="0"/>
              <a:t>2 keV Ar on </a:t>
            </a:r>
            <a:r>
              <a:rPr lang="de-AT" sz="1100" dirty="0" err="1"/>
              <a:t>rough</a:t>
            </a:r>
            <a:r>
              <a:rPr lang="de-AT" sz="1100" dirty="0"/>
              <a:t> W</a:t>
            </a:r>
          </a:p>
        </p:txBody>
      </p:sp>
    </p:spTree>
    <p:extLst>
      <p:ext uri="{BB962C8B-B14F-4D97-AF65-F5344CB8AC3E}">
        <p14:creationId xmlns:p14="http://schemas.microsoft.com/office/powerpoint/2010/main" val="347515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14</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pic>
        <p:nvPicPr>
          <p:cNvPr id="6" name="Grafik 5">
            <a:extLst>
              <a:ext uri="{FF2B5EF4-FFF2-40B4-BE49-F238E27FC236}">
                <a16:creationId xmlns:a16="http://schemas.microsoft.com/office/drawing/2014/main" id="{33FC4A09-35CA-4BE5-843B-63D6DD310E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4522" y="1643606"/>
            <a:ext cx="4889522" cy="3060000"/>
          </a:xfrm>
          <a:prstGeom prst="rect">
            <a:avLst/>
          </a:prstGeom>
        </p:spPr>
      </p:pic>
      <p:sp>
        <p:nvSpPr>
          <p:cNvPr id="9" name="Textfeld 8">
            <a:extLst>
              <a:ext uri="{FF2B5EF4-FFF2-40B4-BE49-F238E27FC236}">
                <a16:creationId xmlns:a16="http://schemas.microsoft.com/office/drawing/2014/main" id="{5453E560-1395-4EBE-91B5-EAA920155952}"/>
              </a:ext>
            </a:extLst>
          </p:cNvPr>
          <p:cNvSpPr txBox="1"/>
          <p:nvPr/>
        </p:nvSpPr>
        <p:spPr>
          <a:xfrm>
            <a:off x="3049606" y="5034978"/>
            <a:ext cx="6902173" cy="369332"/>
          </a:xfrm>
          <a:prstGeom prst="rect">
            <a:avLst/>
          </a:prstGeom>
          <a:noFill/>
        </p:spPr>
        <p:txBody>
          <a:bodyPr wrap="square" rtlCol="0">
            <a:spAutoFit/>
          </a:bodyPr>
          <a:lstStyle/>
          <a:p>
            <a:r>
              <a:rPr lang="en-US" dirty="0"/>
              <a:t>Can you distinguish the mountain landscape from the AFM image?</a:t>
            </a:r>
            <a:endParaRPr lang="de-AT" dirty="0"/>
          </a:p>
        </p:txBody>
      </p:sp>
      <p:pic>
        <p:nvPicPr>
          <p:cNvPr id="13" name="Grafik 12">
            <a:extLst>
              <a:ext uri="{FF2B5EF4-FFF2-40B4-BE49-F238E27FC236}">
                <a16:creationId xmlns:a16="http://schemas.microsoft.com/office/drawing/2014/main" id="{119D1A24-FCFF-45EC-BF2C-7678BCD80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402" y="1643606"/>
            <a:ext cx="4875309" cy="3051104"/>
          </a:xfrm>
          <a:prstGeom prst="rect">
            <a:avLst/>
          </a:prstGeom>
        </p:spPr>
      </p:pic>
      <p:grpSp>
        <p:nvGrpSpPr>
          <p:cNvPr id="27" name="Gruppieren 26">
            <a:extLst>
              <a:ext uri="{FF2B5EF4-FFF2-40B4-BE49-F238E27FC236}">
                <a16:creationId xmlns:a16="http://schemas.microsoft.com/office/drawing/2014/main" id="{AABE436D-0AE0-45F9-A079-924EF75C615B}"/>
              </a:ext>
            </a:extLst>
          </p:cNvPr>
          <p:cNvGrpSpPr/>
          <p:nvPr/>
        </p:nvGrpSpPr>
        <p:grpSpPr>
          <a:xfrm>
            <a:off x="272957" y="171449"/>
            <a:ext cx="11751959" cy="809625"/>
            <a:chOff x="272957" y="171449"/>
            <a:chExt cx="11751959" cy="809625"/>
          </a:xfrm>
        </p:grpSpPr>
        <p:sp>
          <p:nvSpPr>
            <p:cNvPr id="39" name="Textfeld 38">
              <a:extLst>
                <a:ext uri="{FF2B5EF4-FFF2-40B4-BE49-F238E27FC236}">
                  <a16:creationId xmlns:a16="http://schemas.microsoft.com/office/drawing/2014/main" id="{3A48DA90-D1DD-4757-BDCC-F5A8A4940B7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0" name="Gruppieren 39">
              <a:extLst>
                <a:ext uri="{FF2B5EF4-FFF2-40B4-BE49-F238E27FC236}">
                  <a16:creationId xmlns:a16="http://schemas.microsoft.com/office/drawing/2014/main" id="{C2CF90B9-FF60-45D6-ABDB-EB128FA92DFE}"/>
                </a:ext>
              </a:extLst>
            </p:cNvPr>
            <p:cNvGrpSpPr/>
            <p:nvPr/>
          </p:nvGrpSpPr>
          <p:grpSpPr>
            <a:xfrm>
              <a:off x="272957" y="171449"/>
              <a:ext cx="11751959" cy="809625"/>
              <a:chOff x="272957" y="171449"/>
              <a:chExt cx="11751959" cy="809625"/>
            </a:xfrm>
          </p:grpSpPr>
          <p:pic>
            <p:nvPicPr>
              <p:cNvPr id="43" name="Grafik 42">
                <a:extLst>
                  <a:ext uri="{FF2B5EF4-FFF2-40B4-BE49-F238E27FC236}">
                    <a16:creationId xmlns:a16="http://schemas.microsoft.com/office/drawing/2014/main" id="{805EC378-B153-4FC5-83B6-94618489BE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0" y="249815"/>
                <a:ext cx="660400" cy="652894"/>
              </a:xfrm>
              <a:prstGeom prst="rect">
                <a:avLst/>
              </a:prstGeom>
            </p:spPr>
          </p:pic>
          <p:sp>
            <p:nvSpPr>
              <p:cNvPr id="44" name="Titel 1">
                <a:extLst>
                  <a:ext uri="{FF2B5EF4-FFF2-40B4-BE49-F238E27FC236}">
                    <a16:creationId xmlns:a16="http://schemas.microsoft.com/office/drawing/2014/main" id="{E26F8A1E-2D80-4276-9E60-03B91BBAF594}"/>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45" name="Freihandform: Form 5">
                <a:extLst>
                  <a:ext uri="{FF2B5EF4-FFF2-40B4-BE49-F238E27FC236}">
                    <a16:creationId xmlns:a16="http://schemas.microsoft.com/office/drawing/2014/main" id="{88394F60-2402-4BCE-B832-3177FCE6507B}"/>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46" name="Freihandform: Form 8">
                <a:extLst>
                  <a:ext uri="{FF2B5EF4-FFF2-40B4-BE49-F238E27FC236}">
                    <a16:creationId xmlns:a16="http://schemas.microsoft.com/office/drawing/2014/main" id="{06DB1C60-2E63-49B1-BBDE-08366D92CB44}"/>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47" name="Freihandform: Form 11">
                <a:extLst>
                  <a:ext uri="{FF2B5EF4-FFF2-40B4-BE49-F238E27FC236}">
                    <a16:creationId xmlns:a16="http://schemas.microsoft.com/office/drawing/2014/main" id="{4DC53AE0-5987-4EC9-8581-E00B20F6CC51}"/>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48" name="Gruppieren 47">
                <a:extLst>
                  <a:ext uri="{FF2B5EF4-FFF2-40B4-BE49-F238E27FC236}">
                    <a16:creationId xmlns:a16="http://schemas.microsoft.com/office/drawing/2014/main" id="{74690308-E7C0-40CB-A245-E46E4D0BE148}"/>
                  </a:ext>
                </a:extLst>
              </p:cNvPr>
              <p:cNvGrpSpPr/>
              <p:nvPr/>
            </p:nvGrpSpPr>
            <p:grpSpPr>
              <a:xfrm>
                <a:off x="10055266" y="271201"/>
                <a:ext cx="1969650" cy="706971"/>
                <a:chOff x="7535695" y="283762"/>
                <a:chExt cx="1969650" cy="706971"/>
              </a:xfrm>
            </p:grpSpPr>
            <p:sp>
              <p:nvSpPr>
                <p:cNvPr id="52" name="Rechteck: abgerundete Ecken 24">
                  <a:extLst>
                    <a:ext uri="{FF2B5EF4-FFF2-40B4-BE49-F238E27FC236}">
                      <a16:creationId xmlns:a16="http://schemas.microsoft.com/office/drawing/2014/main" id="{C8999856-C34C-42B7-ADAE-005D4178A0E9}"/>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uppieren 52">
                  <a:extLst>
                    <a:ext uri="{FF2B5EF4-FFF2-40B4-BE49-F238E27FC236}">
                      <a16:creationId xmlns:a16="http://schemas.microsoft.com/office/drawing/2014/main" id="{16566ECD-A8C0-4DF0-937E-6DBF2081DC02}"/>
                    </a:ext>
                  </a:extLst>
                </p:cNvPr>
                <p:cNvGrpSpPr/>
                <p:nvPr/>
              </p:nvGrpSpPr>
              <p:grpSpPr>
                <a:xfrm>
                  <a:off x="7596110" y="336530"/>
                  <a:ext cx="1909235" cy="615268"/>
                  <a:chOff x="5105423" y="6078734"/>
                  <a:chExt cx="2091442" cy="673986"/>
                </a:xfrm>
              </p:grpSpPr>
              <p:pic>
                <p:nvPicPr>
                  <p:cNvPr id="54" name="Grafik 53">
                    <a:extLst>
                      <a:ext uri="{FF2B5EF4-FFF2-40B4-BE49-F238E27FC236}">
                        <a16:creationId xmlns:a16="http://schemas.microsoft.com/office/drawing/2014/main" id="{18C31953-E689-4AFE-9BFD-53B40BC75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55" name="Textfeld 54">
                    <a:extLst>
                      <a:ext uri="{FF2B5EF4-FFF2-40B4-BE49-F238E27FC236}">
                        <a16:creationId xmlns:a16="http://schemas.microsoft.com/office/drawing/2014/main" id="{F77459FC-3CB5-4C3F-9E65-9B2C8D05B0A5}"/>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49" name="Gruppieren 48">
                <a:extLst>
                  <a:ext uri="{FF2B5EF4-FFF2-40B4-BE49-F238E27FC236}">
                    <a16:creationId xmlns:a16="http://schemas.microsoft.com/office/drawing/2014/main" id="{B4F51B36-9ECD-4073-B5A9-A5EF4CA087B5}"/>
                  </a:ext>
                </a:extLst>
              </p:cNvPr>
              <p:cNvGrpSpPr/>
              <p:nvPr/>
            </p:nvGrpSpPr>
            <p:grpSpPr>
              <a:xfrm>
                <a:off x="1056402" y="271201"/>
                <a:ext cx="681912" cy="680597"/>
                <a:chOff x="970677" y="271201"/>
                <a:chExt cx="681912" cy="680597"/>
              </a:xfrm>
            </p:grpSpPr>
            <p:sp>
              <p:nvSpPr>
                <p:cNvPr id="50" name="Abgerundetes Rechteck 32">
                  <a:extLst>
                    <a:ext uri="{FF2B5EF4-FFF2-40B4-BE49-F238E27FC236}">
                      <a16:creationId xmlns:a16="http://schemas.microsoft.com/office/drawing/2014/main" id="{C7975E3C-85BE-4807-ACDB-7493AE6A4834}"/>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fik 50">
                  <a:extLst>
                    <a:ext uri="{FF2B5EF4-FFF2-40B4-BE49-F238E27FC236}">
                      <a16:creationId xmlns:a16="http://schemas.microsoft.com/office/drawing/2014/main" id="{3D1AC2C1-97CE-4AA8-A18F-72335A749741}"/>
                    </a:ext>
                  </a:extLst>
                </p:cNvPr>
                <p:cNvPicPr>
                  <a:picLocks noChangeAspect="1"/>
                </p:cNvPicPr>
                <p:nvPr/>
              </p:nvPicPr>
              <p:blipFill rotWithShape="1">
                <a:blip r:embed="rId10"/>
                <a:srcRect l="3579" t="6864" r="73592" b="7828"/>
                <a:stretch/>
              </p:blipFill>
              <p:spPr>
                <a:xfrm>
                  <a:off x="1037007" y="330047"/>
                  <a:ext cx="548287" cy="566787"/>
                </a:xfrm>
                <a:prstGeom prst="rect">
                  <a:avLst/>
                </a:prstGeom>
              </p:spPr>
            </p:pic>
          </p:grpSp>
        </p:grpSp>
        <p:sp>
          <p:nvSpPr>
            <p:cNvPr id="42" name="Textfeld 41">
              <a:extLst>
                <a:ext uri="{FF2B5EF4-FFF2-40B4-BE49-F238E27FC236}">
                  <a16:creationId xmlns:a16="http://schemas.microsoft.com/office/drawing/2014/main" id="{21982C00-5130-4DDA-BC94-67929B8B4BC7}"/>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Conventional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spTree>
    <p:extLst>
      <p:ext uri="{BB962C8B-B14F-4D97-AF65-F5344CB8AC3E}">
        <p14:creationId xmlns:p14="http://schemas.microsoft.com/office/powerpoint/2010/main" val="41803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15</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pic>
        <p:nvPicPr>
          <p:cNvPr id="40" name="Grafik 39" descr="Ein Bild, das draußen, Himmel, Schnee, Natur enthält.&#10;&#10;Automatisch generierte Beschreibung">
            <a:extLst>
              <a:ext uri="{FF2B5EF4-FFF2-40B4-BE49-F238E27FC236}">
                <a16:creationId xmlns:a16="http://schemas.microsoft.com/office/drawing/2014/main" id="{2CCD4ADD-782D-4518-95D5-89E347DAE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522" y="1648616"/>
            <a:ext cx="4889522" cy="3057892"/>
          </a:xfrm>
          <a:prstGeom prst="rect">
            <a:avLst/>
          </a:prstGeom>
        </p:spPr>
      </p:pic>
      <p:pic>
        <p:nvPicPr>
          <p:cNvPr id="6" name="Grafik 5">
            <a:extLst>
              <a:ext uri="{FF2B5EF4-FFF2-40B4-BE49-F238E27FC236}">
                <a16:creationId xmlns:a16="http://schemas.microsoft.com/office/drawing/2014/main" id="{33FC4A09-35CA-4BE5-843B-63D6DD310E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4522" y="1643606"/>
            <a:ext cx="4889522" cy="3060000"/>
          </a:xfrm>
          <a:prstGeom prst="rect">
            <a:avLst/>
          </a:prstGeom>
        </p:spPr>
      </p:pic>
      <p:pic>
        <p:nvPicPr>
          <p:cNvPr id="39" name="Grafik 38">
            <a:extLst>
              <a:ext uri="{FF2B5EF4-FFF2-40B4-BE49-F238E27FC236}">
                <a16:creationId xmlns:a16="http://schemas.microsoft.com/office/drawing/2014/main" id="{799AB00D-D0E5-4D4C-A05B-DA67163F9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402" y="1648616"/>
            <a:ext cx="4875309" cy="3046110"/>
          </a:xfrm>
          <a:prstGeom prst="rect">
            <a:avLst/>
          </a:prstGeom>
        </p:spPr>
      </p:pic>
      <p:pic>
        <p:nvPicPr>
          <p:cNvPr id="13" name="Grafik 12">
            <a:extLst>
              <a:ext uri="{FF2B5EF4-FFF2-40B4-BE49-F238E27FC236}">
                <a16:creationId xmlns:a16="http://schemas.microsoft.com/office/drawing/2014/main" id="{119D1A24-FCFF-45EC-BF2C-7678BCD80C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402" y="1643606"/>
            <a:ext cx="4875309" cy="3051104"/>
          </a:xfrm>
          <a:prstGeom prst="rect">
            <a:avLst/>
          </a:prstGeom>
        </p:spPr>
      </p:pic>
      <p:sp>
        <p:nvSpPr>
          <p:cNvPr id="42" name="Textfeld 41">
            <a:extLst>
              <a:ext uri="{FF2B5EF4-FFF2-40B4-BE49-F238E27FC236}">
                <a16:creationId xmlns:a16="http://schemas.microsoft.com/office/drawing/2014/main" id="{674E680B-DF8D-4D5C-818E-AFCD02E8EC90}"/>
              </a:ext>
            </a:extLst>
          </p:cNvPr>
          <p:cNvSpPr txBox="1"/>
          <p:nvPr/>
        </p:nvSpPr>
        <p:spPr>
          <a:xfrm>
            <a:off x="2064504" y="4867050"/>
            <a:ext cx="2873314" cy="646331"/>
          </a:xfrm>
          <a:prstGeom prst="rect">
            <a:avLst/>
          </a:prstGeom>
          <a:noFill/>
        </p:spPr>
        <p:txBody>
          <a:bodyPr wrap="square" rtlCol="0">
            <a:spAutoFit/>
          </a:bodyPr>
          <a:lstStyle/>
          <a:p>
            <a:pPr algn="ctr"/>
            <a:r>
              <a:rPr lang="de-AT" dirty="0"/>
              <a:t>AFM </a:t>
            </a:r>
            <a:r>
              <a:rPr lang="de-AT" dirty="0" err="1"/>
              <a:t>image</a:t>
            </a:r>
            <a:r>
              <a:rPr lang="de-AT" dirty="0"/>
              <a:t> </a:t>
            </a:r>
            <a:r>
              <a:rPr lang="de-AT" dirty="0" err="1"/>
              <a:t>rough</a:t>
            </a:r>
            <a:r>
              <a:rPr lang="de-AT" dirty="0"/>
              <a:t> W </a:t>
            </a:r>
            <a:r>
              <a:rPr lang="de-AT" dirty="0" err="1"/>
              <a:t>surface</a:t>
            </a:r>
            <a:br>
              <a:rPr lang="de-AT" dirty="0"/>
            </a:br>
            <a:r>
              <a:rPr lang="de-AT" dirty="0"/>
              <a:t>RMS = 420 </a:t>
            </a:r>
            <a:r>
              <a:rPr lang="de-AT" dirty="0" err="1"/>
              <a:t>nm</a:t>
            </a:r>
            <a:endParaRPr lang="de-AT" dirty="0"/>
          </a:p>
        </p:txBody>
      </p:sp>
      <p:sp>
        <p:nvSpPr>
          <p:cNvPr id="43" name="Textfeld 42">
            <a:extLst>
              <a:ext uri="{FF2B5EF4-FFF2-40B4-BE49-F238E27FC236}">
                <a16:creationId xmlns:a16="http://schemas.microsoft.com/office/drawing/2014/main" id="{534943EC-3235-4C1C-A6DC-FE9F33E67678}"/>
              </a:ext>
            </a:extLst>
          </p:cNvPr>
          <p:cNvSpPr txBox="1"/>
          <p:nvPr/>
        </p:nvSpPr>
        <p:spPr>
          <a:xfrm>
            <a:off x="7188698" y="4867049"/>
            <a:ext cx="3288820" cy="646331"/>
          </a:xfrm>
          <a:prstGeom prst="rect">
            <a:avLst/>
          </a:prstGeom>
          <a:noFill/>
        </p:spPr>
        <p:txBody>
          <a:bodyPr wrap="square" rtlCol="0">
            <a:spAutoFit/>
          </a:bodyPr>
          <a:lstStyle/>
          <a:p>
            <a:pPr algn="ctr"/>
            <a:r>
              <a:rPr lang="de-AT" dirty="0"/>
              <a:t>Dachstein, Austria, 31.12.2021</a:t>
            </a:r>
            <a:br>
              <a:rPr lang="de-AT" dirty="0"/>
            </a:br>
            <a:r>
              <a:rPr lang="de-AT" dirty="0"/>
              <a:t>RMS = </a:t>
            </a:r>
            <a:r>
              <a:rPr lang="de-AT" dirty="0" err="1"/>
              <a:t>several</a:t>
            </a:r>
            <a:r>
              <a:rPr lang="de-AT" dirty="0"/>
              <a:t> 100 m</a:t>
            </a:r>
          </a:p>
        </p:txBody>
      </p:sp>
      <p:cxnSp>
        <p:nvCxnSpPr>
          <p:cNvPr id="44" name="Gerade Verbindung mit Pfeil 43">
            <a:extLst>
              <a:ext uri="{FF2B5EF4-FFF2-40B4-BE49-F238E27FC236}">
                <a16:creationId xmlns:a16="http://schemas.microsoft.com/office/drawing/2014/main" id="{A90E2172-B4C4-463C-BB11-E7EFA8E41ED1}"/>
              </a:ext>
            </a:extLst>
          </p:cNvPr>
          <p:cNvCxnSpPr>
            <a:cxnSpLocks/>
          </p:cNvCxnSpPr>
          <p:nvPr/>
        </p:nvCxnSpPr>
        <p:spPr>
          <a:xfrm>
            <a:off x="3830128" y="5803207"/>
            <a:ext cx="48208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04ADA4E4-E1E6-40F1-8C86-C4B62CF61A0A}"/>
              </a:ext>
            </a:extLst>
          </p:cNvPr>
          <p:cNvSpPr txBox="1"/>
          <p:nvPr/>
        </p:nvSpPr>
        <p:spPr>
          <a:xfrm>
            <a:off x="5830749" y="5434278"/>
            <a:ext cx="649537" cy="369332"/>
          </a:xfrm>
          <a:prstGeom prst="rect">
            <a:avLst/>
          </a:prstGeom>
          <a:noFill/>
        </p:spPr>
        <p:txBody>
          <a:bodyPr wrap="none" rtlCol="0">
            <a:spAutoFit/>
          </a:bodyPr>
          <a:lstStyle/>
          <a:p>
            <a:r>
              <a:rPr lang="de-AT" dirty="0"/>
              <a:t>x 10</a:t>
            </a:r>
            <a:r>
              <a:rPr lang="de-AT" baseline="30000" dirty="0"/>
              <a:t>9</a:t>
            </a:r>
          </a:p>
        </p:txBody>
      </p:sp>
      <p:sp>
        <p:nvSpPr>
          <p:cNvPr id="46" name="Textfeld 45">
            <a:extLst>
              <a:ext uri="{FF2B5EF4-FFF2-40B4-BE49-F238E27FC236}">
                <a16:creationId xmlns:a16="http://schemas.microsoft.com/office/drawing/2014/main" id="{B46BAC47-41B9-42F2-8DD8-8DA5151D886A}"/>
              </a:ext>
            </a:extLst>
          </p:cNvPr>
          <p:cNvSpPr txBox="1"/>
          <p:nvPr/>
        </p:nvSpPr>
        <p:spPr>
          <a:xfrm>
            <a:off x="4407437" y="6025153"/>
            <a:ext cx="3687692" cy="369332"/>
          </a:xfrm>
          <a:prstGeom prst="rect">
            <a:avLst/>
          </a:prstGeom>
          <a:noFill/>
        </p:spPr>
        <p:txBody>
          <a:bodyPr wrap="square">
            <a:spAutoFit/>
          </a:bodyPr>
          <a:lstStyle/>
          <a:p>
            <a:r>
              <a:rPr lang="de-AT" dirty="0" err="1"/>
              <a:t>scale</a:t>
            </a:r>
            <a:r>
              <a:rPr lang="de-AT" dirty="0"/>
              <a:t>-independent </a:t>
            </a:r>
            <a:r>
              <a:rPr lang="de-AT" dirty="0" err="1"/>
              <a:t>parameter</a:t>
            </a:r>
            <a:r>
              <a:rPr lang="de-AT" dirty="0"/>
              <a:t> </a:t>
            </a:r>
            <a:r>
              <a:rPr lang="de-AT" dirty="0" err="1"/>
              <a:t>desired</a:t>
            </a:r>
            <a:endParaRPr lang="de-AT" dirty="0"/>
          </a:p>
        </p:txBody>
      </p:sp>
      <p:grpSp>
        <p:nvGrpSpPr>
          <p:cNvPr id="47" name="Gruppieren 46">
            <a:extLst>
              <a:ext uri="{FF2B5EF4-FFF2-40B4-BE49-F238E27FC236}">
                <a16:creationId xmlns:a16="http://schemas.microsoft.com/office/drawing/2014/main" id="{DA4EB684-D944-48D8-8CC6-C95ECD06B867}"/>
              </a:ext>
            </a:extLst>
          </p:cNvPr>
          <p:cNvGrpSpPr/>
          <p:nvPr/>
        </p:nvGrpSpPr>
        <p:grpSpPr>
          <a:xfrm>
            <a:off x="272957" y="171449"/>
            <a:ext cx="11751959" cy="809625"/>
            <a:chOff x="272957" y="171449"/>
            <a:chExt cx="11751959" cy="809625"/>
          </a:xfrm>
        </p:grpSpPr>
        <p:sp>
          <p:nvSpPr>
            <p:cNvPr id="48" name="Textfeld 47">
              <a:extLst>
                <a:ext uri="{FF2B5EF4-FFF2-40B4-BE49-F238E27FC236}">
                  <a16:creationId xmlns:a16="http://schemas.microsoft.com/office/drawing/2014/main" id="{8A50C414-BC58-4CC4-B1EF-1491ACCF1AE6}"/>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9" name="Gruppieren 48">
              <a:extLst>
                <a:ext uri="{FF2B5EF4-FFF2-40B4-BE49-F238E27FC236}">
                  <a16:creationId xmlns:a16="http://schemas.microsoft.com/office/drawing/2014/main" id="{8292D022-0F37-4C2C-B8CE-B61EF405F366}"/>
                </a:ext>
              </a:extLst>
            </p:cNvPr>
            <p:cNvGrpSpPr/>
            <p:nvPr/>
          </p:nvGrpSpPr>
          <p:grpSpPr>
            <a:xfrm>
              <a:off x="272957" y="171449"/>
              <a:ext cx="11751959" cy="809625"/>
              <a:chOff x="272957" y="171449"/>
              <a:chExt cx="11751959" cy="809625"/>
            </a:xfrm>
          </p:grpSpPr>
          <p:pic>
            <p:nvPicPr>
              <p:cNvPr id="51" name="Grafik 50">
                <a:extLst>
                  <a:ext uri="{FF2B5EF4-FFF2-40B4-BE49-F238E27FC236}">
                    <a16:creationId xmlns:a16="http://schemas.microsoft.com/office/drawing/2014/main" id="{F3C3DBB1-58E1-4BAC-BB95-B2750AF8C4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3050" y="249815"/>
                <a:ext cx="660400" cy="652894"/>
              </a:xfrm>
              <a:prstGeom prst="rect">
                <a:avLst/>
              </a:prstGeom>
            </p:spPr>
          </p:pic>
          <p:sp>
            <p:nvSpPr>
              <p:cNvPr id="52" name="Titel 1">
                <a:extLst>
                  <a:ext uri="{FF2B5EF4-FFF2-40B4-BE49-F238E27FC236}">
                    <a16:creationId xmlns:a16="http://schemas.microsoft.com/office/drawing/2014/main" id="{58F81974-AE17-401B-A3A8-E219BC2CF0AD}"/>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3" name="Freihandform: Form 5">
                <a:extLst>
                  <a:ext uri="{FF2B5EF4-FFF2-40B4-BE49-F238E27FC236}">
                    <a16:creationId xmlns:a16="http://schemas.microsoft.com/office/drawing/2014/main" id="{8E4D6C58-8754-4531-A5D9-0B58DCD292A1}"/>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4" name="Freihandform: Form 8">
                <a:extLst>
                  <a:ext uri="{FF2B5EF4-FFF2-40B4-BE49-F238E27FC236}">
                    <a16:creationId xmlns:a16="http://schemas.microsoft.com/office/drawing/2014/main" id="{A35931A5-0877-4F95-9E60-565D40C93D5B}"/>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5" name="Freihandform: Form 11">
                <a:extLst>
                  <a:ext uri="{FF2B5EF4-FFF2-40B4-BE49-F238E27FC236}">
                    <a16:creationId xmlns:a16="http://schemas.microsoft.com/office/drawing/2014/main" id="{F68DF654-77D3-44FB-AF04-01B2665CB211}"/>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6" name="Gruppieren 55">
                <a:extLst>
                  <a:ext uri="{FF2B5EF4-FFF2-40B4-BE49-F238E27FC236}">
                    <a16:creationId xmlns:a16="http://schemas.microsoft.com/office/drawing/2014/main" id="{B0E399D8-7BA8-42AF-9563-6512F9F65BC5}"/>
                  </a:ext>
                </a:extLst>
              </p:cNvPr>
              <p:cNvGrpSpPr/>
              <p:nvPr/>
            </p:nvGrpSpPr>
            <p:grpSpPr>
              <a:xfrm>
                <a:off x="10055266" y="271201"/>
                <a:ext cx="1969650" cy="706971"/>
                <a:chOff x="7535695" y="283762"/>
                <a:chExt cx="1969650" cy="706971"/>
              </a:xfrm>
            </p:grpSpPr>
            <p:sp>
              <p:nvSpPr>
                <p:cNvPr id="60" name="Rechteck: abgerundete Ecken 24">
                  <a:extLst>
                    <a:ext uri="{FF2B5EF4-FFF2-40B4-BE49-F238E27FC236}">
                      <a16:creationId xmlns:a16="http://schemas.microsoft.com/office/drawing/2014/main" id="{7B110018-DB0C-4E6B-995D-19BC970A3835}"/>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uppieren 60">
                  <a:extLst>
                    <a:ext uri="{FF2B5EF4-FFF2-40B4-BE49-F238E27FC236}">
                      <a16:creationId xmlns:a16="http://schemas.microsoft.com/office/drawing/2014/main" id="{CBA3B1CF-5D4F-448C-9FD4-E44FE1463278}"/>
                    </a:ext>
                  </a:extLst>
                </p:cNvPr>
                <p:cNvGrpSpPr/>
                <p:nvPr/>
              </p:nvGrpSpPr>
              <p:grpSpPr>
                <a:xfrm>
                  <a:off x="7596110" y="336530"/>
                  <a:ext cx="1909235" cy="615268"/>
                  <a:chOff x="5105423" y="6078734"/>
                  <a:chExt cx="2091442" cy="673986"/>
                </a:xfrm>
              </p:grpSpPr>
              <p:pic>
                <p:nvPicPr>
                  <p:cNvPr id="62" name="Grafik 61">
                    <a:extLst>
                      <a:ext uri="{FF2B5EF4-FFF2-40B4-BE49-F238E27FC236}">
                        <a16:creationId xmlns:a16="http://schemas.microsoft.com/office/drawing/2014/main" id="{49ABC8D4-6EED-4193-BA11-0ACB446121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3" name="Textfeld 62">
                    <a:extLst>
                      <a:ext uri="{FF2B5EF4-FFF2-40B4-BE49-F238E27FC236}">
                        <a16:creationId xmlns:a16="http://schemas.microsoft.com/office/drawing/2014/main" id="{E548A8C5-78F4-4F9D-ADF0-6512BB4E5A4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7" name="Gruppieren 56">
                <a:extLst>
                  <a:ext uri="{FF2B5EF4-FFF2-40B4-BE49-F238E27FC236}">
                    <a16:creationId xmlns:a16="http://schemas.microsoft.com/office/drawing/2014/main" id="{0C49923D-CCB5-4B2A-BEB0-588B53890E1E}"/>
                  </a:ext>
                </a:extLst>
              </p:cNvPr>
              <p:cNvGrpSpPr/>
              <p:nvPr/>
            </p:nvGrpSpPr>
            <p:grpSpPr>
              <a:xfrm>
                <a:off x="1056402" y="271201"/>
                <a:ext cx="681912" cy="680597"/>
                <a:chOff x="970677" y="271201"/>
                <a:chExt cx="681912" cy="680597"/>
              </a:xfrm>
            </p:grpSpPr>
            <p:sp>
              <p:nvSpPr>
                <p:cNvPr id="58" name="Abgerundetes Rechteck 32">
                  <a:extLst>
                    <a:ext uri="{FF2B5EF4-FFF2-40B4-BE49-F238E27FC236}">
                      <a16:creationId xmlns:a16="http://schemas.microsoft.com/office/drawing/2014/main" id="{E0150228-C61A-4BF6-85AA-9A0B65AC9B54}"/>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fik 58">
                  <a:extLst>
                    <a:ext uri="{FF2B5EF4-FFF2-40B4-BE49-F238E27FC236}">
                      <a16:creationId xmlns:a16="http://schemas.microsoft.com/office/drawing/2014/main" id="{23B109CE-CD5B-4850-A78B-36D7DE9D5016}"/>
                    </a:ext>
                  </a:extLst>
                </p:cNvPr>
                <p:cNvPicPr>
                  <a:picLocks noChangeAspect="1"/>
                </p:cNvPicPr>
                <p:nvPr/>
              </p:nvPicPr>
              <p:blipFill rotWithShape="1">
                <a:blip r:embed="rId12"/>
                <a:srcRect l="3579" t="6864" r="73592" b="7828"/>
                <a:stretch/>
              </p:blipFill>
              <p:spPr>
                <a:xfrm>
                  <a:off x="1037007" y="330047"/>
                  <a:ext cx="548287" cy="566787"/>
                </a:xfrm>
                <a:prstGeom prst="rect">
                  <a:avLst/>
                </a:prstGeom>
              </p:spPr>
            </p:pic>
          </p:grpSp>
        </p:grpSp>
        <p:sp>
          <p:nvSpPr>
            <p:cNvPr id="50" name="Textfeld 49">
              <a:extLst>
                <a:ext uri="{FF2B5EF4-FFF2-40B4-BE49-F238E27FC236}">
                  <a16:creationId xmlns:a16="http://schemas.microsoft.com/office/drawing/2014/main" id="{E0C66C9F-B425-43B1-B5CE-6A3724F59339}"/>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Conventional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spTree>
    <p:extLst>
      <p:ext uri="{BB962C8B-B14F-4D97-AF65-F5344CB8AC3E}">
        <p14:creationId xmlns:p14="http://schemas.microsoft.com/office/powerpoint/2010/main" val="13264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16</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pic>
        <p:nvPicPr>
          <p:cNvPr id="4" name="Grafik 3">
            <a:extLst>
              <a:ext uri="{FF2B5EF4-FFF2-40B4-BE49-F238E27FC236}">
                <a16:creationId xmlns:a16="http://schemas.microsoft.com/office/drawing/2014/main" id="{C1D8993F-647A-4EC2-946E-26AC0692016E}"/>
              </a:ext>
            </a:extLst>
          </p:cNvPr>
          <p:cNvPicPr>
            <a:picLocks noChangeAspect="1"/>
          </p:cNvPicPr>
          <p:nvPr/>
        </p:nvPicPr>
        <p:blipFill>
          <a:blip r:embed="rId3"/>
          <a:stretch>
            <a:fillRect/>
          </a:stretch>
        </p:blipFill>
        <p:spPr>
          <a:xfrm>
            <a:off x="5648039" y="2042240"/>
            <a:ext cx="6050902" cy="3429843"/>
          </a:xfrm>
          <a:prstGeom prst="rect">
            <a:avLst/>
          </a:prstGeom>
        </p:spPr>
      </p:pic>
      <p:sp>
        <p:nvSpPr>
          <p:cNvPr id="5" name="Textfeld 4">
            <a:extLst>
              <a:ext uri="{FF2B5EF4-FFF2-40B4-BE49-F238E27FC236}">
                <a16:creationId xmlns:a16="http://schemas.microsoft.com/office/drawing/2014/main" id="{CFD6142C-41C8-49EE-AEE9-360FE59C76D3}"/>
              </a:ext>
            </a:extLst>
          </p:cNvPr>
          <p:cNvSpPr txBox="1"/>
          <p:nvPr/>
        </p:nvSpPr>
        <p:spPr>
          <a:xfrm>
            <a:off x="493059" y="2691652"/>
            <a:ext cx="4760259" cy="2585323"/>
          </a:xfrm>
          <a:prstGeom prst="rect">
            <a:avLst/>
          </a:prstGeom>
          <a:noFill/>
        </p:spPr>
        <p:txBody>
          <a:bodyPr wrap="square" rtlCol="0">
            <a:spAutoFit/>
          </a:bodyPr>
          <a:lstStyle/>
          <a:p>
            <a:r>
              <a:rPr lang="de-AT" dirty="0" err="1"/>
              <a:t>Scale</a:t>
            </a:r>
            <a:r>
              <a:rPr lang="de-AT" dirty="0"/>
              <a:t>-independent </a:t>
            </a:r>
            <a:r>
              <a:rPr lang="de-AT" dirty="0" err="1"/>
              <a:t>parameter</a:t>
            </a:r>
            <a:r>
              <a:rPr lang="de-AT" dirty="0"/>
              <a:t>:</a:t>
            </a:r>
          </a:p>
          <a:p>
            <a:r>
              <a:rPr lang="de-AT" dirty="0"/>
              <a:t>Mean </a:t>
            </a:r>
            <a:r>
              <a:rPr lang="de-AT" dirty="0" err="1"/>
              <a:t>inclination</a:t>
            </a:r>
            <a:r>
              <a:rPr lang="de-AT" dirty="0"/>
              <a:t> angle </a:t>
            </a:r>
            <a:r>
              <a:rPr lang="el-GR" dirty="0"/>
              <a:t>δ</a:t>
            </a:r>
            <a:r>
              <a:rPr lang="de-AT" baseline="-25000" dirty="0"/>
              <a:t>m </a:t>
            </a:r>
            <a:endParaRPr lang="en-US" dirty="0"/>
          </a:p>
          <a:p>
            <a:endParaRPr lang="de-AT" dirty="0"/>
          </a:p>
          <a:p>
            <a:r>
              <a:rPr lang="de-AT" dirty="0" err="1"/>
              <a:t>Calculation</a:t>
            </a:r>
            <a:r>
              <a:rPr lang="de-AT" dirty="0"/>
              <a:t>:</a:t>
            </a:r>
          </a:p>
          <a:p>
            <a:pPr marL="285750" indent="-285750">
              <a:buFont typeface="Arial" panose="020B0604020202020204" pitchFamily="34" charset="0"/>
              <a:buChar char="•"/>
            </a:pPr>
            <a:r>
              <a:rPr lang="de-AT" dirty="0"/>
              <a:t>Quantitative </a:t>
            </a:r>
            <a:r>
              <a:rPr lang="de-AT" dirty="0" err="1"/>
              <a:t>surface</a:t>
            </a:r>
            <a:r>
              <a:rPr lang="de-AT" dirty="0"/>
              <a:t> </a:t>
            </a:r>
            <a:r>
              <a:rPr lang="de-AT" dirty="0" err="1"/>
              <a:t>data</a:t>
            </a:r>
            <a:r>
              <a:rPr lang="de-AT" dirty="0"/>
              <a:t> (AFM,...)</a:t>
            </a:r>
          </a:p>
          <a:p>
            <a:pPr marL="285750" indent="-285750">
              <a:buFont typeface="Arial" panose="020B0604020202020204" pitchFamily="34" charset="0"/>
              <a:buChar char="•"/>
            </a:pPr>
            <a:r>
              <a:rPr lang="de-AT" dirty="0" err="1"/>
              <a:t>Calculate</a:t>
            </a:r>
            <a:r>
              <a:rPr lang="de-AT" dirty="0"/>
              <a:t> </a:t>
            </a:r>
            <a:r>
              <a:rPr lang="de-AT" dirty="0" err="1"/>
              <a:t>local</a:t>
            </a:r>
            <a:r>
              <a:rPr lang="de-AT" dirty="0"/>
              <a:t> </a:t>
            </a:r>
            <a:r>
              <a:rPr lang="de-AT" dirty="0" err="1"/>
              <a:t>surface</a:t>
            </a:r>
            <a:r>
              <a:rPr lang="de-AT" dirty="0"/>
              <a:t> normal </a:t>
            </a:r>
            <a:r>
              <a:rPr lang="de-AT" dirty="0" err="1"/>
              <a:t>vectors</a:t>
            </a:r>
            <a:r>
              <a:rPr lang="de-AT" dirty="0"/>
              <a:t> </a:t>
            </a:r>
          </a:p>
          <a:p>
            <a:pPr marL="285750" indent="-285750">
              <a:buFont typeface="Arial" panose="020B0604020202020204" pitchFamily="34" charset="0"/>
              <a:buChar char="•"/>
            </a:pPr>
            <a:r>
              <a:rPr lang="de-AT" dirty="0" err="1"/>
              <a:t>Histogram</a:t>
            </a:r>
            <a:r>
              <a:rPr lang="de-AT" dirty="0"/>
              <a:t> → </a:t>
            </a:r>
            <a:r>
              <a:rPr lang="de-AT" dirty="0" err="1"/>
              <a:t>mean</a:t>
            </a:r>
            <a:r>
              <a:rPr lang="de-AT" dirty="0"/>
              <a:t> </a:t>
            </a:r>
            <a:r>
              <a:rPr lang="de-AT" dirty="0" err="1"/>
              <a:t>value</a:t>
            </a:r>
            <a:endParaRPr lang="de-AT" dirty="0"/>
          </a:p>
          <a:p>
            <a:pPr marL="285750" indent="-285750">
              <a:buFont typeface="Arial" panose="020B0604020202020204" pitchFamily="34" charset="0"/>
              <a:buChar char="•"/>
            </a:pPr>
            <a:endParaRPr lang="de-AT" dirty="0"/>
          </a:p>
          <a:p>
            <a:endParaRPr lang="de-AT" dirty="0"/>
          </a:p>
        </p:txBody>
      </p:sp>
      <p:grpSp>
        <p:nvGrpSpPr>
          <p:cNvPr id="39" name="Gruppieren 38">
            <a:extLst>
              <a:ext uri="{FF2B5EF4-FFF2-40B4-BE49-F238E27FC236}">
                <a16:creationId xmlns:a16="http://schemas.microsoft.com/office/drawing/2014/main" id="{A7F96113-4DC8-4FC3-95F3-EDF09FDEA345}"/>
              </a:ext>
            </a:extLst>
          </p:cNvPr>
          <p:cNvGrpSpPr/>
          <p:nvPr/>
        </p:nvGrpSpPr>
        <p:grpSpPr>
          <a:xfrm>
            <a:off x="272957" y="171449"/>
            <a:ext cx="11751959" cy="809625"/>
            <a:chOff x="272957" y="171449"/>
            <a:chExt cx="11751959" cy="809625"/>
          </a:xfrm>
        </p:grpSpPr>
        <p:sp>
          <p:nvSpPr>
            <p:cNvPr id="40" name="Textfeld 39">
              <a:extLst>
                <a:ext uri="{FF2B5EF4-FFF2-40B4-BE49-F238E27FC236}">
                  <a16:creationId xmlns:a16="http://schemas.microsoft.com/office/drawing/2014/main" id="{18973734-C131-41B3-B6F4-65EC0B6B0BCD}"/>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2" name="Gruppieren 41">
              <a:extLst>
                <a:ext uri="{FF2B5EF4-FFF2-40B4-BE49-F238E27FC236}">
                  <a16:creationId xmlns:a16="http://schemas.microsoft.com/office/drawing/2014/main" id="{652AD7E4-1D5D-4155-BE73-03A533C55669}"/>
                </a:ext>
              </a:extLst>
            </p:cNvPr>
            <p:cNvGrpSpPr/>
            <p:nvPr/>
          </p:nvGrpSpPr>
          <p:grpSpPr>
            <a:xfrm>
              <a:off x="272957" y="171449"/>
              <a:ext cx="11751959" cy="809625"/>
              <a:chOff x="272957" y="171449"/>
              <a:chExt cx="11751959" cy="809625"/>
            </a:xfrm>
          </p:grpSpPr>
          <p:pic>
            <p:nvPicPr>
              <p:cNvPr id="44" name="Grafik 43">
                <a:extLst>
                  <a:ext uri="{FF2B5EF4-FFF2-40B4-BE49-F238E27FC236}">
                    <a16:creationId xmlns:a16="http://schemas.microsoft.com/office/drawing/2014/main" id="{F1342E12-686E-47B8-9E74-8EA1B0F53F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3050" y="249815"/>
                <a:ext cx="660400" cy="652894"/>
              </a:xfrm>
              <a:prstGeom prst="rect">
                <a:avLst/>
              </a:prstGeom>
            </p:spPr>
          </p:pic>
          <p:sp>
            <p:nvSpPr>
              <p:cNvPr id="45" name="Titel 1">
                <a:extLst>
                  <a:ext uri="{FF2B5EF4-FFF2-40B4-BE49-F238E27FC236}">
                    <a16:creationId xmlns:a16="http://schemas.microsoft.com/office/drawing/2014/main" id="{041D845A-9D62-4990-B21F-603E86A0E56D}"/>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46" name="Freihandform: Form 5">
                <a:extLst>
                  <a:ext uri="{FF2B5EF4-FFF2-40B4-BE49-F238E27FC236}">
                    <a16:creationId xmlns:a16="http://schemas.microsoft.com/office/drawing/2014/main" id="{C840BE63-F64B-4158-A97C-F522B5C598B5}"/>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47" name="Freihandform: Form 8">
                <a:extLst>
                  <a:ext uri="{FF2B5EF4-FFF2-40B4-BE49-F238E27FC236}">
                    <a16:creationId xmlns:a16="http://schemas.microsoft.com/office/drawing/2014/main" id="{286448F5-52FE-45AC-B889-8885739BA49B}"/>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48" name="Freihandform: Form 11">
                <a:extLst>
                  <a:ext uri="{FF2B5EF4-FFF2-40B4-BE49-F238E27FC236}">
                    <a16:creationId xmlns:a16="http://schemas.microsoft.com/office/drawing/2014/main" id="{C26750B3-7CB7-4CB2-9461-4A526A286BB6}"/>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49" name="Gruppieren 48">
                <a:extLst>
                  <a:ext uri="{FF2B5EF4-FFF2-40B4-BE49-F238E27FC236}">
                    <a16:creationId xmlns:a16="http://schemas.microsoft.com/office/drawing/2014/main" id="{EB1E7CCE-11AA-4C91-8D22-B1C2FE21A206}"/>
                  </a:ext>
                </a:extLst>
              </p:cNvPr>
              <p:cNvGrpSpPr/>
              <p:nvPr/>
            </p:nvGrpSpPr>
            <p:grpSpPr>
              <a:xfrm>
                <a:off x="10055266" y="271201"/>
                <a:ext cx="1969650" cy="706971"/>
                <a:chOff x="7535695" y="283762"/>
                <a:chExt cx="1969650" cy="706971"/>
              </a:xfrm>
            </p:grpSpPr>
            <p:sp>
              <p:nvSpPr>
                <p:cNvPr id="53" name="Rechteck: abgerundete Ecken 24">
                  <a:extLst>
                    <a:ext uri="{FF2B5EF4-FFF2-40B4-BE49-F238E27FC236}">
                      <a16:creationId xmlns:a16="http://schemas.microsoft.com/office/drawing/2014/main" id="{A32577C8-0FA3-4031-AAA7-3AB487368088}"/>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uppieren 53">
                  <a:extLst>
                    <a:ext uri="{FF2B5EF4-FFF2-40B4-BE49-F238E27FC236}">
                      <a16:creationId xmlns:a16="http://schemas.microsoft.com/office/drawing/2014/main" id="{17A17A8D-E72E-4C98-825C-986AA631621F}"/>
                    </a:ext>
                  </a:extLst>
                </p:cNvPr>
                <p:cNvGrpSpPr/>
                <p:nvPr/>
              </p:nvGrpSpPr>
              <p:grpSpPr>
                <a:xfrm>
                  <a:off x="7596110" y="336530"/>
                  <a:ext cx="1909235" cy="615268"/>
                  <a:chOff x="5105423" y="6078734"/>
                  <a:chExt cx="2091442" cy="673986"/>
                </a:xfrm>
              </p:grpSpPr>
              <p:pic>
                <p:nvPicPr>
                  <p:cNvPr id="55" name="Grafik 54">
                    <a:extLst>
                      <a:ext uri="{FF2B5EF4-FFF2-40B4-BE49-F238E27FC236}">
                        <a16:creationId xmlns:a16="http://schemas.microsoft.com/office/drawing/2014/main" id="{4F0B03B2-D987-4149-B4E3-BB7F495066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56" name="Textfeld 55">
                    <a:extLst>
                      <a:ext uri="{FF2B5EF4-FFF2-40B4-BE49-F238E27FC236}">
                        <a16:creationId xmlns:a16="http://schemas.microsoft.com/office/drawing/2014/main" id="{6F1ECA12-9CFF-40E2-9248-07EA563B61A9}"/>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0" name="Gruppieren 49">
                <a:extLst>
                  <a:ext uri="{FF2B5EF4-FFF2-40B4-BE49-F238E27FC236}">
                    <a16:creationId xmlns:a16="http://schemas.microsoft.com/office/drawing/2014/main" id="{507AA81C-F386-4766-B7C4-A86DA3E7B52A}"/>
                  </a:ext>
                </a:extLst>
              </p:cNvPr>
              <p:cNvGrpSpPr/>
              <p:nvPr/>
            </p:nvGrpSpPr>
            <p:grpSpPr>
              <a:xfrm>
                <a:off x="1056402" y="271201"/>
                <a:ext cx="681912" cy="680597"/>
                <a:chOff x="970677" y="271201"/>
                <a:chExt cx="681912" cy="680597"/>
              </a:xfrm>
            </p:grpSpPr>
            <p:sp>
              <p:nvSpPr>
                <p:cNvPr id="51" name="Abgerundetes Rechteck 32">
                  <a:extLst>
                    <a:ext uri="{FF2B5EF4-FFF2-40B4-BE49-F238E27FC236}">
                      <a16:creationId xmlns:a16="http://schemas.microsoft.com/office/drawing/2014/main" id="{904B0833-1C5E-4E8B-A72A-02073354FD55}"/>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fik 51">
                  <a:extLst>
                    <a:ext uri="{FF2B5EF4-FFF2-40B4-BE49-F238E27FC236}">
                      <a16:creationId xmlns:a16="http://schemas.microsoft.com/office/drawing/2014/main" id="{9161EBBA-2EFA-4BFC-8966-BDD62575A83C}"/>
                    </a:ext>
                  </a:extLst>
                </p:cNvPr>
                <p:cNvPicPr>
                  <a:picLocks noChangeAspect="1"/>
                </p:cNvPicPr>
                <p:nvPr/>
              </p:nvPicPr>
              <p:blipFill rotWithShape="1">
                <a:blip r:embed="rId7"/>
                <a:srcRect l="3579" t="6864" r="73592" b="7828"/>
                <a:stretch/>
              </p:blipFill>
              <p:spPr>
                <a:xfrm>
                  <a:off x="1037007" y="330047"/>
                  <a:ext cx="548287" cy="566787"/>
                </a:xfrm>
                <a:prstGeom prst="rect">
                  <a:avLst/>
                </a:prstGeom>
              </p:spPr>
            </p:pic>
          </p:grpSp>
        </p:grpSp>
        <p:sp>
          <p:nvSpPr>
            <p:cNvPr id="43" name="Textfeld 42">
              <a:extLst>
                <a:ext uri="{FF2B5EF4-FFF2-40B4-BE49-F238E27FC236}">
                  <a16:creationId xmlns:a16="http://schemas.microsoft.com/office/drawing/2014/main" id="{9854BB84-2F31-4071-854C-93A58AD9F354}"/>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Conventional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sp>
        <p:nvSpPr>
          <p:cNvPr id="2" name="Rechteck 1">
            <a:extLst>
              <a:ext uri="{FF2B5EF4-FFF2-40B4-BE49-F238E27FC236}">
                <a16:creationId xmlns:a16="http://schemas.microsoft.com/office/drawing/2014/main" id="{615465F1-5356-5EF4-1571-FC31142E10D7}"/>
              </a:ext>
            </a:extLst>
          </p:cNvPr>
          <p:cNvSpPr/>
          <p:nvPr/>
        </p:nvSpPr>
        <p:spPr>
          <a:xfrm>
            <a:off x="4136853" y="6466544"/>
            <a:ext cx="6608631" cy="276999"/>
          </a:xfrm>
          <a:prstGeom prst="rect">
            <a:avLst/>
          </a:prstGeom>
        </p:spPr>
        <p:txBody>
          <a:bodyPr wrap="square">
            <a:spAutoFit/>
          </a:bodyPr>
          <a:lstStyle/>
          <a:p>
            <a:pPr lvl="1"/>
            <a:r>
              <a:rPr lang="de-AT" sz="1200" dirty="0">
                <a:solidFill>
                  <a:schemeClr val="tx1">
                    <a:lumMod val="50000"/>
                    <a:lumOff val="50000"/>
                  </a:schemeClr>
                </a:solidFill>
              </a:rPr>
              <a:t>Cupak et al., </a:t>
            </a:r>
            <a:r>
              <a:rPr lang="de-AT" sz="1200" dirty="0" err="1">
                <a:solidFill>
                  <a:schemeClr val="tx1">
                    <a:lumMod val="50000"/>
                    <a:lumOff val="50000"/>
                  </a:schemeClr>
                </a:solidFill>
              </a:rPr>
              <a:t>Appl</a:t>
            </a:r>
            <a:r>
              <a:rPr lang="de-AT" sz="1200" dirty="0">
                <a:solidFill>
                  <a:schemeClr val="tx1">
                    <a:lumMod val="50000"/>
                    <a:lumOff val="50000"/>
                  </a:schemeClr>
                </a:solidFill>
              </a:rPr>
              <a:t>. Surf. </a:t>
            </a:r>
            <a:r>
              <a:rPr lang="de-AT" sz="1200" dirty="0" err="1">
                <a:solidFill>
                  <a:schemeClr val="tx1">
                    <a:lumMod val="50000"/>
                    <a:lumOff val="50000"/>
                  </a:schemeClr>
                </a:solidFill>
              </a:rPr>
              <a:t>Sci</a:t>
            </a:r>
            <a:r>
              <a:rPr lang="de-AT" sz="1200" dirty="0">
                <a:solidFill>
                  <a:schemeClr val="tx1">
                    <a:lumMod val="50000"/>
                    <a:lumOff val="50000"/>
                  </a:schemeClr>
                </a:solidFill>
              </a:rPr>
              <a:t>. 570 (2021), 151204</a:t>
            </a:r>
            <a:endParaRPr lang="de-DE" altLang="en-US" sz="1200" dirty="0">
              <a:solidFill>
                <a:schemeClr val="tx1">
                  <a:lumMod val="50000"/>
                  <a:lumOff val="50000"/>
                </a:schemeClr>
              </a:solidFill>
            </a:endParaRPr>
          </a:p>
        </p:txBody>
      </p:sp>
    </p:spTree>
    <p:extLst>
      <p:ext uri="{BB962C8B-B14F-4D97-AF65-F5344CB8AC3E}">
        <p14:creationId xmlns:p14="http://schemas.microsoft.com/office/powerpoint/2010/main" val="35584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17</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27" name="Inhaltsplatzhalter 2">
            <a:extLst>
              <a:ext uri="{FF2B5EF4-FFF2-40B4-BE49-F238E27FC236}">
                <a16:creationId xmlns:a16="http://schemas.microsoft.com/office/drawing/2014/main" id="{2A70B5E4-BE50-4A04-95F0-FF88BA1F8E54}"/>
              </a:ext>
            </a:extLst>
          </p:cNvPr>
          <p:cNvSpPr>
            <a:spLocks noGrp="1"/>
          </p:cNvSpPr>
          <p:nvPr>
            <p:ph idx="1"/>
          </p:nvPr>
        </p:nvSpPr>
        <p:spPr>
          <a:xfrm>
            <a:off x="272957" y="1172305"/>
            <a:ext cx="11410544" cy="4952270"/>
          </a:xfrm>
        </p:spPr>
        <p:txBody>
          <a:bodyPr>
            <a:normAutofit/>
          </a:bodyPr>
          <a:lstStyle/>
          <a:p>
            <a:pPr marL="0" indent="0" algn="ctr">
              <a:buNone/>
            </a:pPr>
            <a:r>
              <a:rPr lang="de-AT" sz="2000" b="1" dirty="0" err="1"/>
              <a:t>Which</a:t>
            </a:r>
            <a:r>
              <a:rPr lang="de-AT" sz="2000" b="1" dirty="0"/>
              <a:t> </a:t>
            </a:r>
            <a:r>
              <a:rPr lang="de-AT" sz="2000" b="1" dirty="0" err="1"/>
              <a:t>roughness</a:t>
            </a:r>
            <a:r>
              <a:rPr lang="de-AT" sz="2000" b="1" dirty="0"/>
              <a:t> </a:t>
            </a:r>
            <a:r>
              <a:rPr lang="de-AT" sz="2000" b="1" dirty="0" err="1"/>
              <a:t>parameter</a:t>
            </a:r>
            <a:r>
              <a:rPr lang="de-AT" sz="2000" b="1" dirty="0"/>
              <a:t> </a:t>
            </a:r>
            <a:r>
              <a:rPr lang="de-AT" sz="2000" b="1" dirty="0" err="1"/>
              <a:t>is</a:t>
            </a:r>
            <a:r>
              <a:rPr lang="de-AT" sz="2000" b="1" dirty="0"/>
              <a:t> </a:t>
            </a:r>
            <a:r>
              <a:rPr lang="de-AT" sz="2000" b="1" dirty="0" err="1"/>
              <a:t>good</a:t>
            </a:r>
            <a:r>
              <a:rPr lang="de-AT" sz="2000" b="1" dirty="0"/>
              <a:t> </a:t>
            </a:r>
            <a:r>
              <a:rPr lang="de-AT" sz="2000" b="1" dirty="0" err="1"/>
              <a:t>to</a:t>
            </a:r>
            <a:r>
              <a:rPr lang="de-AT" sz="2000" b="1" dirty="0"/>
              <a:t> </a:t>
            </a:r>
            <a:r>
              <a:rPr lang="de-AT" sz="2000" b="1" dirty="0" err="1"/>
              <a:t>predict</a:t>
            </a:r>
            <a:r>
              <a:rPr lang="de-AT" sz="2000" b="1" dirty="0"/>
              <a:t> </a:t>
            </a:r>
            <a:r>
              <a:rPr lang="de-AT" sz="2000" b="1" dirty="0" err="1"/>
              <a:t>effective</a:t>
            </a:r>
            <a:r>
              <a:rPr lang="de-AT" sz="2000" b="1" dirty="0"/>
              <a:t> sputtering </a:t>
            </a:r>
            <a:r>
              <a:rPr lang="de-AT" sz="2000" b="1" dirty="0" err="1"/>
              <a:t>yields</a:t>
            </a:r>
            <a:r>
              <a:rPr lang="de-AT" sz="2000" b="1" dirty="0"/>
              <a:t> </a:t>
            </a:r>
            <a:r>
              <a:rPr lang="de-AT" sz="2000" b="1" dirty="0" err="1"/>
              <a:t>of</a:t>
            </a:r>
            <a:r>
              <a:rPr lang="de-AT" sz="2000" b="1" dirty="0"/>
              <a:t> </a:t>
            </a:r>
            <a:r>
              <a:rPr lang="de-AT" sz="2000" b="1" dirty="0" err="1"/>
              <a:t>rough</a:t>
            </a:r>
            <a:r>
              <a:rPr lang="de-AT" sz="2000" b="1" dirty="0"/>
              <a:t> </a:t>
            </a:r>
            <a:r>
              <a:rPr lang="de-AT" sz="2000" b="1" dirty="0" err="1"/>
              <a:t>surfaces</a:t>
            </a:r>
            <a:r>
              <a:rPr lang="de-AT" sz="2000" b="1" dirty="0"/>
              <a:t>?</a:t>
            </a:r>
          </a:p>
          <a:p>
            <a:pPr marL="0" indent="0">
              <a:buNone/>
            </a:pPr>
            <a:r>
              <a:rPr lang="de-AT" sz="2000" dirty="0"/>
              <a:t>                             </a:t>
            </a:r>
            <a:endParaRPr lang="de-AT" sz="1600" dirty="0"/>
          </a:p>
        </p:txBody>
      </p:sp>
      <p:grpSp>
        <p:nvGrpSpPr>
          <p:cNvPr id="11" name="Gruppieren 10"/>
          <p:cNvGrpSpPr/>
          <p:nvPr/>
        </p:nvGrpSpPr>
        <p:grpSpPr>
          <a:xfrm>
            <a:off x="3324225" y="1704275"/>
            <a:ext cx="2531715" cy="4611531"/>
            <a:chOff x="1552258" y="1733550"/>
            <a:chExt cx="2531715" cy="4611531"/>
          </a:xfrm>
        </p:grpSpPr>
        <p:pic>
          <p:nvPicPr>
            <p:cNvPr id="6" name="Grafik 5"/>
            <p:cNvPicPr>
              <a:picLocks noChangeAspect="1"/>
            </p:cNvPicPr>
            <p:nvPr/>
          </p:nvPicPr>
          <p:blipFill>
            <a:blip r:embed="rId3"/>
            <a:stretch>
              <a:fillRect/>
            </a:stretch>
          </p:blipFill>
          <p:spPr>
            <a:xfrm>
              <a:off x="1552258" y="2088006"/>
              <a:ext cx="2531715" cy="4257075"/>
            </a:xfrm>
            <a:prstGeom prst="rect">
              <a:avLst/>
            </a:prstGeom>
          </p:spPr>
        </p:pic>
        <p:sp>
          <p:nvSpPr>
            <p:cNvPr id="8" name="Textfeld 7"/>
            <p:cNvSpPr txBox="1"/>
            <p:nvPr/>
          </p:nvSpPr>
          <p:spPr>
            <a:xfrm>
              <a:off x="2649729" y="1733550"/>
              <a:ext cx="674496" cy="369332"/>
            </a:xfrm>
            <a:prstGeom prst="rect">
              <a:avLst/>
            </a:prstGeom>
            <a:noFill/>
          </p:spPr>
          <p:txBody>
            <a:bodyPr wrap="square" rtlCol="0">
              <a:spAutoFit/>
            </a:bodyPr>
            <a:lstStyle/>
            <a:p>
              <a:r>
                <a:rPr lang="de-AT" b="1" dirty="0">
                  <a:solidFill>
                    <a:srgbClr val="FF0000"/>
                  </a:solidFill>
                </a:rPr>
                <a:t>RMS</a:t>
              </a:r>
              <a:endParaRPr lang="en-US" b="1" dirty="0">
                <a:solidFill>
                  <a:srgbClr val="FF0000"/>
                </a:solidFill>
              </a:endParaRPr>
            </a:p>
          </p:txBody>
        </p:sp>
      </p:grpSp>
      <p:grpSp>
        <p:nvGrpSpPr>
          <p:cNvPr id="12" name="Gruppieren 11"/>
          <p:cNvGrpSpPr/>
          <p:nvPr/>
        </p:nvGrpSpPr>
        <p:grpSpPr>
          <a:xfrm>
            <a:off x="6030650" y="1704275"/>
            <a:ext cx="2535246" cy="4610444"/>
            <a:chOff x="6236240" y="1705362"/>
            <a:chExt cx="2535246" cy="4610444"/>
          </a:xfrm>
        </p:grpSpPr>
        <p:pic>
          <p:nvPicPr>
            <p:cNvPr id="9" name="Grafik 8"/>
            <p:cNvPicPr>
              <a:picLocks noChangeAspect="1"/>
            </p:cNvPicPr>
            <p:nvPr/>
          </p:nvPicPr>
          <p:blipFill>
            <a:blip r:embed="rId4"/>
            <a:stretch>
              <a:fillRect/>
            </a:stretch>
          </p:blipFill>
          <p:spPr>
            <a:xfrm>
              <a:off x="6236240" y="2058731"/>
              <a:ext cx="2535246" cy="4257075"/>
            </a:xfrm>
            <a:prstGeom prst="rect">
              <a:avLst/>
            </a:prstGeom>
          </p:spPr>
        </p:pic>
        <p:sp>
          <p:nvSpPr>
            <p:cNvPr id="10" name="Rechteck 9"/>
            <p:cNvSpPr/>
            <p:nvPr/>
          </p:nvSpPr>
          <p:spPr>
            <a:xfrm>
              <a:off x="7435901" y="1705362"/>
              <a:ext cx="468398" cy="369332"/>
            </a:xfrm>
            <a:prstGeom prst="rect">
              <a:avLst/>
            </a:prstGeom>
          </p:spPr>
          <p:txBody>
            <a:bodyPr wrap="none">
              <a:spAutoFit/>
            </a:bodyPr>
            <a:lstStyle/>
            <a:p>
              <a:r>
                <a:rPr lang="el-GR" b="1" dirty="0">
                  <a:solidFill>
                    <a:srgbClr val="23D237"/>
                  </a:solidFill>
                </a:rPr>
                <a:t>δ</a:t>
              </a:r>
              <a:r>
                <a:rPr lang="de-AT" b="1" baseline="-25000" dirty="0">
                  <a:solidFill>
                    <a:srgbClr val="23D237"/>
                  </a:solidFill>
                </a:rPr>
                <a:t>m </a:t>
              </a:r>
              <a:endParaRPr lang="en-US" b="1" dirty="0">
                <a:solidFill>
                  <a:srgbClr val="23D237"/>
                </a:solidFill>
              </a:endParaRPr>
            </a:p>
          </p:txBody>
        </p:sp>
      </p:grpSp>
      <p:pic>
        <p:nvPicPr>
          <p:cNvPr id="38" name="Grafik 37"/>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9039342" y="2303010"/>
            <a:ext cx="2738140" cy="1162449"/>
          </a:xfrm>
          <a:prstGeom prst="rect">
            <a:avLst/>
          </a:prstGeom>
        </p:spPr>
      </p:pic>
      <p:pic>
        <p:nvPicPr>
          <p:cNvPr id="41" name="Grafik 40"/>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474850" y="2427176"/>
            <a:ext cx="2738140" cy="761660"/>
          </a:xfrm>
          <a:prstGeom prst="rect">
            <a:avLst/>
          </a:prstGeom>
        </p:spPr>
      </p:pic>
      <p:sp>
        <p:nvSpPr>
          <p:cNvPr id="13" name="Textfeld 12"/>
          <p:cNvSpPr txBox="1"/>
          <p:nvPr/>
        </p:nvSpPr>
        <p:spPr>
          <a:xfrm>
            <a:off x="324980" y="3465459"/>
            <a:ext cx="2888010" cy="923330"/>
          </a:xfrm>
          <a:prstGeom prst="rect">
            <a:avLst/>
          </a:prstGeom>
          <a:noFill/>
        </p:spPr>
        <p:txBody>
          <a:bodyPr wrap="square" rtlCol="0">
            <a:spAutoFit/>
          </a:bodyPr>
          <a:lstStyle/>
          <a:p>
            <a:pPr algn="ctr"/>
            <a:r>
              <a:rPr lang="de-AT" dirty="0"/>
              <a:t>RMS:</a:t>
            </a:r>
          </a:p>
          <a:p>
            <a:pPr marL="285750" indent="-285750">
              <a:buFont typeface="Arial" panose="020B0604020202020204" pitchFamily="34" charset="0"/>
              <a:buChar char="•"/>
            </a:pPr>
            <a:r>
              <a:rPr lang="de-AT" dirty="0" err="1"/>
              <a:t>No</a:t>
            </a:r>
            <a:r>
              <a:rPr lang="de-AT" dirty="0"/>
              <a:t> </a:t>
            </a:r>
            <a:r>
              <a:rPr lang="de-AT" dirty="0" err="1"/>
              <a:t>consistent</a:t>
            </a:r>
            <a:r>
              <a:rPr lang="de-AT" dirty="0"/>
              <a:t> </a:t>
            </a:r>
            <a:r>
              <a:rPr lang="de-AT" dirty="0" err="1"/>
              <a:t>trend</a:t>
            </a:r>
            <a:endParaRPr lang="de-AT" dirty="0"/>
          </a:p>
          <a:p>
            <a:pPr marL="285750" indent="-285750">
              <a:buFont typeface="Arial" panose="020B0604020202020204" pitchFamily="34" charset="0"/>
              <a:buChar char="•"/>
            </a:pPr>
            <a:r>
              <a:rPr lang="de-AT" dirty="0"/>
              <a:t>RMS not reliable</a:t>
            </a:r>
            <a:endParaRPr lang="en-US" dirty="0"/>
          </a:p>
        </p:txBody>
      </p:sp>
      <p:sp>
        <p:nvSpPr>
          <p:cNvPr id="55" name="Textfeld 54"/>
          <p:cNvSpPr txBox="1"/>
          <p:nvPr/>
        </p:nvSpPr>
        <p:spPr>
          <a:xfrm>
            <a:off x="9039342" y="3465459"/>
            <a:ext cx="2962594" cy="1477328"/>
          </a:xfrm>
          <a:prstGeom prst="rect">
            <a:avLst/>
          </a:prstGeom>
          <a:noFill/>
        </p:spPr>
        <p:txBody>
          <a:bodyPr wrap="square" rtlCol="0">
            <a:spAutoFit/>
          </a:bodyPr>
          <a:lstStyle/>
          <a:p>
            <a:pPr algn="ctr"/>
            <a:r>
              <a:rPr lang="el-GR" dirty="0"/>
              <a:t>δ</a:t>
            </a:r>
            <a:r>
              <a:rPr lang="de-AT" baseline="-25000" dirty="0"/>
              <a:t>m</a:t>
            </a:r>
          </a:p>
          <a:p>
            <a:pPr marL="285750" indent="-285750">
              <a:buFont typeface="Arial" panose="020B0604020202020204" pitchFamily="34" charset="0"/>
              <a:buChar char="•"/>
            </a:pPr>
            <a:r>
              <a:rPr lang="de-AT" dirty="0"/>
              <a:t>Common </a:t>
            </a:r>
            <a:r>
              <a:rPr lang="de-AT" dirty="0" err="1"/>
              <a:t>trends</a:t>
            </a:r>
            <a:r>
              <a:rPr lang="de-AT" dirty="0"/>
              <a:t> </a:t>
            </a:r>
            <a:r>
              <a:rPr lang="de-AT" dirty="0" err="1"/>
              <a:t>found</a:t>
            </a:r>
            <a:endParaRPr lang="de-AT" baseline="-25000" dirty="0"/>
          </a:p>
          <a:p>
            <a:pPr marL="285750" indent="-285750">
              <a:buFont typeface="Arial" panose="020B0604020202020204" pitchFamily="34" charset="0"/>
              <a:buChar char="•"/>
            </a:pPr>
            <a:r>
              <a:rPr lang="de-AT" b="1" dirty="0"/>
              <a:t>0°: </a:t>
            </a:r>
            <a:r>
              <a:rPr lang="el-GR" dirty="0"/>
              <a:t>δ</a:t>
            </a:r>
            <a:r>
              <a:rPr lang="de-AT" baseline="-25000" dirty="0"/>
              <a:t>m</a:t>
            </a:r>
            <a:r>
              <a:rPr lang="de-AT" dirty="0"/>
              <a:t> </a:t>
            </a:r>
            <a:r>
              <a:rPr lang="de-AT" dirty="0" err="1"/>
              <a:t>acts</a:t>
            </a:r>
            <a:r>
              <a:rPr lang="de-AT" dirty="0"/>
              <a:t> like </a:t>
            </a:r>
            <a:r>
              <a:rPr lang="de-AT" dirty="0" err="1"/>
              <a:t>increase</a:t>
            </a:r>
            <a:r>
              <a:rPr lang="de-AT" dirty="0"/>
              <a:t> </a:t>
            </a:r>
            <a:r>
              <a:rPr lang="de-AT" dirty="0" err="1"/>
              <a:t>of</a:t>
            </a:r>
            <a:r>
              <a:rPr lang="de-AT" dirty="0"/>
              <a:t> </a:t>
            </a:r>
            <a:r>
              <a:rPr lang="de-AT" dirty="0" err="1"/>
              <a:t>ion</a:t>
            </a:r>
            <a:r>
              <a:rPr lang="de-AT" dirty="0"/>
              <a:t> </a:t>
            </a:r>
            <a:r>
              <a:rPr lang="de-AT" dirty="0" err="1"/>
              <a:t>incidence</a:t>
            </a:r>
            <a:r>
              <a:rPr lang="de-AT" dirty="0"/>
              <a:t> angle </a:t>
            </a:r>
          </a:p>
          <a:p>
            <a:pPr marL="285750" indent="-285750">
              <a:buFont typeface="Arial" panose="020B0604020202020204" pitchFamily="34" charset="0"/>
              <a:buChar char="•"/>
            </a:pPr>
            <a:r>
              <a:rPr lang="de-AT" b="1" dirty="0"/>
              <a:t>60°: </a:t>
            </a:r>
            <a:r>
              <a:rPr lang="de-AT" dirty="0"/>
              <a:t>linear fit </a:t>
            </a:r>
            <a:r>
              <a:rPr lang="de-AT" dirty="0" err="1"/>
              <a:t>found</a:t>
            </a:r>
            <a:endParaRPr lang="de-AT" dirty="0"/>
          </a:p>
        </p:txBody>
      </p:sp>
      <p:grpSp>
        <p:nvGrpSpPr>
          <p:cNvPr id="36" name="Gruppieren 35">
            <a:extLst>
              <a:ext uri="{FF2B5EF4-FFF2-40B4-BE49-F238E27FC236}">
                <a16:creationId xmlns:a16="http://schemas.microsoft.com/office/drawing/2014/main" id="{9C859EE1-3DC6-4C2C-81AC-27A0CB5FCAA1}"/>
              </a:ext>
            </a:extLst>
          </p:cNvPr>
          <p:cNvGrpSpPr/>
          <p:nvPr/>
        </p:nvGrpSpPr>
        <p:grpSpPr>
          <a:xfrm>
            <a:off x="272957" y="171449"/>
            <a:ext cx="11751959" cy="809625"/>
            <a:chOff x="272957" y="171449"/>
            <a:chExt cx="11751959" cy="809625"/>
          </a:xfrm>
        </p:grpSpPr>
        <p:sp>
          <p:nvSpPr>
            <p:cNvPr id="56" name="Textfeld 55">
              <a:extLst>
                <a:ext uri="{FF2B5EF4-FFF2-40B4-BE49-F238E27FC236}">
                  <a16:creationId xmlns:a16="http://schemas.microsoft.com/office/drawing/2014/main" id="{307BEC42-9F41-4C4F-B1D6-24359615395F}"/>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57" name="Gruppieren 56">
              <a:extLst>
                <a:ext uri="{FF2B5EF4-FFF2-40B4-BE49-F238E27FC236}">
                  <a16:creationId xmlns:a16="http://schemas.microsoft.com/office/drawing/2014/main" id="{2EDAB3EB-C3C4-47DC-B7F8-8517C146E2A8}"/>
                </a:ext>
              </a:extLst>
            </p:cNvPr>
            <p:cNvGrpSpPr/>
            <p:nvPr/>
          </p:nvGrpSpPr>
          <p:grpSpPr>
            <a:xfrm>
              <a:off x="272957" y="171449"/>
              <a:ext cx="11751959" cy="809625"/>
              <a:chOff x="272957" y="171449"/>
              <a:chExt cx="11751959" cy="809625"/>
            </a:xfrm>
          </p:grpSpPr>
          <p:pic>
            <p:nvPicPr>
              <p:cNvPr id="59" name="Grafik 58">
                <a:extLst>
                  <a:ext uri="{FF2B5EF4-FFF2-40B4-BE49-F238E27FC236}">
                    <a16:creationId xmlns:a16="http://schemas.microsoft.com/office/drawing/2014/main" id="{72620517-1772-4398-8546-92921F7B56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0" y="249815"/>
                <a:ext cx="660400" cy="652894"/>
              </a:xfrm>
              <a:prstGeom prst="rect">
                <a:avLst/>
              </a:prstGeom>
            </p:spPr>
          </p:pic>
          <p:sp>
            <p:nvSpPr>
              <p:cNvPr id="60" name="Titel 1">
                <a:extLst>
                  <a:ext uri="{FF2B5EF4-FFF2-40B4-BE49-F238E27FC236}">
                    <a16:creationId xmlns:a16="http://schemas.microsoft.com/office/drawing/2014/main" id="{94B58829-B212-4C92-BE61-F260A513730B}"/>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61" name="Freihandform: Form 5">
                <a:extLst>
                  <a:ext uri="{FF2B5EF4-FFF2-40B4-BE49-F238E27FC236}">
                    <a16:creationId xmlns:a16="http://schemas.microsoft.com/office/drawing/2014/main" id="{CC0428B1-5343-4DAC-B5EC-3ED57ED5B8B9}"/>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62" name="Freihandform: Form 8">
                <a:extLst>
                  <a:ext uri="{FF2B5EF4-FFF2-40B4-BE49-F238E27FC236}">
                    <a16:creationId xmlns:a16="http://schemas.microsoft.com/office/drawing/2014/main" id="{39F91D52-A8AE-4F7B-BE39-3069652E4DD3}"/>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63" name="Freihandform: Form 11">
                <a:extLst>
                  <a:ext uri="{FF2B5EF4-FFF2-40B4-BE49-F238E27FC236}">
                    <a16:creationId xmlns:a16="http://schemas.microsoft.com/office/drawing/2014/main" id="{F9787CA9-3F34-4D4D-84AA-D3D801DA0FEA}"/>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64" name="Gruppieren 63">
                <a:extLst>
                  <a:ext uri="{FF2B5EF4-FFF2-40B4-BE49-F238E27FC236}">
                    <a16:creationId xmlns:a16="http://schemas.microsoft.com/office/drawing/2014/main" id="{E481B6A2-2FD4-40EF-B566-8906B232D460}"/>
                  </a:ext>
                </a:extLst>
              </p:cNvPr>
              <p:cNvGrpSpPr/>
              <p:nvPr/>
            </p:nvGrpSpPr>
            <p:grpSpPr>
              <a:xfrm>
                <a:off x="10055266" y="271201"/>
                <a:ext cx="1969650" cy="706971"/>
                <a:chOff x="7535695" y="283762"/>
                <a:chExt cx="1969650" cy="706971"/>
              </a:xfrm>
            </p:grpSpPr>
            <p:sp>
              <p:nvSpPr>
                <p:cNvPr id="72" name="Rechteck: abgerundete Ecken 24">
                  <a:extLst>
                    <a:ext uri="{FF2B5EF4-FFF2-40B4-BE49-F238E27FC236}">
                      <a16:creationId xmlns:a16="http://schemas.microsoft.com/office/drawing/2014/main" id="{FFF83320-67A2-4328-933C-8A601CF5A2A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uppieren 72">
                  <a:extLst>
                    <a:ext uri="{FF2B5EF4-FFF2-40B4-BE49-F238E27FC236}">
                      <a16:creationId xmlns:a16="http://schemas.microsoft.com/office/drawing/2014/main" id="{4C3D2044-69F2-4842-97B2-3674BA297427}"/>
                    </a:ext>
                  </a:extLst>
                </p:cNvPr>
                <p:cNvGrpSpPr/>
                <p:nvPr/>
              </p:nvGrpSpPr>
              <p:grpSpPr>
                <a:xfrm>
                  <a:off x="7596110" y="336530"/>
                  <a:ext cx="1909235" cy="615268"/>
                  <a:chOff x="5105423" y="6078734"/>
                  <a:chExt cx="2091442" cy="673986"/>
                </a:xfrm>
              </p:grpSpPr>
              <p:pic>
                <p:nvPicPr>
                  <p:cNvPr id="74" name="Grafik 73">
                    <a:extLst>
                      <a:ext uri="{FF2B5EF4-FFF2-40B4-BE49-F238E27FC236}">
                        <a16:creationId xmlns:a16="http://schemas.microsoft.com/office/drawing/2014/main" id="{333140D7-2440-43FF-8B53-58F35B206F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75" name="Textfeld 74">
                    <a:extLst>
                      <a:ext uri="{FF2B5EF4-FFF2-40B4-BE49-F238E27FC236}">
                        <a16:creationId xmlns:a16="http://schemas.microsoft.com/office/drawing/2014/main" id="{6AE7A00C-3702-4C6A-983A-AAD00FD7464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66" name="Gruppieren 65">
                <a:extLst>
                  <a:ext uri="{FF2B5EF4-FFF2-40B4-BE49-F238E27FC236}">
                    <a16:creationId xmlns:a16="http://schemas.microsoft.com/office/drawing/2014/main" id="{353CBC8B-DACF-4601-81AD-929FC58C2F86}"/>
                  </a:ext>
                </a:extLst>
              </p:cNvPr>
              <p:cNvGrpSpPr/>
              <p:nvPr/>
            </p:nvGrpSpPr>
            <p:grpSpPr>
              <a:xfrm>
                <a:off x="1056402" y="271201"/>
                <a:ext cx="681912" cy="680597"/>
                <a:chOff x="970677" y="271201"/>
                <a:chExt cx="681912" cy="680597"/>
              </a:xfrm>
            </p:grpSpPr>
            <p:sp>
              <p:nvSpPr>
                <p:cNvPr id="70" name="Abgerundetes Rechteck 32">
                  <a:extLst>
                    <a:ext uri="{FF2B5EF4-FFF2-40B4-BE49-F238E27FC236}">
                      <a16:creationId xmlns:a16="http://schemas.microsoft.com/office/drawing/2014/main" id="{BEA6AEEE-5CA6-4CD5-A001-C1DD186F903D}"/>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fik 70">
                  <a:extLst>
                    <a:ext uri="{FF2B5EF4-FFF2-40B4-BE49-F238E27FC236}">
                      <a16:creationId xmlns:a16="http://schemas.microsoft.com/office/drawing/2014/main" id="{D59F1877-D1FC-4EF6-B0DE-E9D7B1CF3B41}"/>
                    </a:ext>
                  </a:extLst>
                </p:cNvPr>
                <p:cNvPicPr>
                  <a:picLocks noChangeAspect="1"/>
                </p:cNvPicPr>
                <p:nvPr/>
              </p:nvPicPr>
              <p:blipFill rotWithShape="1">
                <a:blip r:embed="rId10"/>
                <a:srcRect l="3579" t="6864" r="73592" b="7828"/>
                <a:stretch/>
              </p:blipFill>
              <p:spPr>
                <a:xfrm>
                  <a:off x="1037007" y="330047"/>
                  <a:ext cx="548287" cy="566787"/>
                </a:xfrm>
                <a:prstGeom prst="rect">
                  <a:avLst/>
                </a:prstGeom>
              </p:spPr>
            </p:pic>
          </p:grpSp>
        </p:grpSp>
        <p:sp>
          <p:nvSpPr>
            <p:cNvPr id="58" name="Textfeld 57">
              <a:extLst>
                <a:ext uri="{FF2B5EF4-FFF2-40B4-BE49-F238E27FC236}">
                  <a16:creationId xmlns:a16="http://schemas.microsoft.com/office/drawing/2014/main" id="{EA4DF52B-A1F8-4B7F-8BC1-7EDB80ACF679}"/>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Conventional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pic>
        <p:nvPicPr>
          <p:cNvPr id="33" name="Grafik 32">
            <a:extLst>
              <a:ext uri="{FF2B5EF4-FFF2-40B4-BE49-F238E27FC236}">
                <a16:creationId xmlns:a16="http://schemas.microsoft.com/office/drawing/2014/main" id="{07033BF0-1F1B-4005-9390-0D8E093BD52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157541" y="5202612"/>
            <a:ext cx="812889" cy="812889"/>
          </a:xfrm>
          <a:prstGeom prst="rect">
            <a:avLst/>
          </a:prstGeom>
        </p:spPr>
      </p:pic>
      <p:pic>
        <p:nvPicPr>
          <p:cNvPr id="34" name="Grafik 33">
            <a:extLst>
              <a:ext uri="{FF2B5EF4-FFF2-40B4-BE49-F238E27FC236}">
                <a16:creationId xmlns:a16="http://schemas.microsoft.com/office/drawing/2014/main" id="{22756291-74A0-434F-B6A6-5E463533E92D}"/>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548624" y="5266043"/>
            <a:ext cx="590592" cy="560516"/>
          </a:xfrm>
          <a:prstGeom prst="rect">
            <a:avLst/>
          </a:prstGeom>
        </p:spPr>
      </p:pic>
      <p:cxnSp>
        <p:nvCxnSpPr>
          <p:cNvPr id="3" name="Gerade Verbindung mit Pfeil 2">
            <a:extLst>
              <a:ext uri="{FF2B5EF4-FFF2-40B4-BE49-F238E27FC236}">
                <a16:creationId xmlns:a16="http://schemas.microsoft.com/office/drawing/2014/main" id="{EB1AD00B-82AF-7B9C-E9B6-76151CEA96CB}"/>
              </a:ext>
            </a:extLst>
          </p:cNvPr>
          <p:cNvCxnSpPr/>
          <p:nvPr/>
        </p:nvCxnSpPr>
        <p:spPr>
          <a:xfrm flipH="1">
            <a:off x="8565896" y="4765040"/>
            <a:ext cx="473446" cy="17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D78D2C17-1466-E688-6134-51CBA5E854A8}"/>
              </a:ext>
            </a:extLst>
          </p:cNvPr>
          <p:cNvCxnSpPr>
            <a:cxnSpLocks/>
          </p:cNvCxnSpPr>
          <p:nvPr/>
        </p:nvCxnSpPr>
        <p:spPr>
          <a:xfrm flipH="1" flipV="1">
            <a:off x="8565896" y="3580107"/>
            <a:ext cx="470388" cy="605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4D7B36A5-1539-91B6-8192-2B58567641D0}"/>
              </a:ext>
            </a:extLst>
          </p:cNvPr>
          <p:cNvSpPr/>
          <p:nvPr/>
        </p:nvSpPr>
        <p:spPr>
          <a:xfrm>
            <a:off x="4136853" y="6466544"/>
            <a:ext cx="6608631" cy="276999"/>
          </a:xfrm>
          <a:prstGeom prst="rect">
            <a:avLst/>
          </a:prstGeom>
        </p:spPr>
        <p:txBody>
          <a:bodyPr wrap="square">
            <a:spAutoFit/>
          </a:bodyPr>
          <a:lstStyle/>
          <a:p>
            <a:pPr lvl="1"/>
            <a:r>
              <a:rPr lang="de-AT" sz="1200" dirty="0">
                <a:solidFill>
                  <a:schemeClr val="tx1">
                    <a:lumMod val="50000"/>
                    <a:lumOff val="50000"/>
                  </a:schemeClr>
                </a:solidFill>
              </a:rPr>
              <a:t>Cupak et al., </a:t>
            </a:r>
            <a:r>
              <a:rPr lang="de-AT" sz="1200" dirty="0" err="1">
                <a:solidFill>
                  <a:schemeClr val="tx1">
                    <a:lumMod val="50000"/>
                    <a:lumOff val="50000"/>
                  </a:schemeClr>
                </a:solidFill>
              </a:rPr>
              <a:t>Appl</a:t>
            </a:r>
            <a:r>
              <a:rPr lang="de-AT" sz="1200" dirty="0">
                <a:solidFill>
                  <a:schemeClr val="tx1">
                    <a:lumMod val="50000"/>
                    <a:lumOff val="50000"/>
                  </a:schemeClr>
                </a:solidFill>
              </a:rPr>
              <a:t>. Surf. </a:t>
            </a:r>
            <a:r>
              <a:rPr lang="de-AT" sz="1200" dirty="0" err="1">
                <a:solidFill>
                  <a:schemeClr val="tx1">
                    <a:lumMod val="50000"/>
                    <a:lumOff val="50000"/>
                  </a:schemeClr>
                </a:solidFill>
              </a:rPr>
              <a:t>Sci</a:t>
            </a:r>
            <a:r>
              <a:rPr lang="de-AT" sz="1200" dirty="0">
                <a:solidFill>
                  <a:schemeClr val="tx1">
                    <a:lumMod val="50000"/>
                    <a:lumOff val="50000"/>
                  </a:schemeClr>
                </a:solidFill>
              </a:rPr>
              <a:t>. 570 (2021), 151204</a:t>
            </a:r>
            <a:endParaRPr lang="de-DE" altLang="en-US" sz="1200" dirty="0">
              <a:solidFill>
                <a:schemeClr val="tx1">
                  <a:lumMod val="50000"/>
                  <a:lumOff val="50000"/>
                </a:schemeClr>
              </a:solidFill>
            </a:endParaRPr>
          </a:p>
        </p:txBody>
      </p:sp>
      <p:sp>
        <p:nvSpPr>
          <p:cNvPr id="4" name="Textfeld 3">
            <a:extLst>
              <a:ext uri="{FF2B5EF4-FFF2-40B4-BE49-F238E27FC236}">
                <a16:creationId xmlns:a16="http://schemas.microsoft.com/office/drawing/2014/main" id="{2D732B43-396A-AA63-7067-4206454E1100}"/>
              </a:ext>
            </a:extLst>
          </p:cNvPr>
          <p:cNvSpPr txBox="1"/>
          <p:nvPr/>
        </p:nvSpPr>
        <p:spPr>
          <a:xfrm>
            <a:off x="5385804" y="6182903"/>
            <a:ext cx="1443328" cy="261610"/>
          </a:xfrm>
          <a:prstGeom prst="rect">
            <a:avLst/>
          </a:prstGeom>
          <a:solidFill>
            <a:schemeClr val="bg1"/>
          </a:solidFill>
        </p:spPr>
        <p:txBody>
          <a:bodyPr wrap="square" rtlCol="0">
            <a:spAutoFit/>
          </a:bodyPr>
          <a:lstStyle/>
          <a:p>
            <a:r>
              <a:rPr lang="de-AT" sz="1100" dirty="0"/>
              <a:t>2 keV Ar on </a:t>
            </a:r>
            <a:r>
              <a:rPr lang="de-AT" sz="1100" dirty="0" err="1"/>
              <a:t>rough</a:t>
            </a:r>
            <a:r>
              <a:rPr lang="de-AT" sz="1100" dirty="0"/>
              <a:t> W</a:t>
            </a:r>
          </a:p>
        </p:txBody>
      </p:sp>
      <p:cxnSp>
        <p:nvCxnSpPr>
          <p:cNvPr id="14" name="Gerade Verbindung mit Pfeil 13">
            <a:extLst>
              <a:ext uri="{FF2B5EF4-FFF2-40B4-BE49-F238E27FC236}">
                <a16:creationId xmlns:a16="http://schemas.microsoft.com/office/drawing/2014/main" id="{C04DF302-78F1-02EC-CFF1-3A54CADB1C74}"/>
              </a:ext>
            </a:extLst>
          </p:cNvPr>
          <p:cNvCxnSpPr>
            <a:cxnSpLocks/>
          </p:cNvCxnSpPr>
          <p:nvPr/>
        </p:nvCxnSpPr>
        <p:spPr>
          <a:xfrm>
            <a:off x="5581650" y="1876425"/>
            <a:ext cx="971550" cy="0"/>
          </a:xfrm>
          <a:prstGeom prst="straightConnector1">
            <a:avLst/>
          </a:prstGeom>
          <a:ln w="38100">
            <a:solidFill>
              <a:srgbClr val="23D2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8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9ED49BFF-47A4-0862-9D67-F300F5C3A6B0}"/>
              </a:ext>
            </a:extLst>
          </p:cNvPr>
          <p:cNvSpPr txBox="1"/>
          <p:nvPr/>
        </p:nvSpPr>
        <p:spPr>
          <a:xfrm>
            <a:off x="5309514" y="4995967"/>
            <a:ext cx="2498368" cy="307777"/>
          </a:xfrm>
          <a:prstGeom prst="rect">
            <a:avLst/>
          </a:prstGeom>
          <a:solidFill>
            <a:schemeClr val="bg1"/>
          </a:solidFill>
        </p:spPr>
        <p:txBody>
          <a:bodyPr wrap="square" rtlCol="0">
            <a:spAutoFit/>
          </a:bodyPr>
          <a:lstStyle/>
          <a:p>
            <a:r>
              <a:rPr lang="de-AT" sz="1400" dirty="0"/>
              <a:t>2 keV Ar on </a:t>
            </a:r>
            <a:r>
              <a:rPr lang="de-AT" sz="1400" dirty="0" err="1"/>
              <a:t>rough</a:t>
            </a:r>
            <a:r>
              <a:rPr lang="de-AT" sz="1400" dirty="0"/>
              <a:t> W</a:t>
            </a:r>
          </a:p>
        </p:txBody>
      </p:sp>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18</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27" name="Inhaltsplatzhalter 2">
            <a:extLst>
              <a:ext uri="{FF2B5EF4-FFF2-40B4-BE49-F238E27FC236}">
                <a16:creationId xmlns:a16="http://schemas.microsoft.com/office/drawing/2014/main" id="{2A70B5E4-BE50-4A04-95F0-FF88BA1F8E54}"/>
              </a:ext>
            </a:extLst>
          </p:cNvPr>
          <p:cNvSpPr>
            <a:spLocks noGrp="1"/>
          </p:cNvSpPr>
          <p:nvPr>
            <p:ph idx="1"/>
          </p:nvPr>
        </p:nvSpPr>
        <p:spPr>
          <a:xfrm>
            <a:off x="272956" y="1172305"/>
            <a:ext cx="11504525" cy="5405132"/>
          </a:xfrm>
        </p:spPr>
        <p:txBody>
          <a:bodyPr>
            <a:normAutofit/>
          </a:bodyPr>
          <a:lstStyle/>
          <a:p>
            <a:pPr marL="0" lvl="1" indent="457200">
              <a:buNone/>
            </a:pPr>
            <a:r>
              <a:rPr lang="de-AT" sz="2000" b="1" dirty="0" err="1"/>
              <a:t>Which</a:t>
            </a:r>
            <a:r>
              <a:rPr lang="de-AT" sz="2000" b="1" dirty="0"/>
              <a:t> </a:t>
            </a:r>
            <a:r>
              <a:rPr lang="de-AT" sz="2000" b="1" dirty="0" err="1"/>
              <a:t>roughness</a:t>
            </a:r>
            <a:r>
              <a:rPr lang="de-AT" sz="2000" b="1" dirty="0"/>
              <a:t> </a:t>
            </a:r>
            <a:r>
              <a:rPr lang="de-AT" sz="2000" b="1" dirty="0" err="1"/>
              <a:t>parameter</a:t>
            </a:r>
            <a:r>
              <a:rPr lang="de-AT" sz="2000" b="1" dirty="0"/>
              <a:t> </a:t>
            </a:r>
            <a:r>
              <a:rPr lang="de-AT" sz="2000" b="1" dirty="0" err="1"/>
              <a:t>is</a:t>
            </a:r>
            <a:r>
              <a:rPr lang="de-AT" sz="2000" b="1" dirty="0"/>
              <a:t> </a:t>
            </a:r>
            <a:r>
              <a:rPr lang="de-AT" sz="2000" b="1" dirty="0" err="1"/>
              <a:t>good</a:t>
            </a:r>
            <a:r>
              <a:rPr lang="de-AT" sz="2000" b="1" dirty="0"/>
              <a:t> </a:t>
            </a:r>
            <a:r>
              <a:rPr lang="de-AT" sz="2000" b="1" dirty="0" err="1"/>
              <a:t>to</a:t>
            </a:r>
            <a:r>
              <a:rPr lang="de-AT" sz="2000" b="1" dirty="0"/>
              <a:t> </a:t>
            </a:r>
            <a:r>
              <a:rPr lang="de-AT" sz="2000" b="1" dirty="0" err="1"/>
              <a:t>predict</a:t>
            </a:r>
            <a:r>
              <a:rPr lang="de-AT" sz="2000" b="1" dirty="0"/>
              <a:t> </a:t>
            </a:r>
            <a:r>
              <a:rPr lang="de-AT" sz="2000" b="1" dirty="0" err="1"/>
              <a:t>effective</a:t>
            </a:r>
            <a:r>
              <a:rPr lang="de-AT" sz="2000" b="1" dirty="0"/>
              <a:t> sputtering </a:t>
            </a:r>
            <a:r>
              <a:rPr lang="de-AT" sz="2000" b="1" dirty="0" err="1"/>
              <a:t>yields</a:t>
            </a:r>
            <a:r>
              <a:rPr lang="de-AT" sz="2000" b="1" dirty="0"/>
              <a:t>?</a:t>
            </a:r>
            <a:r>
              <a:rPr lang="de-AT" sz="2000" dirty="0"/>
              <a:t> </a:t>
            </a:r>
            <a:endParaRPr lang="de-AT" sz="2000" b="1"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baseline="-25000" dirty="0"/>
          </a:p>
          <a:p>
            <a:pPr marL="457200" lvl="1" indent="0">
              <a:buNone/>
            </a:pPr>
            <a:endParaRPr lang="de-AT" sz="2000" dirty="0"/>
          </a:p>
          <a:p>
            <a:pPr marL="457200" lvl="1" indent="0">
              <a:buNone/>
            </a:pPr>
            <a:endParaRPr lang="de-AT" sz="2000" dirty="0"/>
          </a:p>
          <a:p>
            <a:pPr marL="457200" lvl="1" indent="0">
              <a:buNone/>
            </a:pPr>
            <a:endParaRPr lang="de-AT" sz="2000" dirty="0"/>
          </a:p>
          <a:p>
            <a:pPr marL="457200" lvl="1" indent="0">
              <a:buNone/>
            </a:pPr>
            <a:endParaRPr lang="de-AT" sz="2000" dirty="0"/>
          </a:p>
          <a:p>
            <a:pPr marL="457200" lvl="1" indent="0">
              <a:buNone/>
            </a:pPr>
            <a:r>
              <a:rPr lang="de-AT" sz="2000" dirty="0"/>
              <a:t>                                            </a:t>
            </a:r>
            <a:endParaRPr lang="de-AT" sz="1600" dirty="0"/>
          </a:p>
        </p:txBody>
      </p:sp>
      <p:sp>
        <p:nvSpPr>
          <p:cNvPr id="5" name="Textfeld 4"/>
          <p:cNvSpPr txBox="1"/>
          <p:nvPr/>
        </p:nvSpPr>
        <p:spPr>
          <a:xfrm>
            <a:off x="3127412" y="5371163"/>
            <a:ext cx="7197688" cy="923330"/>
          </a:xfrm>
          <a:prstGeom prst="rect">
            <a:avLst/>
          </a:prstGeom>
          <a:noFill/>
        </p:spPr>
        <p:txBody>
          <a:bodyPr wrap="square" rtlCol="0">
            <a:spAutoFit/>
          </a:bodyPr>
          <a:lstStyle/>
          <a:p>
            <a:pPr marL="285750" indent="-285750">
              <a:buFont typeface="Arial" panose="020B0604020202020204" pitchFamily="34" charset="0"/>
              <a:buChar char="•"/>
            </a:pPr>
            <a:r>
              <a:rPr lang="de-AT" dirty="0"/>
              <a:t>Double </a:t>
            </a:r>
            <a:r>
              <a:rPr lang="de-AT" dirty="0" err="1"/>
              <a:t>sweep</a:t>
            </a:r>
            <a:r>
              <a:rPr lang="de-AT" dirty="0"/>
              <a:t>: </a:t>
            </a:r>
            <a:r>
              <a:rPr lang="de-AT" dirty="0" err="1"/>
              <a:t>roughness</a:t>
            </a:r>
            <a:r>
              <a:rPr lang="de-AT" dirty="0"/>
              <a:t> + </a:t>
            </a:r>
            <a:r>
              <a:rPr lang="de-AT" dirty="0" err="1"/>
              <a:t>ion</a:t>
            </a:r>
            <a:r>
              <a:rPr lang="de-AT" dirty="0"/>
              <a:t> </a:t>
            </a:r>
            <a:r>
              <a:rPr lang="de-AT" dirty="0" err="1"/>
              <a:t>incidence</a:t>
            </a:r>
            <a:r>
              <a:rPr lang="de-AT" dirty="0"/>
              <a:t> angle</a:t>
            </a:r>
          </a:p>
          <a:p>
            <a:pPr marL="285750" indent="-285750">
              <a:buFont typeface="Arial" panose="020B0604020202020204" pitchFamily="34" charset="0"/>
              <a:buChar char="•"/>
            </a:pPr>
            <a:r>
              <a:rPr lang="el-GR" dirty="0"/>
              <a:t>δ</a:t>
            </a:r>
            <a:r>
              <a:rPr lang="de-AT" baseline="-25000" dirty="0"/>
              <a:t>m </a:t>
            </a:r>
            <a:r>
              <a:rPr lang="de-AT" dirty="0"/>
              <a:t>: </a:t>
            </a:r>
            <a:r>
              <a:rPr lang="de-AT" dirty="0" err="1"/>
              <a:t>empirical</a:t>
            </a:r>
            <a:r>
              <a:rPr lang="de-AT" dirty="0"/>
              <a:t> fit </a:t>
            </a:r>
            <a:r>
              <a:rPr lang="de-AT" dirty="0" err="1"/>
              <a:t>function</a:t>
            </a:r>
            <a:r>
              <a:rPr lang="de-AT" dirty="0"/>
              <a:t> → </a:t>
            </a:r>
            <a:r>
              <a:rPr lang="de-AT" dirty="0" err="1"/>
              <a:t>prediction</a:t>
            </a:r>
            <a:r>
              <a:rPr lang="de-AT" dirty="0"/>
              <a:t> [1]</a:t>
            </a:r>
          </a:p>
          <a:p>
            <a:pPr marL="285750" indent="-285750">
              <a:buFont typeface="Arial" panose="020B0604020202020204" pitchFamily="34" charset="0"/>
              <a:buChar char="•"/>
            </a:pPr>
            <a:r>
              <a:rPr lang="de-AT" dirty="0" err="1"/>
              <a:t>Supported</a:t>
            </a:r>
            <a:r>
              <a:rPr lang="de-AT" dirty="0"/>
              <a:t> </a:t>
            </a:r>
            <a:r>
              <a:rPr lang="de-AT" dirty="0" err="1"/>
              <a:t>by</a:t>
            </a:r>
            <a:r>
              <a:rPr lang="de-AT" dirty="0"/>
              <a:t> </a:t>
            </a:r>
            <a:r>
              <a:rPr lang="de-AT" dirty="0" err="1"/>
              <a:t>mathematical</a:t>
            </a:r>
            <a:r>
              <a:rPr lang="de-AT" dirty="0"/>
              <a:t> </a:t>
            </a:r>
            <a:r>
              <a:rPr lang="de-AT" dirty="0" err="1"/>
              <a:t>model</a:t>
            </a:r>
            <a:r>
              <a:rPr lang="de-AT" dirty="0"/>
              <a:t> (</a:t>
            </a:r>
            <a:r>
              <a:rPr lang="de-AT" dirty="0" err="1"/>
              <a:t>for</a:t>
            </a:r>
            <a:r>
              <a:rPr lang="de-AT" dirty="0"/>
              <a:t> </a:t>
            </a:r>
            <a:r>
              <a:rPr lang="de-AT" dirty="0" err="1"/>
              <a:t>Gaussian-rough</a:t>
            </a:r>
            <a:r>
              <a:rPr lang="de-AT" dirty="0"/>
              <a:t> </a:t>
            </a:r>
            <a:r>
              <a:rPr lang="de-AT" dirty="0" err="1"/>
              <a:t>surfaces</a:t>
            </a:r>
            <a:r>
              <a:rPr lang="de-AT" dirty="0"/>
              <a:t>) [2]</a:t>
            </a:r>
          </a:p>
        </p:txBody>
      </p:sp>
      <p:grpSp>
        <p:nvGrpSpPr>
          <p:cNvPr id="64" name="Gruppieren 63">
            <a:extLst>
              <a:ext uri="{FF2B5EF4-FFF2-40B4-BE49-F238E27FC236}">
                <a16:creationId xmlns:a16="http://schemas.microsoft.com/office/drawing/2014/main" id="{8C251248-1500-4510-A48C-F16037D57458}"/>
              </a:ext>
            </a:extLst>
          </p:cNvPr>
          <p:cNvGrpSpPr/>
          <p:nvPr/>
        </p:nvGrpSpPr>
        <p:grpSpPr>
          <a:xfrm>
            <a:off x="272957" y="171449"/>
            <a:ext cx="11751959" cy="809625"/>
            <a:chOff x="272957" y="171449"/>
            <a:chExt cx="11751959" cy="809625"/>
          </a:xfrm>
        </p:grpSpPr>
        <p:sp>
          <p:nvSpPr>
            <p:cNvPr id="66" name="Textfeld 65">
              <a:extLst>
                <a:ext uri="{FF2B5EF4-FFF2-40B4-BE49-F238E27FC236}">
                  <a16:creationId xmlns:a16="http://schemas.microsoft.com/office/drawing/2014/main" id="{2ACA39AC-3455-4E4F-B88B-8C37970DF336}"/>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70" name="Gruppieren 69">
              <a:extLst>
                <a:ext uri="{FF2B5EF4-FFF2-40B4-BE49-F238E27FC236}">
                  <a16:creationId xmlns:a16="http://schemas.microsoft.com/office/drawing/2014/main" id="{60441ADB-125D-4D3F-AF9E-255F87D1AD04}"/>
                </a:ext>
              </a:extLst>
            </p:cNvPr>
            <p:cNvGrpSpPr/>
            <p:nvPr/>
          </p:nvGrpSpPr>
          <p:grpSpPr>
            <a:xfrm>
              <a:off x="272957" y="171449"/>
              <a:ext cx="11751959" cy="809625"/>
              <a:chOff x="272957" y="171449"/>
              <a:chExt cx="11751959" cy="809625"/>
            </a:xfrm>
          </p:grpSpPr>
          <p:pic>
            <p:nvPicPr>
              <p:cNvPr id="72" name="Grafik 71">
                <a:extLst>
                  <a:ext uri="{FF2B5EF4-FFF2-40B4-BE49-F238E27FC236}">
                    <a16:creationId xmlns:a16="http://schemas.microsoft.com/office/drawing/2014/main" id="{57A4DBCD-D6B4-4E8B-98CD-9D89F2969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73" name="Titel 1">
                <a:extLst>
                  <a:ext uri="{FF2B5EF4-FFF2-40B4-BE49-F238E27FC236}">
                    <a16:creationId xmlns:a16="http://schemas.microsoft.com/office/drawing/2014/main" id="{92AF7012-0809-405C-A701-5114DBA3AAEA}"/>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74" name="Freihandform: Form 5">
                <a:extLst>
                  <a:ext uri="{FF2B5EF4-FFF2-40B4-BE49-F238E27FC236}">
                    <a16:creationId xmlns:a16="http://schemas.microsoft.com/office/drawing/2014/main" id="{74E26CA4-A53A-4164-87F7-60FE7A30915B}"/>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75" name="Freihandform: Form 8">
                <a:extLst>
                  <a:ext uri="{FF2B5EF4-FFF2-40B4-BE49-F238E27FC236}">
                    <a16:creationId xmlns:a16="http://schemas.microsoft.com/office/drawing/2014/main" id="{27C9F2E2-4EB0-4B7C-8F20-B8C7B68AE0FD}"/>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76" name="Freihandform: Form 11">
                <a:extLst>
                  <a:ext uri="{FF2B5EF4-FFF2-40B4-BE49-F238E27FC236}">
                    <a16:creationId xmlns:a16="http://schemas.microsoft.com/office/drawing/2014/main" id="{FEC2E2C1-2098-4361-B85D-FDA7D0C240C9}"/>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77" name="Gruppieren 76">
                <a:extLst>
                  <a:ext uri="{FF2B5EF4-FFF2-40B4-BE49-F238E27FC236}">
                    <a16:creationId xmlns:a16="http://schemas.microsoft.com/office/drawing/2014/main" id="{8C08A75F-0296-4AA3-8FD8-A24DAD5B4359}"/>
                  </a:ext>
                </a:extLst>
              </p:cNvPr>
              <p:cNvGrpSpPr/>
              <p:nvPr/>
            </p:nvGrpSpPr>
            <p:grpSpPr>
              <a:xfrm>
                <a:off x="10055266" y="271201"/>
                <a:ext cx="1969650" cy="706971"/>
                <a:chOff x="7535695" y="283762"/>
                <a:chExt cx="1969650" cy="706971"/>
              </a:xfrm>
            </p:grpSpPr>
            <p:sp>
              <p:nvSpPr>
                <p:cNvPr id="81" name="Rechteck: abgerundete Ecken 24">
                  <a:extLst>
                    <a:ext uri="{FF2B5EF4-FFF2-40B4-BE49-F238E27FC236}">
                      <a16:creationId xmlns:a16="http://schemas.microsoft.com/office/drawing/2014/main" id="{10E40E89-BDB9-4092-BD36-FDBCE8A4A4FA}"/>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uppieren 81">
                  <a:extLst>
                    <a:ext uri="{FF2B5EF4-FFF2-40B4-BE49-F238E27FC236}">
                      <a16:creationId xmlns:a16="http://schemas.microsoft.com/office/drawing/2014/main" id="{D50B73A4-D161-4172-98C7-1426B573ED88}"/>
                    </a:ext>
                  </a:extLst>
                </p:cNvPr>
                <p:cNvGrpSpPr/>
                <p:nvPr/>
              </p:nvGrpSpPr>
              <p:grpSpPr>
                <a:xfrm>
                  <a:off x="7596110" y="336530"/>
                  <a:ext cx="1909235" cy="615268"/>
                  <a:chOff x="5105423" y="6078734"/>
                  <a:chExt cx="2091442" cy="673986"/>
                </a:xfrm>
              </p:grpSpPr>
              <p:pic>
                <p:nvPicPr>
                  <p:cNvPr id="83" name="Grafik 82">
                    <a:extLst>
                      <a:ext uri="{FF2B5EF4-FFF2-40B4-BE49-F238E27FC236}">
                        <a16:creationId xmlns:a16="http://schemas.microsoft.com/office/drawing/2014/main" id="{1490C94C-F359-4D92-9588-1C5D16AEE0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84" name="Textfeld 83">
                    <a:extLst>
                      <a:ext uri="{FF2B5EF4-FFF2-40B4-BE49-F238E27FC236}">
                        <a16:creationId xmlns:a16="http://schemas.microsoft.com/office/drawing/2014/main" id="{B316FBE5-ECC0-4CE0-BF7A-C5F761D47D02}"/>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78" name="Gruppieren 77">
                <a:extLst>
                  <a:ext uri="{FF2B5EF4-FFF2-40B4-BE49-F238E27FC236}">
                    <a16:creationId xmlns:a16="http://schemas.microsoft.com/office/drawing/2014/main" id="{4F2F1990-2CEF-4ED1-A0FB-1A6B15773B2C}"/>
                  </a:ext>
                </a:extLst>
              </p:cNvPr>
              <p:cNvGrpSpPr/>
              <p:nvPr/>
            </p:nvGrpSpPr>
            <p:grpSpPr>
              <a:xfrm>
                <a:off x="1056402" y="271201"/>
                <a:ext cx="681912" cy="680597"/>
                <a:chOff x="970677" y="271201"/>
                <a:chExt cx="681912" cy="680597"/>
              </a:xfrm>
            </p:grpSpPr>
            <p:sp>
              <p:nvSpPr>
                <p:cNvPr id="79" name="Abgerundetes Rechteck 32">
                  <a:extLst>
                    <a:ext uri="{FF2B5EF4-FFF2-40B4-BE49-F238E27FC236}">
                      <a16:creationId xmlns:a16="http://schemas.microsoft.com/office/drawing/2014/main" id="{30394624-A2F8-42BE-8DEF-4A7FAD5D4CAB}"/>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fik 79">
                  <a:extLst>
                    <a:ext uri="{FF2B5EF4-FFF2-40B4-BE49-F238E27FC236}">
                      <a16:creationId xmlns:a16="http://schemas.microsoft.com/office/drawing/2014/main" id="{E12B8A4B-B872-4B4E-B9ED-AAB9871CCE4A}"/>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71" name="Textfeld 70">
              <a:extLst>
                <a:ext uri="{FF2B5EF4-FFF2-40B4-BE49-F238E27FC236}">
                  <a16:creationId xmlns:a16="http://schemas.microsoft.com/office/drawing/2014/main" id="{585A899C-136C-4399-82C8-3CC0C208B4C9}"/>
                </a:ext>
              </a:extLst>
            </p:cNvPr>
            <p:cNvSpPr txBox="1"/>
            <p:nvPr/>
          </p:nvSpPr>
          <p:spPr>
            <a:xfrm>
              <a:off x="1693090" y="332094"/>
              <a:ext cx="8464451" cy="584775"/>
            </a:xfrm>
            <a:prstGeom prst="rect">
              <a:avLst/>
            </a:prstGeom>
            <a:noFill/>
          </p:spPr>
          <p:txBody>
            <a:bodyPr wrap="square" rtlCol="0">
              <a:spAutoFit/>
            </a:bodyPr>
            <a:lstStyle/>
            <a:p>
              <a:pPr algn="ctr"/>
              <a:r>
                <a:rPr lang="de-AT" sz="3200" dirty="0" err="1">
                  <a:solidFill>
                    <a:schemeClr val="bg1"/>
                  </a:solidFill>
                </a:rPr>
                <a:t>Coventional</a:t>
              </a:r>
              <a:r>
                <a:rPr lang="de-AT" sz="3200" dirty="0">
                  <a:solidFill>
                    <a:schemeClr val="bg1"/>
                  </a:solidFill>
                </a:rPr>
                <a:t> </a:t>
              </a: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pic>
        <p:nvPicPr>
          <p:cNvPr id="35" name="Grafik 34">
            <a:extLst>
              <a:ext uri="{FF2B5EF4-FFF2-40B4-BE49-F238E27FC236}">
                <a16:creationId xmlns:a16="http://schemas.microsoft.com/office/drawing/2014/main" id="{726F2CDC-70A0-FBAC-DA07-73E30EA97C0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13846" y="3586325"/>
            <a:ext cx="812889" cy="812889"/>
          </a:xfrm>
          <a:prstGeom prst="rect">
            <a:avLst/>
          </a:prstGeom>
        </p:spPr>
      </p:pic>
      <p:pic>
        <p:nvPicPr>
          <p:cNvPr id="36" name="Grafik 35">
            <a:extLst>
              <a:ext uri="{FF2B5EF4-FFF2-40B4-BE49-F238E27FC236}">
                <a16:creationId xmlns:a16="http://schemas.microsoft.com/office/drawing/2014/main" id="{74ACFED1-B0CF-7552-E75E-88A053F825B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57304" y="3649756"/>
            <a:ext cx="590592" cy="560516"/>
          </a:xfrm>
          <a:prstGeom prst="rect">
            <a:avLst/>
          </a:prstGeom>
        </p:spPr>
      </p:pic>
      <p:grpSp>
        <p:nvGrpSpPr>
          <p:cNvPr id="3" name="Gruppieren 2">
            <a:extLst>
              <a:ext uri="{FF2B5EF4-FFF2-40B4-BE49-F238E27FC236}">
                <a16:creationId xmlns:a16="http://schemas.microsoft.com/office/drawing/2014/main" id="{E27B6CB1-0581-6752-4DA4-75C067455421}"/>
              </a:ext>
            </a:extLst>
          </p:cNvPr>
          <p:cNvGrpSpPr/>
          <p:nvPr/>
        </p:nvGrpSpPr>
        <p:grpSpPr>
          <a:xfrm>
            <a:off x="2695575" y="2159527"/>
            <a:ext cx="6704688" cy="2854829"/>
            <a:chOff x="2695575" y="2159527"/>
            <a:chExt cx="6704688" cy="2854829"/>
          </a:xfrm>
        </p:grpSpPr>
        <p:pic>
          <p:nvPicPr>
            <p:cNvPr id="4" name="Grafik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0074" y="2344193"/>
              <a:ext cx="6590189" cy="2670163"/>
            </a:xfrm>
            <a:prstGeom prst="rect">
              <a:avLst/>
            </a:prstGeom>
          </p:spPr>
        </p:pic>
        <p:sp>
          <p:nvSpPr>
            <p:cNvPr id="30" name="Rechteck 29">
              <a:extLst>
                <a:ext uri="{FF2B5EF4-FFF2-40B4-BE49-F238E27FC236}">
                  <a16:creationId xmlns:a16="http://schemas.microsoft.com/office/drawing/2014/main" id="{D8C62B23-0591-1BB4-A9CE-70A7A2A3B37A}"/>
                </a:ext>
              </a:extLst>
            </p:cNvPr>
            <p:cNvSpPr/>
            <p:nvPr/>
          </p:nvSpPr>
          <p:spPr>
            <a:xfrm>
              <a:off x="7538990" y="2159527"/>
              <a:ext cx="463588" cy="369332"/>
            </a:xfrm>
            <a:prstGeom prst="rect">
              <a:avLst/>
            </a:prstGeom>
          </p:spPr>
          <p:txBody>
            <a:bodyPr wrap="square">
              <a:spAutoFit/>
            </a:bodyPr>
            <a:lstStyle/>
            <a:p>
              <a:r>
                <a:rPr lang="el-GR" b="1" dirty="0">
                  <a:solidFill>
                    <a:srgbClr val="23D237"/>
                  </a:solidFill>
                </a:rPr>
                <a:t>δ</a:t>
              </a:r>
              <a:r>
                <a:rPr lang="de-AT" b="1" baseline="-25000" dirty="0">
                  <a:solidFill>
                    <a:srgbClr val="23D237"/>
                  </a:solidFill>
                </a:rPr>
                <a:t>m </a:t>
              </a:r>
              <a:endParaRPr lang="en-US" b="1" dirty="0">
                <a:solidFill>
                  <a:srgbClr val="23D237"/>
                </a:solidFill>
              </a:endParaRPr>
            </a:p>
          </p:txBody>
        </p:sp>
        <p:sp>
          <p:nvSpPr>
            <p:cNvPr id="31" name="Textfeld 30">
              <a:extLst>
                <a:ext uri="{FF2B5EF4-FFF2-40B4-BE49-F238E27FC236}">
                  <a16:creationId xmlns:a16="http://schemas.microsoft.com/office/drawing/2014/main" id="{8F04AECD-73C0-BAB5-799B-679B3ED49E12}"/>
                </a:ext>
              </a:extLst>
            </p:cNvPr>
            <p:cNvSpPr txBox="1"/>
            <p:nvPr/>
          </p:nvSpPr>
          <p:spPr>
            <a:xfrm>
              <a:off x="3902567" y="2159527"/>
              <a:ext cx="674496" cy="369332"/>
            </a:xfrm>
            <a:prstGeom prst="rect">
              <a:avLst/>
            </a:prstGeom>
            <a:noFill/>
          </p:spPr>
          <p:txBody>
            <a:bodyPr wrap="square" rtlCol="0">
              <a:spAutoFit/>
            </a:bodyPr>
            <a:lstStyle/>
            <a:p>
              <a:r>
                <a:rPr lang="de-AT" b="1" dirty="0">
                  <a:solidFill>
                    <a:srgbClr val="FF0000"/>
                  </a:solidFill>
                </a:rPr>
                <a:t>RMS</a:t>
              </a:r>
              <a:endParaRPr lang="en-US" b="1" dirty="0">
                <a:solidFill>
                  <a:srgbClr val="FF0000"/>
                </a:solidFill>
              </a:endParaRPr>
            </a:p>
          </p:txBody>
        </p:sp>
        <p:sp>
          <p:nvSpPr>
            <p:cNvPr id="2" name="Rechteck 1">
              <a:extLst>
                <a:ext uri="{FF2B5EF4-FFF2-40B4-BE49-F238E27FC236}">
                  <a16:creationId xmlns:a16="http://schemas.microsoft.com/office/drawing/2014/main" id="{183FF74A-96F6-A5DF-EBB7-5B5FC5DFFB1E}"/>
                </a:ext>
              </a:extLst>
            </p:cNvPr>
            <p:cNvSpPr/>
            <p:nvPr/>
          </p:nvSpPr>
          <p:spPr>
            <a:xfrm>
              <a:off x="2695575" y="2159527"/>
              <a:ext cx="33337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38" name="Rechteck 37">
            <a:extLst>
              <a:ext uri="{FF2B5EF4-FFF2-40B4-BE49-F238E27FC236}">
                <a16:creationId xmlns:a16="http://schemas.microsoft.com/office/drawing/2014/main" id="{9E1D2423-EA5B-64D8-CC63-46EE4B73EAC7}"/>
              </a:ext>
            </a:extLst>
          </p:cNvPr>
          <p:cNvSpPr/>
          <p:nvPr/>
        </p:nvSpPr>
        <p:spPr>
          <a:xfrm>
            <a:off x="5976589" y="2229850"/>
            <a:ext cx="33337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3" name="Grafik 32">
            <a:extLst>
              <a:ext uri="{FF2B5EF4-FFF2-40B4-BE49-F238E27FC236}">
                <a16:creationId xmlns:a16="http://schemas.microsoft.com/office/drawing/2014/main" id="{C26ED24D-D58E-496A-4DCA-BEA25E500EA7}"/>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a:stretch/>
        </p:blipFill>
        <p:spPr>
          <a:xfrm>
            <a:off x="9039342" y="2303010"/>
            <a:ext cx="2738140" cy="1162449"/>
          </a:xfrm>
          <a:prstGeom prst="rect">
            <a:avLst/>
          </a:prstGeom>
        </p:spPr>
      </p:pic>
      <p:pic>
        <p:nvPicPr>
          <p:cNvPr id="34" name="Grafik 33">
            <a:extLst>
              <a:ext uri="{FF2B5EF4-FFF2-40B4-BE49-F238E27FC236}">
                <a16:creationId xmlns:a16="http://schemas.microsoft.com/office/drawing/2014/main" id="{D9B877CB-704B-E0BE-E6B5-B6CC9D955A4C}"/>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a:stretch/>
        </p:blipFill>
        <p:spPr>
          <a:xfrm>
            <a:off x="474850" y="2427176"/>
            <a:ext cx="2738140" cy="761660"/>
          </a:xfrm>
          <a:prstGeom prst="rect">
            <a:avLst/>
          </a:prstGeom>
        </p:spPr>
      </p:pic>
      <p:sp>
        <p:nvSpPr>
          <p:cNvPr id="6" name="Rechteck 5">
            <a:extLst>
              <a:ext uri="{FF2B5EF4-FFF2-40B4-BE49-F238E27FC236}">
                <a16:creationId xmlns:a16="http://schemas.microsoft.com/office/drawing/2014/main" id="{AC3C0605-AAE6-C931-5749-C807F478C895}"/>
              </a:ext>
            </a:extLst>
          </p:cNvPr>
          <p:cNvSpPr/>
          <p:nvPr/>
        </p:nvSpPr>
        <p:spPr>
          <a:xfrm>
            <a:off x="4183487" y="6325942"/>
            <a:ext cx="6608631" cy="461665"/>
          </a:xfrm>
          <a:prstGeom prst="rect">
            <a:avLst/>
          </a:prstGeom>
        </p:spPr>
        <p:txBody>
          <a:bodyPr wrap="square">
            <a:spAutoFit/>
          </a:bodyPr>
          <a:lstStyle/>
          <a:p>
            <a:pPr lvl="1"/>
            <a:r>
              <a:rPr lang="de-AT" sz="1200" dirty="0">
                <a:solidFill>
                  <a:schemeClr val="tx1">
                    <a:lumMod val="50000"/>
                    <a:lumOff val="50000"/>
                  </a:schemeClr>
                </a:solidFill>
              </a:rPr>
              <a:t>[1] Cupak et al., </a:t>
            </a:r>
            <a:r>
              <a:rPr lang="de-AT" sz="1200" dirty="0" err="1">
                <a:solidFill>
                  <a:schemeClr val="tx1">
                    <a:lumMod val="50000"/>
                    <a:lumOff val="50000"/>
                  </a:schemeClr>
                </a:solidFill>
              </a:rPr>
              <a:t>Appl</a:t>
            </a:r>
            <a:r>
              <a:rPr lang="de-AT" sz="1200" dirty="0">
                <a:solidFill>
                  <a:schemeClr val="tx1">
                    <a:lumMod val="50000"/>
                    <a:lumOff val="50000"/>
                  </a:schemeClr>
                </a:solidFill>
              </a:rPr>
              <a:t>. Surf. </a:t>
            </a:r>
            <a:r>
              <a:rPr lang="de-AT" sz="1200" dirty="0" err="1">
                <a:solidFill>
                  <a:schemeClr val="tx1">
                    <a:lumMod val="50000"/>
                    <a:lumOff val="50000"/>
                  </a:schemeClr>
                </a:solidFill>
              </a:rPr>
              <a:t>Sci</a:t>
            </a:r>
            <a:r>
              <a:rPr lang="de-AT" sz="1200" dirty="0">
                <a:solidFill>
                  <a:schemeClr val="tx1">
                    <a:lumMod val="50000"/>
                    <a:lumOff val="50000"/>
                  </a:schemeClr>
                </a:solidFill>
              </a:rPr>
              <a:t>. 570 (2021), 151204</a:t>
            </a:r>
          </a:p>
          <a:p>
            <a:pPr lvl="1"/>
            <a:r>
              <a:rPr lang="de-AT" sz="1200" dirty="0">
                <a:solidFill>
                  <a:schemeClr val="tx1">
                    <a:lumMod val="50000"/>
                    <a:lumOff val="50000"/>
                  </a:schemeClr>
                </a:solidFill>
              </a:rPr>
              <a:t>[2] Szabo et al., Surf. Interfaces 30 (2022), 101924</a:t>
            </a:r>
            <a:endParaRPr lang="de-DE" altLang="en-US" sz="1200" dirty="0">
              <a:solidFill>
                <a:schemeClr val="tx1">
                  <a:lumMod val="50000"/>
                  <a:lumOff val="50000"/>
                </a:schemeClr>
              </a:solidFill>
            </a:endParaRPr>
          </a:p>
        </p:txBody>
      </p:sp>
      <p:sp>
        <p:nvSpPr>
          <p:cNvPr id="8" name="Textfeld 7">
            <a:extLst>
              <a:ext uri="{FF2B5EF4-FFF2-40B4-BE49-F238E27FC236}">
                <a16:creationId xmlns:a16="http://schemas.microsoft.com/office/drawing/2014/main" id="{9D0D6136-0942-BA4C-7F33-A5058F2BB356}"/>
              </a:ext>
            </a:extLst>
          </p:cNvPr>
          <p:cNvSpPr txBox="1"/>
          <p:nvPr/>
        </p:nvSpPr>
        <p:spPr>
          <a:xfrm>
            <a:off x="8694620" y="1147893"/>
            <a:ext cx="2976679" cy="369332"/>
          </a:xfrm>
          <a:prstGeom prst="rect">
            <a:avLst/>
          </a:prstGeom>
          <a:noFill/>
        </p:spPr>
        <p:txBody>
          <a:bodyPr wrap="square">
            <a:spAutoFit/>
          </a:bodyPr>
          <a:lstStyle/>
          <a:p>
            <a:r>
              <a:rPr lang="de-AT" b="1" dirty="0">
                <a:solidFill>
                  <a:srgbClr val="369A2E"/>
                </a:solidFill>
              </a:rPr>
              <a:t>→</a:t>
            </a:r>
            <a:r>
              <a:rPr lang="de-AT" sz="1400" dirty="0">
                <a:solidFill>
                  <a:srgbClr val="369A2E"/>
                </a:solidFill>
              </a:rPr>
              <a:t> </a:t>
            </a:r>
            <a:r>
              <a:rPr lang="de-AT" sz="1800" b="1" dirty="0" err="1">
                <a:solidFill>
                  <a:srgbClr val="369A2E"/>
                </a:solidFill>
              </a:rPr>
              <a:t>mean</a:t>
            </a:r>
            <a:r>
              <a:rPr lang="de-AT" sz="1800" b="1" dirty="0">
                <a:solidFill>
                  <a:srgbClr val="369A2E"/>
                </a:solidFill>
              </a:rPr>
              <a:t> </a:t>
            </a:r>
            <a:r>
              <a:rPr lang="de-AT" sz="1800" b="1" dirty="0" err="1">
                <a:solidFill>
                  <a:srgbClr val="369A2E"/>
                </a:solidFill>
              </a:rPr>
              <a:t>inclination</a:t>
            </a:r>
            <a:r>
              <a:rPr lang="de-AT" sz="1800" b="1" dirty="0">
                <a:solidFill>
                  <a:srgbClr val="369A2E"/>
                </a:solidFill>
              </a:rPr>
              <a:t> angle </a:t>
            </a:r>
            <a:r>
              <a:rPr lang="el-GR" sz="1800" b="1" dirty="0">
                <a:solidFill>
                  <a:srgbClr val="369A2E"/>
                </a:solidFill>
              </a:rPr>
              <a:t>δ</a:t>
            </a:r>
            <a:r>
              <a:rPr lang="de-AT" sz="1800" b="1" baseline="-25000" dirty="0">
                <a:solidFill>
                  <a:srgbClr val="369A2E"/>
                </a:solidFill>
              </a:rPr>
              <a:t>m </a:t>
            </a:r>
            <a:endParaRPr lang="de-AT" dirty="0">
              <a:solidFill>
                <a:srgbClr val="369A2E"/>
              </a:solidFill>
            </a:endParaRPr>
          </a:p>
        </p:txBody>
      </p:sp>
    </p:spTree>
    <p:extLst>
      <p:ext uri="{BB962C8B-B14F-4D97-AF65-F5344CB8AC3E}">
        <p14:creationId xmlns:p14="http://schemas.microsoft.com/office/powerpoint/2010/main" val="250379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19</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5" name="Textfeld 4"/>
          <p:cNvSpPr txBox="1"/>
          <p:nvPr/>
        </p:nvSpPr>
        <p:spPr>
          <a:xfrm>
            <a:off x="319238" y="1274483"/>
            <a:ext cx="9074402" cy="400110"/>
          </a:xfrm>
          <a:prstGeom prst="rect">
            <a:avLst/>
          </a:prstGeom>
          <a:noFill/>
        </p:spPr>
        <p:txBody>
          <a:bodyPr wrap="square" rtlCol="0">
            <a:spAutoFit/>
          </a:bodyPr>
          <a:lstStyle/>
          <a:p>
            <a:r>
              <a:rPr lang="de-AT" sz="2000" b="1" dirty="0" err="1"/>
              <a:t>Comparative</a:t>
            </a:r>
            <a:r>
              <a:rPr lang="de-AT" sz="2000" b="1" dirty="0"/>
              <a:t> </a:t>
            </a:r>
            <a:r>
              <a:rPr lang="de-AT" sz="2000" b="1" dirty="0" err="1"/>
              <a:t>study</a:t>
            </a:r>
            <a:r>
              <a:rPr lang="de-AT" sz="2000" b="1" dirty="0"/>
              <a:t> </a:t>
            </a:r>
            <a:r>
              <a:rPr lang="de-AT" sz="2000" b="1" dirty="0" err="1"/>
              <a:t>with</a:t>
            </a:r>
            <a:r>
              <a:rPr lang="de-AT" sz="2000" b="1" dirty="0"/>
              <a:t> SPRAY, QCM and MD: Nano-</a:t>
            </a:r>
            <a:r>
              <a:rPr lang="de-AT" sz="2000" b="1" dirty="0" err="1"/>
              <a:t>columnar</a:t>
            </a:r>
            <a:r>
              <a:rPr lang="de-AT" sz="2000" b="1" dirty="0"/>
              <a:t> W (NCW)</a:t>
            </a:r>
            <a:endParaRPr lang="de-AT" sz="1600" dirty="0"/>
          </a:p>
        </p:txBody>
      </p:sp>
      <p:grpSp>
        <p:nvGrpSpPr>
          <p:cNvPr id="28" name="Gruppieren 27">
            <a:extLst>
              <a:ext uri="{FF2B5EF4-FFF2-40B4-BE49-F238E27FC236}">
                <a16:creationId xmlns:a16="http://schemas.microsoft.com/office/drawing/2014/main" id="{2CEB4A78-5FFB-44D4-A33D-8CAD24A3471D}"/>
              </a:ext>
            </a:extLst>
          </p:cNvPr>
          <p:cNvGrpSpPr/>
          <p:nvPr/>
        </p:nvGrpSpPr>
        <p:grpSpPr>
          <a:xfrm>
            <a:off x="272957" y="171449"/>
            <a:ext cx="11751959" cy="809625"/>
            <a:chOff x="272957" y="171449"/>
            <a:chExt cx="11751959" cy="809625"/>
          </a:xfrm>
        </p:grpSpPr>
        <p:sp>
          <p:nvSpPr>
            <p:cNvPr id="29" name="Textfeld 28">
              <a:extLst>
                <a:ext uri="{FF2B5EF4-FFF2-40B4-BE49-F238E27FC236}">
                  <a16:creationId xmlns:a16="http://schemas.microsoft.com/office/drawing/2014/main" id="{844C9C4B-D212-4DE7-A29F-54173623218C}"/>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30" name="Gruppieren 29">
              <a:extLst>
                <a:ext uri="{FF2B5EF4-FFF2-40B4-BE49-F238E27FC236}">
                  <a16:creationId xmlns:a16="http://schemas.microsoft.com/office/drawing/2014/main" id="{562F46FC-997D-4E4F-A851-F3C27627C580}"/>
                </a:ext>
              </a:extLst>
            </p:cNvPr>
            <p:cNvGrpSpPr/>
            <p:nvPr/>
          </p:nvGrpSpPr>
          <p:grpSpPr>
            <a:xfrm>
              <a:off x="272957" y="171449"/>
              <a:ext cx="11751959" cy="809625"/>
              <a:chOff x="272957" y="171449"/>
              <a:chExt cx="11751959" cy="809625"/>
            </a:xfrm>
          </p:grpSpPr>
          <p:pic>
            <p:nvPicPr>
              <p:cNvPr id="32" name="Grafik 31">
                <a:extLst>
                  <a:ext uri="{FF2B5EF4-FFF2-40B4-BE49-F238E27FC236}">
                    <a16:creationId xmlns:a16="http://schemas.microsoft.com/office/drawing/2014/main" id="{94440BE7-4B6E-4AF9-AF57-2382C5D8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33" name="Titel 1">
                <a:extLst>
                  <a:ext uri="{FF2B5EF4-FFF2-40B4-BE49-F238E27FC236}">
                    <a16:creationId xmlns:a16="http://schemas.microsoft.com/office/drawing/2014/main" id="{50E5DAB7-BACF-41E9-AAD7-6989D1FFE8D9}"/>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34" name="Freihandform: Form 5">
                <a:extLst>
                  <a:ext uri="{FF2B5EF4-FFF2-40B4-BE49-F238E27FC236}">
                    <a16:creationId xmlns:a16="http://schemas.microsoft.com/office/drawing/2014/main" id="{7D750BF3-552B-4780-9906-AB67AAF5DE35}"/>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35" name="Freihandform: Form 8">
                <a:extLst>
                  <a:ext uri="{FF2B5EF4-FFF2-40B4-BE49-F238E27FC236}">
                    <a16:creationId xmlns:a16="http://schemas.microsoft.com/office/drawing/2014/main" id="{2355081A-B841-4FB5-8BFF-80690132BFD2}"/>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6" name="Freihandform: Form 11">
                <a:extLst>
                  <a:ext uri="{FF2B5EF4-FFF2-40B4-BE49-F238E27FC236}">
                    <a16:creationId xmlns:a16="http://schemas.microsoft.com/office/drawing/2014/main" id="{BC4E8770-BB2E-4B2A-BC18-F0FA5305991F}"/>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8" name="Gruppieren 37">
                <a:extLst>
                  <a:ext uri="{FF2B5EF4-FFF2-40B4-BE49-F238E27FC236}">
                    <a16:creationId xmlns:a16="http://schemas.microsoft.com/office/drawing/2014/main" id="{EEBFF19C-8C0C-4238-86B8-0F3EB8027B87}"/>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5E568AAE-FC5C-48CD-8F3E-6A485C62487C}"/>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3C830E29-189B-4B01-9E6E-2173DCB37CFD}"/>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20C1BC6B-8332-4CAB-BEF0-95B8B678E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54D073BB-A998-461F-817B-5B9FE8124E97}"/>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41" name="Gruppieren 40">
                <a:extLst>
                  <a:ext uri="{FF2B5EF4-FFF2-40B4-BE49-F238E27FC236}">
                    <a16:creationId xmlns:a16="http://schemas.microsoft.com/office/drawing/2014/main" id="{CE4A9778-BD4F-4C43-B765-D5FDD1F02292}"/>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A9A77DC7-84BD-471E-87BF-2465FD2E73BC}"/>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C35B6E67-EFB0-42CF-B2FD-05B1B6C2A101}"/>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31" name="Textfeld 30">
              <a:extLst>
                <a:ext uri="{FF2B5EF4-FFF2-40B4-BE49-F238E27FC236}">
                  <a16:creationId xmlns:a16="http://schemas.microsoft.com/office/drawing/2014/main" id="{48877F40-E06B-4059-B76E-CB6C0120D64D}"/>
                </a:ext>
              </a:extLst>
            </p:cNvPr>
            <p:cNvSpPr txBox="1"/>
            <p:nvPr/>
          </p:nvSpPr>
          <p:spPr>
            <a:xfrm>
              <a:off x="1693090" y="332094"/>
              <a:ext cx="8464451" cy="584775"/>
            </a:xfrm>
            <a:prstGeom prst="rect">
              <a:avLst/>
            </a:prstGeom>
            <a:noFill/>
          </p:spPr>
          <p:txBody>
            <a:bodyPr wrap="square" rtlCol="0">
              <a:spAutoFit/>
            </a:bodyPr>
            <a:lstStyle/>
            <a:p>
              <a:pPr algn="ctr"/>
              <a:r>
                <a:rPr lang="de-AT" sz="3200" dirty="0">
                  <a:solidFill>
                    <a:schemeClr val="bg1"/>
                  </a:solidFill>
                </a:rPr>
                <a:t>SPRAY </a:t>
              </a:r>
              <a:r>
                <a:rPr lang="de-AT" sz="3200" dirty="0" err="1">
                  <a:solidFill>
                    <a:schemeClr val="bg1"/>
                  </a:solidFill>
                </a:rPr>
                <a:t>for</a:t>
              </a:r>
              <a:r>
                <a:rPr lang="de-AT" sz="3200" dirty="0">
                  <a:solidFill>
                    <a:schemeClr val="bg1"/>
                  </a:solidFill>
                </a:rPr>
                <a:t> </a:t>
              </a:r>
              <a:r>
                <a:rPr lang="de-AT" sz="3200" dirty="0" err="1">
                  <a:solidFill>
                    <a:schemeClr val="bg1"/>
                  </a:solidFill>
                </a:rPr>
                <a:t>complex</a:t>
              </a:r>
              <a:r>
                <a:rPr lang="de-AT" sz="3200" dirty="0">
                  <a:solidFill>
                    <a:schemeClr val="bg1"/>
                  </a:solidFill>
                </a:rPr>
                <a:t> </a:t>
              </a:r>
              <a:r>
                <a:rPr lang="de-AT" sz="3200" dirty="0" err="1">
                  <a:solidFill>
                    <a:schemeClr val="bg1"/>
                  </a:solidFill>
                </a:rPr>
                <a:t>surface</a:t>
              </a:r>
              <a:r>
                <a:rPr lang="de-AT" sz="3200" dirty="0">
                  <a:solidFill>
                    <a:schemeClr val="bg1"/>
                  </a:solidFill>
                </a:rPr>
                <a:t> </a:t>
              </a:r>
              <a:r>
                <a:rPr lang="de-AT" sz="3200" dirty="0" err="1">
                  <a:solidFill>
                    <a:schemeClr val="bg1"/>
                  </a:solidFill>
                </a:rPr>
                <a:t>roughness</a:t>
              </a:r>
              <a:endParaRPr lang="de-AT" sz="3200" dirty="0">
                <a:solidFill>
                  <a:schemeClr val="bg1"/>
                </a:solidFill>
              </a:endParaRPr>
            </a:p>
          </p:txBody>
        </p:sp>
      </p:grpSp>
      <p:pic>
        <p:nvPicPr>
          <p:cNvPr id="8" name="Grafik 7">
            <a:extLst>
              <a:ext uri="{FF2B5EF4-FFF2-40B4-BE49-F238E27FC236}">
                <a16:creationId xmlns:a16="http://schemas.microsoft.com/office/drawing/2014/main" id="{E067AC6A-C7CC-4863-A33C-69B0D4F2E99C}"/>
              </a:ext>
            </a:extLst>
          </p:cNvPr>
          <p:cNvPicPr>
            <a:picLocks noChangeAspect="1"/>
          </p:cNvPicPr>
          <p:nvPr/>
        </p:nvPicPr>
        <p:blipFill>
          <a:blip r:embed="rId7"/>
          <a:stretch>
            <a:fillRect/>
          </a:stretch>
        </p:blipFill>
        <p:spPr>
          <a:xfrm>
            <a:off x="561806" y="2168136"/>
            <a:ext cx="5107474" cy="2545631"/>
          </a:xfrm>
          <a:prstGeom prst="rect">
            <a:avLst/>
          </a:prstGeom>
        </p:spPr>
      </p:pic>
      <p:sp>
        <p:nvSpPr>
          <p:cNvPr id="15" name="Textfeld 14">
            <a:extLst>
              <a:ext uri="{FF2B5EF4-FFF2-40B4-BE49-F238E27FC236}">
                <a16:creationId xmlns:a16="http://schemas.microsoft.com/office/drawing/2014/main" id="{B2C1FFD9-459D-4AEC-B05C-65DFEB4076E4}"/>
              </a:ext>
            </a:extLst>
          </p:cNvPr>
          <p:cNvSpPr txBox="1"/>
          <p:nvPr/>
        </p:nvSpPr>
        <p:spPr>
          <a:xfrm rot="16200000">
            <a:off x="-360620" y="2773702"/>
            <a:ext cx="1580465" cy="369332"/>
          </a:xfrm>
          <a:prstGeom prst="rect">
            <a:avLst/>
          </a:prstGeom>
          <a:noFill/>
        </p:spPr>
        <p:txBody>
          <a:bodyPr wrap="square" rtlCol="0">
            <a:spAutoFit/>
          </a:bodyPr>
          <a:lstStyle/>
          <a:p>
            <a:r>
              <a:rPr lang="de-AT" dirty="0"/>
              <a:t>SEM</a:t>
            </a:r>
          </a:p>
        </p:txBody>
      </p:sp>
      <p:sp>
        <p:nvSpPr>
          <p:cNvPr id="21" name="Textfeld 20">
            <a:extLst>
              <a:ext uri="{FF2B5EF4-FFF2-40B4-BE49-F238E27FC236}">
                <a16:creationId xmlns:a16="http://schemas.microsoft.com/office/drawing/2014/main" id="{8B0A0F2B-DC83-4013-938E-EBED5C166869}"/>
              </a:ext>
            </a:extLst>
          </p:cNvPr>
          <p:cNvSpPr txBox="1"/>
          <p:nvPr/>
        </p:nvSpPr>
        <p:spPr>
          <a:xfrm>
            <a:off x="484750" y="5065859"/>
            <a:ext cx="11424224" cy="1200329"/>
          </a:xfrm>
          <a:prstGeom prst="rect">
            <a:avLst/>
          </a:prstGeom>
          <a:noFill/>
        </p:spPr>
        <p:txBody>
          <a:bodyPr wrap="square" numCol="2" rtlCol="0">
            <a:spAutoFit/>
          </a:bodyPr>
          <a:lstStyle/>
          <a:p>
            <a:pPr marL="285750" indent="-285750">
              <a:buFont typeface="Arial" panose="020B0604020202020204" pitchFamily="34" charset="0"/>
              <a:buChar char="•"/>
            </a:pPr>
            <a:r>
              <a:rPr lang="de-AT" dirty="0"/>
              <a:t>NCW on QCM -&gt; </a:t>
            </a:r>
            <a:r>
              <a:rPr lang="de-AT" dirty="0" err="1"/>
              <a:t>direct</a:t>
            </a:r>
            <a:r>
              <a:rPr lang="de-AT" dirty="0"/>
              <a:t> </a:t>
            </a:r>
            <a:r>
              <a:rPr lang="de-AT" dirty="0" err="1"/>
              <a:t>sputtering</a:t>
            </a:r>
            <a:r>
              <a:rPr lang="de-AT" dirty="0"/>
              <a:t> </a:t>
            </a:r>
            <a:r>
              <a:rPr lang="de-AT" dirty="0" err="1"/>
              <a:t>measurements</a:t>
            </a:r>
            <a:endParaRPr lang="de-AT" dirty="0"/>
          </a:p>
          <a:p>
            <a:pPr marL="285750" indent="-285750">
              <a:buFont typeface="Arial" panose="020B0604020202020204" pitchFamily="34" charset="0"/>
              <a:buChar char="•"/>
            </a:pPr>
            <a:r>
              <a:rPr lang="de-AT" dirty="0"/>
              <a:t>50 </a:t>
            </a:r>
            <a:r>
              <a:rPr lang="de-AT" dirty="0" err="1"/>
              <a:t>nm</a:t>
            </a:r>
            <a:r>
              <a:rPr lang="de-AT" dirty="0"/>
              <a:t> </a:t>
            </a:r>
            <a:r>
              <a:rPr lang="de-AT" dirty="0" err="1"/>
              <a:t>diameter</a:t>
            </a:r>
            <a:r>
              <a:rPr lang="de-AT" dirty="0"/>
              <a:t>, 500 </a:t>
            </a:r>
            <a:r>
              <a:rPr lang="de-AT" dirty="0" err="1"/>
              <a:t>nm</a:t>
            </a:r>
            <a:r>
              <a:rPr lang="de-AT" dirty="0"/>
              <a:t> high NCs, </a:t>
            </a:r>
            <a:r>
              <a:rPr lang="de-AT" dirty="0" err="1"/>
              <a:t>areal</a:t>
            </a:r>
            <a:r>
              <a:rPr lang="de-AT" dirty="0"/>
              <a:t> </a:t>
            </a:r>
            <a:r>
              <a:rPr lang="de-AT" dirty="0" err="1"/>
              <a:t>density</a:t>
            </a:r>
            <a:r>
              <a:rPr lang="de-AT" dirty="0"/>
              <a:t> 58% </a:t>
            </a:r>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r>
              <a:rPr lang="de-AT" dirty="0"/>
              <a:t>SPRAY </a:t>
            </a:r>
            <a:r>
              <a:rPr lang="de-AT" dirty="0" err="1"/>
              <a:t>can</a:t>
            </a:r>
            <a:r>
              <a:rPr lang="de-AT" dirty="0"/>
              <a:t> </a:t>
            </a:r>
            <a:r>
              <a:rPr lang="de-AT" dirty="0" err="1"/>
              <a:t>well</a:t>
            </a:r>
            <a:r>
              <a:rPr lang="de-AT" dirty="0"/>
              <a:t> </a:t>
            </a:r>
            <a:r>
              <a:rPr lang="de-AT" dirty="0" err="1"/>
              <a:t>predict</a:t>
            </a:r>
            <a:r>
              <a:rPr lang="de-AT" dirty="0"/>
              <a:t> </a:t>
            </a:r>
            <a:r>
              <a:rPr lang="de-AT" dirty="0" err="1"/>
              <a:t>sputtering</a:t>
            </a:r>
            <a:r>
              <a:rPr lang="de-AT" dirty="0"/>
              <a:t> </a:t>
            </a:r>
            <a:r>
              <a:rPr lang="de-AT" dirty="0" err="1"/>
              <a:t>yield</a:t>
            </a:r>
            <a:r>
              <a:rPr lang="de-AT" dirty="0"/>
              <a:t> </a:t>
            </a:r>
            <a:r>
              <a:rPr lang="de-AT" dirty="0" err="1"/>
              <a:t>of</a:t>
            </a:r>
            <a:r>
              <a:rPr lang="de-AT" dirty="0"/>
              <a:t> NCW</a:t>
            </a:r>
          </a:p>
          <a:p>
            <a:pPr marL="285750" indent="-285750">
              <a:buFont typeface="Arial" panose="020B0604020202020204" pitchFamily="34" charset="0"/>
              <a:buChar char="•"/>
            </a:pPr>
            <a:r>
              <a:rPr lang="de-AT" dirty="0"/>
              <a:t>Studies </a:t>
            </a:r>
            <a:r>
              <a:rPr lang="de-AT" dirty="0" err="1"/>
              <a:t>with</a:t>
            </a:r>
            <a:r>
              <a:rPr lang="de-AT" dirty="0"/>
              <a:t> Ar and D </a:t>
            </a:r>
            <a:r>
              <a:rPr lang="de-AT" dirty="0" err="1"/>
              <a:t>ions</a:t>
            </a:r>
            <a:r>
              <a:rPr lang="de-AT" dirty="0"/>
              <a:t> [1,2,3]</a:t>
            </a:r>
          </a:p>
        </p:txBody>
      </p:sp>
      <p:sp>
        <p:nvSpPr>
          <p:cNvPr id="43" name="Textfeld 42">
            <a:extLst>
              <a:ext uri="{FF2B5EF4-FFF2-40B4-BE49-F238E27FC236}">
                <a16:creationId xmlns:a16="http://schemas.microsoft.com/office/drawing/2014/main" id="{8F466A0A-360E-AC8D-6069-2B1F873F3A37}"/>
              </a:ext>
            </a:extLst>
          </p:cNvPr>
          <p:cNvSpPr txBox="1"/>
          <p:nvPr/>
        </p:nvSpPr>
        <p:spPr>
          <a:xfrm>
            <a:off x="584252" y="1738607"/>
            <a:ext cx="5462504" cy="369332"/>
          </a:xfrm>
          <a:prstGeom prst="rect">
            <a:avLst/>
          </a:prstGeom>
          <a:noFill/>
        </p:spPr>
        <p:txBody>
          <a:bodyPr wrap="square" rtlCol="0">
            <a:spAutoFit/>
          </a:bodyPr>
          <a:lstStyle/>
          <a:p>
            <a:r>
              <a:rPr lang="de-AT" dirty="0"/>
              <a:t>PVD on QCM </a:t>
            </a:r>
            <a:r>
              <a:rPr lang="de-AT" dirty="0" err="1"/>
              <a:t>resonator</a:t>
            </a:r>
            <a:r>
              <a:rPr lang="de-AT" dirty="0"/>
              <a:t> </a:t>
            </a:r>
            <a:r>
              <a:rPr lang="de-AT" dirty="0" err="1"/>
              <a:t>by</a:t>
            </a:r>
            <a:r>
              <a:rPr lang="de-AT" dirty="0"/>
              <a:t> </a:t>
            </a:r>
            <a:r>
              <a:rPr lang="de-AT" b="1" dirty="0"/>
              <a:t>R. </a:t>
            </a:r>
            <a:r>
              <a:rPr lang="de-AT" sz="1800" b="1" dirty="0"/>
              <a:t>Gonz</a:t>
            </a:r>
            <a:r>
              <a:rPr lang="de-AT" b="1" dirty="0"/>
              <a:t>á</a:t>
            </a:r>
            <a:r>
              <a:rPr lang="de-AT" sz="1800" b="1" dirty="0"/>
              <a:t>lez-Arrabal (UPM)</a:t>
            </a:r>
            <a:endParaRPr lang="de-AT" b="1" dirty="0"/>
          </a:p>
        </p:txBody>
      </p:sp>
      <p:sp>
        <p:nvSpPr>
          <p:cNvPr id="3" name="Fußzeilenplatzhalter 14">
            <a:extLst>
              <a:ext uri="{FF2B5EF4-FFF2-40B4-BE49-F238E27FC236}">
                <a16:creationId xmlns:a16="http://schemas.microsoft.com/office/drawing/2014/main" id="{ED30AFAF-66F0-247B-0CE1-3A04B8C721F8}"/>
              </a:ext>
            </a:extLst>
          </p:cNvPr>
          <p:cNvSpPr txBox="1">
            <a:spLocks/>
          </p:cNvSpPr>
          <p:nvPr/>
        </p:nvSpPr>
        <p:spPr>
          <a:xfrm>
            <a:off x="3848163" y="6385687"/>
            <a:ext cx="7030601"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AT" dirty="0"/>
              <a:t>[1] A. Lopez-Cazalilla &amp; C. Cupak et al., Phys. Rev. Mater. 6 (2022), 075402</a:t>
            </a:r>
            <a:endParaRPr lang="de-AT" dirty="0">
              <a:solidFill>
                <a:srgbClr val="0070C0"/>
              </a:solidFill>
            </a:endParaRPr>
          </a:p>
          <a:p>
            <a:pPr algn="l"/>
            <a:r>
              <a:rPr lang="de-AT" dirty="0"/>
              <a:t>[2] C. Cupak et al., Phys. Rev. Mat. 7 (2023) 065406</a:t>
            </a:r>
          </a:p>
          <a:p>
            <a:pPr algn="l"/>
            <a:r>
              <a:rPr lang="de-AT" dirty="0"/>
              <a:t>[3] J. </a:t>
            </a:r>
            <a:r>
              <a:rPr lang="de-AT" dirty="0" err="1"/>
              <a:t>Brötzner</a:t>
            </a:r>
            <a:r>
              <a:rPr lang="de-AT" dirty="0"/>
              <a:t> et al., </a:t>
            </a:r>
            <a:r>
              <a:rPr lang="de-AT" dirty="0" err="1"/>
              <a:t>Nucl</a:t>
            </a:r>
            <a:r>
              <a:rPr lang="de-AT" dirty="0"/>
              <a:t>. Mater. Energy 37 (2023), 101507</a:t>
            </a:r>
          </a:p>
        </p:txBody>
      </p:sp>
      <p:pic>
        <p:nvPicPr>
          <p:cNvPr id="42" name="Grafik 41">
            <a:extLst>
              <a:ext uri="{FF2B5EF4-FFF2-40B4-BE49-F238E27FC236}">
                <a16:creationId xmlns:a16="http://schemas.microsoft.com/office/drawing/2014/main" id="{20F7F76E-40A7-4AAB-9F6C-63C9366D2E64}"/>
              </a:ext>
            </a:extLst>
          </p:cNvPr>
          <p:cNvPicPr>
            <a:picLocks noChangeAspect="1"/>
          </p:cNvPicPr>
          <p:nvPr/>
        </p:nvPicPr>
        <p:blipFill>
          <a:blip r:embed="rId8"/>
          <a:stretch>
            <a:fillRect/>
          </a:stretch>
        </p:blipFill>
        <p:spPr>
          <a:xfrm>
            <a:off x="9893669" y="2262986"/>
            <a:ext cx="2015305" cy="1885981"/>
          </a:xfrm>
          <a:prstGeom prst="rect">
            <a:avLst/>
          </a:prstGeom>
        </p:spPr>
      </p:pic>
      <p:pic>
        <p:nvPicPr>
          <p:cNvPr id="44" name="Grafik 43">
            <a:extLst>
              <a:ext uri="{FF2B5EF4-FFF2-40B4-BE49-F238E27FC236}">
                <a16:creationId xmlns:a16="http://schemas.microsoft.com/office/drawing/2014/main" id="{5D4D70E0-C82F-4089-A1BE-8097CFFDAB0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494876" y="4178350"/>
            <a:ext cx="812889" cy="812889"/>
          </a:xfrm>
          <a:prstGeom prst="rect">
            <a:avLst/>
          </a:prstGeom>
        </p:spPr>
      </p:pic>
      <p:grpSp>
        <p:nvGrpSpPr>
          <p:cNvPr id="13" name="Gruppieren 12">
            <a:extLst>
              <a:ext uri="{FF2B5EF4-FFF2-40B4-BE49-F238E27FC236}">
                <a16:creationId xmlns:a16="http://schemas.microsoft.com/office/drawing/2014/main" id="{BD18129D-65A8-4BF7-A8D3-293C4578A453}"/>
              </a:ext>
            </a:extLst>
          </p:cNvPr>
          <p:cNvGrpSpPr/>
          <p:nvPr/>
        </p:nvGrpSpPr>
        <p:grpSpPr>
          <a:xfrm>
            <a:off x="5669280" y="1874192"/>
            <a:ext cx="3960000" cy="3136813"/>
            <a:chOff x="5669280" y="2055167"/>
            <a:chExt cx="3960000" cy="3136813"/>
          </a:xfrm>
        </p:grpSpPr>
        <p:pic>
          <p:nvPicPr>
            <p:cNvPr id="45" name="Grafik 44">
              <a:extLst>
                <a:ext uri="{FF2B5EF4-FFF2-40B4-BE49-F238E27FC236}">
                  <a16:creationId xmlns:a16="http://schemas.microsoft.com/office/drawing/2014/main" id="{303A36C2-A2AE-4477-BF53-C9ADE47D135E}"/>
                </a:ext>
              </a:extLst>
            </p:cNvPr>
            <p:cNvPicPr>
              <a:picLocks noChangeAspect="1"/>
            </p:cNvPicPr>
            <p:nvPr/>
          </p:nvPicPr>
          <p:blipFill>
            <a:blip r:embed="rId10"/>
            <a:stretch>
              <a:fillRect/>
            </a:stretch>
          </p:blipFill>
          <p:spPr>
            <a:xfrm>
              <a:off x="5669280" y="2055167"/>
              <a:ext cx="3960000" cy="3136813"/>
            </a:xfrm>
            <a:prstGeom prst="rect">
              <a:avLst/>
            </a:prstGeom>
          </p:spPr>
        </p:pic>
        <p:sp>
          <p:nvSpPr>
            <p:cNvPr id="2" name="Rechteck 1">
              <a:extLst>
                <a:ext uri="{FF2B5EF4-FFF2-40B4-BE49-F238E27FC236}">
                  <a16:creationId xmlns:a16="http://schemas.microsoft.com/office/drawing/2014/main" id="{2286F6F0-597F-4AF0-BF41-153BA6FB53A5}"/>
                </a:ext>
              </a:extLst>
            </p:cNvPr>
            <p:cNvSpPr/>
            <p:nvPr/>
          </p:nvSpPr>
          <p:spPr>
            <a:xfrm rot="21098403">
              <a:off x="6460125" y="3245292"/>
              <a:ext cx="3006829" cy="2320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hteck 3">
              <a:extLst>
                <a:ext uri="{FF2B5EF4-FFF2-40B4-BE49-F238E27FC236}">
                  <a16:creationId xmlns:a16="http://schemas.microsoft.com/office/drawing/2014/main" id="{5FDEC403-803F-40E8-AE28-AC2BECC1FB6A}"/>
                </a:ext>
              </a:extLst>
            </p:cNvPr>
            <p:cNvSpPr/>
            <p:nvPr/>
          </p:nvSpPr>
          <p:spPr>
            <a:xfrm>
              <a:off x="6459229" y="4448175"/>
              <a:ext cx="1808471" cy="2383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 keV Ar on NCW</a:t>
              </a:r>
            </a:p>
          </p:txBody>
        </p:sp>
        <p:cxnSp>
          <p:nvCxnSpPr>
            <p:cNvPr id="7" name="Gerader Verbinder 6">
              <a:extLst>
                <a:ext uri="{FF2B5EF4-FFF2-40B4-BE49-F238E27FC236}">
                  <a16:creationId xmlns:a16="http://schemas.microsoft.com/office/drawing/2014/main" id="{C8124FB4-F688-48AD-AE80-9C0D5B3ACAAD}"/>
                </a:ext>
              </a:extLst>
            </p:cNvPr>
            <p:cNvCxnSpPr>
              <a:cxnSpLocks/>
            </p:cNvCxnSpPr>
            <p:nvPr/>
          </p:nvCxnSpPr>
          <p:spPr>
            <a:xfrm>
              <a:off x="8996363" y="3071813"/>
              <a:ext cx="80962" cy="2914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C572794D-405C-46FC-BE65-69ECD27ECFA8}"/>
              </a:ext>
            </a:extLst>
          </p:cNvPr>
          <p:cNvSpPr txBox="1"/>
          <p:nvPr/>
        </p:nvSpPr>
        <p:spPr>
          <a:xfrm>
            <a:off x="3620562" y="5850087"/>
            <a:ext cx="5152600" cy="369332"/>
          </a:xfrm>
          <a:prstGeom prst="rect">
            <a:avLst/>
          </a:prstGeom>
          <a:noFill/>
        </p:spPr>
        <p:txBody>
          <a:bodyPr wrap="square" rtlCol="0">
            <a:spAutoFit/>
          </a:bodyPr>
          <a:lstStyle/>
          <a:p>
            <a:r>
              <a:rPr lang="en-GB" dirty="0"/>
              <a:t>-&gt; also MD results available, see Talk by</a:t>
            </a:r>
            <a:r>
              <a:rPr lang="en-GB" b="1" dirty="0"/>
              <a:t> F. Granberg</a:t>
            </a:r>
            <a:endParaRPr lang="en-GB" dirty="0"/>
          </a:p>
        </p:txBody>
      </p:sp>
    </p:spTree>
    <p:extLst>
      <p:ext uri="{BB962C8B-B14F-4D97-AF65-F5344CB8AC3E}">
        <p14:creationId xmlns:p14="http://schemas.microsoft.com/office/powerpoint/2010/main" val="269786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2</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 name="Gruppieren 1"/>
          <p:cNvGrpSpPr/>
          <p:nvPr/>
        </p:nvGrpSpPr>
        <p:grpSpPr>
          <a:xfrm>
            <a:off x="272957" y="171449"/>
            <a:ext cx="11751959" cy="809625"/>
            <a:chOff x="272957" y="171449"/>
            <a:chExt cx="11751959" cy="809625"/>
          </a:xfrm>
        </p:grpSpPr>
        <p:sp>
          <p:nvSpPr>
            <p:cNvPr id="23" name="Textfeld 22">
              <a:extLst>
                <a:ext uri="{FF2B5EF4-FFF2-40B4-BE49-F238E27FC236}">
                  <a16:creationId xmlns:a16="http://schemas.microsoft.com/office/drawing/2014/main" id="{A91A64DC-99DF-41FB-97ED-47DCD12449C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24" name="Gruppieren 23"/>
            <p:cNvGrpSpPr/>
            <p:nvPr/>
          </p:nvGrpSpPr>
          <p:grpSpPr>
            <a:xfrm>
              <a:off x="272957" y="171449"/>
              <a:ext cx="11751959" cy="809625"/>
              <a:chOff x="272957" y="171449"/>
              <a:chExt cx="11751959" cy="809625"/>
            </a:xfrm>
          </p:grpSpPr>
          <p:pic>
            <p:nvPicPr>
              <p:cNvPr id="25" name="Grafik 24">
                <a:extLst>
                  <a:ext uri="{FF2B5EF4-FFF2-40B4-BE49-F238E27FC236}">
                    <a16:creationId xmlns:a16="http://schemas.microsoft.com/office/drawing/2014/main" id="{460543EF-AD61-4829-B26F-89BF1077F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26" name="Titel 1">
                <a:extLst>
                  <a:ext uri="{FF2B5EF4-FFF2-40B4-BE49-F238E27FC236}">
                    <a16:creationId xmlns:a16="http://schemas.microsoft.com/office/drawing/2014/main" id="{A32EB49E-2556-4018-87E6-BF1AC9325515}"/>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28" name="Freihandform: Form 5">
                <a:extLst>
                  <a:ext uri="{FF2B5EF4-FFF2-40B4-BE49-F238E27FC236}">
                    <a16:creationId xmlns:a16="http://schemas.microsoft.com/office/drawing/2014/main" id="{A7E76DE0-0D9F-4708-9483-611F03A86BC4}"/>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29" name="Freihandform: Form 8">
                <a:extLst>
                  <a:ext uri="{FF2B5EF4-FFF2-40B4-BE49-F238E27FC236}">
                    <a16:creationId xmlns:a16="http://schemas.microsoft.com/office/drawing/2014/main" id="{33997B12-ABF1-4466-A17A-37FA75A0CF11}"/>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0" name="Freihandform: Form 11">
                <a:extLst>
                  <a:ext uri="{FF2B5EF4-FFF2-40B4-BE49-F238E27FC236}">
                    <a16:creationId xmlns:a16="http://schemas.microsoft.com/office/drawing/2014/main" id="{48C09BCE-E2E0-4A81-A504-AEDDE50A13F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1" name="Gruppieren 30">
                <a:extLst>
                  <a:ext uri="{FF2B5EF4-FFF2-40B4-BE49-F238E27FC236}">
                    <a16:creationId xmlns:a16="http://schemas.microsoft.com/office/drawing/2014/main" id="{8EFBDC55-76AC-47B9-B257-36B16E19A3E2}"/>
                  </a:ext>
                </a:extLst>
              </p:cNvPr>
              <p:cNvGrpSpPr/>
              <p:nvPr/>
            </p:nvGrpSpPr>
            <p:grpSpPr>
              <a:xfrm>
                <a:off x="10055266" y="271201"/>
                <a:ext cx="1969650" cy="706971"/>
                <a:chOff x="7535695" y="283762"/>
                <a:chExt cx="1969650" cy="706971"/>
              </a:xfrm>
            </p:grpSpPr>
            <p:sp>
              <p:nvSpPr>
                <p:cNvPr id="35" name="Rechteck: abgerundete Ecken 24">
                  <a:extLst>
                    <a:ext uri="{FF2B5EF4-FFF2-40B4-BE49-F238E27FC236}">
                      <a16:creationId xmlns:a16="http://schemas.microsoft.com/office/drawing/2014/main" id="{AD52D81C-1882-4BF9-B2A9-2722BCF743C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uppieren 35">
                  <a:extLst>
                    <a:ext uri="{FF2B5EF4-FFF2-40B4-BE49-F238E27FC236}">
                      <a16:creationId xmlns:a16="http://schemas.microsoft.com/office/drawing/2014/main" id="{E5A3B9E3-DC1F-4B18-8F82-956716A99CB4}"/>
                    </a:ext>
                  </a:extLst>
                </p:cNvPr>
                <p:cNvGrpSpPr/>
                <p:nvPr/>
              </p:nvGrpSpPr>
              <p:grpSpPr>
                <a:xfrm>
                  <a:off x="7596110" y="336530"/>
                  <a:ext cx="1909235" cy="615268"/>
                  <a:chOff x="5105423" y="6078734"/>
                  <a:chExt cx="2091442" cy="673986"/>
                </a:xfrm>
              </p:grpSpPr>
              <p:pic>
                <p:nvPicPr>
                  <p:cNvPr id="38" name="Grafik 37">
                    <a:extLst>
                      <a:ext uri="{FF2B5EF4-FFF2-40B4-BE49-F238E27FC236}">
                        <a16:creationId xmlns:a16="http://schemas.microsoft.com/office/drawing/2014/main" id="{9C319ADB-0E16-49B1-8256-5C0688EB0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41" name="Textfeld 40">
                    <a:extLst>
                      <a:ext uri="{FF2B5EF4-FFF2-40B4-BE49-F238E27FC236}">
                        <a16:creationId xmlns:a16="http://schemas.microsoft.com/office/drawing/2014/main" id="{4D4363EF-7C1E-4144-A0D2-0AB77C6022C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32" name="Gruppieren 31"/>
              <p:cNvGrpSpPr/>
              <p:nvPr/>
            </p:nvGrpSpPr>
            <p:grpSpPr>
              <a:xfrm>
                <a:off x="1056402" y="271201"/>
                <a:ext cx="681912" cy="680597"/>
                <a:chOff x="970677" y="271201"/>
                <a:chExt cx="681912" cy="680597"/>
              </a:xfrm>
            </p:grpSpPr>
            <p:sp>
              <p:nvSpPr>
                <p:cNvPr id="33" name="Abgerundetes Rechteck 32"/>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fik 33"/>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22" name="Textfeld 21">
              <a:extLst>
                <a:ext uri="{FF2B5EF4-FFF2-40B4-BE49-F238E27FC236}">
                  <a16:creationId xmlns:a16="http://schemas.microsoft.com/office/drawing/2014/main" id="{A91A64DC-99DF-41FB-97ED-47DCD12449CA}"/>
                </a:ext>
              </a:extLst>
            </p:cNvPr>
            <p:cNvSpPr txBox="1"/>
            <p:nvPr/>
          </p:nvSpPr>
          <p:spPr>
            <a:xfrm>
              <a:off x="3345067" y="322751"/>
              <a:ext cx="5474216" cy="584775"/>
            </a:xfrm>
            <a:prstGeom prst="rect">
              <a:avLst/>
            </a:prstGeom>
            <a:noFill/>
          </p:spPr>
          <p:txBody>
            <a:bodyPr wrap="square" rtlCol="0">
              <a:spAutoFit/>
            </a:bodyPr>
            <a:lstStyle/>
            <a:p>
              <a:pPr algn="ctr"/>
              <a:r>
                <a:rPr lang="de-AT" sz="3200" dirty="0" err="1">
                  <a:solidFill>
                    <a:schemeClr val="bg1"/>
                  </a:solidFill>
                </a:rPr>
                <a:t>Acknowledgements</a:t>
              </a:r>
              <a:endParaRPr lang="de-AT" sz="3200" dirty="0">
                <a:solidFill>
                  <a:schemeClr val="bg1"/>
                </a:solidFill>
              </a:endParaRPr>
            </a:p>
          </p:txBody>
        </p:sp>
      </p:grpSp>
      <p:sp>
        <p:nvSpPr>
          <p:cNvPr id="42" name="Rechteck 41">
            <a:extLst>
              <a:ext uri="{FF2B5EF4-FFF2-40B4-BE49-F238E27FC236}">
                <a16:creationId xmlns:a16="http://schemas.microsoft.com/office/drawing/2014/main" id="{AFE6F19A-29BB-43C5-289E-06E60E47FA31}"/>
              </a:ext>
            </a:extLst>
          </p:cNvPr>
          <p:cNvSpPr/>
          <p:nvPr/>
        </p:nvSpPr>
        <p:spPr>
          <a:xfrm>
            <a:off x="2950652" y="1338018"/>
            <a:ext cx="6411627" cy="461665"/>
          </a:xfrm>
          <a:prstGeom prst="rect">
            <a:avLst/>
          </a:prstGeom>
        </p:spPr>
        <p:txBody>
          <a:bodyPr wrap="none">
            <a:spAutoFit/>
          </a:bodyPr>
          <a:lstStyle/>
          <a:p>
            <a:pPr algn="ctr"/>
            <a:r>
              <a:rPr lang="de-AT" sz="2400" dirty="0"/>
              <a:t>Many </a:t>
            </a:r>
            <a:r>
              <a:rPr lang="de-AT" sz="2400" dirty="0" err="1"/>
              <a:t>thanks</a:t>
            </a:r>
            <a:r>
              <a:rPr lang="de-AT" sz="2400" dirty="0"/>
              <a:t> </a:t>
            </a:r>
            <a:r>
              <a:rPr lang="de-AT" sz="2400" dirty="0" err="1"/>
              <a:t>to</a:t>
            </a:r>
            <a:r>
              <a:rPr lang="de-AT" sz="2400" dirty="0"/>
              <a:t> </a:t>
            </a:r>
            <a:r>
              <a:rPr lang="de-AT" sz="2400" dirty="0" err="1"/>
              <a:t>colleagues</a:t>
            </a:r>
            <a:r>
              <a:rPr lang="de-AT" sz="2400" dirty="0"/>
              <a:t> and </a:t>
            </a:r>
            <a:r>
              <a:rPr lang="de-AT" sz="2400" dirty="0" err="1"/>
              <a:t>research</a:t>
            </a:r>
            <a:r>
              <a:rPr lang="de-AT" sz="2400" dirty="0"/>
              <a:t> </a:t>
            </a:r>
            <a:r>
              <a:rPr lang="de-AT" sz="2400" dirty="0" err="1"/>
              <a:t>partners</a:t>
            </a:r>
            <a:r>
              <a:rPr lang="de-AT" sz="2400" dirty="0"/>
              <a:t>!</a:t>
            </a:r>
          </a:p>
        </p:txBody>
      </p:sp>
      <p:grpSp>
        <p:nvGrpSpPr>
          <p:cNvPr id="43" name="Gruppieren 42">
            <a:extLst>
              <a:ext uri="{FF2B5EF4-FFF2-40B4-BE49-F238E27FC236}">
                <a16:creationId xmlns:a16="http://schemas.microsoft.com/office/drawing/2014/main" id="{CC5F1379-4209-9CF8-1BDE-63221B09999F}"/>
              </a:ext>
            </a:extLst>
          </p:cNvPr>
          <p:cNvGrpSpPr/>
          <p:nvPr/>
        </p:nvGrpSpPr>
        <p:grpSpPr>
          <a:xfrm>
            <a:off x="398157" y="3144739"/>
            <a:ext cx="1697343" cy="1697343"/>
            <a:chOff x="1058144" y="271201"/>
            <a:chExt cx="676995" cy="676995"/>
          </a:xfrm>
        </p:grpSpPr>
        <p:sp>
          <p:nvSpPr>
            <p:cNvPr id="44" name="Abgerundetes Rechteck 21">
              <a:extLst>
                <a:ext uri="{FF2B5EF4-FFF2-40B4-BE49-F238E27FC236}">
                  <a16:creationId xmlns:a16="http://schemas.microsoft.com/office/drawing/2014/main" id="{16B68CA2-6907-1837-BE85-666546D011DE}"/>
                </a:ext>
              </a:extLst>
            </p:cNvPr>
            <p:cNvSpPr/>
            <p:nvPr/>
          </p:nvSpPr>
          <p:spPr>
            <a:xfrm>
              <a:off x="1058144" y="271201"/>
              <a:ext cx="676995" cy="676995"/>
            </a:xfrm>
            <a:prstGeom prst="roundRect">
              <a:avLst>
                <a:gd name="adj" fmla="val 103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fik 44">
              <a:extLst>
                <a:ext uri="{FF2B5EF4-FFF2-40B4-BE49-F238E27FC236}">
                  <a16:creationId xmlns:a16="http://schemas.microsoft.com/office/drawing/2014/main" id="{8A7BD9C6-C6CA-5BD0-1BB9-60DB6BEB48E2}"/>
                </a:ext>
              </a:extLst>
            </p:cNvPr>
            <p:cNvPicPr>
              <a:picLocks noChangeAspect="1"/>
            </p:cNvPicPr>
            <p:nvPr/>
          </p:nvPicPr>
          <p:blipFill>
            <a:blip r:embed="rId7"/>
            <a:stretch>
              <a:fillRect/>
            </a:stretch>
          </p:blipFill>
          <p:spPr>
            <a:xfrm>
              <a:off x="1110207" y="308983"/>
              <a:ext cx="572867" cy="572867"/>
            </a:xfrm>
            <a:prstGeom prst="rect">
              <a:avLst/>
            </a:prstGeom>
          </p:spPr>
        </p:pic>
      </p:grpSp>
      <p:pic>
        <p:nvPicPr>
          <p:cNvPr id="46" name="Grafik 45">
            <a:extLst>
              <a:ext uri="{FF2B5EF4-FFF2-40B4-BE49-F238E27FC236}">
                <a16:creationId xmlns:a16="http://schemas.microsoft.com/office/drawing/2014/main" id="{D420D61F-5DFC-5472-F72B-81B45BFBAF7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46906" y="1936001"/>
            <a:ext cx="2282824" cy="864982"/>
          </a:xfrm>
          <a:prstGeom prst="rect">
            <a:avLst/>
          </a:prstGeom>
        </p:spPr>
      </p:pic>
      <p:pic>
        <p:nvPicPr>
          <p:cNvPr id="8" name="Grafik 7">
            <a:extLst>
              <a:ext uri="{FF2B5EF4-FFF2-40B4-BE49-F238E27FC236}">
                <a16:creationId xmlns:a16="http://schemas.microsoft.com/office/drawing/2014/main" id="{412CEDB9-0FBB-B644-7B15-596248522A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670" y="4898266"/>
            <a:ext cx="2020437" cy="2020437"/>
          </a:xfrm>
          <a:prstGeom prst="rect">
            <a:avLst/>
          </a:prstGeom>
        </p:spPr>
      </p:pic>
      <p:pic>
        <p:nvPicPr>
          <p:cNvPr id="49" name="Grafik 48">
            <a:extLst>
              <a:ext uri="{FF2B5EF4-FFF2-40B4-BE49-F238E27FC236}">
                <a16:creationId xmlns:a16="http://schemas.microsoft.com/office/drawing/2014/main" id="{8031B96A-B1DF-5E24-2997-FD83E6CEDD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8637" y="4945759"/>
            <a:ext cx="1144236" cy="1314575"/>
          </a:xfrm>
          <a:prstGeom prst="rect">
            <a:avLst/>
          </a:prstGeom>
        </p:spPr>
      </p:pic>
      <p:pic>
        <p:nvPicPr>
          <p:cNvPr id="5" name="Grafik 4">
            <a:extLst>
              <a:ext uri="{FF2B5EF4-FFF2-40B4-BE49-F238E27FC236}">
                <a16:creationId xmlns:a16="http://schemas.microsoft.com/office/drawing/2014/main" id="{5EFEE6AA-0ACB-63BD-292F-795B0A0B97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71519" y="3448422"/>
            <a:ext cx="5908532" cy="1529124"/>
          </a:xfrm>
          <a:prstGeom prst="rect">
            <a:avLst/>
          </a:prstGeom>
        </p:spPr>
      </p:pic>
      <p:pic>
        <p:nvPicPr>
          <p:cNvPr id="4" name="Grafik 3">
            <a:extLst>
              <a:ext uri="{FF2B5EF4-FFF2-40B4-BE49-F238E27FC236}">
                <a16:creationId xmlns:a16="http://schemas.microsoft.com/office/drawing/2014/main" id="{3D16582D-B961-28ED-420B-35AE52AA3B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00428" y="5666699"/>
            <a:ext cx="1912074" cy="1074586"/>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59A18B2D-1717-C240-969C-F4D9A020A8BB}"/>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541204" y="2211818"/>
            <a:ext cx="2818896" cy="713131"/>
          </a:xfrm>
          <a:prstGeom prst="rect">
            <a:avLst/>
          </a:prstGeom>
        </p:spPr>
      </p:pic>
      <p:pic>
        <p:nvPicPr>
          <p:cNvPr id="3" name="Grafik 2">
            <a:extLst>
              <a:ext uri="{FF2B5EF4-FFF2-40B4-BE49-F238E27FC236}">
                <a16:creationId xmlns:a16="http://schemas.microsoft.com/office/drawing/2014/main" id="{DAE8B138-1151-F6D1-87E2-0B9E31D9FE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81555" y="4977546"/>
            <a:ext cx="2290026" cy="704623"/>
          </a:xfrm>
          <a:prstGeom prst="rect">
            <a:avLst/>
          </a:prstGeom>
        </p:spPr>
      </p:pic>
      <p:pic>
        <p:nvPicPr>
          <p:cNvPr id="7" name="Grafik 6">
            <a:extLst>
              <a:ext uri="{FF2B5EF4-FFF2-40B4-BE49-F238E27FC236}">
                <a16:creationId xmlns:a16="http://schemas.microsoft.com/office/drawing/2014/main" id="{C670DCCE-8A59-7536-74C9-36F1B2DE80B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24623" y="3306811"/>
            <a:ext cx="3067377" cy="1294050"/>
          </a:xfrm>
          <a:prstGeom prst="rect">
            <a:avLst/>
          </a:prstGeom>
        </p:spPr>
      </p:pic>
      <p:pic>
        <p:nvPicPr>
          <p:cNvPr id="10" name="Grafik 9" descr="Ein Bild, das Text, Schrift, Logo, Grafiken enthält.&#10;&#10;Automatisch generierte Beschreibung">
            <a:extLst>
              <a:ext uri="{FF2B5EF4-FFF2-40B4-BE49-F238E27FC236}">
                <a16:creationId xmlns:a16="http://schemas.microsoft.com/office/drawing/2014/main" id="{C1DCE6B5-305E-16B7-C47D-54D8B7B2A8D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16634" y="2257777"/>
            <a:ext cx="2228850" cy="648224"/>
          </a:xfrm>
          <a:prstGeom prst="rect">
            <a:avLst/>
          </a:prstGeom>
        </p:spPr>
      </p:pic>
      <p:pic>
        <p:nvPicPr>
          <p:cNvPr id="12" name="Grafik 11" descr="Ein Bild, das gelb, Symbol, Screenshot, Design enthält.&#10;&#10;Automatisch generierte Beschreibung">
            <a:extLst>
              <a:ext uri="{FF2B5EF4-FFF2-40B4-BE49-F238E27FC236}">
                <a16:creationId xmlns:a16="http://schemas.microsoft.com/office/drawing/2014/main" id="{711998F6-82A0-DA47-886A-518F1972EE5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05108" y="5453650"/>
            <a:ext cx="1223085" cy="1019441"/>
          </a:xfrm>
          <a:prstGeom prst="rect">
            <a:avLst/>
          </a:prstGeom>
        </p:spPr>
      </p:pic>
    </p:spTree>
    <p:extLst>
      <p:ext uri="{BB962C8B-B14F-4D97-AF65-F5344CB8AC3E}">
        <p14:creationId xmlns:p14="http://schemas.microsoft.com/office/powerpoint/2010/main" val="416252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84630" y="2734558"/>
            <a:ext cx="8044720" cy="2246769"/>
          </a:xfrm>
          <a:prstGeom prst="rect">
            <a:avLst/>
          </a:prstGeom>
          <a:noFill/>
        </p:spPr>
        <p:txBody>
          <a:bodyPr wrap="square" rtlCol="0">
            <a:spAutoFit/>
          </a:bodyPr>
          <a:lstStyle/>
          <a:p>
            <a:pPr>
              <a:tabLst>
                <a:tab pos="355600" algn="l"/>
              </a:tabLst>
            </a:pPr>
            <a:endParaRPr lang="de-AT" sz="2800" dirty="0"/>
          </a:p>
          <a:p>
            <a:pPr marL="457200" indent="-457200">
              <a:buFont typeface="Arial" panose="020B0604020202020204" pitchFamily="34" charset="0"/>
              <a:buChar char="•"/>
              <a:tabLst>
                <a:tab pos="355600" algn="l"/>
                <a:tab pos="990600" algn="l"/>
                <a:tab pos="1435100" algn="l"/>
              </a:tabLst>
            </a:pPr>
            <a:r>
              <a:rPr lang="de-AT" sz="2800" dirty="0">
                <a:solidFill>
                  <a:schemeClr val="bg2">
                    <a:lumMod val="75000"/>
                  </a:schemeClr>
                </a:solidFill>
              </a:rPr>
              <a:t>Experimental </a:t>
            </a:r>
            <a:r>
              <a:rPr lang="de-AT" sz="2800" dirty="0" err="1">
                <a:solidFill>
                  <a:schemeClr val="bg2">
                    <a:lumMod val="75000"/>
                  </a:schemeClr>
                </a:solidFill>
              </a:rPr>
              <a:t>method</a:t>
            </a:r>
            <a:r>
              <a:rPr lang="de-AT" sz="2800" dirty="0">
                <a:solidFill>
                  <a:schemeClr val="bg2">
                    <a:lumMod val="75000"/>
                  </a:schemeClr>
                </a:solidFill>
              </a:rPr>
              <a:t> QCM</a:t>
            </a:r>
          </a:p>
          <a:p>
            <a:pPr marL="457200" indent="-457200">
              <a:buFont typeface="Arial" panose="020B0604020202020204" pitchFamily="34" charset="0"/>
              <a:buChar char="•"/>
              <a:tabLst>
                <a:tab pos="355600" algn="l"/>
                <a:tab pos="990600" algn="l"/>
                <a:tab pos="1435100" algn="l"/>
              </a:tabLst>
            </a:pPr>
            <a:r>
              <a:rPr lang="de-AT" sz="2800" dirty="0">
                <a:solidFill>
                  <a:schemeClr val="bg2">
                    <a:lumMod val="75000"/>
                  </a:schemeClr>
                </a:solidFill>
              </a:rPr>
              <a:t>SPRAY </a:t>
            </a:r>
            <a:r>
              <a:rPr lang="de-AT" sz="2800" dirty="0" err="1">
                <a:solidFill>
                  <a:schemeClr val="bg2">
                    <a:lumMod val="75000"/>
                  </a:schemeClr>
                </a:solidFill>
              </a:rPr>
              <a:t>simulation</a:t>
            </a:r>
            <a:r>
              <a:rPr lang="de-AT" sz="2800" dirty="0">
                <a:solidFill>
                  <a:schemeClr val="bg2">
                    <a:lumMod val="75000"/>
                  </a:schemeClr>
                </a:solidFill>
              </a:rPr>
              <a:t> code </a:t>
            </a:r>
          </a:p>
          <a:p>
            <a:pPr marL="457200" indent="-457200">
              <a:buFont typeface="Arial" panose="020B0604020202020204" pitchFamily="34" charset="0"/>
              <a:buChar char="•"/>
              <a:tabLst>
                <a:tab pos="355600" algn="l"/>
                <a:tab pos="990600" algn="l"/>
                <a:tab pos="1435100" algn="l"/>
              </a:tabLst>
            </a:pPr>
            <a:r>
              <a:rPr lang="de-AT" sz="2800" dirty="0" err="1">
                <a:solidFill>
                  <a:schemeClr val="bg2">
                    <a:lumMod val="75000"/>
                  </a:schemeClr>
                </a:solidFill>
              </a:rPr>
              <a:t>Conventional</a:t>
            </a:r>
            <a:r>
              <a:rPr lang="de-AT" sz="2800" dirty="0">
                <a:solidFill>
                  <a:schemeClr val="bg2">
                    <a:lumMod val="75000"/>
                  </a:schemeClr>
                </a:solidFill>
              </a:rPr>
              <a:t> </a:t>
            </a:r>
            <a:r>
              <a:rPr lang="de-AT" sz="2800" dirty="0" err="1">
                <a:solidFill>
                  <a:schemeClr val="bg2">
                    <a:lumMod val="75000"/>
                  </a:schemeClr>
                </a:solidFill>
              </a:rPr>
              <a:t>roughness</a:t>
            </a:r>
            <a:r>
              <a:rPr lang="de-AT" sz="2800" dirty="0">
                <a:solidFill>
                  <a:schemeClr val="bg2">
                    <a:lumMod val="75000"/>
                  </a:schemeClr>
                </a:solidFill>
              </a:rPr>
              <a:t> </a:t>
            </a:r>
            <a:r>
              <a:rPr lang="de-AT" sz="2800" dirty="0" err="1">
                <a:solidFill>
                  <a:schemeClr val="bg2">
                    <a:lumMod val="75000"/>
                  </a:schemeClr>
                </a:solidFill>
              </a:rPr>
              <a:t>effects</a:t>
            </a:r>
            <a:r>
              <a:rPr lang="de-AT" sz="2800" dirty="0">
                <a:solidFill>
                  <a:schemeClr val="bg2">
                    <a:lumMod val="75000"/>
                  </a:schemeClr>
                </a:solidFill>
              </a:rPr>
              <a:t> on sputtering</a:t>
            </a:r>
          </a:p>
          <a:p>
            <a:pPr marL="457200" indent="-457200">
              <a:buFont typeface="Arial" panose="020B0604020202020204" pitchFamily="34" charset="0"/>
              <a:buChar char="•"/>
              <a:tabLst>
                <a:tab pos="355600" algn="l"/>
                <a:tab pos="990600" algn="l"/>
                <a:tab pos="1435100" algn="l"/>
              </a:tabLst>
            </a:pPr>
            <a:r>
              <a:rPr lang="de-AT" sz="2800" dirty="0"/>
              <a:t>Outlook</a:t>
            </a:r>
          </a:p>
        </p:txBody>
      </p:sp>
      <p:grpSp>
        <p:nvGrpSpPr>
          <p:cNvPr id="43" name="Gruppieren 42">
            <a:extLst>
              <a:ext uri="{FF2B5EF4-FFF2-40B4-BE49-F238E27FC236}">
                <a16:creationId xmlns:a16="http://schemas.microsoft.com/office/drawing/2014/main" id="{05E5113C-C8D2-4899-9BD2-671E339564FC}"/>
              </a:ext>
            </a:extLst>
          </p:cNvPr>
          <p:cNvGrpSpPr/>
          <p:nvPr/>
        </p:nvGrpSpPr>
        <p:grpSpPr>
          <a:xfrm>
            <a:off x="272957" y="171449"/>
            <a:ext cx="11751959" cy="809625"/>
            <a:chOff x="272957" y="171449"/>
            <a:chExt cx="11751959" cy="809625"/>
          </a:xfrm>
        </p:grpSpPr>
        <p:sp>
          <p:nvSpPr>
            <p:cNvPr id="45" name="Textfeld 44">
              <a:extLst>
                <a:ext uri="{FF2B5EF4-FFF2-40B4-BE49-F238E27FC236}">
                  <a16:creationId xmlns:a16="http://schemas.microsoft.com/office/drawing/2014/main" id="{A3D87E34-8A05-48BF-9CB2-FBCD7145EF18}"/>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6" name="Gruppieren 45">
              <a:extLst>
                <a:ext uri="{FF2B5EF4-FFF2-40B4-BE49-F238E27FC236}">
                  <a16:creationId xmlns:a16="http://schemas.microsoft.com/office/drawing/2014/main" id="{2EC07AF5-6362-423A-9AB8-279261D52FF8}"/>
                </a:ext>
              </a:extLst>
            </p:cNvPr>
            <p:cNvGrpSpPr/>
            <p:nvPr/>
          </p:nvGrpSpPr>
          <p:grpSpPr>
            <a:xfrm>
              <a:off x="272957" y="171449"/>
              <a:ext cx="11751959" cy="809625"/>
              <a:chOff x="272957" y="171449"/>
              <a:chExt cx="11751959" cy="809625"/>
            </a:xfrm>
          </p:grpSpPr>
          <p:pic>
            <p:nvPicPr>
              <p:cNvPr id="48" name="Grafik 47">
                <a:extLst>
                  <a:ext uri="{FF2B5EF4-FFF2-40B4-BE49-F238E27FC236}">
                    <a16:creationId xmlns:a16="http://schemas.microsoft.com/office/drawing/2014/main" id="{016E9B8C-B2D0-474B-B95D-9E5DD75F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49" name="Titel 1">
                <a:extLst>
                  <a:ext uri="{FF2B5EF4-FFF2-40B4-BE49-F238E27FC236}">
                    <a16:creationId xmlns:a16="http://schemas.microsoft.com/office/drawing/2014/main" id="{2146AE99-C9A6-4FF3-B80E-A2DC50A64A1A}"/>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0" name="Freihandform: Form 5">
                <a:extLst>
                  <a:ext uri="{FF2B5EF4-FFF2-40B4-BE49-F238E27FC236}">
                    <a16:creationId xmlns:a16="http://schemas.microsoft.com/office/drawing/2014/main" id="{692CC349-B001-4243-8F8F-EB217A00EE92}"/>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1" name="Freihandform: Form 8">
                <a:extLst>
                  <a:ext uri="{FF2B5EF4-FFF2-40B4-BE49-F238E27FC236}">
                    <a16:creationId xmlns:a16="http://schemas.microsoft.com/office/drawing/2014/main" id="{B344BC21-555A-483F-B80D-44F48961CA80}"/>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2" name="Freihandform: Form 11">
                <a:extLst>
                  <a:ext uri="{FF2B5EF4-FFF2-40B4-BE49-F238E27FC236}">
                    <a16:creationId xmlns:a16="http://schemas.microsoft.com/office/drawing/2014/main" id="{D1E03244-440D-4F13-9CDB-434A805CF13D}"/>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3" name="Gruppieren 52">
                <a:extLst>
                  <a:ext uri="{FF2B5EF4-FFF2-40B4-BE49-F238E27FC236}">
                    <a16:creationId xmlns:a16="http://schemas.microsoft.com/office/drawing/2014/main" id="{6F86A4A7-971D-4570-A177-ACF47AAC27F2}"/>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B222717B-197A-42E1-95D7-36C2A0B3969E}"/>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6A922FE5-A9C3-4916-AA2E-7B8EF5731FC4}"/>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45BBAE97-A841-4FEE-BABF-D81C597B9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1FE04949-BAD1-450C-A47B-E5BE38B3DBEC}"/>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4" name="Gruppieren 53">
                <a:extLst>
                  <a:ext uri="{FF2B5EF4-FFF2-40B4-BE49-F238E27FC236}">
                    <a16:creationId xmlns:a16="http://schemas.microsoft.com/office/drawing/2014/main" id="{2512F383-D0E7-4A04-8D96-7CD283F1EEB1}"/>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04DA06CD-6E6B-4654-9836-CDC5CB63B282}"/>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EA13D433-451F-47BE-A4AD-4688C94D632C}"/>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47" name="Textfeld 46">
              <a:extLst>
                <a:ext uri="{FF2B5EF4-FFF2-40B4-BE49-F238E27FC236}">
                  <a16:creationId xmlns:a16="http://schemas.microsoft.com/office/drawing/2014/main" id="{7E4AF7FE-DC79-4F14-9863-0377186B42FF}"/>
                </a:ext>
              </a:extLst>
            </p:cNvPr>
            <p:cNvSpPr txBox="1"/>
            <p:nvPr/>
          </p:nvSpPr>
          <p:spPr>
            <a:xfrm>
              <a:off x="3174766" y="322751"/>
              <a:ext cx="5814818" cy="584775"/>
            </a:xfrm>
            <a:prstGeom prst="rect">
              <a:avLst/>
            </a:prstGeom>
            <a:noFill/>
          </p:spPr>
          <p:txBody>
            <a:bodyPr wrap="square" rtlCol="0">
              <a:spAutoFit/>
            </a:bodyPr>
            <a:lstStyle/>
            <a:p>
              <a:pPr algn="ctr"/>
              <a:r>
                <a:rPr lang="de-AT" sz="3200" dirty="0">
                  <a:solidFill>
                    <a:schemeClr val="bg1"/>
                  </a:solidFill>
                </a:rPr>
                <a:t>Outline</a:t>
              </a:r>
            </a:p>
          </p:txBody>
        </p:sp>
      </p:grpSp>
      <p:sp>
        <p:nvSpPr>
          <p:cNvPr id="61" name="Foliennummernplatzhalter 15">
            <a:extLst>
              <a:ext uri="{FF2B5EF4-FFF2-40B4-BE49-F238E27FC236}">
                <a16:creationId xmlns:a16="http://schemas.microsoft.com/office/drawing/2014/main" id="{5AEE2F37-ACBA-4C18-AF43-78515AFF5A03}"/>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20</a:t>
            </a:fld>
            <a:endParaRPr lang="de-AT" dirty="0"/>
          </a:p>
        </p:txBody>
      </p:sp>
      <p:sp>
        <p:nvSpPr>
          <p:cNvPr id="62" name="Fußzeilenplatzhalter 14">
            <a:extLst>
              <a:ext uri="{FF2B5EF4-FFF2-40B4-BE49-F238E27FC236}">
                <a16:creationId xmlns:a16="http://schemas.microsoft.com/office/drawing/2014/main" id="{93890E45-2835-4324-AB2F-02D9B7EBBB57}"/>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Tree>
    <p:extLst>
      <p:ext uri="{BB962C8B-B14F-4D97-AF65-F5344CB8AC3E}">
        <p14:creationId xmlns:p14="http://schemas.microsoft.com/office/powerpoint/2010/main" val="399934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21</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8" name="Gruppieren 27">
            <a:extLst>
              <a:ext uri="{FF2B5EF4-FFF2-40B4-BE49-F238E27FC236}">
                <a16:creationId xmlns:a16="http://schemas.microsoft.com/office/drawing/2014/main" id="{2CEB4A78-5FFB-44D4-A33D-8CAD24A3471D}"/>
              </a:ext>
            </a:extLst>
          </p:cNvPr>
          <p:cNvGrpSpPr/>
          <p:nvPr/>
        </p:nvGrpSpPr>
        <p:grpSpPr>
          <a:xfrm>
            <a:off x="272957" y="171449"/>
            <a:ext cx="11751959" cy="809625"/>
            <a:chOff x="272957" y="171449"/>
            <a:chExt cx="11751959" cy="809625"/>
          </a:xfrm>
        </p:grpSpPr>
        <p:sp>
          <p:nvSpPr>
            <p:cNvPr id="29" name="Textfeld 28">
              <a:extLst>
                <a:ext uri="{FF2B5EF4-FFF2-40B4-BE49-F238E27FC236}">
                  <a16:creationId xmlns:a16="http://schemas.microsoft.com/office/drawing/2014/main" id="{844C9C4B-D212-4DE7-A29F-54173623218C}"/>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30" name="Gruppieren 29">
              <a:extLst>
                <a:ext uri="{FF2B5EF4-FFF2-40B4-BE49-F238E27FC236}">
                  <a16:creationId xmlns:a16="http://schemas.microsoft.com/office/drawing/2014/main" id="{562F46FC-997D-4E4F-A851-F3C27627C580}"/>
                </a:ext>
              </a:extLst>
            </p:cNvPr>
            <p:cNvGrpSpPr/>
            <p:nvPr/>
          </p:nvGrpSpPr>
          <p:grpSpPr>
            <a:xfrm>
              <a:off x="272957" y="171449"/>
              <a:ext cx="11751959" cy="809625"/>
              <a:chOff x="272957" y="171449"/>
              <a:chExt cx="11751959" cy="809625"/>
            </a:xfrm>
          </p:grpSpPr>
          <p:pic>
            <p:nvPicPr>
              <p:cNvPr id="32" name="Grafik 31">
                <a:extLst>
                  <a:ext uri="{FF2B5EF4-FFF2-40B4-BE49-F238E27FC236}">
                    <a16:creationId xmlns:a16="http://schemas.microsoft.com/office/drawing/2014/main" id="{94440BE7-4B6E-4AF9-AF57-2382C5D8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33" name="Titel 1">
                <a:extLst>
                  <a:ext uri="{FF2B5EF4-FFF2-40B4-BE49-F238E27FC236}">
                    <a16:creationId xmlns:a16="http://schemas.microsoft.com/office/drawing/2014/main" id="{50E5DAB7-BACF-41E9-AAD7-6989D1FFE8D9}"/>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34" name="Freihandform: Form 5">
                <a:extLst>
                  <a:ext uri="{FF2B5EF4-FFF2-40B4-BE49-F238E27FC236}">
                    <a16:creationId xmlns:a16="http://schemas.microsoft.com/office/drawing/2014/main" id="{7D750BF3-552B-4780-9906-AB67AAF5DE35}"/>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35" name="Freihandform: Form 8">
                <a:extLst>
                  <a:ext uri="{FF2B5EF4-FFF2-40B4-BE49-F238E27FC236}">
                    <a16:creationId xmlns:a16="http://schemas.microsoft.com/office/drawing/2014/main" id="{2355081A-B841-4FB5-8BFF-80690132BFD2}"/>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6" name="Freihandform: Form 11">
                <a:extLst>
                  <a:ext uri="{FF2B5EF4-FFF2-40B4-BE49-F238E27FC236}">
                    <a16:creationId xmlns:a16="http://schemas.microsoft.com/office/drawing/2014/main" id="{BC4E8770-BB2E-4B2A-BC18-F0FA5305991F}"/>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8" name="Gruppieren 37">
                <a:extLst>
                  <a:ext uri="{FF2B5EF4-FFF2-40B4-BE49-F238E27FC236}">
                    <a16:creationId xmlns:a16="http://schemas.microsoft.com/office/drawing/2014/main" id="{EEBFF19C-8C0C-4238-86B8-0F3EB8027B87}"/>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5E568AAE-FC5C-48CD-8F3E-6A485C62487C}"/>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3C830E29-189B-4B01-9E6E-2173DCB37CFD}"/>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20C1BC6B-8332-4CAB-BEF0-95B8B678E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54D073BB-A998-461F-817B-5B9FE8124E97}"/>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41" name="Gruppieren 40">
                <a:extLst>
                  <a:ext uri="{FF2B5EF4-FFF2-40B4-BE49-F238E27FC236}">
                    <a16:creationId xmlns:a16="http://schemas.microsoft.com/office/drawing/2014/main" id="{CE4A9778-BD4F-4C43-B765-D5FDD1F02292}"/>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A9A77DC7-84BD-471E-87BF-2465FD2E73BC}"/>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C35B6E67-EFB0-42CF-B2FD-05B1B6C2A101}"/>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31" name="Textfeld 30">
              <a:extLst>
                <a:ext uri="{FF2B5EF4-FFF2-40B4-BE49-F238E27FC236}">
                  <a16:creationId xmlns:a16="http://schemas.microsoft.com/office/drawing/2014/main" id="{48877F40-E06B-4059-B76E-CB6C0120D64D}"/>
                </a:ext>
              </a:extLst>
            </p:cNvPr>
            <p:cNvSpPr txBox="1"/>
            <p:nvPr/>
          </p:nvSpPr>
          <p:spPr>
            <a:xfrm>
              <a:off x="1693090" y="332094"/>
              <a:ext cx="8464451" cy="584775"/>
            </a:xfrm>
            <a:prstGeom prst="rect">
              <a:avLst/>
            </a:prstGeom>
            <a:noFill/>
          </p:spPr>
          <p:txBody>
            <a:bodyPr wrap="square" rtlCol="0">
              <a:spAutoFit/>
            </a:bodyPr>
            <a:lstStyle/>
            <a:p>
              <a:pPr algn="ctr"/>
              <a:r>
                <a:rPr lang="de-AT" sz="3200" dirty="0">
                  <a:solidFill>
                    <a:schemeClr val="bg1"/>
                  </a:solidFill>
                </a:rPr>
                <a:t>Outlook</a:t>
              </a:r>
            </a:p>
          </p:txBody>
        </p:sp>
      </p:grpSp>
      <p:sp>
        <p:nvSpPr>
          <p:cNvPr id="22" name="Fußzeilenplatzhalter 14">
            <a:extLst>
              <a:ext uri="{FF2B5EF4-FFF2-40B4-BE49-F238E27FC236}">
                <a16:creationId xmlns:a16="http://schemas.microsoft.com/office/drawing/2014/main" id="{506550FF-5B28-99E0-E78B-FFCEE5E2896A}"/>
              </a:ext>
            </a:extLst>
          </p:cNvPr>
          <p:cNvSpPr txBox="1">
            <a:spLocks/>
          </p:cNvSpPr>
          <p:nvPr/>
        </p:nvSpPr>
        <p:spPr>
          <a:xfrm>
            <a:off x="3674980" y="6321426"/>
            <a:ext cx="6380286"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AT" dirty="0"/>
              <a:t>[1] K. </a:t>
            </a:r>
            <a:r>
              <a:rPr lang="de-AT" dirty="0" err="1"/>
              <a:t>Schlueter</a:t>
            </a:r>
            <a:r>
              <a:rPr lang="de-AT" dirty="0"/>
              <a:t> et al., Phys. Rev. Lett. 125 (2020), 225502.</a:t>
            </a:r>
          </a:p>
          <a:p>
            <a:pPr algn="l"/>
            <a:r>
              <a:rPr lang="de-AT" dirty="0"/>
              <a:t>[2] </a:t>
            </a:r>
            <a:r>
              <a:rPr lang="en-US" dirty="0"/>
              <a:t>G. </a:t>
            </a:r>
            <a:r>
              <a:rPr lang="en-US" dirty="0" err="1"/>
              <a:t>Hobler</a:t>
            </a:r>
            <a:r>
              <a:rPr lang="en-US" dirty="0"/>
              <a:t>, </a:t>
            </a:r>
            <a:r>
              <a:rPr lang="en-US" dirty="0" err="1"/>
              <a:t>Nucl</a:t>
            </a:r>
            <a:r>
              <a:rPr lang="en-US" dirty="0"/>
              <a:t>. </a:t>
            </a:r>
            <a:r>
              <a:rPr lang="en-US" dirty="0" err="1"/>
              <a:t>Instrum</a:t>
            </a:r>
            <a:r>
              <a:rPr lang="en-US" dirty="0"/>
              <a:t>. Methods Phys. Res., Sect. B 96 (1995), 155-1</a:t>
            </a:r>
          </a:p>
          <a:p>
            <a:pPr algn="l"/>
            <a:r>
              <a:rPr lang="en-US" dirty="0"/>
              <a:t>[3] A. </a:t>
            </a:r>
            <a:r>
              <a:rPr lang="en-US" dirty="0" err="1"/>
              <a:t>Mutzke</a:t>
            </a:r>
            <a:r>
              <a:rPr lang="en-US" dirty="0"/>
              <a:t> et al., IPP Report: </a:t>
            </a:r>
            <a:r>
              <a:rPr lang="en-US" dirty="0" err="1"/>
              <a:t>SDTrimSP</a:t>
            </a:r>
            <a:r>
              <a:rPr lang="en-US" dirty="0"/>
              <a:t> Version 6.00 (2019).</a:t>
            </a:r>
            <a:r>
              <a:rPr lang="de-AT" dirty="0"/>
              <a:t> </a:t>
            </a:r>
          </a:p>
        </p:txBody>
      </p:sp>
      <p:sp>
        <p:nvSpPr>
          <p:cNvPr id="39" name="Textfeld 38">
            <a:extLst>
              <a:ext uri="{FF2B5EF4-FFF2-40B4-BE49-F238E27FC236}">
                <a16:creationId xmlns:a16="http://schemas.microsoft.com/office/drawing/2014/main" id="{7DDE2B9D-2A0D-4C99-AA73-AAB1ECFB1DFA}"/>
              </a:ext>
            </a:extLst>
          </p:cNvPr>
          <p:cNvSpPr txBox="1"/>
          <p:nvPr/>
        </p:nvSpPr>
        <p:spPr>
          <a:xfrm>
            <a:off x="3128666" y="1180295"/>
            <a:ext cx="6245218" cy="461665"/>
          </a:xfrm>
          <a:prstGeom prst="rect">
            <a:avLst/>
          </a:prstGeom>
          <a:noFill/>
        </p:spPr>
        <p:txBody>
          <a:bodyPr wrap="square" rtlCol="0">
            <a:spAutoFit/>
          </a:bodyPr>
          <a:lstStyle/>
          <a:p>
            <a:r>
              <a:rPr lang="de-AT" sz="2400" dirty="0" err="1"/>
              <a:t>Inplementing</a:t>
            </a:r>
            <a:r>
              <a:rPr lang="de-AT" sz="2400" dirty="0"/>
              <a:t> </a:t>
            </a:r>
            <a:r>
              <a:rPr lang="de-AT" sz="2400" dirty="0" err="1"/>
              <a:t>crystalline</a:t>
            </a:r>
            <a:r>
              <a:rPr lang="de-AT" sz="2400" dirty="0"/>
              <a:t> </a:t>
            </a:r>
            <a:r>
              <a:rPr lang="de-AT" sz="2400" dirty="0" err="1"/>
              <a:t>texture</a:t>
            </a:r>
            <a:r>
              <a:rPr lang="de-AT" sz="2400" dirty="0"/>
              <a:t> </a:t>
            </a:r>
            <a:r>
              <a:rPr lang="de-AT" sz="2400" dirty="0" err="1"/>
              <a:t>effects</a:t>
            </a:r>
            <a:r>
              <a:rPr lang="de-AT" sz="2400" dirty="0"/>
              <a:t> in SPRAY</a:t>
            </a:r>
          </a:p>
        </p:txBody>
      </p:sp>
      <p:sp>
        <p:nvSpPr>
          <p:cNvPr id="40" name="Textfeld 39">
            <a:extLst>
              <a:ext uri="{FF2B5EF4-FFF2-40B4-BE49-F238E27FC236}">
                <a16:creationId xmlns:a16="http://schemas.microsoft.com/office/drawing/2014/main" id="{EAA18ED6-297B-41A6-A975-0BC8F0CCF734}"/>
              </a:ext>
            </a:extLst>
          </p:cNvPr>
          <p:cNvSpPr txBox="1"/>
          <p:nvPr/>
        </p:nvSpPr>
        <p:spPr>
          <a:xfrm>
            <a:off x="899712" y="2018492"/>
            <a:ext cx="5025603" cy="646331"/>
          </a:xfrm>
          <a:prstGeom prst="rect">
            <a:avLst/>
          </a:prstGeom>
          <a:noFill/>
        </p:spPr>
        <p:txBody>
          <a:bodyPr wrap="square" rtlCol="0">
            <a:spAutoFit/>
          </a:bodyPr>
          <a:lstStyle/>
          <a:p>
            <a:pPr algn="ctr"/>
            <a:r>
              <a:rPr lang="de-AT" dirty="0" err="1"/>
              <a:t>Sputtering</a:t>
            </a:r>
            <a:r>
              <a:rPr lang="de-AT" dirty="0"/>
              <a:t> </a:t>
            </a:r>
            <a:r>
              <a:rPr lang="de-AT" dirty="0" err="1"/>
              <a:t>yield</a:t>
            </a:r>
            <a:r>
              <a:rPr lang="de-AT" dirty="0"/>
              <a:t> also </a:t>
            </a:r>
            <a:r>
              <a:rPr lang="de-AT" dirty="0" err="1"/>
              <a:t>depends</a:t>
            </a:r>
            <a:r>
              <a:rPr lang="de-AT" dirty="0"/>
              <a:t> on </a:t>
            </a:r>
            <a:r>
              <a:rPr lang="de-AT" dirty="0" err="1"/>
              <a:t>orientation</a:t>
            </a:r>
            <a:r>
              <a:rPr lang="de-AT" dirty="0"/>
              <a:t> </a:t>
            </a:r>
            <a:r>
              <a:rPr lang="de-AT" dirty="0" err="1"/>
              <a:t>of</a:t>
            </a:r>
            <a:r>
              <a:rPr lang="de-AT" dirty="0"/>
              <a:t> </a:t>
            </a:r>
            <a:r>
              <a:rPr lang="de-AT" dirty="0" err="1"/>
              <a:t>crystal</a:t>
            </a:r>
            <a:r>
              <a:rPr lang="de-AT" dirty="0"/>
              <a:t> </a:t>
            </a:r>
            <a:r>
              <a:rPr lang="de-AT" dirty="0" err="1"/>
              <a:t>grains</a:t>
            </a:r>
            <a:r>
              <a:rPr lang="de-AT" dirty="0"/>
              <a:t> </a:t>
            </a:r>
            <a:r>
              <a:rPr lang="de-AT" dirty="0" err="1"/>
              <a:t>wrt</a:t>
            </a:r>
            <a:r>
              <a:rPr lang="de-AT" dirty="0"/>
              <a:t>. </a:t>
            </a:r>
            <a:r>
              <a:rPr lang="de-AT" dirty="0" err="1"/>
              <a:t>incoming</a:t>
            </a:r>
            <a:r>
              <a:rPr lang="de-AT" dirty="0"/>
              <a:t> </a:t>
            </a:r>
            <a:r>
              <a:rPr lang="de-AT" dirty="0" err="1"/>
              <a:t>ion</a:t>
            </a:r>
            <a:r>
              <a:rPr lang="de-AT" dirty="0"/>
              <a:t> </a:t>
            </a:r>
            <a:r>
              <a:rPr lang="de-AT" dirty="0" err="1"/>
              <a:t>direction</a:t>
            </a:r>
            <a:r>
              <a:rPr lang="de-AT" dirty="0"/>
              <a:t> [1]</a:t>
            </a:r>
          </a:p>
        </p:txBody>
      </p:sp>
      <p:pic>
        <p:nvPicPr>
          <p:cNvPr id="15" name="Grafik 14">
            <a:extLst>
              <a:ext uri="{FF2B5EF4-FFF2-40B4-BE49-F238E27FC236}">
                <a16:creationId xmlns:a16="http://schemas.microsoft.com/office/drawing/2014/main" id="{08312FA6-256C-4669-8541-74202B627CE6}"/>
              </a:ext>
            </a:extLst>
          </p:cNvPr>
          <p:cNvPicPr>
            <a:picLocks noChangeAspect="1"/>
          </p:cNvPicPr>
          <p:nvPr/>
        </p:nvPicPr>
        <p:blipFill>
          <a:blip r:embed="rId7"/>
          <a:stretch>
            <a:fillRect/>
          </a:stretch>
        </p:blipFill>
        <p:spPr>
          <a:xfrm>
            <a:off x="435135" y="2779917"/>
            <a:ext cx="5954755" cy="3212511"/>
          </a:xfrm>
          <a:prstGeom prst="rect">
            <a:avLst/>
          </a:prstGeom>
        </p:spPr>
      </p:pic>
      <p:sp>
        <p:nvSpPr>
          <p:cNvPr id="43" name="Textfeld 42">
            <a:extLst>
              <a:ext uri="{FF2B5EF4-FFF2-40B4-BE49-F238E27FC236}">
                <a16:creationId xmlns:a16="http://schemas.microsoft.com/office/drawing/2014/main" id="{8F66B75F-B734-4610-8955-1EBA97844690}"/>
              </a:ext>
            </a:extLst>
          </p:cNvPr>
          <p:cNvSpPr txBox="1"/>
          <p:nvPr/>
        </p:nvSpPr>
        <p:spPr>
          <a:xfrm>
            <a:off x="6906417" y="1849865"/>
            <a:ext cx="5025603" cy="4247317"/>
          </a:xfrm>
          <a:prstGeom prst="rect">
            <a:avLst/>
          </a:prstGeom>
          <a:noFill/>
        </p:spPr>
        <p:txBody>
          <a:bodyPr wrap="square" rtlCol="0">
            <a:spAutoFit/>
          </a:bodyPr>
          <a:lstStyle/>
          <a:p>
            <a:pPr algn="ctr"/>
            <a:r>
              <a:rPr lang="de-AT" b="1" dirty="0" err="1"/>
              <a:t>Idea</a:t>
            </a:r>
            <a:r>
              <a:rPr lang="de-AT" b="1" dirty="0"/>
              <a:t>:</a:t>
            </a:r>
          </a:p>
          <a:p>
            <a:endParaRPr lang="de-AT" dirty="0"/>
          </a:p>
          <a:p>
            <a:pPr marL="285750" indent="-285750">
              <a:buFont typeface="Arial" panose="020B0604020202020204" pitchFamily="34" charset="0"/>
              <a:buChar char="•"/>
            </a:pPr>
            <a:r>
              <a:rPr lang="de-AT" dirty="0"/>
              <a:t>Use BCA </a:t>
            </a:r>
            <a:r>
              <a:rPr lang="de-AT" dirty="0" err="1"/>
              <a:t>codes</a:t>
            </a:r>
            <a:r>
              <a:rPr lang="de-AT" dirty="0"/>
              <a:t> sensitive </a:t>
            </a:r>
            <a:r>
              <a:rPr lang="de-AT" dirty="0" err="1"/>
              <a:t>to</a:t>
            </a:r>
            <a:r>
              <a:rPr lang="de-AT" dirty="0"/>
              <a:t> </a:t>
            </a:r>
            <a:r>
              <a:rPr lang="de-AT" dirty="0" err="1"/>
              <a:t>crystal</a:t>
            </a:r>
            <a:r>
              <a:rPr lang="de-AT" dirty="0"/>
              <a:t> </a:t>
            </a:r>
            <a:r>
              <a:rPr lang="de-AT" dirty="0" err="1"/>
              <a:t>texture</a:t>
            </a:r>
            <a:r>
              <a:rPr lang="de-AT" dirty="0"/>
              <a:t> </a:t>
            </a:r>
            <a:r>
              <a:rPr lang="de-AT" dirty="0" err="1"/>
              <a:t>for</a:t>
            </a:r>
            <a:r>
              <a:rPr lang="de-AT" dirty="0"/>
              <a:t> </a:t>
            </a:r>
            <a:r>
              <a:rPr lang="de-AT" dirty="0" err="1"/>
              <a:t>creation</a:t>
            </a:r>
            <a:r>
              <a:rPr lang="de-AT" dirty="0"/>
              <a:t> </a:t>
            </a:r>
            <a:r>
              <a:rPr lang="de-AT" dirty="0" err="1"/>
              <a:t>of</a:t>
            </a:r>
            <a:r>
              <a:rPr lang="de-AT" dirty="0"/>
              <a:t> </a:t>
            </a:r>
            <a:r>
              <a:rPr lang="de-AT" dirty="0" err="1"/>
              <a:t>extended</a:t>
            </a:r>
            <a:r>
              <a:rPr lang="de-AT" dirty="0"/>
              <a:t> </a:t>
            </a:r>
            <a:r>
              <a:rPr lang="de-AT" dirty="0" err="1"/>
              <a:t>repository</a:t>
            </a:r>
            <a:r>
              <a:rPr lang="de-AT" dirty="0"/>
              <a:t> </a:t>
            </a:r>
            <a:r>
              <a:rPr lang="de-AT" dirty="0" err="1"/>
              <a:t>data</a:t>
            </a:r>
            <a:r>
              <a:rPr lang="de-AT" dirty="0"/>
              <a:t> </a:t>
            </a:r>
            <a:br>
              <a:rPr lang="de-AT" dirty="0"/>
            </a:br>
            <a:r>
              <a:rPr lang="de-AT" dirty="0"/>
              <a:t>(e.g., IMSIL [2], </a:t>
            </a:r>
            <a:r>
              <a:rPr lang="de-AT" dirty="0" err="1"/>
              <a:t>or</a:t>
            </a:r>
            <a:r>
              <a:rPr lang="de-AT" dirty="0"/>
              <a:t> </a:t>
            </a:r>
            <a:r>
              <a:rPr lang="de-AT" dirty="0" err="1"/>
              <a:t>new</a:t>
            </a:r>
            <a:r>
              <a:rPr lang="de-AT" dirty="0"/>
              <a:t> </a:t>
            </a:r>
            <a:r>
              <a:rPr lang="de-AT" dirty="0" err="1"/>
              <a:t>SDTrimSP</a:t>
            </a:r>
            <a:r>
              <a:rPr lang="de-AT" dirty="0"/>
              <a:t> </a:t>
            </a:r>
            <a:r>
              <a:rPr lang="de-AT" dirty="0" err="1"/>
              <a:t>version</a:t>
            </a:r>
            <a:r>
              <a:rPr lang="de-AT" dirty="0"/>
              <a:t> [3] </a:t>
            </a:r>
            <a:r>
              <a:rPr lang="de-AT" dirty="0" err="1"/>
              <a:t>currently</a:t>
            </a:r>
            <a:r>
              <a:rPr lang="de-AT" dirty="0"/>
              <a:t> </a:t>
            </a:r>
            <a:r>
              <a:rPr lang="de-AT" dirty="0" err="1"/>
              <a:t>dev</a:t>
            </a:r>
            <a:r>
              <a:rPr lang="de-AT" dirty="0"/>
              <a:t>. </a:t>
            </a:r>
            <a:r>
              <a:rPr lang="de-AT" dirty="0" err="1"/>
              <a:t>by</a:t>
            </a:r>
            <a:r>
              <a:rPr lang="de-AT" dirty="0"/>
              <a:t> U. v. Toussaint and A. Mutzke)</a:t>
            </a:r>
          </a:p>
          <a:p>
            <a:pPr marL="285750" indent="-285750">
              <a:buFont typeface="Arial" panose="020B0604020202020204" pitchFamily="34" charset="0"/>
              <a:buChar char="•"/>
            </a:pPr>
            <a:r>
              <a:rPr lang="de-AT" dirty="0"/>
              <a:t>AFM/CFM + EBSD </a:t>
            </a:r>
            <a:r>
              <a:rPr lang="de-AT" dirty="0" err="1"/>
              <a:t>maps</a:t>
            </a:r>
            <a:r>
              <a:rPr lang="de-AT" dirty="0"/>
              <a:t> </a:t>
            </a:r>
            <a:r>
              <a:rPr lang="de-AT" dirty="0" err="1"/>
              <a:t>to</a:t>
            </a:r>
            <a:r>
              <a:rPr lang="de-AT" dirty="0"/>
              <a:t> </a:t>
            </a:r>
            <a:r>
              <a:rPr lang="de-AT" dirty="0" err="1"/>
              <a:t>capture</a:t>
            </a:r>
            <a:r>
              <a:rPr lang="de-AT" dirty="0"/>
              <a:t> </a:t>
            </a:r>
            <a:r>
              <a:rPr lang="de-AT" dirty="0" err="1"/>
              <a:t>topography</a:t>
            </a:r>
            <a:r>
              <a:rPr lang="de-AT" dirty="0"/>
              <a:t> and </a:t>
            </a:r>
            <a:r>
              <a:rPr lang="de-AT" dirty="0" err="1"/>
              <a:t>crystalline</a:t>
            </a:r>
            <a:r>
              <a:rPr lang="de-AT" dirty="0"/>
              <a:t> </a:t>
            </a:r>
            <a:r>
              <a:rPr lang="de-AT" dirty="0" err="1"/>
              <a:t>texture</a:t>
            </a:r>
            <a:r>
              <a:rPr lang="de-AT" dirty="0"/>
              <a:t> </a:t>
            </a:r>
            <a:r>
              <a:rPr lang="de-AT" dirty="0" err="1"/>
              <a:t>of</a:t>
            </a:r>
            <a:r>
              <a:rPr lang="de-AT" dirty="0"/>
              <a:t> </a:t>
            </a:r>
            <a:r>
              <a:rPr lang="de-AT" dirty="0" err="1"/>
              <a:t>surfaces</a:t>
            </a:r>
            <a:endParaRPr lang="de-AT" dirty="0"/>
          </a:p>
          <a:p>
            <a:pPr marL="285750" indent="-285750">
              <a:buFont typeface="Arial" panose="020B0604020202020204" pitchFamily="34" charset="0"/>
              <a:buChar char="•"/>
            </a:pPr>
            <a:r>
              <a:rPr lang="de-AT" dirty="0"/>
              <a:t>Update SPRAY </a:t>
            </a:r>
            <a:r>
              <a:rPr lang="de-AT" dirty="0" err="1"/>
              <a:t>to</a:t>
            </a:r>
            <a:r>
              <a:rPr lang="de-AT" dirty="0"/>
              <a:t> </a:t>
            </a:r>
            <a:r>
              <a:rPr lang="de-AT" dirty="0" err="1"/>
              <a:t>include</a:t>
            </a:r>
            <a:r>
              <a:rPr lang="de-AT" dirty="0"/>
              <a:t> </a:t>
            </a:r>
            <a:r>
              <a:rPr lang="de-AT" dirty="0" err="1"/>
              <a:t>both</a:t>
            </a:r>
            <a:r>
              <a:rPr lang="de-AT" dirty="0"/>
              <a:t> </a:t>
            </a:r>
            <a:r>
              <a:rPr lang="de-AT" dirty="0" err="1"/>
              <a:t>local</a:t>
            </a:r>
            <a:r>
              <a:rPr lang="de-AT" dirty="0"/>
              <a:t> </a:t>
            </a:r>
            <a:r>
              <a:rPr lang="de-AT" dirty="0" err="1"/>
              <a:t>topography</a:t>
            </a:r>
            <a:r>
              <a:rPr lang="de-AT" dirty="0"/>
              <a:t> and </a:t>
            </a:r>
            <a:r>
              <a:rPr lang="de-AT" dirty="0" err="1"/>
              <a:t>crystalline</a:t>
            </a:r>
            <a:r>
              <a:rPr lang="de-AT" dirty="0"/>
              <a:t> </a:t>
            </a:r>
            <a:r>
              <a:rPr lang="de-AT" dirty="0" err="1"/>
              <a:t>texture</a:t>
            </a:r>
            <a:endParaRPr lang="de-AT" dirty="0"/>
          </a:p>
          <a:p>
            <a:pPr marL="285750" indent="-285750">
              <a:buFont typeface="Arial" panose="020B0604020202020204" pitchFamily="34" charset="0"/>
              <a:buChar char="•"/>
            </a:pPr>
            <a:endParaRPr lang="de-AT" dirty="0"/>
          </a:p>
          <a:p>
            <a:pPr algn="ctr"/>
            <a:r>
              <a:rPr lang="de-AT" b="1" dirty="0"/>
              <a:t>Potential </a:t>
            </a:r>
            <a:r>
              <a:rPr lang="de-AT" b="1" dirty="0" err="1"/>
              <a:t>challenges</a:t>
            </a:r>
            <a:r>
              <a:rPr lang="de-AT" b="1" dirty="0"/>
              <a:t>:</a:t>
            </a:r>
            <a:br>
              <a:rPr lang="de-AT" b="1" dirty="0"/>
            </a:br>
            <a:endParaRPr lang="de-AT" b="1" dirty="0"/>
          </a:p>
          <a:p>
            <a:pPr marL="285750" indent="-285750">
              <a:buFont typeface="Arial" panose="020B0604020202020204" pitchFamily="34" charset="0"/>
              <a:buChar char="•"/>
            </a:pPr>
            <a:r>
              <a:rPr lang="de-AT" dirty="0"/>
              <a:t>Repository </a:t>
            </a:r>
            <a:r>
              <a:rPr lang="de-AT" dirty="0" err="1"/>
              <a:t>data</a:t>
            </a:r>
            <a:r>
              <a:rPr lang="de-AT" dirty="0"/>
              <a:t> </a:t>
            </a:r>
            <a:r>
              <a:rPr lang="de-AT" dirty="0" err="1"/>
              <a:t>size</a:t>
            </a:r>
            <a:r>
              <a:rPr lang="de-AT" dirty="0"/>
              <a:t> </a:t>
            </a:r>
            <a:r>
              <a:rPr lang="de-AT" dirty="0" err="1"/>
              <a:t>limitation</a:t>
            </a:r>
            <a:r>
              <a:rPr lang="de-AT" dirty="0"/>
              <a:t> (RAM)</a:t>
            </a:r>
          </a:p>
          <a:p>
            <a:pPr marL="285750" indent="-285750">
              <a:buFont typeface="Arial" panose="020B0604020202020204" pitchFamily="34" charset="0"/>
              <a:buChar char="•"/>
            </a:pPr>
            <a:r>
              <a:rPr lang="de-AT" dirty="0"/>
              <a:t>EBSD </a:t>
            </a:r>
            <a:r>
              <a:rPr lang="de-AT" dirty="0" err="1"/>
              <a:t>requires</a:t>
            </a:r>
            <a:r>
              <a:rPr lang="de-AT" dirty="0"/>
              <a:t> </a:t>
            </a:r>
            <a:r>
              <a:rPr lang="de-AT" dirty="0" err="1"/>
              <a:t>grain</a:t>
            </a:r>
            <a:r>
              <a:rPr lang="de-AT" dirty="0"/>
              <a:t> </a:t>
            </a:r>
            <a:r>
              <a:rPr lang="de-AT" dirty="0" err="1"/>
              <a:t>sizes</a:t>
            </a:r>
            <a:r>
              <a:rPr lang="de-AT" dirty="0"/>
              <a:t> &gt;100nm </a:t>
            </a:r>
          </a:p>
        </p:txBody>
      </p:sp>
      <p:pic>
        <p:nvPicPr>
          <p:cNvPr id="19" name="Grafik 18">
            <a:extLst>
              <a:ext uri="{FF2B5EF4-FFF2-40B4-BE49-F238E27FC236}">
                <a16:creationId xmlns:a16="http://schemas.microsoft.com/office/drawing/2014/main" id="{CD4B1A8D-C858-49F9-A4E1-90FF862BFE30}"/>
              </a:ext>
            </a:extLst>
          </p:cNvPr>
          <p:cNvPicPr>
            <a:picLocks noChangeAspect="1"/>
          </p:cNvPicPr>
          <p:nvPr/>
        </p:nvPicPr>
        <p:blipFill>
          <a:blip r:embed="rId8"/>
          <a:stretch>
            <a:fillRect/>
          </a:stretch>
        </p:blipFill>
        <p:spPr>
          <a:xfrm>
            <a:off x="120162" y="2977482"/>
            <a:ext cx="6561992" cy="2780055"/>
          </a:xfrm>
          <a:prstGeom prst="rect">
            <a:avLst/>
          </a:prstGeom>
        </p:spPr>
      </p:pic>
      <p:sp>
        <p:nvSpPr>
          <p:cNvPr id="46" name="Textfeld 45">
            <a:extLst>
              <a:ext uri="{FF2B5EF4-FFF2-40B4-BE49-F238E27FC236}">
                <a16:creationId xmlns:a16="http://schemas.microsoft.com/office/drawing/2014/main" id="{F4AD6467-0234-454E-8502-AA065888798C}"/>
              </a:ext>
            </a:extLst>
          </p:cNvPr>
          <p:cNvSpPr txBox="1"/>
          <p:nvPr/>
        </p:nvSpPr>
        <p:spPr>
          <a:xfrm>
            <a:off x="1567256" y="5731160"/>
            <a:ext cx="6096000" cy="276999"/>
          </a:xfrm>
          <a:prstGeom prst="rect">
            <a:avLst/>
          </a:prstGeom>
          <a:noFill/>
        </p:spPr>
        <p:txBody>
          <a:bodyPr wrap="square">
            <a:spAutoFit/>
          </a:bodyPr>
          <a:lstStyle/>
          <a:p>
            <a:r>
              <a:rPr lang="de-AT" sz="1200" dirty="0"/>
              <a:t>K. </a:t>
            </a:r>
            <a:r>
              <a:rPr lang="de-AT" sz="1200" dirty="0" err="1"/>
              <a:t>Schlueter</a:t>
            </a:r>
            <a:r>
              <a:rPr lang="de-AT" sz="1200" dirty="0"/>
              <a:t> et al., </a:t>
            </a:r>
            <a:r>
              <a:rPr lang="nl-NL" sz="1200" i="1" dirty="0"/>
              <a:t>Int J Refract Hard Met</a:t>
            </a:r>
            <a:r>
              <a:rPr lang="de-AT" sz="1200" dirty="0"/>
              <a:t>, </a:t>
            </a:r>
            <a:r>
              <a:rPr lang="de-AT" sz="1200" i="1" dirty="0"/>
              <a:t>88 (2020)</a:t>
            </a:r>
            <a:r>
              <a:rPr lang="de-AT" sz="1200" dirty="0"/>
              <a:t>, 105189.</a:t>
            </a:r>
          </a:p>
        </p:txBody>
      </p:sp>
    </p:spTree>
    <p:extLst>
      <p:ext uri="{BB962C8B-B14F-4D97-AF65-F5344CB8AC3E}">
        <p14:creationId xmlns:p14="http://schemas.microsoft.com/office/powerpoint/2010/main" val="35625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xEl>
                                              <p:pRg st="2" end="2"/>
                                            </p:txEl>
                                          </p:spTgt>
                                        </p:tgtEl>
                                        <p:attrNameLst>
                                          <p:attrName>style.visibility</p:attrName>
                                        </p:attrNameLst>
                                      </p:cBhvr>
                                      <p:to>
                                        <p:strVal val="visible"/>
                                      </p:to>
                                    </p:set>
                                    <p:animEffect transition="in" filter="fade">
                                      <p:cBhvr>
                                        <p:cTn id="21" dur="500"/>
                                        <p:tgtEl>
                                          <p:spTgt spid="4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fade">
                                      <p:cBhvr>
                                        <p:cTn id="24" dur="500"/>
                                        <p:tgtEl>
                                          <p:spTgt spid="22">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fade">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43">
                                            <p:txEl>
                                              <p:pRg st="3" end="3"/>
                                            </p:txEl>
                                          </p:spTgt>
                                        </p:tgtEl>
                                        <p:attrNameLst>
                                          <p:attrName>style.visibility</p:attrName>
                                        </p:attrNameLst>
                                      </p:cBhvr>
                                      <p:to>
                                        <p:strVal val="visible"/>
                                      </p:to>
                                    </p:set>
                                    <p:animEffect transition="in" filter="fade">
                                      <p:cBhvr>
                                        <p:cTn id="41" dur="500"/>
                                        <p:tgtEl>
                                          <p:spTgt spid="4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xEl>
                                              <p:pRg st="4" end="4"/>
                                            </p:txEl>
                                          </p:spTgt>
                                        </p:tgtEl>
                                        <p:attrNameLst>
                                          <p:attrName>style.visibility</p:attrName>
                                        </p:attrNameLst>
                                      </p:cBhvr>
                                      <p:to>
                                        <p:strVal val="visible"/>
                                      </p:to>
                                    </p:set>
                                    <p:animEffect transition="in" filter="fade">
                                      <p:cBhvr>
                                        <p:cTn id="46" dur="500"/>
                                        <p:tgtEl>
                                          <p:spTgt spid="4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xEl>
                                              <p:pRg st="6" end="6"/>
                                            </p:txEl>
                                          </p:spTgt>
                                        </p:tgtEl>
                                        <p:attrNameLst>
                                          <p:attrName>style.visibility</p:attrName>
                                        </p:attrNameLst>
                                      </p:cBhvr>
                                      <p:to>
                                        <p:strVal val="visible"/>
                                      </p:to>
                                    </p:set>
                                    <p:animEffect transition="in" filter="fade">
                                      <p:cBhvr>
                                        <p:cTn id="51" dur="500"/>
                                        <p:tgtEl>
                                          <p:spTgt spid="43">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3">
                                            <p:txEl>
                                              <p:pRg st="7" end="7"/>
                                            </p:txEl>
                                          </p:spTgt>
                                        </p:tgtEl>
                                        <p:attrNameLst>
                                          <p:attrName>style.visibility</p:attrName>
                                        </p:attrNameLst>
                                      </p:cBhvr>
                                      <p:to>
                                        <p:strVal val="visible"/>
                                      </p:to>
                                    </p:set>
                                    <p:animEffect transition="in" filter="fade">
                                      <p:cBhvr>
                                        <p:cTn id="54" dur="500"/>
                                        <p:tgtEl>
                                          <p:spTgt spid="43">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3">
                                            <p:txEl>
                                              <p:pRg st="8" end="8"/>
                                            </p:txEl>
                                          </p:spTgt>
                                        </p:tgtEl>
                                        <p:attrNameLst>
                                          <p:attrName>style.visibility</p:attrName>
                                        </p:attrNameLst>
                                      </p:cBhvr>
                                      <p:to>
                                        <p:strVal val="visible"/>
                                      </p:to>
                                    </p:set>
                                    <p:animEffect transition="in" filter="fade">
                                      <p:cBhvr>
                                        <p:cTn id="5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22</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8" name="Gruppieren 27">
            <a:extLst>
              <a:ext uri="{FF2B5EF4-FFF2-40B4-BE49-F238E27FC236}">
                <a16:creationId xmlns:a16="http://schemas.microsoft.com/office/drawing/2014/main" id="{2CEB4A78-5FFB-44D4-A33D-8CAD24A3471D}"/>
              </a:ext>
            </a:extLst>
          </p:cNvPr>
          <p:cNvGrpSpPr/>
          <p:nvPr/>
        </p:nvGrpSpPr>
        <p:grpSpPr>
          <a:xfrm>
            <a:off x="272957" y="171449"/>
            <a:ext cx="11751959" cy="809625"/>
            <a:chOff x="272957" y="171449"/>
            <a:chExt cx="11751959" cy="809625"/>
          </a:xfrm>
        </p:grpSpPr>
        <p:sp>
          <p:nvSpPr>
            <p:cNvPr id="29" name="Textfeld 28">
              <a:extLst>
                <a:ext uri="{FF2B5EF4-FFF2-40B4-BE49-F238E27FC236}">
                  <a16:creationId xmlns:a16="http://schemas.microsoft.com/office/drawing/2014/main" id="{844C9C4B-D212-4DE7-A29F-54173623218C}"/>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30" name="Gruppieren 29">
              <a:extLst>
                <a:ext uri="{FF2B5EF4-FFF2-40B4-BE49-F238E27FC236}">
                  <a16:creationId xmlns:a16="http://schemas.microsoft.com/office/drawing/2014/main" id="{562F46FC-997D-4E4F-A851-F3C27627C580}"/>
                </a:ext>
              </a:extLst>
            </p:cNvPr>
            <p:cNvGrpSpPr/>
            <p:nvPr/>
          </p:nvGrpSpPr>
          <p:grpSpPr>
            <a:xfrm>
              <a:off x="272957" y="171449"/>
              <a:ext cx="11751959" cy="809625"/>
              <a:chOff x="272957" y="171449"/>
              <a:chExt cx="11751959" cy="809625"/>
            </a:xfrm>
          </p:grpSpPr>
          <p:pic>
            <p:nvPicPr>
              <p:cNvPr id="32" name="Grafik 31">
                <a:extLst>
                  <a:ext uri="{FF2B5EF4-FFF2-40B4-BE49-F238E27FC236}">
                    <a16:creationId xmlns:a16="http://schemas.microsoft.com/office/drawing/2014/main" id="{94440BE7-4B6E-4AF9-AF57-2382C5D8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33" name="Titel 1">
                <a:extLst>
                  <a:ext uri="{FF2B5EF4-FFF2-40B4-BE49-F238E27FC236}">
                    <a16:creationId xmlns:a16="http://schemas.microsoft.com/office/drawing/2014/main" id="{50E5DAB7-BACF-41E9-AAD7-6989D1FFE8D9}"/>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34" name="Freihandform: Form 5">
                <a:extLst>
                  <a:ext uri="{FF2B5EF4-FFF2-40B4-BE49-F238E27FC236}">
                    <a16:creationId xmlns:a16="http://schemas.microsoft.com/office/drawing/2014/main" id="{7D750BF3-552B-4780-9906-AB67AAF5DE35}"/>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35" name="Freihandform: Form 8">
                <a:extLst>
                  <a:ext uri="{FF2B5EF4-FFF2-40B4-BE49-F238E27FC236}">
                    <a16:creationId xmlns:a16="http://schemas.microsoft.com/office/drawing/2014/main" id="{2355081A-B841-4FB5-8BFF-80690132BFD2}"/>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6" name="Freihandform: Form 11">
                <a:extLst>
                  <a:ext uri="{FF2B5EF4-FFF2-40B4-BE49-F238E27FC236}">
                    <a16:creationId xmlns:a16="http://schemas.microsoft.com/office/drawing/2014/main" id="{BC4E8770-BB2E-4B2A-BC18-F0FA5305991F}"/>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8" name="Gruppieren 37">
                <a:extLst>
                  <a:ext uri="{FF2B5EF4-FFF2-40B4-BE49-F238E27FC236}">
                    <a16:creationId xmlns:a16="http://schemas.microsoft.com/office/drawing/2014/main" id="{EEBFF19C-8C0C-4238-86B8-0F3EB8027B87}"/>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5E568AAE-FC5C-48CD-8F3E-6A485C62487C}"/>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3C830E29-189B-4B01-9E6E-2173DCB37CFD}"/>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20C1BC6B-8332-4CAB-BEF0-95B8B678E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54D073BB-A998-461F-817B-5B9FE8124E97}"/>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41" name="Gruppieren 40">
                <a:extLst>
                  <a:ext uri="{FF2B5EF4-FFF2-40B4-BE49-F238E27FC236}">
                    <a16:creationId xmlns:a16="http://schemas.microsoft.com/office/drawing/2014/main" id="{CE4A9778-BD4F-4C43-B765-D5FDD1F02292}"/>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A9A77DC7-84BD-471E-87BF-2465FD2E73BC}"/>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C35B6E67-EFB0-42CF-B2FD-05B1B6C2A101}"/>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31" name="Textfeld 30">
              <a:extLst>
                <a:ext uri="{FF2B5EF4-FFF2-40B4-BE49-F238E27FC236}">
                  <a16:creationId xmlns:a16="http://schemas.microsoft.com/office/drawing/2014/main" id="{48877F40-E06B-4059-B76E-CB6C0120D64D}"/>
                </a:ext>
              </a:extLst>
            </p:cNvPr>
            <p:cNvSpPr txBox="1"/>
            <p:nvPr/>
          </p:nvSpPr>
          <p:spPr>
            <a:xfrm>
              <a:off x="1693090" y="332094"/>
              <a:ext cx="8464451" cy="584775"/>
            </a:xfrm>
            <a:prstGeom prst="rect">
              <a:avLst/>
            </a:prstGeom>
            <a:noFill/>
          </p:spPr>
          <p:txBody>
            <a:bodyPr wrap="square" rtlCol="0">
              <a:spAutoFit/>
            </a:bodyPr>
            <a:lstStyle/>
            <a:p>
              <a:pPr algn="ctr"/>
              <a:r>
                <a:rPr lang="de-AT" sz="3200" dirty="0">
                  <a:solidFill>
                    <a:schemeClr val="bg1"/>
                  </a:solidFill>
                </a:rPr>
                <a:t>Outlook</a:t>
              </a:r>
            </a:p>
          </p:txBody>
        </p:sp>
      </p:grpSp>
      <p:sp>
        <p:nvSpPr>
          <p:cNvPr id="22" name="Fußzeilenplatzhalter 14">
            <a:extLst>
              <a:ext uri="{FF2B5EF4-FFF2-40B4-BE49-F238E27FC236}">
                <a16:creationId xmlns:a16="http://schemas.microsoft.com/office/drawing/2014/main" id="{506550FF-5B28-99E0-E78B-FFCEE5E2896A}"/>
              </a:ext>
            </a:extLst>
          </p:cNvPr>
          <p:cNvSpPr txBox="1">
            <a:spLocks/>
          </p:cNvSpPr>
          <p:nvPr/>
        </p:nvSpPr>
        <p:spPr>
          <a:xfrm>
            <a:off x="3674980" y="6321426"/>
            <a:ext cx="6380286"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AT" dirty="0"/>
              <a:t>[1] J. </a:t>
            </a:r>
            <a:r>
              <a:rPr lang="de-AT" dirty="0" err="1"/>
              <a:t>Romazanov</a:t>
            </a:r>
            <a:r>
              <a:rPr lang="de-AT" dirty="0"/>
              <a:t> et al., </a:t>
            </a:r>
            <a:r>
              <a:rPr lang="de-AT" dirty="0" err="1"/>
              <a:t>Nucl</a:t>
            </a:r>
            <a:r>
              <a:rPr lang="de-AT" dirty="0"/>
              <a:t>. Mater. Energy 18 (2019) 331-338.</a:t>
            </a:r>
          </a:p>
          <a:p>
            <a:pPr algn="l"/>
            <a:r>
              <a:rPr lang="de-AT" dirty="0"/>
              <a:t>[2] A. </a:t>
            </a:r>
            <a:r>
              <a:rPr lang="de-AT" dirty="0" err="1"/>
              <a:t>Eksaeva</a:t>
            </a:r>
            <a:r>
              <a:rPr lang="de-AT" dirty="0"/>
              <a:t> et al., </a:t>
            </a:r>
            <a:r>
              <a:rPr lang="de-AT" dirty="0" err="1"/>
              <a:t>Nucl</a:t>
            </a:r>
            <a:r>
              <a:rPr lang="de-AT" dirty="0"/>
              <a:t>. Mater. Energy 19 (2019) 13-18.</a:t>
            </a:r>
          </a:p>
        </p:txBody>
      </p:sp>
      <p:sp>
        <p:nvSpPr>
          <p:cNvPr id="39" name="Textfeld 38">
            <a:extLst>
              <a:ext uri="{FF2B5EF4-FFF2-40B4-BE49-F238E27FC236}">
                <a16:creationId xmlns:a16="http://schemas.microsoft.com/office/drawing/2014/main" id="{7DDE2B9D-2A0D-4C99-AA73-AAB1ECFB1DFA}"/>
              </a:ext>
            </a:extLst>
          </p:cNvPr>
          <p:cNvSpPr txBox="1"/>
          <p:nvPr/>
        </p:nvSpPr>
        <p:spPr>
          <a:xfrm>
            <a:off x="435135" y="1320048"/>
            <a:ext cx="4738984" cy="461665"/>
          </a:xfrm>
          <a:prstGeom prst="rect">
            <a:avLst/>
          </a:prstGeom>
          <a:noFill/>
        </p:spPr>
        <p:txBody>
          <a:bodyPr wrap="square" rtlCol="0">
            <a:spAutoFit/>
          </a:bodyPr>
          <a:lstStyle/>
          <a:p>
            <a:r>
              <a:rPr lang="de-AT" sz="2400" dirty="0" err="1"/>
              <a:t>Inplementing</a:t>
            </a:r>
            <a:r>
              <a:rPr lang="de-AT" sz="2400" dirty="0"/>
              <a:t> </a:t>
            </a:r>
            <a:r>
              <a:rPr lang="de-AT" sz="2400" dirty="0" err="1"/>
              <a:t>electromagnetic</a:t>
            </a:r>
            <a:r>
              <a:rPr lang="de-AT" sz="2400" dirty="0"/>
              <a:t> </a:t>
            </a:r>
            <a:r>
              <a:rPr lang="de-AT" sz="2400" dirty="0" err="1"/>
              <a:t>forces</a:t>
            </a:r>
            <a:endParaRPr lang="de-AT" sz="2400" dirty="0"/>
          </a:p>
        </p:txBody>
      </p:sp>
      <p:sp>
        <p:nvSpPr>
          <p:cNvPr id="43" name="Textfeld 42">
            <a:extLst>
              <a:ext uri="{FF2B5EF4-FFF2-40B4-BE49-F238E27FC236}">
                <a16:creationId xmlns:a16="http://schemas.microsoft.com/office/drawing/2014/main" id="{8F66B75F-B734-4610-8955-1EBA97844690}"/>
              </a:ext>
            </a:extLst>
          </p:cNvPr>
          <p:cNvSpPr txBox="1"/>
          <p:nvPr/>
        </p:nvSpPr>
        <p:spPr>
          <a:xfrm>
            <a:off x="6726115" y="1875924"/>
            <a:ext cx="5205905" cy="3970318"/>
          </a:xfrm>
          <a:prstGeom prst="rect">
            <a:avLst/>
          </a:prstGeom>
          <a:noFill/>
        </p:spPr>
        <p:txBody>
          <a:bodyPr wrap="square" rtlCol="0">
            <a:spAutoFit/>
          </a:bodyPr>
          <a:lstStyle/>
          <a:p>
            <a:pPr marL="285750" indent="-285750">
              <a:buFont typeface="Arial" panose="020B0604020202020204" pitchFamily="34" charset="0"/>
              <a:buChar char="•"/>
            </a:pPr>
            <a:r>
              <a:rPr lang="de-AT" dirty="0" err="1"/>
              <a:t>Altered</a:t>
            </a:r>
            <a:r>
              <a:rPr lang="de-AT" dirty="0"/>
              <a:t> </a:t>
            </a:r>
            <a:r>
              <a:rPr lang="en-GB" dirty="0"/>
              <a:t>height</a:t>
            </a:r>
            <a:r>
              <a:rPr lang="de-AT" dirty="0"/>
              <a:t> </a:t>
            </a:r>
            <a:r>
              <a:rPr lang="de-AT" dirty="0" err="1"/>
              <a:t>of</a:t>
            </a:r>
            <a:r>
              <a:rPr lang="de-AT" dirty="0"/>
              <a:t> </a:t>
            </a:r>
            <a:r>
              <a:rPr lang="de-AT" dirty="0" err="1"/>
              <a:t>surface</a:t>
            </a:r>
            <a:r>
              <a:rPr lang="de-AT" dirty="0"/>
              <a:t> </a:t>
            </a:r>
            <a:r>
              <a:rPr lang="de-AT" dirty="0" err="1"/>
              <a:t>segments</a:t>
            </a:r>
            <a:r>
              <a:rPr lang="de-AT" dirty="0"/>
              <a:t>, via </a:t>
            </a:r>
            <a:r>
              <a:rPr lang="de-AT" dirty="0" err="1"/>
              <a:t>local</a:t>
            </a:r>
            <a:r>
              <a:rPr lang="de-AT" dirty="0"/>
              <a:t> </a:t>
            </a:r>
            <a:r>
              <a:rPr lang="de-AT" dirty="0" err="1"/>
              <a:t>particle</a:t>
            </a:r>
            <a:r>
              <a:rPr lang="de-AT" dirty="0"/>
              <a:t> </a:t>
            </a:r>
            <a:r>
              <a:rPr lang="de-AT" dirty="0" err="1"/>
              <a:t>flux</a:t>
            </a:r>
            <a:r>
              <a:rPr lang="de-AT" dirty="0"/>
              <a:t> </a:t>
            </a:r>
            <a:r>
              <a:rPr lang="de-AT" dirty="0" err="1"/>
              <a:t>balances</a:t>
            </a:r>
            <a:r>
              <a:rPr lang="de-AT" dirty="0"/>
              <a:t> after a </a:t>
            </a:r>
            <a:r>
              <a:rPr lang="de-AT" dirty="0" err="1"/>
              <a:t>given</a:t>
            </a:r>
            <a:r>
              <a:rPr lang="de-AT" dirty="0"/>
              <a:t> </a:t>
            </a:r>
            <a:r>
              <a:rPr lang="de-AT" dirty="0" err="1"/>
              <a:t>timestep</a:t>
            </a:r>
            <a:endParaRPr lang="de-AT" dirty="0"/>
          </a:p>
          <a:p>
            <a:pPr marL="285750" indent="-285750">
              <a:buFont typeface="Arial" panose="020B0604020202020204" pitchFamily="34" charset="0"/>
              <a:buChar char="•"/>
            </a:pPr>
            <a:r>
              <a:rPr lang="de-AT" dirty="0" err="1"/>
              <a:t>Local</a:t>
            </a:r>
            <a:r>
              <a:rPr lang="de-AT" dirty="0"/>
              <a:t> </a:t>
            </a:r>
            <a:r>
              <a:rPr lang="de-AT" dirty="0" err="1"/>
              <a:t>fluxes</a:t>
            </a:r>
            <a:r>
              <a:rPr lang="de-AT" dirty="0"/>
              <a:t> </a:t>
            </a:r>
            <a:r>
              <a:rPr lang="de-AT" dirty="0" err="1"/>
              <a:t>already</a:t>
            </a:r>
            <a:r>
              <a:rPr lang="de-AT" dirty="0"/>
              <a:t> </a:t>
            </a:r>
            <a:r>
              <a:rPr lang="de-AT" dirty="0" err="1"/>
              <a:t>available</a:t>
            </a:r>
            <a:r>
              <a:rPr lang="de-AT" dirty="0"/>
              <a:t> (after update </a:t>
            </a:r>
            <a:r>
              <a:rPr lang="de-AT" dirty="0" err="1"/>
              <a:t>for</a:t>
            </a:r>
            <a:r>
              <a:rPr lang="de-AT" dirty="0"/>
              <a:t> </a:t>
            </a:r>
            <a:r>
              <a:rPr lang="de-AT" dirty="0" err="1"/>
              <a:t>celestial</a:t>
            </a:r>
            <a:r>
              <a:rPr lang="de-AT" dirty="0"/>
              <a:t> </a:t>
            </a:r>
            <a:r>
              <a:rPr lang="de-AT" dirty="0" err="1"/>
              <a:t>bodies</a:t>
            </a:r>
            <a:r>
              <a:rPr lang="de-AT" dirty="0"/>
              <a:t>)</a:t>
            </a:r>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a:p>
          <a:p>
            <a:endParaRPr lang="de-AT" dirty="0"/>
          </a:p>
          <a:p>
            <a:pPr marL="285750" indent="-285750">
              <a:buFont typeface="Arial" panose="020B0604020202020204" pitchFamily="34" charset="0"/>
              <a:buChar char="•"/>
            </a:pPr>
            <a:endParaRPr lang="de-AT" dirty="0"/>
          </a:p>
          <a:p>
            <a:pPr algn="ctr"/>
            <a:endParaRPr lang="de-AT" b="1" dirty="0"/>
          </a:p>
          <a:p>
            <a:pPr algn="ctr"/>
            <a:r>
              <a:rPr lang="de-AT" b="1" dirty="0"/>
              <a:t>Potential </a:t>
            </a:r>
            <a:r>
              <a:rPr lang="de-AT" b="1" dirty="0" err="1"/>
              <a:t>challenges</a:t>
            </a:r>
            <a:r>
              <a:rPr lang="de-AT" b="1" dirty="0"/>
              <a:t>:</a:t>
            </a:r>
          </a:p>
          <a:p>
            <a:pPr marL="285750" indent="-285750">
              <a:buFont typeface="Arial" panose="020B0604020202020204" pitchFamily="34" charset="0"/>
              <a:buChar char="•"/>
            </a:pPr>
            <a:r>
              <a:rPr lang="de-AT" dirty="0" err="1"/>
              <a:t>Increase</a:t>
            </a:r>
            <a:r>
              <a:rPr lang="de-AT" dirty="0"/>
              <a:t> </a:t>
            </a:r>
            <a:r>
              <a:rPr lang="de-AT" dirty="0" err="1"/>
              <a:t>of</a:t>
            </a:r>
            <a:r>
              <a:rPr lang="de-AT" dirty="0"/>
              <a:t> </a:t>
            </a:r>
            <a:r>
              <a:rPr lang="de-AT" dirty="0" err="1"/>
              <a:t>computational</a:t>
            </a:r>
            <a:r>
              <a:rPr lang="de-AT" dirty="0"/>
              <a:t> time</a:t>
            </a:r>
          </a:p>
          <a:p>
            <a:pPr marL="285750" indent="-285750">
              <a:buFont typeface="Arial" panose="020B0604020202020204" pitchFamily="34" charset="0"/>
              <a:buChar char="•"/>
            </a:pPr>
            <a:r>
              <a:rPr lang="de-AT" dirty="0" err="1"/>
              <a:t>Similarity</a:t>
            </a:r>
            <a:r>
              <a:rPr lang="de-AT" dirty="0"/>
              <a:t> </a:t>
            </a:r>
            <a:r>
              <a:rPr lang="de-AT" dirty="0" err="1"/>
              <a:t>to</a:t>
            </a:r>
            <a:r>
              <a:rPr lang="de-AT" dirty="0"/>
              <a:t> ERO2.0 code [1,2]</a:t>
            </a:r>
          </a:p>
        </p:txBody>
      </p:sp>
      <p:sp>
        <p:nvSpPr>
          <p:cNvPr id="42" name="Textfeld 41">
            <a:extLst>
              <a:ext uri="{FF2B5EF4-FFF2-40B4-BE49-F238E27FC236}">
                <a16:creationId xmlns:a16="http://schemas.microsoft.com/office/drawing/2014/main" id="{E4EDDDA0-2AD2-4FA2-A3CE-9F9CA41F32CB}"/>
              </a:ext>
            </a:extLst>
          </p:cNvPr>
          <p:cNvSpPr txBox="1"/>
          <p:nvPr/>
        </p:nvSpPr>
        <p:spPr>
          <a:xfrm>
            <a:off x="6850178" y="1346347"/>
            <a:ext cx="5096388" cy="461665"/>
          </a:xfrm>
          <a:prstGeom prst="rect">
            <a:avLst/>
          </a:prstGeom>
          <a:noFill/>
        </p:spPr>
        <p:txBody>
          <a:bodyPr wrap="square" rtlCol="0">
            <a:spAutoFit/>
          </a:bodyPr>
          <a:lstStyle/>
          <a:p>
            <a:r>
              <a:rPr lang="de-AT" sz="2400" dirty="0" err="1"/>
              <a:t>Inplementing</a:t>
            </a:r>
            <a:r>
              <a:rPr lang="de-AT" sz="2400" dirty="0"/>
              <a:t> </a:t>
            </a:r>
            <a:r>
              <a:rPr lang="de-AT" sz="2400" dirty="0" err="1"/>
              <a:t>dynamic</a:t>
            </a:r>
            <a:r>
              <a:rPr lang="de-AT" sz="2400" dirty="0"/>
              <a:t> </a:t>
            </a:r>
            <a:r>
              <a:rPr lang="de-AT" sz="2400" dirty="0" err="1"/>
              <a:t>sputtering</a:t>
            </a:r>
            <a:r>
              <a:rPr lang="de-AT" sz="2400" dirty="0"/>
              <a:t> </a:t>
            </a:r>
            <a:r>
              <a:rPr lang="de-AT" sz="2400" dirty="0" err="1"/>
              <a:t>mode</a:t>
            </a:r>
            <a:endParaRPr lang="de-AT" sz="2400" dirty="0"/>
          </a:p>
        </p:txBody>
      </p:sp>
      <p:sp>
        <p:nvSpPr>
          <p:cNvPr id="44" name="Textfeld 43">
            <a:extLst>
              <a:ext uri="{FF2B5EF4-FFF2-40B4-BE49-F238E27FC236}">
                <a16:creationId xmlns:a16="http://schemas.microsoft.com/office/drawing/2014/main" id="{6A572F43-E71E-448E-AD64-F06DB87A77DF}"/>
              </a:ext>
            </a:extLst>
          </p:cNvPr>
          <p:cNvSpPr txBox="1"/>
          <p:nvPr/>
        </p:nvSpPr>
        <p:spPr>
          <a:xfrm>
            <a:off x="270377" y="1877383"/>
            <a:ext cx="5576304" cy="4524315"/>
          </a:xfrm>
          <a:prstGeom prst="rect">
            <a:avLst/>
          </a:prstGeom>
          <a:noFill/>
        </p:spPr>
        <p:txBody>
          <a:bodyPr wrap="square" rtlCol="0">
            <a:spAutoFit/>
          </a:bodyPr>
          <a:lstStyle/>
          <a:p>
            <a:pPr marL="285750" indent="-285750">
              <a:buFont typeface="Arial" panose="020B0604020202020204" pitchFamily="34" charset="0"/>
              <a:buChar char="•"/>
            </a:pPr>
            <a:r>
              <a:rPr lang="de-AT" dirty="0" err="1"/>
              <a:t>Current</a:t>
            </a:r>
            <a:r>
              <a:rPr lang="de-AT" dirty="0"/>
              <a:t> </a:t>
            </a:r>
            <a:r>
              <a:rPr lang="de-AT" dirty="0" err="1"/>
              <a:t>raytracing</a:t>
            </a:r>
            <a:r>
              <a:rPr lang="de-AT" dirty="0"/>
              <a:t>: </a:t>
            </a:r>
            <a:r>
              <a:rPr lang="de-AT" dirty="0" err="1"/>
              <a:t>straight</a:t>
            </a:r>
            <a:r>
              <a:rPr lang="de-AT" dirty="0"/>
              <a:t>-line </a:t>
            </a:r>
            <a:r>
              <a:rPr lang="de-AT" dirty="0" err="1"/>
              <a:t>particle</a:t>
            </a:r>
            <a:r>
              <a:rPr lang="de-AT" dirty="0"/>
              <a:t> </a:t>
            </a:r>
            <a:r>
              <a:rPr lang="de-AT" dirty="0" err="1"/>
              <a:t>trajectories</a:t>
            </a:r>
            <a:endParaRPr lang="de-AT" dirty="0"/>
          </a:p>
          <a:p>
            <a:pPr marL="285750" indent="-285750">
              <a:buFont typeface="Arial" panose="020B0604020202020204" pitchFamily="34" charset="0"/>
              <a:buChar char="•"/>
            </a:pPr>
            <a:r>
              <a:rPr lang="de-AT" dirty="0"/>
              <a:t>In </a:t>
            </a:r>
            <a:r>
              <a:rPr lang="de-AT" dirty="0" err="1"/>
              <a:t>fusion</a:t>
            </a:r>
            <a:r>
              <a:rPr lang="de-AT" dirty="0"/>
              <a:t> </a:t>
            </a:r>
            <a:r>
              <a:rPr lang="de-AT" dirty="0" err="1"/>
              <a:t>plasma</a:t>
            </a:r>
            <a:r>
              <a:rPr lang="de-AT" dirty="0"/>
              <a:t>: </a:t>
            </a:r>
            <a:r>
              <a:rPr lang="de-AT" dirty="0" err="1"/>
              <a:t>charged</a:t>
            </a:r>
            <a:r>
              <a:rPr lang="de-AT" dirty="0"/>
              <a:t> </a:t>
            </a:r>
            <a:r>
              <a:rPr lang="de-AT" dirty="0" err="1"/>
              <a:t>particles</a:t>
            </a:r>
            <a:r>
              <a:rPr lang="de-AT" dirty="0"/>
              <a:t>, EM </a:t>
            </a:r>
            <a:r>
              <a:rPr lang="de-AT" dirty="0" err="1"/>
              <a:t>forces</a:t>
            </a:r>
            <a:endParaRPr lang="de-AT" dirty="0"/>
          </a:p>
          <a:p>
            <a:pPr marL="285750" indent="-285750">
              <a:buFont typeface="Arial" panose="020B0604020202020204" pitchFamily="34" charset="0"/>
              <a:buChar char="•"/>
            </a:pPr>
            <a:r>
              <a:rPr lang="de-AT" dirty="0"/>
              <a:t>Leads </a:t>
            </a:r>
            <a:r>
              <a:rPr lang="de-AT" dirty="0" err="1"/>
              <a:t>to</a:t>
            </a:r>
            <a:r>
              <a:rPr lang="de-AT" dirty="0"/>
              <a:t> different </a:t>
            </a:r>
            <a:r>
              <a:rPr lang="de-AT" dirty="0" err="1"/>
              <a:t>transport</a:t>
            </a:r>
            <a:r>
              <a:rPr lang="de-AT" dirty="0"/>
              <a:t> / </a:t>
            </a:r>
            <a:r>
              <a:rPr lang="de-AT" dirty="0" err="1"/>
              <a:t>redeposition</a:t>
            </a:r>
            <a:endParaRPr lang="de-AT" dirty="0"/>
          </a:p>
          <a:p>
            <a:endParaRPr lang="de-AT" dirty="0"/>
          </a:p>
          <a:p>
            <a:endParaRPr lang="de-AT" dirty="0"/>
          </a:p>
          <a:p>
            <a:endParaRPr lang="de-AT" dirty="0"/>
          </a:p>
          <a:p>
            <a:endParaRPr lang="de-AT" dirty="0"/>
          </a:p>
          <a:p>
            <a:endParaRPr lang="de-AT" dirty="0"/>
          </a:p>
          <a:p>
            <a:endParaRPr lang="de-AT" dirty="0"/>
          </a:p>
          <a:p>
            <a:endParaRPr lang="de-AT" dirty="0"/>
          </a:p>
          <a:p>
            <a:pPr algn="ctr"/>
            <a:r>
              <a:rPr lang="de-AT" b="1" dirty="0"/>
              <a:t>Potential </a:t>
            </a:r>
            <a:r>
              <a:rPr lang="de-AT" b="1" dirty="0" err="1"/>
              <a:t>challenges</a:t>
            </a:r>
            <a:r>
              <a:rPr lang="de-AT" b="1" dirty="0"/>
              <a:t>:</a:t>
            </a:r>
          </a:p>
          <a:p>
            <a:pPr marL="285750" indent="-285750">
              <a:buFont typeface="Arial" panose="020B0604020202020204" pitchFamily="34" charset="0"/>
              <a:buChar char="•"/>
            </a:pPr>
            <a:r>
              <a:rPr lang="de-AT" dirty="0"/>
              <a:t>Large </a:t>
            </a:r>
            <a:r>
              <a:rPr lang="de-AT" dirty="0" err="1"/>
              <a:t>change</a:t>
            </a:r>
            <a:r>
              <a:rPr lang="de-AT" dirty="0"/>
              <a:t> </a:t>
            </a:r>
            <a:r>
              <a:rPr lang="de-AT" dirty="0" err="1"/>
              <a:t>to</a:t>
            </a:r>
            <a:r>
              <a:rPr lang="de-AT" dirty="0"/>
              <a:t> </a:t>
            </a:r>
            <a:r>
              <a:rPr lang="de-AT" dirty="0" err="1"/>
              <a:t>the</a:t>
            </a:r>
            <a:r>
              <a:rPr lang="de-AT" dirty="0"/>
              <a:t> code </a:t>
            </a:r>
            <a:r>
              <a:rPr lang="de-AT" dirty="0" err="1"/>
              <a:t>structure</a:t>
            </a:r>
            <a:r>
              <a:rPr lang="de-AT" dirty="0"/>
              <a:t>, trace </a:t>
            </a:r>
            <a:r>
              <a:rPr lang="de-AT" dirty="0" err="1"/>
              <a:t>charge</a:t>
            </a:r>
            <a:r>
              <a:rPr lang="de-AT" dirty="0"/>
              <a:t> </a:t>
            </a:r>
            <a:r>
              <a:rPr lang="de-AT" dirty="0" err="1"/>
              <a:t>states</a:t>
            </a:r>
            <a:endParaRPr lang="de-AT" dirty="0"/>
          </a:p>
          <a:p>
            <a:pPr marL="285750" indent="-285750">
              <a:buFont typeface="Arial" panose="020B0604020202020204" pitchFamily="34" charset="0"/>
              <a:buChar char="•"/>
            </a:pPr>
            <a:r>
              <a:rPr lang="de-AT" dirty="0"/>
              <a:t>Additional </a:t>
            </a:r>
            <a:r>
              <a:rPr lang="de-AT" dirty="0" err="1"/>
              <a:t>data</a:t>
            </a:r>
            <a:r>
              <a:rPr lang="de-AT" dirty="0"/>
              <a:t> </a:t>
            </a:r>
            <a:r>
              <a:rPr lang="de-AT" dirty="0" err="1"/>
              <a:t>input</a:t>
            </a:r>
            <a:r>
              <a:rPr lang="de-AT" dirty="0"/>
              <a:t> (</a:t>
            </a:r>
            <a:r>
              <a:rPr lang="de-AT" dirty="0" err="1"/>
              <a:t>plasma</a:t>
            </a:r>
            <a:r>
              <a:rPr lang="de-AT" dirty="0"/>
              <a:t> </a:t>
            </a:r>
            <a:r>
              <a:rPr lang="de-AT" dirty="0" err="1"/>
              <a:t>background</a:t>
            </a:r>
            <a:r>
              <a:rPr lang="de-AT" dirty="0"/>
              <a:t>)</a:t>
            </a:r>
          </a:p>
          <a:p>
            <a:pPr marL="285750" indent="-285750">
              <a:buFont typeface="Arial" panose="020B0604020202020204" pitchFamily="34" charset="0"/>
              <a:buChar char="•"/>
            </a:pPr>
            <a:r>
              <a:rPr lang="de-AT" dirty="0" err="1"/>
              <a:t>Increase</a:t>
            </a:r>
            <a:r>
              <a:rPr lang="de-AT" dirty="0"/>
              <a:t> </a:t>
            </a:r>
            <a:r>
              <a:rPr lang="de-AT" dirty="0" err="1"/>
              <a:t>of</a:t>
            </a:r>
            <a:r>
              <a:rPr lang="de-AT" dirty="0"/>
              <a:t> </a:t>
            </a:r>
            <a:r>
              <a:rPr lang="de-AT" dirty="0" err="1"/>
              <a:t>computational</a:t>
            </a:r>
            <a:r>
              <a:rPr lang="de-AT" dirty="0"/>
              <a:t> time</a:t>
            </a:r>
          </a:p>
          <a:p>
            <a:pPr marL="285750" indent="-285750">
              <a:buFont typeface="Arial" panose="020B0604020202020204" pitchFamily="34" charset="0"/>
              <a:buChar char="•"/>
            </a:pPr>
            <a:r>
              <a:rPr lang="de-AT" dirty="0" err="1"/>
              <a:t>Similarity</a:t>
            </a:r>
            <a:r>
              <a:rPr lang="de-AT" dirty="0"/>
              <a:t> </a:t>
            </a:r>
            <a:r>
              <a:rPr lang="de-AT" dirty="0" err="1"/>
              <a:t>to</a:t>
            </a:r>
            <a:r>
              <a:rPr lang="de-AT" dirty="0"/>
              <a:t> ERO2.0 code [1,2]</a:t>
            </a:r>
          </a:p>
          <a:p>
            <a:pPr marL="285750" indent="-285750">
              <a:buFont typeface="Arial" panose="020B0604020202020204" pitchFamily="34" charset="0"/>
              <a:buChar char="•"/>
            </a:pPr>
            <a:endParaRPr lang="de-AT" dirty="0"/>
          </a:p>
        </p:txBody>
      </p:sp>
      <p:sp>
        <p:nvSpPr>
          <p:cNvPr id="3" name="Freihandform: Form 2">
            <a:extLst>
              <a:ext uri="{FF2B5EF4-FFF2-40B4-BE49-F238E27FC236}">
                <a16:creationId xmlns:a16="http://schemas.microsoft.com/office/drawing/2014/main" id="{2D15D043-A0E1-4088-9ACA-8A7F8C501396}"/>
              </a:ext>
            </a:extLst>
          </p:cNvPr>
          <p:cNvSpPr/>
          <p:nvPr/>
        </p:nvSpPr>
        <p:spPr>
          <a:xfrm>
            <a:off x="933450" y="3703751"/>
            <a:ext cx="3683977" cy="791308"/>
          </a:xfrm>
          <a:custGeom>
            <a:avLst/>
            <a:gdLst>
              <a:gd name="connsiteX0" fmla="*/ 0 w 3683977"/>
              <a:gd name="connsiteY0" fmla="*/ 553916 h 791308"/>
              <a:gd name="connsiteX1" fmla="*/ 422031 w 3683977"/>
              <a:gd name="connsiteY1" fmla="*/ 175846 h 791308"/>
              <a:gd name="connsiteX2" fmla="*/ 1011115 w 3683977"/>
              <a:gd name="connsiteY2" fmla="*/ 791308 h 791308"/>
              <a:gd name="connsiteX3" fmla="*/ 1318846 w 3683977"/>
              <a:gd name="connsiteY3" fmla="*/ 430823 h 791308"/>
              <a:gd name="connsiteX4" fmla="*/ 1591408 w 3683977"/>
              <a:gd name="connsiteY4" fmla="*/ 597877 h 791308"/>
              <a:gd name="connsiteX5" fmla="*/ 2154115 w 3683977"/>
              <a:gd name="connsiteY5" fmla="*/ 0 h 791308"/>
              <a:gd name="connsiteX6" fmla="*/ 2892669 w 3683977"/>
              <a:gd name="connsiteY6" fmla="*/ 553916 h 791308"/>
              <a:gd name="connsiteX7" fmla="*/ 3156438 w 3683977"/>
              <a:gd name="connsiteY7" fmla="*/ 404446 h 791308"/>
              <a:gd name="connsiteX8" fmla="*/ 3683977 w 3683977"/>
              <a:gd name="connsiteY8" fmla="*/ 729762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977" h="791308">
                <a:moveTo>
                  <a:pt x="0" y="553916"/>
                </a:moveTo>
                <a:lnTo>
                  <a:pt x="422031" y="175846"/>
                </a:lnTo>
                <a:lnTo>
                  <a:pt x="1011115" y="791308"/>
                </a:lnTo>
                <a:lnTo>
                  <a:pt x="1318846" y="430823"/>
                </a:lnTo>
                <a:lnTo>
                  <a:pt x="1591408" y="597877"/>
                </a:lnTo>
                <a:lnTo>
                  <a:pt x="2154115" y="0"/>
                </a:lnTo>
                <a:lnTo>
                  <a:pt x="2892669" y="553916"/>
                </a:lnTo>
                <a:lnTo>
                  <a:pt x="3156438" y="404446"/>
                </a:lnTo>
                <a:lnTo>
                  <a:pt x="3683977" y="729762"/>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5" name="Gerade Verbindung mit Pfeil 4">
            <a:extLst>
              <a:ext uri="{FF2B5EF4-FFF2-40B4-BE49-F238E27FC236}">
                <a16:creationId xmlns:a16="http://schemas.microsoft.com/office/drawing/2014/main" id="{B60D83CE-E1CB-41B0-950F-D1A00A7C6FDB}"/>
              </a:ext>
            </a:extLst>
          </p:cNvPr>
          <p:cNvCxnSpPr/>
          <p:nvPr/>
        </p:nvCxnSpPr>
        <p:spPr>
          <a:xfrm>
            <a:off x="1310054" y="3429000"/>
            <a:ext cx="720969" cy="931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Verbinder: gekrümmt 8">
            <a:extLst>
              <a:ext uri="{FF2B5EF4-FFF2-40B4-BE49-F238E27FC236}">
                <a16:creationId xmlns:a16="http://schemas.microsoft.com/office/drawing/2014/main" id="{F25B9499-61B9-4A02-A55F-CDD6427A54CC}"/>
              </a:ext>
            </a:extLst>
          </p:cNvPr>
          <p:cNvCxnSpPr>
            <a:cxnSpLocks/>
          </p:cNvCxnSpPr>
          <p:nvPr/>
        </p:nvCxnSpPr>
        <p:spPr>
          <a:xfrm rot="5400000" flipH="1" flipV="1">
            <a:off x="1988623" y="3738298"/>
            <a:ext cx="665093" cy="580292"/>
          </a:xfrm>
          <a:prstGeom prst="curvedConnector3">
            <a:avLst>
              <a:gd name="adj1" fmla="val 12535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3C2FB8FF-A3D9-466F-9D9C-0FE62FE14465}"/>
              </a:ext>
            </a:extLst>
          </p:cNvPr>
          <p:cNvCxnSpPr/>
          <p:nvPr/>
        </p:nvCxnSpPr>
        <p:spPr>
          <a:xfrm flipH="1" flipV="1">
            <a:off x="1934308" y="3253154"/>
            <a:ext cx="96715" cy="11078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Freihandform: Form 44">
            <a:extLst>
              <a:ext uri="{FF2B5EF4-FFF2-40B4-BE49-F238E27FC236}">
                <a16:creationId xmlns:a16="http://schemas.microsoft.com/office/drawing/2014/main" id="{BF7371DF-3EA0-4FF1-A39C-F5311FFC5B98}"/>
              </a:ext>
            </a:extLst>
          </p:cNvPr>
          <p:cNvSpPr/>
          <p:nvPr/>
        </p:nvSpPr>
        <p:spPr>
          <a:xfrm>
            <a:off x="7531895" y="3477047"/>
            <a:ext cx="3683977" cy="791308"/>
          </a:xfrm>
          <a:custGeom>
            <a:avLst/>
            <a:gdLst>
              <a:gd name="connsiteX0" fmla="*/ 0 w 3683977"/>
              <a:gd name="connsiteY0" fmla="*/ 553916 h 791308"/>
              <a:gd name="connsiteX1" fmla="*/ 422031 w 3683977"/>
              <a:gd name="connsiteY1" fmla="*/ 175846 h 791308"/>
              <a:gd name="connsiteX2" fmla="*/ 1011115 w 3683977"/>
              <a:gd name="connsiteY2" fmla="*/ 791308 h 791308"/>
              <a:gd name="connsiteX3" fmla="*/ 1318846 w 3683977"/>
              <a:gd name="connsiteY3" fmla="*/ 430823 h 791308"/>
              <a:gd name="connsiteX4" fmla="*/ 1591408 w 3683977"/>
              <a:gd name="connsiteY4" fmla="*/ 597877 h 791308"/>
              <a:gd name="connsiteX5" fmla="*/ 2154115 w 3683977"/>
              <a:gd name="connsiteY5" fmla="*/ 0 h 791308"/>
              <a:gd name="connsiteX6" fmla="*/ 2892669 w 3683977"/>
              <a:gd name="connsiteY6" fmla="*/ 553916 h 791308"/>
              <a:gd name="connsiteX7" fmla="*/ 3156438 w 3683977"/>
              <a:gd name="connsiteY7" fmla="*/ 404446 h 791308"/>
              <a:gd name="connsiteX8" fmla="*/ 3683977 w 3683977"/>
              <a:gd name="connsiteY8" fmla="*/ 729762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977" h="791308">
                <a:moveTo>
                  <a:pt x="0" y="553916"/>
                </a:moveTo>
                <a:lnTo>
                  <a:pt x="422031" y="175846"/>
                </a:lnTo>
                <a:lnTo>
                  <a:pt x="1011115" y="791308"/>
                </a:lnTo>
                <a:lnTo>
                  <a:pt x="1318846" y="430823"/>
                </a:lnTo>
                <a:lnTo>
                  <a:pt x="1591408" y="597877"/>
                </a:lnTo>
                <a:lnTo>
                  <a:pt x="2154115" y="0"/>
                </a:lnTo>
                <a:lnTo>
                  <a:pt x="2892669" y="553916"/>
                </a:lnTo>
                <a:lnTo>
                  <a:pt x="3156438" y="404446"/>
                </a:lnTo>
                <a:lnTo>
                  <a:pt x="3683977" y="729762"/>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46" name="Gerade Verbindung mit Pfeil 45">
            <a:extLst>
              <a:ext uri="{FF2B5EF4-FFF2-40B4-BE49-F238E27FC236}">
                <a16:creationId xmlns:a16="http://schemas.microsoft.com/office/drawing/2014/main" id="{5EA584EA-7079-4998-80F6-96D9CDD5F524}"/>
              </a:ext>
            </a:extLst>
          </p:cNvPr>
          <p:cNvCxnSpPr/>
          <p:nvPr/>
        </p:nvCxnSpPr>
        <p:spPr>
          <a:xfrm>
            <a:off x="7908499" y="3202296"/>
            <a:ext cx="720969" cy="931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Freihandform: Form 49">
            <a:extLst>
              <a:ext uri="{FF2B5EF4-FFF2-40B4-BE49-F238E27FC236}">
                <a16:creationId xmlns:a16="http://schemas.microsoft.com/office/drawing/2014/main" id="{401F0175-8410-4004-821C-03448CC1287F}"/>
              </a:ext>
            </a:extLst>
          </p:cNvPr>
          <p:cNvSpPr/>
          <p:nvPr/>
        </p:nvSpPr>
        <p:spPr>
          <a:xfrm>
            <a:off x="7531895" y="4376653"/>
            <a:ext cx="3683977" cy="286474"/>
          </a:xfrm>
          <a:custGeom>
            <a:avLst/>
            <a:gdLst>
              <a:gd name="connsiteX0" fmla="*/ 0 w 3683977"/>
              <a:gd name="connsiteY0" fmla="*/ 553916 h 791308"/>
              <a:gd name="connsiteX1" fmla="*/ 422031 w 3683977"/>
              <a:gd name="connsiteY1" fmla="*/ 175846 h 791308"/>
              <a:gd name="connsiteX2" fmla="*/ 1011115 w 3683977"/>
              <a:gd name="connsiteY2" fmla="*/ 791308 h 791308"/>
              <a:gd name="connsiteX3" fmla="*/ 1318846 w 3683977"/>
              <a:gd name="connsiteY3" fmla="*/ 430823 h 791308"/>
              <a:gd name="connsiteX4" fmla="*/ 1591408 w 3683977"/>
              <a:gd name="connsiteY4" fmla="*/ 597877 h 791308"/>
              <a:gd name="connsiteX5" fmla="*/ 2154115 w 3683977"/>
              <a:gd name="connsiteY5" fmla="*/ 0 h 791308"/>
              <a:gd name="connsiteX6" fmla="*/ 2892669 w 3683977"/>
              <a:gd name="connsiteY6" fmla="*/ 553916 h 791308"/>
              <a:gd name="connsiteX7" fmla="*/ 3156438 w 3683977"/>
              <a:gd name="connsiteY7" fmla="*/ 404446 h 791308"/>
              <a:gd name="connsiteX8" fmla="*/ 3683977 w 3683977"/>
              <a:gd name="connsiteY8" fmla="*/ 729762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977" h="791308">
                <a:moveTo>
                  <a:pt x="0" y="553916"/>
                </a:moveTo>
                <a:lnTo>
                  <a:pt x="422031" y="175846"/>
                </a:lnTo>
                <a:lnTo>
                  <a:pt x="1011115" y="791308"/>
                </a:lnTo>
                <a:lnTo>
                  <a:pt x="1318846" y="430823"/>
                </a:lnTo>
                <a:lnTo>
                  <a:pt x="1591408" y="597877"/>
                </a:lnTo>
                <a:lnTo>
                  <a:pt x="2154115" y="0"/>
                </a:lnTo>
                <a:lnTo>
                  <a:pt x="2892669" y="553916"/>
                </a:lnTo>
                <a:lnTo>
                  <a:pt x="3156438" y="404446"/>
                </a:lnTo>
                <a:lnTo>
                  <a:pt x="3683977" y="729762"/>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24" name="Gerade Verbindung mit Pfeil 23">
            <a:extLst>
              <a:ext uri="{FF2B5EF4-FFF2-40B4-BE49-F238E27FC236}">
                <a16:creationId xmlns:a16="http://schemas.microsoft.com/office/drawing/2014/main" id="{2895FBA3-3ED3-4B2D-B436-D8FE4868D27B}"/>
              </a:ext>
            </a:extLst>
          </p:cNvPr>
          <p:cNvCxnSpPr/>
          <p:nvPr/>
        </p:nvCxnSpPr>
        <p:spPr>
          <a:xfrm>
            <a:off x="11561885" y="3872701"/>
            <a:ext cx="0" cy="912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F755802-737E-45C9-9540-AF75100BBF35}"/>
              </a:ext>
            </a:extLst>
          </p:cNvPr>
          <p:cNvSpPr txBox="1"/>
          <p:nvPr/>
        </p:nvSpPr>
        <p:spPr>
          <a:xfrm rot="16200000">
            <a:off x="11229830" y="4159024"/>
            <a:ext cx="471604" cy="276999"/>
          </a:xfrm>
          <a:prstGeom prst="rect">
            <a:avLst/>
          </a:prstGeom>
          <a:noFill/>
        </p:spPr>
        <p:txBody>
          <a:bodyPr wrap="none" rtlCol="0">
            <a:spAutoFit/>
          </a:bodyPr>
          <a:lstStyle/>
          <a:p>
            <a:r>
              <a:rPr lang="de-AT" sz="1200" dirty="0"/>
              <a:t>time</a:t>
            </a:r>
          </a:p>
        </p:txBody>
      </p:sp>
      <p:pic>
        <p:nvPicPr>
          <p:cNvPr id="54" name="Grafik 53">
            <a:extLst>
              <a:ext uri="{FF2B5EF4-FFF2-40B4-BE49-F238E27FC236}">
                <a16:creationId xmlns:a16="http://schemas.microsoft.com/office/drawing/2014/main" id="{FE9F0899-E7C5-4ABB-BA07-0EFF1438D237}"/>
              </a:ext>
            </a:extLst>
          </p:cNvPr>
          <p:cNvPicPr>
            <a:picLocks noChangeAspect="1"/>
          </p:cNvPicPr>
          <p:nvPr/>
        </p:nvPicPr>
        <p:blipFill>
          <a:blip r:embed="rId7"/>
          <a:stretch>
            <a:fillRect/>
          </a:stretch>
        </p:blipFill>
        <p:spPr>
          <a:xfrm>
            <a:off x="587868" y="1701736"/>
            <a:ext cx="4680000" cy="4619690"/>
          </a:xfrm>
          <a:prstGeom prst="rect">
            <a:avLst/>
          </a:prstGeom>
        </p:spPr>
      </p:pic>
    </p:spTree>
    <p:extLst>
      <p:ext uri="{BB962C8B-B14F-4D97-AF65-F5344CB8AC3E}">
        <p14:creationId xmlns:p14="http://schemas.microsoft.com/office/powerpoint/2010/main" val="108369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fade">
                                      <p:cBhvr>
                                        <p:cTn id="12" dur="500"/>
                                        <p:tgtEl>
                                          <p:spTgt spid="4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xEl>
                                              <p:pRg st="1" end="1"/>
                                            </p:txEl>
                                          </p:spTgt>
                                        </p:tgtEl>
                                        <p:attrNameLst>
                                          <p:attrName>style.visibility</p:attrName>
                                        </p:attrNameLst>
                                      </p:cBhvr>
                                      <p:to>
                                        <p:strVal val="visible"/>
                                      </p:to>
                                    </p:set>
                                    <p:animEffect transition="in" filter="fade">
                                      <p:cBhvr>
                                        <p:cTn id="29" dur="500"/>
                                        <p:tgtEl>
                                          <p:spTgt spid="4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500"/>
                                        <p:tgtEl>
                                          <p:spTgt spid="44">
                                            <p:txEl>
                                              <p:pRg st="2" end="2"/>
                                            </p:txEl>
                                          </p:spTgt>
                                        </p:tgtEl>
                                      </p:cBhvr>
                                    </p:animEffect>
                                  </p:childTnLst>
                                </p:cTn>
                              </p:par>
                              <p:par>
                                <p:cTn id="33" presetID="10" presetClass="exit" presetSubtype="0" fill="hold" nodeType="with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
                                            <p:txEl>
                                              <p:pRg st="10" end="10"/>
                                            </p:txEl>
                                          </p:spTgt>
                                        </p:tgtEl>
                                        <p:attrNameLst>
                                          <p:attrName>style.visibility</p:attrName>
                                        </p:attrNameLst>
                                      </p:cBhvr>
                                      <p:to>
                                        <p:strVal val="visible"/>
                                      </p:to>
                                    </p:set>
                                    <p:animEffect transition="in" filter="fade">
                                      <p:cBhvr>
                                        <p:cTn id="40" dur="500"/>
                                        <p:tgtEl>
                                          <p:spTgt spid="44">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xEl>
                                              <p:pRg st="11" end="11"/>
                                            </p:txEl>
                                          </p:spTgt>
                                        </p:tgtEl>
                                        <p:attrNameLst>
                                          <p:attrName>style.visibility</p:attrName>
                                        </p:attrNameLst>
                                      </p:cBhvr>
                                      <p:to>
                                        <p:strVal val="visible"/>
                                      </p:to>
                                    </p:set>
                                    <p:animEffect transition="in" filter="fade">
                                      <p:cBhvr>
                                        <p:cTn id="43" dur="500"/>
                                        <p:tgtEl>
                                          <p:spTgt spid="44">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xEl>
                                              <p:pRg st="12" end="12"/>
                                            </p:txEl>
                                          </p:spTgt>
                                        </p:tgtEl>
                                        <p:attrNameLst>
                                          <p:attrName>style.visibility</p:attrName>
                                        </p:attrNameLst>
                                      </p:cBhvr>
                                      <p:to>
                                        <p:strVal val="visible"/>
                                      </p:to>
                                    </p:set>
                                    <p:animEffect transition="in" filter="fade">
                                      <p:cBhvr>
                                        <p:cTn id="46" dur="500"/>
                                        <p:tgtEl>
                                          <p:spTgt spid="44">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xEl>
                                              <p:pRg st="13" end="13"/>
                                            </p:txEl>
                                          </p:spTgt>
                                        </p:tgtEl>
                                        <p:attrNameLst>
                                          <p:attrName>style.visibility</p:attrName>
                                        </p:attrNameLst>
                                      </p:cBhvr>
                                      <p:to>
                                        <p:strVal val="visible"/>
                                      </p:to>
                                    </p:set>
                                    <p:animEffect transition="in" filter="fade">
                                      <p:cBhvr>
                                        <p:cTn id="49" dur="500"/>
                                        <p:tgtEl>
                                          <p:spTgt spid="44">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xEl>
                                              <p:pRg st="0" end="0"/>
                                            </p:txEl>
                                          </p:spTgt>
                                        </p:tgtEl>
                                        <p:attrNameLst>
                                          <p:attrName>style.visibility</p:attrName>
                                        </p:attrNameLst>
                                      </p:cBhvr>
                                      <p:to>
                                        <p:strVal val="visible"/>
                                      </p:to>
                                    </p:set>
                                    <p:animEffect transition="in" filter="fade">
                                      <p:cBhvr>
                                        <p:cTn id="59" dur="500"/>
                                        <p:tgtEl>
                                          <p:spTgt spid="43">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3">
                                            <p:txEl>
                                              <p:pRg st="1" end="1"/>
                                            </p:txEl>
                                          </p:spTgt>
                                        </p:tgtEl>
                                        <p:attrNameLst>
                                          <p:attrName>style.visibility</p:attrName>
                                        </p:attrNameLst>
                                      </p:cBhvr>
                                      <p:to>
                                        <p:strVal val="visible"/>
                                      </p:to>
                                    </p:set>
                                    <p:animEffect transition="in" filter="fade">
                                      <p:cBhvr>
                                        <p:cTn id="79" dur="500"/>
                                        <p:tgtEl>
                                          <p:spTgt spid="43">
                                            <p:txEl>
                                              <p:pRg st="1" end="1"/>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4"/>
                                        </p:tgtEl>
                                      </p:cBhvr>
                                    </p:animEffect>
                                    <p:set>
                                      <p:cBhvr>
                                        <p:cTn id="87" dur="1" fill="hold">
                                          <p:stCondLst>
                                            <p:cond delay="499"/>
                                          </p:stCondLst>
                                        </p:cTn>
                                        <p:tgtEl>
                                          <p:spTgt spid="5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3">
                                            <p:txEl>
                                              <p:pRg st="9" end="9"/>
                                            </p:txEl>
                                          </p:spTgt>
                                        </p:tgtEl>
                                        <p:attrNameLst>
                                          <p:attrName>style.visibility</p:attrName>
                                        </p:attrNameLst>
                                      </p:cBhvr>
                                      <p:to>
                                        <p:strVal val="visible"/>
                                      </p:to>
                                    </p:set>
                                    <p:animEffect transition="in" filter="fade">
                                      <p:cBhvr>
                                        <p:cTn id="92" dur="500"/>
                                        <p:tgtEl>
                                          <p:spTgt spid="43">
                                            <p:txEl>
                                              <p:pRg st="9" end="9"/>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43">
                                            <p:txEl>
                                              <p:pRg st="10" end="10"/>
                                            </p:txEl>
                                          </p:spTgt>
                                        </p:tgtEl>
                                        <p:attrNameLst>
                                          <p:attrName>style.visibility</p:attrName>
                                        </p:attrNameLst>
                                      </p:cBhvr>
                                      <p:to>
                                        <p:strVal val="visible"/>
                                      </p:to>
                                    </p:set>
                                    <p:animEffect transition="in" filter="fade">
                                      <p:cBhvr>
                                        <p:cTn id="95" dur="500"/>
                                        <p:tgtEl>
                                          <p:spTgt spid="43">
                                            <p:txEl>
                                              <p:pRg st="10" end="1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3">
                                            <p:txEl>
                                              <p:pRg st="11" end="11"/>
                                            </p:txEl>
                                          </p:spTgt>
                                        </p:tgtEl>
                                        <p:attrNameLst>
                                          <p:attrName>style.visibility</p:attrName>
                                        </p:attrNameLst>
                                      </p:cBhvr>
                                      <p:to>
                                        <p:strVal val="visible"/>
                                      </p:to>
                                    </p:set>
                                    <p:animEffect transition="in" filter="fade">
                                      <p:cBhvr>
                                        <p:cTn id="100" dur="500"/>
                                        <p:tgtEl>
                                          <p:spTgt spid="43">
                                            <p:txEl>
                                              <p:pRg st="11" end="11"/>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44">
                                            <p:txEl>
                                              <p:pRg st="14" end="14"/>
                                            </p:txEl>
                                          </p:spTgt>
                                        </p:tgtEl>
                                        <p:attrNameLst>
                                          <p:attrName>style.visibility</p:attrName>
                                        </p:attrNameLst>
                                      </p:cBhvr>
                                      <p:to>
                                        <p:strVal val="visible"/>
                                      </p:to>
                                    </p:set>
                                    <p:animEffect transition="in" filter="fade">
                                      <p:cBhvr>
                                        <p:cTn id="103" dur="500"/>
                                        <p:tgtEl>
                                          <p:spTgt spid="44">
                                            <p:txEl>
                                              <p:pRg st="14" end="14"/>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22">
                                            <p:txEl>
                                              <p:pRg st="0" end="0"/>
                                            </p:txEl>
                                          </p:spTgt>
                                        </p:tgtEl>
                                        <p:attrNameLst>
                                          <p:attrName>style.visibility</p:attrName>
                                        </p:attrNameLst>
                                      </p:cBhvr>
                                      <p:to>
                                        <p:strVal val="visible"/>
                                      </p:to>
                                    </p:set>
                                    <p:animEffect transition="in" filter="fade">
                                      <p:cBhvr>
                                        <p:cTn id="106" dur="500"/>
                                        <p:tgtEl>
                                          <p:spTgt spid="22">
                                            <p:txEl>
                                              <p:pRg st="0" end="0"/>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22">
                                            <p:txEl>
                                              <p:pRg st="1" end="1"/>
                                            </p:txEl>
                                          </p:spTgt>
                                        </p:tgtEl>
                                        <p:attrNameLst>
                                          <p:attrName>style.visibility</p:attrName>
                                        </p:attrNameLst>
                                      </p:cBhvr>
                                      <p:to>
                                        <p:strVal val="visible"/>
                                      </p:to>
                                    </p:set>
                                    <p:animEffect transition="in" filter="fade">
                                      <p:cBhvr>
                                        <p:cTn id="10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3" grpId="0" animBg="1"/>
      <p:bldP spid="45" grpId="0" animBg="1"/>
      <p:bldP spid="50"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23</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8" name="Gruppieren 27">
            <a:extLst>
              <a:ext uri="{FF2B5EF4-FFF2-40B4-BE49-F238E27FC236}">
                <a16:creationId xmlns:a16="http://schemas.microsoft.com/office/drawing/2014/main" id="{2CEB4A78-5FFB-44D4-A33D-8CAD24A3471D}"/>
              </a:ext>
            </a:extLst>
          </p:cNvPr>
          <p:cNvGrpSpPr/>
          <p:nvPr/>
        </p:nvGrpSpPr>
        <p:grpSpPr>
          <a:xfrm>
            <a:off x="272957" y="171449"/>
            <a:ext cx="11751959" cy="809625"/>
            <a:chOff x="272957" y="171449"/>
            <a:chExt cx="11751959" cy="809625"/>
          </a:xfrm>
        </p:grpSpPr>
        <p:sp>
          <p:nvSpPr>
            <p:cNvPr id="29" name="Textfeld 28">
              <a:extLst>
                <a:ext uri="{FF2B5EF4-FFF2-40B4-BE49-F238E27FC236}">
                  <a16:creationId xmlns:a16="http://schemas.microsoft.com/office/drawing/2014/main" id="{844C9C4B-D212-4DE7-A29F-54173623218C}"/>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30" name="Gruppieren 29">
              <a:extLst>
                <a:ext uri="{FF2B5EF4-FFF2-40B4-BE49-F238E27FC236}">
                  <a16:creationId xmlns:a16="http://schemas.microsoft.com/office/drawing/2014/main" id="{562F46FC-997D-4E4F-A851-F3C27627C580}"/>
                </a:ext>
              </a:extLst>
            </p:cNvPr>
            <p:cNvGrpSpPr/>
            <p:nvPr/>
          </p:nvGrpSpPr>
          <p:grpSpPr>
            <a:xfrm>
              <a:off x="272957" y="171449"/>
              <a:ext cx="11751959" cy="809625"/>
              <a:chOff x="272957" y="171449"/>
              <a:chExt cx="11751959" cy="809625"/>
            </a:xfrm>
          </p:grpSpPr>
          <p:pic>
            <p:nvPicPr>
              <p:cNvPr id="32" name="Grafik 31">
                <a:extLst>
                  <a:ext uri="{FF2B5EF4-FFF2-40B4-BE49-F238E27FC236}">
                    <a16:creationId xmlns:a16="http://schemas.microsoft.com/office/drawing/2014/main" id="{94440BE7-4B6E-4AF9-AF57-2382C5D8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33" name="Titel 1">
                <a:extLst>
                  <a:ext uri="{FF2B5EF4-FFF2-40B4-BE49-F238E27FC236}">
                    <a16:creationId xmlns:a16="http://schemas.microsoft.com/office/drawing/2014/main" id="{50E5DAB7-BACF-41E9-AAD7-6989D1FFE8D9}"/>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34" name="Freihandform: Form 5">
                <a:extLst>
                  <a:ext uri="{FF2B5EF4-FFF2-40B4-BE49-F238E27FC236}">
                    <a16:creationId xmlns:a16="http://schemas.microsoft.com/office/drawing/2014/main" id="{7D750BF3-552B-4780-9906-AB67AAF5DE35}"/>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35" name="Freihandform: Form 8">
                <a:extLst>
                  <a:ext uri="{FF2B5EF4-FFF2-40B4-BE49-F238E27FC236}">
                    <a16:creationId xmlns:a16="http://schemas.microsoft.com/office/drawing/2014/main" id="{2355081A-B841-4FB5-8BFF-80690132BFD2}"/>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6" name="Freihandform: Form 11">
                <a:extLst>
                  <a:ext uri="{FF2B5EF4-FFF2-40B4-BE49-F238E27FC236}">
                    <a16:creationId xmlns:a16="http://schemas.microsoft.com/office/drawing/2014/main" id="{BC4E8770-BB2E-4B2A-BC18-F0FA5305991F}"/>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8" name="Gruppieren 37">
                <a:extLst>
                  <a:ext uri="{FF2B5EF4-FFF2-40B4-BE49-F238E27FC236}">
                    <a16:creationId xmlns:a16="http://schemas.microsoft.com/office/drawing/2014/main" id="{EEBFF19C-8C0C-4238-86B8-0F3EB8027B87}"/>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5E568AAE-FC5C-48CD-8F3E-6A485C62487C}"/>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3C830E29-189B-4B01-9E6E-2173DCB37CFD}"/>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20C1BC6B-8332-4CAB-BEF0-95B8B678E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54D073BB-A998-461F-817B-5B9FE8124E97}"/>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41" name="Gruppieren 40">
                <a:extLst>
                  <a:ext uri="{FF2B5EF4-FFF2-40B4-BE49-F238E27FC236}">
                    <a16:creationId xmlns:a16="http://schemas.microsoft.com/office/drawing/2014/main" id="{CE4A9778-BD4F-4C43-B765-D5FDD1F02292}"/>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A9A77DC7-84BD-471E-87BF-2465FD2E73BC}"/>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C35B6E67-EFB0-42CF-B2FD-05B1B6C2A101}"/>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31" name="Textfeld 30">
              <a:extLst>
                <a:ext uri="{FF2B5EF4-FFF2-40B4-BE49-F238E27FC236}">
                  <a16:creationId xmlns:a16="http://schemas.microsoft.com/office/drawing/2014/main" id="{48877F40-E06B-4059-B76E-CB6C0120D64D}"/>
                </a:ext>
              </a:extLst>
            </p:cNvPr>
            <p:cNvSpPr txBox="1"/>
            <p:nvPr/>
          </p:nvSpPr>
          <p:spPr>
            <a:xfrm>
              <a:off x="1693090" y="332094"/>
              <a:ext cx="8464451" cy="584775"/>
            </a:xfrm>
            <a:prstGeom prst="rect">
              <a:avLst/>
            </a:prstGeom>
            <a:noFill/>
          </p:spPr>
          <p:txBody>
            <a:bodyPr wrap="square" rtlCol="0">
              <a:spAutoFit/>
            </a:bodyPr>
            <a:lstStyle/>
            <a:p>
              <a:pPr algn="ctr"/>
              <a:r>
                <a:rPr lang="de-AT" sz="3200" dirty="0">
                  <a:solidFill>
                    <a:schemeClr val="bg1"/>
                  </a:solidFill>
                </a:rPr>
                <a:t>Outlook</a:t>
              </a:r>
            </a:p>
          </p:txBody>
        </p:sp>
      </p:grpSp>
      <p:sp>
        <p:nvSpPr>
          <p:cNvPr id="22" name="Fußzeilenplatzhalter 14">
            <a:extLst>
              <a:ext uri="{FF2B5EF4-FFF2-40B4-BE49-F238E27FC236}">
                <a16:creationId xmlns:a16="http://schemas.microsoft.com/office/drawing/2014/main" id="{506550FF-5B28-99E0-E78B-FFCEE5E2896A}"/>
              </a:ext>
            </a:extLst>
          </p:cNvPr>
          <p:cNvSpPr txBox="1">
            <a:spLocks/>
          </p:cNvSpPr>
          <p:nvPr/>
        </p:nvSpPr>
        <p:spPr>
          <a:xfrm>
            <a:off x="3674980" y="6321426"/>
            <a:ext cx="6380286"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AT" dirty="0"/>
              <a:t>[1] Szabo et al., Surf. Interfaces 30, 2022, 151204</a:t>
            </a:r>
          </a:p>
          <a:p>
            <a:pPr algn="l"/>
            <a:r>
              <a:rPr lang="de-AT" dirty="0"/>
              <a:t>[2] </a:t>
            </a:r>
            <a:r>
              <a:rPr lang="en-US" dirty="0"/>
              <a:t>He et al., ACM SIGGRAPH </a:t>
            </a:r>
            <a:r>
              <a:rPr lang="en-US" dirty="0" err="1"/>
              <a:t>Comput</a:t>
            </a:r>
            <a:r>
              <a:rPr lang="en-US" dirty="0"/>
              <a:t>. Graph. 25 (1991) 175-186.</a:t>
            </a:r>
          </a:p>
          <a:p>
            <a:pPr algn="l"/>
            <a:r>
              <a:rPr lang="en-US" dirty="0"/>
              <a:t>[3] </a:t>
            </a:r>
            <a:r>
              <a:rPr lang="de-AT" dirty="0" err="1"/>
              <a:t>Ertmer</a:t>
            </a:r>
            <a:r>
              <a:rPr lang="de-AT" dirty="0"/>
              <a:t> et al., Plasma Phys. Control. Fusion </a:t>
            </a:r>
            <a:r>
              <a:rPr lang="de-AT" i="1" dirty="0"/>
              <a:t>63 </a:t>
            </a:r>
            <a:r>
              <a:rPr lang="de-AT" dirty="0"/>
              <a:t>(2020</a:t>
            </a:r>
            <a:r>
              <a:rPr lang="de-AT" i="1" dirty="0"/>
              <a:t>)</a:t>
            </a:r>
            <a:r>
              <a:rPr lang="de-AT" dirty="0"/>
              <a:t>, 015008.</a:t>
            </a:r>
          </a:p>
        </p:txBody>
      </p:sp>
      <p:sp>
        <p:nvSpPr>
          <p:cNvPr id="39" name="Textfeld 38">
            <a:extLst>
              <a:ext uri="{FF2B5EF4-FFF2-40B4-BE49-F238E27FC236}">
                <a16:creationId xmlns:a16="http://schemas.microsoft.com/office/drawing/2014/main" id="{7DDE2B9D-2A0D-4C99-AA73-AAB1ECFB1DFA}"/>
              </a:ext>
            </a:extLst>
          </p:cNvPr>
          <p:cNvSpPr txBox="1"/>
          <p:nvPr/>
        </p:nvSpPr>
        <p:spPr>
          <a:xfrm>
            <a:off x="1298053" y="1284918"/>
            <a:ext cx="10105570" cy="461665"/>
          </a:xfrm>
          <a:prstGeom prst="rect">
            <a:avLst/>
          </a:prstGeom>
          <a:noFill/>
        </p:spPr>
        <p:txBody>
          <a:bodyPr wrap="square" rtlCol="0">
            <a:spAutoFit/>
          </a:bodyPr>
          <a:lstStyle/>
          <a:p>
            <a:r>
              <a:rPr lang="de-AT" sz="2400" dirty="0" err="1"/>
              <a:t>Application</a:t>
            </a:r>
            <a:r>
              <a:rPr lang="de-AT" sz="2400" dirty="0"/>
              <a:t> </a:t>
            </a:r>
            <a:r>
              <a:rPr lang="de-AT" sz="2400" dirty="0" err="1"/>
              <a:t>of</a:t>
            </a:r>
            <a:r>
              <a:rPr lang="de-AT" sz="2400" dirty="0"/>
              <a:t> </a:t>
            </a:r>
            <a:r>
              <a:rPr lang="el-GR" sz="2400" dirty="0"/>
              <a:t>δ</a:t>
            </a:r>
            <a:r>
              <a:rPr lang="de-AT" sz="2400" baseline="-25000" dirty="0"/>
              <a:t>m</a:t>
            </a:r>
            <a:r>
              <a:rPr lang="de-AT" sz="2400" dirty="0"/>
              <a:t> </a:t>
            </a:r>
            <a:r>
              <a:rPr lang="de-AT" sz="2400" dirty="0" err="1"/>
              <a:t>concept</a:t>
            </a:r>
            <a:r>
              <a:rPr lang="de-AT" sz="2400" dirty="0"/>
              <a:t> </a:t>
            </a:r>
            <a:r>
              <a:rPr lang="de-AT" sz="2400" dirty="0" err="1"/>
              <a:t>for</a:t>
            </a:r>
            <a:r>
              <a:rPr lang="de-AT" sz="2400" dirty="0"/>
              <a:t> </a:t>
            </a:r>
            <a:r>
              <a:rPr lang="de-AT" sz="2400" dirty="0" err="1"/>
              <a:t>dynamic</a:t>
            </a:r>
            <a:r>
              <a:rPr lang="de-AT" sz="2400" dirty="0"/>
              <a:t> </a:t>
            </a:r>
            <a:r>
              <a:rPr lang="de-AT" sz="2400" dirty="0" err="1"/>
              <a:t>experiments</a:t>
            </a:r>
            <a:r>
              <a:rPr lang="de-AT" sz="2400" dirty="0"/>
              <a:t> (e.g., linear </a:t>
            </a:r>
            <a:r>
              <a:rPr lang="de-AT" sz="2400" dirty="0" err="1"/>
              <a:t>plasma</a:t>
            </a:r>
            <a:r>
              <a:rPr lang="de-AT" sz="2400" dirty="0"/>
              <a:t> </a:t>
            </a:r>
            <a:r>
              <a:rPr lang="de-AT" sz="2400" dirty="0" err="1"/>
              <a:t>device</a:t>
            </a:r>
            <a:r>
              <a:rPr lang="de-AT" sz="2400" dirty="0"/>
              <a:t>)</a:t>
            </a:r>
          </a:p>
        </p:txBody>
      </p:sp>
      <p:pic>
        <p:nvPicPr>
          <p:cNvPr id="47" name="Grafik 46">
            <a:extLst>
              <a:ext uri="{FF2B5EF4-FFF2-40B4-BE49-F238E27FC236}">
                <a16:creationId xmlns:a16="http://schemas.microsoft.com/office/drawing/2014/main" id="{B671DDC3-DA4C-4987-9ACC-7D8254A011A3}"/>
              </a:ext>
            </a:extLst>
          </p:cNvPr>
          <p:cNvPicPr>
            <a:picLocks noChangeAspect="1"/>
          </p:cNvPicPr>
          <p:nvPr/>
        </p:nvPicPr>
        <p:blipFill>
          <a:blip r:embed="rId7"/>
          <a:stretch>
            <a:fillRect/>
          </a:stretch>
        </p:blipFill>
        <p:spPr>
          <a:xfrm>
            <a:off x="8552329" y="2300579"/>
            <a:ext cx="3173506" cy="2932659"/>
          </a:xfrm>
          <a:prstGeom prst="rect">
            <a:avLst/>
          </a:prstGeom>
        </p:spPr>
      </p:pic>
      <p:sp>
        <p:nvSpPr>
          <p:cNvPr id="44" name="Textfeld 43">
            <a:extLst>
              <a:ext uri="{FF2B5EF4-FFF2-40B4-BE49-F238E27FC236}">
                <a16:creationId xmlns:a16="http://schemas.microsoft.com/office/drawing/2014/main" id="{6A572F43-E71E-448E-AD64-F06DB87A77DF}"/>
              </a:ext>
            </a:extLst>
          </p:cNvPr>
          <p:cNvSpPr txBox="1"/>
          <p:nvPr/>
        </p:nvSpPr>
        <p:spPr>
          <a:xfrm>
            <a:off x="322466" y="1797111"/>
            <a:ext cx="8510642" cy="3970318"/>
          </a:xfrm>
          <a:prstGeom prst="rect">
            <a:avLst/>
          </a:prstGeom>
          <a:noFill/>
        </p:spPr>
        <p:txBody>
          <a:bodyPr wrap="square" rtlCol="0">
            <a:spAutoFit/>
          </a:bodyPr>
          <a:lstStyle/>
          <a:p>
            <a:pPr marL="285750" indent="-285750">
              <a:buFont typeface="Arial" panose="020B0604020202020204" pitchFamily="34" charset="0"/>
              <a:buChar char="•"/>
            </a:pPr>
            <a:r>
              <a:rPr lang="de-AT" dirty="0"/>
              <a:t>General </a:t>
            </a:r>
            <a:r>
              <a:rPr lang="de-AT" dirty="0" err="1"/>
              <a:t>relation</a:t>
            </a:r>
            <a:r>
              <a:rPr lang="de-AT" dirty="0"/>
              <a:t> </a:t>
            </a:r>
            <a:r>
              <a:rPr lang="de-AT" dirty="0" err="1"/>
              <a:t>between</a:t>
            </a:r>
            <a:r>
              <a:rPr lang="de-AT" dirty="0"/>
              <a:t> </a:t>
            </a:r>
            <a:r>
              <a:rPr lang="el-GR" dirty="0"/>
              <a:t>δ</a:t>
            </a:r>
            <a:r>
              <a:rPr lang="de-AT" baseline="-25000" dirty="0"/>
              <a:t>m </a:t>
            </a:r>
            <a:r>
              <a:rPr lang="de-AT" dirty="0"/>
              <a:t>and </a:t>
            </a:r>
            <a:r>
              <a:rPr lang="de-AT" dirty="0" err="1"/>
              <a:t>sputtering</a:t>
            </a:r>
            <a:r>
              <a:rPr lang="de-AT" dirty="0"/>
              <a:t> </a:t>
            </a:r>
            <a:r>
              <a:rPr lang="de-AT" dirty="0" err="1"/>
              <a:t>yield</a:t>
            </a:r>
            <a:r>
              <a:rPr lang="de-AT" dirty="0"/>
              <a:t> </a:t>
            </a:r>
            <a:r>
              <a:rPr lang="de-AT" dirty="0" err="1"/>
              <a:t>is</a:t>
            </a:r>
            <a:r>
              <a:rPr lang="de-AT" dirty="0"/>
              <a:t> </a:t>
            </a:r>
            <a:r>
              <a:rPr lang="de-AT" dirty="0" err="1"/>
              <a:t>now</a:t>
            </a:r>
            <a:r>
              <a:rPr lang="de-AT" dirty="0"/>
              <a:t> </a:t>
            </a:r>
            <a:r>
              <a:rPr lang="de-AT" dirty="0" err="1"/>
              <a:t>available</a:t>
            </a:r>
            <a:r>
              <a:rPr lang="de-AT" dirty="0"/>
              <a:t> [1]</a:t>
            </a:r>
          </a:p>
          <a:p>
            <a:pPr marL="285750" indent="-285750">
              <a:buFont typeface="Arial" panose="020B0604020202020204" pitchFamily="34" charset="0"/>
              <a:buChar char="•"/>
            </a:pPr>
            <a:r>
              <a:rPr lang="el-GR" dirty="0"/>
              <a:t>δ</a:t>
            </a:r>
            <a:r>
              <a:rPr lang="de-AT" baseline="-25000" dirty="0"/>
              <a:t>m</a:t>
            </a:r>
            <a:r>
              <a:rPr lang="de-AT" dirty="0"/>
              <a:t> also </a:t>
            </a:r>
            <a:r>
              <a:rPr lang="de-AT" dirty="0" err="1"/>
              <a:t>affects</a:t>
            </a:r>
            <a:r>
              <a:rPr lang="de-AT" dirty="0"/>
              <a:t> </a:t>
            </a:r>
            <a:r>
              <a:rPr lang="de-AT" dirty="0" err="1"/>
              <a:t>intensity</a:t>
            </a:r>
            <a:r>
              <a:rPr lang="de-AT" dirty="0"/>
              <a:t> </a:t>
            </a:r>
            <a:r>
              <a:rPr lang="de-AT" dirty="0" err="1"/>
              <a:t>of</a:t>
            </a:r>
            <a:r>
              <a:rPr lang="de-AT" dirty="0"/>
              <a:t> </a:t>
            </a:r>
            <a:r>
              <a:rPr lang="de-AT" dirty="0" err="1"/>
              <a:t>specular</a:t>
            </a:r>
            <a:r>
              <a:rPr lang="de-AT" dirty="0"/>
              <a:t> light </a:t>
            </a:r>
            <a:r>
              <a:rPr lang="de-AT" dirty="0" err="1"/>
              <a:t>reflection</a:t>
            </a:r>
            <a:r>
              <a:rPr lang="de-AT" dirty="0"/>
              <a:t> </a:t>
            </a:r>
            <a:r>
              <a:rPr lang="de-AT" dirty="0" err="1"/>
              <a:t>from</a:t>
            </a:r>
            <a:r>
              <a:rPr lang="de-AT" dirty="0"/>
              <a:t> a </a:t>
            </a:r>
            <a:r>
              <a:rPr lang="de-AT" dirty="0" err="1"/>
              <a:t>surface</a:t>
            </a:r>
            <a:r>
              <a:rPr lang="de-AT" dirty="0"/>
              <a:t> [2]</a:t>
            </a:r>
          </a:p>
          <a:p>
            <a:endParaRPr lang="de-AT" dirty="0"/>
          </a:p>
          <a:p>
            <a:r>
              <a:rPr lang="de-AT" dirty="0" err="1"/>
              <a:t>Idea</a:t>
            </a:r>
            <a:r>
              <a:rPr lang="de-AT" dirty="0"/>
              <a:t> </a:t>
            </a:r>
            <a:r>
              <a:rPr lang="de-AT" dirty="0" err="1"/>
              <a:t>for</a:t>
            </a:r>
            <a:r>
              <a:rPr lang="de-AT" dirty="0"/>
              <a:t> a </a:t>
            </a:r>
            <a:r>
              <a:rPr lang="de-AT" dirty="0" err="1"/>
              <a:t>dynamic</a:t>
            </a:r>
            <a:r>
              <a:rPr lang="de-AT" dirty="0"/>
              <a:t> </a:t>
            </a:r>
            <a:r>
              <a:rPr lang="de-AT" dirty="0" err="1"/>
              <a:t>sputtering</a:t>
            </a:r>
            <a:r>
              <a:rPr lang="de-AT" dirty="0"/>
              <a:t> </a:t>
            </a:r>
            <a:r>
              <a:rPr lang="de-AT" dirty="0" err="1"/>
              <a:t>experiment</a:t>
            </a:r>
            <a:r>
              <a:rPr lang="de-AT" dirty="0"/>
              <a:t>:</a:t>
            </a:r>
          </a:p>
          <a:p>
            <a:r>
              <a:rPr lang="de-AT" dirty="0"/>
              <a:t>a) Initial </a:t>
            </a:r>
            <a:r>
              <a:rPr lang="de-AT" dirty="0" err="1"/>
              <a:t>surface</a:t>
            </a:r>
            <a:r>
              <a:rPr lang="de-AT" dirty="0"/>
              <a:t> </a:t>
            </a:r>
            <a:r>
              <a:rPr lang="de-AT" dirty="0" err="1"/>
              <a:t>characterisation</a:t>
            </a:r>
            <a:r>
              <a:rPr lang="de-AT" dirty="0"/>
              <a:t> (AFM </a:t>
            </a:r>
            <a:r>
              <a:rPr lang="de-AT" dirty="0" err="1"/>
              <a:t>for</a:t>
            </a:r>
            <a:r>
              <a:rPr lang="de-AT" dirty="0"/>
              <a:t> </a:t>
            </a:r>
            <a:r>
              <a:rPr lang="el-GR" dirty="0"/>
              <a:t>δ</a:t>
            </a:r>
            <a:r>
              <a:rPr lang="de-AT" baseline="-25000" dirty="0"/>
              <a:t>m</a:t>
            </a:r>
            <a:r>
              <a:rPr lang="de-AT" dirty="0"/>
              <a:t>; initial light </a:t>
            </a:r>
            <a:r>
              <a:rPr lang="de-AT" dirty="0" err="1"/>
              <a:t>reflection</a:t>
            </a:r>
            <a:r>
              <a:rPr lang="de-AT" dirty="0"/>
              <a:t> </a:t>
            </a:r>
            <a:r>
              <a:rPr lang="de-AT" dirty="0" err="1"/>
              <a:t>intensity</a:t>
            </a:r>
            <a:r>
              <a:rPr lang="de-AT" dirty="0"/>
              <a:t>)</a:t>
            </a:r>
          </a:p>
          <a:p>
            <a:r>
              <a:rPr lang="de-AT" dirty="0">
                <a:solidFill>
                  <a:srgbClr val="0070C0"/>
                </a:solidFill>
              </a:rPr>
              <a:t>b) Dynamic </a:t>
            </a:r>
            <a:r>
              <a:rPr lang="de-AT" dirty="0" err="1">
                <a:solidFill>
                  <a:srgbClr val="0070C0"/>
                </a:solidFill>
              </a:rPr>
              <a:t>sputtering</a:t>
            </a:r>
            <a:r>
              <a:rPr lang="de-AT" dirty="0">
                <a:solidFill>
                  <a:srgbClr val="0070C0"/>
                </a:solidFill>
              </a:rPr>
              <a:t> in linear </a:t>
            </a:r>
            <a:r>
              <a:rPr lang="de-AT" dirty="0" err="1">
                <a:solidFill>
                  <a:srgbClr val="0070C0"/>
                </a:solidFill>
              </a:rPr>
              <a:t>plasma</a:t>
            </a:r>
            <a:r>
              <a:rPr lang="de-AT" dirty="0">
                <a:solidFill>
                  <a:srgbClr val="0070C0"/>
                </a:solidFill>
              </a:rPr>
              <a:t> </a:t>
            </a:r>
            <a:r>
              <a:rPr lang="de-AT" dirty="0" err="1">
                <a:solidFill>
                  <a:srgbClr val="0070C0"/>
                </a:solidFill>
              </a:rPr>
              <a:t>device</a:t>
            </a:r>
            <a:r>
              <a:rPr lang="de-AT" dirty="0">
                <a:solidFill>
                  <a:srgbClr val="0070C0"/>
                </a:solidFill>
              </a:rPr>
              <a:t> </a:t>
            </a:r>
          </a:p>
          <a:p>
            <a:r>
              <a:rPr lang="de-AT" dirty="0">
                <a:solidFill>
                  <a:srgbClr val="0070C0"/>
                </a:solidFill>
              </a:rPr>
              <a:t>c) Follow </a:t>
            </a:r>
            <a:r>
              <a:rPr lang="de-AT" dirty="0" err="1">
                <a:solidFill>
                  <a:srgbClr val="0070C0"/>
                </a:solidFill>
              </a:rPr>
              <a:t>intensity</a:t>
            </a:r>
            <a:r>
              <a:rPr lang="de-AT" dirty="0">
                <a:solidFill>
                  <a:srgbClr val="0070C0"/>
                </a:solidFill>
              </a:rPr>
              <a:t> </a:t>
            </a:r>
            <a:r>
              <a:rPr lang="de-AT" dirty="0" err="1">
                <a:solidFill>
                  <a:srgbClr val="0070C0"/>
                </a:solidFill>
              </a:rPr>
              <a:t>of</a:t>
            </a:r>
            <a:r>
              <a:rPr lang="de-AT" dirty="0">
                <a:solidFill>
                  <a:srgbClr val="0070C0"/>
                </a:solidFill>
              </a:rPr>
              <a:t> light </a:t>
            </a:r>
            <a:r>
              <a:rPr lang="de-AT" dirty="0" err="1">
                <a:solidFill>
                  <a:srgbClr val="0070C0"/>
                </a:solidFill>
              </a:rPr>
              <a:t>reflection</a:t>
            </a:r>
            <a:r>
              <a:rPr lang="de-AT" dirty="0">
                <a:solidFill>
                  <a:srgbClr val="0070C0"/>
                </a:solidFill>
              </a:rPr>
              <a:t>; </a:t>
            </a:r>
            <a:r>
              <a:rPr lang="de-AT" dirty="0" err="1">
                <a:solidFill>
                  <a:srgbClr val="0070C0"/>
                </a:solidFill>
              </a:rPr>
              <a:t>estimate</a:t>
            </a:r>
            <a:r>
              <a:rPr lang="de-AT" dirty="0">
                <a:solidFill>
                  <a:srgbClr val="0070C0"/>
                </a:solidFill>
              </a:rPr>
              <a:t> </a:t>
            </a:r>
            <a:r>
              <a:rPr lang="el-GR" dirty="0">
                <a:solidFill>
                  <a:srgbClr val="0070C0"/>
                </a:solidFill>
              </a:rPr>
              <a:t>δ</a:t>
            </a:r>
            <a:r>
              <a:rPr lang="de-AT" baseline="-25000" dirty="0">
                <a:solidFill>
                  <a:srgbClr val="0070C0"/>
                </a:solidFill>
              </a:rPr>
              <a:t>m </a:t>
            </a:r>
            <a:r>
              <a:rPr lang="de-AT" dirty="0">
                <a:solidFill>
                  <a:srgbClr val="0070C0"/>
                </a:solidFill>
              </a:rPr>
              <a:t>and </a:t>
            </a:r>
            <a:r>
              <a:rPr lang="de-AT" dirty="0" err="1">
                <a:solidFill>
                  <a:srgbClr val="0070C0"/>
                </a:solidFill>
              </a:rPr>
              <a:t>calculate</a:t>
            </a:r>
            <a:r>
              <a:rPr lang="de-AT" dirty="0">
                <a:solidFill>
                  <a:srgbClr val="0070C0"/>
                </a:solidFill>
              </a:rPr>
              <a:t> </a:t>
            </a:r>
            <a:r>
              <a:rPr lang="de-AT" dirty="0" err="1">
                <a:solidFill>
                  <a:srgbClr val="0070C0"/>
                </a:solidFill>
              </a:rPr>
              <a:t>sputter</a:t>
            </a:r>
            <a:r>
              <a:rPr lang="de-AT" dirty="0">
                <a:solidFill>
                  <a:srgbClr val="0070C0"/>
                </a:solidFill>
              </a:rPr>
              <a:t> </a:t>
            </a:r>
            <a:r>
              <a:rPr lang="de-AT" dirty="0" err="1">
                <a:solidFill>
                  <a:srgbClr val="0070C0"/>
                </a:solidFill>
              </a:rPr>
              <a:t>yield</a:t>
            </a:r>
            <a:r>
              <a:rPr lang="de-AT" dirty="0">
                <a:solidFill>
                  <a:srgbClr val="0070C0"/>
                </a:solidFill>
              </a:rPr>
              <a:t> </a:t>
            </a:r>
          </a:p>
          <a:p>
            <a:r>
              <a:rPr lang="de-AT" dirty="0">
                <a:solidFill>
                  <a:srgbClr val="0070C0"/>
                </a:solidFill>
              </a:rPr>
              <a:t>d) Follow </a:t>
            </a:r>
            <a:r>
              <a:rPr lang="de-AT" dirty="0" err="1">
                <a:solidFill>
                  <a:srgbClr val="0070C0"/>
                </a:solidFill>
              </a:rPr>
              <a:t>line</a:t>
            </a:r>
            <a:r>
              <a:rPr lang="de-AT" dirty="0">
                <a:solidFill>
                  <a:srgbClr val="0070C0"/>
                </a:solidFill>
              </a:rPr>
              <a:t> </a:t>
            </a:r>
            <a:r>
              <a:rPr lang="de-AT" dirty="0" err="1">
                <a:solidFill>
                  <a:srgbClr val="0070C0"/>
                </a:solidFill>
              </a:rPr>
              <a:t>radiation</a:t>
            </a:r>
            <a:r>
              <a:rPr lang="de-AT" dirty="0">
                <a:solidFill>
                  <a:srgbClr val="0070C0"/>
                </a:solidFill>
              </a:rPr>
              <a:t> </a:t>
            </a:r>
            <a:r>
              <a:rPr lang="de-AT" dirty="0" err="1">
                <a:solidFill>
                  <a:srgbClr val="0070C0"/>
                </a:solidFill>
              </a:rPr>
              <a:t>intensity</a:t>
            </a:r>
            <a:r>
              <a:rPr lang="de-AT" dirty="0">
                <a:solidFill>
                  <a:srgbClr val="0070C0"/>
                </a:solidFill>
              </a:rPr>
              <a:t> </a:t>
            </a:r>
            <a:r>
              <a:rPr lang="de-AT" dirty="0" err="1">
                <a:solidFill>
                  <a:srgbClr val="0070C0"/>
                </a:solidFill>
              </a:rPr>
              <a:t>of</a:t>
            </a:r>
            <a:r>
              <a:rPr lang="de-AT" dirty="0">
                <a:solidFill>
                  <a:srgbClr val="0070C0"/>
                </a:solidFill>
              </a:rPr>
              <a:t> </a:t>
            </a:r>
            <a:r>
              <a:rPr lang="de-AT" dirty="0" err="1">
                <a:solidFill>
                  <a:srgbClr val="0070C0"/>
                </a:solidFill>
              </a:rPr>
              <a:t>sputtered</a:t>
            </a:r>
            <a:r>
              <a:rPr lang="de-AT" dirty="0">
                <a:solidFill>
                  <a:srgbClr val="0070C0"/>
                </a:solidFill>
              </a:rPr>
              <a:t> </a:t>
            </a:r>
            <a:r>
              <a:rPr lang="de-AT" dirty="0" err="1">
                <a:solidFill>
                  <a:srgbClr val="0070C0"/>
                </a:solidFill>
              </a:rPr>
              <a:t>species</a:t>
            </a:r>
            <a:r>
              <a:rPr lang="de-AT" dirty="0">
                <a:solidFill>
                  <a:srgbClr val="0070C0"/>
                </a:solidFill>
              </a:rPr>
              <a:t> [3]</a:t>
            </a:r>
          </a:p>
          <a:p>
            <a:r>
              <a:rPr lang="de-AT" dirty="0"/>
              <a:t>e) Final </a:t>
            </a:r>
            <a:r>
              <a:rPr lang="de-AT" dirty="0" err="1"/>
              <a:t>surface</a:t>
            </a:r>
            <a:r>
              <a:rPr lang="de-AT" dirty="0"/>
              <a:t> </a:t>
            </a:r>
            <a:r>
              <a:rPr lang="de-AT" dirty="0" err="1"/>
              <a:t>characterisation</a:t>
            </a:r>
            <a:endParaRPr lang="de-AT" dirty="0"/>
          </a:p>
          <a:p>
            <a:endParaRPr lang="de-AT" dirty="0"/>
          </a:p>
          <a:p>
            <a:r>
              <a:rPr lang="de-AT" dirty="0" err="1"/>
              <a:t>If</a:t>
            </a:r>
            <a:r>
              <a:rPr lang="de-AT" dirty="0"/>
              <a:t> c) and d) </a:t>
            </a:r>
            <a:r>
              <a:rPr lang="de-AT" dirty="0" err="1"/>
              <a:t>compare</a:t>
            </a:r>
            <a:r>
              <a:rPr lang="de-AT" dirty="0"/>
              <a:t> </a:t>
            </a:r>
            <a:r>
              <a:rPr lang="de-AT" dirty="0" err="1"/>
              <a:t>well</a:t>
            </a:r>
            <a:r>
              <a:rPr lang="de-AT" dirty="0"/>
              <a:t> </a:t>
            </a:r>
            <a:r>
              <a:rPr lang="de-AT" dirty="0" err="1"/>
              <a:t>over</a:t>
            </a:r>
            <a:r>
              <a:rPr lang="de-AT" dirty="0"/>
              <a:t> time, </a:t>
            </a:r>
            <a:r>
              <a:rPr lang="de-AT" dirty="0" err="1"/>
              <a:t>specular</a:t>
            </a:r>
            <a:r>
              <a:rPr lang="de-AT" dirty="0"/>
              <a:t> light </a:t>
            </a:r>
            <a:r>
              <a:rPr lang="de-AT" dirty="0" err="1"/>
              <a:t>reflection</a:t>
            </a:r>
            <a:r>
              <a:rPr lang="de-AT" dirty="0"/>
              <a:t> </a:t>
            </a:r>
            <a:r>
              <a:rPr lang="de-AT" dirty="0" err="1"/>
              <a:t>would</a:t>
            </a:r>
            <a:r>
              <a:rPr lang="de-AT" dirty="0"/>
              <a:t> </a:t>
            </a:r>
            <a:r>
              <a:rPr lang="de-AT" dirty="0" err="1"/>
              <a:t>be</a:t>
            </a:r>
            <a:r>
              <a:rPr lang="de-AT" dirty="0"/>
              <a:t> a </a:t>
            </a:r>
            <a:r>
              <a:rPr lang="de-AT" dirty="0" err="1"/>
              <a:t>tool</a:t>
            </a:r>
            <a:r>
              <a:rPr lang="de-AT" dirty="0"/>
              <a:t> </a:t>
            </a:r>
            <a:r>
              <a:rPr lang="de-AT" dirty="0" err="1"/>
              <a:t>to</a:t>
            </a:r>
            <a:r>
              <a:rPr lang="de-AT" dirty="0"/>
              <a:t> </a:t>
            </a:r>
            <a:r>
              <a:rPr lang="de-AT" dirty="0" err="1"/>
              <a:t>assess</a:t>
            </a:r>
            <a:r>
              <a:rPr lang="de-AT" dirty="0"/>
              <a:t> </a:t>
            </a:r>
            <a:br>
              <a:rPr lang="de-AT" dirty="0"/>
            </a:br>
            <a:r>
              <a:rPr lang="de-AT" dirty="0" err="1"/>
              <a:t>surface</a:t>
            </a:r>
            <a:r>
              <a:rPr lang="de-AT" dirty="0"/>
              <a:t> </a:t>
            </a:r>
            <a:r>
              <a:rPr lang="de-AT" dirty="0" err="1"/>
              <a:t>roughness</a:t>
            </a:r>
            <a:r>
              <a:rPr lang="de-AT" dirty="0"/>
              <a:t> (</a:t>
            </a:r>
            <a:r>
              <a:rPr lang="el-GR" dirty="0"/>
              <a:t>δ</a:t>
            </a:r>
            <a:r>
              <a:rPr lang="de-AT" baseline="-25000" dirty="0"/>
              <a:t>m</a:t>
            </a:r>
            <a:r>
              <a:rPr lang="de-AT" dirty="0"/>
              <a:t>) + </a:t>
            </a:r>
            <a:r>
              <a:rPr lang="de-AT" dirty="0" err="1"/>
              <a:t>effects</a:t>
            </a:r>
            <a:r>
              <a:rPr lang="de-AT" dirty="0"/>
              <a:t> on W </a:t>
            </a:r>
            <a:r>
              <a:rPr lang="de-AT" dirty="0" err="1"/>
              <a:t>sputtering</a:t>
            </a:r>
            <a:r>
              <a:rPr lang="de-AT" dirty="0"/>
              <a:t> </a:t>
            </a:r>
            <a:r>
              <a:rPr lang="de-AT" dirty="0" err="1"/>
              <a:t>during</a:t>
            </a:r>
            <a:r>
              <a:rPr lang="de-AT" dirty="0"/>
              <a:t> </a:t>
            </a:r>
            <a:r>
              <a:rPr lang="de-AT" dirty="0" err="1"/>
              <a:t>dynamic</a:t>
            </a:r>
            <a:r>
              <a:rPr lang="de-AT" dirty="0"/>
              <a:t> </a:t>
            </a:r>
            <a:r>
              <a:rPr lang="de-AT" dirty="0" err="1"/>
              <a:t>experiments</a:t>
            </a:r>
            <a:endParaRPr lang="de-AT" dirty="0"/>
          </a:p>
          <a:p>
            <a:endParaRPr lang="de-AT" dirty="0"/>
          </a:p>
          <a:p>
            <a:r>
              <a:rPr lang="de-AT" dirty="0"/>
              <a:t>Note: </a:t>
            </a:r>
            <a:r>
              <a:rPr lang="de-AT" dirty="0" err="1"/>
              <a:t>random</a:t>
            </a:r>
            <a:r>
              <a:rPr lang="de-AT" dirty="0"/>
              <a:t> (</a:t>
            </a:r>
            <a:r>
              <a:rPr lang="de-AT" dirty="0" err="1"/>
              <a:t>Gaussian</a:t>
            </a:r>
            <a:r>
              <a:rPr lang="de-AT" dirty="0"/>
              <a:t>) </a:t>
            </a:r>
            <a:r>
              <a:rPr lang="de-AT" dirty="0" err="1"/>
              <a:t>roughness</a:t>
            </a:r>
            <a:r>
              <a:rPr lang="de-AT" dirty="0"/>
              <a:t> </a:t>
            </a:r>
            <a:r>
              <a:rPr lang="de-AT" dirty="0" err="1"/>
              <a:t>assumed</a:t>
            </a:r>
            <a:r>
              <a:rPr lang="de-AT" dirty="0"/>
              <a:t> </a:t>
            </a:r>
            <a:r>
              <a:rPr lang="de-AT" dirty="0" err="1"/>
              <a:t>here</a:t>
            </a:r>
            <a:r>
              <a:rPr lang="de-AT" dirty="0"/>
              <a:t>; EM </a:t>
            </a:r>
            <a:r>
              <a:rPr lang="de-AT" dirty="0" err="1"/>
              <a:t>forces</a:t>
            </a:r>
            <a:r>
              <a:rPr lang="de-AT" dirty="0"/>
              <a:t> </a:t>
            </a:r>
            <a:r>
              <a:rPr lang="de-AT" dirty="0" err="1"/>
              <a:t>are</a:t>
            </a:r>
            <a:r>
              <a:rPr lang="de-AT" dirty="0"/>
              <a:t> </a:t>
            </a:r>
            <a:r>
              <a:rPr lang="de-AT" dirty="0" err="1"/>
              <a:t>neglected</a:t>
            </a:r>
            <a:endParaRPr lang="de-AT" dirty="0"/>
          </a:p>
        </p:txBody>
      </p:sp>
      <p:grpSp>
        <p:nvGrpSpPr>
          <p:cNvPr id="8" name="Gruppieren 7">
            <a:extLst>
              <a:ext uri="{FF2B5EF4-FFF2-40B4-BE49-F238E27FC236}">
                <a16:creationId xmlns:a16="http://schemas.microsoft.com/office/drawing/2014/main" id="{EEA18850-3CCE-41B8-96D4-77796FFD2EDF}"/>
              </a:ext>
            </a:extLst>
          </p:cNvPr>
          <p:cNvGrpSpPr/>
          <p:nvPr/>
        </p:nvGrpSpPr>
        <p:grpSpPr>
          <a:xfrm>
            <a:off x="8552329" y="3320402"/>
            <a:ext cx="3173506" cy="1341245"/>
            <a:chOff x="8552329" y="3320402"/>
            <a:chExt cx="3173506" cy="1341245"/>
          </a:xfrm>
        </p:grpSpPr>
        <p:sp>
          <p:nvSpPr>
            <p:cNvPr id="2" name="Rechteck 1">
              <a:extLst>
                <a:ext uri="{FF2B5EF4-FFF2-40B4-BE49-F238E27FC236}">
                  <a16:creationId xmlns:a16="http://schemas.microsoft.com/office/drawing/2014/main" id="{5419B678-901C-46B5-8001-FB43A2E3A2BE}"/>
                </a:ext>
              </a:extLst>
            </p:cNvPr>
            <p:cNvSpPr/>
            <p:nvPr/>
          </p:nvSpPr>
          <p:spPr>
            <a:xfrm>
              <a:off x="9099176" y="4365812"/>
              <a:ext cx="2079812" cy="29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Gerade Verbindung mit Pfeil 5">
              <a:extLst>
                <a:ext uri="{FF2B5EF4-FFF2-40B4-BE49-F238E27FC236}">
                  <a16:creationId xmlns:a16="http://schemas.microsoft.com/office/drawing/2014/main" id="{F87A3F17-7CB7-48A7-BA68-C64CD6E34FDB}"/>
                </a:ext>
              </a:extLst>
            </p:cNvPr>
            <p:cNvCxnSpPr>
              <a:cxnSpLocks/>
              <a:endCxn id="2" idx="0"/>
            </p:cNvCxnSpPr>
            <p:nvPr/>
          </p:nvCxnSpPr>
          <p:spPr>
            <a:xfrm>
              <a:off x="8552329" y="3325906"/>
              <a:ext cx="1586753" cy="103990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40" name="Gerade Verbindung mit Pfeil 39">
              <a:extLst>
                <a:ext uri="{FF2B5EF4-FFF2-40B4-BE49-F238E27FC236}">
                  <a16:creationId xmlns:a16="http://schemas.microsoft.com/office/drawing/2014/main" id="{DF1471E4-8E52-4183-A273-282E868AFAEA}"/>
                </a:ext>
              </a:extLst>
            </p:cNvPr>
            <p:cNvCxnSpPr>
              <a:cxnSpLocks/>
            </p:cNvCxnSpPr>
            <p:nvPr/>
          </p:nvCxnSpPr>
          <p:spPr>
            <a:xfrm flipV="1">
              <a:off x="10139082" y="3320402"/>
              <a:ext cx="1586753" cy="103990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
        <p:nvSpPr>
          <p:cNvPr id="48" name="Textfeld 47">
            <a:extLst>
              <a:ext uri="{FF2B5EF4-FFF2-40B4-BE49-F238E27FC236}">
                <a16:creationId xmlns:a16="http://schemas.microsoft.com/office/drawing/2014/main" id="{4CB910FD-787A-4F5C-99C0-8B0337552127}"/>
              </a:ext>
            </a:extLst>
          </p:cNvPr>
          <p:cNvSpPr txBox="1"/>
          <p:nvPr/>
        </p:nvSpPr>
        <p:spPr>
          <a:xfrm rot="20968541">
            <a:off x="8775229" y="2441729"/>
            <a:ext cx="1575955" cy="261610"/>
          </a:xfrm>
          <a:prstGeom prst="rect">
            <a:avLst/>
          </a:prstGeom>
          <a:solidFill>
            <a:schemeClr val="bg1"/>
          </a:solidFill>
        </p:spPr>
        <p:txBody>
          <a:bodyPr wrap="square" rtlCol="0">
            <a:spAutoFit/>
          </a:bodyPr>
          <a:lstStyle/>
          <a:p>
            <a:r>
              <a:rPr lang="de-AT" sz="1100" dirty="0"/>
              <a:t>2 keV Ar on </a:t>
            </a:r>
            <a:r>
              <a:rPr lang="de-AT" sz="1100" dirty="0" err="1"/>
              <a:t>rough</a:t>
            </a:r>
            <a:r>
              <a:rPr lang="de-AT" sz="1100" dirty="0"/>
              <a:t> W</a:t>
            </a:r>
          </a:p>
        </p:txBody>
      </p:sp>
    </p:spTree>
    <p:extLst>
      <p:ext uri="{BB962C8B-B14F-4D97-AF65-F5344CB8AC3E}">
        <p14:creationId xmlns:p14="http://schemas.microsoft.com/office/powerpoint/2010/main" val="21798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
                                            <p:txEl>
                                              <p:pRg st="1" end="1"/>
                                            </p:txEl>
                                          </p:spTgt>
                                        </p:tgtEl>
                                        <p:attrNameLst>
                                          <p:attrName>style.visibility</p:attrName>
                                        </p:attrNameLst>
                                      </p:cBhvr>
                                      <p:to>
                                        <p:strVal val="visible"/>
                                      </p:to>
                                    </p:set>
                                    <p:animEffect transition="in" filter="fade">
                                      <p:cBhvr>
                                        <p:cTn id="18" dur="500"/>
                                        <p:tgtEl>
                                          <p:spTgt spid="44">
                                            <p:txEl>
                                              <p:pRg st="1" end="1"/>
                                            </p:txEl>
                                          </p:spTgt>
                                        </p:tgtEl>
                                      </p:cBhvr>
                                    </p:animEffect>
                                  </p:childTnLst>
                                </p:cTn>
                              </p:par>
                              <p:par>
                                <p:cTn id="19" presetID="10" presetClass="exit" presetSubtype="0" fill="hold" nodeType="with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8"/>
                                        </p:tgtEl>
                                      </p:cBhvr>
                                    </p:animEffect>
                                    <p:set>
                                      <p:cBhvr>
                                        <p:cTn id="24" dur="1" fill="hold">
                                          <p:stCondLst>
                                            <p:cond delay="499"/>
                                          </p:stCondLst>
                                        </p:cTn>
                                        <p:tgtEl>
                                          <p:spTgt spid="4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xEl>
                                              <p:pRg st="3" end="3"/>
                                            </p:txEl>
                                          </p:spTgt>
                                        </p:tgtEl>
                                        <p:attrNameLst>
                                          <p:attrName>style.visibility</p:attrName>
                                        </p:attrNameLst>
                                      </p:cBhvr>
                                      <p:to>
                                        <p:strVal val="visible"/>
                                      </p:to>
                                    </p:set>
                                    <p:animEffect transition="in" filter="fade">
                                      <p:cBhvr>
                                        <p:cTn id="32" dur="500"/>
                                        <p:tgtEl>
                                          <p:spTgt spid="44">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xEl>
                                              <p:pRg st="4" end="4"/>
                                            </p:txEl>
                                          </p:spTgt>
                                        </p:tgtEl>
                                        <p:attrNameLst>
                                          <p:attrName>style.visibility</p:attrName>
                                        </p:attrNameLst>
                                      </p:cBhvr>
                                      <p:to>
                                        <p:strVal val="visible"/>
                                      </p:to>
                                    </p:set>
                                    <p:animEffect transition="in" filter="fade">
                                      <p:cBhvr>
                                        <p:cTn id="35" dur="500"/>
                                        <p:tgtEl>
                                          <p:spTgt spid="4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4">
                                            <p:txEl>
                                              <p:pRg st="5" end="5"/>
                                            </p:txEl>
                                          </p:spTgt>
                                        </p:tgtEl>
                                        <p:attrNameLst>
                                          <p:attrName>style.visibility</p:attrName>
                                        </p:attrNameLst>
                                      </p:cBhvr>
                                      <p:to>
                                        <p:strVal val="visible"/>
                                      </p:to>
                                    </p:set>
                                    <p:animEffect transition="in" filter="fade">
                                      <p:cBhvr>
                                        <p:cTn id="38" dur="500"/>
                                        <p:tgtEl>
                                          <p:spTgt spid="44">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xEl>
                                              <p:pRg st="6" end="6"/>
                                            </p:txEl>
                                          </p:spTgt>
                                        </p:tgtEl>
                                        <p:attrNameLst>
                                          <p:attrName>style.visibility</p:attrName>
                                        </p:attrNameLst>
                                      </p:cBhvr>
                                      <p:to>
                                        <p:strVal val="visible"/>
                                      </p:to>
                                    </p:set>
                                    <p:animEffect transition="in" filter="fade">
                                      <p:cBhvr>
                                        <p:cTn id="41" dur="500"/>
                                        <p:tgtEl>
                                          <p:spTgt spid="44">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4">
                                            <p:txEl>
                                              <p:pRg st="7" end="7"/>
                                            </p:txEl>
                                          </p:spTgt>
                                        </p:tgtEl>
                                        <p:attrNameLst>
                                          <p:attrName>style.visibility</p:attrName>
                                        </p:attrNameLst>
                                      </p:cBhvr>
                                      <p:to>
                                        <p:strVal val="visible"/>
                                      </p:to>
                                    </p:set>
                                    <p:animEffect transition="in" filter="fade">
                                      <p:cBhvr>
                                        <p:cTn id="44" dur="500"/>
                                        <p:tgtEl>
                                          <p:spTgt spid="44">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4">
                                            <p:txEl>
                                              <p:pRg st="8" end="8"/>
                                            </p:txEl>
                                          </p:spTgt>
                                        </p:tgtEl>
                                        <p:attrNameLst>
                                          <p:attrName>style.visibility</p:attrName>
                                        </p:attrNameLst>
                                      </p:cBhvr>
                                      <p:to>
                                        <p:strVal val="visible"/>
                                      </p:to>
                                    </p:set>
                                    <p:animEffect transition="in" filter="fade">
                                      <p:cBhvr>
                                        <p:cTn id="47" dur="500"/>
                                        <p:tgtEl>
                                          <p:spTgt spid="4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xEl>
                                              <p:pRg st="10" end="10"/>
                                            </p:txEl>
                                          </p:spTgt>
                                        </p:tgtEl>
                                        <p:attrNameLst>
                                          <p:attrName>style.visibility</p:attrName>
                                        </p:attrNameLst>
                                      </p:cBhvr>
                                      <p:to>
                                        <p:strVal val="visible"/>
                                      </p:to>
                                    </p:set>
                                    <p:animEffect transition="in" filter="fade">
                                      <p:cBhvr>
                                        <p:cTn id="52" dur="500"/>
                                        <p:tgtEl>
                                          <p:spTgt spid="4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xEl>
                                              <p:pRg st="12" end="12"/>
                                            </p:txEl>
                                          </p:spTgt>
                                        </p:tgtEl>
                                        <p:attrNameLst>
                                          <p:attrName>style.visibility</p:attrName>
                                        </p:attrNameLst>
                                      </p:cBhvr>
                                      <p:to>
                                        <p:strVal val="visible"/>
                                      </p:to>
                                    </p:set>
                                    <p:animEffect transition="in" filter="fade">
                                      <p:cBhvr>
                                        <p:cTn id="57" dur="500"/>
                                        <p:tgtEl>
                                          <p:spTgt spid="4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24</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8" name="Gruppieren 27">
            <a:extLst>
              <a:ext uri="{FF2B5EF4-FFF2-40B4-BE49-F238E27FC236}">
                <a16:creationId xmlns:a16="http://schemas.microsoft.com/office/drawing/2014/main" id="{2CEB4A78-5FFB-44D4-A33D-8CAD24A3471D}"/>
              </a:ext>
            </a:extLst>
          </p:cNvPr>
          <p:cNvGrpSpPr/>
          <p:nvPr/>
        </p:nvGrpSpPr>
        <p:grpSpPr>
          <a:xfrm>
            <a:off x="272957" y="171449"/>
            <a:ext cx="11751959" cy="809625"/>
            <a:chOff x="272957" y="171449"/>
            <a:chExt cx="11751959" cy="809625"/>
          </a:xfrm>
        </p:grpSpPr>
        <p:sp>
          <p:nvSpPr>
            <p:cNvPr id="29" name="Textfeld 28">
              <a:extLst>
                <a:ext uri="{FF2B5EF4-FFF2-40B4-BE49-F238E27FC236}">
                  <a16:creationId xmlns:a16="http://schemas.microsoft.com/office/drawing/2014/main" id="{844C9C4B-D212-4DE7-A29F-54173623218C}"/>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30" name="Gruppieren 29">
              <a:extLst>
                <a:ext uri="{FF2B5EF4-FFF2-40B4-BE49-F238E27FC236}">
                  <a16:creationId xmlns:a16="http://schemas.microsoft.com/office/drawing/2014/main" id="{562F46FC-997D-4E4F-A851-F3C27627C580}"/>
                </a:ext>
              </a:extLst>
            </p:cNvPr>
            <p:cNvGrpSpPr/>
            <p:nvPr/>
          </p:nvGrpSpPr>
          <p:grpSpPr>
            <a:xfrm>
              <a:off x="272957" y="171449"/>
              <a:ext cx="11751959" cy="809625"/>
              <a:chOff x="272957" y="171449"/>
              <a:chExt cx="11751959" cy="809625"/>
            </a:xfrm>
          </p:grpSpPr>
          <p:pic>
            <p:nvPicPr>
              <p:cNvPr id="32" name="Grafik 31">
                <a:extLst>
                  <a:ext uri="{FF2B5EF4-FFF2-40B4-BE49-F238E27FC236}">
                    <a16:creationId xmlns:a16="http://schemas.microsoft.com/office/drawing/2014/main" id="{94440BE7-4B6E-4AF9-AF57-2382C5D88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33" name="Titel 1">
                <a:extLst>
                  <a:ext uri="{FF2B5EF4-FFF2-40B4-BE49-F238E27FC236}">
                    <a16:creationId xmlns:a16="http://schemas.microsoft.com/office/drawing/2014/main" id="{50E5DAB7-BACF-41E9-AAD7-6989D1FFE8D9}"/>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34" name="Freihandform: Form 5">
                <a:extLst>
                  <a:ext uri="{FF2B5EF4-FFF2-40B4-BE49-F238E27FC236}">
                    <a16:creationId xmlns:a16="http://schemas.microsoft.com/office/drawing/2014/main" id="{7D750BF3-552B-4780-9906-AB67AAF5DE35}"/>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35" name="Freihandform: Form 8">
                <a:extLst>
                  <a:ext uri="{FF2B5EF4-FFF2-40B4-BE49-F238E27FC236}">
                    <a16:creationId xmlns:a16="http://schemas.microsoft.com/office/drawing/2014/main" id="{2355081A-B841-4FB5-8BFF-80690132BFD2}"/>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6" name="Freihandform: Form 11">
                <a:extLst>
                  <a:ext uri="{FF2B5EF4-FFF2-40B4-BE49-F238E27FC236}">
                    <a16:creationId xmlns:a16="http://schemas.microsoft.com/office/drawing/2014/main" id="{BC4E8770-BB2E-4B2A-BC18-F0FA5305991F}"/>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8" name="Gruppieren 37">
                <a:extLst>
                  <a:ext uri="{FF2B5EF4-FFF2-40B4-BE49-F238E27FC236}">
                    <a16:creationId xmlns:a16="http://schemas.microsoft.com/office/drawing/2014/main" id="{EEBFF19C-8C0C-4238-86B8-0F3EB8027B87}"/>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5E568AAE-FC5C-48CD-8F3E-6A485C62487C}"/>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3C830E29-189B-4B01-9E6E-2173DCB37CFD}"/>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20C1BC6B-8332-4CAB-BEF0-95B8B678E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54D073BB-A998-461F-817B-5B9FE8124E97}"/>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41" name="Gruppieren 40">
                <a:extLst>
                  <a:ext uri="{FF2B5EF4-FFF2-40B4-BE49-F238E27FC236}">
                    <a16:creationId xmlns:a16="http://schemas.microsoft.com/office/drawing/2014/main" id="{CE4A9778-BD4F-4C43-B765-D5FDD1F02292}"/>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A9A77DC7-84BD-471E-87BF-2465FD2E73BC}"/>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C35B6E67-EFB0-42CF-B2FD-05B1B6C2A101}"/>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31" name="Textfeld 30">
              <a:extLst>
                <a:ext uri="{FF2B5EF4-FFF2-40B4-BE49-F238E27FC236}">
                  <a16:creationId xmlns:a16="http://schemas.microsoft.com/office/drawing/2014/main" id="{48877F40-E06B-4059-B76E-CB6C0120D64D}"/>
                </a:ext>
              </a:extLst>
            </p:cNvPr>
            <p:cNvSpPr txBox="1"/>
            <p:nvPr/>
          </p:nvSpPr>
          <p:spPr>
            <a:xfrm>
              <a:off x="1797979" y="332094"/>
              <a:ext cx="8464451" cy="584775"/>
            </a:xfrm>
            <a:prstGeom prst="rect">
              <a:avLst/>
            </a:prstGeom>
            <a:noFill/>
          </p:spPr>
          <p:txBody>
            <a:bodyPr wrap="square" rtlCol="0">
              <a:spAutoFit/>
            </a:bodyPr>
            <a:lstStyle/>
            <a:p>
              <a:pPr algn="ctr"/>
              <a:r>
                <a:rPr lang="de-AT" sz="3200" dirty="0">
                  <a:solidFill>
                    <a:schemeClr val="bg1"/>
                  </a:solidFill>
                </a:rPr>
                <a:t>Summary</a:t>
              </a:r>
            </a:p>
          </p:txBody>
        </p:sp>
      </p:grpSp>
      <p:sp>
        <p:nvSpPr>
          <p:cNvPr id="3" name="Fußzeilenplatzhalter 14">
            <a:extLst>
              <a:ext uri="{FF2B5EF4-FFF2-40B4-BE49-F238E27FC236}">
                <a16:creationId xmlns:a16="http://schemas.microsoft.com/office/drawing/2014/main" id="{EC830E37-6CFA-58A2-5074-2E184A8181CE}"/>
              </a:ext>
            </a:extLst>
          </p:cNvPr>
          <p:cNvSpPr txBox="1">
            <a:spLocks/>
          </p:cNvSpPr>
          <p:nvPr/>
        </p:nvSpPr>
        <p:spPr>
          <a:xfrm>
            <a:off x="1802571" y="6427116"/>
            <a:ext cx="4700657"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t>Cupak et al., </a:t>
            </a:r>
            <a:r>
              <a:rPr lang="de-AT" dirty="0" err="1"/>
              <a:t>Appl</a:t>
            </a:r>
            <a:r>
              <a:rPr lang="de-AT" dirty="0"/>
              <a:t>. Surf. </a:t>
            </a:r>
            <a:r>
              <a:rPr lang="de-AT" dirty="0" err="1"/>
              <a:t>Sci</a:t>
            </a:r>
            <a:r>
              <a:rPr lang="de-AT" dirty="0"/>
              <a:t>. 570, 2021, </a:t>
            </a:r>
            <a:r>
              <a:rPr lang="de-AT" sz="1200" dirty="0">
                <a:solidFill>
                  <a:schemeClr val="tx1">
                    <a:lumMod val="50000"/>
                    <a:lumOff val="50000"/>
                  </a:schemeClr>
                </a:solidFill>
              </a:rPr>
              <a:t>101924</a:t>
            </a:r>
            <a:br>
              <a:rPr lang="de-AT" dirty="0"/>
            </a:br>
            <a:r>
              <a:rPr lang="de-AT" dirty="0"/>
              <a:t>Szabo et al., Surf. Interfaces 30, 2022, </a:t>
            </a:r>
            <a:r>
              <a:rPr lang="de-AT" sz="1200" dirty="0">
                <a:solidFill>
                  <a:schemeClr val="tx1">
                    <a:lumMod val="50000"/>
                    <a:lumOff val="50000"/>
                  </a:schemeClr>
                </a:solidFill>
              </a:rPr>
              <a:t>151204</a:t>
            </a:r>
            <a:br>
              <a:rPr lang="de-AT" dirty="0"/>
            </a:br>
            <a:r>
              <a:rPr lang="de-AT" dirty="0"/>
              <a:t>A. Lopez-Cazalilla &amp; C. Cupak et al., Phys. Rev. Mater. 6, 2022, 075402 </a:t>
            </a:r>
            <a:endParaRPr lang="de-AT" u="sng" dirty="0">
              <a:solidFill>
                <a:srgbClr val="0070C0"/>
              </a:solidFill>
            </a:endParaRPr>
          </a:p>
          <a:p>
            <a:endParaRPr lang="de-AT" dirty="0"/>
          </a:p>
        </p:txBody>
      </p:sp>
      <p:pic>
        <p:nvPicPr>
          <p:cNvPr id="11" name="Grafik 10">
            <a:extLst>
              <a:ext uri="{FF2B5EF4-FFF2-40B4-BE49-F238E27FC236}">
                <a16:creationId xmlns:a16="http://schemas.microsoft.com/office/drawing/2014/main" id="{16A00D23-80E1-2570-804E-F139B59EB93B}"/>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4152900" y="4310583"/>
            <a:ext cx="1880980" cy="757235"/>
          </a:xfrm>
          <a:prstGeom prst="rect">
            <a:avLst/>
          </a:prstGeom>
        </p:spPr>
      </p:pic>
      <p:pic>
        <p:nvPicPr>
          <p:cNvPr id="12" name="Grafik 11">
            <a:extLst>
              <a:ext uri="{FF2B5EF4-FFF2-40B4-BE49-F238E27FC236}">
                <a16:creationId xmlns:a16="http://schemas.microsoft.com/office/drawing/2014/main" id="{40BBB634-9140-0DAD-AB36-0F04AF3EF62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5914995" y="4398141"/>
            <a:ext cx="1946596" cy="541478"/>
          </a:xfrm>
          <a:prstGeom prst="rect">
            <a:avLst/>
          </a:prstGeom>
        </p:spPr>
      </p:pic>
      <p:pic>
        <p:nvPicPr>
          <p:cNvPr id="15" name="Grafik 14">
            <a:extLst>
              <a:ext uri="{FF2B5EF4-FFF2-40B4-BE49-F238E27FC236}">
                <a16:creationId xmlns:a16="http://schemas.microsoft.com/office/drawing/2014/main" id="{5A47EDFC-0380-01A3-74F5-E68594FB387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712344" y="5359302"/>
            <a:ext cx="812889" cy="812889"/>
          </a:xfrm>
          <a:prstGeom prst="rect">
            <a:avLst/>
          </a:prstGeom>
        </p:spPr>
      </p:pic>
      <p:pic>
        <p:nvPicPr>
          <p:cNvPr id="17" name="Grafik 16">
            <a:extLst>
              <a:ext uri="{FF2B5EF4-FFF2-40B4-BE49-F238E27FC236}">
                <a16:creationId xmlns:a16="http://schemas.microsoft.com/office/drawing/2014/main" id="{96621531-4EE9-2049-0326-826E9DFC23D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382149" y="5515311"/>
            <a:ext cx="590592" cy="560516"/>
          </a:xfrm>
          <a:prstGeom prst="rect">
            <a:avLst/>
          </a:prstGeom>
        </p:spPr>
      </p:pic>
      <p:sp>
        <p:nvSpPr>
          <p:cNvPr id="19" name="Textfeld 18">
            <a:extLst>
              <a:ext uri="{FF2B5EF4-FFF2-40B4-BE49-F238E27FC236}">
                <a16:creationId xmlns:a16="http://schemas.microsoft.com/office/drawing/2014/main" id="{855EF6E3-C209-D524-B907-E2D7FDF8A93C}"/>
              </a:ext>
            </a:extLst>
          </p:cNvPr>
          <p:cNvSpPr txBox="1"/>
          <p:nvPr/>
        </p:nvSpPr>
        <p:spPr>
          <a:xfrm>
            <a:off x="4874318" y="5006018"/>
            <a:ext cx="542588" cy="369332"/>
          </a:xfrm>
          <a:prstGeom prst="rect">
            <a:avLst/>
          </a:prstGeom>
          <a:noFill/>
        </p:spPr>
        <p:txBody>
          <a:bodyPr wrap="square">
            <a:spAutoFit/>
          </a:bodyPr>
          <a:lstStyle/>
          <a:p>
            <a:pPr algn="ctr"/>
            <a:r>
              <a:rPr lang="el-GR" sz="1800" b="1" dirty="0"/>
              <a:t>δ</a:t>
            </a:r>
            <a:r>
              <a:rPr lang="de-AT" sz="1800" b="1" baseline="-25000" dirty="0"/>
              <a:t>m</a:t>
            </a:r>
          </a:p>
        </p:txBody>
      </p:sp>
      <p:sp>
        <p:nvSpPr>
          <p:cNvPr id="22" name="Textfeld 21">
            <a:extLst>
              <a:ext uri="{FF2B5EF4-FFF2-40B4-BE49-F238E27FC236}">
                <a16:creationId xmlns:a16="http://schemas.microsoft.com/office/drawing/2014/main" id="{E41DB991-50F3-D117-DB8C-6DC3F290B07D}"/>
              </a:ext>
            </a:extLst>
          </p:cNvPr>
          <p:cNvSpPr txBox="1"/>
          <p:nvPr/>
        </p:nvSpPr>
        <p:spPr>
          <a:xfrm>
            <a:off x="6390405" y="5036498"/>
            <a:ext cx="641638" cy="369332"/>
          </a:xfrm>
          <a:prstGeom prst="rect">
            <a:avLst/>
          </a:prstGeom>
          <a:noFill/>
        </p:spPr>
        <p:txBody>
          <a:bodyPr wrap="square">
            <a:spAutoFit/>
          </a:bodyPr>
          <a:lstStyle/>
          <a:p>
            <a:pPr algn="ctr"/>
            <a:r>
              <a:rPr lang="de-AT" sz="1800" b="1" dirty="0"/>
              <a:t>RMS</a:t>
            </a:r>
          </a:p>
        </p:txBody>
      </p:sp>
      <p:sp>
        <p:nvSpPr>
          <p:cNvPr id="24" name="Textfeld 23">
            <a:extLst>
              <a:ext uri="{FF2B5EF4-FFF2-40B4-BE49-F238E27FC236}">
                <a16:creationId xmlns:a16="http://schemas.microsoft.com/office/drawing/2014/main" id="{F040A9EF-349F-D9FB-ADF6-ABDD9AF2FD09}"/>
              </a:ext>
            </a:extLst>
          </p:cNvPr>
          <p:cNvSpPr txBox="1"/>
          <p:nvPr/>
        </p:nvSpPr>
        <p:spPr>
          <a:xfrm>
            <a:off x="1166866" y="1155719"/>
            <a:ext cx="1773557" cy="369332"/>
          </a:xfrm>
          <a:prstGeom prst="rect">
            <a:avLst/>
          </a:prstGeom>
          <a:noFill/>
        </p:spPr>
        <p:txBody>
          <a:bodyPr wrap="square" rtlCol="0">
            <a:spAutoFit/>
          </a:bodyPr>
          <a:lstStyle/>
          <a:p>
            <a:r>
              <a:rPr lang="de-AT" b="1" dirty="0"/>
              <a:t>QCM and SPRAY</a:t>
            </a:r>
          </a:p>
        </p:txBody>
      </p:sp>
      <p:cxnSp>
        <p:nvCxnSpPr>
          <p:cNvPr id="27" name="Gerader Verbinder 26">
            <a:extLst>
              <a:ext uri="{FF2B5EF4-FFF2-40B4-BE49-F238E27FC236}">
                <a16:creationId xmlns:a16="http://schemas.microsoft.com/office/drawing/2014/main" id="{7414F126-D526-F8A4-5BC0-CE0A64DED940}"/>
              </a:ext>
            </a:extLst>
          </p:cNvPr>
          <p:cNvCxnSpPr>
            <a:cxnSpLocks/>
          </p:cNvCxnSpPr>
          <p:nvPr/>
        </p:nvCxnSpPr>
        <p:spPr>
          <a:xfrm flipH="1">
            <a:off x="106191" y="6163144"/>
            <a:ext cx="11918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Gerader Verbinder 1">
            <a:extLst>
              <a:ext uri="{FF2B5EF4-FFF2-40B4-BE49-F238E27FC236}">
                <a16:creationId xmlns:a16="http://schemas.microsoft.com/office/drawing/2014/main" id="{0A63E517-D396-168F-C98D-93EE1038CA63}"/>
              </a:ext>
            </a:extLst>
          </p:cNvPr>
          <p:cNvCxnSpPr>
            <a:cxnSpLocks/>
          </p:cNvCxnSpPr>
          <p:nvPr/>
        </p:nvCxnSpPr>
        <p:spPr>
          <a:xfrm flipH="1" flipV="1">
            <a:off x="7861591" y="1601748"/>
            <a:ext cx="1" cy="4561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ED8196F3-B6D4-6519-F2F1-42ACF5046A27}"/>
              </a:ext>
            </a:extLst>
          </p:cNvPr>
          <p:cNvCxnSpPr>
            <a:cxnSpLocks/>
          </p:cNvCxnSpPr>
          <p:nvPr/>
        </p:nvCxnSpPr>
        <p:spPr>
          <a:xfrm flipH="1" flipV="1">
            <a:off x="4008157" y="1601748"/>
            <a:ext cx="1" cy="456139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CD433EA6-00FD-668F-838E-E6445428F48A}"/>
              </a:ext>
            </a:extLst>
          </p:cNvPr>
          <p:cNvSpPr txBox="1"/>
          <p:nvPr/>
        </p:nvSpPr>
        <p:spPr>
          <a:xfrm>
            <a:off x="4445199" y="1139901"/>
            <a:ext cx="2939592" cy="369332"/>
          </a:xfrm>
          <a:prstGeom prst="rect">
            <a:avLst/>
          </a:prstGeom>
          <a:noFill/>
        </p:spPr>
        <p:txBody>
          <a:bodyPr wrap="square" rtlCol="0">
            <a:spAutoFit/>
          </a:bodyPr>
          <a:lstStyle/>
          <a:p>
            <a:r>
              <a:rPr lang="de-AT" b="1" dirty="0"/>
              <a:t>Sputtering </a:t>
            </a:r>
            <a:r>
              <a:rPr lang="de-AT" b="1" dirty="0" err="1"/>
              <a:t>of</a:t>
            </a:r>
            <a:r>
              <a:rPr lang="de-AT" b="1" dirty="0"/>
              <a:t> </a:t>
            </a:r>
            <a:r>
              <a:rPr lang="de-AT" b="1" dirty="0" err="1"/>
              <a:t>rough</a:t>
            </a:r>
            <a:r>
              <a:rPr lang="de-AT" b="1" dirty="0"/>
              <a:t> </a:t>
            </a:r>
            <a:r>
              <a:rPr lang="de-AT" b="1" dirty="0" err="1"/>
              <a:t>surfaces</a:t>
            </a:r>
            <a:endParaRPr lang="de-AT" b="1" dirty="0"/>
          </a:p>
        </p:txBody>
      </p:sp>
      <p:sp>
        <p:nvSpPr>
          <p:cNvPr id="14" name="Textfeld 13">
            <a:extLst>
              <a:ext uri="{FF2B5EF4-FFF2-40B4-BE49-F238E27FC236}">
                <a16:creationId xmlns:a16="http://schemas.microsoft.com/office/drawing/2014/main" id="{344A32D9-65B0-BF2C-AE3D-9B11E77D63DA}"/>
              </a:ext>
            </a:extLst>
          </p:cNvPr>
          <p:cNvSpPr txBox="1"/>
          <p:nvPr/>
        </p:nvSpPr>
        <p:spPr>
          <a:xfrm>
            <a:off x="8809786" y="1139901"/>
            <a:ext cx="2611789" cy="369332"/>
          </a:xfrm>
          <a:prstGeom prst="rect">
            <a:avLst/>
          </a:prstGeom>
          <a:noFill/>
        </p:spPr>
        <p:txBody>
          <a:bodyPr wrap="square" rtlCol="0">
            <a:spAutoFit/>
          </a:bodyPr>
          <a:lstStyle/>
          <a:p>
            <a:r>
              <a:rPr lang="de-AT" b="1" dirty="0"/>
              <a:t>Outlook and </a:t>
            </a:r>
            <a:r>
              <a:rPr lang="de-AT" b="1" dirty="0" err="1"/>
              <a:t>potentials</a:t>
            </a:r>
            <a:endParaRPr lang="de-AT" b="1" dirty="0"/>
          </a:p>
        </p:txBody>
      </p:sp>
      <p:pic>
        <p:nvPicPr>
          <p:cNvPr id="44" name="Grafik 43">
            <a:extLst>
              <a:ext uri="{FF2B5EF4-FFF2-40B4-BE49-F238E27FC236}">
                <a16:creationId xmlns:a16="http://schemas.microsoft.com/office/drawing/2014/main" id="{564C5870-6A34-16D7-265E-71028FE7753A}"/>
              </a:ext>
            </a:extLst>
          </p:cNvPr>
          <p:cNvPicPr>
            <a:picLocks noChangeAspect="1"/>
          </p:cNvPicPr>
          <p:nvPr/>
        </p:nvPicPr>
        <p:blipFill>
          <a:blip r:embed="rId11"/>
          <a:stretch>
            <a:fillRect/>
          </a:stretch>
        </p:blipFill>
        <p:spPr>
          <a:xfrm>
            <a:off x="910469" y="1685038"/>
            <a:ext cx="2387302" cy="2393270"/>
          </a:xfrm>
          <a:prstGeom prst="rect">
            <a:avLst/>
          </a:prstGeom>
        </p:spPr>
      </p:pic>
      <p:grpSp>
        <p:nvGrpSpPr>
          <p:cNvPr id="45" name="Gruppieren 44">
            <a:extLst>
              <a:ext uri="{FF2B5EF4-FFF2-40B4-BE49-F238E27FC236}">
                <a16:creationId xmlns:a16="http://schemas.microsoft.com/office/drawing/2014/main" id="{4237A3A7-86BA-1169-E091-F4488691D296}"/>
              </a:ext>
            </a:extLst>
          </p:cNvPr>
          <p:cNvGrpSpPr/>
          <p:nvPr/>
        </p:nvGrpSpPr>
        <p:grpSpPr>
          <a:xfrm>
            <a:off x="641399" y="4315477"/>
            <a:ext cx="3048381" cy="1750820"/>
            <a:chOff x="1200489" y="3243083"/>
            <a:chExt cx="5302896" cy="3045688"/>
          </a:xfrm>
        </p:grpSpPr>
        <p:grpSp>
          <p:nvGrpSpPr>
            <p:cNvPr id="46" name="Gruppieren 45">
              <a:extLst>
                <a:ext uri="{FF2B5EF4-FFF2-40B4-BE49-F238E27FC236}">
                  <a16:creationId xmlns:a16="http://schemas.microsoft.com/office/drawing/2014/main" id="{E861ED29-9E90-C58B-F8BB-9DC3EC613A3A}"/>
                </a:ext>
              </a:extLst>
            </p:cNvPr>
            <p:cNvGrpSpPr/>
            <p:nvPr/>
          </p:nvGrpSpPr>
          <p:grpSpPr>
            <a:xfrm>
              <a:off x="1200489" y="3373724"/>
              <a:ext cx="4355621" cy="2915047"/>
              <a:chOff x="2200624" y="3373724"/>
              <a:chExt cx="4355621" cy="2915047"/>
            </a:xfrm>
          </p:grpSpPr>
          <p:grpSp>
            <p:nvGrpSpPr>
              <p:cNvPr id="62" name="Gruppieren 61">
                <a:extLst>
                  <a:ext uri="{FF2B5EF4-FFF2-40B4-BE49-F238E27FC236}">
                    <a16:creationId xmlns:a16="http://schemas.microsoft.com/office/drawing/2014/main" id="{1388DFC7-6090-0FE8-A546-F6CA5575DE31}"/>
                  </a:ext>
                </a:extLst>
              </p:cNvPr>
              <p:cNvGrpSpPr/>
              <p:nvPr/>
            </p:nvGrpSpPr>
            <p:grpSpPr>
              <a:xfrm>
                <a:off x="2200624" y="3373724"/>
                <a:ext cx="4355621" cy="2915047"/>
                <a:chOff x="2200624" y="3373724"/>
                <a:chExt cx="4355621" cy="2915047"/>
              </a:xfrm>
            </p:grpSpPr>
            <p:grpSp>
              <p:nvGrpSpPr>
                <p:cNvPr id="66" name="Gruppieren 65">
                  <a:extLst>
                    <a:ext uri="{FF2B5EF4-FFF2-40B4-BE49-F238E27FC236}">
                      <a16:creationId xmlns:a16="http://schemas.microsoft.com/office/drawing/2014/main" id="{498E21D7-80C8-5447-BA01-C0E1BBB58B17}"/>
                    </a:ext>
                  </a:extLst>
                </p:cNvPr>
                <p:cNvGrpSpPr/>
                <p:nvPr/>
              </p:nvGrpSpPr>
              <p:grpSpPr>
                <a:xfrm>
                  <a:off x="2200624" y="3535822"/>
                  <a:ext cx="3724691" cy="2752949"/>
                  <a:chOff x="6782426" y="3221130"/>
                  <a:chExt cx="3724691" cy="2752949"/>
                </a:xfrm>
              </p:grpSpPr>
              <p:pic>
                <p:nvPicPr>
                  <p:cNvPr id="81" name="Grafik 80">
                    <a:extLst>
                      <a:ext uri="{FF2B5EF4-FFF2-40B4-BE49-F238E27FC236}">
                        <a16:creationId xmlns:a16="http://schemas.microsoft.com/office/drawing/2014/main" id="{E97945C7-AF49-AB31-A989-01B9079F6E3A}"/>
                      </a:ext>
                    </a:extLst>
                  </p:cNvPr>
                  <p:cNvPicPr>
                    <a:picLocks noChangeAspect="1"/>
                  </p:cNvPicPr>
                  <p:nvPr/>
                </p:nvPicPr>
                <p:blipFill rotWithShape="1">
                  <a:blip r:embed="rId12"/>
                  <a:srcRect t="3691" b="4942"/>
                  <a:stretch/>
                </p:blipFill>
                <p:spPr>
                  <a:xfrm>
                    <a:off x="6888110" y="3329941"/>
                    <a:ext cx="3619007" cy="2011680"/>
                  </a:xfrm>
                  <a:prstGeom prst="rect">
                    <a:avLst/>
                  </a:prstGeom>
                </p:spPr>
              </p:pic>
              <p:grpSp>
                <p:nvGrpSpPr>
                  <p:cNvPr id="82" name="Gruppieren 81">
                    <a:extLst>
                      <a:ext uri="{FF2B5EF4-FFF2-40B4-BE49-F238E27FC236}">
                        <a16:creationId xmlns:a16="http://schemas.microsoft.com/office/drawing/2014/main" id="{9533BF3F-1BAC-13A8-DFEF-83CD39EB4F41}"/>
                      </a:ext>
                    </a:extLst>
                  </p:cNvPr>
                  <p:cNvGrpSpPr/>
                  <p:nvPr/>
                </p:nvGrpSpPr>
                <p:grpSpPr>
                  <a:xfrm>
                    <a:off x="6782426" y="3221130"/>
                    <a:ext cx="3724691" cy="2752949"/>
                    <a:chOff x="6782426" y="3221130"/>
                    <a:chExt cx="3724691" cy="2752949"/>
                  </a:xfrm>
                </p:grpSpPr>
                <p:sp>
                  <p:nvSpPr>
                    <p:cNvPr id="83" name="Rechtwinkliges Dreieck 82">
                      <a:extLst>
                        <a:ext uri="{FF2B5EF4-FFF2-40B4-BE49-F238E27FC236}">
                          <a16:creationId xmlns:a16="http://schemas.microsoft.com/office/drawing/2014/main" id="{824A69F8-8E29-2E60-E976-2F3046EE2ECE}"/>
                        </a:ext>
                      </a:extLst>
                    </p:cNvPr>
                    <p:cNvSpPr/>
                    <p:nvPr/>
                  </p:nvSpPr>
                  <p:spPr>
                    <a:xfrm rot="10800000">
                      <a:off x="9986779" y="3234905"/>
                      <a:ext cx="520338" cy="220177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htwinkliges Dreieck 83">
                      <a:extLst>
                        <a:ext uri="{FF2B5EF4-FFF2-40B4-BE49-F238E27FC236}">
                          <a16:creationId xmlns:a16="http://schemas.microsoft.com/office/drawing/2014/main" id="{0891D251-9333-E5D1-CBCE-7CC9E33FFD5A}"/>
                        </a:ext>
                      </a:extLst>
                    </p:cNvPr>
                    <p:cNvSpPr/>
                    <p:nvPr/>
                  </p:nvSpPr>
                  <p:spPr>
                    <a:xfrm rot="10800000" flipH="1">
                      <a:off x="6782426" y="3221130"/>
                      <a:ext cx="620635" cy="275294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uppieren 66">
                  <a:extLst>
                    <a:ext uri="{FF2B5EF4-FFF2-40B4-BE49-F238E27FC236}">
                      <a16:creationId xmlns:a16="http://schemas.microsoft.com/office/drawing/2014/main" id="{0AA447B8-C5D6-1002-816E-3E0AD0FF1762}"/>
                    </a:ext>
                  </a:extLst>
                </p:cNvPr>
                <p:cNvGrpSpPr/>
                <p:nvPr/>
              </p:nvGrpSpPr>
              <p:grpSpPr>
                <a:xfrm>
                  <a:off x="2236473" y="3606678"/>
                  <a:ext cx="2659377" cy="1545880"/>
                  <a:chOff x="2236473" y="3606678"/>
                  <a:chExt cx="2659377" cy="1545880"/>
                </a:xfrm>
              </p:grpSpPr>
              <p:sp>
                <p:nvSpPr>
                  <p:cNvPr id="69" name="Ellipse 68">
                    <a:extLst>
                      <a:ext uri="{FF2B5EF4-FFF2-40B4-BE49-F238E27FC236}">
                        <a16:creationId xmlns:a16="http://schemas.microsoft.com/office/drawing/2014/main" id="{59AE0D99-92BC-4197-433A-07F9D31180AB}"/>
                      </a:ext>
                    </a:extLst>
                  </p:cNvPr>
                  <p:cNvSpPr/>
                  <p:nvPr/>
                </p:nvSpPr>
                <p:spPr>
                  <a:xfrm>
                    <a:off x="2236473" y="3606678"/>
                    <a:ext cx="160308" cy="1603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Gerade Verbindung mit Pfeil 69">
                    <a:extLst>
                      <a:ext uri="{FF2B5EF4-FFF2-40B4-BE49-F238E27FC236}">
                        <a16:creationId xmlns:a16="http://schemas.microsoft.com/office/drawing/2014/main" id="{E5565BC1-FF27-42E4-297D-4E65674DF404}"/>
                      </a:ext>
                    </a:extLst>
                  </p:cNvPr>
                  <p:cNvCxnSpPr/>
                  <p:nvPr/>
                </p:nvCxnSpPr>
                <p:spPr>
                  <a:xfrm flipV="1">
                    <a:off x="4548110" y="4197350"/>
                    <a:ext cx="275631" cy="8136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386D3984-023C-1670-DED8-B07DB9710199}"/>
                      </a:ext>
                    </a:extLst>
                  </p:cNvPr>
                  <p:cNvCxnSpPr/>
                  <p:nvPr/>
                </p:nvCxnSpPr>
                <p:spPr>
                  <a:xfrm flipH="1" flipV="1">
                    <a:off x="4330700" y="4260850"/>
                    <a:ext cx="217410" cy="7422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3620BF66-17F6-1E25-40D0-1B2BC06E9364}"/>
                      </a:ext>
                    </a:extLst>
                  </p:cNvPr>
                  <p:cNvCxnSpPr/>
                  <p:nvPr/>
                </p:nvCxnSpPr>
                <p:spPr>
                  <a:xfrm flipH="1" flipV="1">
                    <a:off x="4502150" y="4349564"/>
                    <a:ext cx="45958" cy="6535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0F71BDC0-F154-7A77-3BA3-6D5F08C288FA}"/>
                      </a:ext>
                    </a:extLst>
                  </p:cNvPr>
                  <p:cNvCxnSpPr/>
                  <p:nvPr/>
                </p:nvCxnSpPr>
                <p:spPr>
                  <a:xfrm flipH="1" flipV="1">
                    <a:off x="4189491" y="4631970"/>
                    <a:ext cx="358617" cy="379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DE1EA3BD-D590-A8D2-A43A-24AAD5251F37}"/>
                      </a:ext>
                    </a:extLst>
                  </p:cNvPr>
                  <p:cNvCxnSpPr/>
                  <p:nvPr/>
                </p:nvCxnSpPr>
                <p:spPr>
                  <a:xfrm flipV="1">
                    <a:off x="4548108" y="4683499"/>
                    <a:ext cx="275633" cy="3195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4429E47D-6CED-035C-898E-BC64F2F96E4E}"/>
                      </a:ext>
                    </a:extLst>
                  </p:cNvPr>
                  <p:cNvCxnSpPr/>
                  <p:nvPr/>
                </p:nvCxnSpPr>
                <p:spPr>
                  <a:xfrm>
                    <a:off x="4548108" y="5003090"/>
                    <a:ext cx="347742" cy="70560"/>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Gerader Verbinder 75">
                    <a:extLst>
                      <a:ext uri="{FF2B5EF4-FFF2-40B4-BE49-F238E27FC236}">
                        <a16:creationId xmlns:a16="http://schemas.microsoft.com/office/drawing/2014/main" id="{F1E7B02B-CFE6-33E2-8E25-E8B014DC2B8F}"/>
                      </a:ext>
                    </a:extLst>
                  </p:cNvPr>
                  <p:cNvCxnSpPr/>
                  <p:nvPr/>
                </p:nvCxnSpPr>
                <p:spPr>
                  <a:xfrm>
                    <a:off x="4548108" y="5007065"/>
                    <a:ext cx="85805" cy="145493"/>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Gerader Verbinder 76">
                    <a:extLst>
                      <a:ext uri="{FF2B5EF4-FFF2-40B4-BE49-F238E27FC236}">
                        <a16:creationId xmlns:a16="http://schemas.microsoft.com/office/drawing/2014/main" id="{D2B7A9F2-2BF1-FB42-7B22-63BE6D815327}"/>
                      </a:ext>
                    </a:extLst>
                  </p:cNvPr>
                  <p:cNvCxnSpPr/>
                  <p:nvPr/>
                </p:nvCxnSpPr>
                <p:spPr>
                  <a:xfrm flipV="1">
                    <a:off x="4548108" y="4821505"/>
                    <a:ext cx="18713" cy="181585"/>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Gerader Verbinder 77">
                    <a:extLst>
                      <a:ext uri="{FF2B5EF4-FFF2-40B4-BE49-F238E27FC236}">
                        <a16:creationId xmlns:a16="http://schemas.microsoft.com/office/drawing/2014/main" id="{B456546A-DB7D-DAA8-79E1-D663A8E1866B}"/>
                      </a:ext>
                    </a:extLst>
                  </p:cNvPr>
                  <p:cNvCxnSpPr/>
                  <p:nvPr/>
                </p:nvCxnSpPr>
                <p:spPr>
                  <a:xfrm>
                    <a:off x="4548108" y="5011040"/>
                    <a:ext cx="137816" cy="88714"/>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Gerader Verbinder 78">
                    <a:extLst>
                      <a:ext uri="{FF2B5EF4-FFF2-40B4-BE49-F238E27FC236}">
                        <a16:creationId xmlns:a16="http://schemas.microsoft.com/office/drawing/2014/main" id="{B96DE074-49E7-14A3-81BC-88C0C0C8DA1E}"/>
                      </a:ext>
                    </a:extLst>
                  </p:cNvPr>
                  <p:cNvCxnSpPr/>
                  <p:nvPr/>
                </p:nvCxnSpPr>
                <p:spPr>
                  <a:xfrm flipV="1">
                    <a:off x="4548108" y="4860106"/>
                    <a:ext cx="275633" cy="15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Gerade Verbindung mit Pfeil 79">
                    <a:extLst>
                      <a:ext uri="{FF2B5EF4-FFF2-40B4-BE49-F238E27FC236}">
                        <a16:creationId xmlns:a16="http://schemas.microsoft.com/office/drawing/2014/main" id="{B402E595-5D07-A549-7023-1024009477BF}"/>
                      </a:ext>
                    </a:extLst>
                  </p:cNvPr>
                  <p:cNvCxnSpPr/>
                  <p:nvPr/>
                </p:nvCxnSpPr>
                <p:spPr>
                  <a:xfrm>
                    <a:off x="2477770" y="3775612"/>
                    <a:ext cx="2070340" cy="1235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8" name="Grafik 67">
                  <a:extLst>
                    <a:ext uri="{FF2B5EF4-FFF2-40B4-BE49-F238E27FC236}">
                      <a16:creationId xmlns:a16="http://schemas.microsoft.com/office/drawing/2014/main" id="{2310DE5F-7301-C362-5588-B2251D2B9CA3}"/>
                    </a:ext>
                  </a:extLst>
                </p:cNvPr>
                <p:cNvPicPr>
                  <a:picLocks noChangeAspect="1"/>
                </p:cNvPicPr>
                <p:nvPr/>
              </p:nvPicPr>
              <p:blipFill rotWithShape="1">
                <a:blip r:embed="rId13"/>
                <a:srcRect r="18433" b="18434"/>
                <a:stretch/>
              </p:blipFill>
              <p:spPr>
                <a:xfrm>
                  <a:off x="5051069" y="3373724"/>
                  <a:ext cx="1505176" cy="1316308"/>
                </a:xfrm>
                <a:prstGeom prst="rect">
                  <a:avLst/>
                </a:prstGeom>
                <a:ln w="19050">
                  <a:solidFill>
                    <a:srgbClr val="00FF00"/>
                  </a:solidFill>
                </a:ln>
              </p:spPr>
            </p:pic>
          </p:grpSp>
          <p:cxnSp>
            <p:nvCxnSpPr>
              <p:cNvPr id="63" name="Gerader Verbinder 62">
                <a:extLst>
                  <a:ext uri="{FF2B5EF4-FFF2-40B4-BE49-F238E27FC236}">
                    <a16:creationId xmlns:a16="http://schemas.microsoft.com/office/drawing/2014/main" id="{D76D24B3-C6F3-0A9D-E298-F6087631178D}"/>
                  </a:ext>
                </a:extLst>
              </p:cNvPr>
              <p:cNvCxnSpPr/>
              <p:nvPr/>
            </p:nvCxnSpPr>
            <p:spPr>
              <a:xfrm>
                <a:off x="4557464" y="5003090"/>
                <a:ext cx="352421" cy="232150"/>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Gerader Verbinder 63">
                <a:extLst>
                  <a:ext uri="{FF2B5EF4-FFF2-40B4-BE49-F238E27FC236}">
                    <a16:creationId xmlns:a16="http://schemas.microsoft.com/office/drawing/2014/main" id="{C88FD827-B018-E262-207A-DC07C4D1F055}"/>
                  </a:ext>
                </a:extLst>
              </p:cNvPr>
              <p:cNvCxnSpPr/>
              <p:nvPr/>
            </p:nvCxnSpPr>
            <p:spPr>
              <a:xfrm flipH="1">
                <a:off x="4373962" y="5003090"/>
                <a:ext cx="183502" cy="131904"/>
              </a:xfrm>
              <a:prstGeom prst="line">
                <a:avLst/>
              </a:prstGeom>
              <a:ln w="19050"/>
            </p:spPr>
            <p:style>
              <a:lnRef idx="1">
                <a:schemeClr val="dk1"/>
              </a:lnRef>
              <a:fillRef idx="0">
                <a:schemeClr val="dk1"/>
              </a:fillRef>
              <a:effectRef idx="0">
                <a:schemeClr val="dk1"/>
              </a:effectRef>
              <a:fontRef idx="minor">
                <a:schemeClr val="tx1"/>
              </a:fontRef>
            </p:style>
          </p:cxnSp>
          <p:sp>
            <p:nvSpPr>
              <p:cNvPr id="65" name="Ellipse 64">
                <a:extLst>
                  <a:ext uri="{FF2B5EF4-FFF2-40B4-BE49-F238E27FC236}">
                    <a16:creationId xmlns:a16="http://schemas.microsoft.com/office/drawing/2014/main" id="{C0B72C3A-3899-3EE3-1C58-90AEDB5F92DE}"/>
                  </a:ext>
                </a:extLst>
              </p:cNvPr>
              <p:cNvSpPr/>
              <p:nvPr/>
            </p:nvSpPr>
            <p:spPr>
              <a:xfrm>
                <a:off x="4357449" y="4822087"/>
                <a:ext cx="402974" cy="331053"/>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Gerader Verbinder 46">
              <a:extLst>
                <a:ext uri="{FF2B5EF4-FFF2-40B4-BE49-F238E27FC236}">
                  <a16:creationId xmlns:a16="http://schemas.microsoft.com/office/drawing/2014/main" id="{E6BD5C61-CF58-73E7-BCE8-B999E486DBCE}"/>
                </a:ext>
              </a:extLst>
            </p:cNvPr>
            <p:cNvCxnSpPr>
              <a:endCxn id="65" idx="7"/>
            </p:cNvCxnSpPr>
            <p:nvPr/>
          </p:nvCxnSpPr>
          <p:spPr>
            <a:xfrm flipH="1">
              <a:off x="3701274" y="4574214"/>
              <a:ext cx="349660" cy="296355"/>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16821994-83D3-24DE-28A4-8C5380ECD240}"/>
                </a:ext>
              </a:extLst>
            </p:cNvPr>
            <p:cNvCxnSpPr/>
            <p:nvPr/>
          </p:nvCxnSpPr>
          <p:spPr>
            <a:xfrm>
              <a:off x="4058216" y="3684893"/>
              <a:ext cx="775001" cy="457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3B474A45-1B83-1941-A032-1617C883A67E}"/>
                </a:ext>
              </a:extLst>
            </p:cNvPr>
            <p:cNvCxnSpPr/>
            <p:nvPr/>
          </p:nvCxnSpPr>
          <p:spPr>
            <a:xfrm flipH="1" flipV="1">
              <a:off x="4589242" y="3243083"/>
              <a:ext cx="242505" cy="8803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Bogen 49">
              <a:extLst>
                <a:ext uri="{FF2B5EF4-FFF2-40B4-BE49-F238E27FC236}">
                  <a16:creationId xmlns:a16="http://schemas.microsoft.com/office/drawing/2014/main" id="{65859752-16BE-A953-7AF0-E3D1AC8A5E5F}"/>
                </a:ext>
              </a:extLst>
            </p:cNvPr>
            <p:cNvSpPr/>
            <p:nvPr/>
          </p:nvSpPr>
          <p:spPr>
            <a:xfrm>
              <a:off x="4287787" y="3665078"/>
              <a:ext cx="914400" cy="900983"/>
            </a:xfrm>
            <a:prstGeom prst="arc">
              <a:avLst>
                <a:gd name="adj1" fmla="val 12970621"/>
                <a:gd name="adj2" fmla="val 1585305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feld 50">
              <a:extLst>
                <a:ext uri="{FF2B5EF4-FFF2-40B4-BE49-F238E27FC236}">
                  <a16:creationId xmlns:a16="http://schemas.microsoft.com/office/drawing/2014/main" id="{BA53F15D-0751-CA0F-9869-7F7F08115961}"/>
                </a:ext>
              </a:extLst>
            </p:cNvPr>
            <p:cNvSpPr txBox="1"/>
            <p:nvPr/>
          </p:nvSpPr>
          <p:spPr>
            <a:xfrm>
              <a:off x="1236338" y="5572432"/>
              <a:ext cx="2311636" cy="696023"/>
            </a:xfrm>
            <a:prstGeom prst="rect">
              <a:avLst/>
            </a:prstGeom>
            <a:noFill/>
          </p:spPr>
          <p:txBody>
            <a:bodyPr wrap="square" rtlCol="0">
              <a:spAutoFit/>
            </a:bodyPr>
            <a:lstStyle/>
            <a:p>
              <a:r>
                <a:rPr lang="de-AT" sz="2000" b="1" dirty="0" err="1"/>
                <a:t>Raytracing</a:t>
              </a:r>
              <a:endParaRPr lang="en-US" sz="2000" b="1" dirty="0"/>
            </a:p>
          </p:txBody>
        </p:sp>
        <p:sp>
          <p:nvSpPr>
            <p:cNvPr id="52" name="Textfeld 51">
              <a:extLst>
                <a:ext uri="{FF2B5EF4-FFF2-40B4-BE49-F238E27FC236}">
                  <a16:creationId xmlns:a16="http://schemas.microsoft.com/office/drawing/2014/main" id="{19524446-58B6-F20B-E9FA-3FF19C8EE4BA}"/>
                </a:ext>
              </a:extLst>
            </p:cNvPr>
            <p:cNvSpPr txBox="1"/>
            <p:nvPr/>
          </p:nvSpPr>
          <p:spPr>
            <a:xfrm>
              <a:off x="5089604" y="4625802"/>
              <a:ext cx="1413781" cy="400110"/>
            </a:xfrm>
            <a:prstGeom prst="rect">
              <a:avLst/>
            </a:prstGeom>
            <a:noFill/>
          </p:spPr>
          <p:txBody>
            <a:bodyPr wrap="square" rtlCol="0">
              <a:spAutoFit/>
            </a:bodyPr>
            <a:lstStyle/>
            <a:p>
              <a:r>
                <a:rPr lang="de-AT" sz="2000" b="1" dirty="0"/>
                <a:t>BCA</a:t>
              </a:r>
              <a:endParaRPr lang="en-US" sz="2000" b="1" dirty="0"/>
            </a:p>
          </p:txBody>
        </p:sp>
        <p:cxnSp>
          <p:nvCxnSpPr>
            <p:cNvPr id="53" name="Gerader Verbinder 52">
              <a:extLst>
                <a:ext uri="{FF2B5EF4-FFF2-40B4-BE49-F238E27FC236}">
                  <a16:creationId xmlns:a16="http://schemas.microsoft.com/office/drawing/2014/main" id="{06FFD14F-2930-AD6A-C45D-729F9DC5B217}"/>
                </a:ext>
              </a:extLst>
            </p:cNvPr>
            <p:cNvCxnSpPr/>
            <p:nvPr/>
          </p:nvCxnSpPr>
          <p:spPr>
            <a:xfrm flipH="1">
              <a:off x="4638041" y="4067488"/>
              <a:ext cx="419376" cy="120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Bogen 53">
              <a:extLst>
                <a:ext uri="{FF2B5EF4-FFF2-40B4-BE49-F238E27FC236}">
                  <a16:creationId xmlns:a16="http://schemas.microsoft.com/office/drawing/2014/main" id="{4FCD99CB-B180-F652-3B5C-80A4105E0AA0}"/>
                </a:ext>
              </a:extLst>
            </p:cNvPr>
            <p:cNvSpPr/>
            <p:nvPr/>
          </p:nvSpPr>
          <p:spPr>
            <a:xfrm rot="20493463">
              <a:off x="4724828" y="4007926"/>
              <a:ext cx="231340" cy="23134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Ellipse 60">
              <a:extLst>
                <a:ext uri="{FF2B5EF4-FFF2-40B4-BE49-F238E27FC236}">
                  <a16:creationId xmlns:a16="http://schemas.microsoft.com/office/drawing/2014/main" id="{5F04834F-D7E8-EEC2-DCE2-68607D2811A6}"/>
                </a:ext>
              </a:extLst>
            </p:cNvPr>
            <p:cNvSpPr/>
            <p:nvPr/>
          </p:nvSpPr>
          <p:spPr>
            <a:xfrm>
              <a:off x="4854068" y="4051771"/>
              <a:ext cx="28800" cy="28800"/>
            </a:xfrm>
            <a:prstGeom prst="ellipse">
              <a:avLst/>
            </a:prstGeom>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5" name="Gerader Verbinder 84">
            <a:extLst>
              <a:ext uri="{FF2B5EF4-FFF2-40B4-BE49-F238E27FC236}">
                <a16:creationId xmlns:a16="http://schemas.microsoft.com/office/drawing/2014/main" id="{803CFEE8-25D7-0796-C21D-80C8A43B9CB6}"/>
              </a:ext>
            </a:extLst>
          </p:cNvPr>
          <p:cNvCxnSpPr>
            <a:cxnSpLocks/>
          </p:cNvCxnSpPr>
          <p:nvPr/>
        </p:nvCxnSpPr>
        <p:spPr>
          <a:xfrm flipH="1">
            <a:off x="106191" y="1601748"/>
            <a:ext cx="119187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CDFC54B0-C3C8-F8DB-EB96-5043E6EECD1F}"/>
              </a:ext>
            </a:extLst>
          </p:cNvPr>
          <p:cNvGrpSpPr/>
          <p:nvPr/>
        </p:nvGrpSpPr>
        <p:grpSpPr>
          <a:xfrm>
            <a:off x="4580663" y="1641137"/>
            <a:ext cx="2906434" cy="2685856"/>
            <a:chOff x="4580663" y="1641137"/>
            <a:chExt cx="2906434" cy="2685856"/>
          </a:xfrm>
        </p:grpSpPr>
        <p:pic>
          <p:nvPicPr>
            <p:cNvPr id="5" name="Grafik 4">
              <a:extLst>
                <a:ext uri="{FF2B5EF4-FFF2-40B4-BE49-F238E27FC236}">
                  <a16:creationId xmlns:a16="http://schemas.microsoft.com/office/drawing/2014/main" id="{A26A3AA7-3835-204F-0FD9-616A07C92526}"/>
                </a:ext>
              </a:extLst>
            </p:cNvPr>
            <p:cNvPicPr>
              <a:picLocks noChangeAspect="1"/>
            </p:cNvPicPr>
            <p:nvPr/>
          </p:nvPicPr>
          <p:blipFill>
            <a:blip r:embed="rId14"/>
            <a:stretch>
              <a:fillRect/>
            </a:stretch>
          </p:blipFill>
          <p:spPr>
            <a:xfrm>
              <a:off x="4580663" y="1641137"/>
              <a:ext cx="2906434" cy="2685856"/>
            </a:xfrm>
            <a:prstGeom prst="rect">
              <a:avLst/>
            </a:prstGeom>
          </p:spPr>
        </p:pic>
        <p:sp>
          <p:nvSpPr>
            <p:cNvPr id="7" name="Textfeld 6">
              <a:extLst>
                <a:ext uri="{FF2B5EF4-FFF2-40B4-BE49-F238E27FC236}">
                  <a16:creationId xmlns:a16="http://schemas.microsoft.com/office/drawing/2014/main" id="{F26EEAE8-8C89-4FA5-D533-4ABCDC2EA1B8}"/>
                </a:ext>
              </a:extLst>
            </p:cNvPr>
            <p:cNvSpPr txBox="1"/>
            <p:nvPr/>
          </p:nvSpPr>
          <p:spPr>
            <a:xfrm rot="20968541">
              <a:off x="4803568" y="1788414"/>
              <a:ext cx="1443328" cy="261610"/>
            </a:xfrm>
            <a:prstGeom prst="rect">
              <a:avLst/>
            </a:prstGeom>
            <a:solidFill>
              <a:schemeClr val="bg1"/>
            </a:solidFill>
          </p:spPr>
          <p:txBody>
            <a:bodyPr wrap="square" rtlCol="0">
              <a:spAutoFit/>
            </a:bodyPr>
            <a:lstStyle/>
            <a:p>
              <a:r>
                <a:rPr lang="de-AT" sz="1100" dirty="0"/>
                <a:t>2 keV Ar on </a:t>
              </a:r>
              <a:r>
                <a:rPr lang="de-AT" sz="1100" dirty="0" err="1"/>
                <a:t>rough</a:t>
              </a:r>
              <a:r>
                <a:rPr lang="de-AT" sz="1100" dirty="0"/>
                <a:t> W</a:t>
              </a:r>
            </a:p>
          </p:txBody>
        </p:sp>
      </p:grpSp>
      <p:pic>
        <p:nvPicPr>
          <p:cNvPr id="92" name="Grafik 91">
            <a:extLst>
              <a:ext uri="{FF2B5EF4-FFF2-40B4-BE49-F238E27FC236}">
                <a16:creationId xmlns:a16="http://schemas.microsoft.com/office/drawing/2014/main" id="{54AD7FCD-B5BF-49ED-B1AA-8A190A17F124}"/>
              </a:ext>
            </a:extLst>
          </p:cNvPr>
          <p:cNvPicPr>
            <a:picLocks noChangeAspect="1"/>
          </p:cNvPicPr>
          <p:nvPr/>
        </p:nvPicPr>
        <p:blipFill>
          <a:blip r:embed="rId15"/>
          <a:stretch>
            <a:fillRect/>
          </a:stretch>
        </p:blipFill>
        <p:spPr>
          <a:xfrm>
            <a:off x="8506774" y="2121284"/>
            <a:ext cx="2999145" cy="1270618"/>
          </a:xfrm>
          <a:prstGeom prst="rect">
            <a:avLst/>
          </a:prstGeom>
        </p:spPr>
      </p:pic>
      <p:grpSp>
        <p:nvGrpSpPr>
          <p:cNvPr id="94" name="Gruppieren 93">
            <a:extLst>
              <a:ext uri="{FF2B5EF4-FFF2-40B4-BE49-F238E27FC236}">
                <a16:creationId xmlns:a16="http://schemas.microsoft.com/office/drawing/2014/main" id="{E8C5060A-1B0F-49F2-B47C-9F930CAFC607}"/>
              </a:ext>
            </a:extLst>
          </p:cNvPr>
          <p:cNvGrpSpPr/>
          <p:nvPr/>
        </p:nvGrpSpPr>
        <p:grpSpPr>
          <a:xfrm>
            <a:off x="8759619" y="4026983"/>
            <a:ext cx="2591294" cy="1016266"/>
            <a:chOff x="8552329" y="3320402"/>
            <a:chExt cx="3173506" cy="1341245"/>
          </a:xfrm>
        </p:grpSpPr>
        <p:sp>
          <p:nvSpPr>
            <p:cNvPr id="95" name="Rechteck 94">
              <a:extLst>
                <a:ext uri="{FF2B5EF4-FFF2-40B4-BE49-F238E27FC236}">
                  <a16:creationId xmlns:a16="http://schemas.microsoft.com/office/drawing/2014/main" id="{D6C63126-B79A-45A0-9D4B-3AD78249AB49}"/>
                </a:ext>
              </a:extLst>
            </p:cNvPr>
            <p:cNvSpPr/>
            <p:nvPr/>
          </p:nvSpPr>
          <p:spPr>
            <a:xfrm>
              <a:off x="9099176" y="4365812"/>
              <a:ext cx="2079812" cy="29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Gerade Verbindung mit Pfeil 96">
              <a:extLst>
                <a:ext uri="{FF2B5EF4-FFF2-40B4-BE49-F238E27FC236}">
                  <a16:creationId xmlns:a16="http://schemas.microsoft.com/office/drawing/2014/main" id="{F091516D-B9C5-4A4A-9251-E41C13D63C22}"/>
                </a:ext>
              </a:extLst>
            </p:cNvPr>
            <p:cNvCxnSpPr>
              <a:cxnSpLocks/>
              <a:endCxn id="95" idx="0"/>
            </p:cNvCxnSpPr>
            <p:nvPr/>
          </p:nvCxnSpPr>
          <p:spPr>
            <a:xfrm>
              <a:off x="8552329" y="3325906"/>
              <a:ext cx="1586753" cy="103990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98" name="Gerade Verbindung mit Pfeil 97">
              <a:extLst>
                <a:ext uri="{FF2B5EF4-FFF2-40B4-BE49-F238E27FC236}">
                  <a16:creationId xmlns:a16="http://schemas.microsoft.com/office/drawing/2014/main" id="{C8B947C5-FB96-43D6-998E-BDB7D6C68341}"/>
                </a:ext>
              </a:extLst>
            </p:cNvPr>
            <p:cNvCxnSpPr>
              <a:cxnSpLocks/>
            </p:cNvCxnSpPr>
            <p:nvPr/>
          </p:nvCxnSpPr>
          <p:spPr>
            <a:xfrm flipV="1">
              <a:off x="10139082" y="3320402"/>
              <a:ext cx="1586753" cy="103990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
        <p:nvSpPr>
          <p:cNvPr id="99" name="Textfeld 98">
            <a:extLst>
              <a:ext uri="{FF2B5EF4-FFF2-40B4-BE49-F238E27FC236}">
                <a16:creationId xmlns:a16="http://schemas.microsoft.com/office/drawing/2014/main" id="{AAD5B40B-D0E0-4D4A-BC59-3BCD4E5C59F0}"/>
              </a:ext>
            </a:extLst>
          </p:cNvPr>
          <p:cNvSpPr txBox="1"/>
          <p:nvPr/>
        </p:nvSpPr>
        <p:spPr>
          <a:xfrm>
            <a:off x="8506774" y="1782411"/>
            <a:ext cx="3116999" cy="307777"/>
          </a:xfrm>
          <a:prstGeom prst="rect">
            <a:avLst/>
          </a:prstGeom>
          <a:noFill/>
        </p:spPr>
        <p:txBody>
          <a:bodyPr wrap="square" rtlCol="0">
            <a:spAutoFit/>
          </a:bodyPr>
          <a:lstStyle/>
          <a:p>
            <a:r>
              <a:rPr lang="de-AT" sz="1400" b="1" dirty="0"/>
              <a:t>SPRAY </a:t>
            </a:r>
            <a:r>
              <a:rPr lang="de-AT" sz="1400" b="1" dirty="0" err="1"/>
              <a:t>for</a:t>
            </a:r>
            <a:r>
              <a:rPr lang="de-AT" sz="1400" b="1" dirty="0"/>
              <a:t> </a:t>
            </a:r>
            <a:r>
              <a:rPr lang="de-AT" sz="1400" b="1" dirty="0" err="1"/>
              <a:t>topography</a:t>
            </a:r>
            <a:r>
              <a:rPr lang="de-AT" sz="1400" b="1" dirty="0"/>
              <a:t> + </a:t>
            </a:r>
            <a:r>
              <a:rPr lang="de-AT" sz="1400" b="1" dirty="0" err="1"/>
              <a:t>crystal</a:t>
            </a:r>
            <a:r>
              <a:rPr lang="de-AT" sz="1400" b="1" dirty="0"/>
              <a:t> </a:t>
            </a:r>
            <a:r>
              <a:rPr lang="de-AT" sz="1400" b="1" dirty="0" err="1"/>
              <a:t>texture</a:t>
            </a:r>
            <a:endParaRPr lang="en-US" sz="1400" b="1" dirty="0"/>
          </a:p>
        </p:txBody>
      </p:sp>
      <p:sp>
        <p:nvSpPr>
          <p:cNvPr id="100" name="Textfeld 99">
            <a:extLst>
              <a:ext uri="{FF2B5EF4-FFF2-40B4-BE49-F238E27FC236}">
                <a16:creationId xmlns:a16="http://schemas.microsoft.com/office/drawing/2014/main" id="{F9B48AE3-3908-4DF9-9D7A-E893E1742729}"/>
              </a:ext>
            </a:extLst>
          </p:cNvPr>
          <p:cNvSpPr txBox="1"/>
          <p:nvPr/>
        </p:nvSpPr>
        <p:spPr>
          <a:xfrm>
            <a:off x="8911807" y="5114507"/>
            <a:ext cx="2306931" cy="523220"/>
          </a:xfrm>
          <a:prstGeom prst="rect">
            <a:avLst/>
          </a:prstGeom>
          <a:noFill/>
        </p:spPr>
        <p:txBody>
          <a:bodyPr wrap="square" rtlCol="0">
            <a:spAutoFit/>
          </a:bodyPr>
          <a:lstStyle/>
          <a:p>
            <a:pPr algn="ctr"/>
            <a:r>
              <a:rPr lang="de-AT" sz="1400" b="1" dirty="0"/>
              <a:t>Light </a:t>
            </a:r>
            <a:r>
              <a:rPr lang="de-AT" sz="1400" b="1" dirty="0" err="1"/>
              <a:t>reflection</a:t>
            </a:r>
            <a:r>
              <a:rPr lang="de-AT" sz="1400" b="1" dirty="0"/>
              <a:t> </a:t>
            </a:r>
            <a:r>
              <a:rPr lang="de-AT" sz="1400" b="1" dirty="0" err="1"/>
              <a:t>to</a:t>
            </a:r>
            <a:r>
              <a:rPr lang="de-AT" sz="1400" b="1" dirty="0"/>
              <a:t> </a:t>
            </a:r>
            <a:r>
              <a:rPr lang="de-AT" sz="1400" b="1" dirty="0" err="1"/>
              <a:t>assess</a:t>
            </a:r>
            <a:r>
              <a:rPr lang="de-AT" sz="1400" b="1" dirty="0"/>
              <a:t> </a:t>
            </a:r>
            <a:r>
              <a:rPr lang="el-GR" sz="1400" b="1" dirty="0"/>
              <a:t>δ</a:t>
            </a:r>
            <a:r>
              <a:rPr lang="de-AT" sz="1400" b="1" baseline="-25000" dirty="0"/>
              <a:t>m</a:t>
            </a:r>
            <a:br>
              <a:rPr lang="de-AT" sz="1400" b="1" baseline="-25000" dirty="0"/>
            </a:br>
            <a:r>
              <a:rPr lang="de-AT" sz="1400" b="1" dirty="0" err="1"/>
              <a:t>during</a:t>
            </a:r>
            <a:r>
              <a:rPr lang="de-AT" sz="1400" b="1" dirty="0"/>
              <a:t> </a:t>
            </a:r>
            <a:r>
              <a:rPr lang="de-AT" sz="1400" b="1" dirty="0" err="1"/>
              <a:t>dynamic</a:t>
            </a:r>
            <a:r>
              <a:rPr lang="de-AT" sz="1400" b="1" dirty="0"/>
              <a:t> </a:t>
            </a:r>
            <a:r>
              <a:rPr lang="de-AT" sz="1400" b="1" dirty="0" err="1"/>
              <a:t>erosion</a:t>
            </a:r>
            <a:r>
              <a:rPr lang="de-AT" sz="1400" b="1" dirty="0"/>
              <a:t>  </a:t>
            </a:r>
            <a:endParaRPr lang="en-US" sz="1400" b="1" dirty="0"/>
          </a:p>
        </p:txBody>
      </p:sp>
      <p:sp>
        <p:nvSpPr>
          <p:cNvPr id="101" name="Fußzeilenplatzhalter 14">
            <a:extLst>
              <a:ext uri="{FF2B5EF4-FFF2-40B4-BE49-F238E27FC236}">
                <a16:creationId xmlns:a16="http://schemas.microsoft.com/office/drawing/2014/main" id="{09BDE0BF-4AEF-4E4A-A905-D6199FE5E9CE}"/>
              </a:ext>
            </a:extLst>
          </p:cNvPr>
          <p:cNvSpPr txBox="1">
            <a:spLocks/>
          </p:cNvSpPr>
          <p:nvPr/>
        </p:nvSpPr>
        <p:spPr>
          <a:xfrm>
            <a:off x="5846695" y="6347504"/>
            <a:ext cx="648873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t>PhD Thesis C. Cupak (2023) </a:t>
            </a:r>
            <a:r>
              <a:rPr lang="de-AT" dirty="0">
                <a:hlinkClick r:id="rId16"/>
              </a:rPr>
              <a:t>https://doi.org/10.34726/hss.2023.76544</a:t>
            </a:r>
            <a:endParaRPr lang="de-AT" dirty="0"/>
          </a:p>
          <a:p>
            <a:r>
              <a:rPr lang="en-US" dirty="0"/>
              <a:t>He et al., ACM SIGGRAPH </a:t>
            </a:r>
            <a:r>
              <a:rPr lang="en-US" dirty="0" err="1"/>
              <a:t>Comput</a:t>
            </a:r>
            <a:r>
              <a:rPr lang="en-US" dirty="0"/>
              <a:t>. Graph. 25 (1991) 175-186</a:t>
            </a:r>
            <a:br>
              <a:rPr lang="de-AT" dirty="0"/>
            </a:br>
            <a:r>
              <a:rPr lang="de-AT" dirty="0"/>
              <a:t>J. </a:t>
            </a:r>
            <a:r>
              <a:rPr lang="de-AT" dirty="0" err="1"/>
              <a:t>Brötzner</a:t>
            </a:r>
            <a:r>
              <a:rPr lang="de-AT" dirty="0"/>
              <a:t> et al., </a:t>
            </a:r>
            <a:r>
              <a:rPr lang="de-AT" dirty="0" err="1"/>
              <a:t>Nucl</a:t>
            </a:r>
            <a:r>
              <a:rPr lang="de-AT" dirty="0"/>
              <a:t>. Mater. Energy; 37 (2023), 101507</a:t>
            </a:r>
          </a:p>
        </p:txBody>
      </p:sp>
      <p:sp>
        <p:nvSpPr>
          <p:cNvPr id="86" name="Textfeld 85">
            <a:extLst>
              <a:ext uri="{FF2B5EF4-FFF2-40B4-BE49-F238E27FC236}">
                <a16:creationId xmlns:a16="http://schemas.microsoft.com/office/drawing/2014/main" id="{B3DF16C6-0FD5-47E6-9035-41DD952162AB}"/>
              </a:ext>
            </a:extLst>
          </p:cNvPr>
          <p:cNvSpPr txBox="1"/>
          <p:nvPr/>
        </p:nvSpPr>
        <p:spPr>
          <a:xfrm>
            <a:off x="2854150" y="2673421"/>
            <a:ext cx="779513" cy="369332"/>
          </a:xfrm>
          <a:prstGeom prst="rect">
            <a:avLst/>
          </a:prstGeom>
          <a:noFill/>
        </p:spPr>
        <p:txBody>
          <a:bodyPr wrap="square">
            <a:spAutoFit/>
          </a:bodyPr>
          <a:lstStyle/>
          <a:p>
            <a:r>
              <a:rPr lang="de-AT" b="1" dirty="0"/>
              <a:t>QCM</a:t>
            </a:r>
            <a:endParaRPr lang="en-GB" dirty="0"/>
          </a:p>
        </p:txBody>
      </p:sp>
      <p:sp>
        <p:nvSpPr>
          <p:cNvPr id="87" name="Textfeld 86">
            <a:extLst>
              <a:ext uri="{FF2B5EF4-FFF2-40B4-BE49-F238E27FC236}">
                <a16:creationId xmlns:a16="http://schemas.microsoft.com/office/drawing/2014/main" id="{95203169-1D89-44B2-ABD2-0519CD7CC4E9}"/>
              </a:ext>
            </a:extLst>
          </p:cNvPr>
          <p:cNvSpPr txBox="1"/>
          <p:nvPr/>
        </p:nvSpPr>
        <p:spPr>
          <a:xfrm>
            <a:off x="936674" y="4223525"/>
            <a:ext cx="891047" cy="369332"/>
          </a:xfrm>
          <a:prstGeom prst="rect">
            <a:avLst/>
          </a:prstGeom>
          <a:noFill/>
        </p:spPr>
        <p:txBody>
          <a:bodyPr wrap="square">
            <a:spAutoFit/>
          </a:bodyPr>
          <a:lstStyle/>
          <a:p>
            <a:r>
              <a:rPr lang="de-AT" b="1" dirty="0"/>
              <a:t>SPRAY</a:t>
            </a:r>
            <a:endParaRPr lang="en-GB" dirty="0"/>
          </a:p>
        </p:txBody>
      </p:sp>
    </p:spTree>
    <p:extLst>
      <p:ext uri="{BB962C8B-B14F-4D97-AF65-F5344CB8AC3E}">
        <p14:creationId xmlns:p14="http://schemas.microsoft.com/office/powerpoint/2010/main" val="39677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par>
                                <p:cTn id="54" presetID="10" presetClass="entr" presetSubtype="0" fill="hold" nodeType="with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500"/>
                                        <p:tgtEl>
                                          <p:spTgt spid="9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13" grpId="0"/>
      <p:bldP spid="14" grpId="0"/>
      <p:bldP spid="99" grpId="0"/>
      <p:bldP spid="100" grpId="0"/>
      <p:bldP spid="86"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3</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
        <p:nvSpPr>
          <p:cNvPr id="27" name="Inhaltsplatzhalter 2">
            <a:extLst>
              <a:ext uri="{FF2B5EF4-FFF2-40B4-BE49-F238E27FC236}">
                <a16:creationId xmlns:a16="http://schemas.microsoft.com/office/drawing/2014/main" id="{2A70B5E4-BE50-4A04-95F0-FF88BA1F8E54}"/>
              </a:ext>
            </a:extLst>
          </p:cNvPr>
          <p:cNvSpPr>
            <a:spLocks noGrp="1"/>
          </p:cNvSpPr>
          <p:nvPr>
            <p:ph idx="1"/>
          </p:nvPr>
        </p:nvSpPr>
        <p:spPr>
          <a:xfrm>
            <a:off x="2095500" y="4457990"/>
            <a:ext cx="8458200" cy="2218232"/>
          </a:xfrm>
        </p:spPr>
        <p:txBody>
          <a:bodyPr>
            <a:normAutofit/>
          </a:bodyPr>
          <a:lstStyle/>
          <a:p>
            <a:r>
              <a:rPr lang="de-AT" sz="2000" b="1" dirty="0"/>
              <a:t>Plasma-wall </a:t>
            </a:r>
            <a:r>
              <a:rPr lang="de-AT" sz="2000" b="1" dirty="0" err="1"/>
              <a:t>interaction</a:t>
            </a:r>
            <a:r>
              <a:rPr lang="de-AT" sz="2000" dirty="0"/>
              <a:t>, </a:t>
            </a:r>
            <a:r>
              <a:rPr lang="de-AT" sz="2000" dirty="0" err="1"/>
              <a:t>space</a:t>
            </a:r>
            <a:r>
              <a:rPr lang="de-AT" sz="2000" dirty="0"/>
              <a:t> </a:t>
            </a:r>
            <a:r>
              <a:rPr lang="de-AT" sz="2000" dirty="0" err="1"/>
              <a:t>weathering</a:t>
            </a:r>
            <a:r>
              <a:rPr lang="de-AT" sz="2000" dirty="0"/>
              <a:t>, </a:t>
            </a:r>
            <a:r>
              <a:rPr lang="de-AT" sz="2000" dirty="0" err="1"/>
              <a:t>surface</a:t>
            </a:r>
            <a:r>
              <a:rPr lang="de-AT" sz="2000" dirty="0"/>
              <a:t> </a:t>
            </a:r>
            <a:r>
              <a:rPr lang="de-AT" sz="2000" dirty="0" err="1"/>
              <a:t>cleaning</a:t>
            </a:r>
            <a:r>
              <a:rPr lang="de-AT" sz="2000" dirty="0"/>
              <a:t> in UHV, PVD</a:t>
            </a:r>
          </a:p>
        </p:txBody>
      </p:sp>
      <p:grpSp>
        <p:nvGrpSpPr>
          <p:cNvPr id="2" name="Gruppieren 1"/>
          <p:cNvGrpSpPr/>
          <p:nvPr/>
        </p:nvGrpSpPr>
        <p:grpSpPr>
          <a:xfrm>
            <a:off x="272957" y="171449"/>
            <a:ext cx="11751959" cy="809625"/>
            <a:chOff x="272957" y="171449"/>
            <a:chExt cx="11751959" cy="809625"/>
          </a:xfrm>
        </p:grpSpPr>
        <p:sp>
          <p:nvSpPr>
            <p:cNvPr id="23" name="Textfeld 22">
              <a:extLst>
                <a:ext uri="{FF2B5EF4-FFF2-40B4-BE49-F238E27FC236}">
                  <a16:creationId xmlns:a16="http://schemas.microsoft.com/office/drawing/2014/main" id="{A91A64DC-99DF-41FB-97ED-47DCD12449C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24" name="Gruppieren 23"/>
            <p:cNvGrpSpPr/>
            <p:nvPr/>
          </p:nvGrpSpPr>
          <p:grpSpPr>
            <a:xfrm>
              <a:off x="272957" y="171449"/>
              <a:ext cx="11751959" cy="809625"/>
              <a:chOff x="272957" y="171449"/>
              <a:chExt cx="11751959" cy="809625"/>
            </a:xfrm>
          </p:grpSpPr>
          <p:pic>
            <p:nvPicPr>
              <p:cNvPr id="25" name="Grafik 24">
                <a:extLst>
                  <a:ext uri="{FF2B5EF4-FFF2-40B4-BE49-F238E27FC236}">
                    <a16:creationId xmlns:a16="http://schemas.microsoft.com/office/drawing/2014/main" id="{460543EF-AD61-4829-B26F-89BF1077F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26" name="Titel 1">
                <a:extLst>
                  <a:ext uri="{FF2B5EF4-FFF2-40B4-BE49-F238E27FC236}">
                    <a16:creationId xmlns:a16="http://schemas.microsoft.com/office/drawing/2014/main" id="{A32EB49E-2556-4018-87E6-BF1AC9325515}"/>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28" name="Freihandform: Form 5">
                <a:extLst>
                  <a:ext uri="{FF2B5EF4-FFF2-40B4-BE49-F238E27FC236}">
                    <a16:creationId xmlns:a16="http://schemas.microsoft.com/office/drawing/2014/main" id="{A7E76DE0-0D9F-4708-9483-611F03A86BC4}"/>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29" name="Freihandform: Form 8">
                <a:extLst>
                  <a:ext uri="{FF2B5EF4-FFF2-40B4-BE49-F238E27FC236}">
                    <a16:creationId xmlns:a16="http://schemas.microsoft.com/office/drawing/2014/main" id="{33997B12-ABF1-4466-A17A-37FA75A0CF11}"/>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0" name="Freihandform: Form 11">
                <a:extLst>
                  <a:ext uri="{FF2B5EF4-FFF2-40B4-BE49-F238E27FC236}">
                    <a16:creationId xmlns:a16="http://schemas.microsoft.com/office/drawing/2014/main" id="{48C09BCE-E2E0-4A81-A504-AEDDE50A13F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1" name="Gruppieren 30">
                <a:extLst>
                  <a:ext uri="{FF2B5EF4-FFF2-40B4-BE49-F238E27FC236}">
                    <a16:creationId xmlns:a16="http://schemas.microsoft.com/office/drawing/2014/main" id="{8EFBDC55-76AC-47B9-B257-36B16E19A3E2}"/>
                  </a:ext>
                </a:extLst>
              </p:cNvPr>
              <p:cNvGrpSpPr/>
              <p:nvPr/>
            </p:nvGrpSpPr>
            <p:grpSpPr>
              <a:xfrm>
                <a:off x="10055266" y="271201"/>
                <a:ext cx="1969650" cy="706971"/>
                <a:chOff x="7535695" y="283762"/>
                <a:chExt cx="1969650" cy="706971"/>
              </a:xfrm>
            </p:grpSpPr>
            <p:sp>
              <p:nvSpPr>
                <p:cNvPr id="35" name="Rechteck: abgerundete Ecken 24">
                  <a:extLst>
                    <a:ext uri="{FF2B5EF4-FFF2-40B4-BE49-F238E27FC236}">
                      <a16:creationId xmlns:a16="http://schemas.microsoft.com/office/drawing/2014/main" id="{AD52D81C-1882-4BF9-B2A9-2722BCF743C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uppieren 35">
                  <a:extLst>
                    <a:ext uri="{FF2B5EF4-FFF2-40B4-BE49-F238E27FC236}">
                      <a16:creationId xmlns:a16="http://schemas.microsoft.com/office/drawing/2014/main" id="{E5A3B9E3-DC1F-4B18-8F82-956716A99CB4}"/>
                    </a:ext>
                  </a:extLst>
                </p:cNvPr>
                <p:cNvGrpSpPr/>
                <p:nvPr/>
              </p:nvGrpSpPr>
              <p:grpSpPr>
                <a:xfrm>
                  <a:off x="7596110" y="336530"/>
                  <a:ext cx="1909235" cy="615268"/>
                  <a:chOff x="5105423" y="6078734"/>
                  <a:chExt cx="2091442" cy="673986"/>
                </a:xfrm>
              </p:grpSpPr>
              <p:pic>
                <p:nvPicPr>
                  <p:cNvPr id="38" name="Grafik 37">
                    <a:extLst>
                      <a:ext uri="{FF2B5EF4-FFF2-40B4-BE49-F238E27FC236}">
                        <a16:creationId xmlns:a16="http://schemas.microsoft.com/office/drawing/2014/main" id="{9C319ADB-0E16-49B1-8256-5C0688EB0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41" name="Textfeld 40">
                    <a:extLst>
                      <a:ext uri="{FF2B5EF4-FFF2-40B4-BE49-F238E27FC236}">
                        <a16:creationId xmlns:a16="http://schemas.microsoft.com/office/drawing/2014/main" id="{4D4363EF-7C1E-4144-A0D2-0AB77C6022C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32" name="Gruppieren 31"/>
              <p:cNvGrpSpPr/>
              <p:nvPr/>
            </p:nvGrpSpPr>
            <p:grpSpPr>
              <a:xfrm>
                <a:off x="1056402" y="271201"/>
                <a:ext cx="681912" cy="680597"/>
                <a:chOff x="970677" y="271201"/>
                <a:chExt cx="681912" cy="680597"/>
              </a:xfrm>
            </p:grpSpPr>
            <p:sp>
              <p:nvSpPr>
                <p:cNvPr id="33" name="Abgerundetes Rechteck 32"/>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fik 33"/>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22" name="Textfeld 21">
              <a:extLst>
                <a:ext uri="{FF2B5EF4-FFF2-40B4-BE49-F238E27FC236}">
                  <a16:creationId xmlns:a16="http://schemas.microsoft.com/office/drawing/2014/main" id="{A91A64DC-99DF-41FB-97ED-47DCD12449CA}"/>
                </a:ext>
              </a:extLst>
            </p:cNvPr>
            <p:cNvSpPr txBox="1"/>
            <p:nvPr/>
          </p:nvSpPr>
          <p:spPr>
            <a:xfrm>
              <a:off x="3345067" y="322751"/>
              <a:ext cx="5474216" cy="584775"/>
            </a:xfrm>
            <a:prstGeom prst="rect">
              <a:avLst/>
            </a:prstGeom>
            <a:noFill/>
          </p:spPr>
          <p:txBody>
            <a:bodyPr wrap="square" rtlCol="0">
              <a:spAutoFit/>
            </a:bodyPr>
            <a:lstStyle/>
            <a:p>
              <a:pPr algn="ctr"/>
              <a:r>
                <a:rPr lang="de-AT" sz="3200" dirty="0" err="1">
                  <a:solidFill>
                    <a:schemeClr val="bg1"/>
                  </a:solidFill>
                </a:rPr>
                <a:t>Sputtering</a:t>
              </a:r>
              <a:endParaRPr lang="de-AT" sz="3200" dirty="0">
                <a:solidFill>
                  <a:schemeClr val="bg1"/>
                </a:solidFill>
              </a:endParaRPr>
            </a:p>
          </p:txBody>
        </p:sp>
      </p:grpSp>
      <p:pic>
        <p:nvPicPr>
          <p:cNvPr id="4" name="Grafik 3">
            <a:extLst>
              <a:ext uri="{FF2B5EF4-FFF2-40B4-BE49-F238E27FC236}">
                <a16:creationId xmlns:a16="http://schemas.microsoft.com/office/drawing/2014/main" id="{2D230399-DCFB-8F3E-F550-B0B4DAFD6C14}"/>
              </a:ext>
            </a:extLst>
          </p:cNvPr>
          <p:cNvPicPr>
            <a:picLocks noChangeAspect="1"/>
          </p:cNvPicPr>
          <p:nvPr/>
        </p:nvPicPr>
        <p:blipFill>
          <a:blip r:embed="rId7"/>
          <a:stretch>
            <a:fillRect/>
          </a:stretch>
        </p:blipFill>
        <p:spPr>
          <a:xfrm>
            <a:off x="1311849" y="1345314"/>
            <a:ext cx="3236085" cy="3033477"/>
          </a:xfrm>
          <a:prstGeom prst="rect">
            <a:avLst/>
          </a:prstGeom>
        </p:spPr>
      </p:pic>
      <p:pic>
        <p:nvPicPr>
          <p:cNvPr id="8" name="Grafik 7">
            <a:extLst>
              <a:ext uri="{FF2B5EF4-FFF2-40B4-BE49-F238E27FC236}">
                <a16:creationId xmlns:a16="http://schemas.microsoft.com/office/drawing/2014/main" id="{FE1E730F-DA67-2B8A-5ED7-FC5258C3FC2E}"/>
              </a:ext>
            </a:extLst>
          </p:cNvPr>
          <p:cNvPicPr>
            <a:picLocks noChangeAspect="1"/>
          </p:cNvPicPr>
          <p:nvPr/>
        </p:nvPicPr>
        <p:blipFill>
          <a:blip r:embed="rId8"/>
          <a:stretch>
            <a:fillRect/>
          </a:stretch>
        </p:blipFill>
        <p:spPr>
          <a:xfrm>
            <a:off x="5412407" y="1408536"/>
            <a:ext cx="5581236" cy="2347663"/>
          </a:xfrm>
          <a:prstGeom prst="rect">
            <a:avLst/>
          </a:prstGeom>
        </p:spPr>
      </p:pic>
    </p:spTree>
    <p:extLst>
      <p:ext uri="{BB962C8B-B14F-4D97-AF65-F5344CB8AC3E}">
        <p14:creationId xmlns:p14="http://schemas.microsoft.com/office/powerpoint/2010/main" val="6293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4</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 name="Gruppieren 1"/>
          <p:cNvGrpSpPr/>
          <p:nvPr/>
        </p:nvGrpSpPr>
        <p:grpSpPr>
          <a:xfrm>
            <a:off x="272957" y="171449"/>
            <a:ext cx="11751959" cy="809625"/>
            <a:chOff x="272957" y="171449"/>
            <a:chExt cx="11751959" cy="809625"/>
          </a:xfrm>
        </p:grpSpPr>
        <p:sp>
          <p:nvSpPr>
            <p:cNvPr id="23" name="Textfeld 22">
              <a:extLst>
                <a:ext uri="{FF2B5EF4-FFF2-40B4-BE49-F238E27FC236}">
                  <a16:creationId xmlns:a16="http://schemas.microsoft.com/office/drawing/2014/main" id="{A91A64DC-99DF-41FB-97ED-47DCD12449C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24" name="Gruppieren 23"/>
            <p:cNvGrpSpPr/>
            <p:nvPr/>
          </p:nvGrpSpPr>
          <p:grpSpPr>
            <a:xfrm>
              <a:off x="272957" y="171449"/>
              <a:ext cx="11751959" cy="809625"/>
              <a:chOff x="272957" y="171449"/>
              <a:chExt cx="11751959" cy="809625"/>
            </a:xfrm>
          </p:grpSpPr>
          <p:pic>
            <p:nvPicPr>
              <p:cNvPr id="25" name="Grafik 24">
                <a:extLst>
                  <a:ext uri="{FF2B5EF4-FFF2-40B4-BE49-F238E27FC236}">
                    <a16:creationId xmlns:a16="http://schemas.microsoft.com/office/drawing/2014/main" id="{460543EF-AD61-4829-B26F-89BF1077F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26" name="Titel 1">
                <a:extLst>
                  <a:ext uri="{FF2B5EF4-FFF2-40B4-BE49-F238E27FC236}">
                    <a16:creationId xmlns:a16="http://schemas.microsoft.com/office/drawing/2014/main" id="{A32EB49E-2556-4018-87E6-BF1AC9325515}"/>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28" name="Freihandform: Form 5">
                <a:extLst>
                  <a:ext uri="{FF2B5EF4-FFF2-40B4-BE49-F238E27FC236}">
                    <a16:creationId xmlns:a16="http://schemas.microsoft.com/office/drawing/2014/main" id="{A7E76DE0-0D9F-4708-9483-611F03A86BC4}"/>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29" name="Freihandform: Form 8">
                <a:extLst>
                  <a:ext uri="{FF2B5EF4-FFF2-40B4-BE49-F238E27FC236}">
                    <a16:creationId xmlns:a16="http://schemas.microsoft.com/office/drawing/2014/main" id="{33997B12-ABF1-4466-A17A-37FA75A0CF11}"/>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0" name="Freihandform: Form 11">
                <a:extLst>
                  <a:ext uri="{FF2B5EF4-FFF2-40B4-BE49-F238E27FC236}">
                    <a16:creationId xmlns:a16="http://schemas.microsoft.com/office/drawing/2014/main" id="{48C09BCE-E2E0-4A81-A504-AEDDE50A13F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1" name="Gruppieren 30">
                <a:extLst>
                  <a:ext uri="{FF2B5EF4-FFF2-40B4-BE49-F238E27FC236}">
                    <a16:creationId xmlns:a16="http://schemas.microsoft.com/office/drawing/2014/main" id="{8EFBDC55-76AC-47B9-B257-36B16E19A3E2}"/>
                  </a:ext>
                </a:extLst>
              </p:cNvPr>
              <p:cNvGrpSpPr/>
              <p:nvPr/>
            </p:nvGrpSpPr>
            <p:grpSpPr>
              <a:xfrm>
                <a:off x="10055266" y="271201"/>
                <a:ext cx="1969650" cy="706971"/>
                <a:chOff x="7535695" y="283762"/>
                <a:chExt cx="1969650" cy="706971"/>
              </a:xfrm>
            </p:grpSpPr>
            <p:sp>
              <p:nvSpPr>
                <p:cNvPr id="35" name="Rechteck: abgerundete Ecken 24">
                  <a:extLst>
                    <a:ext uri="{FF2B5EF4-FFF2-40B4-BE49-F238E27FC236}">
                      <a16:creationId xmlns:a16="http://schemas.microsoft.com/office/drawing/2014/main" id="{AD52D81C-1882-4BF9-B2A9-2722BCF743C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uppieren 35">
                  <a:extLst>
                    <a:ext uri="{FF2B5EF4-FFF2-40B4-BE49-F238E27FC236}">
                      <a16:creationId xmlns:a16="http://schemas.microsoft.com/office/drawing/2014/main" id="{E5A3B9E3-DC1F-4B18-8F82-956716A99CB4}"/>
                    </a:ext>
                  </a:extLst>
                </p:cNvPr>
                <p:cNvGrpSpPr/>
                <p:nvPr/>
              </p:nvGrpSpPr>
              <p:grpSpPr>
                <a:xfrm>
                  <a:off x="7596110" y="336530"/>
                  <a:ext cx="1909235" cy="615268"/>
                  <a:chOff x="5105423" y="6078734"/>
                  <a:chExt cx="2091442" cy="673986"/>
                </a:xfrm>
              </p:grpSpPr>
              <p:pic>
                <p:nvPicPr>
                  <p:cNvPr id="38" name="Grafik 37">
                    <a:extLst>
                      <a:ext uri="{FF2B5EF4-FFF2-40B4-BE49-F238E27FC236}">
                        <a16:creationId xmlns:a16="http://schemas.microsoft.com/office/drawing/2014/main" id="{9C319ADB-0E16-49B1-8256-5C0688EB0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41" name="Textfeld 40">
                    <a:extLst>
                      <a:ext uri="{FF2B5EF4-FFF2-40B4-BE49-F238E27FC236}">
                        <a16:creationId xmlns:a16="http://schemas.microsoft.com/office/drawing/2014/main" id="{4D4363EF-7C1E-4144-A0D2-0AB77C6022C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32" name="Gruppieren 31"/>
              <p:cNvGrpSpPr/>
              <p:nvPr/>
            </p:nvGrpSpPr>
            <p:grpSpPr>
              <a:xfrm>
                <a:off x="1056402" y="271201"/>
                <a:ext cx="681912" cy="680597"/>
                <a:chOff x="970677" y="271201"/>
                <a:chExt cx="681912" cy="680597"/>
              </a:xfrm>
            </p:grpSpPr>
            <p:sp>
              <p:nvSpPr>
                <p:cNvPr id="33" name="Abgerundetes Rechteck 32"/>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fik 33"/>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22" name="Textfeld 21">
              <a:extLst>
                <a:ext uri="{FF2B5EF4-FFF2-40B4-BE49-F238E27FC236}">
                  <a16:creationId xmlns:a16="http://schemas.microsoft.com/office/drawing/2014/main" id="{A91A64DC-99DF-41FB-97ED-47DCD12449CA}"/>
                </a:ext>
              </a:extLst>
            </p:cNvPr>
            <p:cNvSpPr txBox="1"/>
            <p:nvPr/>
          </p:nvSpPr>
          <p:spPr>
            <a:xfrm>
              <a:off x="3345067" y="322751"/>
              <a:ext cx="5474216" cy="584775"/>
            </a:xfrm>
            <a:prstGeom prst="rect">
              <a:avLst/>
            </a:prstGeom>
            <a:noFill/>
          </p:spPr>
          <p:txBody>
            <a:bodyPr wrap="square" rtlCol="0">
              <a:spAutoFit/>
            </a:bodyPr>
            <a:lstStyle/>
            <a:p>
              <a:pPr algn="ctr"/>
              <a:r>
                <a:rPr lang="de-AT" sz="3200" dirty="0" err="1">
                  <a:solidFill>
                    <a:schemeClr val="bg1"/>
                  </a:solidFill>
                </a:rPr>
                <a:t>Sputtering</a:t>
              </a:r>
              <a:endParaRPr lang="de-AT" sz="3200" dirty="0">
                <a:solidFill>
                  <a:schemeClr val="bg1"/>
                </a:solidFill>
              </a:endParaRPr>
            </a:p>
          </p:txBody>
        </p:sp>
      </p:grpSp>
      <p:pic>
        <p:nvPicPr>
          <p:cNvPr id="3" name="Grafik 2">
            <a:extLst>
              <a:ext uri="{FF2B5EF4-FFF2-40B4-BE49-F238E27FC236}">
                <a16:creationId xmlns:a16="http://schemas.microsoft.com/office/drawing/2014/main" id="{EAE60111-29E6-EC0F-793E-6459ED18648A}"/>
              </a:ext>
            </a:extLst>
          </p:cNvPr>
          <p:cNvPicPr>
            <a:picLocks noChangeAspect="1"/>
          </p:cNvPicPr>
          <p:nvPr/>
        </p:nvPicPr>
        <p:blipFill>
          <a:blip r:embed="rId7"/>
          <a:stretch>
            <a:fillRect/>
          </a:stretch>
        </p:blipFill>
        <p:spPr>
          <a:xfrm>
            <a:off x="2311947" y="1658658"/>
            <a:ext cx="3458934" cy="2553158"/>
          </a:xfrm>
          <a:prstGeom prst="rect">
            <a:avLst/>
          </a:prstGeom>
        </p:spPr>
      </p:pic>
      <p:pic>
        <p:nvPicPr>
          <p:cNvPr id="5" name="Grafik 4">
            <a:extLst>
              <a:ext uri="{FF2B5EF4-FFF2-40B4-BE49-F238E27FC236}">
                <a16:creationId xmlns:a16="http://schemas.microsoft.com/office/drawing/2014/main" id="{56324869-BD04-A542-11B1-DED266ECA45A}"/>
              </a:ext>
            </a:extLst>
          </p:cNvPr>
          <p:cNvPicPr>
            <a:picLocks noChangeAspect="1"/>
          </p:cNvPicPr>
          <p:nvPr/>
        </p:nvPicPr>
        <p:blipFill>
          <a:blip r:embed="rId8"/>
          <a:stretch>
            <a:fillRect/>
          </a:stretch>
        </p:blipFill>
        <p:spPr>
          <a:xfrm>
            <a:off x="6529050" y="1339177"/>
            <a:ext cx="3180114" cy="2987744"/>
          </a:xfrm>
          <a:prstGeom prst="rect">
            <a:avLst/>
          </a:prstGeom>
        </p:spPr>
      </p:pic>
      <p:sp>
        <p:nvSpPr>
          <p:cNvPr id="8" name="Inhaltsplatzhalter 2">
            <a:extLst>
              <a:ext uri="{FF2B5EF4-FFF2-40B4-BE49-F238E27FC236}">
                <a16:creationId xmlns:a16="http://schemas.microsoft.com/office/drawing/2014/main" id="{ACD9B962-8D31-6E42-67D7-8D7B199CC3F8}"/>
              </a:ext>
            </a:extLst>
          </p:cNvPr>
          <p:cNvSpPr>
            <a:spLocks noGrp="1"/>
          </p:cNvSpPr>
          <p:nvPr>
            <p:ph idx="1"/>
          </p:nvPr>
        </p:nvSpPr>
        <p:spPr>
          <a:xfrm>
            <a:off x="2095500" y="4457990"/>
            <a:ext cx="8458200" cy="2218232"/>
          </a:xfrm>
        </p:spPr>
        <p:txBody>
          <a:bodyPr>
            <a:normAutofit/>
          </a:bodyPr>
          <a:lstStyle/>
          <a:p>
            <a:r>
              <a:rPr lang="de-AT" sz="2000" b="1" dirty="0"/>
              <a:t>Plasma-wall </a:t>
            </a:r>
            <a:r>
              <a:rPr lang="de-AT" sz="2000" b="1" dirty="0" err="1"/>
              <a:t>interaction</a:t>
            </a:r>
            <a:r>
              <a:rPr lang="de-AT" sz="2000" dirty="0"/>
              <a:t>, </a:t>
            </a:r>
            <a:r>
              <a:rPr lang="de-AT" sz="2000" dirty="0" err="1"/>
              <a:t>space</a:t>
            </a:r>
            <a:r>
              <a:rPr lang="de-AT" sz="2000" dirty="0"/>
              <a:t> </a:t>
            </a:r>
            <a:r>
              <a:rPr lang="de-AT" sz="2000" dirty="0" err="1"/>
              <a:t>weathering</a:t>
            </a:r>
            <a:r>
              <a:rPr lang="de-AT" sz="2000" dirty="0"/>
              <a:t>, </a:t>
            </a:r>
            <a:r>
              <a:rPr lang="de-AT" sz="2000" dirty="0" err="1"/>
              <a:t>surface</a:t>
            </a:r>
            <a:r>
              <a:rPr lang="de-AT" sz="2000" dirty="0"/>
              <a:t> </a:t>
            </a:r>
            <a:r>
              <a:rPr lang="de-AT" sz="2000" dirty="0" err="1"/>
              <a:t>cleaning</a:t>
            </a:r>
            <a:r>
              <a:rPr lang="de-AT" sz="2000" dirty="0"/>
              <a:t> in UHV, PVD</a:t>
            </a:r>
          </a:p>
          <a:p>
            <a:r>
              <a:rPr lang="de-AT" sz="2000" dirty="0"/>
              <a:t>Sputtering </a:t>
            </a:r>
            <a:r>
              <a:rPr lang="de-AT" sz="2000" dirty="0" err="1"/>
              <a:t>theory</a:t>
            </a:r>
            <a:r>
              <a:rPr lang="de-AT" sz="2000" dirty="0"/>
              <a:t>, </a:t>
            </a:r>
            <a:r>
              <a:rPr lang="de-AT" sz="2000" dirty="0" err="1"/>
              <a:t>simulations</a:t>
            </a:r>
            <a:r>
              <a:rPr lang="de-AT" sz="2000" dirty="0"/>
              <a:t> → </a:t>
            </a:r>
            <a:r>
              <a:rPr lang="de-AT" sz="2000" dirty="0" err="1"/>
              <a:t>for</a:t>
            </a:r>
            <a:r>
              <a:rPr lang="de-AT" sz="2000" dirty="0"/>
              <a:t> </a:t>
            </a:r>
            <a:r>
              <a:rPr lang="de-AT" sz="2000" dirty="0" err="1"/>
              <a:t>perfectly</a:t>
            </a:r>
            <a:r>
              <a:rPr lang="de-AT" sz="2000" dirty="0"/>
              <a:t> flat </a:t>
            </a:r>
            <a:r>
              <a:rPr lang="de-AT" sz="2000" dirty="0" err="1"/>
              <a:t>surfaces</a:t>
            </a:r>
            <a:r>
              <a:rPr lang="de-AT" sz="2000" dirty="0"/>
              <a:t> </a:t>
            </a:r>
          </a:p>
        </p:txBody>
      </p:sp>
      <p:sp>
        <p:nvSpPr>
          <p:cNvPr id="9" name="Textfeld 8">
            <a:extLst>
              <a:ext uri="{FF2B5EF4-FFF2-40B4-BE49-F238E27FC236}">
                <a16:creationId xmlns:a16="http://schemas.microsoft.com/office/drawing/2014/main" id="{2683B5B5-077A-D7E8-2D06-DD489F147174}"/>
              </a:ext>
            </a:extLst>
          </p:cNvPr>
          <p:cNvSpPr txBox="1"/>
          <p:nvPr/>
        </p:nvSpPr>
        <p:spPr>
          <a:xfrm>
            <a:off x="3658830" y="1412484"/>
            <a:ext cx="2762291" cy="461665"/>
          </a:xfrm>
          <a:prstGeom prst="rect">
            <a:avLst/>
          </a:prstGeom>
          <a:noFill/>
        </p:spPr>
        <p:txBody>
          <a:bodyPr wrap="square" rtlCol="0">
            <a:spAutoFit/>
          </a:bodyPr>
          <a:lstStyle/>
          <a:p>
            <a:pPr algn="ctr"/>
            <a:r>
              <a:rPr lang="de-AT" sz="1200" dirty="0"/>
              <a:t>C. Cupak, Master Thesis, </a:t>
            </a:r>
          </a:p>
          <a:p>
            <a:pPr algn="ctr"/>
            <a:r>
              <a:rPr lang="de-AT" sz="1200" dirty="0"/>
              <a:t>TU Wien 2019</a:t>
            </a:r>
          </a:p>
        </p:txBody>
      </p:sp>
      <p:sp>
        <p:nvSpPr>
          <p:cNvPr id="11" name="Textfeld 10">
            <a:extLst>
              <a:ext uri="{FF2B5EF4-FFF2-40B4-BE49-F238E27FC236}">
                <a16:creationId xmlns:a16="http://schemas.microsoft.com/office/drawing/2014/main" id="{F5527B30-1A8A-6731-BD99-D25B4E3EBD65}"/>
              </a:ext>
            </a:extLst>
          </p:cNvPr>
          <p:cNvSpPr txBox="1"/>
          <p:nvPr/>
        </p:nvSpPr>
        <p:spPr>
          <a:xfrm>
            <a:off x="7667023" y="1208108"/>
            <a:ext cx="2762291" cy="461665"/>
          </a:xfrm>
          <a:prstGeom prst="rect">
            <a:avLst/>
          </a:prstGeom>
          <a:noFill/>
        </p:spPr>
        <p:txBody>
          <a:bodyPr wrap="square" rtlCol="0">
            <a:spAutoFit/>
          </a:bodyPr>
          <a:lstStyle/>
          <a:p>
            <a:pPr algn="ctr"/>
            <a:r>
              <a:rPr lang="de-AT" sz="1200" dirty="0"/>
              <a:t>C. Cupak et al., </a:t>
            </a:r>
            <a:r>
              <a:rPr lang="de-AT" sz="1200" dirty="0" err="1"/>
              <a:t>Appl</a:t>
            </a:r>
            <a:r>
              <a:rPr lang="de-AT" sz="1200" dirty="0"/>
              <a:t>. Surf. </a:t>
            </a:r>
            <a:r>
              <a:rPr lang="de-AT" sz="1200" dirty="0" err="1"/>
              <a:t>Sci</a:t>
            </a:r>
            <a:r>
              <a:rPr lang="de-AT" sz="1200" dirty="0"/>
              <a:t>.,</a:t>
            </a:r>
            <a:br>
              <a:rPr lang="de-AT" sz="1200" dirty="0"/>
            </a:br>
            <a:r>
              <a:rPr lang="de-AT" sz="1200" dirty="0"/>
              <a:t>570, 2021</a:t>
            </a:r>
          </a:p>
        </p:txBody>
      </p:sp>
    </p:spTree>
    <p:extLst>
      <p:ext uri="{BB962C8B-B14F-4D97-AF65-F5344CB8AC3E}">
        <p14:creationId xmlns:p14="http://schemas.microsoft.com/office/powerpoint/2010/main" val="71267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5">
            <a:extLst>
              <a:ext uri="{FF2B5EF4-FFF2-40B4-BE49-F238E27FC236}">
                <a16:creationId xmlns:a16="http://schemas.microsoft.com/office/drawing/2014/main" id="{92AFA84C-BA45-4A98-9147-D45C07D59708}"/>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5</a:t>
            </a:fld>
            <a:endParaRPr lang="de-AT" dirty="0"/>
          </a:p>
        </p:txBody>
      </p:sp>
      <p:sp>
        <p:nvSpPr>
          <p:cNvPr id="37" name="Fußzeilenplatzhalter 14">
            <a:extLst>
              <a:ext uri="{FF2B5EF4-FFF2-40B4-BE49-F238E27FC236}">
                <a16:creationId xmlns:a16="http://schemas.microsoft.com/office/drawing/2014/main" id="{3A20F76A-FEA8-468B-ABCF-0FA5D0A12733}"/>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2" name="Gruppieren 1"/>
          <p:cNvGrpSpPr/>
          <p:nvPr/>
        </p:nvGrpSpPr>
        <p:grpSpPr>
          <a:xfrm>
            <a:off x="272957" y="171449"/>
            <a:ext cx="11751959" cy="809625"/>
            <a:chOff x="272957" y="171449"/>
            <a:chExt cx="11751959" cy="809625"/>
          </a:xfrm>
        </p:grpSpPr>
        <p:sp>
          <p:nvSpPr>
            <p:cNvPr id="23" name="Textfeld 22">
              <a:extLst>
                <a:ext uri="{FF2B5EF4-FFF2-40B4-BE49-F238E27FC236}">
                  <a16:creationId xmlns:a16="http://schemas.microsoft.com/office/drawing/2014/main" id="{A91A64DC-99DF-41FB-97ED-47DCD12449CA}"/>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24" name="Gruppieren 23"/>
            <p:cNvGrpSpPr/>
            <p:nvPr/>
          </p:nvGrpSpPr>
          <p:grpSpPr>
            <a:xfrm>
              <a:off x="272957" y="171449"/>
              <a:ext cx="11751959" cy="809625"/>
              <a:chOff x="272957" y="171449"/>
              <a:chExt cx="11751959" cy="809625"/>
            </a:xfrm>
          </p:grpSpPr>
          <p:pic>
            <p:nvPicPr>
              <p:cNvPr id="25" name="Grafik 24">
                <a:extLst>
                  <a:ext uri="{FF2B5EF4-FFF2-40B4-BE49-F238E27FC236}">
                    <a16:creationId xmlns:a16="http://schemas.microsoft.com/office/drawing/2014/main" id="{460543EF-AD61-4829-B26F-89BF1077F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26" name="Titel 1">
                <a:extLst>
                  <a:ext uri="{FF2B5EF4-FFF2-40B4-BE49-F238E27FC236}">
                    <a16:creationId xmlns:a16="http://schemas.microsoft.com/office/drawing/2014/main" id="{A32EB49E-2556-4018-87E6-BF1AC9325515}"/>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28" name="Freihandform: Form 5">
                <a:extLst>
                  <a:ext uri="{FF2B5EF4-FFF2-40B4-BE49-F238E27FC236}">
                    <a16:creationId xmlns:a16="http://schemas.microsoft.com/office/drawing/2014/main" id="{A7E76DE0-0D9F-4708-9483-611F03A86BC4}"/>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29" name="Freihandform: Form 8">
                <a:extLst>
                  <a:ext uri="{FF2B5EF4-FFF2-40B4-BE49-F238E27FC236}">
                    <a16:creationId xmlns:a16="http://schemas.microsoft.com/office/drawing/2014/main" id="{33997B12-ABF1-4466-A17A-37FA75A0CF11}"/>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30" name="Freihandform: Form 11">
                <a:extLst>
                  <a:ext uri="{FF2B5EF4-FFF2-40B4-BE49-F238E27FC236}">
                    <a16:creationId xmlns:a16="http://schemas.microsoft.com/office/drawing/2014/main" id="{48C09BCE-E2E0-4A81-A504-AEDDE50A13F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31" name="Gruppieren 30">
                <a:extLst>
                  <a:ext uri="{FF2B5EF4-FFF2-40B4-BE49-F238E27FC236}">
                    <a16:creationId xmlns:a16="http://schemas.microsoft.com/office/drawing/2014/main" id="{8EFBDC55-76AC-47B9-B257-36B16E19A3E2}"/>
                  </a:ext>
                </a:extLst>
              </p:cNvPr>
              <p:cNvGrpSpPr/>
              <p:nvPr/>
            </p:nvGrpSpPr>
            <p:grpSpPr>
              <a:xfrm>
                <a:off x="10055266" y="271201"/>
                <a:ext cx="1969650" cy="706971"/>
                <a:chOff x="7535695" y="283762"/>
                <a:chExt cx="1969650" cy="706971"/>
              </a:xfrm>
            </p:grpSpPr>
            <p:sp>
              <p:nvSpPr>
                <p:cNvPr id="35" name="Rechteck: abgerundete Ecken 24">
                  <a:extLst>
                    <a:ext uri="{FF2B5EF4-FFF2-40B4-BE49-F238E27FC236}">
                      <a16:creationId xmlns:a16="http://schemas.microsoft.com/office/drawing/2014/main" id="{AD52D81C-1882-4BF9-B2A9-2722BCF743CB}"/>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uppieren 35">
                  <a:extLst>
                    <a:ext uri="{FF2B5EF4-FFF2-40B4-BE49-F238E27FC236}">
                      <a16:creationId xmlns:a16="http://schemas.microsoft.com/office/drawing/2014/main" id="{E5A3B9E3-DC1F-4B18-8F82-956716A99CB4}"/>
                    </a:ext>
                  </a:extLst>
                </p:cNvPr>
                <p:cNvGrpSpPr/>
                <p:nvPr/>
              </p:nvGrpSpPr>
              <p:grpSpPr>
                <a:xfrm>
                  <a:off x="7596110" y="336530"/>
                  <a:ext cx="1909235" cy="615268"/>
                  <a:chOff x="5105423" y="6078734"/>
                  <a:chExt cx="2091442" cy="673986"/>
                </a:xfrm>
              </p:grpSpPr>
              <p:pic>
                <p:nvPicPr>
                  <p:cNvPr id="38" name="Grafik 37">
                    <a:extLst>
                      <a:ext uri="{FF2B5EF4-FFF2-40B4-BE49-F238E27FC236}">
                        <a16:creationId xmlns:a16="http://schemas.microsoft.com/office/drawing/2014/main" id="{9C319ADB-0E16-49B1-8256-5C0688EB0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41" name="Textfeld 40">
                    <a:extLst>
                      <a:ext uri="{FF2B5EF4-FFF2-40B4-BE49-F238E27FC236}">
                        <a16:creationId xmlns:a16="http://schemas.microsoft.com/office/drawing/2014/main" id="{4D4363EF-7C1E-4144-A0D2-0AB77C6022C4}"/>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32" name="Gruppieren 31"/>
              <p:cNvGrpSpPr/>
              <p:nvPr/>
            </p:nvGrpSpPr>
            <p:grpSpPr>
              <a:xfrm>
                <a:off x="1056402" y="271201"/>
                <a:ext cx="681912" cy="680597"/>
                <a:chOff x="970677" y="271201"/>
                <a:chExt cx="681912" cy="680597"/>
              </a:xfrm>
            </p:grpSpPr>
            <p:sp>
              <p:nvSpPr>
                <p:cNvPr id="33" name="Abgerundetes Rechteck 32"/>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fik 33"/>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22" name="Textfeld 21">
              <a:extLst>
                <a:ext uri="{FF2B5EF4-FFF2-40B4-BE49-F238E27FC236}">
                  <a16:creationId xmlns:a16="http://schemas.microsoft.com/office/drawing/2014/main" id="{A91A64DC-99DF-41FB-97ED-47DCD12449CA}"/>
                </a:ext>
              </a:extLst>
            </p:cNvPr>
            <p:cNvSpPr txBox="1"/>
            <p:nvPr/>
          </p:nvSpPr>
          <p:spPr>
            <a:xfrm>
              <a:off x="3345067" y="322751"/>
              <a:ext cx="5474216" cy="584775"/>
            </a:xfrm>
            <a:prstGeom prst="rect">
              <a:avLst/>
            </a:prstGeom>
            <a:noFill/>
          </p:spPr>
          <p:txBody>
            <a:bodyPr wrap="square" rtlCol="0">
              <a:spAutoFit/>
            </a:bodyPr>
            <a:lstStyle/>
            <a:p>
              <a:pPr algn="ctr"/>
              <a:r>
                <a:rPr lang="de-AT" sz="3200" dirty="0" err="1">
                  <a:solidFill>
                    <a:schemeClr val="bg1"/>
                  </a:solidFill>
                </a:rPr>
                <a:t>Sputtering</a:t>
              </a:r>
              <a:endParaRPr lang="de-AT" sz="3200" dirty="0">
                <a:solidFill>
                  <a:schemeClr val="bg1"/>
                </a:solidFill>
              </a:endParaRPr>
            </a:p>
          </p:txBody>
        </p:sp>
      </p:grpSp>
      <p:sp>
        <p:nvSpPr>
          <p:cNvPr id="9" name="Textfeld 8">
            <a:extLst>
              <a:ext uri="{FF2B5EF4-FFF2-40B4-BE49-F238E27FC236}">
                <a16:creationId xmlns:a16="http://schemas.microsoft.com/office/drawing/2014/main" id="{2683B5B5-077A-D7E8-2D06-DD489F147174}"/>
              </a:ext>
            </a:extLst>
          </p:cNvPr>
          <p:cNvSpPr txBox="1"/>
          <p:nvPr/>
        </p:nvSpPr>
        <p:spPr>
          <a:xfrm rot="16200000">
            <a:off x="7762958" y="2745091"/>
            <a:ext cx="2762291" cy="461665"/>
          </a:xfrm>
          <a:prstGeom prst="rect">
            <a:avLst/>
          </a:prstGeom>
          <a:noFill/>
        </p:spPr>
        <p:txBody>
          <a:bodyPr wrap="square" rtlCol="0">
            <a:spAutoFit/>
          </a:bodyPr>
          <a:lstStyle/>
          <a:p>
            <a:pPr algn="ctr"/>
            <a:r>
              <a:rPr lang="de-AT" sz="1200" dirty="0"/>
              <a:t>C. Cupak et al., </a:t>
            </a:r>
            <a:r>
              <a:rPr lang="de-AT" sz="1200" dirty="0" err="1"/>
              <a:t>Appl</a:t>
            </a:r>
            <a:r>
              <a:rPr lang="de-AT" sz="1200" dirty="0"/>
              <a:t>. Surf. </a:t>
            </a:r>
            <a:r>
              <a:rPr lang="de-AT" sz="1200" dirty="0" err="1"/>
              <a:t>Sci</a:t>
            </a:r>
            <a:r>
              <a:rPr lang="de-AT" sz="1200" dirty="0"/>
              <a:t>.,</a:t>
            </a:r>
            <a:br>
              <a:rPr lang="de-AT" sz="1200" dirty="0"/>
            </a:br>
            <a:r>
              <a:rPr lang="de-AT" sz="1200" dirty="0"/>
              <a:t>570, 2021</a:t>
            </a:r>
          </a:p>
        </p:txBody>
      </p:sp>
      <p:pic>
        <p:nvPicPr>
          <p:cNvPr id="4" name="Grafik 3">
            <a:extLst>
              <a:ext uri="{FF2B5EF4-FFF2-40B4-BE49-F238E27FC236}">
                <a16:creationId xmlns:a16="http://schemas.microsoft.com/office/drawing/2014/main" id="{8D29A2E1-B7B7-809D-E2EA-50B2BC474C6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01665" y="1605085"/>
            <a:ext cx="5611606" cy="2604618"/>
          </a:xfrm>
          <a:prstGeom prst="rect">
            <a:avLst/>
          </a:prstGeom>
        </p:spPr>
      </p:pic>
      <p:sp>
        <p:nvSpPr>
          <p:cNvPr id="6" name="Inhaltsplatzhalter 2">
            <a:extLst>
              <a:ext uri="{FF2B5EF4-FFF2-40B4-BE49-F238E27FC236}">
                <a16:creationId xmlns:a16="http://schemas.microsoft.com/office/drawing/2014/main" id="{F660BCB6-4F59-02F8-9313-B1AB70827812}"/>
              </a:ext>
            </a:extLst>
          </p:cNvPr>
          <p:cNvSpPr txBox="1">
            <a:spLocks/>
          </p:cNvSpPr>
          <p:nvPr/>
        </p:nvSpPr>
        <p:spPr>
          <a:xfrm>
            <a:off x="2094949" y="4463012"/>
            <a:ext cx="8877300" cy="2218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000" b="1" dirty="0"/>
              <a:t>Plasma-wall </a:t>
            </a:r>
            <a:r>
              <a:rPr lang="de-AT" sz="2000" b="1" dirty="0" err="1"/>
              <a:t>interaction</a:t>
            </a:r>
            <a:r>
              <a:rPr lang="de-AT" sz="2000" dirty="0"/>
              <a:t>, </a:t>
            </a:r>
            <a:r>
              <a:rPr lang="de-AT" sz="2000" dirty="0" err="1"/>
              <a:t>space</a:t>
            </a:r>
            <a:r>
              <a:rPr lang="de-AT" sz="2000" dirty="0"/>
              <a:t> </a:t>
            </a:r>
            <a:r>
              <a:rPr lang="de-AT" sz="2000" dirty="0" err="1"/>
              <a:t>weathering</a:t>
            </a:r>
            <a:r>
              <a:rPr lang="de-AT" sz="2000" dirty="0"/>
              <a:t>, </a:t>
            </a:r>
            <a:r>
              <a:rPr lang="de-AT" sz="2000" dirty="0" err="1"/>
              <a:t>surface</a:t>
            </a:r>
            <a:r>
              <a:rPr lang="de-AT" sz="2000" dirty="0"/>
              <a:t> </a:t>
            </a:r>
            <a:r>
              <a:rPr lang="de-AT" sz="2000" dirty="0" err="1"/>
              <a:t>cleaning</a:t>
            </a:r>
            <a:r>
              <a:rPr lang="de-AT" sz="2000" dirty="0"/>
              <a:t> in UHV, PVD</a:t>
            </a:r>
          </a:p>
          <a:p>
            <a:r>
              <a:rPr lang="de-AT" sz="2000" dirty="0"/>
              <a:t>Sputtering </a:t>
            </a:r>
            <a:r>
              <a:rPr lang="de-AT" sz="2000" dirty="0" err="1"/>
              <a:t>theory</a:t>
            </a:r>
            <a:r>
              <a:rPr lang="de-AT" sz="2000" dirty="0"/>
              <a:t>, </a:t>
            </a:r>
            <a:r>
              <a:rPr lang="de-AT" sz="2000" dirty="0" err="1"/>
              <a:t>simulations</a:t>
            </a:r>
            <a:r>
              <a:rPr lang="de-AT" sz="2000" dirty="0"/>
              <a:t> → </a:t>
            </a:r>
            <a:r>
              <a:rPr lang="de-AT" sz="2000" dirty="0" err="1"/>
              <a:t>for</a:t>
            </a:r>
            <a:r>
              <a:rPr lang="de-AT" sz="2000" dirty="0"/>
              <a:t> </a:t>
            </a:r>
            <a:r>
              <a:rPr lang="de-AT" sz="2000" dirty="0" err="1"/>
              <a:t>perfectly</a:t>
            </a:r>
            <a:r>
              <a:rPr lang="de-AT" sz="2000" dirty="0"/>
              <a:t> flat </a:t>
            </a:r>
            <a:r>
              <a:rPr lang="de-AT" sz="2000" dirty="0" err="1"/>
              <a:t>surfaces</a:t>
            </a:r>
            <a:endParaRPr lang="de-AT" sz="2000" dirty="0"/>
          </a:p>
          <a:p>
            <a:r>
              <a:rPr lang="de-AT" sz="2000" dirty="0"/>
              <a:t>Real </a:t>
            </a:r>
            <a:r>
              <a:rPr lang="de-AT" sz="2000" dirty="0" err="1"/>
              <a:t>surfaces</a:t>
            </a:r>
            <a:r>
              <a:rPr lang="de-AT" sz="2000" dirty="0"/>
              <a:t> not flat → </a:t>
            </a:r>
            <a:r>
              <a:rPr lang="de-AT" sz="2000" dirty="0" err="1"/>
              <a:t>surface</a:t>
            </a:r>
            <a:r>
              <a:rPr lang="de-AT" sz="2000" dirty="0"/>
              <a:t> </a:t>
            </a:r>
            <a:r>
              <a:rPr lang="de-AT" sz="2000" dirty="0" err="1"/>
              <a:t>roughness</a:t>
            </a:r>
            <a:endParaRPr lang="de-AT" sz="2000" dirty="0"/>
          </a:p>
          <a:p>
            <a:r>
              <a:rPr lang="de-AT" sz="2000" dirty="0"/>
              <a:t>Can </a:t>
            </a:r>
            <a:r>
              <a:rPr lang="de-AT" sz="2000" dirty="0" err="1"/>
              <a:t>we</a:t>
            </a:r>
            <a:r>
              <a:rPr lang="de-AT" sz="2000" dirty="0"/>
              <a:t> </a:t>
            </a:r>
            <a:r>
              <a:rPr lang="de-AT" sz="2000" dirty="0" err="1"/>
              <a:t>identify</a:t>
            </a:r>
            <a:r>
              <a:rPr lang="de-AT" sz="2000" dirty="0"/>
              <a:t> a </a:t>
            </a:r>
            <a:r>
              <a:rPr lang="de-AT" sz="2000" dirty="0" err="1"/>
              <a:t>roughness</a:t>
            </a:r>
            <a:r>
              <a:rPr lang="de-AT" sz="2000" dirty="0"/>
              <a:t> </a:t>
            </a:r>
            <a:r>
              <a:rPr lang="de-AT" sz="2000" dirty="0" err="1"/>
              <a:t>parameter</a:t>
            </a:r>
            <a:r>
              <a:rPr lang="de-AT" sz="2000" dirty="0"/>
              <a:t> </a:t>
            </a:r>
            <a:r>
              <a:rPr lang="de-AT" sz="2000" dirty="0" err="1"/>
              <a:t>to</a:t>
            </a:r>
            <a:r>
              <a:rPr lang="de-AT" sz="2000" dirty="0"/>
              <a:t> </a:t>
            </a:r>
            <a:r>
              <a:rPr lang="de-AT" sz="2000" dirty="0" err="1"/>
              <a:t>predict</a:t>
            </a:r>
            <a:r>
              <a:rPr lang="de-AT" sz="2000" dirty="0"/>
              <a:t> </a:t>
            </a:r>
            <a:r>
              <a:rPr lang="de-AT" sz="2000" dirty="0" err="1"/>
              <a:t>sputtering</a:t>
            </a:r>
            <a:r>
              <a:rPr lang="de-AT" sz="2000" dirty="0"/>
              <a:t> </a:t>
            </a:r>
            <a:r>
              <a:rPr lang="de-AT" sz="2000" dirty="0" err="1"/>
              <a:t>yields</a:t>
            </a:r>
            <a:r>
              <a:rPr lang="de-AT" sz="2000" dirty="0"/>
              <a:t>?</a:t>
            </a:r>
          </a:p>
        </p:txBody>
      </p:sp>
    </p:spTree>
    <p:extLst>
      <p:ext uri="{BB962C8B-B14F-4D97-AF65-F5344CB8AC3E}">
        <p14:creationId xmlns:p14="http://schemas.microsoft.com/office/powerpoint/2010/main" val="5402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nhaltsplatzhalter 2">
            <a:extLst>
              <a:ext uri="{FF2B5EF4-FFF2-40B4-BE49-F238E27FC236}">
                <a16:creationId xmlns:a16="http://schemas.microsoft.com/office/drawing/2014/main" id="{2A70B5E4-BE50-4A04-95F0-FF88BA1F8E54}"/>
              </a:ext>
            </a:extLst>
          </p:cNvPr>
          <p:cNvSpPr>
            <a:spLocks noGrp="1"/>
          </p:cNvSpPr>
          <p:nvPr>
            <p:ph idx="1"/>
          </p:nvPr>
        </p:nvSpPr>
        <p:spPr>
          <a:xfrm>
            <a:off x="333128" y="1461192"/>
            <a:ext cx="11648013" cy="403635"/>
          </a:xfrm>
        </p:spPr>
        <p:txBody>
          <a:bodyPr numCol="4">
            <a:noAutofit/>
          </a:bodyPr>
          <a:lstStyle/>
          <a:p>
            <a:pPr marL="0" indent="0">
              <a:buNone/>
              <a:tabLst>
                <a:tab pos="896938" algn="l"/>
                <a:tab pos="1612900" algn="l"/>
              </a:tabLst>
            </a:pPr>
            <a:r>
              <a:rPr lang="de-AT" sz="1800" dirty="0" err="1"/>
              <a:t>Local</a:t>
            </a:r>
            <a:r>
              <a:rPr lang="de-AT" sz="1800" dirty="0"/>
              <a:t> </a:t>
            </a:r>
            <a:r>
              <a:rPr lang="de-AT" sz="1800" dirty="0" err="1"/>
              <a:t>incidence</a:t>
            </a:r>
            <a:r>
              <a:rPr lang="de-AT" sz="1800" dirty="0"/>
              <a:t> </a:t>
            </a:r>
            <a:r>
              <a:rPr lang="de-AT" sz="1800" dirty="0" err="1"/>
              <a:t>angles</a:t>
            </a:r>
            <a:r>
              <a:rPr lang="de-AT" sz="1800" dirty="0"/>
              <a:t>     </a:t>
            </a:r>
          </a:p>
          <a:p>
            <a:pPr marL="0" indent="0">
              <a:buNone/>
              <a:tabLst>
                <a:tab pos="896938" algn="l"/>
                <a:tab pos="1612900" algn="l"/>
              </a:tabLst>
            </a:pPr>
            <a:endParaRPr lang="de-AT" sz="1800" dirty="0"/>
          </a:p>
          <a:p>
            <a:pPr marL="0" indent="0">
              <a:buNone/>
              <a:tabLst>
                <a:tab pos="896938" algn="l"/>
                <a:tab pos="1612900" algn="l"/>
              </a:tabLst>
            </a:pPr>
            <a:r>
              <a:rPr lang="de-AT" sz="1800" dirty="0"/>
              <a:t>         Redeposition  </a:t>
            </a:r>
          </a:p>
          <a:p>
            <a:pPr marL="0" indent="0">
              <a:buNone/>
              <a:tabLst>
                <a:tab pos="896938" algn="l"/>
                <a:tab pos="1612900" algn="l"/>
              </a:tabLst>
            </a:pPr>
            <a:endParaRPr lang="de-AT" sz="1800" dirty="0"/>
          </a:p>
          <a:p>
            <a:pPr marL="0" indent="0">
              <a:buNone/>
              <a:tabLst>
                <a:tab pos="896938" algn="l"/>
                <a:tab pos="1612900" algn="l"/>
              </a:tabLst>
            </a:pPr>
            <a:r>
              <a:rPr lang="de-AT" sz="1800" dirty="0"/>
              <a:t>                  Shadowing</a:t>
            </a:r>
          </a:p>
          <a:p>
            <a:pPr marL="0" indent="0">
              <a:buNone/>
              <a:tabLst>
                <a:tab pos="896938" algn="l"/>
                <a:tab pos="1612900" algn="l"/>
              </a:tabLst>
            </a:pPr>
            <a:endParaRPr lang="de-AT" sz="1800" dirty="0"/>
          </a:p>
          <a:p>
            <a:pPr marL="0" indent="0">
              <a:buNone/>
              <a:tabLst>
                <a:tab pos="896938" algn="l"/>
                <a:tab pos="1612900" algn="l"/>
              </a:tabLst>
            </a:pPr>
            <a:r>
              <a:rPr lang="de-AT" sz="1800" dirty="0"/>
              <a:t>           Second </a:t>
            </a:r>
            <a:r>
              <a:rPr lang="de-AT" sz="1800" dirty="0" err="1"/>
              <a:t>order</a:t>
            </a:r>
            <a:r>
              <a:rPr lang="de-AT" sz="1800" dirty="0"/>
              <a:t> </a:t>
            </a:r>
            <a:r>
              <a:rPr lang="de-AT" sz="1800" dirty="0" err="1"/>
              <a:t>sputtering</a:t>
            </a:r>
            <a:endParaRPr lang="de-AT" sz="1800" dirty="0"/>
          </a:p>
          <a:p>
            <a:pPr marL="0" indent="0">
              <a:buNone/>
            </a:pPr>
            <a:endParaRPr lang="de-AT" sz="1800" dirty="0"/>
          </a:p>
        </p:txBody>
      </p:sp>
      <p:grpSp>
        <p:nvGrpSpPr>
          <p:cNvPr id="2" name="Gruppieren 1">
            <a:extLst>
              <a:ext uri="{FF2B5EF4-FFF2-40B4-BE49-F238E27FC236}">
                <a16:creationId xmlns:a16="http://schemas.microsoft.com/office/drawing/2014/main" id="{C52438F6-44D4-2180-023B-396F252FE899}"/>
              </a:ext>
            </a:extLst>
          </p:cNvPr>
          <p:cNvGrpSpPr/>
          <p:nvPr/>
        </p:nvGrpSpPr>
        <p:grpSpPr>
          <a:xfrm>
            <a:off x="3016250" y="5910055"/>
            <a:ext cx="5899150" cy="369332"/>
            <a:chOff x="4025900" y="5910055"/>
            <a:chExt cx="5919369" cy="369332"/>
          </a:xfrm>
        </p:grpSpPr>
        <p:sp>
          <p:nvSpPr>
            <p:cNvPr id="44" name="Minus 43"/>
            <p:cNvSpPr/>
            <p:nvPr/>
          </p:nvSpPr>
          <p:spPr>
            <a:xfrm>
              <a:off x="4152900" y="6016293"/>
              <a:ext cx="241852" cy="194614"/>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4025900" y="5910055"/>
              <a:ext cx="5919369" cy="369332"/>
            </a:xfrm>
            <a:prstGeom prst="rect">
              <a:avLst/>
            </a:prstGeom>
            <a:noFill/>
          </p:spPr>
          <p:txBody>
            <a:bodyPr wrap="square" rtlCol="0">
              <a:spAutoFit/>
            </a:bodyPr>
            <a:lstStyle/>
            <a:p>
              <a:pPr>
                <a:tabLst>
                  <a:tab pos="355600" algn="l"/>
                </a:tabLst>
              </a:pPr>
              <a:r>
                <a:rPr lang="de-AT" dirty="0"/>
                <a:t>	</a:t>
              </a:r>
              <a:r>
                <a:rPr lang="de-AT" dirty="0" err="1"/>
                <a:t>most</a:t>
              </a:r>
              <a:r>
                <a:rPr lang="de-AT" dirty="0"/>
                <a:t> </a:t>
              </a:r>
              <a:r>
                <a:rPr lang="de-AT" dirty="0" err="1"/>
                <a:t>ion</a:t>
              </a:r>
              <a:r>
                <a:rPr lang="de-AT" dirty="0"/>
                <a:t> beam / </a:t>
              </a:r>
              <a:r>
                <a:rPr lang="de-AT" dirty="0" err="1"/>
                <a:t>plasma</a:t>
              </a:r>
              <a:r>
                <a:rPr lang="de-AT" dirty="0"/>
                <a:t> </a:t>
              </a:r>
              <a:r>
                <a:rPr lang="de-AT" dirty="0" err="1"/>
                <a:t>experiments</a:t>
              </a:r>
              <a:r>
                <a:rPr lang="de-AT" dirty="0"/>
                <a:t> </a:t>
              </a:r>
              <a:r>
                <a:rPr lang="de-AT" dirty="0" err="1"/>
                <a:t>modify</a:t>
              </a:r>
              <a:r>
                <a:rPr lang="de-AT" dirty="0"/>
                <a:t> </a:t>
              </a:r>
              <a:r>
                <a:rPr lang="de-AT" dirty="0" err="1"/>
                <a:t>surface</a:t>
              </a:r>
              <a:endParaRPr lang="de-AT" dirty="0"/>
            </a:p>
          </p:txBody>
        </p:sp>
      </p:grpSp>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76590" y="2051084"/>
            <a:ext cx="6152769" cy="3835351"/>
          </a:xfrm>
          <a:prstGeom prst="rect">
            <a:avLst/>
          </a:prstGeom>
        </p:spPr>
      </p:pic>
      <p:pic>
        <p:nvPicPr>
          <p:cNvPr id="10" name="Grafik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76590" y="2049692"/>
            <a:ext cx="6155881" cy="3837293"/>
          </a:xfrm>
          <a:prstGeom prst="rect">
            <a:avLst/>
          </a:prstGeom>
        </p:spPr>
      </p:pic>
      <p:pic>
        <p:nvPicPr>
          <p:cNvPr id="13" name="Grafik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76590" y="2047556"/>
            <a:ext cx="6155881" cy="3837293"/>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4766" y="2047556"/>
            <a:ext cx="6155881" cy="3837293"/>
          </a:xfrm>
          <a:prstGeom prst="rect">
            <a:avLst/>
          </a:prstGeom>
        </p:spPr>
      </p:pic>
      <p:pic>
        <p:nvPicPr>
          <p:cNvPr id="17" name="Grafik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766" y="2048596"/>
            <a:ext cx="6155881" cy="3837293"/>
          </a:xfrm>
          <a:prstGeom prst="rect">
            <a:avLst/>
          </a:prstGeom>
        </p:spPr>
      </p:pic>
      <p:grpSp>
        <p:nvGrpSpPr>
          <p:cNvPr id="43" name="Gruppieren 42">
            <a:extLst>
              <a:ext uri="{FF2B5EF4-FFF2-40B4-BE49-F238E27FC236}">
                <a16:creationId xmlns:a16="http://schemas.microsoft.com/office/drawing/2014/main" id="{05E5113C-C8D2-4899-9BD2-671E339564FC}"/>
              </a:ext>
            </a:extLst>
          </p:cNvPr>
          <p:cNvGrpSpPr/>
          <p:nvPr/>
        </p:nvGrpSpPr>
        <p:grpSpPr>
          <a:xfrm>
            <a:off x="272957" y="171449"/>
            <a:ext cx="11751959" cy="809625"/>
            <a:chOff x="272957" y="171449"/>
            <a:chExt cx="11751959" cy="809625"/>
          </a:xfrm>
        </p:grpSpPr>
        <p:sp>
          <p:nvSpPr>
            <p:cNvPr id="45" name="Textfeld 44">
              <a:extLst>
                <a:ext uri="{FF2B5EF4-FFF2-40B4-BE49-F238E27FC236}">
                  <a16:creationId xmlns:a16="http://schemas.microsoft.com/office/drawing/2014/main" id="{A3D87E34-8A05-48BF-9CB2-FBCD7145EF18}"/>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6" name="Gruppieren 45">
              <a:extLst>
                <a:ext uri="{FF2B5EF4-FFF2-40B4-BE49-F238E27FC236}">
                  <a16:creationId xmlns:a16="http://schemas.microsoft.com/office/drawing/2014/main" id="{2EC07AF5-6362-423A-9AB8-279261D52FF8}"/>
                </a:ext>
              </a:extLst>
            </p:cNvPr>
            <p:cNvGrpSpPr/>
            <p:nvPr/>
          </p:nvGrpSpPr>
          <p:grpSpPr>
            <a:xfrm>
              <a:off x="272957" y="171449"/>
              <a:ext cx="11751959" cy="809625"/>
              <a:chOff x="272957" y="171449"/>
              <a:chExt cx="11751959" cy="809625"/>
            </a:xfrm>
          </p:grpSpPr>
          <p:pic>
            <p:nvPicPr>
              <p:cNvPr id="48" name="Grafik 47">
                <a:extLst>
                  <a:ext uri="{FF2B5EF4-FFF2-40B4-BE49-F238E27FC236}">
                    <a16:creationId xmlns:a16="http://schemas.microsoft.com/office/drawing/2014/main" id="{016E9B8C-B2D0-474B-B95D-9E5DD75F9B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3050" y="249815"/>
                <a:ext cx="660400" cy="652894"/>
              </a:xfrm>
              <a:prstGeom prst="rect">
                <a:avLst/>
              </a:prstGeom>
            </p:spPr>
          </p:pic>
          <p:sp>
            <p:nvSpPr>
              <p:cNvPr id="49" name="Titel 1">
                <a:extLst>
                  <a:ext uri="{FF2B5EF4-FFF2-40B4-BE49-F238E27FC236}">
                    <a16:creationId xmlns:a16="http://schemas.microsoft.com/office/drawing/2014/main" id="{2146AE99-C9A6-4FF3-B80E-A2DC50A64A1A}"/>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0" name="Freihandform: Form 5">
                <a:extLst>
                  <a:ext uri="{FF2B5EF4-FFF2-40B4-BE49-F238E27FC236}">
                    <a16:creationId xmlns:a16="http://schemas.microsoft.com/office/drawing/2014/main" id="{692CC349-B001-4243-8F8F-EB217A00EE92}"/>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1" name="Freihandform: Form 8">
                <a:extLst>
                  <a:ext uri="{FF2B5EF4-FFF2-40B4-BE49-F238E27FC236}">
                    <a16:creationId xmlns:a16="http://schemas.microsoft.com/office/drawing/2014/main" id="{B344BC21-555A-483F-B80D-44F48961CA80}"/>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2" name="Freihandform: Form 11">
                <a:extLst>
                  <a:ext uri="{FF2B5EF4-FFF2-40B4-BE49-F238E27FC236}">
                    <a16:creationId xmlns:a16="http://schemas.microsoft.com/office/drawing/2014/main" id="{D1E03244-440D-4F13-9CDB-434A805CF13D}"/>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3" name="Gruppieren 52">
                <a:extLst>
                  <a:ext uri="{FF2B5EF4-FFF2-40B4-BE49-F238E27FC236}">
                    <a16:creationId xmlns:a16="http://schemas.microsoft.com/office/drawing/2014/main" id="{6F86A4A7-971D-4570-A177-ACF47AAC27F2}"/>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B222717B-197A-42E1-95D7-36C2A0B3969E}"/>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6A922FE5-A9C3-4916-AA2E-7B8EF5731FC4}"/>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45BBAE97-A841-4FEE-BABF-D81C597B90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1FE04949-BAD1-450C-A47B-E5BE38B3DBEC}"/>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4" name="Gruppieren 53">
                <a:extLst>
                  <a:ext uri="{FF2B5EF4-FFF2-40B4-BE49-F238E27FC236}">
                    <a16:creationId xmlns:a16="http://schemas.microsoft.com/office/drawing/2014/main" id="{2512F383-D0E7-4A04-8D96-7CD283F1EEB1}"/>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04DA06CD-6E6B-4654-9836-CDC5CB63B282}"/>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EA13D433-451F-47BE-A4AD-4688C94D632C}"/>
                    </a:ext>
                  </a:extLst>
                </p:cNvPr>
                <p:cNvPicPr>
                  <a:picLocks noChangeAspect="1"/>
                </p:cNvPicPr>
                <p:nvPr/>
              </p:nvPicPr>
              <p:blipFill rotWithShape="1">
                <a:blip r:embed="rId11"/>
                <a:srcRect l="3579" t="6864" r="73592" b="7828"/>
                <a:stretch/>
              </p:blipFill>
              <p:spPr>
                <a:xfrm>
                  <a:off x="1037007" y="330047"/>
                  <a:ext cx="548287" cy="566787"/>
                </a:xfrm>
                <a:prstGeom prst="rect">
                  <a:avLst/>
                </a:prstGeom>
              </p:spPr>
            </p:pic>
          </p:grpSp>
        </p:grpSp>
        <p:sp>
          <p:nvSpPr>
            <p:cNvPr id="47" name="Textfeld 46">
              <a:extLst>
                <a:ext uri="{FF2B5EF4-FFF2-40B4-BE49-F238E27FC236}">
                  <a16:creationId xmlns:a16="http://schemas.microsoft.com/office/drawing/2014/main" id="{7E4AF7FE-DC79-4F14-9863-0377186B42FF}"/>
                </a:ext>
              </a:extLst>
            </p:cNvPr>
            <p:cNvSpPr txBox="1"/>
            <p:nvPr/>
          </p:nvSpPr>
          <p:spPr>
            <a:xfrm>
              <a:off x="3174766" y="322751"/>
              <a:ext cx="5814818" cy="584775"/>
            </a:xfrm>
            <a:prstGeom prst="rect">
              <a:avLst/>
            </a:prstGeom>
            <a:noFill/>
          </p:spPr>
          <p:txBody>
            <a:bodyPr wrap="square" rtlCol="0">
              <a:spAutoFit/>
            </a:bodyPr>
            <a:lstStyle/>
            <a:p>
              <a:pPr algn="ctr"/>
              <a:r>
                <a:rPr lang="de-AT" sz="3200" dirty="0" err="1">
                  <a:solidFill>
                    <a:schemeClr val="bg1"/>
                  </a:solidFill>
                </a:rPr>
                <a:t>Roughness</a:t>
              </a:r>
              <a:r>
                <a:rPr lang="de-AT" sz="3200" dirty="0">
                  <a:solidFill>
                    <a:schemeClr val="bg1"/>
                  </a:solidFill>
                </a:rPr>
                <a:t> </a:t>
              </a:r>
              <a:r>
                <a:rPr lang="de-AT" sz="3200" dirty="0" err="1">
                  <a:solidFill>
                    <a:schemeClr val="bg1"/>
                  </a:solidFill>
                </a:rPr>
                <a:t>effects</a:t>
              </a:r>
              <a:r>
                <a:rPr lang="de-AT" sz="3200" dirty="0">
                  <a:solidFill>
                    <a:schemeClr val="bg1"/>
                  </a:solidFill>
                </a:rPr>
                <a:t> on sputtering</a:t>
              </a:r>
            </a:p>
          </p:txBody>
        </p:sp>
      </p:grpSp>
      <p:sp>
        <p:nvSpPr>
          <p:cNvPr id="61" name="Foliennummernplatzhalter 15">
            <a:extLst>
              <a:ext uri="{FF2B5EF4-FFF2-40B4-BE49-F238E27FC236}">
                <a16:creationId xmlns:a16="http://schemas.microsoft.com/office/drawing/2014/main" id="{5AEE2F37-ACBA-4C18-AF43-78515AFF5A03}"/>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6</a:t>
            </a:fld>
            <a:endParaRPr lang="de-AT" dirty="0"/>
          </a:p>
        </p:txBody>
      </p:sp>
      <p:sp>
        <p:nvSpPr>
          <p:cNvPr id="62" name="Fußzeilenplatzhalter 14">
            <a:extLst>
              <a:ext uri="{FF2B5EF4-FFF2-40B4-BE49-F238E27FC236}">
                <a16:creationId xmlns:a16="http://schemas.microsoft.com/office/drawing/2014/main" id="{93890E45-2835-4324-AB2F-02D9B7EBBB57}"/>
              </a:ext>
            </a:extLst>
          </p:cNvPr>
          <p:cNvSpPr>
            <a:spLocks noGrp="1"/>
          </p:cNvSpPr>
          <p:nvPr>
            <p:ph type="ftr" sz="quarter" idx="11"/>
          </p:nvPr>
        </p:nvSpPr>
        <p:spPr>
          <a:xfrm>
            <a:off x="38100" y="6422482"/>
            <a:ext cx="4114800" cy="365125"/>
          </a:xfrm>
        </p:spPr>
        <p:txBody>
          <a:bodyPr/>
          <a:lstStyle/>
          <a:p>
            <a:pPr algn="l"/>
            <a:r>
              <a:rPr lang="de-AT" dirty="0"/>
              <a:t>cupak@iap.tuwien.ac.at</a:t>
            </a:r>
          </a:p>
        </p:txBody>
      </p:sp>
      <p:grpSp>
        <p:nvGrpSpPr>
          <p:cNvPr id="3" name="Gruppieren 2">
            <a:extLst>
              <a:ext uri="{FF2B5EF4-FFF2-40B4-BE49-F238E27FC236}">
                <a16:creationId xmlns:a16="http://schemas.microsoft.com/office/drawing/2014/main" id="{2207A883-AEC4-55D8-9444-857610AA2551}"/>
              </a:ext>
            </a:extLst>
          </p:cNvPr>
          <p:cNvGrpSpPr/>
          <p:nvPr/>
        </p:nvGrpSpPr>
        <p:grpSpPr>
          <a:xfrm>
            <a:off x="3028950" y="6200959"/>
            <a:ext cx="6297932" cy="369332"/>
            <a:chOff x="4629354" y="5910055"/>
            <a:chExt cx="4162658" cy="369332"/>
          </a:xfrm>
        </p:grpSpPr>
        <p:sp>
          <p:nvSpPr>
            <p:cNvPr id="4" name="Minus 43">
              <a:extLst>
                <a:ext uri="{FF2B5EF4-FFF2-40B4-BE49-F238E27FC236}">
                  <a16:creationId xmlns:a16="http://schemas.microsoft.com/office/drawing/2014/main" id="{734A6899-2C23-C822-2249-B5C069D55816}"/>
                </a:ext>
              </a:extLst>
            </p:cNvPr>
            <p:cNvSpPr/>
            <p:nvPr/>
          </p:nvSpPr>
          <p:spPr>
            <a:xfrm>
              <a:off x="4704903" y="6015329"/>
              <a:ext cx="159854" cy="194614"/>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153A2E05-6A7B-2AD6-98B6-D31477A3A30F}"/>
                </a:ext>
              </a:extLst>
            </p:cNvPr>
            <p:cNvSpPr txBox="1"/>
            <p:nvPr/>
          </p:nvSpPr>
          <p:spPr>
            <a:xfrm>
              <a:off x="4629354" y="5910055"/>
              <a:ext cx="4162658" cy="369332"/>
            </a:xfrm>
            <a:prstGeom prst="rect">
              <a:avLst/>
            </a:prstGeom>
            <a:noFill/>
          </p:spPr>
          <p:txBody>
            <a:bodyPr wrap="square" rtlCol="0">
              <a:spAutoFit/>
            </a:bodyPr>
            <a:lstStyle/>
            <a:p>
              <a:pPr>
                <a:tabLst>
                  <a:tab pos="355600" algn="l"/>
                </a:tabLst>
              </a:pPr>
              <a:r>
                <a:rPr lang="de-AT" dirty="0"/>
                <a:t>	</a:t>
              </a:r>
              <a:r>
                <a:rPr lang="de-AT" dirty="0" err="1"/>
                <a:t>computational</a:t>
              </a:r>
              <a:r>
                <a:rPr lang="de-AT" dirty="0"/>
                <a:t> </a:t>
              </a:r>
              <a:r>
                <a:rPr lang="de-AT" dirty="0" err="1"/>
                <a:t>costs</a:t>
              </a:r>
              <a:r>
                <a:rPr lang="de-AT" dirty="0"/>
                <a:t> high </a:t>
              </a:r>
              <a:r>
                <a:rPr lang="de-AT" dirty="0" err="1"/>
                <a:t>for</a:t>
              </a:r>
              <a:r>
                <a:rPr lang="de-AT" dirty="0"/>
                <a:t> </a:t>
              </a:r>
              <a:r>
                <a:rPr lang="de-AT" dirty="0" err="1"/>
                <a:t>simulation</a:t>
              </a:r>
              <a:r>
                <a:rPr lang="de-AT" dirty="0"/>
                <a:t> </a:t>
              </a:r>
              <a:r>
                <a:rPr lang="de-AT" dirty="0" err="1"/>
                <a:t>codes</a:t>
              </a:r>
              <a:r>
                <a:rPr lang="de-AT" dirty="0"/>
                <a:t> (3D – BCA, MD)</a:t>
              </a:r>
            </a:p>
          </p:txBody>
        </p:sp>
      </p:grpSp>
      <p:sp>
        <p:nvSpPr>
          <p:cNvPr id="7" name="Fußzeilenplatzhalter 14">
            <a:extLst>
              <a:ext uri="{FF2B5EF4-FFF2-40B4-BE49-F238E27FC236}">
                <a16:creationId xmlns:a16="http://schemas.microsoft.com/office/drawing/2014/main" id="{DBF7DB18-774E-2574-75CD-85F3ABCC7A84}"/>
              </a:ext>
            </a:extLst>
          </p:cNvPr>
          <p:cNvSpPr txBox="1">
            <a:spLocks/>
          </p:cNvSpPr>
          <p:nvPr/>
        </p:nvSpPr>
        <p:spPr>
          <a:xfrm>
            <a:off x="2681260" y="6492137"/>
            <a:ext cx="6993312" cy="365125"/>
          </a:xfrm>
          <a:prstGeom prst="rect">
            <a:avLst/>
          </a:prstGeom>
        </p:spPr>
        <p:txBody>
          <a:bodyPr vert="horz" lIns="91440" tIns="45720" rIns="91440" bIns="45720" rtlCol="0" anchor="ctr"/>
          <a:lstStyle>
            <a:defPPr>
              <a:defRPr lang="de-DE"/>
            </a:defPPr>
            <a:lvl1pPr>
              <a:defRPr sz="1200">
                <a:solidFill>
                  <a:schemeClr val="tx1">
                    <a:tint val="75000"/>
                  </a:schemeClr>
                </a:solidFill>
              </a:defRPr>
            </a:lvl1pPr>
          </a:lstStyle>
          <a:p>
            <a:pPr algn="ctr"/>
            <a:r>
              <a:rPr lang="de-DE" dirty="0"/>
              <a:t>M. Küstner et al., </a:t>
            </a:r>
            <a:r>
              <a:rPr lang="de-DE" dirty="0" err="1"/>
              <a:t>Nucl</a:t>
            </a:r>
            <a:r>
              <a:rPr lang="de-DE" dirty="0"/>
              <a:t>. </a:t>
            </a:r>
            <a:r>
              <a:rPr lang="de-DE" dirty="0" err="1"/>
              <a:t>Inst</a:t>
            </a:r>
            <a:r>
              <a:rPr lang="de-DE" dirty="0"/>
              <a:t>. Meth. Sec. B, 145, 1998</a:t>
            </a:r>
            <a:endParaRPr lang="de-AT" dirty="0"/>
          </a:p>
        </p:txBody>
      </p:sp>
    </p:spTree>
    <p:extLst>
      <p:ext uri="{BB962C8B-B14F-4D97-AF65-F5344CB8AC3E}">
        <p14:creationId xmlns:p14="http://schemas.microsoft.com/office/powerpoint/2010/main" val="40935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fade">
                                      <p:cBhvr>
                                        <p:cTn id="24" dur="500"/>
                                        <p:tgtEl>
                                          <p:spTgt spid="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fade">
                                      <p:cBhvr>
                                        <p:cTn id="35" dur="500"/>
                                        <p:tgtEl>
                                          <p:spTgt spid="2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xEl>
                                              <p:pRg st="6" end="6"/>
                                            </p:txEl>
                                          </p:spTgt>
                                        </p:tgtEl>
                                        <p:attrNameLst>
                                          <p:attrName>style.visibility</p:attrName>
                                        </p:attrNameLst>
                                      </p:cBhvr>
                                      <p:to>
                                        <p:strVal val="visible"/>
                                      </p:to>
                                    </p:set>
                                    <p:animEffect transition="in" filter="fade">
                                      <p:cBhvr>
                                        <p:cTn id="46" dur="500"/>
                                        <p:tgtEl>
                                          <p:spTgt spid="2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84630" y="2734558"/>
            <a:ext cx="8044720" cy="2246769"/>
          </a:xfrm>
          <a:prstGeom prst="rect">
            <a:avLst/>
          </a:prstGeom>
          <a:noFill/>
        </p:spPr>
        <p:txBody>
          <a:bodyPr wrap="square" rtlCol="0">
            <a:spAutoFit/>
          </a:bodyPr>
          <a:lstStyle/>
          <a:p>
            <a:pPr>
              <a:tabLst>
                <a:tab pos="355600" algn="l"/>
              </a:tabLst>
            </a:pPr>
            <a:endParaRPr lang="de-AT" sz="2800" dirty="0"/>
          </a:p>
          <a:p>
            <a:pPr marL="457200" indent="-457200">
              <a:buFont typeface="Arial" panose="020B0604020202020204" pitchFamily="34" charset="0"/>
              <a:buChar char="•"/>
              <a:tabLst>
                <a:tab pos="355600" algn="l"/>
                <a:tab pos="990600" algn="l"/>
                <a:tab pos="1435100" algn="l"/>
              </a:tabLst>
            </a:pPr>
            <a:r>
              <a:rPr lang="de-AT" sz="2800" dirty="0"/>
              <a:t>Experimental </a:t>
            </a:r>
            <a:r>
              <a:rPr lang="de-AT" sz="2800" dirty="0" err="1"/>
              <a:t>method</a:t>
            </a:r>
            <a:r>
              <a:rPr lang="de-AT" sz="2800" dirty="0"/>
              <a:t> QCM</a:t>
            </a:r>
          </a:p>
          <a:p>
            <a:pPr marL="457200" indent="-457200">
              <a:buFont typeface="Arial" panose="020B0604020202020204" pitchFamily="34" charset="0"/>
              <a:buChar char="•"/>
              <a:tabLst>
                <a:tab pos="355600" algn="l"/>
                <a:tab pos="990600" algn="l"/>
                <a:tab pos="1435100" algn="l"/>
              </a:tabLst>
            </a:pPr>
            <a:r>
              <a:rPr lang="de-AT" sz="2800" dirty="0"/>
              <a:t>SPRAY </a:t>
            </a:r>
            <a:r>
              <a:rPr lang="de-AT" sz="2800" dirty="0" err="1"/>
              <a:t>simulation</a:t>
            </a:r>
            <a:r>
              <a:rPr lang="de-AT" sz="2800" dirty="0"/>
              <a:t> code </a:t>
            </a:r>
          </a:p>
          <a:p>
            <a:pPr marL="457200" indent="-457200">
              <a:buFont typeface="Arial" panose="020B0604020202020204" pitchFamily="34" charset="0"/>
              <a:buChar char="•"/>
              <a:tabLst>
                <a:tab pos="355600" algn="l"/>
                <a:tab pos="990600" algn="l"/>
                <a:tab pos="1435100" algn="l"/>
              </a:tabLst>
            </a:pPr>
            <a:r>
              <a:rPr lang="de-AT" sz="2800" dirty="0" err="1"/>
              <a:t>Conventional</a:t>
            </a:r>
            <a:r>
              <a:rPr lang="de-AT" sz="2800" dirty="0"/>
              <a:t> </a:t>
            </a:r>
            <a:r>
              <a:rPr lang="de-AT" sz="2800" dirty="0" err="1"/>
              <a:t>roughness</a:t>
            </a:r>
            <a:r>
              <a:rPr lang="de-AT" sz="2800" dirty="0"/>
              <a:t> </a:t>
            </a:r>
            <a:r>
              <a:rPr lang="de-AT" sz="2800" dirty="0" err="1"/>
              <a:t>effects</a:t>
            </a:r>
            <a:r>
              <a:rPr lang="de-AT" sz="2800" dirty="0"/>
              <a:t> on sputtering</a:t>
            </a:r>
          </a:p>
          <a:p>
            <a:pPr marL="457200" indent="-457200">
              <a:buFont typeface="Arial" panose="020B0604020202020204" pitchFamily="34" charset="0"/>
              <a:buChar char="•"/>
              <a:tabLst>
                <a:tab pos="355600" algn="l"/>
                <a:tab pos="990600" algn="l"/>
                <a:tab pos="1435100" algn="l"/>
              </a:tabLst>
            </a:pPr>
            <a:r>
              <a:rPr lang="de-AT" sz="2800" dirty="0"/>
              <a:t>Outlook</a:t>
            </a:r>
          </a:p>
        </p:txBody>
      </p:sp>
      <p:grpSp>
        <p:nvGrpSpPr>
          <p:cNvPr id="43" name="Gruppieren 42">
            <a:extLst>
              <a:ext uri="{FF2B5EF4-FFF2-40B4-BE49-F238E27FC236}">
                <a16:creationId xmlns:a16="http://schemas.microsoft.com/office/drawing/2014/main" id="{05E5113C-C8D2-4899-9BD2-671E339564FC}"/>
              </a:ext>
            </a:extLst>
          </p:cNvPr>
          <p:cNvGrpSpPr/>
          <p:nvPr/>
        </p:nvGrpSpPr>
        <p:grpSpPr>
          <a:xfrm>
            <a:off x="272957" y="171449"/>
            <a:ext cx="11751959" cy="809625"/>
            <a:chOff x="272957" y="171449"/>
            <a:chExt cx="11751959" cy="809625"/>
          </a:xfrm>
        </p:grpSpPr>
        <p:sp>
          <p:nvSpPr>
            <p:cNvPr id="45" name="Textfeld 44">
              <a:extLst>
                <a:ext uri="{FF2B5EF4-FFF2-40B4-BE49-F238E27FC236}">
                  <a16:creationId xmlns:a16="http://schemas.microsoft.com/office/drawing/2014/main" id="{A3D87E34-8A05-48BF-9CB2-FBCD7145EF18}"/>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46" name="Gruppieren 45">
              <a:extLst>
                <a:ext uri="{FF2B5EF4-FFF2-40B4-BE49-F238E27FC236}">
                  <a16:creationId xmlns:a16="http://schemas.microsoft.com/office/drawing/2014/main" id="{2EC07AF5-6362-423A-9AB8-279261D52FF8}"/>
                </a:ext>
              </a:extLst>
            </p:cNvPr>
            <p:cNvGrpSpPr/>
            <p:nvPr/>
          </p:nvGrpSpPr>
          <p:grpSpPr>
            <a:xfrm>
              <a:off x="272957" y="171449"/>
              <a:ext cx="11751959" cy="809625"/>
              <a:chOff x="272957" y="171449"/>
              <a:chExt cx="11751959" cy="809625"/>
            </a:xfrm>
          </p:grpSpPr>
          <p:pic>
            <p:nvPicPr>
              <p:cNvPr id="48" name="Grafik 47">
                <a:extLst>
                  <a:ext uri="{FF2B5EF4-FFF2-40B4-BE49-F238E27FC236}">
                    <a16:creationId xmlns:a16="http://schemas.microsoft.com/office/drawing/2014/main" id="{016E9B8C-B2D0-474B-B95D-9E5DD75F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49" name="Titel 1">
                <a:extLst>
                  <a:ext uri="{FF2B5EF4-FFF2-40B4-BE49-F238E27FC236}">
                    <a16:creationId xmlns:a16="http://schemas.microsoft.com/office/drawing/2014/main" id="{2146AE99-C9A6-4FF3-B80E-A2DC50A64A1A}"/>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0" name="Freihandform: Form 5">
                <a:extLst>
                  <a:ext uri="{FF2B5EF4-FFF2-40B4-BE49-F238E27FC236}">
                    <a16:creationId xmlns:a16="http://schemas.microsoft.com/office/drawing/2014/main" id="{692CC349-B001-4243-8F8F-EB217A00EE92}"/>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1" name="Freihandform: Form 8">
                <a:extLst>
                  <a:ext uri="{FF2B5EF4-FFF2-40B4-BE49-F238E27FC236}">
                    <a16:creationId xmlns:a16="http://schemas.microsoft.com/office/drawing/2014/main" id="{B344BC21-555A-483F-B80D-44F48961CA80}"/>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2" name="Freihandform: Form 11">
                <a:extLst>
                  <a:ext uri="{FF2B5EF4-FFF2-40B4-BE49-F238E27FC236}">
                    <a16:creationId xmlns:a16="http://schemas.microsoft.com/office/drawing/2014/main" id="{D1E03244-440D-4F13-9CDB-434A805CF13D}"/>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3" name="Gruppieren 52">
                <a:extLst>
                  <a:ext uri="{FF2B5EF4-FFF2-40B4-BE49-F238E27FC236}">
                    <a16:creationId xmlns:a16="http://schemas.microsoft.com/office/drawing/2014/main" id="{6F86A4A7-971D-4570-A177-ACF47AAC27F2}"/>
                  </a:ext>
                </a:extLst>
              </p:cNvPr>
              <p:cNvGrpSpPr/>
              <p:nvPr/>
            </p:nvGrpSpPr>
            <p:grpSpPr>
              <a:xfrm>
                <a:off x="10055266" y="271201"/>
                <a:ext cx="1969650" cy="706971"/>
                <a:chOff x="7535695" y="283762"/>
                <a:chExt cx="1969650" cy="706971"/>
              </a:xfrm>
            </p:grpSpPr>
            <p:sp>
              <p:nvSpPr>
                <p:cNvPr id="57" name="Rechteck: abgerundete Ecken 24">
                  <a:extLst>
                    <a:ext uri="{FF2B5EF4-FFF2-40B4-BE49-F238E27FC236}">
                      <a16:creationId xmlns:a16="http://schemas.microsoft.com/office/drawing/2014/main" id="{B222717B-197A-42E1-95D7-36C2A0B3969E}"/>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ieren 57">
                  <a:extLst>
                    <a:ext uri="{FF2B5EF4-FFF2-40B4-BE49-F238E27FC236}">
                      <a16:creationId xmlns:a16="http://schemas.microsoft.com/office/drawing/2014/main" id="{6A922FE5-A9C3-4916-AA2E-7B8EF5731FC4}"/>
                    </a:ext>
                  </a:extLst>
                </p:cNvPr>
                <p:cNvGrpSpPr/>
                <p:nvPr/>
              </p:nvGrpSpPr>
              <p:grpSpPr>
                <a:xfrm>
                  <a:off x="7596110" y="336530"/>
                  <a:ext cx="1909235" cy="615268"/>
                  <a:chOff x="5105423" y="6078734"/>
                  <a:chExt cx="2091442" cy="673986"/>
                </a:xfrm>
              </p:grpSpPr>
              <p:pic>
                <p:nvPicPr>
                  <p:cNvPr id="59" name="Grafik 58">
                    <a:extLst>
                      <a:ext uri="{FF2B5EF4-FFF2-40B4-BE49-F238E27FC236}">
                        <a16:creationId xmlns:a16="http://schemas.microsoft.com/office/drawing/2014/main" id="{45BBAE97-A841-4FEE-BABF-D81C597B9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0" name="Textfeld 59">
                    <a:extLst>
                      <a:ext uri="{FF2B5EF4-FFF2-40B4-BE49-F238E27FC236}">
                        <a16:creationId xmlns:a16="http://schemas.microsoft.com/office/drawing/2014/main" id="{1FE04949-BAD1-450C-A47B-E5BE38B3DBEC}"/>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4" name="Gruppieren 53">
                <a:extLst>
                  <a:ext uri="{FF2B5EF4-FFF2-40B4-BE49-F238E27FC236}">
                    <a16:creationId xmlns:a16="http://schemas.microsoft.com/office/drawing/2014/main" id="{2512F383-D0E7-4A04-8D96-7CD283F1EEB1}"/>
                  </a:ext>
                </a:extLst>
              </p:cNvPr>
              <p:cNvGrpSpPr/>
              <p:nvPr/>
            </p:nvGrpSpPr>
            <p:grpSpPr>
              <a:xfrm>
                <a:off x="1056402" y="271201"/>
                <a:ext cx="681912" cy="680597"/>
                <a:chOff x="970677" y="271201"/>
                <a:chExt cx="681912" cy="680597"/>
              </a:xfrm>
            </p:grpSpPr>
            <p:sp>
              <p:nvSpPr>
                <p:cNvPr id="55" name="Abgerundetes Rechteck 32">
                  <a:extLst>
                    <a:ext uri="{FF2B5EF4-FFF2-40B4-BE49-F238E27FC236}">
                      <a16:creationId xmlns:a16="http://schemas.microsoft.com/office/drawing/2014/main" id="{04DA06CD-6E6B-4654-9836-CDC5CB63B282}"/>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a:extLst>
                    <a:ext uri="{FF2B5EF4-FFF2-40B4-BE49-F238E27FC236}">
                      <a16:creationId xmlns:a16="http://schemas.microsoft.com/office/drawing/2014/main" id="{EA13D433-451F-47BE-A4AD-4688C94D632C}"/>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47" name="Textfeld 46">
              <a:extLst>
                <a:ext uri="{FF2B5EF4-FFF2-40B4-BE49-F238E27FC236}">
                  <a16:creationId xmlns:a16="http://schemas.microsoft.com/office/drawing/2014/main" id="{7E4AF7FE-DC79-4F14-9863-0377186B42FF}"/>
                </a:ext>
              </a:extLst>
            </p:cNvPr>
            <p:cNvSpPr txBox="1"/>
            <p:nvPr/>
          </p:nvSpPr>
          <p:spPr>
            <a:xfrm>
              <a:off x="3174766" y="322751"/>
              <a:ext cx="5814818" cy="584775"/>
            </a:xfrm>
            <a:prstGeom prst="rect">
              <a:avLst/>
            </a:prstGeom>
            <a:noFill/>
          </p:spPr>
          <p:txBody>
            <a:bodyPr wrap="square" rtlCol="0">
              <a:spAutoFit/>
            </a:bodyPr>
            <a:lstStyle/>
            <a:p>
              <a:pPr algn="ctr"/>
              <a:r>
                <a:rPr lang="de-AT" sz="3200" dirty="0">
                  <a:solidFill>
                    <a:schemeClr val="bg1"/>
                  </a:solidFill>
                </a:rPr>
                <a:t>Outline</a:t>
              </a:r>
            </a:p>
          </p:txBody>
        </p:sp>
      </p:grpSp>
      <p:sp>
        <p:nvSpPr>
          <p:cNvPr id="61" name="Foliennummernplatzhalter 15">
            <a:extLst>
              <a:ext uri="{FF2B5EF4-FFF2-40B4-BE49-F238E27FC236}">
                <a16:creationId xmlns:a16="http://schemas.microsoft.com/office/drawing/2014/main" id="{5AEE2F37-ACBA-4C18-AF43-78515AFF5A03}"/>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7</a:t>
            </a:fld>
            <a:endParaRPr lang="de-AT" dirty="0"/>
          </a:p>
        </p:txBody>
      </p:sp>
      <p:sp>
        <p:nvSpPr>
          <p:cNvPr id="62" name="Fußzeilenplatzhalter 14">
            <a:extLst>
              <a:ext uri="{FF2B5EF4-FFF2-40B4-BE49-F238E27FC236}">
                <a16:creationId xmlns:a16="http://schemas.microsoft.com/office/drawing/2014/main" id="{93890E45-2835-4324-AB2F-02D9B7EBBB57}"/>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Tree>
    <p:extLst>
      <p:ext uri="{BB962C8B-B14F-4D97-AF65-F5344CB8AC3E}">
        <p14:creationId xmlns:p14="http://schemas.microsoft.com/office/powerpoint/2010/main" val="391553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3" end="3"/>
                                            </p:txEl>
                                          </p:spTgt>
                                        </p:tgtEl>
                                        <p:attrNameLst>
                                          <p:attrName>style.color</p:attrName>
                                        </p:attrNameLst>
                                      </p:cBhvr>
                                      <p:to>
                                        <a:srgbClr val="CFCFCF"/>
                                      </p:to>
                                    </p:animClr>
                                  </p:childTnLst>
                                </p:cTn>
                              </p:par>
                              <p:par>
                                <p:cTn id="7" presetID="3" presetClass="emph" presetSubtype="2" fill="hold" nodeType="withEffect">
                                  <p:stCondLst>
                                    <p:cond delay="0"/>
                                  </p:stCondLst>
                                  <p:childTnLst>
                                    <p:animClr clrSpc="rgb" dir="cw">
                                      <p:cBhvr override="childStyle">
                                        <p:cTn id="8" dur="2000" fill="hold"/>
                                        <p:tgtEl>
                                          <p:spTgt spid="6">
                                            <p:txEl>
                                              <p:pRg st="4" end="4"/>
                                            </p:txEl>
                                          </p:spTgt>
                                        </p:tgtEl>
                                        <p:attrNameLst>
                                          <p:attrName>style.color</p:attrName>
                                        </p:attrNameLst>
                                      </p:cBhvr>
                                      <p:to>
                                        <a:srgbClr val="CFCFC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70B5E4-BE50-4A04-95F0-FF88BA1F8E54}"/>
              </a:ext>
            </a:extLst>
          </p:cNvPr>
          <p:cNvSpPr>
            <a:spLocks noGrp="1"/>
          </p:cNvSpPr>
          <p:nvPr>
            <p:ph idx="1"/>
          </p:nvPr>
        </p:nvSpPr>
        <p:spPr>
          <a:xfrm>
            <a:off x="251649" y="2393236"/>
            <a:ext cx="6743339" cy="2499923"/>
          </a:xfrm>
        </p:spPr>
        <p:txBody>
          <a:bodyPr>
            <a:normAutofit/>
          </a:bodyPr>
          <a:lstStyle/>
          <a:p>
            <a:pPr marL="0" indent="0">
              <a:buNone/>
            </a:pPr>
            <a:r>
              <a:rPr lang="de-AT" sz="2400" dirty="0"/>
              <a:t>QCM = </a:t>
            </a:r>
            <a:r>
              <a:rPr lang="de-AT" sz="2400" dirty="0" err="1"/>
              <a:t>Quartz</a:t>
            </a:r>
            <a:r>
              <a:rPr lang="de-AT" sz="2400" dirty="0"/>
              <a:t> Crystal </a:t>
            </a:r>
            <a:r>
              <a:rPr lang="de-AT" sz="2400" dirty="0" err="1"/>
              <a:t>Microbalance</a:t>
            </a:r>
            <a:endParaRPr lang="de-AT" sz="2400" dirty="0"/>
          </a:p>
          <a:p>
            <a:pPr marL="0" indent="0">
              <a:buNone/>
            </a:pPr>
            <a:endParaRPr lang="de-AT" sz="2400" dirty="0"/>
          </a:p>
          <a:p>
            <a:pPr marL="0" indent="0">
              <a:buNone/>
            </a:pPr>
            <a:r>
              <a:rPr lang="de-AT" sz="2400" dirty="0" err="1"/>
              <a:t>Sauerbrey</a:t>
            </a:r>
            <a:r>
              <a:rPr lang="de-AT" sz="2400" dirty="0"/>
              <a:t> </a:t>
            </a:r>
            <a:r>
              <a:rPr lang="de-AT" sz="2400" dirty="0" err="1"/>
              <a:t>equation</a:t>
            </a:r>
            <a:r>
              <a:rPr lang="de-AT" sz="2400" dirty="0"/>
              <a:t> [1]</a:t>
            </a:r>
          </a:p>
          <a:p>
            <a:pPr marL="0" indent="0">
              <a:buNone/>
            </a:pPr>
            <a:endParaRPr lang="de-AT" sz="2400" dirty="0"/>
          </a:p>
          <a:p>
            <a:pPr marL="0" indent="0">
              <a:buNone/>
            </a:pPr>
            <a:r>
              <a:rPr lang="de-AT" sz="2400" dirty="0" err="1"/>
              <a:t>Thin</a:t>
            </a:r>
            <a:r>
              <a:rPr lang="de-AT" sz="2400" dirty="0"/>
              <a:t> </a:t>
            </a:r>
            <a:r>
              <a:rPr lang="de-AT" sz="2400" dirty="0" err="1"/>
              <a:t>layer</a:t>
            </a:r>
            <a:r>
              <a:rPr lang="de-AT" sz="2400" dirty="0"/>
              <a:t> on top (e.g., W) -&gt; </a:t>
            </a:r>
            <a:r>
              <a:rPr lang="de-AT" sz="2400" dirty="0" err="1"/>
              <a:t>ion</a:t>
            </a:r>
            <a:r>
              <a:rPr lang="de-AT" sz="2400" dirty="0"/>
              <a:t> beam </a:t>
            </a:r>
            <a:r>
              <a:rPr lang="de-AT" sz="2400" dirty="0" err="1"/>
              <a:t>experiments</a:t>
            </a:r>
            <a:endParaRPr lang="de-AT" sz="2400" dirty="0"/>
          </a:p>
          <a:p>
            <a:pPr marL="0" indent="0">
              <a:buNone/>
            </a:pPr>
            <a:endParaRPr lang="de-AT" sz="2000" b="1" dirty="0"/>
          </a:p>
          <a:p>
            <a:pPr marL="0" indent="0">
              <a:buNone/>
            </a:pPr>
            <a:endParaRPr lang="de-AT" sz="2400" dirty="0"/>
          </a:p>
          <a:p>
            <a:endParaRPr lang="de-AT" sz="2000" dirty="0"/>
          </a:p>
        </p:txBody>
      </p:sp>
      <p:pic>
        <p:nvPicPr>
          <p:cNvPr id="2" name="Grafik 1"/>
          <p:cNvPicPr>
            <a:picLocks noChangeAspect="1"/>
          </p:cNvPicPr>
          <p:nvPr/>
        </p:nvPicPr>
        <p:blipFill>
          <a:blip r:embed="rId3"/>
          <a:stretch>
            <a:fillRect/>
          </a:stretch>
        </p:blipFill>
        <p:spPr>
          <a:xfrm>
            <a:off x="3410197" y="3126617"/>
            <a:ext cx="1593101" cy="817092"/>
          </a:xfrm>
          <a:prstGeom prst="rect">
            <a:avLst/>
          </a:prstGeom>
        </p:spPr>
      </p:pic>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8168" y="2357181"/>
            <a:ext cx="6439162" cy="1985594"/>
          </a:xfrm>
          <a:prstGeom prst="rect">
            <a:avLst/>
          </a:prstGeom>
        </p:spPr>
      </p:pic>
      <p:pic>
        <p:nvPicPr>
          <p:cNvPr id="12" name="Grafik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54164" y="2351399"/>
            <a:ext cx="6457910" cy="1991376"/>
          </a:xfrm>
          <a:prstGeom prst="rect">
            <a:avLst/>
          </a:prstGeom>
        </p:spPr>
      </p:pic>
      <p:pic>
        <p:nvPicPr>
          <p:cNvPr id="14" name="Grafik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52913" y="2351399"/>
            <a:ext cx="6443166" cy="1986829"/>
          </a:xfrm>
          <a:prstGeom prst="rect">
            <a:avLst/>
          </a:prstGeom>
        </p:spPr>
      </p:pic>
      <p:sp>
        <p:nvSpPr>
          <p:cNvPr id="17" name="Textfeld 16"/>
          <p:cNvSpPr txBox="1"/>
          <p:nvPr/>
        </p:nvSpPr>
        <p:spPr>
          <a:xfrm>
            <a:off x="10929907" y="3279570"/>
            <a:ext cx="639793" cy="369332"/>
          </a:xfrm>
          <a:prstGeom prst="rect">
            <a:avLst/>
          </a:prstGeom>
          <a:noFill/>
        </p:spPr>
        <p:txBody>
          <a:bodyPr wrap="square" rtlCol="0">
            <a:spAutoFit/>
          </a:bodyPr>
          <a:lstStyle/>
          <a:p>
            <a:r>
              <a:rPr lang="de-AT" dirty="0"/>
              <a:t>SiO</a:t>
            </a:r>
            <a:r>
              <a:rPr lang="de-AT" baseline="-25000" dirty="0"/>
              <a:t>2</a:t>
            </a:r>
            <a:endParaRPr lang="en-US" baseline="-25000" dirty="0"/>
          </a:p>
        </p:txBody>
      </p:sp>
      <p:sp>
        <p:nvSpPr>
          <p:cNvPr id="32" name="Textfeld 31"/>
          <p:cNvSpPr txBox="1"/>
          <p:nvPr/>
        </p:nvSpPr>
        <p:spPr>
          <a:xfrm>
            <a:off x="8658528" y="3651184"/>
            <a:ext cx="515968" cy="369332"/>
          </a:xfrm>
          <a:prstGeom prst="rect">
            <a:avLst/>
          </a:prstGeom>
          <a:noFill/>
        </p:spPr>
        <p:txBody>
          <a:bodyPr wrap="square" rtlCol="0">
            <a:spAutoFit/>
          </a:bodyPr>
          <a:lstStyle/>
          <a:p>
            <a:r>
              <a:rPr lang="de-AT" dirty="0"/>
              <a:t>Au</a:t>
            </a:r>
            <a:endParaRPr lang="en-US" dirty="0"/>
          </a:p>
        </p:txBody>
      </p:sp>
      <p:sp>
        <p:nvSpPr>
          <p:cNvPr id="33" name="Textfeld 32"/>
          <p:cNvSpPr txBox="1"/>
          <p:nvPr/>
        </p:nvSpPr>
        <p:spPr>
          <a:xfrm>
            <a:off x="8658528" y="2869787"/>
            <a:ext cx="515968" cy="369332"/>
          </a:xfrm>
          <a:prstGeom prst="rect">
            <a:avLst/>
          </a:prstGeom>
          <a:noFill/>
        </p:spPr>
        <p:txBody>
          <a:bodyPr wrap="square" rtlCol="0">
            <a:spAutoFit/>
          </a:bodyPr>
          <a:lstStyle/>
          <a:p>
            <a:r>
              <a:rPr lang="de-AT" dirty="0"/>
              <a:t>Au</a:t>
            </a:r>
            <a:endParaRPr lang="en-US" dirty="0"/>
          </a:p>
        </p:txBody>
      </p:sp>
      <p:sp>
        <p:nvSpPr>
          <p:cNvPr id="34" name="Textfeld 33"/>
          <p:cNvSpPr txBox="1"/>
          <p:nvPr/>
        </p:nvSpPr>
        <p:spPr>
          <a:xfrm>
            <a:off x="8422232" y="2750698"/>
            <a:ext cx="1685954" cy="369332"/>
          </a:xfrm>
          <a:prstGeom prst="rect">
            <a:avLst/>
          </a:prstGeom>
          <a:noFill/>
        </p:spPr>
        <p:txBody>
          <a:bodyPr wrap="square" rtlCol="0">
            <a:spAutoFit/>
          </a:bodyPr>
          <a:lstStyle/>
          <a:p>
            <a:r>
              <a:rPr lang="de-AT" dirty="0"/>
              <a:t>e.g., W</a:t>
            </a:r>
            <a:endParaRPr lang="en-US" dirty="0"/>
          </a:p>
        </p:txBody>
      </p:sp>
      <p:sp>
        <p:nvSpPr>
          <p:cNvPr id="28" name="Fußzeilenplatzhalter 14">
            <a:extLst>
              <a:ext uri="{FF2B5EF4-FFF2-40B4-BE49-F238E27FC236}">
                <a16:creationId xmlns:a16="http://schemas.microsoft.com/office/drawing/2014/main" id="{5AAFB682-9DDD-46AF-8745-4B1046E93798}"/>
              </a:ext>
            </a:extLst>
          </p:cNvPr>
          <p:cNvSpPr txBox="1">
            <a:spLocks/>
          </p:cNvSpPr>
          <p:nvPr/>
        </p:nvSpPr>
        <p:spPr>
          <a:xfrm>
            <a:off x="4690688" y="6403290"/>
            <a:ext cx="5139112" cy="365125"/>
          </a:xfrm>
          <a:prstGeom prst="rect">
            <a:avLst/>
          </a:prstGeom>
        </p:spPr>
        <p:txBody>
          <a:bodyPr vert="horz" lIns="91440" tIns="45720" rIns="91440" bIns="45720" rtlCol="0" anchor="ctr"/>
          <a:lstStyle>
            <a:defPPr>
              <a:defRPr lang="de-DE"/>
            </a:defPPr>
            <a:lvl1pPr>
              <a:defRPr sz="1200">
                <a:solidFill>
                  <a:schemeClr val="tx1">
                    <a:tint val="75000"/>
                  </a:schemeClr>
                </a:solidFill>
              </a:defRPr>
            </a:lvl1pPr>
          </a:lstStyle>
          <a:p>
            <a:r>
              <a:rPr lang="de-AT" dirty="0"/>
              <a:t>[1] G. </a:t>
            </a:r>
            <a:r>
              <a:rPr lang="de-AT" dirty="0" err="1"/>
              <a:t>Sauerbrey</a:t>
            </a:r>
            <a:r>
              <a:rPr lang="de-DE" dirty="0"/>
              <a:t>, Z. Physik 155 (1959), 206-222</a:t>
            </a:r>
          </a:p>
        </p:txBody>
      </p:sp>
      <p:grpSp>
        <p:nvGrpSpPr>
          <p:cNvPr id="48" name="Gruppieren 47">
            <a:extLst>
              <a:ext uri="{FF2B5EF4-FFF2-40B4-BE49-F238E27FC236}">
                <a16:creationId xmlns:a16="http://schemas.microsoft.com/office/drawing/2014/main" id="{8DE80E02-683F-4965-AEFF-511885C9FF0A}"/>
              </a:ext>
            </a:extLst>
          </p:cNvPr>
          <p:cNvGrpSpPr/>
          <p:nvPr/>
        </p:nvGrpSpPr>
        <p:grpSpPr>
          <a:xfrm>
            <a:off x="272957" y="171449"/>
            <a:ext cx="11751959" cy="809625"/>
            <a:chOff x="272957" y="171449"/>
            <a:chExt cx="11751959" cy="809625"/>
          </a:xfrm>
        </p:grpSpPr>
        <p:sp>
          <p:nvSpPr>
            <p:cNvPr id="49" name="Textfeld 48">
              <a:extLst>
                <a:ext uri="{FF2B5EF4-FFF2-40B4-BE49-F238E27FC236}">
                  <a16:creationId xmlns:a16="http://schemas.microsoft.com/office/drawing/2014/main" id="{BD2D7B3B-AE47-4A21-8173-27326CFC62C9}"/>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50" name="Gruppieren 49">
              <a:extLst>
                <a:ext uri="{FF2B5EF4-FFF2-40B4-BE49-F238E27FC236}">
                  <a16:creationId xmlns:a16="http://schemas.microsoft.com/office/drawing/2014/main" id="{8C7983AA-5320-4E13-A1B3-F0C702371094}"/>
                </a:ext>
              </a:extLst>
            </p:cNvPr>
            <p:cNvGrpSpPr/>
            <p:nvPr/>
          </p:nvGrpSpPr>
          <p:grpSpPr>
            <a:xfrm>
              <a:off x="272957" y="171449"/>
              <a:ext cx="11751959" cy="809625"/>
              <a:chOff x="272957" y="171449"/>
              <a:chExt cx="11751959" cy="809625"/>
            </a:xfrm>
          </p:grpSpPr>
          <p:pic>
            <p:nvPicPr>
              <p:cNvPr id="52" name="Grafik 51">
                <a:extLst>
                  <a:ext uri="{FF2B5EF4-FFF2-40B4-BE49-F238E27FC236}">
                    <a16:creationId xmlns:a16="http://schemas.microsoft.com/office/drawing/2014/main" id="{92A6E286-1397-496E-8B99-FEFB2BD8FF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0" y="249815"/>
                <a:ext cx="660400" cy="652894"/>
              </a:xfrm>
              <a:prstGeom prst="rect">
                <a:avLst/>
              </a:prstGeom>
            </p:spPr>
          </p:pic>
          <p:sp>
            <p:nvSpPr>
              <p:cNvPr id="53" name="Titel 1">
                <a:extLst>
                  <a:ext uri="{FF2B5EF4-FFF2-40B4-BE49-F238E27FC236}">
                    <a16:creationId xmlns:a16="http://schemas.microsoft.com/office/drawing/2014/main" id="{EC4E84F2-230F-403A-BE05-77FB4506CA63}"/>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4" name="Freihandform: Form 5">
                <a:extLst>
                  <a:ext uri="{FF2B5EF4-FFF2-40B4-BE49-F238E27FC236}">
                    <a16:creationId xmlns:a16="http://schemas.microsoft.com/office/drawing/2014/main" id="{114648C1-C1BE-48AE-832A-06476A59588E}"/>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5" name="Freihandform: Form 8">
                <a:extLst>
                  <a:ext uri="{FF2B5EF4-FFF2-40B4-BE49-F238E27FC236}">
                    <a16:creationId xmlns:a16="http://schemas.microsoft.com/office/drawing/2014/main" id="{847498D6-DF36-41D9-8957-0A137776060C}"/>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6" name="Freihandform: Form 11">
                <a:extLst>
                  <a:ext uri="{FF2B5EF4-FFF2-40B4-BE49-F238E27FC236}">
                    <a16:creationId xmlns:a16="http://schemas.microsoft.com/office/drawing/2014/main" id="{E1C740AE-D1E1-4F35-8D98-1A5B5877574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7" name="Gruppieren 56">
                <a:extLst>
                  <a:ext uri="{FF2B5EF4-FFF2-40B4-BE49-F238E27FC236}">
                    <a16:creationId xmlns:a16="http://schemas.microsoft.com/office/drawing/2014/main" id="{68A78B8B-5B44-4D11-8499-1EFA7A906B0C}"/>
                  </a:ext>
                </a:extLst>
              </p:cNvPr>
              <p:cNvGrpSpPr/>
              <p:nvPr/>
            </p:nvGrpSpPr>
            <p:grpSpPr>
              <a:xfrm>
                <a:off x="10055266" y="271201"/>
                <a:ext cx="1969650" cy="706971"/>
                <a:chOff x="7535695" y="283762"/>
                <a:chExt cx="1969650" cy="706971"/>
              </a:xfrm>
            </p:grpSpPr>
            <p:sp>
              <p:nvSpPr>
                <p:cNvPr id="61" name="Rechteck: abgerundete Ecken 24">
                  <a:extLst>
                    <a:ext uri="{FF2B5EF4-FFF2-40B4-BE49-F238E27FC236}">
                      <a16:creationId xmlns:a16="http://schemas.microsoft.com/office/drawing/2014/main" id="{62FF3E51-AFA2-4768-B9C2-735D6093D6DA}"/>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uppieren 61">
                  <a:extLst>
                    <a:ext uri="{FF2B5EF4-FFF2-40B4-BE49-F238E27FC236}">
                      <a16:creationId xmlns:a16="http://schemas.microsoft.com/office/drawing/2014/main" id="{4CE026D3-A7B0-4F8C-971C-ACC02585D387}"/>
                    </a:ext>
                  </a:extLst>
                </p:cNvPr>
                <p:cNvGrpSpPr/>
                <p:nvPr/>
              </p:nvGrpSpPr>
              <p:grpSpPr>
                <a:xfrm>
                  <a:off x="7596110" y="336530"/>
                  <a:ext cx="1909235" cy="615268"/>
                  <a:chOff x="5105423" y="6078734"/>
                  <a:chExt cx="2091442" cy="673986"/>
                </a:xfrm>
              </p:grpSpPr>
              <p:pic>
                <p:nvPicPr>
                  <p:cNvPr id="63" name="Grafik 62">
                    <a:extLst>
                      <a:ext uri="{FF2B5EF4-FFF2-40B4-BE49-F238E27FC236}">
                        <a16:creationId xmlns:a16="http://schemas.microsoft.com/office/drawing/2014/main" id="{0A6DDFBB-8331-41C5-9E77-E0450798BA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4" name="Textfeld 63">
                    <a:extLst>
                      <a:ext uri="{FF2B5EF4-FFF2-40B4-BE49-F238E27FC236}">
                        <a16:creationId xmlns:a16="http://schemas.microsoft.com/office/drawing/2014/main" id="{F065C62C-FEA4-4A5D-B4FD-4926563B2F0F}"/>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8" name="Gruppieren 57">
                <a:extLst>
                  <a:ext uri="{FF2B5EF4-FFF2-40B4-BE49-F238E27FC236}">
                    <a16:creationId xmlns:a16="http://schemas.microsoft.com/office/drawing/2014/main" id="{44D872F7-442C-4C84-B550-7B79656DB4BF}"/>
                  </a:ext>
                </a:extLst>
              </p:cNvPr>
              <p:cNvGrpSpPr/>
              <p:nvPr/>
            </p:nvGrpSpPr>
            <p:grpSpPr>
              <a:xfrm>
                <a:off x="1056402" y="271201"/>
                <a:ext cx="681912" cy="680597"/>
                <a:chOff x="970677" y="271201"/>
                <a:chExt cx="681912" cy="680597"/>
              </a:xfrm>
            </p:grpSpPr>
            <p:sp>
              <p:nvSpPr>
                <p:cNvPr id="59" name="Abgerundetes Rechteck 32">
                  <a:extLst>
                    <a:ext uri="{FF2B5EF4-FFF2-40B4-BE49-F238E27FC236}">
                      <a16:creationId xmlns:a16="http://schemas.microsoft.com/office/drawing/2014/main" id="{E1A4EF62-3ED3-46D7-A13A-A36A3D9AC4E1}"/>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fik 59">
                  <a:extLst>
                    <a:ext uri="{FF2B5EF4-FFF2-40B4-BE49-F238E27FC236}">
                      <a16:creationId xmlns:a16="http://schemas.microsoft.com/office/drawing/2014/main" id="{BD7C32A3-287D-4AAA-AA0E-34D25C6A6292}"/>
                    </a:ext>
                  </a:extLst>
                </p:cNvPr>
                <p:cNvPicPr>
                  <a:picLocks noChangeAspect="1"/>
                </p:cNvPicPr>
                <p:nvPr/>
              </p:nvPicPr>
              <p:blipFill rotWithShape="1">
                <a:blip r:embed="rId10"/>
                <a:srcRect l="3579" t="6864" r="73592" b="7828"/>
                <a:stretch/>
              </p:blipFill>
              <p:spPr>
                <a:xfrm>
                  <a:off x="1037007" y="330047"/>
                  <a:ext cx="548287" cy="566787"/>
                </a:xfrm>
                <a:prstGeom prst="rect">
                  <a:avLst/>
                </a:prstGeom>
              </p:spPr>
            </p:pic>
          </p:grpSp>
        </p:grpSp>
        <p:sp>
          <p:nvSpPr>
            <p:cNvPr id="51" name="Textfeld 50">
              <a:extLst>
                <a:ext uri="{FF2B5EF4-FFF2-40B4-BE49-F238E27FC236}">
                  <a16:creationId xmlns:a16="http://schemas.microsoft.com/office/drawing/2014/main" id="{9F64773D-6FE7-4367-8048-9E170B93B04F}"/>
                </a:ext>
              </a:extLst>
            </p:cNvPr>
            <p:cNvSpPr txBox="1"/>
            <p:nvPr/>
          </p:nvSpPr>
          <p:spPr>
            <a:xfrm>
              <a:off x="3174766" y="322751"/>
              <a:ext cx="5814818" cy="584775"/>
            </a:xfrm>
            <a:prstGeom prst="rect">
              <a:avLst/>
            </a:prstGeom>
            <a:noFill/>
          </p:spPr>
          <p:txBody>
            <a:bodyPr wrap="square" rtlCol="0">
              <a:spAutoFit/>
            </a:bodyPr>
            <a:lstStyle/>
            <a:p>
              <a:pPr algn="ctr"/>
              <a:r>
                <a:rPr lang="de-AT" sz="3200" dirty="0">
                  <a:solidFill>
                    <a:schemeClr val="bg1"/>
                  </a:solidFill>
                </a:rPr>
                <a:t>Experimental Approach: QCM</a:t>
              </a:r>
            </a:p>
          </p:txBody>
        </p:sp>
      </p:grpSp>
      <p:sp>
        <p:nvSpPr>
          <p:cNvPr id="38" name="Foliennummernplatzhalter 15">
            <a:extLst>
              <a:ext uri="{FF2B5EF4-FFF2-40B4-BE49-F238E27FC236}">
                <a16:creationId xmlns:a16="http://schemas.microsoft.com/office/drawing/2014/main" id="{CE4386A5-7D2B-F56E-5A32-F8F7622FA5AE}"/>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8</a:t>
            </a:fld>
            <a:endParaRPr lang="de-AT" dirty="0"/>
          </a:p>
        </p:txBody>
      </p:sp>
      <p:sp>
        <p:nvSpPr>
          <p:cNvPr id="39" name="Fußzeilenplatzhalter 14">
            <a:extLst>
              <a:ext uri="{FF2B5EF4-FFF2-40B4-BE49-F238E27FC236}">
                <a16:creationId xmlns:a16="http://schemas.microsoft.com/office/drawing/2014/main" id="{9D0E9DD3-2A84-DE5B-86C1-4F7798CD6736}"/>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Tree>
    <p:extLst>
      <p:ext uri="{BB962C8B-B14F-4D97-AF65-F5344CB8AC3E}">
        <p14:creationId xmlns:p14="http://schemas.microsoft.com/office/powerpoint/2010/main" val="16788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500"/>
                                        <p:tgtEl>
                                          <p:spTgt spid="2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xit" presetSubtype="0" fill="hold"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70B5E4-BE50-4A04-95F0-FF88BA1F8E54}"/>
              </a:ext>
            </a:extLst>
          </p:cNvPr>
          <p:cNvSpPr>
            <a:spLocks noGrp="1"/>
          </p:cNvSpPr>
          <p:nvPr>
            <p:ph idx="1"/>
          </p:nvPr>
        </p:nvSpPr>
        <p:spPr>
          <a:xfrm>
            <a:off x="319238" y="2127560"/>
            <a:ext cx="6743339" cy="3318197"/>
          </a:xfrm>
        </p:spPr>
        <p:txBody>
          <a:bodyPr>
            <a:normAutofit fontScale="92500" lnSpcReduction="20000"/>
          </a:bodyPr>
          <a:lstStyle/>
          <a:p>
            <a:pPr marL="0" indent="0">
              <a:buNone/>
            </a:pPr>
            <a:r>
              <a:rPr lang="de-AT" sz="2400" dirty="0"/>
              <a:t>At TU WIEN:</a:t>
            </a:r>
          </a:p>
          <a:p>
            <a:r>
              <a:rPr lang="de-AT" sz="2000" dirty="0" err="1"/>
              <a:t>Specialised</a:t>
            </a:r>
            <a:r>
              <a:rPr lang="de-AT" sz="2000" dirty="0"/>
              <a:t> </a:t>
            </a:r>
            <a:r>
              <a:rPr lang="de-AT" sz="2000" dirty="0" err="1"/>
              <a:t>electronics</a:t>
            </a:r>
            <a:r>
              <a:rPr lang="de-AT" sz="2000" dirty="0"/>
              <a:t> + SC-</a:t>
            </a:r>
            <a:r>
              <a:rPr lang="de-AT" sz="2000" dirty="0" err="1"/>
              <a:t>cut</a:t>
            </a:r>
            <a:r>
              <a:rPr lang="de-AT" sz="2000" dirty="0"/>
              <a:t> </a:t>
            </a:r>
            <a:r>
              <a:rPr lang="de-AT" sz="2000" dirty="0" err="1"/>
              <a:t>quartz</a:t>
            </a:r>
            <a:r>
              <a:rPr lang="de-AT" sz="2000" dirty="0"/>
              <a:t> [1]</a:t>
            </a:r>
          </a:p>
          <a:p>
            <a:pPr marL="0" indent="0">
              <a:buNone/>
              <a:tabLst>
                <a:tab pos="266700" algn="l"/>
              </a:tabLst>
            </a:pPr>
            <a:r>
              <a:rPr lang="de-AT" sz="2000" dirty="0"/>
              <a:t>	≈ 90 </a:t>
            </a:r>
            <a:r>
              <a:rPr lang="de-AT" sz="2000" dirty="0" err="1"/>
              <a:t>pg</a:t>
            </a:r>
            <a:r>
              <a:rPr lang="de-AT" sz="2000" dirty="0"/>
              <a:t>/cm²/s (3</a:t>
            </a:r>
            <a:r>
              <a:rPr lang="en-US" altLang="en-US" sz="2000" dirty="0">
                <a:solidFill>
                  <a:srgbClr val="000000"/>
                </a:solidFill>
                <a:cs typeface="Arial" panose="020B0604020202020204" pitchFamily="34" charset="0"/>
              </a:rPr>
              <a:t> ⋅ </a:t>
            </a:r>
            <a:r>
              <a:rPr lang="de-AT" sz="2000" b="1" dirty="0"/>
              <a:t>10</a:t>
            </a:r>
            <a:r>
              <a:rPr lang="de-AT" sz="2000" b="1" baseline="30000" dirty="0"/>
              <a:t>-4</a:t>
            </a:r>
            <a:r>
              <a:rPr lang="de-AT" sz="2000" b="1" dirty="0"/>
              <a:t> W </a:t>
            </a:r>
            <a:r>
              <a:rPr lang="de-AT" sz="2000" b="1" dirty="0" err="1"/>
              <a:t>monolayers</a:t>
            </a:r>
            <a:r>
              <a:rPr lang="de-AT" sz="2000" b="1" dirty="0"/>
              <a:t>/s</a:t>
            </a:r>
            <a:r>
              <a:rPr lang="de-AT" sz="2000" dirty="0"/>
              <a:t>)</a:t>
            </a:r>
          </a:p>
          <a:p>
            <a:r>
              <a:rPr lang="de-AT" sz="2000" b="1" dirty="0">
                <a:solidFill>
                  <a:srgbClr val="369A2E"/>
                </a:solidFill>
              </a:rPr>
              <a:t>Low </a:t>
            </a:r>
            <a:r>
              <a:rPr lang="de-AT" sz="2000" b="1" dirty="0" err="1">
                <a:solidFill>
                  <a:srgbClr val="369A2E"/>
                </a:solidFill>
              </a:rPr>
              <a:t>ion</a:t>
            </a:r>
            <a:r>
              <a:rPr lang="de-AT" sz="2000" b="1" dirty="0">
                <a:solidFill>
                  <a:srgbClr val="369A2E"/>
                </a:solidFill>
              </a:rPr>
              <a:t> </a:t>
            </a:r>
            <a:r>
              <a:rPr lang="de-AT" sz="2000" b="1" dirty="0" err="1">
                <a:solidFill>
                  <a:srgbClr val="369A2E"/>
                </a:solidFill>
              </a:rPr>
              <a:t>fluxes</a:t>
            </a:r>
            <a:r>
              <a:rPr lang="de-AT" sz="2000" b="1" dirty="0">
                <a:solidFill>
                  <a:srgbClr val="369A2E"/>
                </a:solidFill>
              </a:rPr>
              <a:t> </a:t>
            </a:r>
            <a:r>
              <a:rPr lang="de-AT" sz="2000" b="1" dirty="0" err="1">
                <a:solidFill>
                  <a:srgbClr val="369A2E"/>
                </a:solidFill>
              </a:rPr>
              <a:t>for</a:t>
            </a:r>
            <a:r>
              <a:rPr lang="de-AT" sz="2000" b="1" dirty="0">
                <a:solidFill>
                  <a:srgbClr val="369A2E"/>
                </a:solidFill>
              </a:rPr>
              <a:t> minimal </a:t>
            </a:r>
            <a:r>
              <a:rPr lang="de-AT" sz="2000" b="1" dirty="0" err="1">
                <a:solidFill>
                  <a:srgbClr val="369A2E"/>
                </a:solidFill>
              </a:rPr>
              <a:t>surface</a:t>
            </a:r>
            <a:r>
              <a:rPr lang="de-AT" sz="2000" b="1" dirty="0">
                <a:solidFill>
                  <a:srgbClr val="369A2E"/>
                </a:solidFill>
              </a:rPr>
              <a:t> </a:t>
            </a:r>
            <a:r>
              <a:rPr lang="de-AT" sz="2000" b="1" dirty="0" err="1">
                <a:solidFill>
                  <a:srgbClr val="369A2E"/>
                </a:solidFill>
              </a:rPr>
              <a:t>alteration</a:t>
            </a:r>
            <a:endParaRPr lang="de-AT" sz="2000" b="1" dirty="0">
              <a:solidFill>
                <a:srgbClr val="369A2E"/>
              </a:solidFill>
            </a:endParaRPr>
          </a:p>
          <a:p>
            <a:r>
              <a:rPr lang="de-AT" sz="2000" b="1" dirty="0" err="1">
                <a:solidFill>
                  <a:srgbClr val="369A2E"/>
                </a:solidFill>
              </a:rPr>
              <a:t>Monoenergetic</a:t>
            </a:r>
            <a:r>
              <a:rPr lang="de-AT" sz="2000" b="1" dirty="0">
                <a:solidFill>
                  <a:srgbClr val="369A2E"/>
                </a:solidFill>
              </a:rPr>
              <a:t>, </a:t>
            </a:r>
            <a:r>
              <a:rPr lang="de-AT" sz="2000" b="1" dirty="0" err="1">
                <a:solidFill>
                  <a:srgbClr val="369A2E"/>
                </a:solidFill>
              </a:rPr>
              <a:t>mass-filtered</a:t>
            </a:r>
            <a:r>
              <a:rPr lang="de-AT" sz="2000" b="1" dirty="0">
                <a:solidFill>
                  <a:srgbClr val="369A2E"/>
                </a:solidFill>
              </a:rPr>
              <a:t> </a:t>
            </a:r>
            <a:r>
              <a:rPr lang="de-AT" sz="2000" b="1" dirty="0" err="1">
                <a:solidFill>
                  <a:srgbClr val="369A2E"/>
                </a:solidFill>
              </a:rPr>
              <a:t>ion</a:t>
            </a:r>
            <a:r>
              <a:rPr lang="de-AT" sz="2000" b="1" dirty="0">
                <a:solidFill>
                  <a:srgbClr val="369A2E"/>
                </a:solidFill>
              </a:rPr>
              <a:t> beam </a:t>
            </a:r>
          </a:p>
          <a:p>
            <a:r>
              <a:rPr lang="de-AT" sz="2000" b="1" dirty="0">
                <a:solidFill>
                  <a:srgbClr val="369A2E"/>
                </a:solidFill>
              </a:rPr>
              <a:t>In-situ sputtering </a:t>
            </a:r>
            <a:r>
              <a:rPr lang="de-AT" sz="2000" b="1" dirty="0" err="1">
                <a:solidFill>
                  <a:srgbClr val="369A2E"/>
                </a:solidFill>
              </a:rPr>
              <a:t>yield</a:t>
            </a:r>
            <a:r>
              <a:rPr lang="de-AT" sz="2000" b="1" dirty="0">
                <a:solidFill>
                  <a:srgbClr val="369A2E"/>
                </a:solidFill>
              </a:rPr>
              <a:t> </a:t>
            </a:r>
            <a:r>
              <a:rPr lang="de-AT" sz="2000" b="1" dirty="0" err="1">
                <a:solidFill>
                  <a:srgbClr val="369A2E"/>
                </a:solidFill>
              </a:rPr>
              <a:t>measurement</a:t>
            </a:r>
            <a:endParaRPr lang="de-AT" sz="2000" b="1" dirty="0">
              <a:solidFill>
                <a:srgbClr val="369A2E"/>
              </a:solidFill>
            </a:endParaRPr>
          </a:p>
          <a:p>
            <a:pPr marL="0" indent="0">
              <a:buNone/>
            </a:pPr>
            <a:endParaRPr lang="de-AT" sz="2000" b="1" dirty="0"/>
          </a:p>
          <a:p>
            <a:pPr marL="0" indent="0">
              <a:buNone/>
            </a:pPr>
            <a:endParaRPr lang="de-AT" sz="2000" b="1" dirty="0"/>
          </a:p>
          <a:p>
            <a:r>
              <a:rPr lang="de-AT" sz="2000" b="1" dirty="0"/>
              <a:t>Classic Target QCM: </a:t>
            </a:r>
            <a:r>
              <a:rPr lang="de-AT" sz="2000" dirty="0"/>
              <a:t>sputtering </a:t>
            </a:r>
            <a:r>
              <a:rPr lang="de-AT" sz="2000" dirty="0" err="1"/>
              <a:t>causes</a:t>
            </a:r>
            <a:r>
              <a:rPr lang="de-AT" sz="2000" dirty="0"/>
              <a:t> </a:t>
            </a:r>
            <a:r>
              <a:rPr lang="de-AT" sz="2000" b="1" dirty="0" err="1"/>
              <a:t>mass</a:t>
            </a:r>
            <a:r>
              <a:rPr lang="de-AT" sz="2000" b="1" dirty="0"/>
              <a:t> </a:t>
            </a:r>
            <a:r>
              <a:rPr lang="de-AT" sz="2000" b="1" dirty="0" err="1"/>
              <a:t>reduction</a:t>
            </a:r>
            <a:r>
              <a:rPr lang="de-AT" sz="2000" b="1" dirty="0"/>
              <a:t> </a:t>
            </a:r>
            <a:r>
              <a:rPr lang="de-AT" sz="2000" dirty="0"/>
              <a:t>[1]</a:t>
            </a:r>
          </a:p>
          <a:p>
            <a:r>
              <a:rPr lang="de-AT" sz="2000" b="1" dirty="0"/>
              <a:t>Catcher QCM: </a:t>
            </a:r>
            <a:r>
              <a:rPr lang="de-AT" sz="2000" dirty="0" err="1"/>
              <a:t>deposited</a:t>
            </a:r>
            <a:r>
              <a:rPr lang="de-AT" sz="2000" dirty="0"/>
              <a:t> </a:t>
            </a:r>
            <a:r>
              <a:rPr lang="de-AT" sz="2000" dirty="0" err="1"/>
              <a:t>atoms</a:t>
            </a:r>
            <a:r>
              <a:rPr lang="de-AT" sz="2000" dirty="0"/>
              <a:t> </a:t>
            </a:r>
            <a:r>
              <a:rPr lang="de-AT" sz="2000" dirty="0" err="1"/>
              <a:t>cause</a:t>
            </a:r>
            <a:r>
              <a:rPr lang="de-AT" sz="2000" b="1" dirty="0"/>
              <a:t> </a:t>
            </a:r>
            <a:r>
              <a:rPr lang="de-AT" sz="2000" b="1" dirty="0" err="1"/>
              <a:t>mass</a:t>
            </a:r>
            <a:r>
              <a:rPr lang="de-AT" sz="2000" b="1" dirty="0"/>
              <a:t> </a:t>
            </a:r>
            <a:r>
              <a:rPr lang="de-AT" sz="2000" b="1" dirty="0" err="1"/>
              <a:t>increase</a:t>
            </a:r>
            <a:r>
              <a:rPr lang="de-AT" sz="2000" b="1" dirty="0"/>
              <a:t> </a:t>
            </a:r>
            <a:r>
              <a:rPr lang="de-AT" sz="2000" dirty="0"/>
              <a:t>[2]</a:t>
            </a:r>
          </a:p>
          <a:p>
            <a:endParaRPr lang="de-AT" sz="2000" b="1" dirty="0"/>
          </a:p>
          <a:p>
            <a:pPr marL="0" indent="0">
              <a:buNone/>
            </a:pPr>
            <a:endParaRPr lang="de-AT" sz="2400" dirty="0"/>
          </a:p>
          <a:p>
            <a:endParaRPr lang="de-AT" sz="2000" dirty="0"/>
          </a:p>
        </p:txBody>
      </p:sp>
      <p:sp>
        <p:nvSpPr>
          <p:cNvPr id="28" name="Fußzeilenplatzhalter 14">
            <a:extLst>
              <a:ext uri="{FF2B5EF4-FFF2-40B4-BE49-F238E27FC236}">
                <a16:creationId xmlns:a16="http://schemas.microsoft.com/office/drawing/2014/main" id="{5AAFB682-9DDD-46AF-8745-4B1046E93798}"/>
              </a:ext>
            </a:extLst>
          </p:cNvPr>
          <p:cNvSpPr txBox="1">
            <a:spLocks/>
          </p:cNvSpPr>
          <p:nvPr/>
        </p:nvSpPr>
        <p:spPr>
          <a:xfrm>
            <a:off x="3850472" y="6405759"/>
            <a:ext cx="5139112" cy="365125"/>
          </a:xfrm>
          <a:prstGeom prst="rect">
            <a:avLst/>
          </a:prstGeom>
        </p:spPr>
        <p:txBody>
          <a:bodyPr vert="horz" lIns="91440" tIns="45720" rIns="91440" bIns="45720" rtlCol="0" anchor="ctr"/>
          <a:lstStyle>
            <a:defPPr>
              <a:defRPr lang="de-DE"/>
            </a:defPPr>
            <a:lvl1pPr>
              <a:defRPr sz="1200">
                <a:solidFill>
                  <a:schemeClr val="tx1">
                    <a:tint val="75000"/>
                  </a:schemeClr>
                </a:solidFill>
              </a:defRPr>
            </a:lvl1pPr>
          </a:lstStyle>
          <a:p>
            <a:r>
              <a:rPr lang="de-DE" dirty="0"/>
              <a:t>[1] R. </a:t>
            </a:r>
            <a:r>
              <a:rPr lang="de-DE" dirty="0" err="1"/>
              <a:t>Stadlmayr</a:t>
            </a:r>
            <a:r>
              <a:rPr lang="de-DE" dirty="0"/>
              <a:t> et al., Rev. </a:t>
            </a:r>
            <a:r>
              <a:rPr lang="de-DE" dirty="0" err="1"/>
              <a:t>Sci</a:t>
            </a:r>
            <a:r>
              <a:rPr lang="de-DE" dirty="0"/>
              <a:t>. </a:t>
            </a:r>
            <a:r>
              <a:rPr lang="de-DE" dirty="0" err="1"/>
              <a:t>Instrum</a:t>
            </a:r>
            <a:r>
              <a:rPr lang="de-DE" dirty="0"/>
              <a:t>. 91 (2020), </a:t>
            </a:r>
            <a:r>
              <a:rPr lang="de-AT" dirty="0"/>
              <a:t>125104 </a:t>
            </a:r>
            <a:endParaRPr lang="de-DE" dirty="0"/>
          </a:p>
          <a:p>
            <a:r>
              <a:rPr lang="de-DE" dirty="0"/>
              <a:t>[2] B. Berger et al., NIMB 406 (2017), 533-537</a:t>
            </a:r>
            <a:endParaRPr lang="de-AT" dirty="0"/>
          </a:p>
        </p:txBody>
      </p:sp>
      <p:grpSp>
        <p:nvGrpSpPr>
          <p:cNvPr id="48" name="Gruppieren 47">
            <a:extLst>
              <a:ext uri="{FF2B5EF4-FFF2-40B4-BE49-F238E27FC236}">
                <a16:creationId xmlns:a16="http://schemas.microsoft.com/office/drawing/2014/main" id="{8DE80E02-683F-4965-AEFF-511885C9FF0A}"/>
              </a:ext>
            </a:extLst>
          </p:cNvPr>
          <p:cNvGrpSpPr/>
          <p:nvPr/>
        </p:nvGrpSpPr>
        <p:grpSpPr>
          <a:xfrm>
            <a:off x="272957" y="171449"/>
            <a:ext cx="11751959" cy="809625"/>
            <a:chOff x="272957" y="171449"/>
            <a:chExt cx="11751959" cy="809625"/>
          </a:xfrm>
        </p:grpSpPr>
        <p:sp>
          <p:nvSpPr>
            <p:cNvPr id="49" name="Textfeld 48">
              <a:extLst>
                <a:ext uri="{FF2B5EF4-FFF2-40B4-BE49-F238E27FC236}">
                  <a16:creationId xmlns:a16="http://schemas.microsoft.com/office/drawing/2014/main" id="{BD2D7B3B-AE47-4A21-8173-27326CFC62C9}"/>
                </a:ext>
              </a:extLst>
            </p:cNvPr>
            <p:cNvSpPr txBox="1"/>
            <p:nvPr/>
          </p:nvSpPr>
          <p:spPr>
            <a:xfrm>
              <a:off x="3358892" y="317934"/>
              <a:ext cx="5474216" cy="584775"/>
            </a:xfrm>
            <a:prstGeom prst="rect">
              <a:avLst/>
            </a:prstGeom>
            <a:noFill/>
          </p:spPr>
          <p:txBody>
            <a:bodyPr wrap="square" rtlCol="0">
              <a:spAutoFit/>
            </a:bodyPr>
            <a:lstStyle/>
            <a:p>
              <a:pPr algn="ctr"/>
              <a:r>
                <a:rPr lang="de-AT" sz="3200" dirty="0">
                  <a:solidFill>
                    <a:schemeClr val="bg1"/>
                  </a:solidFill>
                </a:rPr>
                <a:t>Outline</a:t>
              </a:r>
            </a:p>
          </p:txBody>
        </p:sp>
        <p:grpSp>
          <p:nvGrpSpPr>
            <p:cNvPr id="50" name="Gruppieren 49">
              <a:extLst>
                <a:ext uri="{FF2B5EF4-FFF2-40B4-BE49-F238E27FC236}">
                  <a16:creationId xmlns:a16="http://schemas.microsoft.com/office/drawing/2014/main" id="{8C7983AA-5320-4E13-A1B3-F0C702371094}"/>
                </a:ext>
              </a:extLst>
            </p:cNvPr>
            <p:cNvGrpSpPr/>
            <p:nvPr/>
          </p:nvGrpSpPr>
          <p:grpSpPr>
            <a:xfrm>
              <a:off x="272957" y="171449"/>
              <a:ext cx="11751959" cy="809625"/>
              <a:chOff x="272957" y="171449"/>
              <a:chExt cx="11751959" cy="809625"/>
            </a:xfrm>
          </p:grpSpPr>
          <p:pic>
            <p:nvPicPr>
              <p:cNvPr id="52" name="Grafik 51">
                <a:extLst>
                  <a:ext uri="{FF2B5EF4-FFF2-40B4-BE49-F238E27FC236}">
                    <a16:creationId xmlns:a16="http://schemas.microsoft.com/office/drawing/2014/main" id="{92A6E286-1397-496E-8B99-FEFB2BD8FF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050" y="249815"/>
                <a:ext cx="660400" cy="652894"/>
              </a:xfrm>
              <a:prstGeom prst="rect">
                <a:avLst/>
              </a:prstGeom>
            </p:spPr>
          </p:pic>
          <p:sp>
            <p:nvSpPr>
              <p:cNvPr id="53" name="Titel 1">
                <a:extLst>
                  <a:ext uri="{FF2B5EF4-FFF2-40B4-BE49-F238E27FC236}">
                    <a16:creationId xmlns:a16="http://schemas.microsoft.com/office/drawing/2014/main" id="{EC4E84F2-230F-403A-BE05-77FB4506CA63}"/>
                  </a:ext>
                </a:extLst>
              </p:cNvPr>
              <p:cNvSpPr txBox="1">
                <a:spLocks/>
              </p:cNvSpPr>
              <p:nvPr/>
            </p:nvSpPr>
            <p:spPr>
              <a:xfrm>
                <a:off x="1866900" y="171449"/>
                <a:ext cx="8458200" cy="8096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400" b="1" dirty="0">
                    <a:solidFill>
                      <a:schemeClr val="bg1"/>
                    </a:solidFill>
                  </a:rPr>
                  <a:t>Diploma Thesis</a:t>
                </a:r>
              </a:p>
            </p:txBody>
          </p:sp>
          <p:sp>
            <p:nvSpPr>
              <p:cNvPr id="54" name="Freihandform: Form 5">
                <a:extLst>
                  <a:ext uri="{FF2B5EF4-FFF2-40B4-BE49-F238E27FC236}">
                    <a16:creationId xmlns:a16="http://schemas.microsoft.com/office/drawing/2014/main" id="{114648C1-C1BE-48AE-832A-06476A59588E}"/>
                  </a:ext>
                </a:extLst>
              </p:cNvPr>
              <p:cNvSpPr/>
              <p:nvPr/>
            </p:nvSpPr>
            <p:spPr>
              <a:xfrm>
                <a:off x="319238" y="336027"/>
                <a:ext cx="11576460" cy="606875"/>
              </a:xfrm>
              <a:custGeom>
                <a:avLst/>
                <a:gdLst>
                  <a:gd name="connsiteX0" fmla="*/ 0 w 11576460"/>
                  <a:gd name="connsiteY0" fmla="*/ 0 h 606875"/>
                  <a:gd name="connsiteX1" fmla="*/ 11576461 w 11576460"/>
                  <a:gd name="connsiteY1" fmla="*/ 0 h 606875"/>
                  <a:gd name="connsiteX2" fmla="*/ 11576461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1" y="0"/>
                    </a:lnTo>
                    <a:lnTo>
                      <a:pt x="11576461" y="606875"/>
                    </a:lnTo>
                    <a:lnTo>
                      <a:pt x="0" y="606875"/>
                    </a:lnTo>
                    <a:close/>
                  </a:path>
                </a:pathLst>
              </a:custGeom>
              <a:noFill/>
              <a:ln w="266394" cap="flat">
                <a:solidFill>
                  <a:srgbClr val="000000"/>
                </a:solidFill>
                <a:prstDash val="solid"/>
                <a:round/>
              </a:ln>
            </p:spPr>
            <p:txBody>
              <a:bodyPr rtlCol="0" anchor="ctr"/>
              <a:lstStyle/>
              <a:p>
                <a:endParaRPr lang="de-AT"/>
              </a:p>
            </p:txBody>
          </p:sp>
          <p:sp>
            <p:nvSpPr>
              <p:cNvPr id="55" name="Freihandform: Form 8">
                <a:extLst>
                  <a:ext uri="{FF2B5EF4-FFF2-40B4-BE49-F238E27FC236}">
                    <a16:creationId xmlns:a16="http://schemas.microsoft.com/office/drawing/2014/main" id="{847498D6-DF36-41D9-8957-0A137776060C}"/>
                  </a:ext>
                </a:extLst>
              </p:cNvPr>
              <p:cNvSpPr/>
              <p:nvPr/>
            </p:nvSpPr>
            <p:spPr>
              <a:xfrm>
                <a:off x="295121" y="313117"/>
                <a:ext cx="11576460" cy="606875"/>
              </a:xfrm>
              <a:custGeom>
                <a:avLst/>
                <a:gdLst>
                  <a:gd name="connsiteX0" fmla="*/ 0 w 11576460"/>
                  <a:gd name="connsiteY0" fmla="*/ 0 h 606875"/>
                  <a:gd name="connsiteX1" fmla="*/ 11576460 w 11576460"/>
                  <a:gd name="connsiteY1" fmla="*/ 0 h 606875"/>
                  <a:gd name="connsiteX2" fmla="*/ 11576460 w 11576460"/>
                  <a:gd name="connsiteY2" fmla="*/ 606875 h 606875"/>
                  <a:gd name="connsiteX3" fmla="*/ 0 w 11576460"/>
                  <a:gd name="connsiteY3" fmla="*/ 606875 h 606875"/>
                </a:gdLst>
                <a:ahLst/>
                <a:cxnLst>
                  <a:cxn ang="0">
                    <a:pos x="connsiteX0" y="connsiteY0"/>
                  </a:cxn>
                  <a:cxn ang="0">
                    <a:pos x="connsiteX1" y="connsiteY1"/>
                  </a:cxn>
                  <a:cxn ang="0">
                    <a:pos x="connsiteX2" y="connsiteY2"/>
                  </a:cxn>
                  <a:cxn ang="0">
                    <a:pos x="connsiteX3" y="connsiteY3"/>
                  </a:cxn>
                </a:cxnLst>
                <a:rect l="l" t="t" r="r" b="b"/>
                <a:pathLst>
                  <a:path w="11576460" h="606875">
                    <a:moveTo>
                      <a:pt x="0" y="0"/>
                    </a:moveTo>
                    <a:lnTo>
                      <a:pt x="11576460" y="0"/>
                    </a:lnTo>
                    <a:lnTo>
                      <a:pt x="11576460" y="606875"/>
                    </a:lnTo>
                    <a:lnTo>
                      <a:pt x="0" y="606875"/>
                    </a:lnTo>
                    <a:close/>
                  </a:path>
                </a:pathLst>
              </a:custGeom>
              <a:solidFill>
                <a:srgbClr val="006699"/>
              </a:solidFill>
              <a:ln w="266392" cap="flat">
                <a:solidFill>
                  <a:srgbClr val="006699"/>
                </a:solidFill>
                <a:prstDash val="solid"/>
                <a:round/>
              </a:ln>
            </p:spPr>
            <p:txBody>
              <a:bodyPr rtlCol="0" anchor="ctr"/>
              <a:lstStyle/>
              <a:p>
                <a:endParaRPr lang="de-AT"/>
              </a:p>
            </p:txBody>
          </p:sp>
          <p:sp>
            <p:nvSpPr>
              <p:cNvPr id="56" name="Freihandform: Form 11">
                <a:extLst>
                  <a:ext uri="{FF2B5EF4-FFF2-40B4-BE49-F238E27FC236}">
                    <a16:creationId xmlns:a16="http://schemas.microsoft.com/office/drawing/2014/main" id="{E1C740AE-D1E1-4F35-8D98-1A5B58775747}"/>
                  </a:ext>
                </a:extLst>
              </p:cNvPr>
              <p:cNvSpPr/>
              <p:nvPr/>
            </p:nvSpPr>
            <p:spPr>
              <a:xfrm>
                <a:off x="272957" y="951798"/>
                <a:ext cx="675648" cy="0"/>
              </a:xfrm>
              <a:custGeom>
                <a:avLst/>
                <a:gdLst>
                  <a:gd name="connsiteX0" fmla="*/ 68277 w 675648"/>
                  <a:gd name="connsiteY0" fmla="*/ -670779 h 0"/>
                  <a:gd name="connsiteX1" fmla="*/ 607376 w 675648"/>
                  <a:gd name="connsiteY1" fmla="*/ -670779 h 0"/>
                  <a:gd name="connsiteX2" fmla="*/ 675649 w 675648"/>
                  <a:gd name="connsiteY2" fmla="*/ -602999 h 0"/>
                  <a:gd name="connsiteX3" fmla="*/ 675649 w 675648"/>
                  <a:gd name="connsiteY3" fmla="*/ -67787 h 0"/>
                  <a:gd name="connsiteX4" fmla="*/ 607376 w 675648"/>
                  <a:gd name="connsiteY4" fmla="*/ 0 h 0"/>
                  <a:gd name="connsiteX5" fmla="*/ 68277 w 675648"/>
                  <a:gd name="connsiteY5" fmla="*/ 0 h 0"/>
                  <a:gd name="connsiteX6" fmla="*/ 0 w 675648"/>
                  <a:gd name="connsiteY6" fmla="*/ -67787 h 0"/>
                  <a:gd name="connsiteX7" fmla="*/ 0 w 675648"/>
                  <a:gd name="connsiteY7" fmla="*/ -602999 h 0"/>
                  <a:gd name="connsiteX8" fmla="*/ 68277 w 675648"/>
                  <a:gd name="connsiteY8" fmla="*/ -670779 h 0"/>
                  <a:gd name="connsiteX9" fmla="*/ 288578 w 675648"/>
                  <a:gd name="connsiteY9" fmla="*/ -62661 h 0"/>
                  <a:gd name="connsiteX10" fmla="*/ 288578 w 675648"/>
                  <a:gd name="connsiteY10" fmla="*/ -180837 h 0"/>
                  <a:gd name="connsiteX11" fmla="*/ 265339 w 675648"/>
                  <a:gd name="connsiteY11" fmla="*/ -180837 h 0"/>
                  <a:gd name="connsiteX12" fmla="*/ 265339 w 675648"/>
                  <a:gd name="connsiteY12" fmla="*/ -62661 h 0"/>
                  <a:gd name="connsiteX13" fmla="*/ 446581 w 675648"/>
                  <a:gd name="connsiteY13" fmla="*/ -62661 h 0"/>
                  <a:gd name="connsiteX14" fmla="*/ 446581 w 675648"/>
                  <a:gd name="connsiteY14" fmla="*/ -83242 h 0"/>
                  <a:gd name="connsiteX15" fmla="*/ 391411 w 675648"/>
                  <a:gd name="connsiteY15" fmla="*/ -83242 h 0"/>
                  <a:gd name="connsiteX16" fmla="*/ 391411 w 675648"/>
                  <a:gd name="connsiteY16" fmla="*/ -111956 h 0"/>
                  <a:gd name="connsiteX17" fmla="*/ 438388 w 675648"/>
                  <a:gd name="connsiteY17" fmla="*/ -111956 h 0"/>
                  <a:gd name="connsiteX18" fmla="*/ 438388 w 675648"/>
                  <a:gd name="connsiteY18" fmla="*/ -132540 h 0"/>
                  <a:gd name="connsiteX19" fmla="*/ 391411 w 675648"/>
                  <a:gd name="connsiteY19" fmla="*/ -132540 h 0"/>
                  <a:gd name="connsiteX20" fmla="*/ 391411 w 675648"/>
                  <a:gd name="connsiteY20" fmla="*/ -160254 h 0"/>
                  <a:gd name="connsiteX21" fmla="*/ 446581 w 675648"/>
                  <a:gd name="connsiteY21" fmla="*/ -160254 h 0"/>
                  <a:gd name="connsiteX22" fmla="*/ 446581 w 675648"/>
                  <a:gd name="connsiteY22" fmla="*/ -180837 h 0"/>
                  <a:gd name="connsiteX23" fmla="*/ 368174 w 675648"/>
                  <a:gd name="connsiteY23" fmla="*/ -180837 h 0"/>
                  <a:gd name="connsiteX24" fmla="*/ 368174 w 675648"/>
                  <a:gd name="connsiteY24" fmla="*/ -62661 h 0"/>
                  <a:gd name="connsiteX25" fmla="*/ 611431 w 675648"/>
                  <a:gd name="connsiteY25" fmla="*/ -62661 h 0"/>
                  <a:gd name="connsiteX26" fmla="*/ 611431 w 675648"/>
                  <a:gd name="connsiteY26" fmla="*/ -180837 h 0"/>
                  <a:gd name="connsiteX27" fmla="*/ 588194 w 675648"/>
                  <a:gd name="connsiteY27" fmla="*/ -180837 h 0"/>
                  <a:gd name="connsiteX28" fmla="*/ 588194 w 675648"/>
                  <a:gd name="connsiteY28" fmla="*/ -108471 h 0"/>
                  <a:gd name="connsiteX29" fmla="*/ 541051 w 675648"/>
                  <a:gd name="connsiteY29" fmla="*/ -180837 h 0"/>
                  <a:gd name="connsiteX30" fmla="*/ 520319 w 675648"/>
                  <a:gd name="connsiteY30" fmla="*/ -180837 h 0"/>
                  <a:gd name="connsiteX31" fmla="*/ 520319 w 675648"/>
                  <a:gd name="connsiteY31" fmla="*/ -62661 h 0"/>
                  <a:gd name="connsiteX32" fmla="*/ 543558 w 675648"/>
                  <a:gd name="connsiteY32" fmla="*/ -62661 h 0"/>
                  <a:gd name="connsiteX33" fmla="*/ 543558 w 675648"/>
                  <a:gd name="connsiteY33" fmla="*/ -135194 h 0"/>
                  <a:gd name="connsiteX34" fmla="*/ 590700 w 675648"/>
                  <a:gd name="connsiteY34" fmla="*/ -62661 h 0"/>
                  <a:gd name="connsiteX35" fmla="*/ 203723 w 675648"/>
                  <a:gd name="connsiteY35" fmla="*/ -180837 h 0"/>
                  <a:gd name="connsiteX36" fmla="*/ 179481 w 675648"/>
                  <a:gd name="connsiteY36" fmla="*/ -180837 h 0"/>
                  <a:gd name="connsiteX37" fmla="*/ 160924 w 675648"/>
                  <a:gd name="connsiteY37" fmla="*/ -106311 h 0"/>
                  <a:gd name="connsiteX38" fmla="*/ 139192 w 675648"/>
                  <a:gd name="connsiteY38" fmla="*/ -180837 h 0"/>
                  <a:gd name="connsiteX39" fmla="*/ 121809 w 675648"/>
                  <a:gd name="connsiteY39" fmla="*/ -180837 h 0"/>
                  <a:gd name="connsiteX40" fmla="*/ 100074 w 675648"/>
                  <a:gd name="connsiteY40" fmla="*/ -106311 h 0"/>
                  <a:gd name="connsiteX41" fmla="*/ 81686 w 675648"/>
                  <a:gd name="connsiteY41" fmla="*/ -180837 h 0"/>
                  <a:gd name="connsiteX42" fmla="*/ 57444 w 675648"/>
                  <a:gd name="connsiteY42" fmla="*/ -180837 h 0"/>
                  <a:gd name="connsiteX43" fmla="*/ 89209 w 675648"/>
                  <a:gd name="connsiteY43" fmla="*/ -62661 h 0"/>
                  <a:gd name="connsiteX44" fmla="*/ 108600 w 675648"/>
                  <a:gd name="connsiteY44" fmla="*/ -62661 h 0"/>
                  <a:gd name="connsiteX45" fmla="*/ 130501 w 675648"/>
                  <a:gd name="connsiteY45" fmla="*/ -134367 h 0"/>
                  <a:gd name="connsiteX46" fmla="*/ 152401 w 675648"/>
                  <a:gd name="connsiteY46" fmla="*/ -62661 h 0"/>
                  <a:gd name="connsiteX47" fmla="*/ 171792 w 675648"/>
                  <a:gd name="connsiteY47" fmla="*/ -62661 h 0"/>
                  <a:gd name="connsiteX48" fmla="*/ 143397 w 675648"/>
                  <a:gd name="connsiteY48" fmla="*/ -272618 h 0"/>
                  <a:gd name="connsiteX49" fmla="*/ 143397 w 675648"/>
                  <a:gd name="connsiteY49" fmla="*/ -510863 h 0"/>
                  <a:gd name="connsiteX50" fmla="*/ 215612 w 675648"/>
                  <a:gd name="connsiteY50" fmla="*/ -510863 h 0"/>
                  <a:gd name="connsiteX51" fmla="*/ 215612 w 675648"/>
                  <a:gd name="connsiteY51" fmla="*/ -272618 h 0"/>
                  <a:gd name="connsiteX52" fmla="*/ 52000 w 675648"/>
                  <a:gd name="connsiteY52" fmla="*/ -602370 h 0"/>
                  <a:gd name="connsiteX53" fmla="*/ 304589 w 675648"/>
                  <a:gd name="connsiteY53" fmla="*/ -602370 h 0"/>
                  <a:gd name="connsiteX54" fmla="*/ 304589 w 675648"/>
                  <a:gd name="connsiteY54" fmla="*/ -530678 h 0"/>
                  <a:gd name="connsiteX55" fmla="*/ 52000 w 675648"/>
                  <a:gd name="connsiteY55" fmla="*/ -530678 h 0"/>
                  <a:gd name="connsiteX56" fmla="*/ 466060 w 675648"/>
                  <a:gd name="connsiteY56" fmla="*/ -269680 h 0"/>
                  <a:gd name="connsiteX57" fmla="*/ 462238 w 675648"/>
                  <a:gd name="connsiteY57" fmla="*/ -270001 h 0"/>
                  <a:gd name="connsiteX58" fmla="*/ 342189 w 675648"/>
                  <a:gd name="connsiteY58" fmla="*/ -402881 h 0"/>
                  <a:gd name="connsiteX59" fmla="*/ 342189 w 675648"/>
                  <a:gd name="connsiteY59" fmla="*/ -602370 h 0"/>
                  <a:gd name="connsiteX60" fmla="*/ 415377 w 675648"/>
                  <a:gd name="connsiteY60" fmla="*/ -602370 h 0"/>
                  <a:gd name="connsiteX61" fmla="*/ 415261 w 675648"/>
                  <a:gd name="connsiteY61" fmla="*/ -404651 h 0"/>
                  <a:gd name="connsiteX62" fmla="*/ 462690 w 675648"/>
                  <a:gd name="connsiteY62" fmla="*/ -342883 h 0"/>
                  <a:gd name="connsiteX63" fmla="*/ 466034 w 675648"/>
                  <a:gd name="connsiteY63" fmla="*/ -342193 h 0"/>
                  <a:gd name="connsiteX64" fmla="*/ 487973 w 675648"/>
                  <a:gd name="connsiteY64" fmla="*/ -342300 h 0"/>
                  <a:gd name="connsiteX65" fmla="*/ 490958 w 675648"/>
                  <a:gd name="connsiteY65" fmla="*/ -342883 h 0"/>
                  <a:gd name="connsiteX66" fmla="*/ 538398 w 675648"/>
                  <a:gd name="connsiteY66" fmla="*/ -404651 h 0"/>
                  <a:gd name="connsiteX67" fmla="*/ 537774 w 675648"/>
                  <a:gd name="connsiteY67" fmla="*/ -602370 h 0"/>
                  <a:gd name="connsiteX68" fmla="*/ 611431 w 675648"/>
                  <a:gd name="connsiteY68" fmla="*/ -602370 h 0"/>
                  <a:gd name="connsiteX69" fmla="*/ 611431 w 675648"/>
                  <a:gd name="connsiteY69" fmla="*/ -403611 h 0"/>
                  <a:gd name="connsiteX70" fmla="*/ 490958 w 675648"/>
                  <a:gd name="connsiteY70" fmla="*/ -269994 h 0"/>
                  <a:gd name="connsiteX71" fmla="*/ 487986 w 675648"/>
                  <a:gd name="connsiteY71" fmla="*/ -269691 h 0"/>
                  <a:gd name="connsiteX72" fmla="*/ 487973 w 675648"/>
                  <a:gd name="connsiteY72" fmla="*/ -34230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75648">
                    <a:moveTo>
                      <a:pt x="68277" y="-670779"/>
                    </a:moveTo>
                    <a:lnTo>
                      <a:pt x="607376" y="-670779"/>
                    </a:lnTo>
                    <a:cubicBezTo>
                      <a:pt x="645085" y="-670779"/>
                      <a:pt x="675649" y="-640430"/>
                      <a:pt x="675649" y="-602999"/>
                    </a:cubicBezTo>
                    <a:lnTo>
                      <a:pt x="675649" y="-67787"/>
                    </a:lnTo>
                    <a:cubicBezTo>
                      <a:pt x="675649" y="-30348"/>
                      <a:pt x="645085" y="0"/>
                      <a:pt x="607376" y="0"/>
                    </a:cubicBezTo>
                    <a:lnTo>
                      <a:pt x="68277" y="0"/>
                    </a:lnTo>
                    <a:cubicBezTo>
                      <a:pt x="30568" y="0"/>
                      <a:pt x="0" y="-30348"/>
                      <a:pt x="0" y="-67787"/>
                    </a:cubicBezTo>
                    <a:lnTo>
                      <a:pt x="0" y="-602999"/>
                    </a:lnTo>
                    <a:cubicBezTo>
                      <a:pt x="0" y="-640430"/>
                      <a:pt x="30568" y="-670779"/>
                      <a:pt x="68277" y="-670779"/>
                    </a:cubicBezTo>
                    <a:close/>
                    <a:moveTo>
                      <a:pt x="288578" y="-62661"/>
                    </a:moveTo>
                    <a:lnTo>
                      <a:pt x="288578" y="-180837"/>
                    </a:lnTo>
                    <a:lnTo>
                      <a:pt x="265339" y="-180837"/>
                    </a:lnTo>
                    <a:lnTo>
                      <a:pt x="265339" y="-62661"/>
                    </a:lnTo>
                    <a:close/>
                    <a:moveTo>
                      <a:pt x="446581" y="-62661"/>
                    </a:moveTo>
                    <a:lnTo>
                      <a:pt x="446581" y="-83242"/>
                    </a:lnTo>
                    <a:lnTo>
                      <a:pt x="391411" y="-83242"/>
                    </a:lnTo>
                    <a:lnTo>
                      <a:pt x="391411" y="-111956"/>
                    </a:lnTo>
                    <a:lnTo>
                      <a:pt x="438388" y="-111956"/>
                    </a:lnTo>
                    <a:lnTo>
                      <a:pt x="438388" y="-132540"/>
                    </a:lnTo>
                    <a:lnTo>
                      <a:pt x="391411" y="-132540"/>
                    </a:lnTo>
                    <a:lnTo>
                      <a:pt x="391411" y="-160254"/>
                    </a:lnTo>
                    <a:lnTo>
                      <a:pt x="446581" y="-160254"/>
                    </a:lnTo>
                    <a:lnTo>
                      <a:pt x="446581" y="-180837"/>
                    </a:lnTo>
                    <a:lnTo>
                      <a:pt x="368174" y="-180837"/>
                    </a:lnTo>
                    <a:lnTo>
                      <a:pt x="368174" y="-62661"/>
                    </a:lnTo>
                    <a:close/>
                    <a:moveTo>
                      <a:pt x="611431" y="-62661"/>
                    </a:moveTo>
                    <a:lnTo>
                      <a:pt x="611431" y="-180837"/>
                    </a:lnTo>
                    <a:lnTo>
                      <a:pt x="588194" y="-180837"/>
                    </a:lnTo>
                    <a:lnTo>
                      <a:pt x="588194" y="-108471"/>
                    </a:lnTo>
                    <a:lnTo>
                      <a:pt x="541051" y="-180837"/>
                    </a:lnTo>
                    <a:lnTo>
                      <a:pt x="520319" y="-180837"/>
                    </a:lnTo>
                    <a:lnTo>
                      <a:pt x="520319" y="-62661"/>
                    </a:lnTo>
                    <a:lnTo>
                      <a:pt x="543558" y="-62661"/>
                    </a:lnTo>
                    <a:lnTo>
                      <a:pt x="543558" y="-135194"/>
                    </a:lnTo>
                    <a:lnTo>
                      <a:pt x="590700" y="-62661"/>
                    </a:lnTo>
                    <a:close/>
                    <a:moveTo>
                      <a:pt x="203723" y="-180837"/>
                    </a:moveTo>
                    <a:lnTo>
                      <a:pt x="179481" y="-180837"/>
                    </a:lnTo>
                    <a:lnTo>
                      <a:pt x="160924" y="-106311"/>
                    </a:lnTo>
                    <a:lnTo>
                      <a:pt x="139192" y="-180837"/>
                    </a:lnTo>
                    <a:lnTo>
                      <a:pt x="121809" y="-180837"/>
                    </a:lnTo>
                    <a:lnTo>
                      <a:pt x="100074" y="-106311"/>
                    </a:lnTo>
                    <a:lnTo>
                      <a:pt x="81686" y="-180837"/>
                    </a:lnTo>
                    <a:lnTo>
                      <a:pt x="57444" y="-180837"/>
                    </a:lnTo>
                    <a:lnTo>
                      <a:pt x="89209" y="-62661"/>
                    </a:lnTo>
                    <a:lnTo>
                      <a:pt x="108600" y="-62661"/>
                    </a:lnTo>
                    <a:lnTo>
                      <a:pt x="130501" y="-134367"/>
                    </a:lnTo>
                    <a:lnTo>
                      <a:pt x="152401" y="-62661"/>
                    </a:lnTo>
                    <a:lnTo>
                      <a:pt x="171792" y="-62661"/>
                    </a:lnTo>
                    <a:close/>
                    <a:moveTo>
                      <a:pt x="143397" y="-272618"/>
                    </a:moveTo>
                    <a:lnTo>
                      <a:pt x="143397" y="-510863"/>
                    </a:lnTo>
                    <a:lnTo>
                      <a:pt x="215612" y="-510863"/>
                    </a:lnTo>
                    <a:lnTo>
                      <a:pt x="215612" y="-272618"/>
                    </a:lnTo>
                    <a:close/>
                    <a:moveTo>
                      <a:pt x="52000" y="-602370"/>
                    </a:moveTo>
                    <a:lnTo>
                      <a:pt x="304589" y="-602370"/>
                    </a:lnTo>
                    <a:lnTo>
                      <a:pt x="304589" y="-530678"/>
                    </a:lnTo>
                    <a:lnTo>
                      <a:pt x="52000" y="-530678"/>
                    </a:lnTo>
                    <a:close/>
                    <a:moveTo>
                      <a:pt x="466060" y="-269680"/>
                    </a:moveTo>
                    <a:lnTo>
                      <a:pt x="462238" y="-270001"/>
                    </a:lnTo>
                    <a:cubicBezTo>
                      <a:pt x="394538" y="-277019"/>
                      <a:pt x="342189" y="-333810"/>
                      <a:pt x="342189" y="-402881"/>
                    </a:cubicBezTo>
                    <a:lnTo>
                      <a:pt x="342189" y="-602370"/>
                    </a:lnTo>
                    <a:lnTo>
                      <a:pt x="415377" y="-602370"/>
                    </a:lnTo>
                    <a:lnTo>
                      <a:pt x="415261" y="-404651"/>
                    </a:lnTo>
                    <a:cubicBezTo>
                      <a:pt x="415261" y="-375735"/>
                      <a:pt x="435513" y="-349728"/>
                      <a:pt x="462690" y="-342883"/>
                    </a:cubicBezTo>
                    <a:cubicBezTo>
                      <a:pt x="463884" y="-342599"/>
                      <a:pt x="464811" y="-342407"/>
                      <a:pt x="466034" y="-342193"/>
                    </a:cubicBezTo>
                    <a:close/>
                    <a:moveTo>
                      <a:pt x="487973" y="-342300"/>
                    </a:moveTo>
                    <a:cubicBezTo>
                      <a:pt x="489072" y="-342499"/>
                      <a:pt x="489888" y="-342629"/>
                      <a:pt x="490958" y="-342883"/>
                    </a:cubicBezTo>
                    <a:cubicBezTo>
                      <a:pt x="518143" y="-349728"/>
                      <a:pt x="538398" y="-375735"/>
                      <a:pt x="538398" y="-404651"/>
                    </a:cubicBezTo>
                    <a:lnTo>
                      <a:pt x="537774" y="-602370"/>
                    </a:lnTo>
                    <a:lnTo>
                      <a:pt x="611431" y="-602370"/>
                    </a:lnTo>
                    <a:lnTo>
                      <a:pt x="611431" y="-403611"/>
                    </a:lnTo>
                    <a:cubicBezTo>
                      <a:pt x="611502" y="-334540"/>
                      <a:pt x="558666" y="-277096"/>
                      <a:pt x="490958" y="-269994"/>
                    </a:cubicBezTo>
                    <a:lnTo>
                      <a:pt x="487986" y="-269691"/>
                    </a:lnTo>
                    <a:lnTo>
                      <a:pt x="487973" y="-342300"/>
                    </a:lnTo>
                  </a:path>
                </a:pathLst>
              </a:custGeom>
              <a:solidFill>
                <a:srgbClr val="FFFFFF"/>
              </a:solidFill>
              <a:ln w="549" cap="flat">
                <a:noFill/>
                <a:prstDash val="solid"/>
                <a:miter/>
              </a:ln>
            </p:spPr>
            <p:txBody>
              <a:bodyPr rtlCol="0" anchor="ctr"/>
              <a:lstStyle/>
              <a:p>
                <a:endParaRPr lang="de-AT"/>
              </a:p>
            </p:txBody>
          </p:sp>
          <p:grpSp>
            <p:nvGrpSpPr>
              <p:cNvPr id="57" name="Gruppieren 56">
                <a:extLst>
                  <a:ext uri="{FF2B5EF4-FFF2-40B4-BE49-F238E27FC236}">
                    <a16:creationId xmlns:a16="http://schemas.microsoft.com/office/drawing/2014/main" id="{68A78B8B-5B44-4D11-8499-1EFA7A906B0C}"/>
                  </a:ext>
                </a:extLst>
              </p:cNvPr>
              <p:cNvGrpSpPr/>
              <p:nvPr/>
            </p:nvGrpSpPr>
            <p:grpSpPr>
              <a:xfrm>
                <a:off x="10055266" y="271201"/>
                <a:ext cx="1969650" cy="706971"/>
                <a:chOff x="7535695" y="283762"/>
                <a:chExt cx="1969650" cy="706971"/>
              </a:xfrm>
            </p:grpSpPr>
            <p:sp>
              <p:nvSpPr>
                <p:cNvPr id="61" name="Rechteck: abgerundete Ecken 24">
                  <a:extLst>
                    <a:ext uri="{FF2B5EF4-FFF2-40B4-BE49-F238E27FC236}">
                      <a16:creationId xmlns:a16="http://schemas.microsoft.com/office/drawing/2014/main" id="{62FF3E51-AFA2-4768-B9C2-735D6093D6DA}"/>
                    </a:ext>
                  </a:extLst>
                </p:cNvPr>
                <p:cNvSpPr/>
                <p:nvPr/>
              </p:nvSpPr>
              <p:spPr>
                <a:xfrm>
                  <a:off x="7535695" y="283762"/>
                  <a:ext cx="1876754" cy="706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uppieren 61">
                  <a:extLst>
                    <a:ext uri="{FF2B5EF4-FFF2-40B4-BE49-F238E27FC236}">
                      <a16:creationId xmlns:a16="http://schemas.microsoft.com/office/drawing/2014/main" id="{4CE026D3-A7B0-4F8C-971C-ACC02585D387}"/>
                    </a:ext>
                  </a:extLst>
                </p:cNvPr>
                <p:cNvGrpSpPr/>
                <p:nvPr/>
              </p:nvGrpSpPr>
              <p:grpSpPr>
                <a:xfrm>
                  <a:off x="7596110" y="336530"/>
                  <a:ext cx="1909235" cy="615268"/>
                  <a:chOff x="5105423" y="6078734"/>
                  <a:chExt cx="2091442" cy="673986"/>
                </a:xfrm>
              </p:grpSpPr>
              <p:pic>
                <p:nvPicPr>
                  <p:cNvPr id="63" name="Grafik 62">
                    <a:extLst>
                      <a:ext uri="{FF2B5EF4-FFF2-40B4-BE49-F238E27FC236}">
                        <a16:creationId xmlns:a16="http://schemas.microsoft.com/office/drawing/2014/main" id="{0A6DDFBB-8331-41C5-9E77-E0450798B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23" y="6078734"/>
                    <a:ext cx="689908" cy="673986"/>
                  </a:xfrm>
                  <a:prstGeom prst="rect">
                    <a:avLst/>
                  </a:prstGeom>
                </p:spPr>
              </p:pic>
              <p:sp>
                <p:nvSpPr>
                  <p:cNvPr id="64" name="Textfeld 63">
                    <a:extLst>
                      <a:ext uri="{FF2B5EF4-FFF2-40B4-BE49-F238E27FC236}">
                        <a16:creationId xmlns:a16="http://schemas.microsoft.com/office/drawing/2014/main" id="{F065C62C-FEA4-4A5D-B4FD-4926563B2F0F}"/>
                      </a:ext>
                    </a:extLst>
                  </p:cNvPr>
                  <p:cNvSpPr txBox="1"/>
                  <p:nvPr/>
                </p:nvSpPr>
                <p:spPr>
                  <a:xfrm>
                    <a:off x="5668113" y="6230802"/>
                    <a:ext cx="1528752" cy="442158"/>
                  </a:xfrm>
                  <a:prstGeom prst="rect">
                    <a:avLst/>
                  </a:prstGeom>
                  <a:noFill/>
                </p:spPr>
                <p:txBody>
                  <a:bodyPr wrap="square" rtlCol="0">
                    <a:spAutoFit/>
                  </a:bodyPr>
                  <a:lstStyle/>
                  <a:p>
                    <a:pPr algn="ctr">
                      <a:lnSpc>
                        <a:spcPct val="70000"/>
                      </a:lnSpc>
                      <a:spcBef>
                        <a:spcPts val="1000"/>
                      </a:spcBef>
                    </a:pPr>
                    <a:r>
                      <a:rPr lang="en-GB" sz="1400" dirty="0"/>
                      <a:t>Fusion@ÖAW</a:t>
                    </a:r>
                    <a:br>
                      <a:rPr lang="en-GB" sz="1400" dirty="0"/>
                    </a:br>
                    <a:r>
                      <a:rPr lang="en-GB" sz="1400" dirty="0"/>
                      <a:t>Vienna, Austria</a:t>
                    </a:r>
                  </a:p>
                </p:txBody>
              </p:sp>
            </p:grpSp>
          </p:grpSp>
          <p:grpSp>
            <p:nvGrpSpPr>
              <p:cNvPr id="58" name="Gruppieren 57">
                <a:extLst>
                  <a:ext uri="{FF2B5EF4-FFF2-40B4-BE49-F238E27FC236}">
                    <a16:creationId xmlns:a16="http://schemas.microsoft.com/office/drawing/2014/main" id="{44D872F7-442C-4C84-B550-7B79656DB4BF}"/>
                  </a:ext>
                </a:extLst>
              </p:cNvPr>
              <p:cNvGrpSpPr/>
              <p:nvPr/>
            </p:nvGrpSpPr>
            <p:grpSpPr>
              <a:xfrm>
                <a:off x="1056402" y="271201"/>
                <a:ext cx="681912" cy="680597"/>
                <a:chOff x="970677" y="271201"/>
                <a:chExt cx="681912" cy="680597"/>
              </a:xfrm>
            </p:grpSpPr>
            <p:sp>
              <p:nvSpPr>
                <p:cNvPr id="59" name="Abgerundetes Rechteck 32">
                  <a:extLst>
                    <a:ext uri="{FF2B5EF4-FFF2-40B4-BE49-F238E27FC236}">
                      <a16:creationId xmlns:a16="http://schemas.microsoft.com/office/drawing/2014/main" id="{E1A4EF62-3ED3-46D7-A13A-A36A3D9AC4E1}"/>
                    </a:ext>
                  </a:extLst>
                </p:cNvPr>
                <p:cNvSpPr/>
                <p:nvPr/>
              </p:nvSpPr>
              <p:spPr>
                <a:xfrm>
                  <a:off x="970677" y="271201"/>
                  <a:ext cx="681912" cy="680597"/>
                </a:xfrm>
                <a:prstGeom prst="roundRect">
                  <a:avLst>
                    <a:gd name="adj" fmla="val 12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fik 59">
                  <a:extLst>
                    <a:ext uri="{FF2B5EF4-FFF2-40B4-BE49-F238E27FC236}">
                      <a16:creationId xmlns:a16="http://schemas.microsoft.com/office/drawing/2014/main" id="{BD7C32A3-287D-4AAA-AA0E-34D25C6A6292}"/>
                    </a:ext>
                  </a:extLst>
                </p:cNvPr>
                <p:cNvPicPr>
                  <a:picLocks noChangeAspect="1"/>
                </p:cNvPicPr>
                <p:nvPr/>
              </p:nvPicPr>
              <p:blipFill rotWithShape="1">
                <a:blip r:embed="rId6"/>
                <a:srcRect l="3579" t="6864" r="73592" b="7828"/>
                <a:stretch/>
              </p:blipFill>
              <p:spPr>
                <a:xfrm>
                  <a:off x="1037007" y="330047"/>
                  <a:ext cx="548287" cy="566787"/>
                </a:xfrm>
                <a:prstGeom prst="rect">
                  <a:avLst/>
                </a:prstGeom>
              </p:spPr>
            </p:pic>
          </p:grpSp>
        </p:grpSp>
        <p:sp>
          <p:nvSpPr>
            <p:cNvPr id="51" name="Textfeld 50">
              <a:extLst>
                <a:ext uri="{FF2B5EF4-FFF2-40B4-BE49-F238E27FC236}">
                  <a16:creationId xmlns:a16="http://schemas.microsoft.com/office/drawing/2014/main" id="{9F64773D-6FE7-4367-8048-9E170B93B04F}"/>
                </a:ext>
              </a:extLst>
            </p:cNvPr>
            <p:cNvSpPr txBox="1"/>
            <p:nvPr/>
          </p:nvSpPr>
          <p:spPr>
            <a:xfrm>
              <a:off x="3174766" y="322751"/>
              <a:ext cx="5814818" cy="584775"/>
            </a:xfrm>
            <a:prstGeom prst="rect">
              <a:avLst/>
            </a:prstGeom>
            <a:noFill/>
          </p:spPr>
          <p:txBody>
            <a:bodyPr wrap="square" rtlCol="0">
              <a:spAutoFit/>
            </a:bodyPr>
            <a:lstStyle/>
            <a:p>
              <a:pPr algn="ctr"/>
              <a:r>
                <a:rPr lang="de-AT" sz="3200" dirty="0">
                  <a:solidFill>
                    <a:schemeClr val="bg1"/>
                  </a:solidFill>
                </a:rPr>
                <a:t>Experimental Approach: QCM</a:t>
              </a:r>
            </a:p>
          </p:txBody>
        </p:sp>
      </p:grpSp>
      <p:grpSp>
        <p:nvGrpSpPr>
          <p:cNvPr id="65" name="Gruppieren 64">
            <a:extLst>
              <a:ext uri="{FF2B5EF4-FFF2-40B4-BE49-F238E27FC236}">
                <a16:creationId xmlns:a16="http://schemas.microsoft.com/office/drawing/2014/main" id="{EA936A48-C5DC-46E5-9CB5-00A78692E1BE}"/>
              </a:ext>
            </a:extLst>
          </p:cNvPr>
          <p:cNvGrpSpPr/>
          <p:nvPr/>
        </p:nvGrpSpPr>
        <p:grpSpPr>
          <a:xfrm>
            <a:off x="7062577" y="1580997"/>
            <a:ext cx="4444479" cy="3152287"/>
            <a:chOff x="810335" y="1838304"/>
            <a:chExt cx="5144218" cy="3648584"/>
          </a:xfrm>
        </p:grpSpPr>
        <p:pic>
          <p:nvPicPr>
            <p:cNvPr id="66" name="Grafik 65">
              <a:extLst>
                <a:ext uri="{FF2B5EF4-FFF2-40B4-BE49-F238E27FC236}">
                  <a16:creationId xmlns:a16="http://schemas.microsoft.com/office/drawing/2014/main" id="{EEBF3E25-E0FB-498A-A28C-5454AA56229A}"/>
                </a:ext>
              </a:extLst>
            </p:cNvPr>
            <p:cNvPicPr>
              <a:picLocks noChangeAspect="1"/>
            </p:cNvPicPr>
            <p:nvPr/>
          </p:nvPicPr>
          <p:blipFill>
            <a:blip r:embed="rId7"/>
            <a:stretch>
              <a:fillRect/>
            </a:stretch>
          </p:blipFill>
          <p:spPr>
            <a:xfrm>
              <a:off x="810335" y="1838304"/>
              <a:ext cx="5144218" cy="3648584"/>
            </a:xfrm>
            <a:prstGeom prst="rect">
              <a:avLst/>
            </a:prstGeom>
          </p:spPr>
        </p:pic>
        <p:sp>
          <p:nvSpPr>
            <p:cNvPr id="67" name="Rechteck 66">
              <a:extLst>
                <a:ext uri="{FF2B5EF4-FFF2-40B4-BE49-F238E27FC236}">
                  <a16:creationId xmlns:a16="http://schemas.microsoft.com/office/drawing/2014/main" id="{860FF047-AC53-4922-9A85-E8A600EB8772}"/>
                </a:ext>
              </a:extLst>
            </p:cNvPr>
            <p:cNvSpPr/>
            <p:nvPr/>
          </p:nvSpPr>
          <p:spPr>
            <a:xfrm rot="1805023">
              <a:off x="3209164" y="2289351"/>
              <a:ext cx="263140" cy="302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4" name="Rechteck 3">
            <a:extLst>
              <a:ext uri="{FF2B5EF4-FFF2-40B4-BE49-F238E27FC236}">
                <a16:creationId xmlns:a16="http://schemas.microsoft.com/office/drawing/2014/main" id="{CDD3A723-0889-4B25-9594-25C238090EF9}"/>
              </a:ext>
            </a:extLst>
          </p:cNvPr>
          <p:cNvSpPr/>
          <p:nvPr/>
        </p:nvSpPr>
        <p:spPr>
          <a:xfrm>
            <a:off x="7062577" y="2970067"/>
            <a:ext cx="315917" cy="816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8" name="Grafik 67">
            <a:extLst>
              <a:ext uri="{FF2B5EF4-FFF2-40B4-BE49-F238E27FC236}">
                <a16:creationId xmlns:a16="http://schemas.microsoft.com/office/drawing/2014/main" id="{30753CE8-CA18-4906-958B-39FD1DAA2AAF}"/>
              </a:ext>
            </a:extLst>
          </p:cNvPr>
          <p:cNvPicPr>
            <a:picLocks noChangeAspect="1"/>
          </p:cNvPicPr>
          <p:nvPr/>
        </p:nvPicPr>
        <p:blipFill>
          <a:blip r:embed="rId8"/>
          <a:stretch>
            <a:fillRect/>
          </a:stretch>
        </p:blipFill>
        <p:spPr>
          <a:xfrm>
            <a:off x="7378494" y="1866476"/>
            <a:ext cx="3719349" cy="3728647"/>
          </a:xfrm>
          <a:prstGeom prst="rect">
            <a:avLst/>
          </a:prstGeom>
        </p:spPr>
      </p:pic>
      <p:sp>
        <p:nvSpPr>
          <p:cNvPr id="69" name="Textfeld 68">
            <a:extLst>
              <a:ext uri="{FF2B5EF4-FFF2-40B4-BE49-F238E27FC236}">
                <a16:creationId xmlns:a16="http://schemas.microsoft.com/office/drawing/2014/main" id="{66A82FFB-8858-436A-B2AE-AD018C4CD0FF}"/>
              </a:ext>
            </a:extLst>
          </p:cNvPr>
          <p:cNvSpPr txBox="1"/>
          <p:nvPr/>
        </p:nvSpPr>
        <p:spPr>
          <a:xfrm>
            <a:off x="8850290" y="4981335"/>
            <a:ext cx="1959020" cy="954107"/>
          </a:xfrm>
          <a:prstGeom prst="rect">
            <a:avLst/>
          </a:prstGeom>
          <a:noFill/>
        </p:spPr>
        <p:txBody>
          <a:bodyPr wrap="square">
            <a:spAutoFit/>
          </a:bodyPr>
          <a:lstStyle/>
          <a:p>
            <a:r>
              <a:rPr lang="de-AT" sz="1400" dirty="0"/>
              <a:t>A = </a:t>
            </a:r>
            <a:r>
              <a:rPr lang="de-AT" sz="1400" dirty="0" err="1"/>
              <a:t>ion</a:t>
            </a:r>
            <a:r>
              <a:rPr lang="de-AT" sz="1400" dirty="0"/>
              <a:t> beam</a:t>
            </a:r>
          </a:p>
          <a:p>
            <a:r>
              <a:rPr lang="de-AT" sz="1400" dirty="0"/>
              <a:t>B = </a:t>
            </a:r>
            <a:r>
              <a:rPr lang="de-AT" sz="1400" dirty="0" err="1"/>
              <a:t>sputtered</a:t>
            </a:r>
            <a:r>
              <a:rPr lang="de-AT" sz="1400" dirty="0"/>
              <a:t> </a:t>
            </a:r>
            <a:r>
              <a:rPr lang="de-AT" sz="1400" dirty="0" err="1"/>
              <a:t>atoms</a:t>
            </a:r>
            <a:br>
              <a:rPr lang="de-AT" sz="1400" dirty="0"/>
            </a:br>
            <a:r>
              <a:rPr lang="de-AT" sz="1400" dirty="0"/>
              <a:t>C = </a:t>
            </a:r>
            <a:r>
              <a:rPr lang="de-AT" sz="1400" dirty="0" err="1"/>
              <a:t>reflected</a:t>
            </a:r>
            <a:r>
              <a:rPr lang="de-AT" sz="1400" dirty="0"/>
              <a:t> </a:t>
            </a:r>
            <a:r>
              <a:rPr lang="de-AT" sz="1400" dirty="0" err="1"/>
              <a:t>ions</a:t>
            </a:r>
            <a:endParaRPr lang="de-AT" sz="1400" dirty="0"/>
          </a:p>
          <a:p>
            <a:r>
              <a:rPr lang="de-AT" sz="1400" dirty="0"/>
              <a:t>D = QCM</a:t>
            </a:r>
            <a:endParaRPr lang="de-AT" sz="1400" b="1" dirty="0"/>
          </a:p>
        </p:txBody>
      </p:sp>
      <p:sp>
        <p:nvSpPr>
          <p:cNvPr id="38" name="Foliennummernplatzhalter 15">
            <a:extLst>
              <a:ext uri="{FF2B5EF4-FFF2-40B4-BE49-F238E27FC236}">
                <a16:creationId xmlns:a16="http://schemas.microsoft.com/office/drawing/2014/main" id="{CE4386A5-7D2B-F56E-5A32-F8F7622FA5AE}"/>
              </a:ext>
            </a:extLst>
          </p:cNvPr>
          <p:cNvSpPr>
            <a:spLocks noGrp="1"/>
          </p:cNvSpPr>
          <p:nvPr>
            <p:ph type="sldNum" sz="quarter" idx="12"/>
          </p:nvPr>
        </p:nvSpPr>
        <p:spPr>
          <a:xfrm>
            <a:off x="9373884" y="6422482"/>
            <a:ext cx="2743200" cy="365125"/>
          </a:xfrm>
        </p:spPr>
        <p:txBody>
          <a:bodyPr/>
          <a:lstStyle/>
          <a:p>
            <a:r>
              <a:rPr lang="de-AT" dirty="0"/>
              <a:t>Slide </a:t>
            </a:r>
            <a:fld id="{69A9513A-D86E-4C5E-92AE-75BFEF5488A0}" type="slidenum">
              <a:rPr lang="de-AT" smtClean="0"/>
              <a:t>9</a:t>
            </a:fld>
            <a:endParaRPr lang="de-AT" dirty="0"/>
          </a:p>
        </p:txBody>
      </p:sp>
      <p:sp>
        <p:nvSpPr>
          <p:cNvPr id="39" name="Fußzeilenplatzhalter 14">
            <a:extLst>
              <a:ext uri="{FF2B5EF4-FFF2-40B4-BE49-F238E27FC236}">
                <a16:creationId xmlns:a16="http://schemas.microsoft.com/office/drawing/2014/main" id="{9D0E9DD3-2A84-DE5B-86C1-4F7798CD6736}"/>
              </a:ext>
            </a:extLst>
          </p:cNvPr>
          <p:cNvSpPr>
            <a:spLocks noGrp="1"/>
          </p:cNvSpPr>
          <p:nvPr>
            <p:ph type="ftr" sz="quarter" idx="11"/>
          </p:nvPr>
        </p:nvSpPr>
        <p:spPr>
          <a:xfrm>
            <a:off x="38100" y="6422482"/>
            <a:ext cx="4114800" cy="365125"/>
          </a:xfrm>
        </p:spPr>
        <p:txBody>
          <a:bodyPr/>
          <a:lstStyle/>
          <a:p>
            <a:pPr algn="l"/>
            <a:r>
              <a:rPr lang="de-AT" dirty="0"/>
              <a:t>cupak@iap.tuwien.ac.at</a:t>
            </a:r>
          </a:p>
        </p:txBody>
      </p:sp>
    </p:spTree>
    <p:extLst>
      <p:ext uri="{BB962C8B-B14F-4D97-AF65-F5344CB8AC3E}">
        <p14:creationId xmlns:p14="http://schemas.microsoft.com/office/powerpoint/2010/main" val="16258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500"/>
                                        <p:tgtEl>
                                          <p:spTgt spid="2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500"/>
                                        <p:tgtEl>
                                          <p:spTgt spid="2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par>
                                <p:cTn id="45" presetID="10" presetClass="exit" presetSubtype="0" fill="hold" nodeType="withEffect">
                                  <p:stCondLst>
                                    <p:cond delay="0"/>
                                  </p:stCondLst>
                                  <p:childTnLst>
                                    <p:animEffect transition="out" filter="fade">
                                      <p:cBhvr>
                                        <p:cTn id="46" dur="500"/>
                                        <p:tgtEl>
                                          <p:spTgt spid="65"/>
                                        </p:tgtEl>
                                      </p:cBhvr>
                                    </p:animEffect>
                                    <p:set>
                                      <p:cBhvr>
                                        <p:cTn id="47" dur="1" fill="hold">
                                          <p:stCondLst>
                                            <p:cond delay="499"/>
                                          </p:stCondLst>
                                        </p:cTn>
                                        <p:tgtEl>
                                          <p:spTgt spid="6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9"/>
                                        </p:tgtEl>
                                      </p:cBhvr>
                                    </p:animEffect>
                                    <p:set>
                                      <p:cBhvr>
                                        <p:cTn id="50"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5198</Words>
  <Application>Microsoft Office PowerPoint</Application>
  <PresentationFormat>Breitbild</PresentationFormat>
  <Paragraphs>595</Paragraphs>
  <Slides>24</Slides>
  <Notes>24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CMR10</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Cupak</dc:creator>
  <cp:lastModifiedBy>Cupak, Christian</cp:lastModifiedBy>
  <cp:revision>1870</cp:revision>
  <dcterms:created xsi:type="dcterms:W3CDTF">2020-01-05T09:19:02Z</dcterms:created>
  <dcterms:modified xsi:type="dcterms:W3CDTF">2023-11-24T10:33:07Z</dcterms:modified>
</cp:coreProperties>
</file>