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0" r:id="rId3"/>
    <p:sldId id="269" r:id="rId4"/>
    <p:sldId id="263" r:id="rId5"/>
    <p:sldId id="264" r:id="rId6"/>
    <p:sldId id="270" r:id="rId7"/>
    <p:sldId id="265" r:id="rId8"/>
    <p:sldId id="257" r:id="rId9"/>
    <p:sldId id="281" r:id="rId10"/>
    <p:sldId id="283" r:id="rId11"/>
    <p:sldId id="261" r:id="rId12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83"/>
    <p:restoredTop sz="94697"/>
  </p:normalViewPr>
  <p:slideViewPr>
    <p:cSldViewPr>
      <p:cViewPr varScale="1">
        <p:scale>
          <a:sx n="119" d="100"/>
          <a:sy n="119" d="100"/>
        </p:scale>
        <p:origin x="134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36CDE-7C48-4E46-B2B0-8F45D39AD708}" type="datetimeFigureOut">
              <a:rPr lang="en-US" smtClean="0"/>
              <a:t>6/28/23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7CCDB-989B-3347-91BD-DED42B8103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53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8672D4-B051-AA48-887D-664C32DA7DF3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35246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A4BCB-00E7-954F-8B07-E204BFE469E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22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A4BCB-00E7-954F-8B07-E204BFE469E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22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GB"/>
              <a:t>IAEA CM on Nuclear Level Densities, 26-28 June 2023</a:t>
            </a: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8F9E4-AA94-FE45-80C8-25853AD7E2F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905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GB"/>
              <a:t>IAEA CM on Nuclear Level Densities, 26-28 June 2023</a:t>
            </a: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EDAB0-E1F5-4B4A-983C-F4FB3077A9A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4630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GB"/>
              <a:t>IAEA CM on Nuclear Level Densities, 26-28 June 2023</a:t>
            </a: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C6106-A548-3549-B378-1534F73CC891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5452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GB"/>
              <a:t>IAEA CM on Nuclear Level Densities, 26-28 June 2023</a:t>
            </a: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F1790-CE99-AF48-AD7C-679F35E041B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8019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GB"/>
              <a:t>IAEA CM on Nuclear Level Densities, 26-28 June 2023</a:t>
            </a: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91599-9638-DE40-9B23-59AB04789E0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41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GB"/>
              <a:t>IAEA CM on Nuclear Level Densities, 26-28 June 2023</a:t>
            </a:r>
            <a:endParaRPr lang="en-GB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3294D-AE56-F140-9903-3619D66C66A8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475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GB"/>
              <a:t>IAEA CM on Nuclear Level Densities, 26-28 June 2023</a:t>
            </a:r>
            <a:endParaRPr lang="en-GB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D24C7-43A2-8740-81B1-FCAA6E45BEA0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155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GB"/>
              <a:t>IAEA CM on Nuclear Level Densities, 26-28 June 2023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F9B23-655C-5C4E-AF7C-34E807D3889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01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GB"/>
              <a:t>IAEA CM on Nuclear Level Densities, 26-28 June 2023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3E127-671F-D947-9B1E-22E68D11E81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9992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GB"/>
              <a:t>IAEA CM on Nuclear Level Densities, 26-28 June 2023</a:t>
            </a:r>
            <a:endParaRPr lang="en-GB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B5E3D-5F6F-364B-8C85-3DE158112A46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74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GB"/>
              <a:t>IAEA CM on Nuclear Level Densities, 26-28 June 2023</a:t>
            </a:r>
            <a:endParaRPr lang="en-GB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68147-EBBD-BD49-828B-B60B467DCA9E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347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248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20202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GB"/>
              <a:t>IAEA CM on Nuclear Level Densities, 26-28 June 2023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A536BEF-FB28-4E4C-BE6A-D00D9B4981EA}" type="slidenum">
              <a:rPr lang="en-GB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04664"/>
            <a:ext cx="7772400" cy="1143000"/>
          </a:xfrm>
        </p:spPr>
        <p:txBody>
          <a:bodyPr/>
          <a:lstStyle/>
          <a:p>
            <a:pPr algn="l" eaLnBrk="1" hangingPunct="1"/>
            <a:r>
              <a:rPr lang="en-GB" dirty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The Oslo Method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2276872"/>
            <a:ext cx="6440760" cy="2520280"/>
          </a:xfrm>
        </p:spPr>
        <p:txBody>
          <a:bodyPr/>
          <a:lstStyle/>
          <a:p>
            <a:pPr algn="l" eaLnBrk="1" hangingPunct="1"/>
            <a:r>
              <a:rPr lang="en-GB" sz="2800" dirty="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Simultaneously extraction of: </a:t>
            </a:r>
          </a:p>
          <a:p>
            <a:pPr marL="457200" indent="-457200" algn="l" eaLnBrk="1" hangingPunct="1">
              <a:buFont typeface="Arial"/>
              <a:buChar char="•"/>
            </a:pPr>
            <a:r>
              <a:rPr lang="en-GB" sz="2800" dirty="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nuclear level density (NLD) </a:t>
            </a:r>
          </a:p>
          <a:p>
            <a:pPr marL="457200" indent="-457200" algn="l" eaLnBrk="1" hangingPunct="1">
              <a:buFont typeface="Arial"/>
              <a:buChar char="•"/>
            </a:pPr>
            <a:r>
              <a:rPr lang="en-GB" sz="2800" dirty="0">
                <a:solidFill>
                  <a:schemeClr val="hlink"/>
                </a:solidFill>
                <a:latin typeface="Symbol" charset="2"/>
                <a:ea typeface="ＭＳ Ｐゴシック" charset="0"/>
                <a:cs typeface="Symbol" charset="2"/>
              </a:rPr>
              <a:t>g</a:t>
            </a:r>
            <a:r>
              <a:rPr lang="en-GB" sz="2800" dirty="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-ray strength function (</a:t>
            </a:r>
            <a:r>
              <a:rPr lang="en-GB" sz="2800" dirty="0" err="1">
                <a:solidFill>
                  <a:schemeClr val="hlink"/>
                </a:solidFill>
                <a:latin typeface="Symbol" charset="2"/>
                <a:ea typeface="ＭＳ Ｐゴシック" charset="0"/>
                <a:cs typeface="Symbol" charset="2"/>
              </a:rPr>
              <a:t>g</a:t>
            </a:r>
            <a:r>
              <a:rPr lang="en-GB" sz="2800" dirty="0" err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SF</a:t>
            </a:r>
            <a:r>
              <a:rPr lang="en-GB" sz="2800" dirty="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GB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CM on Nuclear Level Densities, 26-28 June 2023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F9E4-AA94-FE45-80C8-25853AD7E2F2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107504" y="4894312"/>
            <a:ext cx="2731309" cy="127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/>
            <a:r>
              <a:rPr lang="en-US" sz="1800" dirty="0" err="1"/>
              <a:t>Magne</a:t>
            </a:r>
            <a:r>
              <a:rPr lang="en-US" sz="1800" dirty="0"/>
              <a:t> </a:t>
            </a:r>
            <a:r>
              <a:rPr lang="en-US" sz="1800" dirty="0" err="1"/>
              <a:t>Guttormsen</a:t>
            </a:r>
            <a:endParaRPr lang="en-US" sz="1800" dirty="0"/>
          </a:p>
          <a:p>
            <a:pPr algn="l"/>
            <a:r>
              <a:rPr lang="en-US" sz="1800" dirty="0"/>
              <a:t>Department of Physics</a:t>
            </a:r>
          </a:p>
          <a:p>
            <a:pPr algn="l"/>
            <a:r>
              <a:rPr lang="en-US" sz="1800" dirty="0"/>
              <a:t>University of Oslo</a:t>
            </a:r>
          </a:p>
        </p:txBody>
      </p:sp>
      <p:grpSp>
        <p:nvGrpSpPr>
          <p:cNvPr id="168" name="Group 167"/>
          <p:cNvGrpSpPr/>
          <p:nvPr/>
        </p:nvGrpSpPr>
        <p:grpSpPr>
          <a:xfrm>
            <a:off x="5670913" y="1037705"/>
            <a:ext cx="3221567" cy="5127599"/>
            <a:chOff x="5187069" y="303023"/>
            <a:chExt cx="3221567" cy="5127599"/>
          </a:xfrm>
        </p:grpSpPr>
        <p:cxnSp>
          <p:nvCxnSpPr>
            <p:cNvPr id="169" name="Straight Arrow Connector 168"/>
            <p:cNvCxnSpPr/>
            <p:nvPr/>
          </p:nvCxnSpPr>
          <p:spPr>
            <a:xfrm>
              <a:off x="5288669" y="5421123"/>
              <a:ext cx="30607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70" name="Freeform 169"/>
            <p:cNvSpPr/>
            <p:nvPr/>
          </p:nvSpPr>
          <p:spPr>
            <a:xfrm>
              <a:off x="5297136" y="2538223"/>
              <a:ext cx="3052233" cy="2870200"/>
            </a:xfrm>
            <a:custGeom>
              <a:avLst/>
              <a:gdLst>
                <a:gd name="connsiteX0" fmla="*/ 0 w 2709333"/>
                <a:gd name="connsiteY0" fmla="*/ 2400300 h 2400300"/>
                <a:gd name="connsiteX1" fmla="*/ 296333 w 2709333"/>
                <a:gd name="connsiteY1" fmla="*/ 2286000 h 2400300"/>
                <a:gd name="connsiteX2" fmla="*/ 601133 w 2709333"/>
                <a:gd name="connsiteY2" fmla="*/ 2112433 h 2400300"/>
                <a:gd name="connsiteX3" fmla="*/ 1003300 w 2709333"/>
                <a:gd name="connsiteY3" fmla="*/ 1833033 h 2400300"/>
                <a:gd name="connsiteX4" fmla="*/ 1447800 w 2709333"/>
                <a:gd name="connsiteY4" fmla="*/ 1452033 h 2400300"/>
                <a:gd name="connsiteX5" fmla="*/ 1803400 w 2709333"/>
                <a:gd name="connsiteY5" fmla="*/ 1096433 h 2400300"/>
                <a:gd name="connsiteX6" fmla="*/ 2290233 w 2709333"/>
                <a:gd name="connsiteY6" fmla="*/ 567267 h 2400300"/>
                <a:gd name="connsiteX7" fmla="*/ 2709333 w 2709333"/>
                <a:gd name="connsiteY7" fmla="*/ 0 h 240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333" h="2400300">
                  <a:moveTo>
                    <a:pt x="0" y="2400300"/>
                  </a:moveTo>
                  <a:lnTo>
                    <a:pt x="296333" y="2286000"/>
                  </a:lnTo>
                  <a:lnTo>
                    <a:pt x="601133" y="2112433"/>
                  </a:lnTo>
                  <a:lnTo>
                    <a:pt x="1003300" y="1833033"/>
                  </a:lnTo>
                  <a:lnTo>
                    <a:pt x="1447800" y="1452033"/>
                  </a:lnTo>
                  <a:lnTo>
                    <a:pt x="1803400" y="1096433"/>
                  </a:lnTo>
                  <a:lnTo>
                    <a:pt x="2290233" y="567267"/>
                  </a:lnTo>
                  <a:lnTo>
                    <a:pt x="2709333" y="0"/>
                  </a:lnTo>
                </a:path>
              </a:pathLst>
            </a:cu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71" name="Straight Connector 170"/>
            <p:cNvCxnSpPr/>
            <p:nvPr/>
          </p:nvCxnSpPr>
          <p:spPr>
            <a:xfrm>
              <a:off x="5288669" y="5344923"/>
              <a:ext cx="1651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72" name="Straight Connector 171"/>
            <p:cNvCxnSpPr/>
            <p:nvPr/>
          </p:nvCxnSpPr>
          <p:spPr>
            <a:xfrm>
              <a:off x="5288669" y="5268723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73" name="Straight Connector 172"/>
            <p:cNvCxnSpPr/>
            <p:nvPr/>
          </p:nvCxnSpPr>
          <p:spPr>
            <a:xfrm>
              <a:off x="5297136" y="5188290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74" name="Straight Connector 173"/>
            <p:cNvCxnSpPr/>
            <p:nvPr/>
          </p:nvCxnSpPr>
          <p:spPr>
            <a:xfrm>
              <a:off x="5297136" y="5086690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75" name="Straight Connector 174"/>
            <p:cNvCxnSpPr/>
            <p:nvPr/>
          </p:nvCxnSpPr>
          <p:spPr>
            <a:xfrm>
              <a:off x="5297136" y="4985090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76" name="Straight Connector 175"/>
            <p:cNvCxnSpPr/>
            <p:nvPr/>
          </p:nvCxnSpPr>
          <p:spPr>
            <a:xfrm>
              <a:off x="5297136" y="4883490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77" name="Straight Connector 176"/>
            <p:cNvCxnSpPr/>
            <p:nvPr/>
          </p:nvCxnSpPr>
          <p:spPr>
            <a:xfrm>
              <a:off x="5517269" y="5217923"/>
              <a:ext cx="1651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78" name="Straight Connector 177"/>
            <p:cNvCxnSpPr/>
            <p:nvPr/>
          </p:nvCxnSpPr>
          <p:spPr>
            <a:xfrm>
              <a:off x="5517269" y="5141723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79" name="Straight Connector 178"/>
            <p:cNvCxnSpPr/>
            <p:nvPr/>
          </p:nvCxnSpPr>
          <p:spPr>
            <a:xfrm>
              <a:off x="5525736" y="5061290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0" name="Straight Connector 179"/>
            <p:cNvCxnSpPr/>
            <p:nvPr/>
          </p:nvCxnSpPr>
          <p:spPr>
            <a:xfrm>
              <a:off x="5525736" y="4959690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1" name="Straight Connector 180"/>
            <p:cNvCxnSpPr/>
            <p:nvPr/>
          </p:nvCxnSpPr>
          <p:spPr>
            <a:xfrm>
              <a:off x="5525736" y="4858090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2" name="Straight Connector 181"/>
            <p:cNvCxnSpPr/>
            <p:nvPr/>
          </p:nvCxnSpPr>
          <p:spPr>
            <a:xfrm>
              <a:off x="5525736" y="4756490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3" name="Straight Connector 182"/>
            <p:cNvCxnSpPr/>
            <p:nvPr/>
          </p:nvCxnSpPr>
          <p:spPr>
            <a:xfrm>
              <a:off x="5745869" y="5090923"/>
              <a:ext cx="1651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4" name="Straight Connector 183"/>
            <p:cNvCxnSpPr/>
            <p:nvPr/>
          </p:nvCxnSpPr>
          <p:spPr>
            <a:xfrm>
              <a:off x="5745869" y="5014723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5" name="Straight Connector 184"/>
            <p:cNvCxnSpPr/>
            <p:nvPr/>
          </p:nvCxnSpPr>
          <p:spPr>
            <a:xfrm>
              <a:off x="5754336" y="4934290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6" name="Straight Connector 185"/>
            <p:cNvCxnSpPr/>
            <p:nvPr/>
          </p:nvCxnSpPr>
          <p:spPr>
            <a:xfrm>
              <a:off x="5754336" y="4832690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7" name="Straight Connector 186"/>
            <p:cNvCxnSpPr/>
            <p:nvPr/>
          </p:nvCxnSpPr>
          <p:spPr>
            <a:xfrm>
              <a:off x="5754336" y="4731090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8" name="Straight Connector 187"/>
            <p:cNvCxnSpPr/>
            <p:nvPr/>
          </p:nvCxnSpPr>
          <p:spPr>
            <a:xfrm>
              <a:off x="5754336" y="4629490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9" name="Straight Connector 188"/>
            <p:cNvCxnSpPr/>
            <p:nvPr/>
          </p:nvCxnSpPr>
          <p:spPr>
            <a:xfrm>
              <a:off x="5974469" y="4963923"/>
              <a:ext cx="1651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0" name="Straight Connector 189"/>
            <p:cNvCxnSpPr/>
            <p:nvPr/>
          </p:nvCxnSpPr>
          <p:spPr>
            <a:xfrm>
              <a:off x="5974469" y="4887723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1" name="Straight Connector 190"/>
            <p:cNvCxnSpPr/>
            <p:nvPr/>
          </p:nvCxnSpPr>
          <p:spPr>
            <a:xfrm>
              <a:off x="5982936" y="4807290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2" name="Straight Connector 191"/>
            <p:cNvCxnSpPr/>
            <p:nvPr/>
          </p:nvCxnSpPr>
          <p:spPr>
            <a:xfrm>
              <a:off x="5982936" y="4705690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3" name="Straight Connector 192"/>
            <p:cNvCxnSpPr/>
            <p:nvPr/>
          </p:nvCxnSpPr>
          <p:spPr>
            <a:xfrm>
              <a:off x="5982936" y="4604090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4" name="Straight Connector 193"/>
            <p:cNvCxnSpPr/>
            <p:nvPr/>
          </p:nvCxnSpPr>
          <p:spPr>
            <a:xfrm>
              <a:off x="5982936" y="4502490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5" name="Straight Connector 194"/>
            <p:cNvCxnSpPr/>
            <p:nvPr/>
          </p:nvCxnSpPr>
          <p:spPr>
            <a:xfrm>
              <a:off x="6203069" y="4794590"/>
              <a:ext cx="1651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6" name="Straight Connector 195"/>
            <p:cNvCxnSpPr/>
            <p:nvPr/>
          </p:nvCxnSpPr>
          <p:spPr>
            <a:xfrm>
              <a:off x="6203069" y="4718390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7" name="Straight Connector 196"/>
            <p:cNvCxnSpPr/>
            <p:nvPr/>
          </p:nvCxnSpPr>
          <p:spPr>
            <a:xfrm>
              <a:off x="6211536" y="4637957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8" name="Straight Connector 197"/>
            <p:cNvCxnSpPr/>
            <p:nvPr/>
          </p:nvCxnSpPr>
          <p:spPr>
            <a:xfrm>
              <a:off x="6211536" y="4536357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9" name="Straight Connector 198"/>
            <p:cNvCxnSpPr/>
            <p:nvPr/>
          </p:nvCxnSpPr>
          <p:spPr>
            <a:xfrm>
              <a:off x="6211536" y="4434757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00" name="Straight Connector 199"/>
            <p:cNvCxnSpPr/>
            <p:nvPr/>
          </p:nvCxnSpPr>
          <p:spPr>
            <a:xfrm>
              <a:off x="6211536" y="4333157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01" name="Straight Connector 200"/>
            <p:cNvCxnSpPr/>
            <p:nvPr/>
          </p:nvCxnSpPr>
          <p:spPr>
            <a:xfrm>
              <a:off x="6431669" y="4625257"/>
              <a:ext cx="1651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02" name="Straight Connector 201"/>
            <p:cNvCxnSpPr/>
            <p:nvPr/>
          </p:nvCxnSpPr>
          <p:spPr>
            <a:xfrm>
              <a:off x="6431669" y="4549057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03" name="Straight Connector 202"/>
            <p:cNvCxnSpPr/>
            <p:nvPr/>
          </p:nvCxnSpPr>
          <p:spPr>
            <a:xfrm>
              <a:off x="6440136" y="4468624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04" name="Straight Connector 203"/>
            <p:cNvCxnSpPr/>
            <p:nvPr/>
          </p:nvCxnSpPr>
          <p:spPr>
            <a:xfrm>
              <a:off x="6440136" y="4367024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05" name="Straight Connector 204"/>
            <p:cNvCxnSpPr/>
            <p:nvPr/>
          </p:nvCxnSpPr>
          <p:spPr>
            <a:xfrm>
              <a:off x="6440136" y="4265424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06" name="Straight Connector 205"/>
            <p:cNvCxnSpPr/>
            <p:nvPr/>
          </p:nvCxnSpPr>
          <p:spPr>
            <a:xfrm>
              <a:off x="6440136" y="4163824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07" name="Straight Connector 206"/>
            <p:cNvCxnSpPr/>
            <p:nvPr/>
          </p:nvCxnSpPr>
          <p:spPr>
            <a:xfrm>
              <a:off x="6651802" y="4396657"/>
              <a:ext cx="1651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08" name="Straight Connector 207"/>
            <p:cNvCxnSpPr/>
            <p:nvPr/>
          </p:nvCxnSpPr>
          <p:spPr>
            <a:xfrm>
              <a:off x="6651802" y="4320457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09" name="Straight Connector 208"/>
            <p:cNvCxnSpPr/>
            <p:nvPr/>
          </p:nvCxnSpPr>
          <p:spPr>
            <a:xfrm>
              <a:off x="6660269" y="4240024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10" name="Straight Connector 209"/>
            <p:cNvCxnSpPr/>
            <p:nvPr/>
          </p:nvCxnSpPr>
          <p:spPr>
            <a:xfrm>
              <a:off x="6660269" y="4138424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11" name="Straight Connector 210"/>
            <p:cNvCxnSpPr/>
            <p:nvPr/>
          </p:nvCxnSpPr>
          <p:spPr>
            <a:xfrm>
              <a:off x="6660269" y="4036824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12" name="Straight Connector 211"/>
            <p:cNvCxnSpPr/>
            <p:nvPr/>
          </p:nvCxnSpPr>
          <p:spPr>
            <a:xfrm>
              <a:off x="6660269" y="3935224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13" name="Straight Connector 212"/>
            <p:cNvCxnSpPr/>
            <p:nvPr/>
          </p:nvCxnSpPr>
          <p:spPr>
            <a:xfrm>
              <a:off x="6871935" y="4168057"/>
              <a:ext cx="1651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14" name="Straight Connector 213"/>
            <p:cNvCxnSpPr/>
            <p:nvPr/>
          </p:nvCxnSpPr>
          <p:spPr>
            <a:xfrm>
              <a:off x="6871935" y="4091857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15" name="Straight Connector 214"/>
            <p:cNvCxnSpPr/>
            <p:nvPr/>
          </p:nvCxnSpPr>
          <p:spPr>
            <a:xfrm>
              <a:off x="6880402" y="4011424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16" name="Straight Connector 215"/>
            <p:cNvCxnSpPr/>
            <p:nvPr/>
          </p:nvCxnSpPr>
          <p:spPr>
            <a:xfrm>
              <a:off x="6880402" y="3909824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17" name="Straight Connector 216"/>
            <p:cNvCxnSpPr/>
            <p:nvPr/>
          </p:nvCxnSpPr>
          <p:spPr>
            <a:xfrm>
              <a:off x="6880402" y="3808224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18" name="Straight Connector 217"/>
            <p:cNvCxnSpPr/>
            <p:nvPr/>
          </p:nvCxnSpPr>
          <p:spPr>
            <a:xfrm>
              <a:off x="6880402" y="3706624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19" name="Straight Connector 218"/>
            <p:cNvCxnSpPr/>
            <p:nvPr/>
          </p:nvCxnSpPr>
          <p:spPr>
            <a:xfrm>
              <a:off x="7092068" y="3939457"/>
              <a:ext cx="1651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20" name="Straight Connector 219"/>
            <p:cNvCxnSpPr/>
            <p:nvPr/>
          </p:nvCxnSpPr>
          <p:spPr>
            <a:xfrm>
              <a:off x="7092068" y="3863257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21" name="Straight Connector 220"/>
            <p:cNvCxnSpPr/>
            <p:nvPr/>
          </p:nvCxnSpPr>
          <p:spPr>
            <a:xfrm>
              <a:off x="7100535" y="3782824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22" name="Straight Connector 221"/>
            <p:cNvCxnSpPr/>
            <p:nvPr/>
          </p:nvCxnSpPr>
          <p:spPr>
            <a:xfrm>
              <a:off x="7100535" y="3681224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23" name="Straight Connector 222"/>
            <p:cNvCxnSpPr/>
            <p:nvPr/>
          </p:nvCxnSpPr>
          <p:spPr>
            <a:xfrm>
              <a:off x="7100535" y="3579624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24" name="Straight Connector 223"/>
            <p:cNvCxnSpPr/>
            <p:nvPr/>
          </p:nvCxnSpPr>
          <p:spPr>
            <a:xfrm>
              <a:off x="7100535" y="3478024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25" name="Straight Connector 224"/>
            <p:cNvCxnSpPr/>
            <p:nvPr/>
          </p:nvCxnSpPr>
          <p:spPr>
            <a:xfrm>
              <a:off x="7312201" y="3710857"/>
              <a:ext cx="1651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26" name="Straight Connector 225"/>
            <p:cNvCxnSpPr/>
            <p:nvPr/>
          </p:nvCxnSpPr>
          <p:spPr>
            <a:xfrm>
              <a:off x="7312201" y="3634657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27" name="Straight Connector 226"/>
            <p:cNvCxnSpPr/>
            <p:nvPr/>
          </p:nvCxnSpPr>
          <p:spPr>
            <a:xfrm>
              <a:off x="7320668" y="3554224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28" name="Straight Connector 227"/>
            <p:cNvCxnSpPr/>
            <p:nvPr/>
          </p:nvCxnSpPr>
          <p:spPr>
            <a:xfrm>
              <a:off x="7320668" y="3452624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29" name="Straight Connector 228"/>
            <p:cNvCxnSpPr/>
            <p:nvPr/>
          </p:nvCxnSpPr>
          <p:spPr>
            <a:xfrm>
              <a:off x="7320668" y="3351024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30" name="Straight Connector 229"/>
            <p:cNvCxnSpPr/>
            <p:nvPr/>
          </p:nvCxnSpPr>
          <p:spPr>
            <a:xfrm>
              <a:off x="7320668" y="3249424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31" name="Straight Connector 230"/>
            <p:cNvCxnSpPr/>
            <p:nvPr/>
          </p:nvCxnSpPr>
          <p:spPr>
            <a:xfrm>
              <a:off x="5288669" y="4676057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32" name="Straight Connector 231"/>
            <p:cNvCxnSpPr/>
            <p:nvPr/>
          </p:nvCxnSpPr>
          <p:spPr>
            <a:xfrm>
              <a:off x="5280202" y="4468624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33" name="Straight Connector 232"/>
            <p:cNvCxnSpPr/>
            <p:nvPr/>
          </p:nvCxnSpPr>
          <p:spPr>
            <a:xfrm>
              <a:off x="5297136" y="4819991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34" name="Straight Connector 233"/>
            <p:cNvCxnSpPr/>
            <p:nvPr/>
          </p:nvCxnSpPr>
          <p:spPr>
            <a:xfrm>
              <a:off x="5288669" y="4612558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35" name="Straight Connector 234"/>
            <p:cNvCxnSpPr/>
            <p:nvPr/>
          </p:nvCxnSpPr>
          <p:spPr>
            <a:xfrm>
              <a:off x="5280202" y="4405125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36" name="Freeform 235"/>
            <p:cNvSpPr/>
            <p:nvPr/>
          </p:nvSpPr>
          <p:spPr>
            <a:xfrm>
              <a:off x="5297136" y="1153925"/>
              <a:ext cx="3111500" cy="3788832"/>
            </a:xfrm>
            <a:custGeom>
              <a:avLst/>
              <a:gdLst>
                <a:gd name="connsiteX0" fmla="*/ 0 w 3111500"/>
                <a:gd name="connsiteY0" fmla="*/ 2916767 h 3471333"/>
                <a:gd name="connsiteX1" fmla="*/ 177800 w 3111500"/>
                <a:gd name="connsiteY1" fmla="*/ 3208867 h 3471333"/>
                <a:gd name="connsiteX2" fmla="*/ 292100 w 3111500"/>
                <a:gd name="connsiteY2" fmla="*/ 3378200 h 3471333"/>
                <a:gd name="connsiteX3" fmla="*/ 410633 w 3111500"/>
                <a:gd name="connsiteY3" fmla="*/ 3471333 h 3471333"/>
                <a:gd name="connsiteX4" fmla="*/ 546100 w 3111500"/>
                <a:gd name="connsiteY4" fmla="*/ 3454400 h 3471333"/>
                <a:gd name="connsiteX5" fmla="*/ 728133 w 3111500"/>
                <a:gd name="connsiteY5" fmla="*/ 3327400 h 3471333"/>
                <a:gd name="connsiteX6" fmla="*/ 952500 w 3111500"/>
                <a:gd name="connsiteY6" fmla="*/ 3162300 h 3471333"/>
                <a:gd name="connsiteX7" fmla="*/ 1244600 w 3111500"/>
                <a:gd name="connsiteY7" fmla="*/ 2916767 h 3471333"/>
                <a:gd name="connsiteX8" fmla="*/ 1494366 w 3111500"/>
                <a:gd name="connsiteY8" fmla="*/ 2628900 h 3471333"/>
                <a:gd name="connsiteX9" fmla="*/ 1790700 w 3111500"/>
                <a:gd name="connsiteY9" fmla="*/ 2302933 h 3471333"/>
                <a:gd name="connsiteX10" fmla="*/ 2057400 w 3111500"/>
                <a:gd name="connsiteY10" fmla="*/ 2019300 h 3471333"/>
                <a:gd name="connsiteX11" fmla="*/ 2404533 w 3111500"/>
                <a:gd name="connsiteY11" fmla="*/ 1739900 h 3471333"/>
                <a:gd name="connsiteX12" fmla="*/ 2573866 w 3111500"/>
                <a:gd name="connsiteY12" fmla="*/ 1443567 h 3471333"/>
                <a:gd name="connsiteX13" fmla="*/ 2865966 w 3111500"/>
                <a:gd name="connsiteY13" fmla="*/ 1113367 h 3471333"/>
                <a:gd name="connsiteX14" fmla="*/ 3069166 w 3111500"/>
                <a:gd name="connsiteY14" fmla="*/ 643467 h 3471333"/>
                <a:gd name="connsiteX15" fmla="*/ 3111500 w 3111500"/>
                <a:gd name="connsiteY15" fmla="*/ 203200 h 3471333"/>
                <a:gd name="connsiteX16" fmla="*/ 3064933 w 3111500"/>
                <a:gd name="connsiteY16" fmla="*/ 0 h 3471333"/>
                <a:gd name="connsiteX17" fmla="*/ 118533 w 3111500"/>
                <a:gd name="connsiteY17" fmla="*/ 0 h 3471333"/>
                <a:gd name="connsiteX18" fmla="*/ 21166 w 3111500"/>
                <a:gd name="connsiteY18" fmla="*/ 249767 h 3471333"/>
                <a:gd name="connsiteX19" fmla="*/ 0 w 3111500"/>
                <a:gd name="connsiteY19" fmla="*/ 2916767 h 347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11500" h="3471333">
                  <a:moveTo>
                    <a:pt x="0" y="2916767"/>
                  </a:moveTo>
                  <a:lnTo>
                    <a:pt x="177800" y="3208867"/>
                  </a:lnTo>
                  <a:lnTo>
                    <a:pt x="292100" y="3378200"/>
                  </a:lnTo>
                  <a:lnTo>
                    <a:pt x="410633" y="3471333"/>
                  </a:lnTo>
                  <a:lnTo>
                    <a:pt x="546100" y="3454400"/>
                  </a:lnTo>
                  <a:lnTo>
                    <a:pt x="728133" y="3327400"/>
                  </a:lnTo>
                  <a:lnTo>
                    <a:pt x="952500" y="3162300"/>
                  </a:lnTo>
                  <a:lnTo>
                    <a:pt x="1244600" y="2916767"/>
                  </a:lnTo>
                  <a:lnTo>
                    <a:pt x="1494366" y="2628900"/>
                  </a:lnTo>
                  <a:lnTo>
                    <a:pt x="1790700" y="2302933"/>
                  </a:lnTo>
                  <a:lnTo>
                    <a:pt x="2057400" y="2019300"/>
                  </a:lnTo>
                  <a:lnTo>
                    <a:pt x="2404533" y="1739900"/>
                  </a:lnTo>
                  <a:lnTo>
                    <a:pt x="2573866" y="1443567"/>
                  </a:lnTo>
                  <a:lnTo>
                    <a:pt x="2865966" y="1113367"/>
                  </a:lnTo>
                  <a:lnTo>
                    <a:pt x="3069166" y="643467"/>
                  </a:lnTo>
                  <a:lnTo>
                    <a:pt x="3111500" y="203200"/>
                  </a:lnTo>
                  <a:lnTo>
                    <a:pt x="3064933" y="0"/>
                  </a:lnTo>
                  <a:lnTo>
                    <a:pt x="118533" y="0"/>
                  </a:lnTo>
                  <a:lnTo>
                    <a:pt x="21166" y="249767"/>
                  </a:lnTo>
                  <a:lnTo>
                    <a:pt x="0" y="2916767"/>
                  </a:lnTo>
                  <a:close/>
                </a:path>
              </a:pathLst>
            </a:custGeom>
            <a:solidFill>
              <a:srgbClr val="4BACC6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5314069" y="1145456"/>
              <a:ext cx="2163232" cy="2997200"/>
            </a:xfrm>
            <a:custGeom>
              <a:avLst/>
              <a:gdLst>
                <a:gd name="connsiteX0" fmla="*/ 12700 w 1811866"/>
                <a:gd name="connsiteY0" fmla="*/ 0 h 2992966"/>
                <a:gd name="connsiteX1" fmla="*/ 0 w 1811866"/>
                <a:gd name="connsiteY1" fmla="*/ 1409700 h 2992966"/>
                <a:gd name="connsiteX2" fmla="*/ 50800 w 1811866"/>
                <a:gd name="connsiteY2" fmla="*/ 2493433 h 2992966"/>
                <a:gd name="connsiteX3" fmla="*/ 194733 w 1811866"/>
                <a:gd name="connsiteY3" fmla="*/ 2925233 h 2992966"/>
                <a:gd name="connsiteX4" fmla="*/ 457200 w 1811866"/>
                <a:gd name="connsiteY4" fmla="*/ 2992966 h 2992966"/>
                <a:gd name="connsiteX5" fmla="*/ 910166 w 1811866"/>
                <a:gd name="connsiteY5" fmla="*/ 2650066 h 2992966"/>
                <a:gd name="connsiteX6" fmla="*/ 1536700 w 1811866"/>
                <a:gd name="connsiteY6" fmla="*/ 2112433 h 2992966"/>
                <a:gd name="connsiteX7" fmla="*/ 1769533 w 1811866"/>
                <a:gd name="connsiteY7" fmla="*/ 1231900 h 2992966"/>
                <a:gd name="connsiteX8" fmla="*/ 1811866 w 1811866"/>
                <a:gd name="connsiteY8" fmla="*/ 664633 h 2992966"/>
                <a:gd name="connsiteX9" fmla="*/ 1786466 w 1811866"/>
                <a:gd name="connsiteY9" fmla="*/ 8466 h 2992966"/>
                <a:gd name="connsiteX10" fmla="*/ 12700 w 1811866"/>
                <a:gd name="connsiteY10" fmla="*/ 0 h 299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1866" h="2992966">
                  <a:moveTo>
                    <a:pt x="12700" y="0"/>
                  </a:moveTo>
                  <a:lnTo>
                    <a:pt x="0" y="1409700"/>
                  </a:lnTo>
                  <a:lnTo>
                    <a:pt x="50800" y="2493433"/>
                  </a:lnTo>
                  <a:lnTo>
                    <a:pt x="194733" y="2925233"/>
                  </a:lnTo>
                  <a:lnTo>
                    <a:pt x="457200" y="2992966"/>
                  </a:lnTo>
                  <a:lnTo>
                    <a:pt x="910166" y="2650066"/>
                  </a:lnTo>
                  <a:lnTo>
                    <a:pt x="1536700" y="2112433"/>
                  </a:lnTo>
                  <a:lnTo>
                    <a:pt x="1769533" y="1231900"/>
                  </a:lnTo>
                  <a:lnTo>
                    <a:pt x="1811866" y="664633"/>
                  </a:lnTo>
                  <a:lnTo>
                    <a:pt x="1786466" y="846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4BACC6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5525735" y="1153923"/>
              <a:ext cx="1511299" cy="2442633"/>
            </a:xfrm>
            <a:custGeom>
              <a:avLst/>
              <a:gdLst>
                <a:gd name="connsiteX0" fmla="*/ 0 w 927100"/>
                <a:gd name="connsiteY0" fmla="*/ 4233 h 2383366"/>
                <a:gd name="connsiteX1" fmla="*/ 4234 w 927100"/>
                <a:gd name="connsiteY1" fmla="*/ 1299633 h 2383366"/>
                <a:gd name="connsiteX2" fmla="*/ 50800 w 927100"/>
                <a:gd name="connsiteY2" fmla="*/ 2125133 h 2383366"/>
                <a:gd name="connsiteX3" fmla="*/ 254000 w 927100"/>
                <a:gd name="connsiteY3" fmla="*/ 2383366 h 2383366"/>
                <a:gd name="connsiteX4" fmla="*/ 575734 w 927100"/>
                <a:gd name="connsiteY4" fmla="*/ 2260600 h 2383366"/>
                <a:gd name="connsiteX5" fmla="*/ 609600 w 927100"/>
                <a:gd name="connsiteY5" fmla="*/ 2243666 h 2383366"/>
                <a:gd name="connsiteX6" fmla="*/ 872067 w 927100"/>
                <a:gd name="connsiteY6" fmla="*/ 1727200 h 2383366"/>
                <a:gd name="connsiteX7" fmla="*/ 910167 w 927100"/>
                <a:gd name="connsiteY7" fmla="*/ 626533 h 2383366"/>
                <a:gd name="connsiteX8" fmla="*/ 927100 w 927100"/>
                <a:gd name="connsiteY8" fmla="*/ 0 h 2383366"/>
                <a:gd name="connsiteX9" fmla="*/ 0 w 927100"/>
                <a:gd name="connsiteY9" fmla="*/ 4233 h 2383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7100" h="2383366">
                  <a:moveTo>
                    <a:pt x="0" y="4233"/>
                  </a:moveTo>
                  <a:cubicBezTo>
                    <a:pt x="1411" y="436033"/>
                    <a:pt x="2823" y="867833"/>
                    <a:pt x="4234" y="1299633"/>
                  </a:cubicBezTo>
                  <a:lnTo>
                    <a:pt x="50800" y="2125133"/>
                  </a:lnTo>
                  <a:lnTo>
                    <a:pt x="254000" y="2383366"/>
                  </a:lnTo>
                  <a:lnTo>
                    <a:pt x="575734" y="2260600"/>
                  </a:lnTo>
                  <a:lnTo>
                    <a:pt x="609600" y="2243666"/>
                  </a:lnTo>
                  <a:lnTo>
                    <a:pt x="872067" y="1727200"/>
                  </a:lnTo>
                  <a:lnTo>
                    <a:pt x="910167" y="626533"/>
                  </a:lnTo>
                  <a:lnTo>
                    <a:pt x="927100" y="0"/>
                  </a:lnTo>
                  <a:lnTo>
                    <a:pt x="0" y="4233"/>
                  </a:lnTo>
                  <a:close/>
                </a:path>
              </a:pathLst>
            </a:custGeom>
            <a:solidFill>
              <a:srgbClr val="4BACC6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5682369" y="1153924"/>
              <a:ext cx="982133" cy="1790700"/>
            </a:xfrm>
            <a:custGeom>
              <a:avLst/>
              <a:gdLst>
                <a:gd name="connsiteX0" fmla="*/ 0 w 694266"/>
                <a:gd name="connsiteY0" fmla="*/ 0 h 1782233"/>
                <a:gd name="connsiteX1" fmla="*/ 12700 w 694266"/>
                <a:gd name="connsiteY1" fmla="*/ 787400 h 1782233"/>
                <a:gd name="connsiteX2" fmla="*/ 50800 w 694266"/>
                <a:gd name="connsiteY2" fmla="*/ 1308100 h 1782233"/>
                <a:gd name="connsiteX3" fmla="*/ 143933 w 694266"/>
                <a:gd name="connsiteY3" fmla="*/ 1735666 h 1782233"/>
                <a:gd name="connsiteX4" fmla="*/ 431800 w 694266"/>
                <a:gd name="connsiteY4" fmla="*/ 1782233 h 1782233"/>
                <a:gd name="connsiteX5" fmla="*/ 596900 w 694266"/>
                <a:gd name="connsiteY5" fmla="*/ 1443566 h 1782233"/>
                <a:gd name="connsiteX6" fmla="*/ 639233 w 694266"/>
                <a:gd name="connsiteY6" fmla="*/ 850900 h 1782233"/>
                <a:gd name="connsiteX7" fmla="*/ 694266 w 694266"/>
                <a:gd name="connsiteY7" fmla="*/ 270933 h 1782233"/>
                <a:gd name="connsiteX8" fmla="*/ 685800 w 694266"/>
                <a:gd name="connsiteY8" fmla="*/ 4233 h 1782233"/>
                <a:gd name="connsiteX9" fmla="*/ 685800 w 694266"/>
                <a:gd name="connsiteY9" fmla="*/ 4233 h 1782233"/>
                <a:gd name="connsiteX10" fmla="*/ 0 w 694266"/>
                <a:gd name="connsiteY10" fmla="*/ 0 h 178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4266" h="1782233">
                  <a:moveTo>
                    <a:pt x="0" y="0"/>
                  </a:moveTo>
                  <a:lnTo>
                    <a:pt x="12700" y="787400"/>
                  </a:lnTo>
                  <a:lnTo>
                    <a:pt x="50800" y="1308100"/>
                  </a:lnTo>
                  <a:lnTo>
                    <a:pt x="143933" y="1735666"/>
                  </a:lnTo>
                  <a:lnTo>
                    <a:pt x="431800" y="1782233"/>
                  </a:lnTo>
                  <a:lnTo>
                    <a:pt x="596900" y="1443566"/>
                  </a:lnTo>
                  <a:lnTo>
                    <a:pt x="639233" y="850900"/>
                  </a:lnTo>
                  <a:lnTo>
                    <a:pt x="694266" y="270933"/>
                  </a:lnTo>
                  <a:lnTo>
                    <a:pt x="685800" y="4233"/>
                  </a:lnTo>
                  <a:lnTo>
                    <a:pt x="685800" y="4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ACC6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5860169" y="1145456"/>
              <a:ext cx="715433" cy="563034"/>
            </a:xfrm>
            <a:custGeom>
              <a:avLst/>
              <a:gdLst>
                <a:gd name="connsiteX0" fmla="*/ 0 w 533400"/>
                <a:gd name="connsiteY0" fmla="*/ 12700 h 563034"/>
                <a:gd name="connsiteX1" fmla="*/ 4234 w 533400"/>
                <a:gd name="connsiteY1" fmla="*/ 237067 h 563034"/>
                <a:gd name="connsiteX2" fmla="*/ 122767 w 533400"/>
                <a:gd name="connsiteY2" fmla="*/ 558800 h 563034"/>
                <a:gd name="connsiteX3" fmla="*/ 402167 w 533400"/>
                <a:gd name="connsiteY3" fmla="*/ 563034 h 563034"/>
                <a:gd name="connsiteX4" fmla="*/ 512234 w 533400"/>
                <a:gd name="connsiteY4" fmla="*/ 321734 h 563034"/>
                <a:gd name="connsiteX5" fmla="*/ 533400 w 533400"/>
                <a:gd name="connsiteY5" fmla="*/ 0 h 563034"/>
                <a:gd name="connsiteX6" fmla="*/ 0 w 533400"/>
                <a:gd name="connsiteY6" fmla="*/ 12700 h 563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400" h="563034">
                  <a:moveTo>
                    <a:pt x="0" y="12700"/>
                  </a:moveTo>
                  <a:cubicBezTo>
                    <a:pt x="1411" y="87489"/>
                    <a:pt x="2823" y="162278"/>
                    <a:pt x="4234" y="237067"/>
                  </a:cubicBezTo>
                  <a:lnTo>
                    <a:pt x="122767" y="558800"/>
                  </a:lnTo>
                  <a:lnTo>
                    <a:pt x="402167" y="563034"/>
                  </a:lnTo>
                  <a:lnTo>
                    <a:pt x="512234" y="321734"/>
                  </a:lnTo>
                  <a:lnTo>
                    <a:pt x="53340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4BACC6">
                <a:lumMod val="50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41" name="Straight Arrow Connector 240"/>
            <p:cNvCxnSpPr/>
            <p:nvPr/>
          </p:nvCxnSpPr>
          <p:spPr>
            <a:xfrm flipV="1">
              <a:off x="5288669" y="672355"/>
              <a:ext cx="25400" cy="4748768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42" name="TextBox 241"/>
            <p:cNvSpPr txBox="1"/>
            <p:nvPr/>
          </p:nvSpPr>
          <p:spPr>
            <a:xfrm>
              <a:off x="5187069" y="303023"/>
              <a:ext cx="8797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Energy</a:t>
              </a: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7477301" y="5061290"/>
              <a:ext cx="6162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Spin</a:t>
              </a: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5318302" y="1454490"/>
              <a:ext cx="3069167" cy="254000"/>
            </a:xfrm>
            <a:prstGeom prst="rect">
              <a:avLst/>
            </a:prstGeom>
            <a:solidFill>
              <a:srgbClr val="F79646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5318302" y="887224"/>
              <a:ext cx="3069167" cy="267758"/>
            </a:xfrm>
            <a:prstGeom prst="rect">
              <a:avLst/>
            </a:prstGeom>
            <a:solidFill>
              <a:srgbClr val="F79646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5847469" y="811023"/>
              <a:ext cx="138852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Fission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>
                  <a:solidFill>
                    <a:sysClr val="windowText" lastClr="000000"/>
                  </a:solidFill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 ≈ 5 MeV</a:t>
              </a:r>
            </a:p>
          </p:txBody>
        </p:sp>
        <p:sp>
          <p:nvSpPr>
            <p:cNvPr id="247" name="TextBox 246"/>
            <p:cNvSpPr txBox="1"/>
            <p:nvPr/>
          </p:nvSpPr>
          <p:spPr>
            <a:xfrm rot="19808556">
              <a:off x="5301678" y="1775569"/>
              <a:ext cx="29855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</a:rPr>
                <a:t>Quasi-continuum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</a:rPr>
                <a:t>Millions of states/MeV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AC61D-C78A-66F0-9CEA-9147B97A0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864096"/>
          </a:xfrm>
        </p:spPr>
        <p:txBody>
          <a:bodyPr/>
          <a:lstStyle/>
          <a:p>
            <a:r>
              <a:rPr lang="en-NO" sz="3600" dirty="0">
                <a:solidFill>
                  <a:srgbClr val="00B050"/>
                </a:solidFill>
              </a:rPr>
              <a:t>Shell model calculations</a:t>
            </a:r>
            <a:br>
              <a:rPr lang="en-NO" sz="3600" dirty="0"/>
            </a:br>
            <a:r>
              <a:rPr lang="en-NO" sz="2000" dirty="0"/>
              <a:t>preliminary, not published</a:t>
            </a:r>
            <a:br>
              <a:rPr lang="en-NO" sz="2000" dirty="0"/>
            </a:br>
            <a:endParaRPr lang="en-NO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CDD042-637D-C73D-BA3E-C9822EA39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CM on Nuclear Level Densities, 26-28 June 2023</a:t>
            </a:r>
            <a:endParaRPr lang="en-GB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CC4F12-FD8F-1592-DACE-3E502B338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1790-CE99-AF48-AD7C-679F35E041BB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1F8F7-DCB2-1ED0-84BA-F94A37A66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895747"/>
            <a:ext cx="6349578" cy="52695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B30D39-574F-5B67-714F-C3E899835C7A}"/>
              </a:ext>
            </a:extLst>
          </p:cNvPr>
          <p:cNvSpPr txBox="1"/>
          <p:nvPr/>
        </p:nvSpPr>
        <p:spPr>
          <a:xfrm>
            <a:off x="6084168" y="1556792"/>
            <a:ext cx="280025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2000" dirty="0"/>
              <a:t>Exp: Maria Markova</a:t>
            </a:r>
          </a:p>
          <a:p>
            <a:r>
              <a:rPr lang="en-NO" sz="2000" dirty="0"/>
              <a:t>Oslo method</a:t>
            </a:r>
          </a:p>
          <a:p>
            <a:r>
              <a:rPr lang="en-NO" sz="2000" dirty="0"/>
              <a:t>(p,p</a:t>
            </a:r>
            <a:r>
              <a:rPr lang="en-NO" sz="2000" dirty="0">
                <a:latin typeface="Symbol" pitchFamily="2" charset="2"/>
              </a:rPr>
              <a:t>g’</a:t>
            </a:r>
            <a:r>
              <a:rPr lang="en-NO" sz="2000" dirty="0"/>
              <a:t>)</a:t>
            </a:r>
            <a:r>
              <a:rPr lang="en-NO" sz="2000" baseline="30000" dirty="0"/>
              <a:t>120</a:t>
            </a:r>
            <a:r>
              <a:rPr lang="en-NO" sz="2000" dirty="0"/>
              <a:t>Sn</a:t>
            </a:r>
          </a:p>
          <a:p>
            <a:endParaRPr lang="en-NO" sz="2000" dirty="0"/>
          </a:p>
          <a:p>
            <a:endParaRPr lang="en-NO" sz="2000" dirty="0"/>
          </a:p>
          <a:p>
            <a:r>
              <a:rPr lang="en-NO" sz="2000" dirty="0"/>
              <a:t>Theory: Jenny Finsrud</a:t>
            </a:r>
          </a:p>
          <a:p>
            <a:r>
              <a:rPr lang="en-GB" sz="2000" dirty="0"/>
              <a:t>K</a:t>
            </a:r>
            <a:r>
              <a:rPr lang="en-NO" sz="2000" dirty="0"/>
              <a:t>SHELL (</a:t>
            </a:r>
            <a:r>
              <a:rPr lang="en-GB" sz="1600" b="0" i="0" u="none" strike="noStrike" dirty="0" err="1">
                <a:solidFill>
                  <a:srgbClr val="1F2328"/>
                </a:solidFill>
                <a:effectLst/>
                <a:latin typeface="-apple-system"/>
              </a:rPr>
              <a:t>Noritaka</a:t>
            </a:r>
            <a:r>
              <a:rPr lang="en-GB" sz="1600" b="0" i="0" u="none" strike="noStrike" dirty="0">
                <a:solidFill>
                  <a:srgbClr val="1F2328"/>
                </a:solidFill>
                <a:effectLst/>
                <a:latin typeface="-apple-system"/>
              </a:rPr>
              <a:t> Shimizu</a:t>
            </a:r>
            <a:r>
              <a:rPr lang="en-NO" sz="2000" b="0" i="0" u="none" strike="noStrike" dirty="0">
                <a:solidFill>
                  <a:srgbClr val="1F2328"/>
                </a:solidFill>
                <a:effectLst/>
                <a:latin typeface="-apple-system"/>
              </a:rPr>
              <a:t>)</a:t>
            </a:r>
          </a:p>
          <a:p>
            <a:r>
              <a:rPr lang="en-NO" sz="2000" dirty="0"/>
              <a:t>snbg1-interaction</a:t>
            </a:r>
          </a:p>
          <a:p>
            <a:endParaRPr lang="en-NO" sz="2000" dirty="0"/>
          </a:p>
        </p:txBody>
      </p:sp>
    </p:spTree>
    <p:extLst>
      <p:ext uri="{BB962C8B-B14F-4D97-AF65-F5344CB8AC3E}">
        <p14:creationId xmlns:p14="http://schemas.microsoft.com/office/powerpoint/2010/main" val="3000142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CM on Nuclear Level Densities, 26-28 June 2023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F9E4-AA94-FE45-80C8-25853AD7E2F2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6" name="Picture 5" descr="Screen Shot 2015-11-13 at 11.23.41.png">
            <a:extLst>
              <a:ext uri="{FF2B5EF4-FFF2-40B4-BE49-F238E27FC236}">
                <a16:creationId xmlns:a16="http://schemas.microsoft.com/office/drawing/2014/main" id="{5C0F7AC5-FF8A-1BF5-AFF0-64A6A251B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20" y="52639"/>
            <a:ext cx="4411634" cy="568061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FB7A70F-2AB8-F4A1-0CD6-A306DB2610E1}"/>
              </a:ext>
            </a:extLst>
          </p:cNvPr>
          <p:cNvSpPr txBox="1">
            <a:spLocks/>
          </p:cNvSpPr>
          <p:nvPr/>
        </p:nvSpPr>
        <p:spPr bwMode="auto">
          <a:xfrm>
            <a:off x="5292080" y="4293096"/>
            <a:ext cx="356235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>
                <a:solidFill>
                  <a:srgbClr val="FF0000"/>
                </a:solidFill>
              </a:rPr>
              <a:t>Thank you !</a:t>
            </a:r>
            <a:endParaRPr lang="en-US" sz="32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114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/>
          <p:cNvSpPr txBox="1"/>
          <p:nvPr/>
        </p:nvSpPr>
        <p:spPr>
          <a:xfrm>
            <a:off x="787400" y="1392767"/>
            <a:ext cx="2816855" cy="1015663"/>
          </a:xfrm>
          <a:prstGeom prst="rect">
            <a:avLst/>
          </a:prstGeom>
          <a:gradFill rotWithShape="1">
            <a:gsLst>
              <a:gs pos="0">
                <a:srgbClr val="A7EA52">
                  <a:lumMod val="95000"/>
                </a:srgbClr>
              </a:gs>
              <a:gs pos="100000">
                <a:srgbClr val="A7EA52">
                  <a:shade val="82000"/>
                  <a:satMod val="125000"/>
                  <a:lumMod val="74000"/>
                </a:srgbClr>
              </a:gs>
            </a:gsLst>
            <a:lin ang="5400000" scaled="0"/>
          </a:gradFill>
          <a:ln w="9525" cap="flat" cmpd="sng" algn="ctr">
            <a:solidFill>
              <a:srgbClr val="A7EA52"/>
            </a:solidFill>
            <a:prstDash val="solid"/>
          </a:ln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12 MeV    d  on 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232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24 MeV 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3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He  on 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232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15 MeV    d  on 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238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U 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12799" y="4107899"/>
            <a:ext cx="357716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                                 g</a:t>
            </a:r>
          </a:p>
          <a:p>
            <a:r>
              <a:rPr lang="en-US" sz="2000" baseline="30000" dirty="0">
                <a:cs typeface="Symbol" charset="2"/>
              </a:rPr>
              <a:t>3</a:t>
            </a:r>
            <a:r>
              <a:rPr lang="en-US" sz="2000" dirty="0">
                <a:cs typeface="Symbol" charset="2"/>
              </a:rPr>
              <a:t>He –beam</a:t>
            </a:r>
          </a:p>
          <a:p>
            <a:r>
              <a:rPr lang="en-US" dirty="0">
                <a:latin typeface="Symbol" charset="2"/>
                <a:cs typeface="Symbol" charset="2"/>
              </a:rPr>
              <a:t>                                      </a:t>
            </a:r>
          </a:p>
          <a:p>
            <a:endParaRPr lang="en-US" baseline="30000" dirty="0">
              <a:cs typeface="Symbol" charset="2"/>
            </a:endParaRPr>
          </a:p>
          <a:p>
            <a:endParaRPr lang="en-US" baseline="30000" dirty="0">
              <a:cs typeface="Symbol" charset="2"/>
            </a:endParaRPr>
          </a:p>
          <a:p>
            <a:endParaRPr lang="en-US" baseline="30000" dirty="0">
              <a:cs typeface="Symbol" charset="2"/>
            </a:endParaRPr>
          </a:p>
          <a:p>
            <a:r>
              <a:rPr lang="en-US" baseline="30000" dirty="0">
                <a:cs typeface="Symbol" charset="2"/>
              </a:rPr>
              <a:t>3</a:t>
            </a:r>
            <a:r>
              <a:rPr lang="en-US" dirty="0">
                <a:cs typeface="Symbol" charset="2"/>
              </a:rPr>
              <a:t>He</a:t>
            </a:r>
            <a:r>
              <a:rPr lang="en-US" i="1" dirty="0">
                <a:cs typeface="Symbol" charset="2"/>
              </a:rPr>
              <a:t>,</a:t>
            </a:r>
            <a:r>
              <a:rPr lang="en-US" baseline="30000" dirty="0">
                <a:cs typeface="Symbol" charset="2"/>
              </a:rPr>
              <a:t> </a:t>
            </a:r>
            <a:r>
              <a:rPr lang="en-US" dirty="0" err="1">
                <a:latin typeface="Symbol" charset="2"/>
                <a:cs typeface="Symbol" charset="2"/>
              </a:rPr>
              <a:t>a</a:t>
            </a:r>
            <a:r>
              <a:rPr lang="en-US" dirty="0" err="1">
                <a:cs typeface="Symbol" charset="2"/>
              </a:rPr>
              <a:t>,</a:t>
            </a:r>
            <a:r>
              <a:rPr lang="en-US" i="1" dirty="0" err="1">
                <a:cs typeface="Symbol" charset="2"/>
              </a:rPr>
              <a:t>d,t</a:t>
            </a:r>
            <a:endParaRPr lang="en-US" i="1" dirty="0">
              <a:latin typeface="Symbol" charset="2"/>
              <a:cs typeface="Symbol" charset="2"/>
            </a:endParaRPr>
          </a:p>
          <a:p>
            <a:r>
              <a:rPr lang="en-US" dirty="0">
                <a:latin typeface="+mj-lt"/>
                <a:cs typeface="Symbol" charset="2"/>
              </a:rPr>
              <a:t>                       </a:t>
            </a:r>
          </a:p>
        </p:txBody>
      </p:sp>
      <p:sp>
        <p:nvSpPr>
          <p:cNvPr id="77" name="Can 76"/>
          <p:cNvSpPr/>
          <p:nvPr/>
        </p:nvSpPr>
        <p:spPr>
          <a:xfrm rot="1053066">
            <a:off x="2931277" y="3340184"/>
            <a:ext cx="592288" cy="626588"/>
          </a:xfrm>
          <a:prstGeom prst="can">
            <a:avLst/>
          </a:prstGeom>
          <a:solidFill>
            <a:srgbClr val="FF8021">
              <a:lumMod val="60000"/>
              <a:lumOff val="40000"/>
            </a:srgbClr>
          </a:solidFill>
          <a:ln w="9525" cap="flat" cmpd="sng" algn="ctr">
            <a:solidFill>
              <a:srgbClr val="4E67C8"/>
            </a:solidFill>
            <a:prstDash val="solid"/>
            <a:round/>
            <a:tailEnd type="none"/>
          </a:ln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827584" y="4797152"/>
            <a:ext cx="1968500" cy="0"/>
          </a:xfrm>
          <a:prstGeom prst="straightConnector1">
            <a:avLst/>
          </a:prstGeom>
          <a:noFill/>
          <a:ln w="15875" cap="flat" cmpd="sng" algn="ctr">
            <a:solidFill>
              <a:srgbClr val="4E67C8">
                <a:shade val="75000"/>
                <a:satMod val="125000"/>
                <a:lumMod val="75000"/>
              </a:srgbClr>
            </a:solidFill>
            <a:prstDash val="solid"/>
            <a:tailEnd type="arrow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</p:cxnSp>
      <p:cxnSp>
        <p:nvCxnSpPr>
          <p:cNvPr id="79" name="Straight Arrow Connector 78"/>
          <p:cNvCxnSpPr/>
          <p:nvPr/>
        </p:nvCxnSpPr>
        <p:spPr>
          <a:xfrm flipV="1">
            <a:off x="2836333" y="3999160"/>
            <a:ext cx="279400" cy="723631"/>
          </a:xfrm>
          <a:prstGeom prst="straightConnector1">
            <a:avLst/>
          </a:prstGeom>
          <a:noFill/>
          <a:ln w="38100" cap="rnd" cmpd="sng" algn="ctr">
            <a:solidFill>
              <a:srgbClr val="FF8021"/>
            </a:solidFill>
            <a:prstDash val="dash"/>
            <a:bevel/>
            <a:headEnd type="none"/>
            <a:tailEnd type="triangle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</p:cxnSp>
      <p:cxnSp>
        <p:nvCxnSpPr>
          <p:cNvPr id="80" name="Straight Connector 79"/>
          <p:cNvCxnSpPr/>
          <p:nvPr/>
        </p:nvCxnSpPr>
        <p:spPr>
          <a:xfrm flipH="1">
            <a:off x="2747433" y="4539698"/>
            <a:ext cx="4234" cy="452967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</p:cxnSp>
      <p:grpSp>
        <p:nvGrpSpPr>
          <p:cNvPr id="81" name="Group 80"/>
          <p:cNvGrpSpPr/>
          <p:nvPr/>
        </p:nvGrpSpPr>
        <p:grpSpPr>
          <a:xfrm rot="2503575">
            <a:off x="1906862" y="5355215"/>
            <a:ext cx="274986" cy="165100"/>
            <a:chOff x="7031747" y="3043767"/>
            <a:chExt cx="274986" cy="165100"/>
          </a:xfrm>
        </p:grpSpPr>
        <p:sp>
          <p:nvSpPr>
            <p:cNvPr id="82" name="Rectangle 81"/>
            <p:cNvSpPr/>
            <p:nvPr/>
          </p:nvSpPr>
          <p:spPr>
            <a:xfrm>
              <a:off x="7031747" y="3043767"/>
              <a:ext cx="274986" cy="165100"/>
            </a:xfrm>
            <a:prstGeom prst="rect">
              <a:avLst/>
            </a:prstGeom>
            <a:solidFill>
              <a:srgbClr val="5ECCF3">
                <a:lumMod val="60000"/>
                <a:lumOff val="4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7031747" y="3096686"/>
              <a:ext cx="274986" cy="0"/>
            </a:xfrm>
            <a:prstGeom prst="line">
              <a:avLst/>
            </a:prstGeom>
            <a:noFill/>
            <a:ln w="15875" cap="flat" cmpd="sng" algn="ctr">
              <a:solidFill>
                <a:srgbClr val="4E67C8">
                  <a:shade val="75000"/>
                  <a:satMod val="125000"/>
                  <a:lumMod val="75000"/>
                </a:srgbClr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p:spPr>
        </p:cxnSp>
      </p:grpSp>
      <p:cxnSp>
        <p:nvCxnSpPr>
          <p:cNvPr id="84" name="Straight Arrow Connector 83"/>
          <p:cNvCxnSpPr/>
          <p:nvPr/>
        </p:nvCxnSpPr>
        <p:spPr>
          <a:xfrm flipH="1">
            <a:off x="2127250" y="4842857"/>
            <a:ext cx="548216" cy="505005"/>
          </a:xfrm>
          <a:prstGeom prst="straightConnector1">
            <a:avLst/>
          </a:prstGeom>
          <a:noFill/>
          <a:ln w="15875" cap="flat" cmpd="sng" algn="ctr">
            <a:solidFill>
              <a:srgbClr val="4E67C8">
                <a:shade val="75000"/>
                <a:satMod val="125000"/>
                <a:lumMod val="75000"/>
              </a:srgbClr>
            </a:solidFill>
            <a:prstDash val="solid"/>
            <a:tailEnd type="arrow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</p:cxnSp>
      <p:sp>
        <p:nvSpPr>
          <p:cNvPr id="85" name="TextBox 84"/>
          <p:cNvSpPr txBox="1"/>
          <p:nvPr/>
        </p:nvSpPr>
        <p:spPr>
          <a:xfrm>
            <a:off x="3464555" y="3760765"/>
            <a:ext cx="1186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5”x5”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NaI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6" name="Picture 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499" y="1320800"/>
            <a:ext cx="3054093" cy="225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87" name="Rectangle 86"/>
          <p:cNvSpPr/>
          <p:nvPr/>
        </p:nvSpPr>
        <p:spPr>
          <a:xfrm>
            <a:off x="5337248" y="5837537"/>
            <a:ext cx="38321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3000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M.Guttormsen</a:t>
            </a:r>
            <a:r>
              <a:rPr kumimoji="0" lang="en-US" sz="18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3000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A.Bürger</a:t>
            </a:r>
            <a:r>
              <a:rPr kumimoji="0" lang="en-US" sz="18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sz="1800" b="0" i="0" u="none" strike="noStrike" kern="0" cap="none" spc="0" normalizeH="0" baseline="3000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T.E.Hansen</a:t>
            </a:r>
            <a:r>
              <a:rPr kumimoji="0" lang="en-US" sz="18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sz="1800" b="0" i="0" u="none" strike="noStrike" kern="0" cap="none" spc="0" normalizeH="0" baseline="3000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N.Lietaer</a:t>
            </a:r>
            <a:r>
              <a:rPr kumimoji="0" lang="en-US" sz="18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NIM A648(2011)168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8" name="Picture 87" descr="Screen Shot 2012-01-28 at 12.20.05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99" y="3668770"/>
            <a:ext cx="3054093" cy="2119996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1886796" y="5105400"/>
            <a:ext cx="1148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∆E-E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79568" y="3354980"/>
            <a:ext cx="1693906" cy="646331"/>
          </a:xfrm>
          <a:prstGeom prst="rect">
            <a:avLst/>
          </a:prstGeom>
          <a:gradFill rotWithShape="1">
            <a:gsLst>
              <a:gs pos="0">
                <a:srgbClr val="F14124">
                  <a:lumMod val="95000"/>
                </a:srgbClr>
              </a:gs>
              <a:gs pos="100000">
                <a:srgbClr val="F14124">
                  <a:shade val="82000"/>
                  <a:satMod val="125000"/>
                  <a:lumMod val="74000"/>
                </a:srgbClr>
              </a:gs>
            </a:gsLst>
            <a:lin ang="5400000" scaled="0"/>
          </a:gradFill>
          <a:ln w="9525" cap="flat" cmpd="sng" algn="ctr">
            <a:solidFill>
              <a:srgbClr val="F14124"/>
            </a:solidFill>
            <a:prstDash val="solid"/>
          </a:ln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Backwards: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ymbol" charset="2"/>
              <a:ea typeface="+mn-ea"/>
              <a:cs typeface="Symbol" charset="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J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= 126</a:t>
            </a:r>
            <a:r>
              <a:rPr kumimoji="0" lang="en-US" sz="1800" b="0" i="0" u="none" strike="noStrike" kern="0" cap="none" spc="0" normalizeH="0" baseline="30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– 140</a:t>
            </a:r>
            <a:r>
              <a:rPr kumimoji="0" lang="en-US" sz="1800" b="0" i="0" u="none" strike="noStrike" kern="0" cap="none" spc="0" normalizeH="0" baseline="30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</a:t>
            </a:r>
          </a:p>
        </p:txBody>
      </p:sp>
      <p:sp>
        <p:nvSpPr>
          <p:cNvPr id="91" name="Freeform 90"/>
          <p:cNvSpPr/>
          <p:nvPr/>
        </p:nvSpPr>
        <p:spPr>
          <a:xfrm>
            <a:off x="2243666" y="4775200"/>
            <a:ext cx="118533" cy="330200"/>
          </a:xfrm>
          <a:custGeom>
            <a:avLst/>
            <a:gdLst>
              <a:gd name="connsiteX0" fmla="*/ 0 w 71966"/>
              <a:gd name="connsiteY0" fmla="*/ 0 h 258233"/>
              <a:gd name="connsiteX1" fmla="*/ 8466 w 71966"/>
              <a:gd name="connsiteY1" fmla="*/ 127000 h 258233"/>
              <a:gd name="connsiteX2" fmla="*/ 38100 w 71966"/>
              <a:gd name="connsiteY2" fmla="*/ 211667 h 258233"/>
              <a:gd name="connsiteX3" fmla="*/ 71966 w 71966"/>
              <a:gd name="connsiteY3" fmla="*/ 258233 h 25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66" h="258233">
                <a:moveTo>
                  <a:pt x="0" y="0"/>
                </a:moveTo>
                <a:lnTo>
                  <a:pt x="8466" y="127000"/>
                </a:lnTo>
                <a:lnTo>
                  <a:pt x="38100" y="211667"/>
                </a:lnTo>
                <a:lnTo>
                  <a:pt x="71966" y="258233"/>
                </a:lnTo>
              </a:path>
            </a:pathLst>
          </a:custGeom>
          <a:noFill/>
          <a:ln w="15875" cap="flat" cmpd="sng" algn="ctr">
            <a:solidFill>
              <a:srgbClr val="F14124"/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2010833" y="3999160"/>
            <a:ext cx="191081" cy="907273"/>
          </a:xfrm>
          <a:prstGeom prst="straightConnector1">
            <a:avLst/>
          </a:prstGeom>
          <a:noFill/>
          <a:ln w="15875" cap="flat" cmpd="sng" algn="ctr">
            <a:solidFill>
              <a:srgbClr val="4E67C8">
                <a:shade val="75000"/>
                <a:satMod val="125000"/>
                <a:lumMod val="75000"/>
              </a:srgbClr>
            </a:solidFill>
            <a:prstDash val="solid"/>
            <a:tailEnd type="arrow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</p:cxnSp>
      <p:sp>
        <p:nvSpPr>
          <p:cNvPr id="9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GB" dirty="0" err="1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Th</a:t>
            </a:r>
            <a:r>
              <a:rPr lang="en-GB" dirty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 and U experiments @ OC</a:t>
            </a:r>
            <a:r>
              <a:rPr lang="en-GB" dirty="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L</a:t>
            </a:r>
            <a:endParaRPr lang="en-GB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CM on Nuclear Level Densities, 26-28 June 2023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F9E4-AA94-FE45-80C8-25853AD7E2F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9711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11560" y="160020"/>
            <a:ext cx="8097732" cy="125275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3600" dirty="0">
                <a:solidFill>
                  <a:srgbClr val="008000"/>
                </a:solidFill>
                <a:effectLst/>
              </a:rPr>
              <a:t>Assumption for the extraction of </a:t>
            </a:r>
            <a:br>
              <a:rPr lang="en-US" sz="3600" dirty="0">
                <a:solidFill>
                  <a:srgbClr val="008000"/>
                </a:solidFill>
                <a:effectLst/>
              </a:rPr>
            </a:br>
            <a:r>
              <a:rPr lang="en-US" sz="3600" dirty="0">
                <a:solidFill>
                  <a:srgbClr val="008000"/>
                </a:solidFill>
                <a:effectLst/>
              </a:rPr>
              <a:t>first-generation </a:t>
            </a:r>
            <a:r>
              <a:rPr lang="en-US" sz="3600" dirty="0">
                <a:solidFill>
                  <a:srgbClr val="008000"/>
                </a:solidFill>
                <a:effectLst/>
                <a:latin typeface="Symbol" charset="2"/>
                <a:cs typeface="Symbol" charset="2"/>
              </a:rPr>
              <a:t>g</a:t>
            </a:r>
            <a:r>
              <a:rPr lang="en-US" sz="3600" dirty="0">
                <a:solidFill>
                  <a:srgbClr val="008000"/>
                </a:solidFill>
                <a:effectLst/>
              </a:rPr>
              <a:t>-spectra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752" y="6381329"/>
            <a:ext cx="3744416" cy="360040"/>
          </a:xfrm>
        </p:spPr>
        <p:txBody>
          <a:bodyPr/>
          <a:lstStyle/>
          <a:p>
            <a:r>
              <a:rPr lang="en-US"/>
              <a:t>IAEA CM on Nuclear Level Densities, 26-28 June 2023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209800" y="2374900"/>
            <a:ext cx="1168400" cy="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09800" y="3695700"/>
            <a:ext cx="1168400" cy="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2501900" y="3721100"/>
            <a:ext cx="711200" cy="2184400"/>
          </a:xfrm>
          <a:custGeom>
            <a:avLst/>
            <a:gdLst>
              <a:gd name="connsiteX0" fmla="*/ 0 w 711200"/>
              <a:gd name="connsiteY0" fmla="*/ 0 h 1955800"/>
              <a:gd name="connsiteX1" fmla="*/ 76200 w 711200"/>
              <a:gd name="connsiteY1" fmla="*/ 292100 h 1955800"/>
              <a:gd name="connsiteX2" fmla="*/ 317500 w 711200"/>
              <a:gd name="connsiteY2" fmla="*/ 406400 h 1955800"/>
              <a:gd name="connsiteX3" fmla="*/ 546100 w 711200"/>
              <a:gd name="connsiteY3" fmla="*/ 647700 h 1955800"/>
              <a:gd name="connsiteX4" fmla="*/ 711200 w 711200"/>
              <a:gd name="connsiteY4" fmla="*/ 850900 h 1955800"/>
              <a:gd name="connsiteX5" fmla="*/ 711200 w 711200"/>
              <a:gd name="connsiteY5" fmla="*/ 1066800 h 1955800"/>
              <a:gd name="connsiteX6" fmla="*/ 711200 w 711200"/>
              <a:gd name="connsiteY6" fmla="*/ 1270000 h 1955800"/>
              <a:gd name="connsiteX7" fmla="*/ 584200 w 711200"/>
              <a:gd name="connsiteY7" fmla="*/ 1562100 h 1955800"/>
              <a:gd name="connsiteX8" fmla="*/ 381000 w 711200"/>
              <a:gd name="connsiteY8" fmla="*/ 1714500 h 1955800"/>
              <a:gd name="connsiteX9" fmla="*/ 152400 w 711200"/>
              <a:gd name="connsiteY9" fmla="*/ 1879600 h 1955800"/>
              <a:gd name="connsiteX10" fmla="*/ 38100 w 711200"/>
              <a:gd name="connsiteY10" fmla="*/ 1955800 h 1955800"/>
              <a:gd name="connsiteX11" fmla="*/ 38100 w 711200"/>
              <a:gd name="connsiteY11" fmla="*/ 1955800 h 19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1200" h="1955800">
                <a:moveTo>
                  <a:pt x="0" y="0"/>
                </a:moveTo>
                <a:lnTo>
                  <a:pt x="76200" y="292100"/>
                </a:lnTo>
                <a:lnTo>
                  <a:pt x="317500" y="406400"/>
                </a:lnTo>
                <a:lnTo>
                  <a:pt x="546100" y="647700"/>
                </a:lnTo>
                <a:lnTo>
                  <a:pt x="711200" y="850900"/>
                </a:lnTo>
                <a:lnTo>
                  <a:pt x="711200" y="1066800"/>
                </a:lnTo>
                <a:lnTo>
                  <a:pt x="711200" y="1270000"/>
                </a:lnTo>
                <a:lnTo>
                  <a:pt x="584200" y="1562100"/>
                </a:lnTo>
                <a:lnTo>
                  <a:pt x="381000" y="1714500"/>
                </a:lnTo>
                <a:lnTo>
                  <a:pt x="152400" y="1879600"/>
                </a:lnTo>
                <a:lnTo>
                  <a:pt x="38100" y="1955800"/>
                </a:lnTo>
                <a:lnTo>
                  <a:pt x="38100" y="1955800"/>
                </a:lnTo>
              </a:path>
            </a:pathLst>
          </a:custGeom>
          <a:solidFill>
            <a:srgbClr val="FFFF00"/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901700" y="2247900"/>
            <a:ext cx="1206500" cy="596900"/>
            <a:chOff x="901700" y="2247900"/>
            <a:chExt cx="1206500" cy="596900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1155700" y="2374900"/>
              <a:ext cx="952500" cy="469900"/>
            </a:xfrm>
            <a:prstGeom prst="straightConnector1">
              <a:avLst/>
            </a:prstGeom>
            <a:ln w="57150" cmpd="sng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901700" y="2247900"/>
              <a:ext cx="696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</a:t>
              </a:r>
              <a:r>
                <a:rPr lang="en-US" dirty="0" err="1"/>
                <a:t>d,p</a:t>
              </a:r>
              <a:r>
                <a:rPr lang="en-US" dirty="0"/>
                <a:t>)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01700" y="3683000"/>
            <a:ext cx="1206500" cy="596900"/>
            <a:chOff x="901700" y="2247900"/>
            <a:chExt cx="1206500" cy="596900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1155700" y="2374900"/>
              <a:ext cx="952500" cy="469900"/>
            </a:xfrm>
            <a:prstGeom prst="straightConnector1">
              <a:avLst/>
            </a:prstGeom>
            <a:ln w="57150" cmpd="sng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901700" y="2247900"/>
              <a:ext cx="696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</a:t>
              </a:r>
              <a:r>
                <a:rPr lang="en-US" dirty="0" err="1"/>
                <a:t>d,p</a:t>
              </a:r>
              <a:r>
                <a:rPr lang="en-US" dirty="0"/>
                <a:t>)</a:t>
              </a:r>
            </a:p>
          </p:txBody>
        </p:sp>
      </p:grpSp>
      <p:sp>
        <p:nvSpPr>
          <p:cNvPr id="29" name="Freeform 28"/>
          <p:cNvSpPr/>
          <p:nvPr/>
        </p:nvSpPr>
        <p:spPr>
          <a:xfrm>
            <a:off x="2743200" y="2451100"/>
            <a:ext cx="215900" cy="1189567"/>
          </a:xfrm>
          <a:custGeom>
            <a:avLst/>
            <a:gdLst>
              <a:gd name="connsiteX0" fmla="*/ 165100 w 431800"/>
              <a:gd name="connsiteY0" fmla="*/ 0 h 2768600"/>
              <a:gd name="connsiteX1" fmla="*/ 317500 w 431800"/>
              <a:gd name="connsiteY1" fmla="*/ 139700 h 2768600"/>
              <a:gd name="connsiteX2" fmla="*/ 393700 w 431800"/>
              <a:gd name="connsiteY2" fmla="*/ 368300 h 2768600"/>
              <a:gd name="connsiteX3" fmla="*/ 355600 w 431800"/>
              <a:gd name="connsiteY3" fmla="*/ 584200 h 2768600"/>
              <a:gd name="connsiteX4" fmla="*/ 203200 w 431800"/>
              <a:gd name="connsiteY4" fmla="*/ 749300 h 2768600"/>
              <a:gd name="connsiteX5" fmla="*/ 88900 w 431800"/>
              <a:gd name="connsiteY5" fmla="*/ 838200 h 2768600"/>
              <a:gd name="connsiteX6" fmla="*/ 25400 w 431800"/>
              <a:gd name="connsiteY6" fmla="*/ 990600 h 2768600"/>
              <a:gd name="connsiteX7" fmla="*/ 0 w 431800"/>
              <a:gd name="connsiteY7" fmla="*/ 1104900 h 2768600"/>
              <a:gd name="connsiteX8" fmla="*/ 101600 w 431800"/>
              <a:gd name="connsiteY8" fmla="*/ 1358900 h 2768600"/>
              <a:gd name="connsiteX9" fmla="*/ 203200 w 431800"/>
              <a:gd name="connsiteY9" fmla="*/ 1422400 h 2768600"/>
              <a:gd name="connsiteX10" fmla="*/ 355600 w 431800"/>
              <a:gd name="connsiteY10" fmla="*/ 1562100 h 2768600"/>
              <a:gd name="connsiteX11" fmla="*/ 431800 w 431800"/>
              <a:gd name="connsiteY11" fmla="*/ 1714500 h 2768600"/>
              <a:gd name="connsiteX12" fmla="*/ 381000 w 431800"/>
              <a:gd name="connsiteY12" fmla="*/ 2032000 h 2768600"/>
              <a:gd name="connsiteX13" fmla="*/ 279400 w 431800"/>
              <a:gd name="connsiteY13" fmla="*/ 2222500 h 2768600"/>
              <a:gd name="connsiteX14" fmla="*/ 139700 w 431800"/>
              <a:gd name="connsiteY14" fmla="*/ 2336800 h 2768600"/>
              <a:gd name="connsiteX15" fmla="*/ 12700 w 431800"/>
              <a:gd name="connsiteY15" fmla="*/ 2540000 h 2768600"/>
              <a:gd name="connsiteX16" fmla="*/ 38100 w 431800"/>
              <a:gd name="connsiteY16" fmla="*/ 2768600 h 276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1800" h="2768600">
                <a:moveTo>
                  <a:pt x="165100" y="0"/>
                </a:moveTo>
                <a:lnTo>
                  <a:pt x="317500" y="139700"/>
                </a:lnTo>
                <a:lnTo>
                  <a:pt x="393700" y="368300"/>
                </a:lnTo>
                <a:lnTo>
                  <a:pt x="355600" y="584200"/>
                </a:lnTo>
                <a:lnTo>
                  <a:pt x="203200" y="749300"/>
                </a:lnTo>
                <a:lnTo>
                  <a:pt x="88900" y="838200"/>
                </a:lnTo>
                <a:lnTo>
                  <a:pt x="25400" y="990600"/>
                </a:lnTo>
                <a:lnTo>
                  <a:pt x="0" y="1104900"/>
                </a:lnTo>
                <a:lnTo>
                  <a:pt x="101600" y="1358900"/>
                </a:lnTo>
                <a:lnTo>
                  <a:pt x="203200" y="1422400"/>
                </a:lnTo>
                <a:lnTo>
                  <a:pt x="355600" y="1562100"/>
                </a:lnTo>
                <a:lnTo>
                  <a:pt x="431800" y="1714500"/>
                </a:lnTo>
                <a:lnTo>
                  <a:pt x="381000" y="2032000"/>
                </a:lnTo>
                <a:lnTo>
                  <a:pt x="279400" y="2222500"/>
                </a:lnTo>
                <a:lnTo>
                  <a:pt x="139700" y="2336800"/>
                </a:lnTo>
                <a:lnTo>
                  <a:pt x="12700" y="2540000"/>
                </a:lnTo>
                <a:lnTo>
                  <a:pt x="38100" y="2768600"/>
                </a:lnTo>
              </a:path>
            </a:pathLst>
          </a:custGeom>
          <a:ln w="38100" cmpd="sng">
            <a:solidFill>
              <a:srgbClr val="FFFF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911600" y="5143500"/>
            <a:ext cx="4444020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The </a:t>
            </a:r>
            <a:r>
              <a:rPr lang="en-US" sz="1800" dirty="0">
                <a:latin typeface="Symbol" charset="2"/>
                <a:cs typeface="Symbol" charset="2"/>
              </a:rPr>
              <a:t>g</a:t>
            </a:r>
            <a:r>
              <a:rPr lang="en-US" sz="1800" dirty="0">
                <a:latin typeface="+mn-lt"/>
              </a:rPr>
              <a:t>-energy distribution is the same</a:t>
            </a:r>
          </a:p>
          <a:p>
            <a:pPr algn="ctr"/>
            <a:r>
              <a:rPr lang="en-US" sz="1800" dirty="0">
                <a:latin typeface="+mn-lt"/>
              </a:rPr>
              <a:t>if the decay starts at </a:t>
            </a:r>
            <a:r>
              <a:rPr lang="en-US" sz="1800" i="1" dirty="0">
                <a:latin typeface="+mn-lt"/>
              </a:rPr>
              <a:t>E</a:t>
            </a:r>
            <a:r>
              <a:rPr lang="en-US" sz="1800" dirty="0">
                <a:latin typeface="+mn-lt"/>
              </a:rPr>
              <a:t> after </a:t>
            </a:r>
            <a:r>
              <a:rPr lang="en-US" sz="1800" dirty="0">
                <a:latin typeface="Symbol" charset="2"/>
                <a:cs typeface="Symbol" charset="2"/>
              </a:rPr>
              <a:t>g</a:t>
            </a:r>
            <a:r>
              <a:rPr lang="en-US" sz="1800" dirty="0">
                <a:latin typeface="+mn-lt"/>
              </a:rPr>
              <a:t>-emission or</a:t>
            </a:r>
          </a:p>
          <a:p>
            <a:r>
              <a:rPr lang="en-US" sz="1800" dirty="0">
                <a:latin typeface="+mn-lt"/>
              </a:rPr>
              <a:t>starts after the direct reaction into </a:t>
            </a:r>
            <a:r>
              <a:rPr lang="en-US" sz="1800" i="1" dirty="0">
                <a:latin typeface="+mn-lt"/>
              </a:rPr>
              <a:t>E</a:t>
            </a:r>
            <a:r>
              <a:rPr lang="en-US" sz="1800" dirty="0">
                <a:latin typeface="+mn-lt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99594" y="331366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</a:t>
            </a:r>
          </a:p>
        </p:txBody>
      </p:sp>
      <p:sp>
        <p:nvSpPr>
          <p:cNvPr id="2" name="Freeform 1"/>
          <p:cNvSpPr/>
          <p:nvPr/>
        </p:nvSpPr>
        <p:spPr>
          <a:xfrm>
            <a:off x="2209800" y="1676400"/>
            <a:ext cx="1168400" cy="4292600"/>
          </a:xfrm>
          <a:custGeom>
            <a:avLst/>
            <a:gdLst>
              <a:gd name="connsiteX0" fmla="*/ 0 w 1168400"/>
              <a:gd name="connsiteY0" fmla="*/ 0 h 4292600"/>
              <a:gd name="connsiteX1" fmla="*/ 0 w 1168400"/>
              <a:gd name="connsiteY1" fmla="*/ 4279900 h 4292600"/>
              <a:gd name="connsiteX2" fmla="*/ 1168400 w 1168400"/>
              <a:gd name="connsiteY2" fmla="*/ 4292600 h 4292600"/>
              <a:gd name="connsiteX3" fmla="*/ 1168400 w 1168400"/>
              <a:gd name="connsiteY3" fmla="*/ 25400 h 429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8400" h="4292600">
                <a:moveTo>
                  <a:pt x="0" y="0"/>
                </a:moveTo>
                <a:lnTo>
                  <a:pt x="0" y="4279900"/>
                </a:lnTo>
                <a:lnTo>
                  <a:pt x="1168400" y="4292600"/>
                </a:lnTo>
                <a:lnTo>
                  <a:pt x="1168400" y="25400"/>
                </a:lnTo>
              </a:path>
            </a:pathLst>
          </a:cu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425701" y="2617232"/>
            <a:ext cx="41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charset="2"/>
                <a:cs typeface="Symbol" charset="2"/>
              </a:rPr>
              <a:t>g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667000" y="5143500"/>
            <a:ext cx="1155700" cy="17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1790-CE99-AF48-AD7C-679F35E041B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0714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GB" dirty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From total to primary matrix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461933" y="2286000"/>
            <a:ext cx="18796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461933" y="1354667"/>
            <a:ext cx="0" cy="9313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4495800" y="1422400"/>
            <a:ext cx="1727200" cy="863600"/>
          </a:xfrm>
          <a:custGeom>
            <a:avLst/>
            <a:gdLst>
              <a:gd name="connsiteX0" fmla="*/ 0 w 1727200"/>
              <a:gd name="connsiteY0" fmla="*/ 821267 h 863600"/>
              <a:gd name="connsiteX1" fmla="*/ 0 w 1727200"/>
              <a:gd name="connsiteY1" fmla="*/ 821267 h 863600"/>
              <a:gd name="connsiteX2" fmla="*/ 169333 w 1727200"/>
              <a:gd name="connsiteY2" fmla="*/ 508000 h 863600"/>
              <a:gd name="connsiteX3" fmla="*/ 270933 w 1727200"/>
              <a:gd name="connsiteY3" fmla="*/ 0 h 863600"/>
              <a:gd name="connsiteX4" fmla="*/ 279400 w 1727200"/>
              <a:gd name="connsiteY4" fmla="*/ 203200 h 863600"/>
              <a:gd name="connsiteX5" fmla="*/ 313267 w 1727200"/>
              <a:gd name="connsiteY5" fmla="*/ 330200 h 863600"/>
              <a:gd name="connsiteX6" fmla="*/ 372533 w 1727200"/>
              <a:gd name="connsiteY6" fmla="*/ 127000 h 863600"/>
              <a:gd name="connsiteX7" fmla="*/ 406400 w 1727200"/>
              <a:gd name="connsiteY7" fmla="*/ 338667 h 863600"/>
              <a:gd name="connsiteX8" fmla="*/ 406400 w 1727200"/>
              <a:gd name="connsiteY8" fmla="*/ 465667 h 863600"/>
              <a:gd name="connsiteX9" fmla="*/ 431800 w 1727200"/>
              <a:gd name="connsiteY9" fmla="*/ 254000 h 863600"/>
              <a:gd name="connsiteX10" fmla="*/ 474133 w 1727200"/>
              <a:gd name="connsiteY10" fmla="*/ 491067 h 863600"/>
              <a:gd name="connsiteX11" fmla="*/ 558800 w 1727200"/>
              <a:gd name="connsiteY11" fmla="*/ 575733 h 863600"/>
              <a:gd name="connsiteX12" fmla="*/ 829733 w 1727200"/>
              <a:gd name="connsiteY12" fmla="*/ 618067 h 863600"/>
              <a:gd name="connsiteX13" fmla="*/ 965200 w 1727200"/>
              <a:gd name="connsiteY13" fmla="*/ 584200 h 863600"/>
              <a:gd name="connsiteX14" fmla="*/ 1202267 w 1727200"/>
              <a:gd name="connsiteY14" fmla="*/ 584200 h 863600"/>
              <a:gd name="connsiteX15" fmla="*/ 1540933 w 1727200"/>
              <a:gd name="connsiteY15" fmla="*/ 745067 h 863600"/>
              <a:gd name="connsiteX16" fmla="*/ 1727200 w 1727200"/>
              <a:gd name="connsiteY16" fmla="*/ 86360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27200" h="863600">
                <a:moveTo>
                  <a:pt x="0" y="821267"/>
                </a:moveTo>
                <a:lnTo>
                  <a:pt x="0" y="821267"/>
                </a:lnTo>
                <a:lnTo>
                  <a:pt x="169333" y="508000"/>
                </a:lnTo>
                <a:lnTo>
                  <a:pt x="270933" y="0"/>
                </a:lnTo>
                <a:lnTo>
                  <a:pt x="279400" y="203200"/>
                </a:lnTo>
                <a:lnTo>
                  <a:pt x="313267" y="330200"/>
                </a:lnTo>
                <a:lnTo>
                  <a:pt x="372533" y="127000"/>
                </a:lnTo>
                <a:lnTo>
                  <a:pt x="406400" y="338667"/>
                </a:lnTo>
                <a:lnTo>
                  <a:pt x="406400" y="465667"/>
                </a:lnTo>
                <a:lnTo>
                  <a:pt x="431800" y="254000"/>
                </a:lnTo>
                <a:lnTo>
                  <a:pt x="474133" y="491067"/>
                </a:lnTo>
                <a:lnTo>
                  <a:pt x="558800" y="575733"/>
                </a:lnTo>
                <a:lnTo>
                  <a:pt x="829733" y="618067"/>
                </a:lnTo>
                <a:lnTo>
                  <a:pt x="965200" y="584200"/>
                </a:lnTo>
                <a:lnTo>
                  <a:pt x="1202267" y="584200"/>
                </a:lnTo>
                <a:lnTo>
                  <a:pt x="1540933" y="745067"/>
                </a:lnTo>
                <a:lnTo>
                  <a:pt x="1727200" y="863600"/>
                </a:lnTo>
              </a:path>
            </a:pathLst>
          </a:custGeom>
          <a:solidFill>
            <a:srgbClr val="008000"/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461933" y="3530600"/>
            <a:ext cx="18796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461933" y="2599267"/>
            <a:ext cx="0" cy="93133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461933" y="4775200"/>
            <a:ext cx="18796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461933" y="3843867"/>
            <a:ext cx="0" cy="93133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461933" y="6019800"/>
            <a:ext cx="18796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461933" y="5088467"/>
            <a:ext cx="0" cy="93133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137839" y="2286000"/>
            <a:ext cx="18796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7137839" y="1354667"/>
            <a:ext cx="0" cy="93133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Freeform 34"/>
          <p:cNvSpPr/>
          <p:nvPr/>
        </p:nvSpPr>
        <p:spPr>
          <a:xfrm>
            <a:off x="7171706" y="1422400"/>
            <a:ext cx="1727200" cy="863600"/>
          </a:xfrm>
          <a:custGeom>
            <a:avLst/>
            <a:gdLst>
              <a:gd name="connsiteX0" fmla="*/ 0 w 1727200"/>
              <a:gd name="connsiteY0" fmla="*/ 821267 h 863600"/>
              <a:gd name="connsiteX1" fmla="*/ 0 w 1727200"/>
              <a:gd name="connsiteY1" fmla="*/ 821267 h 863600"/>
              <a:gd name="connsiteX2" fmla="*/ 169333 w 1727200"/>
              <a:gd name="connsiteY2" fmla="*/ 508000 h 863600"/>
              <a:gd name="connsiteX3" fmla="*/ 270933 w 1727200"/>
              <a:gd name="connsiteY3" fmla="*/ 0 h 863600"/>
              <a:gd name="connsiteX4" fmla="*/ 279400 w 1727200"/>
              <a:gd name="connsiteY4" fmla="*/ 203200 h 863600"/>
              <a:gd name="connsiteX5" fmla="*/ 313267 w 1727200"/>
              <a:gd name="connsiteY5" fmla="*/ 330200 h 863600"/>
              <a:gd name="connsiteX6" fmla="*/ 372533 w 1727200"/>
              <a:gd name="connsiteY6" fmla="*/ 127000 h 863600"/>
              <a:gd name="connsiteX7" fmla="*/ 406400 w 1727200"/>
              <a:gd name="connsiteY7" fmla="*/ 338667 h 863600"/>
              <a:gd name="connsiteX8" fmla="*/ 406400 w 1727200"/>
              <a:gd name="connsiteY8" fmla="*/ 465667 h 863600"/>
              <a:gd name="connsiteX9" fmla="*/ 431800 w 1727200"/>
              <a:gd name="connsiteY9" fmla="*/ 254000 h 863600"/>
              <a:gd name="connsiteX10" fmla="*/ 474133 w 1727200"/>
              <a:gd name="connsiteY10" fmla="*/ 491067 h 863600"/>
              <a:gd name="connsiteX11" fmla="*/ 558800 w 1727200"/>
              <a:gd name="connsiteY11" fmla="*/ 575733 h 863600"/>
              <a:gd name="connsiteX12" fmla="*/ 829733 w 1727200"/>
              <a:gd name="connsiteY12" fmla="*/ 618067 h 863600"/>
              <a:gd name="connsiteX13" fmla="*/ 965200 w 1727200"/>
              <a:gd name="connsiteY13" fmla="*/ 584200 h 863600"/>
              <a:gd name="connsiteX14" fmla="*/ 1202267 w 1727200"/>
              <a:gd name="connsiteY14" fmla="*/ 584200 h 863600"/>
              <a:gd name="connsiteX15" fmla="*/ 1540933 w 1727200"/>
              <a:gd name="connsiteY15" fmla="*/ 745067 h 863600"/>
              <a:gd name="connsiteX16" fmla="*/ 1727200 w 1727200"/>
              <a:gd name="connsiteY16" fmla="*/ 86360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27200" h="863600">
                <a:moveTo>
                  <a:pt x="0" y="821267"/>
                </a:moveTo>
                <a:lnTo>
                  <a:pt x="0" y="821267"/>
                </a:lnTo>
                <a:lnTo>
                  <a:pt x="169333" y="508000"/>
                </a:lnTo>
                <a:lnTo>
                  <a:pt x="270933" y="0"/>
                </a:lnTo>
                <a:lnTo>
                  <a:pt x="279400" y="203200"/>
                </a:lnTo>
                <a:lnTo>
                  <a:pt x="313267" y="330200"/>
                </a:lnTo>
                <a:lnTo>
                  <a:pt x="372533" y="127000"/>
                </a:lnTo>
                <a:lnTo>
                  <a:pt x="406400" y="338667"/>
                </a:lnTo>
                <a:lnTo>
                  <a:pt x="406400" y="465667"/>
                </a:lnTo>
                <a:lnTo>
                  <a:pt x="431800" y="254000"/>
                </a:lnTo>
                <a:lnTo>
                  <a:pt x="474133" y="491067"/>
                </a:lnTo>
                <a:lnTo>
                  <a:pt x="558800" y="575733"/>
                </a:lnTo>
                <a:lnTo>
                  <a:pt x="829733" y="618067"/>
                </a:lnTo>
                <a:lnTo>
                  <a:pt x="965200" y="584200"/>
                </a:lnTo>
                <a:lnTo>
                  <a:pt x="1202267" y="584200"/>
                </a:lnTo>
                <a:lnTo>
                  <a:pt x="1540933" y="745067"/>
                </a:lnTo>
                <a:lnTo>
                  <a:pt x="1727200" y="863600"/>
                </a:lnTo>
              </a:path>
            </a:pathLst>
          </a:custGeom>
          <a:solidFill>
            <a:srgbClr val="008000"/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137840" y="4436533"/>
            <a:ext cx="18796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7137840" y="3505200"/>
            <a:ext cx="0" cy="93133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137841" y="6053666"/>
            <a:ext cx="18796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7137841" y="5122333"/>
            <a:ext cx="0" cy="93133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7162801" y="5778499"/>
            <a:ext cx="1714500" cy="270934"/>
          </a:xfrm>
          <a:custGeom>
            <a:avLst/>
            <a:gdLst>
              <a:gd name="connsiteX0" fmla="*/ 0 w 1714500"/>
              <a:gd name="connsiteY0" fmla="*/ 249767 h 270934"/>
              <a:gd name="connsiteX1" fmla="*/ 143933 w 1714500"/>
              <a:gd name="connsiteY1" fmla="*/ 160867 h 270934"/>
              <a:gd name="connsiteX2" fmla="*/ 355600 w 1714500"/>
              <a:gd name="connsiteY2" fmla="*/ 127000 h 270934"/>
              <a:gd name="connsiteX3" fmla="*/ 486833 w 1714500"/>
              <a:gd name="connsiteY3" fmla="*/ 71967 h 270934"/>
              <a:gd name="connsiteX4" fmla="*/ 647700 w 1714500"/>
              <a:gd name="connsiteY4" fmla="*/ 67734 h 270934"/>
              <a:gd name="connsiteX5" fmla="*/ 808566 w 1714500"/>
              <a:gd name="connsiteY5" fmla="*/ 84667 h 270934"/>
              <a:gd name="connsiteX6" fmla="*/ 944033 w 1714500"/>
              <a:gd name="connsiteY6" fmla="*/ 29634 h 270934"/>
              <a:gd name="connsiteX7" fmla="*/ 1172633 w 1714500"/>
              <a:gd name="connsiteY7" fmla="*/ 0 h 270934"/>
              <a:gd name="connsiteX8" fmla="*/ 1172633 w 1714500"/>
              <a:gd name="connsiteY8" fmla="*/ 0 h 270934"/>
              <a:gd name="connsiteX9" fmla="*/ 1405466 w 1714500"/>
              <a:gd name="connsiteY9" fmla="*/ 97367 h 270934"/>
              <a:gd name="connsiteX10" fmla="*/ 1545166 w 1714500"/>
              <a:gd name="connsiteY10" fmla="*/ 169334 h 270934"/>
              <a:gd name="connsiteX11" fmla="*/ 1714500 w 1714500"/>
              <a:gd name="connsiteY11" fmla="*/ 270934 h 27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14500" h="270934">
                <a:moveTo>
                  <a:pt x="0" y="249767"/>
                </a:moveTo>
                <a:lnTo>
                  <a:pt x="143933" y="160867"/>
                </a:lnTo>
                <a:lnTo>
                  <a:pt x="355600" y="127000"/>
                </a:lnTo>
                <a:lnTo>
                  <a:pt x="486833" y="71967"/>
                </a:lnTo>
                <a:lnTo>
                  <a:pt x="647700" y="67734"/>
                </a:lnTo>
                <a:lnTo>
                  <a:pt x="808566" y="84667"/>
                </a:lnTo>
                <a:lnTo>
                  <a:pt x="944033" y="29634"/>
                </a:lnTo>
                <a:lnTo>
                  <a:pt x="1172633" y="0"/>
                </a:lnTo>
                <a:lnTo>
                  <a:pt x="1172633" y="0"/>
                </a:lnTo>
                <a:lnTo>
                  <a:pt x="1405466" y="97367"/>
                </a:lnTo>
                <a:lnTo>
                  <a:pt x="1545166" y="169334"/>
                </a:lnTo>
                <a:lnTo>
                  <a:pt x="1714500" y="270934"/>
                </a:lnTo>
              </a:path>
            </a:pathLst>
          </a:custGeom>
          <a:solidFill>
            <a:srgbClr val="F14124"/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7154333" y="3881967"/>
            <a:ext cx="1405467" cy="546100"/>
          </a:xfrm>
          <a:custGeom>
            <a:avLst/>
            <a:gdLst>
              <a:gd name="connsiteX0" fmla="*/ 0 w 1405467"/>
              <a:gd name="connsiteY0" fmla="*/ 546100 h 546100"/>
              <a:gd name="connsiteX1" fmla="*/ 203200 w 1405467"/>
              <a:gd name="connsiteY1" fmla="*/ 321733 h 546100"/>
              <a:gd name="connsiteX2" fmla="*/ 275167 w 1405467"/>
              <a:gd name="connsiteY2" fmla="*/ 0 h 546100"/>
              <a:gd name="connsiteX3" fmla="*/ 313267 w 1405467"/>
              <a:gd name="connsiteY3" fmla="*/ 207433 h 546100"/>
              <a:gd name="connsiteX4" fmla="*/ 368300 w 1405467"/>
              <a:gd name="connsiteY4" fmla="*/ 50800 h 546100"/>
              <a:gd name="connsiteX5" fmla="*/ 406400 w 1405467"/>
              <a:gd name="connsiteY5" fmla="*/ 207433 h 546100"/>
              <a:gd name="connsiteX6" fmla="*/ 406400 w 1405467"/>
              <a:gd name="connsiteY6" fmla="*/ 347133 h 546100"/>
              <a:gd name="connsiteX7" fmla="*/ 436034 w 1405467"/>
              <a:gd name="connsiteY7" fmla="*/ 165100 h 546100"/>
              <a:gd name="connsiteX8" fmla="*/ 465667 w 1405467"/>
              <a:gd name="connsiteY8" fmla="*/ 372533 h 546100"/>
              <a:gd name="connsiteX9" fmla="*/ 529167 w 1405467"/>
              <a:gd name="connsiteY9" fmla="*/ 431800 h 546100"/>
              <a:gd name="connsiteX10" fmla="*/ 694267 w 1405467"/>
              <a:gd name="connsiteY10" fmla="*/ 457200 h 546100"/>
              <a:gd name="connsiteX11" fmla="*/ 808567 w 1405467"/>
              <a:gd name="connsiteY11" fmla="*/ 465666 h 546100"/>
              <a:gd name="connsiteX12" fmla="*/ 977900 w 1405467"/>
              <a:gd name="connsiteY12" fmla="*/ 512233 h 546100"/>
              <a:gd name="connsiteX13" fmla="*/ 1096434 w 1405467"/>
              <a:gd name="connsiteY13" fmla="*/ 516466 h 546100"/>
              <a:gd name="connsiteX14" fmla="*/ 1274234 w 1405467"/>
              <a:gd name="connsiteY14" fmla="*/ 524933 h 546100"/>
              <a:gd name="connsiteX15" fmla="*/ 1405467 w 1405467"/>
              <a:gd name="connsiteY15" fmla="*/ 537633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05467" h="546100">
                <a:moveTo>
                  <a:pt x="0" y="546100"/>
                </a:moveTo>
                <a:lnTo>
                  <a:pt x="203200" y="321733"/>
                </a:lnTo>
                <a:lnTo>
                  <a:pt x="275167" y="0"/>
                </a:lnTo>
                <a:lnTo>
                  <a:pt x="313267" y="207433"/>
                </a:lnTo>
                <a:lnTo>
                  <a:pt x="368300" y="50800"/>
                </a:lnTo>
                <a:lnTo>
                  <a:pt x="406400" y="207433"/>
                </a:lnTo>
                <a:lnTo>
                  <a:pt x="406400" y="347133"/>
                </a:lnTo>
                <a:lnTo>
                  <a:pt x="436034" y="165100"/>
                </a:lnTo>
                <a:lnTo>
                  <a:pt x="465667" y="372533"/>
                </a:lnTo>
                <a:lnTo>
                  <a:pt x="529167" y="431800"/>
                </a:lnTo>
                <a:lnTo>
                  <a:pt x="694267" y="457200"/>
                </a:lnTo>
                <a:lnTo>
                  <a:pt x="808567" y="465666"/>
                </a:lnTo>
                <a:lnTo>
                  <a:pt x="977900" y="512233"/>
                </a:lnTo>
                <a:lnTo>
                  <a:pt x="1096434" y="516466"/>
                </a:lnTo>
                <a:lnTo>
                  <a:pt x="1274234" y="524933"/>
                </a:lnTo>
                <a:lnTo>
                  <a:pt x="1405467" y="537633"/>
                </a:lnTo>
              </a:path>
            </a:pathLst>
          </a:custGeom>
          <a:solidFill>
            <a:srgbClr val="0000FF"/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848600" y="3136900"/>
            <a:ext cx="427567" cy="5926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903634" y="4927600"/>
            <a:ext cx="427567" cy="5926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903634" y="5063066"/>
            <a:ext cx="427567" cy="5926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8026399" y="3014133"/>
            <a:ext cx="63500" cy="67734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8026399" y="3251202"/>
            <a:ext cx="63500" cy="67734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4483100" y="2700867"/>
            <a:ext cx="1456267" cy="812800"/>
          </a:xfrm>
          <a:custGeom>
            <a:avLst/>
            <a:gdLst>
              <a:gd name="connsiteX0" fmla="*/ 0 w 1456267"/>
              <a:gd name="connsiteY0" fmla="*/ 812800 h 812800"/>
              <a:gd name="connsiteX1" fmla="*/ 186267 w 1456267"/>
              <a:gd name="connsiteY1" fmla="*/ 495300 h 812800"/>
              <a:gd name="connsiteX2" fmla="*/ 258233 w 1456267"/>
              <a:gd name="connsiteY2" fmla="*/ 139700 h 812800"/>
              <a:gd name="connsiteX3" fmla="*/ 287867 w 1456267"/>
              <a:gd name="connsiteY3" fmla="*/ 0 h 812800"/>
              <a:gd name="connsiteX4" fmla="*/ 292100 w 1456267"/>
              <a:gd name="connsiteY4" fmla="*/ 203200 h 812800"/>
              <a:gd name="connsiteX5" fmla="*/ 317500 w 1456267"/>
              <a:gd name="connsiteY5" fmla="*/ 300566 h 812800"/>
              <a:gd name="connsiteX6" fmla="*/ 385233 w 1456267"/>
              <a:gd name="connsiteY6" fmla="*/ 118533 h 812800"/>
              <a:gd name="connsiteX7" fmla="*/ 419100 w 1456267"/>
              <a:gd name="connsiteY7" fmla="*/ 283633 h 812800"/>
              <a:gd name="connsiteX8" fmla="*/ 414867 w 1456267"/>
              <a:gd name="connsiteY8" fmla="*/ 436033 h 812800"/>
              <a:gd name="connsiteX9" fmla="*/ 452967 w 1456267"/>
              <a:gd name="connsiteY9" fmla="*/ 245533 h 812800"/>
              <a:gd name="connsiteX10" fmla="*/ 465667 w 1456267"/>
              <a:gd name="connsiteY10" fmla="*/ 389466 h 812800"/>
              <a:gd name="connsiteX11" fmla="*/ 482600 w 1456267"/>
              <a:gd name="connsiteY11" fmla="*/ 486833 h 812800"/>
              <a:gd name="connsiteX12" fmla="*/ 512233 w 1456267"/>
              <a:gd name="connsiteY12" fmla="*/ 563033 h 812800"/>
              <a:gd name="connsiteX13" fmla="*/ 554567 w 1456267"/>
              <a:gd name="connsiteY13" fmla="*/ 605366 h 812800"/>
              <a:gd name="connsiteX14" fmla="*/ 711200 w 1456267"/>
              <a:gd name="connsiteY14" fmla="*/ 690033 h 812800"/>
              <a:gd name="connsiteX15" fmla="*/ 901700 w 1456267"/>
              <a:gd name="connsiteY15" fmla="*/ 698500 h 812800"/>
              <a:gd name="connsiteX16" fmla="*/ 1109133 w 1456267"/>
              <a:gd name="connsiteY16" fmla="*/ 711200 h 812800"/>
              <a:gd name="connsiteX17" fmla="*/ 1286933 w 1456267"/>
              <a:gd name="connsiteY17" fmla="*/ 778933 h 812800"/>
              <a:gd name="connsiteX18" fmla="*/ 1456267 w 1456267"/>
              <a:gd name="connsiteY18" fmla="*/ 808566 h 812800"/>
              <a:gd name="connsiteX19" fmla="*/ 1456267 w 1456267"/>
              <a:gd name="connsiteY19" fmla="*/ 808566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56267" h="812800">
                <a:moveTo>
                  <a:pt x="0" y="812800"/>
                </a:moveTo>
                <a:lnTo>
                  <a:pt x="186267" y="495300"/>
                </a:lnTo>
                <a:lnTo>
                  <a:pt x="258233" y="139700"/>
                </a:lnTo>
                <a:lnTo>
                  <a:pt x="287867" y="0"/>
                </a:lnTo>
                <a:lnTo>
                  <a:pt x="292100" y="203200"/>
                </a:lnTo>
                <a:lnTo>
                  <a:pt x="317500" y="300566"/>
                </a:lnTo>
                <a:lnTo>
                  <a:pt x="385233" y="118533"/>
                </a:lnTo>
                <a:lnTo>
                  <a:pt x="419100" y="283633"/>
                </a:lnTo>
                <a:lnTo>
                  <a:pt x="414867" y="436033"/>
                </a:lnTo>
                <a:lnTo>
                  <a:pt x="452967" y="245533"/>
                </a:lnTo>
                <a:lnTo>
                  <a:pt x="465667" y="389466"/>
                </a:lnTo>
                <a:lnTo>
                  <a:pt x="482600" y="486833"/>
                </a:lnTo>
                <a:lnTo>
                  <a:pt x="512233" y="563033"/>
                </a:lnTo>
                <a:lnTo>
                  <a:pt x="554567" y="605366"/>
                </a:lnTo>
                <a:lnTo>
                  <a:pt x="711200" y="690033"/>
                </a:lnTo>
                <a:lnTo>
                  <a:pt x="901700" y="698500"/>
                </a:lnTo>
                <a:lnTo>
                  <a:pt x="1109133" y="711200"/>
                </a:lnTo>
                <a:lnTo>
                  <a:pt x="1286933" y="778933"/>
                </a:lnTo>
                <a:lnTo>
                  <a:pt x="1456267" y="808566"/>
                </a:lnTo>
                <a:lnTo>
                  <a:pt x="1456267" y="808566"/>
                </a:lnTo>
              </a:path>
            </a:pathLst>
          </a:custGeom>
          <a:solidFill>
            <a:srgbClr val="0000FF"/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4457700" y="4068233"/>
            <a:ext cx="1371600" cy="702734"/>
          </a:xfrm>
          <a:custGeom>
            <a:avLst/>
            <a:gdLst>
              <a:gd name="connsiteX0" fmla="*/ 0 w 1371600"/>
              <a:gd name="connsiteY0" fmla="*/ 698500 h 702734"/>
              <a:gd name="connsiteX1" fmla="*/ 224367 w 1371600"/>
              <a:gd name="connsiteY1" fmla="*/ 376767 h 702734"/>
              <a:gd name="connsiteX2" fmla="*/ 296333 w 1371600"/>
              <a:gd name="connsiteY2" fmla="*/ 0 h 702734"/>
              <a:gd name="connsiteX3" fmla="*/ 313267 w 1371600"/>
              <a:gd name="connsiteY3" fmla="*/ 148167 h 702734"/>
              <a:gd name="connsiteX4" fmla="*/ 338667 w 1371600"/>
              <a:gd name="connsiteY4" fmla="*/ 198967 h 702734"/>
              <a:gd name="connsiteX5" fmla="*/ 389467 w 1371600"/>
              <a:gd name="connsiteY5" fmla="*/ 8467 h 702734"/>
              <a:gd name="connsiteX6" fmla="*/ 431800 w 1371600"/>
              <a:gd name="connsiteY6" fmla="*/ 182034 h 702734"/>
              <a:gd name="connsiteX7" fmla="*/ 431800 w 1371600"/>
              <a:gd name="connsiteY7" fmla="*/ 300567 h 702734"/>
              <a:gd name="connsiteX8" fmla="*/ 474133 w 1371600"/>
              <a:gd name="connsiteY8" fmla="*/ 237067 h 702734"/>
              <a:gd name="connsiteX9" fmla="*/ 491067 w 1371600"/>
              <a:gd name="connsiteY9" fmla="*/ 347134 h 702734"/>
              <a:gd name="connsiteX10" fmla="*/ 546100 w 1371600"/>
              <a:gd name="connsiteY10" fmla="*/ 482600 h 702734"/>
              <a:gd name="connsiteX11" fmla="*/ 668867 w 1371600"/>
              <a:gd name="connsiteY11" fmla="*/ 550334 h 702734"/>
              <a:gd name="connsiteX12" fmla="*/ 812800 w 1371600"/>
              <a:gd name="connsiteY12" fmla="*/ 605367 h 702734"/>
              <a:gd name="connsiteX13" fmla="*/ 1071033 w 1371600"/>
              <a:gd name="connsiteY13" fmla="*/ 630767 h 702734"/>
              <a:gd name="connsiteX14" fmla="*/ 1265767 w 1371600"/>
              <a:gd name="connsiteY14" fmla="*/ 673100 h 702734"/>
              <a:gd name="connsiteX15" fmla="*/ 1371600 w 1371600"/>
              <a:gd name="connsiteY15" fmla="*/ 702734 h 70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71600" h="702734">
                <a:moveTo>
                  <a:pt x="0" y="698500"/>
                </a:moveTo>
                <a:lnTo>
                  <a:pt x="224367" y="376767"/>
                </a:lnTo>
                <a:lnTo>
                  <a:pt x="296333" y="0"/>
                </a:lnTo>
                <a:lnTo>
                  <a:pt x="313267" y="148167"/>
                </a:lnTo>
                <a:lnTo>
                  <a:pt x="338667" y="198967"/>
                </a:lnTo>
                <a:lnTo>
                  <a:pt x="389467" y="8467"/>
                </a:lnTo>
                <a:lnTo>
                  <a:pt x="431800" y="182034"/>
                </a:lnTo>
                <a:lnTo>
                  <a:pt x="431800" y="300567"/>
                </a:lnTo>
                <a:lnTo>
                  <a:pt x="474133" y="237067"/>
                </a:lnTo>
                <a:lnTo>
                  <a:pt x="491067" y="347134"/>
                </a:lnTo>
                <a:lnTo>
                  <a:pt x="546100" y="482600"/>
                </a:lnTo>
                <a:lnTo>
                  <a:pt x="668867" y="550334"/>
                </a:lnTo>
                <a:lnTo>
                  <a:pt x="812800" y="605367"/>
                </a:lnTo>
                <a:lnTo>
                  <a:pt x="1071033" y="630767"/>
                </a:lnTo>
                <a:lnTo>
                  <a:pt x="1265767" y="673100"/>
                </a:lnTo>
                <a:lnTo>
                  <a:pt x="1371600" y="702734"/>
                </a:lnTo>
              </a:path>
            </a:pathLst>
          </a:custGeom>
          <a:solidFill>
            <a:srgbClr val="0000FF"/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4474633" y="5207000"/>
            <a:ext cx="901700" cy="804333"/>
          </a:xfrm>
          <a:custGeom>
            <a:avLst/>
            <a:gdLst>
              <a:gd name="connsiteX0" fmla="*/ 0 w 901700"/>
              <a:gd name="connsiteY0" fmla="*/ 795867 h 804333"/>
              <a:gd name="connsiteX1" fmla="*/ 211667 w 901700"/>
              <a:gd name="connsiteY1" fmla="*/ 461433 h 804333"/>
              <a:gd name="connsiteX2" fmla="*/ 287867 w 901700"/>
              <a:gd name="connsiteY2" fmla="*/ 0 h 804333"/>
              <a:gd name="connsiteX3" fmla="*/ 296334 w 901700"/>
              <a:gd name="connsiteY3" fmla="*/ 173567 h 804333"/>
              <a:gd name="connsiteX4" fmla="*/ 325967 w 901700"/>
              <a:gd name="connsiteY4" fmla="*/ 279400 h 804333"/>
              <a:gd name="connsiteX5" fmla="*/ 393700 w 901700"/>
              <a:gd name="connsiteY5" fmla="*/ 118533 h 804333"/>
              <a:gd name="connsiteX6" fmla="*/ 410634 w 901700"/>
              <a:gd name="connsiteY6" fmla="*/ 325967 h 804333"/>
              <a:gd name="connsiteX7" fmla="*/ 419100 w 901700"/>
              <a:gd name="connsiteY7" fmla="*/ 575733 h 804333"/>
              <a:gd name="connsiteX8" fmla="*/ 448734 w 901700"/>
              <a:gd name="connsiteY8" fmla="*/ 626533 h 804333"/>
              <a:gd name="connsiteX9" fmla="*/ 486834 w 901700"/>
              <a:gd name="connsiteY9" fmla="*/ 702733 h 804333"/>
              <a:gd name="connsiteX10" fmla="*/ 690034 w 901700"/>
              <a:gd name="connsiteY10" fmla="*/ 745067 h 804333"/>
              <a:gd name="connsiteX11" fmla="*/ 859367 w 901700"/>
              <a:gd name="connsiteY11" fmla="*/ 770467 h 804333"/>
              <a:gd name="connsiteX12" fmla="*/ 901700 w 901700"/>
              <a:gd name="connsiteY12" fmla="*/ 804333 h 80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01700" h="804333">
                <a:moveTo>
                  <a:pt x="0" y="795867"/>
                </a:moveTo>
                <a:lnTo>
                  <a:pt x="211667" y="461433"/>
                </a:lnTo>
                <a:lnTo>
                  <a:pt x="287867" y="0"/>
                </a:lnTo>
                <a:lnTo>
                  <a:pt x="296334" y="173567"/>
                </a:lnTo>
                <a:lnTo>
                  <a:pt x="325967" y="279400"/>
                </a:lnTo>
                <a:lnTo>
                  <a:pt x="393700" y="118533"/>
                </a:lnTo>
                <a:lnTo>
                  <a:pt x="410634" y="325967"/>
                </a:lnTo>
                <a:lnTo>
                  <a:pt x="419100" y="575733"/>
                </a:lnTo>
                <a:lnTo>
                  <a:pt x="448734" y="626533"/>
                </a:lnTo>
                <a:lnTo>
                  <a:pt x="486834" y="702733"/>
                </a:lnTo>
                <a:lnTo>
                  <a:pt x="690034" y="745067"/>
                </a:lnTo>
                <a:lnTo>
                  <a:pt x="859367" y="770467"/>
                </a:lnTo>
                <a:lnTo>
                  <a:pt x="901700" y="804333"/>
                </a:lnTo>
              </a:path>
            </a:pathLst>
          </a:custGeom>
          <a:solidFill>
            <a:srgbClr val="0000FF"/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5052483" y="3543300"/>
            <a:ext cx="1932517" cy="52493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8" idx="10"/>
          </p:cNvCxnSpPr>
          <p:nvPr/>
        </p:nvCxnSpPr>
        <p:spPr>
          <a:xfrm flipV="1">
            <a:off x="5003800" y="4246938"/>
            <a:ext cx="1981200" cy="303895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4940300" y="4546600"/>
            <a:ext cx="2044700" cy="113030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" name="Picture 52" descr="Screen Shot 2012-08-23 at 13.54.1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3" y="1701906"/>
            <a:ext cx="3932894" cy="3826044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54" name="Rectangle 53"/>
          <p:cNvSpPr/>
          <p:nvPr/>
        </p:nvSpPr>
        <p:spPr>
          <a:xfrm>
            <a:off x="1012003" y="1123785"/>
            <a:ext cx="1746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/>
              <a:t>232</a:t>
            </a:r>
            <a:r>
              <a:rPr lang="en-US" dirty="0"/>
              <a:t>Th(</a:t>
            </a:r>
            <a:r>
              <a:rPr lang="en-US" i="1" dirty="0" err="1"/>
              <a:t>d,p</a:t>
            </a:r>
            <a:r>
              <a:rPr lang="en-US" dirty="0"/>
              <a:t>)</a:t>
            </a:r>
            <a:r>
              <a:rPr lang="en-US" baseline="30000" dirty="0"/>
              <a:t> 233</a:t>
            </a:r>
            <a:r>
              <a:rPr lang="en-US" dirty="0"/>
              <a:t>Th </a:t>
            </a:r>
          </a:p>
        </p:txBody>
      </p:sp>
      <p:grpSp>
        <p:nvGrpSpPr>
          <p:cNvPr id="55" name="Group 54"/>
          <p:cNvGrpSpPr/>
          <p:nvPr/>
        </p:nvGrpSpPr>
        <p:grpSpPr>
          <a:xfrm rot="5400000">
            <a:off x="5226274" y="4010862"/>
            <a:ext cx="2603059" cy="914401"/>
            <a:chOff x="9601641" y="5506010"/>
            <a:chExt cx="1879600" cy="560357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9601641" y="6066367"/>
              <a:ext cx="1879600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16200000">
              <a:off x="9321463" y="5786188"/>
              <a:ext cx="560357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Freeform 57"/>
            <p:cNvSpPr/>
            <p:nvPr/>
          </p:nvSpPr>
          <p:spPr>
            <a:xfrm>
              <a:off x="9626601" y="5791200"/>
              <a:ext cx="1714500" cy="270934"/>
            </a:xfrm>
            <a:custGeom>
              <a:avLst/>
              <a:gdLst>
                <a:gd name="connsiteX0" fmla="*/ 0 w 1714500"/>
                <a:gd name="connsiteY0" fmla="*/ 249767 h 270934"/>
                <a:gd name="connsiteX1" fmla="*/ 143933 w 1714500"/>
                <a:gd name="connsiteY1" fmla="*/ 160867 h 270934"/>
                <a:gd name="connsiteX2" fmla="*/ 355600 w 1714500"/>
                <a:gd name="connsiteY2" fmla="*/ 127000 h 270934"/>
                <a:gd name="connsiteX3" fmla="*/ 486833 w 1714500"/>
                <a:gd name="connsiteY3" fmla="*/ 71967 h 270934"/>
                <a:gd name="connsiteX4" fmla="*/ 647700 w 1714500"/>
                <a:gd name="connsiteY4" fmla="*/ 67734 h 270934"/>
                <a:gd name="connsiteX5" fmla="*/ 808566 w 1714500"/>
                <a:gd name="connsiteY5" fmla="*/ 84667 h 270934"/>
                <a:gd name="connsiteX6" fmla="*/ 944033 w 1714500"/>
                <a:gd name="connsiteY6" fmla="*/ 29634 h 270934"/>
                <a:gd name="connsiteX7" fmla="*/ 1172633 w 1714500"/>
                <a:gd name="connsiteY7" fmla="*/ 0 h 270934"/>
                <a:gd name="connsiteX8" fmla="*/ 1172633 w 1714500"/>
                <a:gd name="connsiteY8" fmla="*/ 0 h 270934"/>
                <a:gd name="connsiteX9" fmla="*/ 1405466 w 1714500"/>
                <a:gd name="connsiteY9" fmla="*/ 97367 h 270934"/>
                <a:gd name="connsiteX10" fmla="*/ 1545166 w 1714500"/>
                <a:gd name="connsiteY10" fmla="*/ 169334 h 270934"/>
                <a:gd name="connsiteX11" fmla="*/ 1714500 w 1714500"/>
                <a:gd name="connsiteY11" fmla="*/ 270934 h 27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0" h="270934">
                  <a:moveTo>
                    <a:pt x="0" y="249767"/>
                  </a:moveTo>
                  <a:lnTo>
                    <a:pt x="143933" y="160867"/>
                  </a:lnTo>
                  <a:lnTo>
                    <a:pt x="355600" y="127000"/>
                  </a:lnTo>
                  <a:lnTo>
                    <a:pt x="486833" y="71967"/>
                  </a:lnTo>
                  <a:lnTo>
                    <a:pt x="647700" y="67734"/>
                  </a:lnTo>
                  <a:lnTo>
                    <a:pt x="808566" y="84667"/>
                  </a:lnTo>
                  <a:lnTo>
                    <a:pt x="944033" y="29634"/>
                  </a:lnTo>
                  <a:lnTo>
                    <a:pt x="1172633" y="0"/>
                  </a:lnTo>
                  <a:lnTo>
                    <a:pt x="1172633" y="0"/>
                  </a:lnTo>
                  <a:lnTo>
                    <a:pt x="1405466" y="97367"/>
                  </a:lnTo>
                  <a:lnTo>
                    <a:pt x="1545166" y="169334"/>
                  </a:lnTo>
                  <a:lnTo>
                    <a:pt x="1714500" y="270934"/>
                  </a:lnTo>
                </a:path>
              </a:pathLst>
            </a:custGeom>
            <a:solidFill>
              <a:srgbClr val="F14124"/>
            </a:solidFill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CM on Nuclear Level Densities, 26-28 June 2023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F9E4-AA94-FE45-80C8-25853AD7E2F2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573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GB" sz="3600" dirty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Select an E</a:t>
            </a:r>
            <a:r>
              <a:rPr lang="en-GB" sz="3600" baseline="-25000" dirty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x</a:t>
            </a:r>
            <a:r>
              <a:rPr lang="en-GB" sz="3600" dirty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GB" sz="3600" dirty="0" err="1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E</a:t>
            </a:r>
            <a:r>
              <a:rPr lang="en-GB" sz="3600" baseline="-25000" dirty="0" err="1">
                <a:solidFill>
                  <a:srgbClr val="008000"/>
                </a:solidFill>
                <a:latin typeface="Symbol" charset="2"/>
                <a:ea typeface="ＭＳ Ｐゴシック" charset="0"/>
                <a:cs typeface="Symbol" charset="2"/>
              </a:rPr>
              <a:t>g</a:t>
            </a:r>
            <a:r>
              <a:rPr lang="en-GB" sz="3600" dirty="0">
                <a:solidFill>
                  <a:srgbClr val="008000"/>
                </a:solidFill>
                <a:latin typeface="Symbol" charset="2"/>
                <a:ea typeface="ＭＳ Ｐゴシック" charset="0"/>
                <a:cs typeface="Symbol" charset="2"/>
              </a:rPr>
              <a:t> </a:t>
            </a:r>
            <a:r>
              <a:rPr lang="en-GB" sz="3600" dirty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region</a:t>
            </a:r>
            <a:endParaRPr lang="en-GB" sz="3600" baseline="-25000" dirty="0">
              <a:solidFill>
                <a:srgbClr val="008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9" name="Picture 58" descr="Screen Shot 2012-08-23 at 13.54.3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3938392" cy="3835401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3991329" y="1556792"/>
            <a:ext cx="5224744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b-NO" sz="2400" i="1" dirty="0">
                <a:solidFill>
                  <a:srgbClr val="000000"/>
                </a:solidFill>
              </a:rPr>
              <a:t>		      </a:t>
            </a:r>
            <a:r>
              <a:rPr lang="nb-NO" sz="2000" i="1" dirty="0">
                <a:solidFill>
                  <a:srgbClr val="000000"/>
                </a:solidFill>
              </a:rPr>
              <a:t>P(</a:t>
            </a:r>
            <a:r>
              <a:rPr lang="nb-NO" sz="2000" i="1" dirty="0" err="1">
                <a:solidFill>
                  <a:srgbClr val="000000"/>
                </a:solidFill>
              </a:rPr>
              <a:t>E</a:t>
            </a:r>
            <a:r>
              <a:rPr lang="nb-NO" sz="2000" i="1" baseline="-25000" dirty="0" err="1">
                <a:solidFill>
                  <a:srgbClr val="000000"/>
                </a:solidFill>
              </a:rPr>
              <a:t>x</a:t>
            </a:r>
            <a:r>
              <a:rPr lang="nb-NO" sz="2000" i="1" dirty="0" err="1">
                <a:solidFill>
                  <a:srgbClr val="000000"/>
                </a:solidFill>
              </a:rPr>
              <a:t>,E</a:t>
            </a:r>
            <a:r>
              <a:rPr lang="nb-NO" sz="2000" i="1" baseline="-25000" dirty="0" err="1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r>
              <a:rPr lang="nb-NO" sz="2000" i="1" dirty="0">
                <a:solidFill>
                  <a:srgbClr val="000000"/>
                </a:solidFill>
              </a:rPr>
              <a:t>)</a:t>
            </a:r>
            <a:r>
              <a:rPr lang="nb-NO" sz="2000" i="1" dirty="0">
                <a:solidFill>
                  <a:schemeClr val="accent1"/>
                </a:solidFill>
              </a:rPr>
              <a:t> </a:t>
            </a:r>
            <a:endParaRPr lang="nb-NO" sz="2000" i="1" dirty="0"/>
          </a:p>
          <a:p>
            <a:r>
              <a:rPr lang="nb-NO" sz="2400" i="1" dirty="0"/>
              <a:t>                  </a:t>
            </a:r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r>
              <a:rPr lang="nb-NO" sz="2000" dirty="0">
                <a:solidFill>
                  <a:srgbClr val="4E67C8"/>
                </a:solidFill>
              </a:rPr>
              <a:t>              </a:t>
            </a:r>
            <a:r>
              <a:rPr lang="nb-NO" sz="2000" dirty="0">
                <a:solidFill>
                  <a:srgbClr val="0000FF"/>
                </a:solidFill>
              </a:rPr>
              <a:t> Level </a:t>
            </a:r>
            <a:r>
              <a:rPr lang="nb-NO" sz="2000" dirty="0" err="1">
                <a:solidFill>
                  <a:srgbClr val="0000FF"/>
                </a:solidFill>
              </a:rPr>
              <a:t>density</a:t>
            </a:r>
            <a:r>
              <a:rPr lang="nb-NO" sz="2000" dirty="0">
                <a:solidFill>
                  <a:srgbClr val="0000FF"/>
                </a:solidFill>
              </a:rPr>
              <a:t>         Trans. </a:t>
            </a:r>
            <a:r>
              <a:rPr lang="nb-NO" sz="2000" dirty="0" err="1">
                <a:solidFill>
                  <a:srgbClr val="0000FF"/>
                </a:solidFill>
              </a:rPr>
              <a:t>coeff</a:t>
            </a:r>
            <a:r>
              <a:rPr lang="nb-NO" sz="2000" dirty="0">
                <a:solidFill>
                  <a:srgbClr val="0000FF"/>
                </a:solidFill>
              </a:rPr>
              <a:t>.</a:t>
            </a:r>
            <a:endParaRPr lang="nb-NO" sz="2000" i="1" dirty="0">
              <a:solidFill>
                <a:srgbClr val="0000FF"/>
              </a:solidFill>
            </a:endParaRPr>
          </a:p>
          <a:p>
            <a:pPr lvl="4"/>
            <a:r>
              <a:rPr lang="nb-NO" sz="2000" i="1" dirty="0">
                <a:solidFill>
                  <a:srgbClr val="0000FF"/>
                </a:solidFill>
                <a:latin typeface="Symbol" charset="2"/>
                <a:cs typeface="Symbol" charset="2"/>
              </a:rPr>
              <a:t>r</a:t>
            </a:r>
            <a:r>
              <a:rPr lang="nb-NO" sz="2000" i="1" dirty="0">
                <a:solidFill>
                  <a:srgbClr val="0000FF"/>
                </a:solidFill>
              </a:rPr>
              <a:t>(E</a:t>
            </a:r>
            <a:r>
              <a:rPr lang="nb-NO" sz="2000" i="1" baseline="-25000" dirty="0">
                <a:solidFill>
                  <a:srgbClr val="0000FF"/>
                </a:solidFill>
              </a:rPr>
              <a:t>f</a:t>
            </a:r>
            <a:r>
              <a:rPr lang="nb-NO" sz="2000" i="1" dirty="0">
                <a:solidFill>
                  <a:srgbClr val="0000FF"/>
                </a:solidFill>
              </a:rPr>
              <a:t>)                T(</a:t>
            </a:r>
            <a:r>
              <a:rPr lang="nb-NO" sz="2000" i="1" dirty="0" err="1">
                <a:solidFill>
                  <a:srgbClr val="0000FF"/>
                </a:solidFill>
              </a:rPr>
              <a:t>E</a:t>
            </a:r>
            <a:r>
              <a:rPr lang="nb-NO" sz="2000" i="1" baseline="-25000" dirty="0" err="1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nb-NO" sz="2000" i="1" dirty="0">
                <a:solidFill>
                  <a:srgbClr val="0000FF"/>
                </a:solidFill>
              </a:rPr>
              <a:t>)</a:t>
            </a:r>
          </a:p>
          <a:p>
            <a:pPr marL="342900" indent="-342900">
              <a:buFont typeface="Symbol" charset="0"/>
              <a:buChar char=" "/>
            </a:pPr>
            <a:r>
              <a:rPr lang="nb-NO" sz="2000" i="1" dirty="0">
                <a:solidFill>
                  <a:srgbClr val="0000FF"/>
                </a:solidFill>
              </a:rPr>
              <a:t>  	</a:t>
            </a:r>
            <a:r>
              <a:rPr lang="nb-NO" sz="1800" dirty="0" err="1">
                <a:solidFill>
                  <a:srgbClr val="0000FF"/>
                </a:solidFill>
              </a:rPr>
              <a:t>Fermi’s</a:t>
            </a:r>
            <a:r>
              <a:rPr lang="nb-NO" sz="1800" dirty="0">
                <a:solidFill>
                  <a:srgbClr val="0000FF"/>
                </a:solidFill>
              </a:rPr>
              <a:t> </a:t>
            </a:r>
            <a:r>
              <a:rPr lang="nb-NO" sz="1800" dirty="0" err="1">
                <a:solidFill>
                  <a:srgbClr val="0000FF"/>
                </a:solidFill>
              </a:rPr>
              <a:t>golden</a:t>
            </a:r>
            <a:r>
              <a:rPr lang="nb-NO" sz="1800" dirty="0">
                <a:solidFill>
                  <a:srgbClr val="0000FF"/>
                </a:solidFill>
              </a:rPr>
              <a:t> </a:t>
            </a:r>
            <a:r>
              <a:rPr lang="nb-NO" sz="1800" dirty="0" err="1">
                <a:solidFill>
                  <a:srgbClr val="0000FF"/>
                </a:solidFill>
              </a:rPr>
              <a:t>rule</a:t>
            </a:r>
            <a:r>
              <a:rPr lang="nb-NO" sz="1800" dirty="0">
                <a:solidFill>
                  <a:srgbClr val="0000FF"/>
                </a:solidFill>
              </a:rPr>
              <a:t>     Brink </a:t>
            </a:r>
            <a:r>
              <a:rPr lang="nb-NO" sz="1800" dirty="0" err="1">
                <a:solidFill>
                  <a:srgbClr val="0000FF"/>
                </a:solidFill>
              </a:rPr>
              <a:t>hypothesis</a:t>
            </a:r>
            <a:endParaRPr lang="nb-NO" sz="1800" dirty="0">
              <a:solidFill>
                <a:srgbClr val="0000FF"/>
              </a:solidFill>
            </a:endParaRPr>
          </a:p>
          <a:p>
            <a:pPr algn="ctr"/>
            <a:r>
              <a:rPr lang="nb-NO" dirty="0"/>
              <a:t>              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6111380" y="2276872"/>
            <a:ext cx="523479" cy="822578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7273425" y="2276872"/>
            <a:ext cx="533400" cy="837043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901850" y="2172327"/>
            <a:ext cx="38452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903860" y="3130834"/>
            <a:ext cx="3843213" cy="12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496803" y="1980167"/>
            <a:ext cx="0" cy="2895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2049608" y="2270203"/>
            <a:ext cx="1009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i="1" dirty="0">
                <a:solidFill>
                  <a:srgbClr val="000000"/>
                </a:solidFill>
              </a:rPr>
              <a:t>P(</a:t>
            </a:r>
            <a:r>
              <a:rPr lang="nb-NO" i="1" dirty="0" err="1">
                <a:solidFill>
                  <a:srgbClr val="000000"/>
                </a:solidFill>
              </a:rPr>
              <a:t>E</a:t>
            </a:r>
            <a:r>
              <a:rPr lang="nb-NO" i="1" baseline="-25000" dirty="0" err="1">
                <a:solidFill>
                  <a:srgbClr val="000000"/>
                </a:solidFill>
              </a:rPr>
              <a:t>x</a:t>
            </a:r>
            <a:r>
              <a:rPr lang="nb-NO" i="1" dirty="0" err="1">
                <a:solidFill>
                  <a:srgbClr val="000000"/>
                </a:solidFill>
              </a:rPr>
              <a:t>,E</a:t>
            </a:r>
            <a:r>
              <a:rPr lang="nb-NO" i="1" baseline="-25000" dirty="0" err="1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r>
              <a:rPr lang="nb-NO" i="1" dirty="0">
                <a:solidFill>
                  <a:srgbClr val="000000"/>
                </a:solidFill>
              </a:rPr>
              <a:t>)</a:t>
            </a:r>
            <a:r>
              <a:rPr lang="nb-NO" i="1" dirty="0">
                <a:solidFill>
                  <a:schemeClr val="accent1"/>
                </a:solidFill>
              </a:rPr>
              <a:t> 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CM on Nuclear Level Densities, 26-28 June 2023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F9E4-AA94-FE45-80C8-25853AD7E2F2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1C25FD-0820-3141-8C85-CF2A3163F81D}"/>
              </a:ext>
            </a:extLst>
          </p:cNvPr>
          <p:cNvSpPr txBox="1"/>
          <p:nvPr/>
        </p:nvSpPr>
        <p:spPr>
          <a:xfrm>
            <a:off x="4499992" y="5085184"/>
            <a:ext cx="3861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2000" dirty="0"/>
              <a:t>70 + 70 = 140 fit-parameters on</a:t>
            </a:r>
          </a:p>
          <a:p>
            <a:r>
              <a:rPr lang="en-NO" sz="2000" dirty="0"/>
              <a:t>70 x 70 / 2 /2 = 1200 data-points</a:t>
            </a:r>
          </a:p>
        </p:txBody>
      </p:sp>
    </p:spTree>
    <p:extLst>
      <p:ext uri="{BB962C8B-B14F-4D97-AF65-F5344CB8AC3E}">
        <p14:creationId xmlns:p14="http://schemas.microsoft.com/office/powerpoint/2010/main" val="1336515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0399" y="223520"/>
            <a:ext cx="7367843" cy="96994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000" i="1" dirty="0">
                <a:latin typeface="Symbol" charset="2"/>
                <a:cs typeface="Symbol" charset="2"/>
              </a:rPr>
              <a:t>    </a:t>
            </a:r>
            <a:r>
              <a:rPr lang="en-US" sz="4000" dirty="0">
                <a:solidFill>
                  <a:srgbClr val="008000"/>
                </a:solidFill>
                <a:effectLst/>
              </a:rPr>
              <a:t>Multiplicative factors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041375" y="6284168"/>
            <a:ext cx="4186809" cy="457200"/>
          </a:xfrm>
        </p:spPr>
        <p:txBody>
          <a:bodyPr/>
          <a:lstStyle/>
          <a:p>
            <a:r>
              <a:rPr lang="en-US"/>
              <a:t>IAEA CM on Nuclear Level Densities, 26-28 June 2023</a:t>
            </a:r>
            <a:endParaRPr lang="en-US" dirty="0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5008563" y="3073400"/>
            <a:ext cx="3284537" cy="838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828800"/>
            <a:ext cx="3344863" cy="35052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5046663" y="3265488"/>
          <a:ext cx="30908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51000" imgH="228600" progId="Equation.3">
                  <p:embed/>
                </p:oleObj>
              </mc:Choice>
              <mc:Fallback>
                <p:oleObj name="Equation" r:id="rId4" imgW="165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663" y="3265488"/>
                        <a:ext cx="309086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Freeform 8"/>
          <p:cNvSpPr>
            <a:spLocks/>
          </p:cNvSpPr>
          <p:nvPr/>
        </p:nvSpPr>
        <p:spPr bwMode="auto">
          <a:xfrm flipV="1">
            <a:off x="4876800" y="3810000"/>
            <a:ext cx="1905000" cy="762000"/>
          </a:xfrm>
          <a:custGeom>
            <a:avLst/>
            <a:gdLst>
              <a:gd name="T0" fmla="*/ 1905000 w 1200"/>
              <a:gd name="T1" fmla="*/ 762000 h 480"/>
              <a:gd name="T2" fmla="*/ 990600 w 1200"/>
              <a:gd name="T3" fmla="*/ 152400 h 480"/>
              <a:gd name="T4" fmla="*/ 0 w 1200"/>
              <a:gd name="T5" fmla="*/ 0 h 480"/>
              <a:gd name="T6" fmla="*/ 0 60000 65536"/>
              <a:gd name="T7" fmla="*/ 0 60000 65536"/>
              <a:gd name="T8" fmla="*/ 0 60000 65536"/>
              <a:gd name="T9" fmla="*/ 0 w 1200"/>
              <a:gd name="T10" fmla="*/ 0 h 480"/>
              <a:gd name="T11" fmla="*/ 1200 w 1200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0" h="480">
                <a:moveTo>
                  <a:pt x="1200" y="480"/>
                </a:moveTo>
                <a:cubicBezTo>
                  <a:pt x="1012" y="328"/>
                  <a:pt x="824" y="176"/>
                  <a:pt x="624" y="96"/>
                </a:cubicBezTo>
                <a:cubicBezTo>
                  <a:pt x="424" y="16"/>
                  <a:pt x="212" y="8"/>
                  <a:pt x="0" y="0"/>
                </a:cubicBezTo>
              </a:path>
            </a:pathLst>
          </a:custGeom>
          <a:noFill/>
          <a:ln w="28575">
            <a:solidFill>
              <a:srgbClr val="CC0F1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endParaRPr lang="en-GB">
              <a:latin typeface="Arial" charset="0"/>
            </a:endParaRPr>
          </a:p>
        </p:txBody>
      </p:sp>
      <p:sp>
        <p:nvSpPr>
          <p:cNvPr id="22" name="Freeform 9"/>
          <p:cNvSpPr>
            <a:spLocks/>
          </p:cNvSpPr>
          <p:nvPr/>
        </p:nvSpPr>
        <p:spPr bwMode="auto">
          <a:xfrm flipV="1">
            <a:off x="3886200" y="2438400"/>
            <a:ext cx="3581400" cy="838200"/>
          </a:xfrm>
          <a:custGeom>
            <a:avLst/>
            <a:gdLst>
              <a:gd name="T0" fmla="*/ 3581400 w 2256"/>
              <a:gd name="T1" fmla="*/ 0 h 528"/>
              <a:gd name="T2" fmla="*/ 2667000 w 2256"/>
              <a:gd name="T3" fmla="*/ 533400 h 528"/>
              <a:gd name="T4" fmla="*/ 0 w 2256"/>
              <a:gd name="T5" fmla="*/ 838200 h 528"/>
              <a:gd name="T6" fmla="*/ 0 60000 65536"/>
              <a:gd name="T7" fmla="*/ 0 60000 65536"/>
              <a:gd name="T8" fmla="*/ 0 60000 65536"/>
              <a:gd name="T9" fmla="*/ 0 w 2256"/>
              <a:gd name="T10" fmla="*/ 0 h 528"/>
              <a:gd name="T11" fmla="*/ 2256 w 2256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6" h="528">
                <a:moveTo>
                  <a:pt x="2256" y="0"/>
                </a:moveTo>
                <a:cubicBezTo>
                  <a:pt x="2156" y="124"/>
                  <a:pt x="2056" y="248"/>
                  <a:pt x="1680" y="336"/>
                </a:cubicBezTo>
                <a:cubicBezTo>
                  <a:pt x="1304" y="424"/>
                  <a:pt x="652" y="476"/>
                  <a:pt x="0" y="528"/>
                </a:cubicBezTo>
              </a:path>
            </a:pathLst>
          </a:custGeom>
          <a:noFill/>
          <a:ln w="28575">
            <a:solidFill>
              <a:srgbClr val="CC0F1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endParaRPr lang="en-GB">
              <a:latin typeface="Arial" charset="0"/>
            </a:endParaRP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>
            <a:off x="6464300" y="3683000"/>
            <a:ext cx="609600" cy="0"/>
          </a:xfrm>
          <a:prstGeom prst="line">
            <a:avLst/>
          </a:prstGeom>
          <a:noFill/>
          <a:ln w="28575">
            <a:solidFill>
              <a:srgbClr val="CC0F1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>
            <a:off x="7302500" y="3683000"/>
            <a:ext cx="685800" cy="0"/>
          </a:xfrm>
          <a:prstGeom prst="line">
            <a:avLst/>
          </a:prstGeom>
          <a:noFill/>
          <a:ln w="28575">
            <a:solidFill>
              <a:srgbClr val="CC0F1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152600"/>
              </p:ext>
            </p:extLst>
          </p:nvPr>
        </p:nvGraphicFramePr>
        <p:xfrm>
          <a:off x="5462588" y="1447800"/>
          <a:ext cx="2400300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82700" imgH="368300" progId="Equation.3">
                  <p:embed/>
                </p:oleObj>
              </mc:Choice>
              <mc:Fallback>
                <p:oleObj name="Equation" r:id="rId6" imgW="12827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2588" y="1447800"/>
                        <a:ext cx="2400300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5008563" y="4572000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Symbol" charset="0"/>
              <a:buChar char=" "/>
            </a:pPr>
            <a:r>
              <a:rPr lang="nb-NO" dirty="0">
                <a:solidFill>
                  <a:schemeClr val="accent6"/>
                </a:solidFill>
              </a:rPr>
              <a:t>Brink </a:t>
            </a:r>
            <a:r>
              <a:rPr lang="nb-NO" dirty="0" err="1">
                <a:solidFill>
                  <a:schemeClr val="accent6"/>
                </a:solidFill>
              </a:rPr>
              <a:t>hypothesis</a:t>
            </a:r>
            <a:endParaRPr lang="nb-NO" dirty="0">
              <a:solidFill>
                <a:schemeClr val="accent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66362" y="2138363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Symbol" charset="0"/>
              <a:buChar char=" "/>
            </a:pPr>
            <a:r>
              <a:rPr lang="nb-NO" dirty="0" err="1">
                <a:solidFill>
                  <a:schemeClr val="accent6"/>
                </a:solidFill>
              </a:rPr>
              <a:t>Fermi’s</a:t>
            </a:r>
            <a:r>
              <a:rPr lang="nb-NO" dirty="0">
                <a:solidFill>
                  <a:schemeClr val="accent6"/>
                </a:solidFill>
              </a:rPr>
              <a:t> </a:t>
            </a:r>
            <a:r>
              <a:rPr lang="nb-NO" dirty="0" err="1">
                <a:solidFill>
                  <a:schemeClr val="accent6"/>
                </a:solidFill>
              </a:rPr>
              <a:t>golden</a:t>
            </a:r>
            <a:r>
              <a:rPr lang="nb-NO" dirty="0">
                <a:solidFill>
                  <a:schemeClr val="accent6"/>
                </a:solidFill>
              </a:rPr>
              <a:t> </a:t>
            </a:r>
            <a:r>
              <a:rPr lang="nb-NO" dirty="0" err="1">
                <a:solidFill>
                  <a:schemeClr val="accent6"/>
                </a:solidFill>
              </a:rPr>
              <a:t>rule</a:t>
            </a:r>
            <a:endParaRPr lang="nb-NO" dirty="0">
              <a:solidFill>
                <a:schemeClr val="accent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1790-CE99-AF48-AD7C-679F35E041B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65E755-D594-72BE-08F4-E45837007336}"/>
              </a:ext>
            </a:extLst>
          </p:cNvPr>
          <p:cNvSpPr txBox="1"/>
          <p:nvPr/>
        </p:nvSpPr>
        <p:spPr>
          <a:xfrm>
            <a:off x="4499992" y="5661248"/>
            <a:ext cx="423919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800" dirty="0"/>
              <a:t>A. Schiller </a:t>
            </a:r>
            <a:r>
              <a:rPr lang="en-US" sz="1800" i="1" dirty="0"/>
              <a:t>et al.</a:t>
            </a:r>
            <a:r>
              <a:rPr lang="en-US" sz="1800" dirty="0"/>
              <a:t>, NIM A </a:t>
            </a:r>
            <a:r>
              <a:rPr lang="en-US" sz="1800" b="1" dirty="0"/>
              <a:t>447</a:t>
            </a:r>
            <a:r>
              <a:rPr lang="en-US" sz="1800" dirty="0"/>
              <a:t>, 498 (2000)</a:t>
            </a:r>
          </a:p>
        </p:txBody>
      </p:sp>
    </p:spTree>
    <p:extLst>
      <p:ext uri="{BB962C8B-B14F-4D97-AF65-F5344CB8AC3E}">
        <p14:creationId xmlns:p14="http://schemas.microsoft.com/office/powerpoint/2010/main" val="169158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GB" sz="3600" i="1" dirty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P(</a:t>
            </a:r>
            <a:r>
              <a:rPr lang="en-GB" sz="3600" i="1" dirty="0" err="1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E,E</a:t>
            </a:r>
            <a:r>
              <a:rPr lang="en-GB" sz="3600" i="1" baseline="-25000" dirty="0" err="1">
                <a:solidFill>
                  <a:srgbClr val="008000"/>
                </a:solidFill>
                <a:latin typeface="Symbol" charset="2"/>
                <a:ea typeface="ＭＳ Ｐゴシック" charset="0"/>
                <a:cs typeface="Symbol" charset="2"/>
              </a:rPr>
              <a:t>g</a:t>
            </a:r>
            <a:r>
              <a:rPr lang="en-GB" sz="3600" i="1" dirty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) = </a:t>
            </a:r>
            <a:r>
              <a:rPr lang="en-GB" sz="3600" i="1" dirty="0">
                <a:solidFill>
                  <a:srgbClr val="008000"/>
                </a:solidFill>
                <a:latin typeface="Symbol" charset="2"/>
                <a:ea typeface="ＭＳ Ｐゴシック" charset="0"/>
                <a:cs typeface="Symbol" charset="2"/>
              </a:rPr>
              <a:t>r</a:t>
            </a:r>
            <a:r>
              <a:rPr lang="en-GB" sz="3600" i="1" dirty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(E) </a:t>
            </a:r>
            <a:r>
              <a:rPr lang="en-GB" sz="3600" i="1" dirty="0" err="1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xT</a:t>
            </a:r>
            <a:r>
              <a:rPr lang="en-GB" sz="3600" i="1" dirty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GB" sz="3600" i="1" dirty="0" err="1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E</a:t>
            </a:r>
            <a:r>
              <a:rPr lang="en-GB" sz="3600" i="1" baseline="-25000" dirty="0" err="1">
                <a:solidFill>
                  <a:srgbClr val="008000"/>
                </a:solidFill>
                <a:latin typeface="Symbol" charset="2"/>
                <a:ea typeface="ＭＳ Ｐゴシック" charset="0"/>
                <a:cs typeface="Symbol" charset="2"/>
              </a:rPr>
              <a:t>g</a:t>
            </a:r>
            <a:r>
              <a:rPr lang="en-GB" sz="3600" i="1" dirty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br>
              <a:rPr lang="en-GB" sz="3600" i="1" dirty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GB" sz="3600" i="1" dirty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Does it work</a:t>
            </a:r>
            <a:r>
              <a:rPr lang="en-GB" sz="3600" dirty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?</a:t>
            </a:r>
          </a:p>
        </p:txBody>
      </p:sp>
      <p:pic>
        <p:nvPicPr>
          <p:cNvPr id="13" name="Picture 12" descr="Screen Shot 2015-06-30 at 14.35.2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8964488" cy="433713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CM on Nuclear Level Densities, 26-28 June 2023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F9E4-AA94-FE45-80C8-25853AD7E2F2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615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241684"/>
            <a:ext cx="7772400" cy="1143000"/>
          </a:xfrm>
        </p:spPr>
        <p:txBody>
          <a:bodyPr/>
          <a:lstStyle/>
          <a:p>
            <a:pPr eaLnBrk="1" hangingPunct="1"/>
            <a:r>
              <a:rPr lang="en-GB" sz="3600" dirty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Normalization of NLD</a:t>
            </a:r>
          </a:p>
        </p:txBody>
      </p:sp>
      <p:pic>
        <p:nvPicPr>
          <p:cNvPr id="7" name="Picture 6" descr="Screen Shot 2015-06-30 at 14.34.4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639" y="1268760"/>
            <a:ext cx="5380657" cy="505584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CM on Nuclear Level Densities, 26-28 June 2023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F9E4-AA94-FE45-80C8-25853AD7E2F2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64E46F-DD47-B7FF-A136-64087CB22EA8}"/>
              </a:ext>
            </a:extLst>
          </p:cNvPr>
          <p:cNvSpPr txBox="1"/>
          <p:nvPr/>
        </p:nvSpPr>
        <p:spPr>
          <a:xfrm>
            <a:off x="7800645" y="1149704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+mj-lt"/>
              </a:rPr>
              <a:t>D0</a:t>
            </a:r>
            <a:endParaRPr lang="en-NO" dirty="0">
              <a:latin typeface="+mj-lt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84E6782-7F80-FA14-F96D-2484AB988DE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723838" y="2003648"/>
            <a:ext cx="808105" cy="4172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8616065-2BFE-1E26-D337-A2258002554E}"/>
              </a:ext>
            </a:extLst>
          </p:cNvPr>
          <p:cNvCxnSpPr>
            <a:cxnSpLocks/>
          </p:cNvCxnSpPr>
          <p:nvPr/>
        </p:nvCxnSpPr>
        <p:spPr bwMode="auto">
          <a:xfrm flipH="1">
            <a:off x="3707904" y="4725144"/>
            <a:ext cx="936104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C170B88-378F-00EE-FE5F-51A618D2C55F}"/>
              </a:ext>
            </a:extLst>
          </p:cNvPr>
          <p:cNvSpPr txBox="1"/>
          <p:nvPr/>
        </p:nvSpPr>
        <p:spPr>
          <a:xfrm>
            <a:off x="4644008" y="4365104"/>
            <a:ext cx="1516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/>
              <a:t>Discrete levels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C58FD4-6822-A86B-4C0C-3CD12046382B}"/>
              </a:ext>
            </a:extLst>
          </p:cNvPr>
          <p:cNvSpPr txBox="1"/>
          <p:nvPr/>
        </p:nvSpPr>
        <p:spPr>
          <a:xfrm>
            <a:off x="7692745" y="2255639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ymbol" pitchFamily="2" charset="2"/>
              </a:rPr>
              <a:t>r</a:t>
            </a:r>
            <a:r>
              <a:rPr lang="en-NO" dirty="0">
                <a:latin typeface="Symbol" pitchFamily="2" charset="2"/>
              </a:rPr>
              <a:t>( </a:t>
            </a:r>
            <a:r>
              <a:rPr lang="en-NO" dirty="0">
                <a:latin typeface="+mj-lt"/>
              </a:rPr>
              <a:t>S</a:t>
            </a:r>
            <a:r>
              <a:rPr lang="en-NO" baseline="-25000" dirty="0">
                <a:latin typeface="+mj-lt"/>
              </a:rPr>
              <a:t>n</a:t>
            </a:r>
            <a:r>
              <a:rPr lang="en-NO" dirty="0">
                <a:latin typeface="+mj-lt"/>
              </a:rPr>
              <a:t> )</a:t>
            </a:r>
            <a:endParaRPr lang="en-NO" dirty="0">
              <a:latin typeface="Symbol" pitchFamily="2" charset="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445E2B-9A6F-0A38-7230-680FAA0DC99E}"/>
              </a:ext>
            </a:extLst>
          </p:cNvPr>
          <p:cNvSpPr txBox="1"/>
          <p:nvPr/>
        </p:nvSpPr>
        <p:spPr>
          <a:xfrm>
            <a:off x="8233834" y="1556792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ymbol" pitchFamily="2" charset="2"/>
              </a:rPr>
              <a:t>s</a:t>
            </a:r>
            <a:endParaRPr lang="en-NO" dirty="0">
              <a:latin typeface="Symbol" pitchFamily="2" charset="2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19436AB0-3055-11B3-286D-51072F64889F}"/>
              </a:ext>
            </a:extLst>
          </p:cNvPr>
          <p:cNvSpPr/>
          <p:nvPr/>
        </p:nvSpPr>
        <p:spPr bwMode="auto">
          <a:xfrm>
            <a:off x="7956376" y="1700808"/>
            <a:ext cx="277458" cy="50405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6E964BE9-FE9C-0F66-6DFD-9F50396047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918587"/>
              </p:ext>
            </p:extLst>
          </p:nvPr>
        </p:nvGraphicFramePr>
        <p:xfrm>
          <a:off x="2395969" y="620688"/>
          <a:ext cx="4408279" cy="891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87600" imgH="482600" progId="Equation.3">
                  <p:embed/>
                </p:oleObj>
              </mc:Choice>
              <mc:Fallback>
                <p:oleObj name="Equation" r:id="rId3" imgW="2387600" imgH="482600" progId="Equation.3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E270098-9DD1-68B5-DC2A-E7992D741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95969" y="620688"/>
                        <a:ext cx="4408279" cy="891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0407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-27384"/>
            <a:ext cx="8208912" cy="1152128"/>
          </a:xfrm>
        </p:spPr>
        <p:txBody>
          <a:bodyPr/>
          <a:lstStyle/>
          <a:p>
            <a:pPr eaLnBrk="1" hangingPunct="1"/>
            <a:r>
              <a:rPr lang="en-GB" sz="3600" dirty="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Level densities using the Oslo method</a:t>
            </a:r>
            <a:endParaRPr lang="en-GB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CM on Nuclear Level Densities, 26-28 June 2023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F9E4-AA94-FE45-80C8-25853AD7E2F2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12" name="Picture 11" descr="Screen Shot 2014-10-06 at 13.27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6" y="1171654"/>
            <a:ext cx="9161215" cy="4993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F1812E-E285-36B6-C94D-E9601DD8BDDE}"/>
              </a:ext>
            </a:extLst>
          </p:cNvPr>
          <p:cNvSpPr txBox="1"/>
          <p:nvPr/>
        </p:nvSpPr>
        <p:spPr>
          <a:xfrm>
            <a:off x="4633249" y="5013176"/>
            <a:ext cx="2141933" cy="369332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NO" sz="1800" dirty="0"/>
              <a:t>2∆</a:t>
            </a:r>
            <a:r>
              <a:rPr lang="en-NO" sz="1800" baseline="-25000" dirty="0"/>
              <a:t>n</a:t>
            </a:r>
            <a:r>
              <a:rPr lang="en-NO" sz="1800" dirty="0"/>
              <a:t>=2*2.6=5.2MeV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74A367-1EC2-6DE1-4A11-3F5653F515F8}"/>
              </a:ext>
            </a:extLst>
          </p:cNvPr>
          <p:cNvSpPr txBox="1"/>
          <p:nvPr/>
        </p:nvSpPr>
        <p:spPr>
          <a:xfrm>
            <a:off x="2800157" y="4953942"/>
            <a:ext cx="1475084" cy="646331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NO" sz="1800" dirty="0"/>
              <a:t>2∆</a:t>
            </a:r>
            <a:r>
              <a:rPr lang="en-NO" sz="1800" baseline="-25000" dirty="0"/>
              <a:t>n</a:t>
            </a:r>
            <a:r>
              <a:rPr lang="en-NO" sz="1800" dirty="0"/>
              <a:t>=2*0.45=</a:t>
            </a:r>
          </a:p>
          <a:p>
            <a:r>
              <a:rPr lang="en-NO" sz="1800" dirty="0"/>
              <a:t>0.9MeV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3D2E625-FE25-868C-A799-7C2028E132B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171593" y="4581128"/>
            <a:ext cx="461656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F2D12C2-EE4D-FEB3-0BD9-D02096B964E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123728" y="4005064"/>
            <a:ext cx="677680" cy="11605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0281960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3634</TotalTime>
  <Words>457</Words>
  <Application>Microsoft Macintosh PowerPoint</Application>
  <PresentationFormat>On-screen Show (4:3)</PresentationFormat>
  <Paragraphs>104</Paragraphs>
  <Slides>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-apple-system</vt:lpstr>
      <vt:lpstr>Arial</vt:lpstr>
      <vt:lpstr>Calibri</vt:lpstr>
      <vt:lpstr>Symbol</vt:lpstr>
      <vt:lpstr>Trebuchet MS</vt:lpstr>
      <vt:lpstr>Blank Presentation</vt:lpstr>
      <vt:lpstr>Equation</vt:lpstr>
      <vt:lpstr>The Oslo Method</vt:lpstr>
      <vt:lpstr>Th and U experiments @ OCL</vt:lpstr>
      <vt:lpstr>Assumption for the extraction of  first-generation g-spectra</vt:lpstr>
      <vt:lpstr>From total to primary matrix</vt:lpstr>
      <vt:lpstr>Select an Ex – Eg region</vt:lpstr>
      <vt:lpstr>    Multiplicative factors</vt:lpstr>
      <vt:lpstr>P(E,Eg) = r(E) xT(Eg) Does it work?</vt:lpstr>
      <vt:lpstr>Normalization of NLD</vt:lpstr>
      <vt:lpstr>Level densities using the Oslo method</vt:lpstr>
      <vt:lpstr>Shell model calculations preliminary, not published </vt:lpstr>
      <vt:lpstr>PowerPoint Presentation</vt:lpstr>
    </vt:vector>
  </TitlesOfParts>
  <Company>Department of physics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Nuclear Processes in Radioactive Sources</dc:title>
  <dc:creator>Magne Guttormsen</dc:creator>
  <cp:lastModifiedBy>Magne Sveen Guttormsen</cp:lastModifiedBy>
  <cp:revision>61</cp:revision>
  <dcterms:created xsi:type="dcterms:W3CDTF">2010-08-31T07:56:18Z</dcterms:created>
  <dcterms:modified xsi:type="dcterms:W3CDTF">2023-06-28T13:56:16Z</dcterms:modified>
</cp:coreProperties>
</file>